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691" r:id="rId2"/>
    <p:sldId id="778" r:id="rId3"/>
    <p:sldId id="702" r:id="rId4"/>
    <p:sldId id="767" r:id="rId5"/>
    <p:sldId id="703" r:id="rId6"/>
    <p:sldId id="783" r:id="rId7"/>
    <p:sldId id="715" r:id="rId8"/>
    <p:sldId id="717" r:id="rId9"/>
    <p:sldId id="729" r:id="rId10"/>
    <p:sldId id="730" r:id="rId11"/>
    <p:sldId id="782" r:id="rId12"/>
    <p:sldId id="733" r:id="rId13"/>
    <p:sldId id="734" r:id="rId14"/>
    <p:sldId id="753" r:id="rId15"/>
    <p:sldId id="742" r:id="rId16"/>
    <p:sldId id="718" r:id="rId17"/>
    <p:sldId id="736" r:id="rId18"/>
    <p:sldId id="756" r:id="rId19"/>
    <p:sldId id="766" r:id="rId20"/>
    <p:sldId id="762" r:id="rId21"/>
    <p:sldId id="761" r:id="rId22"/>
    <p:sldId id="693" r:id="rId23"/>
    <p:sldId id="708" r:id="rId24"/>
    <p:sldId id="707" r:id="rId25"/>
    <p:sldId id="763" r:id="rId26"/>
    <p:sldId id="709" r:id="rId27"/>
    <p:sldId id="697" r:id="rId28"/>
    <p:sldId id="694" r:id="rId29"/>
    <p:sldId id="710" r:id="rId30"/>
    <p:sldId id="261" r:id="rId31"/>
    <p:sldId id="784" r:id="rId32"/>
    <p:sldId id="263" r:id="rId33"/>
    <p:sldId id="305" r:id="rId34"/>
    <p:sldId id="264" r:id="rId35"/>
    <p:sldId id="270" r:id="rId36"/>
    <p:sldId id="271" r:id="rId37"/>
    <p:sldId id="272" r:id="rId38"/>
    <p:sldId id="273" r:id="rId39"/>
    <p:sldId id="274" r:id="rId40"/>
    <p:sldId id="275" r:id="rId41"/>
    <p:sldId id="276" r:id="rId42"/>
    <p:sldId id="277" r:id="rId43"/>
    <p:sldId id="278" r:id="rId44"/>
    <p:sldId id="279" r:id="rId45"/>
    <p:sldId id="280" r:id="rId46"/>
    <p:sldId id="281" r:id="rId47"/>
    <p:sldId id="313" r:id="rId48"/>
    <p:sldId id="315" r:id="rId49"/>
    <p:sldId id="316" r:id="rId50"/>
    <p:sldId id="314" r:id="rId51"/>
    <p:sldId id="284" r:id="rId52"/>
    <p:sldId id="286" r:id="rId53"/>
    <p:sldId id="285" r:id="rId54"/>
    <p:sldId id="318" r:id="rId55"/>
    <p:sldId id="724" r:id="rId56"/>
    <p:sldId id="723" r:id="rId57"/>
    <p:sldId id="719" r:id="rId58"/>
    <p:sldId id="754" r:id="rId59"/>
    <p:sldId id="322" r:id="rId60"/>
    <p:sldId id="781" r:id="rId61"/>
    <p:sldId id="325" r:id="rId62"/>
    <p:sldId id="327" r:id="rId63"/>
    <p:sldId id="328" r:id="rId64"/>
    <p:sldId id="751" r:id="rId65"/>
    <p:sldId id="773" r:id="rId66"/>
    <p:sldId id="785" r:id="rId67"/>
    <p:sldId id="759" r:id="rId68"/>
    <p:sldId id="755" r:id="rId69"/>
    <p:sldId id="769" r:id="rId70"/>
    <p:sldId id="764" r:id="rId71"/>
    <p:sldId id="752" r:id="rId72"/>
    <p:sldId id="765" r:id="rId73"/>
    <p:sldId id="770" r:id="rId74"/>
    <p:sldId id="771" r:id="rId75"/>
    <p:sldId id="747" r:id="rId76"/>
    <p:sldId id="749" r:id="rId77"/>
    <p:sldId id="750" r:id="rId78"/>
    <p:sldId id="768" r:id="rId79"/>
    <p:sldId id="774" r:id="rId8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112" charset="0"/>
        <a:ea typeface="+mn-ea"/>
        <a:cs typeface="Arial" charset="0"/>
      </a:defRPr>
    </a:lvl1pPr>
    <a:lvl2pPr marL="457200" algn="l" rtl="0" fontAlgn="base">
      <a:spcBef>
        <a:spcPct val="0"/>
      </a:spcBef>
      <a:spcAft>
        <a:spcPct val="0"/>
      </a:spcAft>
      <a:defRPr kern="1200">
        <a:solidFill>
          <a:schemeClr val="tx1"/>
        </a:solidFill>
        <a:latin typeface="Calibri" pitchFamily="-112" charset="0"/>
        <a:ea typeface="+mn-ea"/>
        <a:cs typeface="Arial" charset="0"/>
      </a:defRPr>
    </a:lvl2pPr>
    <a:lvl3pPr marL="914400" algn="l" rtl="0" fontAlgn="base">
      <a:spcBef>
        <a:spcPct val="0"/>
      </a:spcBef>
      <a:spcAft>
        <a:spcPct val="0"/>
      </a:spcAft>
      <a:defRPr kern="1200">
        <a:solidFill>
          <a:schemeClr val="tx1"/>
        </a:solidFill>
        <a:latin typeface="Calibri" pitchFamily="-112" charset="0"/>
        <a:ea typeface="+mn-ea"/>
        <a:cs typeface="Arial" charset="0"/>
      </a:defRPr>
    </a:lvl3pPr>
    <a:lvl4pPr marL="1371600" algn="l" rtl="0" fontAlgn="base">
      <a:spcBef>
        <a:spcPct val="0"/>
      </a:spcBef>
      <a:spcAft>
        <a:spcPct val="0"/>
      </a:spcAft>
      <a:defRPr kern="1200">
        <a:solidFill>
          <a:schemeClr val="tx1"/>
        </a:solidFill>
        <a:latin typeface="Calibri" pitchFamily="-112" charset="0"/>
        <a:ea typeface="+mn-ea"/>
        <a:cs typeface="Arial" charset="0"/>
      </a:defRPr>
    </a:lvl4pPr>
    <a:lvl5pPr marL="1828800" algn="l" rtl="0" fontAlgn="base">
      <a:spcBef>
        <a:spcPct val="0"/>
      </a:spcBef>
      <a:spcAft>
        <a:spcPct val="0"/>
      </a:spcAft>
      <a:defRPr kern="1200">
        <a:solidFill>
          <a:schemeClr val="tx1"/>
        </a:solidFill>
        <a:latin typeface="Calibri" pitchFamily="-112" charset="0"/>
        <a:ea typeface="+mn-ea"/>
        <a:cs typeface="Arial" charset="0"/>
      </a:defRPr>
    </a:lvl5pPr>
    <a:lvl6pPr marL="2286000" algn="l" defTabSz="914400" rtl="0" eaLnBrk="1" latinLnBrk="0" hangingPunct="1">
      <a:defRPr kern="1200">
        <a:solidFill>
          <a:schemeClr val="tx1"/>
        </a:solidFill>
        <a:latin typeface="Calibri" pitchFamily="-112" charset="0"/>
        <a:ea typeface="+mn-ea"/>
        <a:cs typeface="Arial" charset="0"/>
      </a:defRPr>
    </a:lvl6pPr>
    <a:lvl7pPr marL="2743200" algn="l" defTabSz="914400" rtl="0" eaLnBrk="1" latinLnBrk="0" hangingPunct="1">
      <a:defRPr kern="1200">
        <a:solidFill>
          <a:schemeClr val="tx1"/>
        </a:solidFill>
        <a:latin typeface="Calibri" pitchFamily="-112" charset="0"/>
        <a:ea typeface="+mn-ea"/>
        <a:cs typeface="Arial" charset="0"/>
      </a:defRPr>
    </a:lvl7pPr>
    <a:lvl8pPr marL="3200400" algn="l" defTabSz="914400" rtl="0" eaLnBrk="1" latinLnBrk="0" hangingPunct="1">
      <a:defRPr kern="1200">
        <a:solidFill>
          <a:schemeClr val="tx1"/>
        </a:solidFill>
        <a:latin typeface="Calibri" pitchFamily="-112" charset="0"/>
        <a:ea typeface="+mn-ea"/>
        <a:cs typeface="Arial" charset="0"/>
      </a:defRPr>
    </a:lvl8pPr>
    <a:lvl9pPr marL="3657600" algn="l" defTabSz="914400" rtl="0" eaLnBrk="1" latinLnBrk="0" hangingPunct="1">
      <a:defRPr kern="1200">
        <a:solidFill>
          <a:schemeClr val="tx1"/>
        </a:solidFill>
        <a:latin typeface="Calibri" pitchFamily="-112"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3399"/>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4954" autoAdjust="0"/>
    <p:restoredTop sz="94660"/>
  </p:normalViewPr>
  <p:slideViewPr>
    <p:cSldViewPr>
      <p:cViewPr varScale="1">
        <p:scale>
          <a:sx n="79" d="100"/>
          <a:sy n="79" d="100"/>
        </p:scale>
        <p:origin x="989" y="72"/>
      </p:cViewPr>
      <p:guideLst>
        <p:guide orient="horz" pos="2160"/>
        <p:guide pos="2880"/>
      </p:guideLst>
    </p:cSldViewPr>
  </p:slideViewPr>
  <p:notesTextViewPr>
    <p:cViewPr>
      <p:scale>
        <a:sx n="1" d="1"/>
        <a:sy n="1" d="1"/>
      </p:scale>
      <p:origin x="0" y="0"/>
    </p:cViewPr>
  </p:notesTextViewPr>
  <p:sorterViewPr>
    <p:cViewPr>
      <p:scale>
        <a:sx n="100" d="100"/>
        <a:sy n="100" d="100"/>
      </p:scale>
      <p:origin x="0" y="-6523"/>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48BBCD0F-AE8D-4A85-B30E-DC45BCD894ED}" type="datetimeFigureOut">
              <a:rPr lang="en-GB"/>
              <a:pPr>
                <a:defRPr/>
              </a:pPr>
              <a:t>25/05/2022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F313669-2AE2-4D9E-A2E7-3D1DCC66191A}" type="slidenum">
              <a:rPr lang="en-GB"/>
              <a:pPr>
                <a:defRPr/>
              </a:pPr>
              <a:t>‹#›</a:t>
            </a:fld>
            <a:endParaRPr lang="en-GB"/>
          </a:p>
        </p:txBody>
      </p:sp>
    </p:spTree>
    <p:extLst>
      <p:ext uri="{BB962C8B-B14F-4D97-AF65-F5344CB8AC3E}">
        <p14:creationId xmlns:p14="http://schemas.microsoft.com/office/powerpoint/2010/main" val="334678826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962251C-B81E-4355-A911-4797634A1694}" type="slidenum">
              <a:rPr lang="en-US" altLang="en-US" smtClean="0"/>
              <a:pPr eaLnBrk="1" hangingPunct="1">
                <a:spcBef>
                  <a:spcPct val="0"/>
                </a:spcBef>
              </a:pPr>
              <a:t>1</a:t>
            </a:fld>
            <a:endParaRPr lang="en-US" alt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endParaRPr lang="en-GB"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Electron: Bending in the magnetic field, leaving hits in the tracker layers and being “stopped” by the electromagnetic calorimeter</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pPr fontAlgn="base">
              <a:spcBef>
                <a:spcPct val="0"/>
              </a:spcBef>
              <a:spcAft>
                <a:spcPct val="0"/>
              </a:spcAft>
            </a:pPr>
            <a:fld id="{F28004C6-4801-4C73-B4A2-95989894C1AB}" type="slidenum">
              <a:rPr lang="en-US" altLang="en-US"/>
              <a:pPr fontAlgn="base">
                <a:spcBef>
                  <a:spcPct val="0"/>
                </a:spcBef>
                <a:spcAft>
                  <a:spcPct val="0"/>
                </a:spcAft>
              </a:pPr>
              <a:t>38</a:t>
            </a:fld>
            <a:endParaRPr lang="en-US" altLang="en-US"/>
          </a:p>
        </p:txBody>
      </p:sp>
    </p:spTree>
    <p:extLst>
      <p:ext uri="{BB962C8B-B14F-4D97-AF65-F5344CB8AC3E}">
        <p14:creationId xmlns:p14="http://schemas.microsoft.com/office/powerpoint/2010/main" val="2649789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Charged hadron: Bends in the magnetic field and leaves signals in the tracker layers; passes through the electromagnetic calorimeter leaving essentially no signal, and is “stopped” by the hadron calorimeter</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pPr fontAlgn="base">
              <a:spcBef>
                <a:spcPct val="0"/>
              </a:spcBef>
              <a:spcAft>
                <a:spcPct val="0"/>
              </a:spcAft>
            </a:pPr>
            <a:fld id="{83426E25-F5CC-433D-920C-FE833504FC5B}" type="slidenum">
              <a:rPr lang="en-US" altLang="en-US"/>
              <a:pPr fontAlgn="base">
                <a:spcBef>
                  <a:spcPct val="0"/>
                </a:spcBef>
                <a:spcAft>
                  <a:spcPct val="0"/>
                </a:spcAft>
              </a:pPr>
              <a:t>39</a:t>
            </a:fld>
            <a:endParaRPr lang="en-US" altLang="en-US"/>
          </a:p>
        </p:txBody>
      </p:sp>
    </p:spTree>
    <p:extLst>
      <p:ext uri="{BB962C8B-B14F-4D97-AF65-F5344CB8AC3E}">
        <p14:creationId xmlns:p14="http://schemas.microsoft.com/office/powerpoint/2010/main" val="3133159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57200">
              <a:spcBef>
                <a:spcPct val="0"/>
              </a:spcBef>
            </a:pPr>
            <a:r>
              <a:rPr lang="en-US" altLang="en-US"/>
              <a:t>Neutral hadron: Does not bend in the magnetic field and does not leave any signal in the tracker layers; passes through the electromagnetic calorimeter leaving essentially no signal, and is “stopped” by the hadron calorimeter</a:t>
            </a:r>
          </a:p>
          <a:p>
            <a:pPr defTabSz="457200">
              <a:spcBef>
                <a:spcPct val="0"/>
              </a:spcBef>
            </a:pPr>
            <a:endParaRPr lang="en-US" altLang="en-US"/>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pPr fontAlgn="base">
              <a:spcBef>
                <a:spcPct val="0"/>
              </a:spcBef>
              <a:spcAft>
                <a:spcPct val="0"/>
              </a:spcAft>
            </a:pPr>
            <a:fld id="{9600CF5C-D3EA-470C-BDED-FD3BEE571849}" type="slidenum">
              <a:rPr lang="en-US" altLang="en-US"/>
              <a:pPr fontAlgn="base">
                <a:spcBef>
                  <a:spcPct val="0"/>
                </a:spcBef>
                <a:spcAft>
                  <a:spcPct val="0"/>
                </a:spcAft>
              </a:pPr>
              <a:t>40</a:t>
            </a:fld>
            <a:endParaRPr lang="en-US" altLang="en-US"/>
          </a:p>
        </p:txBody>
      </p:sp>
    </p:spTree>
    <p:extLst>
      <p:ext uri="{BB962C8B-B14F-4D97-AF65-F5344CB8AC3E}">
        <p14:creationId xmlns:p14="http://schemas.microsoft.com/office/powerpoint/2010/main" val="2906432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Photon: passes through the tracker without bending in the magnetic field or leaving hits, is “stopped” by the electromagnetic calorimeter</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pPr fontAlgn="base">
              <a:spcBef>
                <a:spcPct val="0"/>
              </a:spcBef>
              <a:spcAft>
                <a:spcPct val="0"/>
              </a:spcAft>
            </a:pPr>
            <a:fld id="{FE4E1EA3-4E68-45BA-8EC9-6743CA7F32BD}" type="slidenum">
              <a:rPr lang="en-US" altLang="en-US"/>
              <a:pPr fontAlgn="base">
                <a:spcBef>
                  <a:spcPct val="0"/>
                </a:spcBef>
                <a:spcAft>
                  <a:spcPct val="0"/>
                </a:spcAft>
              </a:pPr>
              <a:t>41</a:t>
            </a:fld>
            <a:endParaRPr lang="en-US" altLang="en-US"/>
          </a:p>
        </p:txBody>
      </p:sp>
    </p:spTree>
    <p:extLst>
      <p:ext uri="{BB962C8B-B14F-4D97-AF65-F5344CB8AC3E}">
        <p14:creationId xmlns:p14="http://schemas.microsoft.com/office/powerpoint/2010/main" val="1055835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fr-FR" altLang="it-IT"/>
          </a:p>
        </p:txBody>
      </p:sp>
    </p:spTree>
    <p:extLst>
      <p:ext uri="{BB962C8B-B14F-4D97-AF65-F5344CB8AC3E}">
        <p14:creationId xmlns:p14="http://schemas.microsoft.com/office/powerpoint/2010/main" val="254444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fr-FR" altLang="it-IT"/>
          </a:p>
        </p:txBody>
      </p:sp>
    </p:spTree>
    <p:extLst>
      <p:ext uri="{BB962C8B-B14F-4D97-AF65-F5344CB8AC3E}">
        <p14:creationId xmlns:p14="http://schemas.microsoft.com/office/powerpoint/2010/main" val="1876796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fr-FR" altLang="it-IT"/>
          </a:p>
        </p:txBody>
      </p:sp>
    </p:spTree>
    <p:extLst>
      <p:ext uri="{BB962C8B-B14F-4D97-AF65-F5344CB8AC3E}">
        <p14:creationId xmlns:p14="http://schemas.microsoft.com/office/powerpoint/2010/main" val="1711064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9F313669-2AE2-4D9E-A2E7-3D1DCC66191A}" type="slidenum">
              <a:rPr lang="en-GB" smtClean="0"/>
              <a:pPr>
                <a:defRPr/>
              </a:pPr>
              <a:t>45</a:t>
            </a:fld>
            <a:endParaRPr lang="en-GB"/>
          </a:p>
        </p:txBody>
      </p:sp>
    </p:spTree>
    <p:extLst>
      <p:ext uri="{BB962C8B-B14F-4D97-AF65-F5344CB8AC3E}">
        <p14:creationId xmlns:p14="http://schemas.microsoft.com/office/powerpoint/2010/main" val="11097026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p:spPr>
        <p:txBody>
          <a:bodyPr/>
          <a:lstStyle/>
          <a:p>
            <a:pPr eaLnBrk="1" hangingPunct="1"/>
            <a:endParaRPr lang="fr-FR" altLang="it-IT">
              <a:latin typeface="Calibri" pitchFamily="-112" charset="0"/>
            </a:endParaRPr>
          </a:p>
        </p:txBody>
      </p:sp>
    </p:spTree>
    <p:extLst>
      <p:ext uri="{BB962C8B-B14F-4D97-AF65-F5344CB8AC3E}">
        <p14:creationId xmlns:p14="http://schemas.microsoft.com/office/powerpoint/2010/main" val="36826784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7FD556CC-7110-4AD1-94FA-F8BE93A7FFF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6E733CDA-F290-4A3F-ABFF-BF8AC5E73EDC}" type="slidenum">
              <a:rPr lang="it-IT" altLang="en-US"/>
              <a:pPr eaLnBrk="1" hangingPunct="1">
                <a:spcBef>
                  <a:spcPct val="0"/>
                </a:spcBef>
              </a:pPr>
              <a:t>60</a:t>
            </a:fld>
            <a:endParaRPr lang="it-IT" altLang="en-US"/>
          </a:p>
        </p:txBody>
      </p:sp>
      <p:sp>
        <p:nvSpPr>
          <p:cNvPr id="36867" name="Rectangle 2">
            <a:extLst>
              <a:ext uri="{FF2B5EF4-FFF2-40B4-BE49-F238E27FC236}">
                <a16:creationId xmlns:a16="http://schemas.microsoft.com/office/drawing/2014/main" id="{61D0F828-7DD0-4117-8278-5A5340AED969}"/>
              </a:ext>
            </a:extLst>
          </p:cNvPr>
          <p:cNvSpPr>
            <a:spLocks noGrp="1" noRot="1" noChangeAspect="1" noChangeArrowheads="1" noTextEdit="1"/>
          </p:cNvSpPr>
          <p:nvPr>
            <p:ph type="sldImg"/>
          </p:nvPr>
        </p:nvSpPr>
        <p:spPr>
          <a:ln/>
        </p:spPr>
      </p:sp>
      <p:sp>
        <p:nvSpPr>
          <p:cNvPr id="36868" name="Rectangle 3">
            <a:extLst>
              <a:ext uri="{FF2B5EF4-FFF2-40B4-BE49-F238E27FC236}">
                <a16:creationId xmlns:a16="http://schemas.microsoft.com/office/drawing/2014/main" id="{29AD0007-6687-4B01-A5DA-67DDD635E7A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9972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6D8D16F-1CEB-4DF4-AFC3-BB453048741E}" type="slidenum">
              <a:rPr lang="es-ES" altLang="en-US" smtClean="0">
                <a:cs typeface="Arial" charset="0"/>
              </a:rPr>
              <a:pPr eaLnBrk="1" hangingPunct="1">
                <a:spcBef>
                  <a:spcPct val="0"/>
                </a:spcBef>
              </a:pPr>
              <a:t>9</a:t>
            </a:fld>
            <a:endParaRPr lang="es-ES" altLang="en-US">
              <a:cs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C7D6FFD7-2407-45C8-A827-9A93C4CE7D36}" type="slidenum">
              <a:rPr lang="en-GB" altLang="en-US" smtClean="0">
                <a:latin typeface="Arial" charset="0"/>
              </a:rPr>
              <a:pPr/>
              <a:t>65</a:t>
            </a:fld>
            <a:endParaRPr lang="en-GB" altLang="en-US">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r>
              <a:rPr lang="it-IT" altLang="en-US">
                <a:latin typeface="Arial" charset="0"/>
              </a:rPr>
              <a:t>EB 98.7%</a:t>
            </a:r>
          </a:p>
          <a:p>
            <a:r>
              <a:rPr lang="it-IT" altLang="en-US">
                <a:latin typeface="Arial" charset="0"/>
              </a:rPr>
              <a:t>EE 99.3%</a:t>
            </a:r>
          </a:p>
          <a:p>
            <a:r>
              <a:rPr lang="it-IT" altLang="en-US">
                <a:latin typeface="Arial" charset="0"/>
              </a:rPr>
              <a:t>ES 99.84%</a:t>
            </a:r>
          </a:p>
        </p:txBody>
      </p:sp>
    </p:spTree>
    <p:extLst>
      <p:ext uri="{BB962C8B-B14F-4D97-AF65-F5344CB8AC3E}">
        <p14:creationId xmlns:p14="http://schemas.microsoft.com/office/powerpoint/2010/main" val="15207420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95EFAF1-9355-460A-BCDF-118A4F9FF307}" type="slidenum">
              <a:rPr lang="en-US" altLang="en-US" smtClean="0">
                <a:latin typeface="Times" pitchFamily="18" charset="0"/>
                <a:ea typeface="MS PGothic" pitchFamily="34" charset="-128"/>
              </a:rPr>
              <a:pPr eaLnBrk="1" hangingPunct="1">
                <a:spcBef>
                  <a:spcPct val="0"/>
                </a:spcBef>
              </a:pPr>
              <a:t>76</a:t>
            </a:fld>
            <a:endParaRPr lang="en-US" altLang="en-US">
              <a:latin typeface="Times" pitchFamily="18" charset="0"/>
              <a:ea typeface="MS PGothic" pitchFamily="34" charset="-128"/>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latin typeface="Times" pitchFamily="18" charset="0"/>
            </a:endParaRPr>
          </a:p>
        </p:txBody>
      </p:sp>
    </p:spTree>
    <p:extLst>
      <p:ext uri="{BB962C8B-B14F-4D97-AF65-F5344CB8AC3E}">
        <p14:creationId xmlns:p14="http://schemas.microsoft.com/office/powerpoint/2010/main" val="2755829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9D00CB1-AA95-4FE5-9C39-5F42DBFB12C4}" type="slidenum">
              <a:rPr lang="es-ES" altLang="en-US" smtClean="0">
                <a:cs typeface="Arial" charset="0"/>
              </a:rPr>
              <a:pPr eaLnBrk="1" hangingPunct="1">
                <a:spcBef>
                  <a:spcPct val="0"/>
                </a:spcBef>
              </a:pPr>
              <a:t>10</a:t>
            </a:fld>
            <a:endParaRPr lang="es-ES" altLang="en-US">
              <a:cs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E0544EC-A4BB-4F25-9C52-E2580C770841}" type="slidenum">
              <a:rPr lang="es-ES" altLang="en-US" smtClean="0">
                <a:cs typeface="Arial" charset="0"/>
              </a:rPr>
              <a:pPr eaLnBrk="1" hangingPunct="1">
                <a:spcBef>
                  <a:spcPct val="0"/>
                </a:spcBef>
              </a:pPr>
              <a:t>14</a:t>
            </a:fld>
            <a:endParaRPr lang="es-ES" altLang="en-US">
              <a:cs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8F64C19-51F7-4458-9D38-32A224F0E313}" type="slidenum">
              <a:rPr lang="en-GB" altLang="en-US" smtClean="0">
                <a:cs typeface="Arial" charset="0"/>
              </a:rPr>
              <a:pPr eaLnBrk="1" hangingPunct="1">
                <a:spcBef>
                  <a:spcPct val="0"/>
                </a:spcBef>
              </a:pPr>
              <a:t>19</a:t>
            </a:fld>
            <a:endParaRPr lang="en-GB" altLang="en-US">
              <a:cs typeface="Arial" charset="0"/>
            </a:endParaRPr>
          </a:p>
        </p:txBody>
      </p:sp>
      <p:sp>
        <p:nvSpPr>
          <p:cNvPr id="63491" name="Rectangle 2"/>
          <p:cNvSpPr>
            <a:spLocks noGrp="1" noRot="1" noChangeAspect="1" noChangeArrowheads="1" noTextEdit="1"/>
          </p:cNvSpPr>
          <p:nvPr>
            <p:ph type="sldImg"/>
          </p:nvPr>
        </p:nvSpPr>
        <p:spPr>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p:spPr>
        <p:txBody>
          <a:bodyPr/>
          <a:lstStyle/>
          <a:p>
            <a:pPr eaLnBrk="1" hangingPunct="1"/>
            <a:endParaRPr lang="fr-FR" altLang="it-IT">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4819"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9688">
              <a:lnSpc>
                <a:spcPts val="3500"/>
              </a:lnSpc>
              <a:spcBef>
                <a:spcPct val="0"/>
              </a:spcBef>
            </a:pPr>
            <a:r>
              <a:rPr lang="en-US" altLang="en-US" sz="2400">
                <a:solidFill>
                  <a:srgbClr val="572E2D"/>
                </a:solidFill>
                <a:latin typeface="Lucida Grande" charset="0"/>
                <a:ea typeface="Lucida Grande" charset="0"/>
                <a:cs typeface="Lucida Grande" charset="0"/>
                <a:sym typeface="Lucida Grande" charset="0"/>
              </a:rPr>
              <a:t>  </a:t>
            </a:r>
          </a:p>
        </p:txBody>
      </p:sp>
    </p:spTree>
    <p:extLst>
      <p:ext uri="{BB962C8B-B14F-4D97-AF65-F5344CB8AC3E}">
        <p14:creationId xmlns:p14="http://schemas.microsoft.com/office/powerpoint/2010/main" val="1937453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Buttons. Click on any particle type to display the relevant slide with animations. Clicking again will return to this slide. </a:t>
            </a:r>
          </a:p>
          <a:p>
            <a:pPr>
              <a:spcBef>
                <a:spcPct val="0"/>
              </a:spcBef>
            </a:pPr>
            <a:r>
              <a:rPr lang="en-US" altLang="en-US"/>
              <a:t>Recommend putting this slide in the middle of your presentation and putting the other 5 slides at the end. </a:t>
            </a:r>
          </a:p>
          <a:p>
            <a:pPr>
              <a:spcBef>
                <a:spcPct val="0"/>
              </a:spcBef>
            </a:pPr>
            <a:r>
              <a:rPr lang="en-US" altLang="en-US"/>
              <a:t>If you have any difficulties, contact David.Barney@cern.ch</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pPr fontAlgn="base">
              <a:spcBef>
                <a:spcPct val="0"/>
              </a:spcBef>
              <a:spcAft>
                <a:spcPct val="0"/>
              </a:spcAft>
            </a:pPr>
            <a:fld id="{E732E874-02A8-4665-AEF8-761D6788B213}" type="slidenum">
              <a:rPr lang="en-US" altLang="en-US"/>
              <a:pPr fontAlgn="base">
                <a:spcBef>
                  <a:spcPct val="0"/>
                </a:spcBef>
                <a:spcAft>
                  <a:spcPct val="0"/>
                </a:spcAft>
              </a:pPr>
              <a:t>36</a:t>
            </a:fld>
            <a:endParaRPr lang="en-US" altLang="en-US"/>
          </a:p>
        </p:txBody>
      </p:sp>
    </p:spTree>
    <p:extLst>
      <p:ext uri="{BB962C8B-B14F-4D97-AF65-F5344CB8AC3E}">
        <p14:creationId xmlns:p14="http://schemas.microsoft.com/office/powerpoint/2010/main" val="76769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Muon: passing through CMS, bending in the field (both ways, depending on when it is inside or outside of the solenoid) leaving hits in the Tracker layers and the muon chambers before escaping completely</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pPr fontAlgn="base">
              <a:spcBef>
                <a:spcPct val="0"/>
              </a:spcBef>
              <a:spcAft>
                <a:spcPct val="0"/>
              </a:spcAft>
            </a:pPr>
            <a:fld id="{C11DB6C6-0626-4C79-9971-EF0483B3296F}" type="slidenum">
              <a:rPr lang="en-US" altLang="en-US"/>
              <a:pPr fontAlgn="base">
                <a:spcBef>
                  <a:spcPct val="0"/>
                </a:spcBef>
                <a:spcAft>
                  <a:spcPct val="0"/>
                </a:spcAft>
              </a:pPr>
              <a:t>37</a:t>
            </a:fld>
            <a:endParaRPr lang="en-US" altLang="en-US"/>
          </a:p>
        </p:txBody>
      </p:sp>
    </p:spTree>
    <p:extLst>
      <p:ext uri="{BB962C8B-B14F-4D97-AF65-F5344CB8AC3E}">
        <p14:creationId xmlns:p14="http://schemas.microsoft.com/office/powerpoint/2010/main" val="3417176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47B778C1-F133-413C-AB5C-1221974744BE}" type="datetime1">
              <a:rPr lang="en-GB"/>
              <a:pPr>
                <a:defRPr/>
              </a:pPr>
              <a:t>25/05/2022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8195CEC-0E3E-4990-A86E-7AFFE0833E4C}" type="slidenum">
              <a:rPr lang="en-GB"/>
              <a:pPr>
                <a:defRPr/>
              </a:pPr>
              <a:t>‹#›</a:t>
            </a:fld>
            <a:endParaRPr lang="en-GB"/>
          </a:p>
        </p:txBody>
      </p:sp>
    </p:spTree>
    <p:extLst>
      <p:ext uri="{BB962C8B-B14F-4D97-AF65-F5344CB8AC3E}">
        <p14:creationId xmlns:p14="http://schemas.microsoft.com/office/powerpoint/2010/main" val="1750326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FD0C0CF-E045-4BA7-919B-C6DE8C1DBDC4}" type="datetime1">
              <a:rPr lang="en-GB"/>
              <a:pPr>
                <a:defRPr/>
              </a:pPr>
              <a:t>25/05/2022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3F8CDAC-23AE-4792-8F42-46770BA6C934}" type="slidenum">
              <a:rPr lang="en-GB"/>
              <a:pPr>
                <a:defRPr/>
              </a:pPr>
              <a:t>‹#›</a:t>
            </a:fld>
            <a:endParaRPr lang="en-GB"/>
          </a:p>
        </p:txBody>
      </p:sp>
    </p:spTree>
    <p:extLst>
      <p:ext uri="{BB962C8B-B14F-4D97-AF65-F5344CB8AC3E}">
        <p14:creationId xmlns:p14="http://schemas.microsoft.com/office/powerpoint/2010/main" val="713002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CD7B85E-7501-4FE6-8717-5BC7428B251F}" type="datetime1">
              <a:rPr lang="en-GB"/>
              <a:pPr>
                <a:defRPr/>
              </a:pPr>
              <a:t>25/05/2022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A152340-1985-48FF-866A-FF01E15D6325}" type="slidenum">
              <a:rPr lang="en-GB"/>
              <a:pPr>
                <a:defRPr/>
              </a:pPr>
              <a:t>‹#›</a:t>
            </a:fld>
            <a:endParaRPr lang="en-GB"/>
          </a:p>
        </p:txBody>
      </p:sp>
    </p:spTree>
    <p:extLst>
      <p:ext uri="{BB962C8B-B14F-4D97-AF65-F5344CB8AC3E}">
        <p14:creationId xmlns:p14="http://schemas.microsoft.com/office/powerpoint/2010/main" val="998073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E1AD5500-3435-4290-B0BC-203829B19F4A}"/>
              </a:ext>
            </a:extLst>
          </p:cNvPr>
          <p:cNvSpPr>
            <a:spLocks noGrp="1" noChangeArrowheads="1"/>
          </p:cNvSpPr>
          <p:nvPr>
            <p:ph type="dt" sz="half" idx="10"/>
          </p:nvPr>
        </p:nvSpPr>
        <p:spPr>
          <a:ln/>
        </p:spPr>
        <p:txBody>
          <a:bodyPr/>
          <a:lstStyle>
            <a:lvl1pPr>
              <a:defRPr/>
            </a:lvl1pPr>
          </a:lstStyle>
          <a:p>
            <a:pPr>
              <a:defRPr/>
            </a:pPr>
            <a:r>
              <a:rPr lang="en-US"/>
              <a:t>19-10-2012 </a:t>
            </a:r>
            <a:endParaRPr lang="it-IT"/>
          </a:p>
        </p:txBody>
      </p:sp>
      <p:sp>
        <p:nvSpPr>
          <p:cNvPr id="6" name="Rectangle 5">
            <a:extLst>
              <a:ext uri="{FF2B5EF4-FFF2-40B4-BE49-F238E27FC236}">
                <a16:creationId xmlns:a16="http://schemas.microsoft.com/office/drawing/2014/main" id="{D7C167F6-52DE-4C06-80A7-3D119E2F71B5}"/>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3D51FD8B-EF07-4313-A9CF-15B67A00C235}"/>
              </a:ext>
            </a:extLst>
          </p:cNvPr>
          <p:cNvSpPr>
            <a:spLocks noGrp="1" noChangeArrowheads="1"/>
          </p:cNvSpPr>
          <p:nvPr>
            <p:ph type="sldNum" sz="quarter" idx="12"/>
          </p:nvPr>
        </p:nvSpPr>
        <p:spPr>
          <a:ln/>
        </p:spPr>
        <p:txBody>
          <a:bodyPr/>
          <a:lstStyle>
            <a:lvl1pPr>
              <a:defRPr/>
            </a:lvl1pPr>
          </a:lstStyle>
          <a:p>
            <a:fld id="{55AE9753-5B43-41B7-ADBB-29D7EC9590A4}" type="slidenum">
              <a:rPr lang="it-IT" altLang="en-US"/>
              <a:pPr/>
              <a:t>‹#›</a:t>
            </a:fld>
            <a:endParaRPr lang="it-IT" altLang="en-US"/>
          </a:p>
        </p:txBody>
      </p:sp>
    </p:spTree>
    <p:extLst>
      <p:ext uri="{BB962C8B-B14F-4D97-AF65-F5344CB8AC3E}">
        <p14:creationId xmlns:p14="http://schemas.microsoft.com/office/powerpoint/2010/main" val="2821515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5E24E61-6D75-4464-904F-1F332642D9BF}" type="datetime1">
              <a:rPr lang="en-GB"/>
              <a:pPr>
                <a:defRPr/>
              </a:pPr>
              <a:t>25/05/2022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1F047C0-10F3-4D39-8165-0394A3E062F0}" type="slidenum">
              <a:rPr lang="en-GB"/>
              <a:pPr>
                <a:defRPr/>
              </a:pPr>
              <a:t>‹#›</a:t>
            </a:fld>
            <a:endParaRPr lang="en-GB"/>
          </a:p>
        </p:txBody>
      </p:sp>
    </p:spTree>
    <p:extLst>
      <p:ext uri="{BB962C8B-B14F-4D97-AF65-F5344CB8AC3E}">
        <p14:creationId xmlns:p14="http://schemas.microsoft.com/office/powerpoint/2010/main" val="1052829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402360C-32FA-4360-A88E-D794B82C48AC}" type="datetime1">
              <a:rPr lang="en-GB"/>
              <a:pPr>
                <a:defRPr/>
              </a:pPr>
              <a:t>25/05/2022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C062C6B-615F-4E75-BAB0-20BFBDB334F4}" type="slidenum">
              <a:rPr lang="en-GB"/>
              <a:pPr>
                <a:defRPr/>
              </a:pPr>
              <a:t>‹#›</a:t>
            </a:fld>
            <a:endParaRPr lang="en-GB"/>
          </a:p>
        </p:txBody>
      </p:sp>
    </p:spTree>
    <p:extLst>
      <p:ext uri="{BB962C8B-B14F-4D97-AF65-F5344CB8AC3E}">
        <p14:creationId xmlns:p14="http://schemas.microsoft.com/office/powerpoint/2010/main" val="1502235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A1FAF231-E6FE-40C9-AE8D-36F8B0470F9D}" type="datetime1">
              <a:rPr lang="en-GB"/>
              <a:pPr>
                <a:defRPr/>
              </a:pPr>
              <a:t>25/05/2022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E965722-B6F4-4105-9F4D-9EBB39F39714}" type="slidenum">
              <a:rPr lang="en-GB"/>
              <a:pPr>
                <a:defRPr/>
              </a:pPr>
              <a:t>‹#›</a:t>
            </a:fld>
            <a:endParaRPr lang="en-GB"/>
          </a:p>
        </p:txBody>
      </p:sp>
    </p:spTree>
    <p:extLst>
      <p:ext uri="{BB962C8B-B14F-4D97-AF65-F5344CB8AC3E}">
        <p14:creationId xmlns:p14="http://schemas.microsoft.com/office/powerpoint/2010/main" val="1638917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EB9CACD6-5A9A-472E-A6F7-D9E9E0C2D55F}" type="datetime1">
              <a:rPr lang="en-GB"/>
              <a:pPr>
                <a:defRPr/>
              </a:pPr>
              <a:t>25/05/2022</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D6D38921-E0EB-4ADE-94C0-6A912489E9FE}" type="slidenum">
              <a:rPr lang="en-GB"/>
              <a:pPr>
                <a:defRPr/>
              </a:pPr>
              <a:t>‹#›</a:t>
            </a:fld>
            <a:endParaRPr lang="en-GB"/>
          </a:p>
        </p:txBody>
      </p:sp>
    </p:spTree>
    <p:extLst>
      <p:ext uri="{BB962C8B-B14F-4D97-AF65-F5344CB8AC3E}">
        <p14:creationId xmlns:p14="http://schemas.microsoft.com/office/powerpoint/2010/main" val="470064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B2FF704D-F4F7-4176-9B16-A028758BBF85}" type="datetime1">
              <a:rPr lang="en-GB"/>
              <a:pPr>
                <a:defRPr/>
              </a:pPr>
              <a:t>25/05/2022</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1BB28BD9-71F9-46FE-81B2-82C7C322F418}" type="slidenum">
              <a:rPr lang="en-GB"/>
              <a:pPr>
                <a:defRPr/>
              </a:pPr>
              <a:t>‹#›</a:t>
            </a:fld>
            <a:endParaRPr lang="en-GB"/>
          </a:p>
        </p:txBody>
      </p:sp>
    </p:spTree>
    <p:extLst>
      <p:ext uri="{BB962C8B-B14F-4D97-AF65-F5344CB8AC3E}">
        <p14:creationId xmlns:p14="http://schemas.microsoft.com/office/powerpoint/2010/main" val="1756143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2425488-650A-4161-8B59-ACB1721F8090}" type="datetime1">
              <a:rPr lang="en-GB"/>
              <a:pPr>
                <a:defRPr/>
              </a:pPr>
              <a:t>25/05/2022</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F27E1A39-35B8-436E-84DA-46046846A295}" type="slidenum">
              <a:rPr lang="en-GB"/>
              <a:pPr>
                <a:defRPr/>
              </a:pPr>
              <a:t>‹#›</a:t>
            </a:fld>
            <a:endParaRPr lang="en-GB"/>
          </a:p>
        </p:txBody>
      </p:sp>
    </p:spTree>
    <p:extLst>
      <p:ext uri="{BB962C8B-B14F-4D97-AF65-F5344CB8AC3E}">
        <p14:creationId xmlns:p14="http://schemas.microsoft.com/office/powerpoint/2010/main" val="1317370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252D472-A380-42FD-9C94-A71410114A67}" type="datetime1">
              <a:rPr lang="en-GB"/>
              <a:pPr>
                <a:defRPr/>
              </a:pPr>
              <a:t>25/05/2022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E446840-BCAD-4A49-84F8-8535B6832FD4}" type="slidenum">
              <a:rPr lang="en-GB"/>
              <a:pPr>
                <a:defRPr/>
              </a:pPr>
              <a:t>‹#›</a:t>
            </a:fld>
            <a:endParaRPr lang="en-GB"/>
          </a:p>
        </p:txBody>
      </p:sp>
    </p:spTree>
    <p:extLst>
      <p:ext uri="{BB962C8B-B14F-4D97-AF65-F5344CB8AC3E}">
        <p14:creationId xmlns:p14="http://schemas.microsoft.com/office/powerpoint/2010/main" val="3787881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08DE4EB-2200-4415-8D39-C501DC94146F}" type="datetime1">
              <a:rPr lang="en-GB"/>
              <a:pPr>
                <a:defRPr/>
              </a:pPr>
              <a:t>25/05/2022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A7DBCBE-7324-41DD-A9AA-DF8D5F1424B3}" type="slidenum">
              <a:rPr lang="en-GB"/>
              <a:pPr>
                <a:defRPr/>
              </a:pPr>
              <a:t>‹#›</a:t>
            </a:fld>
            <a:endParaRPr lang="en-GB"/>
          </a:p>
        </p:txBody>
      </p:sp>
    </p:spTree>
    <p:extLst>
      <p:ext uri="{BB962C8B-B14F-4D97-AF65-F5344CB8AC3E}">
        <p14:creationId xmlns:p14="http://schemas.microsoft.com/office/powerpoint/2010/main" val="18212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3D1DE928-7625-49DB-9BDC-C9605ACBC7BD}" type="datetime1">
              <a:rPr lang="en-GB"/>
              <a:pPr>
                <a:defRPr/>
              </a:pPr>
              <a:t>25/05/2022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DE1FA8C-9131-46B9-B759-AE52B24FFF5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112" charset="0"/>
        </a:defRPr>
      </a:lvl2pPr>
      <a:lvl3pPr algn="ctr" rtl="0" fontAlgn="base">
        <a:spcBef>
          <a:spcPct val="0"/>
        </a:spcBef>
        <a:spcAft>
          <a:spcPct val="0"/>
        </a:spcAft>
        <a:defRPr sz="4400">
          <a:solidFill>
            <a:schemeClr val="tx1"/>
          </a:solidFill>
          <a:latin typeface="Calibri" pitchFamily="-112" charset="0"/>
        </a:defRPr>
      </a:lvl3pPr>
      <a:lvl4pPr algn="ctr" rtl="0" fontAlgn="base">
        <a:spcBef>
          <a:spcPct val="0"/>
        </a:spcBef>
        <a:spcAft>
          <a:spcPct val="0"/>
        </a:spcAft>
        <a:defRPr sz="4400">
          <a:solidFill>
            <a:schemeClr val="tx1"/>
          </a:solidFill>
          <a:latin typeface="Calibri" pitchFamily="-112" charset="0"/>
        </a:defRPr>
      </a:lvl4pPr>
      <a:lvl5pPr algn="ctr" rtl="0" fontAlgn="base">
        <a:spcBef>
          <a:spcPct val="0"/>
        </a:spcBef>
        <a:spcAft>
          <a:spcPct val="0"/>
        </a:spcAft>
        <a:defRPr sz="4400">
          <a:solidFill>
            <a:schemeClr val="tx1"/>
          </a:solidFill>
          <a:latin typeface="Calibri" pitchFamily="-112" charset="0"/>
        </a:defRPr>
      </a:lvl5pPr>
      <a:lvl6pPr marL="457200" algn="ctr" rtl="0" fontAlgn="base">
        <a:spcBef>
          <a:spcPct val="0"/>
        </a:spcBef>
        <a:spcAft>
          <a:spcPct val="0"/>
        </a:spcAft>
        <a:defRPr sz="4400">
          <a:solidFill>
            <a:schemeClr val="tx1"/>
          </a:solidFill>
          <a:latin typeface="Calibri" pitchFamily="-112" charset="0"/>
        </a:defRPr>
      </a:lvl6pPr>
      <a:lvl7pPr marL="914400" algn="ctr" rtl="0" fontAlgn="base">
        <a:spcBef>
          <a:spcPct val="0"/>
        </a:spcBef>
        <a:spcAft>
          <a:spcPct val="0"/>
        </a:spcAft>
        <a:defRPr sz="4400">
          <a:solidFill>
            <a:schemeClr val="tx1"/>
          </a:solidFill>
          <a:latin typeface="Calibri" pitchFamily="-112" charset="0"/>
        </a:defRPr>
      </a:lvl7pPr>
      <a:lvl8pPr marL="1371600" algn="ctr" rtl="0" fontAlgn="base">
        <a:spcBef>
          <a:spcPct val="0"/>
        </a:spcBef>
        <a:spcAft>
          <a:spcPct val="0"/>
        </a:spcAft>
        <a:defRPr sz="4400">
          <a:solidFill>
            <a:schemeClr val="tx1"/>
          </a:solidFill>
          <a:latin typeface="Calibri" pitchFamily="-112" charset="0"/>
        </a:defRPr>
      </a:lvl8pPr>
      <a:lvl9pPr marL="1828800" algn="ctr" rtl="0" fontAlgn="base">
        <a:spcBef>
          <a:spcPct val="0"/>
        </a:spcBef>
        <a:spcAft>
          <a:spcPct val="0"/>
        </a:spcAft>
        <a:defRPr sz="4400">
          <a:solidFill>
            <a:schemeClr val="tx1"/>
          </a:solidFill>
          <a:latin typeface="Calibri" pitchFamily="-112"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notesSlide" Target="../notesSlides/notesSlide3.xml"/><Relationship Id="rId7" Type="http://schemas.openxmlformats.org/officeDocument/2006/relationships/image" Target="../media/image22.jpeg"/><Relationship Id="rId2" Type="http://schemas.openxmlformats.org/officeDocument/2006/relationships/slideLayout" Target="../slideLayouts/slideLayout6.xml"/><Relationship Id="rId1" Type="http://schemas.openxmlformats.org/officeDocument/2006/relationships/tags" Target="../tags/tag3.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jpeg"/></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9.jpe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1.png"/><Relationship Id="rId4" Type="http://schemas.openxmlformats.org/officeDocument/2006/relationships/image" Target="../media/image20.jpeg"/><Relationship Id="rId9" Type="http://schemas.openxmlformats.org/officeDocument/2006/relationships/image" Target="../media/image27.gif"/></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file:///C:\Users\Francesca\Google%20Drive\Lavoro\outreach\masterclass\2012\HIGGS%20electrons.avi" TargetMode="External"/><Relationship Id="rId1" Type="http://schemas.microsoft.com/office/2007/relationships/media" Target="file:///C:\Users\Francesca\Google%20Drive\Lavoro\outreach\masterclass\2012\HIGGS%20electrons.avi" TargetMode="Externa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2.gif"/></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50.png"/><Relationship Id="rId1" Type="http://schemas.openxmlformats.org/officeDocument/2006/relationships/slideLayout" Target="../slideLayouts/slideLayout6.xml"/><Relationship Id="rId4" Type="http://schemas.openxmlformats.org/officeDocument/2006/relationships/image" Target="../media/image33.gif"/></Relationships>
</file>

<file path=ppt/slides/_rels/slide21.xml.rels><?xml version="1.0" encoding="UTF-8" standalone="yes"?>
<Relationships xmlns="http://schemas.openxmlformats.org/package/2006/relationships"><Relationship Id="rId3" Type="http://schemas.openxmlformats.org/officeDocument/2006/relationships/image" Target="../media/image33.gif"/><Relationship Id="rId7" Type="http://schemas.openxmlformats.org/officeDocument/2006/relationships/image" Target="../media/image200.png"/><Relationship Id="rId2" Type="http://schemas.openxmlformats.org/officeDocument/2006/relationships/image" Target="../media/image160.png"/><Relationship Id="rId1" Type="http://schemas.openxmlformats.org/officeDocument/2006/relationships/slideLayout" Target="../slideLayouts/slideLayout2.xml"/><Relationship Id="rId6" Type="http://schemas.openxmlformats.org/officeDocument/2006/relationships/image" Target="../media/image190.png"/><Relationship Id="rId5" Type="http://schemas.openxmlformats.org/officeDocument/2006/relationships/image" Target="../media/image180.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38.gif"/><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7.jpeg"/><Relationship Id="rId5" Type="http://schemas.openxmlformats.org/officeDocument/2006/relationships/image" Target="../media/image24.jpeg"/><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40.png"/><Relationship Id="rId5" Type="http://schemas.openxmlformats.org/officeDocument/2006/relationships/image" Target="../media/image39.gif"/><Relationship Id="rId4" Type="http://schemas.openxmlformats.org/officeDocument/2006/relationships/image" Target="../media/image33.gif"/></Relationships>
</file>

<file path=ppt/slides/_rels/slide24.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file:///C:\Users\Francesca\Google%20Drive\Lavoro\outreach\Bersani\FourMuon_small.m4v" TargetMode="External"/><Relationship Id="rId1" Type="http://schemas.microsoft.com/office/2007/relationships/media" Target="file:///C:\Users\Francesca\Google%20Drive\Lavoro\outreach\Bersani\FourMuon_small.m4v" TargetMode="External"/><Relationship Id="rId5" Type="http://schemas.openxmlformats.org/officeDocument/2006/relationships/hyperlink" Target="https://www.youtube.com/watch?v=G4O3ciWHVdg" TargetMode="External"/><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0.jpeg"/><Relationship Id="rId11" Type="http://schemas.openxmlformats.org/officeDocument/2006/relationships/image" Target="../media/image55.jpeg"/><Relationship Id="rId5" Type="http://schemas.openxmlformats.org/officeDocument/2006/relationships/image" Target="../media/image49.jpe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jpeg"/></Relationships>
</file>

<file path=ppt/slides/_rels/slide3.xml.rels><?xml version="1.0" encoding="UTF-8" standalone="yes"?>
<Relationships xmlns="http://schemas.openxmlformats.org/package/2006/relationships"><Relationship Id="rId2" Type="http://schemas.openxmlformats.org/officeDocument/2006/relationships/hyperlink" Target="https://learn.genetics.utah.edu/content/cells/scale/"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jpe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66.jpeg"/><Relationship Id="rId4" Type="http://schemas.openxmlformats.org/officeDocument/2006/relationships/image" Target="../media/image65.jpeg"/></Relationships>
</file>

<file path=ppt/slides/_rels/slide3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8" Type="http://schemas.openxmlformats.org/officeDocument/2006/relationships/slide" Target="slide30.xml"/><Relationship Id="rId3" Type="http://schemas.openxmlformats.org/officeDocument/2006/relationships/image" Target="../media/image69.png"/><Relationship Id="rId7" Type="http://schemas.openxmlformats.org/officeDocument/2006/relationships/slide" Target="slide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slide" Target="slide13.xml"/><Relationship Id="rId5" Type="http://schemas.openxmlformats.org/officeDocument/2006/relationships/slide" Target="slide1.xml"/><Relationship Id="rId4" Type="http://schemas.openxmlformats.org/officeDocument/2006/relationships/slide" Target="slide3.xml"/></Relationships>
</file>

<file path=ppt/slides/_rels/slide37.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slide" Target="slid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slide" Target="slide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slide" Target="slide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41.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slide" Target="slide1.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4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87.png"/></Relationships>
</file>

<file path=ppt/slides/_rels/slide4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gif"/><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57.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6.xml"/><Relationship Id="rId5" Type="http://schemas.openxmlformats.org/officeDocument/2006/relationships/image" Target="../media/image24.jpeg"/><Relationship Id="rId4" Type="http://schemas.openxmlformats.org/officeDocument/2006/relationships/image" Target="../media/image23.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07.png"/></Relationships>
</file>

<file path=ppt/slides/_rels/slide61.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jpeg"/><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image" Target="../media/image113.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9.gif"/></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hyperlink" Target="https://videos.cern.ch/record/1750714" TargetMode="External"/><Relationship Id="rId2" Type="http://schemas.microsoft.com/office/2007/relationships/media" Target="../media/media1.wmv"/><Relationship Id="rId1" Type="http://schemas.openxmlformats.org/officeDocument/2006/relationships/video" Target="NULL" TargetMode="External"/><Relationship Id="rId6" Type="http://schemas.openxmlformats.org/officeDocument/2006/relationships/hyperlink" Target="https://www.lhc-closer.es/taking_a_closer_look_at_lhc/0.proton_source" TargetMode="External"/><Relationship Id="rId5" Type="http://schemas.openxmlformats.org/officeDocument/2006/relationships/image" Target="../media/image120.png"/><Relationship Id="rId4" Type="http://schemas.openxmlformats.org/officeDocument/2006/relationships/image" Target="../media/image1.jpeg"/></Relationships>
</file>

<file path=ppt/slides/_rels/slide71.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jpeg"/><Relationship Id="rId1" Type="http://schemas.openxmlformats.org/officeDocument/2006/relationships/slideLayout" Target="../slideLayouts/slideLayout6.xml"/><Relationship Id="rId4" Type="http://schemas.openxmlformats.org/officeDocument/2006/relationships/image" Target="../media/image123.jpeg"/></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microsoft.com/office/2007/relationships/media" Target="../media/media2.wmv"/><Relationship Id="rId1" Type="http://schemas.openxmlformats.org/officeDocument/2006/relationships/video" Target="NULL" TargetMode="External"/><Relationship Id="rId5" Type="http://schemas.openxmlformats.org/officeDocument/2006/relationships/hyperlink" Target="https://videos.cern.ch/record/1750705" TargetMode="External"/><Relationship Id="rId4" Type="http://schemas.openxmlformats.org/officeDocument/2006/relationships/image" Target="../media/image124.png"/></Relationships>
</file>

<file path=ppt/slides/_rels/slide73.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6.xml"/><Relationship Id="rId4" Type="http://schemas.openxmlformats.org/officeDocument/2006/relationships/image" Target="../media/image129.jpeg"/></Relationships>
</file>

<file path=ppt/slides/_rels/slide7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132.jpeg"/><Relationship Id="rId4" Type="http://schemas.openxmlformats.org/officeDocument/2006/relationships/image" Target="../media/image131.jpeg"/></Relationships>
</file>

<file path=ppt/slides/_rels/slide77.xml.rels><?xml version="1.0" encoding="UTF-8" standalone="yes"?>
<Relationships xmlns="http://schemas.openxmlformats.org/package/2006/relationships"><Relationship Id="rId8" Type="http://schemas.openxmlformats.org/officeDocument/2006/relationships/image" Target="../media/image139.wmf"/><Relationship Id="rId3" Type="http://schemas.openxmlformats.org/officeDocument/2006/relationships/image" Target="../media/image134.png"/><Relationship Id="rId7" Type="http://schemas.openxmlformats.org/officeDocument/2006/relationships/image" Target="../media/image138.png"/><Relationship Id="rId2" Type="http://schemas.openxmlformats.org/officeDocument/2006/relationships/image" Target="../media/image133.jpeg"/><Relationship Id="rId1" Type="http://schemas.openxmlformats.org/officeDocument/2006/relationships/slideLayout" Target="../slideLayouts/slideLayout6.xml"/><Relationship Id="rId6" Type="http://schemas.openxmlformats.org/officeDocument/2006/relationships/image" Target="../media/image137.wmf"/><Relationship Id="rId5" Type="http://schemas.openxmlformats.org/officeDocument/2006/relationships/image" Target="../media/image136.jpeg"/><Relationship Id="rId4" Type="http://schemas.openxmlformats.org/officeDocument/2006/relationships/image" Target="../media/image135.png"/></Relationships>
</file>

<file path=ppt/slides/_rels/slide78.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image" Target="../media/image140.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0.gif"/></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3"/>
          <p:cNvSpPr>
            <a:spLocks noGrp="1" noChangeArrowheads="1"/>
          </p:cNvSpPr>
          <p:nvPr>
            <p:ph type="ctrTitle"/>
          </p:nvPr>
        </p:nvSpPr>
        <p:spPr>
          <a:xfrm>
            <a:off x="3895725" y="385763"/>
            <a:ext cx="5006975" cy="2244725"/>
          </a:xfrm>
          <a:noFill/>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Lst>
        </p:spPr>
        <p:txBody>
          <a:bodyPr lIns="91440" tIns="45720" rIns="91440" bIns="45720" anchor="t"/>
          <a:lstStyle/>
          <a:p>
            <a:r>
              <a:rPr lang="it-IT" altLang="en-US" b="1" dirty="0">
                <a:solidFill>
                  <a:srgbClr val="FF0000"/>
                </a:solidFill>
              </a:rPr>
              <a:t>Fisica delle particelle elementari e degli acceleratori di particelle</a:t>
            </a:r>
            <a:br>
              <a:rPr lang="en-GB" altLang="en-US" dirty="0"/>
            </a:br>
            <a:br>
              <a:rPr lang="it-IT" altLang="en-US" dirty="0">
                <a:solidFill>
                  <a:schemeClr val="bg1"/>
                </a:solidFill>
              </a:rPr>
            </a:br>
            <a:endParaRPr lang="it-IT" altLang="en-US" dirty="0">
              <a:solidFill>
                <a:schemeClr val="bg1"/>
              </a:solidFill>
            </a:endParaRPr>
          </a:p>
        </p:txBody>
      </p:sp>
      <p:sp>
        <p:nvSpPr>
          <p:cNvPr id="9219" name="TextBox 1"/>
          <p:cNvSpPr txBox="1">
            <a:spLocks noChangeArrowheads="1"/>
          </p:cNvSpPr>
          <p:nvPr/>
        </p:nvSpPr>
        <p:spPr bwMode="auto">
          <a:xfrm>
            <a:off x="4230208" y="4154578"/>
            <a:ext cx="4596130" cy="64633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eaLnBrk="1" hangingPunct="1">
              <a:spcBef>
                <a:spcPct val="0"/>
              </a:spcBef>
              <a:buFontTx/>
              <a:buNone/>
            </a:pPr>
            <a:r>
              <a:rPr lang="it-IT" altLang="en-US" sz="1800" dirty="0">
                <a:solidFill>
                  <a:schemeClr val="bg1"/>
                </a:solidFill>
              </a:rPr>
              <a:t>Francesca Cavallari </a:t>
            </a:r>
          </a:p>
          <a:p>
            <a:pPr algn="ctr" eaLnBrk="1" hangingPunct="1">
              <a:spcBef>
                <a:spcPct val="0"/>
              </a:spcBef>
              <a:buFontTx/>
              <a:buNone/>
            </a:pPr>
            <a:r>
              <a:rPr lang="it-IT" altLang="en-US" sz="1800" dirty="0">
                <a:solidFill>
                  <a:schemeClr val="bg1"/>
                </a:solidFill>
              </a:rPr>
              <a:t>Istituto Nazionale di Fisica Nucleare Roma</a:t>
            </a:r>
          </a:p>
        </p:txBody>
      </p:sp>
      <p:pic>
        <p:nvPicPr>
          <p:cNvPr id="922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3689" y="147638"/>
            <a:ext cx="3415670" cy="6199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174697" y="6490272"/>
            <a:ext cx="2999667" cy="307777"/>
          </a:xfrm>
          <a:prstGeom prst="rect">
            <a:avLst/>
          </a:prstGeom>
          <a:noFill/>
        </p:spPr>
        <p:txBody>
          <a:bodyPr wrap="none" rtlCol="0">
            <a:spAutoFit/>
          </a:bodyPr>
          <a:lstStyle/>
          <a:p>
            <a:r>
              <a:rPr lang="en-US" sz="1400" dirty="0">
                <a:solidFill>
                  <a:schemeClr val="accent3">
                    <a:lumMod val="50000"/>
                  </a:schemeClr>
                </a:solidFill>
              </a:rPr>
              <a:t>Masterclass HSSIP, CERN, Maggio 2022</a:t>
            </a:r>
          </a:p>
        </p:txBody>
      </p:sp>
      <p:sp>
        <p:nvSpPr>
          <p:cNvPr id="3" name="TextBox 2">
            <a:extLst>
              <a:ext uri="{FF2B5EF4-FFF2-40B4-BE49-F238E27FC236}">
                <a16:creationId xmlns:a16="http://schemas.microsoft.com/office/drawing/2014/main" id="{7E3886A3-FD96-41F7-9DA4-0974A45BDB49}"/>
              </a:ext>
            </a:extLst>
          </p:cNvPr>
          <p:cNvSpPr txBox="1"/>
          <p:nvPr/>
        </p:nvSpPr>
        <p:spPr>
          <a:xfrm>
            <a:off x="4572000" y="4943814"/>
            <a:ext cx="3727302" cy="369332"/>
          </a:xfrm>
          <a:prstGeom prst="rect">
            <a:avLst/>
          </a:prstGeom>
          <a:noFill/>
        </p:spPr>
        <p:txBody>
          <a:bodyPr wrap="none" rtlCol="0">
            <a:spAutoFit/>
          </a:bodyPr>
          <a:lstStyle/>
          <a:p>
            <a:r>
              <a:rPr lang="en-GB" dirty="0">
                <a:solidFill>
                  <a:srgbClr val="FF0000"/>
                </a:solidFill>
              </a:rPr>
              <a:t>Francesca.Cavallari@roma1.infn.it</a:t>
            </a:r>
          </a:p>
        </p:txBody>
      </p:sp>
      <p:pic>
        <p:nvPicPr>
          <p:cNvPr id="1026" name="Picture 2" descr="L&amp;#39;INFN CAMBIA LOGO">
            <a:extLst>
              <a:ext uri="{FF2B5EF4-FFF2-40B4-BE49-F238E27FC236}">
                <a16:creationId xmlns:a16="http://schemas.microsoft.com/office/drawing/2014/main" id="{629C7D81-3B40-4DD9-BFF6-35130CC2D25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698" t="23663" r="19091" b="21044"/>
          <a:stretch/>
        </p:blipFill>
        <p:spPr bwMode="auto">
          <a:xfrm>
            <a:off x="7172995" y="5850046"/>
            <a:ext cx="1804750" cy="9480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2"/>
          <p:cNvSpPr txBox="1">
            <a:spLocks noChangeArrowheads="1"/>
          </p:cNvSpPr>
          <p:nvPr/>
        </p:nvSpPr>
        <p:spPr bwMode="auto">
          <a:xfrm>
            <a:off x="4694238" y="2809001"/>
            <a:ext cx="3816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spcBef>
                <a:spcPct val="0"/>
              </a:spcBef>
              <a:buFontTx/>
              <a:buNone/>
            </a:pPr>
            <a:r>
              <a:rPr lang="en-GB" altLang="en-US" sz="2400" dirty="0">
                <a:solidFill>
                  <a:srgbClr val="FF0000"/>
                </a:solidFill>
                <a:ea typeface="MS PGothic" pitchFamily="34" charset="-128"/>
                <a:cs typeface="Arial" charset="0"/>
              </a:rPr>
              <a:t>Forza </a:t>
            </a:r>
            <a:r>
              <a:rPr lang="en-GB" altLang="en-US" sz="2400" dirty="0" err="1">
                <a:solidFill>
                  <a:srgbClr val="FF0000"/>
                </a:solidFill>
                <a:ea typeface="MS PGothic" pitchFamily="34" charset="-128"/>
                <a:cs typeface="Arial" charset="0"/>
              </a:rPr>
              <a:t>elettromagnetica</a:t>
            </a:r>
            <a:endParaRPr lang="en-GB" altLang="en-US" sz="2400" dirty="0">
              <a:solidFill>
                <a:srgbClr val="FF0000"/>
              </a:solidFill>
              <a:ea typeface="MS PGothic" pitchFamily="34" charset="-128"/>
              <a:cs typeface="Arial" charset="0"/>
            </a:endParaRPr>
          </a:p>
        </p:txBody>
      </p:sp>
      <p:sp>
        <p:nvSpPr>
          <p:cNvPr id="140292" name="Text Box 4"/>
          <p:cNvSpPr txBox="1">
            <a:spLocks noChangeArrowheads="1"/>
          </p:cNvSpPr>
          <p:nvPr/>
        </p:nvSpPr>
        <p:spPr bwMode="auto">
          <a:xfrm>
            <a:off x="468313" y="5805488"/>
            <a:ext cx="3671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spcBef>
                <a:spcPct val="0"/>
              </a:spcBef>
              <a:buFontTx/>
              <a:buNone/>
            </a:pPr>
            <a:r>
              <a:rPr lang="en-GB" altLang="en-US" sz="2400">
                <a:solidFill>
                  <a:srgbClr val="FF0000"/>
                </a:solidFill>
                <a:ea typeface="MS PGothic" pitchFamily="34" charset="-128"/>
                <a:cs typeface="Arial" charset="0"/>
              </a:rPr>
              <a:t>Forza forte</a:t>
            </a:r>
          </a:p>
        </p:txBody>
      </p:sp>
      <p:sp>
        <p:nvSpPr>
          <p:cNvPr id="140293" name="Text Box 5"/>
          <p:cNvSpPr txBox="1">
            <a:spLocks noChangeArrowheads="1"/>
          </p:cNvSpPr>
          <p:nvPr/>
        </p:nvSpPr>
        <p:spPr bwMode="auto">
          <a:xfrm>
            <a:off x="4284663" y="5805488"/>
            <a:ext cx="19827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spcBef>
                <a:spcPct val="0"/>
              </a:spcBef>
              <a:buFontTx/>
              <a:buNone/>
            </a:pPr>
            <a:r>
              <a:rPr lang="en-GB" altLang="en-US" sz="2400">
                <a:solidFill>
                  <a:srgbClr val="FF0000"/>
                </a:solidFill>
                <a:latin typeface="Helvetica" pitchFamily="34" charset="0"/>
                <a:ea typeface="MS PGothic" pitchFamily="34" charset="-128"/>
                <a:cs typeface="Arial" charset="0"/>
              </a:rPr>
              <a:t>Forza debole</a:t>
            </a:r>
          </a:p>
        </p:txBody>
      </p:sp>
      <p:pic>
        <p:nvPicPr>
          <p:cNvPr id="140294" name="Picture 6" descr="strong"/>
          <p:cNvPicPr>
            <a:picLocks noGrp="1" noChangeAspect="1" noChangeArrowheads="1"/>
          </p:cNvPicPr>
          <p:nvPr>
            <p:ph sz="quarter" idx="4294967295"/>
          </p:nvPr>
        </p:nvPicPr>
        <p:blipFill>
          <a:blip r:embed="rId4">
            <a:extLst>
              <a:ext uri="{28A0092B-C50C-407E-A947-70E740481C1C}">
                <a14:useLocalDpi xmlns:a14="http://schemas.microsoft.com/office/drawing/2010/main" val="0"/>
              </a:ext>
            </a:extLst>
          </a:blip>
          <a:srcRect/>
          <a:stretch>
            <a:fillRect/>
          </a:stretch>
        </p:blipFill>
        <p:spPr>
          <a:xfrm>
            <a:off x="2039938" y="4208463"/>
            <a:ext cx="1168400" cy="1443037"/>
          </a:xfrm>
          <a:noFill/>
        </p:spPr>
      </p:pic>
      <p:grpSp>
        <p:nvGrpSpPr>
          <p:cNvPr id="2" name="Group 50"/>
          <p:cNvGrpSpPr>
            <a:grpSpLocks/>
          </p:cNvGrpSpPr>
          <p:nvPr/>
        </p:nvGrpSpPr>
        <p:grpSpPr bwMode="auto">
          <a:xfrm>
            <a:off x="468313" y="973931"/>
            <a:ext cx="2959100" cy="2373312"/>
            <a:chOff x="755650" y="1371600"/>
            <a:chExt cx="2959465" cy="2374603"/>
          </a:xfrm>
        </p:grpSpPr>
        <p:sp>
          <p:nvSpPr>
            <p:cNvPr id="36882" name="Text Box 3"/>
            <p:cNvSpPr txBox="1">
              <a:spLocks noChangeArrowheads="1"/>
            </p:cNvSpPr>
            <p:nvPr/>
          </p:nvSpPr>
          <p:spPr bwMode="auto">
            <a:xfrm>
              <a:off x="755650" y="3284538"/>
              <a:ext cx="29594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spcBef>
                  <a:spcPct val="0"/>
                </a:spcBef>
                <a:buFontTx/>
                <a:buNone/>
              </a:pPr>
              <a:r>
                <a:rPr lang="en-GB" altLang="en-US" sz="2400">
                  <a:solidFill>
                    <a:srgbClr val="FF0000"/>
                  </a:solidFill>
                  <a:ea typeface="MS PGothic" pitchFamily="34" charset="-128"/>
                  <a:cs typeface="Arial" charset="0"/>
                </a:rPr>
                <a:t>Forza gravitazionale</a:t>
              </a:r>
            </a:p>
          </p:txBody>
        </p:sp>
        <p:pic>
          <p:nvPicPr>
            <p:cNvPr id="36883" name="Picture 7" descr="I07-02-SolarSyste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6726" y="1340768"/>
              <a:ext cx="238125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0324" name="Picture 36"/>
          <p:cNvPicPr>
            <a:picLocks noChangeAspect="1" noChangeArrowheads="1"/>
          </p:cNvPicPr>
          <p:nvPr/>
        </p:nvPicPr>
        <p:blipFill>
          <a:blip r:embed="rId6">
            <a:lum bright="24000"/>
            <a:extLst>
              <a:ext uri="{28A0092B-C50C-407E-A947-70E740481C1C}">
                <a14:useLocalDpi xmlns:a14="http://schemas.microsoft.com/office/drawing/2010/main" val="0"/>
              </a:ext>
            </a:extLst>
          </a:blip>
          <a:srcRect/>
          <a:stretch>
            <a:fillRect/>
          </a:stretch>
        </p:blipFill>
        <p:spPr bwMode="auto">
          <a:xfrm>
            <a:off x="900113" y="4221163"/>
            <a:ext cx="1095375" cy="1206500"/>
          </a:xfrm>
          <a:prstGeom prst="rect">
            <a:avLst/>
          </a:prstGeom>
          <a:solidFill>
            <a:srgbClr val="FFFF99"/>
          </a:solidFill>
          <a:ln>
            <a:noFill/>
          </a:ln>
          <a:extLst>
            <a:ext uri="{91240B29-F687-4F45-9708-019B960494DF}">
              <a14:hiddenLine xmlns:a14="http://schemas.microsoft.com/office/drawing/2010/main" w="76200">
                <a:solidFill>
                  <a:srgbClr val="000000"/>
                </a:solidFill>
                <a:miter lim="800000"/>
                <a:headEnd/>
                <a:tailEnd/>
              </a14:hiddenLine>
            </a:ext>
          </a:extLst>
        </p:spPr>
      </p:pic>
      <p:sp>
        <p:nvSpPr>
          <p:cNvPr id="140326" name="Text Box 38"/>
          <p:cNvSpPr txBox="1">
            <a:spLocks noChangeArrowheads="1"/>
          </p:cNvSpPr>
          <p:nvPr/>
        </p:nvSpPr>
        <p:spPr bwMode="auto">
          <a:xfrm>
            <a:off x="1011238" y="5445125"/>
            <a:ext cx="93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a:spcBef>
                <a:spcPct val="0"/>
              </a:spcBef>
              <a:buFontTx/>
              <a:buNone/>
            </a:pPr>
            <a:r>
              <a:rPr lang="en-US" altLang="en-US" sz="2000">
                <a:cs typeface="Arial" charset="0"/>
              </a:rPr>
              <a:t>nucleo</a:t>
            </a:r>
          </a:p>
        </p:txBody>
      </p:sp>
      <p:grpSp>
        <p:nvGrpSpPr>
          <p:cNvPr id="5" name="Group 4"/>
          <p:cNvGrpSpPr/>
          <p:nvPr/>
        </p:nvGrpSpPr>
        <p:grpSpPr>
          <a:xfrm>
            <a:off x="4421965" y="4264551"/>
            <a:ext cx="3904900" cy="1680052"/>
            <a:chOff x="4421965" y="4264551"/>
            <a:chExt cx="3904900" cy="1680052"/>
          </a:xfrm>
        </p:grpSpPr>
        <p:pic>
          <p:nvPicPr>
            <p:cNvPr id="140296" name="Picture 8" descr="radbeta"/>
            <p:cNvPicPr>
              <a:picLocks noGrp="1" noChangeAspect="1" noChangeArrowheads="1"/>
            </p:cNvPicPr>
            <p:nvPr>
              <p:ph sz="quarter" idx="4294967295"/>
            </p:nvPr>
          </p:nvPicPr>
          <p:blipFill>
            <a:blip r:embed="rId7">
              <a:extLst>
                <a:ext uri="{28A0092B-C50C-407E-A947-70E740481C1C}">
                  <a14:useLocalDpi xmlns:a14="http://schemas.microsoft.com/office/drawing/2010/main" val="0"/>
                </a:ext>
              </a:extLst>
            </a:blip>
            <a:srcRect/>
            <a:stretch>
              <a:fillRect/>
            </a:stretch>
          </p:blipFill>
          <p:spPr>
            <a:xfrm>
              <a:off x="4421965" y="4264551"/>
              <a:ext cx="3641875" cy="1252012"/>
            </a:xfrm>
            <a:noFill/>
          </p:spPr>
        </p:pic>
        <p:sp>
          <p:nvSpPr>
            <p:cNvPr id="36879" name="Text Box 40"/>
            <p:cNvSpPr txBox="1">
              <a:spLocks noChangeArrowheads="1"/>
            </p:cNvSpPr>
            <p:nvPr/>
          </p:nvSpPr>
          <p:spPr bwMode="auto">
            <a:xfrm>
              <a:off x="6455202" y="5544553"/>
              <a:ext cx="1871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a:spcBef>
                  <a:spcPct val="0"/>
                </a:spcBef>
                <a:buFontTx/>
                <a:buNone/>
              </a:pPr>
              <a:r>
                <a:rPr lang="en-US" altLang="en-US" sz="2000" dirty="0">
                  <a:solidFill>
                    <a:srgbClr val="6600FF"/>
                  </a:solidFill>
                  <a:cs typeface="Arial" charset="0"/>
                </a:rPr>
                <a:t>n </a:t>
              </a:r>
              <a:r>
                <a:rPr lang="en-US" altLang="en-US" sz="2000" dirty="0">
                  <a:solidFill>
                    <a:srgbClr val="6600FF"/>
                  </a:solidFill>
                  <a:cs typeface="Arial" charset="0"/>
                  <a:sym typeface="Wingdings" pitchFamily="2" charset="2"/>
                </a:rPr>
                <a:t> p + e</a:t>
              </a:r>
              <a:r>
                <a:rPr lang="en-US" altLang="en-US" sz="2000" b="1" baseline="30000" dirty="0">
                  <a:solidFill>
                    <a:srgbClr val="6600FF"/>
                  </a:solidFill>
                  <a:cs typeface="Arial" charset="0"/>
                  <a:sym typeface="Wingdings" pitchFamily="2" charset="2"/>
                </a:rPr>
                <a:t>-</a:t>
              </a:r>
              <a:r>
                <a:rPr lang="en-US" altLang="en-US" sz="2000" dirty="0">
                  <a:solidFill>
                    <a:srgbClr val="6600FF"/>
                  </a:solidFill>
                  <a:cs typeface="Arial" charset="0"/>
                  <a:sym typeface="Wingdings" pitchFamily="2" charset="2"/>
                </a:rPr>
                <a:t> + </a:t>
              </a:r>
              <a:r>
                <a:rPr lang="en-US" altLang="en-US" sz="2000" b="1" dirty="0">
                  <a:solidFill>
                    <a:srgbClr val="6600FF"/>
                  </a:solidFill>
                  <a:latin typeface="Symbol" pitchFamily="18" charset="2"/>
                  <a:cs typeface="Arial" charset="0"/>
                  <a:sym typeface="Wingdings" pitchFamily="2" charset="2"/>
                </a:rPr>
                <a:t>n</a:t>
              </a:r>
              <a:r>
                <a:rPr lang="en-US" altLang="en-US" sz="2000" b="1" baseline="-25000" dirty="0">
                  <a:solidFill>
                    <a:srgbClr val="6600FF"/>
                  </a:solidFill>
                  <a:cs typeface="Arial" charset="0"/>
                  <a:sym typeface="Wingdings" pitchFamily="2" charset="2"/>
                </a:rPr>
                <a:t>e</a:t>
              </a:r>
            </a:p>
          </p:txBody>
        </p:sp>
      </p:grpSp>
      <p:sp>
        <p:nvSpPr>
          <p:cNvPr id="36880" name="Line 41"/>
          <p:cNvSpPr>
            <a:spLocks noChangeShapeType="1"/>
          </p:cNvSpPr>
          <p:nvPr/>
        </p:nvSpPr>
        <p:spPr bwMode="auto">
          <a:xfrm>
            <a:off x="7977615" y="5689016"/>
            <a:ext cx="144463"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5" name="Rectangle 47"/>
          <p:cNvSpPr>
            <a:spLocks noChangeArrowheads="1"/>
          </p:cNvSpPr>
          <p:nvPr/>
        </p:nvSpPr>
        <p:spPr bwMode="auto">
          <a:xfrm>
            <a:off x="2743200" y="260350"/>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eaLnBrk="1" hangingPunct="1">
              <a:spcBef>
                <a:spcPct val="0"/>
              </a:spcBef>
              <a:buFontTx/>
              <a:buNone/>
            </a:pPr>
            <a:r>
              <a:rPr lang="es-ES" altLang="en-US" dirty="0">
                <a:solidFill>
                  <a:srgbClr val="FF0000"/>
                </a:solidFill>
                <a:latin typeface="Comic Sans MS" pitchFamily="66" charset="0"/>
                <a:cs typeface="Arial" charset="0"/>
              </a:rPr>
              <a:t>4 </a:t>
            </a:r>
            <a:r>
              <a:rPr lang="es-ES" altLang="en-US" dirty="0" err="1">
                <a:solidFill>
                  <a:srgbClr val="FF0000"/>
                </a:solidFill>
                <a:latin typeface="Comic Sans MS" pitchFamily="66" charset="0"/>
                <a:cs typeface="Arial" charset="0"/>
              </a:rPr>
              <a:t>forze</a:t>
            </a:r>
            <a:r>
              <a:rPr lang="es-ES" altLang="en-US" dirty="0">
                <a:solidFill>
                  <a:srgbClr val="FF0000"/>
                </a:solidFill>
                <a:latin typeface="Comic Sans MS" pitchFamily="66" charset="0"/>
                <a:cs typeface="Arial" charset="0"/>
              </a:rPr>
              <a:t> </a:t>
            </a:r>
            <a:r>
              <a:rPr lang="es-ES" altLang="en-US" dirty="0" err="1">
                <a:solidFill>
                  <a:srgbClr val="FF0000"/>
                </a:solidFill>
                <a:latin typeface="Comic Sans MS" pitchFamily="66" charset="0"/>
                <a:cs typeface="Arial" charset="0"/>
              </a:rPr>
              <a:t>fondamentali</a:t>
            </a:r>
            <a:endParaRPr lang="es-ES" altLang="en-US" dirty="0">
              <a:solidFill>
                <a:srgbClr val="FF0000"/>
              </a:solidFill>
              <a:latin typeface="Comic Sans MS" pitchFamily="66" charset="0"/>
              <a:cs typeface="Arial" charset="0"/>
            </a:endParaRPr>
          </a:p>
        </p:txBody>
      </p:sp>
      <p:grpSp>
        <p:nvGrpSpPr>
          <p:cNvPr id="4" name="Group 3"/>
          <p:cNvGrpSpPr>
            <a:grpSpLocks/>
          </p:cNvGrpSpPr>
          <p:nvPr/>
        </p:nvGrpSpPr>
        <p:grpSpPr bwMode="auto">
          <a:xfrm>
            <a:off x="5275263" y="1784350"/>
            <a:ext cx="1801812" cy="752475"/>
            <a:chOff x="5276056" y="1784777"/>
            <a:chExt cx="1800226" cy="752475"/>
          </a:xfrm>
        </p:grpSpPr>
        <p:pic>
          <p:nvPicPr>
            <p:cNvPr id="36877" name="Picture 14" descr="https://encrypted-tbn2.gstatic.com/images?q=tbn:ANd9GcQUZ14QQur2yCIMAgJJIl74FE4N0T3EsZXCWR01NKcLaoTujG7j"/>
            <p:cNvPicPr>
              <a:picLocks noChangeAspect="1" noChangeArrowheads="1"/>
            </p:cNvPicPr>
            <p:nvPr/>
          </p:nvPicPr>
          <p:blipFill>
            <a:blip r:embed="rId8">
              <a:extLst>
                <a:ext uri="{28A0092B-C50C-407E-A947-70E740481C1C}">
                  <a14:useLocalDpi xmlns:a14="http://schemas.microsoft.com/office/drawing/2010/main" val="0"/>
                </a:ext>
              </a:extLst>
            </a:blip>
            <a:srcRect l="7925" t="31554" r="9911" b="31882"/>
            <a:stretch>
              <a:fillRect/>
            </a:stretch>
          </p:blipFill>
          <p:spPr bwMode="auto">
            <a:xfrm>
              <a:off x="5276056" y="1784777"/>
              <a:ext cx="827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8" name="Picture 16" descr="https://encrypted-tbn3.gstatic.com/images?q=tbn:ANd9GcQpNAmoCOOaCy2ZP5-5mdcHDuhsoZuEUhkWUIB4GfPsQzr4usI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42844" y="1784777"/>
              <a:ext cx="833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140290"/>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140324"/>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40326"/>
                                        </p:tgtEl>
                                        <p:attrNameLst>
                                          <p:attrName>style.visibility</p:attrName>
                                        </p:attrNameLst>
                                      </p:cBhvr>
                                      <p:to>
                                        <p:strVal val="visible"/>
                                      </p:to>
                                    </p:set>
                                  </p:childTnLst>
                                </p:cTn>
                              </p:par>
                            </p:childTnLst>
                          </p:cTn>
                        </p:par>
                        <p:par>
                          <p:cTn id="20" fill="hold" nodeType="afterGroup">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140292"/>
                                        </p:tgtEl>
                                        <p:attrNameLst>
                                          <p:attrName>style.visibility</p:attrName>
                                        </p:attrNameLst>
                                      </p:cBhvr>
                                      <p:to>
                                        <p:strVal val="visible"/>
                                      </p:to>
                                    </p:set>
                                  </p:childTnLst>
                                </p:cTn>
                              </p:par>
                            </p:childTnLst>
                          </p:cTn>
                        </p:par>
                        <p:par>
                          <p:cTn id="23" fill="hold" nodeType="afterGroup">
                            <p:stCondLst>
                              <p:cond delay="0"/>
                            </p:stCondLst>
                            <p:childTnLst>
                              <p:par>
                                <p:cTn id="24" presetID="1" presetClass="entr" presetSubtype="0" fill="hold" nodeType="afterEffect">
                                  <p:stCondLst>
                                    <p:cond delay="0"/>
                                  </p:stCondLst>
                                  <p:childTnLst>
                                    <p:set>
                                      <p:cBhvr>
                                        <p:cTn id="25" dur="1" fill="hold">
                                          <p:stCondLst>
                                            <p:cond delay="0"/>
                                          </p:stCondLst>
                                        </p:cTn>
                                        <p:tgtEl>
                                          <p:spTgt spid="140294"/>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0293"/>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0"/>
      <p:bldP spid="140292" grpId="0"/>
      <p:bldP spid="140293" grpId="0"/>
      <p:bldP spid="1403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B8252-F7E8-42A3-AC6A-F3DC8835193D}"/>
              </a:ext>
            </a:extLst>
          </p:cNvPr>
          <p:cNvSpPr>
            <a:spLocks noGrp="1"/>
          </p:cNvSpPr>
          <p:nvPr>
            <p:ph type="title"/>
          </p:nvPr>
        </p:nvSpPr>
        <p:spPr/>
        <p:txBody>
          <a:bodyPr/>
          <a:lstStyle/>
          <a:p>
            <a:r>
              <a:rPr lang="en-GB" dirty="0" err="1">
                <a:solidFill>
                  <a:srgbClr val="FF0000"/>
                </a:solidFill>
              </a:rPr>
              <a:t>Microscopicamente</a:t>
            </a:r>
            <a:r>
              <a:rPr lang="en-GB" dirty="0">
                <a:solidFill>
                  <a:srgbClr val="FF0000"/>
                </a:solidFill>
              </a:rPr>
              <a:t> le </a:t>
            </a:r>
            <a:r>
              <a:rPr lang="en-GB" dirty="0" err="1">
                <a:solidFill>
                  <a:srgbClr val="FF0000"/>
                </a:solidFill>
              </a:rPr>
              <a:t>forze</a:t>
            </a:r>
            <a:r>
              <a:rPr lang="en-GB" dirty="0">
                <a:solidFill>
                  <a:srgbClr val="FF0000"/>
                </a:solidFill>
              </a:rPr>
              <a:t>…</a:t>
            </a:r>
          </a:p>
        </p:txBody>
      </p:sp>
      <p:pic>
        <p:nvPicPr>
          <p:cNvPr id="39938" name="Picture 2" descr="The Four Fundamental Interactions | AQA AS Physics Revision Notes">
            <a:extLst>
              <a:ext uri="{FF2B5EF4-FFF2-40B4-BE49-F238E27FC236}">
                <a16:creationId xmlns:a16="http://schemas.microsoft.com/office/drawing/2014/main" id="{01BA2B00-62E8-4A82-BA7C-E4C82C7BEFD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347" y="1748089"/>
            <a:ext cx="6846275" cy="410776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A7689CD-5341-420A-A3A2-C3D1332D2D4D}"/>
              </a:ext>
            </a:extLst>
          </p:cNvPr>
          <p:cNvSpPr txBox="1"/>
          <p:nvPr/>
        </p:nvSpPr>
        <p:spPr>
          <a:xfrm>
            <a:off x="6197600" y="2267526"/>
            <a:ext cx="2946400" cy="1477328"/>
          </a:xfrm>
          <a:prstGeom prst="rect">
            <a:avLst/>
          </a:prstGeom>
          <a:noFill/>
        </p:spPr>
        <p:txBody>
          <a:bodyPr wrap="square" rtlCol="0">
            <a:spAutoFit/>
          </a:bodyPr>
          <a:lstStyle/>
          <a:p>
            <a:r>
              <a:rPr lang="en-GB" dirty="0" err="1"/>
              <a:t>Microscopicamente</a:t>
            </a:r>
            <a:r>
              <a:rPr lang="en-GB" dirty="0"/>
              <a:t> le </a:t>
            </a:r>
            <a:r>
              <a:rPr lang="en-GB" dirty="0" err="1"/>
              <a:t>forze</a:t>
            </a:r>
            <a:r>
              <a:rPr lang="en-GB" dirty="0"/>
              <a:t> </a:t>
            </a:r>
            <a:r>
              <a:rPr lang="en-GB" dirty="0" err="1"/>
              <a:t>si</a:t>
            </a:r>
            <a:r>
              <a:rPr lang="en-GB" dirty="0"/>
              <a:t> </a:t>
            </a:r>
            <a:r>
              <a:rPr lang="en-GB" dirty="0" err="1"/>
              <a:t>possono</a:t>
            </a:r>
            <a:r>
              <a:rPr lang="en-GB" dirty="0"/>
              <a:t> </a:t>
            </a:r>
            <a:r>
              <a:rPr lang="en-GB" dirty="0" err="1"/>
              <a:t>rappresentare</a:t>
            </a:r>
            <a:r>
              <a:rPr lang="en-GB" dirty="0"/>
              <a:t> con lo </a:t>
            </a:r>
            <a:r>
              <a:rPr lang="en-GB" dirty="0" err="1"/>
              <a:t>scambio</a:t>
            </a:r>
            <a:r>
              <a:rPr lang="en-GB" dirty="0"/>
              <a:t> di </a:t>
            </a:r>
            <a:r>
              <a:rPr lang="en-GB" dirty="0" err="1"/>
              <a:t>particelle</a:t>
            </a:r>
            <a:r>
              <a:rPr lang="en-GB" dirty="0"/>
              <a:t> (</a:t>
            </a:r>
            <a:r>
              <a:rPr lang="en-GB" dirty="0" err="1"/>
              <a:t>bosoni</a:t>
            </a:r>
            <a:r>
              <a:rPr lang="en-GB" dirty="0"/>
              <a:t>).</a:t>
            </a:r>
          </a:p>
        </p:txBody>
      </p:sp>
      <p:sp>
        <p:nvSpPr>
          <p:cNvPr id="5" name="Slide Number Placeholder 4">
            <a:extLst>
              <a:ext uri="{FF2B5EF4-FFF2-40B4-BE49-F238E27FC236}">
                <a16:creationId xmlns:a16="http://schemas.microsoft.com/office/drawing/2014/main" id="{ECCA9668-BF83-448D-9055-818C75D6BFDD}"/>
              </a:ext>
            </a:extLst>
          </p:cNvPr>
          <p:cNvSpPr>
            <a:spLocks noGrp="1"/>
          </p:cNvSpPr>
          <p:nvPr>
            <p:ph type="sldNum" sz="quarter" idx="12"/>
          </p:nvPr>
        </p:nvSpPr>
        <p:spPr/>
        <p:txBody>
          <a:bodyPr/>
          <a:lstStyle/>
          <a:p>
            <a:pPr>
              <a:defRPr/>
            </a:pPr>
            <a:fld id="{CF55FA91-575B-4A02-8CDF-4D441F316BE6}" type="slidenum">
              <a:rPr lang="en-US" altLang="en-US" smtClean="0"/>
              <a:pPr>
                <a:defRPr/>
              </a:pPr>
              <a:t>11</a:t>
            </a:fld>
            <a:endParaRPr lang="en-US" altLang="en-US" sz="1400"/>
          </a:p>
        </p:txBody>
      </p:sp>
    </p:spTree>
    <p:extLst>
      <p:ext uri="{BB962C8B-B14F-4D97-AF65-F5344CB8AC3E}">
        <p14:creationId xmlns:p14="http://schemas.microsoft.com/office/powerpoint/2010/main" val="620315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09600" y="171450"/>
            <a:ext cx="8210550" cy="971550"/>
          </a:xfrm>
        </p:spPr>
        <p:txBody>
          <a:bodyPr/>
          <a:lstStyle/>
          <a:p>
            <a:pPr eaLnBrk="1" hangingPunct="1"/>
            <a:r>
              <a:rPr lang="fr-FR" altLang="en-US" sz="3200" dirty="0" err="1">
                <a:solidFill>
                  <a:srgbClr val="FF0000"/>
                </a:solidFill>
              </a:rPr>
              <a:t>Esempio</a:t>
            </a:r>
            <a:r>
              <a:rPr lang="fr-FR" altLang="en-US" sz="3200" dirty="0">
                <a:solidFill>
                  <a:srgbClr val="FF0000"/>
                </a:solidFill>
              </a:rPr>
              <a:t> di </a:t>
            </a:r>
            <a:r>
              <a:rPr lang="fr-FR" altLang="en-US" sz="3200" dirty="0" err="1">
                <a:solidFill>
                  <a:srgbClr val="FF0000"/>
                </a:solidFill>
              </a:rPr>
              <a:t>interazione</a:t>
            </a:r>
            <a:r>
              <a:rPr lang="fr-FR" altLang="en-US" sz="3200" dirty="0">
                <a:solidFill>
                  <a:srgbClr val="FF0000"/>
                </a:solidFill>
              </a:rPr>
              <a:t> </a:t>
            </a:r>
            <a:r>
              <a:rPr lang="fr-FR" altLang="en-US" sz="3200" dirty="0" err="1">
                <a:solidFill>
                  <a:srgbClr val="FF0000"/>
                </a:solidFill>
              </a:rPr>
              <a:t>elettromagnetica</a:t>
            </a:r>
            <a:endParaRPr lang="en-GB" altLang="en-US" dirty="0">
              <a:solidFill>
                <a:srgbClr val="FF0000"/>
              </a:solidFill>
            </a:endParaRPr>
          </a:p>
        </p:txBody>
      </p:sp>
      <p:sp>
        <p:nvSpPr>
          <p:cNvPr id="2052" name="Rectangle 3"/>
          <p:cNvSpPr>
            <a:spLocks noGrp="1" noChangeArrowheads="1"/>
          </p:cNvSpPr>
          <p:nvPr>
            <p:ph type="body" idx="1"/>
          </p:nvPr>
        </p:nvSpPr>
        <p:spPr>
          <a:xfrm>
            <a:off x="508000" y="1052513"/>
            <a:ext cx="7823200" cy="5119687"/>
          </a:xfrm>
          <a:noFill/>
        </p:spPr>
        <p:txBody>
          <a:bodyPr/>
          <a:lstStyle/>
          <a:p>
            <a:pPr eaLnBrk="1" hangingPunct="1">
              <a:buFontTx/>
              <a:buNone/>
            </a:pPr>
            <a:endParaRPr lang="fr-FR" altLang="en-US" b="1" dirty="0">
              <a:solidFill>
                <a:srgbClr val="003366"/>
              </a:solidFill>
            </a:endParaRPr>
          </a:p>
          <a:p>
            <a:pPr eaLnBrk="1" hangingPunct="1">
              <a:buFontTx/>
              <a:buNone/>
            </a:pPr>
            <a:endParaRPr lang="fr-FR" altLang="en-US" b="1" dirty="0">
              <a:solidFill>
                <a:srgbClr val="003366"/>
              </a:solidFill>
            </a:endParaRPr>
          </a:p>
          <a:p>
            <a:pPr eaLnBrk="1" hangingPunct="1">
              <a:buFontTx/>
              <a:buNone/>
            </a:pPr>
            <a:endParaRPr lang="fr-FR" altLang="en-US" sz="2000" dirty="0"/>
          </a:p>
          <a:p>
            <a:pPr eaLnBrk="1" hangingPunct="1">
              <a:buFontTx/>
              <a:buNone/>
            </a:pPr>
            <a:endParaRPr lang="fr-FR" altLang="en-US" sz="2000" dirty="0"/>
          </a:p>
          <a:p>
            <a:pPr eaLnBrk="1" hangingPunct="1">
              <a:buFontTx/>
              <a:buNone/>
            </a:pPr>
            <a:endParaRPr lang="fr-FR" altLang="en-US" sz="2000" dirty="0"/>
          </a:p>
          <a:p>
            <a:pPr eaLnBrk="1" hangingPunct="1">
              <a:buFontTx/>
              <a:buNone/>
            </a:pPr>
            <a:endParaRPr lang="fr-FR" altLang="en-US" sz="2000" dirty="0"/>
          </a:p>
          <a:p>
            <a:pPr eaLnBrk="1" hangingPunct="1">
              <a:buFontTx/>
              <a:buNone/>
            </a:pPr>
            <a:endParaRPr lang="fr-FR" altLang="en-US" sz="2000" dirty="0"/>
          </a:p>
          <a:p>
            <a:pPr eaLnBrk="1" hangingPunct="1">
              <a:buFontTx/>
              <a:buNone/>
            </a:pPr>
            <a:r>
              <a:rPr lang="fr-FR" altLang="en-US" sz="2000" dirty="0"/>
              <a:t>	</a:t>
            </a:r>
          </a:p>
        </p:txBody>
      </p:sp>
      <p:sp>
        <p:nvSpPr>
          <p:cNvPr id="5" name="Text Box 5"/>
          <p:cNvSpPr txBox="1">
            <a:spLocks noChangeArrowheads="1"/>
          </p:cNvSpPr>
          <p:nvPr/>
        </p:nvSpPr>
        <p:spPr bwMode="auto">
          <a:xfrm>
            <a:off x="977660" y="5241705"/>
            <a:ext cx="705008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a:spcBef>
                <a:spcPct val="0"/>
              </a:spcBef>
              <a:buFontTx/>
              <a:buNone/>
            </a:pPr>
            <a:r>
              <a:rPr lang="fr-FR" altLang="en-US" sz="2000" dirty="0">
                <a:cs typeface="Arial" charset="0"/>
              </a:rPr>
              <a:t>Le </a:t>
            </a:r>
            <a:r>
              <a:rPr lang="fr-FR" altLang="en-US" sz="2000" dirty="0" err="1">
                <a:cs typeface="Arial" charset="0"/>
              </a:rPr>
              <a:t>particelle</a:t>
            </a:r>
            <a:r>
              <a:rPr lang="fr-FR" altLang="en-US" sz="2000" dirty="0">
                <a:cs typeface="Arial" charset="0"/>
              </a:rPr>
              <a:t> di </a:t>
            </a:r>
            <a:r>
              <a:rPr lang="fr-FR" altLang="en-US" sz="2000" dirty="0" err="1">
                <a:cs typeface="Arial" charset="0"/>
              </a:rPr>
              <a:t>materia</a:t>
            </a:r>
            <a:r>
              <a:rPr lang="fr-FR" altLang="en-US" sz="2000" dirty="0">
                <a:cs typeface="Arial" charset="0"/>
              </a:rPr>
              <a:t> (</a:t>
            </a:r>
            <a:r>
              <a:rPr lang="fr-FR" altLang="en-US" sz="2000" i="1" dirty="0" err="1">
                <a:cs typeface="Arial" charset="0"/>
              </a:rPr>
              <a:t>fermioni</a:t>
            </a:r>
            <a:r>
              <a:rPr lang="fr-FR" altLang="en-US" sz="2000" dirty="0">
                <a:cs typeface="Arial" charset="0"/>
              </a:rPr>
              <a:t>) </a:t>
            </a:r>
            <a:r>
              <a:rPr lang="fr-FR" altLang="en-US" sz="2000" dirty="0" err="1">
                <a:cs typeface="Arial" charset="0"/>
              </a:rPr>
              <a:t>interagiscono</a:t>
            </a:r>
            <a:r>
              <a:rPr lang="fr-FR" altLang="en-US" sz="2000" dirty="0">
                <a:cs typeface="Arial" charset="0"/>
              </a:rPr>
              <a:t> a </a:t>
            </a:r>
            <a:r>
              <a:rPr lang="fr-FR" altLang="en-US" sz="2000" dirty="0" err="1">
                <a:cs typeface="Arial" charset="0"/>
              </a:rPr>
              <a:t>distanza</a:t>
            </a:r>
            <a:r>
              <a:rPr lang="fr-FR" altLang="en-US" sz="2000" dirty="0">
                <a:cs typeface="Arial" charset="0"/>
              </a:rPr>
              <a:t> </a:t>
            </a:r>
            <a:r>
              <a:rPr lang="fr-FR" altLang="en-US" sz="2000" dirty="0" err="1">
                <a:cs typeface="Arial" charset="0"/>
              </a:rPr>
              <a:t>scambiandosi</a:t>
            </a:r>
            <a:r>
              <a:rPr lang="fr-FR" altLang="en-US" sz="2000" dirty="0">
                <a:cs typeface="Arial" charset="0"/>
              </a:rPr>
              <a:t> </a:t>
            </a:r>
            <a:r>
              <a:rPr lang="fr-FR" altLang="en-US" sz="2000" dirty="0" err="1">
                <a:cs typeface="Arial" charset="0"/>
              </a:rPr>
              <a:t>una</a:t>
            </a:r>
            <a:r>
              <a:rPr lang="fr-FR" altLang="en-US" sz="2000" dirty="0">
                <a:cs typeface="Arial" charset="0"/>
              </a:rPr>
              <a:t> </a:t>
            </a:r>
            <a:r>
              <a:rPr lang="fr-FR" altLang="en-US" sz="2000" dirty="0" err="1">
                <a:cs typeface="Arial" charset="0"/>
              </a:rPr>
              <a:t>particella</a:t>
            </a:r>
            <a:r>
              <a:rPr lang="fr-FR" altLang="en-US" sz="2000" dirty="0">
                <a:cs typeface="Arial" charset="0"/>
              </a:rPr>
              <a:t> </a:t>
            </a:r>
            <a:r>
              <a:rPr lang="fr-FR" altLang="en-US" sz="2000" dirty="0" err="1">
                <a:cs typeface="Arial" charset="0"/>
              </a:rPr>
              <a:t>mediatrice</a:t>
            </a:r>
            <a:r>
              <a:rPr lang="fr-FR" altLang="en-US" sz="2000" dirty="0">
                <a:cs typeface="Arial" charset="0"/>
              </a:rPr>
              <a:t> </a:t>
            </a:r>
            <a:r>
              <a:rPr lang="fr-FR" altLang="en-US" sz="2000" dirty="0" err="1">
                <a:cs typeface="Arial" charset="0"/>
              </a:rPr>
              <a:t>della</a:t>
            </a:r>
            <a:r>
              <a:rPr lang="fr-FR" altLang="en-US" sz="2000" dirty="0">
                <a:cs typeface="Arial" charset="0"/>
              </a:rPr>
              <a:t> </a:t>
            </a:r>
            <a:r>
              <a:rPr lang="fr-FR" altLang="en-US" sz="2000" dirty="0" err="1">
                <a:cs typeface="Arial" charset="0"/>
              </a:rPr>
              <a:t>forza</a:t>
            </a:r>
            <a:r>
              <a:rPr lang="fr-FR" altLang="en-US" sz="2000" dirty="0">
                <a:cs typeface="Arial" charset="0"/>
              </a:rPr>
              <a:t>: </a:t>
            </a:r>
          </a:p>
          <a:p>
            <a:pPr algn="ctr">
              <a:spcBef>
                <a:spcPct val="0"/>
              </a:spcBef>
              <a:buFontTx/>
              <a:buNone/>
            </a:pPr>
            <a:r>
              <a:rPr lang="fr-FR" altLang="en-US" sz="2000" dirty="0">
                <a:cs typeface="Arial" charset="0"/>
              </a:rPr>
              <a:t>un </a:t>
            </a:r>
            <a:r>
              <a:rPr lang="fr-FR" altLang="en-US" sz="2000" i="1" dirty="0" err="1">
                <a:cs typeface="Arial" charset="0"/>
              </a:rPr>
              <a:t>bosone</a:t>
            </a:r>
            <a:endParaRPr lang="en-GB" altLang="en-US" sz="2000" i="1" dirty="0">
              <a:cs typeface="Arial" charset="0"/>
            </a:endParaRPr>
          </a:p>
        </p:txBody>
      </p:sp>
      <p:sp>
        <p:nvSpPr>
          <p:cNvPr id="3" name="Oval 2">
            <a:extLst>
              <a:ext uri="{FF2B5EF4-FFF2-40B4-BE49-F238E27FC236}">
                <a16:creationId xmlns:a16="http://schemas.microsoft.com/office/drawing/2014/main" id="{B54C25DD-AA39-4874-9167-900C42392FB0}"/>
              </a:ext>
            </a:extLst>
          </p:cNvPr>
          <p:cNvSpPr/>
          <p:nvPr/>
        </p:nvSpPr>
        <p:spPr>
          <a:xfrm>
            <a:off x="877452" y="3311235"/>
            <a:ext cx="341746" cy="34174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7" name="Oval 6">
            <a:extLst>
              <a:ext uri="{FF2B5EF4-FFF2-40B4-BE49-F238E27FC236}">
                <a16:creationId xmlns:a16="http://schemas.microsoft.com/office/drawing/2014/main" id="{ED5311A2-455E-48E9-AF16-9644E6D158A5}"/>
              </a:ext>
            </a:extLst>
          </p:cNvPr>
          <p:cNvSpPr/>
          <p:nvPr/>
        </p:nvSpPr>
        <p:spPr>
          <a:xfrm>
            <a:off x="8700364" y="3087255"/>
            <a:ext cx="341746" cy="341745"/>
          </a:xfrm>
          <a:prstGeom prst="ellipse">
            <a:avLst/>
          </a:prstGeom>
          <a:solidFill>
            <a:srgbClr val="66CCFF"/>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p:txBody>
      </p:sp>
      <p:cxnSp>
        <p:nvCxnSpPr>
          <p:cNvPr id="6" name="Connector: Curved 5">
            <a:extLst>
              <a:ext uri="{FF2B5EF4-FFF2-40B4-BE49-F238E27FC236}">
                <a16:creationId xmlns:a16="http://schemas.microsoft.com/office/drawing/2014/main" id="{B041107B-1FE8-4999-B8C5-DE878DDD0B6A}"/>
              </a:ext>
            </a:extLst>
          </p:cNvPr>
          <p:cNvCxnSpPr/>
          <p:nvPr/>
        </p:nvCxnSpPr>
        <p:spPr>
          <a:xfrm flipV="1">
            <a:off x="4572000" y="3168073"/>
            <a:ext cx="711200" cy="260927"/>
          </a:xfrm>
          <a:prstGeom prst="curvedConnector3">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1" name="Connector: Curved 10">
            <a:extLst>
              <a:ext uri="{FF2B5EF4-FFF2-40B4-BE49-F238E27FC236}">
                <a16:creationId xmlns:a16="http://schemas.microsoft.com/office/drawing/2014/main" id="{F70395B6-BE81-4773-84E1-2FF127EF06D7}"/>
              </a:ext>
            </a:extLst>
          </p:cNvPr>
          <p:cNvCxnSpPr/>
          <p:nvPr/>
        </p:nvCxnSpPr>
        <p:spPr>
          <a:xfrm flipV="1">
            <a:off x="4687456" y="3246585"/>
            <a:ext cx="711200" cy="260927"/>
          </a:xfrm>
          <a:prstGeom prst="curvedConnector3">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456CBAA6-B9F2-42F1-86F8-56DD34BA2965}"/>
              </a:ext>
            </a:extLst>
          </p:cNvPr>
          <p:cNvSpPr>
            <a:spLocks noGrp="1"/>
          </p:cNvSpPr>
          <p:nvPr>
            <p:ph type="sldNum" sz="quarter" idx="12"/>
          </p:nvPr>
        </p:nvSpPr>
        <p:spPr/>
        <p:txBody>
          <a:bodyPr/>
          <a:lstStyle/>
          <a:p>
            <a:pPr>
              <a:defRPr/>
            </a:pPr>
            <a:fld id="{CF55FA91-575B-4A02-8CDF-4D441F316BE6}" type="slidenum">
              <a:rPr lang="en-US" altLang="en-US" smtClean="0"/>
              <a:pPr>
                <a:defRPr/>
              </a:pPr>
              <a:t>12</a:t>
            </a:fld>
            <a:endParaRPr lang="en-US" altLang="en-US"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1754 0.00185 L -0.01754 0.00208 C -0.02639 -0.00046 -0.03507 -0.00324 -0.04392 -0.00509 C -0.06111 -0.00833 -0.08542 -0.00463 -0.10052 -0.0037 L -0.19132 -0.00509 L -0.35087 -0.0037 L -0.35087 -0.00347 C -0.35521 -0.00556 -0.35903 -0.00694 -0.36302 -0.00903 C -0.37622 -0.01597 -0.36337 -0.01111 -0.37309 -0.01435 C -0.37448 -0.0162 -0.3757 -0.01829 -0.37743 -0.01991 C -0.37813 -0.0206 -0.37917 -0.0206 -0.38021 -0.02106 C -0.38195 -0.02199 -0.38368 -0.02269 -0.38524 -0.02384 C -0.38681 -0.025 -0.38785 -0.02685 -0.38924 -0.02801 C -0.39531 -0.03218 -0.40139 -0.03588 -0.40747 -0.04005 L -0.41962 -0.04815 C -0.4224 -0.05 -0.42483 -0.05208 -0.42778 -0.05347 C -0.44184 -0.06065 -0.42969 -0.05417 -0.44479 -0.06296 C -0.44653 -0.06389 -0.44826 -0.06458 -0.45 -0.06551 C -0.46042 -0.07176 -0.44809 -0.06435 -0.45695 -0.07245 C -0.45781 -0.07315 -0.45903 -0.07315 -0.46007 -0.07361 C -0.46163 -0.07593 -0.4632 -0.07847 -0.46511 -0.08056 C -0.47066 -0.08657 -0.47604 -0.09005 -0.48229 -0.09537 C -0.48438 -0.09699 -0.48629 -0.09861 -0.48837 -0.10069 C -0.49045 -0.10278 -0.49219 -0.10556 -0.49445 -0.10741 C -0.49653 -0.10926 -0.49913 -0.10995 -0.50139 -0.11134 C -0.50382 -0.11296 -0.50608 -0.11528 -0.50851 -0.1169 C -0.52066 -0.12407 -0.51719 -0.11921 -0.52674 -0.12755 C -0.54288 -0.1419 -0.52014 -0.12338 -0.53681 -0.13981 C -0.56181 -0.16435 -0.54219 -0.14421 -0.55695 -0.15579 C -0.55851 -0.15694 -0.55955 -0.1588 -0.56111 -0.15995 C -0.56302 -0.16157 -0.56528 -0.16227 -0.56701 -0.16389 C -0.56823 -0.16505 -0.56892 -0.1669 -0.57014 -0.16806 C -0.5717 -0.16921 -0.57361 -0.16944 -0.57517 -0.1706 C -0.57708 -0.17222 -0.57847 -0.17454 -0.58021 -0.17616 C -0.5842 -0.17986 -0.58889 -0.18241 -0.59236 -0.18681 C -0.59636 -0.19213 -0.59931 -0.19699 -0.60451 -0.20023 C -0.6066 -0.20185 -0.6092 -0.20231 -0.61146 -0.20301 C -0.61597 -0.2044 -0.62031 -0.20556 -0.62465 -0.20718 C -0.63108 -0.20926 -0.63767 -0.21134 -0.64392 -0.21528 C -0.64826 -0.21782 -0.65295 -0.2213 -0.65695 -0.22454 C -0.65799 -0.22546 -0.65903 -0.22639 -0.66007 -0.22731 C -0.66146 -0.2287 -0.66267 -0.23032 -0.66406 -0.23125 C -0.66493 -0.23194 -0.66615 -0.23218 -0.66701 -0.23264 C -0.66945 -0.23495 -0.6717 -0.23727 -0.67413 -0.23935 C -0.67535 -0.24051 -0.67691 -0.24097 -0.67813 -0.24213 C -0.67969 -0.24352 -0.68073 -0.24583 -0.68229 -0.24745 C -0.68386 -0.24931 -0.68576 -0.25093 -0.68733 -0.25278 C -0.68872 -0.25463 -0.68976 -0.25694 -0.69132 -0.25833 C -0.69323 -0.25972 -0.69531 -0.25995 -0.6974 -0.26088 C -0.69913 -0.26181 -0.7007 -0.26296 -0.70243 -0.26366 C -0.70504 -0.26481 -0.70781 -0.26528 -0.71059 -0.26644 C -0.71389 -0.26782 -0.71719 -0.26991 -0.72066 -0.27176 C -0.72222 -0.27269 -0.72413 -0.27338 -0.7257 -0.27454 C -0.7283 -0.27616 -0.73108 -0.27824 -0.73368 -0.27986 C -0.73542 -0.28079 -0.73872 -0.28241 -0.73872 -0.28218 L -0.73872 -0.28241 " pathEditMode="relative" rAng="0" ptsTypes="AAAAAAAAAAAAAAAAAAAAAAAAAAAAAAAAAAAAAAAAAAAAAAAAAAAAAAAA">
                                      <p:cBhvr>
                                        <p:cTn id="6" dur="5000" fill="hold"/>
                                        <p:tgtEl>
                                          <p:spTgt spid="7"/>
                                        </p:tgtEl>
                                        <p:attrNameLst>
                                          <p:attrName>ppt_x</p:attrName>
                                          <p:attrName>ppt_y</p:attrName>
                                        </p:attrNameLst>
                                      </p:cBhvr>
                                      <p:rCtr x="-36059" y="-14213"/>
                                    </p:animMotion>
                                  </p:childTnLst>
                                </p:cTn>
                              </p:par>
                              <p:par>
                                <p:cTn id="7" presetID="0" presetClass="path" presetSubtype="0" accel="50000" decel="50000" fill="hold" grpId="0" nodeType="withEffect">
                                  <p:stCondLst>
                                    <p:cond delay="0"/>
                                  </p:stCondLst>
                                  <p:childTnLst>
                                    <p:animMotion origin="layout" path="M 0.0158 -0.00278 L 0.0158 -0.00255 L 0.04896 -0.00417 C 0.05382 -0.0044 0.05851 -0.0044 0.0632 -0.00533 C 0.08247 -0.00926 0.05938 -0.00695 0.07327 -0.00949 C 0.07969 -0.01065 0.08611 -0.01134 0.09254 -0.01204 L 0.10157 -0.01482 C 0.1033 -0.01528 0.10486 -0.0162 0.1066 -0.0162 C 0.12344 -0.0169 0.14028 -0.01713 0.15712 -0.01759 C 0.16181 -0.01806 0.1724 -0.01921 0.17726 -0.02014 C 0.18473 -0.02153 0.19792 -0.02523 0.2066 -0.0257 C 0.22014 -0.02639 0.23334 -0.02662 0.24705 -0.02685 C 0.25677 -0.02662 0.26667 -0.02685 0.27639 -0.0257 C 0.33039 -0.01875 0.27066 -0.02014 0.3198 -0.02014 L 0.69254 0.20625 L 0.69254 0.20648 L 0.69254 0.20625 " pathEditMode="relative" rAng="0" ptsTypes="AAAAAAAAAAAAAAAAA">
                                      <p:cBhvr>
                                        <p:cTn id="8" dur="5000" fill="hold"/>
                                        <p:tgtEl>
                                          <p:spTgt spid="3"/>
                                        </p:tgtEl>
                                        <p:attrNameLst>
                                          <p:attrName>ppt_x</p:attrName>
                                          <p:attrName>ppt_y</p:attrName>
                                        </p:attrNameLst>
                                      </p:cBhvr>
                                      <p:rCtr x="33837" y="9259"/>
                                    </p:animMotion>
                                  </p:childTnLst>
                                </p:cTn>
                              </p:par>
                              <p:par>
                                <p:cTn id="9" presetID="22" presetClass="entr" presetSubtype="4" fill="remove" nodeType="withEffect">
                                  <p:stCondLst>
                                    <p:cond delay="200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remove" nodeType="withEffect">
                                  <p:stCondLst>
                                    <p:cond delay="200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09600" y="171450"/>
            <a:ext cx="8210550" cy="971550"/>
          </a:xfrm>
        </p:spPr>
        <p:txBody>
          <a:bodyPr/>
          <a:lstStyle/>
          <a:p>
            <a:pPr eaLnBrk="1" hangingPunct="1"/>
            <a:r>
              <a:rPr lang="fr-FR" altLang="en-US" sz="3200" dirty="0" err="1">
                <a:solidFill>
                  <a:srgbClr val="FF0000"/>
                </a:solidFill>
              </a:rPr>
              <a:t>Esempio</a:t>
            </a:r>
            <a:r>
              <a:rPr lang="fr-FR" altLang="en-US" sz="3200" dirty="0">
                <a:solidFill>
                  <a:srgbClr val="FF0000"/>
                </a:solidFill>
              </a:rPr>
              <a:t> di </a:t>
            </a:r>
            <a:r>
              <a:rPr lang="fr-FR" altLang="en-US" sz="3200" dirty="0" err="1">
                <a:solidFill>
                  <a:srgbClr val="FF0000"/>
                </a:solidFill>
              </a:rPr>
              <a:t>interazione</a:t>
            </a:r>
            <a:r>
              <a:rPr lang="fr-FR" altLang="en-US" sz="3200" dirty="0">
                <a:solidFill>
                  <a:srgbClr val="FF0000"/>
                </a:solidFill>
              </a:rPr>
              <a:t> forte</a:t>
            </a:r>
            <a:endParaRPr lang="en-GB" altLang="en-US" dirty="0">
              <a:solidFill>
                <a:srgbClr val="FF0000"/>
              </a:solidFill>
            </a:endParaRPr>
          </a:p>
        </p:txBody>
      </p:sp>
      <p:sp>
        <p:nvSpPr>
          <p:cNvPr id="37891" name="Rectangle 3"/>
          <p:cNvSpPr>
            <a:spLocks noGrp="1" noChangeArrowheads="1"/>
          </p:cNvSpPr>
          <p:nvPr>
            <p:ph type="body" idx="1"/>
          </p:nvPr>
        </p:nvSpPr>
        <p:spPr>
          <a:xfrm>
            <a:off x="508000" y="1052513"/>
            <a:ext cx="7823200" cy="5119687"/>
          </a:xfrm>
          <a:noFill/>
        </p:spPr>
        <p:txBody>
          <a:bodyPr/>
          <a:lstStyle/>
          <a:p>
            <a:pPr eaLnBrk="1" hangingPunct="1">
              <a:buFontTx/>
              <a:buNone/>
            </a:pPr>
            <a:endParaRPr lang="fr-FR" altLang="en-US" b="1" dirty="0">
              <a:solidFill>
                <a:srgbClr val="003366"/>
              </a:solidFill>
            </a:endParaRPr>
          </a:p>
          <a:p>
            <a:pPr eaLnBrk="1" hangingPunct="1">
              <a:buFontTx/>
              <a:buNone/>
            </a:pPr>
            <a:endParaRPr lang="fr-FR" altLang="en-US" b="1" dirty="0">
              <a:solidFill>
                <a:srgbClr val="003366"/>
              </a:solidFill>
            </a:endParaRPr>
          </a:p>
          <a:p>
            <a:pPr eaLnBrk="1" hangingPunct="1">
              <a:buFontTx/>
              <a:buNone/>
            </a:pPr>
            <a:endParaRPr lang="fr-FR" altLang="en-US" sz="2000" dirty="0"/>
          </a:p>
          <a:p>
            <a:pPr eaLnBrk="1" hangingPunct="1">
              <a:buFontTx/>
              <a:buNone/>
            </a:pPr>
            <a:endParaRPr lang="fr-FR" altLang="en-US" sz="2000" dirty="0"/>
          </a:p>
          <a:p>
            <a:pPr eaLnBrk="1" hangingPunct="1">
              <a:buFontTx/>
              <a:buNone/>
            </a:pPr>
            <a:endParaRPr lang="fr-FR" altLang="en-US" sz="2000" dirty="0"/>
          </a:p>
          <a:p>
            <a:pPr eaLnBrk="1" hangingPunct="1">
              <a:buFontTx/>
              <a:buNone/>
            </a:pPr>
            <a:endParaRPr lang="fr-FR" altLang="en-US" sz="2000" dirty="0"/>
          </a:p>
          <a:p>
            <a:pPr eaLnBrk="1" hangingPunct="1">
              <a:buFontTx/>
              <a:buNone/>
            </a:pPr>
            <a:endParaRPr lang="fr-FR" altLang="en-US" sz="2000" dirty="0"/>
          </a:p>
          <a:p>
            <a:pPr eaLnBrk="1" hangingPunct="1">
              <a:buFontTx/>
              <a:buNone/>
            </a:pPr>
            <a:r>
              <a:rPr lang="fr-FR" altLang="en-US" sz="2000" dirty="0"/>
              <a:t>	</a:t>
            </a:r>
          </a:p>
        </p:txBody>
      </p:sp>
      <p:pic>
        <p:nvPicPr>
          <p:cNvPr id="37892" name="Picture 4" descr="pr06.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524000"/>
            <a:ext cx="3489325" cy="348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TextBox 5"/>
          <p:cNvSpPr txBox="1">
            <a:spLocks noChangeArrowheads="1"/>
          </p:cNvSpPr>
          <p:nvPr/>
        </p:nvSpPr>
        <p:spPr bwMode="auto">
          <a:xfrm>
            <a:off x="684213" y="5373688"/>
            <a:ext cx="79549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US" altLang="en-US" sz="1800" dirty="0">
                <a:cs typeface="Arial" charset="0"/>
              </a:rPr>
              <a:t>I </a:t>
            </a:r>
            <a:r>
              <a:rPr lang="en-US" altLang="en-US" sz="1800" dirty="0" err="1">
                <a:cs typeface="Arial" charset="0"/>
              </a:rPr>
              <a:t>tre</a:t>
            </a:r>
            <a:r>
              <a:rPr lang="en-US" altLang="en-US" sz="1800" dirty="0">
                <a:cs typeface="Arial" charset="0"/>
              </a:rPr>
              <a:t> quark </a:t>
            </a:r>
            <a:r>
              <a:rPr lang="en-US" altLang="en-US" sz="1800" dirty="0" err="1">
                <a:cs typeface="Arial" charset="0"/>
              </a:rPr>
              <a:t>nel</a:t>
            </a:r>
            <a:r>
              <a:rPr lang="en-US" altLang="en-US" sz="1800" dirty="0">
                <a:cs typeface="Arial" charset="0"/>
              </a:rPr>
              <a:t> </a:t>
            </a:r>
            <a:r>
              <a:rPr lang="en-US" altLang="en-US" sz="1800" dirty="0" err="1">
                <a:cs typeface="Arial" charset="0"/>
              </a:rPr>
              <a:t>protone</a:t>
            </a:r>
            <a:r>
              <a:rPr lang="en-US" altLang="en-US" sz="1800" dirty="0">
                <a:cs typeface="Arial" charset="0"/>
              </a:rPr>
              <a:t> </a:t>
            </a:r>
            <a:r>
              <a:rPr lang="en-US" altLang="en-US" sz="1800" dirty="0" err="1">
                <a:cs typeface="Arial" charset="0"/>
              </a:rPr>
              <a:t>si</a:t>
            </a:r>
            <a:r>
              <a:rPr lang="en-US" altLang="en-US" sz="1800" dirty="0">
                <a:cs typeface="Arial" charset="0"/>
              </a:rPr>
              <a:t> </a:t>
            </a:r>
            <a:r>
              <a:rPr lang="en-US" altLang="en-US" sz="1800" dirty="0" err="1">
                <a:cs typeface="Arial" charset="0"/>
              </a:rPr>
              <a:t>scambiano</a:t>
            </a:r>
            <a:r>
              <a:rPr lang="en-US" altLang="en-US" sz="1800" dirty="0">
                <a:cs typeface="Arial" charset="0"/>
              </a:rPr>
              <a:t> </a:t>
            </a:r>
            <a:r>
              <a:rPr lang="en-US" altLang="en-US" sz="1800" i="1" dirty="0" err="1">
                <a:cs typeface="Arial" charset="0"/>
              </a:rPr>
              <a:t>gluoni</a:t>
            </a:r>
            <a:r>
              <a:rPr lang="en-US" altLang="en-US" sz="1800" dirty="0">
                <a:cs typeface="Arial" charset="0"/>
              </a:rPr>
              <a:t> e </a:t>
            </a:r>
            <a:r>
              <a:rPr lang="en-US" altLang="en-US" sz="1800" dirty="0" err="1">
                <a:cs typeface="Arial" charset="0"/>
              </a:rPr>
              <a:t>si</a:t>
            </a:r>
            <a:r>
              <a:rPr lang="en-US" altLang="en-US" sz="1800" dirty="0">
                <a:cs typeface="Arial" charset="0"/>
              </a:rPr>
              <a:t> </a:t>
            </a:r>
            <a:r>
              <a:rPr lang="en-US" altLang="en-US" sz="1800" dirty="0" err="1">
                <a:cs typeface="Arial" charset="0"/>
              </a:rPr>
              <a:t>mantengono</a:t>
            </a:r>
            <a:r>
              <a:rPr lang="en-US" altLang="en-US" sz="1800" dirty="0">
                <a:cs typeface="Arial" charset="0"/>
              </a:rPr>
              <a:t> </a:t>
            </a:r>
            <a:r>
              <a:rPr lang="en-US" altLang="en-US" sz="1800" dirty="0" err="1">
                <a:cs typeface="Arial" charset="0"/>
              </a:rPr>
              <a:t>legati</a:t>
            </a:r>
            <a:r>
              <a:rPr lang="en-US" altLang="en-US" sz="1800" dirty="0">
                <a:cs typeface="Arial" charset="0"/>
              </a:rPr>
              <a:t>.</a:t>
            </a:r>
          </a:p>
        </p:txBody>
      </p:sp>
      <p:sp>
        <p:nvSpPr>
          <p:cNvPr id="2" name="Oval 1"/>
          <p:cNvSpPr/>
          <p:nvPr/>
        </p:nvSpPr>
        <p:spPr>
          <a:xfrm>
            <a:off x="2667000" y="1524000"/>
            <a:ext cx="3489325" cy="3489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895" name="TextBox 2"/>
          <p:cNvSpPr txBox="1">
            <a:spLocks noChangeArrowheads="1"/>
          </p:cNvSpPr>
          <p:nvPr/>
        </p:nvSpPr>
        <p:spPr bwMode="auto">
          <a:xfrm>
            <a:off x="6288088" y="3182938"/>
            <a:ext cx="9667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protone</a:t>
            </a:r>
          </a:p>
        </p:txBody>
      </p:sp>
      <p:sp>
        <p:nvSpPr>
          <p:cNvPr id="3" name="Slide Number Placeholder 2">
            <a:extLst>
              <a:ext uri="{FF2B5EF4-FFF2-40B4-BE49-F238E27FC236}">
                <a16:creationId xmlns:a16="http://schemas.microsoft.com/office/drawing/2014/main" id="{B3A11613-C51D-49D2-BC7B-6DCBDB0AFFDF}"/>
              </a:ext>
            </a:extLst>
          </p:cNvPr>
          <p:cNvSpPr>
            <a:spLocks noGrp="1"/>
          </p:cNvSpPr>
          <p:nvPr>
            <p:ph type="sldNum" sz="quarter" idx="12"/>
          </p:nvPr>
        </p:nvSpPr>
        <p:spPr/>
        <p:txBody>
          <a:bodyPr/>
          <a:lstStyle/>
          <a:p>
            <a:pPr>
              <a:defRPr/>
            </a:pPr>
            <a:fld id="{CF55FA91-575B-4A02-8CDF-4D441F316BE6}" type="slidenum">
              <a:rPr lang="en-US" altLang="en-US" smtClean="0"/>
              <a:pPr>
                <a:defRPr/>
              </a:pPr>
              <a:t>13</a:t>
            </a:fld>
            <a:endParaRPr lang="en-US" altLang="en-US" sz="1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4572000" y="3114675"/>
            <a:ext cx="3816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spcBef>
                <a:spcPct val="0"/>
              </a:spcBef>
              <a:buFontTx/>
              <a:buNone/>
            </a:pPr>
            <a:r>
              <a:rPr lang="en-GB" altLang="en-US" sz="2400" dirty="0">
                <a:solidFill>
                  <a:srgbClr val="FF0000"/>
                </a:solidFill>
                <a:ea typeface="MS PGothic" pitchFamily="34" charset="-128"/>
                <a:cs typeface="Arial" charset="0"/>
              </a:rPr>
              <a:t>Forza </a:t>
            </a:r>
            <a:r>
              <a:rPr lang="en-GB" altLang="en-US" sz="2400" dirty="0" err="1">
                <a:solidFill>
                  <a:srgbClr val="FF0000"/>
                </a:solidFill>
                <a:ea typeface="MS PGothic" pitchFamily="34" charset="-128"/>
                <a:cs typeface="Arial" charset="0"/>
              </a:rPr>
              <a:t>elettromagnetica</a:t>
            </a:r>
            <a:endParaRPr lang="en-GB" altLang="en-US" sz="2400" dirty="0">
              <a:solidFill>
                <a:srgbClr val="FF0000"/>
              </a:solidFill>
              <a:ea typeface="MS PGothic" pitchFamily="34" charset="-128"/>
              <a:cs typeface="Arial" charset="0"/>
            </a:endParaRPr>
          </a:p>
        </p:txBody>
      </p:sp>
      <p:sp>
        <p:nvSpPr>
          <p:cNvPr id="38915" name="Text Box 4"/>
          <p:cNvSpPr txBox="1">
            <a:spLocks noChangeArrowheads="1"/>
          </p:cNvSpPr>
          <p:nvPr/>
        </p:nvSpPr>
        <p:spPr bwMode="auto">
          <a:xfrm>
            <a:off x="468313" y="5805488"/>
            <a:ext cx="3671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spcBef>
                <a:spcPct val="0"/>
              </a:spcBef>
              <a:buFontTx/>
              <a:buNone/>
            </a:pPr>
            <a:r>
              <a:rPr lang="en-GB" altLang="en-US" sz="2400">
                <a:solidFill>
                  <a:srgbClr val="FF0000"/>
                </a:solidFill>
                <a:ea typeface="MS PGothic" pitchFamily="34" charset="-128"/>
                <a:cs typeface="Arial" charset="0"/>
              </a:rPr>
              <a:t>Forza forte</a:t>
            </a:r>
          </a:p>
        </p:txBody>
      </p:sp>
      <p:sp>
        <p:nvSpPr>
          <p:cNvPr id="38916" name="Text Box 5"/>
          <p:cNvSpPr txBox="1">
            <a:spLocks noChangeArrowheads="1"/>
          </p:cNvSpPr>
          <p:nvPr/>
        </p:nvSpPr>
        <p:spPr bwMode="auto">
          <a:xfrm>
            <a:off x="5275263" y="6366669"/>
            <a:ext cx="19827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spcBef>
                <a:spcPct val="0"/>
              </a:spcBef>
              <a:buFontTx/>
              <a:buNone/>
            </a:pPr>
            <a:r>
              <a:rPr lang="en-GB" altLang="en-US" sz="2400" dirty="0">
                <a:solidFill>
                  <a:srgbClr val="FF0000"/>
                </a:solidFill>
                <a:latin typeface="Helvetica" pitchFamily="34" charset="0"/>
                <a:ea typeface="MS PGothic" pitchFamily="34" charset="-128"/>
                <a:cs typeface="Arial" charset="0"/>
              </a:rPr>
              <a:t>Forza </a:t>
            </a:r>
            <a:r>
              <a:rPr lang="en-GB" altLang="en-US" sz="2400" dirty="0" err="1">
                <a:solidFill>
                  <a:srgbClr val="FF0000"/>
                </a:solidFill>
                <a:latin typeface="Helvetica" pitchFamily="34" charset="0"/>
                <a:ea typeface="MS PGothic" pitchFamily="34" charset="-128"/>
                <a:cs typeface="Arial" charset="0"/>
              </a:rPr>
              <a:t>debole</a:t>
            </a:r>
            <a:endParaRPr lang="en-GB" altLang="en-US" sz="2400" dirty="0">
              <a:solidFill>
                <a:srgbClr val="FF0000"/>
              </a:solidFill>
              <a:latin typeface="Helvetica" pitchFamily="34" charset="0"/>
              <a:ea typeface="MS PGothic" pitchFamily="34" charset="-128"/>
              <a:cs typeface="Arial" charset="0"/>
            </a:endParaRPr>
          </a:p>
        </p:txBody>
      </p:sp>
      <p:pic>
        <p:nvPicPr>
          <p:cNvPr id="38917" name="Picture 6" descr="strong"/>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2039938" y="4208463"/>
            <a:ext cx="1168400" cy="1443037"/>
          </a:xfrm>
          <a:noFill/>
        </p:spPr>
      </p:pic>
      <p:grpSp>
        <p:nvGrpSpPr>
          <p:cNvPr id="38918" name="Group 50"/>
          <p:cNvGrpSpPr>
            <a:grpSpLocks/>
          </p:cNvGrpSpPr>
          <p:nvPr/>
        </p:nvGrpSpPr>
        <p:grpSpPr bwMode="auto">
          <a:xfrm>
            <a:off x="604724" y="1155000"/>
            <a:ext cx="2959100" cy="2373312"/>
            <a:chOff x="755650" y="1371600"/>
            <a:chExt cx="2959465" cy="2374603"/>
          </a:xfrm>
        </p:grpSpPr>
        <p:sp>
          <p:nvSpPr>
            <p:cNvPr id="38932" name="Text Box 3"/>
            <p:cNvSpPr txBox="1">
              <a:spLocks noChangeArrowheads="1"/>
            </p:cNvSpPr>
            <p:nvPr/>
          </p:nvSpPr>
          <p:spPr bwMode="auto">
            <a:xfrm>
              <a:off x="755650" y="3284538"/>
              <a:ext cx="29594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spcBef>
                  <a:spcPct val="0"/>
                </a:spcBef>
                <a:buFontTx/>
                <a:buNone/>
              </a:pPr>
              <a:r>
                <a:rPr lang="en-GB" altLang="en-US" sz="2400">
                  <a:solidFill>
                    <a:srgbClr val="FF0000"/>
                  </a:solidFill>
                  <a:ea typeface="MS PGothic" pitchFamily="34" charset="-128"/>
                  <a:cs typeface="Arial" charset="0"/>
                </a:rPr>
                <a:t>Forza gravitazionale</a:t>
              </a:r>
            </a:p>
          </p:txBody>
        </p:sp>
        <p:pic>
          <p:nvPicPr>
            <p:cNvPr id="38933" name="Picture 7" descr="I07-02-SolarSyste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6726" y="1340768"/>
              <a:ext cx="238125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8920" name="Picture 36"/>
          <p:cNvPicPr>
            <a:picLocks noChangeAspect="1" noChangeArrowheads="1"/>
          </p:cNvPicPr>
          <p:nvPr/>
        </p:nvPicPr>
        <p:blipFill>
          <a:blip r:embed="rId5">
            <a:lum bright="24000"/>
            <a:extLst>
              <a:ext uri="{28A0092B-C50C-407E-A947-70E740481C1C}">
                <a14:useLocalDpi xmlns:a14="http://schemas.microsoft.com/office/drawing/2010/main" val="0"/>
              </a:ext>
            </a:extLst>
          </a:blip>
          <a:srcRect/>
          <a:stretch>
            <a:fillRect/>
          </a:stretch>
        </p:blipFill>
        <p:spPr bwMode="auto">
          <a:xfrm>
            <a:off x="900113" y="4221163"/>
            <a:ext cx="1095375" cy="1206500"/>
          </a:xfrm>
          <a:prstGeom prst="rect">
            <a:avLst/>
          </a:prstGeom>
          <a:solidFill>
            <a:srgbClr val="FFFF99"/>
          </a:solidFill>
          <a:ln>
            <a:noFill/>
          </a:ln>
          <a:extLst>
            <a:ext uri="{91240B29-F687-4F45-9708-019B960494DF}">
              <a14:hiddenLine xmlns:a14="http://schemas.microsoft.com/office/drawing/2010/main" w="76200">
                <a:solidFill>
                  <a:srgbClr val="000000"/>
                </a:solidFill>
                <a:miter lim="800000"/>
                <a:headEnd/>
                <a:tailEnd/>
              </a14:hiddenLine>
            </a:ext>
          </a:extLst>
        </p:spPr>
      </p:pic>
      <p:sp>
        <p:nvSpPr>
          <p:cNvPr id="38921" name="Text Box 38"/>
          <p:cNvSpPr txBox="1">
            <a:spLocks noChangeArrowheads="1"/>
          </p:cNvSpPr>
          <p:nvPr/>
        </p:nvSpPr>
        <p:spPr bwMode="auto">
          <a:xfrm>
            <a:off x="1011238" y="5445125"/>
            <a:ext cx="93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a:spcBef>
                <a:spcPct val="0"/>
              </a:spcBef>
              <a:buFontTx/>
              <a:buNone/>
            </a:pPr>
            <a:r>
              <a:rPr lang="en-US" altLang="en-US" sz="2000">
                <a:cs typeface="Arial" charset="0"/>
              </a:rPr>
              <a:t>nucleo</a:t>
            </a:r>
          </a:p>
        </p:txBody>
      </p:sp>
      <p:grpSp>
        <p:nvGrpSpPr>
          <p:cNvPr id="38922" name="Group 39"/>
          <p:cNvGrpSpPr>
            <a:grpSpLocks/>
          </p:cNvGrpSpPr>
          <p:nvPr/>
        </p:nvGrpSpPr>
        <p:grpSpPr bwMode="auto">
          <a:xfrm>
            <a:off x="5310115" y="6050756"/>
            <a:ext cx="1871662" cy="400050"/>
            <a:chOff x="4189" y="3475"/>
            <a:chExt cx="1179" cy="252"/>
          </a:xfrm>
        </p:grpSpPr>
        <p:sp>
          <p:nvSpPr>
            <p:cNvPr id="38930" name="Text Box 40"/>
            <p:cNvSpPr txBox="1">
              <a:spLocks noChangeArrowheads="1"/>
            </p:cNvSpPr>
            <p:nvPr/>
          </p:nvSpPr>
          <p:spPr bwMode="auto">
            <a:xfrm>
              <a:off x="4189" y="3475"/>
              <a:ext cx="117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a:spcBef>
                  <a:spcPct val="0"/>
                </a:spcBef>
                <a:buFontTx/>
                <a:buNone/>
              </a:pPr>
              <a:r>
                <a:rPr lang="en-US" altLang="en-US" sz="2000" dirty="0">
                  <a:solidFill>
                    <a:srgbClr val="6600FF"/>
                  </a:solidFill>
                  <a:cs typeface="Arial" charset="0"/>
                </a:rPr>
                <a:t>n </a:t>
              </a:r>
              <a:r>
                <a:rPr lang="en-US" altLang="en-US" sz="2000" dirty="0">
                  <a:solidFill>
                    <a:srgbClr val="6600FF"/>
                  </a:solidFill>
                  <a:cs typeface="Arial" charset="0"/>
                  <a:sym typeface="Wingdings" pitchFamily="2" charset="2"/>
                </a:rPr>
                <a:t> p + e</a:t>
              </a:r>
              <a:r>
                <a:rPr lang="en-US" altLang="en-US" sz="2000" b="1" baseline="30000" dirty="0">
                  <a:solidFill>
                    <a:srgbClr val="6600FF"/>
                  </a:solidFill>
                  <a:cs typeface="Arial" charset="0"/>
                  <a:sym typeface="Wingdings" pitchFamily="2" charset="2"/>
                </a:rPr>
                <a:t>-</a:t>
              </a:r>
              <a:r>
                <a:rPr lang="en-US" altLang="en-US" sz="2000" dirty="0">
                  <a:solidFill>
                    <a:srgbClr val="6600FF"/>
                  </a:solidFill>
                  <a:cs typeface="Arial" charset="0"/>
                  <a:sym typeface="Wingdings" pitchFamily="2" charset="2"/>
                </a:rPr>
                <a:t> + </a:t>
              </a:r>
              <a:r>
                <a:rPr lang="en-US" altLang="en-US" sz="2000" b="1" dirty="0">
                  <a:solidFill>
                    <a:srgbClr val="6600FF"/>
                  </a:solidFill>
                  <a:latin typeface="Symbol" pitchFamily="18" charset="2"/>
                  <a:cs typeface="Arial" charset="0"/>
                  <a:sym typeface="Wingdings" pitchFamily="2" charset="2"/>
                </a:rPr>
                <a:t>n</a:t>
              </a:r>
              <a:r>
                <a:rPr lang="en-US" altLang="en-US" sz="2000" b="1" baseline="-25000" dirty="0">
                  <a:solidFill>
                    <a:srgbClr val="6600FF"/>
                  </a:solidFill>
                  <a:cs typeface="Arial" charset="0"/>
                  <a:sym typeface="Wingdings" pitchFamily="2" charset="2"/>
                </a:rPr>
                <a:t>e</a:t>
              </a:r>
            </a:p>
          </p:txBody>
        </p:sp>
        <p:sp>
          <p:nvSpPr>
            <p:cNvPr id="38931" name="Line 41"/>
            <p:cNvSpPr>
              <a:spLocks noChangeShapeType="1"/>
            </p:cNvSpPr>
            <p:nvPr/>
          </p:nvSpPr>
          <p:spPr bwMode="auto">
            <a:xfrm>
              <a:off x="5148" y="3566"/>
              <a:ext cx="91"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8923" name="Rectangle 47"/>
          <p:cNvSpPr>
            <a:spLocks noChangeArrowheads="1"/>
          </p:cNvSpPr>
          <p:nvPr/>
        </p:nvSpPr>
        <p:spPr bwMode="auto">
          <a:xfrm>
            <a:off x="2743200" y="260350"/>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eaLnBrk="1" hangingPunct="1">
              <a:spcBef>
                <a:spcPct val="0"/>
              </a:spcBef>
              <a:buFontTx/>
              <a:buNone/>
            </a:pPr>
            <a:r>
              <a:rPr lang="es-ES" altLang="en-US" dirty="0">
                <a:solidFill>
                  <a:srgbClr val="FF0000"/>
                </a:solidFill>
                <a:latin typeface="Comic Sans MS" pitchFamily="66" charset="0"/>
                <a:cs typeface="Arial" charset="0"/>
              </a:rPr>
              <a:t>4 </a:t>
            </a:r>
            <a:r>
              <a:rPr lang="es-ES" altLang="en-US" dirty="0" err="1">
                <a:solidFill>
                  <a:srgbClr val="FF0000"/>
                </a:solidFill>
                <a:latin typeface="Comic Sans MS" pitchFamily="66" charset="0"/>
                <a:cs typeface="Arial" charset="0"/>
              </a:rPr>
              <a:t>forze</a:t>
            </a:r>
            <a:r>
              <a:rPr lang="es-ES" altLang="en-US" dirty="0">
                <a:solidFill>
                  <a:srgbClr val="FF0000"/>
                </a:solidFill>
                <a:latin typeface="Comic Sans MS" pitchFamily="66" charset="0"/>
                <a:cs typeface="Arial" charset="0"/>
              </a:rPr>
              <a:t> </a:t>
            </a:r>
            <a:r>
              <a:rPr lang="es-ES" altLang="en-US" dirty="0" err="1">
                <a:solidFill>
                  <a:srgbClr val="FF0000"/>
                </a:solidFill>
                <a:latin typeface="Comic Sans MS" pitchFamily="66" charset="0"/>
                <a:cs typeface="Arial" charset="0"/>
              </a:rPr>
              <a:t>fondamentali</a:t>
            </a:r>
            <a:endParaRPr lang="es-ES" altLang="en-US" dirty="0">
              <a:solidFill>
                <a:srgbClr val="FF0000"/>
              </a:solidFill>
              <a:latin typeface="Comic Sans MS" pitchFamily="66" charset="0"/>
              <a:cs typeface="Arial" charset="0"/>
            </a:endParaRPr>
          </a:p>
        </p:txBody>
      </p:sp>
      <p:grpSp>
        <p:nvGrpSpPr>
          <p:cNvPr id="38924" name="Group 3"/>
          <p:cNvGrpSpPr>
            <a:grpSpLocks/>
          </p:cNvGrpSpPr>
          <p:nvPr/>
        </p:nvGrpSpPr>
        <p:grpSpPr bwMode="auto">
          <a:xfrm>
            <a:off x="5275263" y="1784350"/>
            <a:ext cx="1801812" cy="752475"/>
            <a:chOff x="5276056" y="1784777"/>
            <a:chExt cx="1800226" cy="752475"/>
          </a:xfrm>
        </p:grpSpPr>
        <p:pic>
          <p:nvPicPr>
            <p:cNvPr id="38928" name="Picture 14" descr="https://encrypted-tbn2.gstatic.com/images?q=tbn:ANd9GcQUZ14QQur2yCIMAgJJIl74FE4N0T3EsZXCWR01NKcLaoTujG7j"/>
            <p:cNvPicPr>
              <a:picLocks noChangeAspect="1" noChangeArrowheads="1"/>
            </p:cNvPicPr>
            <p:nvPr/>
          </p:nvPicPr>
          <p:blipFill>
            <a:blip r:embed="rId6">
              <a:extLst>
                <a:ext uri="{28A0092B-C50C-407E-A947-70E740481C1C}">
                  <a14:useLocalDpi xmlns:a14="http://schemas.microsoft.com/office/drawing/2010/main" val="0"/>
                </a:ext>
              </a:extLst>
            </a:blip>
            <a:srcRect l="7925" t="31554" r="9911" b="31882"/>
            <a:stretch>
              <a:fillRect/>
            </a:stretch>
          </p:blipFill>
          <p:spPr bwMode="auto">
            <a:xfrm>
              <a:off x="5276056" y="1784777"/>
              <a:ext cx="827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9" name="Picture 16" descr="https://encrypted-tbn3.gstatic.com/images?q=tbn:ANd9GcQpNAmoCOOaCy2ZP5-5mdcHDuhsoZuEUhkWUIB4GfPsQzr4usI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42844" y="1784777"/>
              <a:ext cx="833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8925" name="Picture 3"/>
          <p:cNvPicPr>
            <a:picLocks noChangeAspect="1"/>
          </p:cNvPicPr>
          <p:nvPr/>
        </p:nvPicPr>
        <p:blipFill>
          <a:blip r:embed="rId8">
            <a:extLst>
              <a:ext uri="{28A0092B-C50C-407E-A947-70E740481C1C}">
                <a14:useLocalDpi xmlns:a14="http://schemas.microsoft.com/office/drawing/2010/main" val="0"/>
              </a:ext>
            </a:extLst>
          </a:blip>
          <a:srcRect l="60863" t="58553" r="19785" b="2"/>
          <a:stretch>
            <a:fillRect/>
          </a:stretch>
        </p:blipFill>
        <p:spPr bwMode="auto">
          <a:xfrm>
            <a:off x="8040688" y="4649788"/>
            <a:ext cx="1023937" cy="209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6" name="Picture 3"/>
          <p:cNvPicPr>
            <a:picLocks noChangeAspect="1"/>
          </p:cNvPicPr>
          <p:nvPr/>
        </p:nvPicPr>
        <p:blipFill>
          <a:blip r:embed="rId8">
            <a:extLst>
              <a:ext uri="{28A0092B-C50C-407E-A947-70E740481C1C}">
                <a14:useLocalDpi xmlns:a14="http://schemas.microsoft.com/office/drawing/2010/main" val="0"/>
              </a:ext>
            </a:extLst>
          </a:blip>
          <a:srcRect l="60863" t="38876" r="19568" b="41125"/>
          <a:stretch>
            <a:fillRect/>
          </a:stretch>
        </p:blipFill>
        <p:spPr bwMode="auto">
          <a:xfrm>
            <a:off x="7208838" y="2103438"/>
            <a:ext cx="1036637"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7" name="Picture 3"/>
          <p:cNvPicPr>
            <a:picLocks noChangeAspect="1"/>
          </p:cNvPicPr>
          <p:nvPr/>
        </p:nvPicPr>
        <p:blipFill rotWithShape="1">
          <a:blip r:embed="rId8">
            <a:extLst>
              <a:ext uri="{28A0092B-C50C-407E-A947-70E740481C1C}">
                <a14:useLocalDpi xmlns:a14="http://schemas.microsoft.com/office/drawing/2010/main" val="0"/>
              </a:ext>
            </a:extLst>
          </a:blip>
          <a:srcRect l="60863" t="19884" r="19568" b="60541"/>
          <a:stretch/>
        </p:blipFill>
        <p:spPr bwMode="auto">
          <a:xfrm>
            <a:off x="1995488" y="5754688"/>
            <a:ext cx="1035050"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2" name="Picture 2" descr="beta decay of neutron to proton on Make a GIF">
            <a:extLst>
              <a:ext uri="{FF2B5EF4-FFF2-40B4-BE49-F238E27FC236}">
                <a16:creationId xmlns:a16="http://schemas.microsoft.com/office/drawing/2014/main" id="{EEC31909-929A-481D-9283-B19326DD108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99110" y="4164740"/>
            <a:ext cx="3039989" cy="19075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74663" y="0"/>
            <a:ext cx="8229600" cy="1143000"/>
          </a:xfrm>
        </p:spPr>
        <p:txBody>
          <a:bodyPr/>
          <a:lstStyle/>
          <a:p>
            <a:r>
              <a:rPr lang="en-US" altLang="en-US" dirty="0">
                <a:solidFill>
                  <a:srgbClr val="FF0000"/>
                </a:solidFill>
              </a:rPr>
              <a:t>Le </a:t>
            </a:r>
            <a:r>
              <a:rPr lang="en-US" altLang="en-US" dirty="0" err="1">
                <a:solidFill>
                  <a:srgbClr val="FF0000"/>
                </a:solidFill>
              </a:rPr>
              <a:t>particelle</a:t>
            </a:r>
            <a:r>
              <a:rPr lang="en-US" altLang="en-US" dirty="0">
                <a:solidFill>
                  <a:srgbClr val="FF0000"/>
                </a:solidFill>
              </a:rPr>
              <a:t> </a:t>
            </a:r>
            <a:r>
              <a:rPr lang="en-US" altLang="en-US" dirty="0" err="1">
                <a:solidFill>
                  <a:srgbClr val="FF0000"/>
                </a:solidFill>
              </a:rPr>
              <a:t>che</a:t>
            </a:r>
            <a:r>
              <a:rPr lang="en-US" altLang="en-US" dirty="0">
                <a:solidFill>
                  <a:srgbClr val="FF0000"/>
                </a:solidFill>
              </a:rPr>
              <a:t> </a:t>
            </a:r>
            <a:r>
              <a:rPr lang="en-US" altLang="en-US" dirty="0" err="1">
                <a:solidFill>
                  <a:srgbClr val="FF0000"/>
                </a:solidFill>
              </a:rPr>
              <a:t>conosciamo</a:t>
            </a:r>
            <a:endParaRPr lang="en-US" altLang="en-US" dirty="0">
              <a:solidFill>
                <a:srgbClr val="FF0000"/>
              </a:solidFill>
            </a:endParaRPr>
          </a:p>
        </p:txBody>
      </p:sp>
      <p:pic>
        <p:nvPicPr>
          <p:cNvPr id="39939"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825" y="1616075"/>
            <a:ext cx="5289550" cy="506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768350" y="2354263"/>
            <a:ext cx="922338" cy="4322762"/>
          </a:xfrm>
          <a:prstGeom prst="rect">
            <a:avLst/>
          </a:prstGeom>
          <a:solidFill>
            <a:srgbClr val="FFFFCC">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Rectangle 22"/>
          <p:cNvSpPr/>
          <p:nvPr/>
        </p:nvSpPr>
        <p:spPr>
          <a:xfrm>
            <a:off x="1690688" y="2354263"/>
            <a:ext cx="922337" cy="4322762"/>
          </a:xfrm>
          <a:prstGeom prst="rect">
            <a:avLst/>
          </a:prstGeom>
          <a:solidFill>
            <a:srgbClr val="FFCCCC">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p:nvPr/>
        </p:nvSpPr>
        <p:spPr>
          <a:xfrm>
            <a:off x="2613025" y="2354263"/>
            <a:ext cx="923925" cy="4322762"/>
          </a:xfrm>
          <a:prstGeom prst="rect">
            <a:avLst/>
          </a:prstGeom>
          <a:solidFill>
            <a:srgbClr val="66FF33">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943" name="TextBox 4"/>
          <p:cNvSpPr txBox="1">
            <a:spLocks noChangeArrowheads="1"/>
          </p:cNvSpPr>
          <p:nvPr/>
        </p:nvSpPr>
        <p:spPr bwMode="auto">
          <a:xfrm>
            <a:off x="1017588" y="4192588"/>
            <a:ext cx="2416175" cy="6461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a:t>3 famiglie di particelle</a:t>
            </a:r>
          </a:p>
          <a:p>
            <a:pPr algn="ctr"/>
            <a:r>
              <a:rPr lang="en-US" altLang="en-US"/>
              <a:t>(3 repliche)</a:t>
            </a:r>
          </a:p>
        </p:txBody>
      </p:sp>
      <p:sp>
        <p:nvSpPr>
          <p:cNvPr id="7" name="Rectangle 6"/>
          <p:cNvSpPr/>
          <p:nvPr/>
        </p:nvSpPr>
        <p:spPr>
          <a:xfrm>
            <a:off x="3614738" y="2401888"/>
            <a:ext cx="974725" cy="4227512"/>
          </a:xfrm>
          <a:prstGeom prst="rect">
            <a:avLst/>
          </a:prstGeom>
          <a:solidFill>
            <a:srgbClr val="FFC000">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36873" name="TextBox 7"/>
          <p:cNvSpPr txBox="1">
            <a:spLocks noChangeArrowheads="1"/>
          </p:cNvSpPr>
          <p:nvPr/>
        </p:nvSpPr>
        <p:spPr bwMode="auto">
          <a:xfrm rot="-4487182">
            <a:off x="2530475" y="4894263"/>
            <a:ext cx="3211513" cy="369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Particelle portatrici delle forze</a:t>
            </a:r>
          </a:p>
        </p:txBody>
      </p:sp>
      <p:sp>
        <p:nvSpPr>
          <p:cNvPr id="9" name="Oval 8"/>
          <p:cNvSpPr/>
          <p:nvPr/>
        </p:nvSpPr>
        <p:spPr>
          <a:xfrm>
            <a:off x="4624388" y="2449513"/>
            <a:ext cx="1042987" cy="1233487"/>
          </a:xfrm>
          <a:prstGeom prst="ellipse">
            <a:avLst/>
          </a:prstGeom>
          <a:solidFill>
            <a:schemeClr val="accent1">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a:extLst>
              <a:ext uri="{FF2B5EF4-FFF2-40B4-BE49-F238E27FC236}">
                <a16:creationId xmlns:a16="http://schemas.microsoft.com/office/drawing/2014/main" id="{D5A014AD-6A49-46F6-82A1-A8AC41F82F60}"/>
              </a:ext>
            </a:extLst>
          </p:cNvPr>
          <p:cNvSpPr>
            <a:spLocks noGrp="1"/>
          </p:cNvSpPr>
          <p:nvPr>
            <p:ph type="sldNum" sz="quarter" idx="12"/>
          </p:nvPr>
        </p:nvSpPr>
        <p:spPr/>
        <p:txBody>
          <a:bodyPr/>
          <a:lstStyle/>
          <a:p>
            <a:pPr>
              <a:defRPr/>
            </a:pPr>
            <a:fld id="{CF55FA91-575B-4A02-8CDF-4D441F316BE6}" type="slidenum">
              <a:rPr lang="en-US" altLang="en-US" smtClean="0"/>
              <a:pPr>
                <a:defRPr/>
              </a:pPr>
              <a:t>15</a:t>
            </a:fld>
            <a:endParaRPr lang="en-US" altLang="en-US" sz="140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87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6873"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58161"/>
            <a:ext cx="8229600" cy="1143000"/>
          </a:xfrm>
        </p:spPr>
        <p:txBody>
          <a:bodyPr/>
          <a:lstStyle/>
          <a:p>
            <a:r>
              <a:rPr lang="en-US" altLang="en-US" dirty="0">
                <a:solidFill>
                  <a:srgbClr val="FF0000"/>
                </a:solidFill>
              </a:rPr>
              <a:t>Il </a:t>
            </a:r>
            <a:r>
              <a:rPr lang="en-US" altLang="en-US" dirty="0" err="1">
                <a:solidFill>
                  <a:srgbClr val="FF0000"/>
                </a:solidFill>
              </a:rPr>
              <a:t>bosone</a:t>
            </a:r>
            <a:r>
              <a:rPr lang="en-US" altLang="en-US" dirty="0">
                <a:solidFill>
                  <a:srgbClr val="FF0000"/>
                </a:solidFill>
              </a:rPr>
              <a:t> di Higgs</a:t>
            </a:r>
          </a:p>
        </p:txBody>
      </p:sp>
      <p:sp>
        <p:nvSpPr>
          <p:cNvPr id="40963" name="Content Placeholder 2"/>
          <p:cNvSpPr>
            <a:spLocks noGrp="1"/>
          </p:cNvSpPr>
          <p:nvPr>
            <p:ph idx="1"/>
          </p:nvPr>
        </p:nvSpPr>
        <p:spPr>
          <a:xfrm>
            <a:off x="2916238" y="1600200"/>
            <a:ext cx="5770562" cy="4041775"/>
          </a:xfrm>
        </p:spPr>
        <p:txBody>
          <a:bodyPr/>
          <a:lstStyle/>
          <a:p>
            <a:r>
              <a:rPr lang="en-US" altLang="en-US" sz="1800" dirty="0"/>
              <a:t>Nel </a:t>
            </a:r>
            <a:r>
              <a:rPr lang="en-US" altLang="en-US" sz="1800" dirty="0" err="1"/>
              <a:t>Modello</a:t>
            </a:r>
            <a:r>
              <a:rPr lang="en-US" altLang="en-US" sz="1800" dirty="0"/>
              <a:t> Standard </a:t>
            </a:r>
            <a:r>
              <a:rPr lang="en-US" altLang="en-US" sz="1800" dirty="0" err="1"/>
              <a:t>delle</a:t>
            </a:r>
            <a:r>
              <a:rPr lang="en-US" altLang="en-US" sz="1800" dirty="0"/>
              <a:t> </a:t>
            </a:r>
            <a:r>
              <a:rPr lang="en-US" altLang="en-US" sz="1800" dirty="0" err="1"/>
              <a:t>particelle</a:t>
            </a:r>
            <a:r>
              <a:rPr lang="en-US" altLang="en-US" sz="1800" dirty="0"/>
              <a:t> </a:t>
            </a:r>
            <a:r>
              <a:rPr lang="en-US" altLang="en-US" sz="1800" dirty="0" err="1"/>
              <a:t>elementari</a:t>
            </a:r>
            <a:r>
              <a:rPr lang="en-US" altLang="en-US" sz="1800" dirty="0"/>
              <a:t>, </a:t>
            </a:r>
            <a:r>
              <a:rPr lang="en-US" altLang="en-US" sz="1800" dirty="0" err="1"/>
              <a:t>tutte</a:t>
            </a:r>
            <a:r>
              <a:rPr lang="en-US" altLang="en-US" sz="1800" dirty="0"/>
              <a:t> le </a:t>
            </a:r>
            <a:r>
              <a:rPr lang="en-US" altLang="en-US" sz="1800" dirty="0" err="1"/>
              <a:t>particelle</a:t>
            </a:r>
            <a:r>
              <a:rPr lang="en-US" altLang="en-US" sz="1800" dirty="0"/>
              <a:t> </a:t>
            </a:r>
            <a:r>
              <a:rPr lang="en-US" altLang="en-US" sz="1800" dirty="0" err="1"/>
              <a:t>hanno</a:t>
            </a:r>
            <a:r>
              <a:rPr lang="en-US" altLang="en-US" sz="1800" dirty="0"/>
              <a:t> </a:t>
            </a:r>
            <a:r>
              <a:rPr lang="en-US" altLang="en-US" sz="1800" dirty="0" err="1"/>
              <a:t>massa</a:t>
            </a:r>
            <a:r>
              <a:rPr lang="en-US" altLang="en-US" sz="1800" dirty="0"/>
              <a:t> </a:t>
            </a:r>
            <a:r>
              <a:rPr lang="en-US" altLang="en-US" sz="1800" dirty="0" err="1"/>
              <a:t>nulla</a:t>
            </a:r>
            <a:r>
              <a:rPr lang="en-US" altLang="en-US" sz="1800" dirty="0"/>
              <a:t>.</a:t>
            </a:r>
          </a:p>
          <a:p>
            <a:r>
              <a:rPr lang="en-US" altLang="en-US" sz="1800" dirty="0"/>
              <a:t>Nel 1964 Peter Higgs ha </a:t>
            </a:r>
            <a:r>
              <a:rPr lang="en-US" altLang="en-US" sz="1800" dirty="0" err="1"/>
              <a:t>proposto</a:t>
            </a:r>
            <a:r>
              <a:rPr lang="en-US" altLang="en-US" sz="1800" dirty="0"/>
              <a:t> di </a:t>
            </a:r>
            <a:r>
              <a:rPr lang="en-US" altLang="en-US" sz="1800" dirty="0" err="1"/>
              <a:t>aggiungere</a:t>
            </a:r>
            <a:r>
              <a:rPr lang="en-US" altLang="en-US" sz="1800" dirty="0"/>
              <a:t> al </a:t>
            </a:r>
            <a:r>
              <a:rPr lang="en-US" altLang="en-US" sz="1800" dirty="0" err="1"/>
              <a:t>Modello</a:t>
            </a:r>
            <a:r>
              <a:rPr lang="en-US" altLang="en-US" sz="1800" dirty="0"/>
              <a:t> Standard un </a:t>
            </a:r>
            <a:r>
              <a:rPr lang="en-US" altLang="en-US" sz="1800" dirty="0" err="1"/>
              <a:t>altro</a:t>
            </a:r>
            <a:r>
              <a:rPr lang="en-US" altLang="en-US" sz="1800" dirty="0"/>
              <a:t> </a:t>
            </a:r>
            <a:r>
              <a:rPr lang="en-US" altLang="en-US" sz="1800" dirty="0" err="1"/>
              <a:t>bosone</a:t>
            </a:r>
            <a:r>
              <a:rPr lang="en-US" altLang="en-US" sz="1800" dirty="0"/>
              <a:t>. </a:t>
            </a:r>
            <a:r>
              <a:rPr lang="en-US" altLang="en-US" sz="1800" dirty="0" err="1"/>
              <a:t>Aggiungendo</a:t>
            </a:r>
            <a:r>
              <a:rPr lang="en-US" altLang="en-US" sz="1800" dirty="0"/>
              <a:t> </a:t>
            </a:r>
            <a:r>
              <a:rPr lang="en-US" altLang="en-US" sz="1800" dirty="0" err="1"/>
              <a:t>questa</a:t>
            </a:r>
            <a:r>
              <a:rPr lang="en-US" altLang="en-US" sz="1800" dirty="0"/>
              <a:t> </a:t>
            </a:r>
            <a:r>
              <a:rPr lang="en-US" altLang="en-US" sz="1800" dirty="0" err="1"/>
              <a:t>altra</a:t>
            </a:r>
            <a:r>
              <a:rPr lang="en-US" altLang="en-US" sz="1800" dirty="0"/>
              <a:t> </a:t>
            </a:r>
            <a:r>
              <a:rPr lang="en-US" altLang="en-US" sz="1800" dirty="0" err="1"/>
              <a:t>particella</a:t>
            </a:r>
            <a:r>
              <a:rPr lang="en-US" altLang="en-US" sz="1800" dirty="0"/>
              <a:t>, </a:t>
            </a:r>
            <a:r>
              <a:rPr lang="en-US" altLang="en-US" sz="1800" dirty="0" err="1"/>
              <a:t>nel</a:t>
            </a:r>
            <a:r>
              <a:rPr lang="en-US" altLang="en-US" sz="1800" dirty="0"/>
              <a:t> </a:t>
            </a:r>
            <a:r>
              <a:rPr lang="en-US" altLang="en-US" sz="1800" dirty="0" err="1"/>
              <a:t>Modello</a:t>
            </a:r>
            <a:r>
              <a:rPr lang="en-US" altLang="en-US" sz="1800" dirty="0"/>
              <a:t> Standard le </a:t>
            </a:r>
            <a:r>
              <a:rPr lang="en-US" altLang="en-US" sz="1800" dirty="0" err="1"/>
              <a:t>particelle</a:t>
            </a:r>
            <a:r>
              <a:rPr lang="en-US" altLang="en-US" sz="1800" dirty="0"/>
              <a:t> </a:t>
            </a:r>
            <a:r>
              <a:rPr lang="en-US" altLang="en-US" sz="1800" dirty="0" err="1"/>
              <a:t>acquisiscono</a:t>
            </a:r>
            <a:r>
              <a:rPr lang="en-US" altLang="en-US" sz="1800" dirty="0"/>
              <a:t> </a:t>
            </a:r>
            <a:r>
              <a:rPr lang="en-US" altLang="en-US" sz="1800" dirty="0" err="1"/>
              <a:t>massa</a:t>
            </a:r>
            <a:r>
              <a:rPr lang="en-US" altLang="en-US" sz="1800" dirty="0"/>
              <a:t>.</a:t>
            </a:r>
          </a:p>
          <a:p>
            <a:r>
              <a:rPr lang="en-US" altLang="en-US" sz="1800" dirty="0"/>
              <a:t>In </a:t>
            </a:r>
            <a:r>
              <a:rPr lang="en-US" altLang="en-US" sz="1800" dirty="0" err="1"/>
              <a:t>realtá</a:t>
            </a:r>
            <a:r>
              <a:rPr lang="en-US" altLang="en-US" sz="1800" dirty="0"/>
              <a:t> le </a:t>
            </a:r>
            <a:r>
              <a:rPr lang="en-US" altLang="en-US" sz="1800" dirty="0" err="1"/>
              <a:t>particelle</a:t>
            </a:r>
            <a:r>
              <a:rPr lang="en-US" altLang="en-US" sz="1800" dirty="0"/>
              <a:t> non </a:t>
            </a:r>
            <a:r>
              <a:rPr lang="en-US" altLang="en-US" sz="1800" dirty="0" err="1"/>
              <a:t>hanno</a:t>
            </a:r>
            <a:r>
              <a:rPr lang="en-US" altLang="en-US" sz="1800" dirty="0"/>
              <a:t> una vera </a:t>
            </a:r>
            <a:r>
              <a:rPr lang="en-US" altLang="en-US" sz="1800" dirty="0" err="1"/>
              <a:t>massa</a:t>
            </a:r>
            <a:r>
              <a:rPr lang="en-US" altLang="en-US" sz="1800" dirty="0"/>
              <a:t> di per </a:t>
            </a:r>
            <a:r>
              <a:rPr lang="en-US" altLang="en-US" sz="1800" dirty="0" err="1"/>
              <a:t>sé</a:t>
            </a:r>
            <a:r>
              <a:rPr lang="en-US" altLang="en-US" sz="1800" dirty="0"/>
              <a:t>, ma, </a:t>
            </a:r>
            <a:r>
              <a:rPr lang="en-US" altLang="en-US" sz="1800" dirty="0" err="1"/>
              <a:t>interagendo</a:t>
            </a:r>
            <a:r>
              <a:rPr lang="en-US" altLang="en-US" sz="1800" dirty="0"/>
              <a:t> con il campo di forza di Higgs </a:t>
            </a:r>
            <a:r>
              <a:rPr lang="en-US" altLang="en-US" sz="1800" dirty="0" err="1"/>
              <a:t>che</a:t>
            </a:r>
            <a:r>
              <a:rPr lang="en-US" altLang="en-US" sz="1800" dirty="0"/>
              <a:t> </a:t>
            </a:r>
            <a:r>
              <a:rPr lang="en-US" altLang="en-US" sz="1800" dirty="0" err="1"/>
              <a:t>riempie</a:t>
            </a:r>
            <a:r>
              <a:rPr lang="en-US" altLang="en-US" sz="1800" dirty="0"/>
              <a:t> </a:t>
            </a:r>
            <a:r>
              <a:rPr lang="en-US" altLang="en-US" sz="1800" dirty="0" err="1"/>
              <a:t>l’Universo</a:t>
            </a:r>
            <a:r>
              <a:rPr lang="en-US" altLang="en-US" sz="1800" dirty="0"/>
              <a:t>, </a:t>
            </a:r>
            <a:r>
              <a:rPr lang="en-US" altLang="en-US" sz="1800" dirty="0" err="1"/>
              <a:t>rallentano</a:t>
            </a:r>
            <a:r>
              <a:rPr lang="en-US" altLang="en-US" sz="1800" dirty="0"/>
              <a:t> </a:t>
            </a:r>
            <a:r>
              <a:rPr lang="en-US" altLang="en-US" sz="1800" b="1" dirty="0"/>
              <a:t>chi piu` chi </a:t>
            </a:r>
            <a:r>
              <a:rPr lang="en-US" altLang="en-US" sz="1800" b="1" dirty="0" err="1"/>
              <a:t>meno</a:t>
            </a:r>
            <a:r>
              <a:rPr lang="en-US" altLang="en-US" sz="1800" dirty="0"/>
              <a:t>, </a:t>
            </a:r>
            <a:r>
              <a:rPr lang="en-US" altLang="en-US" sz="1800" dirty="0" err="1"/>
              <a:t>si</a:t>
            </a:r>
            <a:r>
              <a:rPr lang="en-US" altLang="en-US" sz="1800" dirty="0"/>
              <a:t> </a:t>
            </a:r>
            <a:r>
              <a:rPr lang="en-US" altLang="en-US" sz="1800" dirty="0" err="1"/>
              <a:t>appesantiscono</a:t>
            </a:r>
            <a:r>
              <a:rPr lang="en-US" altLang="en-US" sz="1800" dirty="0"/>
              <a:t> e </a:t>
            </a:r>
            <a:r>
              <a:rPr lang="en-US" altLang="en-US" sz="1800" dirty="0" err="1"/>
              <a:t>quindi</a:t>
            </a:r>
            <a:r>
              <a:rPr lang="en-US" altLang="en-US" sz="1800" dirty="0"/>
              <a:t> “</a:t>
            </a:r>
            <a:r>
              <a:rPr lang="en-US" altLang="en-US" sz="1800" dirty="0" err="1"/>
              <a:t>prendono</a:t>
            </a:r>
            <a:r>
              <a:rPr lang="en-US" altLang="en-US" sz="1800" dirty="0"/>
              <a:t>” </a:t>
            </a:r>
            <a:r>
              <a:rPr lang="en-US" altLang="en-US" sz="1800" dirty="0" err="1"/>
              <a:t>massa</a:t>
            </a:r>
            <a:r>
              <a:rPr lang="en-US" altLang="en-US" sz="1800" dirty="0"/>
              <a:t>.</a:t>
            </a:r>
          </a:p>
        </p:txBody>
      </p:sp>
      <p:pic>
        <p:nvPicPr>
          <p:cNvPr id="40964" name="Picture 2" descr="Image result for peter hig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700" y="1504373"/>
            <a:ext cx="1663700" cy="249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7F7C6019-3669-4632-9460-4955F69CEE08}"/>
              </a:ext>
            </a:extLst>
          </p:cNvPr>
          <p:cNvSpPr>
            <a:spLocks noGrp="1"/>
          </p:cNvSpPr>
          <p:nvPr>
            <p:ph type="sldNum" sz="quarter" idx="12"/>
          </p:nvPr>
        </p:nvSpPr>
        <p:spPr/>
        <p:txBody>
          <a:bodyPr/>
          <a:lstStyle/>
          <a:p>
            <a:pPr>
              <a:defRPr/>
            </a:pPr>
            <a:fld id="{CF55FA91-575B-4A02-8CDF-4D441F316BE6}" type="slidenum">
              <a:rPr lang="en-US" altLang="en-US" smtClean="0"/>
              <a:pPr>
                <a:defRPr/>
              </a:pPr>
              <a:t>16</a:t>
            </a:fld>
            <a:endParaRPr lang="en-US" altLang="en-US" sz="1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0"/>
            <a:ext cx="8229600" cy="1143000"/>
          </a:xfrm>
        </p:spPr>
        <p:txBody>
          <a:bodyPr/>
          <a:lstStyle/>
          <a:p>
            <a:pPr eaLnBrk="1" hangingPunct="1"/>
            <a:r>
              <a:rPr lang="en-US" altLang="en-US" b="0" dirty="0" err="1">
                <a:solidFill>
                  <a:srgbClr val="FF0000"/>
                </a:solidFill>
              </a:rPr>
              <a:t>Effetto</a:t>
            </a:r>
            <a:r>
              <a:rPr lang="en-US" altLang="en-US" b="0" dirty="0">
                <a:solidFill>
                  <a:srgbClr val="FF0000"/>
                </a:solidFill>
              </a:rPr>
              <a:t> del </a:t>
            </a:r>
            <a:r>
              <a:rPr lang="en-US" altLang="en-US" b="0" dirty="0" err="1">
                <a:solidFill>
                  <a:srgbClr val="FF0000"/>
                </a:solidFill>
              </a:rPr>
              <a:t>bosone</a:t>
            </a:r>
            <a:r>
              <a:rPr lang="en-US" altLang="en-US" b="0" dirty="0">
                <a:solidFill>
                  <a:srgbClr val="FF0000"/>
                </a:solidFill>
              </a:rPr>
              <a:t> di Higgs </a:t>
            </a:r>
            <a:r>
              <a:rPr lang="en-US" altLang="en-US" b="0" dirty="0" err="1">
                <a:solidFill>
                  <a:srgbClr val="FF0000"/>
                </a:solidFill>
              </a:rPr>
              <a:t>sulle</a:t>
            </a:r>
            <a:r>
              <a:rPr lang="en-US" altLang="en-US" b="0" dirty="0">
                <a:solidFill>
                  <a:srgbClr val="FF0000"/>
                </a:solidFill>
              </a:rPr>
              <a:t> </a:t>
            </a:r>
            <a:r>
              <a:rPr lang="en-US" altLang="en-US" b="0" dirty="0" err="1">
                <a:solidFill>
                  <a:srgbClr val="FF0000"/>
                </a:solidFill>
              </a:rPr>
              <a:t>particelle</a:t>
            </a:r>
            <a:endParaRPr lang="en-US" altLang="en-US" b="0" dirty="0">
              <a:solidFill>
                <a:srgbClr val="FF0000"/>
              </a:solidFill>
            </a:endParaRPr>
          </a:p>
        </p:txBody>
      </p:sp>
      <p:pic>
        <p:nvPicPr>
          <p:cNvPr id="3" name="HIGGS electrons.avi">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4">
            <a:extLst>
              <a:ext uri="{28A0092B-C50C-407E-A947-70E740481C1C}">
                <a14:useLocalDpi xmlns:a14="http://schemas.microsoft.com/office/drawing/2010/main" val="0"/>
              </a:ext>
            </a:extLst>
          </a:blip>
          <a:srcRect/>
          <a:stretch>
            <a:fillRect/>
          </a:stretch>
        </p:blipFill>
        <p:spPr bwMode="auto">
          <a:xfrm>
            <a:off x="1403350" y="1125538"/>
            <a:ext cx="6165850" cy="493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TextBox 3"/>
          <p:cNvSpPr txBox="1">
            <a:spLocks noChangeArrowheads="1"/>
          </p:cNvSpPr>
          <p:nvPr/>
        </p:nvSpPr>
        <p:spPr bwMode="auto">
          <a:xfrm>
            <a:off x="903288" y="6153150"/>
            <a:ext cx="8112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US" altLang="en-US" sz="1800">
                <a:cs typeface="Arial" charset="0"/>
              </a:rPr>
              <a:t>Rosso = elettrone piccola interazione con il bosone di Higgs </a:t>
            </a:r>
            <a:r>
              <a:rPr lang="en-US" altLang="en-US" sz="1800">
                <a:cs typeface="Arial" charset="0"/>
                <a:sym typeface="Wingdings" pitchFamily="2" charset="2"/>
              </a:rPr>
              <a:t> piccola massa</a:t>
            </a:r>
            <a:endParaRPr lang="en-US" altLang="en-US" sz="1800">
              <a:cs typeface="Arial" charset="0"/>
            </a:endParaRPr>
          </a:p>
        </p:txBody>
      </p:sp>
      <p:sp>
        <p:nvSpPr>
          <p:cNvPr id="41989" name="TextBox 1"/>
          <p:cNvSpPr txBox="1">
            <a:spLocks noChangeArrowheads="1"/>
          </p:cNvSpPr>
          <p:nvPr/>
        </p:nvSpPr>
        <p:spPr bwMode="auto">
          <a:xfrm>
            <a:off x="811213" y="6534150"/>
            <a:ext cx="82264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Verde = quark maggiore interazione con il bosone di Higgs </a:t>
            </a:r>
            <a:r>
              <a:rPr lang="en-US" altLang="en-US">
                <a:sym typeface="Wingdings" pitchFamily="2" charset="2"/>
              </a:rPr>
              <a:t> massa maggiore</a:t>
            </a:r>
            <a:endParaRPr lang="en-US" altLang="en-US"/>
          </a:p>
          <a:p>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003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82550" y="-200194"/>
            <a:ext cx="9226550" cy="1095375"/>
          </a:xfrm>
        </p:spPr>
        <p:txBody>
          <a:bodyPr/>
          <a:lstStyle/>
          <a:p>
            <a:r>
              <a:rPr lang="en-US" altLang="en-US" sz="2800" b="0" dirty="0" err="1">
                <a:solidFill>
                  <a:srgbClr val="0070C0"/>
                </a:solidFill>
              </a:rPr>
              <a:t>Dall’infinitamente</a:t>
            </a:r>
            <a:r>
              <a:rPr lang="en-US" altLang="en-US" sz="2800" b="0" dirty="0">
                <a:solidFill>
                  <a:srgbClr val="0070C0"/>
                </a:solidFill>
              </a:rPr>
              <a:t> piccolo </a:t>
            </a:r>
            <a:r>
              <a:rPr lang="en-US" altLang="en-US" sz="2800" b="0" dirty="0" err="1">
                <a:solidFill>
                  <a:srgbClr val="0070C0"/>
                </a:solidFill>
              </a:rPr>
              <a:t>all’infinitamente</a:t>
            </a:r>
            <a:r>
              <a:rPr lang="en-US" altLang="en-US" sz="2800" b="0" dirty="0">
                <a:solidFill>
                  <a:srgbClr val="0070C0"/>
                </a:solidFill>
              </a:rPr>
              <a:t> </a:t>
            </a:r>
            <a:r>
              <a:rPr lang="en-US" altLang="en-US" sz="2800" b="0" dirty="0" err="1">
                <a:solidFill>
                  <a:srgbClr val="0070C0"/>
                </a:solidFill>
              </a:rPr>
              <a:t>grande</a:t>
            </a:r>
            <a:endParaRPr lang="en-US" altLang="en-US" sz="2800" b="0" dirty="0">
              <a:solidFill>
                <a:srgbClr val="0070C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4785" y="857954"/>
            <a:ext cx="7047781" cy="5969258"/>
          </a:xfrm>
          <a:prstGeom prst="rect">
            <a:avLst/>
          </a:prstGeom>
        </p:spPr>
      </p:pic>
      <p:sp>
        <p:nvSpPr>
          <p:cNvPr id="5" name="Right Arrow 4"/>
          <p:cNvSpPr/>
          <p:nvPr/>
        </p:nvSpPr>
        <p:spPr>
          <a:xfrm rot="21437401">
            <a:off x="1777389" y="2997306"/>
            <a:ext cx="6019195" cy="517754"/>
          </a:xfrm>
          <a:prstGeom prst="rightArrow">
            <a:avLst/>
          </a:prstGeom>
          <a:gradFill flip="none" rotWithShape="1">
            <a:gsLst>
              <a:gs pos="0">
                <a:srgbClr val="FF5050"/>
              </a:gs>
              <a:gs pos="50000">
                <a:srgbClr val="FFFFCC"/>
              </a:gs>
              <a:gs pos="100000">
                <a:srgbClr val="0070C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NATURA</a:t>
            </a:r>
          </a:p>
        </p:txBody>
      </p:sp>
      <p:sp>
        <p:nvSpPr>
          <p:cNvPr id="6" name="Right Arrow 5"/>
          <p:cNvSpPr/>
          <p:nvPr/>
        </p:nvSpPr>
        <p:spPr>
          <a:xfrm rot="1209400" flipH="1">
            <a:off x="3248917" y="4537965"/>
            <a:ext cx="3849860" cy="517754"/>
          </a:xfrm>
          <a:prstGeom prst="rightArrow">
            <a:avLst/>
          </a:prstGeom>
          <a:gradFill flip="none" rotWithShape="1">
            <a:gsLst>
              <a:gs pos="0">
                <a:srgbClr val="FF5050"/>
              </a:gs>
              <a:gs pos="50000">
                <a:srgbClr val="FFFFCC"/>
              </a:gs>
              <a:gs pos="100000">
                <a:srgbClr val="0070C0"/>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ACCELERATORI DI PARTICELLE</a:t>
            </a:r>
          </a:p>
        </p:txBody>
      </p:sp>
    </p:spTree>
    <p:extLst>
      <p:ext uri="{BB962C8B-B14F-4D97-AF65-F5344CB8AC3E}">
        <p14:creationId xmlns:p14="http://schemas.microsoft.com/office/powerpoint/2010/main" val="137822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449262" y="-114712"/>
            <a:ext cx="8229600" cy="1143000"/>
          </a:xfrm>
        </p:spPr>
        <p:txBody>
          <a:bodyPr>
            <a:normAutofit/>
          </a:bodyPr>
          <a:lstStyle/>
          <a:p>
            <a:pPr eaLnBrk="1" hangingPunct="1">
              <a:defRPr/>
            </a:pPr>
            <a:r>
              <a:rPr lang="fr-FR" dirty="0" err="1">
                <a:ea typeface="Arial" charset="0"/>
              </a:rPr>
              <a:t>acceleratori</a:t>
            </a:r>
            <a:r>
              <a:rPr lang="fr-FR" dirty="0">
                <a:ea typeface="Arial" charset="0"/>
              </a:rPr>
              <a:t> di </a:t>
            </a:r>
            <a:r>
              <a:rPr lang="fr-FR" dirty="0" err="1">
                <a:ea typeface="Arial" charset="0"/>
              </a:rPr>
              <a:t>particelle</a:t>
            </a:r>
            <a:r>
              <a:rPr lang="fr-FR" dirty="0">
                <a:ea typeface="Arial" charset="0"/>
              </a:rPr>
              <a:t>, </a:t>
            </a:r>
            <a:r>
              <a:rPr lang="fr-FR" dirty="0" err="1">
                <a:ea typeface="Arial" charset="0"/>
              </a:rPr>
              <a:t>perchè</a:t>
            </a:r>
            <a:r>
              <a:rPr lang="fr-FR" dirty="0">
                <a:ea typeface="Arial" charset="0"/>
              </a:rPr>
              <a:t> ?</a:t>
            </a:r>
            <a:endParaRPr lang="en-GB" dirty="0">
              <a:ea typeface="Arial" charset="0"/>
            </a:endParaRPr>
          </a:p>
        </p:txBody>
      </p:sp>
      <p:sp>
        <p:nvSpPr>
          <p:cNvPr id="24579" name="Text Box 3"/>
          <p:cNvSpPr txBox="1">
            <a:spLocks noChangeArrowheads="1"/>
          </p:cNvSpPr>
          <p:nvPr/>
        </p:nvSpPr>
        <p:spPr bwMode="auto">
          <a:xfrm>
            <a:off x="517525" y="1489075"/>
            <a:ext cx="8093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endParaRPr lang="fr-FR" altLang="en-US" sz="2400" b="1">
              <a:latin typeface="Tahoma" pitchFamily="34" charset="0"/>
              <a:cs typeface="Tahoma" pitchFamily="34" charset="0"/>
            </a:endParaRPr>
          </a:p>
        </p:txBody>
      </p:sp>
      <p:pic>
        <p:nvPicPr>
          <p:cNvPr id="24580" name="Picture 15" descr="albert"/>
          <p:cNvPicPr>
            <a:picLocks noChangeAspect="1" noChangeArrowheads="1"/>
          </p:cNvPicPr>
          <p:nvPr/>
        </p:nvPicPr>
        <p:blipFill>
          <a:blip r:embed="rId3">
            <a:extLst>
              <a:ext uri="{28A0092B-C50C-407E-A947-70E740481C1C}">
                <a14:useLocalDpi xmlns:a14="http://schemas.microsoft.com/office/drawing/2010/main" val="0"/>
              </a:ext>
            </a:extLst>
          </a:blip>
          <a:srcRect t="8749" r="50000"/>
          <a:stretch>
            <a:fillRect/>
          </a:stretch>
        </p:blipFill>
        <p:spPr bwMode="auto">
          <a:xfrm>
            <a:off x="1862138" y="792100"/>
            <a:ext cx="1674692" cy="17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ZoneTexte 18"/>
          <p:cNvSpPr txBox="1">
            <a:spLocks noChangeArrowheads="1"/>
          </p:cNvSpPr>
          <p:nvPr/>
        </p:nvSpPr>
        <p:spPr bwMode="auto">
          <a:xfrm>
            <a:off x="3536830" y="1028288"/>
            <a:ext cx="1929899" cy="584775"/>
          </a:xfrm>
          <a:prstGeom prst="rect">
            <a:avLst/>
          </a:prstGeom>
          <a:solidFill>
            <a:srgbClr val="FFFF00"/>
          </a:solidFill>
          <a:ln>
            <a:noFill/>
          </a:ln>
        </p:spPr>
        <p:txBody>
          <a:bodyPr wrap="squar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fr-FR" altLang="en-US" sz="3200" b="1" dirty="0">
                <a:solidFill>
                  <a:srgbClr val="FF0000"/>
                </a:solidFill>
                <a:latin typeface="Tahoma" pitchFamily="34" charset="0"/>
                <a:ea typeface="Arial" charset="0"/>
                <a:cs typeface="Tahoma" pitchFamily="34" charset="0"/>
              </a:rPr>
              <a:t>E</a:t>
            </a:r>
            <a:r>
              <a:rPr lang="fr-FR" altLang="en-US" sz="3200" b="1" dirty="0">
                <a:latin typeface="Tahoma" pitchFamily="34" charset="0"/>
                <a:ea typeface="Arial" charset="0"/>
                <a:cs typeface="Tahoma" pitchFamily="34" charset="0"/>
              </a:rPr>
              <a:t>=</a:t>
            </a:r>
            <a:r>
              <a:rPr lang="fr-FR" altLang="en-US" sz="3200" b="1" dirty="0">
                <a:solidFill>
                  <a:srgbClr val="00B050"/>
                </a:solidFill>
                <a:latin typeface="Tahoma" pitchFamily="34" charset="0"/>
                <a:ea typeface="Arial" charset="0"/>
                <a:cs typeface="Tahoma" pitchFamily="34" charset="0"/>
              </a:rPr>
              <a:t>m</a:t>
            </a:r>
            <a:r>
              <a:rPr lang="fr-FR" altLang="en-US" sz="3200" b="1" dirty="0">
                <a:latin typeface="Tahoma" pitchFamily="34" charset="0"/>
                <a:ea typeface="Arial" charset="0"/>
                <a:cs typeface="Tahoma" pitchFamily="34" charset="0"/>
              </a:rPr>
              <a:t>c</a:t>
            </a:r>
            <a:r>
              <a:rPr lang="fr-FR" altLang="en-US" sz="3200" b="1" baseline="30000" dirty="0">
                <a:latin typeface="Tahoma" pitchFamily="34" charset="0"/>
                <a:ea typeface="Arial" charset="0"/>
                <a:cs typeface="Tahoma" pitchFamily="34" charset="0"/>
              </a:rPr>
              <a:t>2</a:t>
            </a:r>
          </a:p>
        </p:txBody>
      </p:sp>
      <p:pic>
        <p:nvPicPr>
          <p:cNvPr id="24582" name="Picture 6" descr="animation-Zqq"/>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928813" y="2492375"/>
            <a:ext cx="5108575" cy="403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3" name="TextBox 1"/>
          <p:cNvSpPr txBox="1">
            <a:spLocks noChangeArrowheads="1"/>
          </p:cNvSpPr>
          <p:nvPr/>
        </p:nvSpPr>
        <p:spPr bwMode="auto">
          <a:xfrm>
            <a:off x="0" y="2654942"/>
            <a:ext cx="281940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it-IT" altLang="en-US" sz="2000" dirty="0">
                <a:solidFill>
                  <a:srgbClr val="FF0000"/>
                </a:solidFill>
                <a:cs typeface="Arial" charset="0"/>
              </a:rPr>
              <a:t>Le particelle accelerate nell’acceleratore raggiungono un’alta </a:t>
            </a:r>
            <a:r>
              <a:rPr lang="it-IT" altLang="en-US" sz="2000" b="1" dirty="0">
                <a:solidFill>
                  <a:srgbClr val="FF0000"/>
                </a:solidFill>
                <a:cs typeface="Arial" charset="0"/>
              </a:rPr>
              <a:t>energia E </a:t>
            </a:r>
          </a:p>
          <a:p>
            <a:pPr eaLnBrk="1" hangingPunct="1">
              <a:spcBef>
                <a:spcPct val="0"/>
              </a:spcBef>
              <a:buFontTx/>
              <a:buNone/>
            </a:pPr>
            <a:endParaRPr lang="it-IT" altLang="en-US" sz="2000" dirty="0">
              <a:solidFill>
                <a:srgbClr val="FF0000"/>
              </a:solidFill>
              <a:cs typeface="Arial" charset="0"/>
            </a:endParaRPr>
          </a:p>
          <a:p>
            <a:pPr eaLnBrk="1" hangingPunct="1">
              <a:spcBef>
                <a:spcPct val="0"/>
              </a:spcBef>
              <a:buFontTx/>
              <a:buNone/>
            </a:pPr>
            <a:endParaRPr lang="it-IT" altLang="en-US" sz="2000" dirty="0">
              <a:solidFill>
                <a:srgbClr val="FF0000"/>
              </a:solidFill>
              <a:cs typeface="Arial" charset="0"/>
            </a:endParaRPr>
          </a:p>
          <a:p>
            <a:pPr eaLnBrk="1" hangingPunct="1">
              <a:spcBef>
                <a:spcPct val="0"/>
              </a:spcBef>
              <a:buFontTx/>
              <a:buNone/>
            </a:pPr>
            <a:endParaRPr lang="it-IT" altLang="en-US" sz="2000" dirty="0">
              <a:solidFill>
                <a:srgbClr val="FF0000"/>
              </a:solidFill>
              <a:cs typeface="Arial" charset="0"/>
            </a:endParaRPr>
          </a:p>
          <a:p>
            <a:pPr eaLnBrk="1" hangingPunct="1">
              <a:spcBef>
                <a:spcPct val="0"/>
              </a:spcBef>
              <a:buFontTx/>
              <a:buNone/>
            </a:pPr>
            <a:r>
              <a:rPr lang="it-IT" altLang="en-US" sz="2000" dirty="0">
                <a:solidFill>
                  <a:srgbClr val="FF0000"/>
                </a:solidFill>
                <a:cs typeface="Arial" charset="0"/>
              </a:rPr>
              <a:t>E quando sbattono con altre particelle possono creare ....</a:t>
            </a:r>
            <a:endParaRPr lang="it-IT" altLang="en-US" sz="2400" dirty="0">
              <a:solidFill>
                <a:srgbClr val="FF0000"/>
              </a:solidFill>
              <a:cs typeface="Arial" charset="0"/>
            </a:endParaRPr>
          </a:p>
        </p:txBody>
      </p:sp>
      <p:sp>
        <p:nvSpPr>
          <p:cNvPr id="24584" name="TextBox 29"/>
          <p:cNvSpPr txBox="1">
            <a:spLocks noChangeArrowheads="1"/>
          </p:cNvSpPr>
          <p:nvPr/>
        </p:nvSpPr>
        <p:spPr bwMode="auto">
          <a:xfrm>
            <a:off x="7037388" y="3749675"/>
            <a:ext cx="20399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it-IT" altLang="en-US" sz="2400">
                <a:solidFill>
                  <a:srgbClr val="00B050"/>
                </a:solidFill>
                <a:cs typeface="Arial" charset="0"/>
              </a:rPr>
              <a:t>...nuove particelle di </a:t>
            </a:r>
            <a:r>
              <a:rPr lang="it-IT" altLang="en-US" sz="2400" b="1">
                <a:solidFill>
                  <a:srgbClr val="00B050"/>
                </a:solidFill>
                <a:cs typeface="Arial" charset="0"/>
              </a:rPr>
              <a:t>massa m</a:t>
            </a:r>
            <a:endParaRPr lang="it-IT" altLang="en-US" b="1">
              <a:solidFill>
                <a:srgbClr val="00B050"/>
              </a:solidFill>
              <a:cs typeface="Arial" charset="0"/>
            </a:endParaRPr>
          </a:p>
        </p:txBody>
      </p:sp>
      <p:sp>
        <p:nvSpPr>
          <p:cNvPr id="2" name="TextBox 1"/>
          <p:cNvSpPr txBox="1"/>
          <p:nvPr/>
        </p:nvSpPr>
        <p:spPr>
          <a:xfrm>
            <a:off x="1862138" y="6201459"/>
            <a:ext cx="6712094" cy="646331"/>
          </a:xfrm>
          <a:prstGeom prst="rect">
            <a:avLst/>
          </a:prstGeom>
          <a:noFill/>
        </p:spPr>
        <p:txBody>
          <a:bodyPr wrap="none" rtlCol="0">
            <a:spAutoFit/>
          </a:bodyPr>
          <a:lstStyle/>
          <a:p>
            <a:r>
              <a:rPr lang="it-IT" dirty="0"/>
              <a:t>Gli acceleratori ci permettono di studiare le particelle</a:t>
            </a:r>
          </a:p>
          <a:p>
            <a:r>
              <a:rPr lang="it-IT" dirty="0"/>
              <a:t>che esistevano subito dopo il big bang e adesso non ci sono più</a:t>
            </a:r>
          </a:p>
        </p:txBody>
      </p:sp>
      <p:sp>
        <p:nvSpPr>
          <p:cNvPr id="3" name="Slide Number Placeholder 2">
            <a:extLst>
              <a:ext uri="{FF2B5EF4-FFF2-40B4-BE49-F238E27FC236}">
                <a16:creationId xmlns:a16="http://schemas.microsoft.com/office/drawing/2014/main" id="{3E6EBFFF-73C8-4DDA-A1C2-3CB1128E82C4}"/>
              </a:ext>
            </a:extLst>
          </p:cNvPr>
          <p:cNvSpPr>
            <a:spLocks noGrp="1"/>
          </p:cNvSpPr>
          <p:nvPr>
            <p:ph type="sldNum" sz="quarter" idx="12"/>
          </p:nvPr>
        </p:nvSpPr>
        <p:spPr>
          <a:xfrm>
            <a:off x="8361114" y="6296025"/>
            <a:ext cx="648741" cy="457200"/>
          </a:xfrm>
        </p:spPr>
        <p:txBody>
          <a:bodyPr/>
          <a:lstStyle/>
          <a:p>
            <a:pPr>
              <a:defRPr/>
            </a:pPr>
            <a:fld id="{CF55FA91-575B-4A02-8CDF-4D441F316BE6}" type="slidenum">
              <a:rPr lang="en-US" altLang="en-US" smtClean="0"/>
              <a:pPr>
                <a:defRPr/>
              </a:pPr>
              <a:t>19</a:t>
            </a:fld>
            <a:endParaRPr lang="en-US" altLang="en-US" sz="1400" dirty="0"/>
          </a:p>
        </p:txBody>
      </p:sp>
    </p:spTree>
    <p:extLst>
      <p:ext uri="{BB962C8B-B14F-4D97-AF65-F5344CB8AC3E}">
        <p14:creationId xmlns:p14="http://schemas.microsoft.com/office/powerpoint/2010/main" val="1140752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The Elementary Bestiary | CCCB LAB">
            <a:extLst>
              <a:ext uri="{FF2B5EF4-FFF2-40B4-BE49-F238E27FC236}">
                <a16:creationId xmlns:a16="http://schemas.microsoft.com/office/drawing/2014/main" id="{5121AD72-3EB2-4D77-A778-DFCBD0ABC8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908" r="9099"/>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C350474-DC93-41B0-9B9C-4025BFBB2303}"/>
              </a:ext>
            </a:extLst>
          </p:cNvPr>
          <p:cNvSpPr>
            <a:spLocks noGrp="1"/>
          </p:cNvSpPr>
          <p:nvPr>
            <p:ph type="title"/>
          </p:nvPr>
        </p:nvSpPr>
        <p:spPr>
          <a:xfrm>
            <a:off x="457200" y="274638"/>
            <a:ext cx="7763164" cy="935326"/>
          </a:xfrm>
        </p:spPr>
        <p:txBody>
          <a:bodyPr/>
          <a:lstStyle/>
          <a:p>
            <a:r>
              <a:rPr lang="en-GB" dirty="0" err="1">
                <a:solidFill>
                  <a:srgbClr val="FFFF00"/>
                </a:solidFill>
              </a:rPr>
              <a:t>Contenuto</a:t>
            </a:r>
            <a:r>
              <a:rPr lang="en-GB" dirty="0">
                <a:solidFill>
                  <a:srgbClr val="FFFF00"/>
                </a:solidFill>
              </a:rPr>
              <a:t> </a:t>
            </a:r>
            <a:r>
              <a:rPr lang="en-GB" dirty="0" err="1">
                <a:solidFill>
                  <a:srgbClr val="FFFF00"/>
                </a:solidFill>
              </a:rPr>
              <a:t>della</a:t>
            </a:r>
            <a:r>
              <a:rPr lang="en-GB" dirty="0">
                <a:solidFill>
                  <a:srgbClr val="FFFF00"/>
                </a:solidFill>
              </a:rPr>
              <a:t> </a:t>
            </a:r>
            <a:r>
              <a:rPr lang="en-GB" dirty="0" err="1">
                <a:solidFill>
                  <a:srgbClr val="FFFF00"/>
                </a:solidFill>
              </a:rPr>
              <a:t>presentazione</a:t>
            </a:r>
            <a:endParaRPr lang="en-GB" dirty="0">
              <a:solidFill>
                <a:srgbClr val="FFFF00"/>
              </a:solidFill>
            </a:endParaRPr>
          </a:p>
        </p:txBody>
      </p:sp>
      <p:sp>
        <p:nvSpPr>
          <p:cNvPr id="3" name="Content Placeholder 2">
            <a:extLst>
              <a:ext uri="{FF2B5EF4-FFF2-40B4-BE49-F238E27FC236}">
                <a16:creationId xmlns:a16="http://schemas.microsoft.com/office/drawing/2014/main" id="{4D1C03A2-F3E8-44FC-83CB-E5C5D51D0481}"/>
              </a:ext>
            </a:extLst>
          </p:cNvPr>
          <p:cNvSpPr>
            <a:spLocks noGrp="1"/>
          </p:cNvSpPr>
          <p:nvPr>
            <p:ph idx="1"/>
          </p:nvPr>
        </p:nvSpPr>
        <p:spPr>
          <a:xfrm>
            <a:off x="639618" y="1573645"/>
            <a:ext cx="7864764" cy="4311073"/>
          </a:xfrm>
          <a:solidFill>
            <a:schemeClr val="tx1">
              <a:lumMod val="75000"/>
              <a:lumOff val="25000"/>
              <a:alpha val="76000"/>
            </a:schemeClr>
          </a:solidFill>
        </p:spPr>
        <p:txBody>
          <a:bodyPr/>
          <a:lstStyle/>
          <a:p>
            <a:r>
              <a:rPr lang="en-GB" sz="2400" dirty="0">
                <a:solidFill>
                  <a:srgbClr val="FFFF00"/>
                </a:solidFill>
              </a:rPr>
              <a:t>Come e` </a:t>
            </a:r>
            <a:r>
              <a:rPr lang="en-GB" sz="2400" dirty="0" err="1">
                <a:solidFill>
                  <a:srgbClr val="FFFF00"/>
                </a:solidFill>
              </a:rPr>
              <a:t>fatta</a:t>
            </a:r>
            <a:r>
              <a:rPr lang="en-GB" sz="2400" dirty="0">
                <a:solidFill>
                  <a:srgbClr val="FFFF00"/>
                </a:solidFill>
              </a:rPr>
              <a:t> la </a:t>
            </a:r>
            <a:r>
              <a:rPr lang="en-GB" sz="2400" dirty="0" err="1">
                <a:solidFill>
                  <a:srgbClr val="FFFF00"/>
                </a:solidFill>
              </a:rPr>
              <a:t>materia</a:t>
            </a:r>
            <a:r>
              <a:rPr lang="en-GB" sz="2400" dirty="0">
                <a:solidFill>
                  <a:srgbClr val="FFFF00"/>
                </a:solidFill>
              </a:rPr>
              <a:t> ?</a:t>
            </a:r>
          </a:p>
          <a:p>
            <a:pPr marL="0" indent="0">
              <a:buNone/>
            </a:pPr>
            <a:r>
              <a:rPr lang="en-GB" sz="2400" dirty="0">
                <a:solidFill>
                  <a:srgbClr val="FFFF00"/>
                </a:solidFill>
              </a:rPr>
              <a:t> </a:t>
            </a:r>
          </a:p>
          <a:p>
            <a:r>
              <a:rPr lang="en-GB" sz="2400" dirty="0" err="1">
                <a:solidFill>
                  <a:srgbClr val="FFFF00"/>
                </a:solidFill>
              </a:rPr>
              <a:t>Quali</a:t>
            </a:r>
            <a:r>
              <a:rPr lang="en-GB" sz="2400" dirty="0">
                <a:solidFill>
                  <a:srgbClr val="FFFF00"/>
                </a:solidFill>
              </a:rPr>
              <a:t> </a:t>
            </a:r>
            <a:r>
              <a:rPr lang="en-GB" sz="2400" dirty="0" err="1">
                <a:solidFill>
                  <a:srgbClr val="FFFF00"/>
                </a:solidFill>
              </a:rPr>
              <a:t>sono</a:t>
            </a:r>
            <a:r>
              <a:rPr lang="en-GB" sz="2400" dirty="0">
                <a:solidFill>
                  <a:srgbClr val="FFFF00"/>
                </a:solidFill>
              </a:rPr>
              <a:t> le </a:t>
            </a:r>
            <a:r>
              <a:rPr lang="en-GB" sz="2400" dirty="0" err="1">
                <a:solidFill>
                  <a:srgbClr val="FFFF00"/>
                </a:solidFill>
              </a:rPr>
              <a:t>particelle</a:t>
            </a:r>
            <a:r>
              <a:rPr lang="en-GB" sz="2400" dirty="0">
                <a:solidFill>
                  <a:srgbClr val="FFFF00"/>
                </a:solidFill>
              </a:rPr>
              <a:t> </a:t>
            </a:r>
            <a:r>
              <a:rPr lang="en-GB" sz="2400" dirty="0" err="1">
                <a:solidFill>
                  <a:srgbClr val="FFFF00"/>
                </a:solidFill>
              </a:rPr>
              <a:t>fondamentali</a:t>
            </a:r>
            <a:r>
              <a:rPr lang="en-GB" sz="2400" dirty="0">
                <a:solidFill>
                  <a:srgbClr val="FFFF00"/>
                </a:solidFill>
              </a:rPr>
              <a:t> e </a:t>
            </a:r>
            <a:r>
              <a:rPr lang="en-GB" sz="2400" dirty="0" err="1">
                <a:solidFill>
                  <a:srgbClr val="FFFF00"/>
                </a:solidFill>
              </a:rPr>
              <a:t>quali</a:t>
            </a:r>
            <a:r>
              <a:rPr lang="en-GB" sz="2400" dirty="0">
                <a:solidFill>
                  <a:srgbClr val="FFFF00"/>
                </a:solidFill>
              </a:rPr>
              <a:t> </a:t>
            </a:r>
            <a:r>
              <a:rPr lang="en-GB" sz="2400" dirty="0" err="1">
                <a:solidFill>
                  <a:srgbClr val="FFFF00"/>
                </a:solidFill>
              </a:rPr>
              <a:t>sono</a:t>
            </a:r>
            <a:r>
              <a:rPr lang="en-GB" sz="2400" dirty="0">
                <a:solidFill>
                  <a:srgbClr val="FFFF00"/>
                </a:solidFill>
              </a:rPr>
              <a:t> le </a:t>
            </a:r>
            <a:r>
              <a:rPr lang="en-GB" sz="2400" dirty="0" err="1">
                <a:solidFill>
                  <a:srgbClr val="FFFF00"/>
                </a:solidFill>
              </a:rPr>
              <a:t>forze</a:t>
            </a:r>
            <a:r>
              <a:rPr lang="en-GB" sz="2400" dirty="0">
                <a:solidFill>
                  <a:srgbClr val="FFFF00"/>
                </a:solidFill>
              </a:rPr>
              <a:t> </a:t>
            </a:r>
            <a:r>
              <a:rPr lang="en-GB" sz="2400" dirty="0" err="1">
                <a:solidFill>
                  <a:srgbClr val="FFFF00"/>
                </a:solidFill>
              </a:rPr>
              <a:t>fondamentali</a:t>
            </a:r>
            <a:r>
              <a:rPr lang="en-GB" sz="2400" dirty="0">
                <a:solidFill>
                  <a:srgbClr val="FFFF00"/>
                </a:solidFill>
              </a:rPr>
              <a:t> </a:t>
            </a:r>
            <a:r>
              <a:rPr lang="en-GB" sz="2400" dirty="0" err="1">
                <a:solidFill>
                  <a:srgbClr val="FFFF00"/>
                </a:solidFill>
              </a:rPr>
              <a:t>fra</a:t>
            </a:r>
            <a:r>
              <a:rPr lang="en-GB" sz="2400" dirty="0">
                <a:solidFill>
                  <a:srgbClr val="FFFF00"/>
                </a:solidFill>
              </a:rPr>
              <a:t> di </a:t>
            </a:r>
            <a:r>
              <a:rPr lang="en-GB" sz="2400" dirty="0" err="1">
                <a:solidFill>
                  <a:srgbClr val="FFFF00"/>
                </a:solidFill>
              </a:rPr>
              <a:t>loro</a:t>
            </a:r>
            <a:r>
              <a:rPr lang="en-GB" sz="2400" dirty="0">
                <a:solidFill>
                  <a:srgbClr val="FFFF00"/>
                </a:solidFill>
              </a:rPr>
              <a:t> ?</a:t>
            </a:r>
          </a:p>
          <a:p>
            <a:endParaRPr lang="en-GB" sz="2400" dirty="0">
              <a:solidFill>
                <a:srgbClr val="FFFF00"/>
              </a:solidFill>
            </a:endParaRPr>
          </a:p>
          <a:p>
            <a:r>
              <a:rPr lang="en-GB" sz="2400" dirty="0">
                <a:solidFill>
                  <a:srgbClr val="FFFF00"/>
                </a:solidFill>
              </a:rPr>
              <a:t>Perche` </a:t>
            </a:r>
            <a:r>
              <a:rPr lang="en-GB" sz="2400" dirty="0" err="1">
                <a:solidFill>
                  <a:srgbClr val="FFFF00"/>
                </a:solidFill>
              </a:rPr>
              <a:t>usiamo</a:t>
            </a:r>
            <a:r>
              <a:rPr lang="en-GB" sz="2400" dirty="0">
                <a:solidFill>
                  <a:srgbClr val="FFFF00"/>
                </a:solidFill>
              </a:rPr>
              <a:t> </a:t>
            </a:r>
            <a:r>
              <a:rPr lang="en-GB" sz="2400" dirty="0" err="1">
                <a:solidFill>
                  <a:srgbClr val="FFFF00"/>
                </a:solidFill>
              </a:rPr>
              <a:t>gli</a:t>
            </a:r>
            <a:r>
              <a:rPr lang="en-GB" sz="2400" dirty="0">
                <a:solidFill>
                  <a:srgbClr val="FFFF00"/>
                </a:solidFill>
              </a:rPr>
              <a:t> </a:t>
            </a:r>
            <a:r>
              <a:rPr lang="en-GB" sz="2400" dirty="0" err="1">
                <a:solidFill>
                  <a:srgbClr val="FFFF00"/>
                </a:solidFill>
              </a:rPr>
              <a:t>acceleratori</a:t>
            </a:r>
            <a:r>
              <a:rPr lang="en-GB" sz="2400" dirty="0">
                <a:solidFill>
                  <a:srgbClr val="FFFF00"/>
                </a:solidFill>
              </a:rPr>
              <a:t> di </a:t>
            </a:r>
            <a:r>
              <a:rPr lang="en-GB" sz="2400" dirty="0" err="1">
                <a:solidFill>
                  <a:srgbClr val="FFFF00"/>
                </a:solidFill>
              </a:rPr>
              <a:t>particelle</a:t>
            </a:r>
            <a:r>
              <a:rPr lang="en-GB" sz="2400" dirty="0">
                <a:solidFill>
                  <a:srgbClr val="FFFF00"/>
                </a:solidFill>
              </a:rPr>
              <a:t>, e come </a:t>
            </a:r>
            <a:r>
              <a:rPr lang="en-GB" sz="2400" dirty="0" err="1">
                <a:solidFill>
                  <a:srgbClr val="FFFF00"/>
                </a:solidFill>
              </a:rPr>
              <a:t>sono</a:t>
            </a:r>
            <a:r>
              <a:rPr lang="en-GB" sz="2400" dirty="0">
                <a:solidFill>
                  <a:srgbClr val="FFFF00"/>
                </a:solidFill>
              </a:rPr>
              <a:t> </a:t>
            </a:r>
            <a:r>
              <a:rPr lang="en-GB" sz="2400" dirty="0" err="1">
                <a:solidFill>
                  <a:srgbClr val="FFFF00"/>
                </a:solidFill>
              </a:rPr>
              <a:t>fatti</a:t>
            </a:r>
            <a:r>
              <a:rPr lang="en-GB" sz="2400" dirty="0">
                <a:solidFill>
                  <a:srgbClr val="FFFF00"/>
                </a:solidFill>
              </a:rPr>
              <a:t>?</a:t>
            </a:r>
          </a:p>
          <a:p>
            <a:endParaRPr lang="en-GB" sz="2400" dirty="0">
              <a:solidFill>
                <a:srgbClr val="FFFF00"/>
              </a:solidFill>
            </a:endParaRPr>
          </a:p>
          <a:p>
            <a:r>
              <a:rPr lang="en-GB" sz="2400" dirty="0" err="1">
                <a:solidFill>
                  <a:srgbClr val="FFFF00"/>
                </a:solidFill>
              </a:rPr>
              <a:t>Vediamo</a:t>
            </a:r>
            <a:r>
              <a:rPr lang="en-GB" sz="2400" dirty="0">
                <a:solidFill>
                  <a:srgbClr val="FFFF00"/>
                </a:solidFill>
              </a:rPr>
              <a:t> come </a:t>
            </a:r>
            <a:r>
              <a:rPr lang="en-GB" sz="2400" dirty="0" err="1">
                <a:solidFill>
                  <a:srgbClr val="FFFF00"/>
                </a:solidFill>
              </a:rPr>
              <a:t>appaiono</a:t>
            </a:r>
            <a:r>
              <a:rPr lang="en-GB" sz="2400" dirty="0">
                <a:solidFill>
                  <a:srgbClr val="FFFF00"/>
                </a:solidFill>
              </a:rPr>
              <a:t> le </a:t>
            </a:r>
            <a:r>
              <a:rPr lang="en-GB" sz="2400" dirty="0" err="1">
                <a:solidFill>
                  <a:srgbClr val="FFFF00"/>
                </a:solidFill>
              </a:rPr>
              <a:t>particelle</a:t>
            </a:r>
            <a:r>
              <a:rPr lang="en-GB" sz="2400" dirty="0">
                <a:solidFill>
                  <a:srgbClr val="FFFF00"/>
                </a:solidFill>
              </a:rPr>
              <a:t> </a:t>
            </a:r>
            <a:r>
              <a:rPr lang="en-GB" sz="2400" dirty="0" err="1">
                <a:solidFill>
                  <a:srgbClr val="FFFF00"/>
                </a:solidFill>
              </a:rPr>
              <a:t>prodotte</a:t>
            </a:r>
            <a:r>
              <a:rPr lang="en-GB" sz="2400" dirty="0">
                <a:solidFill>
                  <a:srgbClr val="FFFF00"/>
                </a:solidFill>
              </a:rPr>
              <a:t> </a:t>
            </a:r>
            <a:r>
              <a:rPr lang="en-GB" sz="2400" dirty="0" err="1">
                <a:solidFill>
                  <a:srgbClr val="FFFF00"/>
                </a:solidFill>
              </a:rPr>
              <a:t>nell’LHC</a:t>
            </a:r>
            <a:endParaRPr lang="en-GB" sz="2400" dirty="0">
              <a:solidFill>
                <a:srgbClr val="FFFF00"/>
              </a:solidFill>
            </a:endParaRPr>
          </a:p>
          <a:p>
            <a:endParaRPr lang="en-GB" sz="2400" dirty="0">
              <a:solidFill>
                <a:srgbClr val="FFFF00"/>
              </a:solidFill>
            </a:endParaRPr>
          </a:p>
          <a:p>
            <a:pPr marL="0" indent="0" algn="ctr">
              <a:buNone/>
            </a:pPr>
            <a:r>
              <a:rPr lang="en-GB" sz="2400" dirty="0">
                <a:solidFill>
                  <a:srgbClr val="FF0000"/>
                </a:solidFill>
                <a:highlight>
                  <a:srgbClr val="FFFF00"/>
                </a:highlight>
              </a:rPr>
              <a:t>Teoria, </a:t>
            </a:r>
            <a:r>
              <a:rPr lang="en-GB" sz="2400" dirty="0" err="1">
                <a:solidFill>
                  <a:srgbClr val="FF0000"/>
                </a:solidFill>
                <a:highlight>
                  <a:srgbClr val="FFFF00"/>
                </a:highlight>
              </a:rPr>
              <a:t>acceleratori</a:t>
            </a:r>
            <a:r>
              <a:rPr lang="en-GB" sz="2400" dirty="0">
                <a:solidFill>
                  <a:srgbClr val="FF0000"/>
                </a:solidFill>
                <a:highlight>
                  <a:srgbClr val="FFFF00"/>
                </a:highlight>
              </a:rPr>
              <a:t>, rivelatori di </a:t>
            </a:r>
            <a:r>
              <a:rPr lang="en-GB" sz="2400" dirty="0" err="1">
                <a:solidFill>
                  <a:srgbClr val="FF0000"/>
                </a:solidFill>
                <a:highlight>
                  <a:srgbClr val="FFFF00"/>
                </a:highlight>
              </a:rPr>
              <a:t>particelle</a:t>
            </a:r>
            <a:endParaRPr lang="en-GB" sz="2400" dirty="0">
              <a:solidFill>
                <a:srgbClr val="FF0000"/>
              </a:solidFill>
              <a:highlight>
                <a:srgbClr val="FFFF00"/>
              </a:highlight>
            </a:endParaRPr>
          </a:p>
        </p:txBody>
      </p:sp>
      <p:sp>
        <p:nvSpPr>
          <p:cNvPr id="4" name="Slide Number Placeholder 3">
            <a:extLst>
              <a:ext uri="{FF2B5EF4-FFF2-40B4-BE49-F238E27FC236}">
                <a16:creationId xmlns:a16="http://schemas.microsoft.com/office/drawing/2014/main" id="{E26651BE-6A46-4401-B9A4-A8CD31B201CD}"/>
              </a:ext>
            </a:extLst>
          </p:cNvPr>
          <p:cNvSpPr>
            <a:spLocks noGrp="1"/>
          </p:cNvSpPr>
          <p:nvPr>
            <p:ph type="sldNum" sz="quarter" idx="12"/>
          </p:nvPr>
        </p:nvSpPr>
        <p:spPr/>
        <p:txBody>
          <a:bodyPr/>
          <a:lstStyle/>
          <a:p>
            <a:pPr>
              <a:defRPr/>
            </a:pPr>
            <a:fld id="{CF55FA91-575B-4A02-8CDF-4D441F316BE6}" type="slidenum">
              <a:rPr lang="en-US" altLang="en-US" smtClean="0"/>
              <a:pPr>
                <a:defRPr/>
              </a:pPr>
              <a:t>2</a:t>
            </a:fld>
            <a:endParaRPr lang="en-US" altLang="en-US" sz="1400"/>
          </a:p>
        </p:txBody>
      </p:sp>
    </p:spTree>
    <p:extLst>
      <p:ext uri="{BB962C8B-B14F-4D97-AF65-F5344CB8AC3E}">
        <p14:creationId xmlns:p14="http://schemas.microsoft.com/office/powerpoint/2010/main" val="38906722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0" dirty="0"/>
              <a:t>Unita` di misura dell’energia per particelle</a:t>
            </a:r>
          </a:p>
        </p:txBody>
      </p:sp>
      <mc:AlternateContent xmlns:mc="http://schemas.openxmlformats.org/markup-compatibility/2006" xmlns:a14="http://schemas.microsoft.com/office/drawing/2010/main">
        <mc:Choice Requires="a14">
          <p:sp>
            <p:nvSpPr>
              <p:cNvPr id="3" name="TextBox 2"/>
              <p:cNvSpPr txBox="1"/>
              <p:nvPr/>
            </p:nvSpPr>
            <p:spPr>
              <a:xfrm>
                <a:off x="208206" y="1358618"/>
                <a:ext cx="8935794" cy="1477328"/>
              </a:xfrm>
              <a:prstGeom prst="rect">
                <a:avLst/>
              </a:prstGeom>
              <a:noFill/>
            </p:spPr>
            <p:txBody>
              <a:bodyPr wrap="square" rtlCol="0">
                <a:spAutoFit/>
              </a:bodyPr>
              <a:lstStyle/>
              <a:p>
                <a:r>
                  <a:rPr lang="it-IT" dirty="0"/>
                  <a:t>A livello atomico o delle particelle, si usa spesso una unità di misura che si chiama elettronVolt eV:</a:t>
                </a:r>
              </a:p>
              <a:p>
                <a:endParaRPr lang="it-IT" dirty="0"/>
              </a:p>
              <a:p>
                <a:r>
                  <a:rPr lang="it-IT" dirty="0"/>
                  <a:t>1 eV e` l’energia che acquista una particella di carica </a:t>
                </a:r>
                <a14:m>
                  <m:oMath xmlns:m="http://schemas.openxmlformats.org/officeDocument/2006/math">
                    <m:r>
                      <a:rPr lang="en-GB" i="1">
                        <a:latin typeface="Cambria Math"/>
                      </a:rPr>
                      <m:t>𝑒</m:t>
                    </m:r>
                  </m:oMath>
                </a14:m>
                <a:r>
                  <a:rPr lang="it-IT" dirty="0"/>
                  <a:t> attraversando una differenza di potenziale di 1 Volt </a:t>
                </a:r>
              </a:p>
            </p:txBody>
          </p:sp>
        </mc:Choice>
        <mc:Fallback xmlns="">
          <p:sp>
            <p:nvSpPr>
              <p:cNvPr id="3" name="TextBox 2"/>
              <p:cNvSpPr txBox="1">
                <a:spLocks noRot="1" noChangeAspect="1" noMove="1" noResize="1" noEditPoints="1" noAdjustHandles="1" noChangeArrowheads="1" noChangeShapeType="1" noTextEdit="1"/>
              </p:cNvSpPr>
              <p:nvPr/>
            </p:nvSpPr>
            <p:spPr>
              <a:xfrm>
                <a:off x="208206" y="1358618"/>
                <a:ext cx="8935794" cy="1477328"/>
              </a:xfrm>
              <a:prstGeom prst="rect">
                <a:avLst/>
              </a:prstGeom>
              <a:blipFill rotWithShape="1">
                <a:blip r:embed="rId2"/>
                <a:stretch>
                  <a:fillRect l="-546" t="-2066" r="-1091" b="-578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179793" y="3124939"/>
                <a:ext cx="6992620" cy="523220"/>
              </a:xfrm>
              <a:prstGeom prst="rect">
                <a:avLst/>
              </a:prstGeom>
              <a:noFill/>
            </p:spPr>
            <p:txBody>
              <a:bodyPr wrap="none" rtlCol="0">
                <a:spAutoFit/>
              </a:bodyPr>
              <a:lstStyle/>
              <a:p>
                <a14:m>
                  <m:oMath xmlns:m="http://schemas.openxmlformats.org/officeDocument/2006/math">
                    <m:r>
                      <a:rPr lang="en-GB" sz="2800" b="0" i="1" smtClean="0">
                        <a:latin typeface="Cambria Math"/>
                      </a:rPr>
                      <m:t>1</m:t>
                    </m:r>
                    <m:r>
                      <a:rPr lang="en-GB" sz="2800" b="0" i="1" smtClean="0">
                        <a:latin typeface="Cambria Math"/>
                      </a:rPr>
                      <m:t>𝑒𝑉</m:t>
                    </m:r>
                    <m:r>
                      <a:rPr lang="en-GB" sz="2800" b="0" i="1" smtClean="0">
                        <a:latin typeface="Cambria Math"/>
                      </a:rPr>
                      <m:t>=</m:t>
                    </m:r>
                    <m:d>
                      <m:dPr>
                        <m:ctrlPr>
                          <a:rPr lang="en-GB" sz="2800" b="0" i="1" smtClean="0">
                            <a:latin typeface="Cambria Math" panose="02040503050406030204" pitchFamily="18" charset="0"/>
                          </a:rPr>
                        </m:ctrlPr>
                      </m:dPr>
                      <m:e>
                        <m:r>
                          <a:rPr lang="en-GB" sz="2800" b="0" i="1" smtClean="0">
                            <a:latin typeface="Cambria Math"/>
                          </a:rPr>
                          <m:t>1.6 </m:t>
                        </m:r>
                        <m:r>
                          <a:rPr lang="en-GB" sz="2800" b="0" i="1" smtClean="0">
                            <a:latin typeface="Cambria Math"/>
                            <a:ea typeface="Cambria Math"/>
                          </a:rPr>
                          <m:t>∙</m:t>
                        </m:r>
                        <m:sSup>
                          <m:sSupPr>
                            <m:ctrlPr>
                              <a:rPr lang="en-GB" sz="2800" b="0" i="1" smtClean="0">
                                <a:latin typeface="Cambria Math" panose="02040503050406030204" pitchFamily="18" charset="0"/>
                                <a:ea typeface="Cambria Math"/>
                              </a:rPr>
                            </m:ctrlPr>
                          </m:sSupPr>
                          <m:e>
                            <m:r>
                              <a:rPr lang="en-GB" sz="2800" b="0" i="1" smtClean="0">
                                <a:latin typeface="Cambria Math"/>
                                <a:ea typeface="Cambria Math"/>
                              </a:rPr>
                              <m:t>10</m:t>
                            </m:r>
                          </m:e>
                          <m:sup>
                            <m:r>
                              <a:rPr lang="en-GB" sz="2800" b="0" i="1" smtClean="0">
                                <a:latin typeface="Cambria Math"/>
                                <a:ea typeface="Cambria Math"/>
                              </a:rPr>
                              <m:t>−19</m:t>
                            </m:r>
                          </m:sup>
                        </m:sSup>
                        <m:r>
                          <a:rPr lang="en-GB" sz="2800" b="0" i="1" smtClean="0">
                            <a:latin typeface="Cambria Math"/>
                            <a:ea typeface="Cambria Math"/>
                          </a:rPr>
                          <m:t> </m:t>
                        </m:r>
                        <m:r>
                          <a:rPr lang="en-GB" sz="2800" b="0" i="1" smtClean="0">
                            <a:latin typeface="Cambria Math"/>
                            <a:ea typeface="Cambria Math"/>
                          </a:rPr>
                          <m:t>𝐶</m:t>
                        </m:r>
                      </m:e>
                    </m:d>
                    <m:r>
                      <a:rPr lang="en-GB" sz="2800" b="0" i="1" smtClean="0">
                        <a:latin typeface="Cambria Math"/>
                        <a:ea typeface="Cambria Math"/>
                      </a:rPr>
                      <m:t>∙</m:t>
                    </m:r>
                    <m:d>
                      <m:dPr>
                        <m:ctrlPr>
                          <a:rPr lang="en-GB" sz="2800" b="0" i="1" smtClean="0">
                            <a:latin typeface="Cambria Math" panose="02040503050406030204" pitchFamily="18" charset="0"/>
                            <a:ea typeface="Cambria Math"/>
                          </a:rPr>
                        </m:ctrlPr>
                      </m:dPr>
                      <m:e>
                        <m:r>
                          <a:rPr lang="en-GB" sz="2800" b="0" i="1" smtClean="0">
                            <a:latin typeface="Cambria Math"/>
                            <a:ea typeface="Cambria Math"/>
                          </a:rPr>
                          <m:t>1 </m:t>
                        </m:r>
                        <m:r>
                          <a:rPr lang="en-GB" sz="2800" b="0" i="1" smtClean="0">
                            <a:latin typeface="Cambria Math"/>
                            <a:ea typeface="Cambria Math"/>
                          </a:rPr>
                          <m:t>𝑉</m:t>
                        </m:r>
                      </m:e>
                    </m:d>
                    <m:r>
                      <a:rPr lang="en-GB" sz="2800" b="0" i="1" smtClean="0">
                        <a:latin typeface="Cambria Math"/>
                        <a:ea typeface="Cambria Math"/>
                      </a:rPr>
                      <m:t>=1.6</m:t>
                    </m:r>
                    <m:r>
                      <a:rPr lang="en-GB" sz="2800" i="1">
                        <a:latin typeface="Cambria Math"/>
                        <a:ea typeface="Cambria Math"/>
                      </a:rPr>
                      <m:t>∙</m:t>
                    </m:r>
                    <m:sSup>
                      <m:sSupPr>
                        <m:ctrlPr>
                          <a:rPr lang="en-GB" sz="2800" i="1">
                            <a:latin typeface="Cambria Math" panose="02040503050406030204" pitchFamily="18" charset="0"/>
                            <a:ea typeface="Cambria Math"/>
                          </a:rPr>
                        </m:ctrlPr>
                      </m:sSupPr>
                      <m:e>
                        <m:r>
                          <a:rPr lang="en-GB" sz="2800" i="1">
                            <a:latin typeface="Cambria Math"/>
                            <a:ea typeface="Cambria Math"/>
                          </a:rPr>
                          <m:t>10</m:t>
                        </m:r>
                      </m:e>
                      <m:sup>
                        <m:r>
                          <a:rPr lang="en-GB" sz="2800" i="1">
                            <a:latin typeface="Cambria Math"/>
                            <a:ea typeface="Cambria Math"/>
                          </a:rPr>
                          <m:t>−19</m:t>
                        </m:r>
                      </m:sup>
                    </m:sSup>
                  </m:oMath>
                </a14:m>
                <a:r>
                  <a:rPr lang="it-IT" sz="2800" dirty="0"/>
                  <a:t> J</a:t>
                </a:r>
              </a:p>
            </p:txBody>
          </p:sp>
        </mc:Choice>
        <mc:Fallback xmlns="">
          <p:sp>
            <p:nvSpPr>
              <p:cNvPr id="4" name="TextBox 3"/>
              <p:cNvSpPr txBox="1">
                <a:spLocks noRot="1" noChangeAspect="1" noMove="1" noResize="1" noEditPoints="1" noAdjustHandles="1" noChangeArrowheads="1" noChangeShapeType="1" noTextEdit="1"/>
              </p:cNvSpPr>
              <p:nvPr/>
            </p:nvSpPr>
            <p:spPr>
              <a:xfrm>
                <a:off x="1179793" y="3124939"/>
                <a:ext cx="6992620" cy="523220"/>
              </a:xfrm>
              <a:prstGeom prst="rect">
                <a:avLst/>
              </a:prstGeom>
              <a:blipFill rotWithShape="1">
                <a:blip r:embed="rId3"/>
                <a:stretch>
                  <a:fillRect t="-11765" r="-785" b="-32941"/>
                </a:stretch>
              </a:blipFill>
            </p:spPr>
            <p:txBody>
              <a:bodyPr/>
              <a:lstStyle/>
              <a:p>
                <a:r>
                  <a:rPr lang="it-IT">
                    <a:noFill/>
                  </a:rPr>
                  <a:t> </a:t>
                </a:r>
              </a:p>
            </p:txBody>
          </p:sp>
        </mc:Fallback>
      </mc:AlternateContent>
      <p:pic>
        <p:nvPicPr>
          <p:cNvPr id="5"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03671" y="3986660"/>
            <a:ext cx="3344863" cy="187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319842" y="6219645"/>
            <a:ext cx="6273256" cy="369332"/>
          </a:xfrm>
          <a:prstGeom prst="rect">
            <a:avLst/>
          </a:prstGeom>
          <a:noFill/>
        </p:spPr>
        <p:txBody>
          <a:bodyPr wrap="none" rtlCol="0">
            <a:spAutoFit/>
          </a:bodyPr>
          <a:lstStyle/>
          <a:p>
            <a:r>
              <a:rPr lang="it-IT" dirty="0"/>
              <a:t>poi naturalmente ci sono: ...meV, eV, KeV, MeV, GeV, TeV...</a:t>
            </a:r>
          </a:p>
        </p:txBody>
      </p:sp>
    </p:spTree>
    <p:extLst>
      <p:ext uri="{BB962C8B-B14F-4D97-AF65-F5344CB8AC3E}">
        <p14:creationId xmlns:p14="http://schemas.microsoft.com/office/powerpoint/2010/main" val="3007854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forza elettrica e magnetica</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169215" cy="1332781"/>
              </a:xfrm>
            </p:spPr>
            <p:txBody>
              <a:bodyPr/>
              <a:lstStyle/>
              <a:p>
                <a:pPr marL="0" indent="0">
                  <a:buNone/>
                </a:pPr>
                <a14:m>
                  <m:oMathPara xmlns:m="http://schemas.openxmlformats.org/officeDocument/2006/math">
                    <m:oMathParaPr>
                      <m:jc m:val="centerGroup"/>
                    </m:oMathParaPr>
                    <m:oMath xmlns:m="http://schemas.openxmlformats.org/officeDocument/2006/math">
                      <m:acc>
                        <m:accPr>
                          <m:chr m:val="⃗"/>
                          <m:ctrlPr>
                            <a:rPr lang="it-IT" sz="4400" i="1" smtClean="0">
                              <a:latin typeface="Cambria Math" panose="02040503050406030204" pitchFamily="18" charset="0"/>
                            </a:rPr>
                          </m:ctrlPr>
                        </m:accPr>
                        <m:e>
                          <m:r>
                            <a:rPr lang="en-GB" sz="4400" b="0" i="1" smtClean="0">
                              <a:latin typeface="Cambria Math"/>
                            </a:rPr>
                            <m:t>𝐹</m:t>
                          </m:r>
                        </m:e>
                      </m:acc>
                      <m:r>
                        <a:rPr lang="en-GB" sz="4400" b="0" i="1" smtClean="0">
                          <a:latin typeface="Cambria Math"/>
                        </a:rPr>
                        <m:t>=</m:t>
                      </m:r>
                      <m:r>
                        <a:rPr lang="en-GB" sz="4400" b="0" i="1" smtClean="0">
                          <a:solidFill>
                            <a:srgbClr val="00B050"/>
                          </a:solidFill>
                          <a:latin typeface="Cambria Math"/>
                        </a:rPr>
                        <m:t>𝑞</m:t>
                      </m:r>
                      <m:r>
                        <a:rPr lang="en-GB" sz="4400" b="0" i="1" smtClean="0">
                          <a:latin typeface="Cambria Math"/>
                          <a:ea typeface="Cambria Math"/>
                        </a:rPr>
                        <m:t>∙</m:t>
                      </m:r>
                      <m:r>
                        <a:rPr lang="en-GB" sz="4400" b="0" i="1" smtClean="0">
                          <a:latin typeface="Cambria Math"/>
                        </a:rPr>
                        <m:t>(</m:t>
                      </m:r>
                      <m:acc>
                        <m:accPr>
                          <m:chr m:val="⃗"/>
                          <m:ctrlPr>
                            <a:rPr lang="en-GB" sz="4400" b="0" i="1" smtClean="0">
                              <a:solidFill>
                                <a:srgbClr val="FF0000"/>
                              </a:solidFill>
                              <a:latin typeface="Cambria Math" panose="02040503050406030204" pitchFamily="18" charset="0"/>
                            </a:rPr>
                          </m:ctrlPr>
                        </m:accPr>
                        <m:e>
                          <m:r>
                            <a:rPr lang="en-GB" sz="4400" b="0" i="1" smtClean="0">
                              <a:solidFill>
                                <a:srgbClr val="FF0000"/>
                              </a:solidFill>
                              <a:latin typeface="Cambria Math"/>
                            </a:rPr>
                            <m:t>𝐸</m:t>
                          </m:r>
                        </m:e>
                      </m:acc>
                      <m:r>
                        <a:rPr lang="en-GB" sz="4400" b="0" i="1" smtClean="0">
                          <a:solidFill>
                            <a:schemeClr val="tx1"/>
                          </a:solidFill>
                          <a:latin typeface="Cambria Math"/>
                        </a:rPr>
                        <m:t>+</m:t>
                      </m:r>
                      <m:acc>
                        <m:accPr>
                          <m:chr m:val="⃗"/>
                          <m:ctrlPr>
                            <a:rPr lang="en-GB" sz="4400" b="0" i="1" smtClean="0">
                              <a:solidFill>
                                <a:srgbClr val="0070C0"/>
                              </a:solidFill>
                              <a:latin typeface="Cambria Math" panose="02040503050406030204" pitchFamily="18" charset="0"/>
                            </a:rPr>
                          </m:ctrlPr>
                        </m:accPr>
                        <m:e>
                          <m:r>
                            <a:rPr lang="en-GB" sz="4400" b="0" i="1" smtClean="0">
                              <a:solidFill>
                                <a:srgbClr val="0070C0"/>
                              </a:solidFill>
                              <a:latin typeface="Cambria Math"/>
                            </a:rPr>
                            <m:t>𝑣</m:t>
                          </m:r>
                        </m:e>
                      </m:acc>
                      <m:r>
                        <a:rPr lang="it-IT" sz="4400" i="1" smtClean="0">
                          <a:solidFill>
                            <a:srgbClr val="0070C0"/>
                          </a:solidFill>
                          <a:latin typeface="Cambria Math"/>
                          <a:ea typeface="Cambria Math"/>
                        </a:rPr>
                        <m:t>×</m:t>
                      </m:r>
                      <m:acc>
                        <m:accPr>
                          <m:chr m:val="⃗"/>
                          <m:ctrlPr>
                            <a:rPr lang="it-IT" sz="4400" i="1" smtClean="0">
                              <a:solidFill>
                                <a:srgbClr val="0070C0"/>
                              </a:solidFill>
                              <a:latin typeface="Cambria Math" panose="02040503050406030204" pitchFamily="18" charset="0"/>
                              <a:ea typeface="Cambria Math"/>
                            </a:rPr>
                          </m:ctrlPr>
                        </m:accPr>
                        <m:e>
                          <m:r>
                            <a:rPr lang="en-GB" sz="4400" b="0" i="1" smtClean="0">
                              <a:solidFill>
                                <a:srgbClr val="0070C0"/>
                              </a:solidFill>
                              <a:latin typeface="Cambria Math"/>
                              <a:ea typeface="Cambria Math"/>
                            </a:rPr>
                            <m:t>𝐵</m:t>
                          </m:r>
                        </m:e>
                      </m:acc>
                      <m:r>
                        <a:rPr lang="en-GB" sz="4400" b="0" i="1" smtClean="0">
                          <a:latin typeface="Cambria Math"/>
                        </a:rPr>
                        <m:t>)</m:t>
                      </m:r>
                    </m:oMath>
                  </m:oMathPara>
                </a14:m>
                <a:endParaRPr lang="it-IT" sz="4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169215" cy="1332781"/>
              </a:xfrm>
              <a:blipFill rotWithShape="1">
                <a:blip r:embed="rId2"/>
                <a:stretch>
                  <a:fillRect/>
                </a:stretch>
              </a:blipFill>
            </p:spPr>
            <p:txBody>
              <a:bodyPr/>
              <a:lstStyle/>
              <a:p>
                <a:r>
                  <a:rPr lang="it-IT">
                    <a:noFill/>
                  </a:rPr>
                  <a:t> </a:t>
                </a:r>
              </a:p>
            </p:txBody>
          </p:sp>
        </mc:Fallback>
      </mc:AlternateContent>
      <p:sp>
        <p:nvSpPr>
          <p:cNvPr id="4" name="TextBox 3"/>
          <p:cNvSpPr txBox="1"/>
          <p:nvPr/>
        </p:nvSpPr>
        <p:spPr>
          <a:xfrm>
            <a:off x="577970" y="3183146"/>
            <a:ext cx="3717985" cy="923330"/>
          </a:xfrm>
          <a:prstGeom prst="rect">
            <a:avLst/>
          </a:prstGeom>
          <a:noFill/>
        </p:spPr>
        <p:txBody>
          <a:bodyPr wrap="square" rtlCol="0">
            <a:spAutoFit/>
          </a:bodyPr>
          <a:lstStyle/>
          <a:p>
            <a:r>
              <a:rPr lang="it-IT" dirty="0">
                <a:solidFill>
                  <a:srgbClr val="FF0000"/>
                </a:solidFill>
              </a:rPr>
              <a:t>Effetto di un campo elettrico su una particella carica </a:t>
            </a:r>
            <a:r>
              <a:rPr lang="it-IT" dirty="0">
                <a:solidFill>
                  <a:srgbClr val="FF0000"/>
                </a:solidFill>
                <a:sym typeface="Wingdings" panose="05000000000000000000" pitchFamily="2" charset="2"/>
              </a:rPr>
              <a:t> </a:t>
            </a:r>
          </a:p>
          <a:p>
            <a:r>
              <a:rPr lang="it-IT" dirty="0">
                <a:solidFill>
                  <a:srgbClr val="FF0000"/>
                </a:solidFill>
                <a:sym typeface="Wingdings" panose="05000000000000000000" pitchFamily="2" charset="2"/>
              </a:rPr>
              <a:t>la particella accelera</a:t>
            </a:r>
          </a:p>
        </p:txBody>
      </p:sp>
      <p:sp>
        <p:nvSpPr>
          <p:cNvPr id="5" name="TextBox 4"/>
          <p:cNvSpPr txBox="1"/>
          <p:nvPr/>
        </p:nvSpPr>
        <p:spPr>
          <a:xfrm>
            <a:off x="5348378" y="3183146"/>
            <a:ext cx="3271840" cy="1200329"/>
          </a:xfrm>
          <a:prstGeom prst="rect">
            <a:avLst/>
          </a:prstGeom>
          <a:noFill/>
        </p:spPr>
        <p:txBody>
          <a:bodyPr wrap="square" rtlCol="0">
            <a:spAutoFit/>
          </a:bodyPr>
          <a:lstStyle/>
          <a:p>
            <a:r>
              <a:rPr lang="it-IT" dirty="0">
                <a:solidFill>
                  <a:srgbClr val="0070C0"/>
                </a:solidFill>
                <a:sym typeface="Wingdings" panose="05000000000000000000" pitchFamily="2" charset="2"/>
              </a:rPr>
              <a:t>Effetto di un campo magnetico su una particella carica  </a:t>
            </a:r>
          </a:p>
          <a:p>
            <a:r>
              <a:rPr lang="it-IT" dirty="0">
                <a:solidFill>
                  <a:srgbClr val="0070C0"/>
                </a:solidFill>
                <a:sym typeface="Wingdings" panose="05000000000000000000" pitchFamily="2" charset="2"/>
              </a:rPr>
              <a:t>la particella curva </a:t>
            </a:r>
            <a:endParaRPr lang="it-IT" dirty="0">
              <a:solidFill>
                <a:srgbClr val="0070C0"/>
              </a:solidFill>
            </a:endParaRPr>
          </a:p>
          <a:p>
            <a:endParaRPr lang="it-IT" dirty="0">
              <a:solidFill>
                <a:srgbClr val="0070C0"/>
              </a:solidFill>
            </a:endParaRPr>
          </a:p>
        </p:txBody>
      </p:sp>
      <p:cxnSp>
        <p:nvCxnSpPr>
          <p:cNvPr id="7" name="Straight Arrow Connector 6"/>
          <p:cNvCxnSpPr/>
          <p:nvPr/>
        </p:nvCxnSpPr>
        <p:spPr>
          <a:xfrm flipV="1">
            <a:off x="3105509" y="2493034"/>
            <a:ext cx="1190446" cy="59522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5883215" y="2493034"/>
            <a:ext cx="802257" cy="6901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10"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5869" y="4383475"/>
            <a:ext cx="3344863" cy="187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9778" b="13035"/>
          <a:stretch/>
        </p:blipFill>
        <p:spPr bwMode="auto">
          <a:xfrm>
            <a:off x="5565073" y="4451230"/>
            <a:ext cx="2838450" cy="166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Oval 10"/>
          <p:cNvSpPr/>
          <p:nvPr/>
        </p:nvSpPr>
        <p:spPr>
          <a:xfrm flipH="1" flipV="1">
            <a:off x="5565073" y="4649637"/>
            <a:ext cx="157717" cy="138023"/>
          </a:xfrm>
          <a:prstGeom prst="ellipse">
            <a:avLst/>
          </a:prstGeom>
          <a:solidFill>
            <a:srgbClr val="FF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6" name="TextBox 5"/>
              <p:cNvSpPr txBox="1"/>
              <p:nvPr/>
            </p:nvSpPr>
            <p:spPr>
              <a:xfrm>
                <a:off x="6857549" y="4246706"/>
                <a:ext cx="402674"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b="1" i="1" smtClean="0">
                              <a:latin typeface="Cambria Math" panose="02040503050406030204" pitchFamily="18" charset="0"/>
                            </a:rPr>
                          </m:ctrlPr>
                        </m:accPr>
                        <m:e>
                          <m:r>
                            <a:rPr lang="en-GB" b="1" i="0" smtClean="0">
                              <a:latin typeface="Cambria Math"/>
                            </a:rPr>
                            <m:t>𝐁</m:t>
                          </m:r>
                        </m:e>
                      </m:acc>
                    </m:oMath>
                  </m:oMathPara>
                </a14:m>
                <a:endParaRPr lang="it-IT" b="1" dirty="0"/>
              </a:p>
            </p:txBody>
          </p:sp>
        </mc:Choice>
        <mc:Fallback xmlns="">
          <p:sp>
            <p:nvSpPr>
              <p:cNvPr id="6" name="TextBox 5"/>
              <p:cNvSpPr txBox="1">
                <a:spLocks noRot="1" noChangeAspect="1" noMove="1" noResize="1" noEditPoints="1" noAdjustHandles="1" noChangeArrowheads="1" noChangeShapeType="1" noTextEdit="1"/>
              </p:cNvSpPr>
              <p:nvPr/>
            </p:nvSpPr>
            <p:spPr>
              <a:xfrm>
                <a:off x="6857549" y="4246706"/>
                <a:ext cx="402674" cy="402931"/>
              </a:xfrm>
              <a:prstGeom prst="rect">
                <a:avLst/>
              </a:prstGeom>
              <a:blipFill rotWithShape="1">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7321432" y="4315717"/>
                <a:ext cx="378630" cy="402931"/>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b="1" i="1" smtClean="0">
                              <a:latin typeface="Cambria Math" panose="02040503050406030204" pitchFamily="18" charset="0"/>
                            </a:rPr>
                          </m:ctrlPr>
                        </m:accPr>
                        <m:e>
                          <m:r>
                            <a:rPr lang="en-GB" b="1" i="0" smtClean="0">
                              <a:latin typeface="Cambria Math"/>
                            </a:rPr>
                            <m:t>𝐅</m:t>
                          </m:r>
                        </m:e>
                      </m:acc>
                    </m:oMath>
                  </m:oMathPara>
                </a14:m>
                <a:endParaRPr lang="it-IT" b="1" dirty="0"/>
              </a:p>
            </p:txBody>
          </p:sp>
        </mc:Choice>
        <mc:Fallback xmlns="">
          <p:sp>
            <p:nvSpPr>
              <p:cNvPr id="12" name="TextBox 11"/>
              <p:cNvSpPr txBox="1">
                <a:spLocks noRot="1" noChangeAspect="1" noMove="1" noResize="1" noEditPoints="1" noAdjustHandles="1" noChangeArrowheads="1" noChangeShapeType="1" noTextEdit="1"/>
              </p:cNvSpPr>
              <p:nvPr/>
            </p:nvSpPr>
            <p:spPr>
              <a:xfrm>
                <a:off x="7321432" y="4315717"/>
                <a:ext cx="378630" cy="402931"/>
              </a:xfrm>
              <a:prstGeom prst="rect">
                <a:avLst/>
              </a:prstGeom>
              <a:blipFill rotWithShape="1">
                <a:blip r:embed="rId6"/>
                <a:stretch>
                  <a:fillRect t="-21212" r="-2903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8196616" y="5084220"/>
                <a:ext cx="373820"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it-IT" b="1" i="1" smtClean="0">
                              <a:latin typeface="Cambria Math" panose="02040503050406030204" pitchFamily="18" charset="0"/>
                            </a:rPr>
                          </m:ctrlPr>
                        </m:accPr>
                        <m:e>
                          <m:r>
                            <a:rPr lang="en-GB" b="1" i="0" smtClean="0">
                              <a:latin typeface="Cambria Math"/>
                            </a:rPr>
                            <m:t>𝐯</m:t>
                          </m:r>
                        </m:e>
                      </m:acc>
                    </m:oMath>
                  </m:oMathPara>
                </a14:m>
                <a:endParaRPr lang="it-IT"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8196616" y="5084220"/>
                <a:ext cx="373820" cy="369332"/>
              </a:xfrm>
              <a:prstGeom prst="rect">
                <a:avLst/>
              </a:prstGeom>
              <a:blipFill rotWithShape="1">
                <a:blip r:embed="rId7"/>
                <a:stretch>
                  <a:fillRect/>
                </a:stretch>
              </a:blipFill>
            </p:spPr>
            <p:txBody>
              <a:bodyPr/>
              <a:lstStyle/>
              <a:p>
                <a:r>
                  <a:rPr lang="it-IT">
                    <a:noFill/>
                  </a:rPr>
                  <a:t> </a:t>
                </a:r>
              </a:p>
            </p:txBody>
          </p:sp>
        </mc:Fallback>
      </mc:AlternateContent>
      <p:sp>
        <p:nvSpPr>
          <p:cNvPr id="8" name="Slide Number Placeholder 7">
            <a:extLst>
              <a:ext uri="{FF2B5EF4-FFF2-40B4-BE49-F238E27FC236}">
                <a16:creationId xmlns:a16="http://schemas.microsoft.com/office/drawing/2014/main" id="{80CA03EA-A782-4CF1-B294-5D94525FCF73}"/>
              </a:ext>
            </a:extLst>
          </p:cNvPr>
          <p:cNvSpPr>
            <a:spLocks noGrp="1"/>
          </p:cNvSpPr>
          <p:nvPr>
            <p:ph type="sldNum" sz="quarter" idx="12"/>
          </p:nvPr>
        </p:nvSpPr>
        <p:spPr/>
        <p:txBody>
          <a:bodyPr/>
          <a:lstStyle/>
          <a:p>
            <a:pPr>
              <a:defRPr/>
            </a:pPr>
            <a:fld id="{CF55FA91-575B-4A02-8CDF-4D441F316BE6}" type="slidenum">
              <a:rPr lang="en-US" altLang="en-US" smtClean="0"/>
              <a:pPr>
                <a:defRPr/>
              </a:pPr>
              <a:t>21</a:t>
            </a:fld>
            <a:endParaRPr lang="en-US" altLang="en-US" sz="1400"/>
          </a:p>
        </p:txBody>
      </p:sp>
    </p:spTree>
    <p:extLst>
      <p:ext uri="{BB962C8B-B14F-4D97-AF65-F5344CB8AC3E}">
        <p14:creationId xmlns:p14="http://schemas.microsoft.com/office/powerpoint/2010/main" val="193135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path" presetSubtype="0" repeatCount="indefinite" accel="50000" decel="50000" fill="hold" grpId="0" nodeType="withEffect">
                                  <p:stCondLst>
                                    <p:cond delay="0"/>
                                  </p:stCondLst>
                                  <p:childTnLst>
                                    <p:animMotion origin="layout" path="M -0.004 0.00394 L 0.0651 0.04838 C 0.07691 0.0581 0.09861 0.06875 0.1217 0.07848 C 0.14739 0.09028 0.16875 0.09815 0.18403 0.10162 L 0.25694 0.12037 " pathEditMode="relative" rAng="11887351" ptsTypes="FffFF">
                                      <p:cBhvr>
                                        <p:cTn id="6" dur="2000" fill="hold"/>
                                        <p:tgtEl>
                                          <p:spTgt spid="11"/>
                                        </p:tgtEl>
                                        <p:attrNameLst>
                                          <p:attrName>ppt_x</p:attrName>
                                          <p:attrName>ppt_y</p:attrName>
                                        </p:attrNameLst>
                                      </p:cBhvr>
                                      <p:rCtr x="12865" y="66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0" y="0"/>
            <a:ext cx="9144000" cy="644525"/>
          </a:xfrm>
        </p:spPr>
        <p:txBody>
          <a:bodyPr/>
          <a:lstStyle/>
          <a:p>
            <a:r>
              <a:rPr lang="en-US" altLang="en-US" sz="4000" b="0" dirty="0"/>
              <a:t>Come </a:t>
            </a:r>
            <a:r>
              <a:rPr lang="en-US" altLang="en-US" sz="4000" b="0" dirty="0" err="1"/>
              <a:t>funziona</a:t>
            </a:r>
            <a:r>
              <a:rPr lang="en-US" altLang="en-US" sz="4000" b="0" dirty="0"/>
              <a:t> un </a:t>
            </a:r>
            <a:r>
              <a:rPr lang="en-US" altLang="en-US" sz="4000" b="0" dirty="0" err="1"/>
              <a:t>acceleratore</a:t>
            </a:r>
            <a:r>
              <a:rPr lang="en-US" altLang="en-US" sz="4000" b="0" dirty="0"/>
              <a:t> di </a:t>
            </a:r>
            <a:r>
              <a:rPr lang="en-US" altLang="en-US" sz="4000" b="0" dirty="0" err="1"/>
              <a:t>particelle</a:t>
            </a:r>
            <a:endParaRPr lang="en-US" altLang="en-US" sz="4000" b="0" dirty="0"/>
          </a:p>
        </p:txBody>
      </p:sp>
      <p:pic>
        <p:nvPicPr>
          <p:cNvPr id="16387" name="Picture 10" descr="http://www.ilmondodelletelecomunicazioni.it/public/imagese/image/laboratorio/oscilloscopio/oscillo0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1975" y="4173538"/>
            <a:ext cx="5837238"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8" descr="https://encrypted-tbn1.gstatic.com/images?q=tbn:ANd9GcQUpBkw9q2Dal16MnqZhdZ97zuhsJGCNsQIWxNv1d3BnEnVZE4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66775"/>
            <a:ext cx="3779838"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14" descr="https://encrypted-tbn2.gstatic.com/images?q=tbn:ANd9GcQUZ14QQur2yCIMAgJJIl74FE4N0T3EsZXCWR01NKcLaoTujG7j"/>
          <p:cNvPicPr>
            <a:picLocks noChangeAspect="1" noChangeArrowheads="1"/>
          </p:cNvPicPr>
          <p:nvPr/>
        </p:nvPicPr>
        <p:blipFill>
          <a:blip r:embed="rId4">
            <a:extLst>
              <a:ext uri="{28A0092B-C50C-407E-A947-70E740481C1C}">
                <a14:useLocalDpi xmlns:a14="http://schemas.microsoft.com/office/drawing/2010/main" val="0"/>
              </a:ext>
            </a:extLst>
          </a:blip>
          <a:srcRect l="7925" t="31554" r="9911" b="31882"/>
          <a:stretch>
            <a:fillRect/>
          </a:stretch>
        </p:blipFill>
        <p:spPr bwMode="auto">
          <a:xfrm>
            <a:off x="2114550" y="5784850"/>
            <a:ext cx="827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16" descr="https://encrypted-tbn3.gstatic.com/images?q=tbn:ANd9GcQpNAmoCOOaCy2ZP5-5mdcHDuhsoZuEUhkWUIB4GfPsQzr4usI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03600" y="5867400"/>
            <a:ext cx="833438"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16" descr="https://encrypted-tbn3.gstatic.com/images?q=tbn:ANd9GcQpNAmoCOOaCy2ZP5-5mdcHDuhsoZuEUhkWUIB4GfPsQzr4usI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46525" y="4573588"/>
            <a:ext cx="83343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89500" y="927100"/>
            <a:ext cx="310515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dirty="0"/>
              <a:t>Il </a:t>
            </a:r>
            <a:r>
              <a:rPr lang="en-US" altLang="en-US" dirty="0" err="1"/>
              <a:t>limite</a:t>
            </a:r>
            <a:r>
              <a:rPr lang="en-US" altLang="en-US" dirty="0"/>
              <a:t> di un </a:t>
            </a:r>
            <a:r>
              <a:rPr lang="en-US" altLang="en-US" dirty="0" err="1"/>
              <a:t>acceleratore</a:t>
            </a:r>
            <a:r>
              <a:rPr lang="en-US" altLang="en-US" dirty="0"/>
              <a:t> </a:t>
            </a:r>
            <a:r>
              <a:rPr lang="en-US" altLang="en-US" dirty="0" err="1"/>
              <a:t>lineare</a:t>
            </a:r>
            <a:endParaRPr lang="en-US" altLang="en-US" dirty="0"/>
          </a:p>
        </p:txBody>
      </p:sp>
      <p:sp>
        <p:nvSpPr>
          <p:cNvPr id="17411" name="Content Placeholder 2"/>
          <p:cNvSpPr>
            <a:spLocks noGrp="1"/>
          </p:cNvSpPr>
          <p:nvPr>
            <p:ph idx="1"/>
          </p:nvPr>
        </p:nvSpPr>
        <p:spPr>
          <a:xfrm>
            <a:off x="3838575" y="1785938"/>
            <a:ext cx="5167313" cy="1389062"/>
          </a:xfrm>
        </p:spPr>
        <p:txBody>
          <a:bodyPr/>
          <a:lstStyle/>
          <a:p>
            <a:pPr marL="0" indent="0">
              <a:buFontTx/>
              <a:buNone/>
            </a:pPr>
            <a:r>
              <a:rPr lang="en-US" altLang="en-US" sz="2400"/>
              <a:t>Energia protoni LHC= 7 TeV </a:t>
            </a:r>
            <a:r>
              <a:rPr lang="en-US" altLang="en-US" sz="2400">
                <a:sym typeface="Wingdings" pitchFamily="2" charset="2"/>
              </a:rPr>
              <a:t></a:t>
            </a:r>
          </a:p>
          <a:p>
            <a:pPr marL="0" indent="0">
              <a:buFontTx/>
              <a:buNone/>
            </a:pPr>
            <a:r>
              <a:rPr lang="en-US" altLang="en-US" sz="2400">
                <a:sym typeface="Wingdings" pitchFamily="2" charset="2"/>
              </a:rPr>
              <a:t>servono 5 triliardi di pile da 1.5V</a:t>
            </a:r>
            <a:endParaRPr lang="en-US" altLang="en-US" sz="2400"/>
          </a:p>
        </p:txBody>
      </p:sp>
      <p:pic>
        <p:nvPicPr>
          <p:cNvPr id="17412" name="Picture 14" descr="https://encrypted-tbn2.gstatic.com/images?q=tbn:ANd9GcQUZ14QQur2yCIMAgJJIl74FE4N0T3EsZXCWR01NKcLaoTujG7j"/>
          <p:cNvPicPr>
            <a:picLocks noChangeAspect="1" noChangeArrowheads="1"/>
          </p:cNvPicPr>
          <p:nvPr/>
        </p:nvPicPr>
        <p:blipFill>
          <a:blip r:embed="rId3">
            <a:extLst>
              <a:ext uri="{28A0092B-C50C-407E-A947-70E740481C1C}">
                <a14:useLocalDpi xmlns:a14="http://schemas.microsoft.com/office/drawing/2010/main" val="0"/>
              </a:ext>
            </a:extLst>
          </a:blip>
          <a:srcRect l="7925" t="31554" r="9911" b="31882"/>
          <a:stretch>
            <a:fillRect/>
          </a:stretch>
        </p:blipFill>
        <p:spPr bwMode="auto">
          <a:xfrm>
            <a:off x="1631950" y="1987550"/>
            <a:ext cx="8874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9875" y="1651000"/>
            <a:ext cx="3344863" cy="187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76450" y="3873500"/>
            <a:ext cx="4999038"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7"/>
          <p:cNvPicPr>
            <a:picLocks noChangeAspect="1" noChangeArrowheads="1"/>
          </p:cNvPicPr>
          <p:nvPr/>
        </p:nvPicPr>
        <p:blipFill>
          <a:blip r:embed="rId6">
            <a:extLst>
              <a:ext uri="{28A0092B-C50C-407E-A947-70E740481C1C}">
                <a14:useLocalDpi xmlns:a14="http://schemas.microsoft.com/office/drawing/2010/main" val="0"/>
              </a:ext>
            </a:extLst>
          </a:blip>
          <a:srcRect l="29649" t="56483" r="29662" b="2638"/>
          <a:stretch>
            <a:fillRect/>
          </a:stretch>
        </p:blipFill>
        <p:spPr bwMode="auto">
          <a:xfrm>
            <a:off x="2105025" y="3873500"/>
            <a:ext cx="4962525" cy="280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FB2F7431-D180-46DD-AA4C-B4AB3845DA35}"/>
              </a:ext>
            </a:extLst>
          </p:cNvPr>
          <p:cNvSpPr>
            <a:spLocks noGrp="1"/>
          </p:cNvSpPr>
          <p:nvPr>
            <p:ph type="sldNum" sz="quarter" idx="12"/>
          </p:nvPr>
        </p:nvSpPr>
        <p:spPr/>
        <p:txBody>
          <a:bodyPr/>
          <a:lstStyle/>
          <a:p>
            <a:pPr>
              <a:defRPr/>
            </a:pPr>
            <a:fld id="{CF55FA91-575B-4A02-8CDF-4D441F316BE6}" type="slidenum">
              <a:rPr lang="en-US" altLang="en-US" smtClean="0"/>
              <a:pPr>
                <a:defRPr/>
              </a:pPr>
              <a:t>23</a:t>
            </a:fld>
            <a:endParaRPr lang="en-US" altLang="en-US" sz="140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2100"/>
                                  </p:stCondLst>
                                  <p:childTnLst>
                                    <p:set>
                                      <p:cBhvr>
                                        <p:cTn id="9" dur="1" fill="hold">
                                          <p:stCondLst>
                                            <p:cond delay="0"/>
                                          </p:stCondLst>
                                        </p:cTn>
                                        <p:tgtEl>
                                          <p:spTgt spid="12295"/>
                                        </p:tgtEl>
                                        <p:attrNameLst>
                                          <p:attrName>style.visibility</p:attrName>
                                        </p:attrNameLst>
                                      </p:cBhvr>
                                      <p:to>
                                        <p:strVal val="visible"/>
                                      </p:to>
                                    </p:set>
                                  </p:childTnLst>
                                </p:cTn>
                              </p:par>
                              <p:par>
                                <p:cTn id="10" presetID="1" presetClass="exit" presetSubtype="0" fill="hold" nodeType="withEffect">
                                  <p:stCondLst>
                                    <p:cond delay="2200"/>
                                  </p:stCondLst>
                                  <p:childTnLst>
                                    <p:set>
                                      <p:cBhvr>
                                        <p:cTn id="11"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a:t>Acceleratore circolare</a:t>
            </a:r>
          </a:p>
        </p:txBody>
      </p:sp>
      <p:pic>
        <p:nvPicPr>
          <p:cNvPr id="1843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74750" y="1906588"/>
            <a:ext cx="6767513" cy="379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15"/>
          <p:cNvGrpSpPr>
            <a:grpSpLocks/>
          </p:cNvGrpSpPr>
          <p:nvPr/>
        </p:nvGrpSpPr>
        <p:grpSpPr bwMode="auto">
          <a:xfrm>
            <a:off x="1093788" y="2179638"/>
            <a:ext cx="6848475" cy="3003550"/>
            <a:chOff x="1094478" y="2180108"/>
            <a:chExt cx="6847637" cy="3002561"/>
          </a:xfrm>
        </p:grpSpPr>
        <p:pic>
          <p:nvPicPr>
            <p:cNvPr id="18437" name="Picture 16" descr="https://encrypted-tbn3.gstatic.com/images?q=tbn:ANd9GcQpNAmoCOOaCy2ZP5-5mdcHDuhsoZuEUhkWUIB4GfPsQzr4usI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067822" y="3713273"/>
              <a:ext cx="538250" cy="4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6" descr="https://encrypted-tbn3.gstatic.com/images?q=tbn:ANd9GcQpNAmoCOOaCy2ZP5-5mdcHDuhsoZuEUhkWUIB4GfPsQzr4usI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793434">
              <a:off x="1861747" y="4521281"/>
              <a:ext cx="538250" cy="4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16" descr="https://encrypted-tbn3.gstatic.com/images?q=tbn:ANd9GcQpNAmoCOOaCy2ZP5-5mdcHDuhsoZuEUhkWUIB4GfPsQzr4usI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480652">
              <a:off x="1672509" y="2681358"/>
              <a:ext cx="538250" cy="4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16" descr="https://encrypted-tbn3.gstatic.com/images?q=tbn:ANd9GcQpNAmoCOOaCy2ZP5-5mdcHDuhsoZuEUhkWUIB4GfPsQzr4usI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3837">
              <a:off x="4175578" y="2180108"/>
              <a:ext cx="538250" cy="4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16" descr="https://encrypted-tbn3.gstatic.com/images?q=tbn:ANd9GcQpNAmoCOOaCy2ZP5-5mdcHDuhsoZuEUhkWUIB4GfPsQzr4usI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3578">
              <a:off x="6338127" y="2533870"/>
              <a:ext cx="538250" cy="4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16" descr="https://encrypted-tbn3.gstatic.com/images?q=tbn:ANd9GcQpNAmoCOOaCy2ZP5-5mdcHDuhsoZuEUhkWUIB4GfPsQzr4usI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7430521" y="3626615"/>
              <a:ext cx="538250" cy="4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6" descr="https://encrypted-tbn3.gstatic.com/images?q=tbn:ANd9GcQpNAmoCOOaCy2ZP5-5mdcHDuhsoZuEUhkWUIB4GfPsQzr4usI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218376">
              <a:off x="6542622" y="4671075"/>
              <a:ext cx="538250" cy="4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Slide Number Placeholder 1">
            <a:extLst>
              <a:ext uri="{FF2B5EF4-FFF2-40B4-BE49-F238E27FC236}">
                <a16:creationId xmlns:a16="http://schemas.microsoft.com/office/drawing/2014/main" id="{42FEC8C7-8112-4D65-814E-BE2397A29E45}"/>
              </a:ext>
            </a:extLst>
          </p:cNvPr>
          <p:cNvSpPr>
            <a:spLocks noGrp="1"/>
          </p:cNvSpPr>
          <p:nvPr>
            <p:ph type="sldNum" sz="quarter" idx="12"/>
          </p:nvPr>
        </p:nvSpPr>
        <p:spPr/>
        <p:txBody>
          <a:bodyPr/>
          <a:lstStyle/>
          <a:p>
            <a:pPr>
              <a:defRPr/>
            </a:pPr>
            <a:fld id="{CF55FA91-575B-4A02-8CDF-4D441F316BE6}" type="slidenum">
              <a:rPr lang="en-US" altLang="en-US" smtClean="0"/>
              <a:pPr>
                <a:defRPr/>
              </a:pPr>
              <a:t>24</a:t>
            </a:fld>
            <a:endParaRPr lang="en-US" altLang="en-US" sz="140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72" y="750"/>
            <a:ext cx="8229600" cy="1143000"/>
          </a:xfrm>
        </p:spPr>
        <p:txBody>
          <a:bodyPr/>
          <a:lstStyle/>
          <a:p>
            <a:r>
              <a:rPr lang="it-IT" dirty="0"/>
              <a:t>Un acceleratore circolare</a:t>
            </a: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710" t="54181" r="2996" b="28611"/>
          <a:stretch/>
        </p:blipFill>
        <p:spPr bwMode="auto">
          <a:xfrm>
            <a:off x="1035168" y="1074624"/>
            <a:ext cx="7366960" cy="5585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708692" y="1108494"/>
            <a:ext cx="5089585" cy="369332"/>
          </a:xfrm>
          <a:prstGeom prst="rect">
            <a:avLst/>
          </a:prstGeom>
          <a:solidFill>
            <a:schemeClr val="tx1"/>
          </a:solidFill>
        </p:spPr>
        <p:txBody>
          <a:bodyPr wrap="square" rtlCol="0">
            <a:spAutoFit/>
          </a:bodyPr>
          <a:lstStyle/>
          <a:p>
            <a:r>
              <a:rPr lang="it-IT" dirty="0">
                <a:solidFill>
                  <a:srgbClr val="66FF33"/>
                </a:solidFill>
              </a:rPr>
              <a:t>1: sorgente di particelle</a:t>
            </a:r>
          </a:p>
        </p:txBody>
      </p:sp>
      <p:sp>
        <p:nvSpPr>
          <p:cNvPr id="4" name="TextBox 3"/>
          <p:cNvSpPr txBox="1"/>
          <p:nvPr/>
        </p:nvSpPr>
        <p:spPr>
          <a:xfrm>
            <a:off x="4045730" y="3136510"/>
            <a:ext cx="1518364" cy="369332"/>
          </a:xfrm>
          <a:prstGeom prst="rect">
            <a:avLst/>
          </a:prstGeom>
          <a:noFill/>
        </p:spPr>
        <p:txBody>
          <a:bodyPr wrap="none" rtlCol="0">
            <a:spAutoFit/>
          </a:bodyPr>
          <a:lstStyle/>
          <a:p>
            <a:r>
              <a:rPr lang="it-IT" dirty="0">
                <a:solidFill>
                  <a:schemeClr val="bg1">
                    <a:lumMod val="85000"/>
                  </a:schemeClr>
                </a:solidFill>
              </a:rPr>
              <a:t>2: tubo vuoto</a:t>
            </a:r>
          </a:p>
        </p:txBody>
      </p:sp>
      <p:sp>
        <p:nvSpPr>
          <p:cNvPr id="6" name="TextBox 5"/>
          <p:cNvSpPr txBox="1"/>
          <p:nvPr/>
        </p:nvSpPr>
        <p:spPr>
          <a:xfrm>
            <a:off x="6449624" y="2003568"/>
            <a:ext cx="1261884" cy="369332"/>
          </a:xfrm>
          <a:prstGeom prst="rect">
            <a:avLst/>
          </a:prstGeom>
          <a:noFill/>
        </p:spPr>
        <p:txBody>
          <a:bodyPr wrap="none" rtlCol="0">
            <a:spAutoFit/>
          </a:bodyPr>
          <a:lstStyle/>
          <a:p>
            <a:r>
              <a:rPr lang="it-IT" dirty="0">
                <a:solidFill>
                  <a:srgbClr val="66FF33"/>
                </a:solidFill>
              </a:rPr>
              <a:t>3: magneti</a:t>
            </a:r>
          </a:p>
        </p:txBody>
      </p:sp>
      <p:sp>
        <p:nvSpPr>
          <p:cNvPr id="7" name="TextBox 6"/>
          <p:cNvSpPr txBox="1"/>
          <p:nvPr/>
        </p:nvSpPr>
        <p:spPr>
          <a:xfrm>
            <a:off x="6491065" y="4183174"/>
            <a:ext cx="1179002" cy="646331"/>
          </a:xfrm>
          <a:prstGeom prst="rect">
            <a:avLst/>
          </a:prstGeom>
          <a:noFill/>
        </p:spPr>
        <p:txBody>
          <a:bodyPr wrap="square" rtlCol="0">
            <a:spAutoFit/>
          </a:bodyPr>
          <a:lstStyle/>
          <a:p>
            <a:r>
              <a:rPr lang="it-IT" dirty="0">
                <a:solidFill>
                  <a:srgbClr val="FF9933"/>
                </a:solidFill>
              </a:rPr>
              <a:t>4: campi elettrici</a:t>
            </a:r>
          </a:p>
        </p:txBody>
      </p:sp>
      <p:sp>
        <p:nvSpPr>
          <p:cNvPr id="8" name="TextBox 7"/>
          <p:cNvSpPr txBox="1"/>
          <p:nvPr/>
        </p:nvSpPr>
        <p:spPr>
          <a:xfrm>
            <a:off x="3408033" y="5358692"/>
            <a:ext cx="2621230" cy="369332"/>
          </a:xfrm>
          <a:prstGeom prst="rect">
            <a:avLst/>
          </a:prstGeom>
          <a:noFill/>
        </p:spPr>
        <p:txBody>
          <a:bodyPr wrap="none" rtlCol="0">
            <a:spAutoFit/>
          </a:bodyPr>
          <a:lstStyle/>
          <a:p>
            <a:r>
              <a:rPr lang="it-IT" dirty="0">
                <a:solidFill>
                  <a:srgbClr val="66CCFF"/>
                </a:solidFill>
              </a:rPr>
              <a:t>5: rivelatore di particelle</a:t>
            </a:r>
          </a:p>
        </p:txBody>
      </p:sp>
      <p:sp>
        <p:nvSpPr>
          <p:cNvPr id="5" name="TextBox 4"/>
          <p:cNvSpPr txBox="1"/>
          <p:nvPr/>
        </p:nvSpPr>
        <p:spPr>
          <a:xfrm>
            <a:off x="1035168" y="5883216"/>
            <a:ext cx="767753" cy="715992"/>
          </a:xfrm>
          <a:prstGeom prst="rect">
            <a:avLst/>
          </a:prstGeom>
          <a:solidFill>
            <a:schemeClr val="tx1">
              <a:lumMod val="85000"/>
              <a:lumOff val="15000"/>
            </a:schemeClr>
          </a:solidFill>
        </p:spPr>
        <p:txBody>
          <a:bodyPr wrap="square" rtlCol="0">
            <a:spAutoFit/>
          </a:bodyPr>
          <a:lstStyle/>
          <a:p>
            <a:endParaRPr lang="it-IT" dirty="0"/>
          </a:p>
        </p:txBody>
      </p:sp>
      <p:sp>
        <p:nvSpPr>
          <p:cNvPr id="10" name="TextBox 9"/>
          <p:cNvSpPr txBox="1"/>
          <p:nvPr/>
        </p:nvSpPr>
        <p:spPr>
          <a:xfrm>
            <a:off x="3825756" y="6258145"/>
            <a:ext cx="383876" cy="268055"/>
          </a:xfrm>
          <a:prstGeom prst="rect">
            <a:avLst/>
          </a:prstGeom>
          <a:solidFill>
            <a:schemeClr val="tx1">
              <a:lumMod val="85000"/>
              <a:lumOff val="15000"/>
            </a:schemeClr>
          </a:solidFill>
        </p:spPr>
        <p:txBody>
          <a:bodyPr wrap="square" rtlCol="0">
            <a:spAutoFit/>
          </a:bodyPr>
          <a:lstStyle/>
          <a:p>
            <a:endParaRPr lang="it-IT" dirty="0"/>
          </a:p>
        </p:txBody>
      </p:sp>
      <p:sp>
        <p:nvSpPr>
          <p:cNvPr id="9" name="Can 8"/>
          <p:cNvSpPr/>
          <p:nvPr/>
        </p:nvSpPr>
        <p:spPr>
          <a:xfrm rot="16634601">
            <a:off x="3950839" y="5684836"/>
            <a:ext cx="672920" cy="86269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Oval 10"/>
          <p:cNvSpPr/>
          <p:nvPr/>
        </p:nvSpPr>
        <p:spPr>
          <a:xfrm>
            <a:off x="4287299" y="5728024"/>
            <a:ext cx="327803" cy="28458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rgbClr val="3399FF"/>
                </a:solidFill>
              </a:rPr>
              <a:t>5</a:t>
            </a:r>
          </a:p>
        </p:txBody>
      </p:sp>
      <p:grpSp>
        <p:nvGrpSpPr>
          <p:cNvPr id="23" name="Group 22"/>
          <p:cNvGrpSpPr/>
          <p:nvPr/>
        </p:nvGrpSpPr>
        <p:grpSpPr>
          <a:xfrm>
            <a:off x="3881887" y="5883216"/>
            <a:ext cx="836761" cy="508956"/>
            <a:chOff x="3881887" y="5883216"/>
            <a:chExt cx="836761" cy="508956"/>
          </a:xfrm>
        </p:grpSpPr>
        <p:cxnSp>
          <p:nvCxnSpPr>
            <p:cNvPr id="13" name="Straight Connector 12"/>
            <p:cNvCxnSpPr/>
            <p:nvPr/>
          </p:nvCxnSpPr>
          <p:spPr>
            <a:xfrm flipH="1" flipV="1">
              <a:off x="4017694" y="5883216"/>
              <a:ext cx="269605" cy="2329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287299" y="5999700"/>
              <a:ext cx="431349" cy="1164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Arc 15"/>
            <p:cNvSpPr/>
            <p:nvPr/>
          </p:nvSpPr>
          <p:spPr>
            <a:xfrm>
              <a:off x="4244169" y="6098933"/>
              <a:ext cx="327803" cy="275987"/>
            </a:xfrm>
            <a:prstGeom prst="arc">
              <a:avLst>
                <a:gd name="adj1" fmla="val 13185002"/>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18" name="Straight Connector 17"/>
            <p:cNvCxnSpPr/>
            <p:nvPr/>
          </p:nvCxnSpPr>
          <p:spPr>
            <a:xfrm flipH="1">
              <a:off x="4017694" y="6116185"/>
              <a:ext cx="269605" cy="2759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287299" y="6116185"/>
              <a:ext cx="327803" cy="2759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3881887" y="6098875"/>
              <a:ext cx="422694" cy="69012"/>
            </a:xfrm>
            <a:custGeom>
              <a:avLst/>
              <a:gdLst>
                <a:gd name="connsiteX0" fmla="*/ 422694 w 422694"/>
                <a:gd name="connsiteY0" fmla="*/ 34506 h 69012"/>
                <a:gd name="connsiteX1" fmla="*/ 379562 w 422694"/>
                <a:gd name="connsiteY1" fmla="*/ 17253 h 69012"/>
                <a:gd name="connsiteX2" fmla="*/ 327804 w 422694"/>
                <a:gd name="connsiteY2" fmla="*/ 0 h 69012"/>
                <a:gd name="connsiteX3" fmla="*/ 250166 w 422694"/>
                <a:gd name="connsiteY3" fmla="*/ 8627 h 69012"/>
                <a:gd name="connsiteX4" fmla="*/ 86264 w 422694"/>
                <a:gd name="connsiteY4" fmla="*/ 17253 h 69012"/>
                <a:gd name="connsiteX5" fmla="*/ 34505 w 422694"/>
                <a:gd name="connsiteY5" fmla="*/ 34506 h 69012"/>
                <a:gd name="connsiteX6" fmla="*/ 0 w 422694"/>
                <a:gd name="connsiteY6" fmla="*/ 69012 h 69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2694" h="69012">
                  <a:moveTo>
                    <a:pt x="422694" y="34506"/>
                  </a:moveTo>
                  <a:cubicBezTo>
                    <a:pt x="408317" y="28755"/>
                    <a:pt x="394115" y="22545"/>
                    <a:pt x="379562" y="17253"/>
                  </a:cubicBezTo>
                  <a:cubicBezTo>
                    <a:pt x="362471" y="11038"/>
                    <a:pt x="327804" y="0"/>
                    <a:pt x="327804" y="0"/>
                  </a:cubicBezTo>
                  <a:cubicBezTo>
                    <a:pt x="301925" y="2876"/>
                    <a:pt x="276138" y="6772"/>
                    <a:pt x="250166" y="8627"/>
                  </a:cubicBezTo>
                  <a:cubicBezTo>
                    <a:pt x="195595" y="12525"/>
                    <a:pt x="140584" y="10735"/>
                    <a:pt x="86264" y="17253"/>
                  </a:cubicBezTo>
                  <a:cubicBezTo>
                    <a:pt x="68207" y="19420"/>
                    <a:pt x="34505" y="34506"/>
                    <a:pt x="34505" y="34506"/>
                  </a:cubicBezTo>
                  <a:lnTo>
                    <a:pt x="0" y="69012"/>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24" name="Oval 23"/>
          <p:cNvSpPr/>
          <p:nvPr/>
        </p:nvSpPr>
        <p:spPr>
          <a:xfrm>
            <a:off x="2252804" y="1562847"/>
            <a:ext cx="83835" cy="77637"/>
          </a:xfrm>
          <a:prstGeom prst="ellipse">
            <a:avLst/>
          </a:prstGeom>
          <a:solidFill>
            <a:srgbClr val="FF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Oval 24"/>
          <p:cNvSpPr/>
          <p:nvPr/>
        </p:nvSpPr>
        <p:spPr>
          <a:xfrm>
            <a:off x="2258562" y="1628987"/>
            <a:ext cx="83835" cy="77637"/>
          </a:xfrm>
          <a:prstGeom prst="ellipse">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98210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grpId="0" nodeType="withEffect">
                                  <p:stCondLst>
                                    <p:cond delay="0"/>
                                  </p:stCondLst>
                                  <p:childTnLst>
                                    <p:animMotion origin="layout" path="M 4.72222E-6 3.7037E-7 C 0.00503 0.00231 0.01024 0.00324 0.0151 0.00625 C 0.01857 0.01087 0.02014 0.01111 0.02465 0.01273 C 0.02916 0.01689 0.03524 0.01782 0.04062 0.02013 C 0.046 0.02523 0.04045 0.0206 0.04913 0.02407 C 0.05816 0.02754 0.06614 0.03356 0.07552 0.03518 C 0.08455 0.04328 0.09427 0.04976 0.10469 0.05416 C 0.1125 0.06087 0.10573 0.05601 0.12465 0.05787 C 0.12587 0.05787 0.14618 0.05972 0.15295 0.0618 C 0.15625 0.06273 0.16128 0.06736 0.16423 0.06805 C 0.16857 0.06898 0.17309 0.06875 0.17743 0.06921 C 0.18854 0.07337 0.2 0.07731 0.21146 0.07939 C 0.21736 0.08194 0.2217 0.08263 0.2283 0.0831 C 0.24097 0.08402 0.26614 0.08564 0.26614 0.08564 C 0.28576 0.08495 0.30278 0.08356 0.3217 0.0868 C 0.33142 0.09143 0.3408 0.0956 0.35104 0.09814 C 0.3559 0.10069 0.36094 0.10324 0.36614 0.10439 C 0.37743 0.10995 0.38993 0.11481 0.40191 0.11712 C 0.40816 0.12291 0.40035 0.11666 0.41232 0.12083 C 0.41337 0.12129 0.41406 0.12268 0.4151 0.12337 C 0.41823 0.12546 0.42222 0.12615 0.42552 0.12708 C 0.43264 0.13356 0.42378 0.12638 0.44062 0.13078 C 0.44427 0.13171 0.44757 0.13449 0.45104 0.13587 C 0.4592 0.14328 0.46857 0.14467 0.47743 0.14976 C 0.4816 0.15208 0.4842 0.15347 0.48871 0.15486 C 0.49253 0.15833 0.49514 0.15879 0.5 0.15972 C 0.50382 0.16296 0.50764 0.16296 0.51146 0.1662 C 0.51562 0.175 0.51041 0.16504 0.51614 0.17245 C 0.52135 0.17916 0.52569 0.18888 0.53298 0.1912 C 0.53767 0.19537 0.54271 0.20023 0.54809 0.20254 C 0.55312 0.2125 0.55017 0.20879 0.55764 0.21527 C 0.5585 0.21597 0.56041 0.21759 0.56041 0.21759 C 0.56354 0.22962 0.57344 0.23865 0.58125 0.24537 C 0.58177 0.24652 0.58229 0.24814 0.58298 0.24907 C 0.58385 0.25023 0.58524 0.25046 0.58594 0.25162 C 0.58663 0.25254 0.58628 0.25416 0.5868 0.25532 C 0.5875 0.25694 0.58871 0.25787 0.58975 0.25925 C 0.59149 0.26898 0.58923 0.25972 0.5934 0.26805 C 0.5993 0.27962 0.58975 0.26388 0.59531 0.27546 C 0.59844 0.28194 0.59948 0.27754 0.60191 0.2868 C 0.60225 0.28819 0.60243 0.28958 0.60295 0.29074 C 0.60399 0.29328 0.6059 0.29537 0.6066 0.29814 C 0.6085 0.30486 0.60955 0.31157 0.61146 0.31828 C 0.61319 0.3405 0.61632 0.36365 0.61041 0.38495 C 0.60955 0.40277 0.60885 0.41851 0.60469 0.43518 C 0.60295 0.44236 0.60225 0.44884 0.59809 0.45416 C 0.59653 0.46134 0.59635 0.47013 0.59149 0.4743 C 0.58941 0.48333 0.59149 0.48055 0.5868 0.48425 C 0.58455 0.48912 0.5809 0.49375 0.57743 0.49699 C 0.57673 0.49814 0.57639 0.49953 0.57552 0.50069 C 0.5743 0.50208 0.57274 0.50277 0.5717 0.50439 C 0.5691 0.50856 0.57083 0.51111 0.56614 0.51319 C 0.56493 0.51759 0.56545 0.51759 0.56232 0.52083 C 0.56059 0.52268 0.5566 0.52592 0.5566 0.52592 C 0.55486 0.5331 0.55243 0.53356 0.54809 0.53726 C 0.5441 0.54583 0.52916 0.54861 0.52361 0.55601 C 0.52135 0.55902 0.5184 0.56111 0.51701 0.56481 C 0.51632 0.56643 0.51614 0.56851 0.5151 0.5699 C 0.51441 0.57083 0.51319 0.5706 0.51232 0.57106 C 0.50972 0.57222 0.50729 0.57407 0.50469 0.575 C 0.49288 0.57962 0.49236 0.57986 0.47934 0.58125 C 0.47309 0.58726 0.47708 0.58657 0.47361 0.59259 C 0.47153 0.59606 0.46719 0.59629 0.46423 0.59745 C 0.45521 0.60555 0.44462 0.6081 0.43403 0.61134 C 0.42656 0.61828 0.41649 0.61921 0.40764 0.62013 C 0.4026 0.62245 0.40312 0.625 0.39722 0.62638 C 0.3908 0.62962 0.38489 0.63425 0.3783 0.63657 C 0.36892 0.63981 0.36076 0.64074 0.35104 0.64166 C 0.34219 0.64907 0.34062 0.64791 0.3283 0.64907 C 0.32205 0.65023 0.3158 0.65185 0.30955 0.653 C 0.29566 0.65856 0.30573 0.65532 0.2783 0.65671 C 0.25746 0.65462 0.23698 0.65162 0.21614 0.65162 " pathEditMode="relative" ptsTypes="fffffffffffffffffffffffffffffffffffffffffffffffffffffffffffffffffffffffA">
                                      <p:cBhvr>
                                        <p:cTn id="6" dur="2000" fill="hold"/>
                                        <p:tgtEl>
                                          <p:spTgt spid="25"/>
                                        </p:tgtEl>
                                        <p:attrNameLst>
                                          <p:attrName>ppt_x</p:attrName>
                                          <p:attrName>ppt_y</p:attrName>
                                        </p:attrNameLst>
                                      </p:cBhvr>
                                    </p:animMotion>
                                  </p:childTnLst>
                                </p:cTn>
                              </p:par>
                              <p:par>
                                <p:cTn id="7" presetID="0" presetClass="path" presetSubtype="0" repeatCount="indefinite" accel="50000" decel="50000" fill="hold" grpId="0" nodeType="withEffect">
                                  <p:stCondLst>
                                    <p:cond delay="0"/>
                                  </p:stCondLst>
                                  <p:childTnLst>
                                    <p:animMotion origin="layout" path="M -0.00556 -0.00439 C -0.00452 -0.00416 0.00573 -0.00301 0.0066 -0.00185 C 0.00781 -0.00023 0.00677 0.00255 0.00764 0.0044 C 0.00885 0.00672 0.01146 0.00602 0.01337 0.00695 C 0.01632 0.01088 0.01788 0.01158 0.0217 0.0132 C 0.02205 0.01436 0.02205 0.01598 0.02274 0.0169 C 0.02309 0.01736 0.02778 0.01922 0.0283 0.01945 C 0.03316 0.02153 0.03732 0.02361 0.04253 0.02454 C 0.04687 0.02639 0.05069 0.02917 0.05486 0.03079 C 0.0625 0.03773 0.07448 0.0375 0.08316 0.03843 C 0.08767 0.04167 0.09132 0.04236 0.09635 0.04329 C 0.1118 0.05093 0.12378 0.05417 0.14062 0.05602 C 0.14583 0.05764 0.1493 0.0588 0.15486 0.05973 C 0.16215 0.06644 0.17153 0.06528 0.18021 0.06598 C 0.18403 0.06783 0.18785 0.06852 0.19166 0.06991 C 0.20121 0.07778 0.21285 0.07662 0.22361 0.07871 C 0.22708 0.0801 0.23003 0.08218 0.23316 0.08357 C 0.23871 0.08611 0.24323 0.08565 0.24826 0.09005 C 0.23941 0.09352 0.25156 0.08982 0.24253 0.08866 C 0.23437 0.0875 0.22621 0.08797 0.21805 0.0875 C 0.19288 0.0882 0.17621 0.08866 0.15382 0.09121 C 0.1493 0.09306 0.1441 0.09306 0.13976 0.0963 C 0.13264 0.10139 0.13073 0.1044 0.12274 0.10625 C 0.11146 0.11181 0.10035 0.11482 0.08871 0.11898 C 0.07899 0.12709 0.0717 0.12871 0.06041 0.13148 C 0.05538 0.13611 0.05017 0.1382 0.04444 0.14028 C 0.0401 0.14422 0.03472 0.14561 0.03021 0.14908 C 0.02118 0.15602 0.02795 0.15278 0.0217 0.15533 C 0.01684 0.15996 0.01215 0.16436 0.0066 0.16667 C 0.00382 0.16922 0.00139 0.17014 -0.00174 0.17176 C -0.00504 0.17593 -0.00729 0.1757 -0.01129 0.17801 C -0.01268 0.17871 -0.01389 0.17963 -0.01511 0.18056 C -0.01615 0.18125 -0.01684 0.18241 -0.01788 0.18311 C -0.02483 0.18727 -0.03038 0.18982 -0.03663 0.19561 C -0.04115 0.2044 -0.0349 0.19398 -0.0434 0.20186 C -0.04427 0.20278 -0.04445 0.20463 -0.04514 0.20556 C -0.04601 0.20672 -0.04705 0.20718 -0.04809 0.20811 C -0.05 0.21204 -0.05417 0.21875 -0.05556 0.22338 C -0.05677 0.22778 -0.05816 0.23311 -0.06024 0.23704 C -0.06441 0.24445 -0.06215 0.2375 -0.06511 0.24468 C -0.06754 0.25047 -0.06806 0.2551 -0.0717 0.25973 C -0.07379 0.26875 -0.07379 0.26829 -0.08004 0.27223 C -0.08108 0.27639 -0.0849 0.28357 -0.0849 0.28357 C -0.08889 0.30116 -0.08681 0.31922 -0.09149 0.33658 C -0.09063 0.34861 -0.08976 0.35996 -0.09236 0.37176 C -0.09115 0.39561 -0.08872 0.41945 -0.08663 0.44329 C -0.08542 0.45672 -0.08386 0.47431 -0.0783 0.48611 C -0.07691 0.49468 -0.07379 0.5051 -0.06788 0.50996 C -0.06389 0.51736 -0.05868 0.52269 -0.05469 0.5301 C -0.05139 0.53611 -0.0507 0.54514 -0.04514 0.54769 C -0.04115 0.55186 -0.0375 0.55973 -0.03299 0.56158 C -0.03038 0.5669 -0.02691 0.5676 -0.02344 0.57176 C -0.02188 0.57385 -0.02049 0.57593 -0.01875 0.57801 C -0.01372 0.58334 -0.00035 0.58704 0.00573 0.58797 C 0.02031 0.59306 0.03385 0.59561 0.04913 0.59676 C 0.0533 0.59746 0.05833 0.59792 0.06232 0.60047 C 0.06337 0.60139 0.06406 0.60278 0.0651 0.60301 C 0.06597 0.60371 0.07708 0.60533 0.07743 0.60533 C 0.07864 0.60648 0.08021 0.60672 0.08125 0.60787 C 0.08212 0.60903 0.08212 0.61111 0.08316 0.61204 C 0.08767 0.61574 0.09496 0.61574 0.1 0.6169 C 0.1059 0.61505 0.10781 0.61875 0.11337 0.62084 C 0.11771 0.62246 0.12222 0.62269 0.12656 0.62338 C 0.13507 0.63056 0.14323 0.6382 0.15295 0.64213 C 0.17101 0.64121 0.18628 0.63936 0.20295 0.64723 C 0.20694 0.6551 0.2184 0.65348 0.22465 0.65348 " pathEditMode="relative" ptsTypes="fffffffffffffffffffffffffffffffffffffffffffffffffffffffffffffffffA">
                                      <p:cBhvr>
                                        <p:cTn id="8" dur="2000" fill="hold"/>
                                        <p:tgtEl>
                                          <p:spTgt spid="24"/>
                                        </p:tgtEl>
                                        <p:attrNameLst>
                                          <p:attrName>ppt_x</p:attrName>
                                          <p:attrName>ppt_y</p:attrName>
                                        </p:attrNameLst>
                                      </p:cBhvr>
                                    </p:animMotion>
                                  </p:childTnLst>
                                </p:cTn>
                              </p:par>
                              <p:par>
                                <p:cTn id="9" presetID="53" presetClass="entr" presetSubtype="16" repeatCount="indefinite" fill="hold" nodeType="withEffect">
                                  <p:stCondLst>
                                    <p:cond delay="2000"/>
                                  </p:stCondLst>
                                  <p:childTnLst>
                                    <p:set>
                                      <p:cBhvr>
                                        <p:cTn id="10" dur="1" fill="hold">
                                          <p:stCondLst>
                                            <p:cond delay="0"/>
                                          </p:stCondLst>
                                        </p:cTn>
                                        <p:tgtEl>
                                          <p:spTgt spid="23"/>
                                        </p:tgtEl>
                                        <p:attrNameLst>
                                          <p:attrName>style.visibility</p:attrName>
                                        </p:attrNameLst>
                                      </p:cBhvr>
                                      <p:to>
                                        <p:strVal val="visible"/>
                                      </p:to>
                                    </p:set>
                                    <p:anim calcmode="lin" valueType="num">
                                      <p:cBhvr>
                                        <p:cTn id="11" dur="2000" fill="hold"/>
                                        <p:tgtEl>
                                          <p:spTgt spid="23"/>
                                        </p:tgtEl>
                                        <p:attrNameLst>
                                          <p:attrName>ppt_w</p:attrName>
                                        </p:attrNameLst>
                                      </p:cBhvr>
                                      <p:tavLst>
                                        <p:tav tm="0">
                                          <p:val>
                                            <p:fltVal val="0"/>
                                          </p:val>
                                        </p:tav>
                                        <p:tav tm="100000">
                                          <p:val>
                                            <p:strVal val="#ppt_w"/>
                                          </p:val>
                                        </p:tav>
                                      </p:tavLst>
                                    </p:anim>
                                    <p:anim calcmode="lin" valueType="num">
                                      <p:cBhvr>
                                        <p:cTn id="12" dur="2000" fill="hold"/>
                                        <p:tgtEl>
                                          <p:spTgt spid="23"/>
                                        </p:tgtEl>
                                        <p:attrNameLst>
                                          <p:attrName>ppt_h</p:attrName>
                                        </p:attrNameLst>
                                      </p:cBhvr>
                                      <p:tavLst>
                                        <p:tav tm="0">
                                          <p:val>
                                            <p:fltVal val="0"/>
                                          </p:val>
                                        </p:tav>
                                        <p:tav tm="100000">
                                          <p:val>
                                            <p:strVal val="#ppt_h"/>
                                          </p:val>
                                        </p:tav>
                                      </p:tavLst>
                                    </p:anim>
                                    <p:animEffect transition="in" filter="fade">
                                      <p:cBhvr>
                                        <p:cTn id="13"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46075" y="269875"/>
            <a:ext cx="8797925" cy="644525"/>
          </a:xfrm>
        </p:spPr>
        <p:txBody>
          <a:bodyPr/>
          <a:lstStyle/>
          <a:p>
            <a:r>
              <a:rPr lang="en-US" altLang="en-US" dirty="0"/>
              <a:t>LHC</a:t>
            </a:r>
          </a:p>
        </p:txBody>
      </p:sp>
      <p:pic>
        <p:nvPicPr>
          <p:cNvPr id="20483"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t="6140"/>
          <a:stretch>
            <a:fillRect/>
          </a:stretch>
        </p:blipFill>
        <p:spPr bwMode="auto">
          <a:xfrm>
            <a:off x="1001713" y="1069975"/>
            <a:ext cx="7315200" cy="551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811547" y="6323162"/>
            <a:ext cx="5882764" cy="369332"/>
          </a:xfrm>
          <a:prstGeom prst="rect">
            <a:avLst/>
          </a:prstGeom>
          <a:solidFill>
            <a:schemeClr val="bg1"/>
          </a:solidFill>
        </p:spPr>
        <p:txBody>
          <a:bodyPr wrap="none" rtlCol="0">
            <a:spAutoFit/>
          </a:bodyPr>
          <a:lstStyle/>
          <a:p>
            <a:r>
              <a:rPr lang="it-IT" dirty="0"/>
              <a:t>Tunnel di 27 km di circonferenza sottoterra di 100 metri.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76200" y="50800"/>
            <a:ext cx="9067800" cy="774700"/>
          </a:xfrm>
        </p:spPr>
        <p:txBody>
          <a:bodyPr/>
          <a:lstStyle/>
          <a:p>
            <a:r>
              <a:rPr lang="it-IT" altLang="en-US" dirty="0"/>
              <a:t>I magneti dell’LHC</a:t>
            </a:r>
            <a:endParaRPr lang="en-US" altLang="en-US" dirty="0"/>
          </a:p>
        </p:txBody>
      </p:sp>
      <p:pic>
        <p:nvPicPr>
          <p:cNvPr id="7" name="Picture 1"/>
          <p:cNvPicPr>
            <a:picLocks noChangeAspect="1"/>
          </p:cNvPicPr>
          <p:nvPr/>
        </p:nvPicPr>
        <p:blipFill rotWithShape="1">
          <a:blip r:embed="rId2">
            <a:extLst>
              <a:ext uri="{28A0092B-C50C-407E-A947-70E740481C1C}">
                <a14:useLocalDpi xmlns:a14="http://schemas.microsoft.com/office/drawing/2010/main" val="0"/>
              </a:ext>
            </a:extLst>
          </a:blip>
          <a:srcRect t="49459" r="2311" b="27614"/>
          <a:stretch/>
        </p:blipFill>
        <p:spPr bwMode="auto">
          <a:xfrm>
            <a:off x="0" y="0"/>
            <a:ext cx="2548613" cy="108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07" name="Group 2"/>
          <p:cNvGrpSpPr>
            <a:grpSpLocks/>
          </p:cNvGrpSpPr>
          <p:nvPr/>
        </p:nvGrpSpPr>
        <p:grpSpPr bwMode="auto">
          <a:xfrm>
            <a:off x="149319" y="1132220"/>
            <a:ext cx="8962928" cy="5725780"/>
            <a:chOff x="181069" y="1140158"/>
            <a:chExt cx="8962928" cy="5725779"/>
          </a:xfrm>
        </p:grpSpPr>
        <p:pic>
          <p:nvPicPr>
            <p:cNvPr id="215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069" y="1140158"/>
              <a:ext cx="8741184" cy="5725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 Box 6"/>
            <p:cNvSpPr txBox="1">
              <a:spLocks noChangeArrowheads="1"/>
            </p:cNvSpPr>
            <p:nvPr/>
          </p:nvSpPr>
          <p:spPr bwMode="auto">
            <a:xfrm flipH="1">
              <a:off x="3286342" y="4804222"/>
              <a:ext cx="5857655" cy="1477328"/>
            </a:xfrm>
            <a:prstGeom prst="rect">
              <a:avLst/>
            </a:prstGeom>
            <a:solidFill>
              <a:schemeClr val="bg1">
                <a:alpha val="50195"/>
              </a:schemeClr>
            </a:solidFill>
            <a:ln w="12700">
              <a:solidFill>
                <a:schemeClr val="bg1"/>
              </a:solidFill>
              <a:miter lim="800000"/>
              <a:headEnd/>
              <a:tailEnd/>
            </a:ln>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50000"/>
                </a:spcBef>
                <a:buFontTx/>
                <a:buNone/>
              </a:pPr>
              <a:r>
                <a:rPr lang="en-GB" altLang="en-US" sz="2000" b="1">
                  <a:solidFill>
                    <a:srgbClr val="000099"/>
                  </a:solidFill>
                </a:rPr>
                <a:t>1232 magneti super-conduttori (1.9 K, -270</a:t>
              </a:r>
              <a:r>
                <a:rPr lang="en-GB" altLang="en-US" sz="2000" b="1" baseline="30000">
                  <a:solidFill>
                    <a:srgbClr val="000099"/>
                  </a:solidFill>
                </a:rPr>
                <a:t>o</a:t>
              </a:r>
              <a:r>
                <a:rPr lang="en-GB" altLang="en-US" sz="2000" b="1">
                  <a:solidFill>
                    <a:srgbClr val="000099"/>
                  </a:solidFill>
                </a:rPr>
                <a:t>C) mantengono i protoni di 7 TeV sull’orbita circolare di 27 km. </a:t>
              </a:r>
            </a:p>
            <a:p>
              <a:pPr eaLnBrk="1" hangingPunct="1">
                <a:spcBef>
                  <a:spcPct val="50000"/>
                </a:spcBef>
                <a:buFontTx/>
                <a:buNone/>
              </a:pPr>
              <a:r>
                <a:rPr lang="en-GB" altLang="en-US" sz="2000" b="1">
                  <a:solidFill>
                    <a:srgbClr val="000099"/>
                  </a:solidFill>
                </a:rPr>
                <a:t>1/3 dei magneti sono stati prodotti in Italia </a:t>
              </a:r>
            </a:p>
          </p:txBody>
        </p:sp>
        <p:sp>
          <p:nvSpPr>
            <p:cNvPr id="21510" name="Line 7"/>
            <p:cNvSpPr>
              <a:spLocks noChangeShapeType="1"/>
            </p:cNvSpPr>
            <p:nvPr/>
          </p:nvSpPr>
          <p:spPr bwMode="auto">
            <a:xfrm flipH="1" flipV="1">
              <a:off x="3286343" y="3571875"/>
              <a:ext cx="1040879" cy="1244682"/>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117475"/>
            <a:ext cx="7885113" cy="660400"/>
          </a:xfrm>
        </p:spPr>
        <p:txBody>
          <a:bodyPr/>
          <a:lstStyle/>
          <a:p>
            <a:pPr eaLnBrk="1" hangingPunct="1"/>
            <a:r>
              <a:rPr lang="it-IT" altLang="en-US" dirty="0"/>
              <a:t>LHC in azione</a:t>
            </a:r>
          </a:p>
        </p:txBody>
      </p:sp>
      <p:pic>
        <p:nvPicPr>
          <p:cNvPr id="3" name="FourMuon_small.m4v">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4">
            <a:extLst>
              <a:ext uri="{28A0092B-C50C-407E-A947-70E740481C1C}">
                <a14:useLocalDpi xmlns:a14="http://schemas.microsoft.com/office/drawing/2010/main" val="0"/>
              </a:ext>
            </a:extLst>
          </a:blip>
          <a:srcRect/>
          <a:stretch>
            <a:fillRect/>
          </a:stretch>
        </p:blipFill>
        <p:spPr bwMode="auto">
          <a:xfrm>
            <a:off x="0" y="1450975"/>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hlinkClick r:id="rId5"/>
          </p:cNvPr>
          <p:cNvSpPr txBox="1"/>
          <p:nvPr/>
        </p:nvSpPr>
        <p:spPr>
          <a:xfrm>
            <a:off x="931653" y="966158"/>
            <a:ext cx="3506088" cy="369332"/>
          </a:xfrm>
          <a:prstGeom prst="rect">
            <a:avLst/>
          </a:prstGeom>
          <a:noFill/>
        </p:spPr>
        <p:txBody>
          <a:bodyPr wrap="none" rtlCol="0">
            <a:spAutoFit/>
          </a:bodyPr>
          <a:lstStyle/>
          <a:p>
            <a:r>
              <a:rPr lang="it-IT" dirty="0"/>
              <a:t>Se il video non si vede clicca qui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ChangeArrowheads="1"/>
          </p:cNvSpPr>
          <p:nvPr/>
        </p:nvSpPr>
        <p:spPr bwMode="auto">
          <a:xfrm>
            <a:off x="-323850" y="115888"/>
            <a:ext cx="9791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eaLnBrk="1" hangingPunct="1">
              <a:spcBef>
                <a:spcPct val="0"/>
              </a:spcBef>
              <a:buFontTx/>
              <a:buNone/>
            </a:pPr>
            <a:r>
              <a:rPr lang="fr-FR" altLang="it-IT" b="1" dirty="0" err="1">
                <a:solidFill>
                  <a:schemeClr val="accent6"/>
                </a:solidFill>
              </a:rPr>
              <a:t>misura</a:t>
            </a:r>
            <a:r>
              <a:rPr lang="fr-FR" altLang="it-IT" b="1" dirty="0">
                <a:solidFill>
                  <a:schemeClr val="accent6"/>
                </a:solidFill>
              </a:rPr>
              <a:t> delle </a:t>
            </a:r>
            <a:r>
              <a:rPr lang="fr-FR" altLang="it-IT" b="1" dirty="0" err="1">
                <a:solidFill>
                  <a:schemeClr val="accent6"/>
                </a:solidFill>
              </a:rPr>
              <a:t>particelle</a:t>
            </a:r>
            <a:r>
              <a:rPr lang="fr-FR" altLang="it-IT" b="1" dirty="0">
                <a:solidFill>
                  <a:schemeClr val="accent6"/>
                </a:solidFill>
              </a:rPr>
              <a:t> </a:t>
            </a:r>
            <a:r>
              <a:rPr lang="fr-FR" altLang="it-IT" b="1" dirty="0" err="1">
                <a:solidFill>
                  <a:schemeClr val="accent6"/>
                </a:solidFill>
              </a:rPr>
              <a:t>prodotte</a:t>
            </a:r>
            <a:r>
              <a:rPr lang="fr-FR" altLang="it-IT" b="1" dirty="0">
                <a:solidFill>
                  <a:schemeClr val="accent6"/>
                </a:solidFill>
              </a:rPr>
              <a:t> </a:t>
            </a:r>
            <a:r>
              <a:rPr lang="fr-FR" altLang="it-IT" b="1" dirty="0" err="1">
                <a:solidFill>
                  <a:schemeClr val="accent6"/>
                </a:solidFill>
              </a:rPr>
              <a:t>nelle</a:t>
            </a:r>
            <a:r>
              <a:rPr lang="fr-FR" altLang="it-IT" b="1" dirty="0">
                <a:solidFill>
                  <a:schemeClr val="accent6"/>
                </a:solidFill>
              </a:rPr>
              <a:t> </a:t>
            </a:r>
            <a:r>
              <a:rPr lang="fr-FR" altLang="it-IT" b="1" dirty="0" err="1">
                <a:solidFill>
                  <a:schemeClr val="accent6"/>
                </a:solidFill>
              </a:rPr>
              <a:t>collisioni</a:t>
            </a:r>
            <a:endParaRPr lang="de-DE" altLang="it-IT" b="1" dirty="0">
              <a:solidFill>
                <a:schemeClr val="accent6"/>
              </a:solidFill>
            </a:endParaRPr>
          </a:p>
        </p:txBody>
      </p:sp>
      <p:grpSp>
        <p:nvGrpSpPr>
          <p:cNvPr id="26627" name="Groupe 1"/>
          <p:cNvGrpSpPr>
            <a:grpSpLocks/>
          </p:cNvGrpSpPr>
          <p:nvPr/>
        </p:nvGrpSpPr>
        <p:grpSpPr bwMode="auto">
          <a:xfrm>
            <a:off x="765326" y="1050925"/>
            <a:ext cx="7142012" cy="5453063"/>
            <a:chOff x="691291" y="1274763"/>
            <a:chExt cx="7143022" cy="5453062"/>
          </a:xfrm>
        </p:grpSpPr>
        <p:grpSp>
          <p:nvGrpSpPr>
            <p:cNvPr id="26642" name="Group 9"/>
            <p:cNvGrpSpPr>
              <a:grpSpLocks/>
            </p:cNvGrpSpPr>
            <p:nvPr/>
          </p:nvGrpSpPr>
          <p:grpSpPr bwMode="auto">
            <a:xfrm>
              <a:off x="1309688" y="1274763"/>
              <a:ext cx="6524625" cy="5453062"/>
              <a:chOff x="1145371" y="1231900"/>
              <a:chExt cx="6524625" cy="5453612"/>
            </a:xfrm>
          </p:grpSpPr>
          <p:pic>
            <p:nvPicPr>
              <p:cNvPr id="26645" name="Picture 6"/>
              <p:cNvPicPr>
                <a:picLocks noChangeAspect="1" noChangeArrowheads="1"/>
              </p:cNvPicPr>
              <p:nvPr/>
            </p:nvPicPr>
            <p:blipFill>
              <a:blip r:embed="rId3">
                <a:extLst>
                  <a:ext uri="{28A0092B-C50C-407E-A947-70E740481C1C}">
                    <a14:useLocalDpi xmlns:a14="http://schemas.microsoft.com/office/drawing/2010/main" val="0"/>
                  </a:ext>
                </a:extLst>
              </a:blip>
              <a:srcRect t="-2" b="-624"/>
              <a:stretch>
                <a:fillRect/>
              </a:stretch>
            </p:blipFill>
            <p:spPr bwMode="auto">
              <a:xfrm>
                <a:off x="1145371" y="1231900"/>
                <a:ext cx="6524625" cy="545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46" name="TextBox 12"/>
              <p:cNvSpPr txBox="1">
                <a:spLocks noChangeArrowheads="1"/>
              </p:cNvSpPr>
              <p:nvPr/>
            </p:nvSpPr>
            <p:spPr bwMode="auto">
              <a:xfrm>
                <a:off x="3339295" y="4557794"/>
                <a:ext cx="2136775" cy="923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eaLnBrk="1" hangingPunct="1">
                  <a:spcBef>
                    <a:spcPct val="0"/>
                  </a:spcBef>
                  <a:buFontTx/>
                  <a:buNone/>
                </a:pPr>
                <a:r>
                  <a:rPr lang="en-US" altLang="it-IT" sz="1800" b="1">
                    <a:solidFill>
                      <a:schemeClr val="bg1"/>
                    </a:solidFill>
                  </a:rPr>
                  <a:t>LHC = acceleratore di particelle</a:t>
                </a:r>
              </a:p>
            </p:txBody>
          </p:sp>
        </p:grpSp>
        <p:pic>
          <p:nvPicPr>
            <p:cNvPr id="26643" name="Picture 99" descr="C:\Users\Eric Conte\Desktop\GRPHE\muons\CM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1789" y="4695838"/>
              <a:ext cx="1042247" cy="732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44" name="TextBox 13"/>
            <p:cNvSpPr txBox="1">
              <a:spLocks noChangeArrowheads="1"/>
            </p:cNvSpPr>
            <p:nvPr/>
          </p:nvSpPr>
          <p:spPr bwMode="auto">
            <a:xfrm>
              <a:off x="691291" y="5338985"/>
              <a:ext cx="2136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eaLnBrk="1" hangingPunct="1">
                <a:spcBef>
                  <a:spcPct val="0"/>
                </a:spcBef>
                <a:buFontTx/>
                <a:buNone/>
              </a:pPr>
              <a:r>
                <a:rPr lang="en-US" altLang="it-IT" sz="1800" b="1" dirty="0">
                  <a:solidFill>
                    <a:schemeClr val="bg1"/>
                  </a:solidFill>
                </a:rPr>
                <a:t>CMS</a:t>
              </a:r>
            </a:p>
          </p:txBody>
        </p:sp>
      </p:grpSp>
      <p:sp>
        <p:nvSpPr>
          <p:cNvPr id="26628" name="Slide Number Placeholder 4"/>
          <p:cNvSpPr txBox="1">
            <a:spLocks/>
          </p:cNvSpPr>
          <p:nvPr/>
        </p:nvSpPr>
        <p:spPr bwMode="auto">
          <a:xfrm>
            <a:off x="8820150" y="6503988"/>
            <a:ext cx="6477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fld id="{0A43CCB2-ADF5-4522-B1BC-A6A5FFAB19D1}" type="slidenum">
              <a:rPr lang="en-GB" altLang="it-IT" sz="1400"/>
              <a:pPr eaLnBrk="1" hangingPunct="1">
                <a:spcBef>
                  <a:spcPct val="0"/>
                </a:spcBef>
                <a:buFontTx/>
                <a:buNone/>
              </a:pPr>
              <a:t>29</a:t>
            </a:fld>
            <a:endParaRPr lang="en-GB" altLang="it-IT" sz="1400"/>
          </a:p>
        </p:txBody>
      </p:sp>
      <p:sp>
        <p:nvSpPr>
          <p:cNvPr id="5" name="Ellipse 4"/>
          <p:cNvSpPr/>
          <p:nvPr/>
        </p:nvSpPr>
        <p:spPr>
          <a:xfrm>
            <a:off x="1785938" y="4067175"/>
            <a:ext cx="95250" cy="9525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19" name="Ellipse 18"/>
          <p:cNvSpPr/>
          <p:nvPr/>
        </p:nvSpPr>
        <p:spPr>
          <a:xfrm>
            <a:off x="7186613" y="5492750"/>
            <a:ext cx="95250" cy="93663"/>
          </a:xfrm>
          <a:prstGeom prst="ellipse">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pic>
        <p:nvPicPr>
          <p:cNvPr id="26631" name="Picture 2" descr="Image result for macchina fotografic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700" y="3281363"/>
            <a:ext cx="14398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TextBox 1"/>
          <p:cNvSpPr txBox="1">
            <a:spLocks noChangeArrowheads="1"/>
          </p:cNvSpPr>
          <p:nvPr/>
        </p:nvSpPr>
        <p:spPr bwMode="auto">
          <a:xfrm>
            <a:off x="3547730" y="6180931"/>
            <a:ext cx="2195513" cy="64611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dirty="0"/>
              <a:t>40 </a:t>
            </a:r>
            <a:r>
              <a:rPr lang="en-US" altLang="en-US" dirty="0" err="1"/>
              <a:t>milioni</a:t>
            </a:r>
            <a:r>
              <a:rPr lang="en-US" altLang="en-US" dirty="0"/>
              <a:t> di </a:t>
            </a:r>
            <a:r>
              <a:rPr lang="en-US" altLang="en-US" dirty="0" err="1"/>
              <a:t>foto</a:t>
            </a:r>
            <a:r>
              <a:rPr lang="en-US" altLang="en-US" dirty="0"/>
              <a:t> al secondo</a:t>
            </a:r>
          </a:p>
        </p:txBody>
      </p:sp>
      <p:sp>
        <p:nvSpPr>
          <p:cNvPr id="26633" name="TextBox 13"/>
          <p:cNvSpPr txBox="1">
            <a:spLocks noChangeArrowheads="1"/>
          </p:cNvSpPr>
          <p:nvPr/>
        </p:nvSpPr>
        <p:spPr bwMode="auto">
          <a:xfrm>
            <a:off x="5402263" y="3184525"/>
            <a:ext cx="21367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eaLnBrk="1" hangingPunct="1">
              <a:spcBef>
                <a:spcPct val="0"/>
              </a:spcBef>
              <a:buFontTx/>
              <a:buNone/>
            </a:pPr>
            <a:r>
              <a:rPr lang="en-US" altLang="it-IT" sz="1800" b="1">
                <a:solidFill>
                  <a:schemeClr val="bg1"/>
                </a:solidFill>
              </a:rPr>
              <a:t>Atlas</a:t>
            </a:r>
          </a:p>
        </p:txBody>
      </p:sp>
      <p:pic>
        <p:nvPicPr>
          <p:cNvPr id="26634" name="Picture 6" descr="Related image"/>
          <p:cNvPicPr>
            <a:picLocks noChangeAspect="1" noChangeArrowheads="1"/>
          </p:cNvPicPr>
          <p:nvPr/>
        </p:nvPicPr>
        <p:blipFill>
          <a:blip r:embed="rId6">
            <a:extLst>
              <a:ext uri="{28A0092B-C50C-407E-A947-70E740481C1C}">
                <a14:useLocalDpi xmlns:a14="http://schemas.microsoft.com/office/drawing/2010/main" val="0"/>
              </a:ext>
            </a:extLst>
          </a:blip>
          <a:srcRect l="7658" t="18262" r="6279" b="16696"/>
          <a:stretch>
            <a:fillRect/>
          </a:stretch>
        </p:blipFill>
        <p:spPr bwMode="auto">
          <a:xfrm>
            <a:off x="6049963" y="3586163"/>
            <a:ext cx="1325562"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Picture 8" descr="Image result for lhcb drawi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78325" y="2825750"/>
            <a:ext cx="117792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6" name="Picture 10" descr="Image result for photo camera"/>
          <p:cNvPicPr>
            <a:picLocks noChangeAspect="1" noChangeArrowheads="1"/>
          </p:cNvPicPr>
          <p:nvPr/>
        </p:nvPicPr>
        <p:blipFill>
          <a:blip r:embed="rId8" cstate="print">
            <a:extLst>
              <a:ext uri="{28A0092B-C50C-407E-A947-70E740481C1C}">
                <a14:useLocalDpi xmlns:a14="http://schemas.microsoft.com/office/drawing/2010/main" val="0"/>
              </a:ext>
            </a:extLst>
          </a:blip>
          <a:srcRect l="5394" t="15047" r="6596" b="14642"/>
          <a:stretch>
            <a:fillRect/>
          </a:stretch>
        </p:blipFill>
        <p:spPr bwMode="auto">
          <a:xfrm>
            <a:off x="4241800" y="2076450"/>
            <a:ext cx="1062038"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7" name="Picture 4" descr="Image result for macchina fotografic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159669">
            <a:off x="6761163" y="2511425"/>
            <a:ext cx="1852612" cy="103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8" name="Rectangle 3"/>
          <p:cNvSpPr>
            <a:spLocks noChangeArrowheads="1"/>
          </p:cNvSpPr>
          <p:nvPr/>
        </p:nvSpPr>
        <p:spPr bwMode="auto">
          <a:xfrm>
            <a:off x="4503738" y="3552825"/>
            <a:ext cx="800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it-IT" b="1">
                <a:solidFill>
                  <a:schemeClr val="bg1"/>
                </a:solidFill>
              </a:rPr>
              <a:t>LHCb</a:t>
            </a:r>
          </a:p>
        </p:txBody>
      </p:sp>
      <p:sp>
        <p:nvSpPr>
          <p:cNvPr id="26639" name="Rectangle 22"/>
          <p:cNvSpPr>
            <a:spLocks noChangeArrowheads="1"/>
          </p:cNvSpPr>
          <p:nvPr/>
        </p:nvSpPr>
        <p:spPr bwMode="auto">
          <a:xfrm>
            <a:off x="6986588" y="5692775"/>
            <a:ext cx="7350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it-IT" b="1">
                <a:solidFill>
                  <a:schemeClr val="bg1"/>
                </a:solidFill>
              </a:rPr>
              <a:t>Alice</a:t>
            </a:r>
          </a:p>
        </p:txBody>
      </p:sp>
      <p:pic>
        <p:nvPicPr>
          <p:cNvPr id="26640" name="Picture 23" descr="Image result for alice detecto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70563" y="5732463"/>
            <a:ext cx="9779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1" name="Picture 12" descr="Image result for photo camera"/>
          <p:cNvPicPr>
            <a:picLocks noChangeAspect="1" noChangeArrowheads="1"/>
          </p:cNvPicPr>
          <p:nvPr/>
        </p:nvPicPr>
        <p:blipFill>
          <a:blip r:embed="rId11">
            <a:extLst>
              <a:ext uri="{28A0092B-C50C-407E-A947-70E740481C1C}">
                <a14:useLocalDpi xmlns:a14="http://schemas.microsoft.com/office/drawing/2010/main" val="0"/>
              </a:ext>
            </a:extLst>
          </a:blip>
          <a:srcRect l="27371" t="15350" r="27373" b="12691"/>
          <a:stretch>
            <a:fillRect/>
          </a:stretch>
        </p:blipFill>
        <p:spPr bwMode="auto">
          <a:xfrm>
            <a:off x="6049963" y="5121275"/>
            <a:ext cx="841375"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path" presetSubtype="0" repeatCount="indefinite" fill="hold" grpId="0" nodeType="withEffect">
                                  <p:stCondLst>
                                    <p:cond delay="0"/>
                                  </p:stCondLst>
                                  <p:endCondLst>
                                    <p:cond evt="onNext" delay="0">
                                      <p:tgtEl>
                                        <p:sldTgt/>
                                      </p:tgtEl>
                                    </p:cond>
                                  </p:endCondLst>
                                  <p:childTnLst>
                                    <p:animMotion origin="layout" path="M -0.02361 0.07778 C -0.03107 0.01505 0.03785 -0.0412 0.09271 -0.07454 C 0.1474 -0.1088 0.254 -0.12037 0.30469 -0.12824 C 0.35486 -0.13449 0.36459 -0.12963 0.39722 -0.12222 C 0.43247 -0.11366 0.4875 -0.09005 0.5158 -0.07639 C 0.5441 -0.06273 0.54722 -0.05648 0.56667 -0.04051 C 0.58611 -0.02454 0.62066 0.02731 0.62778 0.06481 C 0.63698 0.0956 0.62917 0.14977 0.6092 0.18426 C 0.58924 0.21875 0.55816 0.25116 0.50764 0.27176 C 0.45712 0.29236 0.35938 0.30509 0.30556 0.30833 C 0.25608 0.31389 0.22518 0.30324 0.18455 0.29167 C 0.14393 0.28009 0.09427 0.26134 0.06216 0.23889 C 0.03004 0.21643 0.00625 0.18333 -0.00798 0.15648 C -0.02222 0.12963 -0.02031 0.09421 -0.02361 0.07778 Z " pathEditMode="relative" rAng="0" ptsTypes="fafaasfaafaaaf">
                                      <p:cBhvr>
                                        <p:cTn id="6" dur="2000" fill="hold"/>
                                        <p:tgtEl>
                                          <p:spTgt spid="5"/>
                                        </p:tgtEl>
                                        <p:attrNameLst>
                                          <p:attrName>ppt_x</p:attrName>
                                          <p:attrName>ppt_y</p:attrName>
                                        </p:attrNameLst>
                                      </p:cBhvr>
                                      <p:rCtr x="32656" y="1181"/>
                                    </p:animMotion>
                                  </p:childTnLst>
                                </p:cTn>
                              </p:par>
                              <p:par>
                                <p:cTn id="7" presetID="12" presetClass="path" presetSubtype="0" repeatCount="indefinite" fill="hold" grpId="0" nodeType="withEffect">
                                  <p:stCondLst>
                                    <p:cond delay="0"/>
                                  </p:stCondLst>
                                  <p:endCondLst>
                                    <p:cond evt="onNext" delay="0">
                                      <p:tgtEl>
                                        <p:sldTgt/>
                                      </p:tgtEl>
                                    </p:cond>
                                  </p:endCondLst>
                                  <p:childTnLst>
                                    <p:animMotion origin="layout" path="M 0.0401 -0.07986 C 0.03194 -0.03658 -0.0073 0.02222 -0.06129 0.05208 C -0.11546 0.08194 -0.2099 0.10046 -0.28368 0.09884 C -0.35191 0.09514 -0.45 0.08032 -0.50539 0.04213 C -0.55573 0.02083 -0.56737 -0.0007 -0.58594 -0.0294 C -0.60452 -0.0581 -0.61667 -0.09931 -0.6165 -0.13009 C -0.6099 -0.17083 -0.60782 -0.18681 -0.58525 -0.21366 C -0.56268 -0.24051 -0.54237 -0.2713 -0.48143 -0.2912 C -0.42049 -0.31111 -0.29792 -0.3419 -0.2198 -0.33287 C -0.15938 -0.32245 -0.05382 -0.27963 -0.01059 -0.2375 C 0.03263 -0.19537 0.04236 -0.11713 0.0401 -0.07986 Z " pathEditMode="relative" rAng="0" ptsTypes="fafaafaafaf">
                                      <p:cBhvr>
                                        <p:cTn id="8" dur="2000" spd="-100000" fill="hold"/>
                                        <p:tgtEl>
                                          <p:spTgt spid="19"/>
                                        </p:tgtEl>
                                        <p:attrNameLst>
                                          <p:attrName>ppt_x</p:attrName>
                                          <p:attrName>ppt_y</p:attrName>
                                        </p:attrNameLst>
                                      </p:cBhvr>
                                      <p:rCtr x="-32726" y="-409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1"/>
          <p:cNvSpPr txBox="1">
            <a:spLocks noChangeArrowheads="1"/>
          </p:cNvSpPr>
          <p:nvPr/>
        </p:nvSpPr>
        <p:spPr bwMode="auto">
          <a:xfrm>
            <a:off x="1041400" y="2479675"/>
            <a:ext cx="7467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800">
                <a:hlinkClick r:id="rId2"/>
              </a:rPr>
              <a:t>Esplorando il mondo dell’infinitamente piccolo</a:t>
            </a:r>
            <a:endParaRPr lang="en-US" altLang="en-US" sz="28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Grp="1" noChangeArrowheads="1"/>
          </p:cNvSpPr>
          <p:nvPr>
            <p:ph type="title"/>
          </p:nvPr>
        </p:nvSpPr>
        <p:spPr>
          <a:xfrm>
            <a:off x="125413" y="428625"/>
            <a:ext cx="8858250" cy="598488"/>
          </a:xfrm>
        </p:spPr>
        <p:txBody>
          <a:bodyPr lIns="53576" tIns="53576" rIns="35320" bIns="53576" anchor="b"/>
          <a:lstStyle/>
          <a:p>
            <a:pPr>
              <a:lnSpc>
                <a:spcPct val="75000"/>
              </a:lnSpc>
            </a:pPr>
            <a:r>
              <a:rPr lang="en-US" altLang="en-US" sz="3000" b="1" dirty="0">
                <a:solidFill>
                  <a:srgbClr val="570700"/>
                </a:solidFill>
                <a:latin typeface="Arial" charset="0"/>
                <a:ea typeface="ヒラギノ角ゴ ProN W6" charset="0"/>
                <a:cs typeface="ヒラギノ角ゴ ProN W6" charset="0"/>
                <a:sym typeface="Arial" charset="0"/>
              </a:rPr>
              <a:t>Un </a:t>
            </a:r>
            <a:r>
              <a:rPr lang="en-US" altLang="en-US" sz="3000" b="1" dirty="0" err="1">
                <a:solidFill>
                  <a:srgbClr val="570700"/>
                </a:solidFill>
                <a:latin typeface="Arial" charset="0"/>
                <a:ea typeface="ヒラギノ角ゴ ProN W6" charset="0"/>
                <a:cs typeface="ヒラギノ角ゴ ProN W6" charset="0"/>
                <a:sym typeface="Arial" charset="0"/>
              </a:rPr>
              <a:t>tipico</a:t>
            </a:r>
            <a:r>
              <a:rPr lang="en-US" altLang="en-US" sz="3000" b="1" dirty="0">
                <a:solidFill>
                  <a:srgbClr val="570700"/>
                </a:solidFill>
                <a:latin typeface="Arial" charset="0"/>
                <a:ea typeface="ヒラギノ角ゴ ProN W6" charset="0"/>
                <a:cs typeface="ヒラギノ角ゴ ProN W6" charset="0"/>
                <a:sym typeface="Arial" charset="0"/>
              </a:rPr>
              <a:t> </a:t>
            </a:r>
            <a:r>
              <a:rPr lang="en-US" altLang="en-US" sz="3000" b="1" dirty="0" err="1">
                <a:solidFill>
                  <a:srgbClr val="570700"/>
                </a:solidFill>
                <a:latin typeface="Arial" charset="0"/>
                <a:ea typeface="ヒラギノ角ゴ ProN W6" charset="0"/>
                <a:cs typeface="ヒラギノ角ゴ ProN W6" charset="0"/>
                <a:sym typeface="Arial" charset="0"/>
              </a:rPr>
              <a:t>rivelatore</a:t>
            </a:r>
            <a:r>
              <a:rPr lang="en-US" altLang="en-US" sz="3000" b="1" dirty="0">
                <a:solidFill>
                  <a:srgbClr val="570700"/>
                </a:solidFill>
                <a:latin typeface="Arial" charset="0"/>
                <a:ea typeface="ヒラギノ角ゴ ProN W6" charset="0"/>
                <a:cs typeface="ヒラギノ角ゴ ProN W6" charset="0"/>
                <a:sym typeface="Arial" charset="0"/>
              </a:rPr>
              <a:t> di </a:t>
            </a:r>
            <a:r>
              <a:rPr lang="en-US" altLang="en-US" sz="3000" b="1" dirty="0" err="1">
                <a:solidFill>
                  <a:srgbClr val="570700"/>
                </a:solidFill>
                <a:latin typeface="Arial" charset="0"/>
                <a:ea typeface="ヒラギノ角ゴ ProN W6" charset="0"/>
                <a:cs typeface="ヒラギノ角ゴ ProN W6" charset="0"/>
                <a:sym typeface="Arial" charset="0"/>
              </a:rPr>
              <a:t>particelle</a:t>
            </a:r>
            <a:r>
              <a:rPr lang="en-US" altLang="en-US" sz="3000" b="1" dirty="0">
                <a:solidFill>
                  <a:srgbClr val="570700"/>
                </a:solidFill>
                <a:latin typeface="Arial" charset="0"/>
                <a:ea typeface="ヒラギノ角ゴ ProN W6" charset="0"/>
                <a:cs typeface="ヒラギノ角ゴ ProN W6" charset="0"/>
                <a:sym typeface="Arial" charset="0"/>
              </a:rPr>
              <a:t> di LHC</a:t>
            </a:r>
          </a:p>
        </p:txBody>
      </p:sp>
      <p:sp>
        <p:nvSpPr>
          <p:cNvPr id="2" name="Slide Number Placeholder 1"/>
          <p:cNvSpPr>
            <a:spLocks noGrp="1"/>
          </p:cNvSpPr>
          <p:nvPr>
            <p:ph type="sldNum" sz="quarter" idx="12"/>
          </p:nvPr>
        </p:nvSpPr>
        <p:spPr/>
        <p:txBody>
          <a:bodyPr/>
          <a:lstStyle/>
          <a:p>
            <a:pPr>
              <a:defRPr/>
            </a:pPr>
            <a:fld id="{5FC7148E-2733-49B8-8635-200DA9750523}" type="slidenum">
              <a:rPr lang="en-GB"/>
              <a:pPr>
                <a:defRPr/>
              </a:pPr>
              <a:t>30</a:t>
            </a:fld>
            <a:endParaRPr lang="en-GB"/>
          </a:p>
        </p:txBody>
      </p:sp>
      <p:sp>
        <p:nvSpPr>
          <p:cNvPr id="6147" name="Rectangle 2"/>
          <p:cNvSpPr>
            <a:spLocks/>
          </p:cNvSpPr>
          <p:nvPr/>
        </p:nvSpPr>
        <p:spPr bwMode="auto">
          <a:xfrm>
            <a:off x="179388" y="1052736"/>
            <a:ext cx="8064500" cy="448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lvl1pPr marL="69850" eaLnBrk="0" hangingPunct="0">
              <a:defRPr sz="3600">
                <a:solidFill>
                  <a:srgbClr val="000000"/>
                </a:solidFill>
                <a:latin typeface="Helvetica Light" charset="0"/>
                <a:ea typeface="ヒラギノ角ゴ ProN W3" charset="0"/>
                <a:cs typeface="ヒラギノ角ゴ ProN W3" charset="0"/>
                <a:sym typeface="Helvetica Light" charset="0"/>
              </a:defRPr>
            </a:lvl1pPr>
            <a:lvl2pPr marL="742950" indent="-285750" eaLnBrk="0" hangingPunct="0">
              <a:defRPr sz="3600">
                <a:solidFill>
                  <a:srgbClr val="000000"/>
                </a:solidFill>
                <a:latin typeface="Helvetica Light" charset="0"/>
                <a:ea typeface="ヒラギノ角ゴ ProN W3" charset="0"/>
                <a:cs typeface="ヒラギノ角ゴ ProN W3" charset="0"/>
                <a:sym typeface="Helvetica Light" charset="0"/>
              </a:defRPr>
            </a:lvl2pPr>
            <a:lvl3pPr marL="1143000" indent="-228600" eaLnBrk="0" hangingPunct="0">
              <a:defRPr sz="3600">
                <a:solidFill>
                  <a:srgbClr val="000000"/>
                </a:solidFill>
                <a:latin typeface="Helvetica Light" charset="0"/>
                <a:ea typeface="ヒラギノ角ゴ ProN W3" charset="0"/>
                <a:cs typeface="ヒラギノ角ゴ ProN W3" charset="0"/>
                <a:sym typeface="Helvetica Light" charset="0"/>
              </a:defRPr>
            </a:lvl3pPr>
            <a:lvl4pPr marL="1600200" indent="-228600" eaLnBrk="0" hangingPunct="0">
              <a:defRPr sz="3600">
                <a:solidFill>
                  <a:srgbClr val="000000"/>
                </a:solidFill>
                <a:latin typeface="Helvetica Light" charset="0"/>
                <a:ea typeface="ヒラギノ角ゴ ProN W3" charset="0"/>
                <a:cs typeface="ヒラギノ角ゴ ProN W3" charset="0"/>
                <a:sym typeface="Helvetica Light" charset="0"/>
              </a:defRPr>
            </a:lvl4pPr>
            <a:lvl5pPr marL="2057400" indent="-228600" eaLnBrk="0" hangingPunct="0">
              <a:defRPr sz="3600">
                <a:solidFill>
                  <a:srgbClr val="000000"/>
                </a:solidFill>
                <a:latin typeface="Helvetica Light" charset="0"/>
                <a:ea typeface="ヒラギノ角ゴ ProN W3" charset="0"/>
                <a:cs typeface="ヒラギノ角ゴ ProN W3" charset="0"/>
                <a:sym typeface="Helvetica Light" charset="0"/>
              </a:defRPr>
            </a:lvl5pPr>
            <a:lvl6pPr marL="2514600" indent="-228600" algn="ctr" eaLnBrk="0" fontAlgn="base" hangingPunct="0">
              <a:spcBef>
                <a:spcPct val="0"/>
              </a:spcBef>
              <a:spcAft>
                <a:spcPct val="0"/>
              </a:spcAft>
              <a:defRPr sz="3600">
                <a:solidFill>
                  <a:srgbClr val="000000"/>
                </a:solidFill>
                <a:latin typeface="Helvetica Light" charset="0"/>
                <a:ea typeface="ヒラギノ角ゴ ProN W3" charset="0"/>
                <a:cs typeface="ヒラギノ角ゴ ProN W3" charset="0"/>
                <a:sym typeface="Helvetica Light" charset="0"/>
              </a:defRPr>
            </a:lvl6pPr>
            <a:lvl7pPr marL="2971800" indent="-228600" algn="ctr" eaLnBrk="0" fontAlgn="base" hangingPunct="0">
              <a:spcBef>
                <a:spcPct val="0"/>
              </a:spcBef>
              <a:spcAft>
                <a:spcPct val="0"/>
              </a:spcAft>
              <a:defRPr sz="3600">
                <a:solidFill>
                  <a:srgbClr val="000000"/>
                </a:solidFill>
                <a:latin typeface="Helvetica Light" charset="0"/>
                <a:ea typeface="ヒラギノ角ゴ ProN W3" charset="0"/>
                <a:cs typeface="ヒラギノ角ゴ ProN W3" charset="0"/>
                <a:sym typeface="Helvetica Light" charset="0"/>
              </a:defRPr>
            </a:lvl7pPr>
            <a:lvl8pPr marL="3429000" indent="-228600" algn="ctr" eaLnBrk="0" fontAlgn="base" hangingPunct="0">
              <a:spcBef>
                <a:spcPct val="0"/>
              </a:spcBef>
              <a:spcAft>
                <a:spcPct val="0"/>
              </a:spcAft>
              <a:defRPr sz="3600">
                <a:solidFill>
                  <a:srgbClr val="000000"/>
                </a:solidFill>
                <a:latin typeface="Helvetica Light" charset="0"/>
                <a:ea typeface="ヒラギノ角ゴ ProN W3" charset="0"/>
                <a:cs typeface="ヒラギノ角ゴ ProN W3" charset="0"/>
                <a:sym typeface="Helvetica Light" charset="0"/>
              </a:defRPr>
            </a:lvl8pPr>
            <a:lvl9pPr marL="3886200" indent="-228600" algn="ctr" eaLnBrk="0" fontAlgn="base" hangingPunct="0">
              <a:spcBef>
                <a:spcPct val="0"/>
              </a:spcBef>
              <a:spcAft>
                <a:spcPct val="0"/>
              </a:spcAft>
              <a:defRPr sz="3600">
                <a:solidFill>
                  <a:srgbClr val="000000"/>
                </a:solidFill>
                <a:latin typeface="Helvetica Light" charset="0"/>
                <a:ea typeface="ヒラギノ角ゴ ProN W3" charset="0"/>
                <a:cs typeface="ヒラギノ角ゴ ProN W3" charset="0"/>
                <a:sym typeface="Helvetica Light" charset="0"/>
              </a:defRPr>
            </a:lvl9pPr>
          </a:lstStyle>
          <a:p>
            <a:pPr eaLnBrk="1" fontAlgn="auto" hangingPunct="1">
              <a:spcBef>
                <a:spcPts val="352"/>
              </a:spcBef>
              <a:spcAft>
                <a:spcPts val="0"/>
              </a:spcAft>
              <a:defRPr/>
            </a:pPr>
            <a:endParaRPr lang="en-US" altLang="en-US" sz="2400" b="1" dirty="0">
              <a:solidFill>
                <a:schemeClr val="tx1"/>
              </a:solidFill>
              <a:latin typeface="Arial" charset="0"/>
              <a:cs typeface="Arial" charset="0"/>
              <a:sym typeface="Arial" charset="0"/>
            </a:endParaRPr>
          </a:p>
          <a:p>
            <a:pPr marL="370569" indent="-321457" eaLnBrk="1" fontAlgn="auto" hangingPunct="1">
              <a:spcBef>
                <a:spcPts val="352"/>
              </a:spcBef>
              <a:spcAft>
                <a:spcPts val="0"/>
              </a:spcAft>
              <a:buFont typeface="Wingdings" pitchFamily="1" charset="2"/>
              <a:buChar char="à"/>
              <a:defRPr/>
            </a:pPr>
            <a:r>
              <a:rPr lang="en-US" altLang="en-US" sz="2400" b="1" dirty="0">
                <a:solidFill>
                  <a:schemeClr val="tx1"/>
                </a:solidFill>
                <a:latin typeface="Arial" charset="0"/>
                <a:cs typeface="Arial" charset="0"/>
                <a:sym typeface="Wingdings" panose="05000000000000000000" pitchFamily="2" charset="2"/>
              </a:rPr>
              <a:t>Forma </a:t>
            </a:r>
            <a:r>
              <a:rPr lang="en-US" altLang="en-US" sz="2400" b="1" dirty="0" err="1">
                <a:solidFill>
                  <a:schemeClr val="tx1"/>
                </a:solidFill>
                <a:latin typeface="Arial" charset="0"/>
                <a:cs typeface="Arial" charset="0"/>
                <a:sym typeface="Wingdings" panose="05000000000000000000" pitchFamily="2" charset="2"/>
              </a:rPr>
              <a:t>cilindrica</a:t>
            </a:r>
            <a:r>
              <a:rPr lang="en-US" altLang="en-US" sz="2400" b="1" dirty="0">
                <a:solidFill>
                  <a:schemeClr val="tx1"/>
                </a:solidFill>
                <a:latin typeface="Arial" charset="0"/>
                <a:cs typeface="Arial" charset="0"/>
                <a:sym typeface="Wingdings" panose="05000000000000000000" pitchFamily="2" charset="2"/>
              </a:rPr>
              <a:t> </a:t>
            </a:r>
            <a:r>
              <a:rPr lang="en-US" altLang="en-US" sz="2400" b="1" dirty="0" err="1">
                <a:solidFill>
                  <a:schemeClr val="tx1"/>
                </a:solidFill>
                <a:latin typeface="Arial" charset="0"/>
                <a:cs typeface="Arial" charset="0"/>
                <a:sym typeface="Wingdings" panose="05000000000000000000" pitchFamily="2" charset="2"/>
              </a:rPr>
              <a:t>intorno</a:t>
            </a:r>
            <a:r>
              <a:rPr lang="en-US" altLang="en-US" sz="2400" b="1" dirty="0">
                <a:solidFill>
                  <a:schemeClr val="tx1"/>
                </a:solidFill>
                <a:latin typeface="Arial" charset="0"/>
                <a:cs typeface="Arial" charset="0"/>
                <a:sym typeface="Wingdings" panose="05000000000000000000" pitchFamily="2" charset="2"/>
              </a:rPr>
              <a:t> al </a:t>
            </a:r>
            <a:r>
              <a:rPr lang="en-US" altLang="en-US" sz="2400" b="1" dirty="0" err="1">
                <a:solidFill>
                  <a:schemeClr val="tx1"/>
                </a:solidFill>
                <a:latin typeface="Arial" charset="0"/>
                <a:cs typeface="Arial" charset="0"/>
                <a:sym typeface="Wingdings" panose="05000000000000000000" pitchFamily="2" charset="2"/>
              </a:rPr>
              <a:t>tubo</a:t>
            </a:r>
            <a:r>
              <a:rPr lang="en-US" altLang="en-US" sz="2400" b="1" dirty="0">
                <a:solidFill>
                  <a:schemeClr val="tx1"/>
                </a:solidFill>
                <a:latin typeface="Arial" charset="0"/>
                <a:cs typeface="Arial" charset="0"/>
                <a:sym typeface="Wingdings" panose="05000000000000000000" pitchFamily="2" charset="2"/>
              </a:rPr>
              <a:t> del fascio</a:t>
            </a:r>
            <a:endParaRPr lang="en-US" altLang="en-US" sz="2400" dirty="0">
              <a:solidFill>
                <a:schemeClr val="tx1"/>
              </a:solidFill>
              <a:latin typeface="Arial" charset="0"/>
              <a:cs typeface="Arial" charset="0"/>
              <a:sym typeface="Wingdings" panose="05000000000000000000" pitchFamily="2" charset="2"/>
            </a:endParaRPr>
          </a:p>
          <a:p>
            <a:pPr eaLnBrk="1" fontAlgn="auto" hangingPunct="1">
              <a:spcBef>
                <a:spcPts val="352"/>
              </a:spcBef>
              <a:spcAft>
                <a:spcPts val="0"/>
              </a:spcAft>
              <a:defRPr/>
            </a:pPr>
            <a:endParaRPr lang="en-US" altLang="en-US" sz="2400" dirty="0">
              <a:solidFill>
                <a:schemeClr val="tx1"/>
              </a:solidFill>
              <a:latin typeface="Arial" charset="0"/>
              <a:cs typeface="Arial" charset="0"/>
              <a:sym typeface="Arial" charset="0"/>
            </a:endParaRPr>
          </a:p>
          <a:p>
            <a:pPr eaLnBrk="1" fontAlgn="auto" hangingPunct="1">
              <a:spcBef>
                <a:spcPts val="352"/>
              </a:spcBef>
              <a:spcAft>
                <a:spcPts val="0"/>
              </a:spcAft>
              <a:defRPr/>
            </a:pPr>
            <a:r>
              <a:rPr lang="en-US" altLang="en-US" sz="2400" dirty="0">
                <a:solidFill>
                  <a:schemeClr val="tx1"/>
                </a:solidFill>
                <a:latin typeface="Arial" charset="0"/>
                <a:cs typeface="Arial" charset="0"/>
                <a:sym typeface="Arial" charset="0"/>
              </a:rPr>
              <a:t>Tanti strati:</a:t>
            </a:r>
          </a:p>
          <a:p>
            <a:pPr marL="370569" indent="-321457" eaLnBrk="1" fontAlgn="auto" hangingPunct="1">
              <a:spcBef>
                <a:spcPts val="352"/>
              </a:spcBef>
              <a:spcAft>
                <a:spcPts val="0"/>
              </a:spcAft>
              <a:buFont typeface="Arial" panose="020B0604020202020204" pitchFamily="34" charset="0"/>
              <a:buChar char="•"/>
              <a:defRPr/>
            </a:pPr>
            <a:r>
              <a:rPr lang="en-US" altLang="en-US" sz="2400" dirty="0" err="1">
                <a:solidFill>
                  <a:srgbClr val="FF0000"/>
                </a:solidFill>
                <a:latin typeface="Arial" charset="0"/>
                <a:cs typeface="Arial" charset="0"/>
                <a:sym typeface="Arial" charset="0"/>
              </a:rPr>
              <a:t>Tracciatore</a:t>
            </a:r>
            <a:endParaRPr lang="en-US" altLang="en-US" sz="2400" dirty="0">
              <a:solidFill>
                <a:srgbClr val="FF0000"/>
              </a:solidFill>
              <a:latin typeface="Arial" charset="0"/>
              <a:cs typeface="Arial" charset="0"/>
              <a:sym typeface="Arial" charset="0"/>
            </a:endParaRPr>
          </a:p>
          <a:p>
            <a:pPr marL="370569" indent="-321457" eaLnBrk="1" fontAlgn="auto" hangingPunct="1">
              <a:spcBef>
                <a:spcPts val="352"/>
              </a:spcBef>
              <a:spcAft>
                <a:spcPts val="0"/>
              </a:spcAft>
              <a:buFont typeface="Arial" panose="020B0604020202020204" pitchFamily="34" charset="0"/>
              <a:buChar char="•"/>
              <a:defRPr/>
            </a:pPr>
            <a:r>
              <a:rPr lang="en-US" altLang="en-US" sz="2400" dirty="0" err="1">
                <a:solidFill>
                  <a:srgbClr val="00B050"/>
                </a:solidFill>
                <a:latin typeface="Arial" charset="0"/>
                <a:cs typeface="Arial" charset="0"/>
                <a:sym typeface="Arial" charset="0"/>
              </a:rPr>
              <a:t>Calorimetro</a:t>
            </a:r>
            <a:r>
              <a:rPr lang="en-US" altLang="en-US" sz="2400" dirty="0">
                <a:solidFill>
                  <a:srgbClr val="00B050"/>
                </a:solidFill>
                <a:latin typeface="Arial" charset="0"/>
                <a:cs typeface="Arial" charset="0"/>
                <a:sym typeface="Arial" charset="0"/>
              </a:rPr>
              <a:t> </a:t>
            </a:r>
            <a:r>
              <a:rPr lang="en-US" altLang="en-US" sz="2400" dirty="0" err="1">
                <a:solidFill>
                  <a:srgbClr val="00B050"/>
                </a:solidFill>
                <a:latin typeface="Arial" charset="0"/>
                <a:cs typeface="Arial" charset="0"/>
                <a:sym typeface="Arial" charset="0"/>
              </a:rPr>
              <a:t>elettromagnetico</a:t>
            </a:r>
            <a:endParaRPr lang="en-US" altLang="en-US" sz="2400" dirty="0">
              <a:solidFill>
                <a:srgbClr val="00B050"/>
              </a:solidFill>
              <a:latin typeface="Arial" charset="0"/>
              <a:cs typeface="Arial" charset="0"/>
              <a:sym typeface="Arial" charset="0"/>
            </a:endParaRPr>
          </a:p>
          <a:p>
            <a:pPr marL="370569" indent="-321457" eaLnBrk="1" fontAlgn="auto" hangingPunct="1">
              <a:spcBef>
                <a:spcPts val="352"/>
              </a:spcBef>
              <a:spcAft>
                <a:spcPts val="0"/>
              </a:spcAft>
              <a:buFont typeface="Arial" panose="020B0604020202020204" pitchFamily="34" charset="0"/>
              <a:buChar char="•"/>
              <a:defRPr/>
            </a:pPr>
            <a:r>
              <a:rPr lang="en-US" altLang="en-US" sz="2400" dirty="0" err="1">
                <a:solidFill>
                  <a:schemeClr val="accent5">
                    <a:lumMod val="75000"/>
                  </a:schemeClr>
                </a:solidFill>
                <a:latin typeface="Arial" charset="0"/>
                <a:cs typeface="Arial" charset="0"/>
                <a:sym typeface="Arial" charset="0"/>
              </a:rPr>
              <a:t>Calorimetro</a:t>
            </a:r>
            <a:r>
              <a:rPr lang="en-US" altLang="en-US" sz="2400" dirty="0">
                <a:solidFill>
                  <a:schemeClr val="accent5">
                    <a:lumMod val="75000"/>
                  </a:schemeClr>
                </a:solidFill>
                <a:latin typeface="Arial" charset="0"/>
                <a:cs typeface="Arial" charset="0"/>
                <a:sym typeface="Arial" charset="0"/>
              </a:rPr>
              <a:t> </a:t>
            </a:r>
            <a:r>
              <a:rPr lang="en-US" altLang="en-US" sz="2400" dirty="0" err="1">
                <a:solidFill>
                  <a:schemeClr val="accent5">
                    <a:lumMod val="75000"/>
                  </a:schemeClr>
                </a:solidFill>
                <a:latin typeface="Arial" charset="0"/>
                <a:cs typeface="Arial" charset="0"/>
                <a:sym typeface="Arial" charset="0"/>
              </a:rPr>
              <a:t>adronico</a:t>
            </a:r>
            <a:endParaRPr lang="en-US" altLang="en-US" sz="2400" dirty="0">
              <a:solidFill>
                <a:schemeClr val="accent5">
                  <a:lumMod val="75000"/>
                </a:schemeClr>
              </a:solidFill>
              <a:latin typeface="Arial" charset="0"/>
              <a:cs typeface="Arial" charset="0"/>
              <a:sym typeface="Arial" charset="0"/>
            </a:endParaRPr>
          </a:p>
          <a:p>
            <a:pPr marL="370569" indent="-321457" eaLnBrk="1" fontAlgn="auto" hangingPunct="1">
              <a:spcBef>
                <a:spcPts val="352"/>
              </a:spcBef>
              <a:spcAft>
                <a:spcPts val="0"/>
              </a:spcAft>
              <a:buFont typeface="Arial" panose="020B0604020202020204" pitchFamily="34" charset="0"/>
              <a:buChar char="•"/>
              <a:defRPr/>
            </a:pPr>
            <a:r>
              <a:rPr lang="en-US" altLang="en-US" sz="2400" dirty="0" err="1">
                <a:solidFill>
                  <a:srgbClr val="404040"/>
                </a:solidFill>
                <a:latin typeface="Arial" charset="0"/>
                <a:cs typeface="Arial" charset="0"/>
                <a:sym typeface="Arial" charset="0"/>
              </a:rPr>
              <a:t>Magnete</a:t>
            </a:r>
            <a:endParaRPr lang="en-US" altLang="en-US" sz="2400" dirty="0">
              <a:solidFill>
                <a:srgbClr val="404040"/>
              </a:solidFill>
              <a:latin typeface="Arial" charset="0"/>
              <a:cs typeface="Arial" charset="0"/>
              <a:sym typeface="Arial" charset="0"/>
            </a:endParaRPr>
          </a:p>
          <a:p>
            <a:pPr marL="370569" indent="-321457" eaLnBrk="1" fontAlgn="auto" hangingPunct="1">
              <a:spcBef>
                <a:spcPts val="844"/>
              </a:spcBef>
              <a:spcAft>
                <a:spcPts val="0"/>
              </a:spcAft>
              <a:buFont typeface="Arial" panose="020B0604020202020204" pitchFamily="34" charset="0"/>
              <a:buChar char="•"/>
              <a:defRPr/>
            </a:pPr>
            <a:r>
              <a:rPr lang="en-US" altLang="en-US" sz="2400" dirty="0" err="1">
                <a:solidFill>
                  <a:srgbClr val="FFC000"/>
                </a:solidFill>
                <a:latin typeface="Arial" charset="0"/>
                <a:cs typeface="Arial" charset="0"/>
                <a:sym typeface="Arial" charset="0"/>
              </a:rPr>
              <a:t>Camere</a:t>
            </a:r>
            <a:r>
              <a:rPr lang="en-US" altLang="en-US" sz="2400" dirty="0">
                <a:solidFill>
                  <a:srgbClr val="FFC000"/>
                </a:solidFill>
                <a:latin typeface="Arial" charset="0"/>
                <a:cs typeface="Arial" charset="0"/>
                <a:sym typeface="Arial" charset="0"/>
              </a:rPr>
              <a:t> per I </a:t>
            </a:r>
            <a:r>
              <a:rPr lang="en-US" altLang="en-US" sz="2400" dirty="0" err="1">
                <a:solidFill>
                  <a:srgbClr val="FFC000"/>
                </a:solidFill>
                <a:latin typeface="Arial" charset="0"/>
                <a:cs typeface="Arial" charset="0"/>
                <a:sym typeface="Arial" charset="0"/>
              </a:rPr>
              <a:t>muoni</a:t>
            </a:r>
            <a:endParaRPr lang="en-US" altLang="en-US" sz="2400" dirty="0">
              <a:solidFill>
                <a:srgbClr val="FFC000"/>
              </a:solidFill>
              <a:latin typeface="Arial" charset="0"/>
              <a:cs typeface="Arial" charset="0"/>
              <a:sym typeface="Arial" charset="0"/>
            </a:endParaRPr>
          </a:p>
          <a:p>
            <a:pPr eaLnBrk="1" fontAlgn="auto" hangingPunct="1">
              <a:spcBef>
                <a:spcPts val="352"/>
              </a:spcBef>
              <a:spcAft>
                <a:spcPts val="0"/>
              </a:spcAft>
              <a:defRPr/>
            </a:pPr>
            <a:endParaRPr lang="en-US" altLang="en-US" dirty="0">
              <a:solidFill>
                <a:schemeClr val="tx1"/>
              </a:solidFill>
              <a:ea typeface="Lucida Grande" charset="0"/>
              <a:cs typeface="Lucida Grande" charset="0"/>
            </a:endParaRPr>
          </a:p>
          <a:p>
            <a:pPr eaLnBrk="1" fontAlgn="auto" hangingPunct="1">
              <a:spcBef>
                <a:spcPts val="352"/>
              </a:spcBef>
              <a:spcAft>
                <a:spcPts val="0"/>
              </a:spcAft>
              <a:defRPr/>
            </a:pPr>
            <a:endParaRPr lang="en-US" altLang="en-US" dirty="0">
              <a:solidFill>
                <a:schemeClr val="tx1"/>
              </a:solidFill>
              <a:ea typeface="Lucida Grande" charset="0"/>
              <a:cs typeface="Lucida Grande" charset="0"/>
            </a:endParaRPr>
          </a:p>
        </p:txBody>
      </p:sp>
      <p:sp>
        <p:nvSpPr>
          <p:cNvPr id="4" name="AutoShape 7" descr="Image result for drawing of CMS experiment"/>
          <p:cNvSpPr>
            <a:spLocks noChangeAspect="1" noChangeArrowheads="1"/>
          </p:cNvSpPr>
          <p:nvPr/>
        </p:nvSpPr>
        <p:spPr bwMode="auto">
          <a:xfrm>
            <a:off x="14446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9" descr="Image result for drawing of CMS experiment"/>
          <p:cNvSpPr>
            <a:spLocks noChangeAspect="1" noChangeArrowheads="1"/>
          </p:cNvSpPr>
          <p:nvPr/>
        </p:nvSpPr>
        <p:spPr bwMode="auto">
          <a:xfrm>
            <a:off x="296863"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9" name="Group 8"/>
          <p:cNvGrpSpPr/>
          <p:nvPr/>
        </p:nvGrpSpPr>
        <p:grpSpPr>
          <a:xfrm>
            <a:off x="4435522" y="2780928"/>
            <a:ext cx="4860878" cy="3600400"/>
            <a:chOff x="4435522" y="2780928"/>
            <a:chExt cx="4860878" cy="360040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7120" r="-1" b="12860"/>
            <a:stretch/>
          </p:blipFill>
          <p:spPr>
            <a:xfrm>
              <a:off x="4435522" y="2780928"/>
              <a:ext cx="4708477" cy="3535645"/>
            </a:xfrm>
            <a:prstGeom prst="rect">
              <a:avLst/>
            </a:prstGeom>
          </p:spPr>
        </p:pic>
        <p:sp>
          <p:nvSpPr>
            <p:cNvPr id="7" name="Rectangle 6"/>
            <p:cNvSpPr/>
            <p:nvPr/>
          </p:nvSpPr>
          <p:spPr>
            <a:xfrm>
              <a:off x="7020272" y="2924944"/>
              <a:ext cx="1296144"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308304" y="3212976"/>
              <a:ext cx="1080120"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FF0000"/>
                  </a:solidFill>
                </a:rPr>
                <a:t>Tracker</a:t>
              </a:r>
            </a:p>
          </p:txBody>
        </p:sp>
        <p:sp>
          <p:nvSpPr>
            <p:cNvPr id="11" name="Rectangle 10"/>
            <p:cNvSpPr/>
            <p:nvPr/>
          </p:nvSpPr>
          <p:spPr>
            <a:xfrm>
              <a:off x="7460704" y="3429000"/>
              <a:ext cx="1683296"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00B050"/>
                  </a:solidFill>
                </a:rPr>
                <a:t>Electromagnetic calorimeter</a:t>
              </a:r>
            </a:p>
          </p:txBody>
        </p:sp>
        <p:sp>
          <p:nvSpPr>
            <p:cNvPr id="12" name="Rectangle 11"/>
            <p:cNvSpPr/>
            <p:nvPr/>
          </p:nvSpPr>
          <p:spPr>
            <a:xfrm>
              <a:off x="7613104" y="3717032"/>
              <a:ext cx="1683296"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accent5">
                      <a:lumMod val="75000"/>
                    </a:schemeClr>
                  </a:solidFill>
                </a:rPr>
                <a:t>Hadronic calorimeter</a:t>
              </a:r>
            </a:p>
          </p:txBody>
        </p:sp>
        <p:sp>
          <p:nvSpPr>
            <p:cNvPr id="13" name="Rectangle 12"/>
            <p:cNvSpPr/>
            <p:nvPr/>
          </p:nvSpPr>
          <p:spPr>
            <a:xfrm>
              <a:off x="6804248" y="6021288"/>
              <a:ext cx="1479012"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FFC000"/>
                  </a:solidFill>
                </a:rPr>
                <a:t>Muon chambers</a:t>
              </a:r>
            </a:p>
          </p:txBody>
        </p:sp>
      </p:grpSp>
    </p:spTree>
    <p:extLst>
      <p:ext uri="{BB962C8B-B14F-4D97-AF65-F5344CB8AC3E}">
        <p14:creationId xmlns:p14="http://schemas.microsoft.com/office/powerpoint/2010/main" val="3435271836"/>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243437-B58B-4674-BA6E-F928832CBA92}"/>
              </a:ext>
            </a:extLst>
          </p:cNvPr>
          <p:cNvSpPr>
            <a:spLocks noGrp="1"/>
          </p:cNvSpPr>
          <p:nvPr>
            <p:ph type="title"/>
          </p:nvPr>
        </p:nvSpPr>
        <p:spPr>
          <a:xfrm>
            <a:off x="457200" y="0"/>
            <a:ext cx="8229600" cy="1143000"/>
          </a:xfrm>
        </p:spPr>
        <p:txBody>
          <a:bodyPr/>
          <a:lstStyle/>
          <a:p>
            <a:r>
              <a:rPr lang="en-GB" dirty="0" err="1"/>
              <a:t>L’esperimento</a:t>
            </a:r>
            <a:r>
              <a:rPr lang="en-GB" dirty="0"/>
              <a:t> CMS</a:t>
            </a:r>
          </a:p>
        </p:txBody>
      </p:sp>
      <p:pic>
        <p:nvPicPr>
          <p:cNvPr id="4098" name="Picture 2" descr="UZH - Direct Coupling of the Higgs Boson to the Top Quark Observed">
            <a:extLst>
              <a:ext uri="{FF2B5EF4-FFF2-40B4-BE49-F238E27FC236}">
                <a16:creationId xmlns:a16="http://schemas.microsoft.com/office/drawing/2014/main" id="{93C22C97-77D7-4AF2-B51C-387864AA50A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0237" y="1203036"/>
            <a:ext cx="5654964" cy="5654964"/>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9">
            <a:extLst>
              <a:ext uri="{FF2B5EF4-FFF2-40B4-BE49-F238E27FC236}">
                <a16:creationId xmlns:a16="http://schemas.microsoft.com/office/drawing/2014/main" id="{861C4808-D34C-42D9-98CE-640918DE96EF}"/>
              </a:ext>
            </a:extLst>
          </p:cNvPr>
          <p:cNvSpPr txBox="1">
            <a:spLocks noChangeArrowheads="1"/>
          </p:cNvSpPr>
          <p:nvPr/>
        </p:nvSpPr>
        <p:spPr bwMode="auto">
          <a:xfrm>
            <a:off x="162315" y="5539581"/>
            <a:ext cx="2071927" cy="1277273"/>
          </a:xfrm>
          <a:prstGeom prst="rect">
            <a:avLst/>
          </a:prstGeom>
          <a:solidFill>
            <a:srgbClr val="D9EDE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400" dirty="0"/>
              <a:t>CMS: </a:t>
            </a:r>
          </a:p>
          <a:p>
            <a:pPr>
              <a:spcBef>
                <a:spcPct val="50000"/>
              </a:spcBef>
            </a:pPr>
            <a:r>
              <a:rPr lang="en-US" altLang="en-US" sz="1400" dirty="0"/>
              <a:t>14000 </a:t>
            </a:r>
            <a:r>
              <a:rPr lang="en-US" altLang="en-US" sz="1400" dirty="0" err="1"/>
              <a:t>tonnellate</a:t>
            </a:r>
            <a:br>
              <a:rPr lang="en-US" altLang="en-US" sz="1400" dirty="0"/>
            </a:br>
            <a:r>
              <a:rPr lang="en-US" altLang="en-US" sz="1400" dirty="0"/>
              <a:t>21m </a:t>
            </a:r>
            <a:r>
              <a:rPr lang="en-US" altLang="en-US" sz="1400" dirty="0" err="1"/>
              <a:t>lunghezza</a:t>
            </a:r>
            <a:br>
              <a:rPr lang="en-US" altLang="en-US" sz="1400" dirty="0"/>
            </a:br>
            <a:r>
              <a:rPr lang="en-US" altLang="en-US" sz="1400" dirty="0"/>
              <a:t>15m </a:t>
            </a:r>
            <a:r>
              <a:rPr lang="en-US" altLang="en-US" sz="1400" dirty="0" err="1"/>
              <a:t>altezza</a:t>
            </a:r>
            <a:r>
              <a:rPr lang="en-US" altLang="en-US" sz="1400" dirty="0"/>
              <a:t>               campo </a:t>
            </a:r>
            <a:r>
              <a:rPr lang="en-US" altLang="en-US" sz="1400" dirty="0" err="1"/>
              <a:t>magnetico</a:t>
            </a:r>
            <a:r>
              <a:rPr lang="en-US" altLang="en-US" sz="1400" dirty="0"/>
              <a:t> 3.8T </a:t>
            </a:r>
          </a:p>
        </p:txBody>
      </p:sp>
    </p:spTree>
    <p:extLst>
      <p:ext uri="{BB962C8B-B14F-4D97-AF65-F5344CB8AC3E}">
        <p14:creationId xmlns:p14="http://schemas.microsoft.com/office/powerpoint/2010/main" val="1874305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67227" y="188640"/>
            <a:ext cx="5960957" cy="1143000"/>
          </a:xfrm>
        </p:spPr>
        <p:txBody>
          <a:bodyPr/>
          <a:lstStyle/>
          <a:p>
            <a:r>
              <a:rPr lang="en-GB" altLang="en-US" b="1" dirty="0">
                <a:solidFill>
                  <a:srgbClr val="FF0000"/>
                </a:solidFill>
              </a:rPr>
              <a:t>Il </a:t>
            </a:r>
            <a:r>
              <a:rPr lang="en-GB" altLang="en-US" b="1" dirty="0" err="1">
                <a:solidFill>
                  <a:srgbClr val="FF0000"/>
                </a:solidFill>
              </a:rPr>
              <a:t>Tracciatore</a:t>
            </a:r>
            <a:endParaRPr lang="en-GB" altLang="en-US" b="1" dirty="0">
              <a:solidFill>
                <a:srgbClr val="FF0000"/>
              </a:solidFill>
            </a:endParaRPr>
          </a:p>
        </p:txBody>
      </p:sp>
      <p:sp>
        <p:nvSpPr>
          <p:cNvPr id="3" name="Content Placeholder 2"/>
          <p:cNvSpPr>
            <a:spLocks noGrp="1"/>
          </p:cNvSpPr>
          <p:nvPr>
            <p:ph idx="1"/>
          </p:nvPr>
        </p:nvSpPr>
        <p:spPr>
          <a:xfrm>
            <a:off x="467928" y="1353478"/>
            <a:ext cx="4823767" cy="1447552"/>
          </a:xfrm>
        </p:spPr>
        <p:txBody>
          <a:bodyPr rtlCol="0">
            <a:noAutofit/>
          </a:bodyPr>
          <a:lstStyle/>
          <a:p>
            <a:pPr marL="0" indent="0" fontAlgn="auto">
              <a:spcAft>
                <a:spcPts val="0"/>
              </a:spcAft>
              <a:buFont typeface="Arial" panose="020B0604020202020204" pitchFamily="34" charset="0"/>
              <a:buNone/>
              <a:defRPr/>
            </a:pPr>
            <a:r>
              <a:rPr lang="en-GB" sz="2000" dirty="0"/>
              <a:t>Il </a:t>
            </a:r>
            <a:r>
              <a:rPr lang="en-GB" sz="2000" dirty="0" err="1"/>
              <a:t>Tracciatore</a:t>
            </a:r>
            <a:r>
              <a:rPr lang="en-GB" sz="2000" dirty="0"/>
              <a:t> di CMS ha </a:t>
            </a:r>
            <a:r>
              <a:rPr lang="en-GB" sz="2000" dirty="0" err="1"/>
              <a:t>almeno</a:t>
            </a:r>
            <a:r>
              <a:rPr lang="en-GB" sz="2000" dirty="0"/>
              <a:t> 20000 sensori di </a:t>
            </a:r>
            <a:r>
              <a:rPr lang="en-GB" sz="2000" dirty="0" err="1"/>
              <a:t>silicio</a:t>
            </a:r>
            <a:r>
              <a:rPr lang="en-GB" sz="2000" dirty="0"/>
              <a:t>, </a:t>
            </a:r>
            <a:r>
              <a:rPr lang="en-GB" sz="2000" dirty="0" err="1"/>
              <a:t>montati</a:t>
            </a:r>
            <a:r>
              <a:rPr lang="en-GB" sz="2000" dirty="0"/>
              <a:t> come </a:t>
            </a:r>
            <a:r>
              <a:rPr lang="en-GB" sz="2000" dirty="0" err="1"/>
              <a:t>tegole</a:t>
            </a:r>
            <a:r>
              <a:rPr lang="en-GB" sz="2000" dirty="0"/>
              <a:t> </a:t>
            </a:r>
            <a:r>
              <a:rPr lang="en-GB" sz="2000" dirty="0" err="1"/>
              <a:t>su</a:t>
            </a:r>
            <a:r>
              <a:rPr lang="en-GB" sz="2000" dirty="0"/>
              <a:t> un </a:t>
            </a:r>
            <a:r>
              <a:rPr lang="en-GB" sz="2000" dirty="0" err="1"/>
              <a:t>tetto</a:t>
            </a:r>
            <a:r>
              <a:rPr lang="en-GB" sz="2000" dirty="0"/>
              <a:t>. </a:t>
            </a:r>
            <a:r>
              <a:rPr lang="en-GB" sz="2000" dirty="0" err="1"/>
              <a:t>Ogni</a:t>
            </a:r>
            <a:r>
              <a:rPr lang="en-GB" sz="2000" dirty="0"/>
              <a:t> </a:t>
            </a:r>
            <a:r>
              <a:rPr lang="en-GB" sz="2000" dirty="0" err="1"/>
              <a:t>particella</a:t>
            </a:r>
            <a:r>
              <a:rPr lang="en-GB" sz="2000" dirty="0"/>
              <a:t> </a:t>
            </a:r>
            <a:r>
              <a:rPr lang="en-GB" sz="2000" dirty="0" err="1"/>
              <a:t>attraversa</a:t>
            </a:r>
            <a:r>
              <a:rPr lang="en-GB" sz="2000" dirty="0"/>
              <a:t> </a:t>
            </a:r>
            <a:r>
              <a:rPr lang="en-GB" sz="2000" dirty="0" err="1"/>
              <a:t>almeno</a:t>
            </a:r>
            <a:r>
              <a:rPr lang="en-GB" sz="2000" dirty="0"/>
              <a:t> 10 sensori.</a:t>
            </a:r>
          </a:p>
          <a:p>
            <a:pPr marL="0" indent="0" fontAlgn="auto">
              <a:spcAft>
                <a:spcPts val="0"/>
              </a:spcAft>
              <a:buFont typeface="Arial" panose="020B0604020202020204" pitchFamily="34" charset="0"/>
              <a:buNone/>
              <a:defRPr/>
            </a:pPr>
            <a:endParaRPr lang="en-GB" sz="2000" dirty="0"/>
          </a:p>
        </p:txBody>
      </p:sp>
      <p:pic>
        <p:nvPicPr>
          <p:cNvPr id="8196" name="Picture 2" descr="\begin{figure}\centerline{\hfill\epsfig{file=barrel_allsilicon_prototype.eps,hei...&#10;...ilicon_prototype.eps,height=7.8cm}\hspace*{\fill}} \protect \protect\end{figure}"/>
          <p:cNvPicPr>
            <a:picLocks noChangeAspect="1" noChangeArrowheads="1"/>
          </p:cNvPicPr>
          <p:nvPr/>
        </p:nvPicPr>
        <p:blipFill rotWithShape="1">
          <a:blip r:embed="rId2">
            <a:extLst>
              <a:ext uri="{28A0092B-C50C-407E-A947-70E740481C1C}">
                <a14:useLocalDpi xmlns:a14="http://schemas.microsoft.com/office/drawing/2010/main" val="0"/>
              </a:ext>
            </a:extLst>
          </a:blip>
          <a:srcRect r="42024"/>
          <a:stretch/>
        </p:blipFill>
        <p:spPr bwMode="auto">
          <a:xfrm>
            <a:off x="755576" y="2863454"/>
            <a:ext cx="4248472" cy="3648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3A530067-6509-4464-A407-32F8E0DCA73A}" type="slidenum">
              <a:rPr lang="en-GB"/>
              <a:pPr>
                <a:defRPr/>
              </a:pPr>
              <a:t>32</a:t>
            </a:fld>
            <a:endParaRPr lang="en-GB"/>
          </a:p>
        </p:txBody>
      </p:sp>
      <p:sp>
        <p:nvSpPr>
          <p:cNvPr id="2" name="AutoShape 7" descr="Image result for working principle of a silicon strip sensor"/>
          <p:cNvSpPr>
            <a:spLocks noChangeAspect="1" noChangeArrowheads="1"/>
          </p:cNvSpPr>
          <p:nvPr/>
        </p:nvSpPr>
        <p:spPr bwMode="auto">
          <a:xfrm>
            <a:off x="14446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201" name="Picture 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317" t="17083" r="27332"/>
          <a:stretch/>
        </p:blipFill>
        <p:spPr bwMode="auto">
          <a:xfrm>
            <a:off x="5408495" y="3190140"/>
            <a:ext cx="3188342" cy="2995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8144" y="286354"/>
            <a:ext cx="3201746" cy="2376264"/>
          </a:xfrm>
          <a:prstGeom prst="rect">
            <a:avLst/>
          </a:prstGeom>
        </p:spPr>
      </p:pic>
      <p:cxnSp>
        <p:nvCxnSpPr>
          <p:cNvPr id="7" name="Straight Arrow Connector 6"/>
          <p:cNvCxnSpPr/>
          <p:nvPr/>
        </p:nvCxnSpPr>
        <p:spPr>
          <a:xfrm>
            <a:off x="4572000" y="908720"/>
            <a:ext cx="2304256" cy="54006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9992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8144" y="286354"/>
            <a:ext cx="3201746" cy="2376264"/>
          </a:xfrm>
          <a:prstGeom prst="rect">
            <a:avLst/>
          </a:prstGeom>
        </p:spPr>
      </p:pic>
      <p:sp>
        <p:nvSpPr>
          <p:cNvPr id="12290" name="Title 1"/>
          <p:cNvSpPr>
            <a:spLocks noGrp="1"/>
          </p:cNvSpPr>
          <p:nvPr>
            <p:ph type="title"/>
          </p:nvPr>
        </p:nvSpPr>
        <p:spPr>
          <a:xfrm>
            <a:off x="457200" y="274638"/>
            <a:ext cx="5618956" cy="1138138"/>
          </a:xfrm>
        </p:spPr>
        <p:txBody>
          <a:bodyPr/>
          <a:lstStyle/>
          <a:p>
            <a:r>
              <a:rPr lang="en-GB" altLang="en-US" b="1" dirty="0" err="1">
                <a:solidFill>
                  <a:srgbClr val="00B050"/>
                </a:solidFill>
              </a:rPr>
              <a:t>Calorimeteri</a:t>
            </a:r>
            <a:endParaRPr lang="en-GB" altLang="en-US" b="1" dirty="0">
              <a:solidFill>
                <a:srgbClr val="00B050"/>
              </a:solidFill>
            </a:endParaRPr>
          </a:p>
        </p:txBody>
      </p:sp>
      <p:sp>
        <p:nvSpPr>
          <p:cNvPr id="3" name="Content Placeholder 2"/>
          <p:cNvSpPr>
            <a:spLocks noGrp="1"/>
          </p:cNvSpPr>
          <p:nvPr>
            <p:ph idx="1"/>
          </p:nvPr>
        </p:nvSpPr>
        <p:spPr>
          <a:xfrm>
            <a:off x="207821" y="1412776"/>
            <a:ext cx="5588315" cy="2448272"/>
          </a:xfrm>
        </p:spPr>
        <p:txBody>
          <a:bodyPr rtlCol="0">
            <a:normAutofit/>
          </a:bodyPr>
          <a:lstStyle/>
          <a:p>
            <a:pPr fontAlgn="auto">
              <a:spcAft>
                <a:spcPts val="0"/>
              </a:spcAft>
              <a:buFont typeface="Arial" panose="020B0604020202020204" pitchFamily="34" charset="0"/>
              <a:buChar char="•"/>
              <a:defRPr/>
            </a:pPr>
            <a:r>
              <a:rPr lang="en-GB" sz="2000" dirty="0"/>
              <a:t>I calorimetri </a:t>
            </a:r>
            <a:r>
              <a:rPr lang="en-GB" sz="2000" dirty="0" err="1"/>
              <a:t>misurano</a:t>
            </a:r>
            <a:r>
              <a:rPr lang="en-GB" sz="2000" dirty="0"/>
              <a:t> </a:t>
            </a:r>
            <a:r>
              <a:rPr lang="en-GB" sz="2000" dirty="0" err="1"/>
              <a:t>l’energia</a:t>
            </a:r>
            <a:r>
              <a:rPr lang="en-GB" sz="2000" dirty="0"/>
              <a:t> </a:t>
            </a:r>
            <a:r>
              <a:rPr lang="en-GB" sz="2000" dirty="0" err="1"/>
              <a:t>delle</a:t>
            </a:r>
            <a:r>
              <a:rPr lang="en-GB" sz="2000" dirty="0"/>
              <a:t> </a:t>
            </a:r>
            <a:r>
              <a:rPr lang="en-GB" sz="2000" dirty="0" err="1"/>
              <a:t>particelle</a:t>
            </a:r>
            <a:r>
              <a:rPr lang="en-GB" sz="2000" dirty="0"/>
              <a:t> </a:t>
            </a:r>
            <a:r>
              <a:rPr lang="en-GB" sz="2000" dirty="0" err="1"/>
              <a:t>assorbendole</a:t>
            </a:r>
            <a:r>
              <a:rPr lang="en-GB" sz="2000" dirty="0"/>
              <a:t> </a:t>
            </a:r>
            <a:r>
              <a:rPr lang="en-GB" sz="2000" dirty="0" err="1"/>
              <a:t>completamente</a:t>
            </a:r>
            <a:endParaRPr lang="en-GB" sz="2000" dirty="0"/>
          </a:p>
          <a:p>
            <a:pPr fontAlgn="auto">
              <a:spcAft>
                <a:spcPts val="0"/>
              </a:spcAft>
              <a:buFont typeface="Arial" panose="020B0604020202020204" pitchFamily="34" charset="0"/>
              <a:buChar char="•"/>
              <a:defRPr/>
            </a:pPr>
            <a:r>
              <a:rPr lang="en-GB" sz="2000" dirty="0"/>
              <a:t>Ci </a:t>
            </a:r>
            <a:r>
              <a:rPr lang="en-GB" sz="2000" dirty="0" err="1"/>
              <a:t>sono</a:t>
            </a:r>
            <a:r>
              <a:rPr lang="en-GB" sz="2000" dirty="0"/>
              <a:t> due tipi di calorimetri:</a:t>
            </a:r>
          </a:p>
          <a:p>
            <a:pPr lvl="1" fontAlgn="auto">
              <a:spcAft>
                <a:spcPts val="0"/>
              </a:spcAft>
              <a:buFont typeface="Arial" panose="020B0604020202020204" pitchFamily="34" charset="0"/>
              <a:buChar char="–"/>
              <a:defRPr/>
            </a:pPr>
            <a:r>
              <a:rPr lang="en-GB" sz="1800" b="1" dirty="0">
                <a:solidFill>
                  <a:srgbClr val="92D050"/>
                </a:solidFill>
              </a:rPr>
              <a:t>Calorimetro </a:t>
            </a:r>
            <a:r>
              <a:rPr lang="en-GB" sz="1800" b="1" dirty="0" err="1">
                <a:solidFill>
                  <a:srgbClr val="92D050"/>
                </a:solidFill>
              </a:rPr>
              <a:t>elettromagnetico</a:t>
            </a:r>
            <a:r>
              <a:rPr lang="en-GB" sz="1800" b="1" dirty="0">
                <a:solidFill>
                  <a:srgbClr val="92D050"/>
                </a:solidFill>
              </a:rPr>
              <a:t> (</a:t>
            </a:r>
            <a:r>
              <a:rPr lang="en-GB" sz="1800" b="1" dirty="0" err="1">
                <a:solidFill>
                  <a:srgbClr val="92D050"/>
                </a:solidFill>
              </a:rPr>
              <a:t>misura</a:t>
            </a:r>
            <a:r>
              <a:rPr lang="en-GB" sz="1800" b="1" dirty="0">
                <a:solidFill>
                  <a:srgbClr val="92D050"/>
                </a:solidFill>
              </a:rPr>
              <a:t> </a:t>
            </a:r>
            <a:r>
              <a:rPr lang="en-GB" sz="1800" b="1" dirty="0" err="1">
                <a:solidFill>
                  <a:srgbClr val="92D050"/>
                </a:solidFill>
              </a:rPr>
              <a:t>elettroni</a:t>
            </a:r>
            <a:r>
              <a:rPr lang="en-GB" sz="1800" b="1" dirty="0">
                <a:solidFill>
                  <a:srgbClr val="92D050"/>
                </a:solidFill>
              </a:rPr>
              <a:t> e </a:t>
            </a:r>
            <a:r>
              <a:rPr lang="en-GB" sz="1800" b="1" dirty="0" err="1">
                <a:solidFill>
                  <a:srgbClr val="92D050"/>
                </a:solidFill>
              </a:rPr>
              <a:t>fotoni</a:t>
            </a:r>
            <a:r>
              <a:rPr lang="en-GB" sz="1800" b="1" dirty="0">
                <a:solidFill>
                  <a:srgbClr val="92D050"/>
                </a:solidFill>
              </a:rPr>
              <a:t>) </a:t>
            </a:r>
          </a:p>
          <a:p>
            <a:pPr lvl="1" fontAlgn="auto">
              <a:spcAft>
                <a:spcPts val="0"/>
              </a:spcAft>
              <a:buFont typeface="Arial" panose="020B0604020202020204" pitchFamily="34" charset="0"/>
              <a:buChar char="–"/>
              <a:defRPr/>
            </a:pPr>
            <a:r>
              <a:rPr lang="en-GB" sz="1800" b="1" dirty="0">
                <a:solidFill>
                  <a:schemeClr val="accent5">
                    <a:lumMod val="75000"/>
                  </a:schemeClr>
                </a:solidFill>
              </a:rPr>
              <a:t>Calorimetro </a:t>
            </a:r>
            <a:r>
              <a:rPr lang="en-GB" sz="1800" b="1" dirty="0" err="1">
                <a:solidFill>
                  <a:schemeClr val="accent5">
                    <a:lumMod val="75000"/>
                  </a:schemeClr>
                </a:solidFill>
              </a:rPr>
              <a:t>adronico</a:t>
            </a:r>
            <a:r>
              <a:rPr lang="en-GB" sz="1800" b="1" dirty="0">
                <a:solidFill>
                  <a:schemeClr val="accent5">
                    <a:lumMod val="75000"/>
                  </a:schemeClr>
                </a:solidFill>
              </a:rPr>
              <a:t> (</a:t>
            </a:r>
            <a:r>
              <a:rPr lang="en-GB" sz="1800" b="1" dirty="0" err="1">
                <a:solidFill>
                  <a:schemeClr val="accent5">
                    <a:lumMod val="75000"/>
                  </a:schemeClr>
                </a:solidFill>
              </a:rPr>
              <a:t>misura</a:t>
            </a:r>
            <a:r>
              <a:rPr lang="en-GB" sz="1800" b="1" dirty="0">
                <a:solidFill>
                  <a:schemeClr val="accent5">
                    <a:lumMod val="75000"/>
                  </a:schemeClr>
                </a:solidFill>
              </a:rPr>
              <a:t> </a:t>
            </a:r>
            <a:r>
              <a:rPr lang="en-GB" sz="1800" b="1" dirty="0" err="1">
                <a:solidFill>
                  <a:schemeClr val="accent5">
                    <a:lumMod val="75000"/>
                  </a:schemeClr>
                </a:solidFill>
              </a:rPr>
              <a:t>gli</a:t>
            </a:r>
            <a:r>
              <a:rPr lang="en-GB" sz="1800" b="1" dirty="0">
                <a:solidFill>
                  <a:schemeClr val="accent5">
                    <a:lumMod val="75000"/>
                  </a:schemeClr>
                </a:solidFill>
              </a:rPr>
              <a:t> </a:t>
            </a:r>
            <a:r>
              <a:rPr lang="en-GB" sz="1800" b="1" dirty="0" err="1">
                <a:solidFill>
                  <a:schemeClr val="accent5">
                    <a:lumMod val="75000"/>
                  </a:schemeClr>
                </a:solidFill>
              </a:rPr>
              <a:t>adroni</a:t>
            </a:r>
            <a:r>
              <a:rPr lang="en-GB" sz="1800" b="1" dirty="0">
                <a:solidFill>
                  <a:schemeClr val="accent5">
                    <a:lumMod val="75000"/>
                  </a:schemeClr>
                </a:solidFill>
              </a:rPr>
              <a:t>: </a:t>
            </a:r>
            <a:r>
              <a:rPr lang="en-GB" sz="1800" b="1" dirty="0" err="1">
                <a:solidFill>
                  <a:schemeClr val="accent5">
                    <a:lumMod val="75000"/>
                  </a:schemeClr>
                </a:solidFill>
              </a:rPr>
              <a:t>particelle</a:t>
            </a:r>
            <a:r>
              <a:rPr lang="en-GB" sz="1800" b="1" dirty="0">
                <a:solidFill>
                  <a:schemeClr val="accent5">
                    <a:lumMod val="75000"/>
                  </a:schemeClr>
                </a:solidFill>
              </a:rPr>
              <a:t> </a:t>
            </a:r>
            <a:r>
              <a:rPr lang="en-GB" sz="1800" b="1" dirty="0" err="1">
                <a:solidFill>
                  <a:schemeClr val="accent5">
                    <a:lumMod val="75000"/>
                  </a:schemeClr>
                </a:solidFill>
              </a:rPr>
              <a:t>fatte</a:t>
            </a:r>
            <a:r>
              <a:rPr lang="en-GB" sz="1800" b="1" dirty="0">
                <a:solidFill>
                  <a:schemeClr val="accent5">
                    <a:lumMod val="75000"/>
                  </a:schemeClr>
                </a:solidFill>
              </a:rPr>
              <a:t> di quark come </a:t>
            </a:r>
            <a:r>
              <a:rPr lang="en-GB" sz="1800" b="1" dirty="0" err="1">
                <a:solidFill>
                  <a:schemeClr val="accent5">
                    <a:lumMod val="75000"/>
                  </a:schemeClr>
                </a:solidFill>
              </a:rPr>
              <a:t>protoni</a:t>
            </a:r>
            <a:r>
              <a:rPr lang="en-GB" sz="1800" b="1" dirty="0">
                <a:solidFill>
                  <a:schemeClr val="accent5">
                    <a:lumMod val="75000"/>
                  </a:schemeClr>
                </a:solidFill>
              </a:rPr>
              <a:t> e </a:t>
            </a:r>
            <a:r>
              <a:rPr lang="en-GB" sz="1800" b="1" dirty="0" err="1">
                <a:solidFill>
                  <a:schemeClr val="accent5">
                    <a:lumMod val="75000"/>
                  </a:schemeClr>
                </a:solidFill>
              </a:rPr>
              <a:t>neutroni</a:t>
            </a:r>
            <a:r>
              <a:rPr lang="en-GB" sz="1800" b="1" dirty="0">
                <a:solidFill>
                  <a:schemeClr val="accent5">
                    <a:lumMod val="75000"/>
                  </a:schemeClr>
                </a:solidFill>
              </a:rPr>
              <a:t>)</a:t>
            </a:r>
          </a:p>
        </p:txBody>
      </p:sp>
      <p:grpSp>
        <p:nvGrpSpPr>
          <p:cNvPr id="12292" name="Group 41"/>
          <p:cNvGrpSpPr>
            <a:grpSpLocks/>
          </p:cNvGrpSpPr>
          <p:nvPr/>
        </p:nvGrpSpPr>
        <p:grpSpPr bwMode="auto">
          <a:xfrm>
            <a:off x="192087" y="4132262"/>
            <a:ext cx="3123305" cy="466095"/>
            <a:chOff x="539552" y="5107496"/>
            <a:chExt cx="4536504" cy="648072"/>
          </a:xfrm>
        </p:grpSpPr>
        <p:sp>
          <p:nvSpPr>
            <p:cNvPr id="4" name="Trapezoid 3"/>
            <p:cNvSpPr/>
            <p:nvPr/>
          </p:nvSpPr>
          <p:spPr>
            <a:xfrm rot="16200000">
              <a:off x="3192497" y="3872009"/>
              <a:ext cx="648072" cy="3119045"/>
            </a:xfrm>
            <a:prstGeom prst="trapezoid">
              <a:avLst/>
            </a:prstGeom>
            <a:gradFill flip="none" rotWithShape="1">
              <a:gsLst>
                <a:gs pos="50000">
                  <a:srgbClr val="FFFFCC"/>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6" name="Straight Arrow Connector 5"/>
            <p:cNvCxnSpPr/>
            <p:nvPr/>
          </p:nvCxnSpPr>
          <p:spPr>
            <a:xfrm>
              <a:off x="539552" y="5430739"/>
              <a:ext cx="129682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2195106" y="5300808"/>
              <a:ext cx="649206" cy="1299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410978" y="5430739"/>
              <a:ext cx="649206" cy="1584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2736375" y="5300808"/>
              <a:ext cx="684126" cy="1299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077645" y="5509966"/>
              <a:ext cx="919047" cy="792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347486" y="5300808"/>
              <a:ext cx="431746" cy="1299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195106" y="5430739"/>
              <a:ext cx="19444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3852247" y="5300808"/>
              <a:ext cx="287302" cy="12993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625264" y="5509966"/>
              <a:ext cx="730158" cy="150531"/>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4068120" y="5300808"/>
              <a:ext cx="287302" cy="12993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4220501" y="5373697"/>
              <a:ext cx="3507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396692" y="5430739"/>
              <a:ext cx="326984" cy="95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068120" y="5478275"/>
              <a:ext cx="807936" cy="1996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4220501" y="5509966"/>
              <a:ext cx="855555" cy="120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355422" y="5300808"/>
              <a:ext cx="576189" cy="177467"/>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571295" y="5430739"/>
              <a:ext cx="360317" cy="139438"/>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12293" name="Picture 2" descr="Image result for drawing eye side"/>
          <p:cNvPicPr>
            <a:picLocks noChangeAspect="1" noChangeArrowheads="1"/>
          </p:cNvPicPr>
          <p:nvPr/>
        </p:nvPicPr>
        <p:blipFill>
          <a:blip r:embed="rId3" cstate="print">
            <a:extLst>
              <a:ext uri="{28A0092B-C50C-407E-A947-70E740481C1C}">
                <a14:useLocalDpi xmlns:a14="http://schemas.microsoft.com/office/drawing/2010/main" val="0"/>
              </a:ext>
            </a:extLst>
          </a:blip>
          <a:srcRect t="59126" r="50000"/>
          <a:stretch>
            <a:fillRect/>
          </a:stretch>
        </p:blipFill>
        <p:spPr bwMode="auto">
          <a:xfrm>
            <a:off x="3347864" y="4098136"/>
            <a:ext cx="422789" cy="488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Box 43"/>
          <p:cNvSpPr txBox="1">
            <a:spLocks noChangeArrowheads="1"/>
          </p:cNvSpPr>
          <p:nvPr/>
        </p:nvSpPr>
        <p:spPr bwMode="auto">
          <a:xfrm>
            <a:off x="157162" y="4057650"/>
            <a:ext cx="82831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en-GB" altLang="en-US" sz="1100" dirty="0" err="1"/>
              <a:t>particella</a:t>
            </a:r>
            <a:endParaRPr lang="en-GB" altLang="en-US" sz="1100" dirty="0"/>
          </a:p>
        </p:txBody>
      </p:sp>
      <p:sp>
        <p:nvSpPr>
          <p:cNvPr id="12296" name="TextBox 44"/>
          <p:cNvSpPr txBox="1">
            <a:spLocks noChangeArrowheads="1"/>
          </p:cNvSpPr>
          <p:nvPr/>
        </p:nvSpPr>
        <p:spPr bwMode="auto">
          <a:xfrm>
            <a:off x="2090737" y="3871912"/>
            <a:ext cx="132486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en-GB" altLang="en-US" sz="1100" dirty="0" err="1"/>
              <a:t>Cristallo</a:t>
            </a:r>
            <a:r>
              <a:rPr lang="en-GB" altLang="en-US" sz="1100" dirty="0"/>
              <a:t> scintillante</a:t>
            </a:r>
          </a:p>
        </p:txBody>
      </p:sp>
      <p:sp>
        <p:nvSpPr>
          <p:cNvPr id="12297" name="TextBox 46"/>
          <p:cNvSpPr txBox="1">
            <a:spLocks noChangeArrowheads="1"/>
          </p:cNvSpPr>
          <p:nvPr/>
        </p:nvSpPr>
        <p:spPr bwMode="auto">
          <a:xfrm>
            <a:off x="3239132" y="4465023"/>
            <a:ext cx="838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pPr algn="ctr"/>
            <a:r>
              <a:rPr lang="en-GB" altLang="en-US" sz="1100" dirty="0" err="1"/>
              <a:t>Rivelatore</a:t>
            </a:r>
            <a:r>
              <a:rPr lang="en-GB" altLang="en-US" sz="1100" dirty="0"/>
              <a:t> di luce</a:t>
            </a:r>
          </a:p>
        </p:txBody>
      </p:sp>
      <p:sp>
        <p:nvSpPr>
          <p:cNvPr id="48" name="Slide Number Placeholder 47"/>
          <p:cNvSpPr>
            <a:spLocks noGrp="1"/>
          </p:cNvSpPr>
          <p:nvPr>
            <p:ph type="sldNum" sz="quarter" idx="12"/>
          </p:nvPr>
        </p:nvSpPr>
        <p:spPr/>
        <p:txBody>
          <a:bodyPr/>
          <a:lstStyle/>
          <a:p>
            <a:pPr>
              <a:defRPr/>
            </a:pPr>
            <a:fld id="{65B75F27-1345-4E03-85D8-FD54BEB4795E}" type="slidenum">
              <a:rPr lang="en-GB"/>
              <a:pPr>
                <a:defRPr/>
              </a:pPr>
              <a:t>33</a:t>
            </a:fld>
            <a:endParaRPr lang="en-GB"/>
          </a:p>
        </p:txBody>
      </p:sp>
      <p:cxnSp>
        <p:nvCxnSpPr>
          <p:cNvPr id="5" name="Straight Arrow Connector 4"/>
          <p:cNvCxnSpPr/>
          <p:nvPr/>
        </p:nvCxnSpPr>
        <p:spPr>
          <a:xfrm flipV="1">
            <a:off x="4900613" y="1474486"/>
            <a:ext cx="1903635" cy="946402"/>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580063" y="1700808"/>
            <a:ext cx="1656233" cy="158417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2" name="Picture 4" descr="Image result for cms ecal phot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287" y="4857196"/>
            <a:ext cx="2974972" cy="198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4"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001" t="12506" r="16592" b="7740"/>
          <a:stretch/>
        </p:blipFill>
        <p:spPr bwMode="auto">
          <a:xfrm>
            <a:off x="4283968" y="3702635"/>
            <a:ext cx="4487701" cy="2981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610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8144" y="286354"/>
            <a:ext cx="3201746" cy="2376264"/>
          </a:xfrm>
          <a:prstGeom prst="rect">
            <a:avLst/>
          </a:prstGeom>
        </p:spPr>
      </p:pic>
      <p:sp>
        <p:nvSpPr>
          <p:cNvPr id="9218" name="Title 1"/>
          <p:cNvSpPr>
            <a:spLocks noGrp="1"/>
          </p:cNvSpPr>
          <p:nvPr>
            <p:ph type="title"/>
          </p:nvPr>
        </p:nvSpPr>
        <p:spPr>
          <a:xfrm>
            <a:off x="323528" y="116632"/>
            <a:ext cx="4690963" cy="1138138"/>
          </a:xfrm>
        </p:spPr>
        <p:txBody>
          <a:bodyPr/>
          <a:lstStyle/>
          <a:p>
            <a:r>
              <a:rPr lang="en-GB" altLang="en-US" b="1" dirty="0">
                <a:solidFill>
                  <a:schemeClr val="tx1">
                    <a:lumMod val="50000"/>
                    <a:lumOff val="50000"/>
                  </a:schemeClr>
                </a:solidFill>
              </a:rPr>
              <a:t>Il </a:t>
            </a:r>
            <a:r>
              <a:rPr lang="en-GB" altLang="en-US" b="1" dirty="0" err="1">
                <a:solidFill>
                  <a:schemeClr val="tx1">
                    <a:lumMod val="50000"/>
                    <a:lumOff val="50000"/>
                  </a:schemeClr>
                </a:solidFill>
              </a:rPr>
              <a:t>Magnete</a:t>
            </a:r>
            <a:endParaRPr lang="en-GB" altLang="en-US" b="1"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pPr>
              <a:defRPr/>
            </a:pPr>
            <a:fld id="{8E1DBDB2-647F-4DDF-B87D-D85A606DB58C}" type="slidenum">
              <a:rPr lang="en-GB"/>
              <a:pPr>
                <a:defRPr/>
              </a:pPr>
              <a:t>34</a:t>
            </a:fld>
            <a:endParaRPr lang="en-GB"/>
          </a:p>
        </p:txBody>
      </p:sp>
      <p:pic>
        <p:nvPicPr>
          <p:cNvPr id="9220" name="Picture 2" descr="https://upload.wikimedia.org/wikipedia/commons/thumb/8/8c/Lorentz_force.svg/675px-Lorentz_force.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573016"/>
            <a:ext cx="3765550" cy="30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TextBox 3"/>
          <p:cNvSpPr txBox="1">
            <a:spLocks noChangeArrowheads="1"/>
          </p:cNvSpPr>
          <p:nvPr/>
        </p:nvSpPr>
        <p:spPr bwMode="auto">
          <a:xfrm>
            <a:off x="777107" y="2708920"/>
            <a:ext cx="33837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en-GB" altLang="en-US" sz="2000" dirty="0" err="1"/>
              <a:t>si</a:t>
            </a:r>
            <a:r>
              <a:rPr lang="en-GB" altLang="en-US" sz="2000" dirty="0"/>
              <a:t> </a:t>
            </a:r>
            <a:r>
              <a:rPr lang="en-GB" altLang="en-US" sz="2000" dirty="0" err="1"/>
              <a:t>puo</a:t>
            </a:r>
            <a:r>
              <a:rPr lang="en-GB" altLang="en-US" sz="2000" dirty="0"/>
              <a:t>` </a:t>
            </a:r>
            <a:r>
              <a:rPr lang="en-GB" altLang="en-US" sz="2000" dirty="0" err="1"/>
              <a:t>misurare</a:t>
            </a:r>
            <a:r>
              <a:rPr lang="en-GB" altLang="en-US" sz="2000" dirty="0"/>
              <a:t> la </a:t>
            </a:r>
            <a:r>
              <a:rPr lang="en-GB" altLang="en-US" sz="2000" dirty="0" err="1"/>
              <a:t>velocità</a:t>
            </a:r>
            <a:r>
              <a:rPr lang="en-GB" altLang="en-US" sz="2000" dirty="0"/>
              <a:t> </a:t>
            </a:r>
            <a:r>
              <a:rPr lang="en-GB" altLang="en-US" sz="2000" dirty="0" err="1"/>
              <a:t>delle</a:t>
            </a:r>
            <a:r>
              <a:rPr lang="en-GB" altLang="en-US" sz="2000" dirty="0"/>
              <a:t> </a:t>
            </a:r>
            <a:r>
              <a:rPr lang="en-GB" altLang="en-US" sz="2000" dirty="0" err="1"/>
              <a:t>particelle</a:t>
            </a:r>
            <a:endParaRPr lang="en-GB" altLang="en-US" sz="2000" dirty="0"/>
          </a:p>
        </p:txBody>
      </p:sp>
      <p:sp>
        <p:nvSpPr>
          <p:cNvPr id="2" name="Content Placeholder 1"/>
          <p:cNvSpPr>
            <a:spLocks noGrp="1"/>
          </p:cNvSpPr>
          <p:nvPr>
            <p:ph idx="1"/>
          </p:nvPr>
        </p:nvSpPr>
        <p:spPr>
          <a:xfrm>
            <a:off x="467544" y="1235129"/>
            <a:ext cx="4762872" cy="1837510"/>
          </a:xfrm>
        </p:spPr>
        <p:txBody>
          <a:bodyPr/>
          <a:lstStyle/>
          <a:p>
            <a:r>
              <a:rPr lang="en-GB" sz="2000" dirty="0"/>
              <a:t>Il </a:t>
            </a:r>
            <a:r>
              <a:rPr lang="en-GB" sz="2000" dirty="0" err="1"/>
              <a:t>Tracciatore</a:t>
            </a:r>
            <a:r>
              <a:rPr lang="en-GB" sz="2000" dirty="0"/>
              <a:t> </a:t>
            </a:r>
            <a:r>
              <a:rPr lang="en-GB" sz="2000" dirty="0" err="1"/>
              <a:t>sta</a:t>
            </a:r>
            <a:r>
              <a:rPr lang="en-GB" sz="2000" dirty="0"/>
              <a:t> </a:t>
            </a:r>
            <a:r>
              <a:rPr lang="en-GB" sz="2000" dirty="0" err="1"/>
              <a:t>dentro</a:t>
            </a:r>
            <a:r>
              <a:rPr lang="en-GB" sz="2000" dirty="0"/>
              <a:t> al </a:t>
            </a:r>
            <a:r>
              <a:rPr lang="en-GB" sz="2000" dirty="0" err="1"/>
              <a:t>magnete</a:t>
            </a:r>
            <a:endParaRPr lang="en-GB" sz="2000" dirty="0"/>
          </a:p>
          <a:p>
            <a:r>
              <a:rPr lang="en-GB" sz="2000" dirty="0" err="1"/>
              <a:t>Usando</a:t>
            </a:r>
            <a:r>
              <a:rPr lang="en-GB" sz="2000" dirty="0"/>
              <a:t> la forza di Lorentz</a:t>
            </a:r>
          </a:p>
        </p:txBody>
      </p:sp>
      <p:pic>
        <p:nvPicPr>
          <p:cNvPr id="9224" name="Picture 8" descr="https://image.slidesharecdn.com/lorentz-al-cern-150217035617-conversion-gate01/95/lorentz-al-cern-2-638.jpg?cb=1424145430"/>
          <p:cNvPicPr>
            <a:picLocks noChangeAspect="1" noChangeArrowheads="1"/>
          </p:cNvPicPr>
          <p:nvPr/>
        </p:nvPicPr>
        <p:blipFill rotWithShape="1">
          <a:blip r:embed="rId4">
            <a:extLst>
              <a:ext uri="{28A0092B-C50C-407E-A947-70E740481C1C}">
                <a14:useLocalDpi xmlns:a14="http://schemas.microsoft.com/office/drawing/2010/main" val="0"/>
              </a:ext>
            </a:extLst>
          </a:blip>
          <a:srcRect l="28850" t="28614" r="36227" b="59870"/>
          <a:stretch/>
        </p:blipFill>
        <p:spPr bwMode="auto">
          <a:xfrm>
            <a:off x="971600" y="2060848"/>
            <a:ext cx="2122226" cy="52543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a:off x="4160838" y="836712"/>
            <a:ext cx="2715418" cy="720080"/>
          </a:xfrm>
          <a:prstGeom prst="straightConnector1">
            <a:avLst/>
          </a:prstGeom>
          <a:ln w="381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4" name="Picture 2" descr="Image result for cms magnet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1168" y="3212976"/>
            <a:ext cx="4868863"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86588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2" y="46379"/>
            <a:ext cx="5112568" cy="1080120"/>
          </a:xfrm>
        </p:spPr>
        <p:txBody>
          <a:bodyPr rtlCol="0">
            <a:normAutofit/>
          </a:bodyPr>
          <a:lstStyle/>
          <a:p>
            <a:pPr fontAlgn="auto">
              <a:spcAft>
                <a:spcPts val="0"/>
              </a:spcAft>
              <a:defRPr/>
            </a:pPr>
            <a:r>
              <a:rPr lang="en-GB" b="1" dirty="0">
                <a:solidFill>
                  <a:srgbClr val="FFC000"/>
                </a:solidFill>
              </a:rPr>
              <a:t>Le </a:t>
            </a:r>
            <a:r>
              <a:rPr lang="en-GB" b="1" dirty="0" err="1">
                <a:solidFill>
                  <a:srgbClr val="FFC000"/>
                </a:solidFill>
              </a:rPr>
              <a:t>camere</a:t>
            </a:r>
            <a:r>
              <a:rPr lang="en-GB" b="1" dirty="0">
                <a:solidFill>
                  <a:srgbClr val="FFC000"/>
                </a:solidFill>
              </a:rPr>
              <a:t> per </a:t>
            </a:r>
            <a:r>
              <a:rPr lang="en-GB" b="1" dirty="0" err="1">
                <a:solidFill>
                  <a:srgbClr val="FFC000"/>
                </a:solidFill>
              </a:rPr>
              <a:t>muoni</a:t>
            </a:r>
            <a:endParaRPr lang="en-GB" b="1" dirty="0">
              <a:solidFill>
                <a:srgbClr val="FFC000"/>
              </a:solidFill>
            </a:endParaRPr>
          </a:p>
        </p:txBody>
      </p:sp>
      <p:pic>
        <p:nvPicPr>
          <p:cNvPr id="15363" name="Picture 3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3577864">
            <a:off x="5446713" y="3035300"/>
            <a:ext cx="2716212"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r="16917"/>
          <a:stretch>
            <a:fillRect/>
          </a:stretch>
        </p:blipFill>
        <p:spPr bwMode="auto">
          <a:xfrm>
            <a:off x="971600" y="2708920"/>
            <a:ext cx="3600772" cy="3912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3"/>
          <p:cNvSpPr txBox="1">
            <a:spLocks noChangeArrowheads="1"/>
          </p:cNvSpPr>
          <p:nvPr/>
        </p:nvSpPr>
        <p:spPr bwMode="auto">
          <a:xfrm>
            <a:off x="74111" y="1196752"/>
            <a:ext cx="579403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en-GB" altLang="en-US" dirty="0"/>
              <a:t>I </a:t>
            </a:r>
            <a:r>
              <a:rPr lang="en-GB" altLang="en-US" dirty="0" err="1"/>
              <a:t>muoni</a:t>
            </a:r>
            <a:r>
              <a:rPr lang="en-GB" altLang="en-US" dirty="0"/>
              <a:t> </a:t>
            </a:r>
            <a:r>
              <a:rPr lang="en-GB" altLang="en-US" dirty="0" err="1"/>
              <a:t>sono</a:t>
            </a:r>
            <a:r>
              <a:rPr lang="en-GB" altLang="en-US" dirty="0"/>
              <a:t> </a:t>
            </a:r>
            <a:r>
              <a:rPr lang="en-GB" altLang="en-US" dirty="0" err="1"/>
              <a:t>capaci</a:t>
            </a:r>
            <a:r>
              <a:rPr lang="en-GB" altLang="en-US" dirty="0"/>
              <a:t> di </a:t>
            </a:r>
            <a:r>
              <a:rPr lang="en-GB" altLang="en-US" dirty="0" err="1"/>
              <a:t>attraversare</a:t>
            </a:r>
            <a:r>
              <a:rPr lang="en-GB" altLang="en-US" dirty="0"/>
              <a:t> </a:t>
            </a:r>
            <a:r>
              <a:rPr lang="en-GB" altLang="en-US" dirty="0" err="1"/>
              <a:t>tutto</a:t>
            </a:r>
            <a:r>
              <a:rPr lang="en-GB" altLang="en-US" dirty="0"/>
              <a:t> il materiale di CMS.  </a:t>
            </a:r>
          </a:p>
          <a:p>
            <a:r>
              <a:rPr lang="en-GB" altLang="en-US" dirty="0"/>
              <a:t>I rivelatori di </a:t>
            </a:r>
            <a:r>
              <a:rPr lang="en-GB" altLang="en-US" dirty="0" err="1"/>
              <a:t>muoni</a:t>
            </a:r>
            <a:r>
              <a:rPr lang="en-GB" altLang="en-US" dirty="0"/>
              <a:t> </a:t>
            </a:r>
            <a:r>
              <a:rPr lang="en-GB" altLang="en-US" dirty="0" err="1"/>
              <a:t>sono</a:t>
            </a:r>
            <a:r>
              <a:rPr lang="en-GB" altLang="en-US" dirty="0"/>
              <a:t> </a:t>
            </a:r>
            <a:r>
              <a:rPr lang="en-GB" altLang="en-US" dirty="0" err="1"/>
              <a:t>installati</a:t>
            </a:r>
            <a:r>
              <a:rPr lang="en-GB" altLang="en-US" dirty="0"/>
              <a:t> </a:t>
            </a:r>
            <a:r>
              <a:rPr lang="en-GB" altLang="en-US" dirty="0" err="1"/>
              <a:t>nella</a:t>
            </a:r>
            <a:r>
              <a:rPr lang="en-GB" altLang="en-US" dirty="0"/>
              <a:t> </a:t>
            </a:r>
            <a:r>
              <a:rPr lang="en-GB" altLang="en-US" dirty="0" err="1"/>
              <a:t>parte</a:t>
            </a:r>
            <a:r>
              <a:rPr lang="en-GB" altLang="en-US" dirty="0"/>
              <a:t> </a:t>
            </a:r>
            <a:r>
              <a:rPr lang="en-GB" altLang="en-US" dirty="0" err="1"/>
              <a:t>esterna</a:t>
            </a:r>
            <a:r>
              <a:rPr lang="en-GB" altLang="en-US" dirty="0"/>
              <a:t> al </a:t>
            </a:r>
            <a:r>
              <a:rPr lang="en-GB" altLang="en-US" dirty="0" err="1"/>
              <a:t>magnete</a:t>
            </a:r>
            <a:r>
              <a:rPr lang="en-GB" altLang="en-US" dirty="0"/>
              <a:t>, ci </a:t>
            </a:r>
            <a:r>
              <a:rPr lang="en-GB" altLang="en-US" dirty="0" err="1"/>
              <a:t>sono</a:t>
            </a:r>
            <a:r>
              <a:rPr lang="en-GB" altLang="en-US" dirty="0"/>
              <a:t> 4 strati di rivelatori.</a:t>
            </a:r>
          </a:p>
        </p:txBody>
      </p:sp>
      <p:sp>
        <p:nvSpPr>
          <p:cNvPr id="6" name="Slide Number Placeholder 5"/>
          <p:cNvSpPr>
            <a:spLocks noGrp="1"/>
          </p:cNvSpPr>
          <p:nvPr>
            <p:ph type="sldNum" sz="quarter" idx="12"/>
          </p:nvPr>
        </p:nvSpPr>
        <p:spPr/>
        <p:txBody>
          <a:bodyPr/>
          <a:lstStyle/>
          <a:p>
            <a:pPr>
              <a:defRPr/>
            </a:pPr>
            <a:fld id="{0FCB50C2-0F21-47A8-922B-4C4F6A0545DC}" type="slidenum">
              <a:rPr lang="en-GB"/>
              <a:pPr>
                <a:defRPr/>
              </a:pPr>
              <a:t>35</a:t>
            </a:fld>
            <a:endParaRPr lang="en-GB"/>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8144" y="286354"/>
            <a:ext cx="3201746" cy="2376264"/>
          </a:xfrm>
          <a:prstGeom prst="rect">
            <a:avLst/>
          </a:prstGeom>
        </p:spPr>
      </p:pic>
      <p:cxnSp>
        <p:nvCxnSpPr>
          <p:cNvPr id="4" name="Straight Arrow Connector 3"/>
          <p:cNvCxnSpPr/>
          <p:nvPr/>
        </p:nvCxnSpPr>
        <p:spPr>
          <a:xfrm>
            <a:off x="5076056" y="764704"/>
            <a:ext cx="1368152" cy="709782"/>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72804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hlinkClick r:id="rId4" action="ppaction://hlinksldjump"/>
          </p:cNvPr>
          <p:cNvSpPr/>
          <p:nvPr/>
        </p:nvSpPr>
        <p:spPr>
          <a:xfrm>
            <a:off x="2481263" y="5788025"/>
            <a:ext cx="1519237" cy="350838"/>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3">
            <a:hlinkClick r:id="rId5" action="ppaction://hlinksldjump"/>
          </p:cNvPr>
          <p:cNvSpPr/>
          <p:nvPr/>
        </p:nvSpPr>
        <p:spPr>
          <a:xfrm>
            <a:off x="371475" y="5794375"/>
            <a:ext cx="1270000" cy="3429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a:hlinkClick r:id="rId6" action="ppaction://hlinksldjump"/>
          </p:cNvPr>
          <p:cNvSpPr/>
          <p:nvPr/>
        </p:nvSpPr>
        <p:spPr>
          <a:xfrm>
            <a:off x="4579938" y="5781675"/>
            <a:ext cx="3270250" cy="39211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a:hlinkClick r:id="rId7" action="ppaction://hlinksldjump"/>
          </p:cNvPr>
          <p:cNvSpPr/>
          <p:nvPr/>
        </p:nvSpPr>
        <p:spPr>
          <a:xfrm>
            <a:off x="365125" y="6215063"/>
            <a:ext cx="3513138" cy="350837"/>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a:hlinkClick r:id="rId8" action="ppaction://hlinksldjump"/>
          </p:cNvPr>
          <p:cNvSpPr/>
          <p:nvPr/>
        </p:nvSpPr>
        <p:spPr>
          <a:xfrm>
            <a:off x="4594225" y="6227763"/>
            <a:ext cx="1446213" cy="36512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40043509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hlinkClick r:id="rId8"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36101029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3837804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26439495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13506" y="12940"/>
            <a:ext cx="8229600" cy="1143000"/>
          </a:xfrm>
        </p:spPr>
        <p:txBody>
          <a:bodyPr/>
          <a:lstStyle/>
          <a:p>
            <a:r>
              <a:rPr lang="en-US" altLang="en-US" dirty="0" err="1">
                <a:solidFill>
                  <a:srgbClr val="FF0000"/>
                </a:solidFill>
              </a:rPr>
              <a:t>Gli</a:t>
            </a:r>
            <a:r>
              <a:rPr lang="en-US" altLang="en-US" dirty="0">
                <a:solidFill>
                  <a:srgbClr val="FF0000"/>
                </a:solidFill>
              </a:rPr>
              <a:t> </a:t>
            </a:r>
            <a:r>
              <a:rPr lang="en-US" altLang="en-US" dirty="0" err="1">
                <a:solidFill>
                  <a:srgbClr val="FF0000"/>
                </a:solidFill>
              </a:rPr>
              <a:t>atomi</a:t>
            </a:r>
            <a:r>
              <a:rPr lang="en-US" altLang="en-US" dirty="0">
                <a:solidFill>
                  <a:srgbClr val="FF0000"/>
                </a:solidFill>
              </a:rPr>
              <a:t> </a:t>
            </a:r>
            <a:r>
              <a:rPr lang="en-US" altLang="en-US" dirty="0" err="1">
                <a:solidFill>
                  <a:srgbClr val="FF0000"/>
                </a:solidFill>
              </a:rPr>
              <a:t>che</a:t>
            </a:r>
            <a:r>
              <a:rPr lang="en-US" altLang="en-US" dirty="0">
                <a:solidFill>
                  <a:srgbClr val="FF0000"/>
                </a:solidFill>
              </a:rPr>
              <a:t> </a:t>
            </a:r>
            <a:r>
              <a:rPr lang="en-US" altLang="en-US" dirty="0" err="1">
                <a:solidFill>
                  <a:srgbClr val="FF0000"/>
                </a:solidFill>
              </a:rPr>
              <a:t>conosciamo</a:t>
            </a:r>
            <a:endParaRPr lang="en-US" altLang="en-US" dirty="0">
              <a:solidFill>
                <a:srgbClr val="FF0000"/>
              </a:solidFill>
            </a:endParaRPr>
          </a:p>
        </p:txBody>
      </p:sp>
      <p:pic>
        <p:nvPicPr>
          <p:cNvPr id="33795" name="Picture 4"/>
          <p:cNvPicPr>
            <a:picLocks noChangeAspect="1"/>
          </p:cNvPicPr>
          <p:nvPr/>
        </p:nvPicPr>
        <p:blipFill rotWithShape="1">
          <a:blip r:embed="rId2">
            <a:extLst>
              <a:ext uri="{28A0092B-C50C-407E-A947-70E740481C1C}">
                <a14:useLocalDpi xmlns:a14="http://schemas.microsoft.com/office/drawing/2010/main" val="0"/>
              </a:ext>
            </a:extLst>
          </a:blip>
          <a:srcRect r="1192" b="13533"/>
          <a:stretch/>
        </p:blipFill>
        <p:spPr bwMode="auto">
          <a:xfrm>
            <a:off x="113506" y="1155940"/>
            <a:ext cx="8452525" cy="554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35C035BF-5882-4581-AE45-25F8CCF86B25}"/>
              </a:ext>
            </a:extLst>
          </p:cNvPr>
          <p:cNvSpPr>
            <a:spLocks noGrp="1"/>
          </p:cNvSpPr>
          <p:nvPr>
            <p:ph type="sldNum" sz="quarter" idx="12"/>
          </p:nvPr>
        </p:nvSpPr>
        <p:spPr>
          <a:xfrm>
            <a:off x="6996545" y="6245525"/>
            <a:ext cx="1905000" cy="457200"/>
          </a:xfrm>
        </p:spPr>
        <p:txBody>
          <a:bodyPr/>
          <a:lstStyle/>
          <a:p>
            <a:pPr algn="r">
              <a:defRPr/>
            </a:pPr>
            <a:fld id="{CF55FA91-575B-4A02-8CDF-4D441F316BE6}" type="slidenum">
              <a:rPr lang="en-US" altLang="en-US" smtClean="0"/>
              <a:pPr algn="r">
                <a:defRPr/>
              </a:pPr>
              <a:t>4</a:t>
            </a:fld>
            <a:endParaRPr lang="en-US" altLang="en-US" sz="1400" dirty="0"/>
          </a:p>
        </p:txBody>
      </p:sp>
      <p:pic>
        <p:nvPicPr>
          <p:cNvPr id="6" name="Picture 2" descr="LEGO Sets Are Better Investments than Stocks, Bonds or Even Gold |  Architectural Digest">
            <a:extLst>
              <a:ext uri="{FF2B5EF4-FFF2-40B4-BE49-F238E27FC236}">
                <a16:creationId xmlns:a16="http://schemas.microsoft.com/office/drawing/2014/main" id="{87CD8CCE-7C41-4989-8747-99F08FFCAB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8998" y="0"/>
            <a:ext cx="1905001" cy="106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57368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6042607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13068210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52413" y="1547813"/>
            <a:ext cx="9648826" cy="223837"/>
          </a:xfrm>
          <a:prstGeom prst="rect">
            <a:avLst/>
          </a:prstGeom>
          <a:solidFill>
            <a:schemeClr val="bg1">
              <a:lumMod val="65000"/>
            </a:schemeClr>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2" name="Rectangle 41"/>
          <p:cNvSpPr/>
          <p:nvPr/>
        </p:nvSpPr>
        <p:spPr>
          <a:xfrm>
            <a:off x="-214313" y="6084888"/>
            <a:ext cx="9650413" cy="223837"/>
          </a:xfrm>
          <a:prstGeom prst="rect">
            <a:avLst/>
          </a:prstGeom>
          <a:solidFill>
            <a:schemeClr val="bg1">
              <a:lumMod val="65000"/>
            </a:schemeClr>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2533" name="Slide Number Placeholder 4"/>
          <p:cNvSpPr txBox="1">
            <a:spLocks/>
          </p:cNvSpPr>
          <p:nvPr/>
        </p:nvSpPr>
        <p:spPr bwMode="auto">
          <a:xfrm>
            <a:off x="8820150" y="6503988"/>
            <a:ext cx="6477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fld id="{9BC85B36-A71D-4109-AD8E-7D78F9B2E603}" type="slidenum">
              <a:rPr lang="en-GB" altLang="it-IT" sz="1400">
                <a:latin typeface="Arial" charset="0"/>
              </a:rPr>
              <a:pPr>
                <a:spcBef>
                  <a:spcPct val="0"/>
                </a:spcBef>
                <a:buFontTx/>
                <a:buNone/>
              </a:pPr>
              <a:t>42</a:t>
            </a:fld>
            <a:endParaRPr lang="en-GB" altLang="it-IT" sz="1400">
              <a:latin typeface="Arial" charset="0"/>
            </a:endParaRPr>
          </a:p>
        </p:txBody>
      </p:sp>
      <p:sp>
        <p:nvSpPr>
          <p:cNvPr id="22534" name="Rectangle 3"/>
          <p:cNvSpPr>
            <a:spLocks noChangeArrowheads="1"/>
          </p:cNvSpPr>
          <p:nvPr/>
        </p:nvSpPr>
        <p:spPr bwMode="auto">
          <a:xfrm>
            <a:off x="-323850" y="115888"/>
            <a:ext cx="9791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lgn="ctr">
              <a:spcBef>
                <a:spcPct val="0"/>
              </a:spcBef>
              <a:buFontTx/>
              <a:buNone/>
            </a:pPr>
            <a:r>
              <a:rPr lang="fr-FR" altLang="it-IT" sz="3600" b="1" dirty="0" err="1">
                <a:solidFill>
                  <a:srgbClr val="003478"/>
                </a:solidFill>
                <a:latin typeface="Arial" charset="0"/>
              </a:rPr>
              <a:t>Produzione</a:t>
            </a:r>
            <a:r>
              <a:rPr lang="fr-FR" altLang="it-IT" sz="3600" b="1" dirty="0">
                <a:solidFill>
                  <a:srgbClr val="003478"/>
                </a:solidFill>
                <a:latin typeface="Arial" charset="0"/>
              </a:rPr>
              <a:t> dei </a:t>
            </a:r>
            <a:r>
              <a:rPr lang="fr-FR" altLang="it-IT" sz="3600" b="1" dirty="0" err="1">
                <a:solidFill>
                  <a:srgbClr val="003478"/>
                </a:solidFill>
                <a:latin typeface="Arial" charset="0"/>
              </a:rPr>
              <a:t>bosoni</a:t>
            </a:r>
            <a:r>
              <a:rPr lang="fr-FR" altLang="it-IT" sz="3600" b="1" dirty="0">
                <a:solidFill>
                  <a:srgbClr val="003478"/>
                </a:solidFill>
                <a:latin typeface="Arial" charset="0"/>
              </a:rPr>
              <a:t> W e Z </a:t>
            </a:r>
            <a:r>
              <a:rPr lang="fr-FR" altLang="it-IT" sz="3600" b="1" dirty="0" err="1">
                <a:solidFill>
                  <a:srgbClr val="003478"/>
                </a:solidFill>
                <a:latin typeface="Arial" charset="0"/>
              </a:rPr>
              <a:t>all’LHC</a:t>
            </a:r>
            <a:endParaRPr lang="de-DE" altLang="it-IT" sz="3600" b="1" dirty="0">
              <a:solidFill>
                <a:srgbClr val="003478"/>
              </a:solidFill>
              <a:latin typeface="Arial" charset="0"/>
            </a:endParaRPr>
          </a:p>
        </p:txBody>
      </p:sp>
      <p:grpSp>
        <p:nvGrpSpPr>
          <p:cNvPr id="9" name="Group 8"/>
          <p:cNvGrpSpPr/>
          <p:nvPr/>
        </p:nvGrpSpPr>
        <p:grpSpPr>
          <a:xfrm>
            <a:off x="2274073" y="1630941"/>
            <a:ext cx="4161947" cy="4312562"/>
            <a:chOff x="2274073" y="1630941"/>
            <a:chExt cx="4161947" cy="4312562"/>
          </a:xfrm>
        </p:grpSpPr>
        <p:grpSp>
          <p:nvGrpSpPr>
            <p:cNvPr id="22576" name="Group 65"/>
            <p:cNvGrpSpPr>
              <a:grpSpLocks/>
            </p:cNvGrpSpPr>
            <p:nvPr/>
          </p:nvGrpSpPr>
          <p:grpSpPr bwMode="auto">
            <a:xfrm rot="21264496">
              <a:off x="2274073" y="1630941"/>
              <a:ext cx="4161947" cy="4312562"/>
              <a:chOff x="1914143" y="740664"/>
              <a:chExt cx="5609520" cy="5810983"/>
            </a:xfrm>
          </p:grpSpPr>
          <p:pic>
            <p:nvPicPr>
              <p:cNvPr id="22583" name="Picture 34"/>
              <p:cNvPicPr>
                <a:picLocks noChangeAspect="1" noChangeArrowheads="1"/>
              </p:cNvPicPr>
              <p:nvPr/>
            </p:nvPicPr>
            <p:blipFill>
              <a:blip r:embed="rId3">
                <a:extLst>
                  <a:ext uri="{28A0092B-C50C-407E-A947-70E740481C1C}">
                    <a14:useLocalDpi xmlns:a14="http://schemas.microsoft.com/office/drawing/2010/main" val="0"/>
                  </a:ext>
                </a:extLst>
              </a:blip>
              <a:srcRect l="55688" t="25835" r="19809" b="44318"/>
              <a:stretch>
                <a:fillRect/>
              </a:stretch>
            </p:blipFill>
            <p:spPr bwMode="auto">
              <a:xfrm rot="-1225277">
                <a:off x="4224528" y="740664"/>
                <a:ext cx="2011025" cy="1959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84" name="Group 42"/>
              <p:cNvGrpSpPr>
                <a:grpSpLocks/>
              </p:cNvGrpSpPr>
              <p:nvPr/>
            </p:nvGrpSpPr>
            <p:grpSpPr bwMode="auto">
              <a:xfrm rot="3560337">
                <a:off x="5705286" y="1480855"/>
                <a:ext cx="1506202" cy="2130552"/>
                <a:chOff x="2617742" y="1216152"/>
                <a:chExt cx="1506202" cy="2130552"/>
              </a:xfrm>
            </p:grpSpPr>
            <p:pic>
              <p:nvPicPr>
                <p:cNvPr id="22600" name="Picture 4"/>
                <p:cNvPicPr>
                  <a:picLocks noChangeAspect="1" noChangeArrowheads="1"/>
                </p:cNvPicPr>
                <p:nvPr/>
              </p:nvPicPr>
              <p:blipFill>
                <a:blip r:embed="rId4">
                  <a:extLst>
                    <a:ext uri="{28A0092B-C50C-407E-A947-70E740481C1C}">
                      <a14:useLocalDpi xmlns:a14="http://schemas.microsoft.com/office/drawing/2010/main" val="0"/>
                    </a:ext>
                  </a:extLst>
                </a:blip>
                <a:srcRect l="16490" t="6035" r="55872" b="60818"/>
                <a:stretch>
                  <a:fillRect/>
                </a:stretch>
              </p:blipFill>
              <p:spPr bwMode="auto">
                <a:xfrm>
                  <a:off x="2617742" y="1216152"/>
                  <a:ext cx="1506202" cy="213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ectangle 33"/>
                <p:cNvSpPr/>
                <p:nvPr/>
              </p:nvSpPr>
              <p:spPr>
                <a:xfrm>
                  <a:off x="3423686" y="3031876"/>
                  <a:ext cx="601083" cy="3273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22585" name="Picture 34"/>
              <p:cNvPicPr>
                <a:picLocks noChangeAspect="1" noChangeArrowheads="1"/>
              </p:cNvPicPr>
              <p:nvPr/>
            </p:nvPicPr>
            <p:blipFill>
              <a:blip r:embed="rId3">
                <a:extLst>
                  <a:ext uri="{28A0092B-C50C-407E-A947-70E740481C1C}">
                    <a14:useLocalDpi xmlns:a14="http://schemas.microsoft.com/office/drawing/2010/main" val="0"/>
                  </a:ext>
                </a:extLst>
              </a:blip>
              <a:srcRect l="55688" t="30984" r="25906" b="44318"/>
              <a:stretch>
                <a:fillRect/>
              </a:stretch>
            </p:blipFill>
            <p:spPr bwMode="auto">
              <a:xfrm rot="6138646">
                <a:off x="5164515" y="4660577"/>
                <a:ext cx="1510614" cy="162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86" name="Group 52"/>
              <p:cNvGrpSpPr>
                <a:grpSpLocks/>
              </p:cNvGrpSpPr>
              <p:nvPr/>
            </p:nvGrpSpPr>
            <p:grpSpPr bwMode="auto">
              <a:xfrm rot="-6584053">
                <a:off x="2170175" y="4195821"/>
                <a:ext cx="1618488" cy="2130552"/>
                <a:chOff x="2505456" y="1216152"/>
                <a:chExt cx="1618488" cy="2130552"/>
              </a:xfrm>
            </p:grpSpPr>
            <p:pic>
              <p:nvPicPr>
                <p:cNvPr id="22598" name="Picture 4"/>
                <p:cNvPicPr>
                  <a:picLocks noChangeAspect="1" noChangeArrowheads="1"/>
                </p:cNvPicPr>
                <p:nvPr/>
              </p:nvPicPr>
              <p:blipFill>
                <a:blip r:embed="rId4">
                  <a:extLst>
                    <a:ext uri="{28A0092B-C50C-407E-A947-70E740481C1C}">
                      <a14:useLocalDpi xmlns:a14="http://schemas.microsoft.com/office/drawing/2010/main" val="0"/>
                    </a:ext>
                  </a:extLst>
                </a:blip>
                <a:srcRect l="14430" t="6035" r="55872" b="60818"/>
                <a:stretch>
                  <a:fillRect/>
                </a:stretch>
              </p:blipFill>
              <p:spPr bwMode="auto">
                <a:xfrm>
                  <a:off x="2505456" y="1216152"/>
                  <a:ext cx="1618488" cy="213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3484968" y="3001486"/>
                  <a:ext cx="605361" cy="3295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2587" name="Group 40"/>
              <p:cNvGrpSpPr>
                <a:grpSpLocks/>
              </p:cNvGrpSpPr>
              <p:nvPr/>
            </p:nvGrpSpPr>
            <p:grpSpPr bwMode="auto">
              <a:xfrm>
                <a:off x="2630462" y="1063713"/>
                <a:ext cx="1618488" cy="2130552"/>
                <a:chOff x="2505456" y="1216152"/>
                <a:chExt cx="1618488" cy="2130552"/>
              </a:xfrm>
            </p:grpSpPr>
            <p:pic>
              <p:nvPicPr>
                <p:cNvPr id="22596" name="Picture 4"/>
                <p:cNvPicPr>
                  <a:picLocks noChangeAspect="1" noChangeArrowheads="1"/>
                </p:cNvPicPr>
                <p:nvPr/>
              </p:nvPicPr>
              <p:blipFill>
                <a:blip r:embed="rId4">
                  <a:extLst>
                    <a:ext uri="{28A0092B-C50C-407E-A947-70E740481C1C}">
                      <a14:useLocalDpi xmlns:a14="http://schemas.microsoft.com/office/drawing/2010/main" val="0"/>
                    </a:ext>
                  </a:extLst>
                </a:blip>
                <a:srcRect l="14430" t="6035" r="55872" b="60818"/>
                <a:stretch>
                  <a:fillRect/>
                </a:stretch>
              </p:blipFill>
              <p:spPr bwMode="auto">
                <a:xfrm>
                  <a:off x="2505456" y="1216152"/>
                  <a:ext cx="1618488" cy="213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29"/>
                <p:cNvSpPr/>
                <p:nvPr/>
              </p:nvSpPr>
              <p:spPr>
                <a:xfrm>
                  <a:off x="3476651" y="2974499"/>
                  <a:ext cx="603381" cy="3315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2" name="Rectangle 21"/>
              <p:cNvSpPr/>
              <p:nvPr/>
            </p:nvSpPr>
            <p:spPr>
              <a:xfrm>
                <a:off x="5347962" y="5462319"/>
                <a:ext cx="365881" cy="603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Rectangle 22"/>
              <p:cNvSpPr/>
              <p:nvPr/>
            </p:nvSpPr>
            <p:spPr>
              <a:xfrm>
                <a:off x="6616075" y="5487468"/>
                <a:ext cx="363741" cy="603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Rectangle 23"/>
              <p:cNvSpPr/>
              <p:nvPr/>
            </p:nvSpPr>
            <p:spPr>
              <a:xfrm>
                <a:off x="6550404" y="5236019"/>
                <a:ext cx="363741" cy="603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Rectangle 24"/>
              <p:cNvSpPr/>
              <p:nvPr/>
            </p:nvSpPr>
            <p:spPr>
              <a:xfrm rot="15839265">
                <a:off x="5850974" y="6067065"/>
                <a:ext cx="365783" cy="6033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Connector 61"/>
              <p:cNvCxnSpPr/>
              <p:nvPr/>
            </p:nvCxnSpPr>
            <p:spPr>
              <a:xfrm rot="16200000" flipH="1">
                <a:off x="3663873" y="2774215"/>
                <a:ext cx="278081" cy="17331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62"/>
              <p:cNvCxnSpPr/>
              <p:nvPr/>
            </p:nvCxnSpPr>
            <p:spPr>
              <a:xfrm rot="5400000">
                <a:off x="5843512" y="3111309"/>
                <a:ext cx="218187" cy="11768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64"/>
              <p:cNvCxnSpPr/>
              <p:nvPr/>
            </p:nvCxnSpPr>
            <p:spPr>
              <a:xfrm rot="5400000">
                <a:off x="3436356" y="4563878"/>
                <a:ext cx="216047" cy="11768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Rectangle 5"/>
            <p:cNvSpPr/>
            <p:nvPr/>
          </p:nvSpPr>
          <p:spPr bwMode="auto">
            <a:xfrm rot="21264496">
              <a:off x="3978275" y="1768475"/>
              <a:ext cx="1198563" cy="8032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5" name="Rectangle 34"/>
            <p:cNvSpPr/>
            <p:nvPr/>
          </p:nvSpPr>
          <p:spPr bwMode="auto">
            <a:xfrm rot="21264496">
              <a:off x="5359400" y="4892675"/>
              <a:ext cx="731838" cy="6365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6" name="Rectangle 35"/>
            <p:cNvSpPr/>
            <p:nvPr/>
          </p:nvSpPr>
          <p:spPr bwMode="auto">
            <a:xfrm rot="21264496">
              <a:off x="5191125" y="5054600"/>
              <a:ext cx="541338" cy="4302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7" name="Rectangle 36"/>
            <p:cNvSpPr/>
            <p:nvPr/>
          </p:nvSpPr>
          <p:spPr bwMode="auto">
            <a:xfrm rot="21264496">
              <a:off x="4608513" y="2341563"/>
              <a:ext cx="454025" cy="4302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8" name="ZoneTexte 37"/>
            <p:cNvSpPr txBox="1"/>
            <p:nvPr/>
          </p:nvSpPr>
          <p:spPr bwMode="auto">
            <a:xfrm rot="21264496">
              <a:off x="4279326" y="2043825"/>
              <a:ext cx="322573" cy="433998"/>
            </a:xfrm>
            <a:prstGeom prst="rect">
              <a:avLst/>
            </a:prstGeom>
            <a:noFill/>
          </p:spPr>
          <p:txBody>
            <a:bodyPr wrap="none">
              <a:spAutoFit/>
            </a:bodyPr>
            <a:lstStyle/>
            <a:p>
              <a:pPr fontAlgn="auto">
                <a:spcBef>
                  <a:spcPts val="0"/>
                </a:spcBef>
                <a:spcAft>
                  <a:spcPts val="0"/>
                </a:spcAft>
                <a:defRPr/>
              </a:pPr>
              <a:r>
                <a:rPr lang="fr-FR" sz="3200" dirty="0">
                  <a:effectLst>
                    <a:glow rad="139700">
                      <a:schemeClr val="accent2">
                        <a:satMod val="175000"/>
                        <a:alpha val="40000"/>
                      </a:schemeClr>
                    </a:glow>
                  </a:effectLst>
                  <a:latin typeface="+mn-lt"/>
                  <a:cs typeface="+mn-cs"/>
                </a:rPr>
                <a:t>Z</a:t>
              </a:r>
            </a:p>
          </p:txBody>
        </p:sp>
        <p:sp>
          <p:nvSpPr>
            <p:cNvPr id="39" name="ZoneTexte 38"/>
            <p:cNvSpPr txBox="1"/>
            <p:nvPr/>
          </p:nvSpPr>
          <p:spPr bwMode="auto">
            <a:xfrm rot="21264496">
              <a:off x="5311820" y="4897696"/>
              <a:ext cx="603279" cy="433998"/>
            </a:xfrm>
            <a:prstGeom prst="rect">
              <a:avLst/>
            </a:prstGeom>
            <a:noFill/>
          </p:spPr>
          <p:txBody>
            <a:bodyPr wrap="none">
              <a:spAutoFit/>
            </a:bodyPr>
            <a:lstStyle/>
            <a:p>
              <a:pPr fontAlgn="auto">
                <a:spcBef>
                  <a:spcPts val="0"/>
                </a:spcBef>
                <a:spcAft>
                  <a:spcPts val="0"/>
                </a:spcAft>
                <a:defRPr/>
              </a:pPr>
              <a:r>
                <a:rPr lang="fr-FR" sz="3200" dirty="0">
                  <a:effectLst>
                    <a:glow rad="139700">
                      <a:schemeClr val="accent2">
                        <a:satMod val="175000"/>
                        <a:alpha val="40000"/>
                      </a:schemeClr>
                    </a:glow>
                  </a:effectLst>
                  <a:latin typeface="+mn-lt"/>
                  <a:cs typeface="+mn-cs"/>
                </a:rPr>
                <a:t>W+</a:t>
              </a:r>
            </a:p>
          </p:txBody>
        </p:sp>
        <p:sp>
          <p:nvSpPr>
            <p:cNvPr id="78" name="Rectangle 77"/>
            <p:cNvSpPr/>
            <p:nvPr/>
          </p:nvSpPr>
          <p:spPr bwMode="auto">
            <a:xfrm rot="21264496">
              <a:off x="5376012" y="4899027"/>
              <a:ext cx="731838" cy="6365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9" name="Rectangle 78"/>
            <p:cNvSpPr/>
            <p:nvPr/>
          </p:nvSpPr>
          <p:spPr bwMode="auto">
            <a:xfrm rot="21264496">
              <a:off x="5207737" y="5060952"/>
              <a:ext cx="541338" cy="4302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80" name="Rectangle 79"/>
            <p:cNvSpPr/>
            <p:nvPr/>
          </p:nvSpPr>
          <p:spPr bwMode="auto">
            <a:xfrm rot="21264496">
              <a:off x="4625125" y="2347915"/>
              <a:ext cx="454025" cy="4302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81" name="ZoneTexte 37"/>
            <p:cNvSpPr txBox="1"/>
            <p:nvPr/>
          </p:nvSpPr>
          <p:spPr bwMode="auto">
            <a:xfrm rot="21264496">
              <a:off x="4295938" y="2050177"/>
              <a:ext cx="322573" cy="433998"/>
            </a:xfrm>
            <a:prstGeom prst="rect">
              <a:avLst/>
            </a:prstGeom>
            <a:noFill/>
          </p:spPr>
          <p:txBody>
            <a:bodyPr wrap="none">
              <a:spAutoFit/>
            </a:bodyPr>
            <a:lstStyle/>
            <a:p>
              <a:pPr fontAlgn="auto">
                <a:spcBef>
                  <a:spcPts val="0"/>
                </a:spcBef>
                <a:spcAft>
                  <a:spcPts val="0"/>
                </a:spcAft>
                <a:defRPr/>
              </a:pPr>
              <a:r>
                <a:rPr lang="fr-FR" sz="3200" dirty="0">
                  <a:effectLst>
                    <a:glow rad="139700">
                      <a:schemeClr val="accent2">
                        <a:satMod val="175000"/>
                        <a:alpha val="40000"/>
                      </a:schemeClr>
                    </a:glow>
                  </a:effectLst>
                  <a:latin typeface="+mn-lt"/>
                  <a:cs typeface="+mn-cs"/>
                </a:rPr>
                <a:t>Z</a:t>
              </a:r>
            </a:p>
          </p:txBody>
        </p:sp>
        <p:sp>
          <p:nvSpPr>
            <p:cNvPr id="82" name="ZoneTexte 38"/>
            <p:cNvSpPr txBox="1"/>
            <p:nvPr/>
          </p:nvSpPr>
          <p:spPr bwMode="auto">
            <a:xfrm rot="21264496">
              <a:off x="5328432" y="4904048"/>
              <a:ext cx="603279" cy="433998"/>
            </a:xfrm>
            <a:prstGeom prst="rect">
              <a:avLst/>
            </a:prstGeom>
            <a:noFill/>
          </p:spPr>
          <p:txBody>
            <a:bodyPr wrap="none">
              <a:spAutoFit/>
            </a:bodyPr>
            <a:lstStyle/>
            <a:p>
              <a:pPr fontAlgn="auto">
                <a:spcBef>
                  <a:spcPts val="0"/>
                </a:spcBef>
                <a:spcAft>
                  <a:spcPts val="0"/>
                </a:spcAft>
                <a:defRPr/>
              </a:pPr>
              <a:r>
                <a:rPr lang="fr-FR" sz="3200" dirty="0">
                  <a:effectLst>
                    <a:glow rad="139700">
                      <a:schemeClr val="accent2">
                        <a:satMod val="175000"/>
                        <a:alpha val="40000"/>
                      </a:schemeClr>
                    </a:glow>
                  </a:effectLst>
                  <a:latin typeface="+mn-lt"/>
                  <a:cs typeface="+mn-cs"/>
                </a:rPr>
                <a:t>W+</a:t>
              </a:r>
            </a:p>
          </p:txBody>
        </p:sp>
      </p:grpSp>
      <p:grpSp>
        <p:nvGrpSpPr>
          <p:cNvPr id="83" name="Group 82"/>
          <p:cNvGrpSpPr/>
          <p:nvPr/>
        </p:nvGrpSpPr>
        <p:grpSpPr>
          <a:xfrm>
            <a:off x="3361342" y="3375321"/>
            <a:ext cx="1157287" cy="1123950"/>
            <a:chOff x="323528" y="4401162"/>
            <a:chExt cx="1157287" cy="1123950"/>
          </a:xfrm>
        </p:grpSpPr>
        <p:sp>
          <p:nvSpPr>
            <p:cNvPr id="84" name="Ellipse 1"/>
            <p:cNvSpPr/>
            <p:nvPr/>
          </p:nvSpPr>
          <p:spPr bwMode="auto">
            <a:xfrm>
              <a:off x="323528" y="4401162"/>
              <a:ext cx="1157287" cy="1123950"/>
            </a:xfrm>
            <a:prstGeom prst="ellipse">
              <a:avLst/>
            </a:prstGeom>
            <a:noFill/>
            <a:ln w="5715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grpSp>
          <p:nvGrpSpPr>
            <p:cNvPr id="85" name="Groupe 4"/>
            <p:cNvGrpSpPr>
              <a:grpSpLocks/>
            </p:cNvGrpSpPr>
            <p:nvPr/>
          </p:nvGrpSpPr>
          <p:grpSpPr bwMode="auto">
            <a:xfrm>
              <a:off x="690268" y="4506571"/>
              <a:ext cx="312781" cy="368947"/>
              <a:chOff x="6359763" y="2968188"/>
              <a:chExt cx="312906" cy="369332"/>
            </a:xfrm>
          </p:grpSpPr>
          <p:sp>
            <p:nvSpPr>
              <p:cNvPr id="101" name="Ellipse 2"/>
              <p:cNvSpPr/>
              <p:nvPr/>
            </p:nvSpPr>
            <p:spPr>
              <a:xfrm>
                <a:off x="6372440" y="2996158"/>
                <a:ext cx="287453" cy="313063"/>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02" name="ZoneTexte 3"/>
              <p:cNvSpPr txBox="1">
                <a:spLocks noChangeArrowheads="1"/>
              </p:cNvSpPr>
              <p:nvPr/>
            </p:nvSpPr>
            <p:spPr bwMode="auto">
              <a:xfrm>
                <a:off x="6359763" y="296818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a:latin typeface="Arial" charset="0"/>
                  </a:rPr>
                  <a:t>u</a:t>
                </a:r>
              </a:p>
            </p:txBody>
          </p:sp>
        </p:grpSp>
        <p:grpSp>
          <p:nvGrpSpPr>
            <p:cNvPr id="86" name="Groupe 43"/>
            <p:cNvGrpSpPr>
              <a:grpSpLocks/>
            </p:cNvGrpSpPr>
            <p:nvPr/>
          </p:nvGrpSpPr>
          <p:grpSpPr bwMode="auto">
            <a:xfrm>
              <a:off x="1082485" y="4802300"/>
              <a:ext cx="312781" cy="368947"/>
              <a:chOff x="6372200" y="2968698"/>
              <a:chExt cx="312906" cy="369332"/>
            </a:xfrm>
          </p:grpSpPr>
          <p:sp>
            <p:nvSpPr>
              <p:cNvPr id="99" name="Ellipse 44"/>
              <p:cNvSpPr/>
              <p:nvPr/>
            </p:nvSpPr>
            <p:spPr>
              <a:xfrm>
                <a:off x="6372068" y="2997802"/>
                <a:ext cx="287452" cy="311475"/>
              </a:xfrm>
              <a:prstGeom prst="ellipse">
                <a:avLst/>
              </a:prstGeom>
              <a:solidFill>
                <a:schemeClr val="accent3">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00" name="ZoneTexte 45"/>
              <p:cNvSpPr txBox="1">
                <a:spLocks noChangeArrowheads="1"/>
              </p:cNvSpPr>
              <p:nvPr/>
            </p:nvSpPr>
            <p:spPr bwMode="auto">
              <a:xfrm>
                <a:off x="6372200" y="296869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a:latin typeface="Arial" charset="0"/>
                  </a:rPr>
                  <a:t>d</a:t>
                </a:r>
              </a:p>
            </p:txBody>
          </p:sp>
        </p:grpSp>
        <p:grpSp>
          <p:nvGrpSpPr>
            <p:cNvPr id="87" name="Groupe 6"/>
            <p:cNvGrpSpPr>
              <a:grpSpLocks/>
            </p:cNvGrpSpPr>
            <p:nvPr/>
          </p:nvGrpSpPr>
          <p:grpSpPr bwMode="auto">
            <a:xfrm>
              <a:off x="586581" y="4965748"/>
              <a:ext cx="312781" cy="368947"/>
              <a:chOff x="6923390" y="3356992"/>
              <a:chExt cx="312906" cy="369332"/>
            </a:xfrm>
          </p:grpSpPr>
          <p:sp>
            <p:nvSpPr>
              <p:cNvPr id="97" name="Ellipse 47"/>
              <p:cNvSpPr/>
              <p:nvPr/>
            </p:nvSpPr>
            <p:spPr>
              <a:xfrm>
                <a:off x="6936567" y="3386161"/>
                <a:ext cx="287452" cy="311475"/>
              </a:xfrm>
              <a:prstGeom prst="ellipse">
                <a:avLst/>
              </a:prstGeom>
              <a:solidFill>
                <a:schemeClr val="accent1">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8" name="ZoneTexte 48"/>
              <p:cNvSpPr txBox="1">
                <a:spLocks noChangeArrowheads="1"/>
              </p:cNvSpPr>
              <p:nvPr/>
            </p:nvSpPr>
            <p:spPr bwMode="auto">
              <a:xfrm>
                <a:off x="6923390" y="3356992"/>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a:latin typeface="Arial" charset="0"/>
                  </a:rPr>
                  <a:t>u</a:t>
                </a:r>
              </a:p>
            </p:txBody>
          </p:sp>
        </p:grpSp>
        <p:sp>
          <p:nvSpPr>
            <p:cNvPr id="88" name="Ellipse 7"/>
            <p:cNvSpPr/>
            <p:nvPr/>
          </p:nvSpPr>
          <p:spPr bwMode="auto">
            <a:xfrm>
              <a:off x="556890" y="4799624"/>
              <a:ext cx="46038" cy="46038"/>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89" name="Ellipse 59"/>
            <p:cNvSpPr/>
            <p:nvPr/>
          </p:nvSpPr>
          <p:spPr bwMode="auto">
            <a:xfrm>
              <a:off x="510853" y="4939324"/>
              <a:ext cx="46037" cy="46038"/>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0" name="Ellipse 60"/>
            <p:cNvSpPr/>
            <p:nvPr/>
          </p:nvSpPr>
          <p:spPr bwMode="auto">
            <a:xfrm>
              <a:off x="690240" y="4894874"/>
              <a:ext cx="46038" cy="44450"/>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1" name="Ellipse 61"/>
            <p:cNvSpPr/>
            <p:nvPr/>
          </p:nvSpPr>
          <p:spPr bwMode="auto">
            <a:xfrm>
              <a:off x="980753" y="4863124"/>
              <a:ext cx="46037" cy="44450"/>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2" name="Ellipse 62"/>
            <p:cNvSpPr/>
            <p:nvPr/>
          </p:nvSpPr>
          <p:spPr bwMode="auto">
            <a:xfrm>
              <a:off x="1060128" y="4709137"/>
              <a:ext cx="46037" cy="44450"/>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3" name="Ellipse 63"/>
            <p:cNvSpPr/>
            <p:nvPr/>
          </p:nvSpPr>
          <p:spPr bwMode="auto">
            <a:xfrm>
              <a:off x="1082353" y="4537687"/>
              <a:ext cx="46037" cy="46037"/>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4" name="Ellipse 64"/>
            <p:cNvSpPr/>
            <p:nvPr/>
          </p:nvSpPr>
          <p:spPr bwMode="auto">
            <a:xfrm>
              <a:off x="952178" y="5083787"/>
              <a:ext cx="46037" cy="46037"/>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5" name="Ellipse 65"/>
            <p:cNvSpPr/>
            <p:nvPr/>
          </p:nvSpPr>
          <p:spPr bwMode="auto">
            <a:xfrm>
              <a:off x="958528" y="5312387"/>
              <a:ext cx="46037" cy="44450"/>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6" name="Ellipse 66"/>
            <p:cNvSpPr/>
            <p:nvPr/>
          </p:nvSpPr>
          <p:spPr bwMode="auto">
            <a:xfrm>
              <a:off x="1134740" y="5288574"/>
              <a:ext cx="44450" cy="46038"/>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grpSp>
      <p:grpSp>
        <p:nvGrpSpPr>
          <p:cNvPr id="103" name="Group 102"/>
          <p:cNvGrpSpPr/>
          <p:nvPr/>
        </p:nvGrpSpPr>
        <p:grpSpPr>
          <a:xfrm>
            <a:off x="4263835" y="3474865"/>
            <a:ext cx="1157287" cy="1123950"/>
            <a:chOff x="7735193" y="3455489"/>
            <a:chExt cx="1157287" cy="1123950"/>
          </a:xfrm>
        </p:grpSpPr>
        <p:sp>
          <p:nvSpPr>
            <p:cNvPr id="104" name="Ellipse 42"/>
            <p:cNvSpPr/>
            <p:nvPr/>
          </p:nvSpPr>
          <p:spPr bwMode="auto">
            <a:xfrm>
              <a:off x="7735193" y="3455489"/>
              <a:ext cx="1157287" cy="1123950"/>
            </a:xfrm>
            <a:prstGeom prst="ellipse">
              <a:avLst/>
            </a:prstGeom>
            <a:noFill/>
            <a:ln w="5715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grpSp>
          <p:nvGrpSpPr>
            <p:cNvPr id="105" name="Groupe 49"/>
            <p:cNvGrpSpPr>
              <a:grpSpLocks/>
            </p:cNvGrpSpPr>
            <p:nvPr/>
          </p:nvGrpSpPr>
          <p:grpSpPr bwMode="auto">
            <a:xfrm>
              <a:off x="8085626" y="3551792"/>
              <a:ext cx="312781" cy="368947"/>
              <a:chOff x="6359763" y="2968188"/>
              <a:chExt cx="312906" cy="369332"/>
            </a:xfrm>
          </p:grpSpPr>
          <p:sp>
            <p:nvSpPr>
              <p:cNvPr id="121" name="Ellipse 50"/>
              <p:cNvSpPr/>
              <p:nvPr/>
            </p:nvSpPr>
            <p:spPr>
              <a:xfrm>
                <a:off x="6372872" y="2997327"/>
                <a:ext cx="287453" cy="311475"/>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22" name="ZoneTexte 51"/>
              <p:cNvSpPr txBox="1">
                <a:spLocks noChangeArrowheads="1"/>
              </p:cNvSpPr>
              <p:nvPr/>
            </p:nvSpPr>
            <p:spPr bwMode="auto">
              <a:xfrm>
                <a:off x="6359763" y="296818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a:latin typeface="Arial" charset="0"/>
                  </a:rPr>
                  <a:t>u</a:t>
                </a:r>
              </a:p>
            </p:txBody>
          </p:sp>
        </p:grpSp>
        <p:grpSp>
          <p:nvGrpSpPr>
            <p:cNvPr id="106" name="Groupe 52"/>
            <p:cNvGrpSpPr>
              <a:grpSpLocks/>
            </p:cNvGrpSpPr>
            <p:nvPr/>
          </p:nvGrpSpPr>
          <p:grpSpPr bwMode="auto">
            <a:xfrm>
              <a:off x="7929057" y="4035101"/>
              <a:ext cx="312781" cy="368947"/>
              <a:chOff x="6923390" y="3356992"/>
              <a:chExt cx="312906" cy="369332"/>
            </a:xfrm>
          </p:grpSpPr>
          <p:sp>
            <p:nvSpPr>
              <p:cNvPr id="119" name="Ellipse 53"/>
              <p:cNvSpPr/>
              <p:nvPr/>
            </p:nvSpPr>
            <p:spPr>
              <a:xfrm>
                <a:off x="6935906" y="3385422"/>
                <a:ext cx="287452" cy="313064"/>
              </a:xfrm>
              <a:prstGeom prst="ellipse">
                <a:avLst/>
              </a:prstGeom>
              <a:solidFill>
                <a:schemeClr val="accent1">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20" name="ZoneTexte 54"/>
              <p:cNvSpPr txBox="1">
                <a:spLocks noChangeArrowheads="1"/>
              </p:cNvSpPr>
              <p:nvPr/>
            </p:nvSpPr>
            <p:spPr bwMode="auto">
              <a:xfrm>
                <a:off x="6923390" y="3356992"/>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a:latin typeface="Arial" charset="0"/>
                  </a:rPr>
                  <a:t>u</a:t>
                </a:r>
              </a:p>
            </p:txBody>
          </p:sp>
        </p:grpSp>
        <p:grpSp>
          <p:nvGrpSpPr>
            <p:cNvPr id="107" name="Groupe 56"/>
            <p:cNvGrpSpPr>
              <a:grpSpLocks/>
            </p:cNvGrpSpPr>
            <p:nvPr/>
          </p:nvGrpSpPr>
          <p:grpSpPr bwMode="auto">
            <a:xfrm>
              <a:off x="8465845" y="3850627"/>
              <a:ext cx="312781" cy="368947"/>
              <a:chOff x="6372200" y="2968698"/>
              <a:chExt cx="312906" cy="369332"/>
            </a:xfrm>
          </p:grpSpPr>
          <p:sp>
            <p:nvSpPr>
              <p:cNvPr id="117" name="Ellipse 57"/>
              <p:cNvSpPr/>
              <p:nvPr/>
            </p:nvSpPr>
            <p:spPr>
              <a:xfrm>
                <a:off x="6371798" y="2997452"/>
                <a:ext cx="287452" cy="311475"/>
              </a:xfrm>
              <a:prstGeom prst="ellipse">
                <a:avLst/>
              </a:prstGeom>
              <a:solidFill>
                <a:schemeClr val="accent3">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8" name="ZoneTexte 58"/>
              <p:cNvSpPr txBox="1">
                <a:spLocks noChangeArrowheads="1"/>
              </p:cNvSpPr>
              <p:nvPr/>
            </p:nvSpPr>
            <p:spPr bwMode="auto">
              <a:xfrm>
                <a:off x="6372200" y="2968698"/>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a:latin typeface="Arial" charset="0"/>
                  </a:rPr>
                  <a:t>d</a:t>
                </a:r>
              </a:p>
            </p:txBody>
          </p:sp>
        </p:grpSp>
        <p:sp>
          <p:nvSpPr>
            <p:cNvPr id="108" name="Ellipse 67"/>
            <p:cNvSpPr/>
            <p:nvPr/>
          </p:nvSpPr>
          <p:spPr bwMode="auto">
            <a:xfrm>
              <a:off x="7898705" y="4004764"/>
              <a:ext cx="46038" cy="46037"/>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09" name="Ellipse 68"/>
            <p:cNvSpPr/>
            <p:nvPr/>
          </p:nvSpPr>
          <p:spPr bwMode="auto">
            <a:xfrm>
              <a:off x="7920930" y="3869826"/>
              <a:ext cx="46038" cy="44450"/>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0" name="Ellipse 69"/>
            <p:cNvSpPr/>
            <p:nvPr/>
          </p:nvSpPr>
          <p:spPr bwMode="auto">
            <a:xfrm>
              <a:off x="8070155" y="3952376"/>
              <a:ext cx="46038" cy="46038"/>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1" name="Ellipse 70"/>
            <p:cNvSpPr/>
            <p:nvPr/>
          </p:nvSpPr>
          <p:spPr bwMode="auto">
            <a:xfrm>
              <a:off x="8352730" y="3930151"/>
              <a:ext cx="46038" cy="46038"/>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2" name="Ellipse 71"/>
            <p:cNvSpPr/>
            <p:nvPr/>
          </p:nvSpPr>
          <p:spPr bwMode="auto">
            <a:xfrm>
              <a:off x="8455918" y="3777751"/>
              <a:ext cx="46037" cy="46038"/>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3" name="Ellipse 72"/>
            <p:cNvSpPr/>
            <p:nvPr/>
          </p:nvSpPr>
          <p:spPr bwMode="auto">
            <a:xfrm>
              <a:off x="8455918" y="3598364"/>
              <a:ext cx="46037" cy="46037"/>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4" name="Ellipse 73"/>
            <p:cNvSpPr/>
            <p:nvPr/>
          </p:nvSpPr>
          <p:spPr bwMode="auto">
            <a:xfrm>
              <a:off x="8525768" y="4358776"/>
              <a:ext cx="44450" cy="46038"/>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5" name="Ellipse 74"/>
            <p:cNvSpPr/>
            <p:nvPr/>
          </p:nvSpPr>
          <p:spPr bwMode="auto">
            <a:xfrm>
              <a:off x="8340030" y="4381001"/>
              <a:ext cx="46038" cy="46038"/>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6" name="Ellipse 75"/>
            <p:cNvSpPr/>
            <p:nvPr/>
          </p:nvSpPr>
          <p:spPr bwMode="auto">
            <a:xfrm>
              <a:off x="8320980" y="4131764"/>
              <a:ext cx="46038" cy="46037"/>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grpSp>
    </p:spTree>
    <p:extLst>
      <p:ext uri="{BB962C8B-B14F-4D97-AF65-F5344CB8AC3E}">
        <p14:creationId xmlns:p14="http://schemas.microsoft.com/office/powerpoint/2010/main" val="80325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1000" fill="hold"/>
                                        <p:tgtEl>
                                          <p:spTgt spid="83"/>
                                        </p:tgtEl>
                                        <p:attrNameLst>
                                          <p:attrName>ppt_x</p:attrName>
                                        </p:attrNameLst>
                                      </p:cBhvr>
                                      <p:tavLst>
                                        <p:tav tm="0">
                                          <p:val>
                                            <p:strVal val="0-#ppt_w/2"/>
                                          </p:val>
                                        </p:tav>
                                        <p:tav tm="100000">
                                          <p:val>
                                            <p:strVal val="#ppt_x"/>
                                          </p:val>
                                        </p:tav>
                                      </p:tavLst>
                                    </p:anim>
                                    <p:anim calcmode="lin" valueType="num">
                                      <p:cBhvr additive="base">
                                        <p:cTn id="8" dur="1000" fill="hold"/>
                                        <p:tgtEl>
                                          <p:spTgt spid="8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additive="base">
                                        <p:cTn id="11" dur="1000" fill="hold"/>
                                        <p:tgtEl>
                                          <p:spTgt spid="103"/>
                                        </p:tgtEl>
                                        <p:attrNameLst>
                                          <p:attrName>ppt_x</p:attrName>
                                        </p:attrNameLst>
                                      </p:cBhvr>
                                      <p:tavLst>
                                        <p:tav tm="0">
                                          <p:val>
                                            <p:strVal val="1+#ppt_w/2"/>
                                          </p:val>
                                        </p:tav>
                                        <p:tav tm="100000">
                                          <p:val>
                                            <p:strVal val="#ppt_x"/>
                                          </p:val>
                                        </p:tav>
                                      </p:tavLst>
                                    </p:anim>
                                    <p:anim calcmode="lin" valueType="num">
                                      <p:cBhvr additive="base">
                                        <p:cTn id="12" dur="1000" fill="hold"/>
                                        <p:tgtEl>
                                          <p:spTgt spid="10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 presetClass="entr" presetSubtype="0" fill="hold" nodeType="afterEffect">
                                  <p:stCondLst>
                                    <p:cond delay="20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e 39"/>
          <p:cNvGrpSpPr>
            <a:grpSpLocks/>
          </p:cNvGrpSpPr>
          <p:nvPr/>
        </p:nvGrpSpPr>
        <p:grpSpPr bwMode="auto">
          <a:xfrm rot="-335504">
            <a:off x="1700213" y="1609725"/>
            <a:ext cx="5743575" cy="4322763"/>
            <a:chOff x="1141413" y="741363"/>
            <a:chExt cx="7740650" cy="5824537"/>
          </a:xfrm>
        </p:grpSpPr>
        <p:sp>
          <p:nvSpPr>
            <p:cNvPr id="23567" name="AutoShape 103"/>
            <p:cNvSpPr>
              <a:spLocks noChangeArrowheads="1"/>
            </p:cNvSpPr>
            <p:nvPr/>
          </p:nvSpPr>
          <p:spPr bwMode="auto">
            <a:xfrm rot="447760">
              <a:off x="6073775" y="4090988"/>
              <a:ext cx="2808288" cy="344487"/>
            </a:xfrm>
            <a:prstGeom prst="leftArrow">
              <a:avLst>
                <a:gd name="adj1" fmla="val 22806"/>
                <a:gd name="adj2" fmla="val 98920"/>
              </a:avLst>
            </a:prstGeom>
            <a:solidFill>
              <a:srgbClr val="FFFF00"/>
            </a:solidFill>
            <a:ln w="9525">
              <a:solidFill>
                <a:schemeClr val="tx1"/>
              </a:solidFill>
              <a:miter lim="800000"/>
              <a:headEnd/>
              <a:tailEnd/>
            </a:ln>
          </p:spPr>
          <p:txBody>
            <a:bodyPr wrap="none" anchor="ct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endParaRPr lang="en-US" altLang="it-IT" sz="1800">
                <a:latin typeface="Arial" charset="0"/>
              </a:endParaRPr>
            </a:p>
          </p:txBody>
        </p:sp>
        <p:pic>
          <p:nvPicPr>
            <p:cNvPr id="23568"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72436">
              <a:off x="3387725" y="2989263"/>
              <a:ext cx="272415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569" name="Group 65"/>
            <p:cNvGrpSpPr>
              <a:grpSpLocks/>
            </p:cNvGrpSpPr>
            <p:nvPr/>
          </p:nvGrpSpPr>
          <p:grpSpPr bwMode="auto">
            <a:xfrm>
              <a:off x="1141413" y="741363"/>
              <a:ext cx="6381750" cy="5824537"/>
              <a:chOff x="1141413" y="740664"/>
              <a:chExt cx="6382250" cy="5824728"/>
            </a:xfrm>
          </p:grpSpPr>
          <p:pic>
            <p:nvPicPr>
              <p:cNvPr id="23574" name="Picture 34"/>
              <p:cNvPicPr>
                <a:picLocks noChangeAspect="1" noChangeArrowheads="1"/>
              </p:cNvPicPr>
              <p:nvPr/>
            </p:nvPicPr>
            <p:blipFill>
              <a:blip r:embed="rId4">
                <a:extLst>
                  <a:ext uri="{28A0092B-C50C-407E-A947-70E740481C1C}">
                    <a14:useLocalDpi xmlns:a14="http://schemas.microsoft.com/office/drawing/2010/main" val="0"/>
                  </a:ext>
                </a:extLst>
              </a:blip>
              <a:srcRect l="55688" t="25835" r="19809" b="44318"/>
              <a:stretch>
                <a:fillRect/>
              </a:stretch>
            </p:blipFill>
            <p:spPr bwMode="auto">
              <a:xfrm rot="-1225277">
                <a:off x="4224528" y="740664"/>
                <a:ext cx="2011025" cy="1959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575" name="Group 42"/>
              <p:cNvGrpSpPr>
                <a:grpSpLocks/>
              </p:cNvGrpSpPr>
              <p:nvPr/>
            </p:nvGrpSpPr>
            <p:grpSpPr bwMode="auto">
              <a:xfrm rot="3560337">
                <a:off x="5705286" y="1480855"/>
                <a:ext cx="1506202" cy="2130552"/>
                <a:chOff x="2617742" y="1216152"/>
                <a:chExt cx="1506202" cy="2130552"/>
              </a:xfrm>
            </p:grpSpPr>
            <p:pic>
              <p:nvPicPr>
                <p:cNvPr id="23591" name="Picture 4"/>
                <p:cNvPicPr>
                  <a:picLocks noChangeAspect="1" noChangeArrowheads="1"/>
                </p:cNvPicPr>
                <p:nvPr/>
              </p:nvPicPr>
              <p:blipFill>
                <a:blip r:embed="rId5">
                  <a:extLst>
                    <a:ext uri="{28A0092B-C50C-407E-A947-70E740481C1C}">
                      <a14:useLocalDpi xmlns:a14="http://schemas.microsoft.com/office/drawing/2010/main" val="0"/>
                    </a:ext>
                  </a:extLst>
                </a:blip>
                <a:srcRect l="16490" t="6035" r="55872" b="60818"/>
                <a:stretch>
                  <a:fillRect/>
                </a:stretch>
              </p:blipFill>
              <p:spPr bwMode="auto">
                <a:xfrm>
                  <a:off x="2617742" y="1216152"/>
                  <a:ext cx="1506202" cy="213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ectangle 33"/>
                <p:cNvSpPr/>
                <p:nvPr/>
              </p:nvSpPr>
              <p:spPr>
                <a:xfrm>
                  <a:off x="3423686" y="3031876"/>
                  <a:ext cx="601083" cy="3273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23576" name="Picture 34"/>
              <p:cNvPicPr>
                <a:picLocks noChangeAspect="1" noChangeArrowheads="1"/>
              </p:cNvPicPr>
              <p:nvPr/>
            </p:nvPicPr>
            <p:blipFill>
              <a:blip r:embed="rId4">
                <a:extLst>
                  <a:ext uri="{28A0092B-C50C-407E-A947-70E740481C1C}">
                    <a14:useLocalDpi xmlns:a14="http://schemas.microsoft.com/office/drawing/2010/main" val="0"/>
                  </a:ext>
                </a:extLst>
              </a:blip>
              <a:srcRect l="55688" t="30984" r="25906" b="44318"/>
              <a:stretch>
                <a:fillRect/>
              </a:stretch>
            </p:blipFill>
            <p:spPr bwMode="auto">
              <a:xfrm rot="6138646">
                <a:off x="5164515" y="4660577"/>
                <a:ext cx="1510614" cy="162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577" name="Group 52"/>
              <p:cNvGrpSpPr>
                <a:grpSpLocks/>
              </p:cNvGrpSpPr>
              <p:nvPr/>
            </p:nvGrpSpPr>
            <p:grpSpPr bwMode="auto">
              <a:xfrm rot="-6584053">
                <a:off x="2170175" y="4195821"/>
                <a:ext cx="1618488" cy="2130552"/>
                <a:chOff x="2505456" y="1216152"/>
                <a:chExt cx="1618488" cy="2130552"/>
              </a:xfrm>
            </p:grpSpPr>
            <p:pic>
              <p:nvPicPr>
                <p:cNvPr id="23589" name="Picture 4"/>
                <p:cNvPicPr>
                  <a:picLocks noChangeAspect="1" noChangeArrowheads="1"/>
                </p:cNvPicPr>
                <p:nvPr/>
              </p:nvPicPr>
              <p:blipFill>
                <a:blip r:embed="rId5">
                  <a:extLst>
                    <a:ext uri="{28A0092B-C50C-407E-A947-70E740481C1C}">
                      <a14:useLocalDpi xmlns:a14="http://schemas.microsoft.com/office/drawing/2010/main" val="0"/>
                    </a:ext>
                  </a:extLst>
                </a:blip>
                <a:srcRect l="14430" t="6035" r="55872" b="60818"/>
                <a:stretch>
                  <a:fillRect/>
                </a:stretch>
              </p:blipFill>
              <p:spPr bwMode="auto">
                <a:xfrm>
                  <a:off x="2505456" y="1216152"/>
                  <a:ext cx="1618488" cy="213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3484968" y="3001486"/>
                  <a:ext cx="605361" cy="3295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3578" name="Group 40"/>
              <p:cNvGrpSpPr>
                <a:grpSpLocks/>
              </p:cNvGrpSpPr>
              <p:nvPr/>
            </p:nvGrpSpPr>
            <p:grpSpPr bwMode="auto">
              <a:xfrm>
                <a:off x="2630462" y="1063713"/>
                <a:ext cx="1618488" cy="2130552"/>
                <a:chOff x="2505456" y="1216152"/>
                <a:chExt cx="1618488" cy="2130552"/>
              </a:xfrm>
            </p:grpSpPr>
            <p:pic>
              <p:nvPicPr>
                <p:cNvPr id="23587" name="Picture 4"/>
                <p:cNvPicPr>
                  <a:picLocks noChangeAspect="1" noChangeArrowheads="1"/>
                </p:cNvPicPr>
                <p:nvPr/>
              </p:nvPicPr>
              <p:blipFill>
                <a:blip r:embed="rId5">
                  <a:extLst>
                    <a:ext uri="{28A0092B-C50C-407E-A947-70E740481C1C}">
                      <a14:useLocalDpi xmlns:a14="http://schemas.microsoft.com/office/drawing/2010/main" val="0"/>
                    </a:ext>
                  </a:extLst>
                </a:blip>
                <a:srcRect l="14430" t="6035" r="55872" b="60818"/>
                <a:stretch>
                  <a:fillRect/>
                </a:stretch>
              </p:blipFill>
              <p:spPr bwMode="auto">
                <a:xfrm>
                  <a:off x="2505456" y="1216152"/>
                  <a:ext cx="1618488" cy="213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29"/>
                <p:cNvSpPr/>
                <p:nvPr/>
              </p:nvSpPr>
              <p:spPr>
                <a:xfrm>
                  <a:off x="3476651" y="2974499"/>
                  <a:ext cx="603381" cy="3315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3579" name="AutoShape 104"/>
              <p:cNvSpPr>
                <a:spLocks noChangeArrowheads="1"/>
              </p:cNvSpPr>
              <p:nvPr/>
            </p:nvSpPr>
            <p:spPr bwMode="auto">
              <a:xfrm rot="447760" flipH="1" flipV="1">
                <a:off x="1141413" y="3437700"/>
                <a:ext cx="2214562" cy="300037"/>
              </a:xfrm>
              <a:prstGeom prst="leftArrow">
                <a:avLst>
                  <a:gd name="adj1" fmla="val 22806"/>
                  <a:gd name="adj2" fmla="val 71178"/>
                </a:avLst>
              </a:prstGeom>
              <a:solidFill>
                <a:srgbClr val="FFFF00"/>
              </a:solidFill>
              <a:ln w="9525">
                <a:solidFill>
                  <a:schemeClr val="tx1"/>
                </a:solidFill>
                <a:miter lim="800000"/>
                <a:headEnd/>
                <a:tailEnd/>
              </a:ln>
            </p:spPr>
            <p:txBody>
              <a:bodyPr wrap="none" anchor="ct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endParaRPr lang="en-US" altLang="it-IT" sz="1800">
                  <a:latin typeface="Arial" charset="0"/>
                </a:endParaRPr>
              </a:p>
            </p:txBody>
          </p:sp>
          <p:sp>
            <p:nvSpPr>
              <p:cNvPr id="22" name="Rectangle 21"/>
              <p:cNvSpPr/>
              <p:nvPr/>
            </p:nvSpPr>
            <p:spPr>
              <a:xfrm>
                <a:off x="5347962" y="5462319"/>
                <a:ext cx="365881" cy="603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Rectangle 22"/>
              <p:cNvSpPr/>
              <p:nvPr/>
            </p:nvSpPr>
            <p:spPr>
              <a:xfrm>
                <a:off x="6616075" y="5487468"/>
                <a:ext cx="363741" cy="603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Rectangle 23"/>
              <p:cNvSpPr/>
              <p:nvPr/>
            </p:nvSpPr>
            <p:spPr>
              <a:xfrm>
                <a:off x="6550404" y="5236019"/>
                <a:ext cx="363741" cy="603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Rectangle 24"/>
              <p:cNvSpPr/>
              <p:nvPr/>
            </p:nvSpPr>
            <p:spPr>
              <a:xfrm rot="15839265">
                <a:off x="5850974" y="6067065"/>
                <a:ext cx="365783" cy="6033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Connector 61"/>
              <p:cNvCxnSpPr/>
              <p:nvPr/>
            </p:nvCxnSpPr>
            <p:spPr>
              <a:xfrm rot="16200000" flipH="1">
                <a:off x="3663873" y="2774215"/>
                <a:ext cx="278081" cy="17331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62"/>
              <p:cNvCxnSpPr/>
              <p:nvPr/>
            </p:nvCxnSpPr>
            <p:spPr>
              <a:xfrm rot="5400000">
                <a:off x="5843512" y="3111309"/>
                <a:ext cx="218187" cy="11768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64"/>
              <p:cNvCxnSpPr/>
              <p:nvPr/>
            </p:nvCxnSpPr>
            <p:spPr>
              <a:xfrm rot="5400000">
                <a:off x="3436356" y="4563878"/>
                <a:ext cx="216047" cy="11768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Rectangle 5"/>
            <p:cNvSpPr/>
            <p:nvPr/>
          </p:nvSpPr>
          <p:spPr>
            <a:xfrm>
              <a:off x="4421777" y="966259"/>
              <a:ext cx="1615310" cy="10823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5" name="Rectangle 34"/>
            <p:cNvSpPr/>
            <p:nvPr/>
          </p:nvSpPr>
          <p:spPr>
            <a:xfrm>
              <a:off x="5876443" y="5307033"/>
              <a:ext cx="986302" cy="8577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6" name="Rectangle 35"/>
            <p:cNvSpPr/>
            <p:nvPr/>
          </p:nvSpPr>
          <p:spPr>
            <a:xfrm>
              <a:off x="5643634" y="5490237"/>
              <a:ext cx="729564" cy="5796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7" name="Rectangle 36"/>
            <p:cNvSpPr/>
            <p:nvPr/>
          </p:nvSpPr>
          <p:spPr>
            <a:xfrm>
              <a:off x="5218735" y="1769834"/>
              <a:ext cx="611892" cy="5796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grpSp>
      <p:sp>
        <p:nvSpPr>
          <p:cNvPr id="43" name="Rectangle 42"/>
          <p:cNvSpPr/>
          <p:nvPr/>
        </p:nvSpPr>
        <p:spPr>
          <a:xfrm>
            <a:off x="-252413" y="1547813"/>
            <a:ext cx="9648826" cy="223837"/>
          </a:xfrm>
          <a:prstGeom prst="rect">
            <a:avLst/>
          </a:prstGeom>
          <a:solidFill>
            <a:schemeClr val="bg1">
              <a:lumMod val="65000"/>
            </a:schemeClr>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4" name="Rectangle 43"/>
          <p:cNvSpPr/>
          <p:nvPr/>
        </p:nvSpPr>
        <p:spPr>
          <a:xfrm>
            <a:off x="-214313" y="6084888"/>
            <a:ext cx="9650413" cy="223837"/>
          </a:xfrm>
          <a:prstGeom prst="rect">
            <a:avLst/>
          </a:prstGeom>
          <a:solidFill>
            <a:schemeClr val="bg1">
              <a:lumMod val="65000"/>
            </a:schemeClr>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3557" name="Rectangle 3"/>
          <p:cNvSpPr>
            <a:spLocks noChangeArrowheads="1"/>
          </p:cNvSpPr>
          <p:nvPr/>
        </p:nvSpPr>
        <p:spPr bwMode="auto">
          <a:xfrm>
            <a:off x="-323850" y="333375"/>
            <a:ext cx="979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lgn="ctr">
              <a:spcBef>
                <a:spcPct val="0"/>
              </a:spcBef>
              <a:buFontTx/>
              <a:buNone/>
            </a:pPr>
            <a:r>
              <a:rPr lang="fr-FR" altLang="it-IT" sz="3600" b="1" dirty="0" err="1">
                <a:solidFill>
                  <a:srgbClr val="003478"/>
                </a:solidFill>
                <a:latin typeface="Arial" charset="0"/>
              </a:rPr>
              <a:t>Decadimento</a:t>
            </a:r>
            <a:r>
              <a:rPr lang="fr-FR" altLang="it-IT" sz="3600" b="1" dirty="0">
                <a:solidFill>
                  <a:srgbClr val="003478"/>
                </a:solidFill>
                <a:latin typeface="Arial" charset="0"/>
              </a:rPr>
              <a:t> dei </a:t>
            </a:r>
            <a:r>
              <a:rPr lang="fr-FR" altLang="it-IT" sz="3600" b="1" dirty="0" err="1">
                <a:solidFill>
                  <a:srgbClr val="003478"/>
                </a:solidFill>
                <a:latin typeface="Arial" charset="0"/>
              </a:rPr>
              <a:t>bosoni</a:t>
            </a:r>
            <a:r>
              <a:rPr lang="fr-FR" altLang="it-IT" sz="3600" b="1" dirty="0">
                <a:solidFill>
                  <a:srgbClr val="003478"/>
                </a:solidFill>
                <a:latin typeface="Arial" charset="0"/>
              </a:rPr>
              <a:t> W e Z</a:t>
            </a:r>
            <a:endParaRPr lang="de-DE" altLang="it-IT" sz="3600" b="1" dirty="0">
              <a:solidFill>
                <a:srgbClr val="003478"/>
              </a:solidFill>
              <a:latin typeface="Arial" charset="0"/>
            </a:endParaRPr>
          </a:p>
        </p:txBody>
      </p:sp>
      <p:sp>
        <p:nvSpPr>
          <p:cNvPr id="23558" name="Rectangle 1"/>
          <p:cNvSpPr>
            <a:spLocks noChangeArrowheads="1"/>
          </p:cNvSpPr>
          <p:nvPr/>
        </p:nvSpPr>
        <p:spPr bwMode="auto">
          <a:xfrm>
            <a:off x="0" y="1913783"/>
            <a:ext cx="28686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pPr algn="ctr"/>
            <a:r>
              <a:rPr lang="en-GB" altLang="en-US" dirty="0"/>
              <a:t>W e Z </a:t>
            </a:r>
            <a:r>
              <a:rPr lang="en-GB" altLang="en-US" dirty="0" err="1"/>
              <a:t>sono</a:t>
            </a:r>
            <a:r>
              <a:rPr lang="en-GB" altLang="en-US" dirty="0"/>
              <a:t> </a:t>
            </a:r>
            <a:r>
              <a:rPr lang="en-GB" altLang="en-US" dirty="0" err="1"/>
              <a:t>molto</a:t>
            </a:r>
            <a:r>
              <a:rPr lang="en-GB" altLang="en-US" dirty="0"/>
              <a:t> </a:t>
            </a:r>
            <a:r>
              <a:rPr lang="en-GB" altLang="en-US" dirty="0" err="1"/>
              <a:t>instabili</a:t>
            </a:r>
            <a:r>
              <a:rPr lang="en-GB" altLang="en-US" dirty="0"/>
              <a:t>, </a:t>
            </a:r>
            <a:r>
              <a:rPr lang="en-GB" altLang="en-US" dirty="0" err="1"/>
              <a:t>decadono</a:t>
            </a:r>
            <a:r>
              <a:rPr lang="en-GB" altLang="en-US" dirty="0"/>
              <a:t> subito </a:t>
            </a:r>
            <a:r>
              <a:rPr lang="en-GB" altLang="en-US" dirty="0" err="1"/>
              <a:t>emettendo</a:t>
            </a:r>
            <a:r>
              <a:rPr lang="en-GB" altLang="en-US" dirty="0"/>
              <a:t> </a:t>
            </a:r>
          </a:p>
        </p:txBody>
      </p:sp>
      <p:sp>
        <p:nvSpPr>
          <p:cNvPr id="23559" name="Rectangle 43"/>
          <p:cNvSpPr>
            <a:spLocks noChangeArrowheads="1"/>
          </p:cNvSpPr>
          <p:nvPr/>
        </p:nvSpPr>
        <p:spPr bwMode="auto">
          <a:xfrm>
            <a:off x="6053138" y="4878388"/>
            <a:ext cx="32702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lgn="ctr">
              <a:spcBef>
                <a:spcPct val="0"/>
              </a:spcBef>
              <a:buFontTx/>
              <a:buNone/>
            </a:pPr>
            <a:r>
              <a:rPr lang="en-US" altLang="it-IT" sz="1800" dirty="0" err="1">
                <a:latin typeface="+mn-lt"/>
              </a:rPr>
              <a:t>delle</a:t>
            </a:r>
            <a:r>
              <a:rPr lang="en-US" altLang="it-IT" sz="1800" dirty="0">
                <a:latin typeface="+mn-lt"/>
              </a:rPr>
              <a:t> </a:t>
            </a:r>
            <a:r>
              <a:rPr lang="en-US" altLang="it-IT" sz="1800" dirty="0" err="1">
                <a:latin typeface="+mn-lt"/>
              </a:rPr>
              <a:t>particelle</a:t>
            </a:r>
            <a:r>
              <a:rPr lang="en-US" altLang="it-IT" sz="1800" dirty="0">
                <a:latin typeface="+mn-lt"/>
              </a:rPr>
              <a:t> piu` </a:t>
            </a:r>
            <a:r>
              <a:rPr lang="en-US" altLang="it-IT" sz="1800" dirty="0" err="1">
                <a:latin typeface="+mn-lt"/>
              </a:rPr>
              <a:t>leggere</a:t>
            </a:r>
            <a:r>
              <a:rPr lang="en-US" altLang="it-IT" sz="1800" dirty="0">
                <a:latin typeface="+mn-lt"/>
              </a:rPr>
              <a:t> </a:t>
            </a:r>
            <a:r>
              <a:rPr lang="en-US" altLang="it-IT" sz="1800" dirty="0" err="1">
                <a:latin typeface="+mn-lt"/>
              </a:rPr>
              <a:t>che</a:t>
            </a:r>
            <a:r>
              <a:rPr lang="en-US" altLang="it-IT" sz="1800" dirty="0">
                <a:latin typeface="+mn-lt"/>
              </a:rPr>
              <a:t> </a:t>
            </a:r>
            <a:r>
              <a:rPr lang="en-US" altLang="it-IT" sz="1800" dirty="0" err="1">
                <a:latin typeface="+mn-lt"/>
              </a:rPr>
              <a:t>possiamo</a:t>
            </a:r>
            <a:r>
              <a:rPr lang="en-US" altLang="it-IT" sz="1800" dirty="0">
                <a:latin typeface="+mn-lt"/>
              </a:rPr>
              <a:t> </a:t>
            </a:r>
            <a:r>
              <a:rPr lang="en-US" altLang="it-IT" sz="1800" dirty="0" err="1">
                <a:latin typeface="+mn-lt"/>
              </a:rPr>
              <a:t>misurare</a:t>
            </a:r>
            <a:r>
              <a:rPr lang="en-US" altLang="it-IT" sz="1800" dirty="0">
                <a:latin typeface="+mn-lt"/>
              </a:rPr>
              <a:t> in CMS</a:t>
            </a:r>
          </a:p>
        </p:txBody>
      </p:sp>
      <p:cxnSp>
        <p:nvCxnSpPr>
          <p:cNvPr id="5" name="Connecteur droit avec flèche 4"/>
          <p:cNvCxnSpPr/>
          <p:nvPr/>
        </p:nvCxnSpPr>
        <p:spPr>
          <a:xfrm flipV="1">
            <a:off x="4710113" y="1044575"/>
            <a:ext cx="849312" cy="1447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Connecteur droit avec flèche 44"/>
          <p:cNvCxnSpPr/>
          <p:nvPr/>
        </p:nvCxnSpPr>
        <p:spPr>
          <a:xfrm flipH="1" flipV="1">
            <a:off x="3957638" y="1117600"/>
            <a:ext cx="530225" cy="13747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Connecteur droit avec flèche 45"/>
          <p:cNvCxnSpPr/>
          <p:nvPr/>
        </p:nvCxnSpPr>
        <p:spPr>
          <a:xfrm>
            <a:off x="5292725" y="5000625"/>
            <a:ext cx="1509713" cy="16367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Connecteur droit avec flèche 46"/>
          <p:cNvCxnSpPr/>
          <p:nvPr/>
        </p:nvCxnSpPr>
        <p:spPr>
          <a:xfrm>
            <a:off x="5197475" y="5000625"/>
            <a:ext cx="701675" cy="1747838"/>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23564" name="Slide Number Placeholder 4"/>
          <p:cNvSpPr txBox="1">
            <a:spLocks/>
          </p:cNvSpPr>
          <p:nvPr/>
        </p:nvSpPr>
        <p:spPr bwMode="auto">
          <a:xfrm>
            <a:off x="8820150" y="6503988"/>
            <a:ext cx="6477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fld id="{EAB3F45E-9BE0-4EEE-A1F6-728319F11491}" type="slidenum">
              <a:rPr lang="en-GB" altLang="it-IT" sz="1400">
                <a:latin typeface="Arial" charset="0"/>
              </a:rPr>
              <a:pPr>
                <a:spcBef>
                  <a:spcPct val="0"/>
                </a:spcBef>
                <a:buFontTx/>
                <a:buNone/>
              </a:pPr>
              <a:t>43</a:t>
            </a:fld>
            <a:endParaRPr lang="en-GB" altLang="it-IT" sz="1400">
              <a:latin typeface="Arial" charset="0"/>
            </a:endParaRPr>
          </a:p>
        </p:txBody>
      </p:sp>
      <p:sp>
        <p:nvSpPr>
          <p:cNvPr id="49" name="ZoneTexte 48"/>
          <p:cNvSpPr txBox="1"/>
          <p:nvPr/>
        </p:nvSpPr>
        <p:spPr bwMode="auto">
          <a:xfrm rot="21264496">
            <a:off x="4279326" y="2043825"/>
            <a:ext cx="322573" cy="433998"/>
          </a:xfrm>
          <a:prstGeom prst="rect">
            <a:avLst/>
          </a:prstGeom>
          <a:noFill/>
        </p:spPr>
        <p:txBody>
          <a:bodyPr wrap="none">
            <a:spAutoFit/>
          </a:bodyPr>
          <a:lstStyle/>
          <a:p>
            <a:pPr fontAlgn="auto">
              <a:spcBef>
                <a:spcPts val="0"/>
              </a:spcBef>
              <a:spcAft>
                <a:spcPts val="0"/>
              </a:spcAft>
              <a:defRPr/>
            </a:pPr>
            <a:r>
              <a:rPr lang="fr-FR" sz="3200" dirty="0">
                <a:effectLst>
                  <a:glow rad="139700">
                    <a:schemeClr val="accent2">
                      <a:satMod val="175000"/>
                      <a:alpha val="40000"/>
                    </a:schemeClr>
                  </a:glow>
                </a:effectLst>
                <a:latin typeface="+mn-lt"/>
                <a:cs typeface="+mn-cs"/>
              </a:rPr>
              <a:t>Z</a:t>
            </a:r>
          </a:p>
        </p:txBody>
      </p:sp>
      <p:sp>
        <p:nvSpPr>
          <p:cNvPr id="50" name="ZoneTexte 49"/>
          <p:cNvSpPr txBox="1"/>
          <p:nvPr/>
        </p:nvSpPr>
        <p:spPr bwMode="auto">
          <a:xfrm rot="21264496">
            <a:off x="5311820" y="4897696"/>
            <a:ext cx="603279" cy="433998"/>
          </a:xfrm>
          <a:prstGeom prst="rect">
            <a:avLst/>
          </a:prstGeom>
          <a:noFill/>
        </p:spPr>
        <p:txBody>
          <a:bodyPr wrap="none">
            <a:spAutoFit/>
          </a:bodyPr>
          <a:lstStyle/>
          <a:p>
            <a:pPr fontAlgn="auto">
              <a:spcBef>
                <a:spcPts val="0"/>
              </a:spcBef>
              <a:spcAft>
                <a:spcPts val="0"/>
              </a:spcAft>
              <a:defRPr/>
            </a:pPr>
            <a:r>
              <a:rPr lang="fr-FR" sz="3200" dirty="0">
                <a:effectLst>
                  <a:glow rad="139700">
                    <a:schemeClr val="accent2">
                      <a:satMod val="175000"/>
                      <a:alpha val="40000"/>
                    </a:schemeClr>
                  </a:glow>
                </a:effectLst>
                <a:latin typeface="+mn-lt"/>
                <a:cs typeface="+mn-cs"/>
              </a:rPr>
              <a:t>W+</a:t>
            </a:r>
          </a:p>
        </p:txBody>
      </p:sp>
    </p:spTree>
    <p:extLst>
      <p:ext uri="{BB962C8B-B14F-4D97-AF65-F5344CB8AC3E}">
        <p14:creationId xmlns:p14="http://schemas.microsoft.com/office/powerpoint/2010/main" val="40906338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323850" y="333375"/>
            <a:ext cx="979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lgn="ctr">
              <a:spcBef>
                <a:spcPct val="0"/>
              </a:spcBef>
              <a:buFontTx/>
              <a:buNone/>
            </a:pPr>
            <a:r>
              <a:rPr lang="fr-FR" altLang="it-IT" sz="3600" b="1" dirty="0" err="1">
                <a:solidFill>
                  <a:srgbClr val="003478"/>
                </a:solidFill>
                <a:latin typeface="Arial" charset="0"/>
              </a:rPr>
              <a:t>Decadimento</a:t>
            </a:r>
            <a:r>
              <a:rPr lang="fr-FR" altLang="it-IT" sz="3600" b="1" dirty="0">
                <a:solidFill>
                  <a:srgbClr val="003478"/>
                </a:solidFill>
                <a:latin typeface="Arial" charset="0"/>
              </a:rPr>
              <a:t> dei </a:t>
            </a:r>
            <a:r>
              <a:rPr lang="fr-FR" altLang="it-IT" sz="3600" b="1" dirty="0" err="1">
                <a:solidFill>
                  <a:srgbClr val="003478"/>
                </a:solidFill>
                <a:latin typeface="Arial" charset="0"/>
              </a:rPr>
              <a:t>bosoni</a:t>
            </a:r>
            <a:r>
              <a:rPr lang="fr-FR" altLang="it-IT" sz="3600" b="1" dirty="0">
                <a:solidFill>
                  <a:srgbClr val="003478"/>
                </a:solidFill>
                <a:latin typeface="Arial" charset="0"/>
              </a:rPr>
              <a:t> W e Z</a:t>
            </a:r>
            <a:endParaRPr lang="de-DE" altLang="it-IT" sz="3600" b="1" dirty="0">
              <a:solidFill>
                <a:srgbClr val="003478"/>
              </a:solidFill>
              <a:latin typeface="Arial" charset="0"/>
            </a:endParaRPr>
          </a:p>
        </p:txBody>
      </p:sp>
      <p:sp>
        <p:nvSpPr>
          <p:cNvPr id="24579" name="Rectangle 67"/>
          <p:cNvSpPr>
            <a:spLocks noChangeArrowheads="1"/>
          </p:cNvSpPr>
          <p:nvPr/>
        </p:nvSpPr>
        <p:spPr bwMode="auto">
          <a:xfrm>
            <a:off x="206210" y="1988840"/>
            <a:ext cx="86423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dirty="0" err="1">
                <a:latin typeface="Arial" charset="0"/>
              </a:rPr>
              <a:t>Oggi</a:t>
            </a:r>
            <a:r>
              <a:rPr lang="fr-FR" altLang="it-IT" sz="1800" dirty="0">
                <a:latin typeface="Arial" charset="0"/>
              </a:rPr>
              <a:t> </a:t>
            </a:r>
            <a:r>
              <a:rPr lang="fr-FR" altLang="it-IT" sz="1800" dirty="0" err="1">
                <a:latin typeface="Arial" charset="0"/>
              </a:rPr>
              <a:t>studiamo</a:t>
            </a:r>
            <a:r>
              <a:rPr lang="fr-FR" altLang="it-IT" sz="1800" dirty="0">
                <a:latin typeface="Arial" charset="0"/>
              </a:rPr>
              <a:t> i </a:t>
            </a:r>
            <a:r>
              <a:rPr lang="fr-FR" altLang="it-IT" sz="1800" dirty="0" err="1">
                <a:latin typeface="Arial" charset="0"/>
              </a:rPr>
              <a:t>decadimenti</a:t>
            </a:r>
            <a:r>
              <a:rPr lang="fr-FR" altLang="it-IT" sz="1800" dirty="0">
                <a:latin typeface="Arial" charset="0"/>
              </a:rPr>
              <a:t> dei </a:t>
            </a:r>
            <a:r>
              <a:rPr lang="fr-FR" altLang="it-IT" sz="1800" dirty="0" err="1">
                <a:latin typeface="Arial" charset="0"/>
              </a:rPr>
              <a:t>bosoni</a:t>
            </a:r>
            <a:r>
              <a:rPr lang="fr-FR" altLang="it-IT" sz="1800" dirty="0">
                <a:latin typeface="Arial" charset="0"/>
              </a:rPr>
              <a:t> W e Z in </a:t>
            </a:r>
            <a:r>
              <a:rPr lang="fr-FR" altLang="it-IT" sz="1800" dirty="0" err="1">
                <a:latin typeface="Arial" charset="0"/>
              </a:rPr>
              <a:t>elettroni</a:t>
            </a:r>
            <a:r>
              <a:rPr lang="fr-FR" altLang="it-IT" sz="1800" dirty="0">
                <a:latin typeface="Arial" charset="0"/>
              </a:rPr>
              <a:t>, </a:t>
            </a:r>
            <a:r>
              <a:rPr lang="fr-FR" altLang="it-IT" sz="1800" dirty="0" err="1">
                <a:latin typeface="Arial" charset="0"/>
              </a:rPr>
              <a:t>muoni</a:t>
            </a:r>
            <a:r>
              <a:rPr lang="fr-FR" altLang="it-IT" sz="1800" dirty="0">
                <a:latin typeface="Arial" charset="0"/>
              </a:rPr>
              <a:t> e </a:t>
            </a:r>
            <a:r>
              <a:rPr lang="fr-FR" altLang="it-IT" sz="1800" dirty="0" err="1">
                <a:latin typeface="Arial" charset="0"/>
              </a:rPr>
              <a:t>neutrini</a:t>
            </a:r>
            <a:endParaRPr lang="fr-FR" altLang="it-IT" sz="1800" dirty="0">
              <a:latin typeface="Arial" charset="0"/>
            </a:endParaRPr>
          </a:p>
        </p:txBody>
      </p:sp>
      <p:grpSp>
        <p:nvGrpSpPr>
          <p:cNvPr id="24580" name="Groupe 10"/>
          <p:cNvGrpSpPr>
            <a:grpSpLocks/>
          </p:cNvGrpSpPr>
          <p:nvPr/>
        </p:nvGrpSpPr>
        <p:grpSpPr bwMode="auto">
          <a:xfrm>
            <a:off x="0" y="2492896"/>
            <a:ext cx="9108504" cy="2695217"/>
            <a:chOff x="-173946" y="3501008"/>
            <a:chExt cx="9317946" cy="2695238"/>
          </a:xfrm>
        </p:grpSpPr>
        <p:grpSp>
          <p:nvGrpSpPr>
            <p:cNvPr id="24582" name="Group 57"/>
            <p:cNvGrpSpPr>
              <a:grpSpLocks/>
            </p:cNvGrpSpPr>
            <p:nvPr/>
          </p:nvGrpSpPr>
          <p:grpSpPr bwMode="auto">
            <a:xfrm>
              <a:off x="-173946" y="3501008"/>
              <a:ext cx="2995612" cy="1541964"/>
              <a:chOff x="2486001" y="1782419"/>
              <a:chExt cx="3769025" cy="1939667"/>
            </a:xfrm>
          </p:grpSpPr>
          <p:cxnSp>
            <p:nvCxnSpPr>
              <p:cNvPr id="59" name="Straight Arrow Connector 21"/>
              <p:cNvCxnSpPr/>
              <p:nvPr/>
            </p:nvCxnSpPr>
            <p:spPr bwMode="auto">
              <a:xfrm>
                <a:off x="2486001" y="2894727"/>
                <a:ext cx="954671" cy="199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23"/>
              <p:cNvCxnSpPr/>
              <p:nvPr/>
            </p:nvCxnSpPr>
            <p:spPr bwMode="auto">
              <a:xfrm>
                <a:off x="3728272" y="2920688"/>
                <a:ext cx="2526480" cy="37942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Oval 26"/>
              <p:cNvSpPr/>
              <p:nvPr/>
            </p:nvSpPr>
            <p:spPr bwMode="auto">
              <a:xfrm>
                <a:off x="5208210" y="2976603"/>
                <a:ext cx="375477" cy="385413"/>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2" name="Straight Arrow Connector 28"/>
              <p:cNvCxnSpPr/>
              <p:nvPr/>
            </p:nvCxnSpPr>
            <p:spPr bwMode="auto">
              <a:xfrm flipV="1">
                <a:off x="3736261" y="2187802"/>
                <a:ext cx="2320767" cy="71491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Oval 25"/>
              <p:cNvSpPr/>
              <p:nvPr/>
            </p:nvSpPr>
            <p:spPr bwMode="auto">
              <a:xfrm>
                <a:off x="5294091" y="2187802"/>
                <a:ext cx="375477" cy="385415"/>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616" name="TextBox 32"/>
              <p:cNvSpPr txBox="1">
                <a:spLocks noChangeArrowheads="1"/>
              </p:cNvSpPr>
              <p:nvPr/>
            </p:nvSpPr>
            <p:spPr bwMode="auto">
              <a:xfrm>
                <a:off x="5231839" y="1782419"/>
                <a:ext cx="325756"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en-US" altLang="it-IT" sz="1800" b="1">
                    <a:latin typeface="Arial" charset="0"/>
                  </a:rPr>
                  <a:t>?</a:t>
                </a:r>
                <a:endParaRPr lang="en-US" altLang="it-IT" sz="1800" b="1" baseline="-25000">
                  <a:latin typeface="Arial" charset="0"/>
                </a:endParaRPr>
              </a:p>
            </p:txBody>
          </p:sp>
          <p:sp>
            <p:nvSpPr>
              <p:cNvPr id="24617" name="TextBox 33"/>
              <p:cNvSpPr txBox="1">
                <a:spLocks noChangeArrowheads="1"/>
              </p:cNvSpPr>
              <p:nvPr/>
            </p:nvSpPr>
            <p:spPr bwMode="auto">
              <a:xfrm>
                <a:off x="5231839" y="3352802"/>
                <a:ext cx="325756"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en-US" altLang="it-IT" sz="1800" b="1">
                    <a:latin typeface="Arial" charset="0"/>
                  </a:rPr>
                  <a:t>?</a:t>
                </a:r>
                <a:endParaRPr lang="en-US" altLang="it-IT" sz="1800" b="1" baseline="-25000">
                  <a:latin typeface="Arial" charset="0"/>
                </a:endParaRPr>
              </a:p>
            </p:txBody>
          </p:sp>
          <p:sp>
            <p:nvSpPr>
              <p:cNvPr id="66" name="Oval 24"/>
              <p:cNvSpPr/>
              <p:nvPr/>
            </p:nvSpPr>
            <p:spPr bwMode="auto">
              <a:xfrm>
                <a:off x="3388745" y="2629131"/>
                <a:ext cx="515282" cy="53119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619" name="TextBox 31"/>
              <p:cNvSpPr txBox="1">
                <a:spLocks noChangeArrowheads="1"/>
              </p:cNvSpPr>
              <p:nvPr/>
            </p:nvSpPr>
            <p:spPr bwMode="auto">
              <a:xfrm>
                <a:off x="3499977" y="3220279"/>
                <a:ext cx="325756"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b="1">
                    <a:latin typeface="Arial" charset="0"/>
                  </a:rPr>
                  <a:t>Z</a:t>
                </a:r>
                <a:endParaRPr lang="en-US" altLang="it-IT" sz="1800" b="1" baseline="-25000">
                  <a:latin typeface="Arial" charset="0"/>
                </a:endParaRPr>
              </a:p>
            </p:txBody>
          </p:sp>
        </p:grpSp>
        <p:sp>
          <p:nvSpPr>
            <p:cNvPr id="3" name="Rectangle 2"/>
            <p:cNvSpPr/>
            <p:nvPr/>
          </p:nvSpPr>
          <p:spPr>
            <a:xfrm>
              <a:off x="462596" y="5159791"/>
              <a:ext cx="1722312" cy="523879"/>
            </a:xfrm>
            <a:prstGeom prst="rect">
              <a:avLst/>
            </a:prstGeom>
          </p:spPr>
          <p:txBody>
            <a:bodyPr wrap="none">
              <a:spAutoFit/>
            </a:bodyPr>
            <a:lstStyle/>
            <a:p>
              <a:pPr fontAlgn="auto">
                <a:spcBef>
                  <a:spcPts val="0"/>
                </a:spcBef>
                <a:spcAft>
                  <a:spcPts val="0"/>
                </a:spcAft>
                <a:defRPr/>
              </a:pPr>
              <a:r>
                <a:rPr lang="fr-FR" sz="2800" kern="0" dirty="0">
                  <a:solidFill>
                    <a:srgbClr val="003478"/>
                  </a:solidFill>
                  <a:latin typeface="Comic Sans MS" pitchFamily="66" charset="0"/>
                  <a:cs typeface="+mn-cs"/>
                </a:rPr>
                <a:t>Z →</a:t>
              </a:r>
              <a:r>
                <a:rPr lang="fr-FR" sz="2800" kern="0" dirty="0">
                  <a:solidFill>
                    <a:srgbClr val="003478"/>
                  </a:solidFill>
                  <a:latin typeface="Comic Sans MS" pitchFamily="66" charset="0"/>
                  <a:cs typeface="+mn-cs"/>
                  <a:sym typeface="Wingdings" pitchFamily="2" charset="2"/>
                </a:rPr>
                <a:t> e</a:t>
              </a:r>
              <a:r>
                <a:rPr lang="fr-FR" sz="2800" kern="0" baseline="30000" dirty="0">
                  <a:solidFill>
                    <a:srgbClr val="003478"/>
                  </a:solidFill>
                  <a:latin typeface="Comic Sans MS" pitchFamily="66" charset="0"/>
                  <a:cs typeface="+mn-cs"/>
                  <a:sym typeface="Wingdings" pitchFamily="2" charset="2"/>
                </a:rPr>
                <a:t>+</a:t>
              </a:r>
              <a:r>
                <a:rPr lang="fr-FR" sz="2800" kern="0" dirty="0">
                  <a:solidFill>
                    <a:srgbClr val="003478"/>
                  </a:solidFill>
                  <a:latin typeface="Comic Sans MS" pitchFamily="66" charset="0"/>
                  <a:cs typeface="+mn-cs"/>
                  <a:sym typeface="Wingdings" pitchFamily="2" charset="2"/>
                </a:rPr>
                <a:t> e</a:t>
              </a:r>
              <a:r>
                <a:rPr lang="fr-FR" sz="2800" kern="0" baseline="30000" dirty="0">
                  <a:solidFill>
                    <a:srgbClr val="003478"/>
                  </a:solidFill>
                  <a:latin typeface="Comic Sans MS" pitchFamily="66" charset="0"/>
                  <a:cs typeface="+mn-cs"/>
                  <a:sym typeface="Wingdings" pitchFamily="2" charset="2"/>
                </a:rPr>
                <a:t>-</a:t>
              </a:r>
              <a:endParaRPr lang="fr-FR" sz="2800" dirty="0">
                <a:solidFill>
                  <a:srgbClr val="003478"/>
                </a:solidFill>
                <a:latin typeface="Comic Sans MS" pitchFamily="66" charset="0"/>
                <a:cs typeface="+mn-cs"/>
              </a:endParaRPr>
            </a:p>
          </p:txBody>
        </p:sp>
        <p:sp>
          <p:nvSpPr>
            <p:cNvPr id="7" name="Rectangle 6"/>
            <p:cNvSpPr/>
            <p:nvPr/>
          </p:nvSpPr>
          <p:spPr>
            <a:xfrm>
              <a:off x="477189" y="5672367"/>
              <a:ext cx="1693738" cy="523879"/>
            </a:xfrm>
            <a:prstGeom prst="rect">
              <a:avLst/>
            </a:prstGeom>
          </p:spPr>
          <p:txBody>
            <a:bodyPr wrap="none">
              <a:spAutoFit/>
            </a:bodyPr>
            <a:lstStyle/>
            <a:p>
              <a:pPr fontAlgn="auto">
                <a:spcBef>
                  <a:spcPts val="0"/>
                </a:spcBef>
                <a:spcAft>
                  <a:spcPts val="0"/>
                </a:spcAft>
                <a:defRPr/>
              </a:pPr>
              <a:r>
                <a:rPr lang="fr-FR" sz="2800" kern="0" dirty="0">
                  <a:solidFill>
                    <a:srgbClr val="003478"/>
                  </a:solidFill>
                  <a:latin typeface="Comic Sans MS" pitchFamily="66" charset="0"/>
                  <a:cs typeface="+mn-cs"/>
                </a:rPr>
                <a:t>Z →</a:t>
              </a:r>
              <a:r>
                <a:rPr lang="fr-FR" sz="2800" kern="0" dirty="0">
                  <a:solidFill>
                    <a:srgbClr val="003478"/>
                  </a:solidFill>
                  <a:latin typeface="Comic Sans MS" pitchFamily="66" charset="0"/>
                  <a:cs typeface="+mn-cs"/>
                  <a:sym typeface="Wingdings" pitchFamily="2" charset="2"/>
                </a:rPr>
                <a:t> µ</a:t>
              </a:r>
              <a:r>
                <a:rPr lang="fr-FR" sz="2800" kern="0" baseline="30000" dirty="0">
                  <a:solidFill>
                    <a:srgbClr val="003478"/>
                  </a:solidFill>
                  <a:latin typeface="Comic Sans MS" pitchFamily="66" charset="0"/>
                  <a:cs typeface="+mn-cs"/>
                  <a:sym typeface="Wingdings" pitchFamily="2" charset="2"/>
                </a:rPr>
                <a:t>+</a:t>
              </a:r>
              <a:r>
                <a:rPr lang="fr-FR" sz="2800" kern="0" dirty="0">
                  <a:solidFill>
                    <a:srgbClr val="003478"/>
                  </a:solidFill>
                  <a:latin typeface="Comic Sans MS" pitchFamily="66" charset="0"/>
                  <a:cs typeface="+mn-cs"/>
                  <a:sym typeface="Wingdings" pitchFamily="2" charset="2"/>
                </a:rPr>
                <a:t> µ</a:t>
              </a:r>
              <a:r>
                <a:rPr lang="fr-FR" sz="2800" kern="0" baseline="30000" dirty="0">
                  <a:solidFill>
                    <a:srgbClr val="003478"/>
                  </a:solidFill>
                  <a:latin typeface="Comic Sans MS" pitchFamily="66" charset="0"/>
                  <a:cs typeface="+mn-cs"/>
                  <a:sym typeface="Wingdings" pitchFamily="2" charset="2"/>
                </a:rPr>
                <a:t>-</a:t>
              </a:r>
              <a:endParaRPr lang="fr-FR" sz="2800" dirty="0">
                <a:solidFill>
                  <a:srgbClr val="003478"/>
                </a:solidFill>
                <a:latin typeface="Comic Sans MS" pitchFamily="66" charset="0"/>
                <a:cs typeface="+mn-cs"/>
              </a:endParaRPr>
            </a:p>
          </p:txBody>
        </p:sp>
        <p:sp>
          <p:nvSpPr>
            <p:cNvPr id="79" name="Rectangle 78"/>
            <p:cNvSpPr/>
            <p:nvPr/>
          </p:nvSpPr>
          <p:spPr>
            <a:xfrm>
              <a:off x="3423989" y="5147040"/>
              <a:ext cx="2041376" cy="523879"/>
            </a:xfrm>
            <a:prstGeom prst="rect">
              <a:avLst/>
            </a:prstGeom>
          </p:spPr>
          <p:txBody>
            <a:bodyPr wrap="none">
              <a:spAutoFit/>
            </a:bodyPr>
            <a:lstStyle/>
            <a:p>
              <a:pPr fontAlgn="auto">
                <a:spcBef>
                  <a:spcPts val="0"/>
                </a:spcBef>
                <a:spcAft>
                  <a:spcPts val="0"/>
                </a:spcAft>
                <a:defRPr/>
              </a:pPr>
              <a:r>
                <a:rPr lang="fr-FR" sz="2800" kern="0" dirty="0">
                  <a:solidFill>
                    <a:srgbClr val="003478"/>
                  </a:solidFill>
                  <a:latin typeface="Comic Sans MS" pitchFamily="66" charset="0"/>
                  <a:cs typeface="+mn-cs"/>
                </a:rPr>
                <a:t>W+ →</a:t>
              </a:r>
              <a:r>
                <a:rPr lang="fr-FR" sz="2800" kern="0" dirty="0">
                  <a:solidFill>
                    <a:srgbClr val="003478"/>
                  </a:solidFill>
                  <a:latin typeface="Comic Sans MS" pitchFamily="66" charset="0"/>
                  <a:cs typeface="+mn-cs"/>
                  <a:sym typeface="Wingdings" pitchFamily="2" charset="2"/>
                </a:rPr>
                <a:t> e</a:t>
              </a:r>
              <a:r>
                <a:rPr lang="fr-FR" sz="2800" kern="0" baseline="30000" dirty="0">
                  <a:solidFill>
                    <a:srgbClr val="003478"/>
                  </a:solidFill>
                  <a:latin typeface="Comic Sans MS" pitchFamily="66" charset="0"/>
                  <a:cs typeface="+mn-cs"/>
                  <a:sym typeface="Wingdings" pitchFamily="2" charset="2"/>
                </a:rPr>
                <a:t>+</a:t>
              </a:r>
              <a:r>
                <a:rPr lang="fr-FR" sz="2800" kern="0" dirty="0">
                  <a:solidFill>
                    <a:srgbClr val="003478"/>
                  </a:solidFill>
                  <a:latin typeface="Comic Sans MS" pitchFamily="66" charset="0"/>
                  <a:cs typeface="+mn-cs"/>
                  <a:sym typeface="Wingdings" pitchFamily="2" charset="2"/>
                </a:rPr>
                <a:t> </a:t>
              </a:r>
              <a:r>
                <a:rPr lang="el-GR" sz="2800" kern="0" dirty="0">
                  <a:solidFill>
                    <a:srgbClr val="003478"/>
                  </a:solidFill>
                  <a:latin typeface="Comic Sans MS" pitchFamily="66" charset="0"/>
                  <a:cs typeface="+mn-cs"/>
                  <a:sym typeface="Wingdings" pitchFamily="2" charset="2"/>
                </a:rPr>
                <a:t>ν</a:t>
              </a:r>
              <a:r>
                <a:rPr lang="fr-FR" sz="2800" kern="0" baseline="-25000" dirty="0">
                  <a:solidFill>
                    <a:srgbClr val="003478"/>
                  </a:solidFill>
                  <a:latin typeface="Comic Sans MS" pitchFamily="66" charset="0"/>
                  <a:cs typeface="+mn-cs"/>
                  <a:sym typeface="Wingdings" pitchFamily="2" charset="2"/>
                </a:rPr>
                <a:t>e</a:t>
              </a:r>
              <a:endParaRPr lang="fr-FR" sz="2800" baseline="-25000" dirty="0">
                <a:solidFill>
                  <a:srgbClr val="003478"/>
                </a:solidFill>
                <a:latin typeface="Comic Sans MS" pitchFamily="66" charset="0"/>
                <a:cs typeface="+mn-cs"/>
              </a:endParaRPr>
            </a:p>
          </p:txBody>
        </p:sp>
        <p:sp>
          <p:nvSpPr>
            <p:cNvPr id="80" name="Rectangle 79"/>
            <p:cNvSpPr/>
            <p:nvPr/>
          </p:nvSpPr>
          <p:spPr>
            <a:xfrm>
              <a:off x="3476145" y="5587927"/>
              <a:ext cx="2054075" cy="523879"/>
            </a:xfrm>
            <a:prstGeom prst="rect">
              <a:avLst/>
            </a:prstGeom>
          </p:spPr>
          <p:txBody>
            <a:bodyPr wrap="none">
              <a:spAutoFit/>
            </a:bodyPr>
            <a:lstStyle/>
            <a:p>
              <a:pPr fontAlgn="auto">
                <a:spcBef>
                  <a:spcPts val="0"/>
                </a:spcBef>
                <a:spcAft>
                  <a:spcPts val="0"/>
                </a:spcAft>
                <a:defRPr/>
              </a:pPr>
              <a:r>
                <a:rPr lang="fr-FR" sz="2800" kern="0" dirty="0">
                  <a:solidFill>
                    <a:srgbClr val="003478"/>
                  </a:solidFill>
                  <a:latin typeface="Comic Sans MS" pitchFamily="66" charset="0"/>
                  <a:cs typeface="+mn-cs"/>
                </a:rPr>
                <a:t>W+ →</a:t>
              </a:r>
              <a:r>
                <a:rPr lang="fr-FR" sz="2800" kern="0" dirty="0">
                  <a:solidFill>
                    <a:srgbClr val="003478"/>
                  </a:solidFill>
                  <a:latin typeface="Comic Sans MS" pitchFamily="66" charset="0"/>
                  <a:cs typeface="+mn-cs"/>
                  <a:sym typeface="Wingdings" pitchFamily="2" charset="2"/>
                </a:rPr>
                <a:t> µ</a:t>
              </a:r>
              <a:r>
                <a:rPr lang="fr-FR" sz="2800" kern="0" baseline="30000" dirty="0">
                  <a:solidFill>
                    <a:srgbClr val="003478"/>
                  </a:solidFill>
                  <a:latin typeface="Comic Sans MS" pitchFamily="66" charset="0"/>
                  <a:cs typeface="+mn-cs"/>
                  <a:sym typeface="Wingdings" pitchFamily="2" charset="2"/>
                </a:rPr>
                <a:t>+</a:t>
              </a:r>
              <a:r>
                <a:rPr lang="fr-FR" sz="2800" kern="0" dirty="0">
                  <a:solidFill>
                    <a:srgbClr val="003478"/>
                  </a:solidFill>
                  <a:latin typeface="Comic Sans MS" pitchFamily="66" charset="0"/>
                  <a:cs typeface="+mn-cs"/>
                  <a:sym typeface="Wingdings" pitchFamily="2" charset="2"/>
                </a:rPr>
                <a:t> </a:t>
              </a:r>
              <a:r>
                <a:rPr lang="el-GR" sz="2800" kern="0" dirty="0">
                  <a:solidFill>
                    <a:srgbClr val="003478"/>
                  </a:solidFill>
                  <a:latin typeface="Comic Sans MS" pitchFamily="66" charset="0"/>
                  <a:cs typeface="+mn-cs"/>
                  <a:sym typeface="Wingdings" pitchFamily="2" charset="2"/>
                </a:rPr>
                <a:t>ν</a:t>
              </a:r>
              <a:r>
                <a:rPr lang="fr-FR" sz="2800" kern="0" baseline="-25000" dirty="0">
                  <a:solidFill>
                    <a:srgbClr val="003478"/>
                  </a:solidFill>
                  <a:latin typeface="Comic Sans MS" pitchFamily="66" charset="0"/>
                  <a:cs typeface="+mn-cs"/>
                  <a:sym typeface="Wingdings" pitchFamily="2" charset="2"/>
                </a:rPr>
                <a:t>µ</a:t>
              </a:r>
              <a:endParaRPr lang="fr-FR" sz="2800" baseline="-25000" dirty="0">
                <a:solidFill>
                  <a:srgbClr val="003478"/>
                </a:solidFill>
                <a:latin typeface="Comic Sans MS" pitchFamily="66" charset="0"/>
                <a:cs typeface="+mn-cs"/>
              </a:endParaRPr>
            </a:p>
          </p:txBody>
        </p:sp>
        <p:sp>
          <p:nvSpPr>
            <p:cNvPr id="81" name="Rectangle 80"/>
            <p:cNvSpPr/>
            <p:nvPr/>
          </p:nvSpPr>
          <p:spPr>
            <a:xfrm>
              <a:off x="6625665" y="5587927"/>
              <a:ext cx="1973118" cy="523879"/>
            </a:xfrm>
            <a:prstGeom prst="rect">
              <a:avLst/>
            </a:prstGeom>
          </p:spPr>
          <p:txBody>
            <a:bodyPr wrap="none">
              <a:spAutoFit/>
            </a:bodyPr>
            <a:lstStyle/>
            <a:p>
              <a:pPr fontAlgn="auto">
                <a:spcBef>
                  <a:spcPts val="0"/>
                </a:spcBef>
                <a:spcAft>
                  <a:spcPts val="0"/>
                </a:spcAft>
                <a:defRPr/>
              </a:pPr>
              <a:r>
                <a:rPr lang="fr-FR" sz="2800" kern="0" dirty="0">
                  <a:solidFill>
                    <a:srgbClr val="003478"/>
                  </a:solidFill>
                  <a:latin typeface="Comic Sans MS" pitchFamily="66" charset="0"/>
                  <a:cs typeface="+mn-cs"/>
                </a:rPr>
                <a:t>W- →</a:t>
              </a:r>
              <a:r>
                <a:rPr lang="fr-FR" sz="2800" kern="0" dirty="0">
                  <a:solidFill>
                    <a:srgbClr val="003478"/>
                  </a:solidFill>
                  <a:latin typeface="Comic Sans MS" pitchFamily="66" charset="0"/>
                  <a:cs typeface="+mn-cs"/>
                  <a:sym typeface="Wingdings" pitchFamily="2" charset="2"/>
                </a:rPr>
                <a:t> µ</a:t>
              </a:r>
              <a:r>
                <a:rPr lang="fr-FR" sz="2800" kern="0" baseline="30000" dirty="0">
                  <a:solidFill>
                    <a:srgbClr val="003478"/>
                  </a:solidFill>
                  <a:latin typeface="Comic Sans MS" pitchFamily="66" charset="0"/>
                  <a:cs typeface="+mn-cs"/>
                  <a:sym typeface="Wingdings" pitchFamily="2" charset="2"/>
                </a:rPr>
                <a:t>-</a:t>
              </a:r>
              <a:r>
                <a:rPr lang="fr-FR" sz="2800" kern="0" dirty="0">
                  <a:solidFill>
                    <a:srgbClr val="003478"/>
                  </a:solidFill>
                  <a:latin typeface="Comic Sans MS" pitchFamily="66" charset="0"/>
                  <a:cs typeface="+mn-cs"/>
                  <a:sym typeface="Wingdings" pitchFamily="2" charset="2"/>
                </a:rPr>
                <a:t> </a:t>
              </a:r>
              <a:r>
                <a:rPr lang="el-GR" sz="2800" kern="0" dirty="0">
                  <a:solidFill>
                    <a:srgbClr val="003478"/>
                  </a:solidFill>
                  <a:latin typeface="Comic Sans MS" pitchFamily="66" charset="0"/>
                  <a:cs typeface="+mn-cs"/>
                  <a:sym typeface="Wingdings" pitchFamily="2" charset="2"/>
                </a:rPr>
                <a:t>ν</a:t>
              </a:r>
              <a:r>
                <a:rPr lang="fr-FR" sz="2800" kern="0" baseline="-25000" dirty="0">
                  <a:solidFill>
                    <a:srgbClr val="003478"/>
                  </a:solidFill>
                  <a:latin typeface="Comic Sans MS" pitchFamily="66" charset="0"/>
                  <a:cs typeface="+mn-cs"/>
                  <a:sym typeface="Wingdings" pitchFamily="2" charset="2"/>
                </a:rPr>
                <a:t>µ</a:t>
              </a:r>
              <a:endParaRPr lang="fr-FR" sz="2800" baseline="-25000" dirty="0">
                <a:solidFill>
                  <a:srgbClr val="003478"/>
                </a:solidFill>
                <a:latin typeface="Comic Sans MS" pitchFamily="66" charset="0"/>
                <a:cs typeface="+mn-cs"/>
              </a:endParaRPr>
            </a:p>
          </p:txBody>
        </p:sp>
        <p:sp>
          <p:nvSpPr>
            <p:cNvPr id="82" name="Rectangle 81"/>
            <p:cNvSpPr/>
            <p:nvPr/>
          </p:nvSpPr>
          <p:spPr>
            <a:xfrm>
              <a:off x="6602872" y="5142111"/>
              <a:ext cx="2015978" cy="523879"/>
            </a:xfrm>
            <a:prstGeom prst="rect">
              <a:avLst/>
            </a:prstGeom>
          </p:spPr>
          <p:txBody>
            <a:bodyPr wrap="none">
              <a:spAutoFit/>
            </a:bodyPr>
            <a:lstStyle/>
            <a:p>
              <a:pPr fontAlgn="auto">
                <a:spcBef>
                  <a:spcPts val="0"/>
                </a:spcBef>
                <a:spcAft>
                  <a:spcPts val="0"/>
                </a:spcAft>
                <a:defRPr/>
              </a:pPr>
              <a:r>
                <a:rPr lang="fr-FR" sz="2800" kern="0" dirty="0">
                  <a:solidFill>
                    <a:srgbClr val="003478"/>
                  </a:solidFill>
                  <a:latin typeface="Comic Sans MS" pitchFamily="66" charset="0"/>
                  <a:cs typeface="+mn-cs"/>
                </a:rPr>
                <a:t>W- →</a:t>
              </a:r>
              <a:r>
                <a:rPr lang="fr-FR" sz="2800" kern="0" dirty="0">
                  <a:solidFill>
                    <a:srgbClr val="003478"/>
                  </a:solidFill>
                  <a:latin typeface="Comic Sans MS" pitchFamily="66" charset="0"/>
                  <a:cs typeface="+mn-cs"/>
                  <a:sym typeface="Wingdings" pitchFamily="2" charset="2"/>
                </a:rPr>
                <a:t> e</a:t>
              </a:r>
              <a:r>
                <a:rPr lang="fr-FR" sz="2800" kern="0" baseline="30000" dirty="0">
                  <a:solidFill>
                    <a:srgbClr val="003478"/>
                  </a:solidFill>
                  <a:latin typeface="Comic Sans MS" pitchFamily="66" charset="0"/>
                  <a:cs typeface="+mn-cs"/>
                  <a:sym typeface="Wingdings" pitchFamily="2" charset="2"/>
                </a:rPr>
                <a:t>-</a:t>
              </a:r>
              <a:r>
                <a:rPr lang="fr-FR" sz="2800" kern="0" dirty="0">
                  <a:solidFill>
                    <a:srgbClr val="003478"/>
                  </a:solidFill>
                  <a:latin typeface="Comic Sans MS" pitchFamily="66" charset="0"/>
                  <a:cs typeface="+mn-cs"/>
                  <a:sym typeface="Wingdings" pitchFamily="2" charset="2"/>
                </a:rPr>
                <a:t> </a:t>
              </a:r>
              <a:r>
                <a:rPr lang="el-GR" sz="2800" kern="0" dirty="0">
                  <a:solidFill>
                    <a:srgbClr val="003478"/>
                  </a:solidFill>
                  <a:latin typeface="Comic Sans MS" pitchFamily="66" charset="0"/>
                  <a:cs typeface="+mn-cs"/>
                  <a:sym typeface="Wingdings" pitchFamily="2" charset="2"/>
                </a:rPr>
                <a:t>ν</a:t>
              </a:r>
              <a:r>
                <a:rPr lang="fr-FR" sz="2800" kern="0" baseline="-25000" dirty="0">
                  <a:solidFill>
                    <a:srgbClr val="003478"/>
                  </a:solidFill>
                  <a:latin typeface="Comic Sans MS" pitchFamily="66" charset="0"/>
                  <a:cs typeface="+mn-cs"/>
                  <a:sym typeface="Wingdings" pitchFamily="2" charset="2"/>
                </a:rPr>
                <a:t>e</a:t>
              </a:r>
              <a:endParaRPr lang="fr-FR" sz="2800" baseline="-25000" dirty="0">
                <a:solidFill>
                  <a:srgbClr val="003478"/>
                </a:solidFill>
                <a:latin typeface="Comic Sans MS" pitchFamily="66" charset="0"/>
                <a:cs typeface="+mn-cs"/>
              </a:endParaRPr>
            </a:p>
          </p:txBody>
        </p:sp>
        <p:grpSp>
          <p:nvGrpSpPr>
            <p:cNvPr id="24589" name="Group 57"/>
            <p:cNvGrpSpPr>
              <a:grpSpLocks/>
            </p:cNvGrpSpPr>
            <p:nvPr/>
          </p:nvGrpSpPr>
          <p:grpSpPr bwMode="auto">
            <a:xfrm>
              <a:off x="2987221" y="3501008"/>
              <a:ext cx="2995612" cy="1541964"/>
              <a:chOff x="2486001" y="1782419"/>
              <a:chExt cx="3769025" cy="1939667"/>
            </a:xfrm>
          </p:grpSpPr>
          <p:cxnSp>
            <p:nvCxnSpPr>
              <p:cNvPr id="84" name="Straight Arrow Connector 21"/>
              <p:cNvCxnSpPr/>
              <p:nvPr/>
            </p:nvCxnSpPr>
            <p:spPr bwMode="auto">
              <a:xfrm>
                <a:off x="2485139" y="2894727"/>
                <a:ext cx="954670" cy="199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23"/>
              <p:cNvCxnSpPr/>
              <p:nvPr/>
            </p:nvCxnSpPr>
            <p:spPr bwMode="auto">
              <a:xfrm>
                <a:off x="3727409" y="2920688"/>
                <a:ext cx="2528478" cy="37942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6" name="Oval 26"/>
              <p:cNvSpPr/>
              <p:nvPr/>
            </p:nvSpPr>
            <p:spPr bwMode="auto">
              <a:xfrm>
                <a:off x="5209344" y="2976603"/>
                <a:ext cx="375477" cy="385413"/>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7" name="Straight Arrow Connector 28"/>
              <p:cNvCxnSpPr/>
              <p:nvPr/>
            </p:nvCxnSpPr>
            <p:spPr bwMode="auto">
              <a:xfrm flipV="1">
                <a:off x="3735398" y="2187802"/>
                <a:ext cx="2322765" cy="71491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Oval 25"/>
              <p:cNvSpPr/>
              <p:nvPr/>
            </p:nvSpPr>
            <p:spPr bwMode="auto">
              <a:xfrm>
                <a:off x="5295225" y="2187802"/>
                <a:ext cx="375477" cy="385415"/>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607" name="TextBox 32"/>
              <p:cNvSpPr txBox="1">
                <a:spLocks noChangeArrowheads="1"/>
              </p:cNvSpPr>
              <p:nvPr/>
            </p:nvSpPr>
            <p:spPr bwMode="auto">
              <a:xfrm>
                <a:off x="5231839" y="1782419"/>
                <a:ext cx="325756"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en-US" altLang="it-IT" sz="1800" b="1">
                    <a:latin typeface="Arial" charset="0"/>
                  </a:rPr>
                  <a:t>?</a:t>
                </a:r>
                <a:endParaRPr lang="en-US" altLang="it-IT" sz="1800" b="1" baseline="-25000">
                  <a:latin typeface="Arial" charset="0"/>
                </a:endParaRPr>
              </a:p>
            </p:txBody>
          </p:sp>
          <p:sp>
            <p:nvSpPr>
              <p:cNvPr id="24608" name="TextBox 33"/>
              <p:cNvSpPr txBox="1">
                <a:spLocks noChangeArrowheads="1"/>
              </p:cNvSpPr>
              <p:nvPr/>
            </p:nvSpPr>
            <p:spPr bwMode="auto">
              <a:xfrm>
                <a:off x="5231839" y="3352802"/>
                <a:ext cx="325756"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en-US" altLang="it-IT" sz="1800" b="1">
                    <a:latin typeface="Arial" charset="0"/>
                  </a:rPr>
                  <a:t>?</a:t>
                </a:r>
                <a:endParaRPr lang="en-US" altLang="it-IT" sz="1800" b="1" baseline="-25000">
                  <a:latin typeface="Arial" charset="0"/>
                </a:endParaRPr>
              </a:p>
            </p:txBody>
          </p:sp>
          <p:sp>
            <p:nvSpPr>
              <p:cNvPr id="91" name="Oval 24"/>
              <p:cNvSpPr/>
              <p:nvPr/>
            </p:nvSpPr>
            <p:spPr bwMode="auto">
              <a:xfrm>
                <a:off x="3389880" y="2629131"/>
                <a:ext cx="513284" cy="53119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610" name="TextBox 31"/>
              <p:cNvSpPr txBox="1">
                <a:spLocks noChangeArrowheads="1"/>
              </p:cNvSpPr>
              <p:nvPr/>
            </p:nvSpPr>
            <p:spPr bwMode="auto">
              <a:xfrm>
                <a:off x="3499977" y="3220279"/>
                <a:ext cx="676055" cy="46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b="1">
                    <a:latin typeface="Arial" charset="0"/>
                  </a:rPr>
                  <a:t>W+</a:t>
                </a:r>
                <a:endParaRPr lang="en-US" altLang="it-IT" sz="1800" b="1" baseline="-25000">
                  <a:latin typeface="Arial" charset="0"/>
                </a:endParaRPr>
              </a:p>
            </p:txBody>
          </p:sp>
        </p:grpSp>
        <p:grpSp>
          <p:nvGrpSpPr>
            <p:cNvPr id="24590" name="Group 57"/>
            <p:cNvGrpSpPr>
              <a:grpSpLocks/>
            </p:cNvGrpSpPr>
            <p:nvPr/>
          </p:nvGrpSpPr>
          <p:grpSpPr bwMode="auto">
            <a:xfrm>
              <a:off x="6148388" y="3501008"/>
              <a:ext cx="2995612" cy="1541964"/>
              <a:chOff x="2486001" y="1782419"/>
              <a:chExt cx="3769025" cy="1939667"/>
            </a:xfrm>
          </p:grpSpPr>
          <p:cxnSp>
            <p:nvCxnSpPr>
              <p:cNvPr id="94" name="Straight Arrow Connector 21"/>
              <p:cNvCxnSpPr/>
              <p:nvPr/>
            </p:nvCxnSpPr>
            <p:spPr bwMode="auto">
              <a:xfrm>
                <a:off x="2486275" y="2894727"/>
                <a:ext cx="954670" cy="199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23"/>
              <p:cNvCxnSpPr/>
              <p:nvPr/>
            </p:nvCxnSpPr>
            <p:spPr bwMode="auto">
              <a:xfrm>
                <a:off x="3728545" y="2920688"/>
                <a:ext cx="2526481" cy="37942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6" name="Oval 26"/>
              <p:cNvSpPr/>
              <p:nvPr/>
            </p:nvSpPr>
            <p:spPr bwMode="auto">
              <a:xfrm>
                <a:off x="5208484" y="2976603"/>
                <a:ext cx="375477" cy="385413"/>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97" name="Straight Arrow Connector 28"/>
              <p:cNvCxnSpPr/>
              <p:nvPr/>
            </p:nvCxnSpPr>
            <p:spPr bwMode="auto">
              <a:xfrm flipV="1">
                <a:off x="3736534" y="2187802"/>
                <a:ext cx="2320767" cy="714913"/>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8" name="Oval 25"/>
              <p:cNvSpPr/>
              <p:nvPr/>
            </p:nvSpPr>
            <p:spPr bwMode="auto">
              <a:xfrm>
                <a:off x="5294364" y="2187802"/>
                <a:ext cx="375477" cy="385415"/>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598" name="TextBox 32"/>
              <p:cNvSpPr txBox="1">
                <a:spLocks noChangeArrowheads="1"/>
              </p:cNvSpPr>
              <p:nvPr/>
            </p:nvSpPr>
            <p:spPr bwMode="auto">
              <a:xfrm>
                <a:off x="5231839" y="1782419"/>
                <a:ext cx="325756"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en-US" altLang="it-IT" sz="1800" b="1">
                    <a:latin typeface="Arial" charset="0"/>
                  </a:rPr>
                  <a:t>?</a:t>
                </a:r>
                <a:endParaRPr lang="en-US" altLang="it-IT" sz="1800" b="1" baseline="-25000">
                  <a:latin typeface="Arial" charset="0"/>
                </a:endParaRPr>
              </a:p>
            </p:txBody>
          </p:sp>
          <p:sp>
            <p:nvSpPr>
              <p:cNvPr id="24599" name="TextBox 33"/>
              <p:cNvSpPr txBox="1">
                <a:spLocks noChangeArrowheads="1"/>
              </p:cNvSpPr>
              <p:nvPr/>
            </p:nvSpPr>
            <p:spPr bwMode="auto">
              <a:xfrm>
                <a:off x="5231839" y="3352802"/>
                <a:ext cx="325756"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en-US" altLang="it-IT" sz="1800" b="1">
                    <a:latin typeface="Arial" charset="0"/>
                  </a:rPr>
                  <a:t>?</a:t>
                </a:r>
                <a:endParaRPr lang="en-US" altLang="it-IT" sz="1800" b="1" baseline="-25000">
                  <a:latin typeface="Arial" charset="0"/>
                </a:endParaRPr>
              </a:p>
            </p:txBody>
          </p:sp>
          <p:sp>
            <p:nvSpPr>
              <p:cNvPr id="101" name="Oval 24"/>
              <p:cNvSpPr/>
              <p:nvPr/>
            </p:nvSpPr>
            <p:spPr bwMode="auto">
              <a:xfrm>
                <a:off x="3389018" y="2629131"/>
                <a:ext cx="515282" cy="53119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601" name="TextBox 31"/>
              <p:cNvSpPr txBox="1">
                <a:spLocks noChangeArrowheads="1"/>
              </p:cNvSpPr>
              <p:nvPr/>
            </p:nvSpPr>
            <p:spPr bwMode="auto">
              <a:xfrm>
                <a:off x="3499977" y="3220279"/>
                <a:ext cx="597639" cy="46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r>
                  <a:rPr lang="fr-FR" altLang="it-IT" sz="1800" b="1">
                    <a:latin typeface="Arial" charset="0"/>
                  </a:rPr>
                  <a:t>W-</a:t>
                </a:r>
                <a:endParaRPr lang="en-US" altLang="it-IT" sz="1800" b="1" baseline="-25000">
                  <a:latin typeface="Arial" charset="0"/>
                </a:endParaRPr>
              </a:p>
            </p:txBody>
          </p:sp>
        </p:grpSp>
        <p:cxnSp>
          <p:nvCxnSpPr>
            <p:cNvPr id="9" name="Connecteur droit 8"/>
            <p:cNvCxnSpPr/>
            <p:nvPr/>
          </p:nvCxnSpPr>
          <p:spPr>
            <a:xfrm>
              <a:off x="8186371" y="5301222"/>
              <a:ext cx="29842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Connecteur droit 102"/>
            <p:cNvCxnSpPr/>
            <p:nvPr/>
          </p:nvCxnSpPr>
          <p:spPr>
            <a:xfrm>
              <a:off x="8186371" y="5733273"/>
              <a:ext cx="298428"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24581" name="Slide Number Placeholder 4"/>
          <p:cNvSpPr txBox="1">
            <a:spLocks/>
          </p:cNvSpPr>
          <p:nvPr/>
        </p:nvSpPr>
        <p:spPr bwMode="auto">
          <a:xfrm>
            <a:off x="8820150" y="6503988"/>
            <a:ext cx="6477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112" charset="0"/>
              </a:defRPr>
            </a:lvl1pPr>
            <a:lvl2pPr marL="742950" indent="-285750">
              <a:spcBef>
                <a:spcPct val="20000"/>
              </a:spcBef>
              <a:buFont typeface="Arial" charset="0"/>
              <a:buChar char="–"/>
              <a:defRPr sz="2800">
                <a:solidFill>
                  <a:schemeClr val="tx1"/>
                </a:solidFill>
                <a:latin typeface="Calibri" pitchFamily="-112" charset="0"/>
              </a:defRPr>
            </a:lvl2pPr>
            <a:lvl3pPr marL="1143000" indent="-228600">
              <a:spcBef>
                <a:spcPct val="20000"/>
              </a:spcBef>
              <a:buFont typeface="Arial" charset="0"/>
              <a:buChar char="•"/>
              <a:defRPr sz="2400">
                <a:solidFill>
                  <a:schemeClr val="tx1"/>
                </a:solidFill>
                <a:latin typeface="Calibri" pitchFamily="-112" charset="0"/>
              </a:defRPr>
            </a:lvl3pPr>
            <a:lvl4pPr marL="1600200" indent="-228600">
              <a:spcBef>
                <a:spcPct val="20000"/>
              </a:spcBef>
              <a:buFont typeface="Arial" charset="0"/>
              <a:buChar char="–"/>
              <a:defRPr sz="2000">
                <a:solidFill>
                  <a:schemeClr val="tx1"/>
                </a:solidFill>
                <a:latin typeface="Calibri" pitchFamily="-112" charset="0"/>
              </a:defRPr>
            </a:lvl4pPr>
            <a:lvl5pPr marL="2057400" indent="-228600">
              <a:spcBef>
                <a:spcPct val="20000"/>
              </a:spcBef>
              <a:buFont typeface="Arial" charset="0"/>
              <a:buChar char="»"/>
              <a:defRPr sz="2000">
                <a:solidFill>
                  <a:schemeClr val="tx1"/>
                </a:solidFill>
                <a:latin typeface="Calibri" pitchFamily="-112" charset="0"/>
              </a:defRPr>
            </a:lvl5pPr>
            <a:lvl6pPr marL="2514600" indent="-228600" fontAlgn="base">
              <a:spcBef>
                <a:spcPct val="20000"/>
              </a:spcBef>
              <a:spcAft>
                <a:spcPct val="0"/>
              </a:spcAft>
              <a:buFont typeface="Arial" charset="0"/>
              <a:buChar char="»"/>
              <a:defRPr sz="2000">
                <a:solidFill>
                  <a:schemeClr val="tx1"/>
                </a:solidFill>
                <a:latin typeface="Calibri" pitchFamily="-112" charset="0"/>
              </a:defRPr>
            </a:lvl6pPr>
            <a:lvl7pPr marL="2971800" indent="-228600" fontAlgn="base">
              <a:spcBef>
                <a:spcPct val="20000"/>
              </a:spcBef>
              <a:spcAft>
                <a:spcPct val="0"/>
              </a:spcAft>
              <a:buFont typeface="Arial" charset="0"/>
              <a:buChar char="»"/>
              <a:defRPr sz="2000">
                <a:solidFill>
                  <a:schemeClr val="tx1"/>
                </a:solidFill>
                <a:latin typeface="Calibri" pitchFamily="-112" charset="0"/>
              </a:defRPr>
            </a:lvl7pPr>
            <a:lvl8pPr marL="3429000" indent="-228600" fontAlgn="base">
              <a:spcBef>
                <a:spcPct val="20000"/>
              </a:spcBef>
              <a:spcAft>
                <a:spcPct val="0"/>
              </a:spcAft>
              <a:buFont typeface="Arial" charset="0"/>
              <a:buChar char="»"/>
              <a:defRPr sz="2000">
                <a:solidFill>
                  <a:schemeClr val="tx1"/>
                </a:solidFill>
                <a:latin typeface="Calibri" pitchFamily="-112" charset="0"/>
              </a:defRPr>
            </a:lvl8pPr>
            <a:lvl9pPr marL="3886200" indent="-228600" fontAlgn="base">
              <a:spcBef>
                <a:spcPct val="20000"/>
              </a:spcBef>
              <a:spcAft>
                <a:spcPct val="0"/>
              </a:spcAft>
              <a:buFont typeface="Arial" charset="0"/>
              <a:buChar char="»"/>
              <a:defRPr sz="2000">
                <a:solidFill>
                  <a:schemeClr val="tx1"/>
                </a:solidFill>
                <a:latin typeface="Calibri" pitchFamily="-112" charset="0"/>
              </a:defRPr>
            </a:lvl9pPr>
          </a:lstStyle>
          <a:p>
            <a:pPr>
              <a:spcBef>
                <a:spcPct val="0"/>
              </a:spcBef>
              <a:buFontTx/>
              <a:buNone/>
            </a:pPr>
            <a:fld id="{F4B48B24-ED8F-446F-87DD-3C1DAAA7E337}" type="slidenum">
              <a:rPr lang="en-GB" altLang="it-IT" sz="1400">
                <a:latin typeface="Arial" charset="0"/>
              </a:rPr>
              <a:pPr>
                <a:spcBef>
                  <a:spcPct val="0"/>
                </a:spcBef>
                <a:buFontTx/>
                <a:buNone/>
              </a:pPr>
              <a:t>44</a:t>
            </a:fld>
            <a:endParaRPr lang="en-GB" altLang="it-IT" sz="1400">
              <a:latin typeface="Arial" charset="0"/>
            </a:endParaRPr>
          </a:p>
        </p:txBody>
      </p:sp>
      <p:sp>
        <p:nvSpPr>
          <p:cNvPr id="2" name="TextBox 1"/>
          <p:cNvSpPr txBox="1"/>
          <p:nvPr/>
        </p:nvSpPr>
        <p:spPr>
          <a:xfrm>
            <a:off x="146450" y="5103674"/>
            <a:ext cx="4137517" cy="1754326"/>
          </a:xfrm>
          <a:prstGeom prst="rect">
            <a:avLst/>
          </a:prstGeom>
          <a:noFill/>
        </p:spPr>
        <p:txBody>
          <a:bodyPr wrap="square" rtlCol="0">
            <a:spAutoFit/>
          </a:bodyPr>
          <a:lstStyle/>
          <a:p>
            <a:r>
              <a:rPr lang="en-GB" dirty="0"/>
              <a:t>La Z e` </a:t>
            </a:r>
            <a:r>
              <a:rPr lang="en-GB" dirty="0" err="1"/>
              <a:t>una</a:t>
            </a:r>
            <a:r>
              <a:rPr lang="en-GB" dirty="0"/>
              <a:t> </a:t>
            </a:r>
            <a:r>
              <a:rPr lang="en-GB" dirty="0" err="1"/>
              <a:t>particella</a:t>
            </a:r>
            <a:r>
              <a:rPr lang="en-GB" dirty="0"/>
              <a:t> </a:t>
            </a:r>
            <a:r>
              <a:rPr lang="en-GB" dirty="0" err="1"/>
              <a:t>neutra</a:t>
            </a:r>
            <a:r>
              <a:rPr lang="en-GB" dirty="0"/>
              <a:t> (NP).</a:t>
            </a:r>
          </a:p>
          <a:p>
            <a:r>
              <a:rPr lang="en-GB" dirty="0"/>
              <a:t>Decade in </a:t>
            </a:r>
            <a:r>
              <a:rPr lang="en-GB" dirty="0" err="1"/>
              <a:t>coppie</a:t>
            </a:r>
            <a:r>
              <a:rPr lang="en-GB" dirty="0"/>
              <a:t> di </a:t>
            </a:r>
            <a:r>
              <a:rPr lang="en-GB" dirty="0" err="1"/>
              <a:t>particelle</a:t>
            </a:r>
            <a:r>
              <a:rPr lang="en-GB" dirty="0"/>
              <a:t> e anti-</a:t>
            </a:r>
            <a:r>
              <a:rPr lang="en-GB" dirty="0" err="1"/>
              <a:t>particelle</a:t>
            </a:r>
            <a:r>
              <a:rPr lang="en-GB" dirty="0"/>
              <a:t>. </a:t>
            </a:r>
          </a:p>
          <a:p>
            <a:r>
              <a:rPr lang="en-GB" dirty="0" err="1"/>
              <a:t>Attenzione</a:t>
            </a:r>
            <a:r>
              <a:rPr lang="en-GB" dirty="0"/>
              <a:t>: ci </a:t>
            </a:r>
            <a:r>
              <a:rPr lang="en-GB" dirty="0" err="1"/>
              <a:t>sono</a:t>
            </a:r>
            <a:r>
              <a:rPr lang="en-GB" dirty="0"/>
              <a:t> </a:t>
            </a:r>
            <a:r>
              <a:rPr lang="en-GB" dirty="0" err="1"/>
              <a:t>molte</a:t>
            </a:r>
            <a:r>
              <a:rPr lang="en-GB" dirty="0"/>
              <a:t> alter </a:t>
            </a:r>
            <a:r>
              <a:rPr lang="en-GB" dirty="0" err="1"/>
              <a:t>particelle</a:t>
            </a:r>
            <a:r>
              <a:rPr lang="en-GB" dirty="0"/>
              <a:t> neuter </a:t>
            </a:r>
            <a:r>
              <a:rPr lang="en-GB" dirty="0" err="1"/>
              <a:t>che</a:t>
            </a:r>
            <a:r>
              <a:rPr lang="en-GB" dirty="0"/>
              <a:t> </a:t>
            </a:r>
            <a:r>
              <a:rPr lang="en-GB" dirty="0" err="1"/>
              <a:t>possono</a:t>
            </a:r>
            <a:r>
              <a:rPr lang="en-GB" dirty="0"/>
              <a:t> </a:t>
            </a:r>
            <a:r>
              <a:rPr lang="en-GB" dirty="0" err="1"/>
              <a:t>decadere</a:t>
            </a:r>
            <a:r>
              <a:rPr lang="en-GB" dirty="0"/>
              <a:t> in </a:t>
            </a:r>
            <a:r>
              <a:rPr lang="en-GB" dirty="0" err="1"/>
              <a:t>elettrone</a:t>
            </a:r>
            <a:r>
              <a:rPr lang="en-GB" dirty="0"/>
              <a:t> e </a:t>
            </a:r>
            <a:r>
              <a:rPr lang="en-GB" dirty="0" err="1"/>
              <a:t>positrone</a:t>
            </a:r>
            <a:r>
              <a:rPr lang="en-GB" dirty="0"/>
              <a:t> o </a:t>
            </a:r>
            <a:r>
              <a:rPr lang="en-GB" dirty="0" err="1"/>
              <a:t>muone</a:t>
            </a:r>
            <a:r>
              <a:rPr lang="en-GB" dirty="0"/>
              <a:t>+ e </a:t>
            </a:r>
            <a:r>
              <a:rPr lang="en-GB" dirty="0" err="1"/>
              <a:t>muone</a:t>
            </a:r>
            <a:r>
              <a:rPr lang="en-GB" dirty="0"/>
              <a:t>- </a:t>
            </a:r>
          </a:p>
        </p:txBody>
      </p:sp>
      <p:sp>
        <p:nvSpPr>
          <p:cNvPr id="45" name="TextBox 44"/>
          <p:cNvSpPr txBox="1"/>
          <p:nvPr/>
        </p:nvSpPr>
        <p:spPr>
          <a:xfrm>
            <a:off x="4554251" y="5353571"/>
            <a:ext cx="3499094" cy="1754326"/>
          </a:xfrm>
          <a:prstGeom prst="rect">
            <a:avLst/>
          </a:prstGeom>
          <a:noFill/>
        </p:spPr>
        <p:txBody>
          <a:bodyPr wrap="square" rtlCol="0">
            <a:spAutoFit/>
          </a:bodyPr>
          <a:lstStyle/>
          <a:p>
            <a:r>
              <a:rPr lang="en-GB" dirty="0"/>
              <a:t>I </a:t>
            </a:r>
            <a:r>
              <a:rPr lang="en-GB" dirty="0" err="1"/>
              <a:t>bosoni</a:t>
            </a:r>
            <a:r>
              <a:rPr lang="en-GB" dirty="0"/>
              <a:t> W </a:t>
            </a:r>
            <a:r>
              <a:rPr lang="en-GB" dirty="0" err="1"/>
              <a:t>sono</a:t>
            </a:r>
            <a:r>
              <a:rPr lang="en-GB" dirty="0"/>
              <a:t> </a:t>
            </a:r>
            <a:r>
              <a:rPr lang="en-GB" dirty="0" err="1"/>
              <a:t>carichi</a:t>
            </a:r>
            <a:r>
              <a:rPr lang="en-GB" dirty="0"/>
              <a:t> </a:t>
            </a:r>
            <a:r>
              <a:rPr lang="en-GB" dirty="0" err="1"/>
              <a:t>quindi</a:t>
            </a:r>
            <a:r>
              <a:rPr lang="en-GB" dirty="0"/>
              <a:t> </a:t>
            </a:r>
            <a:r>
              <a:rPr lang="en-GB" dirty="0" err="1"/>
              <a:t>possono</a:t>
            </a:r>
            <a:r>
              <a:rPr lang="en-GB" dirty="0"/>
              <a:t> </a:t>
            </a:r>
            <a:r>
              <a:rPr lang="en-GB" dirty="0" err="1"/>
              <a:t>decadere</a:t>
            </a:r>
            <a:r>
              <a:rPr lang="en-GB" dirty="0"/>
              <a:t> in </a:t>
            </a:r>
            <a:r>
              <a:rPr lang="en-GB" dirty="0" err="1"/>
              <a:t>elettrone</a:t>
            </a:r>
            <a:r>
              <a:rPr lang="en-GB" dirty="0"/>
              <a:t> o </a:t>
            </a:r>
            <a:r>
              <a:rPr lang="en-GB" dirty="0" err="1"/>
              <a:t>muone</a:t>
            </a:r>
            <a:r>
              <a:rPr lang="en-GB" dirty="0"/>
              <a:t> e un neutrino</a:t>
            </a:r>
          </a:p>
          <a:p>
            <a:r>
              <a:rPr lang="en-GB" dirty="0" err="1"/>
              <a:t>Attenzione</a:t>
            </a:r>
            <a:r>
              <a:rPr lang="en-GB" dirty="0"/>
              <a:t>: </a:t>
            </a:r>
            <a:r>
              <a:rPr lang="en-GB" dirty="0" err="1"/>
              <a:t>i</a:t>
            </a:r>
            <a:r>
              <a:rPr lang="en-GB" dirty="0"/>
              <a:t> neutrino </a:t>
            </a:r>
            <a:r>
              <a:rPr lang="en-GB" dirty="0" err="1"/>
              <a:t>attraversano</a:t>
            </a:r>
            <a:r>
              <a:rPr lang="en-GB" dirty="0"/>
              <a:t> il nostro </a:t>
            </a:r>
            <a:r>
              <a:rPr lang="en-GB" dirty="0" err="1"/>
              <a:t>rivelatore</a:t>
            </a:r>
            <a:r>
              <a:rPr lang="en-GB" dirty="0"/>
              <a:t>.</a:t>
            </a:r>
          </a:p>
          <a:p>
            <a:r>
              <a:rPr lang="en-GB" dirty="0"/>
              <a:t> </a:t>
            </a:r>
          </a:p>
        </p:txBody>
      </p:sp>
    </p:spTree>
    <p:extLst>
      <p:ext uri="{BB962C8B-B14F-4D97-AF65-F5344CB8AC3E}">
        <p14:creationId xmlns:p14="http://schemas.microsoft.com/office/powerpoint/2010/main" val="26312076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31"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69073"/>
            <a:ext cx="9145016" cy="495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re 1"/>
          <p:cNvSpPr>
            <a:spLocks noGrp="1"/>
          </p:cNvSpPr>
          <p:nvPr>
            <p:ph type="title"/>
          </p:nvPr>
        </p:nvSpPr>
        <p:spPr>
          <a:xfrm>
            <a:off x="696913" y="0"/>
            <a:ext cx="8080375" cy="900113"/>
          </a:xfrm>
        </p:spPr>
        <p:txBody>
          <a:bodyPr rtlCol="0">
            <a:normAutofit/>
          </a:bodyPr>
          <a:lstStyle/>
          <a:p>
            <a:pPr fontAlgn="auto">
              <a:spcAft>
                <a:spcPts val="0"/>
              </a:spcAft>
              <a:defRPr/>
            </a:pPr>
            <a:r>
              <a:rPr lang="fr-FR" sz="4800" dirty="0">
                <a:solidFill>
                  <a:schemeClr val="accent6"/>
                </a:solidFill>
              </a:rPr>
              <a:t>Programma di </a:t>
            </a:r>
            <a:r>
              <a:rPr lang="fr-FR" sz="4800" dirty="0" err="1">
                <a:solidFill>
                  <a:schemeClr val="accent6"/>
                </a:solidFill>
              </a:rPr>
              <a:t>visualizzazione</a:t>
            </a:r>
            <a:endParaRPr lang="fr-FR" sz="4800" dirty="0">
              <a:solidFill>
                <a:schemeClr val="accent6"/>
              </a:solidFill>
            </a:endParaRPr>
          </a:p>
        </p:txBody>
      </p:sp>
      <p:sp>
        <p:nvSpPr>
          <p:cNvPr id="25612" name="ZoneTexte 34"/>
          <p:cNvSpPr txBox="1">
            <a:spLocks noChangeArrowheads="1"/>
          </p:cNvSpPr>
          <p:nvPr/>
        </p:nvSpPr>
        <p:spPr bwMode="auto">
          <a:xfrm>
            <a:off x="2694787" y="5388472"/>
            <a:ext cx="21652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fr-FR" altLang="en-US" sz="2000" b="1" dirty="0" err="1">
                <a:solidFill>
                  <a:srgbClr val="92D050"/>
                </a:solidFill>
              </a:rPr>
              <a:t>Fascio</a:t>
            </a:r>
            <a:r>
              <a:rPr lang="fr-FR" altLang="en-US" sz="2000" b="1" dirty="0">
                <a:solidFill>
                  <a:srgbClr val="92D050"/>
                </a:solidFill>
              </a:rPr>
              <a:t> di </a:t>
            </a:r>
            <a:r>
              <a:rPr lang="fr-FR" altLang="en-US" sz="2000" b="1" dirty="0" err="1">
                <a:solidFill>
                  <a:srgbClr val="92D050"/>
                </a:solidFill>
              </a:rPr>
              <a:t>protoni</a:t>
            </a:r>
            <a:endParaRPr lang="fr-FR" altLang="en-US" sz="2000" b="1" dirty="0">
              <a:solidFill>
                <a:srgbClr val="92D050"/>
              </a:solidFill>
            </a:endParaRPr>
          </a:p>
        </p:txBody>
      </p:sp>
      <p:cxnSp>
        <p:nvCxnSpPr>
          <p:cNvPr id="25613" name="Connecteur droit avec flèche 38"/>
          <p:cNvCxnSpPr>
            <a:cxnSpLocks noChangeShapeType="1"/>
          </p:cNvCxnSpPr>
          <p:nvPr/>
        </p:nvCxnSpPr>
        <p:spPr bwMode="auto">
          <a:xfrm flipH="1" flipV="1">
            <a:off x="5529263" y="5726113"/>
            <a:ext cx="407987" cy="182562"/>
          </a:xfrm>
          <a:prstGeom prst="straightConnector1">
            <a:avLst/>
          </a:prstGeom>
          <a:noFill/>
          <a:ln w="12700" algn="ctr">
            <a:solidFill>
              <a:schemeClr val="tx1"/>
            </a:solidFill>
            <a:round/>
            <a:headEnd type="none" w="sm" len="sm"/>
            <a:tailEnd type="arrow" w="med" len="med"/>
          </a:ln>
        </p:spPr>
      </p:cxnSp>
      <p:grpSp>
        <p:nvGrpSpPr>
          <p:cNvPr id="25617" name="Groupe 30"/>
          <p:cNvGrpSpPr>
            <a:grpSpLocks/>
          </p:cNvGrpSpPr>
          <p:nvPr/>
        </p:nvGrpSpPr>
        <p:grpSpPr bwMode="auto">
          <a:xfrm>
            <a:off x="6345341" y="5004061"/>
            <a:ext cx="2691155" cy="707886"/>
            <a:chOff x="5528603" y="5697414"/>
            <a:chExt cx="2690311" cy="707992"/>
          </a:xfrm>
        </p:grpSpPr>
        <p:sp>
          <p:nvSpPr>
            <p:cNvPr id="25621" name="ZoneTexte 32"/>
            <p:cNvSpPr txBox="1">
              <a:spLocks noChangeArrowheads="1"/>
            </p:cNvSpPr>
            <p:nvPr/>
          </p:nvSpPr>
          <p:spPr bwMode="auto">
            <a:xfrm>
              <a:off x="5936566" y="5697414"/>
              <a:ext cx="2282348" cy="70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fr-FR" altLang="en-US" sz="2000" dirty="0">
                  <a:solidFill>
                    <a:srgbClr val="CC3399"/>
                  </a:solidFill>
                </a:rPr>
                <a:t>Energia </a:t>
              </a:r>
              <a:r>
                <a:rPr lang="fr-FR" altLang="en-US" sz="2000" dirty="0" err="1">
                  <a:solidFill>
                    <a:srgbClr val="CC3399"/>
                  </a:solidFill>
                </a:rPr>
                <a:t>mancante</a:t>
              </a:r>
              <a:endParaRPr lang="fr-FR" altLang="en-US" sz="2000" dirty="0">
                <a:solidFill>
                  <a:srgbClr val="CC3399"/>
                </a:solidFill>
              </a:endParaRPr>
            </a:p>
            <a:p>
              <a:r>
                <a:rPr lang="fr-FR" altLang="en-US" sz="2000" dirty="0">
                  <a:solidFill>
                    <a:srgbClr val="CC3399"/>
                  </a:solidFill>
                </a:rPr>
                <a:t>(un neutrino </a:t>
              </a:r>
              <a:r>
                <a:rPr lang="fr-FR" altLang="en-US" sz="2000" dirty="0" err="1">
                  <a:solidFill>
                    <a:srgbClr val="CC3399"/>
                  </a:solidFill>
                </a:rPr>
                <a:t>forse</a:t>
              </a:r>
              <a:r>
                <a:rPr lang="fr-FR" altLang="en-US" sz="2000" dirty="0">
                  <a:solidFill>
                    <a:srgbClr val="CC3399"/>
                  </a:solidFill>
                </a:rPr>
                <a:t>?)</a:t>
              </a:r>
            </a:p>
          </p:txBody>
        </p:sp>
        <p:cxnSp>
          <p:nvCxnSpPr>
            <p:cNvPr id="25622" name="Connecteur droit avec flèche 35"/>
            <p:cNvCxnSpPr>
              <a:cxnSpLocks noChangeShapeType="1"/>
            </p:cNvCxnSpPr>
            <p:nvPr/>
          </p:nvCxnSpPr>
          <p:spPr bwMode="auto">
            <a:xfrm flipH="1" flipV="1">
              <a:off x="5528603" y="5725551"/>
              <a:ext cx="407963" cy="182880"/>
            </a:xfrm>
            <a:prstGeom prst="straightConnector1">
              <a:avLst/>
            </a:prstGeom>
            <a:noFill/>
            <a:ln w="38100" algn="ctr">
              <a:solidFill>
                <a:srgbClr val="CC3399"/>
              </a:solidFill>
              <a:round/>
              <a:headEnd type="none" w="sm" len="sm"/>
              <a:tailEnd type="arrow" w="med" len="med"/>
            </a:ln>
          </p:spPr>
        </p:cxnSp>
      </p:grpSp>
      <p:grpSp>
        <p:nvGrpSpPr>
          <p:cNvPr id="25618" name="Groupe 36"/>
          <p:cNvGrpSpPr>
            <a:grpSpLocks/>
          </p:cNvGrpSpPr>
          <p:nvPr/>
        </p:nvGrpSpPr>
        <p:grpSpPr bwMode="auto">
          <a:xfrm rot="20551937">
            <a:off x="3451643" y="3724737"/>
            <a:ext cx="3560247" cy="1238419"/>
            <a:chOff x="2841674" y="3643532"/>
            <a:chExt cx="5261317" cy="1463040"/>
          </a:xfrm>
        </p:grpSpPr>
        <p:cxnSp>
          <p:nvCxnSpPr>
            <p:cNvPr id="25619" name="Connecteur droit avec flèche 37"/>
            <p:cNvCxnSpPr>
              <a:cxnSpLocks noChangeShapeType="1"/>
            </p:cNvCxnSpPr>
            <p:nvPr/>
          </p:nvCxnSpPr>
          <p:spPr bwMode="auto">
            <a:xfrm flipV="1">
              <a:off x="2841674" y="4754880"/>
              <a:ext cx="1209821" cy="351692"/>
            </a:xfrm>
            <a:prstGeom prst="straightConnector1">
              <a:avLst/>
            </a:prstGeom>
            <a:noFill/>
            <a:ln w="38100" algn="ctr">
              <a:solidFill>
                <a:srgbClr val="00B050"/>
              </a:solidFill>
              <a:round/>
              <a:headEnd type="none" w="sm" len="sm"/>
              <a:tailEnd type="triangle" w="med" len="lg"/>
            </a:ln>
          </p:spPr>
        </p:cxnSp>
        <p:cxnSp>
          <p:nvCxnSpPr>
            <p:cNvPr id="25620" name="Connecteur droit avec flèche 39"/>
            <p:cNvCxnSpPr>
              <a:cxnSpLocks noChangeShapeType="1"/>
            </p:cNvCxnSpPr>
            <p:nvPr/>
          </p:nvCxnSpPr>
          <p:spPr bwMode="auto">
            <a:xfrm flipH="1">
              <a:off x="7104185" y="3643532"/>
              <a:ext cx="998806" cy="253219"/>
            </a:xfrm>
            <a:prstGeom prst="straightConnector1">
              <a:avLst/>
            </a:prstGeom>
            <a:noFill/>
            <a:ln w="38100" algn="ctr">
              <a:solidFill>
                <a:srgbClr val="00B050"/>
              </a:solidFill>
              <a:round/>
              <a:headEnd type="none" w="sm" len="sm"/>
              <a:tailEnd type="triangle" w="med" len="lg"/>
            </a:ln>
          </p:spPr>
        </p:cxnSp>
      </p:grpSp>
      <p:sp>
        <p:nvSpPr>
          <p:cNvPr id="4" name="TextBox 3"/>
          <p:cNvSpPr txBox="1"/>
          <p:nvPr/>
        </p:nvSpPr>
        <p:spPr>
          <a:xfrm>
            <a:off x="2771800" y="3647738"/>
            <a:ext cx="1146468" cy="369332"/>
          </a:xfrm>
          <a:prstGeom prst="rect">
            <a:avLst/>
          </a:prstGeom>
          <a:noFill/>
        </p:spPr>
        <p:txBody>
          <a:bodyPr wrap="none" rtlCol="0">
            <a:spAutoFit/>
          </a:bodyPr>
          <a:lstStyle/>
          <a:p>
            <a:r>
              <a:rPr lang="en-GB" dirty="0">
                <a:solidFill>
                  <a:srgbClr val="FF0000"/>
                </a:solidFill>
              </a:rPr>
              <a:t>un </a:t>
            </a:r>
            <a:r>
              <a:rPr lang="en-GB" dirty="0" err="1">
                <a:solidFill>
                  <a:srgbClr val="FF0000"/>
                </a:solidFill>
              </a:rPr>
              <a:t>muone</a:t>
            </a:r>
            <a:endParaRPr lang="en-GB" dirty="0">
              <a:solidFill>
                <a:srgbClr val="FF0000"/>
              </a:solidFill>
            </a:endParaRPr>
          </a:p>
        </p:txBody>
      </p:sp>
      <p:cxnSp>
        <p:nvCxnSpPr>
          <p:cNvPr id="6" name="Straight Connector 5"/>
          <p:cNvCxnSpPr/>
          <p:nvPr/>
        </p:nvCxnSpPr>
        <p:spPr>
          <a:xfrm>
            <a:off x="2339752" y="3140968"/>
            <a:ext cx="3312368" cy="87610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07504" y="5157192"/>
            <a:ext cx="2304256" cy="560808"/>
          </a:xfrm>
          <a:prstGeom prst="ellipse">
            <a:avLst/>
          </a:prstGeom>
          <a:no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120227" y="980728"/>
            <a:ext cx="2657972" cy="369332"/>
          </a:xfrm>
          <a:prstGeom prst="rect">
            <a:avLst/>
          </a:prstGeom>
          <a:noFill/>
        </p:spPr>
        <p:txBody>
          <a:bodyPr wrap="none" rtlCol="0">
            <a:spAutoFit/>
          </a:bodyPr>
          <a:lstStyle/>
          <a:p>
            <a:r>
              <a:rPr lang="en-GB" dirty="0" err="1">
                <a:solidFill>
                  <a:srgbClr val="FF0000"/>
                </a:solidFill>
              </a:rPr>
              <a:t>Pannello</a:t>
            </a:r>
            <a:r>
              <a:rPr lang="en-GB" dirty="0">
                <a:solidFill>
                  <a:srgbClr val="FF0000"/>
                </a:solidFill>
              </a:rPr>
              <a:t> di </a:t>
            </a:r>
            <a:r>
              <a:rPr lang="en-GB" dirty="0" err="1">
                <a:solidFill>
                  <a:srgbClr val="FF0000"/>
                </a:solidFill>
              </a:rPr>
              <a:t>configurazione</a:t>
            </a:r>
            <a:endParaRPr lang="en-GB" dirty="0">
              <a:solidFill>
                <a:srgbClr val="FF0000"/>
              </a:solidFill>
            </a:endParaRPr>
          </a:p>
        </p:txBody>
      </p:sp>
      <p:sp>
        <p:nvSpPr>
          <p:cNvPr id="14" name="TextBox 13"/>
          <p:cNvSpPr txBox="1"/>
          <p:nvPr/>
        </p:nvSpPr>
        <p:spPr>
          <a:xfrm>
            <a:off x="1475656" y="1628800"/>
            <a:ext cx="698974" cy="369332"/>
          </a:xfrm>
          <a:prstGeom prst="rect">
            <a:avLst/>
          </a:prstGeom>
          <a:noFill/>
        </p:spPr>
        <p:txBody>
          <a:bodyPr wrap="none" rtlCol="0">
            <a:spAutoFit/>
          </a:bodyPr>
          <a:lstStyle/>
          <a:p>
            <a:r>
              <a:rPr lang="en-GB" dirty="0">
                <a:solidFill>
                  <a:srgbClr val="FF0000"/>
                </a:solidFill>
              </a:rPr>
              <a:t>zoom</a:t>
            </a:r>
          </a:p>
        </p:txBody>
      </p:sp>
      <p:sp>
        <p:nvSpPr>
          <p:cNvPr id="44" name="TextBox 43"/>
          <p:cNvSpPr txBox="1"/>
          <p:nvPr/>
        </p:nvSpPr>
        <p:spPr>
          <a:xfrm>
            <a:off x="2248031" y="1691516"/>
            <a:ext cx="755400" cy="369332"/>
          </a:xfrm>
          <a:prstGeom prst="rect">
            <a:avLst/>
          </a:prstGeom>
          <a:noFill/>
        </p:spPr>
        <p:txBody>
          <a:bodyPr wrap="none" rtlCol="0">
            <a:spAutoFit/>
          </a:bodyPr>
          <a:lstStyle/>
          <a:p>
            <a:r>
              <a:rPr lang="en-GB" dirty="0">
                <a:solidFill>
                  <a:srgbClr val="FF0000"/>
                </a:solidFill>
              </a:rPr>
              <a:t>rotate</a:t>
            </a:r>
          </a:p>
        </p:txBody>
      </p:sp>
      <p:cxnSp>
        <p:nvCxnSpPr>
          <p:cNvPr id="5" name="Straight Arrow Connector 4">
            <a:extLst>
              <a:ext uri="{FF2B5EF4-FFF2-40B4-BE49-F238E27FC236}">
                <a16:creationId xmlns:a16="http://schemas.microsoft.com/office/drawing/2014/main" id="{32E4799A-2B6F-79F3-A641-D1123F95FBD4}"/>
              </a:ext>
            </a:extLst>
          </p:cNvPr>
          <p:cNvCxnSpPr>
            <a:cxnSpLocks/>
          </p:cNvCxnSpPr>
          <p:nvPr/>
        </p:nvCxnSpPr>
        <p:spPr>
          <a:xfrm>
            <a:off x="5718992" y="4017070"/>
            <a:ext cx="797224" cy="1571857"/>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10606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91680" y="5829272"/>
            <a:ext cx="6376840" cy="923330"/>
          </a:xfrm>
          <a:prstGeom prst="rect">
            <a:avLst/>
          </a:prstGeom>
          <a:noFill/>
        </p:spPr>
        <p:txBody>
          <a:bodyPr wrap="square">
            <a:spAutoFit/>
          </a:bodyPr>
          <a:lstStyle/>
          <a:p>
            <a:pPr fontAlgn="auto">
              <a:spcBef>
                <a:spcPts val="0"/>
              </a:spcBef>
              <a:spcAft>
                <a:spcPts val="0"/>
              </a:spcAft>
              <a:defRPr/>
            </a:pPr>
            <a:r>
              <a:rPr lang="fr-FR" dirty="0" err="1">
                <a:solidFill>
                  <a:srgbClr val="7F7F7F"/>
                </a:solidFill>
                <a:latin typeface="+mj-lt"/>
                <a:cs typeface="+mn-cs"/>
              </a:rPr>
              <a:t>Muone</a:t>
            </a:r>
            <a:r>
              <a:rPr lang="fr-FR" dirty="0">
                <a:solidFill>
                  <a:srgbClr val="7F7F7F"/>
                </a:solidFill>
                <a:latin typeface="+mj-lt"/>
                <a:cs typeface="+mn-cs"/>
              </a:rPr>
              <a:t> (in </a:t>
            </a:r>
            <a:r>
              <a:rPr lang="fr-FR" dirty="0" err="1">
                <a:solidFill>
                  <a:srgbClr val="7F7F7F"/>
                </a:solidFill>
                <a:latin typeface="+mj-lt"/>
                <a:cs typeface="+mn-cs"/>
              </a:rPr>
              <a:t>rosso</a:t>
            </a:r>
            <a:r>
              <a:rPr lang="fr-FR" dirty="0">
                <a:solidFill>
                  <a:srgbClr val="7F7F7F"/>
                </a:solidFill>
                <a:latin typeface="+mj-lt"/>
                <a:cs typeface="+mn-cs"/>
              </a:rPr>
              <a:t>) e </a:t>
            </a:r>
            <a:r>
              <a:rPr lang="fr-FR" dirty="0" err="1">
                <a:solidFill>
                  <a:srgbClr val="7F7F7F"/>
                </a:solidFill>
                <a:latin typeface="+mj-lt"/>
                <a:cs typeface="+mn-cs"/>
              </a:rPr>
              <a:t>energia</a:t>
            </a:r>
            <a:r>
              <a:rPr lang="fr-FR" dirty="0">
                <a:solidFill>
                  <a:srgbClr val="7F7F7F"/>
                </a:solidFill>
                <a:latin typeface="+mj-lt"/>
                <a:cs typeface="+mn-cs"/>
              </a:rPr>
              <a:t> </a:t>
            </a:r>
            <a:r>
              <a:rPr lang="fr-FR" dirty="0" err="1">
                <a:solidFill>
                  <a:srgbClr val="7F7F7F"/>
                </a:solidFill>
                <a:latin typeface="+mj-lt"/>
                <a:cs typeface="+mn-cs"/>
              </a:rPr>
              <a:t>mancante</a:t>
            </a:r>
            <a:r>
              <a:rPr lang="fr-FR" dirty="0">
                <a:solidFill>
                  <a:srgbClr val="7F7F7F"/>
                </a:solidFill>
                <a:latin typeface="+mj-lt"/>
                <a:cs typeface="+mn-cs"/>
              </a:rPr>
              <a:t> (viola) (</a:t>
            </a:r>
            <a:r>
              <a:rPr lang="fr-FR" dirty="0" err="1">
                <a:solidFill>
                  <a:srgbClr val="7F7F7F"/>
                </a:solidFill>
                <a:latin typeface="+mj-lt"/>
                <a:cs typeface="+mn-cs"/>
              </a:rPr>
              <a:t>forse</a:t>
            </a:r>
            <a:r>
              <a:rPr lang="fr-FR" dirty="0">
                <a:solidFill>
                  <a:srgbClr val="7F7F7F"/>
                </a:solidFill>
                <a:latin typeface="+mj-lt"/>
                <a:cs typeface="+mn-cs"/>
              </a:rPr>
              <a:t> un neutrino?)</a:t>
            </a:r>
          </a:p>
          <a:p>
            <a:pPr fontAlgn="auto">
              <a:spcBef>
                <a:spcPts val="0"/>
              </a:spcBef>
              <a:spcAft>
                <a:spcPts val="0"/>
              </a:spcAft>
              <a:defRPr/>
            </a:pPr>
            <a:r>
              <a:rPr lang="fr-FR" dirty="0" err="1">
                <a:solidFill>
                  <a:srgbClr val="7F7F7F"/>
                </a:solidFill>
                <a:latin typeface="+mj-lt"/>
                <a:cs typeface="+mn-cs"/>
                <a:sym typeface="Wingdings" panose="05000000000000000000" pitchFamily="2" charset="2"/>
              </a:rPr>
              <a:t>Potrebbe</a:t>
            </a:r>
            <a:r>
              <a:rPr lang="fr-FR" dirty="0">
                <a:solidFill>
                  <a:srgbClr val="7F7F7F"/>
                </a:solidFill>
                <a:latin typeface="+mj-lt"/>
                <a:cs typeface="+mn-cs"/>
                <a:sym typeface="Wingdings" panose="05000000000000000000" pitchFamily="2" charset="2"/>
              </a:rPr>
              <a:t> </a:t>
            </a:r>
            <a:r>
              <a:rPr lang="fr-FR" dirty="0" err="1">
                <a:solidFill>
                  <a:srgbClr val="7F7F7F"/>
                </a:solidFill>
                <a:latin typeface="+mj-lt"/>
                <a:cs typeface="+mn-cs"/>
                <a:sym typeface="Wingdings" panose="05000000000000000000" pitchFamily="2" charset="2"/>
              </a:rPr>
              <a:t>essere</a:t>
            </a:r>
            <a:r>
              <a:rPr lang="fr-FR" dirty="0">
                <a:solidFill>
                  <a:srgbClr val="7F7F7F"/>
                </a:solidFill>
                <a:latin typeface="+mj-lt"/>
                <a:cs typeface="+mn-cs"/>
                <a:sym typeface="Wingdings" panose="05000000000000000000" pitchFamily="2" charset="2"/>
              </a:rPr>
              <a:t> un </a:t>
            </a:r>
            <a:r>
              <a:rPr lang="fr-FR" dirty="0" err="1">
                <a:solidFill>
                  <a:srgbClr val="7F7F7F"/>
                </a:solidFill>
                <a:latin typeface="+mj-lt"/>
                <a:cs typeface="+mn-cs"/>
                <a:sym typeface="Wingdings" panose="05000000000000000000" pitchFamily="2" charset="2"/>
              </a:rPr>
              <a:t>decadimento</a:t>
            </a:r>
            <a:r>
              <a:rPr lang="fr-FR" dirty="0">
                <a:solidFill>
                  <a:srgbClr val="7F7F7F"/>
                </a:solidFill>
                <a:latin typeface="+mj-lt"/>
                <a:cs typeface="+mn-cs"/>
                <a:sym typeface="Wingdings" panose="05000000000000000000" pitchFamily="2" charset="2"/>
              </a:rPr>
              <a:t> </a:t>
            </a:r>
            <a:r>
              <a:rPr lang="fr-FR" dirty="0" err="1">
                <a:solidFill>
                  <a:srgbClr val="7F7F7F"/>
                </a:solidFill>
                <a:latin typeface="+mj-lt"/>
                <a:cs typeface="+mn-cs"/>
                <a:sym typeface="Wingdings" panose="05000000000000000000" pitchFamily="2" charset="2"/>
              </a:rPr>
              <a:t>del</a:t>
            </a:r>
            <a:r>
              <a:rPr lang="fr-FR" dirty="0">
                <a:solidFill>
                  <a:srgbClr val="7F7F7F"/>
                </a:solidFill>
                <a:latin typeface="+mj-lt"/>
                <a:cs typeface="+mn-cs"/>
                <a:sym typeface="Wingdings" panose="05000000000000000000" pitchFamily="2" charset="2"/>
              </a:rPr>
              <a:t> </a:t>
            </a:r>
            <a:r>
              <a:rPr lang="fr-FR" dirty="0" err="1">
                <a:solidFill>
                  <a:srgbClr val="7F7F7F"/>
                </a:solidFill>
                <a:latin typeface="+mj-lt"/>
                <a:cs typeface="+mn-cs"/>
                <a:sym typeface="Wingdings" panose="05000000000000000000" pitchFamily="2" charset="2"/>
              </a:rPr>
              <a:t>bosone</a:t>
            </a:r>
            <a:r>
              <a:rPr lang="fr-FR" dirty="0">
                <a:solidFill>
                  <a:srgbClr val="7F7F7F"/>
                </a:solidFill>
                <a:latin typeface="+mj-lt"/>
                <a:cs typeface="+mn-cs"/>
                <a:sym typeface="Wingdings" panose="05000000000000000000" pitchFamily="2" charset="2"/>
              </a:rPr>
              <a:t> W in </a:t>
            </a:r>
            <a:r>
              <a:rPr lang="fr-FR" dirty="0" err="1">
                <a:solidFill>
                  <a:srgbClr val="7F7F7F"/>
                </a:solidFill>
                <a:latin typeface="+mj-lt"/>
                <a:cs typeface="+mn-cs"/>
                <a:sym typeface="Wingdings" panose="05000000000000000000" pitchFamily="2" charset="2"/>
              </a:rPr>
              <a:t>muone</a:t>
            </a:r>
            <a:r>
              <a:rPr lang="fr-FR" dirty="0">
                <a:solidFill>
                  <a:srgbClr val="7F7F7F"/>
                </a:solidFill>
                <a:latin typeface="+mj-lt"/>
                <a:cs typeface="+mn-cs"/>
                <a:sym typeface="Wingdings" panose="05000000000000000000" pitchFamily="2" charset="2"/>
              </a:rPr>
              <a:t> e neutrino</a:t>
            </a:r>
            <a:endParaRPr lang="fr-FR" dirty="0">
              <a:solidFill>
                <a:srgbClr val="7F7F7F"/>
              </a:solidFill>
              <a:latin typeface="+mj-lt"/>
              <a:cs typeface="+mn-cs"/>
            </a:endParaRPr>
          </a:p>
        </p:txBody>
      </p:sp>
      <p:pic>
        <p:nvPicPr>
          <p:cNvPr id="26631"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39431" t="19791" r="16648" b="8411"/>
          <a:stretch/>
        </p:blipFill>
        <p:spPr bwMode="auto">
          <a:xfrm>
            <a:off x="1691680" y="753253"/>
            <a:ext cx="5732438" cy="5076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744735" y="2220320"/>
            <a:ext cx="2481833" cy="369332"/>
          </a:xfrm>
          <a:prstGeom prst="rect">
            <a:avLst/>
          </a:prstGeom>
          <a:noFill/>
        </p:spPr>
        <p:txBody>
          <a:bodyPr wrap="none" rtlCol="0">
            <a:spAutoFit/>
          </a:bodyPr>
          <a:lstStyle/>
          <a:p>
            <a:r>
              <a:rPr lang="en-GB" dirty="0">
                <a:solidFill>
                  <a:srgbClr val="FF0000"/>
                </a:solidFill>
              </a:rPr>
              <a:t>Una </a:t>
            </a:r>
            <a:r>
              <a:rPr lang="en-GB" dirty="0" err="1">
                <a:solidFill>
                  <a:srgbClr val="FF0000"/>
                </a:solidFill>
              </a:rPr>
              <a:t>traccia</a:t>
            </a:r>
            <a:r>
              <a:rPr lang="en-GB" dirty="0">
                <a:solidFill>
                  <a:srgbClr val="FF0000"/>
                </a:solidFill>
              </a:rPr>
              <a:t> di un </a:t>
            </a:r>
            <a:r>
              <a:rPr lang="en-GB" dirty="0" err="1">
                <a:solidFill>
                  <a:srgbClr val="FF0000"/>
                </a:solidFill>
              </a:rPr>
              <a:t>muone</a:t>
            </a:r>
            <a:endParaRPr lang="en-GB" dirty="0">
              <a:solidFill>
                <a:srgbClr val="FF0000"/>
              </a:solidFill>
            </a:endParaRPr>
          </a:p>
        </p:txBody>
      </p:sp>
      <p:sp>
        <p:nvSpPr>
          <p:cNvPr id="11" name="ZoneTexte 32"/>
          <p:cNvSpPr txBox="1">
            <a:spLocks noChangeArrowheads="1"/>
          </p:cNvSpPr>
          <p:nvPr/>
        </p:nvSpPr>
        <p:spPr bwMode="auto">
          <a:xfrm>
            <a:off x="3824855" y="4092528"/>
            <a:ext cx="2165246"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fr-FR" altLang="en-US" sz="2000" dirty="0">
                <a:solidFill>
                  <a:srgbClr val="CC3399"/>
                </a:solidFill>
              </a:rPr>
              <a:t>Energia </a:t>
            </a:r>
            <a:r>
              <a:rPr lang="fr-FR" altLang="en-US" sz="2000" dirty="0" err="1">
                <a:solidFill>
                  <a:srgbClr val="CC3399"/>
                </a:solidFill>
              </a:rPr>
              <a:t>mancante</a:t>
            </a:r>
            <a:endParaRPr lang="fr-FR" altLang="en-US" sz="2000" dirty="0">
              <a:solidFill>
                <a:srgbClr val="CC3399"/>
              </a:solidFill>
            </a:endParaRPr>
          </a:p>
        </p:txBody>
      </p:sp>
      <p:cxnSp>
        <p:nvCxnSpPr>
          <p:cNvPr id="3" name="Straight Connector 2">
            <a:extLst>
              <a:ext uri="{FF2B5EF4-FFF2-40B4-BE49-F238E27FC236}">
                <a16:creationId xmlns:a16="http://schemas.microsoft.com/office/drawing/2014/main" id="{1C746C68-790A-EB01-9A21-DF0D91EB0309}"/>
              </a:ext>
            </a:extLst>
          </p:cNvPr>
          <p:cNvCxnSpPr/>
          <p:nvPr/>
        </p:nvCxnSpPr>
        <p:spPr>
          <a:xfrm flipH="1" flipV="1">
            <a:off x="2987824" y="1052736"/>
            <a:ext cx="1656184" cy="223852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3E7C29CD-265B-E967-D190-2A388F6D774B}"/>
              </a:ext>
            </a:extLst>
          </p:cNvPr>
          <p:cNvCxnSpPr>
            <a:cxnSpLocks/>
          </p:cNvCxnSpPr>
          <p:nvPr/>
        </p:nvCxnSpPr>
        <p:spPr>
          <a:xfrm>
            <a:off x="4644008" y="3291262"/>
            <a:ext cx="582560" cy="21527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76250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1F047C0-10F3-4D39-8165-0394A3E062F0}" type="slidenum">
              <a:rPr lang="en-GB" smtClean="0"/>
              <a:pPr>
                <a:defRPr/>
              </a:pPr>
              <a:t>47</a:t>
            </a:fld>
            <a:endParaRPr lang="en-GB"/>
          </a:p>
        </p:txBody>
      </p:sp>
      <p:pic>
        <p:nvPicPr>
          <p:cNvPr id="655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285" t="19791" r="15909" b="9091"/>
          <a:stretch/>
        </p:blipFill>
        <p:spPr bwMode="auto">
          <a:xfrm>
            <a:off x="1547664" y="692696"/>
            <a:ext cx="5904656" cy="5192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619672" y="5934670"/>
            <a:ext cx="6840760" cy="1200329"/>
          </a:xfrm>
          <a:prstGeom prst="rect">
            <a:avLst/>
          </a:prstGeom>
          <a:noFill/>
        </p:spPr>
        <p:txBody>
          <a:bodyPr wrap="square">
            <a:spAutoFit/>
          </a:bodyPr>
          <a:lstStyle/>
          <a:p>
            <a:pPr fontAlgn="auto">
              <a:spcBef>
                <a:spcPts val="0"/>
              </a:spcBef>
              <a:spcAft>
                <a:spcPts val="0"/>
              </a:spcAft>
              <a:defRPr/>
            </a:pPr>
            <a:r>
              <a:rPr lang="fr-FR" dirty="0" err="1">
                <a:solidFill>
                  <a:srgbClr val="7F7F7F"/>
                </a:solidFill>
                <a:latin typeface="+mj-lt"/>
                <a:cs typeface="+mn-cs"/>
              </a:rPr>
              <a:t>Traccia+segnale</a:t>
            </a:r>
            <a:r>
              <a:rPr lang="fr-FR" dirty="0">
                <a:solidFill>
                  <a:srgbClr val="7F7F7F"/>
                </a:solidFill>
                <a:latin typeface="+mj-lt"/>
                <a:cs typeface="+mn-cs"/>
              </a:rPr>
              <a:t> </a:t>
            </a:r>
            <a:r>
              <a:rPr lang="fr-FR" dirty="0" err="1">
                <a:solidFill>
                  <a:srgbClr val="7F7F7F"/>
                </a:solidFill>
                <a:latin typeface="+mj-lt"/>
                <a:cs typeface="+mn-cs"/>
              </a:rPr>
              <a:t>nei</a:t>
            </a:r>
            <a:r>
              <a:rPr lang="fr-FR" dirty="0">
                <a:solidFill>
                  <a:srgbClr val="7F7F7F"/>
                </a:solidFill>
                <a:latin typeface="+mj-lt"/>
                <a:cs typeface="+mn-cs"/>
              </a:rPr>
              <a:t> </a:t>
            </a:r>
            <a:r>
              <a:rPr lang="fr-FR" dirty="0" err="1">
                <a:solidFill>
                  <a:srgbClr val="7F7F7F"/>
                </a:solidFill>
                <a:latin typeface="+mj-lt"/>
                <a:cs typeface="+mn-cs"/>
              </a:rPr>
              <a:t>cristalli</a:t>
            </a:r>
            <a:r>
              <a:rPr lang="fr-FR" dirty="0">
                <a:solidFill>
                  <a:srgbClr val="7F7F7F"/>
                </a:solidFill>
                <a:latin typeface="+mj-lt"/>
                <a:cs typeface="+mn-cs"/>
              </a:rPr>
              <a:t> (verde) = </a:t>
            </a:r>
            <a:r>
              <a:rPr lang="fr-FR" dirty="0" err="1">
                <a:solidFill>
                  <a:srgbClr val="7F7F7F"/>
                </a:solidFill>
                <a:latin typeface="+mj-lt"/>
                <a:cs typeface="+mn-cs"/>
              </a:rPr>
              <a:t>elettrone</a:t>
            </a:r>
            <a:r>
              <a:rPr lang="fr-FR" dirty="0">
                <a:solidFill>
                  <a:srgbClr val="7F7F7F"/>
                </a:solidFill>
                <a:latin typeface="+mj-lt"/>
                <a:cs typeface="+mn-cs"/>
              </a:rPr>
              <a:t> </a:t>
            </a:r>
          </a:p>
          <a:p>
            <a:pPr fontAlgn="auto">
              <a:spcBef>
                <a:spcPts val="0"/>
              </a:spcBef>
              <a:spcAft>
                <a:spcPts val="0"/>
              </a:spcAft>
              <a:defRPr/>
            </a:pPr>
            <a:r>
              <a:rPr lang="fr-FR" dirty="0">
                <a:solidFill>
                  <a:srgbClr val="7F7F7F"/>
                </a:solidFill>
                <a:latin typeface="+mj-lt"/>
                <a:cs typeface="+mn-cs"/>
              </a:rPr>
              <a:t>Energia </a:t>
            </a:r>
            <a:r>
              <a:rPr lang="fr-FR" dirty="0" err="1">
                <a:solidFill>
                  <a:srgbClr val="7F7F7F"/>
                </a:solidFill>
                <a:latin typeface="+mj-lt"/>
                <a:cs typeface="+mn-cs"/>
              </a:rPr>
              <a:t>mancante</a:t>
            </a:r>
            <a:r>
              <a:rPr lang="fr-FR" dirty="0">
                <a:solidFill>
                  <a:srgbClr val="7F7F7F"/>
                </a:solidFill>
                <a:latin typeface="+mj-lt"/>
                <a:cs typeface="+mn-cs"/>
              </a:rPr>
              <a:t> (</a:t>
            </a:r>
            <a:r>
              <a:rPr lang="fr-FR" dirty="0" err="1">
                <a:solidFill>
                  <a:srgbClr val="7F7F7F"/>
                </a:solidFill>
                <a:latin typeface="+mj-lt"/>
                <a:cs typeface="+mn-cs"/>
              </a:rPr>
              <a:t>forse</a:t>
            </a:r>
            <a:r>
              <a:rPr lang="fr-FR" dirty="0">
                <a:solidFill>
                  <a:srgbClr val="7F7F7F"/>
                </a:solidFill>
                <a:latin typeface="+mj-lt"/>
                <a:cs typeface="+mn-cs"/>
              </a:rPr>
              <a:t> un neutrino?) </a:t>
            </a:r>
          </a:p>
          <a:p>
            <a:pPr fontAlgn="auto">
              <a:spcBef>
                <a:spcPts val="0"/>
              </a:spcBef>
              <a:spcAft>
                <a:spcPts val="0"/>
              </a:spcAft>
              <a:defRPr/>
            </a:pPr>
            <a:r>
              <a:rPr lang="fr-FR" dirty="0" err="1">
                <a:solidFill>
                  <a:srgbClr val="7F7F7F"/>
                </a:solidFill>
                <a:latin typeface="+mj-lt"/>
                <a:cs typeface="+mn-cs"/>
                <a:sym typeface="Wingdings" panose="05000000000000000000" pitchFamily="2" charset="2"/>
              </a:rPr>
              <a:t>Potrebbe</a:t>
            </a:r>
            <a:r>
              <a:rPr lang="fr-FR" dirty="0">
                <a:solidFill>
                  <a:srgbClr val="7F7F7F"/>
                </a:solidFill>
                <a:latin typeface="+mj-lt"/>
                <a:cs typeface="+mn-cs"/>
                <a:sym typeface="Wingdings" panose="05000000000000000000" pitchFamily="2" charset="2"/>
              </a:rPr>
              <a:t> </a:t>
            </a:r>
            <a:r>
              <a:rPr lang="fr-FR" dirty="0" err="1">
                <a:solidFill>
                  <a:srgbClr val="7F7F7F"/>
                </a:solidFill>
                <a:latin typeface="+mj-lt"/>
                <a:cs typeface="+mn-cs"/>
                <a:sym typeface="Wingdings" panose="05000000000000000000" pitchFamily="2" charset="2"/>
              </a:rPr>
              <a:t>essere</a:t>
            </a:r>
            <a:r>
              <a:rPr lang="fr-FR" dirty="0">
                <a:solidFill>
                  <a:srgbClr val="7F7F7F"/>
                </a:solidFill>
                <a:latin typeface="+mj-lt"/>
                <a:cs typeface="+mn-cs"/>
                <a:sym typeface="Wingdings" panose="05000000000000000000" pitchFamily="2" charset="2"/>
              </a:rPr>
              <a:t> un </a:t>
            </a:r>
            <a:r>
              <a:rPr lang="fr-FR" dirty="0" err="1">
                <a:solidFill>
                  <a:srgbClr val="7F7F7F"/>
                </a:solidFill>
                <a:latin typeface="+mj-lt"/>
                <a:cs typeface="+mn-cs"/>
                <a:sym typeface="Wingdings" panose="05000000000000000000" pitchFamily="2" charset="2"/>
              </a:rPr>
              <a:t>decadimento</a:t>
            </a:r>
            <a:r>
              <a:rPr lang="fr-FR" dirty="0">
                <a:solidFill>
                  <a:srgbClr val="7F7F7F"/>
                </a:solidFill>
                <a:latin typeface="+mj-lt"/>
                <a:cs typeface="+mn-cs"/>
                <a:sym typeface="Wingdings" panose="05000000000000000000" pitchFamily="2" charset="2"/>
              </a:rPr>
              <a:t> </a:t>
            </a:r>
            <a:r>
              <a:rPr lang="fr-FR" dirty="0" err="1">
                <a:solidFill>
                  <a:srgbClr val="7F7F7F"/>
                </a:solidFill>
                <a:latin typeface="+mj-lt"/>
                <a:cs typeface="+mn-cs"/>
                <a:sym typeface="Wingdings" panose="05000000000000000000" pitchFamily="2" charset="2"/>
              </a:rPr>
              <a:t>del</a:t>
            </a:r>
            <a:r>
              <a:rPr lang="fr-FR" dirty="0">
                <a:solidFill>
                  <a:srgbClr val="7F7F7F"/>
                </a:solidFill>
                <a:latin typeface="+mj-lt"/>
                <a:cs typeface="+mn-cs"/>
                <a:sym typeface="Wingdings" panose="05000000000000000000" pitchFamily="2" charset="2"/>
              </a:rPr>
              <a:t> </a:t>
            </a:r>
            <a:r>
              <a:rPr lang="fr-FR" dirty="0" err="1">
                <a:solidFill>
                  <a:srgbClr val="7F7F7F"/>
                </a:solidFill>
                <a:latin typeface="+mj-lt"/>
                <a:cs typeface="+mn-cs"/>
                <a:sym typeface="Wingdings" panose="05000000000000000000" pitchFamily="2" charset="2"/>
              </a:rPr>
              <a:t>bosone</a:t>
            </a:r>
            <a:r>
              <a:rPr lang="fr-FR" dirty="0">
                <a:solidFill>
                  <a:srgbClr val="7F7F7F"/>
                </a:solidFill>
                <a:latin typeface="+mj-lt"/>
                <a:cs typeface="+mn-cs"/>
                <a:sym typeface="Wingdings" panose="05000000000000000000" pitchFamily="2" charset="2"/>
              </a:rPr>
              <a:t> W in </a:t>
            </a:r>
            <a:r>
              <a:rPr lang="fr-FR" dirty="0" err="1">
                <a:solidFill>
                  <a:srgbClr val="7F7F7F"/>
                </a:solidFill>
                <a:latin typeface="+mj-lt"/>
                <a:cs typeface="+mn-cs"/>
                <a:sym typeface="Wingdings" panose="05000000000000000000" pitchFamily="2" charset="2"/>
              </a:rPr>
              <a:t>elettrone</a:t>
            </a:r>
            <a:r>
              <a:rPr lang="fr-FR" dirty="0">
                <a:solidFill>
                  <a:srgbClr val="7F7F7F"/>
                </a:solidFill>
                <a:latin typeface="+mj-lt"/>
                <a:cs typeface="+mn-cs"/>
                <a:sym typeface="Wingdings" panose="05000000000000000000" pitchFamily="2" charset="2"/>
              </a:rPr>
              <a:t> e neutrino</a:t>
            </a:r>
            <a:endParaRPr lang="fr-FR" dirty="0">
              <a:solidFill>
                <a:srgbClr val="7F7F7F"/>
              </a:solidFill>
              <a:latin typeface="+mj-lt"/>
              <a:cs typeface="+mn-cs"/>
            </a:endParaRPr>
          </a:p>
          <a:p>
            <a:pPr fontAlgn="auto">
              <a:spcBef>
                <a:spcPts val="0"/>
              </a:spcBef>
              <a:spcAft>
                <a:spcPts val="0"/>
              </a:spcAft>
              <a:defRPr/>
            </a:pPr>
            <a:endParaRPr lang="fr-FR" dirty="0">
              <a:solidFill>
                <a:srgbClr val="7F7F7F"/>
              </a:solidFill>
              <a:latin typeface="+mj-lt"/>
              <a:cs typeface="+mn-cs"/>
            </a:endParaRPr>
          </a:p>
        </p:txBody>
      </p:sp>
      <p:sp>
        <p:nvSpPr>
          <p:cNvPr id="7" name="TextBox 6"/>
          <p:cNvSpPr txBox="1"/>
          <p:nvPr/>
        </p:nvSpPr>
        <p:spPr>
          <a:xfrm>
            <a:off x="4572000" y="1484784"/>
            <a:ext cx="2736301" cy="646331"/>
          </a:xfrm>
          <a:prstGeom prst="rect">
            <a:avLst/>
          </a:prstGeom>
          <a:noFill/>
        </p:spPr>
        <p:txBody>
          <a:bodyPr wrap="square" rtlCol="0">
            <a:spAutoFit/>
          </a:bodyPr>
          <a:lstStyle/>
          <a:p>
            <a:r>
              <a:rPr lang="en-GB" dirty="0">
                <a:solidFill>
                  <a:srgbClr val="92D050"/>
                </a:solidFill>
              </a:rPr>
              <a:t>Un </a:t>
            </a:r>
            <a:r>
              <a:rPr lang="en-GB" dirty="0" err="1">
                <a:solidFill>
                  <a:srgbClr val="92D050"/>
                </a:solidFill>
              </a:rPr>
              <a:t>segnale</a:t>
            </a:r>
            <a:r>
              <a:rPr lang="en-GB" dirty="0">
                <a:solidFill>
                  <a:srgbClr val="92D050"/>
                </a:solidFill>
              </a:rPr>
              <a:t> </a:t>
            </a:r>
            <a:r>
              <a:rPr lang="en-GB" dirty="0" err="1">
                <a:solidFill>
                  <a:srgbClr val="92D050"/>
                </a:solidFill>
              </a:rPr>
              <a:t>nei</a:t>
            </a:r>
            <a:r>
              <a:rPr lang="en-GB" dirty="0">
                <a:solidFill>
                  <a:srgbClr val="92D050"/>
                </a:solidFill>
              </a:rPr>
              <a:t> cristalli con </a:t>
            </a:r>
            <a:r>
              <a:rPr lang="en-GB" dirty="0" err="1">
                <a:solidFill>
                  <a:srgbClr val="92D050"/>
                </a:solidFill>
              </a:rPr>
              <a:t>traccia</a:t>
            </a:r>
            <a:r>
              <a:rPr lang="en-GB" dirty="0">
                <a:solidFill>
                  <a:srgbClr val="92D050"/>
                </a:solidFill>
              </a:rPr>
              <a:t> </a:t>
            </a:r>
            <a:r>
              <a:rPr lang="en-GB" dirty="0">
                <a:solidFill>
                  <a:srgbClr val="92D050"/>
                </a:solidFill>
                <a:sym typeface="Wingdings" panose="05000000000000000000" pitchFamily="2" charset="2"/>
              </a:rPr>
              <a:t> </a:t>
            </a:r>
            <a:r>
              <a:rPr lang="en-GB" dirty="0" err="1">
                <a:solidFill>
                  <a:srgbClr val="92D050"/>
                </a:solidFill>
                <a:sym typeface="Wingdings" panose="05000000000000000000" pitchFamily="2" charset="2"/>
              </a:rPr>
              <a:t>elettrone</a:t>
            </a:r>
            <a:endParaRPr lang="en-GB" dirty="0">
              <a:solidFill>
                <a:srgbClr val="92D050"/>
              </a:solidFill>
            </a:endParaRPr>
          </a:p>
        </p:txBody>
      </p:sp>
      <p:sp>
        <p:nvSpPr>
          <p:cNvPr id="8" name="ZoneTexte 32"/>
          <p:cNvSpPr txBox="1">
            <a:spLocks noChangeArrowheads="1"/>
          </p:cNvSpPr>
          <p:nvPr/>
        </p:nvSpPr>
        <p:spPr bwMode="auto">
          <a:xfrm>
            <a:off x="2915816" y="4327763"/>
            <a:ext cx="2165246"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fr-FR" altLang="en-US" sz="2000" dirty="0">
                <a:solidFill>
                  <a:srgbClr val="CC3399"/>
                </a:solidFill>
              </a:rPr>
              <a:t>Energia </a:t>
            </a:r>
            <a:r>
              <a:rPr lang="fr-FR" altLang="en-US" sz="2000" dirty="0" err="1">
                <a:solidFill>
                  <a:srgbClr val="CC3399"/>
                </a:solidFill>
              </a:rPr>
              <a:t>mancante</a:t>
            </a:r>
            <a:endParaRPr lang="fr-FR" altLang="en-US" sz="2000" dirty="0">
              <a:solidFill>
                <a:srgbClr val="CC3399"/>
              </a:solidFill>
            </a:endParaRPr>
          </a:p>
        </p:txBody>
      </p:sp>
      <p:cxnSp>
        <p:nvCxnSpPr>
          <p:cNvPr id="9" name="Straight Arrow Connector 8">
            <a:extLst>
              <a:ext uri="{FF2B5EF4-FFF2-40B4-BE49-F238E27FC236}">
                <a16:creationId xmlns:a16="http://schemas.microsoft.com/office/drawing/2014/main" id="{E06E8C4D-76B5-6360-B2E0-8D3356DAAEF7}"/>
              </a:ext>
            </a:extLst>
          </p:cNvPr>
          <p:cNvCxnSpPr>
            <a:cxnSpLocks/>
          </p:cNvCxnSpPr>
          <p:nvPr/>
        </p:nvCxnSpPr>
        <p:spPr>
          <a:xfrm flipH="1">
            <a:off x="3707904" y="3284984"/>
            <a:ext cx="792088" cy="1656184"/>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84731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796" t="21153" r="12330" b="9091"/>
          <a:stretch/>
        </p:blipFill>
        <p:spPr bwMode="auto">
          <a:xfrm>
            <a:off x="1331640" y="763434"/>
            <a:ext cx="6690344" cy="4606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A1F047C0-10F3-4D39-8165-0394A3E062F0}" type="slidenum">
              <a:rPr lang="en-GB" smtClean="0"/>
              <a:pPr>
                <a:defRPr/>
              </a:pPr>
              <a:t>48</a:t>
            </a:fld>
            <a:endParaRPr lang="en-GB"/>
          </a:p>
        </p:txBody>
      </p:sp>
      <p:sp>
        <p:nvSpPr>
          <p:cNvPr id="6" name="TextBox 5"/>
          <p:cNvSpPr txBox="1"/>
          <p:nvPr/>
        </p:nvSpPr>
        <p:spPr>
          <a:xfrm>
            <a:off x="1760488" y="5517232"/>
            <a:ext cx="5832648" cy="923330"/>
          </a:xfrm>
          <a:prstGeom prst="rect">
            <a:avLst/>
          </a:prstGeom>
          <a:noFill/>
        </p:spPr>
        <p:txBody>
          <a:bodyPr wrap="square">
            <a:spAutoFit/>
          </a:bodyPr>
          <a:lstStyle/>
          <a:p>
            <a:pPr fontAlgn="auto">
              <a:spcBef>
                <a:spcPts val="0"/>
              </a:spcBef>
              <a:spcAft>
                <a:spcPts val="0"/>
              </a:spcAft>
              <a:defRPr/>
            </a:pPr>
            <a:r>
              <a:rPr lang="fr-FR" dirty="0">
                <a:solidFill>
                  <a:srgbClr val="7F7F7F"/>
                </a:solidFill>
                <a:latin typeface="+mj-lt"/>
                <a:cs typeface="+mn-cs"/>
              </a:rPr>
              <a:t>2 </a:t>
            </a:r>
            <a:r>
              <a:rPr lang="fr-FR" dirty="0" err="1">
                <a:solidFill>
                  <a:srgbClr val="7F7F7F"/>
                </a:solidFill>
                <a:latin typeface="+mj-lt"/>
                <a:cs typeface="+mn-cs"/>
              </a:rPr>
              <a:t>muoni</a:t>
            </a:r>
            <a:endParaRPr lang="fr-FR" dirty="0">
              <a:solidFill>
                <a:srgbClr val="7F7F7F"/>
              </a:solidFill>
              <a:latin typeface="+mj-lt"/>
              <a:cs typeface="+mn-cs"/>
            </a:endParaRPr>
          </a:p>
          <a:p>
            <a:pPr fontAlgn="auto">
              <a:spcBef>
                <a:spcPts val="0"/>
              </a:spcBef>
              <a:spcAft>
                <a:spcPts val="0"/>
              </a:spcAft>
              <a:defRPr/>
            </a:pPr>
            <a:r>
              <a:rPr lang="fr-FR" dirty="0" err="1">
                <a:solidFill>
                  <a:srgbClr val="7F7F7F"/>
                </a:solidFill>
                <a:latin typeface="+mj-lt"/>
                <a:cs typeface="+mn-cs"/>
              </a:rPr>
              <a:t>Puo</a:t>
            </a:r>
            <a:r>
              <a:rPr lang="fr-FR" dirty="0">
                <a:solidFill>
                  <a:srgbClr val="7F7F7F"/>
                </a:solidFill>
                <a:latin typeface="+mj-lt"/>
                <a:cs typeface="+mn-cs"/>
              </a:rPr>
              <a:t>` </a:t>
            </a:r>
            <a:r>
              <a:rPr lang="fr-FR" dirty="0" err="1">
                <a:solidFill>
                  <a:srgbClr val="7F7F7F"/>
                </a:solidFill>
                <a:latin typeface="+mj-lt"/>
                <a:cs typeface="+mn-cs"/>
              </a:rPr>
              <a:t>essere</a:t>
            </a:r>
            <a:r>
              <a:rPr lang="fr-FR" dirty="0">
                <a:solidFill>
                  <a:srgbClr val="7F7F7F"/>
                </a:solidFill>
                <a:latin typeface="+mj-lt"/>
                <a:cs typeface="+mn-cs"/>
              </a:rPr>
              <a:t> un </a:t>
            </a:r>
            <a:r>
              <a:rPr lang="fr-FR" dirty="0" err="1">
                <a:solidFill>
                  <a:srgbClr val="7F7F7F"/>
                </a:solidFill>
                <a:latin typeface="+mj-lt"/>
                <a:cs typeface="+mn-cs"/>
              </a:rPr>
              <a:t>decadimento</a:t>
            </a:r>
            <a:r>
              <a:rPr lang="fr-FR" dirty="0">
                <a:solidFill>
                  <a:srgbClr val="7F7F7F"/>
                </a:solidFill>
                <a:latin typeface="+mj-lt"/>
                <a:cs typeface="+mn-cs"/>
              </a:rPr>
              <a:t> in </a:t>
            </a:r>
            <a:r>
              <a:rPr lang="fr-FR" dirty="0" err="1">
                <a:solidFill>
                  <a:srgbClr val="7F7F7F"/>
                </a:solidFill>
                <a:latin typeface="+mj-lt"/>
                <a:cs typeface="+mn-cs"/>
              </a:rPr>
              <a:t>una</a:t>
            </a:r>
            <a:r>
              <a:rPr lang="fr-FR" dirty="0">
                <a:solidFill>
                  <a:srgbClr val="7F7F7F"/>
                </a:solidFill>
                <a:latin typeface="+mj-lt"/>
                <a:cs typeface="+mn-cs"/>
              </a:rPr>
              <a:t> </a:t>
            </a:r>
            <a:r>
              <a:rPr lang="fr-FR" dirty="0" err="1">
                <a:solidFill>
                  <a:srgbClr val="7F7F7F"/>
                </a:solidFill>
                <a:latin typeface="+mj-lt"/>
                <a:cs typeface="+mn-cs"/>
              </a:rPr>
              <a:t>particella</a:t>
            </a:r>
            <a:r>
              <a:rPr lang="fr-FR" dirty="0">
                <a:solidFill>
                  <a:srgbClr val="7F7F7F"/>
                </a:solidFill>
                <a:latin typeface="+mj-lt"/>
                <a:cs typeface="+mn-cs"/>
              </a:rPr>
              <a:t> </a:t>
            </a:r>
            <a:r>
              <a:rPr lang="fr-FR" dirty="0" err="1">
                <a:solidFill>
                  <a:srgbClr val="7F7F7F"/>
                </a:solidFill>
                <a:latin typeface="+mj-lt"/>
                <a:cs typeface="+mn-cs"/>
              </a:rPr>
              <a:t>neutra</a:t>
            </a:r>
            <a:r>
              <a:rPr lang="fr-FR" dirty="0">
                <a:solidFill>
                  <a:srgbClr val="7F7F7F"/>
                </a:solidFill>
                <a:latin typeface="+mj-lt"/>
                <a:cs typeface="+mn-cs"/>
              </a:rPr>
              <a:t> (NP) come un </a:t>
            </a:r>
            <a:r>
              <a:rPr lang="fr-FR" dirty="0" err="1">
                <a:solidFill>
                  <a:srgbClr val="7F7F7F"/>
                </a:solidFill>
                <a:latin typeface="+mj-lt"/>
                <a:cs typeface="+mn-cs"/>
              </a:rPr>
              <a:t>bosone</a:t>
            </a:r>
            <a:r>
              <a:rPr lang="fr-FR" dirty="0">
                <a:solidFill>
                  <a:srgbClr val="7F7F7F"/>
                </a:solidFill>
                <a:latin typeface="+mj-lt"/>
                <a:cs typeface="+mn-cs"/>
              </a:rPr>
              <a:t> Z in 2 </a:t>
            </a:r>
            <a:r>
              <a:rPr lang="fr-FR" dirty="0" err="1">
                <a:solidFill>
                  <a:srgbClr val="7F7F7F"/>
                </a:solidFill>
                <a:latin typeface="+mj-lt"/>
                <a:cs typeface="+mn-cs"/>
              </a:rPr>
              <a:t>muoni</a:t>
            </a:r>
            <a:endParaRPr lang="fr-FR" dirty="0">
              <a:solidFill>
                <a:srgbClr val="7F7F7F"/>
              </a:solidFill>
              <a:latin typeface="+mj-lt"/>
              <a:cs typeface="+mn-cs"/>
            </a:endParaRPr>
          </a:p>
        </p:txBody>
      </p:sp>
      <p:sp>
        <p:nvSpPr>
          <p:cNvPr id="7" name="TextBox 6">
            <a:extLst>
              <a:ext uri="{FF2B5EF4-FFF2-40B4-BE49-F238E27FC236}">
                <a16:creationId xmlns:a16="http://schemas.microsoft.com/office/drawing/2014/main" id="{7A157665-631A-F5E1-E0DC-B88A2FB1477B}"/>
              </a:ext>
            </a:extLst>
          </p:cNvPr>
          <p:cNvSpPr txBox="1"/>
          <p:nvPr/>
        </p:nvSpPr>
        <p:spPr>
          <a:xfrm>
            <a:off x="2744735" y="2220320"/>
            <a:ext cx="2481833" cy="369332"/>
          </a:xfrm>
          <a:prstGeom prst="rect">
            <a:avLst/>
          </a:prstGeom>
          <a:noFill/>
        </p:spPr>
        <p:txBody>
          <a:bodyPr wrap="none" rtlCol="0">
            <a:spAutoFit/>
          </a:bodyPr>
          <a:lstStyle/>
          <a:p>
            <a:r>
              <a:rPr lang="en-GB" dirty="0">
                <a:solidFill>
                  <a:srgbClr val="FF0000"/>
                </a:solidFill>
              </a:rPr>
              <a:t>Una </a:t>
            </a:r>
            <a:r>
              <a:rPr lang="en-GB" dirty="0" err="1">
                <a:solidFill>
                  <a:srgbClr val="FF0000"/>
                </a:solidFill>
              </a:rPr>
              <a:t>traccia</a:t>
            </a:r>
            <a:r>
              <a:rPr lang="en-GB" dirty="0">
                <a:solidFill>
                  <a:srgbClr val="FF0000"/>
                </a:solidFill>
              </a:rPr>
              <a:t> di un </a:t>
            </a:r>
            <a:r>
              <a:rPr lang="en-GB" dirty="0" err="1">
                <a:solidFill>
                  <a:srgbClr val="FF0000"/>
                </a:solidFill>
              </a:rPr>
              <a:t>muone</a:t>
            </a:r>
            <a:endParaRPr lang="en-GB" dirty="0">
              <a:solidFill>
                <a:srgbClr val="FF0000"/>
              </a:solidFill>
            </a:endParaRPr>
          </a:p>
        </p:txBody>
      </p:sp>
      <p:sp>
        <p:nvSpPr>
          <p:cNvPr id="8" name="TextBox 7">
            <a:extLst>
              <a:ext uri="{FF2B5EF4-FFF2-40B4-BE49-F238E27FC236}">
                <a16:creationId xmlns:a16="http://schemas.microsoft.com/office/drawing/2014/main" id="{19AF37E4-D352-8259-88C4-CF3D6FD8B53A}"/>
              </a:ext>
            </a:extLst>
          </p:cNvPr>
          <p:cNvSpPr txBox="1"/>
          <p:nvPr/>
        </p:nvSpPr>
        <p:spPr>
          <a:xfrm>
            <a:off x="5436096" y="3933056"/>
            <a:ext cx="2481833" cy="369332"/>
          </a:xfrm>
          <a:prstGeom prst="rect">
            <a:avLst/>
          </a:prstGeom>
          <a:noFill/>
        </p:spPr>
        <p:txBody>
          <a:bodyPr wrap="none" rtlCol="0">
            <a:spAutoFit/>
          </a:bodyPr>
          <a:lstStyle/>
          <a:p>
            <a:r>
              <a:rPr lang="en-GB" dirty="0">
                <a:solidFill>
                  <a:srgbClr val="FF0000"/>
                </a:solidFill>
              </a:rPr>
              <a:t>Una </a:t>
            </a:r>
            <a:r>
              <a:rPr lang="en-GB" dirty="0" err="1">
                <a:solidFill>
                  <a:srgbClr val="FF0000"/>
                </a:solidFill>
              </a:rPr>
              <a:t>traccia</a:t>
            </a:r>
            <a:r>
              <a:rPr lang="en-GB" dirty="0">
                <a:solidFill>
                  <a:srgbClr val="FF0000"/>
                </a:solidFill>
              </a:rPr>
              <a:t> di un </a:t>
            </a:r>
            <a:r>
              <a:rPr lang="en-GB" dirty="0" err="1">
                <a:solidFill>
                  <a:srgbClr val="FF0000"/>
                </a:solidFill>
              </a:rPr>
              <a:t>muone</a:t>
            </a:r>
            <a:endParaRPr lang="en-GB" dirty="0">
              <a:solidFill>
                <a:srgbClr val="FF0000"/>
              </a:solidFill>
            </a:endParaRPr>
          </a:p>
        </p:txBody>
      </p:sp>
      <p:cxnSp>
        <p:nvCxnSpPr>
          <p:cNvPr id="11" name="Straight Connector 10">
            <a:extLst>
              <a:ext uri="{FF2B5EF4-FFF2-40B4-BE49-F238E27FC236}">
                <a16:creationId xmlns:a16="http://schemas.microsoft.com/office/drawing/2014/main" id="{7A2C8A31-0124-572C-B2A5-FEDA9F76D021}"/>
              </a:ext>
            </a:extLst>
          </p:cNvPr>
          <p:cNvCxnSpPr>
            <a:cxnSpLocks/>
          </p:cNvCxnSpPr>
          <p:nvPr/>
        </p:nvCxnSpPr>
        <p:spPr>
          <a:xfrm>
            <a:off x="1619672" y="2589652"/>
            <a:ext cx="3240360" cy="4073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7E07AF-5372-D185-5F06-0F68E1ECF165}"/>
              </a:ext>
            </a:extLst>
          </p:cNvPr>
          <p:cNvCxnSpPr>
            <a:cxnSpLocks/>
          </p:cNvCxnSpPr>
          <p:nvPr/>
        </p:nvCxnSpPr>
        <p:spPr>
          <a:xfrm>
            <a:off x="4932040" y="2996952"/>
            <a:ext cx="2376264" cy="100811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41275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796" t="21153" r="12330" b="9091"/>
          <a:stretch/>
        </p:blipFill>
        <p:spPr bwMode="auto">
          <a:xfrm>
            <a:off x="1331640" y="763434"/>
            <a:ext cx="6690344" cy="4606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A1F047C0-10F3-4D39-8165-0394A3E062F0}" type="slidenum">
              <a:rPr lang="en-GB" smtClean="0"/>
              <a:pPr>
                <a:defRPr/>
              </a:pPr>
              <a:t>49</a:t>
            </a:fld>
            <a:endParaRPr lang="en-GB"/>
          </a:p>
        </p:txBody>
      </p:sp>
      <p:sp>
        <p:nvSpPr>
          <p:cNvPr id="6" name="TextBox 5"/>
          <p:cNvSpPr txBox="1"/>
          <p:nvPr/>
        </p:nvSpPr>
        <p:spPr>
          <a:xfrm>
            <a:off x="457200" y="5370070"/>
            <a:ext cx="8363272" cy="1477328"/>
          </a:xfrm>
          <a:prstGeom prst="rect">
            <a:avLst/>
          </a:prstGeom>
          <a:noFill/>
        </p:spPr>
        <p:txBody>
          <a:bodyPr wrap="square">
            <a:spAutoFit/>
          </a:bodyPr>
          <a:lstStyle/>
          <a:p>
            <a:pPr fontAlgn="auto">
              <a:spcBef>
                <a:spcPts val="0"/>
              </a:spcBef>
              <a:spcAft>
                <a:spcPts val="0"/>
              </a:spcAft>
              <a:defRPr/>
            </a:pPr>
            <a:r>
              <a:rPr lang="fr-FR" dirty="0">
                <a:solidFill>
                  <a:srgbClr val="7F7F7F"/>
                </a:solidFill>
                <a:latin typeface="+mj-lt"/>
                <a:cs typeface="+mn-cs"/>
              </a:rPr>
              <a:t>2 </a:t>
            </a:r>
            <a:r>
              <a:rPr lang="fr-FR" dirty="0" err="1">
                <a:solidFill>
                  <a:srgbClr val="7F7F7F"/>
                </a:solidFill>
                <a:latin typeface="+mj-lt"/>
                <a:cs typeface="+mn-cs"/>
              </a:rPr>
              <a:t>muoni</a:t>
            </a:r>
            <a:endParaRPr lang="fr-FR" dirty="0">
              <a:solidFill>
                <a:srgbClr val="7F7F7F"/>
              </a:solidFill>
              <a:latin typeface="+mj-lt"/>
              <a:cs typeface="+mn-cs"/>
            </a:endParaRPr>
          </a:p>
          <a:p>
            <a:pPr fontAlgn="auto">
              <a:spcBef>
                <a:spcPts val="0"/>
              </a:spcBef>
              <a:spcAft>
                <a:spcPts val="0"/>
              </a:spcAft>
              <a:defRPr/>
            </a:pPr>
            <a:r>
              <a:rPr lang="fr-FR" dirty="0" err="1">
                <a:solidFill>
                  <a:srgbClr val="7F7F7F"/>
                </a:solidFill>
                <a:latin typeface="+mj-lt"/>
                <a:cs typeface="+mn-cs"/>
              </a:rPr>
              <a:t>Puo</a:t>
            </a:r>
            <a:r>
              <a:rPr lang="fr-FR" dirty="0">
                <a:solidFill>
                  <a:srgbClr val="7F7F7F"/>
                </a:solidFill>
                <a:latin typeface="+mj-lt"/>
                <a:cs typeface="+mn-cs"/>
              </a:rPr>
              <a:t>` </a:t>
            </a:r>
            <a:r>
              <a:rPr lang="fr-FR" dirty="0" err="1">
                <a:solidFill>
                  <a:srgbClr val="7F7F7F"/>
                </a:solidFill>
                <a:latin typeface="+mj-lt"/>
                <a:cs typeface="+mn-cs"/>
              </a:rPr>
              <a:t>essere</a:t>
            </a:r>
            <a:r>
              <a:rPr lang="fr-FR" dirty="0">
                <a:solidFill>
                  <a:srgbClr val="7F7F7F"/>
                </a:solidFill>
                <a:latin typeface="+mj-lt"/>
                <a:cs typeface="+mn-cs"/>
              </a:rPr>
              <a:t> un </a:t>
            </a:r>
            <a:r>
              <a:rPr lang="fr-FR" dirty="0" err="1">
                <a:solidFill>
                  <a:srgbClr val="7F7F7F"/>
                </a:solidFill>
                <a:latin typeface="+mj-lt"/>
                <a:cs typeface="+mn-cs"/>
              </a:rPr>
              <a:t>decadimento</a:t>
            </a:r>
            <a:r>
              <a:rPr lang="fr-FR" dirty="0">
                <a:solidFill>
                  <a:srgbClr val="7F7F7F"/>
                </a:solidFill>
                <a:latin typeface="+mj-lt"/>
                <a:cs typeface="+mn-cs"/>
              </a:rPr>
              <a:t> in </a:t>
            </a:r>
            <a:r>
              <a:rPr lang="fr-FR" dirty="0" err="1">
                <a:solidFill>
                  <a:srgbClr val="7F7F7F"/>
                </a:solidFill>
                <a:latin typeface="+mj-lt"/>
                <a:cs typeface="+mn-cs"/>
              </a:rPr>
              <a:t>una</a:t>
            </a:r>
            <a:r>
              <a:rPr lang="fr-FR" dirty="0">
                <a:solidFill>
                  <a:srgbClr val="7F7F7F"/>
                </a:solidFill>
                <a:latin typeface="+mj-lt"/>
                <a:cs typeface="+mn-cs"/>
              </a:rPr>
              <a:t> </a:t>
            </a:r>
            <a:r>
              <a:rPr lang="fr-FR" dirty="0" err="1">
                <a:solidFill>
                  <a:srgbClr val="7F7F7F"/>
                </a:solidFill>
                <a:latin typeface="+mj-lt"/>
                <a:cs typeface="+mn-cs"/>
              </a:rPr>
              <a:t>particella</a:t>
            </a:r>
            <a:r>
              <a:rPr lang="fr-FR" dirty="0">
                <a:solidFill>
                  <a:srgbClr val="7F7F7F"/>
                </a:solidFill>
                <a:latin typeface="+mj-lt"/>
                <a:cs typeface="+mn-cs"/>
              </a:rPr>
              <a:t> </a:t>
            </a:r>
            <a:r>
              <a:rPr lang="fr-FR" dirty="0" err="1">
                <a:solidFill>
                  <a:srgbClr val="7F7F7F"/>
                </a:solidFill>
                <a:latin typeface="+mj-lt"/>
                <a:cs typeface="+mn-cs"/>
              </a:rPr>
              <a:t>neutra</a:t>
            </a:r>
            <a:r>
              <a:rPr lang="fr-FR" dirty="0">
                <a:solidFill>
                  <a:srgbClr val="7F7F7F"/>
                </a:solidFill>
                <a:latin typeface="+mj-lt"/>
                <a:cs typeface="+mn-cs"/>
              </a:rPr>
              <a:t> (NP) come un </a:t>
            </a:r>
            <a:r>
              <a:rPr lang="fr-FR" dirty="0" err="1">
                <a:solidFill>
                  <a:srgbClr val="7F7F7F"/>
                </a:solidFill>
                <a:latin typeface="+mj-lt"/>
                <a:cs typeface="+mn-cs"/>
              </a:rPr>
              <a:t>bosone</a:t>
            </a:r>
            <a:r>
              <a:rPr lang="fr-FR" dirty="0">
                <a:solidFill>
                  <a:srgbClr val="7F7F7F"/>
                </a:solidFill>
                <a:latin typeface="+mj-lt"/>
                <a:cs typeface="+mn-cs"/>
              </a:rPr>
              <a:t> Z in 2 </a:t>
            </a:r>
            <a:r>
              <a:rPr lang="fr-FR" dirty="0" err="1">
                <a:solidFill>
                  <a:srgbClr val="7F7F7F"/>
                </a:solidFill>
                <a:latin typeface="+mj-lt"/>
                <a:cs typeface="+mn-cs"/>
              </a:rPr>
              <a:t>muoni</a:t>
            </a:r>
            <a:endParaRPr lang="fr-FR" dirty="0">
              <a:solidFill>
                <a:srgbClr val="7F7F7F"/>
              </a:solidFill>
              <a:latin typeface="+mj-lt"/>
              <a:cs typeface="+mn-cs"/>
            </a:endParaRPr>
          </a:p>
          <a:p>
            <a:pPr fontAlgn="auto">
              <a:spcBef>
                <a:spcPts val="0"/>
              </a:spcBef>
              <a:spcAft>
                <a:spcPts val="0"/>
              </a:spcAft>
              <a:defRPr/>
            </a:pPr>
            <a:endParaRPr lang="fr-FR" dirty="0">
              <a:solidFill>
                <a:srgbClr val="7F7F7F"/>
              </a:solidFill>
              <a:latin typeface="+mj-lt"/>
              <a:cs typeface="+mn-cs"/>
            </a:endParaRPr>
          </a:p>
          <a:p>
            <a:pPr fontAlgn="auto">
              <a:spcBef>
                <a:spcPts val="0"/>
              </a:spcBef>
              <a:spcAft>
                <a:spcPts val="0"/>
              </a:spcAft>
              <a:defRPr/>
            </a:pPr>
            <a:r>
              <a:rPr lang="fr-FR" dirty="0" err="1">
                <a:solidFill>
                  <a:srgbClr val="7F7F7F"/>
                </a:solidFill>
                <a:latin typeface="+mj-lt"/>
                <a:cs typeface="+mn-cs"/>
              </a:rPr>
              <a:t>Cliccando</a:t>
            </a:r>
            <a:r>
              <a:rPr lang="fr-FR" dirty="0">
                <a:solidFill>
                  <a:srgbClr val="7F7F7F"/>
                </a:solidFill>
                <a:latin typeface="+mj-lt"/>
                <a:cs typeface="+mn-cs"/>
              </a:rPr>
              <a:t> su tutte le due </a:t>
            </a:r>
            <a:r>
              <a:rPr lang="fr-FR" dirty="0" err="1">
                <a:solidFill>
                  <a:srgbClr val="7F7F7F"/>
                </a:solidFill>
                <a:latin typeface="+mj-lt"/>
                <a:cs typeface="+mn-cs"/>
              </a:rPr>
              <a:t>tracce</a:t>
            </a:r>
            <a:r>
              <a:rPr lang="fr-FR" dirty="0">
                <a:solidFill>
                  <a:srgbClr val="7F7F7F"/>
                </a:solidFill>
                <a:latin typeface="+mj-lt"/>
                <a:cs typeface="+mn-cs"/>
              </a:rPr>
              <a:t> il programma </a:t>
            </a:r>
            <a:r>
              <a:rPr lang="fr-FR" dirty="0" err="1">
                <a:solidFill>
                  <a:srgbClr val="7F7F7F"/>
                </a:solidFill>
                <a:latin typeface="+mj-lt"/>
                <a:cs typeface="+mn-cs"/>
              </a:rPr>
              <a:t>calcola</a:t>
            </a:r>
            <a:r>
              <a:rPr lang="fr-FR" dirty="0">
                <a:solidFill>
                  <a:srgbClr val="7F7F7F"/>
                </a:solidFill>
                <a:latin typeface="+mj-lt"/>
                <a:cs typeface="+mn-cs"/>
              </a:rPr>
              <a:t> la massa </a:t>
            </a:r>
            <a:r>
              <a:rPr lang="fr-FR" dirty="0" err="1">
                <a:solidFill>
                  <a:srgbClr val="7F7F7F"/>
                </a:solidFill>
                <a:latin typeface="+mj-lt"/>
                <a:cs typeface="+mn-cs"/>
              </a:rPr>
              <a:t>della</a:t>
            </a:r>
            <a:r>
              <a:rPr lang="fr-FR" dirty="0">
                <a:solidFill>
                  <a:srgbClr val="7F7F7F"/>
                </a:solidFill>
                <a:latin typeface="+mj-lt"/>
                <a:cs typeface="+mn-cs"/>
              </a:rPr>
              <a:t> </a:t>
            </a:r>
            <a:r>
              <a:rPr lang="fr-FR" dirty="0" err="1">
                <a:solidFill>
                  <a:srgbClr val="7F7F7F"/>
                </a:solidFill>
                <a:latin typeface="+mj-lt"/>
                <a:cs typeface="+mn-cs"/>
              </a:rPr>
              <a:t>particella</a:t>
            </a:r>
            <a:r>
              <a:rPr lang="fr-FR" dirty="0">
                <a:solidFill>
                  <a:srgbClr val="7F7F7F"/>
                </a:solidFill>
                <a:latin typeface="+mj-lt"/>
                <a:cs typeface="+mn-cs"/>
              </a:rPr>
              <a:t> </a:t>
            </a:r>
            <a:r>
              <a:rPr lang="fr-FR" dirty="0" err="1">
                <a:solidFill>
                  <a:srgbClr val="7F7F7F"/>
                </a:solidFill>
                <a:latin typeface="+mj-lt"/>
                <a:cs typeface="+mn-cs"/>
              </a:rPr>
              <a:t>neutra</a:t>
            </a:r>
            <a:r>
              <a:rPr lang="fr-FR" dirty="0">
                <a:solidFill>
                  <a:srgbClr val="7F7F7F"/>
                </a:solidFill>
                <a:latin typeface="+mj-lt"/>
                <a:cs typeface="+mn-cs"/>
              </a:rPr>
              <a:t> </a:t>
            </a:r>
            <a:r>
              <a:rPr lang="fr-FR" dirty="0" err="1">
                <a:solidFill>
                  <a:srgbClr val="7F7F7F"/>
                </a:solidFill>
                <a:latin typeface="+mj-lt"/>
                <a:cs typeface="+mn-cs"/>
              </a:rPr>
              <a:t>che</a:t>
            </a:r>
            <a:r>
              <a:rPr lang="fr-FR" dirty="0">
                <a:solidFill>
                  <a:srgbClr val="7F7F7F"/>
                </a:solidFill>
                <a:latin typeface="+mj-lt"/>
                <a:cs typeface="+mn-cs"/>
              </a:rPr>
              <a:t> le ha </a:t>
            </a:r>
            <a:r>
              <a:rPr lang="fr-FR" dirty="0" err="1">
                <a:solidFill>
                  <a:srgbClr val="7F7F7F"/>
                </a:solidFill>
                <a:latin typeface="+mj-lt"/>
                <a:cs typeface="+mn-cs"/>
              </a:rPr>
              <a:t>prodotte</a:t>
            </a:r>
            <a:endParaRPr lang="fr-FR" dirty="0">
              <a:solidFill>
                <a:srgbClr val="7F7F7F"/>
              </a:solidFill>
              <a:latin typeface="+mj-lt"/>
              <a:cs typeface="+mn-cs"/>
            </a:endParaRPr>
          </a:p>
        </p:txBody>
      </p:sp>
      <p:sp>
        <p:nvSpPr>
          <p:cNvPr id="2" name="TextBox 1"/>
          <p:cNvSpPr txBox="1"/>
          <p:nvPr/>
        </p:nvSpPr>
        <p:spPr>
          <a:xfrm>
            <a:off x="3206158" y="2840685"/>
            <a:ext cx="590226" cy="369332"/>
          </a:xfrm>
          <a:prstGeom prst="rect">
            <a:avLst/>
          </a:prstGeom>
          <a:noFill/>
        </p:spPr>
        <p:txBody>
          <a:bodyPr wrap="none" rtlCol="0">
            <a:spAutoFit/>
          </a:bodyPr>
          <a:lstStyle/>
          <a:p>
            <a:r>
              <a:rPr lang="en-GB" dirty="0">
                <a:solidFill>
                  <a:schemeClr val="bg1"/>
                </a:solidFill>
              </a:rPr>
              <a:t>click</a:t>
            </a:r>
          </a:p>
        </p:txBody>
      </p:sp>
      <p:sp>
        <p:nvSpPr>
          <p:cNvPr id="8" name="TextBox 7"/>
          <p:cNvSpPr txBox="1"/>
          <p:nvPr/>
        </p:nvSpPr>
        <p:spPr>
          <a:xfrm>
            <a:off x="5364088" y="3284984"/>
            <a:ext cx="590226" cy="369332"/>
          </a:xfrm>
          <a:prstGeom prst="rect">
            <a:avLst/>
          </a:prstGeom>
          <a:noFill/>
        </p:spPr>
        <p:txBody>
          <a:bodyPr wrap="none" rtlCol="0">
            <a:spAutoFit/>
          </a:bodyPr>
          <a:lstStyle/>
          <a:p>
            <a:r>
              <a:rPr lang="en-GB" dirty="0">
                <a:solidFill>
                  <a:schemeClr val="bg1"/>
                </a:solidFill>
              </a:rPr>
              <a:t>click</a:t>
            </a:r>
          </a:p>
        </p:txBody>
      </p:sp>
      <p:pic>
        <p:nvPicPr>
          <p:cNvPr id="6758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7273" t="14335" r="39432" b="64034"/>
          <a:stretch/>
        </p:blipFill>
        <p:spPr bwMode="auto">
          <a:xfrm>
            <a:off x="4692720" y="548680"/>
            <a:ext cx="2840182" cy="1428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4709306" y="560378"/>
            <a:ext cx="2840182" cy="1428462"/>
          </a:xfrm>
          <a:prstGeom prst="rect">
            <a:avLst/>
          </a:prstGeom>
          <a:no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F11357EF-CFC3-D6F7-7476-0C5C288BEC10}"/>
              </a:ext>
            </a:extLst>
          </p:cNvPr>
          <p:cNvSpPr txBox="1"/>
          <p:nvPr/>
        </p:nvSpPr>
        <p:spPr>
          <a:xfrm>
            <a:off x="5436096" y="3933056"/>
            <a:ext cx="2481833" cy="369332"/>
          </a:xfrm>
          <a:prstGeom prst="rect">
            <a:avLst/>
          </a:prstGeom>
          <a:noFill/>
        </p:spPr>
        <p:txBody>
          <a:bodyPr wrap="none" rtlCol="0">
            <a:spAutoFit/>
          </a:bodyPr>
          <a:lstStyle/>
          <a:p>
            <a:r>
              <a:rPr lang="en-GB" dirty="0">
                <a:solidFill>
                  <a:srgbClr val="FF0000"/>
                </a:solidFill>
              </a:rPr>
              <a:t>Una </a:t>
            </a:r>
            <a:r>
              <a:rPr lang="en-GB" dirty="0" err="1">
                <a:solidFill>
                  <a:srgbClr val="FF0000"/>
                </a:solidFill>
              </a:rPr>
              <a:t>traccia</a:t>
            </a:r>
            <a:r>
              <a:rPr lang="en-GB" dirty="0">
                <a:solidFill>
                  <a:srgbClr val="FF0000"/>
                </a:solidFill>
              </a:rPr>
              <a:t> di un </a:t>
            </a:r>
            <a:r>
              <a:rPr lang="en-GB" dirty="0" err="1">
                <a:solidFill>
                  <a:srgbClr val="FF0000"/>
                </a:solidFill>
              </a:rPr>
              <a:t>muone</a:t>
            </a:r>
            <a:endParaRPr lang="en-GB" dirty="0">
              <a:solidFill>
                <a:srgbClr val="FF0000"/>
              </a:solidFill>
            </a:endParaRPr>
          </a:p>
        </p:txBody>
      </p:sp>
      <p:sp>
        <p:nvSpPr>
          <p:cNvPr id="12" name="TextBox 11">
            <a:extLst>
              <a:ext uri="{FF2B5EF4-FFF2-40B4-BE49-F238E27FC236}">
                <a16:creationId xmlns:a16="http://schemas.microsoft.com/office/drawing/2014/main" id="{1F07C447-790F-B5A2-6C6E-15BF2A3A2DD1}"/>
              </a:ext>
            </a:extLst>
          </p:cNvPr>
          <p:cNvSpPr txBox="1"/>
          <p:nvPr/>
        </p:nvSpPr>
        <p:spPr>
          <a:xfrm>
            <a:off x="2185834" y="2277188"/>
            <a:ext cx="2481833" cy="369332"/>
          </a:xfrm>
          <a:prstGeom prst="rect">
            <a:avLst/>
          </a:prstGeom>
          <a:noFill/>
        </p:spPr>
        <p:txBody>
          <a:bodyPr wrap="none" rtlCol="0">
            <a:spAutoFit/>
          </a:bodyPr>
          <a:lstStyle/>
          <a:p>
            <a:r>
              <a:rPr lang="en-GB" dirty="0">
                <a:solidFill>
                  <a:srgbClr val="FF0000"/>
                </a:solidFill>
              </a:rPr>
              <a:t>Una </a:t>
            </a:r>
            <a:r>
              <a:rPr lang="en-GB" dirty="0" err="1">
                <a:solidFill>
                  <a:srgbClr val="FF0000"/>
                </a:solidFill>
              </a:rPr>
              <a:t>traccia</a:t>
            </a:r>
            <a:r>
              <a:rPr lang="en-GB" dirty="0">
                <a:solidFill>
                  <a:srgbClr val="FF0000"/>
                </a:solidFill>
              </a:rPr>
              <a:t> di un </a:t>
            </a:r>
            <a:r>
              <a:rPr lang="en-GB" dirty="0" err="1">
                <a:solidFill>
                  <a:srgbClr val="FF0000"/>
                </a:solidFill>
              </a:rPr>
              <a:t>muone</a:t>
            </a:r>
            <a:endParaRPr lang="en-GB" dirty="0">
              <a:solidFill>
                <a:srgbClr val="FF0000"/>
              </a:solidFill>
            </a:endParaRPr>
          </a:p>
        </p:txBody>
      </p:sp>
    </p:spTree>
    <p:extLst>
      <p:ext uri="{BB962C8B-B14F-4D97-AF65-F5344CB8AC3E}">
        <p14:creationId xmlns:p14="http://schemas.microsoft.com/office/powerpoint/2010/main" val="1484213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it-IT" altLang="en-US" dirty="0">
                <a:solidFill>
                  <a:srgbClr val="FF0000"/>
                </a:solidFill>
              </a:rPr>
              <a:t>Cosa </a:t>
            </a:r>
            <a:r>
              <a:rPr lang="it-IT" altLang="en-US" dirty="0" err="1">
                <a:solidFill>
                  <a:srgbClr val="FF0000"/>
                </a:solidFill>
              </a:rPr>
              <a:t>c’e`</a:t>
            </a:r>
            <a:r>
              <a:rPr lang="it-IT" altLang="en-US" dirty="0">
                <a:solidFill>
                  <a:srgbClr val="FF0000"/>
                </a:solidFill>
              </a:rPr>
              <a:t> dentro un atomo?</a:t>
            </a:r>
          </a:p>
        </p:txBody>
      </p:sp>
      <p:sp>
        <p:nvSpPr>
          <p:cNvPr id="2" name="Slide Number Placeholder 1">
            <a:extLst>
              <a:ext uri="{FF2B5EF4-FFF2-40B4-BE49-F238E27FC236}">
                <a16:creationId xmlns:a16="http://schemas.microsoft.com/office/drawing/2014/main" id="{EF5E9D4A-28BF-44C4-84E6-C5CDED80FF7D}"/>
              </a:ext>
            </a:extLst>
          </p:cNvPr>
          <p:cNvSpPr>
            <a:spLocks noGrp="1"/>
          </p:cNvSpPr>
          <p:nvPr>
            <p:ph type="sldNum" sz="quarter" idx="12"/>
          </p:nvPr>
        </p:nvSpPr>
        <p:spPr/>
        <p:txBody>
          <a:bodyPr/>
          <a:lstStyle/>
          <a:p>
            <a:pPr algn="r">
              <a:defRPr/>
            </a:pPr>
            <a:fld id="{CF55FA91-575B-4A02-8CDF-4D441F316BE6}" type="slidenum">
              <a:rPr lang="en-US" altLang="en-US" smtClean="0"/>
              <a:pPr algn="r">
                <a:defRPr/>
              </a:pPr>
              <a:t>5</a:t>
            </a:fld>
            <a:endParaRPr lang="en-US" altLang="en-US" sz="1400" dirty="0"/>
          </a:p>
        </p:txBody>
      </p:sp>
      <p:pic>
        <p:nvPicPr>
          <p:cNvPr id="3074" name="Picture 2" descr="4. L&amp;#39;atomo">
            <a:extLst>
              <a:ext uri="{FF2B5EF4-FFF2-40B4-BE49-F238E27FC236}">
                <a16:creationId xmlns:a16="http://schemas.microsoft.com/office/drawing/2014/main" id="{B62BA457-C064-46F2-B79C-B058384978D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172"/>
          <a:stretch/>
        </p:blipFill>
        <p:spPr bwMode="auto">
          <a:xfrm>
            <a:off x="1293091" y="1634115"/>
            <a:ext cx="7573818" cy="41576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1F047C0-10F3-4D39-8165-0394A3E062F0}" type="slidenum">
              <a:rPr lang="en-GB" smtClean="0"/>
              <a:pPr>
                <a:defRPr/>
              </a:pPr>
              <a:t>50</a:t>
            </a:fld>
            <a:endParaRPr lang="en-GB"/>
          </a:p>
        </p:txBody>
      </p:sp>
      <p:pic>
        <p:nvPicPr>
          <p:cNvPr id="686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361" t="19476" r="9944" b="9930"/>
          <a:stretch/>
        </p:blipFill>
        <p:spPr bwMode="auto">
          <a:xfrm>
            <a:off x="1064276" y="515666"/>
            <a:ext cx="7120555" cy="4888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39552" y="5370070"/>
            <a:ext cx="8496944" cy="1477328"/>
          </a:xfrm>
          <a:prstGeom prst="rect">
            <a:avLst/>
          </a:prstGeom>
          <a:noFill/>
        </p:spPr>
        <p:txBody>
          <a:bodyPr wrap="square">
            <a:spAutoFit/>
          </a:bodyPr>
          <a:lstStyle/>
          <a:p>
            <a:pPr fontAlgn="auto">
              <a:spcBef>
                <a:spcPts val="0"/>
              </a:spcBef>
              <a:spcAft>
                <a:spcPts val="0"/>
              </a:spcAft>
              <a:defRPr/>
            </a:pPr>
            <a:r>
              <a:rPr lang="fr-FR" dirty="0">
                <a:solidFill>
                  <a:srgbClr val="7F7F7F"/>
                </a:solidFill>
                <a:latin typeface="+mj-lt"/>
                <a:cs typeface="+mn-cs"/>
              </a:rPr>
              <a:t>2 </a:t>
            </a:r>
            <a:r>
              <a:rPr lang="fr-FR" dirty="0" err="1">
                <a:solidFill>
                  <a:srgbClr val="7F7F7F"/>
                </a:solidFill>
                <a:latin typeface="+mj-lt"/>
                <a:cs typeface="+mn-cs"/>
              </a:rPr>
              <a:t>elettroni</a:t>
            </a:r>
            <a:endParaRPr lang="fr-FR" dirty="0">
              <a:solidFill>
                <a:srgbClr val="7F7F7F"/>
              </a:solidFill>
              <a:latin typeface="+mj-lt"/>
              <a:cs typeface="+mn-cs"/>
            </a:endParaRPr>
          </a:p>
          <a:p>
            <a:pPr fontAlgn="auto">
              <a:spcBef>
                <a:spcPts val="0"/>
              </a:spcBef>
              <a:spcAft>
                <a:spcPts val="0"/>
              </a:spcAft>
              <a:defRPr/>
            </a:pPr>
            <a:r>
              <a:rPr lang="fr-FR" dirty="0" err="1">
                <a:solidFill>
                  <a:srgbClr val="7F7F7F"/>
                </a:solidFill>
                <a:latin typeface="+mj-lt"/>
                <a:cs typeface="+mn-cs"/>
              </a:rPr>
              <a:t>Puo</a:t>
            </a:r>
            <a:r>
              <a:rPr lang="fr-FR" dirty="0">
                <a:solidFill>
                  <a:srgbClr val="7F7F7F"/>
                </a:solidFill>
                <a:latin typeface="+mj-lt"/>
                <a:cs typeface="+mn-cs"/>
              </a:rPr>
              <a:t>` </a:t>
            </a:r>
            <a:r>
              <a:rPr lang="fr-FR" dirty="0" err="1">
                <a:solidFill>
                  <a:srgbClr val="7F7F7F"/>
                </a:solidFill>
                <a:latin typeface="+mj-lt"/>
                <a:cs typeface="+mn-cs"/>
              </a:rPr>
              <a:t>essere</a:t>
            </a:r>
            <a:r>
              <a:rPr lang="fr-FR" dirty="0">
                <a:solidFill>
                  <a:srgbClr val="7F7F7F"/>
                </a:solidFill>
                <a:latin typeface="+mj-lt"/>
                <a:cs typeface="+mn-cs"/>
              </a:rPr>
              <a:t> un </a:t>
            </a:r>
            <a:r>
              <a:rPr lang="fr-FR" dirty="0" err="1">
                <a:solidFill>
                  <a:srgbClr val="7F7F7F"/>
                </a:solidFill>
                <a:latin typeface="+mj-lt"/>
                <a:cs typeface="+mn-cs"/>
              </a:rPr>
              <a:t>decadimento</a:t>
            </a:r>
            <a:r>
              <a:rPr lang="fr-FR" dirty="0">
                <a:solidFill>
                  <a:srgbClr val="7F7F7F"/>
                </a:solidFill>
                <a:latin typeface="+mj-lt"/>
                <a:cs typeface="+mn-cs"/>
              </a:rPr>
              <a:t> in </a:t>
            </a:r>
            <a:r>
              <a:rPr lang="fr-FR" dirty="0" err="1">
                <a:solidFill>
                  <a:srgbClr val="7F7F7F"/>
                </a:solidFill>
                <a:latin typeface="+mj-lt"/>
                <a:cs typeface="+mn-cs"/>
              </a:rPr>
              <a:t>una</a:t>
            </a:r>
            <a:r>
              <a:rPr lang="fr-FR" dirty="0">
                <a:solidFill>
                  <a:srgbClr val="7F7F7F"/>
                </a:solidFill>
                <a:latin typeface="+mj-lt"/>
                <a:cs typeface="+mn-cs"/>
              </a:rPr>
              <a:t> </a:t>
            </a:r>
            <a:r>
              <a:rPr lang="fr-FR" dirty="0" err="1">
                <a:solidFill>
                  <a:srgbClr val="7F7F7F"/>
                </a:solidFill>
                <a:latin typeface="+mj-lt"/>
                <a:cs typeface="+mn-cs"/>
              </a:rPr>
              <a:t>particella</a:t>
            </a:r>
            <a:r>
              <a:rPr lang="fr-FR" dirty="0">
                <a:solidFill>
                  <a:srgbClr val="7F7F7F"/>
                </a:solidFill>
                <a:latin typeface="+mj-lt"/>
                <a:cs typeface="+mn-cs"/>
              </a:rPr>
              <a:t> </a:t>
            </a:r>
            <a:r>
              <a:rPr lang="fr-FR" dirty="0" err="1">
                <a:solidFill>
                  <a:srgbClr val="7F7F7F"/>
                </a:solidFill>
                <a:latin typeface="+mj-lt"/>
                <a:cs typeface="+mn-cs"/>
              </a:rPr>
              <a:t>neutra</a:t>
            </a:r>
            <a:r>
              <a:rPr lang="fr-FR" dirty="0">
                <a:solidFill>
                  <a:srgbClr val="7F7F7F"/>
                </a:solidFill>
                <a:latin typeface="+mj-lt"/>
                <a:cs typeface="+mn-cs"/>
              </a:rPr>
              <a:t> (NP) come un </a:t>
            </a:r>
            <a:r>
              <a:rPr lang="fr-FR" dirty="0" err="1">
                <a:solidFill>
                  <a:srgbClr val="7F7F7F"/>
                </a:solidFill>
                <a:latin typeface="+mj-lt"/>
                <a:cs typeface="+mn-cs"/>
              </a:rPr>
              <a:t>bosone</a:t>
            </a:r>
            <a:r>
              <a:rPr lang="fr-FR" dirty="0">
                <a:solidFill>
                  <a:srgbClr val="7F7F7F"/>
                </a:solidFill>
                <a:latin typeface="+mj-lt"/>
                <a:cs typeface="+mn-cs"/>
              </a:rPr>
              <a:t> Z in 2 </a:t>
            </a:r>
            <a:r>
              <a:rPr lang="fr-FR" dirty="0" err="1">
                <a:solidFill>
                  <a:srgbClr val="7F7F7F"/>
                </a:solidFill>
                <a:latin typeface="+mj-lt"/>
                <a:cs typeface="+mn-cs"/>
              </a:rPr>
              <a:t>elettroni</a:t>
            </a:r>
            <a:endParaRPr lang="fr-FR" dirty="0">
              <a:solidFill>
                <a:srgbClr val="7F7F7F"/>
              </a:solidFill>
              <a:latin typeface="+mj-lt"/>
              <a:cs typeface="+mn-cs"/>
            </a:endParaRPr>
          </a:p>
          <a:p>
            <a:pPr fontAlgn="auto">
              <a:spcBef>
                <a:spcPts val="0"/>
              </a:spcBef>
              <a:spcAft>
                <a:spcPts val="0"/>
              </a:spcAft>
              <a:defRPr/>
            </a:pPr>
            <a:endParaRPr lang="fr-FR" dirty="0">
              <a:solidFill>
                <a:srgbClr val="7F7F7F"/>
              </a:solidFill>
              <a:latin typeface="+mj-lt"/>
              <a:cs typeface="+mn-cs"/>
            </a:endParaRPr>
          </a:p>
          <a:p>
            <a:pPr fontAlgn="auto">
              <a:spcBef>
                <a:spcPts val="0"/>
              </a:spcBef>
              <a:spcAft>
                <a:spcPts val="0"/>
              </a:spcAft>
              <a:defRPr/>
            </a:pPr>
            <a:r>
              <a:rPr lang="fr-FR" dirty="0" err="1">
                <a:solidFill>
                  <a:srgbClr val="7F7F7F"/>
                </a:solidFill>
                <a:latin typeface="+mj-lt"/>
                <a:cs typeface="+mn-cs"/>
              </a:rPr>
              <a:t>Cliccando</a:t>
            </a:r>
            <a:r>
              <a:rPr lang="fr-FR" dirty="0">
                <a:solidFill>
                  <a:srgbClr val="7F7F7F"/>
                </a:solidFill>
                <a:latin typeface="+mj-lt"/>
                <a:cs typeface="+mn-cs"/>
              </a:rPr>
              <a:t> su tutte le due </a:t>
            </a:r>
            <a:r>
              <a:rPr lang="fr-FR" dirty="0" err="1">
                <a:solidFill>
                  <a:srgbClr val="7F7F7F"/>
                </a:solidFill>
                <a:latin typeface="+mj-lt"/>
                <a:cs typeface="+mn-cs"/>
              </a:rPr>
              <a:t>tracce</a:t>
            </a:r>
            <a:r>
              <a:rPr lang="fr-FR" dirty="0">
                <a:solidFill>
                  <a:srgbClr val="7F7F7F"/>
                </a:solidFill>
                <a:latin typeface="+mj-lt"/>
                <a:cs typeface="+mn-cs"/>
              </a:rPr>
              <a:t> il programma </a:t>
            </a:r>
            <a:r>
              <a:rPr lang="fr-FR" dirty="0" err="1">
                <a:solidFill>
                  <a:srgbClr val="7F7F7F"/>
                </a:solidFill>
                <a:latin typeface="+mj-lt"/>
                <a:cs typeface="+mn-cs"/>
              </a:rPr>
              <a:t>calcola</a:t>
            </a:r>
            <a:r>
              <a:rPr lang="fr-FR" dirty="0">
                <a:solidFill>
                  <a:srgbClr val="7F7F7F"/>
                </a:solidFill>
                <a:latin typeface="+mj-lt"/>
                <a:cs typeface="+mn-cs"/>
              </a:rPr>
              <a:t> la massa </a:t>
            </a:r>
            <a:r>
              <a:rPr lang="fr-FR" dirty="0" err="1">
                <a:solidFill>
                  <a:srgbClr val="7F7F7F"/>
                </a:solidFill>
                <a:latin typeface="+mj-lt"/>
                <a:cs typeface="+mn-cs"/>
              </a:rPr>
              <a:t>della</a:t>
            </a:r>
            <a:r>
              <a:rPr lang="fr-FR" dirty="0">
                <a:solidFill>
                  <a:srgbClr val="7F7F7F"/>
                </a:solidFill>
                <a:latin typeface="+mj-lt"/>
                <a:cs typeface="+mn-cs"/>
              </a:rPr>
              <a:t> </a:t>
            </a:r>
            <a:r>
              <a:rPr lang="fr-FR" dirty="0" err="1">
                <a:solidFill>
                  <a:srgbClr val="7F7F7F"/>
                </a:solidFill>
                <a:latin typeface="+mj-lt"/>
                <a:cs typeface="+mn-cs"/>
              </a:rPr>
              <a:t>particella</a:t>
            </a:r>
            <a:r>
              <a:rPr lang="fr-FR" dirty="0">
                <a:solidFill>
                  <a:srgbClr val="7F7F7F"/>
                </a:solidFill>
                <a:latin typeface="+mj-lt"/>
                <a:cs typeface="+mn-cs"/>
              </a:rPr>
              <a:t> </a:t>
            </a:r>
            <a:r>
              <a:rPr lang="fr-FR" dirty="0" err="1">
                <a:solidFill>
                  <a:srgbClr val="7F7F7F"/>
                </a:solidFill>
                <a:latin typeface="+mj-lt"/>
                <a:cs typeface="+mn-cs"/>
              </a:rPr>
              <a:t>neutra</a:t>
            </a:r>
            <a:r>
              <a:rPr lang="fr-FR" dirty="0">
                <a:solidFill>
                  <a:srgbClr val="7F7F7F"/>
                </a:solidFill>
                <a:latin typeface="+mj-lt"/>
                <a:cs typeface="+mn-cs"/>
              </a:rPr>
              <a:t> </a:t>
            </a:r>
            <a:r>
              <a:rPr lang="fr-FR" dirty="0" err="1">
                <a:solidFill>
                  <a:srgbClr val="7F7F7F"/>
                </a:solidFill>
                <a:latin typeface="+mj-lt"/>
                <a:cs typeface="+mn-cs"/>
              </a:rPr>
              <a:t>che</a:t>
            </a:r>
            <a:r>
              <a:rPr lang="fr-FR" dirty="0">
                <a:solidFill>
                  <a:srgbClr val="7F7F7F"/>
                </a:solidFill>
                <a:latin typeface="+mj-lt"/>
                <a:cs typeface="+mn-cs"/>
              </a:rPr>
              <a:t> le ha </a:t>
            </a:r>
            <a:r>
              <a:rPr lang="fr-FR" dirty="0" err="1">
                <a:solidFill>
                  <a:srgbClr val="7F7F7F"/>
                </a:solidFill>
                <a:latin typeface="+mj-lt"/>
                <a:cs typeface="+mn-cs"/>
              </a:rPr>
              <a:t>prodotte</a:t>
            </a:r>
            <a:endParaRPr lang="fr-FR" dirty="0">
              <a:solidFill>
                <a:srgbClr val="7F7F7F"/>
              </a:solidFill>
              <a:latin typeface="+mj-lt"/>
              <a:cs typeface="+mn-cs"/>
            </a:endParaRPr>
          </a:p>
        </p:txBody>
      </p:sp>
      <p:sp>
        <p:nvSpPr>
          <p:cNvPr id="7" name="TextBox 6"/>
          <p:cNvSpPr txBox="1"/>
          <p:nvPr/>
        </p:nvSpPr>
        <p:spPr>
          <a:xfrm>
            <a:off x="6012160" y="2959990"/>
            <a:ext cx="1872208" cy="923330"/>
          </a:xfrm>
          <a:prstGeom prst="rect">
            <a:avLst/>
          </a:prstGeom>
          <a:noFill/>
        </p:spPr>
        <p:txBody>
          <a:bodyPr wrap="square" rtlCol="0">
            <a:spAutoFit/>
          </a:bodyPr>
          <a:lstStyle/>
          <a:p>
            <a:r>
              <a:rPr lang="en-GB" dirty="0" err="1">
                <a:solidFill>
                  <a:srgbClr val="92D050"/>
                </a:solidFill>
              </a:rPr>
              <a:t>Segnale</a:t>
            </a:r>
            <a:r>
              <a:rPr lang="en-GB" dirty="0">
                <a:solidFill>
                  <a:srgbClr val="92D050"/>
                </a:solidFill>
              </a:rPr>
              <a:t> </a:t>
            </a:r>
            <a:r>
              <a:rPr lang="en-GB" dirty="0" err="1">
                <a:solidFill>
                  <a:srgbClr val="92D050"/>
                </a:solidFill>
              </a:rPr>
              <a:t>nei</a:t>
            </a:r>
            <a:r>
              <a:rPr lang="en-GB" dirty="0">
                <a:solidFill>
                  <a:srgbClr val="92D050"/>
                </a:solidFill>
              </a:rPr>
              <a:t> cristalli </a:t>
            </a:r>
            <a:r>
              <a:rPr lang="en-GB" dirty="0">
                <a:solidFill>
                  <a:srgbClr val="92D050"/>
                </a:solidFill>
                <a:sym typeface="Wingdings" panose="05000000000000000000" pitchFamily="2" charset="2"/>
              </a:rPr>
              <a:t> </a:t>
            </a:r>
            <a:r>
              <a:rPr lang="en-GB" dirty="0" err="1">
                <a:solidFill>
                  <a:srgbClr val="92D050"/>
                </a:solidFill>
                <a:sym typeface="Wingdings" panose="05000000000000000000" pitchFamily="2" charset="2"/>
              </a:rPr>
              <a:t>elettrone</a:t>
            </a:r>
            <a:endParaRPr lang="en-GB" dirty="0">
              <a:solidFill>
                <a:srgbClr val="92D050"/>
              </a:solidFill>
            </a:endParaRPr>
          </a:p>
        </p:txBody>
      </p:sp>
      <p:sp>
        <p:nvSpPr>
          <p:cNvPr id="8" name="TextBox 7"/>
          <p:cNvSpPr txBox="1"/>
          <p:nvPr/>
        </p:nvSpPr>
        <p:spPr>
          <a:xfrm>
            <a:off x="1331640" y="3212976"/>
            <a:ext cx="1872208" cy="923330"/>
          </a:xfrm>
          <a:prstGeom prst="rect">
            <a:avLst/>
          </a:prstGeom>
          <a:noFill/>
        </p:spPr>
        <p:txBody>
          <a:bodyPr wrap="square" rtlCol="0">
            <a:spAutoFit/>
          </a:bodyPr>
          <a:lstStyle/>
          <a:p>
            <a:r>
              <a:rPr lang="en-GB" dirty="0" err="1">
                <a:solidFill>
                  <a:srgbClr val="92D050"/>
                </a:solidFill>
              </a:rPr>
              <a:t>Segnale</a:t>
            </a:r>
            <a:r>
              <a:rPr lang="en-GB" dirty="0">
                <a:solidFill>
                  <a:srgbClr val="92D050"/>
                </a:solidFill>
              </a:rPr>
              <a:t> </a:t>
            </a:r>
            <a:r>
              <a:rPr lang="en-GB" dirty="0" err="1">
                <a:solidFill>
                  <a:srgbClr val="92D050"/>
                </a:solidFill>
              </a:rPr>
              <a:t>nei</a:t>
            </a:r>
            <a:r>
              <a:rPr lang="en-GB" dirty="0">
                <a:solidFill>
                  <a:srgbClr val="92D050"/>
                </a:solidFill>
              </a:rPr>
              <a:t> cristalli </a:t>
            </a:r>
            <a:r>
              <a:rPr lang="en-GB" dirty="0">
                <a:solidFill>
                  <a:srgbClr val="92D050"/>
                </a:solidFill>
                <a:sym typeface="Wingdings" panose="05000000000000000000" pitchFamily="2" charset="2"/>
              </a:rPr>
              <a:t> </a:t>
            </a:r>
            <a:r>
              <a:rPr lang="en-GB" dirty="0" err="1">
                <a:solidFill>
                  <a:srgbClr val="92D050"/>
                </a:solidFill>
                <a:sym typeface="Wingdings" panose="05000000000000000000" pitchFamily="2" charset="2"/>
              </a:rPr>
              <a:t>elettrone</a:t>
            </a:r>
            <a:endParaRPr lang="en-GB" dirty="0">
              <a:solidFill>
                <a:srgbClr val="92D050"/>
              </a:solidFill>
            </a:endParaRPr>
          </a:p>
        </p:txBody>
      </p:sp>
      <p:sp>
        <p:nvSpPr>
          <p:cNvPr id="9" name="TextBox 8"/>
          <p:cNvSpPr txBox="1"/>
          <p:nvPr/>
        </p:nvSpPr>
        <p:spPr>
          <a:xfrm>
            <a:off x="2771800" y="2672460"/>
            <a:ext cx="590226" cy="369332"/>
          </a:xfrm>
          <a:prstGeom prst="rect">
            <a:avLst/>
          </a:prstGeom>
          <a:noFill/>
        </p:spPr>
        <p:txBody>
          <a:bodyPr wrap="none" rtlCol="0">
            <a:spAutoFit/>
          </a:bodyPr>
          <a:lstStyle/>
          <a:p>
            <a:r>
              <a:rPr lang="en-GB" dirty="0">
                <a:solidFill>
                  <a:schemeClr val="bg1"/>
                </a:solidFill>
              </a:rPr>
              <a:t>click</a:t>
            </a:r>
          </a:p>
        </p:txBody>
      </p:sp>
      <p:sp>
        <p:nvSpPr>
          <p:cNvPr id="10" name="TextBox 9"/>
          <p:cNvSpPr txBox="1"/>
          <p:nvPr/>
        </p:nvSpPr>
        <p:spPr>
          <a:xfrm>
            <a:off x="5523803" y="2420888"/>
            <a:ext cx="590226" cy="369332"/>
          </a:xfrm>
          <a:prstGeom prst="rect">
            <a:avLst/>
          </a:prstGeom>
          <a:noFill/>
        </p:spPr>
        <p:txBody>
          <a:bodyPr wrap="none" rtlCol="0">
            <a:spAutoFit/>
          </a:bodyPr>
          <a:lstStyle/>
          <a:p>
            <a:r>
              <a:rPr lang="en-GB" dirty="0">
                <a:solidFill>
                  <a:schemeClr val="bg1"/>
                </a:solidFill>
              </a:rPr>
              <a:t>click</a:t>
            </a:r>
          </a:p>
        </p:txBody>
      </p:sp>
      <p:pic>
        <p:nvPicPr>
          <p:cNvPr id="6861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7866" t="14335" r="39261" b="61456"/>
          <a:stretch/>
        </p:blipFill>
        <p:spPr bwMode="auto">
          <a:xfrm>
            <a:off x="5317610" y="277451"/>
            <a:ext cx="2788677" cy="1598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5317609" y="295425"/>
            <a:ext cx="2788677" cy="1428462"/>
          </a:xfrm>
          <a:prstGeom prst="rect">
            <a:avLst/>
          </a:prstGeom>
          <a:no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78952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4"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l="22299" t="9798" r="18429" b="8997"/>
          <a:stretch/>
        </p:blipFill>
        <p:spPr bwMode="auto">
          <a:xfrm>
            <a:off x="405353" y="565608"/>
            <a:ext cx="7226501" cy="5362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698" name="Title 1"/>
          <p:cNvSpPr>
            <a:spLocks noGrp="1"/>
          </p:cNvSpPr>
          <p:nvPr>
            <p:ph type="title"/>
          </p:nvPr>
        </p:nvSpPr>
        <p:spPr>
          <a:xfrm>
            <a:off x="646113" y="-239713"/>
            <a:ext cx="8080375" cy="1143001"/>
          </a:xfrm>
        </p:spPr>
        <p:txBody>
          <a:bodyPr/>
          <a:lstStyle/>
          <a:p>
            <a:r>
              <a:rPr lang="fr-FR" altLang="en-US" sz="4800" dirty="0">
                <a:solidFill>
                  <a:srgbClr val="506E94"/>
                </a:solidFill>
              </a:rPr>
              <a:t>Charge </a:t>
            </a:r>
            <a:r>
              <a:rPr lang="fr-FR" altLang="en-US" sz="4800" dirty="0" err="1">
                <a:solidFill>
                  <a:srgbClr val="506E94"/>
                </a:solidFill>
              </a:rPr>
              <a:t>measurement</a:t>
            </a:r>
            <a:endParaRPr lang="fr-FR" altLang="en-US" sz="4800" dirty="0">
              <a:solidFill>
                <a:srgbClr val="506E94"/>
              </a:solidFill>
            </a:endParaRPr>
          </a:p>
        </p:txBody>
      </p:sp>
      <p:sp>
        <p:nvSpPr>
          <p:cNvPr id="5" name="TextBox 4"/>
          <p:cNvSpPr txBox="1"/>
          <p:nvPr/>
        </p:nvSpPr>
        <p:spPr>
          <a:xfrm>
            <a:off x="1935601" y="6045592"/>
            <a:ext cx="5811838" cy="646331"/>
          </a:xfrm>
          <a:prstGeom prst="rect">
            <a:avLst/>
          </a:prstGeom>
          <a:noFill/>
        </p:spPr>
        <p:txBody>
          <a:bodyPr>
            <a:spAutoFit/>
          </a:bodyPr>
          <a:lstStyle/>
          <a:p>
            <a:pPr fontAlgn="auto">
              <a:spcBef>
                <a:spcPts val="0"/>
              </a:spcBef>
              <a:spcAft>
                <a:spcPts val="0"/>
              </a:spcAft>
              <a:defRPr/>
            </a:pPr>
            <a:r>
              <a:rPr lang="fr-FR" b="1" dirty="0">
                <a:solidFill>
                  <a:srgbClr val="FF0000"/>
                </a:solidFill>
                <a:latin typeface="+mn-lt"/>
                <a:cs typeface="+mn-cs"/>
              </a:rPr>
              <a:t>vista x-y </a:t>
            </a:r>
            <a:r>
              <a:rPr lang="fr-FR" b="1" dirty="0">
                <a:solidFill>
                  <a:srgbClr val="FF0000"/>
                </a:solidFill>
                <a:latin typeface="+mn-lt"/>
                <a:cs typeface="+mn-cs"/>
                <a:sym typeface="Wingdings" panose="05000000000000000000" pitchFamily="2" charset="2"/>
              </a:rPr>
              <a:t> </a:t>
            </a:r>
            <a:r>
              <a:rPr lang="fr-FR" b="1" dirty="0" err="1">
                <a:solidFill>
                  <a:srgbClr val="FF0000"/>
                </a:solidFill>
                <a:latin typeface="+mn-lt"/>
                <a:cs typeface="+mn-cs"/>
                <a:sym typeface="Wingdings" panose="05000000000000000000" pitchFamily="2" charset="2"/>
              </a:rPr>
              <a:t>traccia</a:t>
            </a:r>
            <a:r>
              <a:rPr lang="fr-FR" b="1" dirty="0">
                <a:solidFill>
                  <a:srgbClr val="FF0000"/>
                </a:solidFill>
                <a:latin typeface="+mn-lt"/>
                <a:cs typeface="+mn-cs"/>
                <a:sym typeface="Wingdings" panose="05000000000000000000" pitchFamily="2" charset="2"/>
              </a:rPr>
              <a:t> gira in </a:t>
            </a:r>
            <a:r>
              <a:rPr lang="fr-FR" b="1" dirty="0" err="1">
                <a:solidFill>
                  <a:srgbClr val="FF0000"/>
                </a:solidFill>
                <a:latin typeface="+mn-lt"/>
                <a:cs typeface="+mn-cs"/>
                <a:sym typeface="Wingdings" panose="05000000000000000000" pitchFamily="2" charset="2"/>
              </a:rPr>
              <a:t>senso</a:t>
            </a:r>
            <a:r>
              <a:rPr lang="fr-FR" b="1" dirty="0">
                <a:solidFill>
                  <a:srgbClr val="FF0000"/>
                </a:solidFill>
                <a:latin typeface="+mn-lt"/>
                <a:cs typeface="+mn-cs"/>
                <a:sym typeface="Wingdings" panose="05000000000000000000" pitchFamily="2" charset="2"/>
              </a:rPr>
              <a:t> </a:t>
            </a:r>
            <a:r>
              <a:rPr lang="fr-FR" b="1" dirty="0" err="1">
                <a:solidFill>
                  <a:srgbClr val="FF0000"/>
                </a:solidFill>
                <a:latin typeface="+mn-lt"/>
                <a:cs typeface="+mn-cs"/>
                <a:sym typeface="Wingdings" panose="05000000000000000000" pitchFamily="2" charset="2"/>
              </a:rPr>
              <a:t>orario</a:t>
            </a:r>
            <a:r>
              <a:rPr lang="fr-FR" b="1" dirty="0">
                <a:solidFill>
                  <a:srgbClr val="FF0000"/>
                </a:solidFill>
                <a:latin typeface="+mn-lt"/>
                <a:cs typeface="+mn-cs"/>
              </a:rPr>
              <a:t> </a:t>
            </a:r>
            <a:r>
              <a:rPr lang="fr-FR" b="1" dirty="0">
                <a:solidFill>
                  <a:srgbClr val="FF0000"/>
                </a:solidFill>
                <a:latin typeface="+mn-lt"/>
                <a:cs typeface="+mn-cs"/>
                <a:sym typeface="Wingdings" panose="05000000000000000000" pitchFamily="2" charset="2"/>
              </a:rPr>
              <a:t> </a:t>
            </a:r>
            <a:r>
              <a:rPr lang="fr-FR" b="1" dirty="0" err="1">
                <a:solidFill>
                  <a:srgbClr val="FF0000"/>
                </a:solidFill>
                <a:latin typeface="+mn-lt"/>
                <a:cs typeface="+mn-cs"/>
                <a:sym typeface="Wingdings" panose="05000000000000000000" pitchFamily="2" charset="2"/>
              </a:rPr>
              <a:t>carica</a:t>
            </a:r>
            <a:r>
              <a:rPr lang="fr-FR" b="1" dirty="0">
                <a:solidFill>
                  <a:srgbClr val="FF0000"/>
                </a:solidFill>
                <a:latin typeface="+mn-lt"/>
                <a:cs typeface="+mn-cs"/>
                <a:sym typeface="Wingdings" panose="05000000000000000000" pitchFamily="2" charset="2"/>
              </a:rPr>
              <a:t> +</a:t>
            </a:r>
          </a:p>
          <a:p>
            <a:pPr fontAlgn="auto">
              <a:spcBef>
                <a:spcPts val="0"/>
              </a:spcBef>
              <a:spcAft>
                <a:spcPts val="0"/>
              </a:spcAft>
              <a:defRPr/>
            </a:pPr>
            <a:r>
              <a:rPr lang="fr-FR" b="1" dirty="0" err="1">
                <a:solidFill>
                  <a:schemeClr val="accent6">
                    <a:lumMod val="60000"/>
                    <a:lumOff val="40000"/>
                  </a:schemeClr>
                </a:solidFill>
                <a:latin typeface="+mn-lt"/>
                <a:cs typeface="+mn-cs"/>
                <a:sym typeface="Wingdings" panose="05000000000000000000" pitchFamily="2" charset="2"/>
              </a:rPr>
              <a:t>traccia</a:t>
            </a:r>
            <a:r>
              <a:rPr lang="fr-FR" b="1" dirty="0">
                <a:solidFill>
                  <a:schemeClr val="accent6">
                    <a:lumMod val="60000"/>
                    <a:lumOff val="40000"/>
                  </a:schemeClr>
                </a:solidFill>
                <a:latin typeface="+mn-lt"/>
                <a:cs typeface="+mn-cs"/>
                <a:sym typeface="Wingdings" panose="05000000000000000000" pitchFamily="2" charset="2"/>
              </a:rPr>
              <a:t> </a:t>
            </a:r>
            <a:r>
              <a:rPr lang="fr-FR" b="1" dirty="0" err="1">
                <a:solidFill>
                  <a:schemeClr val="accent6">
                    <a:lumMod val="60000"/>
                    <a:lumOff val="40000"/>
                  </a:schemeClr>
                </a:solidFill>
                <a:latin typeface="+mn-lt"/>
                <a:cs typeface="+mn-cs"/>
                <a:sym typeface="Wingdings" panose="05000000000000000000" pitchFamily="2" charset="2"/>
              </a:rPr>
              <a:t>curva</a:t>
            </a:r>
            <a:r>
              <a:rPr lang="fr-FR" b="1" dirty="0">
                <a:solidFill>
                  <a:schemeClr val="accent6">
                    <a:lumMod val="60000"/>
                    <a:lumOff val="40000"/>
                  </a:schemeClr>
                </a:solidFill>
                <a:latin typeface="+mn-lt"/>
                <a:cs typeface="+mn-cs"/>
                <a:sym typeface="Wingdings" panose="05000000000000000000" pitchFamily="2" charset="2"/>
              </a:rPr>
              <a:t> in </a:t>
            </a:r>
            <a:r>
              <a:rPr lang="fr-FR" b="1" dirty="0" err="1">
                <a:solidFill>
                  <a:schemeClr val="accent6">
                    <a:lumMod val="60000"/>
                    <a:lumOff val="40000"/>
                  </a:schemeClr>
                </a:solidFill>
                <a:latin typeface="+mn-lt"/>
                <a:cs typeface="+mn-cs"/>
                <a:sym typeface="Wingdings" panose="05000000000000000000" pitchFamily="2" charset="2"/>
              </a:rPr>
              <a:t>senso</a:t>
            </a:r>
            <a:r>
              <a:rPr lang="fr-FR" b="1" dirty="0">
                <a:solidFill>
                  <a:schemeClr val="accent6">
                    <a:lumMod val="60000"/>
                    <a:lumOff val="40000"/>
                  </a:schemeClr>
                </a:solidFill>
                <a:latin typeface="+mn-lt"/>
                <a:cs typeface="+mn-cs"/>
                <a:sym typeface="Wingdings" panose="05000000000000000000" pitchFamily="2" charset="2"/>
              </a:rPr>
              <a:t> anti-</a:t>
            </a:r>
            <a:r>
              <a:rPr lang="fr-FR" b="1" dirty="0" err="1">
                <a:solidFill>
                  <a:schemeClr val="accent6">
                    <a:lumMod val="60000"/>
                    <a:lumOff val="40000"/>
                  </a:schemeClr>
                </a:solidFill>
                <a:latin typeface="+mn-lt"/>
                <a:cs typeface="+mn-cs"/>
                <a:sym typeface="Wingdings" panose="05000000000000000000" pitchFamily="2" charset="2"/>
              </a:rPr>
              <a:t>orario</a:t>
            </a:r>
            <a:r>
              <a:rPr lang="fr-FR" b="1" dirty="0">
                <a:solidFill>
                  <a:schemeClr val="accent6">
                    <a:lumMod val="60000"/>
                    <a:lumOff val="40000"/>
                  </a:schemeClr>
                </a:solidFill>
                <a:latin typeface="+mn-lt"/>
                <a:cs typeface="+mn-cs"/>
                <a:sym typeface="Wingdings" panose="05000000000000000000" pitchFamily="2" charset="2"/>
              </a:rPr>
              <a:t>  </a:t>
            </a:r>
            <a:r>
              <a:rPr lang="fr-FR" b="1" dirty="0" err="1">
                <a:solidFill>
                  <a:schemeClr val="accent6">
                    <a:lumMod val="60000"/>
                    <a:lumOff val="40000"/>
                  </a:schemeClr>
                </a:solidFill>
                <a:latin typeface="+mn-lt"/>
                <a:cs typeface="+mn-cs"/>
                <a:sym typeface="Wingdings" panose="05000000000000000000" pitchFamily="2" charset="2"/>
              </a:rPr>
              <a:t>carica</a:t>
            </a:r>
            <a:r>
              <a:rPr lang="fr-FR" b="1" dirty="0">
                <a:solidFill>
                  <a:schemeClr val="accent6">
                    <a:lumMod val="60000"/>
                    <a:lumOff val="40000"/>
                  </a:schemeClr>
                </a:solidFill>
                <a:latin typeface="+mn-lt"/>
                <a:cs typeface="+mn-cs"/>
                <a:sym typeface="Wingdings" panose="05000000000000000000" pitchFamily="2" charset="2"/>
              </a:rPr>
              <a:t> -</a:t>
            </a:r>
            <a:endParaRPr lang="fr-FR" b="1" dirty="0">
              <a:solidFill>
                <a:schemeClr val="accent6">
                  <a:lumMod val="60000"/>
                  <a:lumOff val="40000"/>
                </a:schemeClr>
              </a:solidFill>
              <a:latin typeface="+mn-lt"/>
              <a:cs typeface="+mn-cs"/>
            </a:endParaRPr>
          </a:p>
        </p:txBody>
      </p:sp>
      <p:sp>
        <p:nvSpPr>
          <p:cNvPr id="29703" name="ZoneTexte 8"/>
          <p:cNvSpPr txBox="1">
            <a:spLocks noChangeArrowheads="1"/>
          </p:cNvSpPr>
          <p:nvPr/>
        </p:nvSpPr>
        <p:spPr bwMode="auto">
          <a:xfrm>
            <a:off x="5652120" y="5197020"/>
            <a:ext cx="6496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112" charset="0"/>
              </a:defRPr>
            </a:lvl1pPr>
            <a:lvl2pPr marL="742950" indent="-285750">
              <a:defRPr>
                <a:solidFill>
                  <a:schemeClr val="tx1"/>
                </a:solidFill>
                <a:latin typeface="Calibri" pitchFamily="-112" charset="0"/>
              </a:defRPr>
            </a:lvl2pPr>
            <a:lvl3pPr marL="1143000" indent="-228600">
              <a:defRPr>
                <a:solidFill>
                  <a:schemeClr val="tx1"/>
                </a:solidFill>
                <a:latin typeface="Calibri" pitchFamily="-112" charset="0"/>
              </a:defRPr>
            </a:lvl3pPr>
            <a:lvl4pPr marL="1600200" indent="-228600">
              <a:defRPr>
                <a:solidFill>
                  <a:schemeClr val="tx1"/>
                </a:solidFill>
                <a:latin typeface="Calibri" pitchFamily="-112" charset="0"/>
              </a:defRPr>
            </a:lvl4pPr>
            <a:lvl5pPr marL="2057400" indent="-228600">
              <a:defRPr>
                <a:solidFill>
                  <a:schemeClr val="tx1"/>
                </a:solidFill>
                <a:latin typeface="Calibri" pitchFamily="-112" charset="0"/>
              </a:defRPr>
            </a:lvl5pPr>
            <a:lvl6pPr marL="2514600" indent="-228600" fontAlgn="base">
              <a:spcBef>
                <a:spcPct val="0"/>
              </a:spcBef>
              <a:spcAft>
                <a:spcPct val="0"/>
              </a:spcAft>
              <a:defRPr>
                <a:solidFill>
                  <a:schemeClr val="tx1"/>
                </a:solidFill>
                <a:latin typeface="Calibri" pitchFamily="-112" charset="0"/>
              </a:defRPr>
            </a:lvl6pPr>
            <a:lvl7pPr marL="2971800" indent="-228600" fontAlgn="base">
              <a:spcBef>
                <a:spcPct val="0"/>
              </a:spcBef>
              <a:spcAft>
                <a:spcPct val="0"/>
              </a:spcAft>
              <a:defRPr>
                <a:solidFill>
                  <a:schemeClr val="tx1"/>
                </a:solidFill>
                <a:latin typeface="Calibri" pitchFamily="-112" charset="0"/>
              </a:defRPr>
            </a:lvl7pPr>
            <a:lvl8pPr marL="3429000" indent="-228600" fontAlgn="base">
              <a:spcBef>
                <a:spcPct val="0"/>
              </a:spcBef>
              <a:spcAft>
                <a:spcPct val="0"/>
              </a:spcAft>
              <a:defRPr>
                <a:solidFill>
                  <a:schemeClr val="tx1"/>
                </a:solidFill>
                <a:latin typeface="Calibri" pitchFamily="-112" charset="0"/>
              </a:defRPr>
            </a:lvl8pPr>
            <a:lvl9pPr marL="3886200" indent="-228600" fontAlgn="base">
              <a:spcBef>
                <a:spcPct val="0"/>
              </a:spcBef>
              <a:spcAft>
                <a:spcPct val="0"/>
              </a:spcAft>
              <a:defRPr>
                <a:solidFill>
                  <a:schemeClr val="tx1"/>
                </a:solidFill>
                <a:latin typeface="Calibri" pitchFamily="-112" charset="0"/>
              </a:defRPr>
            </a:lvl9pPr>
          </a:lstStyle>
          <a:p>
            <a:r>
              <a:rPr lang="fr-FR" altLang="en-US" dirty="0" err="1">
                <a:solidFill>
                  <a:srgbClr val="FF0000"/>
                </a:solidFill>
              </a:rPr>
              <a:t>track</a:t>
            </a:r>
            <a:endParaRPr lang="fr-FR" altLang="en-US" dirty="0">
              <a:solidFill>
                <a:srgbClr val="FF0000"/>
              </a:solidFill>
            </a:endParaRPr>
          </a:p>
        </p:txBody>
      </p:sp>
      <p:sp>
        <p:nvSpPr>
          <p:cNvPr id="2" name="TextBox 1"/>
          <p:cNvSpPr txBox="1"/>
          <p:nvPr/>
        </p:nvSpPr>
        <p:spPr>
          <a:xfrm>
            <a:off x="4841520" y="1700808"/>
            <a:ext cx="550151" cy="523220"/>
          </a:xfrm>
          <a:prstGeom prst="rect">
            <a:avLst/>
          </a:prstGeom>
          <a:noFill/>
        </p:spPr>
        <p:txBody>
          <a:bodyPr wrap="none" rtlCol="0">
            <a:spAutoFit/>
          </a:bodyPr>
          <a:lstStyle/>
          <a:p>
            <a:r>
              <a:rPr lang="en-GB" sz="2800" b="1" dirty="0">
                <a:solidFill>
                  <a:srgbClr val="00B0F0"/>
                </a:solidFill>
              </a:rPr>
              <a:t>12</a:t>
            </a:r>
          </a:p>
        </p:txBody>
      </p:sp>
      <p:sp>
        <p:nvSpPr>
          <p:cNvPr id="10" name="TextBox 9"/>
          <p:cNvSpPr txBox="1"/>
          <p:nvPr/>
        </p:nvSpPr>
        <p:spPr>
          <a:xfrm>
            <a:off x="6588224" y="3079543"/>
            <a:ext cx="367408" cy="523220"/>
          </a:xfrm>
          <a:prstGeom prst="rect">
            <a:avLst/>
          </a:prstGeom>
          <a:noFill/>
        </p:spPr>
        <p:txBody>
          <a:bodyPr wrap="none" rtlCol="0">
            <a:spAutoFit/>
          </a:bodyPr>
          <a:lstStyle/>
          <a:p>
            <a:r>
              <a:rPr lang="en-GB" sz="2800" b="1" dirty="0">
                <a:solidFill>
                  <a:srgbClr val="00B0F0"/>
                </a:solidFill>
              </a:rPr>
              <a:t>3</a:t>
            </a:r>
          </a:p>
        </p:txBody>
      </p:sp>
      <p:sp>
        <p:nvSpPr>
          <p:cNvPr id="11" name="TextBox 10"/>
          <p:cNvSpPr txBox="1"/>
          <p:nvPr/>
        </p:nvSpPr>
        <p:spPr>
          <a:xfrm>
            <a:off x="4941761" y="4725144"/>
            <a:ext cx="367408" cy="523220"/>
          </a:xfrm>
          <a:prstGeom prst="rect">
            <a:avLst/>
          </a:prstGeom>
          <a:noFill/>
        </p:spPr>
        <p:txBody>
          <a:bodyPr wrap="none" rtlCol="0">
            <a:spAutoFit/>
          </a:bodyPr>
          <a:lstStyle/>
          <a:p>
            <a:r>
              <a:rPr lang="en-GB" sz="2800" b="1" dirty="0">
                <a:solidFill>
                  <a:srgbClr val="00B0F0"/>
                </a:solidFill>
              </a:rPr>
              <a:t>6</a:t>
            </a:r>
          </a:p>
        </p:txBody>
      </p:sp>
      <p:sp>
        <p:nvSpPr>
          <p:cNvPr id="12" name="TextBox 11"/>
          <p:cNvSpPr txBox="1"/>
          <p:nvPr/>
        </p:nvSpPr>
        <p:spPr>
          <a:xfrm>
            <a:off x="3347864" y="3068960"/>
            <a:ext cx="367408" cy="523220"/>
          </a:xfrm>
          <a:prstGeom prst="rect">
            <a:avLst/>
          </a:prstGeom>
          <a:noFill/>
        </p:spPr>
        <p:txBody>
          <a:bodyPr wrap="none" rtlCol="0">
            <a:spAutoFit/>
          </a:bodyPr>
          <a:lstStyle/>
          <a:p>
            <a:r>
              <a:rPr lang="en-GB" sz="2800" b="1" dirty="0">
                <a:solidFill>
                  <a:srgbClr val="00B0F0"/>
                </a:solidFill>
              </a:rPr>
              <a:t>9</a:t>
            </a:r>
          </a:p>
        </p:txBody>
      </p:sp>
      <p:sp>
        <p:nvSpPr>
          <p:cNvPr id="3" name="Oval 2"/>
          <p:cNvSpPr/>
          <p:nvPr/>
        </p:nvSpPr>
        <p:spPr>
          <a:xfrm>
            <a:off x="323528" y="565608"/>
            <a:ext cx="864096" cy="77516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Arc 3"/>
          <p:cNvSpPr/>
          <p:nvPr/>
        </p:nvSpPr>
        <p:spPr>
          <a:xfrm rot="9522602">
            <a:off x="3784947" y="3480737"/>
            <a:ext cx="1432792" cy="772924"/>
          </a:xfrm>
          <a:prstGeom prst="arc">
            <a:avLst>
              <a:gd name="adj1" fmla="val 10888590"/>
              <a:gd name="adj2" fmla="val 0"/>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TextBox 14"/>
          <p:cNvSpPr txBox="1"/>
          <p:nvPr/>
        </p:nvSpPr>
        <p:spPr>
          <a:xfrm>
            <a:off x="3693517" y="4225792"/>
            <a:ext cx="367408" cy="523220"/>
          </a:xfrm>
          <a:prstGeom prst="rect">
            <a:avLst/>
          </a:prstGeom>
          <a:noFill/>
        </p:spPr>
        <p:txBody>
          <a:bodyPr wrap="none" rtlCol="0">
            <a:spAutoFit/>
          </a:bodyPr>
          <a:lstStyle/>
          <a:p>
            <a:r>
              <a:rPr lang="en-GB" sz="2800" b="1" dirty="0">
                <a:solidFill>
                  <a:srgbClr val="FF0000"/>
                </a:solidFill>
              </a:rPr>
              <a:t>+</a:t>
            </a:r>
          </a:p>
        </p:txBody>
      </p:sp>
      <p:sp>
        <p:nvSpPr>
          <p:cNvPr id="19" name="Arc 18"/>
          <p:cNvSpPr/>
          <p:nvPr/>
        </p:nvSpPr>
        <p:spPr>
          <a:xfrm rot="669435" flipV="1">
            <a:off x="5195740" y="2791410"/>
            <a:ext cx="1432792" cy="1373361"/>
          </a:xfrm>
          <a:prstGeom prst="arc">
            <a:avLst>
              <a:gd name="adj1" fmla="val 10888590"/>
              <a:gd name="adj2" fmla="val 0"/>
            </a:avLst>
          </a:prstGeom>
          <a:noFill/>
          <a:ln w="57150">
            <a:solidFill>
              <a:schemeClr val="accent6">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TextBox 20"/>
          <p:cNvSpPr txBox="1"/>
          <p:nvPr/>
        </p:nvSpPr>
        <p:spPr>
          <a:xfrm>
            <a:off x="6564163" y="3593847"/>
            <a:ext cx="295274" cy="523220"/>
          </a:xfrm>
          <a:prstGeom prst="rect">
            <a:avLst/>
          </a:prstGeom>
          <a:noFill/>
        </p:spPr>
        <p:txBody>
          <a:bodyPr wrap="none" rtlCol="0">
            <a:spAutoFit/>
          </a:bodyPr>
          <a:lstStyle/>
          <a:p>
            <a:r>
              <a:rPr lang="en-GB" sz="2800" b="1" dirty="0">
                <a:solidFill>
                  <a:schemeClr val="accent6">
                    <a:lumMod val="40000"/>
                    <a:lumOff val="60000"/>
                  </a:schemeClr>
                </a:solidFill>
              </a:rPr>
              <a:t>-</a:t>
            </a:r>
          </a:p>
        </p:txBody>
      </p:sp>
      <p:cxnSp>
        <p:nvCxnSpPr>
          <p:cNvPr id="7" name="Straight Arrow Connector 6"/>
          <p:cNvCxnSpPr/>
          <p:nvPr/>
        </p:nvCxnSpPr>
        <p:spPr>
          <a:xfrm flipH="1" flipV="1">
            <a:off x="755576" y="1484784"/>
            <a:ext cx="1180025" cy="46805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355ED90E-F490-6B45-3501-55A37251CE24}"/>
              </a:ext>
            </a:extLst>
          </p:cNvPr>
          <p:cNvSpPr/>
          <p:nvPr/>
        </p:nvSpPr>
        <p:spPr>
          <a:xfrm>
            <a:off x="3347864" y="1708610"/>
            <a:ext cx="3607768" cy="3539754"/>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652776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txBox="1">
            <a:spLocks noChangeArrowheads="1"/>
          </p:cNvSpPr>
          <p:nvPr/>
        </p:nvSpPr>
        <p:spPr bwMode="auto">
          <a:xfrm>
            <a:off x="-19050" y="549275"/>
            <a:ext cx="8964613" cy="508000"/>
          </a:xfrm>
          <a:prstGeom prst="rect">
            <a:avLst/>
          </a:prstGeom>
          <a:noFill/>
          <a:ln w="12700">
            <a:noFill/>
            <a:miter lim="800000"/>
            <a:headEnd/>
            <a:tailEnd/>
          </a:ln>
        </p:spPr>
        <p:txBody>
          <a:bodyPr lIns="53576" tIns="53576" rIns="35320" bIns="53576" anchor="b"/>
          <a:lstStyle/>
          <a:p>
            <a:pPr algn="r" fontAlgn="auto">
              <a:lnSpc>
                <a:spcPct val="75000"/>
              </a:lnSpc>
              <a:spcBef>
                <a:spcPts val="0"/>
              </a:spcBef>
              <a:spcAft>
                <a:spcPts val="0"/>
              </a:spcAft>
              <a:defRPr/>
            </a:pPr>
            <a:r>
              <a:rPr lang="en-US" sz="3000" b="1" kern="0" dirty="0">
                <a:solidFill>
                  <a:srgbClr val="570700"/>
                </a:solidFill>
                <a:latin typeface="Arial" charset="0"/>
                <a:ea typeface="+mj-ea"/>
                <a:sym typeface="Arial" charset="0"/>
              </a:rPr>
              <a:t>Record every event in the shared file on CIMA</a:t>
            </a:r>
          </a:p>
        </p:txBody>
      </p:sp>
      <p:cxnSp>
        <p:nvCxnSpPr>
          <p:cNvPr id="31750" name="Elbow Connector 2"/>
          <p:cNvCxnSpPr>
            <a:cxnSpLocks noChangeShapeType="1"/>
          </p:cNvCxnSpPr>
          <p:nvPr/>
        </p:nvCxnSpPr>
        <p:spPr bwMode="auto">
          <a:xfrm rot="16200000" flipH="1">
            <a:off x="6553994" y="3321844"/>
            <a:ext cx="1447800" cy="160338"/>
          </a:xfrm>
          <a:prstGeom prst="bent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lgn="ctr">
                <a:solidFill>
                  <a:srgbClr val="000000"/>
                </a:solidFill>
                <a:round/>
                <a:headEnd/>
                <a:tailEnd type="arrow" w="med" len="med"/>
              </a14:hiddenLine>
            </a:ext>
          </a:extLst>
        </p:spPr>
      </p:cxnSp>
      <p:cxnSp>
        <p:nvCxnSpPr>
          <p:cNvPr id="31751" name="Elbow Connector 5"/>
          <p:cNvCxnSpPr>
            <a:cxnSpLocks noChangeShapeType="1"/>
          </p:cNvCxnSpPr>
          <p:nvPr/>
        </p:nvCxnSpPr>
        <p:spPr bwMode="auto">
          <a:xfrm rot="16200000" flipH="1">
            <a:off x="6732588" y="3303588"/>
            <a:ext cx="1447800" cy="196850"/>
          </a:xfrm>
          <a:prstGeom prst="bent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lgn="ctr">
                <a:solidFill>
                  <a:srgbClr val="000000"/>
                </a:solidFill>
                <a:round/>
                <a:headEnd/>
                <a:tailEnd type="arrow" w="med" len="med"/>
              </a14:hiddenLine>
            </a:ext>
          </a:extLst>
        </p:spPr>
      </p:cxnSp>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 y="1268760"/>
            <a:ext cx="9039774"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4915115"/>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altLang="en-US" dirty="0" err="1"/>
              <a:t>Esercizio</a:t>
            </a:r>
            <a:r>
              <a:rPr lang="en-GB" altLang="en-US" dirty="0"/>
              <a:t> di </a:t>
            </a:r>
            <a:r>
              <a:rPr lang="en-GB" altLang="en-US" dirty="0" err="1"/>
              <a:t>oggi</a:t>
            </a:r>
            <a:endParaRPr lang="en-GB" altLang="en-US" dirty="0"/>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panose="020B0604020202020204" pitchFamily="34" charset="0"/>
              <a:buChar char="•"/>
              <a:defRPr/>
            </a:pPr>
            <a:r>
              <a:rPr lang="en-GB" dirty="0" err="1"/>
              <a:t>Identifichiamo</a:t>
            </a:r>
            <a:r>
              <a:rPr lang="en-GB" dirty="0"/>
              <a:t> I </a:t>
            </a:r>
            <a:r>
              <a:rPr lang="en-GB" dirty="0" err="1"/>
              <a:t>decadimenti</a:t>
            </a:r>
            <a:r>
              <a:rPr lang="en-GB" dirty="0"/>
              <a:t> </a:t>
            </a:r>
            <a:r>
              <a:rPr lang="en-GB" dirty="0" err="1"/>
              <a:t>dei</a:t>
            </a:r>
            <a:r>
              <a:rPr lang="en-GB" dirty="0"/>
              <a:t> </a:t>
            </a:r>
            <a:r>
              <a:rPr lang="en-GB" dirty="0" err="1"/>
              <a:t>bosoni</a:t>
            </a:r>
            <a:r>
              <a:rPr lang="en-GB" dirty="0"/>
              <a:t> W e Z o NP in </a:t>
            </a:r>
            <a:r>
              <a:rPr lang="en-GB" dirty="0" err="1"/>
              <a:t>elettroni</a:t>
            </a:r>
            <a:r>
              <a:rPr lang="en-GB" dirty="0"/>
              <a:t> e </a:t>
            </a:r>
            <a:r>
              <a:rPr lang="en-GB" dirty="0" err="1"/>
              <a:t>muoni</a:t>
            </a:r>
            <a:endParaRPr lang="en-GB" dirty="0"/>
          </a:p>
          <a:p>
            <a:pPr fontAlgn="auto">
              <a:spcAft>
                <a:spcPts val="0"/>
              </a:spcAft>
              <a:buFont typeface="Arial" panose="020B0604020202020204" pitchFamily="34" charset="0"/>
              <a:buChar char="•"/>
              <a:defRPr/>
            </a:pPr>
            <a:r>
              <a:rPr lang="en-GB" dirty="0" err="1"/>
              <a:t>Attenzione</a:t>
            </a:r>
            <a:r>
              <a:rPr lang="en-GB" dirty="0"/>
              <a:t>… ci </a:t>
            </a:r>
            <a:r>
              <a:rPr lang="en-GB" dirty="0" err="1"/>
              <a:t>potrebbero</a:t>
            </a:r>
            <a:r>
              <a:rPr lang="en-GB" dirty="0"/>
              <a:t> </a:t>
            </a:r>
            <a:r>
              <a:rPr lang="en-GB" dirty="0" err="1"/>
              <a:t>essere</a:t>
            </a:r>
            <a:r>
              <a:rPr lang="en-GB" dirty="0"/>
              <a:t> alter </a:t>
            </a:r>
            <a:r>
              <a:rPr lang="en-GB" dirty="0" err="1"/>
              <a:t>particelle</a:t>
            </a:r>
            <a:r>
              <a:rPr lang="en-GB" dirty="0"/>
              <a:t> </a:t>
            </a:r>
            <a:r>
              <a:rPr lang="en-GB" dirty="0" err="1"/>
              <a:t>nascoste</a:t>
            </a:r>
            <a:r>
              <a:rPr lang="en-GB" dirty="0"/>
              <a:t> </a:t>
            </a:r>
            <a:r>
              <a:rPr lang="en-GB" dirty="0" err="1"/>
              <a:t>nell’esercizio</a:t>
            </a:r>
            <a:endParaRPr lang="en-GB" dirty="0"/>
          </a:p>
          <a:p>
            <a:pPr lvl="1" fontAlgn="auto">
              <a:lnSpc>
                <a:spcPct val="110000"/>
              </a:lnSpc>
              <a:spcAft>
                <a:spcPts val="0"/>
              </a:spcAft>
              <a:buFont typeface="Arial" charset="0"/>
              <a:buChar char="•"/>
              <a:defRPr/>
            </a:pPr>
            <a:r>
              <a:rPr lang="en-US" altLang="en-US" dirty="0">
                <a:latin typeface="Arial" charset="0"/>
                <a:cs typeface="Arial" charset="0"/>
                <a:sym typeface="Arial" charset="0"/>
              </a:rPr>
              <a:t>W </a:t>
            </a:r>
            <a:r>
              <a:rPr lang="en-US" altLang="en-US" dirty="0">
                <a:latin typeface="Arial" charset="0"/>
                <a:cs typeface="Arial" charset="0"/>
                <a:sym typeface="Wingdings" panose="05000000000000000000" pitchFamily="2" charset="2"/>
              </a:rPr>
              <a:t> </a:t>
            </a:r>
            <a:r>
              <a:rPr lang="en-US" altLang="en-US" dirty="0" err="1">
                <a:latin typeface="Arial" charset="0"/>
                <a:cs typeface="Arial" charset="0"/>
                <a:sym typeface="Wingdings" panose="05000000000000000000" pitchFamily="2" charset="2"/>
              </a:rPr>
              <a:t>e</a:t>
            </a:r>
            <a:r>
              <a:rPr lang="en-US" altLang="en-US" dirty="0" err="1">
                <a:latin typeface="Symbol" pitchFamily="18" charset="2"/>
                <a:cs typeface="Arial" charset="0"/>
                <a:sym typeface="Wingdings" pitchFamily="1" charset="2"/>
              </a:rPr>
              <a:t>n</a:t>
            </a:r>
            <a:r>
              <a:rPr lang="en-US" altLang="en-US" dirty="0">
                <a:latin typeface="Arial" charset="0"/>
                <a:cs typeface="Arial" charset="0"/>
                <a:sym typeface="Wingdings" panose="05000000000000000000" pitchFamily="2" charset="2"/>
              </a:rPr>
              <a:t> or W </a:t>
            </a:r>
            <a:r>
              <a:rPr lang="en-US" altLang="en-US" dirty="0" err="1">
                <a:latin typeface="Symbol" pitchFamily="18" charset="2"/>
                <a:cs typeface="Arial" charset="0"/>
                <a:sym typeface="Wingdings" pitchFamily="1" charset="2"/>
              </a:rPr>
              <a:t>mn</a:t>
            </a:r>
            <a:endParaRPr lang="en-US" altLang="en-US" dirty="0">
              <a:latin typeface="Arial" charset="0"/>
              <a:cs typeface="Arial" charset="0"/>
              <a:sym typeface="Arial" charset="0"/>
            </a:endParaRPr>
          </a:p>
          <a:p>
            <a:pPr lvl="1" fontAlgn="auto">
              <a:lnSpc>
                <a:spcPct val="110000"/>
              </a:lnSpc>
              <a:spcAft>
                <a:spcPts val="0"/>
              </a:spcAft>
              <a:buFont typeface="Arial" charset="0"/>
              <a:buChar char="•"/>
              <a:defRPr/>
            </a:pPr>
            <a:r>
              <a:rPr lang="en-US" altLang="en-US" dirty="0">
                <a:latin typeface="Arial" charset="0"/>
                <a:cs typeface="Arial" charset="0"/>
                <a:sym typeface="Arial" charset="0"/>
              </a:rPr>
              <a:t> NP </a:t>
            </a:r>
            <a:r>
              <a:rPr lang="en-US" altLang="en-US" dirty="0">
                <a:latin typeface="Arial" charset="0"/>
                <a:cs typeface="Arial" charset="0"/>
                <a:sym typeface="Wingdings" pitchFamily="1" charset="2"/>
              </a:rPr>
              <a:t> </a:t>
            </a:r>
            <a:r>
              <a:rPr lang="en-US" altLang="en-US" dirty="0" err="1">
                <a:latin typeface="Arial" charset="0"/>
                <a:cs typeface="Arial" charset="0"/>
                <a:sym typeface="Wingdings" pitchFamily="1" charset="2"/>
              </a:rPr>
              <a:t>e+e</a:t>
            </a:r>
            <a:r>
              <a:rPr lang="en-US" altLang="en-US" dirty="0">
                <a:latin typeface="Arial" charset="0"/>
                <a:cs typeface="Arial" charset="0"/>
                <a:sym typeface="Wingdings" pitchFamily="1" charset="2"/>
              </a:rPr>
              <a:t>- or  NP  </a:t>
            </a:r>
            <a:r>
              <a:rPr lang="en-US" altLang="en-US" dirty="0" err="1">
                <a:latin typeface="Symbol" pitchFamily="18" charset="2"/>
                <a:cs typeface="Arial" charset="0"/>
                <a:sym typeface="Wingdings" pitchFamily="1" charset="2"/>
              </a:rPr>
              <a:t>m</a:t>
            </a:r>
            <a:r>
              <a:rPr lang="en-US" altLang="en-US" dirty="0" err="1">
                <a:latin typeface="Arial" charset="0"/>
                <a:cs typeface="Arial" charset="0"/>
                <a:sym typeface="Wingdings" pitchFamily="1" charset="2"/>
              </a:rPr>
              <a:t>+</a:t>
            </a:r>
            <a:r>
              <a:rPr lang="en-US" altLang="en-US" dirty="0" err="1">
                <a:latin typeface="Symbol" pitchFamily="18" charset="2"/>
                <a:cs typeface="Arial" charset="0"/>
                <a:sym typeface="Wingdings" pitchFamily="1" charset="2"/>
              </a:rPr>
              <a:t>m</a:t>
            </a:r>
            <a:r>
              <a:rPr lang="en-US" altLang="en-US" dirty="0">
                <a:latin typeface="Arial" charset="0"/>
                <a:cs typeface="Arial" charset="0"/>
                <a:sym typeface="Wingdings" pitchFamily="1" charset="2"/>
              </a:rPr>
              <a:t>-</a:t>
            </a:r>
          </a:p>
          <a:p>
            <a:pPr lvl="1" fontAlgn="auto">
              <a:lnSpc>
                <a:spcPct val="110000"/>
              </a:lnSpc>
              <a:spcAft>
                <a:spcPts val="0"/>
              </a:spcAft>
              <a:buFont typeface="Arial" charset="0"/>
              <a:buChar char="•"/>
              <a:defRPr/>
            </a:pPr>
            <a:r>
              <a:rPr lang="en-US" altLang="en-US" dirty="0">
                <a:latin typeface="Arial" charset="0"/>
                <a:cs typeface="Arial" charset="0"/>
                <a:sym typeface="Wingdings" pitchFamily="1" charset="2"/>
              </a:rPr>
              <a:t> </a:t>
            </a:r>
            <a:r>
              <a:rPr lang="en-US" altLang="en-US" dirty="0" err="1">
                <a:latin typeface="Arial" charset="0"/>
                <a:cs typeface="Arial" charset="0"/>
                <a:sym typeface="Wingdings" pitchFamily="1" charset="2"/>
              </a:rPr>
              <a:t>particella</a:t>
            </a:r>
            <a:r>
              <a:rPr lang="en-US" altLang="en-US" dirty="0">
                <a:latin typeface="Arial" charset="0"/>
                <a:cs typeface="Arial" charset="0"/>
                <a:sym typeface="Wingdings" pitchFamily="1" charset="2"/>
              </a:rPr>
              <a:t> </a:t>
            </a:r>
            <a:r>
              <a:rPr lang="en-US" altLang="en-US" dirty="0" err="1">
                <a:latin typeface="Arial" charset="0"/>
                <a:cs typeface="Arial" charset="0"/>
                <a:sym typeface="Wingdings" pitchFamily="1" charset="2"/>
              </a:rPr>
              <a:t>misteriosa</a:t>
            </a:r>
            <a:r>
              <a:rPr lang="en-US" altLang="en-US" dirty="0">
                <a:latin typeface="Arial" charset="0"/>
                <a:cs typeface="Arial" charset="0"/>
                <a:sym typeface="Wingdings" pitchFamily="1" charset="2"/>
              </a:rPr>
              <a:t> </a:t>
            </a:r>
            <a:r>
              <a:rPr lang="en-US" altLang="en-US" dirty="0">
                <a:latin typeface="Arial" charset="0"/>
                <a:cs typeface="Arial" charset="0"/>
                <a:sym typeface="Wingdings" panose="05000000000000000000" pitchFamily="2" charset="2"/>
              </a:rPr>
              <a:t> </a:t>
            </a:r>
            <a:r>
              <a:rPr lang="en-US" altLang="en-US" dirty="0">
                <a:latin typeface="Arial" charset="0"/>
                <a:cs typeface="Arial" charset="0"/>
                <a:sym typeface="Wingdings" pitchFamily="1" charset="2"/>
              </a:rPr>
              <a:t>ZZ  </a:t>
            </a:r>
          </a:p>
          <a:p>
            <a:pPr lvl="2" fontAlgn="auto">
              <a:lnSpc>
                <a:spcPct val="110000"/>
              </a:lnSpc>
              <a:spcAft>
                <a:spcPts val="0"/>
              </a:spcAft>
              <a:defRPr/>
            </a:pPr>
            <a:r>
              <a:rPr lang="en-US" altLang="en-US" dirty="0">
                <a:latin typeface="Arial" charset="0"/>
                <a:cs typeface="Arial" charset="0"/>
                <a:sym typeface="Wingdings" pitchFamily="1" charset="2"/>
              </a:rPr>
              <a:t> </a:t>
            </a:r>
            <a:r>
              <a:rPr lang="en-US" altLang="en-US" dirty="0" err="1">
                <a:latin typeface="Arial" charset="0"/>
                <a:cs typeface="Arial" charset="0"/>
                <a:sym typeface="Wingdings" pitchFamily="1" charset="2"/>
              </a:rPr>
              <a:t>e+e-e+e</a:t>
            </a:r>
            <a:r>
              <a:rPr lang="en-US" altLang="en-US" dirty="0">
                <a:latin typeface="Arial" charset="0"/>
                <a:cs typeface="Arial" charset="0"/>
                <a:sym typeface="Wingdings" pitchFamily="1" charset="2"/>
              </a:rPr>
              <a:t>-</a:t>
            </a:r>
          </a:p>
          <a:p>
            <a:pPr lvl="2" fontAlgn="auto">
              <a:lnSpc>
                <a:spcPct val="110000"/>
              </a:lnSpc>
              <a:spcAft>
                <a:spcPts val="0"/>
              </a:spcAft>
              <a:defRPr/>
            </a:pPr>
            <a:r>
              <a:rPr lang="en-US" altLang="en-US" dirty="0">
                <a:latin typeface="Arial" charset="0"/>
                <a:cs typeface="Arial" charset="0"/>
                <a:sym typeface="Wingdings" pitchFamily="1" charset="2"/>
              </a:rPr>
              <a:t> </a:t>
            </a:r>
            <a:r>
              <a:rPr lang="en-US" altLang="en-US" dirty="0" err="1">
                <a:latin typeface="Symbol" pitchFamily="18" charset="2"/>
                <a:cs typeface="Arial" charset="0"/>
                <a:sym typeface="Wingdings" pitchFamily="1" charset="2"/>
              </a:rPr>
              <a:t>m</a:t>
            </a:r>
            <a:r>
              <a:rPr lang="en-US" altLang="en-US" dirty="0" err="1">
                <a:latin typeface="Arial" charset="0"/>
                <a:cs typeface="Arial" charset="0"/>
                <a:sym typeface="Wingdings" pitchFamily="1" charset="2"/>
              </a:rPr>
              <a:t>+</a:t>
            </a:r>
            <a:r>
              <a:rPr lang="en-US" altLang="en-US" dirty="0" err="1">
                <a:latin typeface="Symbol" pitchFamily="18" charset="2"/>
                <a:cs typeface="Arial" charset="0"/>
                <a:sym typeface="Wingdings" pitchFamily="1" charset="2"/>
              </a:rPr>
              <a:t>m</a:t>
            </a:r>
            <a:r>
              <a:rPr lang="en-US" altLang="en-US" dirty="0" err="1">
                <a:latin typeface="Arial" charset="0"/>
                <a:cs typeface="Arial" charset="0"/>
                <a:sym typeface="Wingdings" pitchFamily="1" charset="2"/>
              </a:rPr>
              <a:t>-</a:t>
            </a:r>
            <a:r>
              <a:rPr lang="en-US" altLang="en-US" dirty="0" err="1">
                <a:latin typeface="Symbol" pitchFamily="18" charset="2"/>
                <a:cs typeface="Arial" charset="0"/>
                <a:sym typeface="Wingdings" pitchFamily="1" charset="2"/>
              </a:rPr>
              <a:t>m</a:t>
            </a:r>
            <a:r>
              <a:rPr lang="en-US" altLang="en-US" dirty="0" err="1">
                <a:latin typeface="Arial" charset="0"/>
                <a:cs typeface="Arial" charset="0"/>
                <a:sym typeface="Wingdings" pitchFamily="1" charset="2"/>
              </a:rPr>
              <a:t>+</a:t>
            </a:r>
            <a:r>
              <a:rPr lang="en-US" altLang="en-US" dirty="0" err="1">
                <a:latin typeface="Symbol" pitchFamily="18" charset="2"/>
                <a:cs typeface="Arial" charset="0"/>
                <a:sym typeface="Wingdings" pitchFamily="1" charset="2"/>
              </a:rPr>
              <a:t>m</a:t>
            </a:r>
            <a:r>
              <a:rPr lang="en-US" altLang="en-US" dirty="0">
                <a:latin typeface="Arial" charset="0"/>
                <a:cs typeface="Arial" charset="0"/>
                <a:sym typeface="Wingdings" pitchFamily="1" charset="2"/>
              </a:rPr>
              <a:t>-</a:t>
            </a:r>
          </a:p>
          <a:p>
            <a:pPr lvl="2" fontAlgn="auto">
              <a:lnSpc>
                <a:spcPct val="110000"/>
              </a:lnSpc>
              <a:spcAft>
                <a:spcPts val="0"/>
              </a:spcAft>
              <a:defRPr/>
            </a:pPr>
            <a:r>
              <a:rPr lang="en-US" altLang="en-US" dirty="0">
                <a:latin typeface="Arial" charset="0"/>
                <a:cs typeface="Arial" charset="0"/>
                <a:sym typeface="Wingdings" pitchFamily="1" charset="2"/>
              </a:rPr>
              <a:t> </a:t>
            </a:r>
            <a:r>
              <a:rPr lang="en-US" altLang="en-US" dirty="0" err="1">
                <a:latin typeface="Arial" charset="0"/>
                <a:cs typeface="Arial" charset="0"/>
                <a:sym typeface="Wingdings" pitchFamily="1" charset="2"/>
              </a:rPr>
              <a:t>e+e-</a:t>
            </a:r>
            <a:r>
              <a:rPr lang="en-US" altLang="en-US" dirty="0" err="1">
                <a:latin typeface="Symbol" pitchFamily="18" charset="2"/>
                <a:cs typeface="Arial" charset="0"/>
                <a:sym typeface="Wingdings" pitchFamily="1" charset="2"/>
              </a:rPr>
              <a:t>m</a:t>
            </a:r>
            <a:r>
              <a:rPr lang="en-US" altLang="en-US" dirty="0" err="1">
                <a:latin typeface="Arial" charset="0"/>
                <a:cs typeface="Arial" charset="0"/>
                <a:sym typeface="Wingdings" pitchFamily="1" charset="2"/>
              </a:rPr>
              <a:t>+</a:t>
            </a:r>
            <a:r>
              <a:rPr lang="en-US" altLang="en-US" dirty="0" err="1">
                <a:latin typeface="Symbol" pitchFamily="18" charset="2"/>
                <a:cs typeface="Arial" charset="0"/>
                <a:sym typeface="Wingdings" pitchFamily="1" charset="2"/>
              </a:rPr>
              <a:t>m</a:t>
            </a:r>
            <a:r>
              <a:rPr lang="en-US" altLang="en-US" dirty="0">
                <a:latin typeface="Arial" charset="0"/>
                <a:cs typeface="Arial" charset="0"/>
                <a:sym typeface="Wingdings" pitchFamily="1" charset="2"/>
              </a:rPr>
              <a:t>-</a:t>
            </a:r>
          </a:p>
          <a:p>
            <a:pPr marL="0" indent="0" fontAlgn="auto">
              <a:spcAft>
                <a:spcPts val="0"/>
              </a:spcAft>
              <a:buFont typeface="Arial" panose="020B0604020202020204" pitchFamily="34" charset="0"/>
              <a:buNone/>
              <a:defRPr/>
            </a:pPr>
            <a:r>
              <a:rPr lang="en-GB" dirty="0"/>
              <a:t>   e </a:t>
            </a:r>
            <a:r>
              <a:rPr lang="en-GB" dirty="0" err="1"/>
              <a:t>forse</a:t>
            </a:r>
            <a:r>
              <a:rPr lang="en-GB" dirty="0"/>
              <a:t> </a:t>
            </a:r>
            <a:r>
              <a:rPr lang="en-GB" dirty="0" err="1"/>
              <a:t>altro</a:t>
            </a:r>
            <a:r>
              <a:rPr lang="en-GB" dirty="0"/>
              <a:t> …</a:t>
            </a:r>
          </a:p>
        </p:txBody>
      </p:sp>
      <p:sp>
        <p:nvSpPr>
          <p:cNvPr id="4" name="Slide Number Placeholder 3"/>
          <p:cNvSpPr>
            <a:spLocks noGrp="1"/>
          </p:cNvSpPr>
          <p:nvPr>
            <p:ph type="sldNum" sz="quarter" idx="12"/>
          </p:nvPr>
        </p:nvSpPr>
        <p:spPr/>
        <p:txBody>
          <a:bodyPr/>
          <a:lstStyle/>
          <a:p>
            <a:pPr>
              <a:defRPr/>
            </a:pPr>
            <a:fld id="{544658FF-4A7F-48CD-9D97-CB34DBC414CA}" type="slidenum">
              <a:rPr lang="en-GB"/>
              <a:pPr>
                <a:defRPr/>
              </a:pPr>
              <a:t>53</a:t>
            </a:fld>
            <a:endParaRPr lang="en-GB"/>
          </a:p>
        </p:txBody>
      </p:sp>
    </p:spTree>
    <p:extLst>
      <p:ext uri="{BB962C8B-B14F-4D97-AF65-F5344CB8AC3E}">
        <p14:creationId xmlns:p14="http://schemas.microsoft.com/office/powerpoint/2010/main" val="1620332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txBox="1">
            <a:spLocks noChangeArrowheads="1"/>
          </p:cNvSpPr>
          <p:nvPr/>
        </p:nvSpPr>
        <p:spPr bwMode="auto">
          <a:xfrm>
            <a:off x="-180975" y="203200"/>
            <a:ext cx="9505950"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rgbClr val="003478"/>
                </a:solidFill>
                <a:latin typeface="Arial" charset="0"/>
              </a:defRPr>
            </a:lvl1pPr>
            <a:lvl2pPr marL="742950" indent="-285750" eaLnBrk="0" hangingPunct="0">
              <a:spcBef>
                <a:spcPct val="20000"/>
              </a:spcBef>
              <a:buFont typeface="Arial" charset="0"/>
              <a:buChar char="–"/>
              <a:defRPr sz="2800">
                <a:solidFill>
                  <a:srgbClr val="003478"/>
                </a:solidFill>
                <a:latin typeface="Arial" charset="0"/>
              </a:defRPr>
            </a:lvl2pPr>
            <a:lvl3pPr marL="1143000" indent="-228600" eaLnBrk="0" hangingPunct="0">
              <a:spcBef>
                <a:spcPct val="20000"/>
              </a:spcBef>
              <a:buFont typeface="Arial" charset="0"/>
              <a:buChar char="•"/>
              <a:defRPr sz="2400">
                <a:solidFill>
                  <a:srgbClr val="85C714"/>
                </a:solidFill>
                <a:latin typeface="Arial" charset="0"/>
              </a:defRPr>
            </a:lvl3pPr>
            <a:lvl4pPr marL="1600200" indent="-228600" eaLnBrk="0" hangingPunct="0">
              <a:spcBef>
                <a:spcPct val="20000"/>
              </a:spcBef>
              <a:buFont typeface="Arial" charset="0"/>
              <a:buChar char="–"/>
              <a:defRPr sz="2000">
                <a:solidFill>
                  <a:srgbClr val="85C714"/>
                </a:solidFill>
                <a:latin typeface="Arial" charset="0"/>
              </a:defRPr>
            </a:lvl4pPr>
            <a:lvl5pPr marL="2057400" indent="-228600" eaLnBrk="0" hangingPunct="0">
              <a:spcBef>
                <a:spcPct val="20000"/>
              </a:spcBef>
              <a:buFont typeface="Arial" charset="0"/>
              <a:buChar char="»"/>
              <a:defRPr sz="2000">
                <a:solidFill>
                  <a:srgbClr val="85C714"/>
                </a:solidFill>
                <a:latin typeface="Arial" charset="0"/>
              </a:defRPr>
            </a:lvl5pPr>
            <a:lvl6pPr marL="2514600" indent="-228600" defTabSz="457200" eaLnBrk="0" fontAlgn="base" hangingPunct="0">
              <a:spcBef>
                <a:spcPct val="20000"/>
              </a:spcBef>
              <a:spcAft>
                <a:spcPct val="0"/>
              </a:spcAft>
              <a:buFont typeface="Arial" charset="0"/>
              <a:buChar char="»"/>
              <a:defRPr sz="2000">
                <a:solidFill>
                  <a:srgbClr val="85C714"/>
                </a:solidFill>
                <a:latin typeface="Arial" charset="0"/>
              </a:defRPr>
            </a:lvl6pPr>
            <a:lvl7pPr marL="2971800" indent="-228600" defTabSz="457200" eaLnBrk="0" fontAlgn="base" hangingPunct="0">
              <a:spcBef>
                <a:spcPct val="20000"/>
              </a:spcBef>
              <a:spcAft>
                <a:spcPct val="0"/>
              </a:spcAft>
              <a:buFont typeface="Arial" charset="0"/>
              <a:buChar char="»"/>
              <a:defRPr sz="2000">
                <a:solidFill>
                  <a:srgbClr val="85C714"/>
                </a:solidFill>
                <a:latin typeface="Arial" charset="0"/>
              </a:defRPr>
            </a:lvl7pPr>
            <a:lvl8pPr marL="3429000" indent="-228600" defTabSz="457200" eaLnBrk="0" fontAlgn="base" hangingPunct="0">
              <a:spcBef>
                <a:spcPct val="20000"/>
              </a:spcBef>
              <a:spcAft>
                <a:spcPct val="0"/>
              </a:spcAft>
              <a:buFont typeface="Arial" charset="0"/>
              <a:buChar char="»"/>
              <a:defRPr sz="2000">
                <a:solidFill>
                  <a:srgbClr val="85C714"/>
                </a:solidFill>
                <a:latin typeface="Arial" charset="0"/>
              </a:defRPr>
            </a:lvl8pPr>
            <a:lvl9pPr marL="3886200" indent="-228600" defTabSz="457200" eaLnBrk="0" fontAlgn="base" hangingPunct="0">
              <a:spcBef>
                <a:spcPct val="20000"/>
              </a:spcBef>
              <a:spcAft>
                <a:spcPct val="0"/>
              </a:spcAft>
              <a:buFont typeface="Arial" charset="0"/>
              <a:buChar char="»"/>
              <a:defRPr sz="2000">
                <a:solidFill>
                  <a:srgbClr val="85C714"/>
                </a:solidFill>
                <a:latin typeface="Arial" charset="0"/>
              </a:defRPr>
            </a:lvl9pPr>
          </a:lstStyle>
          <a:p>
            <a:pPr algn="ctr" eaLnBrk="1" hangingPunct="1">
              <a:spcBef>
                <a:spcPct val="0"/>
              </a:spcBef>
              <a:buFontTx/>
              <a:buNone/>
            </a:pPr>
            <a:r>
              <a:rPr lang="fr-FR" altLang="it-IT" sz="3600" b="1" dirty="0"/>
              <a:t>CMS </a:t>
            </a:r>
            <a:r>
              <a:rPr lang="fr-FR" altLang="it-IT" sz="3600" b="1" dirty="0" err="1"/>
              <a:t>measurement</a:t>
            </a:r>
            <a:endParaRPr lang="de-DE" altLang="it-IT" sz="3600" b="1" dirty="0"/>
          </a:p>
        </p:txBody>
      </p:sp>
      <p:pic>
        <p:nvPicPr>
          <p:cNvPr id="29701" name="Picture 9" descr="http://i.stack.imgur.com/8UcVJ.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412776"/>
            <a:ext cx="7235973" cy="505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04611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endParaRPr lang="en-US" altLang="en-US"/>
          </a:p>
        </p:txBody>
      </p:sp>
      <p:sp>
        <p:nvSpPr>
          <p:cNvPr id="45059" name="Content Placeholder 2"/>
          <p:cNvSpPr>
            <a:spLocks noGrp="1"/>
          </p:cNvSpPr>
          <p:nvPr>
            <p:ph idx="1"/>
          </p:nvPr>
        </p:nvSpPr>
        <p:spPr/>
        <p:txBody>
          <a:bodyPr/>
          <a:lstStyle/>
          <a:p>
            <a:endParaRPr lang="en-US" altLang="en-US"/>
          </a:p>
        </p:txBody>
      </p:sp>
      <p:pic>
        <p:nvPicPr>
          <p:cNvPr id="45060" name="Picture 2"/>
          <p:cNvPicPr>
            <a:picLocks noChangeAspect="1" noChangeArrowheads="1"/>
          </p:cNvPicPr>
          <p:nvPr/>
        </p:nvPicPr>
        <p:blipFill>
          <a:blip r:embed="rId2">
            <a:extLst>
              <a:ext uri="{28A0092B-C50C-407E-A947-70E740481C1C}">
                <a14:useLocalDpi xmlns:a14="http://schemas.microsoft.com/office/drawing/2010/main" val="0"/>
              </a:ext>
            </a:extLst>
          </a:blip>
          <a:srcRect l="16486" t="23634" r="17938" b="1662"/>
          <a:stretch>
            <a:fillRect/>
          </a:stretch>
        </p:blipFill>
        <p:spPr bwMode="auto">
          <a:xfrm>
            <a:off x="-647700" y="258763"/>
            <a:ext cx="10474325" cy="640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a:t>Caccia al bosone di Higgs</a:t>
            </a:r>
          </a:p>
        </p:txBody>
      </p:sp>
      <p:pic>
        <p:nvPicPr>
          <p:cNvPr id="46083"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4101" y="1412776"/>
            <a:ext cx="4897437" cy="3783013"/>
          </a:xfrm>
        </p:spPr>
      </p:pic>
      <p:grpSp>
        <p:nvGrpSpPr>
          <p:cNvPr id="4" name="Group 3"/>
          <p:cNvGrpSpPr/>
          <p:nvPr/>
        </p:nvGrpSpPr>
        <p:grpSpPr>
          <a:xfrm>
            <a:off x="5388637" y="1426328"/>
            <a:ext cx="3721100" cy="3595688"/>
            <a:chOff x="5226050" y="1619250"/>
            <a:chExt cx="3721100" cy="3595688"/>
          </a:xfrm>
        </p:grpSpPr>
        <p:pic>
          <p:nvPicPr>
            <p:cNvPr id="46084" name="Picture 2"/>
            <p:cNvPicPr>
              <a:picLocks noChangeAspect="1" noChangeArrowheads="1"/>
            </p:cNvPicPr>
            <p:nvPr/>
          </p:nvPicPr>
          <p:blipFill>
            <a:blip r:embed="rId3">
              <a:extLst>
                <a:ext uri="{28A0092B-C50C-407E-A947-70E740481C1C}">
                  <a14:useLocalDpi xmlns:a14="http://schemas.microsoft.com/office/drawing/2010/main" val="0"/>
                </a:ext>
              </a:extLst>
            </a:blip>
            <a:srcRect l="34734" t="33813" r="34758" b="11214"/>
            <a:stretch>
              <a:fillRect/>
            </a:stretch>
          </p:blipFill>
          <p:spPr bwMode="auto">
            <a:xfrm>
              <a:off x="5226050" y="1619250"/>
              <a:ext cx="3721100" cy="3595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reeform 4"/>
            <p:cNvSpPr/>
            <p:nvPr/>
          </p:nvSpPr>
          <p:spPr>
            <a:xfrm>
              <a:off x="5702300" y="2311400"/>
              <a:ext cx="2984500" cy="1466850"/>
            </a:xfrm>
            <a:custGeom>
              <a:avLst/>
              <a:gdLst>
                <a:gd name="connsiteX0" fmla="*/ 0 w 2984740"/>
                <a:gd name="connsiteY0" fmla="*/ 0 h 1466491"/>
                <a:gd name="connsiteX1" fmla="*/ 25880 w 2984740"/>
                <a:gd name="connsiteY1" fmla="*/ 1466491 h 1466491"/>
                <a:gd name="connsiteX2" fmla="*/ 2984740 w 2984740"/>
                <a:gd name="connsiteY2" fmla="*/ 1457864 h 1466491"/>
                <a:gd name="connsiteX3" fmla="*/ 2976114 w 2984740"/>
                <a:gd name="connsiteY3" fmla="*/ 1121434 h 1466491"/>
                <a:gd name="connsiteX4" fmla="*/ 2639683 w 2984740"/>
                <a:gd name="connsiteY4" fmla="*/ 1069676 h 1466491"/>
                <a:gd name="connsiteX5" fmla="*/ 2139351 w 2984740"/>
                <a:gd name="connsiteY5" fmla="*/ 957532 h 1466491"/>
                <a:gd name="connsiteX6" fmla="*/ 1656272 w 2984740"/>
                <a:gd name="connsiteY6" fmla="*/ 828136 h 1466491"/>
                <a:gd name="connsiteX7" fmla="*/ 1302589 w 2984740"/>
                <a:gd name="connsiteY7" fmla="*/ 715993 h 1466491"/>
                <a:gd name="connsiteX8" fmla="*/ 897148 w 2984740"/>
                <a:gd name="connsiteY8" fmla="*/ 543464 h 1466491"/>
                <a:gd name="connsiteX9" fmla="*/ 552091 w 2984740"/>
                <a:gd name="connsiteY9" fmla="*/ 370936 h 1466491"/>
                <a:gd name="connsiteX10" fmla="*/ 353683 w 2984740"/>
                <a:gd name="connsiteY10" fmla="*/ 232913 h 1466491"/>
                <a:gd name="connsiteX11" fmla="*/ 138023 w 2984740"/>
                <a:gd name="connsiteY11" fmla="*/ 51759 h 1466491"/>
                <a:gd name="connsiteX12" fmla="*/ 0 w 2984740"/>
                <a:gd name="connsiteY12" fmla="*/ 0 h 1466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4740" h="1466491">
                  <a:moveTo>
                    <a:pt x="0" y="0"/>
                  </a:moveTo>
                  <a:lnTo>
                    <a:pt x="25880" y="1466491"/>
                  </a:lnTo>
                  <a:lnTo>
                    <a:pt x="2984740" y="1457864"/>
                  </a:lnTo>
                  <a:lnTo>
                    <a:pt x="2976114" y="1121434"/>
                  </a:lnTo>
                  <a:lnTo>
                    <a:pt x="2639683" y="1069676"/>
                  </a:lnTo>
                  <a:lnTo>
                    <a:pt x="2139351" y="957532"/>
                  </a:lnTo>
                  <a:lnTo>
                    <a:pt x="1656272" y="828136"/>
                  </a:lnTo>
                  <a:lnTo>
                    <a:pt x="1302589" y="715993"/>
                  </a:lnTo>
                  <a:lnTo>
                    <a:pt x="897148" y="543464"/>
                  </a:lnTo>
                  <a:lnTo>
                    <a:pt x="552091" y="370936"/>
                  </a:lnTo>
                  <a:lnTo>
                    <a:pt x="353683" y="232913"/>
                  </a:lnTo>
                  <a:lnTo>
                    <a:pt x="138023" y="51759"/>
                  </a:lnTo>
                  <a:lnTo>
                    <a:pt x="0" y="0"/>
                  </a:lnTo>
                  <a:close/>
                </a:path>
              </a:pathLst>
            </a:custGeom>
            <a:solidFill>
              <a:srgbClr val="3399FF">
                <a:alpha val="34902"/>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ectangle 2"/>
            <p:cNvSpPr/>
            <p:nvPr/>
          </p:nvSpPr>
          <p:spPr>
            <a:xfrm>
              <a:off x="5702300" y="4451350"/>
              <a:ext cx="2984500" cy="336550"/>
            </a:xfrm>
            <a:prstGeom prst="rect">
              <a:avLst/>
            </a:prstGeom>
            <a:solidFill>
              <a:srgbClr val="0070C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46088" name="Picture 8"/>
          <p:cNvPicPr>
            <a:picLocks noChangeAspect="1" noChangeArrowheads="1"/>
          </p:cNvPicPr>
          <p:nvPr/>
        </p:nvPicPr>
        <p:blipFill rotWithShape="1">
          <a:blip r:embed="rId4">
            <a:extLst>
              <a:ext uri="{28A0092B-C50C-407E-A947-70E740481C1C}">
                <a14:useLocalDpi xmlns:a14="http://schemas.microsoft.com/office/drawing/2010/main" val="0"/>
              </a:ext>
            </a:extLst>
          </a:blip>
          <a:srcRect l="27123" t="30386" r="33258" b="16760"/>
          <a:stretch/>
        </p:blipFill>
        <p:spPr bwMode="auto">
          <a:xfrm>
            <a:off x="35496" y="1426328"/>
            <a:ext cx="5188233" cy="3715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149C26D3-AB91-EC67-6400-EBB8DB8DE508}"/>
              </a:ext>
            </a:extLst>
          </p:cNvPr>
          <p:cNvSpPr txBox="1"/>
          <p:nvPr/>
        </p:nvSpPr>
        <p:spPr>
          <a:xfrm>
            <a:off x="1441480" y="5195789"/>
            <a:ext cx="2376264" cy="1754326"/>
          </a:xfrm>
          <a:prstGeom prst="rect">
            <a:avLst/>
          </a:prstGeom>
          <a:noFill/>
        </p:spPr>
        <p:txBody>
          <a:bodyPr wrap="square">
            <a:spAutoFit/>
          </a:bodyPr>
          <a:lstStyle/>
          <a:p>
            <a:pPr lvl="1" fontAlgn="auto">
              <a:lnSpc>
                <a:spcPct val="110000"/>
              </a:lnSpc>
              <a:spcAft>
                <a:spcPts val="0"/>
              </a:spcAft>
              <a:defRPr/>
            </a:pPr>
            <a:r>
              <a:rPr lang="en-US" altLang="en-US" sz="2000" dirty="0">
                <a:latin typeface="Arial" charset="0"/>
                <a:cs typeface="Arial" charset="0"/>
                <a:sym typeface="Wingdings" pitchFamily="1" charset="2"/>
              </a:rPr>
              <a:t>H</a:t>
            </a:r>
            <a:r>
              <a:rPr lang="en-US" altLang="en-US" sz="2000" dirty="0">
                <a:latin typeface="Arial" charset="0"/>
                <a:cs typeface="Arial" charset="0"/>
                <a:sym typeface="Wingdings" panose="05000000000000000000" pitchFamily="2" charset="2"/>
              </a:rPr>
              <a:t> </a:t>
            </a:r>
            <a:r>
              <a:rPr lang="en-US" altLang="en-US" sz="2000" dirty="0">
                <a:latin typeface="Arial" charset="0"/>
                <a:cs typeface="Arial" charset="0"/>
                <a:sym typeface="Wingdings" pitchFamily="1" charset="2"/>
              </a:rPr>
              <a:t>ZZ  </a:t>
            </a:r>
          </a:p>
          <a:p>
            <a:pPr lvl="2" fontAlgn="auto">
              <a:lnSpc>
                <a:spcPct val="110000"/>
              </a:lnSpc>
              <a:spcAft>
                <a:spcPts val="0"/>
              </a:spcAft>
              <a:defRPr/>
            </a:pPr>
            <a:r>
              <a:rPr lang="en-US" altLang="en-US" sz="2000" dirty="0">
                <a:latin typeface="Arial" charset="0"/>
                <a:cs typeface="Arial" charset="0"/>
                <a:sym typeface="Wingdings" pitchFamily="1" charset="2"/>
              </a:rPr>
              <a:t> </a:t>
            </a:r>
            <a:r>
              <a:rPr lang="en-US" altLang="en-US" sz="2000" dirty="0" err="1">
                <a:latin typeface="Arial" charset="0"/>
                <a:cs typeface="Arial" charset="0"/>
                <a:sym typeface="Wingdings" pitchFamily="1" charset="2"/>
              </a:rPr>
              <a:t>e+e-e+e</a:t>
            </a:r>
            <a:r>
              <a:rPr lang="en-US" altLang="en-US" sz="2000" dirty="0">
                <a:latin typeface="Arial" charset="0"/>
                <a:cs typeface="Arial" charset="0"/>
                <a:sym typeface="Wingdings" pitchFamily="1" charset="2"/>
              </a:rPr>
              <a:t>-</a:t>
            </a:r>
          </a:p>
          <a:p>
            <a:pPr lvl="2" fontAlgn="auto">
              <a:lnSpc>
                <a:spcPct val="110000"/>
              </a:lnSpc>
              <a:spcAft>
                <a:spcPts val="0"/>
              </a:spcAft>
              <a:defRPr/>
            </a:pPr>
            <a:r>
              <a:rPr lang="en-US" altLang="en-US" sz="2000" dirty="0">
                <a:latin typeface="Arial" charset="0"/>
                <a:cs typeface="Arial" charset="0"/>
                <a:sym typeface="Wingdings" pitchFamily="1" charset="2"/>
              </a:rPr>
              <a:t> </a:t>
            </a:r>
            <a:r>
              <a:rPr lang="en-US" altLang="en-US" sz="2000" dirty="0" err="1">
                <a:latin typeface="Symbol" pitchFamily="18" charset="2"/>
                <a:cs typeface="Arial" charset="0"/>
                <a:sym typeface="Wingdings" pitchFamily="1" charset="2"/>
              </a:rPr>
              <a:t>m</a:t>
            </a:r>
            <a:r>
              <a:rPr lang="en-US" altLang="en-US" sz="2000" dirty="0" err="1">
                <a:latin typeface="Arial" charset="0"/>
                <a:cs typeface="Arial" charset="0"/>
                <a:sym typeface="Wingdings" pitchFamily="1" charset="2"/>
              </a:rPr>
              <a:t>+</a:t>
            </a:r>
            <a:r>
              <a:rPr lang="en-US" altLang="en-US" sz="2000" dirty="0" err="1">
                <a:latin typeface="Symbol" pitchFamily="18" charset="2"/>
                <a:cs typeface="Arial" charset="0"/>
                <a:sym typeface="Wingdings" pitchFamily="1" charset="2"/>
              </a:rPr>
              <a:t>m</a:t>
            </a:r>
            <a:r>
              <a:rPr lang="en-US" altLang="en-US" sz="2000" dirty="0" err="1">
                <a:latin typeface="Arial" charset="0"/>
                <a:cs typeface="Arial" charset="0"/>
                <a:sym typeface="Wingdings" pitchFamily="1" charset="2"/>
              </a:rPr>
              <a:t>-</a:t>
            </a:r>
            <a:r>
              <a:rPr lang="en-US" altLang="en-US" sz="2000" dirty="0" err="1">
                <a:latin typeface="Symbol" pitchFamily="18" charset="2"/>
                <a:cs typeface="Arial" charset="0"/>
                <a:sym typeface="Wingdings" pitchFamily="1" charset="2"/>
              </a:rPr>
              <a:t>m</a:t>
            </a:r>
            <a:r>
              <a:rPr lang="en-US" altLang="en-US" sz="2000" dirty="0" err="1">
                <a:latin typeface="Arial" charset="0"/>
                <a:cs typeface="Arial" charset="0"/>
                <a:sym typeface="Wingdings" pitchFamily="1" charset="2"/>
              </a:rPr>
              <a:t>+</a:t>
            </a:r>
            <a:r>
              <a:rPr lang="en-US" altLang="en-US" sz="2000" dirty="0" err="1">
                <a:latin typeface="Symbol" pitchFamily="18" charset="2"/>
                <a:cs typeface="Arial" charset="0"/>
                <a:sym typeface="Wingdings" pitchFamily="1" charset="2"/>
              </a:rPr>
              <a:t>m</a:t>
            </a:r>
            <a:r>
              <a:rPr lang="en-US" altLang="en-US" sz="2000" dirty="0">
                <a:latin typeface="Arial" charset="0"/>
                <a:cs typeface="Arial" charset="0"/>
                <a:sym typeface="Wingdings" pitchFamily="1" charset="2"/>
              </a:rPr>
              <a:t>-</a:t>
            </a:r>
          </a:p>
          <a:p>
            <a:pPr lvl="2" fontAlgn="auto">
              <a:lnSpc>
                <a:spcPct val="110000"/>
              </a:lnSpc>
              <a:spcAft>
                <a:spcPts val="0"/>
              </a:spcAft>
              <a:defRPr/>
            </a:pPr>
            <a:r>
              <a:rPr lang="en-US" altLang="en-US" sz="2000" dirty="0">
                <a:latin typeface="Arial" charset="0"/>
                <a:cs typeface="Arial" charset="0"/>
                <a:sym typeface="Wingdings" pitchFamily="1" charset="2"/>
              </a:rPr>
              <a:t> </a:t>
            </a:r>
            <a:r>
              <a:rPr lang="en-US" altLang="en-US" sz="2000" dirty="0" err="1">
                <a:latin typeface="Arial" charset="0"/>
                <a:cs typeface="Arial" charset="0"/>
                <a:sym typeface="Wingdings" pitchFamily="1" charset="2"/>
              </a:rPr>
              <a:t>e+e-</a:t>
            </a:r>
            <a:r>
              <a:rPr lang="en-US" altLang="en-US" sz="2000" dirty="0" err="1">
                <a:latin typeface="Symbol" pitchFamily="18" charset="2"/>
                <a:cs typeface="Arial" charset="0"/>
                <a:sym typeface="Wingdings" pitchFamily="1" charset="2"/>
              </a:rPr>
              <a:t>m</a:t>
            </a:r>
            <a:r>
              <a:rPr lang="en-US" altLang="en-US" sz="2000" dirty="0" err="1">
                <a:latin typeface="Arial" charset="0"/>
                <a:cs typeface="Arial" charset="0"/>
                <a:sym typeface="Wingdings" pitchFamily="1" charset="2"/>
              </a:rPr>
              <a:t>+</a:t>
            </a:r>
            <a:r>
              <a:rPr lang="en-US" altLang="en-US" sz="2000" dirty="0" err="1">
                <a:latin typeface="Symbol" pitchFamily="18" charset="2"/>
                <a:cs typeface="Arial" charset="0"/>
                <a:sym typeface="Wingdings" pitchFamily="1" charset="2"/>
              </a:rPr>
              <a:t>m</a:t>
            </a:r>
            <a:r>
              <a:rPr lang="en-US" altLang="en-US" sz="2000" dirty="0">
                <a:latin typeface="Arial" charset="0"/>
                <a:cs typeface="Arial" charset="0"/>
                <a:sym typeface="Wingdings" pitchFamily="1" charset="2"/>
              </a:rPr>
              <a:t>-</a:t>
            </a:r>
          </a:p>
          <a:p>
            <a:pPr marL="0" indent="0" fontAlgn="auto">
              <a:spcAft>
                <a:spcPts val="0"/>
              </a:spcAft>
              <a:buFont typeface="Arial" panose="020B0604020202020204" pitchFamily="34" charset="0"/>
              <a:buNone/>
              <a:defRPr/>
            </a:pPr>
            <a:r>
              <a:rPr lang="en-GB" sz="2000" dirty="0"/>
              <a:t> </a:t>
            </a:r>
          </a:p>
        </p:txBody>
      </p:sp>
      <p:sp>
        <p:nvSpPr>
          <p:cNvPr id="6" name="TextBox 5">
            <a:extLst>
              <a:ext uri="{FF2B5EF4-FFF2-40B4-BE49-F238E27FC236}">
                <a16:creationId xmlns:a16="http://schemas.microsoft.com/office/drawing/2014/main" id="{1BA21336-5C55-A09A-1CA0-E690D9423C9E}"/>
              </a:ext>
            </a:extLst>
          </p:cNvPr>
          <p:cNvSpPr txBox="1"/>
          <p:nvPr/>
        </p:nvSpPr>
        <p:spPr>
          <a:xfrm>
            <a:off x="5864887" y="5373216"/>
            <a:ext cx="2758384" cy="461665"/>
          </a:xfrm>
          <a:prstGeom prst="rect">
            <a:avLst/>
          </a:prstGeom>
          <a:noFill/>
        </p:spPr>
        <p:txBody>
          <a:bodyPr wrap="none" rtlCol="0">
            <a:spAutoFit/>
          </a:bodyPr>
          <a:lstStyle/>
          <a:p>
            <a:r>
              <a:rPr lang="en-GB" sz="2400" dirty="0" err="1"/>
              <a:t>oppure</a:t>
            </a:r>
            <a:r>
              <a:rPr lang="en-GB" sz="2400" dirty="0"/>
              <a:t> H </a:t>
            </a:r>
            <a:r>
              <a:rPr lang="en-GB" sz="2400" dirty="0">
                <a:sym typeface="Wingdings" panose="05000000000000000000" pitchFamily="2" charset="2"/>
              </a:rPr>
              <a:t> </a:t>
            </a:r>
            <a:r>
              <a:rPr lang="en-GB" sz="2400" dirty="0"/>
              <a:t>2 </a:t>
            </a:r>
            <a:r>
              <a:rPr lang="en-GB" sz="2400" dirty="0" err="1"/>
              <a:t>fotoni</a:t>
            </a: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a:t>Studio delle proprietá del bosone di Higgs</a:t>
            </a:r>
          </a:p>
        </p:txBody>
      </p:sp>
      <p:pic>
        <p:nvPicPr>
          <p:cNvPr id="47107"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544638" y="1633538"/>
            <a:ext cx="5356225" cy="5224462"/>
          </a:xfrm>
        </p:spPr>
      </p:pic>
      <p:sp>
        <p:nvSpPr>
          <p:cNvPr id="47108" name="TextBox 5"/>
          <p:cNvSpPr txBox="1">
            <a:spLocks noChangeArrowheads="1"/>
          </p:cNvSpPr>
          <p:nvPr/>
        </p:nvSpPr>
        <p:spPr bwMode="auto">
          <a:xfrm rot="-5400000">
            <a:off x="766762" y="2941638"/>
            <a:ext cx="2646363"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Forza di legame relativa</a:t>
            </a:r>
          </a:p>
        </p:txBody>
      </p:sp>
      <p:sp>
        <p:nvSpPr>
          <p:cNvPr id="47109" name="TextBox 6"/>
          <p:cNvSpPr txBox="1">
            <a:spLocks noChangeArrowheads="1"/>
          </p:cNvSpPr>
          <p:nvPr/>
        </p:nvSpPr>
        <p:spPr bwMode="auto">
          <a:xfrm>
            <a:off x="4762500" y="6345238"/>
            <a:ext cx="16637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Massa (GeV)</a:t>
            </a:r>
          </a:p>
        </p:txBody>
      </p:sp>
      <p:sp>
        <p:nvSpPr>
          <p:cNvPr id="2" name="Oval 1"/>
          <p:cNvSpPr/>
          <p:nvPr/>
        </p:nvSpPr>
        <p:spPr>
          <a:xfrm>
            <a:off x="6089650" y="2316163"/>
            <a:ext cx="198438" cy="1809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4471988" y="3308350"/>
            <a:ext cx="198437" cy="1809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4154488" y="3459163"/>
            <a:ext cx="198437" cy="1809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2863850" y="4049713"/>
            <a:ext cx="198438" cy="180975"/>
          </a:xfrm>
          <a:prstGeom prst="ellipse">
            <a:avLst/>
          </a:prstGeom>
          <a:no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5661025" y="2576513"/>
            <a:ext cx="198438" cy="180975"/>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5800725" y="2254250"/>
            <a:ext cx="198438" cy="180975"/>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Title 1"/>
          <p:cNvSpPr>
            <a:spLocks noGrp="1"/>
          </p:cNvSpPr>
          <p:nvPr>
            <p:ph type="title"/>
          </p:nvPr>
        </p:nvSpPr>
        <p:spPr>
          <a:xfrm>
            <a:off x="346075" y="269875"/>
            <a:ext cx="8797925" cy="1058863"/>
          </a:xfrm>
        </p:spPr>
        <p:txBody>
          <a:bodyPr/>
          <a:lstStyle/>
          <a:p>
            <a:r>
              <a:rPr lang="en-US" altLang="en-US" dirty="0"/>
              <a:t>Come fare un </a:t>
            </a:r>
            <a:r>
              <a:rPr lang="en-US" altLang="en-US" dirty="0" err="1"/>
              <a:t>acceleratore</a:t>
            </a:r>
            <a:r>
              <a:rPr lang="en-US" altLang="en-US" dirty="0"/>
              <a:t> per </a:t>
            </a:r>
            <a:r>
              <a:rPr lang="en-US" altLang="en-US" dirty="0" err="1"/>
              <a:t>esplorare</a:t>
            </a:r>
            <a:r>
              <a:rPr lang="en-US" altLang="en-US" dirty="0"/>
              <a:t> </a:t>
            </a:r>
            <a:r>
              <a:rPr lang="en-US" altLang="en-US" dirty="0" err="1"/>
              <a:t>piu</a:t>
            </a:r>
            <a:r>
              <a:rPr lang="en-US" altLang="en-US" dirty="0"/>
              <a:t>` </a:t>
            </a:r>
            <a:r>
              <a:rPr lang="en-US" altLang="en-US" dirty="0" err="1"/>
              <a:t>alta</a:t>
            </a:r>
            <a:r>
              <a:rPr lang="en-US" altLang="en-US" dirty="0"/>
              <a:t> </a:t>
            </a:r>
            <a:r>
              <a:rPr lang="en-US" altLang="en-US" dirty="0" err="1"/>
              <a:t>energia</a:t>
            </a:r>
            <a:endParaRPr lang="en-US" altLang="en-US" dirty="0"/>
          </a:p>
        </p:txBody>
      </p:sp>
      <p:sp>
        <p:nvSpPr>
          <p:cNvPr id="22531" name="TextBox 2"/>
          <p:cNvSpPr txBox="1">
            <a:spLocks noChangeArrowheads="1"/>
          </p:cNvSpPr>
          <p:nvPr/>
        </p:nvSpPr>
        <p:spPr bwMode="auto">
          <a:xfrm>
            <a:off x="3173413" y="1671638"/>
            <a:ext cx="35956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Acceleratore circolare di raggio R</a:t>
            </a:r>
          </a:p>
        </p:txBody>
      </p:sp>
      <p:sp>
        <p:nvSpPr>
          <p:cNvPr id="22532" name="TextBox 3"/>
          <p:cNvSpPr txBox="1">
            <a:spLocks noChangeArrowheads="1"/>
          </p:cNvSpPr>
          <p:nvPr/>
        </p:nvSpPr>
        <p:spPr bwMode="auto">
          <a:xfrm>
            <a:off x="125413" y="2246313"/>
            <a:ext cx="42878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Energia persa per 1 giro da 1 particella  </a:t>
            </a:r>
          </a:p>
          <a:p>
            <a:endParaRPr lang="en-US" altLang="en-US"/>
          </a:p>
        </p:txBody>
      </p:sp>
      <p:sp>
        <p:nvSpPr>
          <p:cNvPr id="5" name="TextBox 4"/>
          <p:cNvSpPr txBox="1">
            <a:spLocks noRot="1" noChangeAspect="1" noMove="1" noResize="1" noEditPoints="1" noAdjustHandles="1" noChangeArrowheads="1" noChangeShapeType="1" noTextEdit="1"/>
          </p:cNvSpPr>
          <p:nvPr/>
        </p:nvSpPr>
        <p:spPr>
          <a:xfrm>
            <a:off x="938579" y="2790413"/>
            <a:ext cx="2154061" cy="924484"/>
          </a:xfrm>
          <a:prstGeom prst="rect">
            <a:avLst/>
          </a:prstGeom>
          <a:blipFill rotWithShape="1">
            <a:blip r:embed="rId2"/>
            <a:stretch>
              <a:fillRect l="-7365" b="-11921"/>
            </a:stretch>
          </a:blipFill>
        </p:spPr>
        <p:txBody>
          <a:bodyPr/>
          <a:lstStyle/>
          <a:p>
            <a:r>
              <a:rPr lang="en-US">
                <a:noFill/>
              </a:rPr>
              <a:t> </a:t>
            </a:r>
          </a:p>
        </p:txBody>
      </p:sp>
      <p:sp>
        <p:nvSpPr>
          <p:cNvPr id="22534" name="TextBox 5"/>
          <p:cNvSpPr txBox="1">
            <a:spLocks noChangeArrowheads="1"/>
          </p:cNvSpPr>
          <p:nvPr/>
        </p:nvSpPr>
        <p:spPr bwMode="auto">
          <a:xfrm>
            <a:off x="336550" y="4062413"/>
            <a:ext cx="34671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Massa piccola (</a:t>
            </a:r>
            <a:r>
              <a:rPr lang="en-US" altLang="en-US" i="1"/>
              <a:t>elettroni</a:t>
            </a:r>
            <a:r>
              <a:rPr lang="en-US" altLang="en-US"/>
              <a:t>) </a:t>
            </a:r>
            <a:r>
              <a:rPr lang="en-US" altLang="en-US">
                <a:sym typeface="Wingdings" pitchFamily="2" charset="2"/>
              </a:rPr>
              <a:t> grande perdita di energia</a:t>
            </a:r>
          </a:p>
          <a:p>
            <a:endParaRPr lang="en-US" altLang="en-US">
              <a:sym typeface="Wingdings" pitchFamily="2" charset="2"/>
            </a:endParaRPr>
          </a:p>
          <a:p>
            <a:r>
              <a:rPr lang="en-US" altLang="en-US">
                <a:sym typeface="Wingdings" pitchFamily="2" charset="2"/>
              </a:rPr>
              <a:t>Il limite di un acceleratore circolare per elettroni sono le </a:t>
            </a:r>
            <a:r>
              <a:rPr lang="en-US" altLang="en-US" u="sng">
                <a:sym typeface="Wingdings" pitchFamily="2" charset="2"/>
              </a:rPr>
              <a:t>cavita` acceleratrici</a:t>
            </a:r>
          </a:p>
          <a:p>
            <a:endParaRPr lang="en-US" altLang="en-US">
              <a:sym typeface="Wingdings" pitchFamily="2" charset="2"/>
            </a:endParaRPr>
          </a:p>
        </p:txBody>
      </p:sp>
      <p:sp>
        <p:nvSpPr>
          <p:cNvPr id="22535" name="TextBox 6"/>
          <p:cNvSpPr txBox="1">
            <a:spLocks noChangeArrowheads="1"/>
          </p:cNvSpPr>
          <p:nvPr/>
        </p:nvSpPr>
        <p:spPr bwMode="auto">
          <a:xfrm>
            <a:off x="4795838" y="4089400"/>
            <a:ext cx="411480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sym typeface="Wingdings" pitchFamily="2" charset="2"/>
              </a:rPr>
              <a:t>Massa grande (</a:t>
            </a:r>
            <a:r>
              <a:rPr lang="en-US" altLang="en-US" i="1">
                <a:sym typeface="Wingdings" pitchFamily="2" charset="2"/>
              </a:rPr>
              <a:t>protoni</a:t>
            </a:r>
            <a:r>
              <a:rPr lang="en-US" altLang="en-US">
                <a:sym typeface="Wingdings" pitchFamily="2" charset="2"/>
              </a:rPr>
              <a:t>)  piccola perdita di energia </a:t>
            </a:r>
          </a:p>
          <a:p>
            <a:endParaRPr lang="en-US" altLang="en-US">
              <a:sym typeface="Wingdings" pitchFamily="2" charset="2"/>
            </a:endParaRPr>
          </a:p>
          <a:p>
            <a:r>
              <a:rPr lang="en-US" altLang="en-US">
                <a:sym typeface="Wingdings" pitchFamily="2" charset="2"/>
              </a:rPr>
              <a:t>ma </a:t>
            </a:r>
            <a:r>
              <a:rPr lang="en-US" altLang="en-US" u="sng">
                <a:sym typeface="Wingdings" pitchFamily="2" charset="2"/>
              </a:rPr>
              <a:t>grande campo magnetico </a:t>
            </a:r>
            <a:r>
              <a:rPr lang="en-US" altLang="en-US">
                <a:sym typeface="Wingdings" pitchFamily="2" charset="2"/>
              </a:rPr>
              <a:t>per mantenere i protoni a circolare nell’acceleratore (B=8Tesla nell’LHC)</a:t>
            </a:r>
            <a:endParaRPr lang="en-US" altLang="en-US"/>
          </a:p>
          <a:p>
            <a:endParaRPr lang="en-US" altLang="en-US"/>
          </a:p>
        </p:txBody>
      </p:sp>
      <p:sp>
        <p:nvSpPr>
          <p:cNvPr id="22536" name="TextBox 7"/>
          <p:cNvSpPr txBox="1">
            <a:spLocks noChangeArrowheads="1"/>
          </p:cNvSpPr>
          <p:nvPr/>
        </p:nvSpPr>
        <p:spPr bwMode="auto">
          <a:xfrm>
            <a:off x="5083175" y="2386013"/>
            <a:ext cx="3300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Campo magnetico necessario:</a:t>
            </a:r>
          </a:p>
        </p:txBody>
      </p:sp>
      <p:sp>
        <p:nvSpPr>
          <p:cNvPr id="10" name="TextBox 9"/>
          <p:cNvSpPr txBox="1">
            <a:spLocks noRot="1" noChangeAspect="1" noMove="1" noResize="1" noEditPoints="1" noAdjustHandles="1" noChangeArrowheads="1" noChangeShapeType="1" noTextEdit="1"/>
          </p:cNvSpPr>
          <p:nvPr/>
        </p:nvSpPr>
        <p:spPr>
          <a:xfrm>
            <a:off x="5655845" y="2862914"/>
            <a:ext cx="2154061" cy="870046"/>
          </a:xfrm>
          <a:prstGeom prst="rect">
            <a:avLst/>
          </a:prstGeom>
          <a:blipFill rotWithShape="1">
            <a:blip r:embed="rId3"/>
            <a:stretch>
              <a:fillRect l="-7365" b="-8451"/>
            </a:stretch>
          </a:blipFill>
        </p:spPr>
        <p:txBody>
          <a:bodyPr/>
          <a:lstStyle/>
          <a:p>
            <a:r>
              <a:rPr lang="en-US">
                <a:noFill/>
              </a:rPr>
              <a:t> </a:t>
            </a:r>
          </a:p>
        </p:txBody>
      </p:sp>
      <p:sp>
        <p:nvSpPr>
          <p:cNvPr id="22538" name="TextBox 10"/>
          <p:cNvSpPr txBox="1">
            <a:spLocks noChangeArrowheads="1"/>
          </p:cNvSpPr>
          <p:nvPr/>
        </p:nvSpPr>
        <p:spPr bwMode="auto">
          <a:xfrm>
            <a:off x="514350" y="5816600"/>
            <a:ext cx="1673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Limite del LEP</a:t>
            </a:r>
          </a:p>
        </p:txBody>
      </p:sp>
      <p:sp>
        <p:nvSpPr>
          <p:cNvPr id="22539" name="TextBox 11"/>
          <p:cNvSpPr txBox="1">
            <a:spLocks noChangeArrowheads="1"/>
          </p:cNvSpPr>
          <p:nvPr/>
        </p:nvSpPr>
        <p:spPr bwMode="auto">
          <a:xfrm>
            <a:off x="5319713" y="5816600"/>
            <a:ext cx="1735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Limite dell’LHC</a:t>
            </a:r>
          </a:p>
        </p:txBody>
      </p:sp>
      <p:pic>
        <p:nvPicPr>
          <p:cNvPr id="12" name="Picture 14" descr="https://encrypted-tbn2.gstatic.com/images?q=tbn:ANd9GcQUZ14QQur2yCIMAgJJIl74FE4N0T3EsZXCWR01NKcLaoTujG7j"/>
          <p:cNvPicPr>
            <a:picLocks noChangeAspect="1" noChangeArrowheads="1"/>
          </p:cNvPicPr>
          <p:nvPr/>
        </p:nvPicPr>
        <p:blipFill>
          <a:blip r:embed="rId4">
            <a:extLst>
              <a:ext uri="{28A0092B-C50C-407E-A947-70E740481C1C}">
                <a14:useLocalDpi xmlns:a14="http://schemas.microsoft.com/office/drawing/2010/main" val="0"/>
              </a:ext>
            </a:extLst>
          </a:blip>
          <a:srcRect l="7925" t="31554" r="9911" b="31882"/>
          <a:stretch>
            <a:fillRect/>
          </a:stretch>
        </p:blipFill>
        <p:spPr bwMode="auto">
          <a:xfrm>
            <a:off x="1442243" y="1787525"/>
            <a:ext cx="827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6" descr="https://encrypted-tbn3.gstatic.com/images?q=tbn:ANd9GcQpNAmoCOOaCy2ZP5-5mdcHDuhsoZuEUhkWUIB4GfPsQzr4usI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19283" y="1746659"/>
            <a:ext cx="690623" cy="62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5950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Title 2">
            <a:extLst>
              <a:ext uri="{FF2B5EF4-FFF2-40B4-BE49-F238E27FC236}">
                <a16:creationId xmlns:a16="http://schemas.microsoft.com/office/drawing/2014/main" id="{BC3AB52E-6A12-4B15-AED7-1DA6CED3D414}"/>
              </a:ext>
            </a:extLst>
          </p:cNvPr>
          <p:cNvSpPr>
            <a:spLocks noGrp="1"/>
          </p:cNvSpPr>
          <p:nvPr>
            <p:ph type="title"/>
          </p:nvPr>
        </p:nvSpPr>
        <p:spPr>
          <a:xfrm>
            <a:off x="457200" y="616383"/>
            <a:ext cx="8229600" cy="1143000"/>
          </a:xfrm>
        </p:spPr>
        <p:txBody>
          <a:bodyPr/>
          <a:lstStyle/>
          <a:p>
            <a:pPr eaLnBrk="1" hangingPunct="1"/>
            <a:r>
              <a:rPr lang="en-US" altLang="en-US" dirty="0"/>
              <a:t>Il </a:t>
            </a:r>
            <a:r>
              <a:rPr lang="en-US" altLang="en-US" dirty="0" err="1"/>
              <a:t>Modello</a:t>
            </a:r>
            <a:r>
              <a:rPr lang="en-US" altLang="en-US" dirty="0"/>
              <a:t> Standard </a:t>
            </a:r>
            <a:r>
              <a:rPr lang="en-US" altLang="en-US" dirty="0" err="1"/>
              <a:t>spiega</a:t>
            </a:r>
            <a:r>
              <a:rPr lang="en-US" altLang="en-US" dirty="0"/>
              <a:t> </a:t>
            </a:r>
            <a:r>
              <a:rPr lang="en-US" altLang="en-US" dirty="0" err="1"/>
              <a:t>tutto</a:t>
            </a:r>
            <a:r>
              <a:rPr lang="en-US" altLang="en-US" dirty="0"/>
              <a:t>?</a:t>
            </a:r>
          </a:p>
        </p:txBody>
      </p:sp>
      <p:sp>
        <p:nvSpPr>
          <p:cNvPr id="23555" name="Text Placeholder 3">
            <a:extLst>
              <a:ext uri="{FF2B5EF4-FFF2-40B4-BE49-F238E27FC236}">
                <a16:creationId xmlns:a16="http://schemas.microsoft.com/office/drawing/2014/main" id="{BC90108E-2D4C-4B2F-AE0E-F7DB678F9D21}"/>
              </a:ext>
            </a:extLst>
          </p:cNvPr>
          <p:cNvSpPr>
            <a:spLocks noGrp="1"/>
          </p:cNvSpPr>
          <p:nvPr>
            <p:ph type="body" sz="half" idx="1"/>
          </p:nvPr>
        </p:nvSpPr>
        <p:spPr>
          <a:xfrm>
            <a:off x="611188" y="2332038"/>
            <a:ext cx="8004175" cy="3113087"/>
          </a:xfrm>
        </p:spPr>
        <p:txBody>
          <a:bodyPr/>
          <a:lstStyle/>
          <a:p>
            <a:pPr marL="0" indent="0" algn="ctr" eaLnBrk="1" hangingPunct="1">
              <a:buNone/>
            </a:pPr>
            <a:r>
              <a:rPr lang="en-US" altLang="en-US" dirty="0"/>
              <a:t>Con il </a:t>
            </a:r>
            <a:r>
              <a:rPr lang="en-US" altLang="en-US" dirty="0" err="1"/>
              <a:t>Modello</a:t>
            </a:r>
            <a:r>
              <a:rPr lang="en-US" altLang="en-US" dirty="0"/>
              <a:t> Standard </a:t>
            </a:r>
            <a:r>
              <a:rPr lang="en-US" altLang="en-US" dirty="0" err="1"/>
              <a:t>possiamo</a:t>
            </a:r>
            <a:r>
              <a:rPr lang="en-US" altLang="en-US" dirty="0"/>
              <a:t> </a:t>
            </a:r>
          </a:p>
          <a:p>
            <a:pPr marL="0" indent="0" algn="ctr" eaLnBrk="1" hangingPunct="1">
              <a:buNone/>
            </a:pPr>
            <a:r>
              <a:rPr lang="en-US" altLang="en-US" dirty="0" err="1"/>
              <a:t>spiegare</a:t>
            </a:r>
            <a:r>
              <a:rPr lang="en-US" altLang="en-US" dirty="0"/>
              <a:t> tutti </a:t>
            </a:r>
            <a:r>
              <a:rPr lang="en-US" altLang="en-US" dirty="0" err="1"/>
              <a:t>i</a:t>
            </a:r>
            <a:r>
              <a:rPr lang="en-US" altLang="en-US" dirty="0"/>
              <a:t> </a:t>
            </a:r>
            <a:r>
              <a:rPr lang="en-US" altLang="en-US" dirty="0" err="1"/>
              <a:t>fenomeni</a:t>
            </a:r>
            <a:r>
              <a:rPr lang="en-US" alt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A45CF-4D94-4B60-8203-F46923CBCF9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2BBCAB1-E17E-41FA-AA38-17D91DC5B398}"/>
              </a:ext>
            </a:extLst>
          </p:cNvPr>
          <p:cNvSpPr>
            <a:spLocks noGrp="1"/>
          </p:cNvSpPr>
          <p:nvPr>
            <p:ph idx="1"/>
          </p:nvPr>
        </p:nvSpPr>
        <p:spPr/>
        <p:txBody>
          <a:bodyPr/>
          <a:lstStyle/>
          <a:p>
            <a:endParaRPr lang="en-GB"/>
          </a:p>
        </p:txBody>
      </p:sp>
      <p:sp>
        <p:nvSpPr>
          <p:cNvPr id="4" name="Slide Number Placeholder 3">
            <a:extLst>
              <a:ext uri="{FF2B5EF4-FFF2-40B4-BE49-F238E27FC236}">
                <a16:creationId xmlns:a16="http://schemas.microsoft.com/office/drawing/2014/main" id="{9C62F51D-EABF-4F14-A6B1-676DB4E74FAB}"/>
              </a:ext>
            </a:extLst>
          </p:cNvPr>
          <p:cNvSpPr>
            <a:spLocks noGrp="1"/>
          </p:cNvSpPr>
          <p:nvPr>
            <p:ph type="sldNum" sz="quarter" idx="12"/>
          </p:nvPr>
        </p:nvSpPr>
        <p:spPr/>
        <p:txBody>
          <a:bodyPr/>
          <a:lstStyle/>
          <a:p>
            <a:pPr algn="r">
              <a:defRPr/>
            </a:pPr>
            <a:fld id="{CF55FA91-575B-4A02-8CDF-4D441F316BE6}" type="slidenum">
              <a:rPr lang="en-US" altLang="en-US" smtClean="0"/>
              <a:pPr algn="r">
                <a:defRPr/>
              </a:pPr>
              <a:t>6</a:t>
            </a:fld>
            <a:endParaRPr lang="en-US" altLang="en-US" sz="1400"/>
          </a:p>
        </p:txBody>
      </p:sp>
      <p:pic>
        <p:nvPicPr>
          <p:cNvPr id="1026" name="Picture 2" descr="A big box with LEGO bricks stock photo. Image of education - 156923214">
            <a:extLst>
              <a:ext uri="{FF2B5EF4-FFF2-40B4-BE49-F238E27FC236}">
                <a16:creationId xmlns:a16="http://schemas.microsoft.com/office/drawing/2014/main" id="{88CC7267-540F-49D4-BD90-4C5F4F8FCB8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9139"/>
          <a:stretch/>
        </p:blipFill>
        <p:spPr bwMode="auto">
          <a:xfrm>
            <a:off x="0" y="128588"/>
            <a:ext cx="9144000" cy="5997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2526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290" name="Picture 5">
            <a:extLst>
              <a:ext uri="{FF2B5EF4-FFF2-40B4-BE49-F238E27FC236}">
                <a16:creationId xmlns:a16="http://schemas.microsoft.com/office/drawing/2014/main" id="{61C6B5F2-4EC1-45A3-9ED5-31B7E85841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673870">
            <a:off x="6542087" y="4246563"/>
            <a:ext cx="2519363" cy="228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6">
            <a:extLst>
              <a:ext uri="{FF2B5EF4-FFF2-40B4-BE49-F238E27FC236}">
                <a16:creationId xmlns:a16="http://schemas.microsoft.com/office/drawing/2014/main" id="{B585EFBF-9F8C-4704-BE6F-897EDA2E7D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3252" b="-1115"/>
          <a:stretch>
            <a:fillRect/>
          </a:stretch>
        </p:blipFill>
        <p:spPr bwMode="auto">
          <a:xfrm>
            <a:off x="611188" y="404813"/>
            <a:ext cx="82137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 Box 7">
            <a:extLst>
              <a:ext uri="{FF2B5EF4-FFF2-40B4-BE49-F238E27FC236}">
                <a16:creationId xmlns:a16="http://schemas.microsoft.com/office/drawing/2014/main" id="{627513BB-25CC-49E8-BCEA-30EEC1037975}"/>
              </a:ext>
            </a:extLst>
          </p:cNvPr>
          <p:cNvSpPr txBox="1">
            <a:spLocks noChangeArrowheads="1"/>
          </p:cNvSpPr>
          <p:nvPr/>
        </p:nvSpPr>
        <p:spPr bwMode="auto">
          <a:xfrm>
            <a:off x="323850" y="4508500"/>
            <a:ext cx="69119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it-IT" altLang="en-US" sz="1800" b="1"/>
              <a:t>Esiste forse una galassia lontana tutta fatta di anti-materia</a:t>
            </a:r>
            <a:r>
              <a:rPr lang="it-IT" altLang="en-US" sz="1800"/>
              <a:t>? Se esistesse e fosse vicina vedremmo una zona di confine da cui proverrebbero i fotoni dell’annichilazione ma non possiamo escludere che esista lontanissimo.</a:t>
            </a:r>
          </a:p>
          <a:p>
            <a:pPr eaLnBrk="1" hangingPunct="1">
              <a:spcBef>
                <a:spcPct val="0"/>
              </a:spcBef>
              <a:buFontTx/>
              <a:buNone/>
            </a:pPr>
            <a:r>
              <a:rPr lang="it-IT" altLang="en-US" sz="1800"/>
              <a:t>Esperimenti su satelliti e stazioni spaziali misurano il flusso di raggi cosmici primario fuori dall’atmosfera per capire se esistono sorgenti di anti-materia nell’Universo.</a:t>
            </a:r>
          </a:p>
          <a:p>
            <a:pPr eaLnBrk="1" hangingPunct="1">
              <a:spcBef>
                <a:spcPct val="0"/>
              </a:spcBef>
              <a:buFontTx/>
              <a:buNone/>
            </a:pPr>
            <a:endParaRPr lang="it-IT" altLang="en-US" sz="1800"/>
          </a:p>
        </p:txBody>
      </p:sp>
      <p:sp>
        <p:nvSpPr>
          <p:cNvPr id="12293" name="Title 7">
            <a:extLst>
              <a:ext uri="{FF2B5EF4-FFF2-40B4-BE49-F238E27FC236}">
                <a16:creationId xmlns:a16="http://schemas.microsoft.com/office/drawing/2014/main" id="{428DAD0A-C33A-4468-B302-C2A84DCF62AA}"/>
              </a:ext>
            </a:extLst>
          </p:cNvPr>
          <p:cNvSpPr>
            <a:spLocks noGrp="1"/>
          </p:cNvSpPr>
          <p:nvPr>
            <p:ph type="title"/>
          </p:nvPr>
        </p:nvSpPr>
        <p:spPr/>
        <p:txBody>
          <a:bodyPr/>
          <a:lstStyle/>
          <a:p>
            <a:pPr eaLnBrk="1" hangingPunct="1"/>
            <a:r>
              <a:rPr lang="en-US" altLang="en-US">
                <a:solidFill>
                  <a:srgbClr val="FF0000"/>
                </a:solidFill>
              </a:rPr>
              <a:t>Anti-materia</a:t>
            </a:r>
          </a:p>
        </p:txBody>
      </p:sp>
      <p:sp>
        <p:nvSpPr>
          <p:cNvPr id="12294" name="Text Box 4">
            <a:extLst>
              <a:ext uri="{FF2B5EF4-FFF2-40B4-BE49-F238E27FC236}">
                <a16:creationId xmlns:a16="http://schemas.microsoft.com/office/drawing/2014/main" id="{5C76E664-D631-4F83-9B28-EAA3B791BD83}"/>
              </a:ext>
            </a:extLst>
          </p:cNvPr>
          <p:cNvSpPr txBox="1">
            <a:spLocks noChangeArrowheads="1"/>
          </p:cNvSpPr>
          <p:nvPr/>
        </p:nvSpPr>
        <p:spPr bwMode="auto">
          <a:xfrm>
            <a:off x="1187450" y="1557338"/>
            <a:ext cx="7200900"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it-IT" altLang="en-US" sz="2000">
                <a:solidFill>
                  <a:srgbClr val="FF0000"/>
                </a:solidFill>
              </a:rPr>
              <a:t>Problema aperto: il nostro universo e’ fatto di materia e non di anti-materia, quindi se all’inizio c’era solo energia e materia e anti-materia si sono prodotte in ugual probabilità, </a:t>
            </a:r>
            <a:r>
              <a:rPr lang="it-IT" altLang="en-US" sz="2000" b="1">
                <a:solidFill>
                  <a:srgbClr val="FF0000"/>
                </a:solidFill>
              </a:rPr>
              <a:t>dove e’ andata a finire tutta la anti-materia?</a:t>
            </a:r>
          </a:p>
          <a:p>
            <a:pPr eaLnBrk="1" hangingPunct="1">
              <a:spcBef>
                <a:spcPct val="0"/>
              </a:spcBef>
              <a:buFontTx/>
              <a:buNone/>
            </a:pPr>
            <a:endParaRPr lang="it-IT" altLang="en-US" sz="2000" b="1">
              <a:solidFill>
                <a:srgbClr val="FF0000"/>
              </a:solidFill>
            </a:endParaRPr>
          </a:p>
        </p:txBody>
      </p:sp>
      <p:sp>
        <p:nvSpPr>
          <p:cNvPr id="12295" name="TextBox 8">
            <a:extLst>
              <a:ext uri="{FF2B5EF4-FFF2-40B4-BE49-F238E27FC236}">
                <a16:creationId xmlns:a16="http://schemas.microsoft.com/office/drawing/2014/main" id="{6C11968C-60DE-4A79-A48E-684C32B2BDED}"/>
              </a:ext>
            </a:extLst>
          </p:cNvPr>
          <p:cNvSpPr txBox="1">
            <a:spLocks noChangeArrowheads="1"/>
          </p:cNvSpPr>
          <p:nvPr/>
        </p:nvSpPr>
        <p:spPr bwMode="auto">
          <a:xfrm>
            <a:off x="250825" y="6488113"/>
            <a:ext cx="8855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it-IT" altLang="en-US" sz="1800" b="1"/>
              <a:t>O forse materia e anti-materia non sono copie identiche ma con carica opposta</a:t>
            </a:r>
          </a:p>
        </p:txBody>
      </p:sp>
    </p:spTree>
    <p:extLst>
      <p:ext uri="{BB962C8B-B14F-4D97-AF65-F5344CB8AC3E}">
        <p14:creationId xmlns:p14="http://schemas.microsoft.com/office/powerpoint/2010/main" val="38834202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611941AF-F6AB-46CF-9105-65E624BE4487}"/>
              </a:ext>
            </a:extLst>
          </p:cNvPr>
          <p:cNvSpPr>
            <a:spLocks noGrp="1"/>
          </p:cNvSpPr>
          <p:nvPr>
            <p:ph type="title"/>
          </p:nvPr>
        </p:nvSpPr>
        <p:spPr>
          <a:xfrm>
            <a:off x="457200" y="-26988"/>
            <a:ext cx="8229600" cy="1143001"/>
          </a:xfrm>
        </p:spPr>
        <p:txBody>
          <a:bodyPr/>
          <a:lstStyle/>
          <a:p>
            <a:pPr eaLnBrk="1" hangingPunct="1"/>
            <a:r>
              <a:rPr lang="en-US" altLang="en-US"/>
              <a:t>Unificazione delle forze</a:t>
            </a:r>
          </a:p>
        </p:txBody>
      </p:sp>
      <p:sp>
        <p:nvSpPr>
          <p:cNvPr id="22531" name="TextBox 7">
            <a:extLst>
              <a:ext uri="{FF2B5EF4-FFF2-40B4-BE49-F238E27FC236}">
                <a16:creationId xmlns:a16="http://schemas.microsoft.com/office/drawing/2014/main" id="{3F973449-235A-4EBC-A5FF-5E634806D4AD}"/>
              </a:ext>
            </a:extLst>
          </p:cNvPr>
          <p:cNvSpPr txBox="1">
            <a:spLocks noChangeArrowheads="1"/>
          </p:cNvSpPr>
          <p:nvPr/>
        </p:nvSpPr>
        <p:spPr bwMode="auto">
          <a:xfrm>
            <a:off x="107950" y="4781550"/>
            <a:ext cx="89281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en-US" sz="1800"/>
              <a:t>Le teorie di grande unificazione cercano di trovare un modo perche` tutte le forze che conosciamo siano aspetti differenti di una stessa forza. </a:t>
            </a:r>
          </a:p>
          <a:p>
            <a:pPr eaLnBrk="1" hangingPunct="1">
              <a:spcBef>
                <a:spcPct val="0"/>
              </a:spcBef>
              <a:buFontTx/>
              <a:buNone/>
            </a:pPr>
            <a:r>
              <a:rPr lang="en-US" altLang="en-US" sz="1800"/>
              <a:t>Noi sappiamo che alle energie basse (normali) la costante di accoppiamento delle forze elettromagnetiche e` alpha=e</a:t>
            </a:r>
            <a:r>
              <a:rPr lang="en-US" altLang="en-US" sz="1800" baseline="30000"/>
              <a:t>2</a:t>
            </a:r>
            <a:r>
              <a:rPr lang="en-US" altLang="en-US" sz="1800"/>
              <a:t>/4</a:t>
            </a:r>
            <a:r>
              <a:rPr lang="el-GR" altLang="en-US" sz="1800"/>
              <a:t>πε</a:t>
            </a:r>
            <a:r>
              <a:rPr lang="en-US" altLang="en-US" sz="1800"/>
              <a:t>hc=1/137. Ad alta energia invece  alpha vale 1/128. Ma anche se le costanti delle forze debole e forte scendono, non si incontrano in uno stesso valore. </a:t>
            </a:r>
          </a:p>
          <a:p>
            <a:pPr algn="ctr" eaLnBrk="1" hangingPunct="1">
              <a:spcBef>
                <a:spcPct val="0"/>
              </a:spcBef>
              <a:buFontTx/>
              <a:buNone/>
            </a:pPr>
            <a:r>
              <a:rPr lang="en-US" altLang="en-US" sz="1800"/>
              <a:t>Serve una nuova teoria per farle incontrare, per es. la super-simmetria.</a:t>
            </a:r>
          </a:p>
        </p:txBody>
      </p:sp>
      <p:pic>
        <p:nvPicPr>
          <p:cNvPr id="22532" name="Picture 9" descr="running_coupling.gif">
            <a:extLst>
              <a:ext uri="{FF2B5EF4-FFF2-40B4-BE49-F238E27FC236}">
                <a16:creationId xmlns:a16="http://schemas.microsoft.com/office/drawing/2014/main" id="{B6617524-39F5-4CD2-BFF4-F561DB8B520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908050"/>
            <a:ext cx="6264275" cy="382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2">
            <a:extLst>
              <a:ext uri="{FF2B5EF4-FFF2-40B4-BE49-F238E27FC236}">
                <a16:creationId xmlns:a16="http://schemas.microsoft.com/office/drawing/2014/main" id="{7484671D-396A-4DE5-BB9C-6B10B051BDE5}"/>
              </a:ext>
            </a:extLst>
          </p:cNvPr>
          <p:cNvGrpSpPr>
            <a:grpSpLocks/>
          </p:cNvGrpSpPr>
          <p:nvPr/>
        </p:nvGrpSpPr>
        <p:grpSpPr bwMode="auto">
          <a:xfrm>
            <a:off x="4500563" y="908050"/>
            <a:ext cx="3024187" cy="3744913"/>
            <a:chOff x="4499992" y="908720"/>
            <a:chExt cx="3024336" cy="3744416"/>
          </a:xfrm>
        </p:grpSpPr>
        <p:sp>
          <p:nvSpPr>
            <p:cNvPr id="11" name="Rectangle 10">
              <a:extLst>
                <a:ext uri="{FF2B5EF4-FFF2-40B4-BE49-F238E27FC236}">
                  <a16:creationId xmlns:a16="http://schemas.microsoft.com/office/drawing/2014/main" id="{3AA866BF-23DC-4926-AA1E-CAFF1B418467}"/>
                </a:ext>
              </a:extLst>
            </p:cNvPr>
            <p:cNvSpPr/>
            <p:nvPr/>
          </p:nvSpPr>
          <p:spPr>
            <a:xfrm>
              <a:off x="4715903" y="908720"/>
              <a:ext cx="2808425" cy="37444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a:extLst>
                <a:ext uri="{FF2B5EF4-FFF2-40B4-BE49-F238E27FC236}">
                  <a16:creationId xmlns:a16="http://schemas.microsoft.com/office/drawing/2014/main" id="{EBCEF61C-3D7A-4CB3-8034-71E3C913D52C}"/>
                </a:ext>
              </a:extLst>
            </p:cNvPr>
            <p:cNvSpPr/>
            <p:nvPr/>
          </p:nvSpPr>
          <p:spPr>
            <a:xfrm>
              <a:off x="4499992" y="1700778"/>
              <a:ext cx="647732" cy="244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nodeType="clickEffect">
                                  <p:stCondLst>
                                    <p:cond delay="0"/>
                                  </p:stCondLst>
                                  <p:childTnLst>
                                    <p:animEffect transition="out" filter="dissolv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988BAF58-DB9F-4AA9-B288-D7AD04EDEFDF}"/>
              </a:ext>
            </a:extLst>
          </p:cNvPr>
          <p:cNvSpPr>
            <a:spLocks noGrp="1"/>
          </p:cNvSpPr>
          <p:nvPr>
            <p:ph type="title"/>
          </p:nvPr>
        </p:nvSpPr>
        <p:spPr/>
        <p:txBody>
          <a:bodyPr/>
          <a:lstStyle/>
          <a:p>
            <a:pPr eaLnBrk="1" hangingPunct="1"/>
            <a:r>
              <a:rPr lang="en-US" altLang="en-US"/>
              <a:t>La materia oscura</a:t>
            </a:r>
          </a:p>
        </p:txBody>
      </p:sp>
      <p:pic>
        <p:nvPicPr>
          <p:cNvPr id="24579" name="Content Placeholder 5" descr="heic0309a.jpg">
            <a:extLst>
              <a:ext uri="{FF2B5EF4-FFF2-40B4-BE49-F238E27FC236}">
                <a16:creationId xmlns:a16="http://schemas.microsoft.com/office/drawing/2014/main" id="{72F9698B-1DBC-46D5-9670-56DE7FB273E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572000" y="1628775"/>
            <a:ext cx="4294188" cy="4176713"/>
          </a:xfrm>
        </p:spPr>
      </p:pic>
      <p:pic>
        <p:nvPicPr>
          <p:cNvPr id="24580" name="Picture 4" descr="DarkMatterPie.jpg">
            <a:extLst>
              <a:ext uri="{FF2B5EF4-FFF2-40B4-BE49-F238E27FC236}">
                <a16:creationId xmlns:a16="http://schemas.microsoft.com/office/drawing/2014/main" id="{7CD94105-9208-4618-8901-438FA63040A7}"/>
              </a:ext>
            </a:extLst>
          </p:cNvPr>
          <p:cNvPicPr>
            <a:picLocks noChangeAspect="1"/>
          </p:cNvPicPr>
          <p:nvPr/>
        </p:nvPicPr>
        <p:blipFill>
          <a:blip r:embed="rId3">
            <a:extLst>
              <a:ext uri="{28A0092B-C50C-407E-A947-70E740481C1C}">
                <a14:useLocalDpi xmlns:a14="http://schemas.microsoft.com/office/drawing/2010/main" val="0"/>
              </a:ext>
            </a:extLst>
          </a:blip>
          <a:srcRect l="5125" t="6892" r="2618" b="14980"/>
          <a:stretch>
            <a:fillRect/>
          </a:stretch>
        </p:blipFill>
        <p:spPr bwMode="auto">
          <a:xfrm>
            <a:off x="250825" y="4076700"/>
            <a:ext cx="4108450"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6">
            <a:extLst>
              <a:ext uri="{FF2B5EF4-FFF2-40B4-BE49-F238E27FC236}">
                <a16:creationId xmlns:a16="http://schemas.microsoft.com/office/drawing/2014/main" id="{8DADF8DF-3ED1-41A8-87BB-8F6D2F113957}"/>
              </a:ext>
            </a:extLst>
          </p:cNvPr>
          <p:cNvSpPr txBox="1">
            <a:spLocks noChangeArrowheads="1"/>
          </p:cNvSpPr>
          <p:nvPr/>
        </p:nvSpPr>
        <p:spPr bwMode="auto">
          <a:xfrm>
            <a:off x="250825" y="1484313"/>
            <a:ext cx="424973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en-US" sz="1800"/>
              <a:t>Studiando I cluster di galassie lontane ci si rende conto che la materia visibile (stelle, pianeti, gas…) presente nelle galassie non e` sufficiente a spiegare la rotazione delle galassie.</a:t>
            </a:r>
          </a:p>
          <a:p>
            <a:pPr eaLnBrk="1" hangingPunct="1">
              <a:spcBef>
                <a:spcPct val="0"/>
              </a:spcBef>
              <a:buFontTx/>
              <a:buNone/>
            </a:pPr>
            <a:r>
              <a:rPr lang="en-US" altLang="en-US" sz="1800"/>
              <a:t>Ci deve essere altra materia invisibile massiva che si addensa intorno alle galassie e che lega le galassie fra loro.</a:t>
            </a:r>
          </a:p>
        </p:txBody>
      </p:sp>
      <p:sp>
        <p:nvSpPr>
          <p:cNvPr id="2" name="Slide Number Placeholder 1">
            <a:extLst>
              <a:ext uri="{FF2B5EF4-FFF2-40B4-BE49-F238E27FC236}">
                <a16:creationId xmlns:a16="http://schemas.microsoft.com/office/drawing/2014/main" id="{F1226098-DF59-46EB-8CD1-A1F46F242EE2}"/>
              </a:ext>
            </a:extLst>
          </p:cNvPr>
          <p:cNvSpPr>
            <a:spLocks noGrp="1"/>
          </p:cNvSpPr>
          <p:nvPr>
            <p:ph type="sldNum" sz="quarter" idx="12"/>
          </p:nvPr>
        </p:nvSpPr>
        <p:spPr/>
        <p:txBody>
          <a:bodyPr/>
          <a:lstStyle/>
          <a:p>
            <a:fld id="{55AE9753-5B43-41B7-ADBB-29D7EC9590A4}" type="slidenum">
              <a:rPr lang="it-IT" altLang="en-US" smtClean="0"/>
              <a:pPr/>
              <a:t>62</a:t>
            </a:fld>
            <a:endParaRPr lang="it-IT" alt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FCF16F4B-8936-4F7A-967C-C75C0B2D18FD}"/>
              </a:ext>
            </a:extLst>
          </p:cNvPr>
          <p:cNvSpPr>
            <a:spLocks noGrp="1"/>
          </p:cNvSpPr>
          <p:nvPr>
            <p:ph type="title"/>
          </p:nvPr>
        </p:nvSpPr>
        <p:spPr/>
        <p:txBody>
          <a:bodyPr/>
          <a:lstStyle/>
          <a:p>
            <a:pPr eaLnBrk="1" hangingPunct="1"/>
            <a:r>
              <a:rPr lang="en-US" altLang="en-US"/>
              <a:t>La materia oscura</a:t>
            </a:r>
          </a:p>
        </p:txBody>
      </p:sp>
      <p:sp>
        <p:nvSpPr>
          <p:cNvPr id="25603" name="Text Placeholder 2">
            <a:extLst>
              <a:ext uri="{FF2B5EF4-FFF2-40B4-BE49-F238E27FC236}">
                <a16:creationId xmlns:a16="http://schemas.microsoft.com/office/drawing/2014/main" id="{909F362D-63EB-4E03-9C47-4065503F2E56}"/>
              </a:ext>
            </a:extLst>
          </p:cNvPr>
          <p:cNvSpPr>
            <a:spLocks noGrp="1"/>
          </p:cNvSpPr>
          <p:nvPr>
            <p:ph type="body" sz="half" idx="1"/>
          </p:nvPr>
        </p:nvSpPr>
        <p:spPr>
          <a:xfrm>
            <a:off x="684213" y="1196975"/>
            <a:ext cx="7642225" cy="1181100"/>
          </a:xfrm>
        </p:spPr>
        <p:txBody>
          <a:bodyPr/>
          <a:lstStyle/>
          <a:p>
            <a:pPr eaLnBrk="1" hangingPunct="1"/>
            <a:r>
              <a:rPr lang="en-US" altLang="en-US" sz="2000" dirty="0"/>
              <a:t>Che </a:t>
            </a:r>
            <a:r>
              <a:rPr lang="en-US" altLang="en-US" sz="2000" dirty="0" err="1"/>
              <a:t>cosa</a:t>
            </a:r>
            <a:r>
              <a:rPr lang="en-US" altLang="en-US" sz="2000" dirty="0"/>
              <a:t> e` </a:t>
            </a:r>
            <a:r>
              <a:rPr lang="en-US" altLang="en-US" sz="2000" dirty="0" err="1"/>
              <a:t>questa</a:t>
            </a:r>
            <a:r>
              <a:rPr lang="en-US" altLang="en-US" sz="2000" dirty="0"/>
              <a:t> </a:t>
            </a:r>
            <a:r>
              <a:rPr lang="en-US" altLang="en-US" sz="2000" dirty="0" err="1"/>
              <a:t>materia</a:t>
            </a:r>
            <a:r>
              <a:rPr lang="en-US" altLang="en-US" sz="2000" dirty="0"/>
              <a:t> </a:t>
            </a:r>
            <a:r>
              <a:rPr lang="en-US" altLang="en-US" sz="2000" dirty="0" err="1"/>
              <a:t>oscura</a:t>
            </a:r>
            <a:r>
              <a:rPr lang="en-US" altLang="en-US" sz="2000" dirty="0"/>
              <a:t>?</a:t>
            </a:r>
          </a:p>
          <a:p>
            <a:pPr eaLnBrk="1" hangingPunct="1"/>
            <a:r>
              <a:rPr lang="en-US" altLang="en-US" sz="2000" dirty="0"/>
              <a:t>I </a:t>
            </a:r>
            <a:r>
              <a:rPr lang="en-US" altLang="en-US" sz="2000" dirty="0" err="1"/>
              <a:t>neutrini</a:t>
            </a:r>
            <a:r>
              <a:rPr lang="en-US" altLang="en-US" sz="2000" dirty="0"/>
              <a:t> del MS </a:t>
            </a:r>
            <a:r>
              <a:rPr lang="en-US" altLang="en-US" sz="2000" dirty="0" err="1"/>
              <a:t>hanno</a:t>
            </a:r>
            <a:r>
              <a:rPr lang="en-US" altLang="en-US" sz="2000" dirty="0"/>
              <a:t> </a:t>
            </a:r>
            <a:r>
              <a:rPr lang="en-US" altLang="en-US" sz="2000" dirty="0" err="1"/>
              <a:t>troppo</a:t>
            </a:r>
            <a:r>
              <a:rPr lang="en-US" altLang="en-US" sz="2000" dirty="0"/>
              <a:t> </a:t>
            </a:r>
            <a:r>
              <a:rPr lang="en-US" altLang="en-US" sz="2000" dirty="0" err="1"/>
              <a:t>poca</a:t>
            </a:r>
            <a:r>
              <a:rPr lang="en-US" altLang="en-US" sz="2000" dirty="0"/>
              <a:t> </a:t>
            </a:r>
            <a:r>
              <a:rPr lang="en-US" altLang="en-US" sz="2000" dirty="0" err="1"/>
              <a:t>massa</a:t>
            </a:r>
            <a:r>
              <a:rPr lang="en-US" altLang="en-US" sz="2000" dirty="0"/>
              <a:t>.</a:t>
            </a:r>
          </a:p>
          <a:p>
            <a:pPr eaLnBrk="1" hangingPunct="1"/>
            <a:r>
              <a:rPr lang="en-US" altLang="en-US" sz="2000" dirty="0" err="1"/>
              <a:t>Potrebbe</a:t>
            </a:r>
            <a:r>
              <a:rPr lang="en-US" altLang="en-US" sz="2000" dirty="0"/>
              <a:t> </a:t>
            </a:r>
            <a:r>
              <a:rPr lang="en-US" altLang="en-US" sz="2000" dirty="0" err="1"/>
              <a:t>essere</a:t>
            </a:r>
            <a:r>
              <a:rPr lang="en-US" altLang="en-US" sz="2000" dirty="0"/>
              <a:t> </a:t>
            </a:r>
            <a:r>
              <a:rPr lang="en-US" altLang="en-US" sz="2000" dirty="0" err="1"/>
              <a:t>qualche</a:t>
            </a:r>
            <a:r>
              <a:rPr lang="en-US" altLang="en-US" sz="2000" dirty="0"/>
              <a:t> </a:t>
            </a:r>
            <a:r>
              <a:rPr lang="en-US" altLang="en-US" sz="2000" dirty="0" err="1"/>
              <a:t>particella</a:t>
            </a:r>
            <a:r>
              <a:rPr lang="en-US" altLang="en-US" sz="2000" dirty="0"/>
              <a:t> </a:t>
            </a:r>
            <a:r>
              <a:rPr lang="en-US" altLang="en-US" sz="2000" dirty="0" err="1"/>
              <a:t>sconosciuta</a:t>
            </a:r>
            <a:r>
              <a:rPr lang="en-US" altLang="en-US" sz="2000" dirty="0"/>
              <a:t> </a:t>
            </a:r>
            <a:r>
              <a:rPr lang="en-US" altLang="en-US" sz="2000" dirty="0" err="1"/>
              <a:t>neutra</a:t>
            </a:r>
            <a:r>
              <a:rPr lang="en-US" altLang="en-US" sz="2000" dirty="0"/>
              <a:t> </a:t>
            </a:r>
            <a:r>
              <a:rPr lang="en-US" altLang="en-US" sz="2000" dirty="0" err="1"/>
              <a:t>rimasta</a:t>
            </a:r>
            <a:r>
              <a:rPr lang="en-US" altLang="en-US" sz="2000" dirty="0"/>
              <a:t> in </a:t>
            </a:r>
            <a:r>
              <a:rPr lang="en-US" altLang="en-US" sz="2000" dirty="0" err="1"/>
              <a:t>grande</a:t>
            </a:r>
            <a:r>
              <a:rPr lang="en-US" altLang="en-US" sz="2000" dirty="0"/>
              <a:t> </a:t>
            </a:r>
            <a:r>
              <a:rPr lang="en-US" altLang="en-US" sz="2000" dirty="0" err="1"/>
              <a:t>quantita</a:t>
            </a:r>
            <a:r>
              <a:rPr lang="en-US" altLang="en-US" sz="2000" dirty="0"/>
              <a:t>` dopo il Big Bang</a:t>
            </a:r>
          </a:p>
          <a:p>
            <a:pPr eaLnBrk="1" hangingPunct="1"/>
            <a:r>
              <a:rPr lang="en-US" altLang="en-US" sz="2000" dirty="0"/>
              <a:t>Nella </a:t>
            </a:r>
            <a:r>
              <a:rPr lang="en-US" altLang="en-US" sz="2000" dirty="0" err="1"/>
              <a:t>caverna</a:t>
            </a:r>
            <a:r>
              <a:rPr lang="en-US" altLang="en-US" sz="2000" dirty="0"/>
              <a:t> del Gran </a:t>
            </a:r>
            <a:r>
              <a:rPr lang="en-US" altLang="en-US" sz="2000" dirty="0" err="1"/>
              <a:t>Sasso</a:t>
            </a:r>
            <a:r>
              <a:rPr lang="en-US" altLang="en-US" sz="2000" dirty="0"/>
              <a:t> </a:t>
            </a:r>
            <a:r>
              <a:rPr lang="en-US" altLang="en-US" sz="2000" dirty="0" err="1"/>
              <a:t>si</a:t>
            </a:r>
            <a:r>
              <a:rPr lang="en-US" altLang="en-US" sz="2000" dirty="0"/>
              <a:t> </a:t>
            </a:r>
            <a:r>
              <a:rPr lang="en-US" altLang="en-US" sz="2000" dirty="0" err="1"/>
              <a:t>cercano</a:t>
            </a:r>
            <a:r>
              <a:rPr lang="en-US" altLang="en-US" sz="2000" dirty="0"/>
              <a:t> </a:t>
            </a:r>
            <a:r>
              <a:rPr lang="en-US" altLang="en-US" sz="2000" dirty="0" err="1"/>
              <a:t>queste</a:t>
            </a:r>
            <a:r>
              <a:rPr lang="en-US" altLang="en-US" sz="2000" dirty="0"/>
              <a:t> </a:t>
            </a:r>
            <a:r>
              <a:rPr lang="en-US" altLang="en-US" sz="2000" dirty="0" err="1"/>
              <a:t>particelle</a:t>
            </a:r>
            <a:r>
              <a:rPr lang="en-US" altLang="en-US" sz="2000" dirty="0"/>
              <a:t> </a:t>
            </a:r>
            <a:r>
              <a:rPr lang="en-US" altLang="en-US" sz="2000" dirty="0" err="1"/>
              <a:t>che</a:t>
            </a:r>
            <a:r>
              <a:rPr lang="en-US" altLang="en-US" sz="2000" dirty="0"/>
              <a:t> </a:t>
            </a:r>
            <a:r>
              <a:rPr lang="en-US" altLang="en-US" sz="2000" dirty="0" err="1"/>
              <a:t>raramente</a:t>
            </a:r>
            <a:r>
              <a:rPr lang="en-US" altLang="en-US" sz="2000" dirty="0"/>
              <a:t> </a:t>
            </a:r>
            <a:r>
              <a:rPr lang="en-US" altLang="en-US" sz="2000" dirty="0" err="1"/>
              <a:t>potrebbero</a:t>
            </a:r>
            <a:r>
              <a:rPr lang="en-US" altLang="en-US" sz="2000" dirty="0"/>
              <a:t> </a:t>
            </a:r>
            <a:r>
              <a:rPr lang="en-US" altLang="en-US" sz="2000" dirty="0" err="1"/>
              <a:t>interagire</a:t>
            </a:r>
            <a:r>
              <a:rPr lang="en-US" altLang="en-US" sz="2000" dirty="0"/>
              <a:t> con la </a:t>
            </a:r>
            <a:r>
              <a:rPr lang="en-US" altLang="en-US" sz="2000" dirty="0" err="1"/>
              <a:t>materia</a:t>
            </a:r>
            <a:r>
              <a:rPr lang="en-US" altLang="en-US" sz="2000" dirty="0"/>
              <a:t> </a:t>
            </a:r>
            <a:r>
              <a:rPr lang="en-US" altLang="en-US" sz="2000" dirty="0" err="1"/>
              <a:t>ordinaria</a:t>
            </a:r>
            <a:r>
              <a:rPr lang="en-US" altLang="en-US" sz="2000" dirty="0"/>
              <a:t>.</a:t>
            </a:r>
          </a:p>
          <a:p>
            <a:pPr eaLnBrk="1" hangingPunct="1"/>
            <a:endParaRPr lang="en-US" altLang="en-US" sz="1600" dirty="0"/>
          </a:p>
        </p:txBody>
      </p:sp>
      <p:pic>
        <p:nvPicPr>
          <p:cNvPr id="25604" name="Picture 4" descr="lab_gransasso_infn.jpg">
            <a:extLst>
              <a:ext uri="{FF2B5EF4-FFF2-40B4-BE49-F238E27FC236}">
                <a16:creationId xmlns:a16="http://schemas.microsoft.com/office/drawing/2014/main" id="{D3AD4A71-E3F4-47EA-B368-3FC243B5870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3357563"/>
            <a:ext cx="664845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2004E8BF-7BA4-436C-9217-D29C5B551B2C}"/>
              </a:ext>
            </a:extLst>
          </p:cNvPr>
          <p:cNvSpPr>
            <a:spLocks noGrp="1"/>
          </p:cNvSpPr>
          <p:nvPr>
            <p:ph type="sldNum" sz="quarter" idx="12"/>
          </p:nvPr>
        </p:nvSpPr>
        <p:spPr/>
        <p:txBody>
          <a:bodyPr/>
          <a:lstStyle/>
          <a:p>
            <a:fld id="{55AE9753-5B43-41B7-ADBB-29D7EC9590A4}" type="slidenum">
              <a:rPr lang="it-IT" altLang="en-US" smtClean="0"/>
              <a:pPr/>
              <a:t>63</a:t>
            </a:fld>
            <a:endParaRPr lang="it-IT" alt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8370" name="TextBox 4"/>
          <p:cNvSpPr txBox="1">
            <a:spLocks noChangeArrowheads="1"/>
          </p:cNvSpPr>
          <p:nvPr/>
        </p:nvSpPr>
        <p:spPr bwMode="auto">
          <a:xfrm>
            <a:off x="0" y="1900238"/>
            <a:ext cx="18473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endParaRPr lang="it-IT" altLang="en-US" sz="2400" dirty="0"/>
          </a:p>
          <a:p>
            <a:pPr eaLnBrk="1" hangingPunct="1">
              <a:spcBef>
                <a:spcPct val="0"/>
              </a:spcBef>
              <a:buFontTx/>
              <a:buNone/>
            </a:pPr>
            <a:endParaRPr lang="it-IT" altLang="en-US" sz="1800" dirty="0"/>
          </a:p>
          <a:p>
            <a:pPr eaLnBrk="1" hangingPunct="1">
              <a:spcBef>
                <a:spcPct val="0"/>
              </a:spcBef>
              <a:buFontTx/>
              <a:buNone/>
            </a:pPr>
            <a:endParaRPr lang="it-IT" altLang="en-US" sz="1800" dirty="0"/>
          </a:p>
        </p:txBody>
      </p:sp>
      <p:sp>
        <p:nvSpPr>
          <p:cNvPr id="3" name="Title 2"/>
          <p:cNvSpPr>
            <a:spLocks noGrp="1"/>
          </p:cNvSpPr>
          <p:nvPr>
            <p:ph type="title"/>
          </p:nvPr>
        </p:nvSpPr>
        <p:spPr>
          <a:xfrm>
            <a:off x="457200" y="0"/>
            <a:ext cx="8229600" cy="1143000"/>
          </a:xfrm>
        </p:spPr>
        <p:txBody>
          <a:bodyPr/>
          <a:lstStyle/>
          <a:p>
            <a:r>
              <a:rPr lang="en-US" dirty="0" err="1"/>
              <a:t>Conclusioni</a:t>
            </a:r>
            <a:endParaRPr lang="en-US" dirty="0"/>
          </a:p>
        </p:txBody>
      </p:sp>
      <p:sp>
        <p:nvSpPr>
          <p:cNvPr id="2" name="Content Placeholder 1">
            <a:extLst>
              <a:ext uri="{FF2B5EF4-FFF2-40B4-BE49-F238E27FC236}">
                <a16:creationId xmlns:a16="http://schemas.microsoft.com/office/drawing/2014/main" id="{78D46935-1183-47B6-BDDB-54D977370D2F}"/>
              </a:ext>
            </a:extLst>
          </p:cNvPr>
          <p:cNvSpPr>
            <a:spLocks noGrp="1"/>
          </p:cNvSpPr>
          <p:nvPr>
            <p:ph idx="1"/>
          </p:nvPr>
        </p:nvSpPr>
        <p:spPr>
          <a:xfrm>
            <a:off x="457200" y="990600"/>
            <a:ext cx="8229600" cy="4525963"/>
          </a:xfrm>
        </p:spPr>
        <p:txBody>
          <a:bodyPr/>
          <a:lstStyle/>
          <a:p>
            <a:r>
              <a:rPr lang="it-IT" sz="2400" dirty="0"/>
              <a:t>La fisica delle particelle elementari e in generale le scienze fondamentali sono un settore estremamente affascinante</a:t>
            </a:r>
          </a:p>
          <a:p>
            <a:r>
              <a:rPr lang="it-IT" sz="2400" dirty="0"/>
              <a:t>Il mestiere di scienziato </a:t>
            </a:r>
            <a:r>
              <a:rPr lang="it-IT" sz="2400" dirty="0" err="1"/>
              <a:t>e`</a:t>
            </a:r>
            <a:r>
              <a:rPr lang="it-IT" sz="2400" dirty="0"/>
              <a:t> appassionante, la mente </a:t>
            </a:r>
            <a:r>
              <a:rPr lang="it-IT" sz="2400" dirty="0" err="1"/>
              <a:t>e`</a:t>
            </a:r>
            <a:r>
              <a:rPr lang="it-IT" sz="2400" dirty="0"/>
              <a:t> sempre stimolata da nuove idee, si impara sempre qualcosa di nuovo</a:t>
            </a:r>
          </a:p>
          <a:p>
            <a:r>
              <a:rPr lang="it-IT" sz="2400" dirty="0"/>
              <a:t>In questo settore vengono impiegati fisici ma anche ingegneri (elettronici, meccanici, dei materiali, gestionali, delle sicurezze…) e informatici</a:t>
            </a:r>
          </a:p>
          <a:p>
            <a:r>
              <a:rPr lang="it-IT" sz="2400" dirty="0"/>
              <a:t>Se riuscite bene in matematica, se la scienza </a:t>
            </a:r>
            <a:r>
              <a:rPr lang="it-IT" sz="2400" dirty="0" err="1"/>
              <a:t>e`</a:t>
            </a:r>
            <a:r>
              <a:rPr lang="it-IT" sz="2400" dirty="0"/>
              <a:t> quello che vi appassiona, che sia in fisica o in altre scienze, vi incoraggio a seguire la vostra passione!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1746" name="Picture 27" descr="CMS-Color-w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7155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35"/>
          <p:cNvSpPr>
            <a:spLocks noGrp="1" noChangeArrowheads="1"/>
          </p:cNvSpPr>
          <p:nvPr>
            <p:ph type="title"/>
          </p:nvPr>
        </p:nvSpPr>
        <p:spPr>
          <a:xfrm>
            <a:off x="652463" y="-55563"/>
            <a:ext cx="8229600" cy="1143001"/>
          </a:xfrm>
          <a:solidFill>
            <a:srgbClr val="CCECFF">
              <a:alpha val="30196"/>
            </a:srgbClr>
          </a:solidFill>
        </p:spPr>
        <p:txBody>
          <a:bodyPr/>
          <a:lstStyle/>
          <a:p>
            <a:r>
              <a:rPr lang="it-IT" altLang="en-US" b="1"/>
              <a:t>Un pezzo importante di CMS: il calorimetro elettromagnetico</a:t>
            </a:r>
          </a:p>
        </p:txBody>
      </p:sp>
      <p:sp>
        <p:nvSpPr>
          <p:cNvPr id="31748" name="Text Box 36"/>
          <p:cNvSpPr txBox="1">
            <a:spLocks noChangeArrowheads="1"/>
          </p:cNvSpPr>
          <p:nvPr/>
        </p:nvSpPr>
        <p:spPr bwMode="auto">
          <a:xfrm>
            <a:off x="323850" y="6491288"/>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it-IT" altLang="en-US"/>
          </a:p>
        </p:txBody>
      </p:sp>
      <p:sp>
        <p:nvSpPr>
          <p:cNvPr id="31749" name="Text Box 51"/>
          <p:cNvSpPr txBox="1">
            <a:spLocks noChangeArrowheads="1"/>
          </p:cNvSpPr>
          <p:nvPr/>
        </p:nvSpPr>
        <p:spPr bwMode="auto">
          <a:xfrm>
            <a:off x="4767263" y="611505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it-IT" altLang="en-US"/>
          </a:p>
        </p:txBody>
      </p:sp>
      <p:pic>
        <p:nvPicPr>
          <p:cNvPr id="31750" name="Picture 22" descr="fc_in_ec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 y="1285875"/>
            <a:ext cx="7583488" cy="507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2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2425" y="4500563"/>
            <a:ext cx="2147888" cy="143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752" name="Text Box 23"/>
          <p:cNvSpPr txBox="1">
            <a:spLocks noChangeArrowheads="1"/>
          </p:cNvSpPr>
          <p:nvPr/>
        </p:nvSpPr>
        <p:spPr bwMode="auto">
          <a:xfrm>
            <a:off x="7137400" y="2608263"/>
            <a:ext cx="1822450" cy="1200150"/>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en-US" sz="2400" b="1">
                <a:solidFill>
                  <a:srgbClr val="0000CC"/>
                </a:solidFill>
              </a:rPr>
              <a:t>75000 cristalli scintillanti</a:t>
            </a:r>
            <a:endParaRPr lang="en-US" altLang="en-US">
              <a:solidFill>
                <a:srgbClr val="0000CC"/>
              </a:solidFill>
            </a:endParaRPr>
          </a:p>
        </p:txBody>
      </p:sp>
      <p:pic>
        <p:nvPicPr>
          <p:cNvPr id="31753" name="Picture 46" descr="capsule9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0813" y="5949950"/>
            <a:ext cx="1079500"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0CEFFA0C-5487-491F-B2B9-7F82D86D37A2}"/>
              </a:ext>
            </a:extLst>
          </p:cNvPr>
          <p:cNvSpPr>
            <a:spLocks noGrp="1"/>
          </p:cNvSpPr>
          <p:nvPr>
            <p:ph type="sldNum" sz="quarter" idx="12"/>
          </p:nvPr>
        </p:nvSpPr>
        <p:spPr/>
        <p:txBody>
          <a:bodyPr/>
          <a:lstStyle/>
          <a:p>
            <a:pPr>
              <a:defRPr/>
            </a:pPr>
            <a:fld id="{CF55FA91-575B-4A02-8CDF-4D441F316BE6}" type="slidenum">
              <a:rPr lang="en-US" altLang="en-US" smtClean="0"/>
              <a:pPr>
                <a:defRPr/>
              </a:pPr>
              <a:t>65</a:t>
            </a:fld>
            <a:endParaRPr lang="en-US" altLang="en-US" sz="1400"/>
          </a:p>
        </p:txBody>
      </p:sp>
    </p:spTree>
    <p:extLst>
      <p:ext uri="{BB962C8B-B14F-4D97-AF65-F5344CB8AC3E}">
        <p14:creationId xmlns:p14="http://schemas.microsoft.com/office/powerpoint/2010/main" val="405697044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6BE0C899-8EF3-4405-BFBC-346145994669}"/>
              </a:ext>
            </a:extLst>
          </p:cNvPr>
          <p:cNvSpPr>
            <a:spLocks noGrp="1"/>
          </p:cNvSpPr>
          <p:nvPr>
            <p:ph type="title"/>
          </p:nvPr>
        </p:nvSpPr>
        <p:spPr/>
        <p:txBody>
          <a:bodyPr/>
          <a:lstStyle/>
          <a:p>
            <a:pPr eaLnBrk="1" hangingPunct="1"/>
            <a:r>
              <a:rPr lang="en-US" altLang="en-US"/>
              <a:t>Energia oscura</a:t>
            </a:r>
          </a:p>
        </p:txBody>
      </p:sp>
      <p:sp>
        <p:nvSpPr>
          <p:cNvPr id="26627" name="Text Placeholder 2">
            <a:extLst>
              <a:ext uri="{FF2B5EF4-FFF2-40B4-BE49-F238E27FC236}">
                <a16:creationId xmlns:a16="http://schemas.microsoft.com/office/drawing/2014/main" id="{D95FB044-79C9-43EA-8F02-319A6EC80452}"/>
              </a:ext>
            </a:extLst>
          </p:cNvPr>
          <p:cNvSpPr>
            <a:spLocks noGrp="1"/>
          </p:cNvSpPr>
          <p:nvPr>
            <p:ph type="body" sz="half" idx="1"/>
          </p:nvPr>
        </p:nvSpPr>
        <p:spPr>
          <a:xfrm>
            <a:off x="457200" y="1600200"/>
            <a:ext cx="8147050" cy="4525963"/>
          </a:xfrm>
        </p:spPr>
        <p:txBody>
          <a:bodyPr/>
          <a:lstStyle/>
          <a:p>
            <a:pPr eaLnBrk="1" hangingPunct="1"/>
            <a:r>
              <a:rPr lang="en-US" altLang="en-US"/>
              <a:t>Recenti misure in astrofisica mostrano che l’espansione dell’Universo sta accelerando. </a:t>
            </a:r>
          </a:p>
          <a:p>
            <a:pPr eaLnBrk="1" hangingPunct="1"/>
            <a:r>
              <a:rPr lang="en-US" altLang="en-US"/>
              <a:t>Una possibile spiegazione e` che l’Universo sia pieno di energia oscura che lo riempie in modo uniforme. Questa energia uniforme e` l’energia del vuoto. </a:t>
            </a:r>
          </a:p>
          <a:p>
            <a:pPr eaLnBrk="1" hangingPunct="1"/>
            <a:r>
              <a:rPr lang="en-US" altLang="en-US"/>
              <a:t>Vari modelli di fisica delle particelle danno predizioni per questa quantita`. </a:t>
            </a:r>
          </a:p>
        </p:txBody>
      </p:sp>
      <p:sp>
        <p:nvSpPr>
          <p:cNvPr id="2" name="Slide Number Placeholder 1">
            <a:extLst>
              <a:ext uri="{FF2B5EF4-FFF2-40B4-BE49-F238E27FC236}">
                <a16:creationId xmlns:a16="http://schemas.microsoft.com/office/drawing/2014/main" id="{B52B04E6-D288-45DC-96DE-4BBD8C0C0204}"/>
              </a:ext>
            </a:extLst>
          </p:cNvPr>
          <p:cNvSpPr>
            <a:spLocks noGrp="1"/>
          </p:cNvSpPr>
          <p:nvPr>
            <p:ph type="sldNum" sz="quarter" idx="12"/>
          </p:nvPr>
        </p:nvSpPr>
        <p:spPr/>
        <p:txBody>
          <a:bodyPr/>
          <a:lstStyle/>
          <a:p>
            <a:fld id="{55AE9753-5B43-41B7-ADBB-29D7EC9590A4}" type="slidenum">
              <a:rPr lang="it-IT" altLang="en-US" smtClean="0"/>
              <a:pPr/>
              <a:t>66</a:t>
            </a:fld>
            <a:endParaRPr lang="it-IT" alt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4" name="Title 1"/>
          <p:cNvSpPr>
            <a:spLocks noGrp="1"/>
          </p:cNvSpPr>
          <p:nvPr>
            <p:ph type="title"/>
          </p:nvPr>
        </p:nvSpPr>
        <p:spPr>
          <a:xfrm>
            <a:off x="382588" y="-90488"/>
            <a:ext cx="8229600" cy="1143001"/>
          </a:xfrm>
        </p:spPr>
        <p:txBody>
          <a:bodyPr/>
          <a:lstStyle/>
          <a:p>
            <a:r>
              <a:rPr lang="it-IT" altLang="en-US" b="1"/>
              <a:t>LHC e HL-LHC</a:t>
            </a:r>
          </a:p>
        </p:txBody>
      </p:sp>
      <p:pic>
        <p:nvPicPr>
          <p:cNvPr id="49155" name="Picture 14"/>
          <p:cNvPicPr>
            <a:picLocks noChangeAspect="1" noChangeArrowheads="1"/>
          </p:cNvPicPr>
          <p:nvPr/>
        </p:nvPicPr>
        <p:blipFill>
          <a:blip r:embed="rId2">
            <a:extLst>
              <a:ext uri="{28A0092B-C50C-407E-A947-70E740481C1C}">
                <a14:useLocalDpi xmlns:a14="http://schemas.microsoft.com/office/drawing/2010/main" val="0"/>
              </a:ext>
            </a:extLst>
          </a:blip>
          <a:srcRect l="14636" t="30148" r="17792" b="23566"/>
          <a:stretch>
            <a:fillRect/>
          </a:stretch>
        </p:blipFill>
        <p:spPr bwMode="auto">
          <a:xfrm>
            <a:off x="47933" y="1027112"/>
            <a:ext cx="8755461" cy="3217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9157" name="TextBox 10"/>
          <p:cNvSpPr txBox="1">
            <a:spLocks noChangeArrowheads="1"/>
          </p:cNvSpPr>
          <p:nvPr/>
        </p:nvSpPr>
        <p:spPr bwMode="auto">
          <a:xfrm>
            <a:off x="6124575" y="4346575"/>
            <a:ext cx="2941638" cy="1938992"/>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en-US" sz="2400" b="1" dirty="0">
                <a:solidFill>
                  <a:srgbClr val="FF0000"/>
                </a:solidFill>
              </a:rPr>
              <a:t>HL-LHC:</a:t>
            </a:r>
          </a:p>
          <a:p>
            <a:pPr algn="ctr"/>
            <a:r>
              <a:rPr lang="it-IT" altLang="en-US" sz="2400" b="1" dirty="0">
                <a:solidFill>
                  <a:srgbClr val="FF0000"/>
                </a:solidFill>
              </a:rPr>
              <a:t>dal 2026 </a:t>
            </a:r>
          </a:p>
          <a:p>
            <a:pPr algn="ctr"/>
            <a:r>
              <a:rPr lang="it-IT" altLang="en-US" sz="2400" b="1" dirty="0">
                <a:solidFill>
                  <a:srgbClr val="FF0000"/>
                </a:solidFill>
              </a:rPr>
              <a:t>140-200 protoni si scontrano per ogni incrocio dei fasci</a:t>
            </a:r>
          </a:p>
        </p:txBody>
      </p:sp>
      <p:sp>
        <p:nvSpPr>
          <p:cNvPr id="49159" name="TextBox 18"/>
          <p:cNvSpPr txBox="1">
            <a:spLocks noChangeArrowheads="1"/>
          </p:cNvSpPr>
          <p:nvPr/>
        </p:nvSpPr>
        <p:spPr bwMode="auto">
          <a:xfrm>
            <a:off x="1035050" y="4313238"/>
            <a:ext cx="3113088" cy="1570037"/>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it-IT" altLang="en-US" sz="2400" b="1" dirty="0">
                <a:solidFill>
                  <a:srgbClr val="FF0000"/>
                </a:solidFill>
              </a:rPr>
              <a:t>LHC: </a:t>
            </a:r>
          </a:p>
          <a:p>
            <a:pPr algn="ctr"/>
            <a:r>
              <a:rPr lang="it-IT" altLang="en-US" sz="2400" b="1" dirty="0">
                <a:solidFill>
                  <a:srgbClr val="FF0000"/>
                </a:solidFill>
              </a:rPr>
              <a:t>30-50 protoni si scontrano per ogni incrocio dei fasci</a:t>
            </a:r>
          </a:p>
        </p:txBody>
      </p:sp>
      <p:cxnSp>
        <p:nvCxnSpPr>
          <p:cNvPr id="5" name="Straight Connector 4"/>
          <p:cNvCxnSpPr/>
          <p:nvPr/>
        </p:nvCxnSpPr>
        <p:spPr>
          <a:xfrm>
            <a:off x="6124750" y="1121434"/>
            <a:ext cx="0" cy="543464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DDB6C70C-4B00-45C0-B6B8-CD03B762E2A1}"/>
              </a:ext>
            </a:extLst>
          </p:cNvPr>
          <p:cNvSpPr>
            <a:spLocks noGrp="1"/>
          </p:cNvSpPr>
          <p:nvPr>
            <p:ph type="sldNum" sz="quarter" idx="12"/>
          </p:nvPr>
        </p:nvSpPr>
        <p:spPr/>
        <p:txBody>
          <a:bodyPr/>
          <a:lstStyle/>
          <a:p>
            <a:pPr>
              <a:defRPr/>
            </a:pPr>
            <a:fld id="{CF55FA91-575B-4A02-8CDF-4D441F316BE6}" type="slidenum">
              <a:rPr lang="en-US" altLang="en-US" smtClean="0"/>
              <a:pPr>
                <a:defRPr/>
              </a:pPr>
              <a:t>67</a:t>
            </a:fld>
            <a:endParaRPr lang="en-US" altLang="en-US" sz="1400"/>
          </a:p>
        </p:txBody>
      </p:sp>
    </p:spTree>
    <p:extLst>
      <p:ext uri="{BB962C8B-B14F-4D97-AF65-F5344CB8AC3E}">
        <p14:creationId xmlns:p14="http://schemas.microsoft.com/office/powerpoint/2010/main" val="31162124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8" name="Title 1"/>
          <p:cNvSpPr>
            <a:spLocks noGrp="1"/>
          </p:cNvSpPr>
          <p:nvPr>
            <p:ph type="title"/>
          </p:nvPr>
        </p:nvSpPr>
        <p:spPr>
          <a:xfrm>
            <a:off x="346075" y="269875"/>
            <a:ext cx="8797925" cy="644525"/>
          </a:xfrm>
        </p:spPr>
        <p:txBody>
          <a:bodyPr/>
          <a:lstStyle/>
          <a:p>
            <a:r>
              <a:rPr lang="en-US" altLang="en-US"/>
              <a:t>Future circular colliders</a:t>
            </a:r>
          </a:p>
        </p:txBody>
      </p:sp>
      <p:pic>
        <p:nvPicPr>
          <p:cNvPr id="5529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19305" t="13046" r="19682" b="1440"/>
          <a:stretch>
            <a:fillRect/>
          </a:stretch>
        </p:blipFill>
        <p:spPr bwMode="auto">
          <a:xfrm>
            <a:off x="1394234" y="817075"/>
            <a:ext cx="6305361" cy="4741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0" y="5456609"/>
            <a:ext cx="8809854" cy="1477328"/>
          </a:xfrm>
          <a:prstGeom prst="rect">
            <a:avLst/>
          </a:prstGeom>
          <a:noFill/>
        </p:spPr>
        <p:txBody>
          <a:bodyPr wrap="square">
            <a:spAutoFit/>
          </a:bodyPr>
          <a:lstStyle/>
          <a:p>
            <a:pPr>
              <a:defRPr/>
            </a:pPr>
            <a:r>
              <a:rPr lang="en-US" dirty="0">
                <a:latin typeface="Arial" pitchFamily="34" charset="0"/>
              </a:rPr>
              <a:t>Lo </a:t>
            </a:r>
            <a:r>
              <a:rPr lang="en-US" dirty="0" err="1">
                <a:latin typeface="Arial" pitchFamily="34" charset="0"/>
              </a:rPr>
              <a:t>sviluppo</a:t>
            </a:r>
            <a:r>
              <a:rPr lang="en-US" dirty="0">
                <a:latin typeface="Arial" pitchFamily="34" charset="0"/>
              </a:rPr>
              <a:t> di </a:t>
            </a:r>
            <a:r>
              <a:rPr lang="en-US" dirty="0" err="1">
                <a:latin typeface="Arial" pitchFamily="34" charset="0"/>
              </a:rPr>
              <a:t>nuovi</a:t>
            </a:r>
            <a:r>
              <a:rPr lang="en-US" dirty="0">
                <a:latin typeface="Arial" pitchFamily="34" charset="0"/>
              </a:rPr>
              <a:t> </a:t>
            </a:r>
            <a:r>
              <a:rPr lang="en-US" dirty="0" err="1">
                <a:latin typeface="Arial" pitchFamily="34" charset="0"/>
              </a:rPr>
              <a:t>magneti</a:t>
            </a:r>
            <a:r>
              <a:rPr lang="en-US" dirty="0">
                <a:latin typeface="Arial" pitchFamily="34" charset="0"/>
              </a:rPr>
              <a:t> da 16 Tesla </a:t>
            </a:r>
            <a:r>
              <a:rPr lang="en-US" dirty="0" err="1">
                <a:latin typeface="Arial" pitchFamily="34" charset="0"/>
              </a:rPr>
              <a:t>potrebbe</a:t>
            </a:r>
            <a:r>
              <a:rPr lang="en-US" dirty="0">
                <a:latin typeface="Arial" pitchFamily="34" charset="0"/>
              </a:rPr>
              <a:t> </a:t>
            </a:r>
            <a:r>
              <a:rPr lang="en-US" dirty="0" err="1">
                <a:latin typeface="Arial" pitchFamily="34" charset="0"/>
              </a:rPr>
              <a:t>aprire</a:t>
            </a:r>
            <a:r>
              <a:rPr lang="en-US" dirty="0">
                <a:latin typeface="Arial" pitchFamily="34" charset="0"/>
              </a:rPr>
              <a:t> le </a:t>
            </a:r>
            <a:r>
              <a:rPr lang="en-US" dirty="0" err="1">
                <a:latin typeface="Arial" pitchFamily="34" charset="0"/>
              </a:rPr>
              <a:t>porte</a:t>
            </a:r>
            <a:r>
              <a:rPr lang="en-US" dirty="0">
                <a:latin typeface="Arial" pitchFamily="34" charset="0"/>
              </a:rPr>
              <a:t> per </a:t>
            </a:r>
            <a:r>
              <a:rPr lang="en-US" dirty="0" err="1">
                <a:latin typeface="Arial" pitchFamily="34" charset="0"/>
              </a:rPr>
              <a:t>nuovi</a:t>
            </a:r>
            <a:r>
              <a:rPr lang="en-US" dirty="0">
                <a:latin typeface="Arial" pitchFamily="34" charset="0"/>
              </a:rPr>
              <a:t> </a:t>
            </a:r>
            <a:r>
              <a:rPr lang="en-US" dirty="0" err="1">
                <a:latin typeface="Arial" pitchFamily="34" charset="0"/>
              </a:rPr>
              <a:t>progetti</a:t>
            </a:r>
            <a:r>
              <a:rPr lang="en-US" dirty="0">
                <a:latin typeface="Arial" pitchFamily="34" charset="0"/>
              </a:rPr>
              <a:t>: </a:t>
            </a:r>
          </a:p>
          <a:p>
            <a:pPr marL="285750" indent="-285750">
              <a:buFont typeface="Arial" panose="020B0604020202020204" pitchFamily="34" charset="0"/>
              <a:buChar char="•"/>
              <a:defRPr/>
            </a:pPr>
            <a:r>
              <a:rPr lang="en-US" dirty="0">
                <a:latin typeface="Arial" pitchFamily="34" charset="0"/>
              </a:rPr>
              <a:t>HE-LHC (</a:t>
            </a:r>
            <a:r>
              <a:rPr lang="en-US" dirty="0" err="1">
                <a:latin typeface="Arial" pitchFamily="34" charset="0"/>
              </a:rPr>
              <a:t>collisioni</a:t>
            </a:r>
            <a:r>
              <a:rPr lang="en-US" dirty="0">
                <a:latin typeface="Arial" pitchFamily="34" charset="0"/>
              </a:rPr>
              <a:t> di </a:t>
            </a:r>
            <a:r>
              <a:rPr lang="en-US" dirty="0" err="1">
                <a:latin typeface="Arial" pitchFamily="34" charset="0"/>
              </a:rPr>
              <a:t>protoni</a:t>
            </a:r>
            <a:r>
              <a:rPr lang="en-US" dirty="0">
                <a:latin typeface="Arial" pitchFamily="34" charset="0"/>
              </a:rPr>
              <a:t> a 27 </a:t>
            </a:r>
            <a:r>
              <a:rPr lang="en-US" dirty="0" err="1">
                <a:latin typeface="Arial" pitchFamily="34" charset="0"/>
              </a:rPr>
              <a:t>TeV</a:t>
            </a:r>
            <a:r>
              <a:rPr lang="en-US" dirty="0">
                <a:latin typeface="Arial" pitchFamily="34" charset="0"/>
              </a:rPr>
              <a:t>)</a:t>
            </a:r>
          </a:p>
          <a:p>
            <a:pPr marL="285750" indent="-285750">
              <a:buFont typeface="Arial" panose="020B0604020202020204" pitchFamily="34" charset="0"/>
              <a:buChar char="•"/>
              <a:defRPr/>
            </a:pPr>
            <a:r>
              <a:rPr lang="en-US" dirty="0">
                <a:latin typeface="Arial" pitchFamily="34" charset="0"/>
              </a:rPr>
              <a:t>FCC (</a:t>
            </a:r>
            <a:r>
              <a:rPr lang="en-US" dirty="0" err="1">
                <a:latin typeface="Arial" pitchFamily="34" charset="0"/>
              </a:rPr>
              <a:t>anello</a:t>
            </a:r>
            <a:r>
              <a:rPr lang="en-US" dirty="0">
                <a:latin typeface="Arial" pitchFamily="34" charset="0"/>
              </a:rPr>
              <a:t> di 100 km per </a:t>
            </a:r>
            <a:r>
              <a:rPr lang="en-US" dirty="0" err="1">
                <a:latin typeface="Arial" pitchFamily="34" charset="0"/>
              </a:rPr>
              <a:t>collisioni</a:t>
            </a:r>
            <a:r>
              <a:rPr lang="en-US" dirty="0">
                <a:latin typeface="Arial" pitchFamily="34" charset="0"/>
              </a:rPr>
              <a:t> di </a:t>
            </a:r>
            <a:r>
              <a:rPr lang="en-US" dirty="0" err="1">
                <a:latin typeface="Arial" pitchFamily="34" charset="0"/>
              </a:rPr>
              <a:t>elettroni</a:t>
            </a:r>
            <a:r>
              <a:rPr lang="en-US" dirty="0">
                <a:latin typeface="Arial" pitchFamily="34" charset="0"/>
              </a:rPr>
              <a:t> e </a:t>
            </a:r>
            <a:r>
              <a:rPr lang="en-US" dirty="0" err="1">
                <a:latin typeface="Arial" pitchFamily="34" charset="0"/>
              </a:rPr>
              <a:t>positroni</a:t>
            </a:r>
            <a:r>
              <a:rPr lang="en-US" dirty="0">
                <a:latin typeface="Arial" pitchFamily="34" charset="0"/>
              </a:rPr>
              <a:t> E~90-400 GeV e poi di </a:t>
            </a:r>
            <a:r>
              <a:rPr lang="en-US" dirty="0" err="1">
                <a:latin typeface="Arial" pitchFamily="34" charset="0"/>
              </a:rPr>
              <a:t>protoni</a:t>
            </a:r>
            <a:r>
              <a:rPr lang="en-US" dirty="0">
                <a:latin typeface="Arial" pitchFamily="34" charset="0"/>
              </a:rPr>
              <a:t> a 100 </a:t>
            </a:r>
            <a:r>
              <a:rPr lang="en-US" dirty="0" err="1">
                <a:latin typeface="Arial" pitchFamily="34" charset="0"/>
              </a:rPr>
              <a:t>TeV</a:t>
            </a:r>
            <a:r>
              <a:rPr lang="en-US" dirty="0">
                <a:latin typeface="Arial" pitchFamily="34" charset="0"/>
              </a:rPr>
              <a:t>)</a:t>
            </a:r>
          </a:p>
          <a:p>
            <a:pPr>
              <a:defRPr/>
            </a:pPr>
            <a:endParaRPr lang="en-US" dirty="0">
              <a:latin typeface="Arial"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origine ed energia dei raggi cosmici</a:t>
            </a:r>
          </a:p>
        </p:txBody>
      </p:sp>
      <p:pic>
        <p:nvPicPr>
          <p:cNvPr id="8194" name="Picture 2" descr="https://upload.wikimedia.org/wikipedia/commons/thumb/8/8b/Cosmic_ray_flux_versus_particle_energy.svg/800px-Cosmic_ray_flux_versus_particle_energy.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046" y="1775314"/>
            <a:ext cx="4235570" cy="50826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76187" y="1245918"/>
            <a:ext cx="4048218" cy="1477328"/>
          </a:xfrm>
          <a:prstGeom prst="rect">
            <a:avLst/>
          </a:prstGeom>
          <a:noFill/>
        </p:spPr>
        <p:txBody>
          <a:bodyPr wrap="square" rtlCol="0">
            <a:spAutoFit/>
          </a:bodyPr>
          <a:lstStyle/>
          <a:p>
            <a:r>
              <a:rPr lang="it-IT" dirty="0"/>
              <a:t>I raggi cosmici possono avere origine:</a:t>
            </a:r>
          </a:p>
          <a:p>
            <a:pPr marL="285750" indent="-285750">
              <a:buFontTx/>
              <a:buChar char="-"/>
            </a:pPr>
            <a:r>
              <a:rPr lang="it-IT" dirty="0"/>
              <a:t>da sorgenti galattiche o extra-galattiche (esplosioni di supernovae)</a:t>
            </a:r>
          </a:p>
          <a:p>
            <a:pPr marL="285750" indent="-285750">
              <a:buFontTx/>
              <a:buChar char="-"/>
            </a:pPr>
            <a:r>
              <a:rPr lang="it-IT" dirty="0"/>
              <a:t>dal sole</a:t>
            </a:r>
          </a:p>
        </p:txBody>
      </p:sp>
      <p:sp>
        <p:nvSpPr>
          <p:cNvPr id="5" name="TextBox 4"/>
          <p:cNvSpPr txBox="1"/>
          <p:nvPr/>
        </p:nvSpPr>
        <p:spPr>
          <a:xfrm>
            <a:off x="4776187" y="4598633"/>
            <a:ext cx="4367813" cy="1754326"/>
          </a:xfrm>
          <a:prstGeom prst="rect">
            <a:avLst/>
          </a:prstGeom>
          <a:noFill/>
        </p:spPr>
        <p:txBody>
          <a:bodyPr wrap="square" rtlCol="0">
            <a:spAutoFit/>
          </a:bodyPr>
          <a:lstStyle/>
          <a:p>
            <a:r>
              <a:rPr lang="it-IT" dirty="0"/>
              <a:t>Sulla terra arrivano circa 100 raggi cosmici al metro2 al secondo, ma la maggior parte sono di bassa energia.</a:t>
            </a:r>
          </a:p>
          <a:p>
            <a:r>
              <a:rPr lang="it-IT" dirty="0"/>
              <a:t>Quindi se si volessero usare per studiare la creazione di nuove particelle, si dovrebbe aspettare anni.</a:t>
            </a:r>
          </a:p>
        </p:txBody>
      </p:sp>
      <p:sp>
        <p:nvSpPr>
          <p:cNvPr id="3" name="AutoShape 2" descr="Image result for cosmic ray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6064" y="2723246"/>
            <a:ext cx="266700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a:extLst>
              <a:ext uri="{FF2B5EF4-FFF2-40B4-BE49-F238E27FC236}">
                <a16:creationId xmlns:a16="http://schemas.microsoft.com/office/drawing/2014/main" id="{2CF5754F-B2BB-4C04-9FEF-F86670C655BA}"/>
              </a:ext>
            </a:extLst>
          </p:cNvPr>
          <p:cNvSpPr>
            <a:spLocks noGrp="1"/>
          </p:cNvSpPr>
          <p:nvPr>
            <p:ph type="sldNum" sz="quarter" idx="12"/>
          </p:nvPr>
        </p:nvSpPr>
        <p:spPr/>
        <p:txBody>
          <a:bodyPr/>
          <a:lstStyle/>
          <a:p>
            <a:pPr>
              <a:defRPr/>
            </a:pPr>
            <a:fld id="{CF55FA91-575B-4A02-8CDF-4D441F316BE6}" type="slidenum">
              <a:rPr lang="en-US" altLang="en-US" smtClean="0"/>
              <a:pPr>
                <a:defRPr/>
              </a:pPr>
              <a:t>69</a:t>
            </a:fld>
            <a:endParaRPr lang="en-US" altLang="en-US" sz="1400"/>
          </a:p>
        </p:txBody>
      </p:sp>
    </p:spTree>
    <p:extLst>
      <p:ext uri="{BB962C8B-B14F-4D97-AF65-F5344CB8AC3E}">
        <p14:creationId xmlns:p14="http://schemas.microsoft.com/office/powerpoint/2010/main" val="3392612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bwMode="auto">
          <a:xfrm>
            <a:off x="7508875" y="2320925"/>
            <a:ext cx="939800" cy="952500"/>
          </a:xfrm>
          <a:prstGeom prst="ellipse">
            <a:avLst/>
          </a:prstGeom>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771" name="Title 1"/>
          <p:cNvSpPr>
            <a:spLocks noGrp="1"/>
          </p:cNvSpPr>
          <p:nvPr>
            <p:ph type="title"/>
          </p:nvPr>
        </p:nvSpPr>
        <p:spPr>
          <a:xfrm>
            <a:off x="377825" y="19050"/>
            <a:ext cx="8229600" cy="1143000"/>
          </a:xfrm>
        </p:spPr>
        <p:txBody>
          <a:bodyPr/>
          <a:lstStyle/>
          <a:p>
            <a:r>
              <a:rPr lang="en-US" altLang="en-US" dirty="0">
                <a:solidFill>
                  <a:srgbClr val="FF0000"/>
                </a:solidFill>
              </a:rPr>
              <a:t>Le </a:t>
            </a:r>
            <a:r>
              <a:rPr lang="en-US" altLang="en-US" dirty="0" err="1">
                <a:solidFill>
                  <a:srgbClr val="FF0000"/>
                </a:solidFill>
              </a:rPr>
              <a:t>particelle</a:t>
            </a:r>
            <a:r>
              <a:rPr lang="en-US" altLang="en-US" dirty="0">
                <a:solidFill>
                  <a:srgbClr val="FF0000"/>
                </a:solidFill>
              </a:rPr>
              <a:t> </a:t>
            </a:r>
            <a:r>
              <a:rPr lang="en-US" altLang="en-US" dirty="0" err="1">
                <a:solidFill>
                  <a:srgbClr val="FF0000"/>
                </a:solidFill>
              </a:rPr>
              <a:t>che</a:t>
            </a:r>
            <a:r>
              <a:rPr lang="en-US" altLang="en-US" dirty="0">
                <a:solidFill>
                  <a:srgbClr val="FF0000"/>
                </a:solidFill>
              </a:rPr>
              <a:t> </a:t>
            </a:r>
            <a:r>
              <a:rPr lang="en-US" altLang="en-US" dirty="0" err="1">
                <a:solidFill>
                  <a:srgbClr val="FF0000"/>
                </a:solidFill>
              </a:rPr>
              <a:t>conosciamo</a:t>
            </a:r>
            <a:endParaRPr lang="en-US" altLang="en-US" dirty="0">
              <a:solidFill>
                <a:srgbClr val="FF0000"/>
              </a:solidFill>
            </a:endParaRPr>
          </a:p>
        </p:txBody>
      </p:sp>
      <p:pic>
        <p:nvPicPr>
          <p:cNvPr id="32772"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825" y="1616075"/>
            <a:ext cx="5289550" cy="506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43763" y="4732338"/>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
          <p:cNvSpPr/>
          <p:nvPr/>
        </p:nvSpPr>
        <p:spPr bwMode="auto">
          <a:xfrm>
            <a:off x="1044575" y="2862263"/>
            <a:ext cx="371475" cy="379412"/>
          </a:xfrm>
          <a:prstGeom prst="ellipse">
            <a:avLst/>
          </a:prstGeom>
          <a:gradFill flip="none" rotWithShape="1">
            <a:gsLst>
              <a:gs pos="0">
                <a:srgbClr val="CC99FF"/>
              </a:gs>
              <a:gs pos="50000">
                <a:srgbClr val="CC99FF">
                  <a:shade val="67500"/>
                  <a:satMod val="115000"/>
                </a:srgbClr>
              </a:gs>
              <a:gs pos="100000">
                <a:srgbClr val="CC99FF">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u</a:t>
            </a:r>
          </a:p>
        </p:txBody>
      </p:sp>
      <p:sp>
        <p:nvSpPr>
          <p:cNvPr id="13" name="Oval 12"/>
          <p:cNvSpPr/>
          <p:nvPr/>
        </p:nvSpPr>
        <p:spPr bwMode="auto">
          <a:xfrm>
            <a:off x="1017588" y="3833813"/>
            <a:ext cx="371475" cy="379412"/>
          </a:xfrm>
          <a:prstGeom prst="ellipse">
            <a:avLst/>
          </a:prstGeom>
          <a:gradFill flip="none" rotWithShape="1">
            <a:gsLst>
              <a:gs pos="0">
                <a:srgbClr val="CC99FF"/>
              </a:gs>
              <a:gs pos="50000">
                <a:srgbClr val="CC99FF">
                  <a:shade val="67500"/>
                  <a:satMod val="115000"/>
                </a:srgbClr>
              </a:gs>
              <a:gs pos="100000">
                <a:srgbClr val="CC99FF">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d</a:t>
            </a:r>
          </a:p>
        </p:txBody>
      </p:sp>
      <p:sp>
        <p:nvSpPr>
          <p:cNvPr id="14" name="Oval 13"/>
          <p:cNvSpPr/>
          <p:nvPr/>
        </p:nvSpPr>
        <p:spPr bwMode="auto">
          <a:xfrm>
            <a:off x="1044575" y="2862263"/>
            <a:ext cx="371475" cy="379412"/>
          </a:xfrm>
          <a:prstGeom prst="ellipse">
            <a:avLst/>
          </a:prstGeom>
          <a:gradFill flip="none" rotWithShape="1">
            <a:gsLst>
              <a:gs pos="0">
                <a:srgbClr val="CC99FF"/>
              </a:gs>
              <a:gs pos="50000">
                <a:srgbClr val="CC99FF">
                  <a:shade val="67500"/>
                  <a:satMod val="115000"/>
                </a:srgbClr>
              </a:gs>
              <a:gs pos="100000">
                <a:srgbClr val="CC99FF">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u</a:t>
            </a:r>
          </a:p>
        </p:txBody>
      </p:sp>
      <p:grpSp>
        <p:nvGrpSpPr>
          <p:cNvPr id="22" name="Group 21"/>
          <p:cNvGrpSpPr>
            <a:grpSpLocks/>
          </p:cNvGrpSpPr>
          <p:nvPr/>
        </p:nvGrpSpPr>
        <p:grpSpPr bwMode="auto">
          <a:xfrm>
            <a:off x="7461250" y="3228975"/>
            <a:ext cx="1095375" cy="1171575"/>
            <a:chOff x="7394275" y="3212126"/>
            <a:chExt cx="1095172" cy="1171530"/>
          </a:xfrm>
        </p:grpSpPr>
        <p:sp>
          <p:nvSpPr>
            <p:cNvPr id="16" name="Oval 15"/>
            <p:cNvSpPr/>
            <p:nvPr/>
          </p:nvSpPr>
          <p:spPr>
            <a:xfrm>
              <a:off x="7478397" y="3431193"/>
              <a:ext cx="939626" cy="95246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a:xfrm>
              <a:off x="7597437" y="3577237"/>
              <a:ext cx="369819" cy="379398"/>
            </a:xfrm>
            <a:prstGeom prst="ellipse">
              <a:avLst/>
            </a:prstGeom>
            <a:gradFill flip="none" rotWithShape="1">
              <a:gsLst>
                <a:gs pos="0">
                  <a:srgbClr val="CC99FF"/>
                </a:gs>
                <a:gs pos="50000">
                  <a:srgbClr val="CC99FF">
                    <a:shade val="67500"/>
                    <a:satMod val="115000"/>
                  </a:srgbClr>
                </a:gs>
                <a:gs pos="100000">
                  <a:srgbClr val="CC99FF">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d</a:t>
              </a:r>
            </a:p>
          </p:txBody>
        </p:sp>
        <p:sp>
          <p:nvSpPr>
            <p:cNvPr id="18" name="Oval 17"/>
            <p:cNvSpPr/>
            <p:nvPr/>
          </p:nvSpPr>
          <p:spPr>
            <a:xfrm>
              <a:off x="7749809" y="3918537"/>
              <a:ext cx="369819" cy="380985"/>
            </a:xfrm>
            <a:prstGeom prst="ellipse">
              <a:avLst/>
            </a:prstGeom>
            <a:gradFill flip="none" rotWithShape="1">
              <a:gsLst>
                <a:gs pos="0">
                  <a:srgbClr val="CC99FF"/>
                </a:gs>
                <a:gs pos="50000">
                  <a:srgbClr val="CC99FF">
                    <a:shade val="67500"/>
                    <a:satMod val="115000"/>
                  </a:srgbClr>
                </a:gs>
                <a:gs pos="100000">
                  <a:srgbClr val="CC99FF">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d</a:t>
              </a:r>
            </a:p>
          </p:txBody>
        </p:sp>
        <p:sp>
          <p:nvSpPr>
            <p:cNvPr id="19" name="Oval 18"/>
            <p:cNvSpPr/>
            <p:nvPr/>
          </p:nvSpPr>
          <p:spPr>
            <a:xfrm>
              <a:off x="7935513" y="3591524"/>
              <a:ext cx="369818" cy="379397"/>
            </a:xfrm>
            <a:prstGeom prst="ellipse">
              <a:avLst/>
            </a:prstGeom>
            <a:gradFill flip="none" rotWithShape="1">
              <a:gsLst>
                <a:gs pos="0">
                  <a:srgbClr val="CC99FF"/>
                </a:gs>
                <a:gs pos="50000">
                  <a:srgbClr val="CC99FF">
                    <a:shade val="67500"/>
                    <a:satMod val="115000"/>
                  </a:srgbClr>
                </a:gs>
                <a:gs pos="100000">
                  <a:srgbClr val="CC99FF">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u</a:t>
              </a:r>
            </a:p>
          </p:txBody>
        </p:sp>
        <p:sp>
          <p:nvSpPr>
            <p:cNvPr id="32785" name="TextBox 20"/>
            <p:cNvSpPr txBox="1">
              <a:spLocks noChangeArrowheads="1"/>
            </p:cNvSpPr>
            <p:nvPr/>
          </p:nvSpPr>
          <p:spPr bwMode="auto">
            <a:xfrm>
              <a:off x="7394275" y="3212126"/>
              <a:ext cx="10951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neutrone</a:t>
              </a:r>
            </a:p>
          </p:txBody>
        </p:sp>
      </p:grpSp>
      <p:sp>
        <p:nvSpPr>
          <p:cNvPr id="27" name="TextBox 14"/>
          <p:cNvSpPr txBox="1">
            <a:spLocks noChangeArrowheads="1"/>
          </p:cNvSpPr>
          <p:nvPr/>
        </p:nvSpPr>
        <p:spPr bwMode="auto">
          <a:xfrm>
            <a:off x="7485063" y="2087563"/>
            <a:ext cx="965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protone</a:t>
            </a:r>
          </a:p>
        </p:txBody>
      </p:sp>
      <p:sp>
        <p:nvSpPr>
          <p:cNvPr id="30" name="Oval 29"/>
          <p:cNvSpPr/>
          <p:nvPr/>
        </p:nvSpPr>
        <p:spPr bwMode="auto">
          <a:xfrm>
            <a:off x="7967663" y="2474913"/>
            <a:ext cx="371475" cy="379412"/>
          </a:xfrm>
          <a:prstGeom prst="ellipse">
            <a:avLst/>
          </a:prstGeom>
          <a:gradFill flip="none" rotWithShape="1">
            <a:gsLst>
              <a:gs pos="0">
                <a:srgbClr val="CC99FF"/>
              </a:gs>
              <a:gs pos="50000">
                <a:srgbClr val="CC99FF">
                  <a:shade val="67500"/>
                  <a:satMod val="115000"/>
                </a:srgbClr>
              </a:gs>
              <a:gs pos="100000">
                <a:srgbClr val="CC99FF">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u</a:t>
            </a:r>
          </a:p>
        </p:txBody>
      </p:sp>
      <p:sp>
        <p:nvSpPr>
          <p:cNvPr id="34" name="Oval 33"/>
          <p:cNvSpPr/>
          <p:nvPr/>
        </p:nvSpPr>
        <p:spPr bwMode="auto">
          <a:xfrm>
            <a:off x="1017588" y="4826000"/>
            <a:ext cx="371475" cy="37941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e</a:t>
            </a:r>
          </a:p>
        </p:txBody>
      </p:sp>
      <p:sp>
        <p:nvSpPr>
          <p:cNvPr id="2" name="Slide Number Placeholder 1">
            <a:extLst>
              <a:ext uri="{FF2B5EF4-FFF2-40B4-BE49-F238E27FC236}">
                <a16:creationId xmlns:a16="http://schemas.microsoft.com/office/drawing/2014/main" id="{DD7E2A85-AD41-4004-9226-D29CFAFFF11F}"/>
              </a:ext>
            </a:extLst>
          </p:cNvPr>
          <p:cNvSpPr>
            <a:spLocks noGrp="1"/>
          </p:cNvSpPr>
          <p:nvPr>
            <p:ph type="sldNum" sz="quarter" idx="12"/>
          </p:nvPr>
        </p:nvSpPr>
        <p:spPr/>
        <p:txBody>
          <a:bodyPr/>
          <a:lstStyle/>
          <a:p>
            <a:pPr>
              <a:defRPr/>
            </a:pPr>
            <a:fld id="{CF55FA91-575B-4A02-8CDF-4D441F316BE6}" type="slidenum">
              <a:rPr lang="en-US" altLang="en-US" smtClean="0"/>
              <a:pPr>
                <a:defRPr/>
              </a:pPr>
              <a:t>7</a:t>
            </a:fld>
            <a:endParaRPr lang="en-US" altLang="en-US" sz="140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par>
                          <p:cTn id="7" fill="hold" nodeType="afterGroup">
                            <p:stCondLst>
                              <p:cond delay="0"/>
                            </p:stCondLst>
                            <p:childTnLst>
                              <p:par>
                                <p:cTn id="8" presetID="37" presetClass="path" presetSubtype="0" repeatCount="2000" accel="50000" decel="50000" fill="hold" grpId="0" nodeType="afterEffect">
                                  <p:stCondLst>
                                    <p:cond delay="0"/>
                                  </p:stCondLst>
                                  <p:childTnLst>
                                    <p:animMotion origin="layout" path="M 1.38889E-6 -0.00926 L 0.18837 -0.17037 C 0.22864 -0.20648 0.28854 -0.22755 0.35173 -0.22894 C 0.42361 -0.2338 0.47847 -0.21713 0.52292 -0.18658 L 0.71632 -0.04398 " pathEditMode="relative" rAng="-122455" ptsTypes="FffFF">
                                      <p:cBhvr>
                                        <p:cTn id="9" dur="2000" fill="hold"/>
                                        <p:tgtEl>
                                          <p:spTgt spid="14"/>
                                        </p:tgtEl>
                                        <p:attrNameLst>
                                          <p:attrName>ppt_x</p:attrName>
                                          <p:attrName>ppt_y</p:attrName>
                                        </p:attrNameLst>
                                      </p:cBhvr>
                                      <p:rCtr x="35538" y="-11944"/>
                                    </p:animMotion>
                                  </p:childTnLst>
                                </p:cTn>
                              </p:par>
                              <p:par>
                                <p:cTn id="10" presetID="1" presetClass="entr" presetSubtype="0" fill="hold" grpId="0" nodeType="withEffect">
                                  <p:stCondLst>
                                    <p:cond delay="2000"/>
                                  </p:stCondLst>
                                  <p:childTnLst>
                                    <p:set>
                                      <p:cBhvr>
                                        <p:cTn id="11" dur="1" fill="hold">
                                          <p:stCondLst>
                                            <p:cond delay="0"/>
                                          </p:stCondLst>
                                        </p:cTn>
                                        <p:tgtEl>
                                          <p:spTgt spid="30"/>
                                        </p:tgtEl>
                                        <p:attrNameLst>
                                          <p:attrName>style.visibility</p:attrName>
                                        </p:attrNameLst>
                                      </p:cBhvr>
                                      <p:to>
                                        <p:strVal val="visible"/>
                                      </p:to>
                                    </p:set>
                                  </p:childTnLst>
                                </p:cTn>
                              </p:par>
                            </p:childTnLst>
                          </p:cTn>
                        </p:par>
                        <p:par>
                          <p:cTn id="12" fill="hold" nodeType="afterGroup">
                            <p:stCondLst>
                              <p:cond delay="4000"/>
                            </p:stCondLst>
                            <p:childTnLst>
                              <p:par>
                                <p:cTn id="13" presetID="37" presetClass="path" presetSubtype="0" accel="50000" decel="50000" fill="hold" grpId="0" nodeType="afterEffect">
                                  <p:stCondLst>
                                    <p:cond delay="0"/>
                                  </p:stCondLst>
                                  <p:childTnLst>
                                    <p:animMotion origin="layout" path="M -0.00521 -0.01157 L 0.18593 -0.11412 C 0.22639 -0.13703 0.28819 -0.15625 0.35208 -0.16713 C 0.42778 -0.18009 0.48732 -0.18263 0.53073 -0.17407 L 0.73559 -0.14027 " pathEditMode="relative" rAng="-446058" ptsTypes="FffFF">
                                      <p:cBhvr>
                                        <p:cTn id="14" dur="2000" fill="hold"/>
                                        <p:tgtEl>
                                          <p:spTgt spid="13"/>
                                        </p:tgtEl>
                                        <p:attrNameLst>
                                          <p:attrName>ppt_x</p:attrName>
                                          <p:attrName>ppt_y</p:attrName>
                                        </p:attrNameLst>
                                      </p:cBhvr>
                                      <p:rCtr x="36580" y="-11042"/>
                                    </p:animMotion>
                                  </p:childTnLst>
                                </p:cTn>
                              </p:par>
                            </p:childTnLst>
                          </p:cTn>
                        </p:par>
                        <p:par>
                          <p:cTn id="15" fill="hold" nodeType="afterGroup">
                            <p:stCondLst>
                              <p:cond delay="6000"/>
                            </p:stCondLst>
                            <p:childTnLst>
                              <p:par>
                                <p:cTn id="16" presetID="1"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childTnLst>
                                </p:cTn>
                              </p:par>
                              <p:par>
                                <p:cTn id="26" presetID="0" presetClass="path" presetSubtype="0" repeatCount="3000" accel="50000" decel="50000" fill="hold" grpId="0" nodeType="withEffect">
                                  <p:stCondLst>
                                    <p:cond delay="0"/>
                                  </p:stCondLst>
                                  <p:childTnLst>
                                    <p:animMotion origin="layout" path="M 0 0 C 0.00296 -0.01064 0.01059 -0.0118 0.01702 -0.01759 C 0.02726 -0.02685 0.03507 -0.03889 0.04723 -0.04398 C 0.05278 -0.05162 0.05782 -0.05277 0.06511 -0.05671 C 0.07205 -0.06041 0.06615 -0.05856 0.07466 -0.06412 C 0.08559 -0.07129 0.09844 -0.07847 0.11042 -0.08171 C 0.12153 -0.08935 0.13195 -0.09838 0.14445 -0.10069 C 0.16615 -0.11064 0.18264 -0.11643 0.20556 -0.11828 C 0.21146 -0.11921 0.21736 -0.11852 0.22275 -0.12083 C 0.22483 -0.12176 0.22622 -0.125 0.2283 -0.12592 C 0.23837 -0.13032 0.25174 -0.12963 0.26233 -0.13217 C 0.27952 -0.13634 0.29671 -0.14259 0.31424 -0.14467 C 0.34254 -0.14791 0.37084 -0.14768 0.39914 -0.14838 C 0.43004 -0.14791 0.46181 -0.15231 0.49236 -0.14606 C 0.49497 -0.1456 0.49653 -0.14282 0.49896 -0.14213 C 0.5158 -0.13773 0.53316 -0.13796 0.55 -0.13217 C 0.56302 -0.12754 0.57639 -0.12014 0.58976 -0.11828 C 0.5941 -0.11597 0.59879 -0.11481 0.60296 -0.11203 C 0.60625 -0.10995 0.60903 -0.10648 0.61233 -0.10439 C 0.61424 -0.10324 0.61615 -0.10162 0.61806 -0.10069 C 0.62118 -0.0993 0.62743 -0.09699 0.62743 -0.09699 C 0.63212 -0.09189 0.63421 -0.09097 0.63976 -0.08935 C 0.64549 -0.08541 0.65226 -0.08217 0.65851 -0.08055 C 0.66198 -0.07708 0.66546 -0.07615 0.66893 -0.07291 C 0.66962 -0.06967 0.6698 -0.06597 0.67084 -0.06296 C 0.67188 -0.06018 0.67466 -0.05532 0.67466 -0.05532 C 0.67657 -0.04699 0.67691 -0.04074 0.68316 -0.03657 C 0.68455 -0.03009 0.68785 -0.02685 0.69063 -0.02152 C 0.69254 -0.01018 0.68959 -0.02176 0.69445 -0.01389 C 0.69618 -0.01111 0.69601 -0.00555 0.69723 -0.00254 C 0.69827 0.00023 0.70105 0.0051 0.70105 0.0051 C 0.70191 0.00857 0.70261 0.0132 0.70382 0.01621 C 0.70764 0.02523 0.70955 0.02454 0.70955 0.03403 " pathEditMode="relative" ptsTypes="ffffffffffffffffffffffffffffffffA">
                                      <p:cBhvr>
                                        <p:cTn id="27" dur="2000" fill="hold"/>
                                        <p:tgtEl>
                                          <p:spTgt spid="34"/>
                                        </p:tgtEl>
                                        <p:attrNameLst>
                                          <p:attrName>ppt_x</p:attrName>
                                          <p:attrName>ppt_y</p:attrName>
                                        </p:attrNameLst>
                                      </p:cBhvr>
                                    </p:animMotion>
                                  </p:childTnLst>
                                  <p:subTnLst>
                                    <p:set>
                                      <p:cBhvr override="childStyle">
                                        <p:cTn dur="1" fill="hold" display="0" masterRel="sameClick" afterEffect="1">
                                          <p:stCondLst>
                                            <p:cond evt="end" delay="0">
                                              <p:tn val="26"/>
                                            </p:cond>
                                          </p:stCondLst>
                                        </p:cTn>
                                        <p:tgtEl>
                                          <p:spTgt spid="3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3" grpId="0" animBg="1"/>
      <p:bldP spid="14" grpId="0" animBg="1"/>
      <p:bldP spid="27" grpId="0"/>
      <p:bldP spid="30" grpId="0" animBg="1"/>
      <p:bldP spid="34" grpId="0" animBg="1"/>
    </p:bld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1"/>
          <p:cNvPicPr>
            <a:picLocks noChangeAspect="1"/>
          </p:cNvPicPr>
          <p:nvPr/>
        </p:nvPicPr>
        <p:blipFill rotWithShape="1">
          <a:blip r:embed="rId4">
            <a:extLst>
              <a:ext uri="{28A0092B-C50C-407E-A947-70E740481C1C}">
                <a14:useLocalDpi xmlns:a14="http://schemas.microsoft.com/office/drawing/2010/main" val="0"/>
              </a:ext>
            </a:extLst>
          </a:blip>
          <a:srcRect l="4169" t="73141" r="50000" b="2035"/>
          <a:stretch/>
        </p:blipFill>
        <p:spPr bwMode="auto">
          <a:xfrm>
            <a:off x="155273" y="99590"/>
            <a:ext cx="1311218" cy="1289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82974" y="270576"/>
            <a:ext cx="8797132" cy="644525"/>
          </a:xfrm>
        </p:spPr>
        <p:txBody>
          <a:bodyPr/>
          <a:lstStyle/>
          <a:p>
            <a:r>
              <a:rPr lang="it-IT" dirty="0"/>
              <a:t>Sorgente di particelle dell’LHC</a:t>
            </a:r>
          </a:p>
        </p:txBody>
      </p:sp>
      <p:pic>
        <p:nvPicPr>
          <p:cNvPr id="3" name="CERN-FOOTAGE-2014-043-013-720p.wmv">
            <a:hlinkClick r:id="" action="ppaction://media"/>
          </p:cNvPr>
          <p:cNvPicPr>
            <a:picLocks noChangeAspect="1"/>
          </p:cNvPicPr>
          <p:nvPr>
            <a:videoFile r:link="rId1"/>
            <p:extLst>
              <p:ext uri="{DAA4B4D4-6D71-4841-9C94-3DE7FCFB9230}">
                <p14:media xmlns:p14="http://schemas.microsoft.com/office/powerpoint/2010/main" r:embed="rId2">
                  <p14:trim end="9666.147199999999"/>
                </p14:media>
              </p:ext>
            </p:extLst>
          </p:nvPr>
        </p:nvPicPr>
        <p:blipFill>
          <a:blip r:embed="rId5"/>
          <a:stretch>
            <a:fillRect/>
          </a:stretch>
        </p:blipFill>
        <p:spPr>
          <a:xfrm>
            <a:off x="396811" y="1396925"/>
            <a:ext cx="8453890" cy="4755313"/>
          </a:xfrm>
          <a:prstGeom prst="rect">
            <a:avLst/>
          </a:prstGeom>
        </p:spPr>
      </p:pic>
      <p:sp>
        <p:nvSpPr>
          <p:cNvPr id="5" name="TextBox 4">
            <a:hlinkClick r:id="rId6"/>
          </p:cNvPr>
          <p:cNvSpPr txBox="1"/>
          <p:nvPr/>
        </p:nvSpPr>
        <p:spPr>
          <a:xfrm>
            <a:off x="1100997" y="6488668"/>
            <a:ext cx="7045518" cy="369332"/>
          </a:xfrm>
          <a:prstGeom prst="rect">
            <a:avLst/>
          </a:prstGeom>
          <a:noFill/>
        </p:spPr>
        <p:txBody>
          <a:bodyPr wrap="none" rtlCol="0">
            <a:spAutoFit/>
          </a:bodyPr>
          <a:lstStyle/>
          <a:p>
            <a:r>
              <a:rPr lang="it-IT" dirty="0"/>
              <a:t>Cliccate qui per avere più dettagli sulla sorgente di protoni dell’LHC</a:t>
            </a:r>
          </a:p>
        </p:txBody>
      </p:sp>
      <p:sp>
        <p:nvSpPr>
          <p:cNvPr id="6" name="TextBox 5"/>
          <p:cNvSpPr txBox="1"/>
          <p:nvPr/>
        </p:nvSpPr>
        <p:spPr>
          <a:xfrm>
            <a:off x="1966823" y="1017917"/>
            <a:ext cx="3506088" cy="369332"/>
          </a:xfrm>
          <a:prstGeom prst="rect">
            <a:avLst/>
          </a:prstGeom>
          <a:noFill/>
        </p:spPr>
        <p:txBody>
          <a:bodyPr wrap="none" rtlCol="0">
            <a:spAutoFit/>
          </a:bodyPr>
          <a:lstStyle/>
          <a:p>
            <a:r>
              <a:rPr lang="it-IT" dirty="0">
                <a:hlinkClick r:id="rId7"/>
              </a:rPr>
              <a:t>Se il video non si vede clicca qui</a:t>
            </a:r>
            <a:endParaRPr lang="it-IT" dirty="0"/>
          </a:p>
        </p:txBody>
      </p:sp>
    </p:spTree>
    <p:extLst>
      <p:ext uri="{BB962C8B-B14F-4D97-AF65-F5344CB8AC3E}">
        <p14:creationId xmlns:p14="http://schemas.microsoft.com/office/powerpoint/2010/main" val="312260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after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12" fill="hold" display="0">
                  <p:stCondLst>
                    <p:cond delay="indefinite"/>
                  </p:stCondLst>
                </p:cTn>
                <p:tgtEl>
                  <p:spTgt spid="3"/>
                </p:tgtEl>
              </p:cMediaNode>
            </p:video>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Title 1"/>
          <p:cNvSpPr>
            <a:spLocks noGrp="1"/>
          </p:cNvSpPr>
          <p:nvPr>
            <p:ph type="title"/>
          </p:nvPr>
        </p:nvSpPr>
        <p:spPr>
          <a:xfrm>
            <a:off x="346075" y="269875"/>
            <a:ext cx="8797925" cy="644525"/>
          </a:xfrm>
        </p:spPr>
        <p:txBody>
          <a:bodyPr/>
          <a:lstStyle/>
          <a:p>
            <a:r>
              <a:rPr lang="en-US" altLang="en-US" dirty="0"/>
              <a:t>I </a:t>
            </a:r>
            <a:r>
              <a:rPr lang="en-US" altLang="en-US" dirty="0" err="1"/>
              <a:t>magneti</a:t>
            </a:r>
            <a:r>
              <a:rPr lang="en-US" altLang="en-US" dirty="0"/>
              <a:t> </a:t>
            </a:r>
            <a:r>
              <a:rPr lang="en-US" altLang="en-US" dirty="0" err="1"/>
              <a:t>dell’LHC</a:t>
            </a:r>
            <a:endParaRPr lang="en-US" altLang="en-US" dirty="0"/>
          </a:p>
        </p:txBody>
      </p:sp>
      <p:pic>
        <p:nvPicPr>
          <p:cNvPr id="23555" name="Picture 2" descr="http://www.passionescienza.it/wp-content/uploads/2014/07/cern_cavo_supercondutto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0375" y="4175421"/>
            <a:ext cx="3519278" cy="2604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509" y="952939"/>
            <a:ext cx="7179005" cy="3379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6" descr="https://www.lhc-closer.es/webapp/files/1435432207_d8e6744ed3e4f6c10761b45a90880a4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437" y="4085230"/>
            <a:ext cx="2728793" cy="2785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46868" y="0"/>
            <a:ext cx="8797132" cy="644525"/>
          </a:xfrm>
        </p:spPr>
        <p:txBody>
          <a:bodyPr/>
          <a:lstStyle/>
          <a:p>
            <a:r>
              <a:rPr lang="it-IT" dirty="0"/>
              <a:t>I campi elettrici per accelerare</a:t>
            </a:r>
          </a:p>
        </p:txBody>
      </p:sp>
      <p:pic>
        <p:nvPicPr>
          <p:cNvPr id="3" name="CERN-FOOTAGE-2014-043-004-720p.wmv">
            <a:hlinkClick r:id="" action="ppaction://media"/>
          </p:cNvPr>
          <p:cNvPicPr>
            <a:picLocks noChangeAspect="1"/>
          </p:cNvPicPr>
          <p:nvPr>
            <a:videoFile r:link="rId1"/>
            <p:extLst>
              <p:ext uri="{DAA4B4D4-6D71-4841-9C94-3DE7FCFB9230}">
                <p14:media xmlns:p14="http://schemas.microsoft.com/office/powerpoint/2010/main" r:embed="rId2">
                  <p14:trim end="9681.008"/>
                </p14:media>
              </p:ext>
            </p:extLst>
          </p:nvPr>
        </p:nvPicPr>
        <p:blipFill>
          <a:blip r:embed="rId4"/>
          <a:stretch>
            <a:fillRect/>
          </a:stretch>
        </p:blipFill>
        <p:spPr>
          <a:xfrm>
            <a:off x="0" y="857250"/>
            <a:ext cx="9144000" cy="5143500"/>
          </a:xfrm>
          <a:prstGeom prst="rect">
            <a:avLst/>
          </a:prstGeom>
        </p:spPr>
      </p:pic>
      <p:sp>
        <p:nvSpPr>
          <p:cNvPr id="4" name="TextBox 3"/>
          <p:cNvSpPr txBox="1"/>
          <p:nvPr/>
        </p:nvSpPr>
        <p:spPr>
          <a:xfrm>
            <a:off x="534838" y="5984503"/>
            <a:ext cx="8529263" cy="923330"/>
          </a:xfrm>
          <a:prstGeom prst="rect">
            <a:avLst/>
          </a:prstGeom>
          <a:noFill/>
        </p:spPr>
        <p:txBody>
          <a:bodyPr wrap="square" rtlCol="0">
            <a:spAutoFit/>
          </a:bodyPr>
          <a:lstStyle/>
          <a:p>
            <a:r>
              <a:rPr lang="en-GB" dirty="0"/>
              <a:t>Le </a:t>
            </a:r>
            <a:r>
              <a:rPr lang="en-GB" dirty="0" err="1"/>
              <a:t>particelle</a:t>
            </a:r>
            <a:r>
              <a:rPr lang="en-GB" dirty="0"/>
              <a:t> </a:t>
            </a:r>
            <a:r>
              <a:rPr lang="en-GB" dirty="0" err="1"/>
              <a:t>fanno</a:t>
            </a:r>
            <a:r>
              <a:rPr lang="en-GB" dirty="0"/>
              <a:t> 11245 </a:t>
            </a:r>
            <a:r>
              <a:rPr lang="en-GB" dirty="0" err="1"/>
              <a:t>giri</a:t>
            </a:r>
            <a:r>
              <a:rPr lang="en-GB" dirty="0"/>
              <a:t> al secondo </a:t>
            </a:r>
            <a:r>
              <a:rPr lang="en-GB" dirty="0" err="1"/>
              <a:t>nell</a:t>
            </a:r>
            <a:r>
              <a:rPr lang="en-GB" dirty="0"/>
              <a:t>’ LHC. Ad </a:t>
            </a:r>
            <a:r>
              <a:rPr lang="en-GB" dirty="0" err="1"/>
              <a:t>ogni</a:t>
            </a:r>
            <a:r>
              <a:rPr lang="en-GB" dirty="0"/>
              <a:t> giro </a:t>
            </a:r>
            <a:r>
              <a:rPr lang="en-GB" dirty="0" err="1"/>
              <a:t>ripassano</a:t>
            </a:r>
            <a:r>
              <a:rPr lang="en-GB" dirty="0"/>
              <a:t> da </a:t>
            </a:r>
            <a:r>
              <a:rPr lang="en-GB" dirty="0" err="1"/>
              <a:t>una</a:t>
            </a:r>
            <a:r>
              <a:rPr lang="en-GB" dirty="0"/>
              <a:t> zona dove ci </a:t>
            </a:r>
            <a:r>
              <a:rPr lang="en-GB" dirty="0" err="1"/>
              <a:t>sono</a:t>
            </a:r>
            <a:r>
              <a:rPr lang="en-GB" dirty="0"/>
              <a:t> </a:t>
            </a:r>
            <a:r>
              <a:rPr lang="en-GB" dirty="0" err="1"/>
              <a:t>delle</a:t>
            </a:r>
            <a:r>
              <a:rPr lang="en-GB" dirty="0"/>
              <a:t> zone con </a:t>
            </a:r>
            <a:r>
              <a:rPr lang="en-GB" dirty="0" err="1"/>
              <a:t>campi</a:t>
            </a:r>
            <a:r>
              <a:rPr lang="en-GB" dirty="0"/>
              <a:t> </a:t>
            </a:r>
            <a:r>
              <a:rPr lang="en-GB" dirty="0" err="1"/>
              <a:t>elettrici</a:t>
            </a:r>
            <a:r>
              <a:rPr lang="en-GB" dirty="0"/>
              <a:t> </a:t>
            </a:r>
            <a:r>
              <a:rPr lang="en-GB" dirty="0" err="1"/>
              <a:t>molto</a:t>
            </a:r>
            <a:r>
              <a:rPr lang="en-GB" dirty="0"/>
              <a:t> </a:t>
            </a:r>
            <a:r>
              <a:rPr lang="en-GB" dirty="0" err="1"/>
              <a:t>forti</a:t>
            </a:r>
            <a:r>
              <a:rPr lang="en-GB" dirty="0"/>
              <a:t> </a:t>
            </a:r>
            <a:r>
              <a:rPr lang="en-GB" dirty="0" err="1"/>
              <a:t>che</a:t>
            </a:r>
            <a:r>
              <a:rPr lang="en-GB" dirty="0"/>
              <a:t> le </a:t>
            </a:r>
            <a:r>
              <a:rPr lang="en-GB" dirty="0" err="1"/>
              <a:t>accelerano</a:t>
            </a:r>
            <a:r>
              <a:rPr lang="en-GB" dirty="0"/>
              <a:t>. </a:t>
            </a:r>
            <a:r>
              <a:rPr lang="en-GB" dirty="0" err="1"/>
              <a:t>Questi</a:t>
            </a:r>
            <a:r>
              <a:rPr lang="en-GB" dirty="0"/>
              <a:t> </a:t>
            </a:r>
            <a:r>
              <a:rPr lang="en-GB" dirty="0" err="1"/>
              <a:t>dispositivi</a:t>
            </a:r>
            <a:r>
              <a:rPr lang="en-GB" dirty="0"/>
              <a:t> </a:t>
            </a:r>
            <a:r>
              <a:rPr lang="en-GB" dirty="0" err="1"/>
              <a:t>si</a:t>
            </a:r>
            <a:r>
              <a:rPr lang="en-GB" dirty="0"/>
              <a:t> </a:t>
            </a:r>
            <a:r>
              <a:rPr lang="en-GB" dirty="0" err="1"/>
              <a:t>chiamano</a:t>
            </a:r>
            <a:r>
              <a:rPr lang="en-GB" dirty="0"/>
              <a:t> “</a:t>
            </a:r>
            <a:r>
              <a:rPr lang="en-GB" dirty="0" err="1"/>
              <a:t>Cavità</a:t>
            </a:r>
            <a:r>
              <a:rPr lang="en-GB" dirty="0"/>
              <a:t> a </a:t>
            </a:r>
            <a:r>
              <a:rPr lang="en-GB" dirty="0" err="1"/>
              <a:t>radiofrequenza</a:t>
            </a:r>
            <a:r>
              <a:rPr lang="en-GB" dirty="0"/>
              <a:t>”.</a:t>
            </a:r>
            <a:endParaRPr lang="it-IT" dirty="0"/>
          </a:p>
        </p:txBody>
      </p:sp>
      <p:sp>
        <p:nvSpPr>
          <p:cNvPr id="5" name="TextBox 4">
            <a:hlinkClick r:id="rId5"/>
          </p:cNvPr>
          <p:cNvSpPr txBox="1"/>
          <p:nvPr/>
        </p:nvSpPr>
        <p:spPr>
          <a:xfrm>
            <a:off x="2743200" y="557205"/>
            <a:ext cx="3506088" cy="369332"/>
          </a:xfrm>
          <a:prstGeom prst="rect">
            <a:avLst/>
          </a:prstGeom>
          <a:noFill/>
        </p:spPr>
        <p:txBody>
          <a:bodyPr wrap="none" rtlCol="0">
            <a:spAutoFit/>
          </a:bodyPr>
          <a:lstStyle/>
          <a:p>
            <a:r>
              <a:rPr lang="it-IT" dirty="0"/>
              <a:t>Se il video non si vede clicca qui</a:t>
            </a:r>
          </a:p>
        </p:txBody>
      </p:sp>
    </p:spTree>
    <p:extLst>
      <p:ext uri="{BB962C8B-B14F-4D97-AF65-F5344CB8AC3E}">
        <p14:creationId xmlns:p14="http://schemas.microsoft.com/office/powerpoint/2010/main" val="1179415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96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Complesso di acceleratori del CERN</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425" y="958850"/>
            <a:ext cx="8947150" cy="589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33332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10336" y="72169"/>
            <a:ext cx="8797132" cy="644525"/>
          </a:xfrm>
        </p:spPr>
        <p:txBody>
          <a:bodyPr/>
          <a:lstStyle/>
          <a:p>
            <a:r>
              <a:rPr lang="it-IT" dirty="0"/>
              <a:t>LHC in azione</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483" y="797943"/>
            <a:ext cx="81280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1755" y="5369942"/>
            <a:ext cx="9074985" cy="1323439"/>
          </a:xfrm>
          <a:prstGeom prst="rect">
            <a:avLst/>
          </a:prstGeom>
          <a:noFill/>
        </p:spPr>
        <p:txBody>
          <a:bodyPr wrap="square" rtlCol="0">
            <a:spAutoFit/>
          </a:bodyPr>
          <a:lstStyle/>
          <a:p>
            <a:r>
              <a:rPr lang="it-IT" sz="1600" dirty="0"/>
              <a:t>Si regolano i magneti a basso campo, si iniettano i pacchetti di protoni (30 minuti)</a:t>
            </a:r>
          </a:p>
          <a:p>
            <a:r>
              <a:rPr lang="it-IT" sz="1600" dirty="0"/>
              <a:t>Si accelerano i protoni azionando le cavità a RF e alzando il campo magnetico (~20 minuti)</a:t>
            </a:r>
          </a:p>
          <a:p>
            <a:r>
              <a:rPr lang="it-IT" sz="1600" dirty="0"/>
              <a:t>Si mandano i protoni in collisione (10 min)</a:t>
            </a:r>
          </a:p>
          <a:p>
            <a:r>
              <a:rPr lang="it-IT" sz="1600" dirty="0"/>
              <a:t>Si fanno collidere i protoni finché l’intensità del fascio si riduce (10-12 ore), si buttano via e si ricomincia</a:t>
            </a:r>
          </a:p>
        </p:txBody>
      </p:sp>
      <p:sp>
        <p:nvSpPr>
          <p:cNvPr id="4" name="TextBox 3"/>
          <p:cNvSpPr txBox="1"/>
          <p:nvPr/>
        </p:nvSpPr>
        <p:spPr>
          <a:xfrm>
            <a:off x="2294626" y="6508715"/>
            <a:ext cx="4916731" cy="369332"/>
          </a:xfrm>
          <a:prstGeom prst="rect">
            <a:avLst/>
          </a:prstGeom>
          <a:noFill/>
        </p:spPr>
        <p:txBody>
          <a:bodyPr wrap="none" rtlCol="0">
            <a:spAutoFit/>
          </a:bodyPr>
          <a:lstStyle/>
          <a:p>
            <a:r>
              <a:rPr lang="it-IT" dirty="0"/>
              <a:t>Ci vuole un sistema di controllo eccezionale !  </a:t>
            </a:r>
          </a:p>
        </p:txBody>
      </p:sp>
    </p:spTree>
    <p:extLst>
      <p:ext uri="{BB962C8B-B14F-4D97-AF65-F5344CB8AC3E}">
        <p14:creationId xmlns:p14="http://schemas.microsoft.com/office/powerpoint/2010/main" val="40205016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42" name="Picture 2" descr="05040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8" y="922338"/>
            <a:ext cx="9013825" cy="593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3"/>
          <p:cNvSpPr>
            <a:spLocks noGrp="1" noChangeArrowheads="1"/>
          </p:cNvSpPr>
          <p:nvPr>
            <p:ph type="title"/>
          </p:nvPr>
        </p:nvSpPr>
        <p:spPr>
          <a:xfrm>
            <a:off x="46476" y="85725"/>
            <a:ext cx="8061325" cy="774700"/>
          </a:xfrm>
        </p:spPr>
        <p:txBody>
          <a:bodyPr/>
          <a:lstStyle/>
          <a:p>
            <a:pPr eaLnBrk="1" hangingPunct="1"/>
            <a:r>
              <a:rPr lang="it-IT" altLang="en-US"/>
              <a:t>Un grande laboratorio europeo: il CERN</a:t>
            </a:r>
          </a:p>
        </p:txBody>
      </p:sp>
      <p:sp>
        <p:nvSpPr>
          <p:cNvPr id="10244" name="Text Box 4"/>
          <p:cNvSpPr txBox="1">
            <a:spLocks noChangeArrowheads="1"/>
          </p:cNvSpPr>
          <p:nvPr/>
        </p:nvSpPr>
        <p:spPr bwMode="auto">
          <a:xfrm>
            <a:off x="0" y="939800"/>
            <a:ext cx="3254375" cy="14779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02" tIns="45702" rIns="91402" bIns="45702">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50000"/>
              </a:spcBef>
              <a:buFontTx/>
              <a:buNone/>
            </a:pPr>
            <a:r>
              <a:rPr lang="it-IT" altLang="en-US" sz="1800" b="1">
                <a:solidFill>
                  <a:schemeClr val="bg1"/>
                </a:solidFill>
                <a:cs typeface="Arial" charset="0"/>
              </a:rPr>
              <a:t>Nel 1954 12 paesi europei tra cui l’Italia costituiscono il CERN (organizzazione europea per la ricerca nucleare)</a:t>
            </a:r>
          </a:p>
        </p:txBody>
      </p:sp>
      <p:pic>
        <p:nvPicPr>
          <p:cNvPr id="10245" name="Picture 6" descr="paesimembri"/>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0038" y="939800"/>
            <a:ext cx="3078162" cy="250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1"/>
          <p:cNvSpPr txBox="1">
            <a:spLocks noChangeArrowheads="1"/>
          </p:cNvSpPr>
          <p:nvPr/>
        </p:nvSpPr>
        <p:spPr bwMode="auto">
          <a:xfrm>
            <a:off x="5438775" y="3440113"/>
            <a:ext cx="3005138" cy="1754187"/>
          </a:xfrm>
          <a:prstGeom prst="rect">
            <a:avLst/>
          </a:prstGeom>
          <a:solidFill>
            <a:srgbClr val="0000FF">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it-IT" altLang="en-US" sz="1800" b="1">
                <a:solidFill>
                  <a:srgbClr val="FFFF00"/>
                </a:solidFill>
              </a:rPr>
              <a:t>Oggi 23 stati membri.</a:t>
            </a:r>
          </a:p>
          <a:p>
            <a:pPr eaLnBrk="1" hangingPunct="1">
              <a:spcBef>
                <a:spcPct val="0"/>
              </a:spcBef>
              <a:buFontTx/>
              <a:buNone/>
            </a:pPr>
            <a:r>
              <a:rPr lang="it-IT" altLang="en-US" sz="1800" b="1">
                <a:solidFill>
                  <a:srgbClr val="FFFF00"/>
                </a:solidFill>
              </a:rPr>
              <a:t>Ogni paese contribuisce in base al PIL</a:t>
            </a:r>
          </a:p>
          <a:p>
            <a:pPr eaLnBrk="1" hangingPunct="1">
              <a:spcBef>
                <a:spcPct val="0"/>
              </a:spcBef>
              <a:buFontTx/>
              <a:buNone/>
            </a:pPr>
            <a:r>
              <a:rPr lang="it-IT" altLang="en-US" sz="1800" b="1">
                <a:solidFill>
                  <a:srgbClr val="FFFF00"/>
                </a:solidFill>
              </a:rPr>
              <a:t>L’Italia contribuisce</a:t>
            </a:r>
          </a:p>
          <a:p>
            <a:pPr eaLnBrk="1" hangingPunct="1">
              <a:spcBef>
                <a:spcPct val="0"/>
              </a:spcBef>
              <a:buFontTx/>
              <a:buNone/>
            </a:pPr>
            <a:r>
              <a:rPr lang="it-IT" altLang="en-US" sz="1800" b="1">
                <a:solidFill>
                  <a:srgbClr val="FFFF00"/>
                </a:solidFill>
              </a:rPr>
              <a:t>per circa il 12% al</a:t>
            </a:r>
          </a:p>
          <a:p>
            <a:pPr eaLnBrk="1" hangingPunct="1">
              <a:spcBef>
                <a:spcPct val="0"/>
              </a:spcBef>
              <a:buFontTx/>
              <a:buNone/>
            </a:pPr>
            <a:r>
              <a:rPr lang="it-IT" altLang="en-US" sz="1800" b="1">
                <a:solidFill>
                  <a:srgbClr val="FFFF00"/>
                </a:solidFill>
              </a:rPr>
              <a:t>budget del laboratorio</a:t>
            </a:r>
            <a:endParaRPr lang="en-US" altLang="en-US" sz="1800" b="1">
              <a:solidFill>
                <a:srgbClr val="FFFF00"/>
              </a:solidFill>
            </a:endParaRPr>
          </a:p>
        </p:txBody>
      </p:sp>
      <p:sp>
        <p:nvSpPr>
          <p:cNvPr id="10247" name="Rectangle 2"/>
          <p:cNvSpPr>
            <a:spLocks noChangeArrowheads="1"/>
          </p:cNvSpPr>
          <p:nvPr/>
        </p:nvSpPr>
        <p:spPr bwMode="auto">
          <a:xfrm>
            <a:off x="948531" y="6063233"/>
            <a:ext cx="7259637" cy="646112"/>
          </a:xfrm>
          <a:prstGeom prst="rect">
            <a:avLst/>
          </a:pr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it-IT" altLang="en-US" sz="1800" dirty="0">
                <a:solidFill>
                  <a:schemeClr val="bg1"/>
                </a:solidFill>
              </a:rPr>
              <a:t>Quattro sono stati i direttori Italiani del CERN: </a:t>
            </a:r>
          </a:p>
          <a:p>
            <a:pPr eaLnBrk="1" hangingPunct="1">
              <a:spcBef>
                <a:spcPct val="0"/>
              </a:spcBef>
              <a:buFontTx/>
              <a:buNone/>
            </a:pPr>
            <a:r>
              <a:rPr lang="it-IT" altLang="en-US" sz="1800" dirty="0">
                <a:solidFill>
                  <a:schemeClr val="bg1"/>
                </a:solidFill>
              </a:rPr>
              <a:t>Edoardo Amaldi, Carlo Rubbia, Luciano Maiani e Fabiola Gianotti (2)</a:t>
            </a:r>
          </a:p>
        </p:txBody>
      </p:sp>
      <p:pic>
        <p:nvPicPr>
          <p:cNvPr id="10248" name="Picture 11" descr="https://encrypted-tbn0.gstatic.com/images?q=tbn:ANd9GcReXH-U72eXgLre_Mq-kSJmSXJWThDrztTj6Bz5htv3tN3ssUy7ag"/>
          <p:cNvPicPr>
            <a:picLocks noChangeAspect="1" noChangeArrowheads="1"/>
          </p:cNvPicPr>
          <p:nvPr/>
        </p:nvPicPr>
        <p:blipFill>
          <a:blip r:embed="rId4" cstate="print">
            <a:extLst>
              <a:ext uri="{28A0092B-C50C-407E-A947-70E740481C1C}">
                <a14:useLocalDpi xmlns:a14="http://schemas.microsoft.com/office/drawing/2010/main" val="0"/>
              </a:ext>
            </a:extLst>
          </a:blip>
          <a:srcRect b="13306"/>
          <a:stretch>
            <a:fillRect/>
          </a:stretch>
        </p:blipFill>
        <p:spPr bwMode="auto">
          <a:xfrm>
            <a:off x="7978775" y="6063233"/>
            <a:ext cx="9588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603977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7346" name="Rectangle 10"/>
          <p:cNvSpPr>
            <a:spLocks noGrp="1" noChangeArrowheads="1"/>
          </p:cNvSpPr>
          <p:nvPr>
            <p:ph type="title"/>
          </p:nvPr>
        </p:nvSpPr>
        <p:spPr>
          <a:xfrm>
            <a:off x="0" y="269875"/>
            <a:ext cx="7874000" cy="644525"/>
          </a:xfrm>
        </p:spPr>
        <p:txBody>
          <a:bodyPr/>
          <a:lstStyle/>
          <a:p>
            <a:pPr eaLnBrk="1" hangingPunct="1"/>
            <a:r>
              <a:rPr lang="en-GB" altLang="en-US"/>
              <a:t>Applicazioni: World Wide Web, GRID</a:t>
            </a:r>
          </a:p>
        </p:txBody>
      </p:sp>
      <p:pic>
        <p:nvPicPr>
          <p:cNvPr id="5734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14400"/>
            <a:ext cx="6172200"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8"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3011488"/>
            <a:ext cx="5410200" cy="354171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7349"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914400"/>
            <a:ext cx="2362200"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0" name="Text Box 8"/>
          <p:cNvSpPr txBox="1">
            <a:spLocks noChangeArrowheads="1"/>
          </p:cNvSpPr>
          <p:nvPr/>
        </p:nvSpPr>
        <p:spPr bwMode="auto">
          <a:xfrm>
            <a:off x="5867400" y="6172200"/>
            <a:ext cx="3276600" cy="396875"/>
          </a:xfrm>
          <a:prstGeom prst="rect">
            <a:avLst/>
          </a:prstGeom>
          <a:solidFill>
            <a:schemeClr val="tx1">
              <a:alpha val="30196"/>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r" eaLnBrk="1" hangingPunct="1">
              <a:spcBef>
                <a:spcPct val="50000"/>
              </a:spcBef>
              <a:buFontTx/>
              <a:buNone/>
            </a:pPr>
            <a:r>
              <a:rPr lang="en-GB" altLang="en-US" sz="2000" b="1">
                <a:solidFill>
                  <a:schemeClr val="bg1"/>
                </a:solidFill>
                <a:latin typeface="Verdana" pitchFamily="34" charset="0"/>
                <a:ea typeface="MS PGothic" pitchFamily="34" charset="-128"/>
              </a:rPr>
              <a:t>… al futuro</a:t>
            </a:r>
          </a:p>
        </p:txBody>
      </p:sp>
      <p:sp>
        <p:nvSpPr>
          <p:cNvPr id="57351" name="Text Box 9"/>
          <p:cNvSpPr txBox="1">
            <a:spLocks noChangeArrowheads="1"/>
          </p:cNvSpPr>
          <p:nvPr/>
        </p:nvSpPr>
        <p:spPr bwMode="auto">
          <a:xfrm>
            <a:off x="6019800" y="2544763"/>
            <a:ext cx="31242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r" eaLnBrk="1" hangingPunct="1">
              <a:lnSpc>
                <a:spcPct val="50000"/>
              </a:lnSpc>
              <a:spcBef>
                <a:spcPct val="50000"/>
              </a:spcBef>
              <a:buFontTx/>
              <a:buNone/>
            </a:pPr>
            <a:r>
              <a:rPr lang="en-GB" altLang="en-US" sz="1600">
                <a:latin typeface="Verdana" pitchFamily="34" charset="0"/>
                <a:ea typeface="MS PGothic" pitchFamily="34" charset="-128"/>
              </a:rPr>
              <a:t>Tim Berners-Lee</a:t>
            </a:r>
          </a:p>
          <a:p>
            <a:pPr algn="r" eaLnBrk="1" hangingPunct="1">
              <a:lnSpc>
                <a:spcPct val="50000"/>
              </a:lnSpc>
              <a:spcBef>
                <a:spcPct val="50000"/>
              </a:spcBef>
              <a:buFontTx/>
              <a:buNone/>
            </a:pPr>
            <a:r>
              <a:rPr lang="en-GB" altLang="en-US" sz="1400">
                <a:latin typeface="Verdana" pitchFamily="34" charset="0"/>
                <a:ea typeface="MS PGothic" pitchFamily="34" charset="-128"/>
              </a:rPr>
              <a:t>Padre del www</a:t>
            </a:r>
          </a:p>
        </p:txBody>
      </p:sp>
      <p:sp>
        <p:nvSpPr>
          <p:cNvPr id="57352" name="Text Box 13"/>
          <p:cNvSpPr txBox="1">
            <a:spLocks noChangeArrowheads="1"/>
          </p:cNvSpPr>
          <p:nvPr/>
        </p:nvSpPr>
        <p:spPr bwMode="auto">
          <a:xfrm>
            <a:off x="0" y="4495800"/>
            <a:ext cx="3429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50000"/>
              </a:spcBef>
              <a:buFontTx/>
              <a:buNone/>
            </a:pPr>
            <a:r>
              <a:rPr lang="en-GB" altLang="en-US" sz="2000" b="1">
                <a:solidFill>
                  <a:schemeClr val="bg1"/>
                </a:solidFill>
                <a:latin typeface="Verdana" pitchFamily="34" charset="0"/>
                <a:ea typeface="MS PGothic" pitchFamily="34" charset="-128"/>
              </a:rPr>
              <a:t>Dal passato</a:t>
            </a:r>
          </a:p>
        </p:txBody>
      </p:sp>
      <p:sp>
        <p:nvSpPr>
          <p:cNvPr id="57353" name="AutoShape 14"/>
          <p:cNvSpPr>
            <a:spLocks noChangeArrowheads="1"/>
          </p:cNvSpPr>
          <p:nvPr/>
        </p:nvSpPr>
        <p:spPr bwMode="auto">
          <a:xfrm>
            <a:off x="228600" y="5257800"/>
            <a:ext cx="4205288" cy="944563"/>
          </a:xfrm>
          <a:prstGeom prst="roundRect">
            <a:avLst>
              <a:gd name="adj" fmla="val 16667"/>
            </a:avLst>
          </a:prstGeom>
          <a:solidFill>
            <a:schemeClr val="hlink"/>
          </a:solidFill>
          <a:ln w="76200">
            <a:solidFill>
              <a:schemeClr val="accent1"/>
            </a:solidFill>
            <a:round/>
            <a:headEnd/>
            <a:tailEnd/>
          </a:ln>
        </p:spPr>
        <p:txBody>
          <a:bodyPr wrap="none" anchor="ct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algn="ctr" eaLnBrk="1" hangingPunct="1">
              <a:spcBef>
                <a:spcPct val="0"/>
              </a:spcBef>
              <a:buFontTx/>
              <a:buNone/>
            </a:pPr>
            <a:r>
              <a:rPr lang="en-GB" altLang="en-US" sz="4800" b="1">
                <a:solidFill>
                  <a:schemeClr val="accent1"/>
                </a:solidFill>
                <a:latin typeface="Bradley Hand ITC" pitchFamily="66" charset="0"/>
              </a:rPr>
              <a:t>www.cern.ch</a:t>
            </a:r>
          </a:p>
        </p:txBody>
      </p:sp>
    </p:spTree>
    <p:extLst>
      <p:ext uri="{BB962C8B-B14F-4D97-AF65-F5344CB8AC3E}">
        <p14:creationId xmlns:p14="http://schemas.microsoft.com/office/powerpoint/2010/main" val="51384479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2" name="Title 1"/>
          <p:cNvSpPr>
            <a:spLocks noGrp="1"/>
          </p:cNvSpPr>
          <p:nvPr>
            <p:ph type="title"/>
          </p:nvPr>
        </p:nvSpPr>
        <p:spPr>
          <a:xfrm>
            <a:off x="46038" y="141288"/>
            <a:ext cx="9097962" cy="769937"/>
          </a:xfrm>
        </p:spPr>
        <p:txBody>
          <a:bodyPr/>
          <a:lstStyle/>
          <a:p>
            <a:r>
              <a:rPr lang="it-IT" altLang="en-US" dirty="0"/>
              <a:t>Applicazioni tecnologiche degli acceleratori</a:t>
            </a:r>
            <a:endParaRPr lang="en-US" altLang="en-US" dirty="0"/>
          </a:p>
        </p:txBody>
      </p:sp>
      <p:grpSp>
        <p:nvGrpSpPr>
          <p:cNvPr id="56323" name="Group 27"/>
          <p:cNvGrpSpPr>
            <a:grpSpLocks/>
          </p:cNvGrpSpPr>
          <p:nvPr/>
        </p:nvGrpSpPr>
        <p:grpSpPr bwMode="auto">
          <a:xfrm>
            <a:off x="77788" y="2312988"/>
            <a:ext cx="8980487" cy="2538412"/>
            <a:chOff x="-19034" y="2388146"/>
            <a:chExt cx="8980152" cy="2538855"/>
          </a:xfrm>
        </p:grpSpPr>
        <p:sp>
          <p:nvSpPr>
            <p:cNvPr id="3" name="Rectangle 2"/>
            <p:cNvSpPr/>
            <p:nvPr/>
          </p:nvSpPr>
          <p:spPr>
            <a:xfrm>
              <a:off x="-19034" y="2399260"/>
              <a:ext cx="8980152" cy="2527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6338" name="Group 3"/>
            <p:cNvGrpSpPr>
              <a:grpSpLocks/>
            </p:cNvGrpSpPr>
            <p:nvPr/>
          </p:nvGrpSpPr>
          <p:grpSpPr bwMode="auto">
            <a:xfrm>
              <a:off x="34925" y="2473849"/>
              <a:ext cx="3384550" cy="2368888"/>
              <a:chOff x="34925" y="2473849"/>
              <a:chExt cx="3384550" cy="2368888"/>
            </a:xfrm>
          </p:grpSpPr>
          <p:pic>
            <p:nvPicPr>
              <p:cNvPr id="6" name="Picture 2" descr="Capture-003924web"/>
              <p:cNvPicPr>
                <a:picLocks noChangeAspect="1" noChangeArrowheads="1"/>
              </p:cNvPicPr>
              <p:nvPr/>
            </p:nvPicPr>
            <p:blipFill>
              <a:blip r:embed="rId2"/>
              <a:srcRect/>
              <a:stretch>
                <a:fillRect/>
              </a:stretch>
            </p:blipFill>
            <p:spPr bwMode="auto">
              <a:xfrm>
                <a:off x="522283" y="2473886"/>
                <a:ext cx="2138283" cy="1470281"/>
              </a:xfrm>
              <a:prstGeom prst="rect">
                <a:avLst/>
              </a:prstGeom>
              <a:noFill/>
              <a:ln w="9525">
                <a:solidFill>
                  <a:srgbClr val="000000"/>
                </a:solidFill>
                <a:miter lim="800000"/>
                <a:headEnd/>
                <a:tailEnd/>
              </a:ln>
              <a:effectLst>
                <a:outerShdw blurRad="50800" dist="38100" dir="2700000">
                  <a:srgbClr val="000000">
                    <a:alpha val="43000"/>
                  </a:srgbClr>
                </a:outerShdw>
              </a:effectLst>
            </p:spPr>
          </p:pic>
          <p:sp>
            <p:nvSpPr>
              <p:cNvPr id="7" name="TextBox 6"/>
              <p:cNvSpPr txBox="1"/>
              <p:nvPr/>
            </p:nvSpPr>
            <p:spPr bwMode="auto">
              <a:xfrm>
                <a:off x="34939" y="4042610"/>
                <a:ext cx="3384424" cy="800240"/>
              </a:xfrm>
              <a:prstGeom prst="rect">
                <a:avLst/>
              </a:prstGeom>
              <a:solidFill>
                <a:schemeClr val="bg1">
                  <a:lumMod val="75000"/>
                </a:schemeClr>
              </a:solidFill>
              <a:ln>
                <a:solidFill>
                  <a:schemeClr val="tx1"/>
                </a:solidFill>
              </a:ln>
            </p:spPr>
            <p:txBody>
              <a:bodyPr>
                <a:spAutoFit/>
              </a:bodyPr>
              <a:lstStyle/>
              <a:p>
                <a:pPr>
                  <a:defRPr/>
                </a:pPr>
                <a:r>
                  <a:rPr lang="en-US" dirty="0" err="1">
                    <a:solidFill>
                      <a:srgbClr val="000000"/>
                    </a:solidFill>
                    <a:latin typeface="Arial" pitchFamily="34" charset="0"/>
                  </a:rPr>
                  <a:t>Acceleratori</a:t>
                </a:r>
                <a:r>
                  <a:rPr lang="en-US" dirty="0">
                    <a:solidFill>
                      <a:srgbClr val="000000"/>
                    </a:solidFill>
                    <a:latin typeface="Arial" pitchFamily="34" charset="0"/>
                  </a:rPr>
                  <a:t> di </a:t>
                </a:r>
                <a:r>
                  <a:rPr lang="en-US" dirty="0" err="1">
                    <a:solidFill>
                      <a:srgbClr val="000000"/>
                    </a:solidFill>
                    <a:latin typeface="Arial" pitchFamily="34" charset="0"/>
                  </a:rPr>
                  <a:t>particelle</a:t>
                </a:r>
                <a:endParaRPr lang="en-US" dirty="0">
                  <a:solidFill>
                    <a:srgbClr val="000000"/>
                  </a:solidFill>
                  <a:latin typeface="Arial" pitchFamily="34" charset="0"/>
                </a:endParaRPr>
              </a:p>
              <a:p>
                <a:pPr>
                  <a:defRPr/>
                </a:pPr>
                <a:r>
                  <a:rPr lang="en-US" sz="1400" dirty="0">
                    <a:solidFill>
                      <a:srgbClr val="000000"/>
                    </a:solidFill>
                    <a:latin typeface="Arial" pitchFamily="34" charset="0"/>
                  </a:rPr>
                  <a:t>~30’000 </a:t>
                </a:r>
                <a:r>
                  <a:rPr lang="en-US" sz="1400" dirty="0" err="1">
                    <a:solidFill>
                      <a:srgbClr val="000000"/>
                    </a:solidFill>
                    <a:latin typeface="Arial" pitchFamily="34" charset="0"/>
                  </a:rPr>
                  <a:t>acceleratori</a:t>
                </a:r>
                <a:r>
                  <a:rPr lang="en-US" sz="1400" dirty="0">
                    <a:solidFill>
                      <a:srgbClr val="000000"/>
                    </a:solidFill>
                    <a:latin typeface="Arial" pitchFamily="34" charset="0"/>
                  </a:rPr>
                  <a:t> </a:t>
                </a:r>
                <a:r>
                  <a:rPr lang="en-US" sz="1400" dirty="0" err="1">
                    <a:solidFill>
                      <a:srgbClr val="000000"/>
                    </a:solidFill>
                    <a:latin typeface="Arial" pitchFamily="34" charset="0"/>
                  </a:rPr>
                  <a:t>nel</a:t>
                </a:r>
                <a:r>
                  <a:rPr lang="en-US" sz="1400" dirty="0">
                    <a:solidFill>
                      <a:srgbClr val="000000"/>
                    </a:solidFill>
                    <a:latin typeface="Arial" pitchFamily="34" charset="0"/>
                  </a:rPr>
                  <a:t> </a:t>
                </a:r>
                <a:r>
                  <a:rPr lang="en-US" sz="1400" dirty="0" err="1">
                    <a:solidFill>
                      <a:srgbClr val="000000"/>
                    </a:solidFill>
                    <a:latin typeface="Arial" pitchFamily="34" charset="0"/>
                  </a:rPr>
                  <a:t>mondo</a:t>
                </a:r>
                <a:endParaRPr lang="en-US" sz="1400" dirty="0">
                  <a:solidFill>
                    <a:srgbClr val="000000"/>
                  </a:solidFill>
                  <a:latin typeface="Arial" pitchFamily="34" charset="0"/>
                </a:endParaRPr>
              </a:p>
              <a:p>
                <a:pPr>
                  <a:defRPr/>
                </a:pPr>
                <a:r>
                  <a:rPr lang="en-US" sz="1400" dirty="0">
                    <a:solidFill>
                      <a:srgbClr val="000000"/>
                    </a:solidFill>
                    <a:latin typeface="Arial" pitchFamily="34" charset="0"/>
                  </a:rPr>
                  <a:t>~17’000 </a:t>
                </a:r>
                <a:r>
                  <a:rPr lang="en-US" sz="1400" dirty="0" err="1">
                    <a:solidFill>
                      <a:srgbClr val="000000"/>
                    </a:solidFill>
                    <a:latin typeface="Arial" pitchFamily="34" charset="0"/>
                  </a:rPr>
                  <a:t>usati</a:t>
                </a:r>
                <a:r>
                  <a:rPr lang="en-US" sz="1400" dirty="0">
                    <a:solidFill>
                      <a:srgbClr val="000000"/>
                    </a:solidFill>
                    <a:latin typeface="Arial" pitchFamily="34" charset="0"/>
                  </a:rPr>
                  <a:t> in </a:t>
                </a:r>
                <a:r>
                  <a:rPr lang="en-US" sz="1400" dirty="0" err="1">
                    <a:solidFill>
                      <a:srgbClr val="000000"/>
                    </a:solidFill>
                    <a:latin typeface="Arial" pitchFamily="34" charset="0"/>
                  </a:rPr>
                  <a:t>medicina</a:t>
                </a:r>
                <a:endParaRPr lang="en-US" sz="1400" dirty="0">
                  <a:solidFill>
                    <a:srgbClr val="000000"/>
                  </a:solidFill>
                  <a:latin typeface="Arial" pitchFamily="34" charset="0"/>
                </a:endParaRPr>
              </a:p>
            </p:txBody>
          </p:sp>
        </p:grpSp>
        <p:sp>
          <p:nvSpPr>
            <p:cNvPr id="8" name="TextBox 18"/>
            <p:cNvSpPr txBox="1">
              <a:spLocks noChangeArrowheads="1"/>
            </p:cNvSpPr>
            <p:nvPr/>
          </p:nvSpPr>
          <p:spPr bwMode="auto">
            <a:xfrm>
              <a:off x="4071800" y="2388146"/>
              <a:ext cx="2241466" cy="57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r>
                <a:rPr lang="en-GB" sz="3100" dirty="0" err="1">
                  <a:solidFill>
                    <a:srgbClr val="000090"/>
                  </a:solidFill>
                  <a:latin typeface="+mn-lt"/>
                </a:rPr>
                <a:t>Adroterapia</a:t>
              </a:r>
              <a:endParaRPr lang="en-GB" sz="3100" dirty="0">
                <a:solidFill>
                  <a:srgbClr val="000090"/>
                </a:solidFill>
                <a:latin typeface="+mn-lt"/>
              </a:endParaRPr>
            </a:p>
          </p:txBody>
        </p:sp>
        <p:sp>
          <p:nvSpPr>
            <p:cNvPr id="9" name="Left-Right Arrow 8"/>
            <p:cNvSpPr/>
            <p:nvPr/>
          </p:nvSpPr>
          <p:spPr bwMode="auto">
            <a:xfrm>
              <a:off x="3192358" y="2502466"/>
              <a:ext cx="658788" cy="396944"/>
            </a:xfrm>
            <a:prstGeom prst="leftRightArrow">
              <a:avLst/>
            </a:prstGeom>
            <a:solidFill>
              <a:srgbClr val="000090"/>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a:lstStyle/>
            <a:p>
              <a:pPr>
                <a:defRPr/>
              </a:pPr>
              <a:endParaRPr lang="en-US" sz="2400">
                <a:latin typeface="Arial" pitchFamily="-112" charset="0"/>
                <a:ea typeface="ＭＳ Ｐゴシック" pitchFamily="-112" charset="-128"/>
                <a:cs typeface="ＭＳ Ｐゴシック" pitchFamily="-112" charset="-128"/>
              </a:endParaRPr>
            </a:p>
          </p:txBody>
        </p:sp>
        <p:grpSp>
          <p:nvGrpSpPr>
            <p:cNvPr id="56341" name="Group 26"/>
            <p:cNvGrpSpPr>
              <a:grpSpLocks/>
            </p:cNvGrpSpPr>
            <p:nvPr/>
          </p:nvGrpSpPr>
          <p:grpSpPr bwMode="auto">
            <a:xfrm>
              <a:off x="4144814" y="2997200"/>
              <a:ext cx="4747666" cy="1871379"/>
              <a:chOff x="4144814" y="2997200"/>
              <a:chExt cx="4747666" cy="1871379"/>
            </a:xfrm>
          </p:grpSpPr>
          <p:grpSp>
            <p:nvGrpSpPr>
              <p:cNvPr id="56342" name="Group 4"/>
              <p:cNvGrpSpPr>
                <a:grpSpLocks/>
              </p:cNvGrpSpPr>
              <p:nvPr/>
            </p:nvGrpSpPr>
            <p:grpSpPr bwMode="auto">
              <a:xfrm>
                <a:off x="4375150" y="2997200"/>
                <a:ext cx="4228846" cy="1218555"/>
                <a:chOff x="4375150" y="2997200"/>
                <a:chExt cx="4228846" cy="1218555"/>
              </a:xfrm>
            </p:grpSpPr>
            <p:pic>
              <p:nvPicPr>
                <p:cNvPr id="56344" name="Picture 41" descr="Screen shot 2011-04-17 at 23.47.59.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33088" y="2997201"/>
                  <a:ext cx="1178853" cy="114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5" name="Picture 42" descr="Screen shot 2011-04-17 at 23.48.1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467331" y="2997200"/>
                  <a:ext cx="1136665" cy="114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6" name="Picture 8" descr="single_sp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0439" y="2997200"/>
                  <a:ext cx="1625359" cy="121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bwMode="auto">
                <a:xfrm>
                  <a:off x="4989341" y="2997852"/>
                  <a:ext cx="990563" cy="523967"/>
                </a:xfrm>
                <a:prstGeom prst="rect">
                  <a:avLst/>
                </a:prstGeom>
              </p:spPr>
              <p:txBody>
                <a:bodyPr>
                  <a:spAutoFit/>
                </a:bodyPr>
                <a:lstStyle/>
                <a:p>
                  <a:pPr algn="ctr">
                    <a:defRPr/>
                  </a:pPr>
                  <a:r>
                    <a:rPr lang="en-GB" sz="1400" dirty="0">
                      <a:solidFill>
                        <a:srgbClr val="FFFF00"/>
                      </a:solidFill>
                      <a:effectLst>
                        <a:outerShdw blurRad="38100" dist="38100" dir="2700000">
                          <a:srgbClr val="000000"/>
                        </a:outerShdw>
                      </a:effectLst>
                      <a:latin typeface="Arial" pitchFamily="34" charset="0"/>
                    </a:rPr>
                    <a:t>Tumour Target</a:t>
                  </a:r>
                </a:p>
              </p:txBody>
            </p:sp>
            <p:sp>
              <p:nvSpPr>
                <p:cNvPr id="14" name="TextBox 13"/>
                <p:cNvSpPr txBox="1"/>
                <p:nvPr/>
              </p:nvSpPr>
              <p:spPr bwMode="auto">
                <a:xfrm>
                  <a:off x="4375002" y="3607559"/>
                  <a:ext cx="690536" cy="400120"/>
                </a:xfrm>
                <a:prstGeom prst="rect">
                  <a:avLst/>
                </a:prstGeom>
                <a:noFill/>
              </p:spPr>
              <p:txBody>
                <a:bodyPr wrap="none">
                  <a:spAutoFit/>
                </a:bodyPr>
                <a:lstStyle/>
                <a:p>
                  <a:pPr>
                    <a:defRPr/>
                  </a:pPr>
                  <a:r>
                    <a:rPr lang="en-GB" sz="1000" dirty="0">
                      <a:solidFill>
                        <a:srgbClr val="FFFF00"/>
                      </a:solidFill>
                      <a:effectLst>
                        <a:outerShdw blurRad="38100" dist="38100" dir="2700000">
                          <a:srgbClr val="000000"/>
                        </a:outerShdw>
                      </a:effectLst>
                      <a:latin typeface="Arial" pitchFamily="34" charset="0"/>
                    </a:rPr>
                    <a:t>Protons</a:t>
                  </a:r>
                </a:p>
                <a:p>
                  <a:pPr>
                    <a:defRPr/>
                  </a:pPr>
                  <a:r>
                    <a:rPr lang="en-GB" sz="1000" dirty="0">
                      <a:solidFill>
                        <a:srgbClr val="FFFF00"/>
                      </a:solidFill>
                      <a:effectLst>
                        <a:outerShdw blurRad="38100" dist="38100" dir="2700000">
                          <a:srgbClr val="000000"/>
                        </a:outerShdw>
                      </a:effectLst>
                      <a:latin typeface="Arial" pitchFamily="34" charset="0"/>
                    </a:rPr>
                    <a:t>light ions</a:t>
                  </a:r>
                </a:p>
              </p:txBody>
            </p:sp>
            <p:sp>
              <p:nvSpPr>
                <p:cNvPr id="15" name="TextBox 14"/>
                <p:cNvSpPr txBox="1"/>
                <p:nvPr/>
              </p:nvSpPr>
              <p:spPr bwMode="auto">
                <a:xfrm>
                  <a:off x="6437087" y="3912412"/>
                  <a:ext cx="552429" cy="274685"/>
                </a:xfrm>
                <a:prstGeom prst="rect">
                  <a:avLst/>
                </a:prstGeom>
                <a:noFill/>
              </p:spPr>
              <p:txBody>
                <a:bodyPr wrap="none">
                  <a:spAutoFit/>
                </a:bodyPr>
                <a:lstStyle/>
                <a:p>
                  <a:pPr>
                    <a:defRPr/>
                  </a:pPr>
                  <a:r>
                    <a:rPr lang="en-GB" sz="1200" dirty="0">
                      <a:solidFill>
                        <a:srgbClr val="FFFF00"/>
                      </a:solidFill>
                      <a:effectLst>
                        <a:outerShdw blurRad="38100" dist="38100" dir="2700000">
                          <a:srgbClr val="000000"/>
                        </a:outerShdw>
                      </a:effectLst>
                      <a:latin typeface="Arial" pitchFamily="34" charset="0"/>
                    </a:rPr>
                    <a:t>X-ray</a:t>
                  </a:r>
                </a:p>
              </p:txBody>
            </p:sp>
            <p:sp>
              <p:nvSpPr>
                <p:cNvPr id="16" name="TextBox 15"/>
                <p:cNvSpPr txBox="1"/>
                <p:nvPr/>
              </p:nvSpPr>
              <p:spPr bwMode="auto">
                <a:xfrm>
                  <a:off x="7567345" y="3894946"/>
                  <a:ext cx="700062" cy="274686"/>
                </a:xfrm>
                <a:prstGeom prst="rect">
                  <a:avLst/>
                </a:prstGeom>
                <a:noFill/>
              </p:spPr>
              <p:txBody>
                <a:bodyPr wrap="none">
                  <a:spAutoFit/>
                </a:bodyPr>
                <a:lstStyle/>
                <a:p>
                  <a:pPr>
                    <a:defRPr/>
                  </a:pPr>
                  <a:r>
                    <a:rPr lang="en-GB" sz="1200" dirty="0">
                      <a:solidFill>
                        <a:srgbClr val="FFFF00"/>
                      </a:solidFill>
                      <a:effectLst>
                        <a:outerShdw blurRad="38100" dist="38100" dir="2700000">
                          <a:srgbClr val="000000"/>
                        </a:outerShdw>
                      </a:effectLst>
                      <a:latin typeface="Arial" pitchFamily="34" charset="0"/>
                    </a:rPr>
                    <a:t>protons</a:t>
                  </a:r>
                </a:p>
              </p:txBody>
            </p:sp>
          </p:grpSp>
          <p:sp>
            <p:nvSpPr>
              <p:cNvPr id="17" name="TextBox 34"/>
              <p:cNvSpPr txBox="1">
                <a:spLocks noChangeArrowheads="1"/>
              </p:cNvSpPr>
              <p:nvPr/>
            </p:nvSpPr>
            <p:spPr bwMode="auto">
              <a:xfrm>
                <a:off x="4144823" y="4345875"/>
                <a:ext cx="4748036" cy="522379"/>
              </a:xfrm>
              <a:prstGeom prst="rect">
                <a:avLst/>
              </a:prstGeom>
              <a:solidFill>
                <a:srgbClr val="BFBFBF"/>
              </a:solidFill>
              <a:ln w="9525">
                <a:solidFill>
                  <a:srgbClr val="000000"/>
                </a:solidFill>
                <a:miter lim="800000"/>
                <a:headEnd/>
                <a:tailEnd/>
              </a:ln>
            </p:spPr>
            <p:txBody>
              <a:bodyPr>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r>
                  <a:rPr lang="en-US" sz="1400" dirty="0">
                    <a:latin typeface="+mn-lt"/>
                  </a:rPr>
                  <a:t>70000 </a:t>
                </a:r>
                <a:r>
                  <a:rPr lang="en-US" sz="1400" dirty="0" err="1">
                    <a:latin typeface="+mn-lt"/>
                  </a:rPr>
                  <a:t>pazienti</a:t>
                </a:r>
                <a:r>
                  <a:rPr lang="en-US" sz="1400" dirty="0">
                    <a:latin typeface="+mn-lt"/>
                  </a:rPr>
                  <a:t> </a:t>
                </a:r>
                <a:r>
                  <a:rPr lang="en-US" sz="1400" dirty="0" err="1">
                    <a:latin typeface="+mn-lt"/>
                  </a:rPr>
                  <a:t>trattati</a:t>
                </a:r>
                <a:r>
                  <a:rPr lang="en-US" sz="1400" dirty="0">
                    <a:latin typeface="+mn-lt"/>
                  </a:rPr>
                  <a:t> </a:t>
                </a:r>
                <a:r>
                  <a:rPr lang="en-US" sz="1400" dirty="0" err="1">
                    <a:latin typeface="+mn-lt"/>
                  </a:rPr>
                  <a:t>nel</a:t>
                </a:r>
                <a:r>
                  <a:rPr lang="en-US" sz="1400" dirty="0">
                    <a:latin typeface="+mn-lt"/>
                  </a:rPr>
                  <a:t> </a:t>
                </a:r>
                <a:r>
                  <a:rPr lang="en-US" sz="1400" dirty="0" err="1">
                    <a:latin typeface="+mn-lt"/>
                  </a:rPr>
                  <a:t>mondo</a:t>
                </a:r>
                <a:r>
                  <a:rPr lang="en-US" sz="1400" dirty="0">
                    <a:latin typeface="+mn-lt"/>
                  </a:rPr>
                  <a:t> (30 </a:t>
                </a:r>
                <a:r>
                  <a:rPr lang="en-US" sz="1400" dirty="0" err="1">
                    <a:latin typeface="+mn-lt"/>
                  </a:rPr>
                  <a:t>strutture</a:t>
                </a:r>
                <a:r>
                  <a:rPr lang="en-US" sz="1400" dirty="0">
                    <a:latin typeface="+mn-lt"/>
                  </a:rPr>
                  <a:t>), in Italia</a:t>
                </a:r>
              </a:p>
              <a:p>
                <a:pPr>
                  <a:defRPr/>
                </a:pPr>
                <a:r>
                  <a:rPr lang="it-IT" sz="1400" dirty="0">
                    <a:latin typeface="+mn-lt"/>
                  </a:rPr>
                  <a:t>Il CNAO di Pavia.</a:t>
                </a:r>
                <a:endParaRPr lang="en-US" sz="1400" dirty="0">
                  <a:latin typeface="+mn-lt"/>
                </a:endParaRPr>
              </a:p>
            </p:txBody>
          </p:sp>
        </p:grpSp>
      </p:grpSp>
      <p:grpSp>
        <p:nvGrpSpPr>
          <p:cNvPr id="56324" name="Group 32"/>
          <p:cNvGrpSpPr>
            <a:grpSpLocks/>
          </p:cNvGrpSpPr>
          <p:nvPr/>
        </p:nvGrpSpPr>
        <p:grpSpPr bwMode="auto">
          <a:xfrm>
            <a:off x="77788" y="4879975"/>
            <a:ext cx="8980487" cy="1806575"/>
            <a:chOff x="77788" y="4955666"/>
            <a:chExt cx="8980152" cy="1806375"/>
          </a:xfrm>
        </p:grpSpPr>
        <p:sp>
          <p:nvSpPr>
            <p:cNvPr id="32" name="Rectangle 31"/>
            <p:cNvSpPr/>
            <p:nvPr/>
          </p:nvSpPr>
          <p:spPr>
            <a:xfrm>
              <a:off x="77788" y="4955666"/>
              <a:ext cx="8980152" cy="180637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6327" name="Group 28"/>
            <p:cNvGrpSpPr>
              <a:grpSpLocks/>
            </p:cNvGrpSpPr>
            <p:nvPr/>
          </p:nvGrpSpPr>
          <p:grpSpPr bwMode="auto">
            <a:xfrm>
              <a:off x="323850" y="5061823"/>
              <a:ext cx="2530475" cy="1678702"/>
              <a:chOff x="323850" y="5061823"/>
              <a:chExt cx="2530475" cy="1678702"/>
            </a:xfrm>
          </p:grpSpPr>
          <p:pic>
            <p:nvPicPr>
              <p:cNvPr id="18" name="Picture 9"/>
              <p:cNvPicPr>
                <a:picLocks noChangeAspect="1" noChangeArrowheads="1"/>
              </p:cNvPicPr>
              <p:nvPr/>
            </p:nvPicPr>
            <p:blipFill>
              <a:blip r:embed="rId6"/>
              <a:srcRect/>
              <a:stretch>
                <a:fillRect/>
              </a:stretch>
            </p:blipFill>
            <p:spPr bwMode="auto">
              <a:xfrm>
                <a:off x="334954" y="5062017"/>
                <a:ext cx="2519268" cy="1479386"/>
              </a:xfrm>
              <a:prstGeom prst="rect">
                <a:avLst/>
              </a:prstGeom>
              <a:noFill/>
              <a:ln w="9525">
                <a:solidFill>
                  <a:srgbClr val="000000"/>
                </a:solidFill>
                <a:miter lim="800000"/>
                <a:headEnd/>
                <a:tailEnd/>
              </a:ln>
              <a:effectLst>
                <a:outerShdw blurRad="50800" dist="38100" dir="2700000">
                  <a:srgbClr val="000000">
                    <a:alpha val="43000"/>
                  </a:srgbClr>
                </a:outerShdw>
              </a:effectLst>
            </p:spPr>
          </p:pic>
          <p:sp>
            <p:nvSpPr>
              <p:cNvPr id="19" name="TextBox 18"/>
              <p:cNvSpPr txBox="1"/>
              <p:nvPr/>
            </p:nvSpPr>
            <p:spPr bwMode="auto">
              <a:xfrm>
                <a:off x="323841" y="6371559"/>
                <a:ext cx="2530381" cy="368259"/>
              </a:xfrm>
              <a:prstGeom prst="rect">
                <a:avLst/>
              </a:prstGeom>
              <a:solidFill>
                <a:schemeClr val="bg1">
                  <a:lumMod val="75000"/>
                </a:schemeClr>
              </a:solidFill>
              <a:ln>
                <a:solidFill>
                  <a:srgbClr val="000000"/>
                </a:solidFill>
              </a:ln>
            </p:spPr>
            <p:txBody>
              <a:bodyPr>
                <a:spAutoFit/>
              </a:bodyPr>
              <a:lstStyle/>
              <a:p>
                <a:pPr>
                  <a:defRPr/>
                </a:pPr>
                <a:r>
                  <a:rPr lang="en-US" dirty="0" err="1">
                    <a:latin typeface="Arial" pitchFamily="34" charset="0"/>
                  </a:rPr>
                  <a:t>Rivelatori</a:t>
                </a:r>
                <a:r>
                  <a:rPr lang="en-US" dirty="0">
                    <a:latin typeface="Arial" pitchFamily="34" charset="0"/>
                  </a:rPr>
                  <a:t> di </a:t>
                </a:r>
                <a:r>
                  <a:rPr lang="en-US" dirty="0" err="1">
                    <a:latin typeface="Arial" pitchFamily="34" charset="0"/>
                  </a:rPr>
                  <a:t>particelle</a:t>
                </a:r>
                <a:endParaRPr lang="en-US" dirty="0">
                  <a:latin typeface="Arial" pitchFamily="34" charset="0"/>
                </a:endParaRPr>
              </a:p>
            </p:txBody>
          </p:sp>
        </p:grpSp>
        <p:grpSp>
          <p:nvGrpSpPr>
            <p:cNvPr id="56328" name="Group 30"/>
            <p:cNvGrpSpPr>
              <a:grpSpLocks/>
            </p:cNvGrpSpPr>
            <p:nvPr/>
          </p:nvGrpSpPr>
          <p:grpSpPr bwMode="auto">
            <a:xfrm>
              <a:off x="3337106" y="5292882"/>
              <a:ext cx="2488870" cy="569387"/>
              <a:chOff x="3337106" y="5292882"/>
              <a:chExt cx="2488870" cy="569387"/>
            </a:xfrm>
          </p:grpSpPr>
          <p:sp>
            <p:nvSpPr>
              <p:cNvPr id="21" name="Left-Right Arrow 20"/>
              <p:cNvSpPr/>
              <p:nvPr/>
            </p:nvSpPr>
            <p:spPr bwMode="auto">
              <a:xfrm>
                <a:off x="3336803" y="5406466"/>
                <a:ext cx="658788" cy="395244"/>
              </a:xfrm>
              <a:prstGeom prst="leftRightArrow">
                <a:avLst/>
              </a:prstGeom>
              <a:solidFill>
                <a:srgbClr val="000090"/>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a:lstStyle/>
              <a:p>
                <a:pPr>
                  <a:defRPr/>
                </a:pPr>
                <a:endParaRPr lang="en-US" sz="2400">
                  <a:latin typeface="Arial" pitchFamily="-112" charset="0"/>
                  <a:ea typeface="ＭＳ Ｐゴシック" pitchFamily="-112" charset="-128"/>
                  <a:cs typeface="ＭＳ Ｐゴシック" pitchFamily="-112" charset="-128"/>
                </a:endParaRPr>
              </a:p>
            </p:txBody>
          </p:sp>
          <p:sp>
            <p:nvSpPr>
              <p:cNvPr id="22" name="TextBox 30"/>
              <p:cNvSpPr txBox="1">
                <a:spLocks noChangeArrowheads="1"/>
              </p:cNvSpPr>
              <p:nvPr/>
            </p:nvSpPr>
            <p:spPr bwMode="auto">
              <a:xfrm>
                <a:off x="4170210" y="5292179"/>
                <a:ext cx="1655700" cy="56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r>
                  <a:rPr lang="en-GB" sz="3100" dirty="0">
                    <a:solidFill>
                      <a:srgbClr val="000090"/>
                    </a:solidFill>
                    <a:latin typeface="+mn-lt"/>
                  </a:rPr>
                  <a:t>Imaging</a:t>
                </a:r>
              </a:p>
            </p:txBody>
          </p:sp>
        </p:grpSp>
        <p:grpSp>
          <p:nvGrpSpPr>
            <p:cNvPr id="56329" name="Group 29"/>
            <p:cNvGrpSpPr>
              <a:grpSpLocks/>
            </p:cNvGrpSpPr>
            <p:nvPr/>
          </p:nvGrpSpPr>
          <p:grpSpPr bwMode="auto">
            <a:xfrm>
              <a:off x="4699203" y="5052489"/>
              <a:ext cx="4269278" cy="1676400"/>
              <a:chOff x="4699203" y="5052489"/>
              <a:chExt cx="4269278" cy="1676400"/>
            </a:xfrm>
          </p:grpSpPr>
          <p:sp>
            <p:nvSpPr>
              <p:cNvPr id="23" name="TextBox 33"/>
              <p:cNvSpPr txBox="1">
                <a:spLocks noChangeArrowheads="1"/>
              </p:cNvSpPr>
              <p:nvPr/>
            </p:nvSpPr>
            <p:spPr bwMode="auto">
              <a:xfrm>
                <a:off x="4698828" y="5915997"/>
                <a:ext cx="1963665" cy="368259"/>
              </a:xfrm>
              <a:prstGeom prst="rect">
                <a:avLst/>
              </a:prstGeom>
              <a:solidFill>
                <a:srgbClr val="D9D9D9"/>
              </a:solidFill>
              <a:ln w="9525">
                <a:solidFill>
                  <a:schemeClr val="tx1"/>
                </a:solid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r>
                  <a:rPr lang="en-GB" sz="1800" dirty="0">
                    <a:latin typeface="+mn-lt"/>
                  </a:rPr>
                  <a:t>e.g. PET scanner</a:t>
                </a:r>
              </a:p>
            </p:txBody>
          </p:sp>
          <p:pic>
            <p:nvPicPr>
              <p:cNvPr id="24" name="Picture 1032" descr="PET_Alzheimer"/>
              <p:cNvPicPr>
                <a:picLocks noChangeAspect="1" noChangeArrowheads="1"/>
              </p:cNvPicPr>
              <p:nvPr/>
            </p:nvPicPr>
            <p:blipFill>
              <a:blip r:embed="rId7"/>
              <a:srcRect/>
              <a:stretch>
                <a:fillRect/>
              </a:stretch>
            </p:blipFill>
            <p:spPr bwMode="auto">
              <a:xfrm>
                <a:off x="6733927" y="5052493"/>
                <a:ext cx="2235117" cy="1676214"/>
              </a:xfrm>
              <a:prstGeom prst="rect">
                <a:avLst/>
              </a:prstGeom>
              <a:noFill/>
              <a:ln w="9525">
                <a:solidFill>
                  <a:srgbClr val="000000"/>
                </a:solidFill>
                <a:miter lim="800000"/>
                <a:headEnd/>
                <a:tailEnd/>
              </a:ln>
              <a:effectLst>
                <a:outerShdw blurRad="63500" dist="38099" dir="2700000" algn="ctr" rotWithShape="0">
                  <a:srgbClr val="000000">
                    <a:alpha val="74997"/>
                  </a:srgbClr>
                </a:outerShdw>
              </a:effectLst>
            </p:spPr>
          </p:pic>
          <p:pic>
            <p:nvPicPr>
              <p:cNvPr id="56332"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t="8093" b="4454"/>
              <a:stretch>
                <a:fillRect/>
              </a:stretch>
            </p:blipFill>
            <p:spPr bwMode="auto">
              <a:xfrm>
                <a:off x="5775400" y="5063247"/>
                <a:ext cx="938138" cy="713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56325" name="Rectangle 41"/>
          <p:cNvSpPr>
            <a:spLocks noChangeArrowheads="1"/>
          </p:cNvSpPr>
          <p:nvPr/>
        </p:nvSpPr>
        <p:spPr bwMode="auto">
          <a:xfrm>
            <a:off x="46038" y="1397000"/>
            <a:ext cx="9066212" cy="615553"/>
          </a:xfrm>
          <a:prstGeom prst="rect">
            <a:avLst/>
          </a:prstGeom>
          <a:solidFill>
            <a:srgbClr val="FFFF66"/>
          </a:solidFill>
          <a:ln w="9525">
            <a:solidFill>
              <a:schemeClr val="tx1"/>
            </a:solidFill>
            <a:miter lim="800000"/>
            <a:headEnd/>
            <a:tailEnd/>
          </a:ln>
        </p:spPr>
        <p:txBody>
          <a:bodyPr>
            <a:spAutoFit/>
          </a:bodyP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r>
              <a:rPr lang="en-US" altLang="en-US" sz="1700" b="1" dirty="0" err="1">
                <a:solidFill>
                  <a:srgbClr val="0000FF"/>
                </a:solidFill>
              </a:rPr>
              <a:t>Applicazioni</a:t>
            </a:r>
            <a:r>
              <a:rPr lang="en-US" altLang="en-US" sz="1700" b="1" dirty="0">
                <a:solidFill>
                  <a:srgbClr val="0000FF"/>
                </a:solidFill>
              </a:rPr>
              <a:t>: imaging medico (e.g. PET), </a:t>
            </a:r>
            <a:r>
              <a:rPr lang="en-US" altLang="en-US" sz="1700" b="1" dirty="0" err="1">
                <a:solidFill>
                  <a:srgbClr val="0000FF"/>
                </a:solidFill>
              </a:rPr>
              <a:t>terapia</a:t>
            </a:r>
            <a:r>
              <a:rPr lang="en-US" altLang="en-US" sz="1700" b="1" dirty="0">
                <a:solidFill>
                  <a:srgbClr val="0000FF"/>
                </a:solidFill>
              </a:rPr>
              <a:t> del </a:t>
            </a:r>
            <a:r>
              <a:rPr lang="en-US" altLang="en-US" sz="1700" b="1" dirty="0" err="1">
                <a:solidFill>
                  <a:srgbClr val="0000FF"/>
                </a:solidFill>
              </a:rPr>
              <a:t>cancro</a:t>
            </a:r>
            <a:r>
              <a:rPr lang="en-US" altLang="en-US" sz="1700" b="1" dirty="0">
                <a:solidFill>
                  <a:srgbClr val="0000FF"/>
                </a:solidFill>
              </a:rPr>
              <a:t>, </a:t>
            </a:r>
            <a:r>
              <a:rPr lang="en-US" altLang="en-US" sz="1700" b="1" dirty="0" err="1">
                <a:solidFill>
                  <a:srgbClr val="0000FF"/>
                </a:solidFill>
              </a:rPr>
              <a:t>tecnologie</a:t>
            </a:r>
            <a:r>
              <a:rPr lang="en-US" altLang="en-US" sz="1700" b="1" dirty="0">
                <a:solidFill>
                  <a:srgbClr val="0000FF"/>
                </a:solidFill>
              </a:rPr>
              <a:t> per la </a:t>
            </a:r>
          </a:p>
          <a:p>
            <a:pPr eaLnBrk="1" hangingPunct="1">
              <a:spcBef>
                <a:spcPct val="0"/>
              </a:spcBef>
              <a:buFontTx/>
              <a:buNone/>
            </a:pPr>
            <a:r>
              <a:rPr lang="en-US" altLang="en-US" sz="1700" b="1" dirty="0" err="1">
                <a:solidFill>
                  <a:srgbClr val="0000FF"/>
                </a:solidFill>
              </a:rPr>
              <a:t>sicurezza</a:t>
            </a:r>
            <a:r>
              <a:rPr lang="en-US" altLang="en-US" sz="1700" b="1" dirty="0">
                <a:solidFill>
                  <a:srgbClr val="0000FF"/>
                </a:solidFill>
              </a:rPr>
              <a:t>, </a:t>
            </a:r>
            <a:r>
              <a:rPr lang="en-US" altLang="en-US" sz="1700" b="1" dirty="0" err="1">
                <a:solidFill>
                  <a:srgbClr val="0000FF"/>
                </a:solidFill>
              </a:rPr>
              <a:t>sterilizzazione</a:t>
            </a:r>
            <a:r>
              <a:rPr lang="en-US" altLang="en-US" sz="1700" b="1" dirty="0">
                <a:solidFill>
                  <a:srgbClr val="0000FF"/>
                </a:solidFill>
              </a:rPr>
              <a:t> </a:t>
            </a:r>
            <a:r>
              <a:rPr lang="en-US" altLang="en-US" sz="1700" b="1" dirty="0" err="1">
                <a:solidFill>
                  <a:srgbClr val="0000FF"/>
                </a:solidFill>
              </a:rPr>
              <a:t>dei</a:t>
            </a:r>
            <a:r>
              <a:rPr lang="en-US" altLang="en-US" sz="1700" b="1" dirty="0">
                <a:solidFill>
                  <a:srgbClr val="0000FF"/>
                </a:solidFill>
              </a:rPr>
              <a:t> </a:t>
            </a:r>
            <a:r>
              <a:rPr lang="en-US" altLang="en-US" sz="1700" b="1" dirty="0" err="1">
                <a:solidFill>
                  <a:srgbClr val="0000FF"/>
                </a:solidFill>
              </a:rPr>
              <a:t>cibi</a:t>
            </a:r>
            <a:r>
              <a:rPr lang="en-US" altLang="en-US" sz="1700" b="1" dirty="0">
                <a:solidFill>
                  <a:srgbClr val="0000FF"/>
                </a:solidFill>
              </a:rPr>
              <a:t>, </a:t>
            </a:r>
            <a:r>
              <a:rPr lang="en-US" altLang="en-US" sz="1700" b="1" dirty="0" err="1">
                <a:solidFill>
                  <a:srgbClr val="0000FF"/>
                </a:solidFill>
              </a:rPr>
              <a:t>ecc</a:t>
            </a:r>
            <a:r>
              <a:rPr lang="en-US" altLang="en-US" sz="1700" b="1" dirty="0">
                <a:solidFill>
                  <a:srgbClr val="0000FF"/>
                </a:solidFill>
              </a:rPr>
              <a:t>. …</a:t>
            </a:r>
          </a:p>
        </p:txBody>
      </p:sp>
    </p:spTree>
    <p:extLst>
      <p:ext uri="{BB962C8B-B14F-4D97-AF65-F5344CB8AC3E}">
        <p14:creationId xmlns:p14="http://schemas.microsoft.com/office/powerpoint/2010/main" val="27766296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solidFill>
                  <a:srgbClr val="FF0000"/>
                </a:solidFill>
              </a:rPr>
              <a:t>Un «acceleratore naturale»: </a:t>
            </a:r>
            <a:br>
              <a:rPr lang="it-IT" dirty="0">
                <a:solidFill>
                  <a:srgbClr val="FF0000"/>
                </a:solidFill>
              </a:rPr>
            </a:br>
            <a:r>
              <a:rPr lang="it-IT" dirty="0">
                <a:solidFill>
                  <a:srgbClr val="FF0000"/>
                </a:solidFill>
              </a:rPr>
              <a:t>i raggi cosmici</a:t>
            </a:r>
          </a:p>
        </p:txBody>
      </p:sp>
      <p:pic>
        <p:nvPicPr>
          <p:cNvPr id="5122" name="Picture 2" descr="Image result for cosmic ray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470" y="1561559"/>
            <a:ext cx="3510652" cy="508369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upload.wikimedia.org/wikipedia/commons/thumb/5/5d/Hessballon.jpg/800px-Hessball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502" y="1726231"/>
            <a:ext cx="3784852" cy="439989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580929" y="6212773"/>
            <a:ext cx="4394395" cy="646331"/>
          </a:xfrm>
          <a:prstGeom prst="rect">
            <a:avLst/>
          </a:prstGeom>
          <a:noFill/>
        </p:spPr>
        <p:txBody>
          <a:bodyPr wrap="square" rtlCol="0">
            <a:spAutoFit/>
          </a:bodyPr>
          <a:lstStyle/>
          <a:p>
            <a:pPr algn="ctr"/>
            <a:r>
              <a:rPr lang="it-IT" dirty="0"/>
              <a:t>Victor Hess scopre i raggi cosmici usando la mongolfiera (1912) </a:t>
            </a:r>
          </a:p>
        </p:txBody>
      </p:sp>
      <p:sp>
        <p:nvSpPr>
          <p:cNvPr id="3" name="Slide Number Placeholder 2">
            <a:extLst>
              <a:ext uri="{FF2B5EF4-FFF2-40B4-BE49-F238E27FC236}">
                <a16:creationId xmlns:a16="http://schemas.microsoft.com/office/drawing/2014/main" id="{F6733B5C-CA84-48E1-9075-FA3DDCFE8E95}"/>
              </a:ext>
            </a:extLst>
          </p:cNvPr>
          <p:cNvSpPr>
            <a:spLocks noGrp="1"/>
          </p:cNvSpPr>
          <p:nvPr>
            <p:ph type="sldNum" sz="quarter" idx="12"/>
          </p:nvPr>
        </p:nvSpPr>
        <p:spPr>
          <a:xfrm>
            <a:off x="7144213" y="6425209"/>
            <a:ext cx="1905000" cy="457200"/>
          </a:xfrm>
        </p:spPr>
        <p:txBody>
          <a:bodyPr/>
          <a:lstStyle/>
          <a:p>
            <a:pPr algn="r">
              <a:defRPr/>
            </a:pPr>
            <a:fld id="{CF55FA91-575B-4A02-8CDF-4D441F316BE6}" type="slidenum">
              <a:rPr lang="en-US" altLang="en-US" smtClean="0"/>
              <a:pPr algn="r">
                <a:defRPr/>
              </a:pPr>
              <a:t>78</a:t>
            </a:fld>
            <a:endParaRPr lang="en-US" altLang="en-US" sz="1400" dirty="0"/>
          </a:p>
        </p:txBody>
      </p:sp>
    </p:spTree>
    <p:extLst>
      <p:ext uri="{BB962C8B-B14F-4D97-AF65-F5344CB8AC3E}">
        <p14:creationId xmlns:p14="http://schemas.microsoft.com/office/powerpoint/2010/main" val="17029472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438" y="2531894"/>
            <a:ext cx="8400137" cy="2797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885756" y="5661949"/>
            <a:ext cx="7762328" cy="923330"/>
          </a:xfrm>
          <a:prstGeom prst="rect">
            <a:avLst/>
          </a:prstGeom>
          <a:noFill/>
        </p:spPr>
        <p:txBody>
          <a:bodyPr wrap="square" rtlCol="0">
            <a:spAutoFit/>
          </a:bodyPr>
          <a:lstStyle/>
          <a:p>
            <a:r>
              <a:rPr lang="it-IT" dirty="0"/>
              <a:t>I fasci dell’LHC sono così intensi che quando si incrociano, circa 30-50 coppie di protoni si scontrano. Fra qualche anno aumenteremo l’intensità dei fasci di protoni e raggiungeremo 140-200 urti per incrocio dei fasci</a:t>
            </a:r>
          </a:p>
        </p:txBody>
      </p:sp>
      <p:sp>
        <p:nvSpPr>
          <p:cNvPr id="3" name="Title 2"/>
          <p:cNvSpPr>
            <a:spLocks noGrp="1"/>
          </p:cNvSpPr>
          <p:nvPr>
            <p:ph type="title"/>
          </p:nvPr>
        </p:nvSpPr>
        <p:spPr/>
        <p:txBody>
          <a:bodyPr/>
          <a:lstStyle/>
          <a:p>
            <a:r>
              <a:rPr lang="it-IT" dirty="0"/>
              <a:t>Incroci di particelle</a:t>
            </a:r>
          </a:p>
        </p:txBody>
      </p:sp>
      <p:grpSp>
        <p:nvGrpSpPr>
          <p:cNvPr id="5" name="Group 4"/>
          <p:cNvGrpSpPr/>
          <p:nvPr/>
        </p:nvGrpSpPr>
        <p:grpSpPr>
          <a:xfrm>
            <a:off x="4582951" y="1382108"/>
            <a:ext cx="1119609" cy="615639"/>
            <a:chOff x="603564" y="1403287"/>
            <a:chExt cx="1119609" cy="615639"/>
          </a:xfrm>
        </p:grpSpPr>
        <p:sp>
          <p:nvSpPr>
            <p:cNvPr id="6" name="Oval 5"/>
            <p:cNvSpPr/>
            <p:nvPr/>
          </p:nvSpPr>
          <p:spPr>
            <a:xfrm>
              <a:off x="849517" y="14470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 6"/>
            <p:cNvSpPr/>
            <p:nvPr/>
          </p:nvSpPr>
          <p:spPr>
            <a:xfrm>
              <a:off x="1001917" y="15994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Oval 7"/>
            <p:cNvSpPr/>
            <p:nvPr/>
          </p:nvSpPr>
          <p:spPr>
            <a:xfrm>
              <a:off x="1154317" y="17518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 9"/>
            <p:cNvSpPr/>
            <p:nvPr/>
          </p:nvSpPr>
          <p:spPr>
            <a:xfrm>
              <a:off x="1398760" y="149080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Oval 10"/>
            <p:cNvSpPr/>
            <p:nvPr/>
          </p:nvSpPr>
          <p:spPr>
            <a:xfrm>
              <a:off x="1060764" y="14032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Oval 11"/>
            <p:cNvSpPr/>
            <p:nvPr/>
          </p:nvSpPr>
          <p:spPr>
            <a:xfrm>
              <a:off x="1213164" y="15556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Oval 12"/>
            <p:cNvSpPr/>
            <p:nvPr/>
          </p:nvSpPr>
          <p:spPr>
            <a:xfrm>
              <a:off x="1365564" y="17080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Oval 13"/>
            <p:cNvSpPr/>
            <p:nvPr/>
          </p:nvSpPr>
          <p:spPr>
            <a:xfrm>
              <a:off x="1306716" y="184841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Oval 14"/>
            <p:cNvSpPr/>
            <p:nvPr/>
          </p:nvSpPr>
          <p:spPr>
            <a:xfrm>
              <a:off x="603564" y="1629623"/>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Oval 15"/>
            <p:cNvSpPr/>
            <p:nvPr/>
          </p:nvSpPr>
          <p:spPr>
            <a:xfrm>
              <a:off x="638269" y="14591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Oval 16"/>
            <p:cNvSpPr/>
            <p:nvPr/>
          </p:nvSpPr>
          <p:spPr>
            <a:xfrm>
              <a:off x="790669" y="16115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Oval 17"/>
            <p:cNvSpPr/>
            <p:nvPr/>
          </p:nvSpPr>
          <p:spPr>
            <a:xfrm>
              <a:off x="943069" y="17639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Oval 19"/>
            <p:cNvSpPr/>
            <p:nvPr/>
          </p:nvSpPr>
          <p:spPr>
            <a:xfrm>
              <a:off x="938540" y="1812209"/>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Oval 20"/>
            <p:cNvSpPr/>
            <p:nvPr/>
          </p:nvSpPr>
          <p:spPr>
            <a:xfrm>
              <a:off x="1056235" y="148175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Oval 21"/>
            <p:cNvSpPr/>
            <p:nvPr/>
          </p:nvSpPr>
          <p:spPr>
            <a:xfrm>
              <a:off x="1208635" y="163415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Oval 23"/>
            <p:cNvSpPr/>
            <p:nvPr/>
          </p:nvSpPr>
          <p:spPr>
            <a:xfrm>
              <a:off x="1267481" y="191028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Oval 24"/>
            <p:cNvSpPr/>
            <p:nvPr/>
          </p:nvSpPr>
          <p:spPr>
            <a:xfrm>
              <a:off x="1605478" y="15255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Oval 27"/>
            <p:cNvSpPr/>
            <p:nvPr/>
          </p:nvSpPr>
          <p:spPr>
            <a:xfrm>
              <a:off x="1572282" y="1742798"/>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Oval 28"/>
            <p:cNvSpPr/>
            <p:nvPr/>
          </p:nvSpPr>
          <p:spPr>
            <a:xfrm>
              <a:off x="1513434" y="188312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Oval 29"/>
            <p:cNvSpPr/>
            <p:nvPr/>
          </p:nvSpPr>
          <p:spPr>
            <a:xfrm>
              <a:off x="810282" y="1664334"/>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Oval 30"/>
            <p:cNvSpPr/>
            <p:nvPr/>
          </p:nvSpPr>
          <p:spPr>
            <a:xfrm>
              <a:off x="844987" y="14938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Oval 31"/>
            <p:cNvSpPr/>
            <p:nvPr/>
          </p:nvSpPr>
          <p:spPr>
            <a:xfrm>
              <a:off x="997387" y="16462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Oval 32"/>
            <p:cNvSpPr/>
            <p:nvPr/>
          </p:nvSpPr>
          <p:spPr>
            <a:xfrm>
              <a:off x="1149787" y="17986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63" name="Group 62"/>
          <p:cNvGrpSpPr/>
          <p:nvPr/>
        </p:nvGrpSpPr>
        <p:grpSpPr>
          <a:xfrm>
            <a:off x="9151541" y="1415357"/>
            <a:ext cx="1119609" cy="615639"/>
            <a:chOff x="7555117" y="1437987"/>
            <a:chExt cx="1119609" cy="615639"/>
          </a:xfrm>
        </p:grpSpPr>
        <p:sp>
          <p:nvSpPr>
            <p:cNvPr id="34" name="Oval 33"/>
            <p:cNvSpPr/>
            <p:nvPr/>
          </p:nvSpPr>
          <p:spPr>
            <a:xfrm>
              <a:off x="7683375" y="1812198"/>
              <a:ext cx="117695" cy="10864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Oval 34"/>
            <p:cNvSpPr/>
            <p:nvPr/>
          </p:nvSpPr>
          <p:spPr>
            <a:xfrm>
              <a:off x="7801070" y="14817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Oval 35"/>
            <p:cNvSpPr/>
            <p:nvPr/>
          </p:nvSpPr>
          <p:spPr>
            <a:xfrm>
              <a:off x="7953470" y="16341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Oval 36"/>
            <p:cNvSpPr/>
            <p:nvPr/>
          </p:nvSpPr>
          <p:spPr>
            <a:xfrm>
              <a:off x="8105870" y="17865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Oval 37"/>
            <p:cNvSpPr/>
            <p:nvPr/>
          </p:nvSpPr>
          <p:spPr>
            <a:xfrm>
              <a:off x="8012316" y="1910274"/>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Oval 38"/>
            <p:cNvSpPr/>
            <p:nvPr/>
          </p:nvSpPr>
          <p:spPr>
            <a:xfrm>
              <a:off x="8350313" y="152550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Oval 39"/>
            <p:cNvSpPr/>
            <p:nvPr/>
          </p:nvSpPr>
          <p:spPr>
            <a:xfrm>
              <a:off x="8012317" y="14379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Oval 40"/>
            <p:cNvSpPr/>
            <p:nvPr/>
          </p:nvSpPr>
          <p:spPr>
            <a:xfrm>
              <a:off x="8164717" y="15903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Oval 41"/>
            <p:cNvSpPr/>
            <p:nvPr/>
          </p:nvSpPr>
          <p:spPr>
            <a:xfrm>
              <a:off x="8317117" y="17427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Oval 42"/>
            <p:cNvSpPr/>
            <p:nvPr/>
          </p:nvSpPr>
          <p:spPr>
            <a:xfrm>
              <a:off x="8258269" y="188311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 name="Oval 43"/>
            <p:cNvSpPr/>
            <p:nvPr/>
          </p:nvSpPr>
          <p:spPr>
            <a:xfrm>
              <a:off x="7555117" y="1664323"/>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Oval 44"/>
            <p:cNvSpPr/>
            <p:nvPr/>
          </p:nvSpPr>
          <p:spPr>
            <a:xfrm>
              <a:off x="7589822" y="14938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 name="Oval 45"/>
            <p:cNvSpPr/>
            <p:nvPr/>
          </p:nvSpPr>
          <p:spPr>
            <a:xfrm>
              <a:off x="7742222" y="16462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Oval 46"/>
            <p:cNvSpPr/>
            <p:nvPr/>
          </p:nvSpPr>
          <p:spPr>
            <a:xfrm>
              <a:off x="7894622" y="17986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Oval 47"/>
            <p:cNvSpPr/>
            <p:nvPr/>
          </p:nvSpPr>
          <p:spPr>
            <a:xfrm>
              <a:off x="7814648" y="1941964"/>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Oval 48"/>
            <p:cNvSpPr/>
            <p:nvPr/>
          </p:nvSpPr>
          <p:spPr>
            <a:xfrm>
              <a:off x="7890093" y="1846909"/>
              <a:ext cx="117695" cy="108641"/>
            </a:xfrm>
            <a:prstGeom prst="ellipse">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Oval 49"/>
            <p:cNvSpPr/>
            <p:nvPr/>
          </p:nvSpPr>
          <p:spPr>
            <a:xfrm>
              <a:off x="8007788" y="1516457"/>
              <a:ext cx="117695" cy="108641"/>
            </a:xfrm>
            <a:prstGeom prst="ellipse">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Oval 50"/>
            <p:cNvSpPr/>
            <p:nvPr/>
          </p:nvSpPr>
          <p:spPr>
            <a:xfrm>
              <a:off x="8160188" y="166885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Oval 51"/>
            <p:cNvSpPr/>
            <p:nvPr/>
          </p:nvSpPr>
          <p:spPr>
            <a:xfrm>
              <a:off x="8312588" y="1821257"/>
              <a:ext cx="117695" cy="10864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Oval 52"/>
            <p:cNvSpPr/>
            <p:nvPr/>
          </p:nvSpPr>
          <p:spPr>
            <a:xfrm>
              <a:off x="8219034" y="194498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4" name="Oval 53"/>
            <p:cNvSpPr/>
            <p:nvPr/>
          </p:nvSpPr>
          <p:spPr>
            <a:xfrm>
              <a:off x="8557031" y="15602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Oval 54"/>
            <p:cNvSpPr/>
            <p:nvPr/>
          </p:nvSpPr>
          <p:spPr>
            <a:xfrm>
              <a:off x="8219035" y="1472698"/>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Oval 55"/>
            <p:cNvSpPr/>
            <p:nvPr/>
          </p:nvSpPr>
          <p:spPr>
            <a:xfrm>
              <a:off x="8371435" y="1625098"/>
              <a:ext cx="117695" cy="108641"/>
            </a:xfrm>
            <a:prstGeom prst="ellipse">
              <a:avLst/>
            </a:prstGeom>
            <a:solidFill>
              <a:srgbClr val="FF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7" name="Oval 56"/>
            <p:cNvSpPr/>
            <p:nvPr/>
          </p:nvSpPr>
          <p:spPr>
            <a:xfrm>
              <a:off x="8523835" y="1777498"/>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Oval 57"/>
            <p:cNvSpPr/>
            <p:nvPr/>
          </p:nvSpPr>
          <p:spPr>
            <a:xfrm>
              <a:off x="8464987" y="191782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9" name="Oval 58"/>
            <p:cNvSpPr/>
            <p:nvPr/>
          </p:nvSpPr>
          <p:spPr>
            <a:xfrm>
              <a:off x="7761835" y="1699034"/>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0" name="Oval 59"/>
            <p:cNvSpPr/>
            <p:nvPr/>
          </p:nvSpPr>
          <p:spPr>
            <a:xfrm>
              <a:off x="7796540" y="15285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1" name="Oval 60"/>
            <p:cNvSpPr/>
            <p:nvPr/>
          </p:nvSpPr>
          <p:spPr>
            <a:xfrm>
              <a:off x="7948940" y="16809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2" name="Oval 61"/>
            <p:cNvSpPr/>
            <p:nvPr/>
          </p:nvSpPr>
          <p:spPr>
            <a:xfrm>
              <a:off x="8101340" y="1833327"/>
              <a:ext cx="117695" cy="108641"/>
            </a:xfrm>
            <a:prstGeom prst="ellipse">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65" name="Group 64"/>
          <p:cNvGrpSpPr/>
          <p:nvPr/>
        </p:nvGrpSpPr>
        <p:grpSpPr>
          <a:xfrm>
            <a:off x="4039625" y="1332363"/>
            <a:ext cx="1119609" cy="615639"/>
            <a:chOff x="7555117" y="1437987"/>
            <a:chExt cx="1119609" cy="615639"/>
          </a:xfrm>
        </p:grpSpPr>
        <p:sp>
          <p:nvSpPr>
            <p:cNvPr id="67" name="Oval 66"/>
            <p:cNvSpPr/>
            <p:nvPr/>
          </p:nvSpPr>
          <p:spPr>
            <a:xfrm>
              <a:off x="7801070" y="14817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8" name="Oval 67"/>
            <p:cNvSpPr/>
            <p:nvPr/>
          </p:nvSpPr>
          <p:spPr>
            <a:xfrm>
              <a:off x="7953470" y="16341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9" name="Oval 68"/>
            <p:cNvSpPr/>
            <p:nvPr/>
          </p:nvSpPr>
          <p:spPr>
            <a:xfrm>
              <a:off x="8105870" y="17865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0" name="Oval 69"/>
            <p:cNvSpPr/>
            <p:nvPr/>
          </p:nvSpPr>
          <p:spPr>
            <a:xfrm>
              <a:off x="8012316" y="1910274"/>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1" name="Oval 70"/>
            <p:cNvSpPr/>
            <p:nvPr/>
          </p:nvSpPr>
          <p:spPr>
            <a:xfrm>
              <a:off x="8350313" y="152550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2" name="Oval 71"/>
            <p:cNvSpPr/>
            <p:nvPr/>
          </p:nvSpPr>
          <p:spPr>
            <a:xfrm>
              <a:off x="8012317" y="14379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3" name="Oval 72"/>
            <p:cNvSpPr/>
            <p:nvPr/>
          </p:nvSpPr>
          <p:spPr>
            <a:xfrm>
              <a:off x="8164717" y="15903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4" name="Oval 73"/>
            <p:cNvSpPr/>
            <p:nvPr/>
          </p:nvSpPr>
          <p:spPr>
            <a:xfrm>
              <a:off x="8317117" y="17427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5" name="Oval 74"/>
            <p:cNvSpPr/>
            <p:nvPr/>
          </p:nvSpPr>
          <p:spPr>
            <a:xfrm>
              <a:off x="8258269" y="188311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6" name="Oval 75"/>
            <p:cNvSpPr/>
            <p:nvPr/>
          </p:nvSpPr>
          <p:spPr>
            <a:xfrm>
              <a:off x="7555117" y="1664323"/>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7" name="Oval 76"/>
            <p:cNvSpPr/>
            <p:nvPr/>
          </p:nvSpPr>
          <p:spPr>
            <a:xfrm>
              <a:off x="7589822" y="14938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8" name="Oval 77"/>
            <p:cNvSpPr/>
            <p:nvPr/>
          </p:nvSpPr>
          <p:spPr>
            <a:xfrm>
              <a:off x="7742222" y="16462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9" name="Oval 78"/>
            <p:cNvSpPr/>
            <p:nvPr/>
          </p:nvSpPr>
          <p:spPr>
            <a:xfrm>
              <a:off x="7894622" y="17986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0" name="Oval 79"/>
            <p:cNvSpPr/>
            <p:nvPr/>
          </p:nvSpPr>
          <p:spPr>
            <a:xfrm>
              <a:off x="7814648" y="1941964"/>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3" name="Oval 82"/>
            <p:cNvSpPr/>
            <p:nvPr/>
          </p:nvSpPr>
          <p:spPr>
            <a:xfrm>
              <a:off x="8160188" y="166885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5" name="Oval 84"/>
            <p:cNvSpPr/>
            <p:nvPr/>
          </p:nvSpPr>
          <p:spPr>
            <a:xfrm>
              <a:off x="8219034" y="194498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6" name="Oval 85"/>
            <p:cNvSpPr/>
            <p:nvPr/>
          </p:nvSpPr>
          <p:spPr>
            <a:xfrm>
              <a:off x="8557031" y="15602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7" name="Oval 86"/>
            <p:cNvSpPr/>
            <p:nvPr/>
          </p:nvSpPr>
          <p:spPr>
            <a:xfrm>
              <a:off x="8219035" y="1472698"/>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9" name="Oval 88"/>
            <p:cNvSpPr/>
            <p:nvPr/>
          </p:nvSpPr>
          <p:spPr>
            <a:xfrm>
              <a:off x="8523835" y="1777498"/>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0" name="Oval 89"/>
            <p:cNvSpPr/>
            <p:nvPr/>
          </p:nvSpPr>
          <p:spPr>
            <a:xfrm>
              <a:off x="8464987" y="191782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1" name="Oval 90"/>
            <p:cNvSpPr/>
            <p:nvPr/>
          </p:nvSpPr>
          <p:spPr>
            <a:xfrm>
              <a:off x="7761835" y="1699034"/>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2" name="Oval 91"/>
            <p:cNvSpPr/>
            <p:nvPr/>
          </p:nvSpPr>
          <p:spPr>
            <a:xfrm>
              <a:off x="7796540" y="15285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3" name="Oval 92"/>
            <p:cNvSpPr/>
            <p:nvPr/>
          </p:nvSpPr>
          <p:spPr>
            <a:xfrm>
              <a:off x="7948940" y="16809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95" name="Group 94"/>
          <p:cNvGrpSpPr/>
          <p:nvPr/>
        </p:nvGrpSpPr>
        <p:grpSpPr>
          <a:xfrm>
            <a:off x="-1156651" y="1392719"/>
            <a:ext cx="1119609" cy="615639"/>
            <a:chOff x="603564" y="1403287"/>
            <a:chExt cx="1119609" cy="615639"/>
          </a:xfrm>
        </p:grpSpPr>
        <p:sp>
          <p:nvSpPr>
            <p:cNvPr id="96" name="Oval 95"/>
            <p:cNvSpPr/>
            <p:nvPr/>
          </p:nvSpPr>
          <p:spPr>
            <a:xfrm>
              <a:off x="731822" y="1777498"/>
              <a:ext cx="117695" cy="10864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7" name="Oval 96"/>
            <p:cNvSpPr/>
            <p:nvPr/>
          </p:nvSpPr>
          <p:spPr>
            <a:xfrm>
              <a:off x="849517" y="14470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Oval 97"/>
            <p:cNvSpPr/>
            <p:nvPr/>
          </p:nvSpPr>
          <p:spPr>
            <a:xfrm>
              <a:off x="1001917" y="15994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9" name="Oval 98"/>
            <p:cNvSpPr/>
            <p:nvPr/>
          </p:nvSpPr>
          <p:spPr>
            <a:xfrm>
              <a:off x="1154317" y="175184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0" name="Oval 99"/>
            <p:cNvSpPr/>
            <p:nvPr/>
          </p:nvSpPr>
          <p:spPr>
            <a:xfrm>
              <a:off x="1060763" y="1875574"/>
              <a:ext cx="117695" cy="108641"/>
            </a:xfrm>
            <a:prstGeom prst="ellipse">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1" name="Oval 100"/>
            <p:cNvSpPr/>
            <p:nvPr/>
          </p:nvSpPr>
          <p:spPr>
            <a:xfrm>
              <a:off x="1398760" y="149080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2" name="Oval 101"/>
            <p:cNvSpPr/>
            <p:nvPr/>
          </p:nvSpPr>
          <p:spPr>
            <a:xfrm>
              <a:off x="1060764" y="14032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3" name="Oval 102"/>
            <p:cNvSpPr/>
            <p:nvPr/>
          </p:nvSpPr>
          <p:spPr>
            <a:xfrm>
              <a:off x="1213164" y="15556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4" name="Oval 103"/>
            <p:cNvSpPr/>
            <p:nvPr/>
          </p:nvSpPr>
          <p:spPr>
            <a:xfrm>
              <a:off x="1365564" y="170808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5" name="Oval 104"/>
            <p:cNvSpPr/>
            <p:nvPr/>
          </p:nvSpPr>
          <p:spPr>
            <a:xfrm>
              <a:off x="1306716" y="184841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6" name="Oval 105"/>
            <p:cNvSpPr/>
            <p:nvPr/>
          </p:nvSpPr>
          <p:spPr>
            <a:xfrm>
              <a:off x="603564" y="1629623"/>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7" name="Oval 106"/>
            <p:cNvSpPr/>
            <p:nvPr/>
          </p:nvSpPr>
          <p:spPr>
            <a:xfrm>
              <a:off x="638269" y="14591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8" name="Oval 107"/>
            <p:cNvSpPr/>
            <p:nvPr/>
          </p:nvSpPr>
          <p:spPr>
            <a:xfrm>
              <a:off x="790669" y="16115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9" name="Oval 108"/>
            <p:cNvSpPr/>
            <p:nvPr/>
          </p:nvSpPr>
          <p:spPr>
            <a:xfrm>
              <a:off x="943069" y="17639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0" name="Oval 109"/>
            <p:cNvSpPr/>
            <p:nvPr/>
          </p:nvSpPr>
          <p:spPr>
            <a:xfrm>
              <a:off x="863095" y="1907264"/>
              <a:ext cx="117695" cy="108641"/>
            </a:xfrm>
            <a:prstGeom prst="ellipse">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1" name="Oval 110"/>
            <p:cNvSpPr/>
            <p:nvPr/>
          </p:nvSpPr>
          <p:spPr>
            <a:xfrm>
              <a:off x="938540" y="1812209"/>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2" name="Oval 111"/>
            <p:cNvSpPr/>
            <p:nvPr/>
          </p:nvSpPr>
          <p:spPr>
            <a:xfrm>
              <a:off x="1056235" y="148175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3" name="Oval 112"/>
            <p:cNvSpPr/>
            <p:nvPr/>
          </p:nvSpPr>
          <p:spPr>
            <a:xfrm>
              <a:off x="1208635" y="163415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4" name="Oval 113"/>
            <p:cNvSpPr/>
            <p:nvPr/>
          </p:nvSpPr>
          <p:spPr>
            <a:xfrm>
              <a:off x="1361035" y="1786557"/>
              <a:ext cx="117695" cy="108641"/>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5" name="Oval 114"/>
            <p:cNvSpPr/>
            <p:nvPr/>
          </p:nvSpPr>
          <p:spPr>
            <a:xfrm>
              <a:off x="1267481" y="1910285"/>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6" name="Oval 115"/>
            <p:cNvSpPr/>
            <p:nvPr/>
          </p:nvSpPr>
          <p:spPr>
            <a:xfrm>
              <a:off x="1605478" y="152551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7" name="Oval 116"/>
            <p:cNvSpPr/>
            <p:nvPr/>
          </p:nvSpPr>
          <p:spPr>
            <a:xfrm>
              <a:off x="1267482" y="1437998"/>
              <a:ext cx="117695" cy="108641"/>
            </a:xfrm>
            <a:prstGeom prst="ellipse">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8" name="Oval 117"/>
            <p:cNvSpPr/>
            <p:nvPr/>
          </p:nvSpPr>
          <p:spPr>
            <a:xfrm>
              <a:off x="1419882" y="1590398"/>
              <a:ext cx="117695" cy="108641"/>
            </a:xfrm>
            <a:prstGeom prst="ellipse">
              <a:avLst/>
            </a:prstGeom>
            <a:solidFill>
              <a:srgbClr val="FF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9" name="Oval 118"/>
            <p:cNvSpPr/>
            <p:nvPr/>
          </p:nvSpPr>
          <p:spPr>
            <a:xfrm>
              <a:off x="1572282" y="1742798"/>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0" name="Oval 119"/>
            <p:cNvSpPr/>
            <p:nvPr/>
          </p:nvSpPr>
          <p:spPr>
            <a:xfrm>
              <a:off x="1513434" y="1883126"/>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1" name="Oval 120"/>
            <p:cNvSpPr/>
            <p:nvPr/>
          </p:nvSpPr>
          <p:spPr>
            <a:xfrm>
              <a:off x="810282" y="1664334"/>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2" name="Oval 121"/>
            <p:cNvSpPr/>
            <p:nvPr/>
          </p:nvSpPr>
          <p:spPr>
            <a:xfrm>
              <a:off x="844987" y="14938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3" name="Oval 122"/>
            <p:cNvSpPr/>
            <p:nvPr/>
          </p:nvSpPr>
          <p:spPr>
            <a:xfrm>
              <a:off x="997387" y="16462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4" name="Oval 123"/>
            <p:cNvSpPr/>
            <p:nvPr/>
          </p:nvSpPr>
          <p:spPr>
            <a:xfrm>
              <a:off x="1149787" y="1798627"/>
              <a:ext cx="117695" cy="108641"/>
            </a:xfrm>
            <a:prstGeom prst="ellipse">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12295" name="Group 12294"/>
          <p:cNvGrpSpPr/>
          <p:nvPr/>
        </p:nvGrpSpPr>
        <p:grpSpPr>
          <a:xfrm>
            <a:off x="3558012" y="869134"/>
            <a:ext cx="2743200" cy="1286287"/>
            <a:chOff x="3558012" y="869134"/>
            <a:chExt cx="2743200" cy="1286287"/>
          </a:xfrm>
        </p:grpSpPr>
        <p:cxnSp>
          <p:nvCxnSpPr>
            <p:cNvPr id="125" name="Straight Connector 124"/>
            <p:cNvCxnSpPr>
              <a:stCxn id="17" idx="3"/>
            </p:cNvCxnSpPr>
            <p:nvPr/>
          </p:nvCxnSpPr>
          <p:spPr>
            <a:xfrm flipV="1">
              <a:off x="4787292" y="869134"/>
              <a:ext cx="764376" cy="813934"/>
            </a:xfrm>
            <a:prstGeom prst="line">
              <a:avLst/>
            </a:prstGeom>
            <a:ln w="28575">
              <a:solidFill>
                <a:srgbClr val="CC99FF"/>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69" idx="7"/>
            </p:cNvCxnSpPr>
            <p:nvPr/>
          </p:nvCxnSpPr>
          <p:spPr>
            <a:xfrm flipH="1" flipV="1">
              <a:off x="3558012" y="1118104"/>
              <a:ext cx="1132825" cy="578728"/>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289" name="Straight Connector 12288"/>
            <p:cNvCxnSpPr>
              <a:stCxn id="74" idx="6"/>
            </p:cNvCxnSpPr>
            <p:nvPr/>
          </p:nvCxnSpPr>
          <p:spPr>
            <a:xfrm flipV="1">
              <a:off x="4919320" y="1118104"/>
              <a:ext cx="1182716" cy="573380"/>
            </a:xfrm>
            <a:prstGeom prst="line">
              <a:avLst/>
            </a:prstGeom>
            <a:ln w="28575">
              <a:solidFill>
                <a:srgbClr val="FF9933"/>
              </a:solidFill>
            </a:ln>
          </p:spPr>
          <p:style>
            <a:lnRef idx="1">
              <a:schemeClr val="accent1"/>
            </a:lnRef>
            <a:fillRef idx="0">
              <a:schemeClr val="accent1"/>
            </a:fillRef>
            <a:effectRef idx="0">
              <a:schemeClr val="accent1"/>
            </a:effectRef>
            <a:fontRef idx="minor">
              <a:schemeClr val="tx1"/>
            </a:fontRef>
          </p:style>
        </p:cxnSp>
        <p:cxnSp>
          <p:nvCxnSpPr>
            <p:cNvPr id="12292" name="Straight Connector 12291"/>
            <p:cNvCxnSpPr>
              <a:stCxn id="32" idx="3"/>
            </p:cNvCxnSpPr>
            <p:nvPr/>
          </p:nvCxnSpPr>
          <p:spPr>
            <a:xfrm>
              <a:off x="4994010" y="1717779"/>
              <a:ext cx="1307202" cy="313217"/>
            </a:xfrm>
            <a:prstGeom prst="line">
              <a:avLst/>
            </a:prstGeom>
            <a:ln w="28575">
              <a:solidFill>
                <a:srgbClr val="FF9933"/>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a:stCxn id="69" idx="7"/>
            </p:cNvCxnSpPr>
            <p:nvPr/>
          </p:nvCxnSpPr>
          <p:spPr>
            <a:xfrm flipH="1">
              <a:off x="3720975" y="1696832"/>
              <a:ext cx="969862" cy="33416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a:stCxn id="74" idx="0"/>
            </p:cNvCxnSpPr>
            <p:nvPr/>
          </p:nvCxnSpPr>
          <p:spPr>
            <a:xfrm flipH="1">
              <a:off x="4617656" y="1637163"/>
              <a:ext cx="242817" cy="518258"/>
            </a:xfrm>
            <a:prstGeom prst="line">
              <a:avLst/>
            </a:prstGeom>
            <a:ln w="28575">
              <a:solidFill>
                <a:srgbClr val="CC99F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66686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8.33333E-7 -3.11358E-6 L -0.55764 -0.00462 " pathEditMode="relative" rAng="0" ptsTypes="AA">
                                      <p:cBhvr>
                                        <p:cTn id="6" dur="2000" fill="hold"/>
                                        <p:tgtEl>
                                          <p:spTgt spid="63"/>
                                        </p:tgtEl>
                                        <p:attrNameLst>
                                          <p:attrName>ppt_x</p:attrName>
                                          <p:attrName>ppt_y</p:attrName>
                                        </p:attrNameLst>
                                      </p:cBhvr>
                                      <p:rCtr x="-27882" y="-231"/>
                                    </p:animMotion>
                                  </p:childTnLst>
                                </p:cTn>
                              </p:par>
                              <p:par>
                                <p:cTn id="7" presetID="42" presetClass="path" presetSubtype="0" accel="50000" decel="50000" fill="hold" nodeType="withEffect">
                                  <p:stCondLst>
                                    <p:cond delay="0"/>
                                  </p:stCondLst>
                                  <p:childTnLst>
                                    <p:animMotion origin="layout" path="M 2.5E-6 1.04094E-6 L 0.61475 0.0037 " pathEditMode="relative" rAng="0" ptsTypes="AA">
                                      <p:cBhvr>
                                        <p:cTn id="8" dur="2000" fill="hold"/>
                                        <p:tgtEl>
                                          <p:spTgt spid="95"/>
                                        </p:tgtEl>
                                        <p:attrNameLst>
                                          <p:attrName>ppt_x</p:attrName>
                                          <p:attrName>ppt_y</p:attrName>
                                        </p:attrNameLst>
                                      </p:cBhvr>
                                      <p:rCtr x="30729" y="185"/>
                                    </p:animMotion>
                                  </p:childTnLst>
                                </p:cTn>
                              </p:par>
                            </p:childTnLst>
                          </p:cTn>
                        </p:par>
                        <p:par>
                          <p:cTn id="9" fill="hold">
                            <p:stCondLst>
                              <p:cond delay="2000"/>
                            </p:stCondLst>
                            <p:childTnLst>
                              <p:par>
                                <p:cTn id="10" presetID="1" presetClass="exit" presetSubtype="0" fill="hold" nodeType="afterEffect">
                                  <p:stCondLst>
                                    <p:cond delay="0"/>
                                  </p:stCondLst>
                                  <p:childTnLst>
                                    <p:set>
                                      <p:cBhvr>
                                        <p:cTn id="11" dur="1" fill="hold">
                                          <p:stCondLst>
                                            <p:cond delay="0"/>
                                          </p:stCondLst>
                                        </p:cTn>
                                        <p:tgtEl>
                                          <p:spTgt spid="63"/>
                                        </p:tgtEl>
                                        <p:attrNameLst>
                                          <p:attrName>style.visibility</p:attrName>
                                        </p:attrNameLst>
                                      </p:cBhvr>
                                      <p:to>
                                        <p:strVal val="hidden"/>
                                      </p:to>
                                    </p:set>
                                  </p:childTnLst>
                                </p:cTn>
                              </p:par>
                              <p:par>
                                <p:cTn id="12" presetID="1" presetClass="exit" presetSubtype="0" fill="hold" nodeType="withEffect">
                                  <p:stCondLst>
                                    <p:cond delay="0"/>
                                  </p:stCondLst>
                                  <p:childTnLst>
                                    <p:set>
                                      <p:cBhvr>
                                        <p:cTn id="13" dur="1" fill="hold">
                                          <p:stCondLst>
                                            <p:cond delay="0"/>
                                          </p:stCondLst>
                                        </p:cTn>
                                        <p:tgtEl>
                                          <p:spTgt spid="95"/>
                                        </p:tgtEl>
                                        <p:attrNameLst>
                                          <p:attrName>style.visibility</p:attrName>
                                        </p:attrNameLst>
                                      </p:cBhvr>
                                      <p:to>
                                        <p:strVal val="hidden"/>
                                      </p:to>
                                    </p:set>
                                  </p:childTnLst>
                                </p:cTn>
                              </p:par>
                            </p:childTnLst>
                          </p:cTn>
                        </p:par>
                        <p:par>
                          <p:cTn id="14" fill="hold">
                            <p:stCondLst>
                              <p:cond delay="2000"/>
                            </p:stCondLst>
                            <p:childTnLst>
                              <p:par>
                                <p:cTn id="15" presetID="1" presetClass="entr" presetSubtype="0" fill="hold" nodeType="afterEffect">
                                  <p:stCondLst>
                                    <p:cond delay="0"/>
                                  </p:stCondLst>
                                  <p:childTnLst>
                                    <p:set>
                                      <p:cBhvr>
                                        <p:cTn id="16" dur="1" fill="hold">
                                          <p:stCondLst>
                                            <p:cond delay="0"/>
                                          </p:stCondLst>
                                        </p:cTn>
                                        <p:tgtEl>
                                          <p:spTgt spid="12295"/>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65"/>
                                        </p:tgtEl>
                                        <p:attrNameLst>
                                          <p:attrName>style.visibility</p:attrName>
                                        </p:attrNameLst>
                                      </p:cBhvr>
                                      <p:to>
                                        <p:strVal val="visible"/>
                                      </p:to>
                                    </p:set>
                                  </p:childTnLst>
                                </p:cTn>
                              </p:par>
                            </p:childTnLst>
                          </p:cTn>
                        </p:par>
                        <p:par>
                          <p:cTn id="22" fill="hold">
                            <p:stCondLst>
                              <p:cond delay="2000"/>
                            </p:stCondLst>
                            <p:childTnLst>
                              <p:par>
                                <p:cTn id="23" presetID="42" presetClass="path" presetSubtype="0" accel="50000" decel="50000" fill="hold" nodeType="afterEffect">
                                  <p:stCondLst>
                                    <p:cond delay="0"/>
                                  </p:stCondLst>
                                  <p:childTnLst>
                                    <p:animMotion origin="layout" path="M 0.00139 0.00995 L -0.63837 0.01851 " pathEditMode="relative" rAng="0" ptsTypes="AA">
                                      <p:cBhvr>
                                        <p:cTn id="24" dur="2000" fill="hold"/>
                                        <p:tgtEl>
                                          <p:spTgt spid="65"/>
                                        </p:tgtEl>
                                        <p:attrNameLst>
                                          <p:attrName>ppt_x</p:attrName>
                                          <p:attrName>ppt_y</p:attrName>
                                        </p:attrNameLst>
                                      </p:cBhvr>
                                      <p:rCtr x="-31997" y="416"/>
                                    </p:animMotion>
                                  </p:childTnLst>
                                </p:cTn>
                              </p:par>
                              <p:par>
                                <p:cTn id="25" presetID="42" presetClass="path" presetSubtype="0" accel="50000" decel="50000" fill="hold" nodeType="withEffect">
                                  <p:stCondLst>
                                    <p:cond delay="0"/>
                                  </p:stCondLst>
                                  <p:childTnLst>
                                    <p:animMotion origin="layout" path="M 0.00313 0.00533 L 0.58524 0.01134 " pathEditMode="relative" rAng="0" ptsTypes="AA">
                                      <p:cBhvr>
                                        <p:cTn id="26" dur="2000" fill="hold"/>
                                        <p:tgtEl>
                                          <p:spTgt spid="5"/>
                                        </p:tgtEl>
                                        <p:attrNameLst>
                                          <p:attrName>ppt_x</p:attrName>
                                          <p:attrName>ppt_y</p:attrName>
                                        </p:attrNameLst>
                                      </p:cBhvr>
                                      <p:rCtr x="29097" y="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3"/>
          <p:cNvGrpSpPr>
            <a:grpSpLocks/>
          </p:cNvGrpSpPr>
          <p:nvPr/>
        </p:nvGrpSpPr>
        <p:grpSpPr bwMode="auto">
          <a:xfrm>
            <a:off x="377825" y="1616075"/>
            <a:ext cx="5289550" cy="5241925"/>
            <a:chOff x="377825" y="1616075"/>
            <a:chExt cx="5289550" cy="5241925"/>
          </a:xfrm>
        </p:grpSpPr>
        <p:pic>
          <p:nvPicPr>
            <p:cNvPr id="3484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825" y="1616075"/>
              <a:ext cx="5289550" cy="506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649663" y="2122488"/>
              <a:ext cx="1931987" cy="4735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34819" name="Title 1"/>
          <p:cNvSpPr>
            <a:spLocks noGrp="1"/>
          </p:cNvSpPr>
          <p:nvPr>
            <p:ph type="title"/>
          </p:nvPr>
        </p:nvSpPr>
        <p:spPr/>
        <p:txBody>
          <a:bodyPr/>
          <a:lstStyle/>
          <a:p>
            <a:r>
              <a:rPr lang="en-US" altLang="en-US"/>
              <a:t>Le particelle che conosciamo</a:t>
            </a:r>
          </a:p>
        </p:txBody>
      </p:sp>
      <p:sp>
        <p:nvSpPr>
          <p:cNvPr id="3" name="Rectangle 2"/>
          <p:cNvSpPr/>
          <p:nvPr/>
        </p:nvSpPr>
        <p:spPr>
          <a:xfrm>
            <a:off x="768350" y="2354263"/>
            <a:ext cx="922338" cy="4322762"/>
          </a:xfrm>
          <a:prstGeom prst="rect">
            <a:avLst/>
          </a:prstGeom>
          <a:solidFill>
            <a:srgbClr val="FFFFCC">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Rectangle 22"/>
          <p:cNvSpPr/>
          <p:nvPr/>
        </p:nvSpPr>
        <p:spPr>
          <a:xfrm>
            <a:off x="1690688" y="2354263"/>
            <a:ext cx="922337" cy="4322762"/>
          </a:xfrm>
          <a:prstGeom prst="rect">
            <a:avLst/>
          </a:prstGeom>
          <a:solidFill>
            <a:srgbClr val="FFCCCC">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p:nvPr/>
        </p:nvSpPr>
        <p:spPr>
          <a:xfrm>
            <a:off x="2613025" y="2354263"/>
            <a:ext cx="923925" cy="4322762"/>
          </a:xfrm>
          <a:prstGeom prst="rect">
            <a:avLst/>
          </a:prstGeom>
          <a:solidFill>
            <a:srgbClr val="66FF33">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5" name="TextBox 4"/>
          <p:cNvSpPr txBox="1">
            <a:spLocks noChangeArrowheads="1"/>
          </p:cNvSpPr>
          <p:nvPr/>
        </p:nvSpPr>
        <p:spPr bwMode="auto">
          <a:xfrm>
            <a:off x="1017588" y="4192588"/>
            <a:ext cx="2416175" cy="6461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a:t>3 famiglie di particelle</a:t>
            </a:r>
          </a:p>
          <a:p>
            <a:pPr algn="ctr"/>
            <a:r>
              <a:rPr lang="en-US" altLang="en-US"/>
              <a:t>(3 repliche)</a:t>
            </a:r>
          </a:p>
        </p:txBody>
      </p:sp>
      <p:pic>
        <p:nvPicPr>
          <p:cNvPr id="10" name="Picture 3"/>
          <p:cNvPicPr>
            <a:picLocks noChangeAspect="1"/>
          </p:cNvPicPr>
          <p:nvPr/>
        </p:nvPicPr>
        <p:blipFill>
          <a:blip r:embed="rId3">
            <a:extLst>
              <a:ext uri="{28A0092B-C50C-407E-A947-70E740481C1C}">
                <a14:useLocalDpi xmlns:a14="http://schemas.microsoft.com/office/drawing/2010/main" val="0"/>
              </a:ext>
            </a:extLst>
          </a:blip>
          <a:srcRect t="8635" r="38429"/>
          <a:stretch>
            <a:fillRect/>
          </a:stretch>
        </p:blipFill>
        <p:spPr bwMode="auto">
          <a:xfrm>
            <a:off x="392113" y="2052638"/>
            <a:ext cx="3257550" cy="462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a:grpSpLocks/>
          </p:cNvGrpSpPr>
          <p:nvPr/>
        </p:nvGrpSpPr>
        <p:grpSpPr bwMode="auto">
          <a:xfrm>
            <a:off x="3952875" y="2617788"/>
            <a:ext cx="2733675" cy="3290887"/>
            <a:chOff x="3953086" y="2617315"/>
            <a:chExt cx="2733866" cy="3290700"/>
          </a:xfrm>
        </p:grpSpPr>
        <p:sp>
          <p:nvSpPr>
            <p:cNvPr id="34826" name="TextBox 5"/>
            <p:cNvSpPr txBox="1">
              <a:spLocks noChangeArrowheads="1"/>
            </p:cNvSpPr>
            <p:nvPr/>
          </p:nvSpPr>
          <p:spPr bwMode="auto">
            <a:xfrm>
              <a:off x="4382220" y="2617315"/>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sp>
          <p:nvSpPr>
            <p:cNvPr id="34827" name="TextBox 14"/>
            <p:cNvSpPr txBox="1">
              <a:spLocks noChangeArrowheads="1"/>
            </p:cNvSpPr>
            <p:nvPr/>
          </p:nvSpPr>
          <p:spPr bwMode="auto">
            <a:xfrm>
              <a:off x="5328212" y="2623073"/>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sp>
          <p:nvSpPr>
            <p:cNvPr id="34828" name="TextBox 15"/>
            <p:cNvSpPr txBox="1">
              <a:spLocks noChangeArrowheads="1"/>
            </p:cNvSpPr>
            <p:nvPr/>
          </p:nvSpPr>
          <p:spPr bwMode="auto">
            <a:xfrm>
              <a:off x="6291456" y="2637457"/>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sp>
          <p:nvSpPr>
            <p:cNvPr id="34829" name="TextBox 16"/>
            <p:cNvSpPr txBox="1">
              <a:spLocks noChangeArrowheads="1"/>
            </p:cNvSpPr>
            <p:nvPr/>
          </p:nvSpPr>
          <p:spPr bwMode="auto">
            <a:xfrm>
              <a:off x="4387978" y="3571933"/>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sp>
          <p:nvSpPr>
            <p:cNvPr id="34830" name="TextBox 17"/>
            <p:cNvSpPr txBox="1">
              <a:spLocks noChangeArrowheads="1"/>
            </p:cNvSpPr>
            <p:nvPr/>
          </p:nvSpPr>
          <p:spPr bwMode="auto">
            <a:xfrm>
              <a:off x="5333970" y="3577691"/>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sp>
          <p:nvSpPr>
            <p:cNvPr id="34831" name="TextBox 18"/>
            <p:cNvSpPr txBox="1">
              <a:spLocks noChangeArrowheads="1"/>
            </p:cNvSpPr>
            <p:nvPr/>
          </p:nvSpPr>
          <p:spPr bwMode="auto">
            <a:xfrm>
              <a:off x="6297214" y="3592075"/>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sp>
          <p:nvSpPr>
            <p:cNvPr id="8" name="TextBox 7"/>
            <p:cNvSpPr txBox="1"/>
            <p:nvPr/>
          </p:nvSpPr>
          <p:spPr>
            <a:xfrm>
              <a:off x="3953086" y="2796692"/>
              <a:ext cx="427068" cy="261923"/>
            </a:xfrm>
            <a:prstGeom prst="rect">
              <a:avLst/>
            </a:prstGeom>
            <a:solidFill>
              <a:srgbClr val="FFFFCC"/>
            </a:solidFill>
          </p:spPr>
          <p:txBody>
            <a:bodyPr wrap="none">
              <a:spAutoFit/>
            </a:bodyPr>
            <a:lstStyle/>
            <a:p>
              <a:pPr>
                <a:defRPr/>
              </a:pPr>
              <a:r>
                <a:rPr lang="en-US" sz="1050" dirty="0">
                  <a:latin typeface="Arial" pitchFamily="34" charset="0"/>
                </a:rPr>
                <a:t>-2/3</a:t>
              </a:r>
            </a:p>
          </p:txBody>
        </p:sp>
        <p:sp>
          <p:nvSpPr>
            <p:cNvPr id="21" name="TextBox 20"/>
            <p:cNvSpPr txBox="1"/>
            <p:nvPr/>
          </p:nvSpPr>
          <p:spPr>
            <a:xfrm>
              <a:off x="4885014" y="2796692"/>
              <a:ext cx="427067" cy="261923"/>
            </a:xfrm>
            <a:prstGeom prst="rect">
              <a:avLst/>
            </a:prstGeom>
            <a:solidFill>
              <a:srgbClr val="FFFFCC"/>
            </a:solidFill>
          </p:spPr>
          <p:txBody>
            <a:bodyPr wrap="none">
              <a:spAutoFit/>
            </a:bodyPr>
            <a:lstStyle/>
            <a:p>
              <a:pPr>
                <a:defRPr/>
              </a:pPr>
              <a:r>
                <a:rPr lang="en-US" sz="1050" dirty="0">
                  <a:latin typeface="Arial" pitchFamily="34" charset="0"/>
                </a:rPr>
                <a:t>-2/3</a:t>
              </a:r>
            </a:p>
          </p:txBody>
        </p:sp>
        <p:sp>
          <p:nvSpPr>
            <p:cNvPr id="22" name="TextBox 21"/>
            <p:cNvSpPr txBox="1"/>
            <p:nvPr/>
          </p:nvSpPr>
          <p:spPr>
            <a:xfrm>
              <a:off x="5897910" y="2801455"/>
              <a:ext cx="427067" cy="261922"/>
            </a:xfrm>
            <a:prstGeom prst="rect">
              <a:avLst/>
            </a:prstGeom>
            <a:solidFill>
              <a:srgbClr val="FFFFCC"/>
            </a:solidFill>
          </p:spPr>
          <p:txBody>
            <a:bodyPr wrap="none">
              <a:spAutoFit/>
            </a:bodyPr>
            <a:lstStyle/>
            <a:p>
              <a:pPr>
                <a:defRPr/>
              </a:pPr>
              <a:r>
                <a:rPr lang="en-US" sz="1050" dirty="0">
                  <a:latin typeface="Arial" pitchFamily="34" charset="0"/>
                </a:rPr>
                <a:t>-2/3</a:t>
              </a:r>
            </a:p>
          </p:txBody>
        </p:sp>
        <p:sp>
          <p:nvSpPr>
            <p:cNvPr id="25" name="TextBox 24"/>
            <p:cNvSpPr txBox="1"/>
            <p:nvPr/>
          </p:nvSpPr>
          <p:spPr>
            <a:xfrm>
              <a:off x="3967375" y="3777711"/>
              <a:ext cx="373088" cy="253986"/>
            </a:xfrm>
            <a:prstGeom prst="rect">
              <a:avLst/>
            </a:prstGeom>
            <a:solidFill>
              <a:srgbClr val="FFFFCC"/>
            </a:solidFill>
          </p:spPr>
          <p:txBody>
            <a:bodyPr wrap="none">
              <a:spAutoFit/>
            </a:bodyPr>
            <a:lstStyle/>
            <a:p>
              <a:pPr>
                <a:defRPr/>
              </a:pPr>
              <a:r>
                <a:rPr lang="en-US" sz="1050" dirty="0">
                  <a:latin typeface="Arial" pitchFamily="34" charset="0"/>
                </a:rPr>
                <a:t>1/3</a:t>
              </a:r>
            </a:p>
          </p:txBody>
        </p:sp>
        <p:sp>
          <p:nvSpPr>
            <p:cNvPr id="26" name="TextBox 25"/>
            <p:cNvSpPr txBox="1"/>
            <p:nvPr/>
          </p:nvSpPr>
          <p:spPr>
            <a:xfrm>
              <a:off x="4899302" y="3777711"/>
              <a:ext cx="371501" cy="253986"/>
            </a:xfrm>
            <a:prstGeom prst="rect">
              <a:avLst/>
            </a:prstGeom>
            <a:solidFill>
              <a:srgbClr val="FFFFCC"/>
            </a:solidFill>
          </p:spPr>
          <p:txBody>
            <a:bodyPr wrap="none">
              <a:spAutoFit/>
            </a:bodyPr>
            <a:lstStyle/>
            <a:p>
              <a:pPr>
                <a:defRPr/>
              </a:pPr>
              <a:r>
                <a:rPr lang="en-US" sz="1050" dirty="0">
                  <a:latin typeface="Arial" pitchFamily="34" charset="0"/>
                </a:rPr>
                <a:t>1/3</a:t>
              </a:r>
            </a:p>
          </p:txBody>
        </p:sp>
        <p:sp>
          <p:nvSpPr>
            <p:cNvPr id="27" name="TextBox 26"/>
            <p:cNvSpPr txBox="1"/>
            <p:nvPr/>
          </p:nvSpPr>
          <p:spPr>
            <a:xfrm>
              <a:off x="5912198" y="3782474"/>
              <a:ext cx="371501" cy="253986"/>
            </a:xfrm>
            <a:prstGeom prst="rect">
              <a:avLst/>
            </a:prstGeom>
            <a:solidFill>
              <a:srgbClr val="FFFFCC"/>
            </a:solidFill>
          </p:spPr>
          <p:txBody>
            <a:bodyPr wrap="none">
              <a:spAutoFit/>
            </a:bodyPr>
            <a:lstStyle/>
            <a:p>
              <a:pPr>
                <a:defRPr/>
              </a:pPr>
              <a:r>
                <a:rPr lang="en-US" sz="1050" dirty="0">
                  <a:latin typeface="Arial" pitchFamily="34" charset="0"/>
                </a:rPr>
                <a:t>1/3</a:t>
              </a:r>
            </a:p>
          </p:txBody>
        </p:sp>
        <p:sp>
          <p:nvSpPr>
            <p:cNvPr id="28" name="TextBox 27"/>
            <p:cNvSpPr txBox="1"/>
            <p:nvPr/>
          </p:nvSpPr>
          <p:spPr>
            <a:xfrm>
              <a:off x="3961025" y="4769843"/>
              <a:ext cx="338161" cy="253986"/>
            </a:xfrm>
            <a:prstGeom prst="rect">
              <a:avLst/>
            </a:prstGeom>
            <a:solidFill>
              <a:srgbClr val="FFFFCC"/>
            </a:solidFill>
          </p:spPr>
          <p:txBody>
            <a:bodyPr wrap="none">
              <a:spAutoFit/>
            </a:bodyPr>
            <a:lstStyle/>
            <a:p>
              <a:pPr>
                <a:defRPr/>
              </a:pPr>
              <a:r>
                <a:rPr lang="en-US" sz="1050" dirty="0">
                  <a:latin typeface="Arial" pitchFamily="34" charset="0"/>
                </a:rPr>
                <a:t>+1</a:t>
              </a:r>
            </a:p>
          </p:txBody>
        </p:sp>
        <p:sp>
          <p:nvSpPr>
            <p:cNvPr id="29" name="TextBox 28"/>
            <p:cNvSpPr txBox="1"/>
            <p:nvPr/>
          </p:nvSpPr>
          <p:spPr>
            <a:xfrm>
              <a:off x="4892952" y="4769843"/>
              <a:ext cx="338162" cy="253986"/>
            </a:xfrm>
            <a:prstGeom prst="rect">
              <a:avLst/>
            </a:prstGeom>
            <a:solidFill>
              <a:srgbClr val="FFFFCC"/>
            </a:solidFill>
          </p:spPr>
          <p:txBody>
            <a:bodyPr wrap="none">
              <a:spAutoFit/>
            </a:bodyPr>
            <a:lstStyle/>
            <a:p>
              <a:pPr>
                <a:defRPr/>
              </a:pPr>
              <a:r>
                <a:rPr lang="en-US" sz="1050" dirty="0">
                  <a:latin typeface="Arial" pitchFamily="34" charset="0"/>
                </a:rPr>
                <a:t>+1</a:t>
              </a:r>
            </a:p>
          </p:txBody>
        </p:sp>
        <p:sp>
          <p:nvSpPr>
            <p:cNvPr id="30" name="TextBox 29"/>
            <p:cNvSpPr txBox="1"/>
            <p:nvPr/>
          </p:nvSpPr>
          <p:spPr>
            <a:xfrm>
              <a:off x="5905847" y="4774604"/>
              <a:ext cx="338162" cy="253986"/>
            </a:xfrm>
            <a:prstGeom prst="rect">
              <a:avLst/>
            </a:prstGeom>
            <a:solidFill>
              <a:srgbClr val="FFFFCC"/>
            </a:solidFill>
          </p:spPr>
          <p:txBody>
            <a:bodyPr wrap="none">
              <a:spAutoFit/>
            </a:bodyPr>
            <a:lstStyle/>
            <a:p>
              <a:pPr>
                <a:defRPr/>
              </a:pPr>
              <a:r>
                <a:rPr lang="en-US" sz="1050" dirty="0">
                  <a:latin typeface="Arial" pitchFamily="34" charset="0"/>
                </a:rPr>
                <a:t>+1</a:t>
              </a:r>
            </a:p>
          </p:txBody>
        </p:sp>
        <p:sp>
          <p:nvSpPr>
            <p:cNvPr id="34841" name="TextBox 8"/>
            <p:cNvSpPr txBox="1">
              <a:spLocks noChangeArrowheads="1"/>
            </p:cNvSpPr>
            <p:nvPr/>
          </p:nvSpPr>
          <p:spPr bwMode="auto">
            <a:xfrm>
              <a:off x="6367634" y="4745267"/>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a:t>
              </a:r>
            </a:p>
          </p:txBody>
        </p:sp>
        <p:sp>
          <p:nvSpPr>
            <p:cNvPr id="34842" name="TextBox 31"/>
            <p:cNvSpPr txBox="1">
              <a:spLocks noChangeArrowheads="1"/>
            </p:cNvSpPr>
            <p:nvPr/>
          </p:nvSpPr>
          <p:spPr bwMode="auto">
            <a:xfrm>
              <a:off x="5441535" y="4737606"/>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a:t>
              </a:r>
            </a:p>
          </p:txBody>
        </p:sp>
        <p:sp>
          <p:nvSpPr>
            <p:cNvPr id="34843" name="TextBox 32"/>
            <p:cNvSpPr txBox="1">
              <a:spLocks noChangeArrowheads="1"/>
            </p:cNvSpPr>
            <p:nvPr/>
          </p:nvSpPr>
          <p:spPr bwMode="auto">
            <a:xfrm>
              <a:off x="4481181" y="4751990"/>
              <a:ext cx="3193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a:t>
              </a:r>
            </a:p>
          </p:txBody>
        </p:sp>
        <p:sp>
          <p:nvSpPr>
            <p:cNvPr id="34844" name="TextBox 33"/>
            <p:cNvSpPr txBox="1">
              <a:spLocks noChangeArrowheads="1"/>
            </p:cNvSpPr>
            <p:nvPr/>
          </p:nvSpPr>
          <p:spPr bwMode="auto">
            <a:xfrm>
              <a:off x="4350606" y="5518541"/>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sp>
          <p:nvSpPr>
            <p:cNvPr id="34845" name="TextBox 34"/>
            <p:cNvSpPr txBox="1">
              <a:spLocks noChangeArrowheads="1"/>
            </p:cNvSpPr>
            <p:nvPr/>
          </p:nvSpPr>
          <p:spPr bwMode="auto">
            <a:xfrm>
              <a:off x="5296598" y="5524299"/>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sp>
          <p:nvSpPr>
            <p:cNvPr id="34846" name="TextBox 35"/>
            <p:cNvSpPr txBox="1">
              <a:spLocks noChangeArrowheads="1"/>
            </p:cNvSpPr>
            <p:nvPr/>
          </p:nvSpPr>
          <p:spPr bwMode="auto">
            <a:xfrm>
              <a:off x="6259842" y="5538683"/>
              <a:ext cx="312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_</a:t>
              </a:r>
            </a:p>
          </p:txBody>
        </p:sp>
      </p:grpSp>
      <p:sp>
        <p:nvSpPr>
          <p:cNvPr id="5" name="TextBox 4"/>
          <p:cNvSpPr txBox="1"/>
          <p:nvPr/>
        </p:nvSpPr>
        <p:spPr>
          <a:xfrm>
            <a:off x="4506809" y="1322600"/>
            <a:ext cx="1454244" cy="369332"/>
          </a:xfrm>
          <a:prstGeom prst="rect">
            <a:avLst/>
          </a:prstGeom>
          <a:solidFill>
            <a:srgbClr val="FF0000"/>
          </a:solidFill>
        </p:spPr>
        <p:txBody>
          <a:bodyPr wrap="none" rtlCol="0">
            <a:spAutoFit/>
          </a:bodyPr>
          <a:lstStyle/>
          <a:p>
            <a:r>
              <a:rPr lang="en-US" b="1" dirty="0" err="1">
                <a:solidFill>
                  <a:schemeClr val="bg1"/>
                </a:solidFill>
              </a:rPr>
              <a:t>Antimateria</a:t>
            </a:r>
            <a:endParaRPr lang="en-US" b="1" dirty="0">
              <a:solidFill>
                <a:schemeClr val="bg1"/>
              </a:solidFill>
            </a:endParaRPr>
          </a:p>
        </p:txBody>
      </p:sp>
      <p:sp>
        <p:nvSpPr>
          <p:cNvPr id="35" name="TextBox 34"/>
          <p:cNvSpPr txBox="1"/>
          <p:nvPr/>
        </p:nvSpPr>
        <p:spPr>
          <a:xfrm>
            <a:off x="1476030" y="1322600"/>
            <a:ext cx="992579" cy="369332"/>
          </a:xfrm>
          <a:prstGeom prst="rect">
            <a:avLst/>
          </a:prstGeom>
          <a:noFill/>
        </p:spPr>
        <p:txBody>
          <a:bodyPr wrap="none" rtlCol="0">
            <a:spAutoFit/>
          </a:bodyPr>
          <a:lstStyle/>
          <a:p>
            <a:r>
              <a:rPr lang="en-US" b="1" dirty="0">
                <a:solidFill>
                  <a:srgbClr val="FF0000"/>
                </a:solidFill>
              </a:rPr>
              <a:t>Materia</a:t>
            </a:r>
          </a:p>
        </p:txBody>
      </p:sp>
      <p:grpSp>
        <p:nvGrpSpPr>
          <p:cNvPr id="6" name="Group 5">
            <a:extLst>
              <a:ext uri="{FF2B5EF4-FFF2-40B4-BE49-F238E27FC236}">
                <a16:creationId xmlns:a16="http://schemas.microsoft.com/office/drawing/2014/main" id="{EFCD2375-9503-436E-946B-AB7481241F8B}"/>
              </a:ext>
            </a:extLst>
          </p:cNvPr>
          <p:cNvGrpSpPr/>
          <p:nvPr/>
        </p:nvGrpSpPr>
        <p:grpSpPr>
          <a:xfrm>
            <a:off x="6968743" y="1908116"/>
            <a:ext cx="2176584" cy="4860984"/>
            <a:chOff x="6968743" y="1908116"/>
            <a:chExt cx="2176584" cy="4860984"/>
          </a:xfrm>
        </p:grpSpPr>
        <p:sp>
          <p:nvSpPr>
            <p:cNvPr id="36" name="Rectangle 4">
              <a:extLst>
                <a:ext uri="{FF2B5EF4-FFF2-40B4-BE49-F238E27FC236}">
                  <a16:creationId xmlns:a16="http://schemas.microsoft.com/office/drawing/2014/main" id="{1CB052D9-C367-4003-B7E1-1B9E5B8BBCB2}"/>
                </a:ext>
              </a:extLst>
            </p:cNvPr>
            <p:cNvSpPr>
              <a:spLocks noChangeArrowheads="1"/>
            </p:cNvSpPr>
            <p:nvPr/>
          </p:nvSpPr>
          <p:spPr bwMode="auto">
            <a:xfrm>
              <a:off x="6968743" y="1908116"/>
              <a:ext cx="2175257"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it-IT" altLang="en-US" sz="1400" dirty="0"/>
                <a:t>Per ogni particella esiste una anti-particella con stessa massa e carica opposta.</a:t>
              </a:r>
            </a:p>
            <a:p>
              <a:pPr eaLnBrk="1" hangingPunct="1">
                <a:spcBef>
                  <a:spcPct val="0"/>
                </a:spcBef>
                <a:buFontTx/>
                <a:buNone/>
              </a:pPr>
              <a:endParaRPr lang="it-IT" altLang="en-US" sz="1400" dirty="0"/>
            </a:p>
            <a:p>
              <a:pPr eaLnBrk="1" hangingPunct="1">
                <a:spcBef>
                  <a:spcPct val="0"/>
                </a:spcBef>
                <a:buFontTx/>
                <a:buNone/>
              </a:pPr>
              <a:r>
                <a:rPr lang="it-IT" altLang="en-US" sz="1400" dirty="0"/>
                <a:t>Quando materia e antimateria si incontrano si disintegrano emettendo due raggi gamma di altissima energia (fotoni)</a:t>
              </a:r>
            </a:p>
            <a:p>
              <a:pPr eaLnBrk="1" hangingPunct="1">
                <a:spcBef>
                  <a:spcPct val="0"/>
                </a:spcBef>
                <a:buFontTx/>
                <a:buNone/>
              </a:pPr>
              <a:endParaRPr lang="it-IT" altLang="en-US" sz="1600" dirty="0"/>
            </a:p>
            <a:p>
              <a:pPr eaLnBrk="1" hangingPunct="1">
                <a:spcBef>
                  <a:spcPct val="50000"/>
                </a:spcBef>
                <a:buFontTx/>
                <a:buNone/>
              </a:pPr>
              <a:endParaRPr lang="it-IT" altLang="en-US" sz="1600" dirty="0"/>
            </a:p>
          </p:txBody>
        </p:sp>
        <p:pic>
          <p:nvPicPr>
            <p:cNvPr id="2050" name="Picture 2" descr="In an electron-positron annihilation, in what direction are the photons  released? - Physics Stack Exchange">
              <a:extLst>
                <a:ext uri="{FF2B5EF4-FFF2-40B4-BE49-F238E27FC236}">
                  <a16:creationId xmlns:a16="http://schemas.microsoft.com/office/drawing/2014/main" id="{19B37207-2981-47A4-B025-0E6551386F7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4115" y="5643418"/>
              <a:ext cx="2001212" cy="1125682"/>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Slide Number Placeholder 3">
            <a:extLst>
              <a:ext uri="{FF2B5EF4-FFF2-40B4-BE49-F238E27FC236}">
                <a16:creationId xmlns:a16="http://schemas.microsoft.com/office/drawing/2014/main" id="{5C57F7C3-9173-441D-9AFD-7D3FBFB4063E}"/>
              </a:ext>
            </a:extLst>
          </p:cNvPr>
          <p:cNvSpPr>
            <a:spLocks noGrp="1"/>
          </p:cNvSpPr>
          <p:nvPr>
            <p:ph type="sldNum" sz="quarter" idx="12"/>
          </p:nvPr>
        </p:nvSpPr>
        <p:spPr>
          <a:xfrm>
            <a:off x="4259045" y="6435227"/>
            <a:ext cx="1905000" cy="457200"/>
          </a:xfrm>
        </p:spPr>
        <p:txBody>
          <a:bodyPr/>
          <a:lstStyle/>
          <a:p>
            <a:pPr algn="ctr">
              <a:defRPr/>
            </a:pPr>
            <a:fld id="{CF55FA91-575B-4A02-8CDF-4D441F316BE6}" type="slidenum">
              <a:rPr lang="en-US" altLang="en-US" smtClean="0"/>
              <a:pPr algn="ctr">
                <a:defRPr/>
              </a:pPr>
              <a:t>8</a:t>
            </a:fld>
            <a:endParaRPr lang="en-US" altLang="en-US" sz="14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9" presetClass="entr" presetSubtype="1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3000" fill="hold"/>
                                        <p:tgtEl>
                                          <p:spTgt spid="10"/>
                                        </p:tgtEl>
                                        <p:attrNameLst>
                                          <p:attrName>ppt_w</p:attrName>
                                        </p:attrNameLst>
                                      </p:cBhvr>
                                      <p:tavLst>
                                        <p:tav tm="0" fmla="#ppt_w*sin(2.5*pi*$)">
                                          <p:val>
                                            <p:fltVal val="0"/>
                                          </p:val>
                                        </p:tav>
                                        <p:tav tm="100000">
                                          <p:val>
                                            <p:fltVal val="1"/>
                                          </p:val>
                                        </p:tav>
                                      </p:tavLst>
                                    </p:anim>
                                    <p:anim calcmode="lin" valueType="num">
                                      <p:cBhvr>
                                        <p:cTn id="24" dur="3000" fill="hold"/>
                                        <p:tgtEl>
                                          <p:spTgt spid="10"/>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3000"/>
                            </p:stCondLst>
                            <p:childTnLst>
                              <p:par>
                                <p:cTn id="26" presetID="63" presetClass="path" presetSubtype="0" accel="50000" decel="50000" fill="hold" nodeType="afterEffect">
                                  <p:stCondLst>
                                    <p:cond delay="0"/>
                                  </p:stCondLst>
                                  <p:childTnLst>
                                    <p:animMotion origin="layout" path="M 3.05556E-6 -2.59259E-6 L 0.36406 -0.00231 " pathEditMode="relative" rAng="0" ptsTypes="AA">
                                      <p:cBhvr>
                                        <p:cTn id="27" dur="2000" fill="hold"/>
                                        <p:tgtEl>
                                          <p:spTgt spid="10"/>
                                        </p:tgtEl>
                                        <p:attrNameLst>
                                          <p:attrName>ppt_x</p:attrName>
                                          <p:attrName>ppt_y</p:attrName>
                                        </p:attrNameLst>
                                      </p:cBhvr>
                                      <p:rCtr x="18194" y="-116"/>
                                    </p:animMotion>
                                  </p:childTnLst>
                                </p:cTn>
                              </p:par>
                            </p:childTnLst>
                          </p:cTn>
                        </p:par>
                        <p:par>
                          <p:cTn id="28" fill="hold" nodeType="afterGroup">
                            <p:stCondLst>
                              <p:cond delay="5000"/>
                            </p:stCondLst>
                            <p:childTnLst>
                              <p:par>
                                <p:cTn id="29" presetID="1"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par>
                          <p:cTn id="35" fill="hold">
                            <p:stCondLst>
                              <p:cond delay="5000"/>
                            </p:stCondLst>
                            <p:childTnLst>
                              <p:par>
                                <p:cTn id="36" presetID="1"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3" grpId="0" animBg="1"/>
      <p:bldP spid="24" grpId="0" animBg="1"/>
      <p:bldP spid="27655" grpId="0" animBg="1"/>
      <p:bldP spid="5" grpId="0" animBg="1"/>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0"/>
            <a:ext cx="8532813" cy="1143000"/>
          </a:xfrm>
          <a:prstGeom prst="rect">
            <a:avLst/>
          </a:prstGeom>
          <a:noFill/>
          <a:ln w="9525">
            <a:noFill/>
            <a:miter lim="800000"/>
            <a:headEnd/>
            <a:tailEnd/>
          </a:ln>
          <a:effectLst/>
        </p:spPr>
        <p:txBody>
          <a:bodyPr anchor="ctr"/>
          <a:lstStyle/>
          <a:p>
            <a:pPr algn="ctr">
              <a:defRPr/>
            </a:pPr>
            <a:r>
              <a:rPr lang="es-ES" sz="4400" u="sng" dirty="0">
                <a:solidFill>
                  <a:srgbClr val="FF0000"/>
                </a:solidFill>
                <a:effectLst>
                  <a:outerShdw blurRad="38100" dist="38100" dir="2700000" algn="tl">
                    <a:srgbClr val="C0C0C0"/>
                  </a:outerShdw>
                </a:effectLst>
              </a:rPr>
              <a:t>Le </a:t>
            </a:r>
            <a:r>
              <a:rPr lang="es-ES" sz="4400" u="sng" dirty="0" err="1">
                <a:solidFill>
                  <a:srgbClr val="FF0000"/>
                </a:solidFill>
                <a:effectLst>
                  <a:outerShdw blurRad="38100" dist="38100" dir="2700000" algn="tl">
                    <a:srgbClr val="C0C0C0"/>
                  </a:outerShdw>
                </a:effectLst>
              </a:rPr>
              <a:t>forze</a:t>
            </a:r>
            <a:r>
              <a:rPr lang="es-ES" sz="4400" u="sng" dirty="0">
                <a:solidFill>
                  <a:srgbClr val="FF0000"/>
                </a:solidFill>
                <a:effectLst>
                  <a:outerShdw blurRad="38100" dist="38100" dir="2700000" algn="tl">
                    <a:srgbClr val="C0C0C0"/>
                  </a:outerShdw>
                </a:effectLst>
              </a:rPr>
              <a:t> </a:t>
            </a:r>
            <a:r>
              <a:rPr lang="es-ES" sz="4400" u="sng" dirty="0" err="1">
                <a:solidFill>
                  <a:srgbClr val="FF0000"/>
                </a:solidFill>
                <a:effectLst>
                  <a:outerShdw blurRad="38100" dist="38100" dir="2700000" algn="tl">
                    <a:srgbClr val="C0C0C0"/>
                  </a:outerShdw>
                </a:effectLst>
              </a:rPr>
              <a:t>fondamentali</a:t>
            </a:r>
            <a:endParaRPr lang="es-ES" sz="4400" u="sng" dirty="0">
              <a:solidFill>
                <a:srgbClr val="FF0000"/>
              </a:solidFill>
              <a:effectLst>
                <a:outerShdw blurRad="38100" dist="38100" dir="2700000" algn="tl">
                  <a:srgbClr val="C0C0C0"/>
                </a:outerShdw>
              </a:effectLst>
            </a:endParaRPr>
          </a:p>
        </p:txBody>
      </p:sp>
      <p:grpSp>
        <p:nvGrpSpPr>
          <p:cNvPr id="2" name="Group 3"/>
          <p:cNvGrpSpPr>
            <a:grpSpLocks/>
          </p:cNvGrpSpPr>
          <p:nvPr/>
        </p:nvGrpSpPr>
        <p:grpSpPr bwMode="auto">
          <a:xfrm>
            <a:off x="1085850" y="1620838"/>
            <a:ext cx="5292725" cy="4768850"/>
            <a:chOff x="684" y="1021"/>
            <a:chExt cx="3334" cy="3004"/>
          </a:xfrm>
        </p:grpSpPr>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 y="1021"/>
              <a:ext cx="3334" cy="3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AutoShape 5"/>
            <p:cNvSpPr>
              <a:spLocks noChangeArrowheads="1"/>
            </p:cNvSpPr>
            <p:nvPr/>
          </p:nvSpPr>
          <p:spPr bwMode="auto">
            <a:xfrm>
              <a:off x="2043" y="2008"/>
              <a:ext cx="288" cy="404"/>
            </a:xfrm>
            <a:prstGeom prst="downArrow">
              <a:avLst>
                <a:gd name="adj1" fmla="val 50000"/>
                <a:gd name="adj2" fmla="val 35069"/>
              </a:avLst>
            </a:prstGeom>
            <a:solidFill>
              <a:srgbClr val="FF0000"/>
            </a:solidFill>
            <a:ln w="9525">
              <a:solidFill>
                <a:srgbClr val="FF0000"/>
              </a:solidFill>
              <a:miter lim="800000"/>
              <a:headEnd/>
              <a:tailEnd/>
            </a:ln>
          </p:spPr>
          <p:txBody>
            <a:bodyPr wrap="none" anchor="ctr"/>
            <a:lstStyle>
              <a:lvl1pPr eaLnBrk="0" hangingPunct="0">
                <a:spcBef>
                  <a:spcPct val="20000"/>
                </a:spcBef>
                <a:buChar char="•"/>
                <a:defRPr sz="2800">
                  <a:solidFill>
                    <a:schemeClr val="tx1"/>
                  </a:solidFill>
                  <a:latin typeface="Arial" charset="0"/>
                </a:defRPr>
              </a:lvl1pPr>
              <a:lvl2pPr marL="742950" indent="-285750" eaLnBrk="0" hangingPunct="0">
                <a:spcBef>
                  <a:spcPct val="20000"/>
                </a:spcBef>
                <a:buChar char="–"/>
                <a:defRPr sz="2400">
                  <a:solidFill>
                    <a:schemeClr val="tx1"/>
                  </a:solidFill>
                  <a:latin typeface="Arial" charset="0"/>
                </a:defRPr>
              </a:lvl2pPr>
              <a:lvl3pPr marL="1143000" indent="-228600" eaLnBrk="0" hangingPunct="0">
                <a:spcBef>
                  <a:spcPct val="20000"/>
                </a:spcBef>
                <a:buChar char="•"/>
                <a:defRPr sz="2000">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sz="1600">
                  <a:solidFill>
                    <a:schemeClr val="tx1"/>
                  </a:solidFill>
                  <a:latin typeface="Arial" charset="0"/>
                </a:defRPr>
              </a:lvl5pPr>
              <a:lvl6pPr marL="2514600" indent="-228600" eaLnBrk="0" fontAlgn="base" hangingPunct="0">
                <a:spcBef>
                  <a:spcPct val="20000"/>
                </a:spcBef>
                <a:spcAft>
                  <a:spcPct val="0"/>
                </a:spcAft>
                <a:buChar char="»"/>
                <a:defRPr sz="1600">
                  <a:solidFill>
                    <a:schemeClr val="tx1"/>
                  </a:solidFill>
                  <a:latin typeface="Arial" charset="0"/>
                </a:defRPr>
              </a:lvl6pPr>
              <a:lvl7pPr marL="2971800" indent="-228600" eaLnBrk="0" fontAlgn="base" hangingPunct="0">
                <a:spcBef>
                  <a:spcPct val="20000"/>
                </a:spcBef>
                <a:spcAft>
                  <a:spcPct val="0"/>
                </a:spcAft>
                <a:buChar char="»"/>
                <a:defRPr sz="1600">
                  <a:solidFill>
                    <a:schemeClr val="tx1"/>
                  </a:solidFill>
                  <a:latin typeface="Arial" charset="0"/>
                </a:defRPr>
              </a:lvl7pPr>
              <a:lvl8pPr marL="3429000" indent="-228600" eaLnBrk="0" fontAlgn="base" hangingPunct="0">
                <a:spcBef>
                  <a:spcPct val="20000"/>
                </a:spcBef>
                <a:spcAft>
                  <a:spcPct val="0"/>
                </a:spcAft>
                <a:buChar char="»"/>
                <a:defRPr sz="1600">
                  <a:solidFill>
                    <a:schemeClr val="tx1"/>
                  </a:solidFill>
                  <a:latin typeface="Arial" charset="0"/>
                </a:defRPr>
              </a:lvl8pPr>
              <a:lvl9pPr marL="3886200" indent="-228600" eaLnBrk="0" fontAlgn="base" hangingPunct="0">
                <a:spcBef>
                  <a:spcPct val="20000"/>
                </a:spcBef>
                <a:spcAft>
                  <a:spcPct val="0"/>
                </a:spcAft>
                <a:buChar char="»"/>
                <a:defRPr sz="1600">
                  <a:solidFill>
                    <a:schemeClr val="tx1"/>
                  </a:solidFill>
                  <a:latin typeface="Arial" charset="0"/>
                </a:defRPr>
              </a:lvl9pPr>
            </a:lstStyle>
            <a:p>
              <a:pPr eaLnBrk="1" hangingPunct="1">
                <a:spcBef>
                  <a:spcPct val="0"/>
                </a:spcBef>
                <a:buFontTx/>
                <a:buNone/>
              </a:pPr>
              <a:endParaRPr lang="en-US" altLang="en-US" sz="1800">
                <a:cs typeface="Arial" charset="0"/>
              </a:endParaRPr>
            </a:p>
          </p:txBody>
        </p:sp>
      </p:grpSp>
      <p:pic>
        <p:nvPicPr>
          <p:cNvPr id="358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625" y="2301875"/>
            <a:ext cx="6950075" cy="358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0125" y="1682750"/>
            <a:ext cx="643255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6113" y="1271588"/>
            <a:ext cx="5335587" cy="558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5300" y="1592263"/>
            <a:ext cx="6559550" cy="491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17638" y="1571625"/>
            <a:ext cx="5645150"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1"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93888" y="1436688"/>
            <a:ext cx="6535737" cy="490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2"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71663" y="1071563"/>
            <a:ext cx="6503987" cy="487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35846"/>
                                        </p:tgtEl>
                                        <p:attrNameLst>
                                          <p:attrName>style.visibility</p:attrName>
                                        </p:attrNameLst>
                                      </p:cBhvr>
                                      <p:to>
                                        <p:strVal val="visible"/>
                                      </p:to>
                                    </p:set>
                                    <p:anim calcmode="lin" valueType="num">
                                      <p:cBhvr>
                                        <p:cTn id="13" dur="500" fill="hold"/>
                                        <p:tgtEl>
                                          <p:spTgt spid="35846"/>
                                        </p:tgtEl>
                                        <p:attrNameLst>
                                          <p:attrName>ppt_w</p:attrName>
                                        </p:attrNameLst>
                                      </p:cBhvr>
                                      <p:tavLst>
                                        <p:tav tm="0">
                                          <p:val>
                                            <p:fltVal val="0"/>
                                          </p:val>
                                        </p:tav>
                                        <p:tav tm="100000">
                                          <p:val>
                                            <p:strVal val="#ppt_w"/>
                                          </p:val>
                                        </p:tav>
                                      </p:tavLst>
                                    </p:anim>
                                    <p:anim calcmode="lin" valueType="num">
                                      <p:cBhvr>
                                        <p:cTn id="14" dur="500" fill="hold"/>
                                        <p:tgtEl>
                                          <p:spTgt spid="35846"/>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35847"/>
                                        </p:tgtEl>
                                        <p:attrNameLst>
                                          <p:attrName>style.visibility</p:attrName>
                                        </p:attrNameLst>
                                      </p:cBhvr>
                                      <p:to>
                                        <p:strVal val="visible"/>
                                      </p:to>
                                    </p:set>
                                    <p:anim calcmode="lin" valueType="num">
                                      <p:cBhvr>
                                        <p:cTn id="19" dur="500" fill="hold"/>
                                        <p:tgtEl>
                                          <p:spTgt spid="35847"/>
                                        </p:tgtEl>
                                        <p:attrNameLst>
                                          <p:attrName>ppt_w</p:attrName>
                                        </p:attrNameLst>
                                      </p:cBhvr>
                                      <p:tavLst>
                                        <p:tav tm="0">
                                          <p:val>
                                            <p:fltVal val="0"/>
                                          </p:val>
                                        </p:tav>
                                        <p:tav tm="100000">
                                          <p:val>
                                            <p:strVal val="#ppt_w"/>
                                          </p:val>
                                        </p:tav>
                                      </p:tavLst>
                                    </p:anim>
                                    <p:anim calcmode="lin" valueType="num">
                                      <p:cBhvr>
                                        <p:cTn id="20" dur="500" fill="hold"/>
                                        <p:tgtEl>
                                          <p:spTgt spid="35847"/>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35848"/>
                                        </p:tgtEl>
                                        <p:attrNameLst>
                                          <p:attrName>style.visibility</p:attrName>
                                        </p:attrNameLst>
                                      </p:cBhvr>
                                      <p:to>
                                        <p:strVal val="visible"/>
                                      </p:to>
                                    </p:set>
                                    <p:anim calcmode="lin" valueType="num">
                                      <p:cBhvr>
                                        <p:cTn id="25" dur="500" fill="hold"/>
                                        <p:tgtEl>
                                          <p:spTgt spid="35848"/>
                                        </p:tgtEl>
                                        <p:attrNameLst>
                                          <p:attrName>ppt_w</p:attrName>
                                        </p:attrNameLst>
                                      </p:cBhvr>
                                      <p:tavLst>
                                        <p:tav tm="0">
                                          <p:val>
                                            <p:fltVal val="0"/>
                                          </p:val>
                                        </p:tav>
                                        <p:tav tm="100000">
                                          <p:val>
                                            <p:strVal val="#ppt_w"/>
                                          </p:val>
                                        </p:tav>
                                      </p:tavLst>
                                    </p:anim>
                                    <p:anim calcmode="lin" valueType="num">
                                      <p:cBhvr>
                                        <p:cTn id="26" dur="500" fill="hold"/>
                                        <p:tgtEl>
                                          <p:spTgt spid="35848"/>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nodeType="clickEffect">
                                  <p:stCondLst>
                                    <p:cond delay="0"/>
                                  </p:stCondLst>
                                  <p:childTnLst>
                                    <p:set>
                                      <p:cBhvr>
                                        <p:cTn id="30" dur="1" fill="hold">
                                          <p:stCondLst>
                                            <p:cond delay="0"/>
                                          </p:stCondLst>
                                        </p:cTn>
                                        <p:tgtEl>
                                          <p:spTgt spid="35849"/>
                                        </p:tgtEl>
                                        <p:attrNameLst>
                                          <p:attrName>style.visibility</p:attrName>
                                        </p:attrNameLst>
                                      </p:cBhvr>
                                      <p:to>
                                        <p:strVal val="visible"/>
                                      </p:to>
                                    </p:set>
                                    <p:anim calcmode="lin" valueType="num">
                                      <p:cBhvr>
                                        <p:cTn id="31" dur="500" fill="hold"/>
                                        <p:tgtEl>
                                          <p:spTgt spid="35849"/>
                                        </p:tgtEl>
                                        <p:attrNameLst>
                                          <p:attrName>ppt_w</p:attrName>
                                        </p:attrNameLst>
                                      </p:cBhvr>
                                      <p:tavLst>
                                        <p:tav tm="0">
                                          <p:val>
                                            <p:fltVal val="0"/>
                                          </p:val>
                                        </p:tav>
                                        <p:tav tm="100000">
                                          <p:val>
                                            <p:strVal val="#ppt_w"/>
                                          </p:val>
                                        </p:tav>
                                      </p:tavLst>
                                    </p:anim>
                                    <p:anim calcmode="lin" valueType="num">
                                      <p:cBhvr>
                                        <p:cTn id="32" dur="500" fill="hold"/>
                                        <p:tgtEl>
                                          <p:spTgt spid="35849"/>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nodeType="clickEffect">
                                  <p:stCondLst>
                                    <p:cond delay="0"/>
                                  </p:stCondLst>
                                  <p:childTnLst>
                                    <p:set>
                                      <p:cBhvr>
                                        <p:cTn id="36" dur="1" fill="hold">
                                          <p:stCondLst>
                                            <p:cond delay="0"/>
                                          </p:stCondLst>
                                        </p:cTn>
                                        <p:tgtEl>
                                          <p:spTgt spid="35850"/>
                                        </p:tgtEl>
                                        <p:attrNameLst>
                                          <p:attrName>style.visibility</p:attrName>
                                        </p:attrNameLst>
                                      </p:cBhvr>
                                      <p:to>
                                        <p:strVal val="visible"/>
                                      </p:to>
                                    </p:set>
                                    <p:anim calcmode="lin" valueType="num">
                                      <p:cBhvr>
                                        <p:cTn id="37" dur="500" fill="hold"/>
                                        <p:tgtEl>
                                          <p:spTgt spid="35850"/>
                                        </p:tgtEl>
                                        <p:attrNameLst>
                                          <p:attrName>ppt_w</p:attrName>
                                        </p:attrNameLst>
                                      </p:cBhvr>
                                      <p:tavLst>
                                        <p:tav tm="0">
                                          <p:val>
                                            <p:fltVal val="0"/>
                                          </p:val>
                                        </p:tav>
                                        <p:tav tm="100000">
                                          <p:val>
                                            <p:strVal val="#ppt_w"/>
                                          </p:val>
                                        </p:tav>
                                      </p:tavLst>
                                    </p:anim>
                                    <p:anim calcmode="lin" valueType="num">
                                      <p:cBhvr>
                                        <p:cTn id="38" dur="500" fill="hold"/>
                                        <p:tgtEl>
                                          <p:spTgt spid="35850"/>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nodeType="clickEffect">
                                  <p:stCondLst>
                                    <p:cond delay="0"/>
                                  </p:stCondLst>
                                  <p:childTnLst>
                                    <p:set>
                                      <p:cBhvr>
                                        <p:cTn id="42" dur="1" fill="hold">
                                          <p:stCondLst>
                                            <p:cond delay="0"/>
                                          </p:stCondLst>
                                        </p:cTn>
                                        <p:tgtEl>
                                          <p:spTgt spid="35851"/>
                                        </p:tgtEl>
                                        <p:attrNameLst>
                                          <p:attrName>style.visibility</p:attrName>
                                        </p:attrNameLst>
                                      </p:cBhvr>
                                      <p:to>
                                        <p:strVal val="visible"/>
                                      </p:to>
                                    </p:set>
                                    <p:anim calcmode="lin" valueType="num">
                                      <p:cBhvr>
                                        <p:cTn id="43" dur="500" fill="hold"/>
                                        <p:tgtEl>
                                          <p:spTgt spid="35851"/>
                                        </p:tgtEl>
                                        <p:attrNameLst>
                                          <p:attrName>ppt_w</p:attrName>
                                        </p:attrNameLst>
                                      </p:cBhvr>
                                      <p:tavLst>
                                        <p:tav tm="0">
                                          <p:val>
                                            <p:fltVal val="0"/>
                                          </p:val>
                                        </p:tav>
                                        <p:tav tm="100000">
                                          <p:val>
                                            <p:strVal val="#ppt_w"/>
                                          </p:val>
                                        </p:tav>
                                      </p:tavLst>
                                    </p:anim>
                                    <p:anim calcmode="lin" valueType="num">
                                      <p:cBhvr>
                                        <p:cTn id="44" dur="500" fill="hold"/>
                                        <p:tgtEl>
                                          <p:spTgt spid="35851"/>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nodeType="clickEffect">
                                  <p:stCondLst>
                                    <p:cond delay="0"/>
                                  </p:stCondLst>
                                  <p:childTnLst>
                                    <p:set>
                                      <p:cBhvr>
                                        <p:cTn id="48" dur="1" fill="hold">
                                          <p:stCondLst>
                                            <p:cond delay="0"/>
                                          </p:stCondLst>
                                        </p:cTn>
                                        <p:tgtEl>
                                          <p:spTgt spid="35852"/>
                                        </p:tgtEl>
                                        <p:attrNameLst>
                                          <p:attrName>style.visibility</p:attrName>
                                        </p:attrNameLst>
                                      </p:cBhvr>
                                      <p:to>
                                        <p:strVal val="visible"/>
                                      </p:to>
                                    </p:set>
                                    <p:anim calcmode="lin" valueType="num">
                                      <p:cBhvr>
                                        <p:cTn id="49" dur="500" fill="hold"/>
                                        <p:tgtEl>
                                          <p:spTgt spid="35852"/>
                                        </p:tgtEl>
                                        <p:attrNameLst>
                                          <p:attrName>ppt_w</p:attrName>
                                        </p:attrNameLst>
                                      </p:cBhvr>
                                      <p:tavLst>
                                        <p:tav tm="0">
                                          <p:val>
                                            <p:fltVal val="0"/>
                                          </p:val>
                                        </p:tav>
                                        <p:tav tm="100000">
                                          <p:val>
                                            <p:strVal val="#ppt_w"/>
                                          </p:val>
                                        </p:tav>
                                      </p:tavLst>
                                    </p:anim>
                                    <p:anim calcmode="lin" valueType="num">
                                      <p:cBhvr>
                                        <p:cTn id="50" dur="500" fill="hold"/>
                                        <p:tgtEl>
                                          <p:spTgt spid="3585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1.9|18.2|7.4"/>
</p:tagLst>
</file>

<file path=ppt/tags/tag2.xml><?xml version="1.0" encoding="utf-8"?>
<p:tagLst xmlns:a="http://schemas.openxmlformats.org/drawingml/2006/main" xmlns:r="http://schemas.openxmlformats.org/officeDocument/2006/relationships" xmlns:p="http://schemas.openxmlformats.org/presentationml/2006/main">
  <p:tag name="TIMING" val="|6.9|2.9|0.9|5.7|39.7"/>
</p:tagLst>
</file>

<file path=ppt/tags/tag3.xml><?xml version="1.0" encoding="utf-8"?>
<p:tagLst xmlns:a="http://schemas.openxmlformats.org/drawingml/2006/main" xmlns:r="http://schemas.openxmlformats.org/officeDocument/2006/relationships" xmlns:p="http://schemas.openxmlformats.org/presentationml/2006/main">
  <p:tag name="TIMING" val="|0.4|2.3|0.6|0.6"/>
</p:tagLst>
</file>

<file path=ppt/tags/tag4.xml><?xml version="1.0" encoding="utf-8"?>
<p:tagLst xmlns:a="http://schemas.openxmlformats.org/drawingml/2006/main" xmlns:r="http://schemas.openxmlformats.org/officeDocument/2006/relationships" xmlns:p="http://schemas.openxmlformats.org/presentationml/2006/main">
  <p:tag name="TIMING" val="|34.9|1.4"/>
</p:tagLst>
</file>

<file path=ppt/tags/tag5.xml><?xml version="1.0" encoding="utf-8"?>
<p:tagLst xmlns:a="http://schemas.openxmlformats.org/drawingml/2006/main" xmlns:r="http://schemas.openxmlformats.org/officeDocument/2006/relationships" xmlns:p="http://schemas.openxmlformats.org/presentationml/2006/main">
  <p:tag name="TIMING" val="|55.6"/>
</p:tagLst>
</file>

<file path=ppt/tags/tag6.xml><?xml version="1.0" encoding="utf-8"?>
<p:tagLst xmlns:a="http://schemas.openxmlformats.org/drawingml/2006/main" xmlns:r="http://schemas.openxmlformats.org/officeDocument/2006/relationships" xmlns:p="http://schemas.openxmlformats.org/presentationml/2006/main">
  <p:tag name="TIMING" val="|37.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1715</TotalTime>
  <Words>2886</Words>
  <Application>Microsoft Office PowerPoint</Application>
  <PresentationFormat>On-screen Show (4:3)</PresentationFormat>
  <Paragraphs>481</Paragraphs>
  <Slides>79</Slides>
  <Notes>21</Notes>
  <HiddenSlides>23</HiddenSlides>
  <MMClips>4</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79</vt:i4>
      </vt:variant>
    </vt:vector>
  </HeadingPairs>
  <TitlesOfParts>
    <vt:vector size="93" baseType="lpstr">
      <vt:lpstr>Helvetica Light</vt:lpstr>
      <vt:lpstr>Lucida Grande</vt:lpstr>
      <vt:lpstr>Arial</vt:lpstr>
      <vt:lpstr>Bradley Hand ITC</vt:lpstr>
      <vt:lpstr>Calibri</vt:lpstr>
      <vt:lpstr>Cambria Math</vt:lpstr>
      <vt:lpstr>Comic Sans MS</vt:lpstr>
      <vt:lpstr>Helvetica</vt:lpstr>
      <vt:lpstr>Symbol</vt:lpstr>
      <vt:lpstr>Tahoma</vt:lpstr>
      <vt:lpstr>Times</vt:lpstr>
      <vt:lpstr>Verdana</vt:lpstr>
      <vt:lpstr>Wingdings</vt:lpstr>
      <vt:lpstr>Office Theme</vt:lpstr>
      <vt:lpstr>Fisica delle particelle elementari e degli acceleratori di particelle  </vt:lpstr>
      <vt:lpstr>Contenuto della presentazione</vt:lpstr>
      <vt:lpstr>PowerPoint Presentation</vt:lpstr>
      <vt:lpstr>Gli atomi che conosciamo</vt:lpstr>
      <vt:lpstr>Cosa c’e` dentro un atomo?</vt:lpstr>
      <vt:lpstr>PowerPoint Presentation</vt:lpstr>
      <vt:lpstr>Le particelle che conosciamo</vt:lpstr>
      <vt:lpstr>Le particelle che conosciamo</vt:lpstr>
      <vt:lpstr>PowerPoint Presentation</vt:lpstr>
      <vt:lpstr>PowerPoint Presentation</vt:lpstr>
      <vt:lpstr>Microscopicamente le forze…</vt:lpstr>
      <vt:lpstr>Esempio di interazione elettromagnetica</vt:lpstr>
      <vt:lpstr>Esempio di interazione forte</vt:lpstr>
      <vt:lpstr>PowerPoint Presentation</vt:lpstr>
      <vt:lpstr>Le particelle che conosciamo</vt:lpstr>
      <vt:lpstr>Il bosone di Higgs</vt:lpstr>
      <vt:lpstr>Effetto del bosone di Higgs sulle particelle</vt:lpstr>
      <vt:lpstr>Dall’infinitamente piccolo all’infinitamente grande</vt:lpstr>
      <vt:lpstr>acceleratori di particelle, perchè ?</vt:lpstr>
      <vt:lpstr>Unita` di misura dell’energia per particelle</vt:lpstr>
      <vt:lpstr>forza elettrica e magnetica</vt:lpstr>
      <vt:lpstr>Come funziona un acceleratore di particelle</vt:lpstr>
      <vt:lpstr>Il limite di un acceleratore lineare</vt:lpstr>
      <vt:lpstr>Acceleratore circolare</vt:lpstr>
      <vt:lpstr>Un acceleratore circolare</vt:lpstr>
      <vt:lpstr>LHC</vt:lpstr>
      <vt:lpstr>I magneti dell’LHC</vt:lpstr>
      <vt:lpstr>LHC in azione</vt:lpstr>
      <vt:lpstr>PowerPoint Presentation</vt:lpstr>
      <vt:lpstr>Un tipico rivelatore di particelle di LHC</vt:lpstr>
      <vt:lpstr>L’esperimento CMS</vt:lpstr>
      <vt:lpstr>Il Tracciatore</vt:lpstr>
      <vt:lpstr>Calorimeteri</vt:lpstr>
      <vt:lpstr>Il Magnete</vt:lpstr>
      <vt:lpstr>Le camere per muoni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Programma di visualizzazione</vt:lpstr>
      <vt:lpstr>PowerPoint Presentation</vt:lpstr>
      <vt:lpstr>PowerPoint Presentation</vt:lpstr>
      <vt:lpstr>PowerPoint Presentation</vt:lpstr>
      <vt:lpstr>PowerPoint Presentation</vt:lpstr>
      <vt:lpstr>PowerPoint Presentation</vt:lpstr>
      <vt:lpstr>Charge measurement</vt:lpstr>
      <vt:lpstr>PowerPoint Presentation</vt:lpstr>
      <vt:lpstr>Esercizio di oggi</vt:lpstr>
      <vt:lpstr>PowerPoint Presentation</vt:lpstr>
      <vt:lpstr>PowerPoint Presentation</vt:lpstr>
      <vt:lpstr>Caccia al bosone di Higgs</vt:lpstr>
      <vt:lpstr>Studio delle proprietá del bosone di Higgs</vt:lpstr>
      <vt:lpstr>Come fare un acceleratore per esplorare piu` alta energia</vt:lpstr>
      <vt:lpstr>Il Modello Standard spiega tutto?</vt:lpstr>
      <vt:lpstr>Anti-materia</vt:lpstr>
      <vt:lpstr>Unificazione delle forze</vt:lpstr>
      <vt:lpstr>La materia oscura</vt:lpstr>
      <vt:lpstr>La materia oscura</vt:lpstr>
      <vt:lpstr>Conclusioni</vt:lpstr>
      <vt:lpstr>Un pezzo importante di CMS: il calorimetro elettromagnetico</vt:lpstr>
      <vt:lpstr>Energia oscura</vt:lpstr>
      <vt:lpstr>LHC e HL-LHC</vt:lpstr>
      <vt:lpstr>Future circular colliders</vt:lpstr>
      <vt:lpstr>origine ed energia dei raggi cosmici</vt:lpstr>
      <vt:lpstr>Sorgente di particelle dell’LHC</vt:lpstr>
      <vt:lpstr>I magneti dell’LHC</vt:lpstr>
      <vt:lpstr>I campi elettrici per accelerare</vt:lpstr>
      <vt:lpstr>Complesso di acceleratori del CERN</vt:lpstr>
      <vt:lpstr>LHC in azione</vt:lpstr>
      <vt:lpstr>Un grande laboratorio europeo: il CERN</vt:lpstr>
      <vt:lpstr>Applicazioni: World Wide Web, GRID</vt:lpstr>
      <vt:lpstr>Applicazioni tecnologiche degli acceleratori</vt:lpstr>
      <vt:lpstr>Un «acceleratore naturale»:  i raggi cosmici</vt:lpstr>
      <vt:lpstr>Incroci di particelle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 funzionano i rivelatori di particelle</dc:title>
  <dc:creator>Francesca</dc:creator>
  <cp:lastModifiedBy>Francesca Cavallari</cp:lastModifiedBy>
  <cp:revision>59</cp:revision>
  <dcterms:created xsi:type="dcterms:W3CDTF">2017-02-06T09:20:37Z</dcterms:created>
  <dcterms:modified xsi:type="dcterms:W3CDTF">2022-05-25T14:21:25Z</dcterms:modified>
</cp:coreProperties>
</file>