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11"/>
  </p:notesMasterIdLst>
  <p:handoutMasterIdLst>
    <p:handoutMasterId r:id="rId12"/>
  </p:handoutMasterIdLst>
  <p:sldIdLst>
    <p:sldId id="258" r:id="rId4"/>
    <p:sldId id="297" r:id="rId5"/>
    <p:sldId id="302" r:id="rId6"/>
    <p:sldId id="264" r:id="rId7"/>
    <p:sldId id="298" r:id="rId8"/>
    <p:sldId id="299" r:id="rId9"/>
    <p:sldId id="268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AC68"/>
    <a:srgbClr val="F207CA"/>
    <a:srgbClr val="E6E6E6"/>
    <a:srgbClr val="0FE6F8"/>
    <a:srgbClr val="253366"/>
    <a:srgbClr val="FEFCDE"/>
    <a:srgbClr val="FBEA1C"/>
    <a:srgbClr val="B30505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04" autoAdjust="0"/>
    <p:restoredTop sz="96723" autoAdjust="0"/>
  </p:normalViewPr>
  <p:slideViewPr>
    <p:cSldViewPr snapToObjects="1" showGuides="1">
      <p:cViewPr varScale="1">
        <p:scale>
          <a:sx n="111" d="100"/>
          <a:sy n="111" d="100"/>
        </p:scale>
        <p:origin x="834" y="11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15/09/2021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15/09/2021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039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924"/>
            <a:ext cx="10646192" cy="553998"/>
          </a:xfrm>
        </p:spPr>
        <p:txBody>
          <a:bodyPr/>
          <a:lstStyle/>
          <a:p>
            <a:pPr marL="1524000" indent="-152400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IFAST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10.5 meeting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Oleg B. Malyshev (UKRI)</a:t>
            </a:r>
          </a:p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Task 10.5 leader</a:t>
            </a:r>
            <a:endParaRPr lang="en-GB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Objectives, Milestones and </a:t>
            </a:r>
            <a:r>
              <a:rPr lang="en-GB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GB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Agreeing in schedules</a:t>
            </a:r>
            <a:endParaRPr lang="en-GB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87371"/>
            <a:ext cx="10515600" cy="7493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smtClean="0"/>
              <a:t>Agenda</a:t>
            </a:r>
            <a:endParaRPr lang="en-GB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305876"/>
              </p:ext>
            </p:extLst>
          </p:nvPr>
        </p:nvGraphicFramePr>
        <p:xfrm>
          <a:off x="293967" y="836712"/>
          <a:ext cx="11521280" cy="5328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473">
                  <a:extLst>
                    <a:ext uri="{9D8B030D-6E8A-4147-A177-3AD203B41FA5}">
                      <a16:colId xmlns:a16="http://schemas.microsoft.com/office/drawing/2014/main" val="3531104022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214341235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917427192"/>
                    </a:ext>
                  </a:extLst>
                </a:gridCol>
                <a:gridCol w="1110735">
                  <a:extLst>
                    <a:ext uri="{9D8B030D-6E8A-4147-A177-3AD203B41FA5}">
                      <a16:colId xmlns:a16="http://schemas.microsoft.com/office/drawing/2014/main" val="654601087"/>
                    </a:ext>
                  </a:extLst>
                </a:gridCol>
              </a:tblGrid>
              <a:tr h="385622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Speaker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Duration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693530"/>
                  </a:ext>
                </a:extLst>
              </a:tr>
              <a:tr h="38562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Introduction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Oleg Malyshev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868384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DLS</a:t>
                      </a:r>
                      <a:r>
                        <a:rPr lang="en-GB" sz="1600" dirty="0" smtClean="0"/>
                        <a:t>:</a:t>
                      </a:r>
                      <a:r>
                        <a:rPr lang="en-GB" sz="1600" b="0" dirty="0" smtClean="0"/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on status of pumping property testing facility, SR beamline and capabilities in thin film characterisation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Matthew </a:t>
                      </a:r>
                      <a:r>
                        <a:rPr lang="en-GB" sz="1600" dirty="0" smtClean="0"/>
                        <a:t>Cox / </a:t>
                      </a:r>
                      <a:r>
                        <a:rPr lang="en-GB" sz="1600" dirty="0" err="1" smtClean="0"/>
                        <a:t>Cris</a:t>
                      </a:r>
                      <a:r>
                        <a:rPr lang="en-GB" sz="1600" dirty="0" smtClean="0"/>
                        <a:t> Burrows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895856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Soleil: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b="0" dirty="0" smtClean="0"/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on status of pumping property testing facility, SR beamline and capabilities in thin film characterisation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Christian </a:t>
                      </a:r>
                      <a:r>
                        <a:rPr lang="en-GB" sz="1600" dirty="0" err="1" smtClean="0"/>
                        <a:t>Herbeaux</a:t>
                      </a:r>
                      <a:r>
                        <a:rPr lang="en-GB" sz="1600" dirty="0" smtClean="0"/>
                        <a:t> / </a:t>
                      </a:r>
                    </a:p>
                    <a:p>
                      <a:r>
                        <a:rPr lang="en-GB" sz="1600" dirty="0" smtClean="0"/>
                        <a:t>Nicolas </a:t>
                      </a:r>
                      <a:r>
                        <a:rPr lang="en-GB" sz="1600" dirty="0" err="1" smtClean="0"/>
                        <a:t>Bechu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50310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DESY: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on status of pumping property testing facility, SR beamline and capabilities in thin film characterisation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Lutz Lilje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89549"/>
                  </a:ext>
                </a:extLst>
              </a:tr>
              <a:tr h="6660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UKRI/SRFC/ASTeC</a:t>
                      </a:r>
                      <a:r>
                        <a:rPr lang="en-GB" sz="1600" dirty="0" smtClean="0"/>
                        <a:t> update on status of pumping property testing facility, SR beamline and capabilities in thin film characterisation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Reza Valizadeh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418195"/>
                  </a:ext>
                </a:extLst>
              </a:tr>
              <a:tr h="150743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Discussion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of PSD sample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sample exchange for pumping properties (substrate manufacturing, deposition, measurements, schedule, action list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Checking scheduling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12 months activities</a:t>
                      </a:r>
                      <a:r>
                        <a:rPr lang="en-GB" sz="1600" b="0" dirty="0" smtClean="0"/>
                        <a:t>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Burrows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Nicolas </a:t>
                      </a:r>
                      <a:r>
                        <a:rPr lang="en-GB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Bechu</a:t>
                      </a:r>
                      <a:endParaRPr lang="en-GB" sz="16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Nicolas </a:t>
                      </a:r>
                      <a:r>
                        <a:rPr lang="en-GB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Bechu</a:t>
                      </a:r>
                      <a:endParaRPr lang="en-GB" sz="16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All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 min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952950"/>
                  </a:ext>
                </a:extLst>
              </a:tr>
              <a:tr h="38562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600" b="0" dirty="0" smtClean="0"/>
                        <a:t>Closing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750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7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Task </a:t>
            </a:r>
            <a:r>
              <a:rPr lang="en-GB" b="1" dirty="0" smtClean="0">
                <a:solidFill>
                  <a:srgbClr val="0070C0"/>
                </a:solidFill>
              </a:rPr>
              <a:t>10.5 Collaboration Workspace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586" y="764704"/>
            <a:ext cx="9914384" cy="541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6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Task </a:t>
            </a:r>
            <a:r>
              <a:rPr lang="en-GB" b="1" dirty="0" smtClean="0">
                <a:solidFill>
                  <a:srgbClr val="0070C0"/>
                </a:solidFill>
              </a:rPr>
              <a:t>10.5 </a:t>
            </a:r>
            <a:r>
              <a:rPr lang="en-GB" b="1" dirty="0">
                <a:solidFill>
                  <a:srgbClr val="0070C0"/>
                </a:solidFill>
              </a:rPr>
              <a:t>Objectives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7572" y="1340768"/>
            <a:ext cx="10983044" cy="20940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 dirty="0"/>
              <a:t>Building facilities for photon stimulated desorption (PSD) yield measurement on beamlines  at DLS (UK) and Soleil (France) employing an experience from STFC (UK) </a:t>
            </a:r>
          </a:p>
          <a:p>
            <a:r>
              <a:rPr lang="en-GB" sz="2400" dirty="0"/>
              <a:t>Obtaining and analysing the PSD experimental data from NEG coated prototypes under the conditions similar to future light sources such as Diamond-2 and Soleil-2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964395"/>
              </p:ext>
            </p:extLst>
          </p:nvPr>
        </p:nvGraphicFramePr>
        <p:xfrm>
          <a:off x="551384" y="3611589"/>
          <a:ext cx="10873208" cy="166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280586967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917112629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46962376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377369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Milestone/Deliverable name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Delivery date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(in months)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Content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6544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Milestone 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NEG coated sample are installed on SR beamline at DLS and Soleil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2267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Deliverable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First PSD data from NEG coating 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36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5547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482" y="50043"/>
            <a:ext cx="10515600" cy="42662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Schedule for PSD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26574"/>
              </p:ext>
            </p:extLst>
          </p:nvPr>
        </p:nvGraphicFramePr>
        <p:xfrm>
          <a:off x="335360" y="476672"/>
          <a:ext cx="11521274" cy="557513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864540">
                  <a:extLst>
                    <a:ext uri="{9D8B030D-6E8A-4147-A177-3AD203B41FA5}">
                      <a16:colId xmlns:a16="http://schemas.microsoft.com/office/drawing/2014/main" val="3324784029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631430539"/>
                    </a:ext>
                  </a:extLst>
                </a:gridCol>
                <a:gridCol w="492627">
                  <a:extLst>
                    <a:ext uri="{9D8B030D-6E8A-4147-A177-3AD203B41FA5}">
                      <a16:colId xmlns:a16="http://schemas.microsoft.com/office/drawing/2014/main" val="2694987063"/>
                    </a:ext>
                  </a:extLst>
                </a:gridCol>
                <a:gridCol w="458335">
                  <a:extLst>
                    <a:ext uri="{9D8B030D-6E8A-4147-A177-3AD203B41FA5}">
                      <a16:colId xmlns:a16="http://schemas.microsoft.com/office/drawing/2014/main" val="4167639624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3645942755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529083825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903679131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883987180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89166439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3101640091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028037216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600033360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006870988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2582718978"/>
                    </a:ext>
                  </a:extLst>
                </a:gridCol>
                <a:gridCol w="475481">
                  <a:extLst>
                    <a:ext uri="{9D8B030D-6E8A-4147-A177-3AD203B41FA5}">
                      <a16:colId xmlns:a16="http://schemas.microsoft.com/office/drawing/2014/main" val="1667242042"/>
                    </a:ext>
                  </a:extLst>
                </a:gridCol>
              </a:tblGrid>
              <a:tr h="69378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Tasks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 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 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Aug21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Nov21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 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90440"/>
                  </a:ext>
                </a:extLst>
              </a:tr>
              <a:tr h="381245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</a:t>
                      </a:r>
                      <a:endParaRPr lang="en-GB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988"/>
                  </a:ext>
                </a:extLst>
              </a:tr>
              <a:tr h="6036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S1a and S2a design (d), manufacturing (m) and delivered to UKRI (u) </a:t>
                      </a: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720376"/>
                  </a:ext>
                </a:extLst>
              </a:tr>
              <a:tr h="3870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 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coating with NEG at UKRI</a:t>
                      </a: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S0a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S1a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606918"/>
                  </a:ext>
                </a:extLst>
              </a:tr>
              <a:tr h="45033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 beamline design (D), installation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03781"/>
                  </a:ext>
                </a:extLst>
              </a:tr>
              <a:tr h="43627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installed (SI), SR testing (SR), data analysis (DA) 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EAC6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EAC6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589038"/>
                  </a:ext>
                </a:extLst>
              </a:tr>
              <a:tr h="3812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82391"/>
                  </a:ext>
                </a:extLst>
              </a:tr>
              <a:tr h="6036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S1b and S2b design (d), manufacturing (m) and delivered to UKRI (u) </a:t>
                      </a: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</a:p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018048"/>
                  </a:ext>
                </a:extLst>
              </a:tr>
              <a:tr h="4320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PSD sample 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coating with NEG at UKRI</a:t>
                      </a: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S1b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S2b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428276"/>
                  </a:ext>
                </a:extLst>
              </a:tr>
              <a:tr h="401955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 beamline update design (D), installation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594743"/>
                  </a:ext>
                </a:extLst>
              </a:tr>
              <a:tr h="4019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installed (SI), SR testing (SR), data analysis (DA) </a:t>
                      </a:r>
                      <a:endParaRPr lang="en-GB" sz="1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EAC6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30380"/>
                  </a:ext>
                </a:extLst>
              </a:tr>
              <a:tr h="401955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Milestone report writing</a:t>
                      </a:r>
                      <a:endParaRPr lang="en-GB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908058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7688" y="6511656"/>
            <a:ext cx="5760000" cy="365125"/>
          </a:xfrm>
        </p:spPr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768408" y="6480746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104112" y="265213"/>
            <a:ext cx="432048" cy="58280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60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482" y="50043"/>
            <a:ext cx="10515600" cy="498637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Schedule for pumping properties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827357"/>
              </p:ext>
            </p:extLst>
          </p:nvPr>
        </p:nvGraphicFramePr>
        <p:xfrm>
          <a:off x="52466" y="764704"/>
          <a:ext cx="11809308" cy="53245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86156">
                  <a:extLst>
                    <a:ext uri="{9D8B030D-6E8A-4147-A177-3AD203B41FA5}">
                      <a16:colId xmlns:a16="http://schemas.microsoft.com/office/drawing/2014/main" val="332478402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63143053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694987063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4167639624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3645942755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529083825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903679131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883987180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89166439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3101640091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028037216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600033360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006870988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2582718978"/>
                    </a:ext>
                  </a:extLst>
                </a:gridCol>
                <a:gridCol w="487368">
                  <a:extLst>
                    <a:ext uri="{9D8B030D-6E8A-4147-A177-3AD203B41FA5}">
                      <a16:colId xmlns:a16="http://schemas.microsoft.com/office/drawing/2014/main" val="166724204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Tasks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 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 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Aug21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r>
                        <a:rPr lang="en-GB" sz="12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</a:t>
                      </a:r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Nov21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Dec21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 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 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 22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90440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Samples for pumping properties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(Sp1 – Sp12)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740021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188426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Soleil: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391996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DESY: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(m) and delivered to UKRI (u) 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862401"/>
                  </a:ext>
                </a:extLst>
              </a:tr>
              <a:tr h="816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UKRI: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sample 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Sp1 – Sp12 coating with </a:t>
                      </a:r>
                      <a:r>
                        <a:rPr lang="en-GB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 (C), delivering to DLS, Soleil and DESY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988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DLS: Facility ready (F), sample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720376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Soleil: Facility ready (F), sample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606918"/>
                  </a:ext>
                </a:extLst>
              </a:tr>
              <a:tr h="466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DESY: Facility ready (F), sample installation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(I), tested (T), data analysis (DA) </a:t>
                      </a:r>
                      <a:endParaRPr lang="en-GB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03781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2nd IFAST Task 10.5 meeting | 15-09-2021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6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2658</TotalTime>
  <Words>688</Words>
  <Application>Microsoft Office PowerPoint</Application>
  <PresentationFormat>Widescreen</PresentationFormat>
  <Paragraphs>182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Calibri</vt:lpstr>
      <vt:lpstr>Calibri Light</vt:lpstr>
      <vt:lpstr>Montserrat</vt:lpstr>
      <vt:lpstr>Montserrat ExtraBold</vt:lpstr>
      <vt:lpstr>Montserrat SemiBold</vt:lpstr>
      <vt:lpstr>Tahoma</vt:lpstr>
      <vt:lpstr>Times New Roman</vt:lpstr>
      <vt:lpstr>I.FAST Custom Slides</vt:lpstr>
      <vt:lpstr>Generic</vt:lpstr>
      <vt:lpstr>Office Theme</vt:lpstr>
      <vt:lpstr>PowerPoint Presentation</vt:lpstr>
      <vt:lpstr>PowerPoint Presentation</vt:lpstr>
      <vt:lpstr>PowerPoint Presentation</vt:lpstr>
      <vt:lpstr>PowerPoint Presentation</vt:lpstr>
      <vt:lpstr>Schedule for PSD</vt:lpstr>
      <vt:lpstr>Schedule for pumping properties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448</cp:revision>
  <dcterms:created xsi:type="dcterms:W3CDTF">2017-04-26T09:15:49Z</dcterms:created>
  <dcterms:modified xsi:type="dcterms:W3CDTF">2021-09-15T11:19:11Z</dcterms:modified>
</cp:coreProperties>
</file>