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5"/>
  </p:notesMasterIdLst>
  <p:handoutMasterIdLst>
    <p:handoutMasterId r:id="rId16"/>
  </p:handoutMasterIdLst>
  <p:sldIdLst>
    <p:sldId id="258" r:id="rId3"/>
    <p:sldId id="292" r:id="rId4"/>
    <p:sldId id="309" r:id="rId5"/>
    <p:sldId id="311" r:id="rId6"/>
    <p:sldId id="310" r:id="rId7"/>
    <p:sldId id="312" r:id="rId8"/>
    <p:sldId id="313" r:id="rId9"/>
    <p:sldId id="314" r:id="rId10"/>
    <p:sldId id="315" r:id="rId11"/>
    <p:sldId id="316" r:id="rId12"/>
    <p:sldId id="317" r:id="rId13"/>
    <p:sldId id="268" r:id="rId1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E0"/>
    <a:srgbClr val="253366"/>
    <a:srgbClr val="E6E6E6"/>
    <a:srgbClr val="F207CA"/>
    <a:srgbClr val="0FE6F8"/>
    <a:srgbClr val="FEFCDE"/>
    <a:srgbClr val="FBEA1C"/>
    <a:srgbClr val="B30505"/>
    <a:srgbClr val="2EAC68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10" autoAdjust="0"/>
    <p:restoredTop sz="82993" autoAdjust="0"/>
  </p:normalViewPr>
  <p:slideViewPr>
    <p:cSldViewPr snapToObjects="1" showGuides="1">
      <p:cViewPr varScale="1">
        <p:scale>
          <a:sx n="94" d="100"/>
          <a:sy n="94" d="100"/>
        </p:scale>
        <p:origin x="696" y="9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20/07/2021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20/07/2021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665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759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20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7/20/2021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sites/default/files/research_and_innovation/funding/presentations/ec_rtd_he-investing-to-shape-our-future.pdf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102688"/>
            <a:ext cx="9134024" cy="3026470"/>
          </a:xfrm>
        </p:spPr>
        <p:txBody>
          <a:bodyPr/>
          <a:lstStyle/>
          <a:p>
            <a:endParaRPr lang="en-GB" dirty="0"/>
          </a:p>
          <a:p>
            <a:r>
              <a:rPr lang="en-US" dirty="0"/>
              <a:t>Selection of environmental topics to focus on, taking into account Horizon Europe priorities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93544" y="3933056"/>
            <a:ext cx="7402857" cy="1624716"/>
          </a:xfrm>
        </p:spPr>
        <p:txBody>
          <a:bodyPr/>
          <a:lstStyle/>
          <a:p>
            <a:r>
              <a:rPr lang="en-GB" dirty="0"/>
              <a:t>Prof. Toms TORIMS / RTU &amp; CERN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/>
              <a:t>I</a:t>
            </a:r>
            <a:r>
              <a:rPr lang="lv-LV" dirty="0"/>
              <a:t>.</a:t>
            </a:r>
            <a:r>
              <a:rPr lang="en-GB" dirty="0"/>
              <a:t>FAST Task 12.1</a:t>
            </a:r>
            <a:r>
              <a:rPr lang="lv-LV" dirty="0"/>
              <a:t> regular meeting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25683F-C2E1-4D20-80E7-83DC9262B9F5}"/>
              </a:ext>
            </a:extLst>
          </p:cNvPr>
          <p:cNvSpPr txBox="1"/>
          <p:nvPr/>
        </p:nvSpPr>
        <p:spPr>
          <a:xfrm>
            <a:off x="5123892" y="638898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21.07.2021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F1D8-337A-4847-9B38-63214424D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A European Green Deal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8B8FE2B-9AED-4B13-A721-A6F429FEC7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858" t="29207" r="19869" b="17227"/>
          <a:stretch/>
        </p:blipFill>
        <p:spPr>
          <a:xfrm>
            <a:off x="2567608" y="1268760"/>
            <a:ext cx="7346032" cy="47834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8DDD6D-4D08-4BCF-BBDA-497B1B5E8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Task 21.1 meeting / 21.07.2021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237DB8-7B79-4071-82EF-FA7FA5E76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12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F1D8-337A-4847-9B38-63214424D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Widening participation and strengthening the European Research Area</a:t>
            </a:r>
            <a:endParaRPr lang="lv-LV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8DDD6D-4D08-4BCF-BBDA-497B1B5E8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Task 21.1 meeting / 21.07.2021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237DB8-7B79-4071-82EF-FA7FA5E76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8BDA18-310E-4ECD-9399-C38E5B020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building research and innovation capacity for countries lagging behind</a:t>
            </a:r>
            <a:endParaRPr lang="lv-LV" dirty="0"/>
          </a:p>
          <a:p>
            <a:r>
              <a:rPr lang="en-US" dirty="0"/>
              <a:t>Teaming: Support/create </a:t>
            </a:r>
            <a:r>
              <a:rPr lang="en-US" dirty="0" err="1"/>
              <a:t>centres</a:t>
            </a:r>
            <a:r>
              <a:rPr lang="en-US" dirty="0"/>
              <a:t> of excellences as role models to stimulate excellence, new investments and reforms of national research and innovation systems.</a:t>
            </a:r>
            <a:endParaRPr lang="lv-LV" dirty="0"/>
          </a:p>
          <a:p>
            <a:r>
              <a:rPr lang="lv-LV" dirty="0"/>
              <a:t>[…]</a:t>
            </a:r>
          </a:p>
          <a:p>
            <a:r>
              <a:rPr lang="en-US" dirty="0"/>
              <a:t>European Cooperation in Science and Technology (COST),cross-border scientific network helping excellent researchers and innovators get access to the European and international networks.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83501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EEF2-2600-1B4B-BB1D-1DD66AF3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Environmental topics #HorizonEU «menu» </a:t>
            </a:r>
            <a:r>
              <a:rPr lang="en-GB" dirty="0"/>
              <a:t> 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2B7C3-3D6D-E446-A7E8-5554C277C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03577"/>
          </a:xfrm>
        </p:spPr>
        <p:txBody>
          <a:bodyPr>
            <a:normAutofit/>
          </a:bodyPr>
          <a:lstStyle/>
          <a:p>
            <a:r>
              <a:rPr lang="lv-LV" dirty="0">
                <a:solidFill>
                  <a:srgbClr val="005DE0"/>
                </a:solidFill>
              </a:rPr>
              <a:t>Society needs / srong visibility and impact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9D2B0F-7516-094C-AA10-438B8C5F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</a:t>
            </a:r>
            <a:r>
              <a:rPr lang="lv-LV" dirty="0"/>
              <a:t>Task 21.1 meeting / 21.07.2021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CE99F-2AF3-B94D-A1B7-D9886F44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83C6F2-BF12-40AD-9F2F-2C64F3A85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44" y="2636912"/>
            <a:ext cx="10704512" cy="22437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CA5848-BB94-4430-9A15-B2FF9CF47183}"/>
              </a:ext>
            </a:extLst>
          </p:cNvPr>
          <p:cNvSpPr txBox="1"/>
          <p:nvPr/>
        </p:nvSpPr>
        <p:spPr>
          <a:xfrm>
            <a:off x="838200" y="5043278"/>
            <a:ext cx="10515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dirty="0">
                <a:hlinkClick r:id="rId3"/>
              </a:rPr>
              <a:t>https://ec.europa.eu/info/sites/default/files/research_and_innovation/funding/presentations/ec_rtd_he-investing-to-shape-our-future.pdf</a:t>
            </a:r>
            <a:r>
              <a:rPr lang="lv-LV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3567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9D2B0F-7516-094C-AA10-438B8C5F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</a:t>
            </a:r>
            <a:r>
              <a:rPr lang="lv-LV" dirty="0"/>
              <a:t>Task 21.1 meeting / 21.07.2021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CE99F-2AF3-B94D-A1B7-D9886F44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3C1A0B-1130-4CD5-B6BC-9C4EE7679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528" y="109247"/>
            <a:ext cx="9855324" cy="674875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AFC1867-2371-4B8B-9F0C-4ACAFCF1586C}"/>
              </a:ext>
            </a:extLst>
          </p:cNvPr>
          <p:cNvSpPr/>
          <p:nvPr/>
        </p:nvSpPr>
        <p:spPr>
          <a:xfrm>
            <a:off x="1703512" y="5795293"/>
            <a:ext cx="4968552" cy="103294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CC07174-F80F-409C-9B2C-BA4F2B40D1B1}"/>
              </a:ext>
            </a:extLst>
          </p:cNvPr>
          <p:cNvSpPr/>
          <p:nvPr/>
        </p:nvSpPr>
        <p:spPr>
          <a:xfrm>
            <a:off x="4871864" y="1268760"/>
            <a:ext cx="3888432" cy="3744416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6673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EEF2-2600-1B4B-BB1D-1DD66AF3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Environmental topics #HorizonEU «menu» </a:t>
            </a:r>
            <a:r>
              <a:rPr lang="en-GB" dirty="0"/>
              <a:t> </a:t>
            </a:r>
            <a:endParaRPr lang="x-non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9D2B0F-7516-094C-AA10-438B8C5F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</a:t>
            </a:r>
            <a:r>
              <a:rPr lang="lv-LV" dirty="0"/>
              <a:t>Task 21.1 meeting / 21.07.2021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CE99F-2AF3-B94D-A1B7-D9886F44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B1FFE0-847E-4B46-9A24-A52A30854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796" y="1419498"/>
            <a:ext cx="9768408" cy="446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310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EEF2-2600-1B4B-BB1D-1DD66AF3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Environmental topics #HorizonEU «menu» </a:t>
            </a:r>
            <a:r>
              <a:rPr lang="en-GB" dirty="0"/>
              <a:t> </a:t>
            </a:r>
            <a:endParaRPr lang="x-non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9D2B0F-7516-094C-AA10-438B8C5F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</a:t>
            </a:r>
            <a:r>
              <a:rPr lang="lv-LV" dirty="0"/>
              <a:t>Task 21.1 meeting / 21.07.2021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CE99F-2AF3-B94D-A1B7-D9886F44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6B575E-2692-4BFF-8377-2B0EFBB6E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03" y="116632"/>
            <a:ext cx="9798272" cy="573325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9BE3686-59AE-4939-A612-3F90AF64D487}"/>
              </a:ext>
            </a:extLst>
          </p:cNvPr>
          <p:cNvSpPr/>
          <p:nvPr/>
        </p:nvSpPr>
        <p:spPr>
          <a:xfrm>
            <a:off x="623392" y="1027906"/>
            <a:ext cx="2808312" cy="1032942"/>
          </a:xfrm>
          <a:prstGeom prst="ellipse">
            <a:avLst/>
          </a:prstGeom>
          <a:noFill/>
          <a:ln w="285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779B187-6180-4C46-8E9C-A1B176242E17}"/>
              </a:ext>
            </a:extLst>
          </p:cNvPr>
          <p:cNvSpPr/>
          <p:nvPr/>
        </p:nvSpPr>
        <p:spPr>
          <a:xfrm>
            <a:off x="5447928" y="3933056"/>
            <a:ext cx="2808312" cy="103294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B832C1-E5B5-486B-8076-5297187175D1}"/>
              </a:ext>
            </a:extLst>
          </p:cNvPr>
          <p:cNvSpPr/>
          <p:nvPr/>
        </p:nvSpPr>
        <p:spPr>
          <a:xfrm>
            <a:off x="7823227" y="2060848"/>
            <a:ext cx="2808312" cy="103294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315C68C-54E0-457F-97C1-118E58AC6ECD}"/>
              </a:ext>
            </a:extLst>
          </p:cNvPr>
          <p:cNvSpPr/>
          <p:nvPr/>
        </p:nvSpPr>
        <p:spPr>
          <a:xfrm>
            <a:off x="3060093" y="4589184"/>
            <a:ext cx="2808312" cy="1032942"/>
          </a:xfrm>
          <a:custGeom>
            <a:avLst/>
            <a:gdLst>
              <a:gd name="connsiteX0" fmla="*/ 0 w 2808312"/>
              <a:gd name="connsiteY0" fmla="*/ 516471 h 1032942"/>
              <a:gd name="connsiteX1" fmla="*/ 1404156 w 2808312"/>
              <a:gd name="connsiteY1" fmla="*/ 0 h 1032942"/>
              <a:gd name="connsiteX2" fmla="*/ 2808312 w 2808312"/>
              <a:gd name="connsiteY2" fmla="*/ 516471 h 1032942"/>
              <a:gd name="connsiteX3" fmla="*/ 1404156 w 2808312"/>
              <a:gd name="connsiteY3" fmla="*/ 1032942 h 1032942"/>
              <a:gd name="connsiteX4" fmla="*/ 0 w 2808312"/>
              <a:gd name="connsiteY4" fmla="*/ 516471 h 103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312" h="1032942" extrusionOk="0">
                <a:moveTo>
                  <a:pt x="0" y="516471"/>
                </a:moveTo>
                <a:cubicBezTo>
                  <a:pt x="-32153" y="156057"/>
                  <a:pt x="654523" y="28148"/>
                  <a:pt x="1404156" y="0"/>
                </a:cubicBezTo>
                <a:cubicBezTo>
                  <a:pt x="2148266" y="46823"/>
                  <a:pt x="2801902" y="177223"/>
                  <a:pt x="2808312" y="516471"/>
                </a:cubicBezTo>
                <a:cubicBezTo>
                  <a:pt x="2889850" y="785279"/>
                  <a:pt x="2084837" y="1209855"/>
                  <a:pt x="1404156" y="1032942"/>
                </a:cubicBezTo>
                <a:cubicBezTo>
                  <a:pt x="598497" y="1054952"/>
                  <a:pt x="-24541" y="883595"/>
                  <a:pt x="0" y="516471"/>
                </a:cubicBezTo>
                <a:close/>
              </a:path>
            </a:pathLst>
          </a:custGeom>
          <a:noFill/>
          <a:ln w="28575">
            <a:solidFill>
              <a:schemeClr val="accent1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248738056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27551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74447-7E91-4C4E-B654-A24C3678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 Europe: cluster 5 “Climate, energy and mobility”</a:t>
            </a: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531F3-483C-4E7C-8015-EF8ED4429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Climate: a core priority for the European Union</a:t>
            </a:r>
            <a:endParaRPr lang="lv-LV" dirty="0"/>
          </a:p>
          <a:p>
            <a:r>
              <a:rPr lang="lv-LV" dirty="0"/>
              <a:t>T</a:t>
            </a:r>
            <a:r>
              <a:rPr lang="en-US" dirty="0"/>
              <a:t>he cluster </a:t>
            </a:r>
            <a:r>
              <a:rPr lang="lv-LV" dirty="0"/>
              <a:t>5 </a:t>
            </a:r>
            <a:r>
              <a:rPr lang="en-US" dirty="0"/>
              <a:t>is divided into six ‘destinations’, the first four of which are related to climate and energy</a:t>
            </a:r>
            <a:r>
              <a:rPr lang="lv-LV" dirty="0"/>
              <a:t> (ENVIRONMENT)</a:t>
            </a:r>
            <a:r>
              <a:rPr lang="en-US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Climate sciences and responses for the transformation towards climate neutrality (Destination 1)</a:t>
            </a:r>
            <a:endParaRPr lang="lv-LV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Cross-sectoral solutions for the climate transition (Destination 2)</a:t>
            </a:r>
            <a:endParaRPr lang="lv-LV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Sustainable, secure and competitive energy supply (Destination 3)</a:t>
            </a:r>
            <a:endParaRPr lang="lv-LV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Efficient, sustainable and inclusive energy use (Destination 4)</a:t>
            </a:r>
          </a:p>
          <a:p>
            <a:r>
              <a:rPr lang="lv-LV" dirty="0"/>
              <a:t>+ The European Green Deal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39240E-20F3-43AB-B79C-7A55D78C4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Task 21.1 meeting / 21.07.2021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86F1D-2488-49A0-A582-081CB565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39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74447-7E91-4C4E-B654-A24C3678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Climate, Energy and Mobility work </a:t>
            </a:r>
            <a:r>
              <a:rPr lang="en-US" dirty="0" err="1"/>
              <a:t>programme</a:t>
            </a: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531F3-483C-4E7C-8015-EF8ED4429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v-LV" i="1" dirty="0"/>
              <a:t>It is all about </a:t>
            </a:r>
            <a:r>
              <a:rPr lang="en-US" i="1" dirty="0"/>
              <a:t>GHG  emission  reduction</a:t>
            </a:r>
            <a:endParaRPr lang="lv-LV" i="1" dirty="0"/>
          </a:p>
          <a:p>
            <a:r>
              <a:rPr lang="en-US" dirty="0"/>
              <a:t>climate  neutral  and  clean solutions in the shipping sector,</a:t>
            </a:r>
            <a:endParaRPr lang="lv-LV" dirty="0"/>
          </a:p>
          <a:p>
            <a:r>
              <a:rPr lang="en-US" dirty="0"/>
              <a:t>reduce its environmental impact (on biodiversity, noise, pollution  and  waste  management),  </a:t>
            </a:r>
            <a:endParaRPr lang="lv-LV" dirty="0"/>
          </a:p>
          <a:p>
            <a:r>
              <a:rPr lang="en-US" dirty="0"/>
              <a:t>improve  its  system  efficiency,  </a:t>
            </a:r>
            <a:endParaRPr lang="lv-LV" dirty="0"/>
          </a:p>
          <a:p>
            <a:r>
              <a:rPr lang="en-US" dirty="0"/>
              <a:t>leverage  digital  and EU  satellite-navigation  solutions  and</a:t>
            </a:r>
            <a:endParaRPr lang="lv-LV" dirty="0"/>
          </a:p>
          <a:p>
            <a:r>
              <a:rPr lang="lv-LV" dirty="0"/>
              <a:t>c</a:t>
            </a:r>
            <a:r>
              <a:rPr lang="en-US" dirty="0" err="1"/>
              <a:t>ontribute</a:t>
            </a:r>
            <a:r>
              <a:rPr lang="en-US" dirty="0"/>
              <a:t>  to  the  competitiveness  of  the  European </a:t>
            </a:r>
            <a:r>
              <a:rPr lang="en-US" b="1" dirty="0"/>
              <a:t>waterborne sector</a:t>
            </a:r>
            <a:endParaRPr lang="lv-LV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39240E-20F3-43AB-B79C-7A55D78C4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Task 21.1 meeting / 21.07.2021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86F1D-2488-49A0-A582-081CB565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61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74447-7E91-4C4E-B654-A24C3678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Climate, Energy and Mobility work </a:t>
            </a:r>
            <a:r>
              <a:rPr lang="en-US" dirty="0" err="1"/>
              <a:t>programme</a:t>
            </a: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531F3-483C-4E7C-8015-EF8ED4429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9639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/>
              <a:t>The  main  impacts  to  be  generated  by  topics  targeting  waterborne  transport  under  this Destination are: </a:t>
            </a:r>
            <a:endParaRPr lang="lv-LV" i="1" dirty="0"/>
          </a:p>
          <a:p>
            <a:r>
              <a:rPr lang="lv-LV" dirty="0"/>
              <a:t>[...]</a:t>
            </a:r>
          </a:p>
          <a:p>
            <a:r>
              <a:rPr lang="en-US" dirty="0"/>
              <a:t>Strong  technological  and  operational  momentum  towards  achieving  climate  neutrality and the </a:t>
            </a:r>
            <a:r>
              <a:rPr lang="en-US" b="1" dirty="0"/>
              <a:t>elimination of all harmful pollution to air and water</a:t>
            </a:r>
            <a:r>
              <a:rPr lang="en-US" dirty="0"/>
              <a:t>.</a:t>
            </a:r>
            <a:endParaRPr lang="lv-LV" dirty="0"/>
          </a:p>
          <a:p>
            <a:r>
              <a:rPr lang="lv-LV" dirty="0"/>
              <a:t>[...]</a:t>
            </a:r>
          </a:p>
          <a:p>
            <a:r>
              <a:rPr lang="en-US" dirty="0"/>
              <a:t>Competitive  waterborne  industries,  including  the  globally  active  European  </a:t>
            </a:r>
            <a:r>
              <a:rPr lang="en-US" b="1" dirty="0"/>
              <a:t>maritime technology  sector</a:t>
            </a:r>
            <a:r>
              <a:rPr lang="en-US" dirty="0"/>
              <a:t>,  providing  the  </a:t>
            </a:r>
            <a:r>
              <a:rPr lang="en-US" b="1" dirty="0"/>
              <a:t>advanced  green  and  digital  technologies</a:t>
            </a:r>
            <a:r>
              <a:rPr lang="en-US" dirty="0"/>
              <a:t>  which  will support jobs and growth in Europe. </a:t>
            </a:r>
            <a:endParaRPr lang="lv-LV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39240E-20F3-43AB-B79C-7A55D78C4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Task 21.1 meeting / 21.07.2021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86F1D-2488-49A0-A582-081CB565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87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74447-7E91-4C4E-B654-A24C3678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Food, Bioeconomy, Natural Resources, Agriculture and Environment work </a:t>
            </a:r>
            <a:r>
              <a:rPr lang="en-US" dirty="0" err="1"/>
              <a:t>programme</a:t>
            </a: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531F3-483C-4E7C-8015-EF8ED4429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9639"/>
          </a:xfrm>
        </p:spPr>
        <p:txBody>
          <a:bodyPr>
            <a:normAutofit/>
          </a:bodyPr>
          <a:lstStyle/>
          <a:p>
            <a:r>
              <a:rPr lang="en-US" i="1" dirty="0"/>
              <a:t>Destination –</a:t>
            </a:r>
            <a:r>
              <a:rPr lang="lv-LV" i="1" dirty="0"/>
              <a:t> </a:t>
            </a:r>
            <a:r>
              <a:rPr lang="en-US" i="1" dirty="0"/>
              <a:t>Clean environment and zero pollution: </a:t>
            </a:r>
            <a:endParaRPr lang="lv-LV" i="1" dirty="0"/>
          </a:p>
          <a:p>
            <a:r>
              <a:rPr lang="lv-LV" dirty="0"/>
              <a:t>[...]</a:t>
            </a:r>
          </a:p>
          <a:p>
            <a:r>
              <a:rPr lang="lv-LV" dirty="0"/>
              <a:t>(w</a:t>
            </a:r>
            <a:r>
              <a:rPr lang="en-US" dirty="0" err="1"/>
              <a:t>aste</a:t>
            </a:r>
            <a:r>
              <a:rPr lang="lv-LV" dirty="0"/>
              <a:t>)</a:t>
            </a:r>
            <a:r>
              <a:rPr lang="en-US" dirty="0"/>
              <a:t> water  </a:t>
            </a:r>
            <a:r>
              <a:rPr lang="en-US" dirty="0" err="1"/>
              <a:t>treatmen</a:t>
            </a:r>
            <a:r>
              <a:rPr lang="lv-LV" dirty="0"/>
              <a:t>t</a:t>
            </a:r>
          </a:p>
          <a:p>
            <a:r>
              <a:rPr lang="lv-LV" dirty="0"/>
              <a:t> sewage  sludge treatmet</a:t>
            </a:r>
          </a:p>
          <a:p>
            <a:r>
              <a:rPr lang="lv-LV" dirty="0"/>
              <a:t>[...]</a:t>
            </a:r>
          </a:p>
          <a:p>
            <a:r>
              <a:rPr lang="en-US" dirty="0"/>
              <a:t>post-harvest  treatment </a:t>
            </a:r>
            <a:endParaRPr lang="lv-LV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39240E-20F3-43AB-B79C-7A55D78C4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/ Task 21.1 meeting / 21.07.2021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86F1D-2488-49A0-A582-081CB565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8897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8096</TotalTime>
  <Words>528</Words>
  <Application>Microsoft Office PowerPoint</Application>
  <PresentationFormat>Widescreen</PresentationFormat>
  <Paragraphs>67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Environmental topics #HorizonEU «menu»  </vt:lpstr>
      <vt:lpstr>PowerPoint Presentation</vt:lpstr>
      <vt:lpstr>Environmental topics #HorizonEU «menu»  </vt:lpstr>
      <vt:lpstr>Environmental topics #HorizonEU «menu»  </vt:lpstr>
      <vt:lpstr>Horizon Europe: cluster 5 “Climate, energy and mobility”</vt:lpstr>
      <vt:lpstr>Climate, Energy and Mobility work programme</vt:lpstr>
      <vt:lpstr>Climate, Energy and Mobility work programme</vt:lpstr>
      <vt:lpstr>Food, Bioeconomy, Natural Resources, Agriculture and Environment work programme</vt:lpstr>
      <vt:lpstr>A European Green Deal</vt:lpstr>
      <vt:lpstr>Widening participation and strengthening the European Research Area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Toms Torims</cp:lastModifiedBy>
  <cp:revision>492</cp:revision>
  <dcterms:created xsi:type="dcterms:W3CDTF">2017-04-26T09:15:49Z</dcterms:created>
  <dcterms:modified xsi:type="dcterms:W3CDTF">2021-07-20T19:56:58Z</dcterms:modified>
</cp:coreProperties>
</file>