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761" r:id="rId3"/>
    <p:sldId id="759" r:id="rId4"/>
    <p:sldId id="758" r:id="rId5"/>
    <p:sldId id="764" r:id="rId6"/>
    <p:sldId id="765" r:id="rId7"/>
  </p:sldIdLst>
  <p:sldSz cx="10048875" cy="7543800"/>
  <p:notesSz cx="6858000" cy="9144000"/>
  <p:defaultTextStyle>
    <a:defPPr>
      <a:defRPr lang="en-US"/>
    </a:defPPr>
    <a:lvl1pPr marL="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2" autoAdjust="0"/>
  </p:normalViewPr>
  <p:slideViewPr>
    <p:cSldViewPr snapToGrid="0" snapToObjects="1">
      <p:cViewPr varScale="1">
        <p:scale>
          <a:sx n="104" d="100"/>
          <a:sy n="104" d="100"/>
        </p:scale>
        <p:origin x="1530" y="7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68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0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BBF2-24DB-48DD-8664-DA77D563FFD6}" type="datetime1">
              <a:rPr lang="de-CH" smtClean="0"/>
              <a:t>06.10.2021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CE0-D307-43FA-A2AE-872BDFC4BE09}" type="datetime1">
              <a:rPr lang="de-CH" smtClean="0"/>
              <a:t>06.10.2021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4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4CE7-62CD-42C4-ADCA-9F237F63C92F}" type="datetime1">
              <a:rPr lang="de-CH" smtClean="0"/>
              <a:t>06.10.2021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2"/>
            <a:ext cx="9127728" cy="5186362"/>
          </a:xfrm>
          <a:prstGeom prst="rect">
            <a:avLst/>
          </a:prstGeom>
        </p:spPr>
        <p:txBody>
          <a:bodyPr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7" cy="514096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3" y="1871982"/>
            <a:ext cx="4103291" cy="4805681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fld id="{F4EFB38E-B278-4859-8931-123815A9F579}" type="datetime1">
              <a:rPr lang="de-CH" smtClean="0"/>
              <a:t>06.10.2021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4" y="7218999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3" y="7219000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1"/>
            <a:ext cx="8541544" cy="1498282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5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5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03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2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5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8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06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F32F-2F3C-459F-8321-2B56BE5E940D}" type="datetime1">
              <a:rPr lang="de-CH" smtClean="0"/>
              <a:t>06.10.2021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4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6BA3-50C6-471B-B298-3BDB8BB19423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5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3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5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3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9F90-F33D-4FC6-82D9-7A4124CA55D7}" type="datetime1">
              <a:rPr lang="de-CH" smtClean="0"/>
              <a:t>06.10.2021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BF01-5AF1-433F-80A5-A2B8950EC10C}" type="datetime1">
              <a:rPr lang="de-CH" smtClean="0"/>
              <a:t>06.10.2021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106D-9325-4DB4-B74B-0A1F0A380AFA}" type="datetime1">
              <a:rPr lang="de-CH" smtClean="0"/>
              <a:t>06.10.2021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56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1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F6EF8-E84B-4577-9B9B-BCF0D716FE56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1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1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587" indent="0">
              <a:buNone/>
              <a:defRPr sz="3100"/>
            </a:lvl2pPr>
            <a:lvl3pPr marL="1005173" indent="0">
              <a:buNone/>
              <a:defRPr sz="2600"/>
            </a:lvl3pPr>
            <a:lvl4pPr marL="1507760" indent="0">
              <a:buNone/>
              <a:defRPr sz="2200"/>
            </a:lvl4pPr>
            <a:lvl5pPr marL="2010347" indent="0">
              <a:buNone/>
              <a:defRPr sz="2200"/>
            </a:lvl5pPr>
            <a:lvl6pPr marL="2512934" indent="0">
              <a:buNone/>
              <a:defRPr sz="2200"/>
            </a:lvl6pPr>
            <a:lvl7pPr marL="3015520" indent="0">
              <a:buNone/>
              <a:defRPr sz="2200"/>
            </a:lvl7pPr>
            <a:lvl8pPr marL="3518107" indent="0">
              <a:buNone/>
              <a:defRPr sz="2200"/>
            </a:lvl8pPr>
            <a:lvl9pPr marL="4020693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1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A685-3866-452B-8DB2-736883D9B78E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7" cy="1257300"/>
          </a:xfrm>
          <a:prstGeom prst="rect">
            <a:avLst/>
          </a:prstGeom>
        </p:spPr>
        <p:txBody>
          <a:bodyPr vert="horz" lIns="100517" tIns="50259" rIns="100517" bIns="50259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1"/>
            <a:ext cx="9043987" cy="4978559"/>
          </a:xfrm>
          <a:prstGeom prst="rect">
            <a:avLst/>
          </a:prstGeom>
        </p:spPr>
        <p:txBody>
          <a:bodyPr vert="horz" lIns="100517" tIns="50259" rIns="100517" bIns="50259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B436D-87CA-43E8-82DB-3AE22FB04F35}" type="datetime1">
              <a:rPr lang="de-CH" smtClean="0"/>
              <a:t>06.10.2021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789"/>
            <a:ext cx="5108178" cy="282893"/>
          </a:xfrm>
          <a:prstGeom prst="rect">
            <a:avLst/>
          </a:prstGeom>
          <a:noFill/>
        </p:spPr>
        <p:txBody>
          <a:bodyPr vert="horz" lIns="100517" tIns="50259" rIns="100517" bIns="50259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5" y="7306311"/>
            <a:ext cx="446616" cy="282893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5" y="1"/>
            <a:ext cx="949061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6703" indent="-314117" algn="l" defTabSz="502587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6466" indent="-251293" algn="l" defTabSz="502587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054" indent="-251293" algn="l" defTabSz="502587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1641" indent="-251293" algn="l" defTabSz="502587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88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703" indent="-314117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6466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9054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1641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2343-A67D-4FE5-8E98-024EE0E9F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RF WG WP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D71481-3BF0-4CCD-A8E9-86C3D403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330" y="4949075"/>
            <a:ext cx="7034213" cy="192786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Jean-Pierre Delahaye, Alexej Grudiev, Derun Li, Akira Yamamoto </a:t>
            </a:r>
          </a:p>
          <a:p>
            <a:r>
              <a:rPr lang="en-US" dirty="0">
                <a:solidFill>
                  <a:schemeClr val="tx1"/>
                </a:solidFill>
              </a:rPr>
              <a:t>on behalf of MC RF WG </a:t>
            </a:r>
          </a:p>
          <a:p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en-US" baseline="30000" dirty="0">
                <a:solidFill>
                  <a:schemeClr val="tx1"/>
                </a:solidFill>
              </a:rPr>
              <a:t>rd</a:t>
            </a:r>
            <a:r>
              <a:rPr lang="en-US" dirty="0">
                <a:solidFill>
                  <a:schemeClr val="tx1"/>
                </a:solidFill>
              </a:rPr>
              <a:t> muon community meeting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0E6A-7F96-4D62-AF34-82AD7066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0567-E676-48E4-BEE5-E0A5203B77FC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62A4-8894-422F-A22E-26AC0797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/>
              <a:t>Objectives, Deliverables and Resources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586887"/>
              </p:ext>
            </p:extLst>
          </p:nvPr>
        </p:nvGraphicFramePr>
        <p:xfrm>
          <a:off x="451645" y="867836"/>
          <a:ext cx="8982081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27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Objectives</a:t>
                      </a: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High-level Deliverables</a:t>
                      </a:r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r>
                        <a:rPr lang="en-US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design of the RF system for acceleration to high energy (SRF)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Application of h</a:t>
                      </a:r>
                      <a:r>
                        <a:rPr lang="en-GB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igh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gradient SRF technology for muon accelerators (SRF)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3)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design of the RF system for Muon cooling complex (NRF)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4)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Conceptual design of the RF system for Muon Cooling Demonstrator (NRF). 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5) </a:t>
                      </a:r>
                      <a:r>
                        <a:rPr lang="en-GB" sz="1400" dirty="0"/>
                        <a:t>RF test stand and test cavities for R&amp;D on high gradient NRF in strong magnetic field (NRF).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970044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dirty="0"/>
                        <a:t>6) Baseline d</a:t>
                      </a:r>
                      <a:r>
                        <a:rPr lang="en-GB" sz="1400" dirty="0" err="1"/>
                        <a:t>esign</a:t>
                      </a:r>
                      <a:r>
                        <a:rPr lang="en-GB" sz="1400" dirty="0"/>
                        <a:t> of RF power sources for muon collider RF systems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6494164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Resources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r>
                        <a:rPr lang="en-US" sz="1400" dirty="0"/>
                        <a:t>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0.6 +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/>
                        <a:t>Student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2124"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Postdoc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 +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2900(9500)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Interested partners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124">
                <a:tc gridSpan="8"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en-US" sz="1400" dirty="0"/>
                        <a:t>CERN</a:t>
                      </a:r>
                      <a:r>
                        <a:rPr lang="en-US" sz="1400" baseline="0" dirty="0"/>
                        <a:t>(resources in place), 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Uni of Rostock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CERN(?)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LBNL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LBNL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CEA, Uni of Strathclyde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Uni of Lancaster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5273" y="6877826"/>
            <a:ext cx="7270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Resources are given in total number of FTE-years for the whole duration and in </a:t>
            </a:r>
            <a:r>
              <a:rPr lang="en-US" sz="1400" dirty="0" err="1"/>
              <a:t>kEuro</a:t>
            </a:r>
            <a:r>
              <a:rPr lang="en-US" sz="1400" dirty="0"/>
              <a:t> for material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600FC-9E11-412B-9142-216461F4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127C-AADF-4F18-9BC3-9972A244A5B7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F8C4C-3FB7-42B2-8B23-877A1915E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9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/>
              <a:t>Tasks and Resources (1)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903791"/>
              </p:ext>
            </p:extLst>
          </p:nvPr>
        </p:nvGraphicFramePr>
        <p:xfrm>
          <a:off x="248442" y="614680"/>
          <a:ext cx="9737409" cy="3512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1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0388">
                <a:tc>
                  <a:txBody>
                    <a:bodyPr/>
                    <a:lstStyle/>
                    <a:p>
                      <a:r>
                        <a:rPr lang="en-US" sz="1400" dirty="0"/>
                        <a:t>WP1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0388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Baseline design of the RF systems for RCSs including acceleration, longitudinal beam dynamics and stability, bunch length and energy spread control.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/>
                        <a:t>0.6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specifications for cavity design: frequency, R/Q, HOM suppression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15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specification for RF power sources: frequency, power,…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Calculation of cavity parameters for fundamental mode parameters: R/Q, Vmax; as well as for HOMs and wakes for the baseline design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0.6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15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RF design of the cavities for the RCSs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of the RF cavities for LA and RLAs based on the specifications from HEC and BD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In HE-Acceleration package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AAF18-4467-4DD6-82A5-652A88059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2DF62-F141-4C94-B409-D0B3B678EFBF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644B-507F-43FE-B6F9-E888F894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D5BB57-69FB-4F8B-BF6D-8D516A04E9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662970"/>
              </p:ext>
            </p:extLst>
          </p:nvPr>
        </p:nvGraphicFramePr>
        <p:xfrm>
          <a:off x="212133" y="4232495"/>
          <a:ext cx="9737409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9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0388">
                <a:tc>
                  <a:txBody>
                    <a:bodyPr/>
                    <a:lstStyle/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WP2</a:t>
                      </a:r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dirty="0"/>
                        <a:t>Provide </a:t>
                      </a:r>
                      <a:r>
                        <a:rPr lang="en-US" sz="1400" b="0" dirty="0"/>
                        <a:t>limiting values for </a:t>
                      </a:r>
                      <a:r>
                        <a:rPr lang="en-US" sz="1400" dirty="0"/>
                        <a:t>RF cavity and RF system </a:t>
                      </a:r>
                      <a:r>
                        <a:rPr lang="en-US" sz="1400" b="0" dirty="0"/>
                        <a:t>design</a:t>
                      </a:r>
                      <a:r>
                        <a:rPr lang="en-US" sz="1400" dirty="0"/>
                        <a:t> from SRF State of the Art: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Gradient and Q0 at different frequencies: 300 - 1300 MHz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Tolerances to magnetic fields, radiation and beam loss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400" b="0" dirty="0"/>
                        <a:t>Synergy</a:t>
                      </a:r>
                      <a:r>
                        <a:rPr lang="en-US" sz="1400" dirty="0"/>
                        <a:t>: Look for synergy in SRF technology with already ongoing projects and R&amp;D activities. Direct them to the parameter space relevant for muon collider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High gradient prototype at low frequency (~300 - 400 MHz) accelerating structure to target high gradient: &gt;20 MV/m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8399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/>
              <a:t>Tasks and Resources (2)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033615"/>
              </p:ext>
            </p:extLst>
          </p:nvPr>
        </p:nvGraphicFramePr>
        <p:xfrm>
          <a:off x="248442" y="614680"/>
          <a:ext cx="9737409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8592">
                <a:tc>
                  <a:txBody>
                    <a:bodyPr/>
                    <a:lstStyle/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WP3</a:t>
                      </a:r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402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Collect specifications for the design of all RF cavities : frequency, gradient, length, B-field, aperture (window size and thickness)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0.4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592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Based on available knowledge both experimental and theoretical, identify best concept for achievable accelerating gradient in magnetic field: material, pulse shape, temperature, gas.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086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Calculate parameters of all cavities. Provide a consistent set of parameters of all RF cavities and associated RF systems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577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Integration of RF cavities into cooling cell, adapting design if necessary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AAF18-4467-4DD6-82A5-652A88059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7674-3754-405B-90DC-0C56A6402F95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644B-507F-43FE-B6F9-E888F894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8A3C92-49A4-4797-BE45-B6F7D70D6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943155"/>
              </p:ext>
            </p:extLst>
          </p:nvPr>
        </p:nvGraphicFramePr>
        <p:xfrm>
          <a:off x="248442" y="3722693"/>
          <a:ext cx="973740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7140">
                <a:tc>
                  <a:txBody>
                    <a:bodyPr/>
                    <a:lstStyle/>
                    <a:p>
                      <a:r>
                        <a:rPr lang="en-US" sz="1400" dirty="0"/>
                        <a:t>WP4</a:t>
                      </a:r>
                    </a:p>
                    <a:p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724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Collect specifications for the design of RF cavity for the MCD: frequency, gradient, length, B-field, aperture (window size and thickness), …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21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Design the RF cavity using the concept identified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228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Design of the associated RF systems for the MCD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1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Engineering design of the cavity in its environment including </a:t>
                      </a:r>
                      <a:r>
                        <a:rPr lang="en-US" sz="1400" dirty="0" err="1"/>
                        <a:t>multipackting</a:t>
                      </a:r>
                      <a:r>
                        <a:rPr lang="en-US" sz="1400" dirty="0"/>
                        <a:t>, cooling, thermal and mechanical stability, alignment, RF diagnostic and tuning, RF coupler 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1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Integration of the RF cavity into the MCD cooling cell including SC solenoid, </a:t>
                      </a:r>
                      <a:r>
                        <a:rPr lang="en-US" sz="1400" dirty="0" err="1"/>
                        <a:t>cryo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etc</a:t>
                      </a:r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19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35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/>
              <a:t>Tasks and Resources (3)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789610"/>
              </p:ext>
            </p:extLst>
          </p:nvPr>
        </p:nvGraphicFramePr>
        <p:xfrm>
          <a:off x="248442" y="614680"/>
          <a:ext cx="9737409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8592">
                <a:tc>
                  <a:txBody>
                    <a:bodyPr/>
                    <a:lstStyle/>
                    <a:p>
                      <a:r>
                        <a:rPr lang="en-US" sz="1400" dirty="0"/>
                        <a:t>WP5</a:t>
                      </a:r>
                    </a:p>
                    <a:p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(CEA case)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402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dirty="0"/>
                        <a:t>Identify infrastructure available for potential use as (or setting up) an RF test stand for testing RF cavities in strong magnetic field: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RF power source,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SC solenoid, …</a:t>
                      </a:r>
                      <a:endParaRPr lang="en-GB" sz="11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2900</a:t>
                      </a:r>
                      <a:r>
                        <a:rPr lang="en-US" sz="1400" dirty="0"/>
                        <a:t> MICE 3T solenoid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/>
                        <a:t>OR </a:t>
                      </a:r>
                    </a:p>
                    <a:p>
                      <a:endParaRPr lang="en-US" sz="1400" dirty="0"/>
                    </a:p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9500</a:t>
                      </a:r>
                    </a:p>
                    <a:p>
                      <a:r>
                        <a:rPr lang="en-US" sz="1400" dirty="0"/>
                        <a:t>MRI 7T </a:t>
                      </a:r>
                      <a:r>
                        <a:rPr lang="en-US" sz="1400" dirty="0" err="1"/>
                        <a:t>solenod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592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Design and build RF test stand based on the available infrastructure and specified requirements. 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086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Propose test program adapted to potential test setup, considering possible limitations in terms of available frequency, power, magnetic field strength and size of a SC solenoid(s)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577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Design and build test cavities</a:t>
                      </a:r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577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 the test cavities</a:t>
                      </a:r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870639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AAF18-4467-4DD6-82A5-652A88059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8537B-00E9-4AFE-A739-4D3B9EBAE229}" type="datetime1">
              <a:rPr lang="de-CH" smtClean="0"/>
              <a:t>06.10.2021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644B-507F-43FE-B6F9-E888F894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8A3C92-49A4-4797-BE45-B6F7D70D6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824290"/>
              </p:ext>
            </p:extLst>
          </p:nvPr>
        </p:nvGraphicFramePr>
        <p:xfrm>
          <a:off x="248442" y="4300384"/>
          <a:ext cx="9737409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7140">
                <a:tc>
                  <a:txBody>
                    <a:bodyPr/>
                    <a:lstStyle/>
                    <a:p>
                      <a:r>
                        <a:rPr lang="en-US" sz="1400" dirty="0"/>
                        <a:t>WP6</a:t>
                      </a:r>
                    </a:p>
                    <a:p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724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Muon cooling complex RF system. Set target specifications and address potential issues including: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Large number of different frequencies,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High peak power requirements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High efficiency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0.6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21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Baseline Design of high efficiency RF power source for muon collider to provide information on the peak power capability, efficiency and cost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909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186546</TotalTime>
  <Words>918</Words>
  <Application>Microsoft Office PowerPoint</Application>
  <PresentationFormat>Custom</PresentationFormat>
  <Paragraphs>174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Wingdings</vt:lpstr>
      <vt:lpstr>Office Theme</vt:lpstr>
      <vt:lpstr>IMCC - 1</vt:lpstr>
      <vt:lpstr>MC RF WG WP summary</vt:lpstr>
      <vt:lpstr>Objectives, Deliverables and Resources</vt:lpstr>
      <vt:lpstr>Tasks and Resources (1)</vt:lpstr>
      <vt:lpstr>Tasks and Resources (2)</vt:lpstr>
      <vt:lpstr>Tasks and Resources (3)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Alexej Grudiev</cp:lastModifiedBy>
  <cp:revision>673</cp:revision>
  <cp:lastPrinted>2021-07-28T11:13:04Z</cp:lastPrinted>
  <dcterms:created xsi:type="dcterms:W3CDTF">2019-06-07T07:36:38Z</dcterms:created>
  <dcterms:modified xsi:type="dcterms:W3CDTF">2021-10-06T12:53:49Z</dcterms:modified>
</cp:coreProperties>
</file>