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6"/>
  </p:notesMasterIdLst>
  <p:sldIdLst>
    <p:sldId id="256" r:id="rId2"/>
    <p:sldId id="280" r:id="rId3"/>
    <p:sldId id="268" r:id="rId4"/>
    <p:sldId id="269" r:id="rId5"/>
    <p:sldId id="270" r:id="rId6"/>
    <p:sldId id="271" r:id="rId7"/>
    <p:sldId id="273" r:id="rId8"/>
    <p:sldId id="272" r:id="rId9"/>
    <p:sldId id="277" r:id="rId10"/>
    <p:sldId id="276" r:id="rId11"/>
    <p:sldId id="275" r:id="rId12"/>
    <p:sldId id="274" r:id="rId13"/>
    <p:sldId id="279" r:id="rId14"/>
    <p:sldId id="278" r:id="rId15"/>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7933C"/>
    <a:srgbClr val="4F81BD"/>
    <a:srgbClr val="99FF66"/>
    <a:srgbClr val="FF0066"/>
    <a:srgbClr val="FF66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123" d="100"/>
          <a:sy n="123" d="100"/>
        </p:scale>
        <p:origin x="-366"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D6121639-C544-4678-9DBF-C078C66240A4}" type="datetimeFigureOut">
              <a:rPr lang="en-US" smtClean="0"/>
              <a:pPr/>
              <a:t>3/23/2011</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450" y="4716463"/>
            <a:ext cx="5438775" cy="446722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E578350D-245A-4F22-B286-F169BA43552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78350D-245A-4F22-B286-F169BA435525}"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67F0D75-AF09-4D0B-8EAF-8D048F758C9F}" type="datetime1">
              <a:rPr lang="en-US" smtClean="0"/>
              <a:pPr/>
              <a:t>3/23/2011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90B695-DE59-4456-89C7-5003C005889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BB8EE66-96BB-4680-AC23-724E47A43E76}" type="datetime1">
              <a:rPr lang="en-US" smtClean="0"/>
              <a:pPr/>
              <a:t>3/23/2011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90B695-DE59-4456-89C7-5003C005889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0F6E39F-3A82-4AC7-9131-B3ECFFC3A21C}" type="datetime1">
              <a:rPr lang="en-US" smtClean="0"/>
              <a:pPr/>
              <a:t>3/23/2011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90B695-DE59-4456-89C7-5003C005889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1E40CC-91C9-425F-8976-E667EB867F81}" type="datetime1">
              <a:rPr lang="en-US" smtClean="0"/>
              <a:pPr/>
              <a:t>3/23/2011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90B695-DE59-4456-89C7-5003C005889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EF7461B-6F04-4534-A3E8-86CC2FB8E890}" type="datetime1">
              <a:rPr lang="en-US" smtClean="0"/>
              <a:pPr/>
              <a:t>3/23/2011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90B695-DE59-4456-89C7-5003C005889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ED74ED-CA93-4813-8CB3-E18560EC0B47}" type="datetime1">
              <a:rPr lang="en-US" smtClean="0"/>
              <a:pPr/>
              <a:t>3/23/2011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90B695-DE59-4456-89C7-5003C005889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C6218C6-77FB-44EB-9E20-04556583718F}" type="datetime1">
              <a:rPr lang="en-US" smtClean="0"/>
              <a:pPr/>
              <a:t>3/23/2011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B90B695-DE59-4456-89C7-5003C005889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E778F01-865D-4E77-8B4A-5A9B9ABEE4A5}" type="datetime1">
              <a:rPr lang="en-US" smtClean="0"/>
              <a:pPr/>
              <a:t>3/23/2011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B90B695-DE59-4456-89C7-5003C005889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284FF6-57E8-4355-BB74-FE363AFAE8A4}" type="datetime1">
              <a:rPr lang="en-US" smtClean="0"/>
              <a:pPr/>
              <a:t>3/23/2011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B90B695-DE59-4456-89C7-5003C005889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8E43DA-426E-40E5-A3EB-3B4A6334AC02}" type="datetime1">
              <a:rPr lang="en-US" smtClean="0"/>
              <a:pPr/>
              <a:t>3/23/2011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90B695-DE59-4456-89C7-5003C005889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945FD4-D2D9-45C7-B14D-7623C32AE1D1}" type="datetime1">
              <a:rPr lang="en-US" smtClean="0"/>
              <a:pPr/>
              <a:t>3/23/2011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90B695-DE59-4456-89C7-5003C005889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4F77E9-9C03-41BA-A326-16ACDA20C353}" type="datetime1">
              <a:rPr lang="en-US" smtClean="0"/>
              <a:pPr/>
              <a:t>3/23/2011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90B695-DE59-4456-89C7-5003C005889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3.xml.rels><?xml version="1.0" encoding="UTF-8" standalone="yes"?>
<Relationships xmlns="http://schemas.openxmlformats.org/package/2006/relationships"><Relationship Id="rId3" Type="http://schemas.openxmlformats.org/officeDocument/2006/relationships/hyperlink" Target="http://indico.cern.ch/materialDisplay.py?contribId=1&amp;materialId=slides&amp;confId=106252" TargetMode="External"/><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elogbook.cern.ch/eLogbook/eLogbook.jsp?shiftId=1032385" TargetMode="External"/><Relationship Id="rId2" Type="http://schemas.openxmlformats.org/officeDocument/2006/relationships/hyperlink" Target="http://elogbook.cern.ch/eLogbook/eLogbook.jsp?shiftId=1032364" TargetMode="External"/><Relationship Id="rId1" Type="http://schemas.openxmlformats.org/officeDocument/2006/relationships/slideLayout" Target="../slideLayouts/slideLayout2.xml"/><Relationship Id="rId4" Type="http://schemas.openxmlformats.org/officeDocument/2006/relationships/hyperlink" Target="http://elogbook.cern.ch/eLogbook/eLogbook.jsp?shiftId=1032677"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2130425"/>
            <a:ext cx="8839200" cy="1470025"/>
          </a:xfrm>
        </p:spPr>
        <p:txBody>
          <a:bodyPr>
            <a:normAutofit/>
          </a:bodyPr>
          <a:lstStyle/>
          <a:p>
            <a:r>
              <a:rPr lang="en-US" dirty="0" smtClean="0"/>
              <a:t>Analysis of the </a:t>
            </a:r>
            <a:br>
              <a:rPr lang="en-US" dirty="0" smtClean="0"/>
            </a:br>
            <a:r>
              <a:rPr lang="en-US" dirty="0" smtClean="0"/>
              <a:t>Energy Gain Measurements in TBTS</a:t>
            </a:r>
            <a:endParaRPr lang="en-US" dirty="0"/>
          </a:p>
        </p:txBody>
      </p:sp>
      <p:sp>
        <p:nvSpPr>
          <p:cNvPr id="3" name="Subtitle 2"/>
          <p:cNvSpPr>
            <a:spLocks noGrp="1"/>
          </p:cNvSpPr>
          <p:nvPr>
            <p:ph type="subTitle" idx="1"/>
          </p:nvPr>
        </p:nvSpPr>
        <p:spPr>
          <a:xfrm>
            <a:off x="1371600" y="3733800"/>
            <a:ext cx="6400800" cy="1752600"/>
          </a:xfrm>
        </p:spPr>
        <p:txBody>
          <a:bodyPr/>
          <a:lstStyle/>
          <a:p>
            <a:r>
              <a:rPr lang="en-US" dirty="0" smtClean="0"/>
              <a:t>Oleksiy Kononenko</a:t>
            </a:r>
          </a:p>
          <a:p>
            <a:r>
              <a:rPr lang="ru-RU" dirty="0" smtClean="0"/>
              <a:t>2</a:t>
            </a:r>
            <a:r>
              <a:rPr lang="en-US" dirty="0" smtClean="0"/>
              <a:t>3/Mar/2011</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
            <a:ext cx="8839200" cy="1143000"/>
          </a:xfrm>
        </p:spPr>
        <p:txBody>
          <a:bodyPr>
            <a:normAutofit fontScale="90000"/>
          </a:bodyPr>
          <a:lstStyle/>
          <a:p>
            <a:r>
              <a:rPr lang="en-US" dirty="0" smtClean="0"/>
              <a:t>Simulation of the Energy Gain </a:t>
            </a:r>
            <a:br>
              <a:rPr lang="en-US" dirty="0" smtClean="0"/>
            </a:br>
            <a:r>
              <a:rPr lang="en-US" dirty="0" smtClean="0"/>
              <a:t>(no detuning)</a:t>
            </a:r>
            <a:endParaRPr lang="en-US" dirty="0"/>
          </a:p>
        </p:txBody>
      </p:sp>
      <p:pic>
        <p:nvPicPr>
          <p:cNvPr id="5" name="Content Placeholder 4"/>
          <p:cNvPicPr>
            <a:picLocks noGrp="1"/>
          </p:cNvPicPr>
          <p:nvPr>
            <p:ph idx="1"/>
          </p:nvPr>
        </p:nvPicPr>
        <p:blipFill>
          <a:blip r:embed="rId2" cstate="print"/>
          <a:srcRect l="6127" t="4900" r="7475" b="1996"/>
          <a:stretch>
            <a:fillRect/>
          </a:stretch>
        </p:blipFill>
        <p:spPr bwMode="auto">
          <a:xfrm>
            <a:off x="876300" y="1219200"/>
            <a:ext cx="7391400" cy="51054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fld id="{4B90B695-DE59-4456-89C7-5003C0058894}" type="slidenum">
              <a:rPr lang="en-US" smtClean="0"/>
              <a:pPr/>
              <a:t>10</a:t>
            </a:fld>
            <a:endParaRPr lang="en-US"/>
          </a:p>
        </p:txBody>
      </p:sp>
      <p:sp>
        <p:nvSpPr>
          <p:cNvPr id="7" name="TextBox 6"/>
          <p:cNvSpPr txBox="1"/>
          <p:nvPr/>
        </p:nvSpPr>
        <p:spPr>
          <a:xfrm>
            <a:off x="0" y="6400800"/>
            <a:ext cx="8229600" cy="369332"/>
          </a:xfrm>
          <a:prstGeom prst="rect">
            <a:avLst/>
          </a:prstGeom>
          <a:solidFill>
            <a:schemeClr val="bg1">
              <a:lumMod val="95000"/>
            </a:schemeClr>
          </a:solidFill>
        </p:spPr>
        <p:txBody>
          <a:bodyPr wrap="square" rtlCol="0">
            <a:spAutoFit/>
          </a:bodyPr>
          <a:lstStyle/>
          <a:p>
            <a:pPr algn="ctr"/>
            <a:r>
              <a:rPr lang="en-US" i="1" dirty="0" err="1" smtClean="0"/>
              <a:t>V</a:t>
            </a:r>
            <a:r>
              <a:rPr lang="en-US" baseline="-25000" dirty="0" err="1" smtClean="0"/>
              <a:t>acc</a:t>
            </a:r>
            <a:r>
              <a:rPr lang="en-US" dirty="0" smtClean="0"/>
              <a:t>(</a:t>
            </a:r>
            <a:r>
              <a:rPr lang="en-US" i="1" dirty="0" smtClean="0"/>
              <a:t>t</a:t>
            </a:r>
            <a:r>
              <a:rPr lang="en-US" dirty="0" smtClean="0"/>
              <a:t>)  =  </a:t>
            </a:r>
            <a:r>
              <a:rPr lang="en-US" dirty="0" err="1" smtClean="0"/>
              <a:t>conv</a:t>
            </a:r>
            <a:r>
              <a:rPr lang="en-US" dirty="0" smtClean="0"/>
              <a:t>  (R</a:t>
            </a:r>
            <a:r>
              <a:rPr lang="en-US" baseline="-25000" dirty="0" smtClean="0"/>
              <a:t>V</a:t>
            </a:r>
            <a:r>
              <a:rPr lang="en-US" dirty="0" smtClean="0"/>
              <a:t>(</a:t>
            </a:r>
            <a:r>
              <a:rPr lang="en-US" i="1" dirty="0" smtClean="0"/>
              <a:t>t</a:t>
            </a:r>
            <a:r>
              <a:rPr lang="en-US" dirty="0" smtClean="0"/>
              <a:t>), </a:t>
            </a:r>
            <a:r>
              <a:rPr lang="en-US" dirty="0" err="1" smtClean="0"/>
              <a:t>sqrt</a:t>
            </a:r>
            <a:r>
              <a:rPr lang="en-US" dirty="0" smtClean="0"/>
              <a:t>(|</a:t>
            </a:r>
            <a:r>
              <a:rPr lang="en-US" i="1" dirty="0" smtClean="0"/>
              <a:t>P</a:t>
            </a:r>
            <a:r>
              <a:rPr lang="en-US" dirty="0" smtClean="0"/>
              <a:t>(</a:t>
            </a:r>
            <a:r>
              <a:rPr lang="en-US" i="1" dirty="0" smtClean="0"/>
              <a:t>t</a:t>
            </a:r>
            <a:r>
              <a:rPr lang="en-US" dirty="0" smtClean="0"/>
              <a:t>)|) * exp (</a:t>
            </a:r>
            <a:r>
              <a:rPr lang="en-US" dirty="0" err="1" smtClean="0"/>
              <a:t>i</a:t>
            </a:r>
            <a:r>
              <a:rPr lang="en-US" dirty="0" smtClean="0"/>
              <a:t>*(</a:t>
            </a:r>
            <a:r>
              <a:rPr lang="el-GR" i="1" dirty="0" smtClean="0"/>
              <a:t>ω</a:t>
            </a:r>
            <a:r>
              <a:rPr lang="en-US" baseline="-25000" dirty="0" smtClean="0"/>
              <a:t>0</a:t>
            </a:r>
            <a:r>
              <a:rPr lang="en-US" dirty="0" smtClean="0"/>
              <a:t>*</a:t>
            </a:r>
            <a:r>
              <a:rPr lang="en-US" i="1" dirty="0" smtClean="0"/>
              <a:t>t</a:t>
            </a:r>
            <a:r>
              <a:rPr lang="en-US" dirty="0" smtClean="0"/>
              <a:t>+</a:t>
            </a:r>
            <a:r>
              <a:rPr lang="el-GR" dirty="0" smtClean="0"/>
              <a:t>Δ</a:t>
            </a:r>
            <a:r>
              <a:rPr lang="el-GR" i="1" dirty="0" smtClean="0"/>
              <a:t>φ</a:t>
            </a:r>
            <a:r>
              <a:rPr lang="en-US" dirty="0" smtClean="0"/>
              <a:t>(</a:t>
            </a:r>
            <a:r>
              <a:rPr lang="en-US" i="1" dirty="0" smtClean="0"/>
              <a:t>t</a:t>
            </a:r>
            <a:r>
              <a:rPr lang="en-US" dirty="0" smtClean="0"/>
              <a:t>))) )</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r>
              <a:rPr lang="en-US" dirty="0" smtClean="0"/>
              <a:t>Simulation of the Energy</a:t>
            </a:r>
            <a:endParaRPr lang="en-US" dirty="0"/>
          </a:p>
        </p:txBody>
      </p:sp>
      <p:pic>
        <p:nvPicPr>
          <p:cNvPr id="4" name="Content Placeholder 3"/>
          <p:cNvPicPr>
            <a:picLocks noGrp="1"/>
          </p:cNvPicPr>
          <p:nvPr>
            <p:ph idx="1"/>
          </p:nvPr>
        </p:nvPicPr>
        <p:blipFill>
          <a:blip r:embed="rId2" cstate="print"/>
          <a:srcRect l="5745" t="4728" r="6964" b="1837"/>
          <a:stretch>
            <a:fillRect/>
          </a:stretch>
        </p:blipFill>
        <p:spPr bwMode="auto">
          <a:xfrm>
            <a:off x="762000" y="990600"/>
            <a:ext cx="7391400" cy="51816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fld id="{4B90B695-DE59-4456-89C7-5003C0058894}" type="slidenum">
              <a:rPr lang="en-US" smtClean="0"/>
              <a:pPr/>
              <a:t>11</a:t>
            </a:fld>
            <a:endParaRPr lang="en-US" dirty="0"/>
          </a:p>
        </p:txBody>
      </p:sp>
      <p:sp>
        <p:nvSpPr>
          <p:cNvPr id="5" name="TextBox 4"/>
          <p:cNvSpPr txBox="1"/>
          <p:nvPr/>
        </p:nvSpPr>
        <p:spPr>
          <a:xfrm>
            <a:off x="0" y="6324600"/>
            <a:ext cx="8229600" cy="369332"/>
          </a:xfrm>
          <a:prstGeom prst="rect">
            <a:avLst/>
          </a:prstGeom>
          <a:solidFill>
            <a:schemeClr val="bg1">
              <a:lumMod val="95000"/>
            </a:schemeClr>
          </a:solidFill>
        </p:spPr>
        <p:txBody>
          <a:bodyPr wrap="square" rtlCol="0">
            <a:spAutoFit/>
          </a:bodyPr>
          <a:lstStyle/>
          <a:p>
            <a:pPr algn="ctr"/>
            <a:r>
              <a:rPr lang="en-US" i="1" dirty="0" err="1" smtClean="0"/>
              <a:t>V</a:t>
            </a:r>
            <a:r>
              <a:rPr lang="en-US" baseline="-25000" dirty="0" err="1" smtClean="0"/>
              <a:t>acc</a:t>
            </a:r>
            <a:r>
              <a:rPr lang="en-US" baseline="-25000" dirty="0" smtClean="0"/>
              <a:t> detuned</a:t>
            </a:r>
            <a:r>
              <a:rPr lang="en-US" dirty="0" smtClean="0"/>
              <a:t> (</a:t>
            </a:r>
            <a:r>
              <a:rPr lang="en-US" i="1" dirty="0" smtClean="0"/>
              <a:t>f</a:t>
            </a:r>
            <a:r>
              <a:rPr lang="en-US" dirty="0" smtClean="0"/>
              <a:t>)  := </a:t>
            </a:r>
            <a:r>
              <a:rPr lang="en-US" i="1" dirty="0" err="1" smtClean="0"/>
              <a:t>V</a:t>
            </a:r>
            <a:r>
              <a:rPr lang="en-US" baseline="-25000" dirty="0" err="1" smtClean="0"/>
              <a:t>acc</a:t>
            </a:r>
            <a:r>
              <a:rPr lang="en-US" baseline="-25000" dirty="0" smtClean="0"/>
              <a:t> </a:t>
            </a:r>
            <a:r>
              <a:rPr lang="en-US" dirty="0" smtClean="0"/>
              <a:t>(</a:t>
            </a:r>
            <a:r>
              <a:rPr lang="en-US" i="1" dirty="0" smtClean="0"/>
              <a:t>f - </a:t>
            </a:r>
            <a:r>
              <a:rPr lang="el-GR" i="1" dirty="0" smtClean="0"/>
              <a:t>Δ</a:t>
            </a:r>
            <a:r>
              <a:rPr lang="en-US" i="1" dirty="0" smtClean="0"/>
              <a:t>f</a:t>
            </a:r>
            <a:r>
              <a:rPr lang="en-US" dirty="0" smtClean="0"/>
              <a:t>), assuming that </a:t>
            </a:r>
            <a:r>
              <a:rPr lang="el-GR" dirty="0" smtClean="0"/>
              <a:t>Δ</a:t>
            </a:r>
            <a:r>
              <a:rPr lang="en-US" dirty="0" smtClean="0"/>
              <a:t>f=+10MHz at 30C and </a:t>
            </a:r>
            <a:r>
              <a:rPr lang="el-GR" dirty="0" smtClean="0"/>
              <a:t>Δ</a:t>
            </a:r>
            <a:r>
              <a:rPr lang="en-US" dirty="0" smtClean="0"/>
              <a:t>f = -1MHz/5C</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Effect of the detuning in the comparison with the steady-state</a:t>
            </a:r>
            <a:endParaRPr lang="en-US" dirty="0"/>
          </a:p>
        </p:txBody>
      </p:sp>
      <p:pic>
        <p:nvPicPr>
          <p:cNvPr id="4" name="Content Placeholder 3" descr="voltage_detuning_effect.emf"/>
          <p:cNvPicPr>
            <a:picLocks noGrp="1" noChangeAspect="1"/>
          </p:cNvPicPr>
          <p:nvPr>
            <p:ph idx="1"/>
          </p:nvPr>
        </p:nvPicPr>
        <p:blipFill>
          <a:blip r:embed="rId3" cstate="print"/>
          <a:srcRect l="6666" t="2985" r="6666" b="2985"/>
          <a:stretch>
            <a:fillRect/>
          </a:stretch>
        </p:blipFill>
        <p:spPr>
          <a:xfrm>
            <a:off x="999369" y="1623680"/>
            <a:ext cx="7145262" cy="5234320"/>
          </a:xfrm>
          <a:prstGeom prst="rect">
            <a:avLst/>
          </a:prstGeom>
        </p:spPr>
      </p:pic>
      <p:sp>
        <p:nvSpPr>
          <p:cNvPr id="6" name="Slide Number Placeholder 5"/>
          <p:cNvSpPr>
            <a:spLocks noGrp="1"/>
          </p:cNvSpPr>
          <p:nvPr>
            <p:ph type="sldNum" sz="quarter" idx="12"/>
          </p:nvPr>
        </p:nvSpPr>
        <p:spPr/>
        <p:txBody>
          <a:bodyPr/>
          <a:lstStyle/>
          <a:p>
            <a:fld id="{4B90B695-DE59-4456-89C7-5003C0058894}" type="slidenum">
              <a:rPr lang="en-US" smtClean="0"/>
              <a:pPr/>
              <a:t>12</a:t>
            </a:fld>
            <a:endParaRPr lang="en-US"/>
          </a:p>
        </p:txBody>
      </p:sp>
      <p:sp>
        <p:nvSpPr>
          <p:cNvPr id="142" name="TextBox 141"/>
          <p:cNvSpPr txBox="1"/>
          <p:nvPr/>
        </p:nvSpPr>
        <p:spPr>
          <a:xfrm>
            <a:off x="5962650" y="2508251"/>
            <a:ext cx="1752600" cy="430887"/>
          </a:xfrm>
          <a:prstGeom prst="rect">
            <a:avLst/>
          </a:prstGeom>
          <a:solidFill>
            <a:schemeClr val="bg1"/>
          </a:solidFill>
        </p:spPr>
        <p:txBody>
          <a:bodyPr wrap="square" rtlCol="0">
            <a:spAutoFit/>
          </a:bodyPr>
          <a:lstStyle/>
          <a:p>
            <a:r>
              <a:rPr lang="en-US" sz="1100" b="1" dirty="0" smtClean="0">
                <a:latin typeface="Arial" pitchFamily="34" charset="0"/>
                <a:cs typeface="Arial" pitchFamily="34" charset="0"/>
              </a:rPr>
              <a:t>Steady-state, </a:t>
            </a:r>
            <a:r>
              <a:rPr lang="en-US" sz="1100" b="1" dirty="0" err="1" smtClean="0">
                <a:latin typeface="Arial" pitchFamily="34" charset="0"/>
                <a:cs typeface="Arial" pitchFamily="34" charset="0"/>
              </a:rPr>
              <a:t>df</a:t>
            </a:r>
            <a:r>
              <a:rPr lang="en-US" sz="1100" b="1" dirty="0" smtClean="0">
                <a:latin typeface="Arial" pitchFamily="34" charset="0"/>
                <a:cs typeface="Arial" pitchFamily="34" charset="0"/>
              </a:rPr>
              <a:t>=9MHz</a:t>
            </a:r>
          </a:p>
          <a:p>
            <a:r>
              <a:rPr lang="en-US" sz="1100" b="1" dirty="0" smtClean="0">
                <a:latin typeface="Arial" pitchFamily="34" charset="0"/>
                <a:cs typeface="Arial" pitchFamily="34" charset="0"/>
              </a:rPr>
              <a:t>CTF3, </a:t>
            </a:r>
            <a:r>
              <a:rPr lang="en-US" sz="1100" b="1" dirty="0" err="1" smtClean="0">
                <a:latin typeface="Arial" pitchFamily="34" charset="0"/>
                <a:cs typeface="Arial" pitchFamily="34" charset="0"/>
              </a:rPr>
              <a:t>df</a:t>
            </a:r>
            <a:r>
              <a:rPr lang="en-US" sz="1100" b="1" dirty="0" smtClean="0">
                <a:latin typeface="Arial" pitchFamily="34" charset="0"/>
                <a:cs typeface="Arial" pitchFamily="34" charset="0"/>
              </a:rPr>
              <a:t>=9MHz</a:t>
            </a:r>
            <a:endParaRPr lang="en-US" sz="1100" b="1"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Pulse-Surface Heating for 90MW CTF3 pulse </a:t>
            </a:r>
            <a:r>
              <a:rPr lang="en-US" dirty="0" err="1" smtClean="0"/>
              <a:t>vs</a:t>
            </a:r>
            <a:r>
              <a:rPr lang="en-US" dirty="0" smtClean="0"/>
              <a:t> CLIC nominal pulse</a:t>
            </a:r>
            <a:endParaRPr lang="en-US" dirty="0"/>
          </a:p>
        </p:txBody>
      </p:sp>
      <p:sp>
        <p:nvSpPr>
          <p:cNvPr id="4" name="Slide Number Placeholder 3"/>
          <p:cNvSpPr>
            <a:spLocks noGrp="1"/>
          </p:cNvSpPr>
          <p:nvPr>
            <p:ph type="sldNum" sz="quarter" idx="12"/>
          </p:nvPr>
        </p:nvSpPr>
        <p:spPr/>
        <p:txBody>
          <a:bodyPr/>
          <a:lstStyle/>
          <a:p>
            <a:fld id="{4B90B695-DE59-4456-89C7-5003C0058894}" type="slidenum">
              <a:rPr lang="en-US" smtClean="0"/>
              <a:pPr/>
              <a:t>13</a:t>
            </a:fld>
            <a:endParaRPr lang="en-US"/>
          </a:p>
        </p:txBody>
      </p:sp>
      <p:pic>
        <p:nvPicPr>
          <p:cNvPr id="7" name="Content Placeholder 6"/>
          <p:cNvPicPr>
            <a:picLocks noGrp="1" noChangeAspect="1" noChangeArrowheads="1"/>
          </p:cNvPicPr>
          <p:nvPr>
            <p:ph idx="1"/>
          </p:nvPr>
        </p:nvPicPr>
        <p:blipFill>
          <a:blip r:embed="rId2" cstate="print"/>
          <a:srcRect l="5665" t="5051" r="6802" b="2350"/>
          <a:stretch>
            <a:fillRect/>
          </a:stretch>
        </p:blipFill>
        <p:spPr bwMode="auto">
          <a:xfrm>
            <a:off x="1104900" y="1447800"/>
            <a:ext cx="6934200" cy="4953000"/>
          </a:xfrm>
          <a:prstGeom prst="rect">
            <a:avLst/>
          </a:prstGeom>
          <a:noFill/>
          <a:ln w="9525">
            <a:noFill/>
            <a:miter lim="800000"/>
            <a:headEnd/>
            <a:tailEnd/>
          </a:ln>
          <a:effectLst/>
        </p:spPr>
      </p:pic>
      <p:sp>
        <p:nvSpPr>
          <p:cNvPr id="5" name="TextBox 4"/>
          <p:cNvSpPr txBox="1"/>
          <p:nvPr/>
        </p:nvSpPr>
        <p:spPr>
          <a:xfrm>
            <a:off x="0" y="6400800"/>
            <a:ext cx="8229600" cy="369332"/>
          </a:xfrm>
          <a:prstGeom prst="rect">
            <a:avLst/>
          </a:prstGeom>
          <a:solidFill>
            <a:schemeClr val="bg1">
              <a:lumMod val="95000"/>
            </a:schemeClr>
          </a:solidFill>
        </p:spPr>
        <p:txBody>
          <a:bodyPr wrap="square" rtlCol="0">
            <a:spAutoFit/>
          </a:bodyPr>
          <a:lstStyle/>
          <a:p>
            <a:pPr algn="ctr"/>
            <a:r>
              <a:rPr lang="el-GR" dirty="0" smtClean="0"/>
              <a:t>Δ</a:t>
            </a:r>
            <a:r>
              <a:rPr lang="en-US" i="1" dirty="0" smtClean="0"/>
              <a:t>T</a:t>
            </a:r>
            <a:r>
              <a:rPr lang="en-US" dirty="0" smtClean="0"/>
              <a:t>(</a:t>
            </a:r>
            <a:r>
              <a:rPr lang="en-US" i="1" dirty="0" smtClean="0"/>
              <a:t>t</a:t>
            </a:r>
            <a:r>
              <a:rPr lang="en-US" dirty="0" smtClean="0"/>
              <a:t>)  = </a:t>
            </a:r>
            <a:r>
              <a:rPr lang="el-GR" dirty="0" smtClean="0"/>
              <a:t>α </a:t>
            </a:r>
            <a:r>
              <a:rPr lang="en-US" dirty="0" smtClean="0"/>
              <a:t>* </a:t>
            </a:r>
            <a:r>
              <a:rPr lang="en-US" dirty="0" err="1" smtClean="0"/>
              <a:t>conv</a:t>
            </a:r>
            <a:r>
              <a:rPr lang="en-US" dirty="0" smtClean="0"/>
              <a:t>  (1/</a:t>
            </a:r>
            <a:r>
              <a:rPr lang="en-US" dirty="0" err="1" smtClean="0"/>
              <a:t>sqrt</a:t>
            </a:r>
            <a:r>
              <a:rPr lang="en-US" dirty="0" smtClean="0"/>
              <a:t>(</a:t>
            </a:r>
            <a:r>
              <a:rPr lang="en-US" i="1" dirty="0" smtClean="0"/>
              <a:t>t</a:t>
            </a:r>
            <a:r>
              <a:rPr lang="en-US" dirty="0" smtClean="0"/>
              <a:t>), |</a:t>
            </a:r>
            <a:r>
              <a:rPr lang="en-US" i="1" dirty="0" smtClean="0"/>
              <a:t>P</a:t>
            </a:r>
            <a:r>
              <a:rPr lang="en-US" dirty="0" smtClean="0"/>
              <a:t>(</a:t>
            </a:r>
            <a:r>
              <a:rPr lang="en-US" i="1" dirty="0" smtClean="0"/>
              <a:t>t</a:t>
            </a:r>
            <a:r>
              <a:rPr lang="en-US" dirty="0" smtClean="0"/>
              <a:t>)|), normalization: </a:t>
            </a:r>
            <a:r>
              <a:rPr lang="el-GR" dirty="0" smtClean="0">
                <a:hlinkClick r:id="rId3"/>
              </a:rPr>
              <a:t>Δ</a:t>
            </a:r>
            <a:r>
              <a:rPr lang="en-US" dirty="0" smtClean="0">
                <a:hlinkClick r:id="rId3"/>
              </a:rPr>
              <a:t>T (100ns, 100MV/m) = 28K</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Introducing detuning we’ve got rather good correlation between the simulations and measurements</a:t>
            </a:r>
            <a:r>
              <a:rPr lang="ru-RU" dirty="0" smtClean="0"/>
              <a:t> </a:t>
            </a:r>
            <a:r>
              <a:rPr lang="en-US" dirty="0" smtClean="0"/>
              <a:t>of the acceleration</a:t>
            </a:r>
          </a:p>
          <a:p>
            <a:endParaRPr lang="en-US" dirty="0" smtClean="0"/>
          </a:p>
          <a:p>
            <a:r>
              <a:rPr lang="en-US" dirty="0" smtClean="0"/>
              <a:t>Pulse shape effect can also be clearly seen now, even though there is an interesting detuning effect </a:t>
            </a:r>
          </a:p>
          <a:p>
            <a:endParaRPr lang="en-US" dirty="0" smtClean="0"/>
          </a:p>
          <a:p>
            <a:r>
              <a:rPr lang="en-US" dirty="0" smtClean="0"/>
              <a:t>There are still some calibration errors in the TBTS instrumentation</a:t>
            </a:r>
          </a:p>
          <a:p>
            <a:endParaRPr lang="en-US" dirty="0" smtClean="0"/>
          </a:p>
          <a:p>
            <a:r>
              <a:rPr lang="en-US" dirty="0" smtClean="0"/>
              <a:t>Pulse-surface heating was comparable with the one for the CLIC nominal pulse</a:t>
            </a:r>
          </a:p>
          <a:p>
            <a:pPr>
              <a:buNone/>
            </a:pPr>
            <a:endParaRPr lang="en-US" dirty="0"/>
          </a:p>
        </p:txBody>
      </p:sp>
      <p:sp>
        <p:nvSpPr>
          <p:cNvPr id="5" name="Slide Number Placeholder 4"/>
          <p:cNvSpPr>
            <a:spLocks noGrp="1"/>
          </p:cNvSpPr>
          <p:nvPr>
            <p:ph type="sldNum" sz="quarter" idx="12"/>
          </p:nvPr>
        </p:nvSpPr>
        <p:spPr/>
        <p:txBody>
          <a:bodyPr/>
          <a:lstStyle/>
          <a:p>
            <a:fld id="{4B90B695-DE59-4456-89C7-5003C0058894}" type="slidenum">
              <a:rPr lang="en-US" smtClean="0"/>
              <a:pPr/>
              <a:t>14</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Motivation</a:t>
            </a:r>
            <a:endParaRPr lang="en-US" dirty="0"/>
          </a:p>
        </p:txBody>
      </p:sp>
      <p:sp>
        <p:nvSpPr>
          <p:cNvPr id="4" name="Slide Number Placeholder 3"/>
          <p:cNvSpPr>
            <a:spLocks noGrp="1"/>
          </p:cNvSpPr>
          <p:nvPr>
            <p:ph type="sldNum" sz="quarter" idx="12"/>
          </p:nvPr>
        </p:nvSpPr>
        <p:spPr/>
        <p:txBody>
          <a:bodyPr/>
          <a:lstStyle/>
          <a:p>
            <a:fld id="{4B90B695-DE59-4456-89C7-5003C0058894}" type="slidenum">
              <a:rPr lang="en-US" smtClean="0"/>
              <a:pPr/>
              <a:t>2</a:t>
            </a:fld>
            <a:endParaRPr lang="en-US"/>
          </a:p>
        </p:txBody>
      </p:sp>
      <p:pic>
        <p:nvPicPr>
          <p:cNvPr id="7" name="Picture 2"/>
          <p:cNvPicPr>
            <a:picLocks noChangeAspect="1" noChangeArrowheads="1"/>
          </p:cNvPicPr>
          <p:nvPr/>
        </p:nvPicPr>
        <p:blipFill>
          <a:blip r:embed="rId2" cstate="print"/>
          <a:srcRect/>
          <a:stretch>
            <a:fillRect/>
          </a:stretch>
        </p:blipFill>
        <p:spPr bwMode="auto">
          <a:xfrm>
            <a:off x="347450" y="1738614"/>
            <a:ext cx="6836090" cy="4149998"/>
          </a:xfrm>
          <a:prstGeom prst="rect">
            <a:avLst/>
          </a:prstGeom>
          <a:noFill/>
          <a:ln w="9525">
            <a:noFill/>
            <a:miter lim="800000"/>
            <a:headEnd/>
            <a:tailEnd/>
          </a:ln>
        </p:spPr>
      </p:pic>
      <p:pic>
        <p:nvPicPr>
          <p:cNvPr id="10" name="Picture 4"/>
          <p:cNvPicPr>
            <a:picLocks noChangeAspect="1" noChangeArrowheads="1"/>
          </p:cNvPicPr>
          <p:nvPr/>
        </p:nvPicPr>
        <p:blipFill>
          <a:blip r:embed="rId3" cstate="print"/>
          <a:srcRect/>
          <a:stretch>
            <a:fillRect/>
          </a:stretch>
        </p:blipFill>
        <p:spPr bwMode="auto">
          <a:xfrm>
            <a:off x="6645869" y="4196534"/>
            <a:ext cx="2292003" cy="1572540"/>
          </a:xfrm>
          <a:prstGeom prst="rect">
            <a:avLst/>
          </a:prstGeom>
          <a:noFill/>
          <a:ln w="9525">
            <a:noFill/>
            <a:miter lim="800000"/>
            <a:headEnd/>
            <a:tailEnd/>
          </a:ln>
        </p:spPr>
      </p:pic>
      <p:sp>
        <p:nvSpPr>
          <p:cNvPr id="11" name="Rounded Rectangle 10"/>
          <p:cNvSpPr/>
          <p:nvPr/>
        </p:nvSpPr>
        <p:spPr>
          <a:xfrm>
            <a:off x="6761083" y="4158129"/>
            <a:ext cx="2112275" cy="384050"/>
          </a:xfrm>
          <a:prstGeom prst="roundRect">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p:cNvSpPr/>
          <p:nvPr/>
        </p:nvSpPr>
        <p:spPr>
          <a:xfrm>
            <a:off x="6761083" y="4542179"/>
            <a:ext cx="2112275" cy="384050"/>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Content Placeholder 3"/>
          <p:cNvSpPr txBox="1">
            <a:spLocks/>
          </p:cNvSpPr>
          <p:nvPr/>
        </p:nvSpPr>
        <p:spPr bwMode="auto">
          <a:xfrm>
            <a:off x="7239000" y="1864199"/>
            <a:ext cx="1536200" cy="23043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391645" marR="0" lvl="0" indent="-293733" algn="l" defTabSz="414683" rtl="0" eaLnBrk="0" fontAlgn="base" latinLnBrk="0" hangingPunct="0">
              <a:lnSpc>
                <a:spcPct val="93000"/>
              </a:lnSpc>
              <a:spcBef>
                <a:spcPct val="0"/>
              </a:spcBef>
              <a:spcAft>
                <a:spcPts val="1293"/>
              </a:spcAft>
              <a:buClr>
                <a:srgbClr val="000000"/>
              </a:buClr>
              <a:buSzPct val="56000"/>
              <a:tabLst/>
              <a:defRPr/>
            </a:pPr>
            <a:r>
              <a:rPr lang="en-US" sz="1200" b="1" kern="0" dirty="0">
                <a:solidFill>
                  <a:schemeClr val="bg1">
                    <a:lumMod val="65000"/>
                  </a:schemeClr>
                </a:solidFill>
              </a:rPr>
              <a:t> </a:t>
            </a:r>
            <a:r>
              <a:rPr lang="en-US" sz="1200" b="1" kern="0" dirty="0" smtClean="0">
                <a:solidFill>
                  <a:schemeClr val="bg1">
                    <a:lumMod val="65000"/>
                  </a:schemeClr>
                </a:solidFill>
              </a:rPr>
              <a:t> </a:t>
            </a:r>
            <a:r>
              <a:rPr kumimoji="0" lang="en-US" sz="1200" b="1" u="none" strike="noStrike" kern="0" cap="none" spc="0" normalizeH="0" baseline="0" noProof="0" dirty="0" smtClean="0">
                <a:ln>
                  <a:noFill/>
                </a:ln>
                <a:solidFill>
                  <a:schemeClr val="bg1">
                    <a:lumMod val="65000"/>
                  </a:schemeClr>
                </a:solidFill>
                <a:effectLst/>
                <a:uLnTx/>
                <a:uFillTx/>
                <a:latin typeface="+mn-lt"/>
                <a:ea typeface="+mn-ea"/>
                <a:cs typeface="+mn-cs"/>
              </a:rPr>
              <a:t>PRELIMINARY</a:t>
            </a:r>
          </a:p>
        </p:txBody>
      </p:sp>
      <p:sp>
        <p:nvSpPr>
          <p:cNvPr id="18" name="TextBox 17"/>
          <p:cNvSpPr txBox="1"/>
          <p:nvPr/>
        </p:nvSpPr>
        <p:spPr>
          <a:xfrm>
            <a:off x="309045" y="6078379"/>
            <a:ext cx="1133644" cy="246221"/>
          </a:xfrm>
          <a:prstGeom prst="rect">
            <a:avLst/>
          </a:prstGeom>
          <a:noFill/>
        </p:spPr>
        <p:txBody>
          <a:bodyPr wrap="none" rtlCol="0">
            <a:spAutoFit/>
          </a:bodyPr>
          <a:lstStyle/>
          <a:p>
            <a:r>
              <a:rPr lang="en-US" sz="1000" i="1" u="sng" dirty="0" smtClean="0"/>
              <a:t>Javier </a:t>
            </a:r>
            <a:r>
              <a:rPr lang="en-US" sz="1000" i="1" u="sng" dirty="0" err="1" smtClean="0"/>
              <a:t>Barranco</a:t>
            </a:r>
            <a:endParaRPr lang="en-US" sz="1000" i="1" u="sng" dirty="0"/>
          </a:p>
        </p:txBody>
      </p:sp>
      <p:sp>
        <p:nvSpPr>
          <p:cNvPr id="14" name="Text Box 8"/>
          <p:cNvSpPr txBox="1">
            <a:spLocks noChangeArrowheads="1"/>
          </p:cNvSpPr>
          <p:nvPr/>
        </p:nvSpPr>
        <p:spPr bwMode="auto">
          <a:xfrm>
            <a:off x="5263290" y="3466839"/>
            <a:ext cx="2611540" cy="246221"/>
          </a:xfrm>
          <a:prstGeom prst="rect">
            <a:avLst/>
          </a:prstGeom>
          <a:noFill/>
          <a:ln w="9525">
            <a:noFill/>
            <a:miter lim="800000"/>
            <a:headEnd/>
            <a:tailEnd/>
          </a:ln>
          <a:effectLst/>
        </p:spPr>
        <p:txBody>
          <a:bodyPr wrap="square">
            <a:spAutoFit/>
          </a:bodyPr>
          <a:lstStyle/>
          <a:p>
            <a:r>
              <a:rPr lang="en-US" sz="1000" dirty="0" smtClean="0"/>
              <a:t>New calibration + effective power increase</a:t>
            </a:r>
            <a:endParaRPr lang="en-US" sz="1000" dirty="0"/>
          </a:p>
        </p:txBody>
      </p:sp>
      <p:sp>
        <p:nvSpPr>
          <p:cNvPr id="8" name="Freeform 7"/>
          <p:cNvSpPr/>
          <p:nvPr/>
        </p:nvSpPr>
        <p:spPr>
          <a:xfrm>
            <a:off x="1538004" y="3735674"/>
            <a:ext cx="4723815" cy="1190555"/>
          </a:xfrm>
          <a:custGeom>
            <a:avLst/>
            <a:gdLst>
              <a:gd name="connsiteX0" fmla="*/ 126349 w 3645877"/>
              <a:gd name="connsiteY0" fmla="*/ 884442 h 1318195"/>
              <a:gd name="connsiteX1" fmla="*/ 63826 w 3645877"/>
              <a:gd name="connsiteY1" fmla="*/ 1259580 h 1318195"/>
              <a:gd name="connsiteX2" fmla="*/ 509303 w 3645877"/>
              <a:gd name="connsiteY2" fmla="*/ 1236134 h 1318195"/>
              <a:gd name="connsiteX3" fmla="*/ 1384626 w 3645877"/>
              <a:gd name="connsiteY3" fmla="*/ 876626 h 1318195"/>
              <a:gd name="connsiteX4" fmla="*/ 2220872 w 3645877"/>
              <a:gd name="connsiteY4" fmla="*/ 556195 h 1318195"/>
              <a:gd name="connsiteX5" fmla="*/ 3057118 w 3645877"/>
              <a:gd name="connsiteY5" fmla="*/ 470226 h 1318195"/>
              <a:gd name="connsiteX6" fmla="*/ 3588564 w 3645877"/>
              <a:gd name="connsiteY6" fmla="*/ 118534 h 1318195"/>
              <a:gd name="connsiteX7" fmla="*/ 3400995 w 3645877"/>
              <a:gd name="connsiteY7" fmla="*/ 9118 h 1318195"/>
              <a:gd name="connsiteX8" fmla="*/ 2408441 w 3645877"/>
              <a:gd name="connsiteY8" fmla="*/ 173242 h 1318195"/>
              <a:gd name="connsiteX9" fmla="*/ 1681610 w 3645877"/>
              <a:gd name="connsiteY9" fmla="*/ 173242 h 1318195"/>
              <a:gd name="connsiteX10" fmla="*/ 1048564 w 3645877"/>
              <a:gd name="connsiteY10" fmla="*/ 360811 h 1318195"/>
              <a:gd name="connsiteX11" fmla="*/ 392072 w 3645877"/>
              <a:gd name="connsiteY11" fmla="*/ 735949 h 1318195"/>
              <a:gd name="connsiteX12" fmla="*/ 126349 w 3645877"/>
              <a:gd name="connsiteY12" fmla="*/ 884442 h 1318195"/>
              <a:gd name="connsiteX0" fmla="*/ 126114 w 3645924"/>
              <a:gd name="connsiteY0" fmla="*/ 936700 h 1309486"/>
              <a:gd name="connsiteX1" fmla="*/ 63873 w 3645924"/>
              <a:gd name="connsiteY1" fmla="*/ 1259580 h 1309486"/>
              <a:gd name="connsiteX2" fmla="*/ 509350 w 3645924"/>
              <a:gd name="connsiteY2" fmla="*/ 1236134 h 1309486"/>
              <a:gd name="connsiteX3" fmla="*/ 1384673 w 3645924"/>
              <a:gd name="connsiteY3" fmla="*/ 876626 h 1309486"/>
              <a:gd name="connsiteX4" fmla="*/ 2220919 w 3645924"/>
              <a:gd name="connsiteY4" fmla="*/ 556195 h 1309486"/>
              <a:gd name="connsiteX5" fmla="*/ 3057165 w 3645924"/>
              <a:gd name="connsiteY5" fmla="*/ 470226 h 1309486"/>
              <a:gd name="connsiteX6" fmla="*/ 3588611 w 3645924"/>
              <a:gd name="connsiteY6" fmla="*/ 118534 h 1309486"/>
              <a:gd name="connsiteX7" fmla="*/ 3401042 w 3645924"/>
              <a:gd name="connsiteY7" fmla="*/ 9118 h 1309486"/>
              <a:gd name="connsiteX8" fmla="*/ 2408488 w 3645924"/>
              <a:gd name="connsiteY8" fmla="*/ 173242 h 1309486"/>
              <a:gd name="connsiteX9" fmla="*/ 1681657 w 3645924"/>
              <a:gd name="connsiteY9" fmla="*/ 173242 h 1309486"/>
              <a:gd name="connsiteX10" fmla="*/ 1048611 w 3645924"/>
              <a:gd name="connsiteY10" fmla="*/ 360811 h 1309486"/>
              <a:gd name="connsiteX11" fmla="*/ 392119 w 3645924"/>
              <a:gd name="connsiteY11" fmla="*/ 735949 h 1309486"/>
              <a:gd name="connsiteX12" fmla="*/ 126114 w 3645924"/>
              <a:gd name="connsiteY12" fmla="*/ 936700 h 1309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645924" h="1309486">
                <a:moveTo>
                  <a:pt x="126114" y="936700"/>
                </a:moveTo>
                <a:cubicBezTo>
                  <a:pt x="71406" y="1023972"/>
                  <a:pt x="0" y="1209674"/>
                  <a:pt x="63873" y="1259580"/>
                </a:cubicBezTo>
                <a:cubicBezTo>
                  <a:pt x="127746" y="1309486"/>
                  <a:pt x="289217" y="1299960"/>
                  <a:pt x="509350" y="1236134"/>
                </a:cubicBezTo>
                <a:cubicBezTo>
                  <a:pt x="729483" y="1172308"/>
                  <a:pt x="1099412" y="989949"/>
                  <a:pt x="1384673" y="876626"/>
                </a:cubicBezTo>
                <a:cubicBezTo>
                  <a:pt x="1669934" y="763303"/>
                  <a:pt x="1942170" y="623928"/>
                  <a:pt x="2220919" y="556195"/>
                </a:cubicBezTo>
                <a:cubicBezTo>
                  <a:pt x="2499668" y="488462"/>
                  <a:pt x="2829216" y="543170"/>
                  <a:pt x="3057165" y="470226"/>
                </a:cubicBezTo>
                <a:cubicBezTo>
                  <a:pt x="3285114" y="397283"/>
                  <a:pt x="3531298" y="195385"/>
                  <a:pt x="3588611" y="118534"/>
                </a:cubicBezTo>
                <a:cubicBezTo>
                  <a:pt x="3645924" y="41683"/>
                  <a:pt x="3597729" y="0"/>
                  <a:pt x="3401042" y="9118"/>
                </a:cubicBezTo>
                <a:cubicBezTo>
                  <a:pt x="3204355" y="18236"/>
                  <a:pt x="2695052" y="145888"/>
                  <a:pt x="2408488" y="173242"/>
                </a:cubicBezTo>
                <a:cubicBezTo>
                  <a:pt x="2121924" y="200596"/>
                  <a:pt x="1908303" y="141980"/>
                  <a:pt x="1681657" y="173242"/>
                </a:cubicBezTo>
                <a:cubicBezTo>
                  <a:pt x="1455011" y="204504"/>
                  <a:pt x="1263534" y="267027"/>
                  <a:pt x="1048611" y="360811"/>
                </a:cubicBezTo>
                <a:cubicBezTo>
                  <a:pt x="833688" y="454595"/>
                  <a:pt x="545868" y="639968"/>
                  <a:pt x="392119" y="735949"/>
                </a:cubicBezTo>
                <a:cubicBezTo>
                  <a:pt x="238370" y="831930"/>
                  <a:pt x="180822" y="849428"/>
                  <a:pt x="126114" y="936700"/>
                </a:cubicBezTo>
                <a:close/>
              </a:path>
            </a:pathLst>
          </a:custGeom>
          <a:no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5186479" y="2890764"/>
            <a:ext cx="1475804" cy="535354"/>
          </a:xfrm>
          <a:custGeom>
            <a:avLst/>
            <a:gdLst>
              <a:gd name="connsiteX0" fmla="*/ 448082 w 1475804"/>
              <a:gd name="connsiteY0" fmla="*/ 110718 h 535354"/>
              <a:gd name="connsiteX1" fmla="*/ 182359 w 1475804"/>
              <a:gd name="connsiteY1" fmla="*/ 220134 h 535354"/>
              <a:gd name="connsiteX2" fmla="*/ 26051 w 1475804"/>
              <a:gd name="connsiteY2" fmla="*/ 407703 h 535354"/>
              <a:gd name="connsiteX3" fmla="*/ 338666 w 1475804"/>
              <a:gd name="connsiteY3" fmla="*/ 532749 h 535354"/>
              <a:gd name="connsiteX4" fmla="*/ 823220 w 1475804"/>
              <a:gd name="connsiteY4" fmla="*/ 423334 h 535354"/>
              <a:gd name="connsiteX5" fmla="*/ 1284328 w 1475804"/>
              <a:gd name="connsiteY5" fmla="*/ 321734 h 535354"/>
              <a:gd name="connsiteX6" fmla="*/ 1417189 w 1475804"/>
              <a:gd name="connsiteY6" fmla="*/ 118534 h 535354"/>
              <a:gd name="connsiteX7" fmla="*/ 932636 w 1475804"/>
              <a:gd name="connsiteY7" fmla="*/ 1303 h 535354"/>
              <a:gd name="connsiteX8" fmla="*/ 448082 w 1475804"/>
              <a:gd name="connsiteY8" fmla="*/ 110718 h 53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75804" h="535354">
                <a:moveTo>
                  <a:pt x="448082" y="110718"/>
                </a:moveTo>
                <a:cubicBezTo>
                  <a:pt x="323036" y="147190"/>
                  <a:pt x="252698" y="170637"/>
                  <a:pt x="182359" y="220134"/>
                </a:cubicBezTo>
                <a:cubicBezTo>
                  <a:pt x="112021" y="269632"/>
                  <a:pt x="0" y="355601"/>
                  <a:pt x="26051" y="407703"/>
                </a:cubicBezTo>
                <a:cubicBezTo>
                  <a:pt x="52102" y="459806"/>
                  <a:pt x="205805" y="530144"/>
                  <a:pt x="338666" y="532749"/>
                </a:cubicBezTo>
                <a:cubicBezTo>
                  <a:pt x="471527" y="535354"/>
                  <a:pt x="823220" y="423334"/>
                  <a:pt x="823220" y="423334"/>
                </a:cubicBezTo>
                <a:cubicBezTo>
                  <a:pt x="980830" y="388165"/>
                  <a:pt x="1185333" y="372534"/>
                  <a:pt x="1284328" y="321734"/>
                </a:cubicBezTo>
                <a:cubicBezTo>
                  <a:pt x="1383323" y="270934"/>
                  <a:pt x="1475804" y="171939"/>
                  <a:pt x="1417189" y="118534"/>
                </a:cubicBezTo>
                <a:cubicBezTo>
                  <a:pt x="1358574" y="65129"/>
                  <a:pt x="1095456" y="2606"/>
                  <a:pt x="932636" y="1303"/>
                </a:cubicBezTo>
                <a:cubicBezTo>
                  <a:pt x="769816" y="0"/>
                  <a:pt x="573128" y="74246"/>
                  <a:pt x="448082" y="110718"/>
                </a:cubicBezTo>
                <a:close/>
              </a:path>
            </a:pathLst>
          </a:custGeom>
          <a:noFill/>
          <a:ln w="127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Arrow Connector 12"/>
          <p:cNvCxnSpPr/>
          <p:nvPr/>
        </p:nvCxnSpPr>
        <p:spPr>
          <a:xfrm flipV="1">
            <a:off x="4687214" y="3466839"/>
            <a:ext cx="537670" cy="345646"/>
          </a:xfrm>
          <a:prstGeom prst="straightConnector1">
            <a:avLst/>
          </a:prstGeom>
          <a:ln w="12700">
            <a:solidFill>
              <a:schemeClr val="tx1">
                <a:lumMod val="95000"/>
                <a:lumOff val="5000"/>
              </a:schemeClr>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Energy Gain Measurements in TBTS</a:t>
            </a:r>
            <a:endParaRPr lang="en-US" dirty="0"/>
          </a:p>
        </p:txBody>
      </p:sp>
      <p:sp>
        <p:nvSpPr>
          <p:cNvPr id="3" name="Content Placeholder 2"/>
          <p:cNvSpPr>
            <a:spLocks noGrp="1"/>
          </p:cNvSpPr>
          <p:nvPr>
            <p:ph idx="1"/>
          </p:nvPr>
        </p:nvSpPr>
        <p:spPr/>
        <p:txBody>
          <a:bodyPr>
            <a:normAutofit/>
          </a:bodyPr>
          <a:lstStyle/>
          <a:p>
            <a:pPr>
              <a:buNone/>
            </a:pPr>
            <a:r>
              <a:rPr lang="en-US" sz="2000" dirty="0" smtClean="0"/>
              <a:t>Analyzed acceleration measurements (events) in TBTS including the </a:t>
            </a:r>
          </a:p>
          <a:p>
            <a:pPr>
              <a:buNone/>
            </a:pPr>
            <a:r>
              <a:rPr lang="en-US" sz="2000" dirty="0" smtClean="0"/>
              <a:t>corresponding timestamps are gathered by </a:t>
            </a:r>
            <a:r>
              <a:rPr lang="en-US" sz="2000" b="1" dirty="0" smtClean="0"/>
              <a:t>Javier Barranco Garcia </a:t>
            </a:r>
            <a:r>
              <a:rPr lang="en-US" sz="2000" dirty="0" smtClean="0"/>
              <a:t>here:</a:t>
            </a:r>
            <a:endParaRPr lang="ru-RU" sz="2000" dirty="0" smtClean="0"/>
          </a:p>
          <a:p>
            <a:pPr>
              <a:buNone/>
            </a:pPr>
            <a:endParaRPr lang="en-US" sz="2000" dirty="0" smtClean="0"/>
          </a:p>
          <a:p>
            <a:r>
              <a:rPr lang="en-US" sz="2000" u="sng" dirty="0" smtClean="0">
                <a:hlinkClick r:id="rId2"/>
              </a:rPr>
              <a:t>http://elogbook.cern.ch/eLogbook/eLogbook.jsp?shiftId=1032364</a:t>
            </a:r>
            <a:endParaRPr lang="en-US" sz="2000" dirty="0" smtClean="0"/>
          </a:p>
          <a:p>
            <a:r>
              <a:rPr lang="en-US" sz="2000" u="sng" dirty="0" smtClean="0">
                <a:hlinkClick r:id="rId3"/>
              </a:rPr>
              <a:t>http://elogbook.cern.ch/eLogbook/eLogbook.jsp?shiftId=1032385</a:t>
            </a:r>
            <a:endParaRPr lang="en-US" sz="2000" dirty="0" smtClean="0"/>
          </a:p>
          <a:p>
            <a:r>
              <a:rPr lang="en-US" sz="2000" u="sng" dirty="0" smtClean="0">
                <a:hlinkClick r:id="rId4"/>
              </a:rPr>
              <a:t>http://elogbook.cern.ch/eLogbook/eLogbook.jsp?shiftId=1032677</a:t>
            </a:r>
            <a:endParaRPr lang="en-US" sz="2000" dirty="0" smtClean="0"/>
          </a:p>
          <a:p>
            <a:endParaRPr lang="en-US" sz="2000" dirty="0"/>
          </a:p>
        </p:txBody>
      </p:sp>
      <p:graphicFrame>
        <p:nvGraphicFramePr>
          <p:cNvPr id="6" name="Table 5"/>
          <p:cNvGraphicFramePr>
            <a:graphicFrameLocks noGrp="1"/>
          </p:cNvGraphicFramePr>
          <p:nvPr/>
        </p:nvGraphicFramePr>
        <p:xfrm>
          <a:off x="1295400" y="4191000"/>
          <a:ext cx="6096000" cy="1854200"/>
        </p:xfrm>
        <a:graphic>
          <a:graphicData uri="http://schemas.openxmlformats.org/drawingml/2006/table">
            <a:tbl>
              <a:tblPr firstRow="1" bandRow="1">
                <a:tableStyleId>{5C22544A-7EE6-4342-B048-85BDC9FD1C3A}</a:tableStyleId>
              </a:tblPr>
              <a:tblGrid>
                <a:gridCol w="3048000"/>
                <a:gridCol w="3048000"/>
              </a:tblGrid>
              <a:tr h="370840">
                <a:tc>
                  <a:txBody>
                    <a:bodyPr/>
                    <a:lstStyle/>
                    <a:p>
                      <a:pPr marL="0" marR="0" algn="ctr">
                        <a:spcBef>
                          <a:spcPts val="0"/>
                        </a:spcBef>
                        <a:spcAft>
                          <a:spcPts val="0"/>
                        </a:spcAft>
                      </a:pPr>
                      <a:r>
                        <a:rPr lang="en-US" sz="2000" b="0" dirty="0">
                          <a:latin typeface="+mn-lt"/>
                          <a:ea typeface="Times New Roman"/>
                          <a:cs typeface="Times New Roman"/>
                        </a:rPr>
                        <a:t>Temperature, C</a:t>
                      </a:r>
                    </a:p>
                  </a:txBody>
                  <a:tcPr marL="68580" marR="68580" marT="0" marB="0"/>
                </a:tc>
                <a:tc>
                  <a:txBody>
                    <a:bodyPr/>
                    <a:lstStyle/>
                    <a:p>
                      <a:pPr marL="0" marR="0" algn="ctr">
                        <a:spcBef>
                          <a:spcPts val="0"/>
                        </a:spcBef>
                        <a:spcAft>
                          <a:spcPts val="0"/>
                        </a:spcAft>
                      </a:pPr>
                      <a:r>
                        <a:rPr lang="en-US" sz="2000" b="0" dirty="0" smtClean="0">
                          <a:latin typeface="+mn-lt"/>
                          <a:ea typeface="Times New Roman"/>
                          <a:cs typeface="Times New Roman"/>
                        </a:rPr>
                        <a:t>Total Number </a:t>
                      </a:r>
                      <a:r>
                        <a:rPr lang="en-US" sz="2000" b="0" dirty="0">
                          <a:latin typeface="+mn-lt"/>
                          <a:ea typeface="Times New Roman"/>
                          <a:cs typeface="Times New Roman"/>
                        </a:rPr>
                        <a:t>of Events</a:t>
                      </a:r>
                    </a:p>
                  </a:txBody>
                  <a:tcPr marL="68580" marR="68580" marT="0" marB="0"/>
                </a:tc>
              </a:tr>
              <a:tr h="370840">
                <a:tc>
                  <a:txBody>
                    <a:bodyPr/>
                    <a:lstStyle/>
                    <a:p>
                      <a:pPr marL="0" marR="0" algn="ctr">
                        <a:spcBef>
                          <a:spcPts val="0"/>
                        </a:spcBef>
                        <a:spcAft>
                          <a:spcPts val="0"/>
                        </a:spcAft>
                      </a:pPr>
                      <a:r>
                        <a:rPr lang="en-US" sz="2000" dirty="0">
                          <a:latin typeface="+mn-lt"/>
                          <a:ea typeface="Times New Roman"/>
                          <a:cs typeface="Times New Roman"/>
                        </a:rPr>
                        <a:t>37</a:t>
                      </a:r>
                    </a:p>
                  </a:txBody>
                  <a:tcPr marL="68580" marR="68580" marT="0" marB="0"/>
                </a:tc>
                <a:tc>
                  <a:txBody>
                    <a:bodyPr/>
                    <a:lstStyle/>
                    <a:p>
                      <a:pPr marL="0" marR="0" algn="ctr">
                        <a:spcBef>
                          <a:spcPts val="0"/>
                        </a:spcBef>
                        <a:spcAft>
                          <a:spcPts val="0"/>
                        </a:spcAft>
                      </a:pPr>
                      <a:r>
                        <a:rPr lang="en-US" sz="2000" dirty="0">
                          <a:latin typeface="+mn-lt"/>
                          <a:ea typeface="Times New Roman"/>
                          <a:cs typeface="Times New Roman"/>
                        </a:rPr>
                        <a:t>17</a:t>
                      </a:r>
                    </a:p>
                  </a:txBody>
                  <a:tcPr marL="68580" marR="68580" marT="0" marB="0"/>
                </a:tc>
              </a:tr>
              <a:tr h="370840">
                <a:tc>
                  <a:txBody>
                    <a:bodyPr/>
                    <a:lstStyle/>
                    <a:p>
                      <a:pPr marL="0" marR="0" algn="ctr">
                        <a:spcBef>
                          <a:spcPts val="0"/>
                        </a:spcBef>
                        <a:spcAft>
                          <a:spcPts val="0"/>
                        </a:spcAft>
                      </a:pPr>
                      <a:r>
                        <a:rPr lang="en-US" sz="2000" dirty="0">
                          <a:latin typeface="+mn-lt"/>
                          <a:ea typeface="Times New Roman"/>
                          <a:cs typeface="Times New Roman"/>
                        </a:rPr>
                        <a:t>50</a:t>
                      </a:r>
                    </a:p>
                  </a:txBody>
                  <a:tcPr marL="68580" marR="68580" marT="0" marB="0"/>
                </a:tc>
                <a:tc>
                  <a:txBody>
                    <a:bodyPr/>
                    <a:lstStyle/>
                    <a:p>
                      <a:pPr marL="0" marR="0" algn="ctr">
                        <a:spcBef>
                          <a:spcPts val="0"/>
                        </a:spcBef>
                        <a:spcAft>
                          <a:spcPts val="0"/>
                        </a:spcAft>
                      </a:pPr>
                      <a:r>
                        <a:rPr lang="en-US" sz="2000" dirty="0">
                          <a:latin typeface="+mn-lt"/>
                          <a:ea typeface="Times New Roman"/>
                          <a:cs typeface="Times New Roman"/>
                        </a:rPr>
                        <a:t>6</a:t>
                      </a:r>
                    </a:p>
                  </a:txBody>
                  <a:tcPr marL="68580" marR="68580" marT="0" marB="0"/>
                </a:tc>
              </a:tr>
              <a:tr h="370840">
                <a:tc>
                  <a:txBody>
                    <a:bodyPr/>
                    <a:lstStyle/>
                    <a:p>
                      <a:pPr marL="0" marR="0" algn="ctr">
                        <a:spcBef>
                          <a:spcPts val="0"/>
                        </a:spcBef>
                        <a:spcAft>
                          <a:spcPts val="0"/>
                        </a:spcAft>
                      </a:pPr>
                      <a:r>
                        <a:rPr lang="en-US" sz="2000" dirty="0">
                          <a:latin typeface="+mn-lt"/>
                          <a:ea typeface="Times New Roman"/>
                          <a:cs typeface="Times New Roman"/>
                        </a:rPr>
                        <a:t>55</a:t>
                      </a:r>
                    </a:p>
                  </a:txBody>
                  <a:tcPr marL="68580" marR="68580" marT="0" marB="0"/>
                </a:tc>
                <a:tc>
                  <a:txBody>
                    <a:bodyPr/>
                    <a:lstStyle/>
                    <a:p>
                      <a:pPr marL="0" marR="0" algn="ctr">
                        <a:spcBef>
                          <a:spcPts val="0"/>
                        </a:spcBef>
                        <a:spcAft>
                          <a:spcPts val="0"/>
                        </a:spcAft>
                      </a:pPr>
                      <a:r>
                        <a:rPr lang="en-US" sz="2000" dirty="0">
                          <a:latin typeface="+mn-lt"/>
                          <a:ea typeface="Times New Roman"/>
                          <a:cs typeface="Times New Roman"/>
                        </a:rPr>
                        <a:t>5</a:t>
                      </a:r>
                    </a:p>
                  </a:txBody>
                  <a:tcPr marL="68580" marR="68580" marT="0" marB="0"/>
                </a:tc>
              </a:tr>
              <a:tr h="370840">
                <a:tc>
                  <a:txBody>
                    <a:bodyPr/>
                    <a:lstStyle/>
                    <a:p>
                      <a:pPr marL="0" marR="0" algn="ctr">
                        <a:spcBef>
                          <a:spcPts val="0"/>
                        </a:spcBef>
                        <a:spcAft>
                          <a:spcPts val="0"/>
                        </a:spcAft>
                      </a:pPr>
                      <a:r>
                        <a:rPr lang="en-US" sz="2000" dirty="0">
                          <a:latin typeface="+mn-lt"/>
                          <a:ea typeface="Times New Roman"/>
                          <a:cs typeface="Times New Roman"/>
                        </a:rPr>
                        <a:t>60</a:t>
                      </a:r>
                    </a:p>
                  </a:txBody>
                  <a:tcPr marL="68580" marR="68580" marT="0" marB="0"/>
                </a:tc>
                <a:tc>
                  <a:txBody>
                    <a:bodyPr/>
                    <a:lstStyle/>
                    <a:p>
                      <a:pPr marL="0" marR="0" algn="ctr">
                        <a:spcBef>
                          <a:spcPts val="0"/>
                        </a:spcBef>
                        <a:spcAft>
                          <a:spcPts val="0"/>
                        </a:spcAft>
                      </a:pPr>
                      <a:r>
                        <a:rPr lang="en-US" sz="2000" dirty="0">
                          <a:latin typeface="+mn-lt"/>
                          <a:ea typeface="Times New Roman"/>
                          <a:cs typeface="Times New Roman"/>
                        </a:rPr>
                        <a:t>11</a:t>
                      </a:r>
                    </a:p>
                  </a:txBody>
                  <a:tcPr marL="68580" marR="68580" marT="0" marB="0"/>
                </a:tc>
              </a:tr>
            </a:tbl>
          </a:graphicData>
        </a:graphic>
      </p:graphicFrame>
      <p:sp>
        <p:nvSpPr>
          <p:cNvPr id="7" name="Slide Number Placeholder 6"/>
          <p:cNvSpPr>
            <a:spLocks noGrp="1"/>
          </p:cNvSpPr>
          <p:nvPr>
            <p:ph type="sldNum" sz="quarter" idx="12"/>
          </p:nvPr>
        </p:nvSpPr>
        <p:spPr/>
        <p:txBody>
          <a:bodyPr/>
          <a:lstStyle/>
          <a:p>
            <a:fld id="{4B90B695-DE59-4456-89C7-5003C0058894}" type="slidenum">
              <a:rPr lang="en-US" smtClean="0"/>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One quarter of the TD24_tank (12WDSDVG1.8T) AS installed in TBTS</a:t>
            </a:r>
            <a:endParaRPr lang="en-US" dirty="0"/>
          </a:p>
        </p:txBody>
      </p:sp>
      <p:pic>
        <p:nvPicPr>
          <p:cNvPr id="4" name="Content Placeholder 3"/>
          <p:cNvPicPr>
            <a:picLocks noGrp="1"/>
          </p:cNvPicPr>
          <p:nvPr>
            <p:ph idx="1"/>
          </p:nvPr>
        </p:nvPicPr>
        <p:blipFill>
          <a:blip r:embed="rId2" cstate="print"/>
          <a:srcRect l="9062" t="18518" r="15195" b="24289"/>
          <a:stretch>
            <a:fillRect/>
          </a:stretch>
        </p:blipFill>
        <p:spPr bwMode="auto">
          <a:xfrm>
            <a:off x="533400" y="1828800"/>
            <a:ext cx="8229600" cy="4342518"/>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fld id="{4B90B695-DE59-4456-89C7-5003C0058894}" type="slidenum">
              <a:rPr lang="en-US" smtClean="0"/>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Results of the S-parameters </a:t>
            </a:r>
            <a:br>
              <a:rPr lang="en-US" dirty="0" smtClean="0"/>
            </a:br>
            <a:r>
              <a:rPr lang="en-US" dirty="0" smtClean="0"/>
              <a:t>HFSS Simulation</a:t>
            </a:r>
            <a:endParaRPr lang="en-US" dirty="0"/>
          </a:p>
        </p:txBody>
      </p:sp>
      <p:pic>
        <p:nvPicPr>
          <p:cNvPr id="4" name="Content Placeholder 3"/>
          <p:cNvPicPr>
            <a:picLocks noGrp="1"/>
          </p:cNvPicPr>
          <p:nvPr>
            <p:ph idx="1"/>
          </p:nvPr>
        </p:nvPicPr>
        <p:blipFill>
          <a:blip r:embed="rId2" cstate="print"/>
          <a:srcRect l="5911" t="4265" r="7507"/>
          <a:stretch>
            <a:fillRect/>
          </a:stretch>
        </p:blipFill>
        <p:spPr bwMode="auto">
          <a:xfrm>
            <a:off x="762000" y="1600200"/>
            <a:ext cx="7162800" cy="50292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fld id="{4B90B695-DE59-4456-89C7-5003C0058894}" type="slidenum">
              <a:rPr lang="en-US" smtClean="0"/>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Accelerating Voltage in TD24</a:t>
            </a:r>
            <a:br>
              <a:rPr lang="en-US" dirty="0" smtClean="0"/>
            </a:br>
            <a:r>
              <a:rPr lang="en-US" dirty="0" smtClean="0"/>
              <a:t>(P</a:t>
            </a:r>
            <a:r>
              <a:rPr lang="en-US" baseline="-25000" dirty="0" smtClean="0"/>
              <a:t>in</a:t>
            </a:r>
            <a:r>
              <a:rPr lang="en-US" dirty="0" smtClean="0"/>
              <a:t> = 4W)</a:t>
            </a:r>
            <a:endParaRPr lang="en-US" dirty="0"/>
          </a:p>
        </p:txBody>
      </p:sp>
      <p:pic>
        <p:nvPicPr>
          <p:cNvPr id="4" name="Content Placeholder 3"/>
          <p:cNvPicPr>
            <a:picLocks noGrp="1"/>
          </p:cNvPicPr>
          <p:nvPr>
            <p:ph idx="1"/>
          </p:nvPr>
        </p:nvPicPr>
        <p:blipFill>
          <a:blip r:embed="rId2" cstate="print"/>
          <a:srcRect l="3904" t="4497" r="5737" b="-44"/>
          <a:stretch>
            <a:fillRect/>
          </a:stretch>
        </p:blipFill>
        <p:spPr bwMode="auto">
          <a:xfrm>
            <a:off x="1006012" y="1752600"/>
            <a:ext cx="7131975" cy="50292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fld id="{4B90B695-DE59-4456-89C7-5003C0058894}" type="slidenum">
              <a:rPr lang="en-US" smtClean="0"/>
              <a:pPr/>
              <a:t>6</a:t>
            </a:fld>
            <a:endParaRPr lang="en-US"/>
          </a:p>
        </p:txBody>
      </p:sp>
      <p:cxnSp>
        <p:nvCxnSpPr>
          <p:cNvPr id="7" name="Straight Connector 6"/>
          <p:cNvCxnSpPr/>
          <p:nvPr/>
        </p:nvCxnSpPr>
        <p:spPr>
          <a:xfrm rot="5400000" flipH="1" flipV="1">
            <a:off x="2172603" y="4061331"/>
            <a:ext cx="429768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3855204" y="1631196"/>
            <a:ext cx="1295400" cy="307777"/>
          </a:xfrm>
          <a:prstGeom prst="rect">
            <a:avLst/>
          </a:prstGeom>
          <a:noFill/>
        </p:spPr>
        <p:txBody>
          <a:bodyPr wrap="square" rtlCol="0">
            <a:spAutoFit/>
          </a:bodyPr>
          <a:lstStyle/>
          <a:p>
            <a:r>
              <a:rPr lang="en-US" sz="1400" dirty="0" smtClean="0"/>
              <a:t>11.994 GHz</a:t>
            </a:r>
            <a:endParaRPr lang="en-US" sz="1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Layout of the Instrumentation for the CTF3 Two-beam Test-stand</a:t>
            </a:r>
            <a:endParaRPr lang="en-US" dirty="0"/>
          </a:p>
        </p:txBody>
      </p:sp>
      <p:pic>
        <p:nvPicPr>
          <p:cNvPr id="26626" name="Picture 2"/>
          <p:cNvPicPr>
            <a:picLocks noChangeAspect="1" noChangeArrowheads="1"/>
          </p:cNvPicPr>
          <p:nvPr/>
        </p:nvPicPr>
        <p:blipFill>
          <a:blip r:embed="rId2" cstate="print"/>
          <a:srcRect/>
          <a:stretch>
            <a:fillRect/>
          </a:stretch>
        </p:blipFill>
        <p:spPr bwMode="auto">
          <a:xfrm>
            <a:off x="533400" y="1524000"/>
            <a:ext cx="8115146" cy="4267200"/>
          </a:xfrm>
          <a:prstGeom prst="rect">
            <a:avLst/>
          </a:prstGeom>
          <a:noFill/>
          <a:ln w="9525">
            <a:noFill/>
            <a:miter lim="800000"/>
            <a:headEnd/>
            <a:tailEnd/>
          </a:ln>
        </p:spPr>
      </p:pic>
      <p:sp>
        <p:nvSpPr>
          <p:cNvPr id="7" name="TextBox 6"/>
          <p:cNvSpPr txBox="1"/>
          <p:nvPr/>
        </p:nvSpPr>
        <p:spPr>
          <a:xfrm>
            <a:off x="228600" y="5867400"/>
            <a:ext cx="8686800" cy="923330"/>
          </a:xfrm>
          <a:prstGeom prst="rect">
            <a:avLst/>
          </a:prstGeom>
          <a:noFill/>
        </p:spPr>
        <p:txBody>
          <a:bodyPr wrap="square" rtlCol="0">
            <a:spAutoFit/>
          </a:bodyPr>
          <a:lstStyle/>
          <a:p>
            <a:r>
              <a:rPr lang="en-US" b="1" dirty="0" smtClean="0">
                <a:solidFill>
                  <a:srgbClr val="C00000"/>
                </a:solidFill>
              </a:rPr>
              <a:t>Important  input from Alexey Dubrovskiy</a:t>
            </a:r>
            <a:r>
              <a:rPr lang="en-US" b="1" dirty="0" smtClean="0"/>
              <a:t>:</a:t>
            </a:r>
            <a:r>
              <a:rPr lang="en-US" dirty="0" smtClean="0"/>
              <a:t> to use </a:t>
            </a:r>
            <a:r>
              <a:rPr lang="en-US" b="1" dirty="0" smtClean="0"/>
              <a:t>PPI0431</a:t>
            </a:r>
            <a:r>
              <a:rPr lang="en-US" dirty="0" smtClean="0"/>
              <a:t> signal instead of the PSI0631 one and then take into account recirculation in PETS and waveguide network between PETS and AS. In this way more reliable input pulse is obtained for AS.</a:t>
            </a:r>
            <a:endParaRPr lang="en-US" dirty="0"/>
          </a:p>
        </p:txBody>
      </p:sp>
      <p:sp>
        <p:nvSpPr>
          <p:cNvPr id="8" name="Rectangle 7"/>
          <p:cNvSpPr/>
          <p:nvPr/>
        </p:nvSpPr>
        <p:spPr>
          <a:xfrm>
            <a:off x="8077200" y="1447800"/>
            <a:ext cx="457200" cy="152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Slide Number Placeholder 8"/>
          <p:cNvSpPr>
            <a:spLocks noGrp="1"/>
          </p:cNvSpPr>
          <p:nvPr>
            <p:ph type="sldNum" sz="quarter" idx="12"/>
          </p:nvPr>
        </p:nvSpPr>
        <p:spPr/>
        <p:txBody>
          <a:bodyPr/>
          <a:lstStyle/>
          <a:p>
            <a:fld id="{4B90B695-DE59-4456-89C7-5003C0058894}" type="slidenum">
              <a:rPr lang="en-US" smtClean="0"/>
              <a:pPr/>
              <a:t>7</a:t>
            </a:fld>
            <a:endParaRPr lang="en-US" dirty="0"/>
          </a:p>
        </p:txBody>
      </p:sp>
      <p:sp>
        <p:nvSpPr>
          <p:cNvPr id="15" name="Oval 14"/>
          <p:cNvSpPr/>
          <p:nvPr/>
        </p:nvSpPr>
        <p:spPr>
          <a:xfrm>
            <a:off x="4495800" y="2667000"/>
            <a:ext cx="914400" cy="685800"/>
          </a:xfrm>
          <a:prstGeom prst="ellipse">
            <a:avLst/>
          </a:prstGeom>
          <a:solidFill>
            <a:srgbClr val="77933C">
              <a:alpha val="20000"/>
            </a:srgb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4366647" y="3749298"/>
            <a:ext cx="914400" cy="685800"/>
          </a:xfrm>
          <a:prstGeom prst="ellipse">
            <a:avLst/>
          </a:prstGeom>
          <a:solidFill>
            <a:srgbClr val="77933C">
              <a:alpha val="20000"/>
            </a:srgbClr>
          </a:solidFill>
          <a:ln w="28575">
            <a:solidFill>
              <a:schemeClr val="tx1">
                <a:lumMod val="95000"/>
                <a:lumOff val="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1447800"/>
          </a:xfrm>
        </p:spPr>
        <p:txBody>
          <a:bodyPr>
            <a:normAutofit/>
          </a:bodyPr>
          <a:lstStyle/>
          <a:p>
            <a:r>
              <a:rPr lang="en-US" dirty="0" smtClean="0"/>
              <a:t>90 MW Pulse in CTF3 </a:t>
            </a:r>
            <a:r>
              <a:rPr lang="en-US" dirty="0" err="1" smtClean="0"/>
              <a:t>vs</a:t>
            </a:r>
            <a:r>
              <a:rPr lang="en-US" dirty="0" smtClean="0"/>
              <a:t> CLIC nominal (100 MV/m unloaded)  pulse</a:t>
            </a:r>
            <a:endParaRPr lang="en-US" b="1" dirty="0">
              <a:solidFill>
                <a:srgbClr val="FF0000"/>
              </a:solidFill>
            </a:endParaRPr>
          </a:p>
        </p:txBody>
      </p:sp>
      <p:sp>
        <p:nvSpPr>
          <p:cNvPr id="5" name="Slide Number Placeholder 4"/>
          <p:cNvSpPr>
            <a:spLocks noGrp="1"/>
          </p:cNvSpPr>
          <p:nvPr>
            <p:ph type="sldNum" sz="quarter" idx="12"/>
          </p:nvPr>
        </p:nvSpPr>
        <p:spPr/>
        <p:txBody>
          <a:bodyPr/>
          <a:lstStyle/>
          <a:p>
            <a:fld id="{4B90B695-DE59-4456-89C7-5003C0058894}" type="slidenum">
              <a:rPr lang="en-US" smtClean="0"/>
              <a:pPr/>
              <a:t>8</a:t>
            </a:fld>
            <a:endParaRPr lang="en-US"/>
          </a:p>
        </p:txBody>
      </p:sp>
      <p:pic>
        <p:nvPicPr>
          <p:cNvPr id="2050" name="Picture 2"/>
          <p:cNvPicPr>
            <a:picLocks noGrp="1" noChangeAspect="1" noChangeArrowheads="1"/>
          </p:cNvPicPr>
          <p:nvPr>
            <p:ph idx="1"/>
          </p:nvPr>
        </p:nvPicPr>
        <p:blipFill>
          <a:blip r:embed="rId2" cstate="print"/>
          <a:srcRect l="4651" t="5179" r="6977" b="3496"/>
          <a:stretch>
            <a:fillRect/>
          </a:stretch>
        </p:blipFill>
        <p:spPr bwMode="auto">
          <a:xfrm>
            <a:off x="914400" y="1676400"/>
            <a:ext cx="7315200" cy="500513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dirty="0" smtClean="0"/>
              <a:t>Simulation of the Transmission</a:t>
            </a:r>
            <a:endParaRPr lang="en-US" dirty="0"/>
          </a:p>
        </p:txBody>
      </p:sp>
      <p:pic>
        <p:nvPicPr>
          <p:cNvPr id="5" name="Content Placeholder 4"/>
          <p:cNvPicPr>
            <a:picLocks noGrp="1"/>
          </p:cNvPicPr>
          <p:nvPr>
            <p:ph idx="1"/>
          </p:nvPr>
        </p:nvPicPr>
        <p:blipFill>
          <a:blip r:embed="rId2" cstate="print"/>
          <a:srcRect l="6795" t="3854" r="6315" b="3167"/>
          <a:stretch>
            <a:fillRect/>
          </a:stretch>
        </p:blipFill>
        <p:spPr bwMode="auto">
          <a:xfrm>
            <a:off x="838200" y="990600"/>
            <a:ext cx="7323071" cy="52578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fld id="{4B90B695-DE59-4456-89C7-5003C0058894}" type="slidenum">
              <a:rPr lang="en-US" smtClean="0"/>
              <a:pPr/>
              <a:t>9</a:t>
            </a:fld>
            <a:endParaRPr lang="en-US" dirty="0"/>
          </a:p>
        </p:txBody>
      </p:sp>
      <p:sp>
        <p:nvSpPr>
          <p:cNvPr id="8" name="TextBox 7"/>
          <p:cNvSpPr txBox="1"/>
          <p:nvPr/>
        </p:nvSpPr>
        <p:spPr>
          <a:xfrm>
            <a:off x="0" y="6324600"/>
            <a:ext cx="8229600" cy="369332"/>
          </a:xfrm>
          <a:prstGeom prst="rect">
            <a:avLst/>
          </a:prstGeom>
          <a:solidFill>
            <a:schemeClr val="bg1">
              <a:lumMod val="95000"/>
            </a:schemeClr>
          </a:solidFill>
        </p:spPr>
        <p:txBody>
          <a:bodyPr wrap="square" rtlCol="0">
            <a:spAutoFit/>
          </a:bodyPr>
          <a:lstStyle/>
          <a:p>
            <a:pPr algn="ctr"/>
            <a:r>
              <a:rPr lang="en-US" i="1" dirty="0" err="1" smtClean="0"/>
              <a:t>P</a:t>
            </a:r>
            <a:r>
              <a:rPr lang="en-US" baseline="-25000" dirty="0" err="1" smtClean="0"/>
              <a:t>trans</a:t>
            </a:r>
            <a:r>
              <a:rPr lang="en-US" dirty="0" smtClean="0"/>
              <a:t>(</a:t>
            </a:r>
            <a:r>
              <a:rPr lang="en-US" i="1" dirty="0" smtClean="0"/>
              <a:t>t</a:t>
            </a:r>
            <a:r>
              <a:rPr lang="en-US" dirty="0" smtClean="0"/>
              <a:t>)  =  </a:t>
            </a:r>
            <a:r>
              <a:rPr lang="en-US" dirty="0" err="1" smtClean="0"/>
              <a:t>conv</a:t>
            </a:r>
            <a:r>
              <a:rPr lang="en-US" dirty="0" smtClean="0"/>
              <a:t>  (</a:t>
            </a:r>
            <a:r>
              <a:rPr lang="en-US" i="1" dirty="0" smtClean="0"/>
              <a:t>S</a:t>
            </a:r>
            <a:r>
              <a:rPr lang="en-US" baseline="-25000" dirty="0" smtClean="0"/>
              <a:t>12</a:t>
            </a:r>
            <a:r>
              <a:rPr lang="en-US" dirty="0" smtClean="0"/>
              <a:t>(</a:t>
            </a:r>
            <a:r>
              <a:rPr lang="en-US" i="1" dirty="0" smtClean="0"/>
              <a:t>t</a:t>
            </a:r>
            <a:r>
              <a:rPr lang="en-US" dirty="0" smtClean="0"/>
              <a:t>), </a:t>
            </a:r>
            <a:r>
              <a:rPr lang="en-US" dirty="0" err="1" smtClean="0"/>
              <a:t>sqrt</a:t>
            </a:r>
            <a:r>
              <a:rPr lang="en-US" dirty="0" smtClean="0"/>
              <a:t>(|</a:t>
            </a:r>
            <a:r>
              <a:rPr lang="en-US" i="1" dirty="0" smtClean="0"/>
              <a:t>P</a:t>
            </a:r>
            <a:r>
              <a:rPr lang="en-US" dirty="0" smtClean="0"/>
              <a:t>(</a:t>
            </a:r>
            <a:r>
              <a:rPr lang="en-US" i="1" dirty="0" smtClean="0"/>
              <a:t>t</a:t>
            </a:r>
            <a:r>
              <a:rPr lang="en-US" dirty="0" smtClean="0"/>
              <a:t>)|) * exp (</a:t>
            </a:r>
            <a:r>
              <a:rPr lang="en-US" dirty="0" err="1" smtClean="0"/>
              <a:t>i</a:t>
            </a:r>
            <a:r>
              <a:rPr lang="en-US" dirty="0" smtClean="0"/>
              <a:t>*(</a:t>
            </a:r>
            <a:r>
              <a:rPr lang="el-GR" i="1" dirty="0" smtClean="0"/>
              <a:t>ω</a:t>
            </a:r>
            <a:r>
              <a:rPr lang="en-US" baseline="-25000" dirty="0" smtClean="0"/>
              <a:t>0</a:t>
            </a:r>
            <a:r>
              <a:rPr lang="en-US" dirty="0" smtClean="0"/>
              <a:t>*</a:t>
            </a:r>
            <a:r>
              <a:rPr lang="en-US" i="1" dirty="0" smtClean="0"/>
              <a:t>t</a:t>
            </a:r>
            <a:r>
              <a:rPr lang="en-US" dirty="0" smtClean="0"/>
              <a:t>+</a:t>
            </a:r>
            <a:r>
              <a:rPr lang="el-GR" dirty="0" smtClean="0"/>
              <a:t>Δ</a:t>
            </a:r>
            <a:r>
              <a:rPr lang="el-GR" i="1" dirty="0" smtClean="0"/>
              <a:t>φ</a:t>
            </a:r>
            <a:r>
              <a:rPr lang="en-US" dirty="0" smtClean="0"/>
              <a:t>)) )</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409</TotalTime>
  <Words>358</Words>
  <Application>Microsoft Office PowerPoint</Application>
  <PresentationFormat>On-screen Show (4:3)</PresentationFormat>
  <Paragraphs>64</Paragraphs>
  <Slides>14</Slides>
  <Notes>1</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Analysis of the  Energy Gain Measurements in TBTS</vt:lpstr>
      <vt:lpstr>Motivation</vt:lpstr>
      <vt:lpstr>Energy Gain Measurements in TBTS</vt:lpstr>
      <vt:lpstr>One quarter of the TD24_tank (12WDSDVG1.8T) AS installed in TBTS</vt:lpstr>
      <vt:lpstr>Results of the S-parameters  HFSS Simulation</vt:lpstr>
      <vt:lpstr>Accelerating Voltage in TD24 (Pin = 4W)</vt:lpstr>
      <vt:lpstr>Layout of the Instrumentation for the CTF3 Two-beam Test-stand</vt:lpstr>
      <vt:lpstr>90 MW Pulse in CTF3 vs CLIC nominal (100 MV/m unloaded)  pulse</vt:lpstr>
      <vt:lpstr>Simulation of the Transmission</vt:lpstr>
      <vt:lpstr>Simulation of the Energy Gain  (no detuning)</vt:lpstr>
      <vt:lpstr>Simulation of the Energy</vt:lpstr>
      <vt:lpstr>Effect of the detuning in the comparison with the steady-state</vt:lpstr>
      <vt:lpstr>Pulse-Surface Heating for 90MW CTF3 pulse vs CLIC nominal pulse</vt:lpstr>
      <vt:lpstr>Conclusions</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Comparison of CTF3 measured results and theoretical expectations</dc:title>
  <dc:creator>Oleksiy Kononenko</dc:creator>
  <cp:lastModifiedBy>Oleksiy Kononenko</cp:lastModifiedBy>
  <cp:revision>180</cp:revision>
  <dcterms:created xsi:type="dcterms:W3CDTF">2011-01-27T12:21:13Z</dcterms:created>
  <dcterms:modified xsi:type="dcterms:W3CDTF">2011-03-23T12:19:44Z</dcterms:modified>
</cp:coreProperties>
</file>