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31"/>
  </p:notesMasterIdLst>
  <p:sldIdLst>
    <p:sldId id="256" r:id="rId3"/>
    <p:sldId id="287" r:id="rId4"/>
    <p:sldId id="318" r:id="rId5"/>
    <p:sldId id="282" r:id="rId6"/>
    <p:sldId id="288" r:id="rId7"/>
    <p:sldId id="289" r:id="rId8"/>
    <p:sldId id="284" r:id="rId9"/>
    <p:sldId id="290" r:id="rId10"/>
    <p:sldId id="292" r:id="rId11"/>
    <p:sldId id="296" r:id="rId12"/>
    <p:sldId id="291" r:id="rId13"/>
    <p:sldId id="285" r:id="rId14"/>
    <p:sldId id="319" r:id="rId15"/>
    <p:sldId id="298" r:id="rId16"/>
    <p:sldId id="299" r:id="rId17"/>
    <p:sldId id="300" r:id="rId18"/>
    <p:sldId id="260" r:id="rId19"/>
    <p:sldId id="320" r:id="rId20"/>
    <p:sldId id="309" r:id="rId21"/>
    <p:sldId id="312" r:id="rId22"/>
    <p:sldId id="311" r:id="rId23"/>
    <p:sldId id="313" r:id="rId24"/>
    <p:sldId id="315" r:id="rId25"/>
    <p:sldId id="301" r:id="rId26"/>
    <p:sldId id="302" r:id="rId27"/>
    <p:sldId id="303" r:id="rId28"/>
    <p:sldId id="304" r:id="rId29"/>
    <p:sldId id="306" r:id="rId3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EC2456-40E3-4D08-8810-33DB18E198CA}" v="30" dt="2021-08-12T15:37:29.1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42" y="7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o Zannini" userId="07f1a9dee3543268" providerId="LiveId" clId="{C9EC2456-40E3-4D08-8810-33DB18E198CA}"/>
    <pc:docChg chg="undo custSel addSld delSld modSld">
      <pc:chgData name="Carlo Zannini" userId="07f1a9dee3543268" providerId="LiveId" clId="{C9EC2456-40E3-4D08-8810-33DB18E198CA}" dt="2021-08-12T15:40:36.627" v="3468" actId="20577"/>
      <pc:docMkLst>
        <pc:docMk/>
      </pc:docMkLst>
      <pc:sldChg chg="modSp mod">
        <pc:chgData name="Carlo Zannini" userId="07f1a9dee3543268" providerId="LiveId" clId="{C9EC2456-40E3-4D08-8810-33DB18E198CA}" dt="2021-08-12T12:01:16.821" v="3294" actId="113"/>
        <pc:sldMkLst>
          <pc:docMk/>
          <pc:sldMk cId="720528391" sldId="256"/>
        </pc:sldMkLst>
        <pc:spChg chg="mod">
          <ac:chgData name="Carlo Zannini" userId="07f1a9dee3543268" providerId="LiveId" clId="{C9EC2456-40E3-4D08-8810-33DB18E198CA}" dt="2021-08-12T12:01:16.821" v="3294" actId="113"/>
          <ac:spMkLst>
            <pc:docMk/>
            <pc:sldMk cId="720528391" sldId="256"/>
            <ac:spMk id="3" creationId="{D79799B7-B9DC-469F-B63A-1728B3EC35D2}"/>
          </ac:spMkLst>
        </pc:spChg>
      </pc:sldChg>
      <pc:sldChg chg="modAnim">
        <pc:chgData name="Carlo Zannini" userId="07f1a9dee3543268" providerId="LiveId" clId="{C9EC2456-40E3-4D08-8810-33DB18E198CA}" dt="2021-08-12T08:21:15.855" v="3283"/>
        <pc:sldMkLst>
          <pc:docMk/>
          <pc:sldMk cId="4136916208" sldId="284"/>
        </pc:sldMkLst>
      </pc:sldChg>
      <pc:sldChg chg="addSp delSp mod">
        <pc:chgData name="Carlo Zannini" userId="07f1a9dee3543268" providerId="LiveId" clId="{C9EC2456-40E3-4D08-8810-33DB18E198CA}" dt="2021-08-12T07:34:33.871" v="1772" actId="22"/>
        <pc:sldMkLst>
          <pc:docMk/>
          <pc:sldMk cId="3669026783" sldId="285"/>
        </pc:sldMkLst>
        <pc:spChg chg="add del">
          <ac:chgData name="Carlo Zannini" userId="07f1a9dee3543268" providerId="LiveId" clId="{C9EC2456-40E3-4D08-8810-33DB18E198CA}" dt="2021-08-12T07:34:26.906" v="1770" actId="22"/>
          <ac:spMkLst>
            <pc:docMk/>
            <pc:sldMk cId="3669026783" sldId="285"/>
            <ac:spMk id="13" creationId="{0F742905-2125-4C37-B15A-8C925523ACA9}"/>
          </ac:spMkLst>
        </pc:spChg>
        <pc:spChg chg="add del">
          <ac:chgData name="Carlo Zannini" userId="07f1a9dee3543268" providerId="LiveId" clId="{C9EC2456-40E3-4D08-8810-33DB18E198CA}" dt="2021-08-12T07:34:33.871" v="1772" actId="22"/>
          <ac:spMkLst>
            <pc:docMk/>
            <pc:sldMk cId="3669026783" sldId="285"/>
            <ac:spMk id="14" creationId="{50382E60-C358-4C10-8A41-DDA7439B4118}"/>
          </ac:spMkLst>
        </pc:spChg>
      </pc:sldChg>
      <pc:sldChg chg="modSp mod">
        <pc:chgData name="Carlo Zannini" userId="07f1a9dee3543268" providerId="LiveId" clId="{C9EC2456-40E3-4D08-8810-33DB18E198CA}" dt="2021-08-12T07:33:48.914" v="1764" actId="1076"/>
        <pc:sldMkLst>
          <pc:docMk/>
          <pc:sldMk cId="855652944" sldId="287"/>
        </pc:sldMkLst>
        <pc:spChg chg="mod">
          <ac:chgData name="Carlo Zannini" userId="07f1a9dee3543268" providerId="LiveId" clId="{C9EC2456-40E3-4D08-8810-33DB18E198CA}" dt="2021-08-12T07:33:48.914" v="1764" actId="1076"/>
          <ac:spMkLst>
            <pc:docMk/>
            <pc:sldMk cId="855652944" sldId="287"/>
            <ac:spMk id="3" creationId="{00000000-0000-0000-0000-000000000000}"/>
          </ac:spMkLst>
        </pc:spChg>
      </pc:sldChg>
      <pc:sldChg chg="addSp modSp mod modAnim">
        <pc:chgData name="Carlo Zannini" userId="07f1a9dee3543268" providerId="LiveId" clId="{C9EC2456-40E3-4D08-8810-33DB18E198CA}" dt="2021-08-12T15:37:14.117" v="3331" actId="13822"/>
        <pc:sldMkLst>
          <pc:docMk/>
          <pc:sldMk cId="2326258925" sldId="289"/>
        </pc:sldMkLst>
        <pc:spChg chg="add mod">
          <ac:chgData name="Carlo Zannini" userId="07f1a9dee3543268" providerId="LiveId" clId="{C9EC2456-40E3-4D08-8810-33DB18E198CA}" dt="2021-08-12T15:37:14.117" v="3331" actId="13822"/>
          <ac:spMkLst>
            <pc:docMk/>
            <pc:sldMk cId="2326258925" sldId="289"/>
            <ac:spMk id="3" creationId="{671E4302-13F2-4FDC-8BDF-70F8525B17CD}"/>
          </ac:spMkLst>
        </pc:spChg>
      </pc:sldChg>
      <pc:sldChg chg="addSp modSp mod">
        <pc:chgData name="Carlo Zannini" userId="07f1a9dee3543268" providerId="LiveId" clId="{C9EC2456-40E3-4D08-8810-33DB18E198CA}" dt="2021-08-12T15:37:37.906" v="3418" actId="1035"/>
        <pc:sldMkLst>
          <pc:docMk/>
          <pc:sldMk cId="2388300316" sldId="290"/>
        </pc:sldMkLst>
        <pc:spChg chg="add mod">
          <ac:chgData name="Carlo Zannini" userId="07f1a9dee3543268" providerId="LiveId" clId="{C9EC2456-40E3-4D08-8810-33DB18E198CA}" dt="2021-08-12T15:37:37.906" v="3418" actId="1035"/>
          <ac:spMkLst>
            <pc:docMk/>
            <pc:sldMk cId="2388300316" sldId="290"/>
            <ac:spMk id="8" creationId="{65A1FCFD-5F94-4EB5-ABFE-4AEA182ACDBD}"/>
          </ac:spMkLst>
        </pc:spChg>
      </pc:sldChg>
      <pc:sldChg chg="modAnim">
        <pc:chgData name="Carlo Zannini" userId="07f1a9dee3543268" providerId="LiveId" clId="{C9EC2456-40E3-4D08-8810-33DB18E198CA}" dt="2021-08-12T08:25:18.634" v="3288"/>
        <pc:sldMkLst>
          <pc:docMk/>
          <pc:sldMk cId="1533410569" sldId="292"/>
        </pc:sldMkLst>
      </pc:sldChg>
      <pc:sldChg chg="modAnim">
        <pc:chgData name="Carlo Zannini" userId="07f1a9dee3543268" providerId="LiveId" clId="{C9EC2456-40E3-4D08-8810-33DB18E198CA}" dt="2021-08-12T08:25:49.242" v="3290"/>
        <pc:sldMkLst>
          <pc:docMk/>
          <pc:sldMk cId="2930484681" sldId="296"/>
        </pc:sldMkLst>
      </pc:sldChg>
      <pc:sldChg chg="del">
        <pc:chgData name="Carlo Zannini" userId="07f1a9dee3543268" providerId="LiveId" clId="{C9EC2456-40E3-4D08-8810-33DB18E198CA}" dt="2021-08-12T07:31:49.620" v="1759" actId="47"/>
        <pc:sldMkLst>
          <pc:docMk/>
          <pc:sldMk cId="3926034601" sldId="297"/>
        </pc:sldMkLst>
      </pc:sldChg>
      <pc:sldChg chg="addSp modSp mod">
        <pc:chgData name="Carlo Zannini" userId="07f1a9dee3543268" providerId="LiveId" clId="{C9EC2456-40E3-4D08-8810-33DB18E198CA}" dt="2021-08-12T07:12:49.665" v="499" actId="1036"/>
        <pc:sldMkLst>
          <pc:docMk/>
          <pc:sldMk cId="2716881667" sldId="301"/>
        </pc:sldMkLst>
        <pc:spChg chg="mod">
          <ac:chgData name="Carlo Zannini" userId="07f1a9dee3543268" providerId="LiveId" clId="{C9EC2456-40E3-4D08-8810-33DB18E198CA}" dt="2021-08-12T07:12:44.605" v="479" actId="1035"/>
          <ac:spMkLst>
            <pc:docMk/>
            <pc:sldMk cId="2716881667" sldId="301"/>
            <ac:spMk id="2" creationId="{17258124-E46B-41E3-BB58-F1180B92C49D}"/>
          </ac:spMkLst>
        </pc:spChg>
        <pc:spChg chg="mod">
          <ac:chgData name="Carlo Zannini" userId="07f1a9dee3543268" providerId="LiveId" clId="{C9EC2456-40E3-4D08-8810-33DB18E198CA}" dt="2021-08-12T07:12:49.665" v="499" actId="1036"/>
          <ac:spMkLst>
            <pc:docMk/>
            <pc:sldMk cId="2716881667" sldId="301"/>
            <ac:spMk id="3" creationId="{B4071684-9C70-4C0F-B701-FCA777028D6A}"/>
          </ac:spMkLst>
        </pc:spChg>
        <pc:spChg chg="add mod">
          <ac:chgData name="Carlo Zannini" userId="07f1a9dee3543268" providerId="LiveId" clId="{C9EC2456-40E3-4D08-8810-33DB18E198CA}" dt="2021-08-12T07:11:08.818" v="57" actId="13822"/>
          <ac:spMkLst>
            <pc:docMk/>
            <pc:sldMk cId="2716881667" sldId="301"/>
            <ac:spMk id="4" creationId="{4832DF15-411F-4C3A-8E4E-AB558A7A1A52}"/>
          </ac:spMkLst>
        </pc:spChg>
        <pc:spChg chg="add mod">
          <ac:chgData name="Carlo Zannini" userId="07f1a9dee3543268" providerId="LiveId" clId="{C9EC2456-40E3-4D08-8810-33DB18E198CA}" dt="2021-08-12T07:11:57.844" v="201" actId="1076"/>
          <ac:spMkLst>
            <pc:docMk/>
            <pc:sldMk cId="2716881667" sldId="301"/>
            <ac:spMk id="8" creationId="{D567220F-6334-4573-8492-6A9838649249}"/>
          </ac:spMkLst>
        </pc:spChg>
        <pc:spChg chg="add mod">
          <ac:chgData name="Carlo Zannini" userId="07f1a9dee3543268" providerId="LiveId" clId="{C9EC2456-40E3-4D08-8810-33DB18E198CA}" dt="2021-08-12T07:12:36.626" v="449" actId="1076"/>
          <ac:spMkLst>
            <pc:docMk/>
            <pc:sldMk cId="2716881667" sldId="301"/>
            <ac:spMk id="9" creationId="{6A52DA69-7EA8-45B6-B143-6AF81003F2E8}"/>
          </ac:spMkLst>
        </pc:spChg>
      </pc:sldChg>
      <pc:sldChg chg="addSp delSp modSp mod modAnim">
        <pc:chgData name="Carlo Zannini" userId="07f1a9dee3543268" providerId="LiveId" clId="{C9EC2456-40E3-4D08-8810-33DB18E198CA}" dt="2021-08-12T08:27:51.751" v="3292"/>
        <pc:sldMkLst>
          <pc:docMk/>
          <pc:sldMk cId="1343598974" sldId="302"/>
        </pc:sldMkLst>
        <pc:spChg chg="add mod">
          <ac:chgData name="Carlo Zannini" userId="07f1a9dee3543268" providerId="LiveId" clId="{C9EC2456-40E3-4D08-8810-33DB18E198CA}" dt="2021-08-12T07:23:33.206" v="1237" actId="1035"/>
          <ac:spMkLst>
            <pc:docMk/>
            <pc:sldMk cId="1343598974" sldId="302"/>
            <ac:spMk id="3" creationId="{7BFBA3B2-BDC2-40E2-B509-21982D2414EA}"/>
          </ac:spMkLst>
        </pc:spChg>
        <pc:spChg chg="add del mod">
          <ac:chgData name="Carlo Zannini" userId="07f1a9dee3543268" providerId="LiveId" clId="{C9EC2456-40E3-4D08-8810-33DB18E198CA}" dt="2021-08-12T07:24:07.117" v="1320" actId="478"/>
          <ac:spMkLst>
            <pc:docMk/>
            <pc:sldMk cId="1343598974" sldId="302"/>
            <ac:spMk id="5" creationId="{33EBA5B8-E627-4BB0-88AF-45C6305DAD28}"/>
          </ac:spMkLst>
        </pc:spChg>
        <pc:spChg chg="add mod">
          <ac:chgData name="Carlo Zannini" userId="07f1a9dee3543268" providerId="LiveId" clId="{C9EC2456-40E3-4D08-8810-33DB18E198CA}" dt="2021-08-12T07:26:12.938" v="1460" actId="20577"/>
          <ac:spMkLst>
            <pc:docMk/>
            <pc:sldMk cId="1343598974" sldId="302"/>
            <ac:spMk id="6" creationId="{1A8053CC-D00A-462B-ABD6-807CF37C3D2F}"/>
          </ac:spMkLst>
        </pc:spChg>
        <pc:picChg chg="mod">
          <ac:chgData name="Carlo Zannini" userId="07f1a9dee3543268" providerId="LiveId" clId="{C9EC2456-40E3-4D08-8810-33DB18E198CA}" dt="2021-08-12T07:15:59.532" v="539" actId="1037"/>
          <ac:picMkLst>
            <pc:docMk/>
            <pc:sldMk cId="1343598974" sldId="302"/>
            <ac:picMk id="10" creationId="{00000000-0000-0000-0000-000000000000}"/>
          </ac:picMkLst>
        </pc:picChg>
      </pc:sldChg>
      <pc:sldChg chg="addSp modSp mod modAnim">
        <pc:chgData name="Carlo Zannini" userId="07f1a9dee3543268" providerId="LiveId" clId="{C9EC2456-40E3-4D08-8810-33DB18E198CA}" dt="2021-08-12T08:28:23.571" v="3293"/>
        <pc:sldMkLst>
          <pc:docMk/>
          <pc:sldMk cId="3802468231" sldId="303"/>
        </pc:sldMkLst>
        <pc:spChg chg="mod">
          <ac:chgData name="Carlo Zannini" userId="07f1a9dee3543268" providerId="LiveId" clId="{C9EC2456-40E3-4D08-8810-33DB18E198CA}" dt="2021-08-12T07:27:02.129" v="1470" actId="20577"/>
          <ac:spMkLst>
            <pc:docMk/>
            <pc:sldMk cId="3802468231" sldId="303"/>
            <ac:spMk id="3" creationId="{00000000-0000-0000-0000-000000000000}"/>
          </ac:spMkLst>
        </pc:spChg>
        <pc:spChg chg="add mod">
          <ac:chgData name="Carlo Zannini" userId="07f1a9dee3543268" providerId="LiveId" clId="{C9EC2456-40E3-4D08-8810-33DB18E198CA}" dt="2021-08-12T07:23:21.316" v="1213" actId="1035"/>
          <ac:spMkLst>
            <pc:docMk/>
            <pc:sldMk cId="3802468231" sldId="303"/>
            <ac:spMk id="5" creationId="{489B40F5-6026-40BE-B254-6C11A68D0D83}"/>
          </ac:spMkLst>
        </pc:spChg>
        <pc:picChg chg="mod">
          <ac:chgData name="Carlo Zannini" userId="07f1a9dee3543268" providerId="LiveId" clId="{C9EC2456-40E3-4D08-8810-33DB18E198CA}" dt="2021-08-12T07:20:58.246" v="978" actId="1038"/>
          <ac:picMkLst>
            <pc:docMk/>
            <pc:sldMk cId="3802468231" sldId="303"/>
            <ac:picMk id="4" creationId="{00000000-0000-0000-0000-000000000000}"/>
          </ac:picMkLst>
        </pc:picChg>
      </pc:sldChg>
      <pc:sldChg chg="modSp mod">
        <pc:chgData name="Carlo Zannini" userId="07f1a9dee3543268" providerId="LiveId" clId="{C9EC2456-40E3-4D08-8810-33DB18E198CA}" dt="2021-08-12T15:40:36.627" v="3468" actId="20577"/>
        <pc:sldMkLst>
          <pc:docMk/>
          <pc:sldMk cId="1285644826" sldId="304"/>
        </pc:sldMkLst>
        <pc:spChg chg="mod">
          <ac:chgData name="Carlo Zannini" userId="07f1a9dee3543268" providerId="LiveId" clId="{C9EC2456-40E3-4D08-8810-33DB18E198CA}" dt="2021-08-12T15:40:36.627" v="3468" actId="20577"/>
          <ac:spMkLst>
            <pc:docMk/>
            <pc:sldMk cId="1285644826" sldId="304"/>
            <ac:spMk id="3" creationId="{2DC45E11-936F-490D-A779-06841049F424}"/>
          </ac:spMkLst>
        </pc:spChg>
      </pc:sldChg>
      <pc:sldChg chg="modSp mod">
        <pc:chgData name="Carlo Zannini" userId="07f1a9dee3543268" providerId="LiveId" clId="{C9EC2456-40E3-4D08-8810-33DB18E198CA}" dt="2021-08-12T08:11:20.369" v="3276" actId="27636"/>
        <pc:sldMkLst>
          <pc:docMk/>
          <pc:sldMk cId="537574320" sldId="306"/>
        </pc:sldMkLst>
        <pc:spChg chg="mod">
          <ac:chgData name="Carlo Zannini" userId="07f1a9dee3543268" providerId="LiveId" clId="{C9EC2456-40E3-4D08-8810-33DB18E198CA}" dt="2021-08-12T07:29:55.116" v="1713" actId="20577"/>
          <ac:spMkLst>
            <pc:docMk/>
            <pc:sldMk cId="537574320" sldId="306"/>
            <ac:spMk id="2" creationId="{00000000-0000-0000-0000-000000000000}"/>
          </ac:spMkLst>
        </pc:spChg>
        <pc:spChg chg="mod">
          <ac:chgData name="Carlo Zannini" userId="07f1a9dee3543268" providerId="LiveId" clId="{C9EC2456-40E3-4D08-8810-33DB18E198CA}" dt="2021-08-12T08:11:20.369" v="3276" actId="27636"/>
          <ac:spMkLst>
            <pc:docMk/>
            <pc:sldMk cId="537574320" sldId="306"/>
            <ac:spMk id="3" creationId="{00000000-0000-0000-0000-000000000000}"/>
          </ac:spMkLst>
        </pc:spChg>
      </pc:sldChg>
      <pc:sldChg chg="modAnim">
        <pc:chgData name="Carlo Zannini" userId="07f1a9dee3543268" providerId="LiveId" clId="{C9EC2456-40E3-4D08-8810-33DB18E198CA}" dt="2021-08-12T08:27:29.400" v="3291"/>
        <pc:sldMkLst>
          <pc:docMk/>
          <pc:sldMk cId="361660744" sldId="315"/>
        </pc:sldMkLst>
      </pc:sldChg>
      <pc:sldChg chg="modSp add del mod">
        <pc:chgData name="Carlo Zannini" userId="07f1a9dee3543268" providerId="LiveId" clId="{C9EC2456-40E3-4D08-8810-33DB18E198CA}" dt="2021-08-12T07:33:55.146" v="1765" actId="47"/>
        <pc:sldMkLst>
          <pc:docMk/>
          <pc:sldMk cId="3161146078" sldId="316"/>
        </pc:sldMkLst>
        <pc:spChg chg="mod">
          <ac:chgData name="Carlo Zannini" userId="07f1a9dee3543268" providerId="LiveId" clId="{C9EC2456-40E3-4D08-8810-33DB18E198CA}" dt="2021-08-12T07:31:24.187" v="1736" actId="20577"/>
          <ac:spMkLst>
            <pc:docMk/>
            <pc:sldMk cId="3161146078" sldId="316"/>
            <ac:spMk id="3" creationId="{00000000-0000-0000-0000-000000000000}"/>
          </ac:spMkLst>
        </pc:spChg>
      </pc:sldChg>
      <pc:sldChg chg="modSp add del mod">
        <pc:chgData name="Carlo Zannini" userId="07f1a9dee3543268" providerId="LiveId" clId="{C9EC2456-40E3-4D08-8810-33DB18E198CA}" dt="2021-08-12T07:34:19.532" v="1768" actId="47"/>
        <pc:sldMkLst>
          <pc:docMk/>
          <pc:sldMk cId="251544581" sldId="317"/>
        </pc:sldMkLst>
        <pc:spChg chg="mod">
          <ac:chgData name="Carlo Zannini" userId="07f1a9dee3543268" providerId="LiveId" clId="{C9EC2456-40E3-4D08-8810-33DB18E198CA}" dt="2021-08-12T07:32:06.005" v="1761" actId="207"/>
          <ac:spMkLst>
            <pc:docMk/>
            <pc:sldMk cId="251544581" sldId="317"/>
            <ac:spMk id="3" creationId="{00000000-0000-0000-0000-000000000000}"/>
          </ac:spMkLst>
        </pc:spChg>
      </pc:sldChg>
      <pc:sldChg chg="modSp add mod">
        <pc:chgData name="Carlo Zannini" userId="07f1a9dee3543268" providerId="LiveId" clId="{C9EC2456-40E3-4D08-8810-33DB18E198CA}" dt="2021-08-12T07:34:07.789" v="1767" actId="207"/>
        <pc:sldMkLst>
          <pc:docMk/>
          <pc:sldMk cId="3549767357" sldId="318"/>
        </pc:sldMkLst>
        <pc:spChg chg="mod">
          <ac:chgData name="Carlo Zannini" userId="07f1a9dee3543268" providerId="LiveId" clId="{C9EC2456-40E3-4D08-8810-33DB18E198CA}" dt="2021-08-12T07:34:07.789" v="1767" actId="207"/>
          <ac:spMkLst>
            <pc:docMk/>
            <pc:sldMk cId="3549767357" sldId="318"/>
            <ac:spMk id="3" creationId="{00000000-0000-0000-0000-000000000000}"/>
          </ac:spMkLst>
        </pc:spChg>
      </pc:sldChg>
      <pc:sldChg chg="modSp add mod">
        <pc:chgData name="Carlo Zannini" userId="07f1a9dee3543268" providerId="LiveId" clId="{C9EC2456-40E3-4D08-8810-33DB18E198CA}" dt="2021-08-12T07:35:02.845" v="1776" actId="207"/>
        <pc:sldMkLst>
          <pc:docMk/>
          <pc:sldMk cId="2678329899" sldId="319"/>
        </pc:sldMkLst>
        <pc:spChg chg="mod">
          <ac:chgData name="Carlo Zannini" userId="07f1a9dee3543268" providerId="LiveId" clId="{C9EC2456-40E3-4D08-8810-33DB18E198CA}" dt="2021-08-12T07:35:02.845" v="1776" actId="207"/>
          <ac:spMkLst>
            <pc:docMk/>
            <pc:sldMk cId="2678329899" sldId="319"/>
            <ac:spMk id="3" creationId="{00000000-0000-0000-0000-000000000000}"/>
          </ac:spMkLst>
        </pc:spChg>
      </pc:sldChg>
      <pc:sldChg chg="modSp add mod">
        <pc:chgData name="Carlo Zannini" userId="07f1a9dee3543268" providerId="LiveId" clId="{C9EC2456-40E3-4D08-8810-33DB18E198CA}" dt="2021-08-12T07:35:43.572" v="1779" actId="207"/>
        <pc:sldMkLst>
          <pc:docMk/>
          <pc:sldMk cId="840110351" sldId="320"/>
        </pc:sldMkLst>
        <pc:spChg chg="mod">
          <ac:chgData name="Carlo Zannini" userId="07f1a9dee3543268" providerId="LiveId" clId="{C9EC2456-40E3-4D08-8810-33DB18E198CA}" dt="2021-08-12T07:35:43.572" v="1779" actId="207"/>
          <ac:spMkLst>
            <pc:docMk/>
            <pc:sldMk cId="840110351" sldId="320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705CC-CB88-4055-9D30-E2AD8C7B960D}" type="datetimeFigureOut">
              <a:rPr lang="en-GB" smtClean="0"/>
              <a:t>12/08/2021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BA49B-AA34-44A7-AB2C-CB460A3F64D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006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8% diff. in x between DELPHI and theory, 9% in 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EE957-57DE-4121-86AE-34FE131211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7557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8% diff. in x between DELPHI and theory, 9% in 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EE957-57DE-4121-86AE-34FE131211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8690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7EE957-57DE-4121-86AE-34FE131211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5090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67ACA-13EA-4AFB-ABD8-894A1432D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86B813-3C5B-4CBE-8C01-99BE00E506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9D1A5-B5CA-442A-B9C1-7AACD9D35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B5A77-B396-4BDB-BFE7-16DA8922F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06D9A-1531-48AA-8FA6-D7F221F5D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9181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563EE-5B31-46A9-97BA-ED05BA4C8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90D5CF-A6FB-46E4-A3C2-C09FDA837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99098-BD08-4E51-B6F1-C470EC20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F41D1-3232-477E-A089-96E6369BA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D3206-8A2F-45E5-BF08-DAC305630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07112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68F7DF-967F-4D5F-9734-01BAFF76E2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6F1EF9-BDC7-49DC-9889-7B95760469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540D3-B99A-405C-B595-FE31A8281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3FAC9-FD48-4EF8-A5D5-EB5E330BE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78B33-E4FC-40A5-81DC-90ADB9216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18785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BDEE8-B43A-E043-B740-610B6377D768}" type="datetime1">
              <a:rPr lang="en-US" smtClean="0"/>
              <a:t>8/12/2021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939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ED30-A22F-2A4A-B929-5A61E91D4848}" type="datetime1">
              <a:rPr lang="en-US" smtClean="0"/>
              <a:t>8/12/2021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07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1668-B625-0043-902F-D411097A4ACC}" type="datetime1">
              <a:rPr lang="en-US" smtClean="0"/>
              <a:t>8/12/2021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91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E4902-B703-1B4C-B8CC-E9E297EC3279}" type="datetime1">
              <a:rPr lang="en-US" smtClean="0"/>
              <a:t>8/12/2021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454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C48C-2986-D841-A8FA-F40D527F63DD}" type="datetime1">
              <a:rPr lang="en-US" smtClean="0"/>
              <a:t>8/12/2021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080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EAB70-3923-9744-B286-675F79802CA1}" type="datetime1">
              <a:rPr lang="en-US" smtClean="0"/>
              <a:t>8/12/2021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16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A886-3128-F74F-BB3C-F32CD438A449}" type="datetime1">
              <a:rPr lang="en-US" smtClean="0"/>
              <a:t>8/12/2021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59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6EA13-9EEB-3345-A40A-D481FD216B61}" type="datetime1">
              <a:rPr lang="en-US" smtClean="0"/>
              <a:t>8/12/2021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687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683C3-2D86-409B-8B28-74D7F8CC7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E8C76-C7CA-4288-924E-8B6A07834B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4EC50-26D0-4792-980A-889A36C27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881BE-2DCD-449D-90F8-8521DF5A9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2D8EA-72B5-406A-8E72-0A532C7EF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78632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5355-7D77-3648-A094-316DE655951C}" type="datetime1">
              <a:rPr lang="en-US" smtClean="0"/>
              <a:t>8/12/2021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34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73A09-F83C-5740-995F-96FC72877EDB}" type="datetime1">
              <a:rPr lang="en-US" smtClean="0"/>
              <a:t>8/12/2021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265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3A058-8339-3E4E-9CCC-D00EB2AF7541}" type="datetime1">
              <a:rPr lang="en-US" smtClean="0"/>
              <a:t>8/12/2021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9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075B0-56CA-4860-AF66-875DE3A72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47F1EC-2392-4005-B66B-D2422E1EF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DA91C-99BE-43A2-B067-1416F963F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6EAF4-AEEF-404B-841F-4F07964AB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7F73B-87ED-4293-A91A-5D9E3E80C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6347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BB6EE-7FD7-4D06-90C7-0FB5C5B9A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5103D-B23A-48B7-A04C-04F9C6AA5E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FF8D2E-FA9E-4153-9772-BD082ED3C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F34B6-93C2-4036-B5BA-578027D17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5186C-AB1F-48F8-B475-608C27B3D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031411-823F-407B-8CAF-9ABEB317A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64346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C929B-031B-4C99-A6F6-87FF05F0B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F46D45-AADC-46AE-9B45-E3B1A6929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EA22BA-40CD-4468-8710-89F7143856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6CCF69-BE68-4F55-8611-E7B0A7B7B9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5A07A0-25DB-4E33-A39E-A0CA326194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C6BED9-1021-4659-89F0-7E7A42529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4C5968-BD5E-4A02-9B43-DA5A8FDF9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415E38-2032-4291-8482-813B2805D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84085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DA32C-FCA8-45FD-88B2-2E1BCA80F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BB4372-A663-4503-9C2A-6A947B9CB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22F204-92F1-489C-96F9-2B0B907F6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E08118-0AD7-4715-A604-F601A6811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99773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6A8853-54E1-4985-A025-72D6B2EE7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251E55-0127-48E6-9BCF-57B43BE3E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140467-F255-48C8-AF39-611C60254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38240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F1A99-D2EC-4591-9DDF-0C3DDC6F6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9A899-A57B-428D-AD0E-03EE05F3F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DC7456-A729-4AF7-B47D-2C00D1AA98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E59B5-BCA0-4A7A-9953-4F14A3241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A454BF-6EA9-43A2-8EDB-11FC26C4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FF03F1-C15A-4638-9AFB-E1C91F0B9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12589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CA563-206E-4022-B21B-0AB745FAB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67FCE1-6F74-4E09-92E4-4FF48CFB16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4C8830-9E01-4540-A99C-D814A858D2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2FC414-D25E-493F-86D0-FEAF81DC9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E13389-580A-42F7-BF7F-5DF312E40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59FF70-F1EC-4FEC-9725-1553ADD2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50302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872855-57AE-4986-B90D-C6AF74EAC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2C4026-DE63-41F2-BE96-C995C0975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B488B7-77A8-4D23-8B58-FA1EDAF9E2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86699-726E-4668-96EA-DECEE7E67FFE}" type="datetimeFigureOut">
              <a:rPr lang="en-CH" smtClean="0"/>
              <a:t>12/08/2021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B1DA5-FCAB-4311-B440-79853EA789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A1E7B-43E0-4E96-9BA9-F82A6B35B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4ABE5-2D5E-4AFB-A846-67790B0FCBFC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1647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5C74E-A7C3-374B-80A2-A8576FBB7F99}" type="datetime1">
              <a:rPr lang="en-US" smtClean="0"/>
              <a:t>8/12/2021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3488C-FE93-4EE1-AA73-46BA3E18667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60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869CB-93EB-4899-9735-A6AB59074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49287"/>
            <a:ext cx="9144000" cy="1760676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CH" dirty="0"/>
              <a:t>PSB </a:t>
            </a:r>
            <a:r>
              <a:rPr lang="en-US" dirty="0"/>
              <a:t>reference</a:t>
            </a:r>
            <a:r>
              <a:rPr lang="en-CH" dirty="0"/>
              <a:t> measurements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9799B7-B9DC-469F-B63A-1728B3EC35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8999" y="3880333"/>
            <a:ext cx="9150996" cy="1655762"/>
          </a:xfrm>
        </p:spPr>
        <p:txBody>
          <a:bodyPr/>
          <a:lstStyle/>
          <a:p>
            <a:r>
              <a:rPr lang="en-CH" dirty="0"/>
              <a:t>F. Asvesta</a:t>
            </a:r>
            <a:r>
              <a:rPr lang="en-US" dirty="0"/>
              <a:t>,</a:t>
            </a:r>
            <a:r>
              <a:rPr lang="en-CH" dirty="0"/>
              <a:t> </a:t>
            </a:r>
            <a:r>
              <a:rPr lang="en-US" dirty="0"/>
              <a:t>H. Bartosik, E. Koukovini-Platia, T. Rijoff, G. Rumolo, </a:t>
            </a:r>
            <a:r>
              <a:rPr lang="en-CH" b="1" dirty="0"/>
              <a:t>C. Zannini</a:t>
            </a:r>
            <a:endParaRPr lang="en-US" b="1" dirty="0"/>
          </a:p>
          <a:p>
            <a:r>
              <a:rPr lang="en-US" dirty="0"/>
              <a:t>Acknowledgments: F. Antoni</a:t>
            </a:r>
            <a:r>
              <a:rPr lang="en-CH" dirty="0"/>
              <a:t>o</a:t>
            </a:r>
            <a:r>
              <a:rPr lang="en-US" dirty="0"/>
              <a:t>u, G. Di Giovanni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528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9" descr="finemet_driv"/>
          <p:cNvPicPr>
            <a:picLocks noChangeAspect="1"/>
          </p:cNvPicPr>
          <p:nvPr/>
        </p:nvPicPr>
        <p:blipFill rotWithShape="1">
          <a:blip r:embed="rId2"/>
          <a:srcRect l="7050" r="2083"/>
          <a:stretch/>
        </p:blipFill>
        <p:spPr>
          <a:xfrm>
            <a:off x="16495" y="2372435"/>
            <a:ext cx="6148634" cy="3840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Content Placeholder 8" descr="finemet_det"/>
          <p:cNvPicPr>
            <a:picLocks noChangeAspect="1"/>
          </p:cNvPicPr>
          <p:nvPr/>
        </p:nvPicPr>
        <p:blipFill rotWithShape="1">
          <a:blip r:embed="rId3"/>
          <a:srcRect l="6937" r="3483"/>
          <a:stretch/>
        </p:blipFill>
        <p:spPr>
          <a:xfrm>
            <a:off x="6089714" y="2419567"/>
            <a:ext cx="6061436" cy="3840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1161" y="51516"/>
            <a:ext cx="10972800" cy="91059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/>
              <a:t>Present </a:t>
            </a:r>
            <a:r>
              <a:rPr lang="en-US" dirty="0" err="1"/>
              <a:t>finemet</a:t>
            </a:r>
            <a:r>
              <a:rPr lang="en-US" dirty="0"/>
              <a:t> cavity model developed by T. Rijoff</a:t>
            </a:r>
          </a:p>
        </p:txBody>
      </p:sp>
      <p:pic>
        <p:nvPicPr>
          <p:cNvPr id="5" name="Content Placeholder 4" descr="finemet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7518353" y="1401334"/>
            <a:ext cx="1069134" cy="10800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06770" y="1756672"/>
            <a:ext cx="348791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Latest model developed by T. Rijoff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44398" y="6141334"/>
            <a:ext cx="1133573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Review of the model seems to be needed in order to explain the 2021 tune shift measurements versus chromaticity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438505" y="2752626"/>
            <a:ext cx="197965" cy="300159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 flipV="1">
            <a:off x="6636470" y="3987538"/>
            <a:ext cx="1018093" cy="265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24247" y="3563332"/>
            <a:ext cx="355390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The significant variation at low frequency of the detuning impedance is responsible of the significant dependence of the tune shift vs. chromaticity expected from the impedance model. </a:t>
            </a:r>
          </a:p>
          <a:p>
            <a:pPr algn="ctr"/>
            <a:r>
              <a:rPr lang="en-US" sz="1200" dirty="0"/>
              <a:t>The low frequency impedance taken as output of CST simulations is more prone to numerical issue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2997724" y="5797485"/>
            <a:ext cx="509046" cy="141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8966460" y="5855615"/>
            <a:ext cx="509046" cy="141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859660" y="5754221"/>
            <a:ext cx="857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 [GHz]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913237" y="5793499"/>
            <a:ext cx="857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 [GHz]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3048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87" y="74620"/>
            <a:ext cx="10515600" cy="668545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/>
              <a:t>Measurements at higher energy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99669"/>
            <a:ext cx="9144000" cy="51062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27848" y="76200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Measurements 2014 (week 48)</a:t>
            </a:r>
          </a:p>
        </p:txBody>
      </p:sp>
      <p:sp>
        <p:nvSpPr>
          <p:cNvPr id="6" name="Rectangle 5"/>
          <p:cNvSpPr/>
          <p:nvPr/>
        </p:nvSpPr>
        <p:spPr>
          <a:xfrm>
            <a:off x="1600200" y="5974081"/>
            <a:ext cx="8991600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About 20% discrepancy between model and measurements appears consistently in all rings. </a:t>
            </a:r>
          </a:p>
          <a:p>
            <a:pPr algn="ctr"/>
            <a:r>
              <a:rPr lang="en-GB" sz="1600" dirty="0"/>
              <a:t>Indirect space charge decreases with energy contrary to the other impedance contributions.</a:t>
            </a:r>
          </a:p>
          <a:p>
            <a:pPr algn="ctr"/>
            <a:r>
              <a:rPr lang="en-GB" sz="1600" dirty="0"/>
              <a:t>The missing impedance has been estimated to be around 0.5 M</a:t>
            </a:r>
            <a:r>
              <a:rPr lang="el-GR" sz="1600" dirty="0"/>
              <a:t>Ω</a:t>
            </a:r>
            <a:r>
              <a:rPr lang="en-GB" sz="1600" dirty="0"/>
              <a:t>/m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89690" y="1908313"/>
            <a:ext cx="2965837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Tune shift at 1.4 GeV in ring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3441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A8008D-9258-0C45-BF33-EB2F69987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46511"/>
            <a:ext cx="9144000" cy="61108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BFECBE-765E-FF4E-A9D0-C9BF65B8C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E6DE61-A55F-EF4E-99B0-7A3B7D74ACCB}"/>
              </a:ext>
            </a:extLst>
          </p:cNvPr>
          <p:cNvSpPr/>
          <p:nvPr/>
        </p:nvSpPr>
        <p:spPr>
          <a:xfrm>
            <a:off x="152400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A78F18C-356D-AB4D-B1EE-81523C235122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0" y="13382"/>
            <a:ext cx="8686800" cy="59226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000" b="1" dirty="0">
                <a:solidFill>
                  <a:prstClr val="white"/>
                </a:solidFill>
                <a:latin typeface="Calibri"/>
                <a:cs typeface="Arial" pitchFamily="34" charset="0"/>
              </a:rPr>
              <a:t>Dependence on chromaticity: 1.4 GeV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CD6691-E95A-6144-A00D-23FFA61BA3BF}"/>
              </a:ext>
            </a:extLst>
          </p:cNvPr>
          <p:cNvSpPr/>
          <p:nvPr/>
        </p:nvSpPr>
        <p:spPr>
          <a:xfrm>
            <a:off x="7697519" y="4703199"/>
            <a:ext cx="91440" cy="1371600"/>
          </a:xfrm>
          <a:prstGeom prst="rect">
            <a:avLst/>
          </a:prstGeom>
          <a:solidFill>
            <a:srgbClr val="FF0000">
              <a:alpha val="25000"/>
            </a:srgbClr>
          </a:solidFill>
          <a:ln w="12700">
            <a:solidFill>
              <a:srgbClr val="0000CC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2256CE-EB77-AA4C-BC6E-EFA2DB1F6709}"/>
              </a:ext>
            </a:extLst>
          </p:cNvPr>
          <p:cNvSpPr/>
          <p:nvPr/>
        </p:nvSpPr>
        <p:spPr>
          <a:xfrm>
            <a:off x="5115769" y="1960000"/>
            <a:ext cx="91440" cy="4114800"/>
          </a:xfrm>
          <a:prstGeom prst="rect">
            <a:avLst/>
          </a:prstGeom>
          <a:solidFill>
            <a:srgbClr val="00B050">
              <a:alpha val="25000"/>
            </a:srgbClr>
          </a:solidFill>
          <a:ln w="12700">
            <a:solidFill>
              <a:srgbClr val="0000CC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177553-62A1-CC42-ADE8-88CA9F63828B}"/>
              </a:ext>
            </a:extLst>
          </p:cNvPr>
          <p:cNvSpPr/>
          <p:nvPr/>
        </p:nvSpPr>
        <p:spPr>
          <a:xfrm>
            <a:off x="7250410" y="4381225"/>
            <a:ext cx="103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FF0000"/>
                </a:solidFill>
                <a:latin typeface="Calibri"/>
              </a:rPr>
              <a:t>ξ</a:t>
            </a:r>
            <a:r>
              <a:rPr lang="en-US" baseline="-25000" dirty="0">
                <a:solidFill>
                  <a:srgbClr val="FF0000"/>
                </a:solidFill>
                <a:latin typeface="Calibri"/>
              </a:rPr>
              <a:t>x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 = -0.73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DC39B8-1A46-244D-8064-384218391196}"/>
              </a:ext>
            </a:extLst>
          </p:cNvPr>
          <p:cNvSpPr/>
          <p:nvPr/>
        </p:nvSpPr>
        <p:spPr>
          <a:xfrm>
            <a:off x="4660425" y="1640394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B050"/>
                </a:solidFill>
                <a:latin typeface="Calibri"/>
              </a:rPr>
              <a:t>ξ</a:t>
            </a:r>
            <a:r>
              <a:rPr lang="en-US" baseline="-25000" dirty="0">
                <a:solidFill>
                  <a:srgbClr val="00B050"/>
                </a:solidFill>
                <a:latin typeface="Calibri"/>
              </a:rPr>
              <a:t>y</a:t>
            </a:r>
            <a:r>
              <a:rPr lang="en-US" dirty="0">
                <a:solidFill>
                  <a:srgbClr val="00B050"/>
                </a:solidFill>
                <a:latin typeface="Calibri"/>
              </a:rPr>
              <a:t> = -1.66 </a:t>
            </a:r>
          </a:p>
        </p:txBody>
      </p:sp>
    </p:spTree>
    <p:extLst>
      <p:ext uri="{BB962C8B-B14F-4D97-AF65-F5344CB8AC3E}">
        <p14:creationId xmlns:p14="http://schemas.microsoft.com/office/powerpoint/2010/main" val="3669026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34978"/>
            <a:ext cx="10515600" cy="2840586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Impedance reference measurements</a:t>
            </a:r>
          </a:p>
          <a:p>
            <a:pPr lvl="1"/>
            <a:r>
              <a:rPr lang="en-US" dirty="0"/>
              <a:t>Tune shift measurements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Horizontal instability measurements</a:t>
            </a:r>
          </a:p>
          <a:p>
            <a:endParaRPr lang="en-US" dirty="0"/>
          </a:p>
          <a:p>
            <a:endParaRPr lang="en-US" dirty="0"/>
          </a:p>
          <a:p>
            <a:r>
              <a:rPr lang="en-CH" dirty="0"/>
              <a:t>H</a:t>
            </a:r>
            <a:r>
              <a:rPr lang="en-US" dirty="0" err="1"/>
              <a:t>orizontal</a:t>
            </a:r>
            <a:r>
              <a:rPr lang="en-US" dirty="0"/>
              <a:t> instability at the end of the 2 GeV cycle</a:t>
            </a:r>
          </a:p>
        </p:txBody>
      </p:sp>
    </p:spTree>
    <p:extLst>
      <p:ext uri="{BB962C8B-B14F-4D97-AF65-F5344CB8AC3E}">
        <p14:creationId xmlns:p14="http://schemas.microsoft.com/office/powerpoint/2010/main" val="2678329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ADA39-EE06-4A37-A872-BCD1117B8B2C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Measurements of the PSB horizontal instability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F728FD-463A-451C-BC80-B21ED5EE91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93" r="31327" b="31901"/>
          <a:stretch/>
        </p:blipFill>
        <p:spPr>
          <a:xfrm>
            <a:off x="2271468" y="1860372"/>
            <a:ext cx="7451626" cy="4532483"/>
          </a:xfrm>
        </p:spPr>
      </p:pic>
    </p:spTree>
    <p:extLst>
      <p:ext uri="{BB962C8B-B14F-4D97-AF65-F5344CB8AC3E}">
        <p14:creationId xmlns:p14="http://schemas.microsoft.com/office/powerpoint/2010/main" val="3529258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17B3E-1502-43AB-AAB4-7E8802EAD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093"/>
            <a:ext cx="10515600" cy="13255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Instability before and after LS2</a:t>
            </a:r>
          </a:p>
        </p:txBody>
      </p:sp>
      <p:pic>
        <p:nvPicPr>
          <p:cNvPr id="5" name="Content Placeholder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275630AF-1AC2-45F3-BD93-A53DC4A2CC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63" y="1615271"/>
            <a:ext cx="5642337" cy="4389501"/>
          </a:xfr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240E2428-AFE8-4442-B50B-2E647E43E5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" t="17269" r="8764" b="1307"/>
          <a:stretch/>
        </p:blipFill>
        <p:spPr>
          <a:xfrm>
            <a:off x="6274966" y="1921079"/>
            <a:ext cx="5486400" cy="42112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4A4FF3-F7F0-4965-9096-952A8663B0D3}"/>
              </a:ext>
            </a:extLst>
          </p:cNvPr>
          <p:cNvSpPr txBox="1"/>
          <p:nvPr/>
        </p:nvSpPr>
        <p:spPr>
          <a:xfrm>
            <a:off x="2752628" y="1736413"/>
            <a:ext cx="89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Pre-LS2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B79526-B4AD-404F-8C50-3F1F62D67490}"/>
              </a:ext>
            </a:extLst>
          </p:cNvPr>
          <p:cNvSpPr txBox="1"/>
          <p:nvPr/>
        </p:nvSpPr>
        <p:spPr>
          <a:xfrm>
            <a:off x="9046447" y="1690688"/>
            <a:ext cx="983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Post-LS2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F865FFD-C1C0-4536-9D2E-62F7AB650110}"/>
              </a:ext>
            </a:extLst>
          </p:cNvPr>
          <p:cNvSpPr/>
          <p:nvPr/>
        </p:nvSpPr>
        <p:spPr>
          <a:xfrm>
            <a:off x="9813300" y="2450970"/>
            <a:ext cx="84841" cy="73999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441A3F0-F6F7-4B30-BF2B-185DC5764110}"/>
              </a:ext>
            </a:extLst>
          </p:cNvPr>
          <p:cNvSpPr/>
          <p:nvPr/>
        </p:nvSpPr>
        <p:spPr>
          <a:xfrm>
            <a:off x="9814869" y="2773052"/>
            <a:ext cx="84841" cy="7399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C0806B-2308-4513-9AB9-21D6280EFDE6}"/>
              </a:ext>
            </a:extLst>
          </p:cNvPr>
          <p:cNvSpPr/>
          <p:nvPr/>
        </p:nvSpPr>
        <p:spPr>
          <a:xfrm>
            <a:off x="9719033" y="2318994"/>
            <a:ext cx="1762813" cy="6972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39A69F-541F-4DA4-855A-8DA9E1EBD1AA}"/>
              </a:ext>
            </a:extLst>
          </p:cNvPr>
          <p:cNvSpPr txBox="1"/>
          <p:nvPr/>
        </p:nvSpPr>
        <p:spPr>
          <a:xfrm>
            <a:off x="10011263" y="2318994"/>
            <a:ext cx="159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Feedback OFF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5693F9-17C1-4FDD-9DD9-D5CDEFC8AC80}"/>
              </a:ext>
            </a:extLst>
          </p:cNvPr>
          <p:cNvSpPr txBox="1"/>
          <p:nvPr/>
        </p:nvSpPr>
        <p:spPr>
          <a:xfrm>
            <a:off x="10012832" y="2622224"/>
            <a:ext cx="159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Feedback 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256148" y="6269512"/>
            <a:ext cx="8169894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S</a:t>
            </a:r>
            <a:r>
              <a:rPr lang="en-CH" dirty="0"/>
              <a:t>light variation of the tune at which the instability exhibits the maximum growth rate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60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63FA2A8-226F-4DDF-977B-9113B29C3E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80" y="1735482"/>
            <a:ext cx="5877604" cy="3918402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7CCF64FF-9817-4573-B190-2F48BC3EE6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4" r="6311"/>
          <a:stretch/>
        </p:blipFill>
        <p:spPr>
          <a:xfrm>
            <a:off x="5772726" y="1641212"/>
            <a:ext cx="6343858" cy="38413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917B3E-1502-43AB-AAB4-7E8802EAD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660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CH" dirty="0"/>
              <a:t>Instability before and after LS2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4A4FF3-F7F0-4965-9096-952A8663B0D3}"/>
              </a:ext>
            </a:extLst>
          </p:cNvPr>
          <p:cNvSpPr txBox="1"/>
          <p:nvPr/>
        </p:nvSpPr>
        <p:spPr>
          <a:xfrm>
            <a:off x="2634009" y="1554690"/>
            <a:ext cx="89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Pre-LS2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B79526-B4AD-404F-8C50-3F1F62D67490}"/>
              </a:ext>
            </a:extLst>
          </p:cNvPr>
          <p:cNvSpPr txBox="1"/>
          <p:nvPr/>
        </p:nvSpPr>
        <p:spPr>
          <a:xfrm>
            <a:off x="8019776" y="1557980"/>
            <a:ext cx="983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Post-LS2</a:t>
            </a:r>
          </a:p>
        </p:txBody>
      </p:sp>
      <p:sp>
        <p:nvSpPr>
          <p:cNvPr id="7" name="Rectangle 6"/>
          <p:cNvSpPr/>
          <p:nvPr/>
        </p:nvSpPr>
        <p:spPr>
          <a:xfrm>
            <a:off x="1841369" y="5595434"/>
            <a:ext cx="8169894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S</a:t>
            </a:r>
            <a:r>
              <a:rPr lang="en-CH" dirty="0"/>
              <a:t>light variation of the tune at which the instability exhibits the maximum growth rate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360224" y="5992930"/>
            <a:ext cx="7236266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S</a:t>
            </a:r>
            <a:r>
              <a:rPr lang="en-CH" dirty="0"/>
              <a:t>light </a:t>
            </a:r>
            <a:r>
              <a:rPr lang="en-US" dirty="0"/>
              <a:t>reduction of the instability </a:t>
            </a:r>
            <a:r>
              <a:rPr lang="en-CH" dirty="0"/>
              <a:t>growth rate</a:t>
            </a:r>
            <a:r>
              <a:rPr lang="en-US" dirty="0"/>
              <a:t> in the Post-LS2 measurements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306617" y="6390426"/>
            <a:ext cx="734348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The instability has been found to be consistent with the pre-LS2 observations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327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hart, line chart&#10;&#10;Description automatically generated">
            <a:extLst>
              <a:ext uri="{FF2B5EF4-FFF2-40B4-BE49-F238E27FC236}">
                <a16:creationId xmlns:a16="http://schemas.microsoft.com/office/drawing/2014/main" id="{347207F3-4CB1-4D67-B85E-B10DC431C6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4" r="7660"/>
          <a:stretch/>
        </p:blipFill>
        <p:spPr>
          <a:xfrm>
            <a:off x="152362" y="1158419"/>
            <a:ext cx="8813119" cy="5360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3596B3-F6B9-4A69-A3AC-1D26014BB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626"/>
            <a:ext cx="10515600" cy="10970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CH" dirty="0"/>
              <a:t>A possible explanation of the slight difference between pre- and post-LS2 measurements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0DA39B-98F6-41A0-A388-6D87FF9E0B35}"/>
              </a:ext>
            </a:extLst>
          </p:cNvPr>
          <p:cNvSpPr txBox="1"/>
          <p:nvPr/>
        </p:nvSpPr>
        <p:spPr>
          <a:xfrm>
            <a:off x="8965481" y="1572742"/>
            <a:ext cx="3104599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The ~ 0.01 shift to lower tune and the reduction of the growth rates observed in post-LS2 measurements with respect to the pre-LS2 case could be compatible with the effect of longer bunches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020D40-E71F-4315-91A5-234151863F68}"/>
              </a:ext>
            </a:extLst>
          </p:cNvPr>
          <p:cNvSpPr txBox="1"/>
          <p:nvPr/>
        </p:nvSpPr>
        <p:spPr>
          <a:xfrm>
            <a:off x="3601040" y="1225211"/>
            <a:ext cx="239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Growth rates [1/#turns]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61B51D-6B5D-4BAA-9572-7E0595391C20}"/>
              </a:ext>
            </a:extLst>
          </p:cNvPr>
          <p:cNvSpPr txBox="1"/>
          <p:nvPr/>
        </p:nvSpPr>
        <p:spPr>
          <a:xfrm>
            <a:off x="3601040" y="6215879"/>
            <a:ext cx="163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Horizontal tune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72802" y="4091746"/>
            <a:ext cx="3289956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Measurements could be performed to test this dependence on bunch length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571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34978"/>
            <a:ext cx="10515600" cy="2840586"/>
          </a:xfrm>
        </p:spPr>
        <p:txBody>
          <a:bodyPr/>
          <a:lstStyle/>
          <a:p>
            <a:r>
              <a:rPr lang="en-US" dirty="0"/>
              <a:t>Impedance reference measurements</a:t>
            </a:r>
          </a:p>
          <a:p>
            <a:pPr lvl="1"/>
            <a:r>
              <a:rPr lang="en-US" dirty="0"/>
              <a:t>Tune shift measurements</a:t>
            </a:r>
          </a:p>
          <a:p>
            <a:pPr lvl="1"/>
            <a:r>
              <a:rPr lang="en-US" dirty="0"/>
              <a:t>Horizontal instability measurements</a:t>
            </a:r>
          </a:p>
          <a:p>
            <a:endParaRPr lang="en-US" dirty="0"/>
          </a:p>
          <a:p>
            <a:endParaRPr lang="en-US" dirty="0"/>
          </a:p>
          <a:p>
            <a:r>
              <a:rPr lang="en-CH" dirty="0">
                <a:solidFill>
                  <a:srgbClr val="FF0000"/>
                </a:solidFill>
              </a:rPr>
              <a:t>H</a:t>
            </a:r>
            <a:r>
              <a:rPr lang="en-US" dirty="0" err="1">
                <a:solidFill>
                  <a:srgbClr val="FF0000"/>
                </a:solidFill>
              </a:rPr>
              <a:t>orizontal</a:t>
            </a:r>
            <a:r>
              <a:rPr lang="en-US" dirty="0">
                <a:solidFill>
                  <a:srgbClr val="FF0000"/>
                </a:solidFill>
              </a:rPr>
              <a:t> instability at the end of the 2 GeV cycle</a:t>
            </a:r>
          </a:p>
        </p:txBody>
      </p:sp>
    </p:spTree>
    <p:extLst>
      <p:ext uri="{BB962C8B-B14F-4D97-AF65-F5344CB8AC3E}">
        <p14:creationId xmlns:p14="http://schemas.microsoft.com/office/powerpoint/2010/main" val="840110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08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Instability with </a:t>
            </a:r>
            <a:r>
              <a:rPr lang="en-US" dirty="0" err="1"/>
              <a:t>nTOF</a:t>
            </a:r>
            <a:r>
              <a:rPr lang="en-US" dirty="0"/>
              <a:t> beam close to flat top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4DDBC4-2B8E-4DE4-9E83-F73294267C0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3510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8530" marR="0" lvl="0" indent="-11853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Instability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observed around </a:t>
            </a: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C720ms observed by</a:t>
            </a:r>
            <a:r>
              <a:rPr kumimoji="0" lang="en-US" sz="1867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F. </a:t>
            </a:r>
            <a:r>
              <a:rPr kumimoji="0" lang="en-US" sz="1867" b="1" i="0" u="none" strike="noStrike" kern="1200" cap="none" spc="0" normalizeH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Avesta</a:t>
            </a: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</a:p>
          <a:p>
            <a:pPr marL="118530" marR="0" lvl="0" indent="-11853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At first it seemed longitudinal as it had characteristics of the microwave instability expected from simulations</a:t>
            </a:r>
          </a:p>
          <a:p>
            <a:pPr marL="118530" marR="0" lvl="0" indent="-11853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Extra studies revealed that it was a </a:t>
            </a: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transverse instability on the horizontal plane.</a:t>
            </a:r>
          </a:p>
          <a:p>
            <a:pPr marL="728115" marR="0" lvl="1" indent="-11853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TFB does not seem to be able to correct it entirely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→ </a:t>
            </a:r>
            <a:r>
              <a:rPr kumimoji="0" lang="en-US" sz="1867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being followed up with the experts</a:t>
            </a:r>
          </a:p>
          <a:p>
            <a:pPr marL="270915" indent="-118530" defTabSz="121917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Mitigation strategy identified by F. </a:t>
            </a:r>
            <a:r>
              <a:rPr kumimoji="0" lang="en-US" sz="1867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Avesta</a:t>
            </a:r>
            <a:endParaRPr kumimoji="0" lang="en-US" sz="1867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728115" lvl="1" indent="-118530" defTabSz="121917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Currently </a:t>
            </a: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cured using the coupling resonance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 </a:t>
            </a:r>
          </a:p>
          <a:p>
            <a:pPr marL="1337700" marR="0" lvl="2" indent="-11853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Tunes pushed on the coupling resonance</a:t>
            </a:r>
          </a:p>
          <a:p>
            <a:pPr marL="728115" marR="0" lvl="1" indent="-11853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QSKHO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quadrupoles are used to </a:t>
            </a: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further enhance the coupling </a:t>
            </a:r>
          </a:p>
          <a:p>
            <a:pPr marL="118530" marR="0" lvl="0" indent="-11853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Accelerated more than 1000e10 protons!</a:t>
            </a:r>
          </a:p>
        </p:txBody>
      </p:sp>
      <p:pic>
        <p:nvPicPr>
          <p:cNvPr id="5" name="Picture 4" descr="Graphical user interface, chart, application&#10;&#10;Description automatically generated">
            <a:extLst>
              <a:ext uri="{FF2B5EF4-FFF2-40B4-BE49-F238E27FC236}">
                <a16:creationId xmlns:a16="http://schemas.microsoft.com/office/drawing/2014/main" id="{F4455657-3E50-44D0-9E1E-6504342E524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998" y="3518250"/>
            <a:ext cx="2745171" cy="144852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C5F3030-97FB-402F-A443-F664A409693C}"/>
              </a:ext>
            </a:extLst>
          </p:cNvPr>
          <p:cNvCxnSpPr/>
          <p:nvPr/>
        </p:nvCxnSpPr>
        <p:spPr>
          <a:xfrm>
            <a:off x="10286509" y="3975756"/>
            <a:ext cx="561048" cy="433599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3CD11501-551B-4DD8-B7CF-1B618286C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0098" y="4966775"/>
            <a:ext cx="2297237" cy="178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09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34978"/>
            <a:ext cx="10515600" cy="2840586"/>
          </a:xfrm>
        </p:spPr>
        <p:txBody>
          <a:bodyPr/>
          <a:lstStyle/>
          <a:p>
            <a:r>
              <a:rPr lang="en-US" dirty="0"/>
              <a:t>Impedance reference measurements</a:t>
            </a:r>
          </a:p>
          <a:p>
            <a:pPr lvl="1"/>
            <a:r>
              <a:rPr lang="en-US" dirty="0"/>
              <a:t>Tune shift measurements</a:t>
            </a:r>
          </a:p>
          <a:p>
            <a:pPr lvl="1"/>
            <a:r>
              <a:rPr lang="en-US" dirty="0"/>
              <a:t>Horizontal instability measurements</a:t>
            </a:r>
          </a:p>
          <a:p>
            <a:endParaRPr lang="en-US" dirty="0"/>
          </a:p>
          <a:p>
            <a:endParaRPr lang="en-US" dirty="0"/>
          </a:p>
          <a:p>
            <a:r>
              <a:rPr lang="en-CH" dirty="0"/>
              <a:t>H</a:t>
            </a:r>
            <a:r>
              <a:rPr lang="en-US" dirty="0" err="1"/>
              <a:t>orizontal</a:t>
            </a:r>
            <a:r>
              <a:rPr lang="en-US" dirty="0"/>
              <a:t> instability at the end of the 2 GeV cycle</a:t>
            </a:r>
          </a:p>
        </p:txBody>
      </p:sp>
    </p:spTree>
    <p:extLst>
      <p:ext uri="{BB962C8B-B14F-4D97-AF65-F5344CB8AC3E}">
        <p14:creationId xmlns:p14="http://schemas.microsoft.com/office/powerpoint/2010/main" val="8556529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08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Instability with </a:t>
            </a:r>
            <a:r>
              <a:rPr lang="en-US" dirty="0" err="1"/>
              <a:t>nTOF</a:t>
            </a:r>
            <a:r>
              <a:rPr lang="en-US" dirty="0"/>
              <a:t> beam close to flat top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38432" y="1345805"/>
            <a:ext cx="10894243" cy="3231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Instability observed for the first time for the 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TOF user (only R2) for intensities above 500e10</a:t>
            </a: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n-GB" sz="2133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Studies without the TFB show that the instability </a:t>
            </a:r>
            <a:r>
              <a:rPr kumimoji="0" lang="en-GB" sz="2133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starts appearing at even lower intensity (~250e10 </a:t>
            </a:r>
            <a:r>
              <a:rPr kumimoji="0" lang="en-GB" sz="2133" b="1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ppr</a:t>
            </a:r>
            <a:r>
              <a:rPr kumimoji="0" lang="en-GB" sz="2133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but </a:t>
            </a:r>
            <a:r>
              <a:rPr kumimoji="0" lang="en-GB" sz="2133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being cured by the TFB at lower intensities</a:t>
            </a: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Studies on the </a:t>
            </a:r>
            <a:r>
              <a:rPr kumimoji="0" lang="en-GB" sz="2133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 user revealed that we have similar behaviour for all rings</a:t>
            </a: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but at intensities up to 450e10 (AD target) it is being cured by the TFB.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Rings 1&amp;2: The instability starts appearing for intensities ~250e10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Rings 3&amp;4: The instability starts appearing for intensities ~350e10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133" dirty="0">
                <a:solidFill>
                  <a:srgbClr val="FF0000"/>
                </a:solidFill>
                <a:latin typeface="Calibri" panose="020F0502020204030204"/>
              </a:rPr>
              <a:t>Rings with lower thresholds are the rings with a known bad RF bypass</a:t>
            </a:r>
            <a:endParaRPr kumimoji="0" lang="en-GB" sz="2133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75" r="29764" b="67019"/>
          <a:stretch/>
        </p:blipFill>
        <p:spPr>
          <a:xfrm>
            <a:off x="782427" y="4739775"/>
            <a:ext cx="4763265" cy="17288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" t="19656" r="29765" b="68797"/>
          <a:stretch/>
        </p:blipFill>
        <p:spPr>
          <a:xfrm>
            <a:off x="6136847" y="4977287"/>
            <a:ext cx="5522555" cy="125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354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308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Instability with </a:t>
            </a:r>
            <a:r>
              <a:rPr lang="en-US" dirty="0" err="1"/>
              <a:t>nTOF</a:t>
            </a:r>
            <a:r>
              <a:rPr lang="en-US" dirty="0"/>
              <a:t> beam close to flat top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75" r="29764" b="67019"/>
          <a:stretch/>
        </p:blipFill>
        <p:spPr>
          <a:xfrm>
            <a:off x="782427" y="4739775"/>
            <a:ext cx="4763265" cy="172885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999" y="4476065"/>
            <a:ext cx="5966460" cy="239172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38432" y="1345805"/>
            <a:ext cx="10894243" cy="3231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Instability observed for the first time for the 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TOF user (only R2) for intensities above 500e10</a:t>
            </a: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n-GB" sz="2133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Studies without the TFB show that the instability </a:t>
            </a:r>
            <a:r>
              <a:rPr kumimoji="0" lang="en-GB" sz="2133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starts appearing at even lower intensity (~250e10 </a:t>
            </a:r>
            <a:r>
              <a:rPr kumimoji="0" lang="en-GB" sz="2133" b="1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ppr</a:t>
            </a:r>
            <a:r>
              <a:rPr kumimoji="0" lang="en-GB" sz="2133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but </a:t>
            </a:r>
            <a:r>
              <a:rPr kumimoji="0" lang="en-GB" sz="2133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being cured by the TFB at lower intensities</a:t>
            </a: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Studies on the </a:t>
            </a:r>
            <a:r>
              <a:rPr kumimoji="0" lang="en-GB" sz="2133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 user revealed that we have similar behaviour for all rings</a:t>
            </a: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but at intensities up to 450e10 (AD target) it is being cured by the TFB.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Rings 1&amp;2: The instability starts appearing for intensities ~250e10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Rings 3&amp;4: The instability starts appearing for intensities ~350e10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133" dirty="0">
                <a:solidFill>
                  <a:srgbClr val="FF0000"/>
                </a:solidFill>
                <a:latin typeface="Calibri" panose="020F0502020204030204"/>
              </a:rPr>
              <a:t>Rings with lower thresholds are the rings with a known bad RF bypass</a:t>
            </a:r>
            <a:endParaRPr kumimoji="0" lang="en-GB" sz="2133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745270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29" y="214295"/>
            <a:ext cx="12041171" cy="13255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Expected instability in the PSB due to kicker cable impedance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77" y="1542381"/>
            <a:ext cx="6646571" cy="5315619"/>
          </a:xfrm>
        </p:spPr>
      </p:pic>
      <p:sp>
        <p:nvSpPr>
          <p:cNvPr id="5" name="TextBox 4"/>
          <p:cNvSpPr txBox="1"/>
          <p:nvPr/>
        </p:nvSpPr>
        <p:spPr>
          <a:xfrm>
            <a:off x="7946796" y="2168164"/>
            <a:ext cx="204561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160 MeV instability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967219" y="2707063"/>
            <a:ext cx="204561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330 MeV instability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006495" y="3283668"/>
            <a:ext cx="204561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1.2 GeV instability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263191" y="1951348"/>
            <a:ext cx="235671" cy="4319045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942731" y="1923068"/>
            <a:ext cx="367646" cy="4345757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762916" y="1934063"/>
            <a:ext cx="241958" cy="4345757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089715" y="1963913"/>
            <a:ext cx="142180" cy="4345757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931078" y="3800540"/>
            <a:ext cx="2174453" cy="369332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2021 </a:t>
            </a:r>
            <a:r>
              <a:rPr lang="en-US" dirty="0" err="1"/>
              <a:t>nTOF</a:t>
            </a:r>
            <a:r>
              <a:rPr lang="en-US" dirty="0"/>
              <a:t> instability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99" b="30557"/>
          <a:stretch/>
        </p:blipFill>
        <p:spPr>
          <a:xfrm>
            <a:off x="6655308" y="4331376"/>
            <a:ext cx="5536692" cy="177601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648220" y="6107388"/>
            <a:ext cx="392940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Kicker impedance is not expected to be the cause of the 2021 </a:t>
            </a:r>
            <a:r>
              <a:rPr lang="en-US" dirty="0" err="1"/>
              <a:t>nTOF</a:t>
            </a:r>
            <a:r>
              <a:rPr lang="en-US" dirty="0"/>
              <a:t> instability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14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7" grpId="0" animBg="1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err="1"/>
              <a:t>Ctime</a:t>
            </a:r>
            <a:r>
              <a:rPr lang="en-US" dirty="0"/>
              <a:t> of the instability versus tune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8" b="31034"/>
          <a:stretch/>
        </p:blipFill>
        <p:spPr>
          <a:xfrm>
            <a:off x="191767" y="4242063"/>
            <a:ext cx="7453281" cy="2309568"/>
          </a:xfrm>
        </p:spPr>
      </p:pic>
      <p:sp>
        <p:nvSpPr>
          <p:cNvPr id="6" name="TextBox 5"/>
          <p:cNvSpPr txBox="1"/>
          <p:nvPr/>
        </p:nvSpPr>
        <p:spPr>
          <a:xfrm>
            <a:off x="8117735" y="2839195"/>
            <a:ext cx="305428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There is a coupling effect between planes?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79460"/>
              </p:ext>
            </p:extLst>
          </p:nvPr>
        </p:nvGraphicFramePr>
        <p:xfrm>
          <a:off x="8546026" y="3655210"/>
          <a:ext cx="2329677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6559">
                  <a:extLst>
                    <a:ext uri="{9D8B030D-6E8A-4147-A177-3AD203B41FA5}">
                      <a16:colId xmlns:a16="http://schemas.microsoft.com/office/drawing/2014/main" val="2994004881"/>
                    </a:ext>
                  </a:extLst>
                </a:gridCol>
                <a:gridCol w="776559">
                  <a:extLst>
                    <a:ext uri="{9D8B030D-6E8A-4147-A177-3AD203B41FA5}">
                      <a16:colId xmlns:a16="http://schemas.microsoft.com/office/drawing/2014/main" val="3401719641"/>
                    </a:ext>
                  </a:extLst>
                </a:gridCol>
                <a:gridCol w="776559">
                  <a:extLst>
                    <a:ext uri="{9D8B030D-6E8A-4147-A177-3AD203B41FA5}">
                      <a16:colId xmlns:a16="http://schemas.microsoft.com/office/drawing/2014/main" val="37531901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Qx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Qy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Inst.</a:t>
                      </a:r>
                    </a:p>
                    <a:p>
                      <a:r>
                        <a:rPr lang="en-US" dirty="0" err="1"/>
                        <a:t>ctime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425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680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1561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878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194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441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730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386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4.19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949854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99" b="30557"/>
          <a:stretch/>
        </p:blipFill>
        <p:spPr>
          <a:xfrm>
            <a:off x="182340" y="1733350"/>
            <a:ext cx="7497604" cy="24050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06649" y="1941776"/>
            <a:ext cx="380842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Changing the vertical tune the instability is observed at lower energy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60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58124-E46B-41E3-BB58-F1180B92C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3572"/>
            <a:ext cx="10515600" cy="132556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err="1"/>
              <a:t>nTOF</a:t>
            </a:r>
            <a:r>
              <a:rPr lang="en-US" dirty="0"/>
              <a:t> Instability: measurements as function of chromaticity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71684-9C70-4C0F-B701-FCA777028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6491"/>
            <a:ext cx="10515600" cy="4351338"/>
          </a:xfrm>
        </p:spPr>
        <p:txBody>
          <a:bodyPr/>
          <a:lstStyle/>
          <a:p>
            <a:r>
              <a:rPr lang="en-US" dirty="0"/>
              <a:t>Instability threshold measured as function of chromaticity</a:t>
            </a:r>
          </a:p>
          <a:p>
            <a:pPr lvl="1"/>
            <a:r>
              <a:rPr lang="en-US" dirty="0"/>
              <a:t>Higher chromaticity than natural bring to a slight increase of the threshold (from 250e10 ppb to 300-350e10 ppb in ring 2)</a:t>
            </a:r>
          </a:p>
          <a:p>
            <a:pPr lvl="1"/>
            <a:r>
              <a:rPr lang="en-US" dirty="0"/>
              <a:t>Smaller chromaticity to a significant reduction of the threshold (from 250 ppb to 150 ppb in ring 2)</a:t>
            </a:r>
            <a:endParaRPr lang="en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7" r="30156"/>
          <a:stretch/>
        </p:blipFill>
        <p:spPr>
          <a:xfrm>
            <a:off x="8241678" y="3930975"/>
            <a:ext cx="3026952" cy="26362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2" t="19429" r="27872" b="6344"/>
          <a:stretch/>
        </p:blipFill>
        <p:spPr>
          <a:xfrm>
            <a:off x="4518903" y="3967825"/>
            <a:ext cx="3154194" cy="26131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07" r="30460"/>
          <a:stretch/>
        </p:blipFill>
        <p:spPr>
          <a:xfrm>
            <a:off x="838200" y="3930975"/>
            <a:ext cx="3013777" cy="284074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832DF15-411F-4C3A-8E4E-AB558A7A1A52}"/>
              </a:ext>
            </a:extLst>
          </p:cNvPr>
          <p:cNvSpPr txBox="1"/>
          <p:nvPr/>
        </p:nvSpPr>
        <p:spPr>
          <a:xfrm>
            <a:off x="4518903" y="3531025"/>
            <a:ext cx="3208713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Higher chromaticity than natural</a:t>
            </a:r>
            <a:endParaRPr lang="it-IT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567220F-6334-4573-8492-6A9838649249}"/>
              </a:ext>
            </a:extLst>
          </p:cNvPr>
          <p:cNvSpPr txBox="1"/>
          <p:nvPr/>
        </p:nvSpPr>
        <p:spPr>
          <a:xfrm>
            <a:off x="8150797" y="3531025"/>
            <a:ext cx="3208713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Lower chromaticity than natural</a:t>
            </a:r>
            <a:endParaRPr lang="it-IT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A52DA69-7EA8-45B6-B143-6AF81003F2E8}"/>
              </a:ext>
            </a:extLst>
          </p:cNvPr>
          <p:cNvSpPr txBox="1"/>
          <p:nvPr/>
        </p:nvSpPr>
        <p:spPr>
          <a:xfrm>
            <a:off x="1281846" y="3562530"/>
            <a:ext cx="2126483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Natural chromaticity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6881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158BA-F7FB-4488-8C46-F222BA6DDE58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Modes tune shift at natural chromaticity</a:t>
            </a:r>
            <a:endParaRPr lang="en-CH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80" y="1825625"/>
            <a:ext cx="7563432" cy="4351338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BFBA3B2-BDC2-40E2-B509-21982D2414EA}"/>
              </a:ext>
            </a:extLst>
          </p:cNvPr>
          <p:cNvSpPr txBox="1"/>
          <p:nvPr/>
        </p:nvSpPr>
        <p:spPr>
          <a:xfrm>
            <a:off x="8307186" y="2754281"/>
            <a:ext cx="3441469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Expected mode coupling intensity range is consistent with the measured intensity thresholds </a:t>
            </a:r>
            <a:endParaRPr lang="it-IT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A8053CC-D00A-462B-ABD6-807CF37C3D2F}"/>
              </a:ext>
            </a:extLst>
          </p:cNvPr>
          <p:cNvSpPr txBox="1"/>
          <p:nvPr/>
        </p:nvSpPr>
        <p:spPr>
          <a:xfrm>
            <a:off x="8321039" y="3926377"/>
            <a:ext cx="3441469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Chromaticity higher than natural is not expected to change the mode coupling picture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359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Modes tune shift for corrected chromaticity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28" y="1825625"/>
            <a:ext cx="7563432" cy="4351338"/>
          </a:xfrm>
        </p:spPr>
      </p:pic>
      <p:sp>
        <p:nvSpPr>
          <p:cNvPr id="3" name="TextBox 2"/>
          <p:cNvSpPr txBox="1"/>
          <p:nvPr/>
        </p:nvSpPr>
        <p:spPr>
          <a:xfrm>
            <a:off x="1210559" y="6311900"/>
            <a:ext cx="10143241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Run </a:t>
            </a:r>
            <a:r>
              <a:rPr lang="en-US" dirty="0" err="1"/>
              <a:t>eDELPHI</a:t>
            </a:r>
            <a:r>
              <a:rPr lang="en-US" dirty="0"/>
              <a:t> simulations to get a</a:t>
            </a:r>
            <a:r>
              <a:rPr lang="en-CH" dirty="0"/>
              <a:t> more</a:t>
            </a:r>
            <a:r>
              <a:rPr lang="en-US" dirty="0"/>
              <a:t> accurate picture of the expected modes tune shift versus frequency </a:t>
            </a:r>
            <a:endParaRPr lang="en-GB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89B40F5-6026-40BE-B254-6C11A68D0D83}"/>
              </a:ext>
            </a:extLst>
          </p:cNvPr>
          <p:cNvSpPr txBox="1"/>
          <p:nvPr/>
        </p:nvSpPr>
        <p:spPr>
          <a:xfrm>
            <a:off x="8307186" y="3142210"/>
            <a:ext cx="3441469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For corrected chromaticity</a:t>
            </a:r>
          </a:p>
          <a:p>
            <a:pPr algn="ctr"/>
            <a:r>
              <a:rPr lang="en-CH" dirty="0"/>
              <a:t>coupling is expected to occur at lower intensities consistently with the lower threshold observed in measurements.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0246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4D6FB-F66A-44E7-BA0F-9F3964F0BC91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err="1"/>
              <a:t>nTOF</a:t>
            </a:r>
            <a:r>
              <a:rPr lang="en-US" dirty="0"/>
              <a:t> instability: w</a:t>
            </a:r>
            <a:r>
              <a:rPr lang="en-CH" dirty="0"/>
              <a:t>hat is not understood</a:t>
            </a:r>
            <a:r>
              <a:rPr lang="en-US" dirty="0"/>
              <a:t>?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45E11-936F-490D-A779-06841049F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91880"/>
            <a:ext cx="10681355" cy="4351338"/>
          </a:xfrm>
        </p:spPr>
        <p:txBody>
          <a:bodyPr>
            <a:normAutofit fontScale="92500" lnSpcReduction="10000"/>
          </a:bodyPr>
          <a:lstStyle/>
          <a:p>
            <a:r>
              <a:rPr lang="en-CH" dirty="0"/>
              <a:t>If </a:t>
            </a:r>
            <a:r>
              <a:rPr lang="en-US" dirty="0"/>
              <a:t>the PSB instability close to 2 GeV is</a:t>
            </a:r>
            <a:r>
              <a:rPr lang="en-CH" dirty="0"/>
              <a:t> TMCI why the instabilit</a:t>
            </a:r>
            <a:r>
              <a:rPr lang="en-US" dirty="0"/>
              <a:t>y</a:t>
            </a:r>
            <a:r>
              <a:rPr lang="en-CH" dirty="0"/>
              <a:t> is observed in the horizontal plane?</a:t>
            </a:r>
          </a:p>
          <a:p>
            <a:endParaRPr lang="en-CH" dirty="0"/>
          </a:p>
          <a:p>
            <a:r>
              <a:rPr lang="en-CH" dirty="0"/>
              <a:t>Vertical tune seems to have an impact on </a:t>
            </a:r>
            <a:r>
              <a:rPr lang="en-US" dirty="0"/>
              <a:t>the </a:t>
            </a:r>
            <a:r>
              <a:rPr lang="en-CH" dirty="0"/>
              <a:t>horizontal stability</a:t>
            </a:r>
            <a:r>
              <a:rPr lang="en-US" dirty="0"/>
              <a:t>. To be further </a:t>
            </a:r>
            <a:r>
              <a:rPr lang="en-CH" dirty="0"/>
              <a:t>investigated</a:t>
            </a:r>
            <a:r>
              <a:rPr lang="en-US" dirty="0"/>
              <a:t>.</a:t>
            </a:r>
            <a:r>
              <a:rPr lang="en-CH" dirty="0"/>
              <a:t> </a:t>
            </a:r>
          </a:p>
          <a:p>
            <a:endParaRPr lang="en-CH" dirty="0"/>
          </a:p>
          <a:p>
            <a:r>
              <a:rPr lang="en-CH" dirty="0"/>
              <a:t>In the hypothesis </a:t>
            </a:r>
            <a:r>
              <a:rPr lang="en-CH"/>
              <a:t>of TMCI if </a:t>
            </a:r>
            <a:r>
              <a:rPr lang="en-CH" dirty="0"/>
              <a:t>chromaticity higher than natural is not changing the mode coupling </a:t>
            </a:r>
            <a:r>
              <a:rPr lang="it-IT" dirty="0"/>
              <a:t>picture,</a:t>
            </a:r>
            <a:r>
              <a:rPr lang="en-CH" dirty="0"/>
              <a:t> why we see higher intensity threshold in measurements for this case?</a:t>
            </a:r>
          </a:p>
          <a:p>
            <a:endParaRPr lang="en-US" dirty="0"/>
          </a:p>
          <a:p>
            <a:r>
              <a:rPr lang="en-CH" dirty="0"/>
              <a:t>Up to which intensity the instability can be cured with linear coupling</a:t>
            </a:r>
            <a:r>
              <a:rPr lang="en-US" dirty="0"/>
              <a:t>?</a:t>
            </a:r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856448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H" dirty="0"/>
              <a:t>PSB reference measurements</a:t>
            </a:r>
          </a:p>
          <a:p>
            <a:pPr lvl="1"/>
            <a:r>
              <a:rPr lang="en-CH" dirty="0"/>
              <a:t>Tune shifts at 160 MeV</a:t>
            </a:r>
          </a:p>
          <a:p>
            <a:pPr lvl="2"/>
            <a:r>
              <a:rPr lang="en-CH" dirty="0"/>
              <a:t>Good agreement between model and measurements</a:t>
            </a:r>
          </a:p>
          <a:p>
            <a:pPr lvl="2"/>
            <a:r>
              <a:rPr lang="en-CH" dirty="0"/>
              <a:t>Expected increase of the impedance (tune shift) close to zero chromaticity due to FINEMET cavities not observed</a:t>
            </a:r>
          </a:p>
          <a:p>
            <a:pPr lvl="3"/>
            <a:r>
              <a:rPr lang="en-CH" b="1" dirty="0" err="1"/>
              <a:t>Finemet</a:t>
            </a:r>
            <a:r>
              <a:rPr lang="en-CH" b="1" dirty="0"/>
              <a:t> cavity model to be reviewed</a:t>
            </a:r>
          </a:p>
          <a:p>
            <a:pPr lvl="1"/>
            <a:r>
              <a:rPr lang="en-CH" dirty="0"/>
              <a:t>Horizontal instability at 160 MeV</a:t>
            </a:r>
          </a:p>
          <a:p>
            <a:pPr lvl="2"/>
            <a:r>
              <a:rPr lang="en-CH" dirty="0"/>
              <a:t>As </a:t>
            </a:r>
            <a:r>
              <a:rPr lang="it-IT" dirty="0"/>
              <a:t>expected,</a:t>
            </a:r>
            <a:r>
              <a:rPr lang="en-CH" dirty="0"/>
              <a:t> pre-LS2 behaviour has been retrieved</a:t>
            </a:r>
          </a:p>
          <a:p>
            <a:pPr lvl="2"/>
            <a:r>
              <a:rPr lang="en-CH" dirty="0"/>
              <a:t>The slight difference is consistent with the effect of longer bunches</a:t>
            </a:r>
          </a:p>
          <a:p>
            <a:pPr lvl="2"/>
            <a:endParaRPr lang="en-CH" dirty="0"/>
          </a:p>
          <a:p>
            <a:r>
              <a:rPr lang="en-US" dirty="0" err="1"/>
              <a:t>nTOF</a:t>
            </a:r>
            <a:r>
              <a:rPr lang="en-US" dirty="0"/>
              <a:t> instability</a:t>
            </a:r>
          </a:p>
          <a:p>
            <a:pPr lvl="1"/>
            <a:r>
              <a:rPr lang="en-CH" dirty="0"/>
              <a:t>Is not expected to be related to ejection kicker impedance</a:t>
            </a:r>
          </a:p>
          <a:p>
            <a:pPr lvl="1"/>
            <a:r>
              <a:rPr lang="en-CH" dirty="0"/>
              <a:t>The vertical tune seems to affect the time (energy) at which the instability occurs</a:t>
            </a:r>
          </a:p>
          <a:p>
            <a:pPr lvl="1"/>
            <a:r>
              <a:rPr lang="en-CH" dirty="0"/>
              <a:t>Intensity threshold depends on chromaticity</a:t>
            </a:r>
          </a:p>
          <a:p>
            <a:endParaRPr lang="en-CH" dirty="0"/>
          </a:p>
          <a:p>
            <a:r>
              <a:rPr lang="en-CH" dirty="0"/>
              <a:t>What measurements could be still done</a:t>
            </a:r>
            <a:endParaRPr lang="en-US" dirty="0"/>
          </a:p>
          <a:p>
            <a:pPr lvl="1"/>
            <a:r>
              <a:rPr lang="en-CH" dirty="0"/>
              <a:t>Tune shift measurements at 1.4 GeV</a:t>
            </a:r>
          </a:p>
          <a:p>
            <a:pPr lvl="1"/>
            <a:r>
              <a:rPr lang="en-CH" dirty="0" err="1"/>
              <a:t>nTOF</a:t>
            </a:r>
            <a:r>
              <a:rPr lang="en-CH" dirty="0"/>
              <a:t> instability: </a:t>
            </a:r>
            <a:r>
              <a:rPr lang="en-CH" dirty="0" err="1"/>
              <a:t>i</a:t>
            </a:r>
            <a:r>
              <a:rPr lang="en-US" dirty="0"/>
              <a:t>n the framework of the PBC project explore up to which intensity the instability is cured</a:t>
            </a:r>
            <a:endParaRPr lang="en-GB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574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34978"/>
            <a:ext cx="10515600" cy="2840586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Impedance reference measurements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Tune shift measurements</a:t>
            </a:r>
          </a:p>
          <a:p>
            <a:pPr lvl="1"/>
            <a:r>
              <a:rPr lang="en-US" dirty="0"/>
              <a:t>Horizontal instability measurements</a:t>
            </a:r>
          </a:p>
          <a:p>
            <a:endParaRPr lang="en-US" dirty="0"/>
          </a:p>
          <a:p>
            <a:endParaRPr lang="en-US" dirty="0"/>
          </a:p>
          <a:p>
            <a:r>
              <a:rPr lang="en-CH" dirty="0"/>
              <a:t>H</a:t>
            </a:r>
            <a:r>
              <a:rPr lang="en-US" dirty="0" err="1"/>
              <a:t>orizontal</a:t>
            </a:r>
            <a:r>
              <a:rPr lang="en-US" dirty="0"/>
              <a:t> instability at the end of the 2 GeV cycle</a:t>
            </a:r>
          </a:p>
        </p:txBody>
      </p:sp>
    </p:spTree>
    <p:extLst>
      <p:ext uri="{BB962C8B-B14F-4D97-AF65-F5344CB8AC3E}">
        <p14:creationId xmlns:p14="http://schemas.microsoft.com/office/powerpoint/2010/main" val="3549767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2A0B6B-1318-9D42-B97A-512F9058C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11344A8-7C8C-2546-8C87-FBC5F9895F2F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3382"/>
            <a:ext cx="12192000" cy="59226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000" b="1" dirty="0">
                <a:solidFill>
                  <a:prstClr val="white"/>
                </a:solidFill>
                <a:latin typeface="Calibri"/>
                <a:cs typeface="Arial" pitchFamily="34" charset="0"/>
              </a:rPr>
              <a:t>160 MeV pre-LS2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A01962-2898-C74B-974E-F15FF42D7430}"/>
              </a:ext>
            </a:extLst>
          </p:cNvPr>
          <p:cNvSpPr txBox="1"/>
          <p:nvPr/>
        </p:nvSpPr>
        <p:spPr>
          <a:xfrm>
            <a:off x="5633556" y="6188325"/>
            <a:ext cx="5729670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Good agreement between model and measurements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339" y="6033185"/>
            <a:ext cx="489005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Model slightly overestimate horizontal impedance and underestimate vertical impedance</a:t>
            </a:r>
            <a:endParaRPr lang="en-GB" dirty="0"/>
          </a:p>
        </p:txBody>
      </p:sp>
      <p:pic>
        <p:nvPicPr>
          <p:cNvPr id="12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2609686" y="1497380"/>
            <a:ext cx="6047740" cy="4535805"/>
          </a:xfrm>
          <a:prstGeom prst="rect">
            <a:avLst/>
          </a:prstGeom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4507583" y="833764"/>
            <a:ext cx="3176833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Latest pre-LS2 measurements performed by T. Rijoff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8634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68FC173-7A67-BB4D-8449-C8FB200C50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"/>
          <a:stretch/>
        </p:blipFill>
        <p:spPr>
          <a:xfrm>
            <a:off x="166979" y="671704"/>
            <a:ext cx="8648370" cy="540327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2A0B6B-1318-9D42-B97A-512F9058C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11344A8-7C8C-2546-8C87-FBC5F9895F2F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3382"/>
            <a:ext cx="12192000" cy="59226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000" b="1" dirty="0">
                <a:solidFill>
                  <a:prstClr val="white"/>
                </a:solidFill>
                <a:latin typeface="Calibri"/>
                <a:cs typeface="Arial" pitchFamily="34" charset="0"/>
              </a:rPr>
              <a:t>160 MeV pre-LS2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A01962-2898-C74B-974E-F15FF42D7430}"/>
              </a:ext>
            </a:extLst>
          </p:cNvPr>
          <p:cNvSpPr txBox="1"/>
          <p:nvPr/>
        </p:nvSpPr>
        <p:spPr>
          <a:xfrm>
            <a:off x="5633556" y="6188325"/>
            <a:ext cx="5729670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Good agreement between model and measurements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A01962-2898-C74B-974E-F15FF42D7430}"/>
              </a:ext>
            </a:extLst>
          </p:cNvPr>
          <p:cNvSpPr txBox="1"/>
          <p:nvPr/>
        </p:nvSpPr>
        <p:spPr>
          <a:xfrm>
            <a:off x="130128" y="6184577"/>
            <a:ext cx="532799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Calibri"/>
              </a:rPr>
              <a:t>Pre and post-LS2 impedance variation below 5%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80030" y="4627660"/>
            <a:ext cx="489005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Model slightly overestimate horizontal impedance and underestimate vertical impedance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176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F7024-8AF2-4A7B-B6F8-A9CD18347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895" y="176590"/>
            <a:ext cx="10515600" cy="558702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CH" dirty="0"/>
              <a:t>Tune shift reference measurements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44" y="795520"/>
            <a:ext cx="10624286" cy="5562857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A01962-2898-C74B-974E-F15FF42D7430}"/>
              </a:ext>
            </a:extLst>
          </p:cNvPr>
          <p:cNvSpPr txBox="1"/>
          <p:nvPr/>
        </p:nvSpPr>
        <p:spPr>
          <a:xfrm>
            <a:off x="3419651" y="6358377"/>
            <a:ext cx="572967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Good agreement between model and measurements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22505" y="2740534"/>
            <a:ext cx="586806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Slight overestimation of the horizontal impedance and underestimation of the vertical impedance are also retrieved</a:t>
            </a:r>
            <a:endParaRPr lang="en-GB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71E4302-13F2-4FDC-8BDF-70F8525B17CD}"/>
              </a:ext>
            </a:extLst>
          </p:cNvPr>
          <p:cNvSpPr txBox="1"/>
          <p:nvPr/>
        </p:nvSpPr>
        <p:spPr>
          <a:xfrm>
            <a:off x="7593495" y="885446"/>
            <a:ext cx="3233087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2021 measurements at 160 MeV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625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7F66573-BF74-6D42-B9AB-11A831AE96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4" y="646511"/>
            <a:ext cx="9144000" cy="61108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BFECBE-765E-FF4E-A9D0-C9BF65B8C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488C-FE93-4EE1-AA73-46BA3E18667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E6DE61-A55F-EF4E-99B0-7A3B7D74ACCB}"/>
              </a:ext>
            </a:extLst>
          </p:cNvPr>
          <p:cNvSpPr/>
          <p:nvPr/>
        </p:nvSpPr>
        <p:spPr>
          <a:xfrm>
            <a:off x="1524000" y="0"/>
            <a:ext cx="9144000" cy="605642"/>
          </a:xfrm>
          <a:prstGeom prst="rect">
            <a:avLst/>
          </a:prstGeom>
          <a:gradFill flip="none" rotWithShape="1">
            <a:gsLst>
              <a:gs pos="67000">
                <a:srgbClr val="000066">
                  <a:lumMod val="5200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A78F18C-356D-AB4D-B1EE-81523C235122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0" y="13382"/>
            <a:ext cx="8686800" cy="59226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000" b="1" dirty="0">
                <a:solidFill>
                  <a:prstClr val="white"/>
                </a:solidFill>
                <a:latin typeface="Calibri"/>
                <a:cs typeface="Arial" pitchFamily="34" charset="0"/>
              </a:rPr>
              <a:t>Dependence on chromaticity: 160 MeV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05B574-E376-0E43-BAFB-95764A15EED6}"/>
              </a:ext>
            </a:extLst>
          </p:cNvPr>
          <p:cNvSpPr/>
          <p:nvPr/>
        </p:nvSpPr>
        <p:spPr>
          <a:xfrm>
            <a:off x="6162919" y="4703199"/>
            <a:ext cx="91440" cy="1371600"/>
          </a:xfrm>
          <a:prstGeom prst="rect">
            <a:avLst/>
          </a:prstGeom>
          <a:solidFill>
            <a:srgbClr val="FF0000">
              <a:alpha val="25000"/>
            </a:srgbClr>
          </a:solidFill>
          <a:ln w="12700">
            <a:solidFill>
              <a:srgbClr val="0000CC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FBD82C-06EF-F943-82D0-61337D0DC6CF}"/>
              </a:ext>
            </a:extLst>
          </p:cNvPr>
          <p:cNvSpPr/>
          <p:nvPr/>
        </p:nvSpPr>
        <p:spPr>
          <a:xfrm>
            <a:off x="3581169" y="1960000"/>
            <a:ext cx="91440" cy="4114800"/>
          </a:xfrm>
          <a:prstGeom prst="rect">
            <a:avLst/>
          </a:prstGeom>
          <a:solidFill>
            <a:srgbClr val="00B050">
              <a:alpha val="25000"/>
            </a:srgbClr>
          </a:solidFill>
          <a:ln w="12700">
            <a:solidFill>
              <a:srgbClr val="0000CC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05626F-DF1C-DE4B-AE5E-479812E12645}"/>
              </a:ext>
            </a:extLst>
          </p:cNvPr>
          <p:cNvSpPr/>
          <p:nvPr/>
        </p:nvSpPr>
        <p:spPr>
          <a:xfrm>
            <a:off x="5715810" y="4381225"/>
            <a:ext cx="103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FF0000"/>
                </a:solidFill>
                <a:latin typeface="Calibri"/>
              </a:rPr>
              <a:t>ξ</a:t>
            </a:r>
            <a:r>
              <a:rPr lang="en-US" baseline="-25000" dirty="0">
                <a:solidFill>
                  <a:srgbClr val="FF0000"/>
                </a:solidFill>
                <a:latin typeface="Calibri"/>
              </a:rPr>
              <a:t>x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 = -0.73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1E3774-0D80-AC4C-A64F-B6680D40D96B}"/>
              </a:ext>
            </a:extLst>
          </p:cNvPr>
          <p:cNvSpPr/>
          <p:nvPr/>
        </p:nvSpPr>
        <p:spPr>
          <a:xfrm>
            <a:off x="3125825" y="1640394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B050"/>
                </a:solidFill>
                <a:latin typeface="Calibri"/>
              </a:rPr>
              <a:t>ξ</a:t>
            </a:r>
            <a:r>
              <a:rPr lang="en-US" baseline="-25000" dirty="0">
                <a:solidFill>
                  <a:srgbClr val="00B050"/>
                </a:solidFill>
                <a:latin typeface="Calibri"/>
              </a:rPr>
              <a:t>y</a:t>
            </a:r>
            <a:r>
              <a:rPr lang="en-US" dirty="0">
                <a:solidFill>
                  <a:srgbClr val="00B050"/>
                </a:solidFill>
                <a:latin typeface="Calibri"/>
              </a:rPr>
              <a:t> = -1.66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78494" y="2405420"/>
            <a:ext cx="3438326" cy="1754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The significant increase of the effective impedance moving towards zero chromaticity is attributed to FINEMET cavities. This is the reason why is not present in the pre-LS2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916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F7024-8AF2-4A7B-B6F8-A9CD18347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429"/>
            <a:ext cx="10515600" cy="813226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CH" dirty="0"/>
              <a:t>Tune shift reference measurements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5" r="6158" b="4780"/>
          <a:stretch/>
        </p:blipFill>
        <p:spPr>
          <a:xfrm>
            <a:off x="847429" y="1216057"/>
            <a:ext cx="8419120" cy="4251489"/>
          </a:xfrm>
        </p:spPr>
      </p:pic>
      <p:sp>
        <p:nvSpPr>
          <p:cNvPr id="5" name="TextBox 4"/>
          <p:cNvSpPr txBox="1"/>
          <p:nvPr/>
        </p:nvSpPr>
        <p:spPr>
          <a:xfrm>
            <a:off x="660771" y="5715347"/>
            <a:ext cx="1124700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Model predict about factor 2 increase in the impedance in the horizontal plane and 20% increase in the vertical plane</a:t>
            </a:r>
          </a:p>
          <a:p>
            <a:pPr algn="ctr"/>
            <a:r>
              <a:rPr lang="en-US" dirty="0"/>
              <a:t>Only 30% increase in the horizontal impedance and 5% in the vertical impedance has been observed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84981" y="3295164"/>
            <a:ext cx="202903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Review model of FINEMET cavities</a:t>
            </a:r>
            <a:endParaRPr lang="en-GB" dirty="0"/>
          </a:p>
        </p:txBody>
      </p:sp>
      <p:sp>
        <p:nvSpPr>
          <p:cNvPr id="9" name="Down Arrow 8"/>
          <p:cNvSpPr/>
          <p:nvPr/>
        </p:nvSpPr>
        <p:spPr>
          <a:xfrm rot="10800000">
            <a:off x="10595728" y="3941493"/>
            <a:ext cx="758072" cy="17738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5A1FCFD-5F94-4EB5-ABFE-4AEA182ACDBD}"/>
              </a:ext>
            </a:extLst>
          </p:cNvPr>
          <p:cNvSpPr txBox="1"/>
          <p:nvPr/>
        </p:nvSpPr>
        <p:spPr>
          <a:xfrm>
            <a:off x="5565910" y="1534798"/>
            <a:ext cx="3233087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2021 measurements at 160 MeV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8830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762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/>
              <a:t>Finemet</a:t>
            </a:r>
            <a:r>
              <a:rPr lang="en-US" dirty="0"/>
              <a:t> cavities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990601"/>
            <a:ext cx="8229600" cy="4331807"/>
          </a:xfrm>
        </p:spPr>
      </p:pic>
      <p:sp>
        <p:nvSpPr>
          <p:cNvPr id="5" name="TextBox 4"/>
          <p:cNvSpPr txBox="1"/>
          <p:nvPr/>
        </p:nvSpPr>
        <p:spPr>
          <a:xfrm>
            <a:off x="3543300" y="5486400"/>
            <a:ext cx="54102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 impedance does not depend on the relativistic beta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739763" y="6046991"/>
            <a:ext cx="4572000" cy="646331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fr-CH" dirty="0"/>
              <a:t>S. Persichelli et al., </a:t>
            </a:r>
            <a:r>
              <a:rPr lang="fr-CH" i="1" dirty="0" err="1"/>
              <a:t>Finemet</a:t>
            </a:r>
            <a:r>
              <a:rPr lang="fr-CH" i="1" dirty="0"/>
              <a:t> </a:t>
            </a:r>
            <a:r>
              <a:rPr lang="fr-CH" i="1" dirty="0" err="1"/>
              <a:t>cavities</a:t>
            </a:r>
            <a:r>
              <a:rPr lang="fr-CH" i="1" dirty="0"/>
              <a:t> </a:t>
            </a:r>
            <a:r>
              <a:rPr lang="fr-CH" i="1" dirty="0" err="1"/>
              <a:t>impedance</a:t>
            </a:r>
            <a:r>
              <a:rPr lang="fr-CH" i="1" dirty="0"/>
              <a:t> </a:t>
            </a:r>
            <a:r>
              <a:rPr lang="fr-CH" i="1" dirty="0" err="1"/>
              <a:t>studies</a:t>
            </a:r>
            <a:r>
              <a:rPr lang="fr-CH" dirty="0"/>
              <a:t>, CERN-ACC-NOTE-2013-0033, 2013.</a:t>
            </a:r>
            <a:endParaRPr lang="en-GB" dirty="0"/>
          </a:p>
        </p:txBody>
      </p:sp>
      <p:pic>
        <p:nvPicPr>
          <p:cNvPr id="2355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6" y="2038350"/>
            <a:ext cx="43719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05425" y="1853684"/>
            <a:ext cx="2303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PS and PSB cell cavity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3410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52468</TotalTime>
  <Words>1473</Words>
  <Application>Microsoft Office PowerPoint</Application>
  <PresentationFormat>Grand écran</PresentationFormat>
  <Paragraphs>194</Paragraphs>
  <Slides>28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1_Office Theme</vt:lpstr>
      <vt:lpstr>PSB reference measurements</vt:lpstr>
      <vt:lpstr>Overview</vt:lpstr>
      <vt:lpstr>Overview</vt:lpstr>
      <vt:lpstr>Présentation PowerPoint</vt:lpstr>
      <vt:lpstr>Présentation PowerPoint</vt:lpstr>
      <vt:lpstr>Tune shift reference measurements</vt:lpstr>
      <vt:lpstr>Présentation PowerPoint</vt:lpstr>
      <vt:lpstr>Tune shift reference measurements</vt:lpstr>
      <vt:lpstr>Finemet cavities</vt:lpstr>
      <vt:lpstr>Present finemet cavity model developed by T. Rijoff</vt:lpstr>
      <vt:lpstr>Measurements at higher energy</vt:lpstr>
      <vt:lpstr>Présentation PowerPoint</vt:lpstr>
      <vt:lpstr>Overview</vt:lpstr>
      <vt:lpstr>Measurements of the PSB horizontal instability</vt:lpstr>
      <vt:lpstr>Instability before and after LS2</vt:lpstr>
      <vt:lpstr>Instability before and after LS2</vt:lpstr>
      <vt:lpstr>A possible explanation of the slight difference between pre- and post-LS2 measurements</vt:lpstr>
      <vt:lpstr>Overview</vt:lpstr>
      <vt:lpstr>Instability with nTOF beam close to flat top</vt:lpstr>
      <vt:lpstr>Instability with nTOF beam close to flat top</vt:lpstr>
      <vt:lpstr>Instability with nTOF beam close to flat top</vt:lpstr>
      <vt:lpstr>Expected instability in the PSB due to kicker cable impedance</vt:lpstr>
      <vt:lpstr>Ctime of the instability versus tune</vt:lpstr>
      <vt:lpstr>nTOF Instability: measurements as function of chromaticity</vt:lpstr>
      <vt:lpstr>Modes tune shift at natural chromaticity</vt:lpstr>
      <vt:lpstr>Modes tune shift for corrected chromaticity</vt:lpstr>
      <vt:lpstr>nTOF instability: what is not understood?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instability measurements</dc:title>
  <dc:creator>Carlo Zannini</dc:creator>
  <cp:lastModifiedBy>Carlo Zannini</cp:lastModifiedBy>
  <cp:revision>219</cp:revision>
  <dcterms:created xsi:type="dcterms:W3CDTF">2021-04-30T12:03:56Z</dcterms:created>
  <dcterms:modified xsi:type="dcterms:W3CDTF">2021-08-12T15:40:51Z</dcterms:modified>
</cp:coreProperties>
</file>