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300" r:id="rId2"/>
    <p:sldId id="301" r:id="rId3"/>
    <p:sldId id="302" r:id="rId4"/>
    <p:sldId id="29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43"/>
    <p:restoredTop sz="93449"/>
  </p:normalViewPr>
  <p:slideViewPr>
    <p:cSldViewPr snapToGrid="0" snapToObjects="1">
      <p:cViewPr varScale="1">
        <p:scale>
          <a:sx n="125" d="100"/>
          <a:sy n="125" d="100"/>
        </p:scale>
        <p:origin x="184" y="32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8/3/21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8/3/21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The level is determined by the incidence rate in the local area, and a qualitative assessment by CERN taking into account, among other parameters, the number of confirmed cases at CERN, vaccination status in the local area, the stratified testing campaign and the local presence of new variants of the virus.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469702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The level is determined by the incidence rate in the local area, and a qualitative assessment by CERN taking into account, among other parameters, the number of confirmed cases at CERN, vaccination status in the local area, the stratified testing campaign and the local presence of new variants of the virus.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832987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37984527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BC8B62C-E218-924F-82B5-82A3FF254C6A}" type="datetime1">
              <a:rPr lang="en-US" smtClean="0"/>
              <a:t>8/3/21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 Di Giulio | EP Safety Office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0B08068-58AD-614A-B366-FBB0A66DC21F}" type="datetime1">
              <a:rPr lang="en-US" smtClean="0"/>
              <a:t>8/3/21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 Di Giulio | EP Safety Office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C2C0C4B-819F-FC4D-B9D3-9C73A65183EB}" type="datetime1">
              <a:rPr lang="en-US" smtClean="0"/>
              <a:t>8/3/21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 Di Giulio | EP Safety Office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AEB403B6-C40A-9C4F-9CDC-B6017E7EA73D}" type="datetime1">
              <a:rPr lang="en-US" smtClean="0"/>
              <a:t>8/3/21</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L. Di Giulio | EP Safety Office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7E4AD005-639C-AF4C-9C68-4F3EB1DC4D75}" type="datetime1">
              <a:rPr lang="en-US" smtClean="0"/>
              <a:t>8/3/21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 Di Giulio | EP Safety Office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5C46E10F-973E-C74F-837F-6BCB9239512B}" type="datetime1">
              <a:rPr lang="en-US" smtClean="0"/>
              <a:t>8/3/21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 Di Giulio | EP Safety Office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1F44DF0-F676-A54F-B479-ACE967020240}" type="datetime1">
              <a:rPr lang="en-US" smtClean="0"/>
              <a:t>8/3/21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 Di Giulio | EP Safety Office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F5EBEDB-EF9E-4248-AE97-4A4638AD94B0}" type="datetime1">
              <a:rPr lang="en-US" smtClean="0"/>
              <a:t>8/3/21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 Di Giulio | EP Safety Office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EE501098-A3D3-CA4B-937C-943130C6213D}" type="datetime1">
              <a:rPr lang="en-US" smtClean="0"/>
              <a:t>8/3/21</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L. Di Giulio | EP Safety Office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CA9220F9-CD3B-DF42-95C4-3A8FA2691059}" type="datetime1">
              <a:rPr lang="en-US" smtClean="0"/>
              <a:t>8/3/21</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L. Di Giulio | EP Safety Office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1D021DE-6D3B-7D4D-9DEA-89480B8F4628}" type="datetime1">
              <a:rPr lang="en-US" smtClean="0"/>
              <a:t>8/3/21</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L. Di Giulio | EP Safety Office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7397763A-5684-5B45-A24E-D733306B2B28}" type="datetime1">
              <a:rPr lang="en-US" smtClean="0"/>
              <a:t>8/3/21</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L. Di Giulio | EP Safety Office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9033BC1-08C0-D749-A795-E487EB7851CD}" type="datetime1">
              <a:rPr lang="en-US" smtClean="0"/>
              <a:t>8/3/21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EP Safety Office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DC85EE-37BA-044F-B20D-B17F73CAE9C5}" type="datetime1">
              <a:rPr lang="en-US" smtClean="0"/>
              <a:t>8/3/21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EP Safety Office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B88D431-B30D-A14A-8067-BBD9A254D2F8}" type="datetime1">
              <a:rPr lang="en-US" smtClean="0"/>
              <a:t>8/3/21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EP Safety Office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37B87FB-6679-5F4D-9D3E-09DF0331892B}" type="datetime1">
              <a:rPr lang="en-US" smtClean="0"/>
              <a:t>8/3/21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 Di Giulio | EP Safety Office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53A26475-6CCC-7B49-AF7F-153B82C60644}" type="datetime1">
              <a:rPr lang="en-US" smtClean="0"/>
              <a:t>8/3/21</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L. Di Giulio | EP Safety Office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068D8909-42F7-654C-8A3D-50820F834626}" type="datetime1">
              <a:rPr lang="en-US" smtClean="0"/>
              <a:t>8/3/21</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L. Di Giulio | EP Safety Office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E2033741-5482-DF4A-B84C-EC13C8BBE072}" type="datetime1">
              <a:rPr lang="en-US" smtClean="0"/>
              <a:t>8/3/21</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L. Di Giulio | EP Safety Office</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dms.cern.ch/document/2602076/1"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hyperlink" Target="https://cara.web.cern.ch/"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mailto:ep-adso@cern.ch"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mailto:EHN1-TSO@cern.c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C1D4B-AD65-5A40-B538-A6FA5F542CFC}"/>
              </a:ext>
            </a:extLst>
          </p:cNvPr>
          <p:cNvSpPr>
            <a:spLocks noGrp="1"/>
          </p:cNvSpPr>
          <p:nvPr>
            <p:ph type="ctrTitle"/>
          </p:nvPr>
        </p:nvSpPr>
        <p:spPr/>
        <p:txBody>
          <a:bodyPr/>
          <a:lstStyle/>
          <a:p>
            <a:r>
              <a:rPr lang="en-GB" dirty="0"/>
              <a:t>COVID-19 Restrictions</a:t>
            </a:r>
          </a:p>
        </p:txBody>
      </p:sp>
      <p:sp>
        <p:nvSpPr>
          <p:cNvPr id="3" name="Subtitle 2">
            <a:extLst>
              <a:ext uri="{FF2B5EF4-FFF2-40B4-BE49-F238E27FC236}">
                <a16:creationId xmlns:a16="http://schemas.microsoft.com/office/drawing/2014/main" id="{AF1AE01F-A577-3549-AB80-34DCB4BCDB98}"/>
              </a:ext>
            </a:extLst>
          </p:cNvPr>
          <p:cNvSpPr>
            <a:spLocks noGrp="1"/>
          </p:cNvSpPr>
          <p:nvPr>
            <p:ph type="subTitle" idx="1"/>
          </p:nvPr>
        </p:nvSpPr>
        <p:spPr/>
        <p:txBody>
          <a:bodyPr/>
          <a:lstStyle/>
          <a:p>
            <a:r>
              <a:rPr lang="en-GB" sz="3200" dirty="0"/>
              <a:t>EHN1 Control Rooms</a:t>
            </a:r>
          </a:p>
        </p:txBody>
      </p:sp>
      <p:sp>
        <p:nvSpPr>
          <p:cNvPr id="4" name="Date Placeholder 3">
            <a:extLst>
              <a:ext uri="{FF2B5EF4-FFF2-40B4-BE49-F238E27FC236}">
                <a16:creationId xmlns:a16="http://schemas.microsoft.com/office/drawing/2014/main" id="{657DD9AC-DB63-5949-AE19-7F1BF1EC2368}"/>
              </a:ext>
            </a:extLst>
          </p:cNvPr>
          <p:cNvSpPr>
            <a:spLocks noGrp="1"/>
          </p:cNvSpPr>
          <p:nvPr>
            <p:ph type="dt" sz="half" idx="10"/>
          </p:nvPr>
        </p:nvSpPr>
        <p:spPr/>
        <p:txBody>
          <a:bodyPr/>
          <a:lstStyle/>
          <a:p>
            <a:fld id="{B458BAFD-88E2-4944-BC55-0D42EAB93246}" type="datetime1">
              <a:rPr lang="en-US" smtClean="0"/>
              <a:t>8/3/21</a:t>
            </a:fld>
            <a:endParaRPr lang="en-US" dirty="0"/>
          </a:p>
        </p:txBody>
      </p:sp>
      <p:sp>
        <p:nvSpPr>
          <p:cNvPr id="5" name="Footer Placeholder 4">
            <a:extLst>
              <a:ext uri="{FF2B5EF4-FFF2-40B4-BE49-F238E27FC236}">
                <a16:creationId xmlns:a16="http://schemas.microsoft.com/office/drawing/2014/main" id="{194220DA-0DDF-5B46-A0E3-BF8FEFEFB4DE}"/>
              </a:ext>
            </a:extLst>
          </p:cNvPr>
          <p:cNvSpPr>
            <a:spLocks noGrp="1"/>
          </p:cNvSpPr>
          <p:nvPr>
            <p:ph type="ftr" sz="quarter" idx="11"/>
          </p:nvPr>
        </p:nvSpPr>
        <p:spPr/>
        <p:txBody>
          <a:bodyPr/>
          <a:lstStyle/>
          <a:p>
            <a:r>
              <a:rPr lang="en-US"/>
              <a:t>L. Di Giulio | EP Safety Office</a:t>
            </a:r>
            <a:endParaRPr lang="en-US" dirty="0"/>
          </a:p>
        </p:txBody>
      </p:sp>
      <p:sp>
        <p:nvSpPr>
          <p:cNvPr id="6" name="Slide Number Placeholder 5">
            <a:extLst>
              <a:ext uri="{FF2B5EF4-FFF2-40B4-BE49-F238E27FC236}">
                <a16:creationId xmlns:a16="http://schemas.microsoft.com/office/drawing/2014/main" id="{6CE35165-0A12-B544-9B8E-918C3440CECE}"/>
              </a:ext>
            </a:extLst>
          </p:cNvPr>
          <p:cNvSpPr>
            <a:spLocks noGrp="1"/>
          </p:cNvSpPr>
          <p:nvPr>
            <p:ph type="sldNum" sz="quarter" idx="12"/>
          </p:nvPr>
        </p:nvSpPr>
        <p:spPr/>
        <p:txBody>
          <a:bodyPr/>
          <a:lstStyle/>
          <a:p>
            <a:fld id="{36B5EA5A-BC32-A742-B11B-8E7414D5B535}" type="slidenum">
              <a:rPr lang="en-US" smtClean="0"/>
              <a:pPr/>
              <a:t>1</a:t>
            </a:fld>
            <a:endParaRPr lang="en-US" dirty="0"/>
          </a:p>
        </p:txBody>
      </p:sp>
    </p:spTree>
    <p:extLst>
      <p:ext uri="{BB962C8B-B14F-4D97-AF65-F5344CB8AC3E}">
        <p14:creationId xmlns:p14="http://schemas.microsoft.com/office/powerpoint/2010/main" val="3803103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3B24A4-81DE-6140-A7F1-F472237A22BD}"/>
              </a:ext>
            </a:extLst>
          </p:cNvPr>
          <p:cNvSpPr>
            <a:spLocks noGrp="1"/>
          </p:cNvSpPr>
          <p:nvPr>
            <p:ph idx="1"/>
          </p:nvPr>
        </p:nvSpPr>
        <p:spPr>
          <a:xfrm>
            <a:off x="407988" y="1350558"/>
            <a:ext cx="5760800" cy="4608512"/>
          </a:xfrm>
        </p:spPr>
        <p:txBody>
          <a:bodyPr/>
          <a:lstStyle/>
          <a:p>
            <a:pPr marL="342900" indent="-342900">
              <a:buFont typeface="Arial" panose="020B0604020202020204" pitchFamily="34" charset="0"/>
              <a:buChar char="•"/>
            </a:pPr>
            <a:r>
              <a:rPr lang="en-GB" sz="2000" b="0" dirty="0">
                <a:latin typeface="+mj-lt"/>
              </a:rPr>
              <a:t>A </a:t>
            </a:r>
            <a:r>
              <a:rPr lang="en-GB" sz="2000" dirty="0">
                <a:latin typeface="+mj-lt"/>
              </a:rPr>
              <a:t>dedicated document </a:t>
            </a:r>
            <a:r>
              <a:rPr lang="en-GB" sz="2000" b="0" dirty="0">
                <a:latin typeface="+mj-lt"/>
              </a:rPr>
              <a:t>with the restrictions and maximum number of people per control room can be find at: </a:t>
            </a:r>
            <a:r>
              <a:rPr lang="en-GB" sz="2000" b="0" dirty="0">
                <a:latin typeface="+mj-lt"/>
                <a:hlinkClick r:id="rId3"/>
              </a:rPr>
              <a:t>EDMS 2602076</a:t>
            </a:r>
            <a:endParaRPr lang="en-GB" sz="2000" b="0" dirty="0">
              <a:latin typeface="+mj-lt"/>
            </a:endParaRPr>
          </a:p>
          <a:p>
            <a:pPr marL="342900" indent="-342900">
              <a:buFont typeface="Arial" panose="020B0604020202020204" pitchFamily="34" charset="0"/>
              <a:buChar char="•"/>
            </a:pPr>
            <a:r>
              <a:rPr lang="en-GB" sz="2000" b="0" dirty="0"/>
              <a:t>The maximum number of people present inside the control rooms is based on existing rules at CERN (and in the Host States) and validated using the </a:t>
            </a:r>
            <a:r>
              <a:rPr lang="en-GB" sz="2000" b="0" dirty="0">
                <a:hlinkClick r:id="rId4"/>
              </a:rPr>
              <a:t>CARA simulation software</a:t>
            </a:r>
            <a:r>
              <a:rPr lang="en-GB" sz="2000" b="0" dirty="0"/>
              <a:t>. </a:t>
            </a:r>
            <a:endParaRPr lang="en-GB" sz="2000" b="0" dirty="0">
              <a:latin typeface="+mj-lt"/>
            </a:endParaRPr>
          </a:p>
          <a:p>
            <a:pPr lvl="1" indent="0">
              <a:buNone/>
            </a:pPr>
            <a:endParaRPr lang="en-GB" sz="2000" dirty="0">
              <a:latin typeface="+mj-lt"/>
            </a:endParaRPr>
          </a:p>
        </p:txBody>
      </p:sp>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a:xfrm>
            <a:off x="407988" y="373593"/>
            <a:ext cx="11376025" cy="590683"/>
          </a:xfrm>
        </p:spPr>
        <p:txBody>
          <a:bodyPr/>
          <a:lstStyle/>
          <a:p>
            <a:r>
              <a:rPr lang="en-GB" b="0" dirty="0">
                <a:solidFill>
                  <a:schemeClr val="accent1"/>
                </a:solidFill>
              </a:rPr>
              <a:t>Restrictions in the EHN1 control rooms</a:t>
            </a:r>
          </a:p>
        </p:txBody>
      </p:sp>
      <p:sp>
        <p:nvSpPr>
          <p:cNvPr id="4"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fld id="{46F61BB5-5420-784F-8D4A-7B8BDEC6379B}" type="datetime1">
              <a:rPr lang="en-US" smtClean="0"/>
              <a:t>8/3/21</a:t>
            </a:fld>
            <a:endParaRPr lang="en-US" dirty="0"/>
          </a:p>
        </p:txBody>
      </p:sp>
      <p:sp>
        <p:nvSpPr>
          <p:cNvPr id="5"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a:t>L. Di Giulio | EP Safety Office</a:t>
            </a:r>
            <a:endParaRPr lang="en-US" dirty="0"/>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10" name="Picture 9">
            <a:extLst>
              <a:ext uri="{FF2B5EF4-FFF2-40B4-BE49-F238E27FC236}">
                <a16:creationId xmlns:a16="http://schemas.microsoft.com/office/drawing/2014/main" id="{D173E095-4C72-3044-85CB-F2A11B431B49}"/>
              </a:ext>
            </a:extLst>
          </p:cNvPr>
          <p:cNvPicPr>
            <a:picLocks noChangeAspect="1"/>
          </p:cNvPicPr>
          <p:nvPr/>
        </p:nvPicPr>
        <p:blipFill>
          <a:blip r:embed="rId5"/>
          <a:stretch>
            <a:fillRect/>
          </a:stretch>
        </p:blipFill>
        <p:spPr>
          <a:xfrm>
            <a:off x="7545372" y="974436"/>
            <a:ext cx="3126256" cy="4636397"/>
          </a:xfrm>
          <a:prstGeom prst="rect">
            <a:avLst/>
          </a:prstGeom>
        </p:spPr>
      </p:pic>
      <p:sp>
        <p:nvSpPr>
          <p:cNvPr id="11" name="Rectangle 10">
            <a:extLst>
              <a:ext uri="{FF2B5EF4-FFF2-40B4-BE49-F238E27FC236}">
                <a16:creationId xmlns:a16="http://schemas.microsoft.com/office/drawing/2014/main" id="{B177BA9A-1DE7-C442-AF1A-540395324CF8}"/>
              </a:ext>
            </a:extLst>
          </p:cNvPr>
          <p:cNvSpPr/>
          <p:nvPr/>
        </p:nvSpPr>
        <p:spPr>
          <a:xfrm>
            <a:off x="10072048" y="1282586"/>
            <a:ext cx="395785" cy="679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4139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3B24A4-81DE-6140-A7F1-F472237A22BD}"/>
              </a:ext>
            </a:extLst>
          </p:cNvPr>
          <p:cNvSpPr>
            <a:spLocks noGrp="1"/>
          </p:cNvSpPr>
          <p:nvPr>
            <p:ph idx="1"/>
          </p:nvPr>
        </p:nvSpPr>
        <p:spPr>
          <a:xfrm>
            <a:off x="407988" y="1350558"/>
            <a:ext cx="6484131" cy="4608512"/>
          </a:xfrm>
        </p:spPr>
        <p:txBody>
          <a:bodyPr/>
          <a:lstStyle/>
          <a:p>
            <a:pPr marL="342900" indent="-342900">
              <a:buFont typeface="Arial" panose="020B0604020202020204" pitchFamily="34" charset="0"/>
              <a:buChar char="•"/>
            </a:pPr>
            <a:r>
              <a:rPr lang="en-GB" sz="2000" b="0" dirty="0">
                <a:latin typeface="+mj-lt"/>
              </a:rPr>
              <a:t>For each control room:</a:t>
            </a:r>
          </a:p>
          <a:p>
            <a:pPr marL="666900" lvl="1" indent="-342900">
              <a:buFont typeface="Arial" panose="020B0604020202020204" pitchFamily="34" charset="0"/>
              <a:buChar char="•"/>
            </a:pPr>
            <a:r>
              <a:rPr lang="en-GB" sz="2000" dirty="0">
                <a:latin typeface="+mj-lt"/>
              </a:rPr>
              <a:t>The maximum number of people is displayed on doors</a:t>
            </a:r>
          </a:p>
          <a:p>
            <a:pPr marL="666900" lvl="1" indent="-342900">
              <a:buFont typeface="Arial" panose="020B0604020202020204" pitchFamily="34" charset="0"/>
              <a:buChar char="•"/>
            </a:pPr>
            <a:r>
              <a:rPr lang="en-GB" sz="2000" dirty="0">
                <a:latin typeface="+mj-lt"/>
              </a:rPr>
              <a:t>The ventilation is at least 36 m</a:t>
            </a:r>
            <a:r>
              <a:rPr lang="en-GB" sz="2000" baseline="30000" dirty="0">
                <a:latin typeface="+mj-lt"/>
              </a:rPr>
              <a:t>3</a:t>
            </a:r>
            <a:r>
              <a:rPr lang="en-GB" sz="2000" dirty="0">
                <a:latin typeface="+mj-lt"/>
              </a:rPr>
              <a:t>/h per person (considering only fresh air)</a:t>
            </a:r>
          </a:p>
          <a:p>
            <a:pPr marL="666900" lvl="1" indent="-342900">
              <a:buFont typeface="Arial" panose="020B0604020202020204" pitchFamily="34" charset="0"/>
              <a:buChar char="•"/>
            </a:pPr>
            <a:r>
              <a:rPr lang="en-GB" sz="2000" b="0" dirty="0">
                <a:latin typeface="+mj-lt"/>
              </a:rPr>
              <a:t>Only desks at 1.5m one to the other can be used – </a:t>
            </a:r>
            <a:r>
              <a:rPr lang="en-GB" sz="2000" dirty="0">
                <a:latin typeface="+mj-lt"/>
              </a:rPr>
              <a:t>interpersonal distance to be respected</a:t>
            </a:r>
          </a:p>
          <a:p>
            <a:pPr marL="666900" lvl="1" indent="-342900">
              <a:buFont typeface="Arial" panose="020B0604020202020204" pitchFamily="34" charset="0"/>
              <a:buChar char="•"/>
            </a:pPr>
            <a:r>
              <a:rPr lang="en-GB" sz="2000" b="0" dirty="0">
                <a:latin typeface="+mj-lt"/>
              </a:rPr>
              <a:t>Mas</a:t>
            </a:r>
            <a:r>
              <a:rPr lang="en-GB" sz="2000" dirty="0">
                <a:latin typeface="+mj-lt"/>
              </a:rPr>
              <a:t>k to be worn at all time, even when seated</a:t>
            </a:r>
          </a:p>
          <a:p>
            <a:pPr marL="666900" lvl="1" indent="-342900">
              <a:buFont typeface="Arial" panose="020B0604020202020204" pitchFamily="34" charset="0"/>
              <a:buChar char="•"/>
            </a:pPr>
            <a:r>
              <a:rPr lang="en-GB" sz="2000" dirty="0">
                <a:latin typeface="+mj-lt"/>
              </a:rPr>
              <a:t>Hand disinfection and surface disinfection to be done as often as possible</a:t>
            </a:r>
          </a:p>
          <a:p>
            <a:pPr marL="666900" lvl="1" indent="-342900">
              <a:buFont typeface="Arial" panose="020B0604020202020204" pitchFamily="34" charset="0"/>
              <a:buChar char="•"/>
            </a:pPr>
            <a:r>
              <a:rPr lang="en-GB" sz="2000" dirty="0">
                <a:latin typeface="+mj-lt"/>
              </a:rPr>
              <a:t>Cleaning of the barracks is done regularly by cleaning personnel</a:t>
            </a:r>
          </a:p>
          <a:p>
            <a:pPr lvl="1" indent="0">
              <a:buNone/>
            </a:pPr>
            <a:endParaRPr lang="en-GB" sz="2000" dirty="0">
              <a:latin typeface="+mj-lt"/>
            </a:endParaRPr>
          </a:p>
        </p:txBody>
      </p:sp>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a:xfrm>
            <a:off x="407988" y="373593"/>
            <a:ext cx="11376025" cy="590683"/>
          </a:xfrm>
        </p:spPr>
        <p:txBody>
          <a:bodyPr/>
          <a:lstStyle/>
          <a:p>
            <a:r>
              <a:rPr lang="en-GB" b="0" dirty="0">
                <a:solidFill>
                  <a:schemeClr val="accent1"/>
                </a:solidFill>
              </a:rPr>
              <a:t>Restrictions in the EHN1 control rooms</a:t>
            </a:r>
          </a:p>
        </p:txBody>
      </p:sp>
      <p:sp>
        <p:nvSpPr>
          <p:cNvPr id="4"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fld id="{46F61BB5-5420-784F-8D4A-7B8BDEC6379B}" type="datetime1">
              <a:rPr lang="en-US" smtClean="0"/>
              <a:t>8/3/21</a:t>
            </a:fld>
            <a:endParaRPr lang="en-US" dirty="0"/>
          </a:p>
        </p:txBody>
      </p:sp>
      <p:sp>
        <p:nvSpPr>
          <p:cNvPr id="5"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a:t>L. Di Giulio | EP Safety Office</a:t>
            </a:r>
            <a:endParaRPr lang="en-US" dirty="0"/>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8" name="Picture 7">
            <a:extLst>
              <a:ext uri="{FF2B5EF4-FFF2-40B4-BE49-F238E27FC236}">
                <a16:creationId xmlns:a16="http://schemas.microsoft.com/office/drawing/2014/main" id="{8049DFA4-972D-5F44-943C-7BE4F9FC3538}"/>
              </a:ext>
            </a:extLst>
          </p:cNvPr>
          <p:cNvPicPr>
            <a:picLocks noChangeAspect="1"/>
          </p:cNvPicPr>
          <p:nvPr/>
        </p:nvPicPr>
        <p:blipFill>
          <a:blip r:embed="rId3"/>
          <a:stretch>
            <a:fillRect/>
          </a:stretch>
        </p:blipFill>
        <p:spPr>
          <a:xfrm>
            <a:off x="7545372" y="2124055"/>
            <a:ext cx="4082023" cy="3061517"/>
          </a:xfrm>
          <a:prstGeom prst="rect">
            <a:avLst/>
          </a:prstGeom>
        </p:spPr>
      </p:pic>
    </p:spTree>
    <p:extLst>
      <p:ext uri="{BB962C8B-B14F-4D97-AF65-F5344CB8AC3E}">
        <p14:creationId xmlns:p14="http://schemas.microsoft.com/office/powerpoint/2010/main" val="234903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3B24A4-81DE-6140-A7F1-F472237A22BD}"/>
              </a:ext>
            </a:extLst>
          </p:cNvPr>
          <p:cNvSpPr>
            <a:spLocks noGrp="1"/>
          </p:cNvSpPr>
          <p:nvPr>
            <p:ph idx="1"/>
          </p:nvPr>
        </p:nvSpPr>
        <p:spPr>
          <a:xfrm>
            <a:off x="407988" y="1350558"/>
            <a:ext cx="11525511" cy="4608512"/>
          </a:xfrm>
        </p:spPr>
        <p:txBody>
          <a:bodyPr/>
          <a:lstStyle/>
          <a:p>
            <a:pPr marL="342900" indent="-342900">
              <a:buFont typeface="Arial" panose="020B0604020202020204" pitchFamily="34" charset="0"/>
              <a:buChar char="•"/>
            </a:pPr>
            <a:r>
              <a:rPr lang="en-GB" sz="2000" dirty="0">
                <a:latin typeface="+mj-lt"/>
              </a:rPr>
              <a:t>Masks, hand disinfectant and surface disinfectant </a:t>
            </a:r>
            <a:r>
              <a:rPr lang="en-GB" sz="2000" b="0" dirty="0">
                <a:latin typeface="+mj-lt"/>
              </a:rPr>
              <a:t>are provided by CERN. This material is centrally stocked in the barrack 887/R-C04 - 1 contact person per experiment has access to this room to get the necessary material</a:t>
            </a:r>
            <a:endParaRPr lang="en-GB" dirty="0">
              <a:latin typeface="+mj-lt"/>
            </a:endParaRPr>
          </a:p>
          <a:p>
            <a:pPr marL="285750" indent="-285750">
              <a:buFont typeface="Arial" panose="020B0604020202020204" pitchFamily="34" charset="0"/>
              <a:buChar char="•"/>
            </a:pPr>
            <a:r>
              <a:rPr lang="en-GB" sz="2000" b="0" dirty="0">
                <a:latin typeface="+mj-lt"/>
              </a:rPr>
              <a:t>Mask </a:t>
            </a:r>
            <a:r>
              <a:rPr lang="en-GB" sz="2000" dirty="0">
                <a:latin typeface="+mj-lt"/>
              </a:rPr>
              <a:t>Type 1</a:t>
            </a:r>
            <a:r>
              <a:rPr lang="en-GB" sz="2000" b="0" dirty="0">
                <a:latin typeface="+mj-lt"/>
              </a:rPr>
              <a:t> will be the default masks, however, mask </a:t>
            </a:r>
            <a:r>
              <a:rPr lang="en-GB" sz="2000" dirty="0">
                <a:latin typeface="+mj-lt"/>
              </a:rPr>
              <a:t>FFP2</a:t>
            </a:r>
            <a:r>
              <a:rPr lang="en-GB" sz="2000" b="0" dirty="0">
                <a:latin typeface="+mj-lt"/>
              </a:rPr>
              <a:t> are available and distributed upon request or specific assessment (i.e. vulnerabilities)</a:t>
            </a:r>
          </a:p>
          <a:p>
            <a:pPr marL="285750" indent="-285750">
              <a:buFont typeface="Arial" panose="020B0604020202020204" pitchFamily="34" charset="0"/>
              <a:buChar char="•"/>
            </a:pPr>
            <a:r>
              <a:rPr lang="en-GB" sz="2000" b="0" dirty="0"/>
              <a:t>For any additional request or question you can contact:</a:t>
            </a:r>
          </a:p>
          <a:p>
            <a:pPr marL="609750" lvl="1" indent="-285750">
              <a:buFont typeface="Arial" panose="020B0604020202020204" pitchFamily="34" charset="0"/>
              <a:buChar char="•"/>
            </a:pPr>
            <a:r>
              <a:rPr lang="en-GB" dirty="0">
                <a:hlinkClick r:id="rId3"/>
              </a:rPr>
              <a:t>ep-adso@cern.ch</a:t>
            </a:r>
            <a:endParaRPr lang="en-GB" dirty="0"/>
          </a:p>
          <a:p>
            <a:pPr marL="609750" lvl="1" indent="-285750">
              <a:buFont typeface="Arial" panose="020B0604020202020204" pitchFamily="34" charset="0"/>
              <a:buChar char="•"/>
            </a:pPr>
            <a:r>
              <a:rPr lang="en-GB" dirty="0">
                <a:hlinkClick r:id="rId4"/>
              </a:rPr>
              <a:t>EHN1-TSO@cern.ch</a:t>
            </a:r>
            <a:endParaRPr lang="en-GB" dirty="0"/>
          </a:p>
          <a:p>
            <a:pPr marL="342900" indent="-342900">
              <a:buFont typeface="Arial" panose="020B0604020202020204" pitchFamily="34" charset="0"/>
              <a:buChar char="•"/>
            </a:pPr>
            <a:endParaRPr lang="en-GB" sz="2000" b="0" u="sng" dirty="0"/>
          </a:p>
          <a:p>
            <a:pPr marL="342900" indent="-342900">
              <a:buFont typeface="Arial" panose="020B0604020202020204" pitchFamily="34" charset="0"/>
              <a:buChar char="•"/>
            </a:pPr>
            <a:r>
              <a:rPr lang="en-GB" sz="2000" b="0" u="sng" dirty="0"/>
              <a:t>These rules might evolve with time</a:t>
            </a:r>
            <a:r>
              <a:rPr lang="en-GB" sz="2000" b="0" dirty="0"/>
              <a:t>. We will make sure to keep you updated accordingly!</a:t>
            </a:r>
          </a:p>
          <a:p>
            <a:endParaRPr lang="en-GB" sz="2000" b="0" dirty="0">
              <a:latin typeface="+mj-lt"/>
            </a:endParaRPr>
          </a:p>
        </p:txBody>
      </p:sp>
      <p:sp>
        <p:nvSpPr>
          <p:cNvPr id="3" name="Title 2">
            <a:extLst>
              <a:ext uri="{FF2B5EF4-FFF2-40B4-BE49-F238E27FC236}">
                <a16:creationId xmlns:a16="http://schemas.microsoft.com/office/drawing/2014/main" id="{D4E0F4FB-594E-344B-B2DB-C128DF1B2480}"/>
              </a:ext>
            </a:extLst>
          </p:cNvPr>
          <p:cNvSpPr>
            <a:spLocks noGrp="1"/>
          </p:cNvSpPr>
          <p:nvPr>
            <p:ph type="title"/>
          </p:nvPr>
        </p:nvSpPr>
        <p:spPr>
          <a:xfrm>
            <a:off x="407988" y="373593"/>
            <a:ext cx="11376025" cy="590683"/>
          </a:xfrm>
        </p:spPr>
        <p:txBody>
          <a:bodyPr/>
          <a:lstStyle/>
          <a:p>
            <a:r>
              <a:rPr lang="en-GB" b="0" dirty="0">
                <a:solidFill>
                  <a:schemeClr val="accent1"/>
                </a:solidFill>
              </a:rPr>
              <a:t>Restrictions in the EHN1 control rooms</a:t>
            </a:r>
          </a:p>
        </p:txBody>
      </p:sp>
      <p:sp>
        <p:nvSpPr>
          <p:cNvPr id="4" name="Date Placeholder 3">
            <a:extLst>
              <a:ext uri="{FF2B5EF4-FFF2-40B4-BE49-F238E27FC236}">
                <a16:creationId xmlns:a16="http://schemas.microsoft.com/office/drawing/2014/main" id="{58BFDEBB-10EB-E54C-A7E0-0F3F5E702C23}"/>
              </a:ext>
            </a:extLst>
          </p:cNvPr>
          <p:cNvSpPr>
            <a:spLocks noGrp="1"/>
          </p:cNvSpPr>
          <p:nvPr>
            <p:ph type="dt" sz="half" idx="10"/>
          </p:nvPr>
        </p:nvSpPr>
        <p:spPr/>
        <p:txBody>
          <a:bodyPr/>
          <a:lstStyle/>
          <a:p>
            <a:fld id="{3947F164-9255-2F4C-833A-404482B0A3BC}" type="datetime1">
              <a:rPr lang="en-US" smtClean="0"/>
              <a:t>8/3/21</a:t>
            </a:fld>
            <a:endParaRPr lang="en-US" dirty="0"/>
          </a:p>
        </p:txBody>
      </p:sp>
      <p:sp>
        <p:nvSpPr>
          <p:cNvPr id="5" name="Footer Placeholder 4">
            <a:extLst>
              <a:ext uri="{FF2B5EF4-FFF2-40B4-BE49-F238E27FC236}">
                <a16:creationId xmlns:a16="http://schemas.microsoft.com/office/drawing/2014/main" id="{FC533AB3-5F81-0E43-83C1-07ACEB0242E2}"/>
              </a:ext>
            </a:extLst>
          </p:cNvPr>
          <p:cNvSpPr>
            <a:spLocks noGrp="1"/>
          </p:cNvSpPr>
          <p:nvPr>
            <p:ph type="ftr" sz="quarter" idx="11"/>
          </p:nvPr>
        </p:nvSpPr>
        <p:spPr/>
        <p:txBody>
          <a:bodyPr/>
          <a:lstStyle/>
          <a:p>
            <a:r>
              <a:rPr lang="en-US"/>
              <a:t>L. Di Giulio | EP Safety Office</a:t>
            </a:r>
            <a:endParaRPr lang="en-US" dirty="0"/>
          </a:p>
        </p:txBody>
      </p:sp>
      <p:sp>
        <p:nvSpPr>
          <p:cNvPr id="6" name="Slide Number Placeholder 5">
            <a:extLst>
              <a:ext uri="{FF2B5EF4-FFF2-40B4-BE49-F238E27FC236}">
                <a16:creationId xmlns:a16="http://schemas.microsoft.com/office/drawing/2014/main" id="{67EBD7B7-31BA-4D4C-A7BB-408C3C297C0F}"/>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293152677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312</TotalTime>
  <Words>419</Words>
  <Application>Microsoft Macintosh PowerPoint</Application>
  <PresentationFormat>Widescreen</PresentationFormat>
  <Paragraphs>38</Paragraphs>
  <Slides>4</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COVID-19 Restrictions</vt:lpstr>
      <vt:lpstr>Restrictions in the EHN1 control rooms</vt:lpstr>
      <vt:lpstr>Restrictions in the EHN1 control rooms</vt:lpstr>
      <vt:lpstr>Restrictions in the EHN1 control rooms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Microsoft Office User</dc:creator>
  <cp:lastModifiedBy>Letizia Di Giulio</cp:lastModifiedBy>
  <cp:revision>46</cp:revision>
  <dcterms:created xsi:type="dcterms:W3CDTF">2020-02-03T13:11:28Z</dcterms:created>
  <dcterms:modified xsi:type="dcterms:W3CDTF">2021-08-03T10:06:05Z</dcterms:modified>
</cp:coreProperties>
</file>