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9" r:id="rId2"/>
    <p:sldId id="302" r:id="rId3"/>
    <p:sldId id="299" r:id="rId4"/>
    <p:sldId id="298" r:id="rId5"/>
    <p:sldId id="319" r:id="rId6"/>
    <p:sldId id="301" r:id="rId7"/>
    <p:sldId id="303" r:id="rId8"/>
    <p:sldId id="304" r:id="rId9"/>
    <p:sldId id="320" r:id="rId10"/>
    <p:sldId id="305" r:id="rId11"/>
    <p:sldId id="306" r:id="rId12"/>
    <p:sldId id="310" r:id="rId13"/>
    <p:sldId id="309" r:id="rId14"/>
    <p:sldId id="308" r:id="rId15"/>
    <p:sldId id="317" r:id="rId16"/>
    <p:sldId id="318" r:id="rId17"/>
    <p:sldId id="312" r:id="rId18"/>
    <p:sldId id="288" r:id="rId19"/>
    <p:sldId id="313" r:id="rId20"/>
    <p:sldId id="314" r:id="rId21"/>
    <p:sldId id="315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7E7E7"/>
          </a:solidFill>
        </a:fill>
      </a:tcStyle>
    </a:wholeTbl>
    <a:band1H>
      <a:tcStyle>
        <a:tcBdr/>
        <a:fill>
          <a:solidFill>
            <a:srgbClr val="CBCBCB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BCBCB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000000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F2DE63D5-997A-4646-A377-4702673A728D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firstRow>
  </a:tblStyle>
  <a:tblStyle styleId="{6E25E649-3F16-4E02-A733-19D2CDBF48F0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/>
          </a:solidFill>
        </a:fill>
      </a:tcStyle>
    </a:wholeTbl>
    <a:band1H>
      <a:tcStyle>
        <a:tcBdr/>
        <a:fill>
          <a:solidFill>
            <a:srgbClr val="E7E7E7"/>
          </a:solidFill>
        </a:fill>
      </a:tcStyle>
    </a:band1H>
    <a:band1V>
      <a:tcStyle>
        <a:tcBdr/>
        <a:fill>
          <a:solidFill>
            <a:srgbClr val="E7E7E7"/>
          </a:solidFill>
        </a:fill>
      </a:tcStyle>
    </a:band1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B301B821-A1FF-4177-AEE7-76D212191A09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/>
          </a:solidFill>
        </a:fill>
      </a:tcStyle>
    </a:wholeTbl>
    <a:band1H>
      <a:tcStyle>
        <a:tcBdr/>
        <a:fill>
          <a:solidFill>
            <a:srgbClr val="E9EBF5"/>
          </a:solidFill>
        </a:fill>
      </a:tcStyle>
    </a:band1H>
    <a:band1V>
      <a:tcStyle>
        <a:tcBdr/>
        <a:fill>
          <a:solidFill>
            <a:srgbClr val="E9EBF5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Row>
  </a:tblStyle>
  <a:tblStyle styleId="{5940675A-B579-460E-94D1-54222C63F5D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</a:tblStyle>
  <a:tblStyle styleId="{9D7B26C5-4107-4FEC-AEDC-1716B250A1EF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000000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000000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17292A2E-F333-43FB-9621-5CBBE7FDCDCB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FFC000"/>
          </a:solidFill>
        </a:fill>
      </a:tcStyle>
    </a:firstRow>
  </a:tblStyle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69012ECD-51FC-41F1-AA8D-1B2483CD663E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Row>
  </a:tblStyle>
  <a:tblStyle styleId="{3B4B98B0-60AC-42C2-AFA5-B58CD77FA1E5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4472C4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4472C4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ED083AE6-46FA-4A59-8FB0-9F97EB10719F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FFC000"/>
          </a:solidFill>
        </a:fill>
      </a:tcStyle>
    </a:band1H>
    <a:band1V>
      <a:tcStyle>
        <a:tcBdr/>
        <a:fill>
          <a:solidFill>
            <a:srgbClr val="FFC000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8EC20E35-A176-4012-BC5E-935CFFF8708E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/>
          </a:solidFill>
        </a:fill>
      </a:tcStyle>
    </a:wholeTbl>
    <a:band1H>
      <a:tcStyle>
        <a:tcBdr/>
        <a:fill>
          <a:solidFill>
            <a:srgbClr val="E7E7E7"/>
          </a:solidFill>
        </a:fill>
      </a:tcStyle>
    </a:band1H>
    <a:band1V>
      <a:tcStyle>
        <a:tcBdr/>
        <a:fill>
          <a:solidFill>
            <a:srgbClr val="E7E7E7"/>
          </a:solidFill>
        </a:fill>
      </a:tcStyle>
    </a:band1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BC89EF96-8CEA-46FF-86C4-4CE0E7609802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4472C4"/>
          </a:solidFill>
        </a:fill>
      </a:tcStyle>
    </a:band1H>
    <a:band1V>
      <a:tcStyle>
        <a:tcBdr/>
        <a:fill>
          <a:solidFill>
            <a:srgbClr val="4472C4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2D5ABB26-0587-4C30-8999-92F81FD0307C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/>
      </a:tcStyle>
    </a:wholeTbl>
  </a:tblStyle>
  <a:tblStyle styleId="{69C7853C-536D-4A76-A0AE-DD22124D55A5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wholeTbl>
    <a:band1H>
      <a:tcStyle>
        <a:tcBdr/>
        <a:fill>
          <a:solidFill>
            <a:srgbClr val="A5A5A5"/>
          </a:solidFill>
        </a:fill>
      </a:tcStyle>
    </a:band1H>
    <a:band2H>
      <a:tcStyle>
        <a:tcBdr/>
        <a:fill>
          <a:solidFill>
            <a:srgbClr val="A5A5A5"/>
          </a:solidFill>
        </a:fill>
      </a:tcStyle>
    </a:band2H>
    <a:band1V>
      <a:tcStyle>
        <a:tcBdr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band1V>
    <a:band2V>
      <a:tcStyle>
        <a:tcBdr/>
        <a:fill>
          <a:solidFill>
            <a:srgbClr val="A5A5A5"/>
          </a:solidFill>
        </a:fill>
      </a:tcStyle>
    </a:band2V>
    <a:la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firstRow>
  </a:tblStyle>
  <a:tblStyle styleId="{616DA210-FB5B-4158-B5E0-FEB733F419B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000000"/>
          </a:solidFill>
        </a:fill>
      </a:tcStyle>
    </a:band1H>
    <a:band1V>
      <a:tcStyle>
        <a:tcBdr/>
        <a:fill>
          <a:solidFill>
            <a:srgbClr val="000000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7E9639D4-E3E2-4D34-9284-5A2195B3D0D7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Row>
  </a:tblStyle>
  <a:tblStyle styleId="{793D81CF-94F2-401A-BA57-92F5A7B2D0C5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/>
          </a:solidFill>
        </a:fill>
      </a:tcStyle>
    </a:wholeTbl>
    <a:band1H>
      <a:tcStyle>
        <a:tcBdr/>
        <a:fill>
          <a:solidFill>
            <a:srgbClr val="E7E7E7"/>
          </a:solidFill>
        </a:fill>
      </a:tcStyle>
    </a:band1H>
    <a:band1V>
      <a:tcStyle>
        <a:tcBdr/>
        <a:fill>
          <a:solidFill>
            <a:srgbClr val="E7E7E7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083BDFA-3F80-472E-81AA-702C5937A555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1D32CD-A650-4F32-B7FE-48806C38AF31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8C16637-A07F-4567-AA8C-D71B013443DB}" type="datetime1">
              <a: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8/3/2021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621911-FEFD-417C-AB89-5994A024D133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9F92C2-5DD3-4B7A-BBB1-14EE3751591B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6B5B06A-AD89-4CAE-B60F-B4D996566BE4}" type="slidenum">
              <a:t>‹#›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370348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23669C7-2B8A-468F-BA12-F2781A7D2CA6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0CA5A9-C90A-43D8-816E-4B2A6C672606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44925C2A-0B5F-4F30-99B9-1B94FA18E082}" type="datetime1">
              <a:rPr lang="en-US"/>
              <a:pPr lvl="0"/>
              <a:t>8/3/2021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725BB5FD-7C40-4769-9ABB-85BF8C3337A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09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549085F7-EA32-49D8-AE07-FB4D49E3652C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138D64-CC1B-44D0-B690-48ECCCC8203B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CA1050-6C89-41FB-ADEA-2FA34047FFC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C3DAF2C2-C99A-46B4-9DE5-EC402D1BADE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920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BB51ADC-FB1C-451E-848F-1B57DDD7BB2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1A82A5D-BC64-404D-AF07-F2A0E94F71C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424DD6-02DB-4AB2-9DF0-64AA642C8680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7041274-373E-4349-93E1-638827F44BB4}" type="slidenum">
              <a:t>3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1963568-FDDB-486C-8FEC-3415CBBF1F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61383BB-987D-4976-85FA-CC405458D8F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FFDF50-0316-41D7-80A9-2B521EBA12FF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A68B99E-1E85-4D0B-9D4A-E0953236E368}" type="slidenum">
              <a:t>6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372D3093-E34B-4833-8A86-8DBFF2004F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6398" y="2169048"/>
            <a:ext cx="2520004" cy="2494675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4217807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9620E-BB04-4604-9713-27573E5F4C7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73596"/>
            <a:ext cx="5616573" cy="106574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B69F78-C5A0-48CD-8A8D-3E5A2FFA06A3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1598654"/>
            <a:ext cx="5616573" cy="460851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39DFBD9F-0EE0-4FB9-81F0-3F181783048F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6167435" y="0"/>
            <a:ext cx="6024560" cy="631798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6C0E910-9116-49D6-A783-97F79507E77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A264C3C-E6CC-4692-979D-D7E1D947267D}" type="datetime1">
              <a:rPr lang="en-US"/>
              <a:pPr lvl="0"/>
              <a:t>8/3/2021</a:t>
            </a:fld>
            <a:endParaRPr lang="en-US"/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F4976BE8-C6CA-454E-ADA3-12E0FD4431E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41F87811-3B80-439A-9A28-F8DE0ACE6DF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81D4216-DFD0-4C9D-AF45-BE86EFFFF48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8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CD1CF-C5BB-4BEB-AEA1-F3210009281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B5698-1805-42BB-A3E0-97080388EED8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1598654"/>
            <a:ext cx="5616573" cy="460851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A753C9-3BC6-4F84-B840-6FB9CB031AB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BD66794-6E1B-4FB0-BAC1-060905D45316}" type="datetime1">
              <a:rPr lang="en-US"/>
              <a:pPr lvl="0"/>
              <a:t>8/3/2021</a:t>
            </a:fld>
            <a:endParaRPr 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84099C32-4332-44FC-B5EB-0FD2ECE3612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D56FCBDA-863F-43B1-A1F2-AFFE0A68FD1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B4321C2-849D-4F32-A780-779D153C4137}" type="slidenum">
              <a:t>‹#›</a:t>
            </a:fld>
            <a:endParaRPr lang="en-US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5D495DB-AE8A-461D-8A6F-548CF1CD297A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6167435" y="1592263"/>
            <a:ext cx="5616573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9588922B-9896-4380-961F-0DF6A5BEEDFB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6167435" y="3969703"/>
            <a:ext cx="5616573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03027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4C381-477D-4AF2-990F-7A6B73C3ADA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3D14E-891A-482A-BD00-49B085A3F4A7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1598654"/>
            <a:ext cx="3708404" cy="4608511"/>
          </a:xfrm>
        </p:spPr>
        <p:txBody>
          <a:bodyPr/>
          <a:lstStyle>
            <a:lvl1pPr>
              <a:defRPr/>
            </a:lvl1pPr>
            <a:lvl2pPr>
              <a:lnSpc>
                <a:spcPct val="120000"/>
              </a:lnSpc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86A910-35E2-4783-AFED-45554DFF2BE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53F34BD-41A7-47DD-B717-CC05EDFF1FB3}" type="datetime1">
              <a:rPr lang="en-US"/>
              <a:pPr lvl="0"/>
              <a:t>8/3/2021</a:t>
            </a:fld>
            <a:endParaRPr 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3CFB389C-0625-43CE-92AC-AAD295B7196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AC8A1F86-FE27-4F45-91CF-901DE24E83C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3B71853-99ED-4BDE-8B38-74A8D8655E64}" type="slidenum">
              <a:t>‹#›</a:t>
            </a:fld>
            <a:endParaRPr lang="en-US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0DA70BEE-9B8E-4770-BC06-E62B641CA8B2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075615" y="1592263"/>
            <a:ext cx="3708404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30BC216-C29F-476B-A378-7C2A43E55F4D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124681" y="3969703"/>
            <a:ext cx="3659328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190283CC-AA81-4865-AE4A-019122E8C755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259266" y="1592263"/>
            <a:ext cx="3659328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EE476837-A336-445D-8FF2-A09CD35DFB5F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259266" y="3978014"/>
            <a:ext cx="3659328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8176071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4F131-B64D-4BB6-8AD9-A58AE98A851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E266D9-4810-40FB-8C7E-A081DF63BF54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1592263"/>
            <a:ext cx="5616573" cy="668334"/>
          </a:xfrm>
        </p:spPr>
        <p:txBody>
          <a:bodyPr/>
          <a:lstStyle>
            <a:lvl1pPr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3DDFF416-42EB-4747-B8F7-2575B2F1E1E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172200" y="1604964"/>
            <a:ext cx="5616601" cy="655633"/>
          </a:xfrm>
        </p:spPr>
        <p:txBody>
          <a:bodyPr/>
          <a:lstStyle>
            <a:lvl1pPr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Picture Placeholder 10">
            <a:extLst>
              <a:ext uri="{FF2B5EF4-FFF2-40B4-BE49-F238E27FC236}">
                <a16:creationId xmlns:a16="http://schemas.microsoft.com/office/drawing/2014/main" id="{5B7D0C64-E333-444F-BDD8-FE0D7D7DA968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07986" y="2420938"/>
            <a:ext cx="5616573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A70E456B-F3AE-42A9-A052-5A4E1623228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B4B58AF-1025-4C29-8C51-4167DDAEB462}" type="datetime1">
              <a:rPr lang="en-US"/>
              <a:pPr lvl="0"/>
              <a:t>8/3/2021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3A9A9FAB-27B6-424D-84C8-4618134B6D3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CAB894EC-8803-4BDF-98BE-6AE1820F224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D6B1921-78D9-452D-B57F-5850CC1ABAA8}" type="slidenum">
              <a:t>‹#›</a:t>
            </a:fld>
            <a:endParaRPr lang="en-US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0D4F58B2-79A0-467A-AFC1-2532D22CB0D1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6172200" y="2420938"/>
            <a:ext cx="5616573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 lang="en-GB"/>
            </a:lvl1pPr>
          </a:lstStyle>
          <a:p>
            <a:pPr lvl="0"/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9441982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9F100-7672-4CD1-9046-0912D350E68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617BD0-9D62-4950-8A66-E40311F777B1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1592263"/>
            <a:ext cx="3708404" cy="668334"/>
          </a:xfrm>
        </p:spPr>
        <p:txBody>
          <a:bodyPr/>
          <a:lstStyle>
            <a:lvl1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B898699E-2085-4093-B2B0-B0AC85DBE8A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075615" y="1604964"/>
            <a:ext cx="3713186" cy="655633"/>
          </a:xfrm>
        </p:spPr>
        <p:txBody>
          <a:bodyPr/>
          <a:lstStyle>
            <a:lvl1pPr>
              <a:spcBef>
                <a:spcPts val="400"/>
              </a:spcBef>
              <a:spcAft>
                <a:spcPts val="0"/>
              </a:spcAft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Picture Placeholder 10">
            <a:extLst>
              <a:ext uri="{FF2B5EF4-FFF2-40B4-BE49-F238E27FC236}">
                <a16:creationId xmlns:a16="http://schemas.microsoft.com/office/drawing/2014/main" id="{19D28403-2E31-4EA4-89B6-6B69009D2864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07986" y="2420938"/>
            <a:ext cx="3708404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6" name="Picture Placeholder 12">
            <a:extLst>
              <a:ext uri="{FF2B5EF4-FFF2-40B4-BE49-F238E27FC236}">
                <a16:creationId xmlns:a16="http://schemas.microsoft.com/office/drawing/2014/main" id="{FC38FCBD-C12F-4A2A-84B2-28DF3CBB5647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075615" y="2416173"/>
            <a:ext cx="3713186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spcBef>
                <a:spcPts val="100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1F41964-8827-46BB-9F2E-E92FC4640260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253843" y="1601224"/>
            <a:ext cx="3708404" cy="668334"/>
          </a:xfrm>
        </p:spPr>
        <p:txBody>
          <a:bodyPr/>
          <a:lstStyle>
            <a:lvl1pPr>
              <a:spcBef>
                <a:spcPts val="400"/>
              </a:spcBef>
              <a:spcAft>
                <a:spcPts val="0"/>
              </a:spcAft>
              <a:defRPr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1FF04FE9-69AA-4C8D-832D-77F230C2C16C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253843" y="2429899"/>
            <a:ext cx="3708404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9F60F65-285D-4B63-9189-1497D5FA765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49408A5-EC78-476D-9104-FCCA4F75D9B6}" type="datetime1">
              <a:rPr lang="en-US"/>
              <a:pPr lvl="0"/>
              <a:t>8/3/2021</a:t>
            </a:fld>
            <a:endParaRPr lang="en-US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B8399176-B98D-4043-9FF0-408E986902D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11" name="Slide Number Placeholder 13">
            <a:extLst>
              <a:ext uri="{FF2B5EF4-FFF2-40B4-BE49-F238E27FC236}">
                <a16:creationId xmlns:a16="http://schemas.microsoft.com/office/drawing/2014/main" id="{D93E819D-3A45-4532-A696-D50C97EA566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6153EA8-0EE6-4D95-A6CA-02E253CF785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7933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21BAE-F52D-443F-9D11-F51B7980A49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60AD71-BE32-45B6-852E-90DAAA8F42D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116381" y="1601379"/>
            <a:ext cx="3960001" cy="1131213"/>
          </a:xfrm>
          <a:solidFill>
            <a:srgbClr val="0033A0"/>
          </a:solidFill>
        </p:spPr>
        <p:txBody>
          <a:bodyPr lIns="35999" tIns="35999" rIns="35999" bIns="35999" anchor="ctr" anchorCtr="1"/>
          <a:lstStyle>
            <a:lvl1pPr algn="ctr">
              <a:spcBef>
                <a:spcPts val="0"/>
              </a:spcBef>
              <a:spcAft>
                <a:spcPts val="0"/>
              </a:spcAft>
              <a:defRPr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47DE0BCF-FE10-4012-865B-6FCA08D998D4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116381" y="2732437"/>
            <a:ext cx="3959223" cy="3477298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FBC181B-947A-4AF2-95F2-2A4EC0BCBC7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A038EC6-3094-489E-9FE6-467E94890A2A}" type="datetime1">
              <a:rPr lang="en-US"/>
              <a:pPr lvl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738F9B-B0C9-4F5D-81CA-14835B9A876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7" name="Slide Number Placeholder 13">
            <a:extLst>
              <a:ext uri="{FF2B5EF4-FFF2-40B4-BE49-F238E27FC236}">
                <a16:creationId xmlns:a16="http://schemas.microsoft.com/office/drawing/2014/main" id="{D990D0C8-F4F9-4A53-A00A-CEA05D8C910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9BAD2B7-4DE2-4133-8B2B-F86FFCDCC5D2}" type="slidenum">
              <a:t>‹#›</a:t>
            </a:fld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6863B03-1FDC-4150-9FCD-7174301B6B8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273" y="5078522"/>
            <a:ext cx="3960001" cy="1131213"/>
          </a:xfrm>
          <a:solidFill>
            <a:srgbClr val="0033A0"/>
          </a:solidFill>
        </p:spPr>
        <p:txBody>
          <a:bodyPr lIns="35999" tIns="35999" rIns="35999" bIns="35999" anchor="ctr" anchorCtr="1"/>
          <a:lstStyle>
            <a:lvl1pPr algn="ctr">
              <a:spcBef>
                <a:spcPts val="0"/>
              </a:spcBef>
              <a:spcAft>
                <a:spcPts val="0"/>
              </a:spcAft>
              <a:defRPr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157552BD-290D-4EAE-96E5-9A4D274889C1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050" y="1601379"/>
            <a:ext cx="3959223" cy="3477298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2E22FB8-B892-47D7-818F-EDD6824C1A2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232388" y="5078522"/>
            <a:ext cx="3960001" cy="1131213"/>
          </a:xfrm>
          <a:solidFill>
            <a:srgbClr val="0033A0"/>
          </a:solidFill>
        </p:spPr>
        <p:txBody>
          <a:bodyPr lIns="35999" tIns="35999" rIns="35999" bIns="35999" anchor="ctr" anchorCtr="1"/>
          <a:lstStyle>
            <a:lvl1pPr algn="ctr">
              <a:spcBef>
                <a:spcPts val="0"/>
              </a:spcBef>
              <a:spcAft>
                <a:spcPts val="0"/>
              </a:spcAft>
              <a:defRPr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FD6F4F9-C66D-49C3-B1FF-648440ECC242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232388" y="1601379"/>
            <a:ext cx="3959223" cy="3477298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144256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E521C-BA53-4D18-B08D-DC33EB9DE50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C11E99D3-6409-4474-AC22-6E618E497285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12778" y="1592263"/>
            <a:ext cx="11376022" cy="2563904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024E58E9-7D19-4D23-87D0-05D488EA0930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4294186"/>
            <a:ext cx="3708404" cy="1906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822EBF80-8411-4B0E-99FC-623536627DEF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267203" y="4294186"/>
            <a:ext cx="3665536" cy="1906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A69E32FF-7296-4C80-A249-A30F8F9E9AE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0630A32-4C69-4020-820A-230D17CD847A}" type="datetime1">
              <a:rPr lang="en-US"/>
              <a:pPr lvl="0"/>
              <a:t>8/3/2021</a:t>
            </a:fld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A924A06A-EC86-45CE-8276-3996526E75A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9558974E-8A7D-4D58-B4F1-A90B5A2D9CE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C0EDF8B-212C-45B5-968E-F433622F0C6B}" type="slidenum"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E9C4EB3A-5B87-4DDC-BEE2-7E05196394C7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085664" y="4294186"/>
            <a:ext cx="3703127" cy="1906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594253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208A1-4905-4224-867F-0F486E36BF6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A5C697DF-F0D2-46E1-8D1A-729459FC05FC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0" y="1592263"/>
            <a:ext cx="12191996" cy="2945867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8F9A45CA-D2F8-41DC-94CF-BCFE6D403C8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4294186"/>
            <a:ext cx="3708404" cy="1906588"/>
          </a:xfrm>
          <a:solidFill>
            <a:srgbClr val="0033A0"/>
          </a:solidFill>
        </p:spPr>
        <p:txBody>
          <a:bodyPr tIns="71999" anchorCtr="1"/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2B8575A8-EA2E-4E80-870A-BEF007B4C8B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267203" y="4294186"/>
            <a:ext cx="3665536" cy="1906588"/>
          </a:xfrm>
          <a:solidFill>
            <a:srgbClr val="0033A0"/>
          </a:solidFill>
        </p:spPr>
        <p:txBody>
          <a:bodyPr tIns="71999" anchorCtr="1"/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D3EB20AF-8ABF-4EE0-BC23-FA41490DCB5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A5A4B34-1536-4B90-992B-3DF1326956B1}" type="datetime1">
              <a:rPr lang="en-US"/>
              <a:pPr lvl="0"/>
              <a:t>8/3/2021</a:t>
            </a:fld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7146DF4C-703C-438B-928B-55A7CB045C1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2632263A-8C44-420E-B54F-3C0B4CD3CF0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7AD6725-A7D0-43A8-A0EA-34557DF0C356}" type="slidenum"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84ECD56E-2DF9-406E-8654-4C03FC864DD0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085664" y="4294186"/>
            <a:ext cx="3703127" cy="1906588"/>
          </a:xfrm>
          <a:solidFill>
            <a:srgbClr val="0033A0"/>
          </a:solidFill>
        </p:spPr>
        <p:txBody>
          <a:bodyPr tIns="71999" anchorCtr="1"/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5366249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19888-829D-4D85-8FA9-9729C79CFA4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1709735"/>
            <a:ext cx="11376022" cy="2852735"/>
          </a:xfrm>
        </p:spPr>
        <p:txBody>
          <a:bodyPr anchor="b"/>
          <a:lstStyle>
            <a:lvl1pPr>
              <a:defRPr sz="5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4B0BC7-0340-4EB5-8591-C975006E031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07986" y="4589465"/>
            <a:ext cx="11376022" cy="1500182"/>
          </a:xfrm>
        </p:spPr>
        <p:txBody>
          <a:bodyPr/>
          <a:lstStyle>
            <a:lvl1pPr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81B63BAA-914A-43A5-A3D4-25F24F04D22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B2177B9-6FFF-4825-8336-07CF12DD294B}" type="datetime1">
              <a:rPr lang="en-US"/>
              <a:pPr lvl="0"/>
              <a:t>8/3/2021</a:t>
            </a:fld>
            <a:endParaRPr 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CDFE0F8E-1036-45E6-B6AA-B8F32324F52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C08E32BE-E1F6-4FFE-8418-9E7468E98AB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46A0084-A78E-4CB0-BF91-4EF9EF02459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71909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90F5A-6DC1-4021-9592-067B88B6420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0467C706-5F5C-4EC7-B5B2-AE3640BE377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D533132-A7C5-4756-B4D9-649968A08BCF}" type="datetime1">
              <a:rPr lang="en-US"/>
              <a:pPr lvl="0"/>
              <a:t>8/3/2021</a:t>
            </a:fld>
            <a:endParaRPr 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F73CEEA2-6948-473E-BA99-3F0071F9FF6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3DE3B73F-3703-4727-83C4-83E7A920007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CB4EDA1-920E-4CCC-A959-071BDC93F78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66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B0CD2-4E76-49BC-A36A-DBEFE0543575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046165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AD1884-7259-4391-AD45-ADFA77DCC3B1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FDAF84DF-F623-4315-96D3-095240E8167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1598C07-53CF-4966-9F1F-66B69301F7DA}" type="datetime1">
              <a:rPr lang="en-US"/>
              <a:pPr lvl="0"/>
              <a:t>8/3/2021</a:t>
            </a:fld>
            <a:endParaRPr 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77D1C295-C8ED-48FB-8293-67855C76E8B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056E56BE-53A1-4DB4-BD96-00C15EBED31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5BD83C8-E1CA-4B51-B059-66357BE0681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604710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2A69E4FF-1DC5-49D6-BC47-6473C486C02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14D46DF-E1E5-4D2E-8D73-B7439BF0B92C}" type="datetime1">
              <a:rPr lang="en-US"/>
              <a:pPr lvl="0"/>
              <a:t>8/3/2021</a:t>
            </a:fld>
            <a:endParaRPr 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F6BA5257-B74C-4974-A0E5-D49C028B031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3E677C0E-17AE-4896-8DB7-FB6E6ABBF1A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936BDC6-EFD3-433E-96C2-D0B07C64FD8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5721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>
            <a:extLst>
              <a:ext uri="{FF2B5EF4-FFF2-40B4-BE49-F238E27FC236}">
                <a16:creationId xmlns:a16="http://schemas.microsoft.com/office/drawing/2014/main" id="{C2FDA56B-E674-422E-965F-F3C0F5869198}"/>
              </a:ext>
            </a:extLst>
          </p:cNvPr>
          <p:cNvSpPr txBox="1"/>
          <p:nvPr/>
        </p:nvSpPr>
        <p:spPr>
          <a:xfrm>
            <a:off x="407986" y="6196404"/>
            <a:ext cx="1137602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H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home.cern</a:t>
            </a:r>
            <a:endParaRPr lang="en-US" sz="1800" b="0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F7DC0E1C-CEFF-453B-ABAF-3FFA35BF97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1"/>
            <a:ext cx="1728188" cy="172818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617280301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BFECCFE1-2A9F-4938-84A4-FE86ED4BBA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128" y="710113"/>
            <a:ext cx="1990420" cy="197042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685B226C-97E6-45EC-A365-C32E67A953F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429000"/>
            <a:ext cx="11376022" cy="2153265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F15B1D49-B898-4848-BAA4-A78B82D76531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407986" y="5700250"/>
            <a:ext cx="11376022" cy="803785"/>
          </a:xfrm>
        </p:spPr>
        <p:txBody>
          <a:bodyPr/>
          <a:lstStyle>
            <a:lvl1pPr>
              <a:defRPr sz="20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09532256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0D52CC1-53F4-48B9-A6BF-4AA0B520AE25}"/>
              </a:ext>
            </a:extLst>
          </p:cNvPr>
          <p:cNvSpPr txBox="1">
            <a:spLocks noGrp="1"/>
          </p:cNvSpPr>
          <p:nvPr>
            <p:ph idx="4294967295"/>
          </p:nvPr>
        </p:nvSpPr>
        <p:spPr/>
        <p:txBody>
          <a:bodyPr/>
          <a:lstStyle>
            <a:lvl1pPr>
              <a:defRPr>
                <a:solidFill>
                  <a:srgbClr val="2F2F2F"/>
                </a:solidFill>
              </a:defRPr>
            </a:lvl1pPr>
            <a:lvl2pPr marL="323999">
              <a:defRPr>
                <a:solidFill>
                  <a:srgbClr val="2F2F2F"/>
                </a:solidFill>
              </a:defRPr>
            </a:lvl2pPr>
            <a:lvl3pPr>
              <a:defRPr>
                <a:solidFill>
                  <a:srgbClr val="2F2F2F"/>
                </a:solidFill>
              </a:defRPr>
            </a:lvl3pPr>
            <a:lvl4pPr>
              <a:buFont typeface="Arial"/>
              <a:defRPr>
                <a:solidFill>
                  <a:srgbClr val="2F2F2F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270C5A03-730A-4058-BEA4-4060A85D6B0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7D1A53C9-F240-42A6-9CA8-5D167BD4470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1F6CEE3-6DAA-43AA-9303-40E69AA113C0}" type="datetime1">
              <a:rPr lang="en-US"/>
              <a:pPr lvl="0"/>
              <a:t>8/3/2021</a:t>
            </a:fld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6DB902C3-1D4B-4539-8D46-4367C615B46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CF763221-2A37-46B3-9CB1-FEF21EE911C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F47E389-8826-4E46-966B-FB427D84F80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392644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F20CD38-BF89-49E0-A8B9-688B666059F7}"/>
              </a:ext>
            </a:extLst>
          </p:cNvPr>
          <p:cNvSpPr txBox="1">
            <a:spLocks noGrp="1"/>
          </p:cNvSpPr>
          <p:nvPr>
            <p:ph idx="4294967295"/>
          </p:nvPr>
        </p:nvSpPr>
        <p:spPr/>
        <p:txBody>
          <a:bodyPr/>
          <a:lstStyle>
            <a:lvl1pPr marL="342900" indent="-342900">
              <a:buSzPct val="100000"/>
              <a:buFont typeface="Arial" pitchFamily="34"/>
              <a:buChar char="•"/>
              <a:defRPr/>
            </a:lvl1pPr>
            <a:lvl2pPr marL="628650" indent="-261939">
              <a:buFont typeface="Arial" pitchFamily="34"/>
              <a:defRPr/>
            </a:lvl2pPr>
            <a:lvl3pPr marL="888997" indent="-260347">
              <a:defRPr sz="1800"/>
            </a:lvl3pPr>
            <a:lvl4pPr marL="1209678" indent="-269876">
              <a:defRPr/>
            </a:lvl4pPr>
            <a:lvl5pPr marL="342900" marR="0" lvl="0" indent="-342900" fontAlgn="auto">
              <a:spcBef>
                <a:spcPts val="1800"/>
              </a:spcBef>
              <a:spcAft>
                <a:spcPts val="400"/>
              </a:spcAft>
              <a:buSzPct val="100000"/>
              <a:buFont typeface="Arial" pitchFamily="34"/>
              <a:tabLst/>
              <a:defRPr lang="en-US" sz="2100" b="1" i="0" u="none" strike="noStrike" cap="none" spc="0" baseline="0">
                <a:solidFill>
                  <a:srgbClr val="181818"/>
                </a:solidFill>
                <a:uFillTx/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1B27C9CF-B409-4338-8B68-35E4161511E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D4C05504-D12C-47AA-9A06-8CC78BAE369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0143ABF-A83A-4AF7-9707-A49C08620D5D}" type="datetime1">
              <a:rPr lang="en-US"/>
              <a:pPr lvl="0"/>
              <a:t>8/3/2021</a:t>
            </a:fld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7D397771-D7F5-441B-B680-2C86B1561FC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23B38608-A70C-4D6D-A3D7-1DFBA5FCDB9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61BB9B4-566C-4C38-9CB2-9DBB124E8FC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301452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6">
            <a:extLst>
              <a:ext uri="{FF2B5EF4-FFF2-40B4-BE49-F238E27FC236}">
                <a16:creationId xmlns:a16="http://schemas.microsoft.com/office/drawing/2014/main" id="{5A50BFA3-3105-4F71-B21A-D70EEF18E987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4A5C1AA3-7903-4287-A74C-C0E7191AC14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1176AC4-21C9-42C8-B468-3CE500385D19}" type="datetime1">
              <a:rPr lang="en-US"/>
              <a:pPr lvl="0"/>
              <a:t>8/3/2021</a:t>
            </a:fld>
            <a:endParaRPr lang="en-US"/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5A17EBE3-B723-46B0-AE54-19438CD8C94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5" name="Slide Number Placeholder 12">
            <a:extLst>
              <a:ext uri="{FF2B5EF4-FFF2-40B4-BE49-F238E27FC236}">
                <a16:creationId xmlns:a16="http://schemas.microsoft.com/office/drawing/2014/main" id="{F41AD72D-77BC-4E14-817D-A1ADB103FE8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A4C6295-6C76-46F5-81FA-FC8AE29C1816}" type="slidenum">
              <a:t>‹#›</a:t>
            </a:fld>
            <a:endParaRPr lang="en-US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8AD47D2A-831E-4894-BB75-0326F3F27F4F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07986" y="1439859"/>
            <a:ext cx="11376022" cy="4760915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067332420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612019EC-5772-4978-981C-ACEC9B7D9A23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0" y="-29983"/>
            <a:ext cx="12191996" cy="635158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D2431C-9341-4E9E-B594-9AEEC833D42F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8075615" y="-52468"/>
            <a:ext cx="4116391" cy="6370816"/>
          </a:xfrm>
          <a:solidFill>
            <a:srgbClr val="0033A0">
              <a:alpha val="80000"/>
            </a:srgbClr>
          </a:solidFill>
        </p:spPr>
        <p:txBody>
          <a:bodyPr lIns="179999" tIns="179999" rIns="179999" bIns="179999"/>
          <a:lstStyle>
            <a:lvl1pPr>
              <a:defRPr sz="2800">
                <a:solidFill>
                  <a:srgbClr val="FFFFFF"/>
                </a:solidFill>
              </a:defRPr>
            </a:lvl1pPr>
            <a:lvl2pPr marL="323999">
              <a:defRPr sz="2100">
                <a:solidFill>
                  <a:srgbClr val="FFFFFF"/>
                </a:solidFill>
              </a:defRPr>
            </a:lvl2pPr>
            <a:lvl3pPr>
              <a:defRPr sz="1800">
                <a:solidFill>
                  <a:srgbClr val="FFFFFF"/>
                </a:solidFill>
              </a:defRPr>
            </a:lvl3pPr>
            <a:lvl4pPr>
              <a:buFont typeface="Arial"/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78C89B0A-25E9-4186-9B52-89F21E9DCA0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98066E7-C54D-40A2-938E-78569DFD988A}" type="datetime1">
              <a:rPr lang="en-US"/>
              <a:pPr lvl="0"/>
              <a:t>8/3/2021</a:t>
            </a:fld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E2DF1AE8-D288-4EE8-9377-30F614F8F83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203463E1-8120-4533-8E34-994E2192E17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937312F-DB82-4EFB-B95B-5106C0E8F9E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943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7C49A-2380-44A0-84C3-8C07052F917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3A36AE-7A52-4387-9B15-4E7AAB316658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1592263"/>
            <a:ext cx="5616573" cy="460851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12AB94-E68C-43A1-8341-CB2144F9E194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6172200" y="1592263"/>
            <a:ext cx="5611809" cy="460851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99C48DE0-FDA5-4D75-A9D9-CAA22AC0945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FCEC85B-80B0-4BA4-BFF2-28B4A3132B0A}" type="datetime1">
              <a:rPr lang="en-US"/>
              <a:pPr lvl="0"/>
              <a:t>8/3/2021</a:t>
            </a:fld>
            <a:endParaRPr 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A3E96B04-22DD-4D4F-94A6-536D6E6A488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880418A7-282D-4EDC-8842-61F30827700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570B7DB-FC2D-48E2-AF55-264D6F92DEC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797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5B7628-6F4A-468B-BA48-CEC8445A4A1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CF0159-C0A7-468E-A553-D57FE022DB27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1592263"/>
            <a:ext cx="5616573" cy="668334"/>
          </a:xfrm>
        </p:spPr>
        <p:txBody>
          <a:bodyPr/>
          <a:lstStyle>
            <a:lvl1pPr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65F142-0798-4A8F-8A3C-861DF657EF06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2427283"/>
            <a:ext cx="5616573" cy="3762371"/>
          </a:xfrm>
        </p:spPr>
        <p:txBody>
          <a:bodyPr/>
          <a:lstStyle>
            <a:lvl1pPr marL="323999" indent="-323999">
              <a:buSzPct val="100000"/>
              <a:buFont typeface="Arial" pitchFamily="34"/>
              <a:buChar char="•"/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57B5AB-FFFA-410E-9A78-00EAA036EB3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172200" y="1604964"/>
            <a:ext cx="5616601" cy="655633"/>
          </a:xfrm>
        </p:spPr>
        <p:txBody>
          <a:bodyPr/>
          <a:lstStyle>
            <a:lvl1pPr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5D036B-EF69-4C1E-809F-6C6B3292EB0C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6172200" y="2427283"/>
            <a:ext cx="5611809" cy="3762371"/>
          </a:xfrm>
        </p:spPr>
        <p:txBody>
          <a:bodyPr/>
          <a:lstStyle>
            <a:lvl1pPr marL="323999" indent="-323999">
              <a:buSzPct val="100000"/>
              <a:buFont typeface="Arial" pitchFamily="34"/>
              <a:buChar char="•"/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Date Placeholder 9">
            <a:extLst>
              <a:ext uri="{FF2B5EF4-FFF2-40B4-BE49-F238E27FC236}">
                <a16:creationId xmlns:a16="http://schemas.microsoft.com/office/drawing/2014/main" id="{8D870AE7-B986-4B5A-814D-C542A6D41B0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AF65109-186D-4198-8A42-29FD9CBE2C7D}" type="datetime1">
              <a:rPr lang="en-US"/>
              <a:pPr lvl="0"/>
              <a:t>8/3/2021</a:t>
            </a:fld>
            <a:endParaRPr lang="en-US"/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CD223AAD-68AA-42A7-950D-6B2D11E1DDF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9" name="Slide Number Placeholder 11">
            <a:extLst>
              <a:ext uri="{FF2B5EF4-FFF2-40B4-BE49-F238E27FC236}">
                <a16:creationId xmlns:a16="http://schemas.microsoft.com/office/drawing/2014/main" id="{4E08DF57-10DA-4B8B-84EF-5461CD69D4E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0D6982A-BD74-465B-A0C4-38ECD385397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800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0F4BDC-65A7-42D0-9D6C-A47BD6B1F22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73596"/>
            <a:ext cx="11376022" cy="10657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1721519F-33EB-4B7F-B22A-D4F0AFDEA019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0" y="6315998"/>
            <a:ext cx="12191996" cy="54200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0BD886F-C898-4679-B7EB-491054329D4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07986" y="1592263"/>
            <a:ext cx="11376022" cy="46085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D54F60C-B509-4E8A-AFA0-5869DE4F27D1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3485226" y="6350855"/>
            <a:ext cx="631155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defRPr>
            </a:lvl1pPr>
          </a:lstStyle>
          <a:p>
            <a:pPr lvl="0"/>
            <a:fld id="{80D63774-4AC3-4432-A3BC-2ACA4E189D1E}" type="datetime1">
              <a:rPr lang="en-US"/>
              <a:pPr lvl="0"/>
              <a:t>8/3/2021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853D94-731B-48DD-932D-7E3A777AD188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11107545" y="6356351"/>
            <a:ext cx="681255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defRPr>
            </a:lvl1pPr>
          </a:lstStyle>
          <a:p>
            <a:pPr lvl="0"/>
            <a:fld id="{C347A0CD-A007-4CE8-929F-652228281214}" type="slidenum"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7BFADC6-C111-446E-AE58-0ACFB61659AE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259266" y="6356351"/>
            <a:ext cx="6572222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defRPr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3600" b="1" i="0" u="none" strike="noStrike" kern="1200" cap="none" spc="0" baseline="0">
          <a:solidFill>
            <a:srgbClr val="0033A0"/>
          </a:solidFill>
          <a:uFillTx/>
          <a:latin typeface="Arial"/>
        </a:defRPr>
      </a:lvl1pPr>
    </p:titleStyle>
    <p:bodyStyle>
      <a:lvl1pPr marL="0" marR="0" lvl="0" indent="0" algn="l" defTabSz="914400" rtl="0" fontAlgn="auto" hangingPunct="1">
        <a:lnSpc>
          <a:spcPct val="90000"/>
        </a:lnSpc>
        <a:spcBef>
          <a:spcPts val="1800"/>
        </a:spcBef>
        <a:spcAft>
          <a:spcPts val="400"/>
        </a:spcAft>
        <a:buNone/>
        <a:tabLst/>
        <a:defRPr lang="en-US" sz="2100" b="1" i="0" u="none" strike="noStrike" kern="1200" cap="none" spc="0" baseline="0">
          <a:solidFill>
            <a:srgbClr val="181818"/>
          </a:solidFill>
          <a:uFillTx/>
          <a:latin typeface="Arial"/>
        </a:defRPr>
      </a:lvl1pPr>
      <a:lvl2pPr marL="323853" marR="0" lvl="1" indent="-323999" algn="l" defTabSz="914400" rtl="0" fontAlgn="auto" hangingPunct="1">
        <a:lnSpc>
          <a:spcPct val="100000"/>
        </a:lnSpc>
        <a:spcBef>
          <a:spcPts val="500"/>
        </a:spcBef>
        <a:spcAft>
          <a:spcPts val="300"/>
        </a:spcAft>
        <a:buSzPct val="100000"/>
        <a:buFont typeface="Arial"/>
        <a:buChar char="•"/>
        <a:tabLst/>
        <a:defRPr lang="en-US" sz="1800" b="0" i="0" u="none" strike="noStrike" kern="1200" cap="none" spc="0" baseline="0">
          <a:solidFill>
            <a:srgbClr val="181818"/>
          </a:solidFill>
          <a:uFillTx/>
          <a:latin typeface="Arial"/>
        </a:defRPr>
      </a:lvl2pPr>
      <a:lvl3pPr marL="647998" marR="0" lvl="2" indent="-323999" algn="l" defTabSz="914400" rtl="0" fontAlgn="auto" hangingPunct="1">
        <a:lnSpc>
          <a:spcPct val="100000"/>
        </a:lnSpc>
        <a:spcBef>
          <a:spcPts val="500"/>
        </a:spcBef>
        <a:spcAft>
          <a:spcPts val="300"/>
        </a:spcAft>
        <a:buSzPct val="100000"/>
        <a:buFont typeface="Arial" pitchFamily="34"/>
        <a:buChar char="•"/>
        <a:tabLst/>
        <a:defRPr lang="en-US" sz="1700" b="0" i="0" u="none" strike="noStrike" kern="1200" cap="none" spc="0" baseline="0">
          <a:solidFill>
            <a:srgbClr val="181818"/>
          </a:solidFill>
          <a:uFillTx/>
          <a:latin typeface="Arial"/>
        </a:defRPr>
      </a:lvl3pPr>
      <a:lvl4pPr marL="971998" marR="0" lvl="3" indent="-323999" algn="l" defTabSz="914400" rtl="0" fontAlgn="auto" hangingPunct="1">
        <a:lnSpc>
          <a:spcPct val="100000"/>
        </a:lnSpc>
        <a:spcBef>
          <a:spcPts val="500"/>
        </a:spcBef>
        <a:spcAft>
          <a:spcPts val="300"/>
        </a:spcAft>
        <a:buSzPct val="100000"/>
        <a:buFont typeface="Arial" pitchFamily="34"/>
        <a:buChar char="•"/>
        <a:tabLst/>
        <a:defRPr lang="en-US" sz="1600" b="0" i="0" u="none" strike="noStrike" kern="1200" cap="none" spc="0" baseline="0">
          <a:solidFill>
            <a:srgbClr val="181818"/>
          </a:solidFill>
          <a:uFillTx/>
          <a:latin typeface="Arial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7" Type="http://schemas.openxmlformats.org/officeDocument/2006/relationships/image" Target="../media/image30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38.jpeg"/><Relationship Id="rId4" Type="http://schemas.openxmlformats.org/officeDocument/2006/relationships/image" Target="../media/image3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indico.cern.ch/event/1049771/contributions/4410725/attachments/2267404/3849886/20210622_EHN1%20Ventilation%204%20EATM.pdf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5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gis.cern.ch/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image" Target="../media/image11.png"/><Relationship Id="rId7" Type="http://schemas.openxmlformats.org/officeDocument/2006/relationships/image" Target="../media/image1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emf"/><Relationship Id="rId11" Type="http://schemas.openxmlformats.org/officeDocument/2006/relationships/hyperlink" Target="https://edms.cern.ch/project/CERN-0000212806" TargetMode="External"/><Relationship Id="rId5" Type="http://schemas.openxmlformats.org/officeDocument/2006/relationships/image" Target="../media/image13.emf"/><Relationship Id="rId10" Type="http://schemas.openxmlformats.org/officeDocument/2006/relationships/image" Target="../media/image18.jpeg"/><Relationship Id="rId4" Type="http://schemas.openxmlformats.org/officeDocument/2006/relationships/image" Target="../media/image12.emf"/><Relationship Id="rId9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edms.cern.ch/project/CERN-0000212806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edms.cern.ch/project/CERN-0000212806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edms.cern.ch/project/CERN-0000212806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9F74D-8CB6-4F0D-A68E-81CAC8A07769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Aft>
                <a:spcPts val="600"/>
              </a:spcAft>
            </a:pPr>
            <a:r>
              <a:rPr lang="en-US"/>
              <a:t>North Area Technical Galleries</a:t>
            </a:r>
            <a:br>
              <a:rPr lang="en-US"/>
            </a:br>
            <a:r>
              <a:rPr lang="en-US" sz="3600"/>
              <a:t>Status Update &amp; Consolidation Activities</a:t>
            </a:r>
            <a:endParaRPr lang="en-US" sz="300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D74467-69BB-4744-BA7F-B62484249B4A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407986" y="5700250"/>
            <a:ext cx="11376022" cy="803785"/>
          </a:xfrm>
        </p:spPr>
        <p:txBody>
          <a:bodyPr/>
          <a:lstStyle/>
          <a:p>
            <a:pPr lvl="0"/>
            <a:r>
              <a:rPr lang="en-US" sz="1800" b="0">
                <a:solidFill>
                  <a:srgbClr val="FFFFFF"/>
                </a:solidFill>
              </a:rPr>
              <a:t>Alexios Tryfonas CHARALAMBOUS (BE-EA-PR) on behalf of NA CONS Project Team</a:t>
            </a:r>
          </a:p>
          <a:p>
            <a:pPr lvl="0"/>
            <a:r>
              <a:rPr lang="en-US" sz="1800" b="0">
                <a:solidFill>
                  <a:srgbClr val="FFFFFF"/>
                </a:solidFill>
              </a:rPr>
              <a:t>August 3, 2021, 130</a:t>
            </a:r>
            <a:r>
              <a:rPr lang="en-US" sz="1800" b="0" baseline="30000">
                <a:solidFill>
                  <a:srgbClr val="FFFFFF"/>
                </a:solidFill>
              </a:rPr>
              <a:t>th</a:t>
            </a:r>
            <a:r>
              <a:rPr lang="en-US" sz="1800" b="0">
                <a:solidFill>
                  <a:srgbClr val="FFFFFF"/>
                </a:solidFill>
              </a:rPr>
              <a:t> EATM Meeting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BD150-2586-4D39-AD04-A090CE3035EA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769757" y="737774"/>
            <a:ext cx="8052361" cy="774697"/>
          </a:xfrm>
        </p:spPr>
        <p:txBody>
          <a:bodyPr/>
          <a:lstStyle/>
          <a:p>
            <a:pPr lvl="0"/>
            <a:r>
              <a:rPr lang="en-US" sz="4800"/>
              <a:t>Consolidation activities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EA0F72-FC1A-4848-93E8-7B16F302CC5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2179188" y="2148026"/>
            <a:ext cx="5850239" cy="3849377"/>
          </a:xfrm>
        </p:spPr>
        <p:txBody>
          <a:bodyPr/>
          <a:lstStyle/>
          <a:p>
            <a:pPr marL="542925" lvl="0" indent="-542925" algn="l" defTabSz="179386">
              <a:lnSpc>
                <a:spcPct val="100000"/>
              </a:lnSpc>
              <a:buSzPct val="100000"/>
              <a:buFont typeface="Arial" pitchFamily="34"/>
              <a:buChar char="•"/>
            </a:pPr>
            <a:r>
              <a:rPr lang="en-US"/>
              <a:t>Access to galleries</a:t>
            </a:r>
          </a:p>
          <a:p>
            <a:pPr marL="542925" lvl="0" indent="-542925" algn="l" defTabSz="179386">
              <a:lnSpc>
                <a:spcPct val="100000"/>
              </a:lnSpc>
              <a:buSzPct val="100000"/>
              <a:buFont typeface="Arial" pitchFamily="34"/>
              <a:buChar char="•"/>
            </a:pPr>
            <a:r>
              <a:rPr lang="en-US"/>
              <a:t>3D integration models</a:t>
            </a:r>
          </a:p>
          <a:p>
            <a:pPr marL="542925" lvl="0" indent="-542925" algn="l" defTabSz="179386">
              <a:lnSpc>
                <a:spcPct val="100000"/>
              </a:lnSpc>
              <a:buSzPct val="100000"/>
              <a:buFont typeface="Arial" pitchFamily="34"/>
              <a:buChar char="•"/>
            </a:pPr>
            <a:r>
              <a:rPr lang="en-US"/>
              <a:t>Ventilation studies</a:t>
            </a:r>
          </a:p>
          <a:p>
            <a:pPr marL="542925" lvl="0" indent="-542925" algn="l" defTabSz="179386">
              <a:lnSpc>
                <a:spcPct val="100000"/>
              </a:lnSpc>
              <a:buSzPct val="100000"/>
              <a:buFont typeface="Arial" pitchFamily="34"/>
              <a:buChar char="•"/>
            </a:pPr>
            <a:r>
              <a:rPr lang="en-US"/>
              <a:t>Cable identification &amp; de-cabling</a:t>
            </a:r>
          </a:p>
          <a:p>
            <a:pPr marL="542925" lvl="0" indent="-542925" algn="l" defTabSz="179386">
              <a:lnSpc>
                <a:spcPct val="100000"/>
              </a:lnSpc>
              <a:buSzPct val="100000"/>
              <a:buFont typeface="Arial" pitchFamily="34"/>
              <a:buChar char="•"/>
            </a:pPr>
            <a:r>
              <a:rPr lang="en-US"/>
              <a:t>GSM Network</a:t>
            </a:r>
          </a:p>
          <a:p>
            <a:pPr marL="542925" lvl="0" indent="-542925" algn="l" defTabSz="179386">
              <a:lnSpc>
                <a:spcPct val="100000"/>
              </a:lnSpc>
              <a:buSzPct val="100000"/>
              <a:buFont typeface="Arial" pitchFamily="34"/>
              <a:buChar char="•"/>
            </a:pPr>
            <a:r>
              <a:rPr lang="en-US"/>
              <a:t>Other identified needs</a:t>
            </a:r>
          </a:p>
          <a:p>
            <a:pPr marL="342900" lvl="0" indent="-342900">
              <a:buSzPct val="100000"/>
              <a:buFont typeface="Arial" pitchFamily="34"/>
              <a:buChar char="•"/>
            </a:pPr>
            <a:endParaRPr lang="en-US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55AD2A5A-7224-460B-9D30-11A498A0CCC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563" b="3821"/>
          <a:stretch>
            <a:fillRect/>
          </a:stretch>
        </p:blipFill>
        <p:spPr>
          <a:xfrm>
            <a:off x="535399" y="502170"/>
            <a:ext cx="1234357" cy="124590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0341FB4-F394-4BD2-ABFB-AD150D5B30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2119" y="555744"/>
            <a:ext cx="1761527" cy="1138748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9444C7C-2243-45D1-8FC6-90878C6CA645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1456401"/>
            <a:ext cx="11376022" cy="4608511"/>
          </a:xfrm>
        </p:spPr>
        <p:txBody>
          <a:bodyPr/>
          <a:lstStyle/>
          <a:p>
            <a:pPr marL="361946" lvl="0" indent="-361946">
              <a:buSzPct val="100000"/>
              <a:buFont typeface="Arial" pitchFamily="34"/>
              <a:buChar char="•"/>
            </a:pPr>
            <a:r>
              <a:rPr lang="en-US" sz="2000" dirty="0"/>
              <a:t>Installation of ZORA ventilation doors in GHN1 (GHN13 – GHN17).</a:t>
            </a:r>
          </a:p>
          <a:p>
            <a:pPr marL="361946" lvl="0" indent="-361946">
              <a:buSzPct val="100000"/>
              <a:buFont typeface="Arial" pitchFamily="34"/>
              <a:buChar char="•"/>
            </a:pPr>
            <a:r>
              <a:rPr lang="en-US" sz="2000" dirty="0"/>
              <a:t>Transversal galleries below the beam </a:t>
            </a:r>
            <a:r>
              <a:rPr lang="en-US" sz="2000" dirty="0">
                <a:sym typeface="Wingdings" panose="05000000000000000000" pitchFamily="2" charset="2"/>
              </a:rPr>
              <a:t></a:t>
            </a:r>
            <a:r>
              <a:rPr lang="en-US" sz="2000" dirty="0"/>
              <a:t> Safety issue.</a:t>
            </a:r>
          </a:p>
          <a:p>
            <a:pPr marL="361946" lvl="0" indent="-361946">
              <a:buSzPct val="100000"/>
              <a:buFont typeface="Arial" pitchFamily="34"/>
              <a:buChar char="•"/>
            </a:pPr>
            <a:r>
              <a:rPr lang="en-US" sz="2000" dirty="0"/>
              <a:t>Access to all the galleries will be studied.</a:t>
            </a:r>
          </a:p>
          <a:p>
            <a:pPr lvl="0">
              <a:buSzPct val="100000"/>
              <a:buFont typeface="Arial" pitchFamily="34"/>
              <a:buChar char="•"/>
            </a:pPr>
            <a:endParaRPr lang="en-US" dirty="0"/>
          </a:p>
          <a:p>
            <a:pPr lvl="0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C0E154-E283-4D57-892E-A985265420D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/>
              <a:t>Access to galleries (1/2)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1CCE4DF3-BB99-46B0-B6E4-A50CE27CFE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1920" y="3226661"/>
            <a:ext cx="1600200" cy="284479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8">
            <a:extLst>
              <a:ext uri="{FF2B5EF4-FFF2-40B4-BE49-F238E27FC236}">
                <a16:creationId xmlns:a16="http://schemas.microsoft.com/office/drawing/2014/main" id="{AAC7EEA6-5809-4B9D-BD84-2B27FDB4A5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6063" y="3226661"/>
            <a:ext cx="1600200" cy="284479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10" descr="A picture containing transport&#10;&#10;Description automatically generated">
            <a:extLst>
              <a:ext uri="{FF2B5EF4-FFF2-40B4-BE49-F238E27FC236}">
                <a16:creationId xmlns:a16="http://schemas.microsoft.com/office/drawing/2014/main" id="{D7845974-1B54-4C54-9BA8-4430E0E2CA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90197" y="3226661"/>
            <a:ext cx="1600200" cy="284479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11">
            <a:extLst>
              <a:ext uri="{FF2B5EF4-FFF2-40B4-BE49-F238E27FC236}">
                <a16:creationId xmlns:a16="http://schemas.microsoft.com/office/drawing/2014/main" id="{D35C35C6-3965-4228-83BA-CCEA40FA60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285" y="3589806"/>
            <a:ext cx="6823700" cy="21185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Picture 12">
            <a:extLst>
              <a:ext uri="{FF2B5EF4-FFF2-40B4-BE49-F238E27FC236}">
                <a16:creationId xmlns:a16="http://schemas.microsoft.com/office/drawing/2014/main" id="{9C32674E-34C5-47E0-AA13-0F65DA70BE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21489" y="5731742"/>
            <a:ext cx="2629284" cy="43980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9" name="TextBox 13">
            <a:extLst>
              <a:ext uri="{FF2B5EF4-FFF2-40B4-BE49-F238E27FC236}">
                <a16:creationId xmlns:a16="http://schemas.microsoft.com/office/drawing/2014/main" id="{CFB190B9-90D9-46DA-8C81-E1BD59B39054}"/>
              </a:ext>
            </a:extLst>
          </p:cNvPr>
          <p:cNvSpPr txBox="1"/>
          <p:nvPr/>
        </p:nvSpPr>
        <p:spPr>
          <a:xfrm>
            <a:off x="7531062" y="3208090"/>
            <a:ext cx="864793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FFFFFF"/>
                </a:solidFill>
                <a:highlight>
                  <a:srgbClr val="000000"/>
                </a:highlight>
                <a:uFillTx/>
                <a:latin typeface="Calibri"/>
              </a:rPr>
              <a:t>GHN13</a:t>
            </a:r>
          </a:p>
        </p:txBody>
      </p:sp>
      <p:sp>
        <p:nvSpPr>
          <p:cNvPr id="10" name="TextBox 14">
            <a:extLst>
              <a:ext uri="{FF2B5EF4-FFF2-40B4-BE49-F238E27FC236}">
                <a16:creationId xmlns:a16="http://schemas.microsoft.com/office/drawing/2014/main" id="{5F52E77D-4469-4C5D-B283-07B9F1A2DF31}"/>
              </a:ext>
            </a:extLst>
          </p:cNvPr>
          <p:cNvSpPr txBox="1"/>
          <p:nvPr/>
        </p:nvSpPr>
        <p:spPr>
          <a:xfrm>
            <a:off x="9159124" y="3234232"/>
            <a:ext cx="864793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FFFFFF"/>
                </a:solidFill>
                <a:highlight>
                  <a:srgbClr val="000000"/>
                </a:highlight>
                <a:uFillTx/>
                <a:latin typeface="Calibri"/>
              </a:rPr>
              <a:t>GHN15</a:t>
            </a:r>
          </a:p>
        </p:txBody>
      </p:sp>
      <p:sp>
        <p:nvSpPr>
          <p:cNvPr id="11" name="TextBox 15">
            <a:extLst>
              <a:ext uri="{FF2B5EF4-FFF2-40B4-BE49-F238E27FC236}">
                <a16:creationId xmlns:a16="http://schemas.microsoft.com/office/drawing/2014/main" id="{A4E58013-7633-4F07-8011-476FB90A1DF7}"/>
              </a:ext>
            </a:extLst>
          </p:cNvPr>
          <p:cNvSpPr txBox="1"/>
          <p:nvPr/>
        </p:nvSpPr>
        <p:spPr>
          <a:xfrm>
            <a:off x="10857905" y="3237186"/>
            <a:ext cx="864793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FFFFFF"/>
                </a:solidFill>
                <a:highlight>
                  <a:srgbClr val="000000"/>
                </a:highlight>
                <a:uFillTx/>
                <a:latin typeface="Calibri"/>
              </a:rPr>
              <a:t>GHN16</a:t>
            </a:r>
          </a:p>
        </p:txBody>
      </p:sp>
      <p:pic>
        <p:nvPicPr>
          <p:cNvPr id="12" name="Picture 12">
            <a:extLst>
              <a:ext uri="{FF2B5EF4-FFF2-40B4-BE49-F238E27FC236}">
                <a16:creationId xmlns:a16="http://schemas.microsoft.com/office/drawing/2014/main" id="{2B6AA54F-0830-44B3-8950-F8ADB87FE7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43989" y="1112184"/>
            <a:ext cx="2817293" cy="198516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4BFADD7-5778-496D-A5B8-169496AAD46E}"/>
              </a:ext>
            </a:extLst>
          </p:cNvPr>
          <p:cNvSpPr txBox="1"/>
          <p:nvPr/>
        </p:nvSpPr>
        <p:spPr>
          <a:xfrm>
            <a:off x="932873" y="6410037"/>
            <a:ext cx="2346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Credits to Jordi Bossy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C2E153A-199D-4518-A7AD-A2C44708CCB5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67040" y="1197964"/>
            <a:ext cx="11784009" cy="4833792"/>
          </a:xfrm>
        </p:spPr>
        <p:txBody>
          <a:bodyPr/>
          <a:lstStyle/>
          <a:p>
            <a:pPr marL="342900" lvl="0" indent="-342900">
              <a:buSzPct val="100000"/>
              <a:buFont typeface="Arial" pitchFamily="34"/>
              <a:buChar char="•"/>
            </a:pPr>
            <a:r>
              <a:rPr lang="en-US" sz="2000"/>
              <a:t>Hatches consolidation in GT80.</a:t>
            </a:r>
          </a:p>
          <a:p>
            <a:pPr marL="342900" lvl="0" indent="-342900">
              <a:buSzPct val="100000"/>
              <a:buFont typeface="Arial" pitchFamily="34"/>
              <a:buChar char="•"/>
            </a:pPr>
            <a:r>
              <a:rPr lang="en-US" sz="2000"/>
              <a:t>Hatch covers will be replaced.</a:t>
            </a:r>
          </a:p>
          <a:p>
            <a:pPr marL="342900" lvl="0" indent="-342900">
              <a:buSzPct val="100000"/>
              <a:buFont typeface="Arial" pitchFamily="34"/>
              <a:buChar char="•"/>
            </a:pPr>
            <a:r>
              <a:rPr lang="en-US" sz="2000"/>
              <a:t>Preliminary study by EN-ACE is ready.</a:t>
            </a:r>
          </a:p>
          <a:p>
            <a:pPr marL="342900" lvl="0" indent="-342900">
              <a:buSzPct val="100000"/>
              <a:buFont typeface="Arial" pitchFamily="34"/>
              <a:buChar char="•"/>
            </a:pPr>
            <a:r>
              <a:rPr lang="en-US" sz="2000"/>
              <a:t>Waiting for the “green light” from TG-CONS.</a:t>
            </a:r>
          </a:p>
          <a:p>
            <a:pPr marL="342900" lvl="0" indent="-342900">
              <a:buSzPct val="100000"/>
              <a:buFont typeface="Arial" pitchFamily="34"/>
              <a:buChar char="•"/>
            </a:pPr>
            <a:r>
              <a:rPr lang="en-US" sz="2000"/>
              <a:t>Presentation about the hatches will be available in EDMS once the consolidation is approved.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84CAFD-E946-47A4-88BA-3252CD6556A9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/>
              <a:t>Access to galleries (2/2)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D4ED85-F9B8-4D40-8FF4-0674A156DA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6" y="3992654"/>
            <a:ext cx="3671754" cy="2066397"/>
          </a:xfrm>
          <a:prstGeom prst="rect">
            <a:avLst/>
          </a:prstGeom>
          <a:noFill/>
          <a:ln w="9528" cap="flat">
            <a:solidFill>
              <a:srgbClr val="000000"/>
            </a:solidFill>
            <a:prstDash val="solid"/>
            <a:miter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8EA61E4-6EE6-485E-A5C1-681E88C4FD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6978" y="3992654"/>
            <a:ext cx="3518163" cy="2066397"/>
          </a:xfrm>
          <a:prstGeom prst="rect">
            <a:avLst/>
          </a:prstGeom>
          <a:noFill/>
          <a:ln w="9528" cap="flat">
            <a:solidFill>
              <a:srgbClr val="000000"/>
            </a:solidFill>
            <a:prstDash val="solid"/>
            <a:miter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F6BAFEF-6D17-4A3E-89EE-8EFC3BBDFB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1338" y="3992654"/>
            <a:ext cx="3652671" cy="2066397"/>
          </a:xfrm>
          <a:prstGeom prst="rect">
            <a:avLst/>
          </a:prstGeom>
          <a:noFill/>
          <a:ln w="9528" cap="flat">
            <a:solidFill>
              <a:srgbClr val="000000"/>
            </a:solidFill>
            <a:prstDash val="solid"/>
            <a:miter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9DA3C56-8350-47DC-A2A1-5D78A4B8A4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58223" y="477673"/>
            <a:ext cx="3025786" cy="2721976"/>
          </a:xfrm>
          <a:prstGeom prst="rect">
            <a:avLst/>
          </a:prstGeom>
          <a:noFill/>
          <a:ln w="9528" cap="flat">
            <a:solidFill>
              <a:srgbClr val="385723"/>
            </a:solidFill>
            <a:prstDash val="solid"/>
            <a:miter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9B8BB9D-12D4-4369-BE7D-35F8E6749295}"/>
              </a:ext>
            </a:extLst>
          </p:cNvPr>
          <p:cNvSpPr txBox="1"/>
          <p:nvPr/>
        </p:nvSpPr>
        <p:spPr>
          <a:xfrm>
            <a:off x="932873" y="6410037"/>
            <a:ext cx="4193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Credits to Jordi Bossy and Pascal Catherine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987669-9501-4829-97F6-D682B5AE85B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78919" y="1150159"/>
            <a:ext cx="3656923" cy="2845932"/>
          </a:xfrm>
        </p:spPr>
        <p:txBody>
          <a:bodyPr/>
          <a:lstStyle/>
          <a:p>
            <a:pPr marL="342900" lvl="0" indent="-342900">
              <a:buSzPct val="100000"/>
              <a:buFont typeface="Arial" pitchFamily="34"/>
              <a:buChar char="•"/>
            </a:pPr>
            <a:r>
              <a:rPr lang="en-US" sz="2000"/>
              <a:t>Drawings only on paper.</a:t>
            </a:r>
          </a:p>
          <a:p>
            <a:pPr marL="342900" lvl="0" indent="-342900">
              <a:buSzPct val="100000"/>
              <a:buFont typeface="Arial" pitchFamily="34"/>
              <a:buChar char="•"/>
            </a:pPr>
            <a:r>
              <a:rPr lang="en-US" sz="2000"/>
              <a:t>Scans </a:t>
            </a:r>
            <a:r>
              <a:rPr lang="en-US" sz="2000">
                <a:latin typeface="Wingdings" pitchFamily="2"/>
              </a:rPr>
              <a:t></a:t>
            </a:r>
            <a:r>
              <a:rPr lang="en-US" sz="2000"/>
              <a:t> 2D drawings + in situ survey </a:t>
            </a:r>
            <a:r>
              <a:rPr lang="en-US" sz="2000">
                <a:latin typeface="Wingdings" pitchFamily="2"/>
              </a:rPr>
              <a:t></a:t>
            </a:r>
            <a:r>
              <a:rPr lang="en-US" sz="2000"/>
              <a:t> 3D models</a:t>
            </a:r>
          </a:p>
          <a:p>
            <a:pPr marL="342900" lvl="0" indent="-342900">
              <a:buSzPct val="100000"/>
              <a:buFont typeface="Arial" pitchFamily="34"/>
              <a:buChar char="•"/>
            </a:pPr>
            <a:r>
              <a:rPr lang="en-US" sz="2000"/>
              <a:t>Models “as is”.</a:t>
            </a:r>
          </a:p>
          <a:p>
            <a:pPr marL="342900" lvl="0" indent="-342900">
              <a:lnSpc>
                <a:spcPct val="100000"/>
              </a:lnSpc>
              <a:buSzPct val="100000"/>
              <a:buFont typeface="Arial" pitchFamily="34"/>
              <a:buChar char="•"/>
            </a:pPr>
            <a:r>
              <a:rPr lang="en-US" sz="2000"/>
              <a:t>Integration of all the services will follow.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C2427ED-6F43-490B-9AAF-6280C1CCE8D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73596"/>
            <a:ext cx="11376022" cy="512228"/>
          </a:xfrm>
        </p:spPr>
        <p:txBody>
          <a:bodyPr/>
          <a:lstStyle/>
          <a:p>
            <a:pPr lvl="0"/>
            <a:r>
              <a:rPr lang="en-US"/>
              <a:t>3D models</a:t>
            </a:r>
          </a:p>
        </p:txBody>
      </p:sp>
      <p:pic>
        <p:nvPicPr>
          <p:cNvPr id="4" name="Picture 5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6DB51EDB-21DF-4448-97BF-7A7010D7413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992" r="9909"/>
          <a:stretch>
            <a:fillRect/>
          </a:stretch>
        </p:blipFill>
        <p:spPr>
          <a:xfrm>
            <a:off x="4196876" y="4008537"/>
            <a:ext cx="3493437" cy="2302404"/>
          </a:xfrm>
          <a:prstGeom prst="rect">
            <a:avLst/>
          </a:prstGeom>
          <a:noFill/>
          <a:ln cap="flat">
            <a:noFill/>
          </a:ln>
        </p:spPr>
      </p:pic>
      <p:grpSp>
        <p:nvGrpSpPr>
          <p:cNvPr id="5" name="Group 15">
            <a:extLst>
              <a:ext uri="{FF2B5EF4-FFF2-40B4-BE49-F238E27FC236}">
                <a16:creationId xmlns:a16="http://schemas.microsoft.com/office/drawing/2014/main" id="{274DC78D-0B68-408B-BDD5-E1D2F331C8B6}"/>
              </a:ext>
            </a:extLst>
          </p:cNvPr>
          <p:cNvGrpSpPr/>
          <p:nvPr/>
        </p:nvGrpSpPr>
        <p:grpSpPr>
          <a:xfrm>
            <a:off x="4231157" y="947409"/>
            <a:ext cx="3218450" cy="2597509"/>
            <a:chOff x="4231157" y="947409"/>
            <a:chExt cx="3218450" cy="2597509"/>
          </a:xfrm>
        </p:grpSpPr>
        <p:pic>
          <p:nvPicPr>
            <p:cNvPr id="6" name="Picture 7">
              <a:extLst>
                <a:ext uri="{FF2B5EF4-FFF2-40B4-BE49-F238E27FC236}">
                  <a16:creationId xmlns:a16="http://schemas.microsoft.com/office/drawing/2014/main" id="{3F1B2281-5E53-40EE-982F-9DB532A61E9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9668" t="14388" r="31797" b="11430"/>
            <a:stretch>
              <a:fillRect/>
            </a:stretch>
          </p:blipFill>
          <p:spPr>
            <a:xfrm>
              <a:off x="4231157" y="1330278"/>
              <a:ext cx="3218450" cy="2214640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7" name="TextBox 11">
              <a:extLst>
                <a:ext uri="{FF2B5EF4-FFF2-40B4-BE49-F238E27FC236}">
                  <a16:creationId xmlns:a16="http://schemas.microsoft.com/office/drawing/2014/main" id="{7D3CE480-C75A-4342-B777-A6ED75DD2975}"/>
                </a:ext>
              </a:extLst>
            </p:cNvPr>
            <p:cNvSpPr txBox="1"/>
            <p:nvPr/>
          </p:nvSpPr>
          <p:spPr>
            <a:xfrm>
              <a:off x="4231157" y="947409"/>
              <a:ext cx="3218450" cy="36933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GL802 (access to TCC2) </a:t>
              </a:r>
            </a:p>
          </p:txBody>
        </p:sp>
      </p:grpSp>
      <p:grpSp>
        <p:nvGrpSpPr>
          <p:cNvPr id="8" name="Group 14">
            <a:extLst>
              <a:ext uri="{FF2B5EF4-FFF2-40B4-BE49-F238E27FC236}">
                <a16:creationId xmlns:a16="http://schemas.microsoft.com/office/drawing/2014/main" id="{9A6C89BA-C5E7-4AFE-B84B-789CBE3AA4EE}"/>
              </a:ext>
            </a:extLst>
          </p:cNvPr>
          <p:cNvGrpSpPr/>
          <p:nvPr/>
        </p:nvGrpSpPr>
        <p:grpSpPr>
          <a:xfrm>
            <a:off x="7773442" y="885934"/>
            <a:ext cx="4333122" cy="2658984"/>
            <a:chOff x="7773442" y="885934"/>
            <a:chExt cx="4333122" cy="2658984"/>
          </a:xfrm>
        </p:grpSpPr>
        <p:pic>
          <p:nvPicPr>
            <p:cNvPr id="9" name="Picture 8" descr="A picture containing text, screenshot, electronics, display&#10;&#10;Description automatically generated">
              <a:extLst>
                <a:ext uri="{FF2B5EF4-FFF2-40B4-BE49-F238E27FC236}">
                  <a16:creationId xmlns:a16="http://schemas.microsoft.com/office/drawing/2014/main" id="{F7FC6DE4-AD35-49CD-90E1-712D2E178E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73442" y="1192176"/>
              <a:ext cx="4333122" cy="2352742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10" name="TextBox 12">
              <a:extLst>
                <a:ext uri="{FF2B5EF4-FFF2-40B4-BE49-F238E27FC236}">
                  <a16:creationId xmlns:a16="http://schemas.microsoft.com/office/drawing/2014/main" id="{52A64024-2BEE-474B-A7E5-61037B2746B5}"/>
                </a:ext>
              </a:extLst>
            </p:cNvPr>
            <p:cNvSpPr txBox="1"/>
            <p:nvPr/>
          </p:nvSpPr>
          <p:spPr>
            <a:xfrm>
              <a:off x="7773442" y="885934"/>
              <a:ext cx="4333122" cy="36933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GHN2 &amp; GT807 (below EHN2 &amp; BA82)</a:t>
              </a:r>
            </a:p>
          </p:txBody>
        </p:sp>
      </p:grpSp>
      <p:sp>
        <p:nvSpPr>
          <p:cNvPr id="11" name="TextBox 11">
            <a:extLst>
              <a:ext uri="{FF2B5EF4-FFF2-40B4-BE49-F238E27FC236}">
                <a16:creationId xmlns:a16="http://schemas.microsoft.com/office/drawing/2014/main" id="{1D101AFA-4A23-4EC8-8887-8BE618683691}"/>
              </a:ext>
            </a:extLst>
          </p:cNvPr>
          <p:cNvSpPr txBox="1"/>
          <p:nvPr/>
        </p:nvSpPr>
        <p:spPr>
          <a:xfrm>
            <a:off x="4055821" y="3562776"/>
            <a:ext cx="3551374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TA802 (access to TCC2)</a:t>
            </a:r>
          </a:p>
        </p:txBody>
      </p:sp>
      <p:grpSp>
        <p:nvGrpSpPr>
          <p:cNvPr id="12" name="Group 13">
            <a:extLst>
              <a:ext uri="{FF2B5EF4-FFF2-40B4-BE49-F238E27FC236}">
                <a16:creationId xmlns:a16="http://schemas.microsoft.com/office/drawing/2014/main" id="{4E0D5ED0-3575-42C4-B567-E9ED40503152}"/>
              </a:ext>
            </a:extLst>
          </p:cNvPr>
          <p:cNvGrpSpPr/>
          <p:nvPr/>
        </p:nvGrpSpPr>
        <p:grpSpPr>
          <a:xfrm>
            <a:off x="7773442" y="3521839"/>
            <a:ext cx="4333122" cy="2723165"/>
            <a:chOff x="7773442" y="3521839"/>
            <a:chExt cx="4333122" cy="2723165"/>
          </a:xfrm>
        </p:grpSpPr>
        <p:pic>
          <p:nvPicPr>
            <p:cNvPr id="13" name="Picture 9" descr="Diagram&#10;&#10;Description automatically generated with medium confidence">
              <a:extLst>
                <a:ext uri="{FF2B5EF4-FFF2-40B4-BE49-F238E27FC236}">
                  <a16:creationId xmlns:a16="http://schemas.microsoft.com/office/drawing/2014/main" id="{D83D5493-D183-44BF-8454-4F08B724602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r="8476"/>
            <a:stretch>
              <a:fillRect/>
            </a:stretch>
          </p:blipFill>
          <p:spPr>
            <a:xfrm>
              <a:off x="7773442" y="3870591"/>
              <a:ext cx="4333122" cy="2374413"/>
            </a:xfrm>
            <a:prstGeom prst="rect">
              <a:avLst/>
            </a:prstGeom>
            <a:noFill/>
            <a:ln w="3172" cap="sq">
              <a:solidFill>
                <a:srgbClr val="000000"/>
              </a:solidFill>
              <a:prstDash val="solid"/>
              <a:miter/>
            </a:ln>
          </p:spPr>
        </p:pic>
        <p:sp>
          <p:nvSpPr>
            <p:cNvPr id="14" name="TextBox 12">
              <a:extLst>
                <a:ext uri="{FF2B5EF4-FFF2-40B4-BE49-F238E27FC236}">
                  <a16:creationId xmlns:a16="http://schemas.microsoft.com/office/drawing/2014/main" id="{C1F42F48-8EA5-4FEB-B136-CA94B3639AD0}"/>
                </a:ext>
              </a:extLst>
            </p:cNvPr>
            <p:cNvSpPr txBox="1"/>
            <p:nvPr/>
          </p:nvSpPr>
          <p:spPr>
            <a:xfrm>
              <a:off x="7773442" y="3521839"/>
              <a:ext cx="4333122" cy="36933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GL822 (below EHN2)</a:t>
              </a:r>
            </a:p>
          </p:txBody>
        </p:sp>
      </p:grpSp>
      <p:pic>
        <p:nvPicPr>
          <p:cNvPr id="15" name="Picture 5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20FB6ABD-9FD3-4448-B80B-D89693EF536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992" r="9909"/>
          <a:stretch>
            <a:fillRect/>
          </a:stretch>
        </p:blipFill>
        <p:spPr>
          <a:xfrm>
            <a:off x="3935842" y="3891174"/>
            <a:ext cx="3671352" cy="241965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" name="Picture 5">
            <a:extLst>
              <a:ext uri="{FF2B5EF4-FFF2-40B4-BE49-F238E27FC236}">
                <a16:creationId xmlns:a16="http://schemas.microsoft.com/office/drawing/2014/main" id="{BEFA69AA-3DFB-4762-91E4-B6F7308356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5443" y="4069445"/>
            <a:ext cx="3648840" cy="206637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B529C81-CA73-439C-940E-5FB69C4B68AA}"/>
              </a:ext>
            </a:extLst>
          </p:cNvPr>
          <p:cNvSpPr txBox="1"/>
          <p:nvPr/>
        </p:nvSpPr>
        <p:spPr>
          <a:xfrm>
            <a:off x="932873" y="6410037"/>
            <a:ext cx="5735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Credits to Rafael Fernandez Gomez and Kevin Joseph Buffet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887BF58A-DDB3-487D-A20F-E54B3945BBC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/>
              <a:t>Ventilation studies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56D57052-0B9F-4EE5-AF34-20B668C6DA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4569" y="423257"/>
            <a:ext cx="5524722" cy="3109856"/>
          </a:xfrm>
          <a:prstGeom prst="rect">
            <a:avLst/>
          </a:prstGeom>
          <a:solidFill>
            <a:srgbClr val="EDEDED"/>
          </a:solidFill>
          <a:ln w="88897" cap="sq">
            <a:solidFill>
              <a:srgbClr val="FFFFFF"/>
            </a:solidFill>
            <a:prstDash val="solid"/>
            <a:miter/>
          </a:ln>
          <a:effectLst>
            <a:outerShdw dist="18004" dir="5400000" algn="tl">
              <a:srgbClr val="000000">
                <a:alpha val="40000"/>
              </a:srgbClr>
            </a:outerShdw>
          </a:effectLst>
        </p:spPr>
      </p:pic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48C9592A-A39B-4BFD-8C17-7D0824E5E1D9}"/>
              </a:ext>
            </a:extLst>
          </p:cNvPr>
          <p:cNvSpPr txBox="1"/>
          <p:nvPr/>
        </p:nvSpPr>
        <p:spPr>
          <a:xfrm>
            <a:off x="429054" y="1054623"/>
            <a:ext cx="5930807" cy="534789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342900" marR="0" lvl="0" indent="-342900" algn="l" defTabSz="914400" rtl="0" fontAlgn="auto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b="1" i="0" u="none" strike="noStrike" kern="1200" cap="none" spc="0" baseline="0">
                <a:solidFill>
                  <a:srgbClr val="181818"/>
                </a:solidFill>
                <a:uFillTx/>
                <a:latin typeface="Arial"/>
              </a:rPr>
              <a:t>Study in EHN1:</a:t>
            </a:r>
          </a:p>
          <a:p>
            <a:pPr marL="666753" marR="0" lvl="1" indent="-3429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rPr>
              <a:t>Identification of gases with the highest risks.</a:t>
            </a:r>
          </a:p>
          <a:p>
            <a:pPr marL="666753" marR="0" lvl="1" indent="-3429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rPr>
              <a:t>Simulation models of leaks propagation.</a:t>
            </a:r>
          </a:p>
          <a:p>
            <a:pPr marL="666753" marR="0" lvl="1" indent="-3429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rPr>
              <a:t>Mitigation measures (axial fans, jet fans) for the worst-case scenario.</a:t>
            </a:r>
          </a:p>
          <a:p>
            <a:pPr marL="666753" marR="0" lvl="1" indent="-3429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000" b="0" i="0" u="none" strike="noStrike" kern="1200" cap="none" spc="0" baseline="0">
              <a:solidFill>
                <a:srgbClr val="181818"/>
              </a:solidFill>
              <a:uFillTx/>
              <a:latin typeface="Arial"/>
            </a:endParaRPr>
          </a:p>
          <a:p>
            <a:pPr marL="342900" marR="0" lvl="0" indent="-342900" algn="l" defTabSz="914400" rtl="0" fontAlgn="auto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b="1" i="0" u="none" strike="noStrike" kern="1200" cap="none" spc="0" baseline="0">
                <a:solidFill>
                  <a:srgbClr val="181818"/>
                </a:solidFill>
                <a:uFillTx/>
                <a:latin typeface="Arial"/>
              </a:rPr>
              <a:t>Study in EHN2:</a:t>
            </a:r>
          </a:p>
          <a:p>
            <a:pPr marL="666753" marR="0" lvl="1" indent="-3429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rPr>
              <a:t>On-going.</a:t>
            </a:r>
          </a:p>
          <a:p>
            <a:pPr marL="666753" marR="0" lvl="1" indent="-3429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rPr>
              <a:t>Same procedure as in EHN1, but more efficiently (use of 3D models).</a:t>
            </a:r>
          </a:p>
          <a:p>
            <a:pPr marL="666753" marR="0" lvl="1" indent="-3429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700" b="0" i="0" u="none" strike="noStrike" kern="1200" cap="none" spc="0" baseline="0">
              <a:solidFill>
                <a:srgbClr val="181818"/>
              </a:solidFill>
              <a:uFillTx/>
              <a:latin typeface="Arial"/>
            </a:endParaRPr>
          </a:p>
          <a:p>
            <a:pPr marL="342900" marR="0" lvl="1" indent="-342900" algn="l" defTabSz="914400" rtl="0" fontAlgn="auto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b="1" i="0" u="none" strike="noStrike" kern="1200" cap="none" spc="0" baseline="0">
                <a:solidFill>
                  <a:srgbClr val="181818"/>
                </a:solidFill>
                <a:uFillTx/>
                <a:latin typeface="Arial"/>
              </a:rPr>
              <a:t>Studies for the rest of the galleries will follow                     based on risk analysis for neutral gas lines network. </a:t>
            </a:r>
          </a:p>
        </p:txBody>
      </p:sp>
      <p:pic>
        <p:nvPicPr>
          <p:cNvPr id="5" name="Picture 10">
            <a:extLst>
              <a:ext uri="{FF2B5EF4-FFF2-40B4-BE49-F238E27FC236}">
                <a16:creationId xmlns:a16="http://schemas.microsoft.com/office/drawing/2014/main" id="{A0BD7649-CDDB-480B-BFA9-7CAF77CCB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3025" y="3804278"/>
            <a:ext cx="4947827" cy="279757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9AE59267-F004-43CE-BD0C-365EB4EB7701}"/>
              </a:ext>
            </a:extLst>
          </p:cNvPr>
          <p:cNvSpPr txBox="1"/>
          <p:nvPr/>
        </p:nvSpPr>
        <p:spPr>
          <a:xfrm>
            <a:off x="7629095" y="3151927"/>
            <a:ext cx="3889610" cy="369335"/>
          </a:xfrm>
          <a:prstGeom prst="rect">
            <a:avLst/>
          </a:prstGeom>
          <a:solidFill>
            <a:srgbClr val="FFFFFF"/>
          </a:solidFill>
          <a:ln w="38103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The full presentation is available </a:t>
            </a:r>
            <a:r>
              <a:rPr lang="en-US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  <a:hlinkClick r:id="rId4"/>
              </a:rPr>
              <a:t>here</a:t>
            </a:r>
            <a:r>
              <a:rPr lang="en-US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9E66A3-E29A-4C74-B078-90286D1307B5}"/>
              </a:ext>
            </a:extLst>
          </p:cNvPr>
          <p:cNvSpPr txBox="1"/>
          <p:nvPr/>
        </p:nvSpPr>
        <p:spPr>
          <a:xfrm>
            <a:off x="932873" y="6410037"/>
            <a:ext cx="3722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Credits to Alejandro </a:t>
            </a:r>
            <a:r>
              <a:rPr lang="en-US" dirty="0" err="1">
                <a:solidFill>
                  <a:schemeClr val="bg1"/>
                </a:solidFill>
              </a:rPr>
              <a:t>Mejica</a:t>
            </a:r>
            <a:r>
              <a:rPr lang="en-US" dirty="0">
                <a:solidFill>
                  <a:schemeClr val="bg1"/>
                </a:solidFill>
              </a:rPr>
              <a:t> Rodriguez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13E322D-831B-404A-BDD0-D257AA59FDF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1190768"/>
            <a:ext cx="11376022" cy="4608511"/>
          </a:xfrm>
        </p:spPr>
        <p:txBody>
          <a:bodyPr/>
          <a:lstStyle/>
          <a:p>
            <a:pPr marL="361946" lvl="0" indent="-361946">
              <a:buSzPct val="100000"/>
              <a:buFont typeface="Arial" pitchFamily="34"/>
              <a:buChar char="•"/>
            </a:pPr>
            <a:r>
              <a:rPr lang="en-US" sz="2000"/>
              <a:t>The working group has already been formed.</a:t>
            </a:r>
          </a:p>
          <a:p>
            <a:pPr marL="361946" lvl="0" indent="-361946">
              <a:buSzPct val="100000"/>
              <a:buFont typeface="Arial" pitchFamily="34"/>
              <a:buChar char="•"/>
            </a:pPr>
            <a:r>
              <a:rPr lang="en-US" sz="2000"/>
              <a:t>A dedicated website will be created.</a:t>
            </a:r>
          </a:p>
          <a:p>
            <a:pPr marL="361946" lvl="0" indent="-361946">
              <a:buSzPct val="100000"/>
              <a:buFont typeface="Arial" pitchFamily="34"/>
              <a:buChar char="•"/>
            </a:pPr>
            <a:r>
              <a:rPr lang="en-US" sz="2000"/>
              <a:t>Obsolete cables from 7 systems have been identified.</a:t>
            </a:r>
          </a:p>
          <a:p>
            <a:pPr marL="361946" lvl="0" indent="-361946">
              <a:buSzPct val="100000"/>
              <a:buFont typeface="Arial" pitchFamily="34"/>
              <a:buChar char="•"/>
            </a:pPr>
            <a:r>
              <a:rPr lang="en-US" sz="2000"/>
              <a:t>Work will take place during YETS 2021 – 2022 in EHN1                                                                        (ground floor &amp; galleries).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F6B965-2E9F-45AA-8723-C40CBA2B19B7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/>
              <a:t>Cable identification &amp; de-cabling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8AC88659-A195-4B56-975F-1DF4583C57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69" y="3804103"/>
            <a:ext cx="5610228" cy="220980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6">
            <a:extLst>
              <a:ext uri="{FF2B5EF4-FFF2-40B4-BE49-F238E27FC236}">
                <a16:creationId xmlns:a16="http://schemas.microsoft.com/office/drawing/2014/main" id="{605B1CAB-E4E5-4911-8DAC-344A4A4896F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429"/>
          <a:stretch>
            <a:fillRect/>
          </a:stretch>
        </p:blipFill>
        <p:spPr>
          <a:xfrm>
            <a:off x="7888400" y="1271966"/>
            <a:ext cx="3558515" cy="458199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42F096D-0586-48C9-B20A-F03FEB7888B7}"/>
              </a:ext>
            </a:extLst>
          </p:cNvPr>
          <p:cNvSpPr txBox="1"/>
          <p:nvPr/>
        </p:nvSpPr>
        <p:spPr>
          <a:xfrm>
            <a:off x="932873" y="6410037"/>
            <a:ext cx="2678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Credits to Michael Jeckel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BC13E42-A16E-499C-8766-9F878848FCA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1262740"/>
            <a:ext cx="11376022" cy="4938034"/>
          </a:xfrm>
        </p:spPr>
        <p:txBody>
          <a:bodyPr/>
          <a:lstStyle/>
          <a:p>
            <a:pPr marL="361946" lvl="0" indent="-361946">
              <a:lnSpc>
                <a:spcPct val="150000"/>
              </a:lnSpc>
              <a:buSzPct val="100000"/>
              <a:buFont typeface="Arial" pitchFamily="34"/>
              <a:buChar char="•"/>
            </a:pPr>
            <a:r>
              <a:rPr lang="en-US" sz="2000"/>
              <a:t>GSM mapping results in NA </a:t>
            </a:r>
          </a:p>
          <a:p>
            <a:pPr marL="361946" lvl="0" indent="-361946">
              <a:lnSpc>
                <a:spcPct val="150000"/>
              </a:lnSpc>
              <a:buSzPct val="100000"/>
              <a:buFont typeface="Arial" pitchFamily="34"/>
              <a:buChar char="•"/>
            </a:pPr>
            <a:r>
              <a:rPr lang="en-US" sz="2000"/>
              <a:t>Waiting for a technical solution.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1D80E8-AABB-4CF2-8620-516B2628641B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/>
              <a:t>GSM Network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B1FEFA-2038-40B8-8B97-B7C9960AD1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7873" y="1358277"/>
            <a:ext cx="7166600" cy="449948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66BCAE5F-E88E-4D9C-8F25-26985EDAAE68}"/>
              </a:ext>
            </a:extLst>
          </p:cNvPr>
          <p:cNvSpPr/>
          <p:nvPr/>
        </p:nvSpPr>
        <p:spPr>
          <a:xfrm>
            <a:off x="4285399" y="1199848"/>
            <a:ext cx="518830" cy="618097"/>
          </a:xfrm>
          <a:custGeom>
            <a:avLst>
              <a:gd name="f0" fmla="val 108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pin 0 f0 21600"/>
              <a:gd name="f15" fmla="pin 0 f1 10800"/>
              <a:gd name="f16" fmla="*/ f10 f2 1"/>
              <a:gd name="f17" fmla="*/ f11 f2 1"/>
              <a:gd name="f18" fmla="val f15"/>
              <a:gd name="f19" fmla="val f14"/>
              <a:gd name="f20" fmla="+- 21600 0 f15"/>
              <a:gd name="f21" fmla="*/ f14 f12 1"/>
              <a:gd name="f22" fmla="*/ f15 f13 1"/>
              <a:gd name="f23" fmla="*/ 0 f12 1"/>
              <a:gd name="f24" fmla="*/ 0 f13 1"/>
              <a:gd name="f25" fmla="*/ f16 1 f4"/>
              <a:gd name="f26" fmla="*/ 21600 f13 1"/>
              <a:gd name="f27" fmla="*/ f17 1 f4"/>
              <a:gd name="f28" fmla="+- 21600 0 f19"/>
              <a:gd name="f29" fmla="*/ f20 f13 1"/>
              <a:gd name="f30" fmla="*/ f18 f13 1"/>
              <a:gd name="f31" fmla="*/ f19 f12 1"/>
              <a:gd name="f32" fmla="+- f25 0 f3"/>
              <a:gd name="f33" fmla="+- f27 0 f3"/>
              <a:gd name="f34" fmla="*/ f28 f18 1"/>
              <a:gd name="f35" fmla="*/ f34 1 10800"/>
              <a:gd name="f36" fmla="+- f19 f35 0"/>
              <a:gd name="f37" fmla="*/ f36 f12 1"/>
            </a:gdLst>
            <a:ahLst>
              <a:ahXY gdRefX="f0" minX="f7" maxX="f8" gdRefY="f1" minY="f7" maxY="f9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24"/>
              </a:cxn>
              <a:cxn ang="f33">
                <a:pos x="f31" y="f26"/>
              </a:cxn>
            </a:cxnLst>
            <a:rect l="f23" t="f30" r="f37" b="f29"/>
            <a:pathLst>
              <a:path w="21600" h="21600">
                <a:moveTo>
                  <a:pt x="f7" y="f18"/>
                </a:moveTo>
                <a:lnTo>
                  <a:pt x="f19" y="f18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0"/>
                </a:lnTo>
                <a:lnTo>
                  <a:pt x="f7" y="f20"/>
                </a:lnTo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031092-E6B2-4D7D-8A4D-337BEE15F1D2}"/>
              </a:ext>
            </a:extLst>
          </p:cNvPr>
          <p:cNvSpPr txBox="1"/>
          <p:nvPr/>
        </p:nvSpPr>
        <p:spPr>
          <a:xfrm>
            <a:off x="932873" y="6410037"/>
            <a:ext cx="2678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Credits to Michael Jeckel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840B84D-1941-4DE6-8A88-A12219CACBC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1291772"/>
            <a:ext cx="11376022" cy="4909002"/>
          </a:xfrm>
        </p:spPr>
        <p:txBody>
          <a:bodyPr/>
          <a:lstStyle/>
          <a:p>
            <a:pPr marL="342900" lvl="0" indent="-342900">
              <a:lnSpc>
                <a:spcPct val="150000"/>
              </a:lnSpc>
              <a:buSzPct val="100000"/>
              <a:buFont typeface="Arial" pitchFamily="34"/>
              <a:buChar char="•"/>
            </a:pPr>
            <a:r>
              <a:rPr lang="en-US" sz="2000"/>
              <a:t>Detectors / Alarms</a:t>
            </a:r>
          </a:p>
          <a:p>
            <a:pPr marL="342900" lvl="0" indent="-342900">
              <a:lnSpc>
                <a:spcPct val="150000"/>
              </a:lnSpc>
              <a:buSzPct val="100000"/>
              <a:buFont typeface="Arial" pitchFamily="34"/>
              <a:buChar char="•"/>
            </a:pPr>
            <a:r>
              <a:rPr lang="en-US" sz="2000"/>
              <a:t>Asbestos / Lead diagnostics</a:t>
            </a:r>
          </a:p>
          <a:p>
            <a:pPr marL="342900" lvl="0" indent="-342900">
              <a:lnSpc>
                <a:spcPct val="150000"/>
              </a:lnSpc>
              <a:buSzPct val="100000"/>
              <a:buFont typeface="Arial" pitchFamily="34"/>
              <a:buChar char="•"/>
            </a:pPr>
            <a:r>
              <a:rPr lang="en-US" sz="2000"/>
              <a:t>Leaks / Accumulated water / Humidity</a:t>
            </a:r>
          </a:p>
          <a:p>
            <a:pPr marL="342900" lvl="0" indent="-342900">
              <a:lnSpc>
                <a:spcPct val="150000"/>
              </a:lnSpc>
              <a:buSzPct val="100000"/>
              <a:buFont typeface="Arial" pitchFamily="34"/>
              <a:buChar char="•"/>
            </a:pPr>
            <a:r>
              <a:rPr lang="en-US" sz="2000"/>
              <a:t>Corrosion</a:t>
            </a:r>
          </a:p>
          <a:p>
            <a:pPr marL="342900" lvl="0" indent="-342900">
              <a:lnSpc>
                <a:spcPct val="150000"/>
              </a:lnSpc>
              <a:buSzPct val="100000"/>
              <a:buFont typeface="Arial" pitchFamily="34"/>
              <a:buChar char="•"/>
            </a:pPr>
            <a:r>
              <a:rPr lang="en-US" sz="2000"/>
              <a:t>Concrete spalling</a:t>
            </a:r>
          </a:p>
          <a:p>
            <a:pPr marL="342900" lvl="0" indent="-342900">
              <a:lnSpc>
                <a:spcPct val="150000"/>
              </a:lnSpc>
              <a:buSzPct val="100000"/>
              <a:buFont typeface="Arial" pitchFamily="34"/>
              <a:buChar char="•"/>
            </a:pPr>
            <a:endParaRPr lang="en-US" sz="160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C6B6D0A-DD53-4CF9-AEBA-7FD74F3F78A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/>
              <a:t>Other identified needs</a:t>
            </a:r>
          </a:p>
        </p:txBody>
      </p:sp>
      <p:pic>
        <p:nvPicPr>
          <p:cNvPr id="4" name="Picture 3" descr="A picture containing indoor, sitting, dirty, close&#10;&#10;Description automatically generated">
            <a:extLst>
              <a:ext uri="{FF2B5EF4-FFF2-40B4-BE49-F238E27FC236}">
                <a16:creationId xmlns:a16="http://schemas.microsoft.com/office/drawing/2014/main" id="{32C63A12-2CAF-4A5A-84BB-4A5A9E6CA0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13">
            <a:off x="8837223" y="625298"/>
            <a:ext cx="3540538" cy="265540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4" descr="A dirty old room&#10;&#10;Description automatically generated">
            <a:extLst>
              <a:ext uri="{FF2B5EF4-FFF2-40B4-BE49-F238E27FC236}">
                <a16:creationId xmlns:a16="http://schemas.microsoft.com/office/drawing/2014/main" id="{E813CDF8-CE3E-4DF0-B9E6-F9731F975C4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607" r="38447"/>
          <a:stretch>
            <a:fillRect/>
          </a:stretch>
        </p:blipFill>
        <p:spPr>
          <a:xfrm>
            <a:off x="6430764" y="182724"/>
            <a:ext cx="2546640" cy="354054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5" descr="A picture containing arthropod&#10;&#10;Description automatically generated">
            <a:extLst>
              <a:ext uri="{FF2B5EF4-FFF2-40B4-BE49-F238E27FC236}">
                <a16:creationId xmlns:a16="http://schemas.microsoft.com/office/drawing/2014/main" id="{6EE77BCA-BF8D-4F81-A0BB-BE83F60AAA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6909" y="3902613"/>
            <a:ext cx="3068305" cy="2295939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C3F5F308-8BB2-4459-936F-326DC954977C}"/>
              </a:ext>
            </a:extLst>
          </p:cNvPr>
          <p:cNvSpPr txBox="1"/>
          <p:nvPr/>
        </p:nvSpPr>
        <p:spPr>
          <a:xfrm>
            <a:off x="407986" y="4419596"/>
            <a:ext cx="11376022" cy="185737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8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Thank you for your attention!</a:t>
            </a:r>
          </a:p>
          <a:p>
            <a:pPr marL="0" marR="0" lvl="0" indent="0" algn="ctr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8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Questions?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EF113-FFF6-4352-A365-5546D3F5703B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/>
              <a:t>Additional Slides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10179FB-07CD-4901-AF4F-4BD220E0BF3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78971" y="1152528"/>
            <a:ext cx="11305038" cy="5159364"/>
          </a:xfrm>
        </p:spPr>
        <p:txBody>
          <a:bodyPr/>
          <a:lstStyle/>
          <a:p>
            <a:pPr marL="360365" lvl="0" indent="-360365">
              <a:lnSpc>
                <a:spcPct val="150000"/>
              </a:lnSpc>
              <a:buSzPct val="100000"/>
              <a:buFont typeface="Arial" pitchFamily="34"/>
              <a:buChar char="•"/>
            </a:pPr>
            <a:r>
              <a:rPr lang="en-US" sz="2000"/>
              <a:t>Dense network of Technical Galleries </a:t>
            </a:r>
            <a:r>
              <a:rPr lang="en-US" sz="2000">
                <a:latin typeface="Wingdings" pitchFamily="2"/>
              </a:rPr>
              <a:t></a:t>
            </a:r>
            <a:r>
              <a:rPr lang="en-US" sz="2000"/>
              <a:t> Vital sector for North Area’s proper function.</a:t>
            </a:r>
          </a:p>
          <a:p>
            <a:pPr marL="360365" lvl="0" indent="-360365">
              <a:lnSpc>
                <a:spcPct val="150000"/>
              </a:lnSpc>
              <a:buSzPct val="100000"/>
              <a:buFont typeface="Arial" pitchFamily="34"/>
              <a:buChar char="•"/>
            </a:pPr>
            <a:r>
              <a:rPr lang="en-US" sz="2000"/>
              <a:t>All services (gas pipes, cables, water pipes etc.) pass through the galleries.</a:t>
            </a:r>
          </a:p>
          <a:p>
            <a:pPr marL="360365" lvl="0" indent="-360365">
              <a:lnSpc>
                <a:spcPct val="150000"/>
              </a:lnSpc>
              <a:buSzPct val="100000"/>
              <a:buFont typeface="Arial" pitchFamily="34"/>
              <a:buChar char="•"/>
            </a:pPr>
            <a:r>
              <a:rPr lang="en-US" sz="2000"/>
              <a:t>No consolidation ever made since the construction of the galleries.</a:t>
            </a:r>
          </a:p>
          <a:p>
            <a:pPr marL="360365" lvl="0" indent="-360365">
              <a:lnSpc>
                <a:spcPct val="150000"/>
              </a:lnSpc>
              <a:buSzPct val="100000"/>
              <a:buFont typeface="Arial" pitchFamily="34"/>
              <a:buChar char="•"/>
            </a:pPr>
            <a:r>
              <a:rPr lang="en-US" sz="2000"/>
              <a:t>Very rarely visited by users </a:t>
            </a:r>
            <a:r>
              <a:rPr lang="en-US" sz="2000">
                <a:latin typeface="Wingdings" pitchFamily="2"/>
              </a:rPr>
              <a:t></a:t>
            </a:r>
            <a:r>
              <a:rPr lang="en-US" sz="2000"/>
              <a:t> “Unnoticeable” part of the NA CONS Project.</a:t>
            </a:r>
          </a:p>
          <a:p>
            <a:pPr lvl="0"/>
            <a:endParaRPr lang="en-US" sz="200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26DD0D7-718C-4FBD-B96C-579DED48A12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73596"/>
            <a:ext cx="11376022" cy="778931"/>
          </a:xfrm>
        </p:spPr>
        <p:txBody>
          <a:bodyPr/>
          <a:lstStyle/>
          <a:p>
            <a:pPr lvl="0"/>
            <a:r>
              <a:rPr lang="en-US"/>
              <a:t>Motivation</a:t>
            </a:r>
          </a:p>
        </p:txBody>
      </p:sp>
      <p:pic>
        <p:nvPicPr>
          <p:cNvPr id="4" name="Picture 12" descr="Round Target Png Image With Transparent Background - Target Png PNG Image |  Transparent PNG Free Download on SeekPNG">
            <a:extLst>
              <a:ext uri="{FF2B5EF4-FFF2-40B4-BE49-F238E27FC236}">
                <a16:creationId xmlns:a16="http://schemas.microsoft.com/office/drawing/2014/main" id="{C92A6C60-D287-4F3C-9FBC-084BBCD5EB8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110032" y="4026094"/>
            <a:ext cx="1971921" cy="2068153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FFFF2B01-EF5D-4BBE-B887-EC712618F35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/>
              <a:t>List of sub-galleries in NA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1D21ED32-9FA7-464E-9B41-39D75F3544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05" y="1407151"/>
            <a:ext cx="3067053" cy="44577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Picture 5">
            <a:extLst>
              <a:ext uri="{FF2B5EF4-FFF2-40B4-BE49-F238E27FC236}">
                <a16:creationId xmlns:a16="http://schemas.microsoft.com/office/drawing/2014/main" id="{1DB130C0-564F-46D0-829E-7F79156BB9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9819" y="1407151"/>
            <a:ext cx="3067053" cy="406717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12629977-291A-45E0-8566-4BCD16A0A8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9634" y="1407151"/>
            <a:ext cx="3067053" cy="1962146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5B8B47DD-51B8-4386-B2EB-B2E7666B7E49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/>
              <a:t>Summary of identified needs</a:t>
            </a:r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5035755F-58A5-4AC1-B62C-B9A98D0C69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833" y="1864004"/>
            <a:ext cx="4708958" cy="312999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Picture 7">
            <a:extLst>
              <a:ext uri="{FF2B5EF4-FFF2-40B4-BE49-F238E27FC236}">
                <a16:creationId xmlns:a16="http://schemas.microsoft.com/office/drawing/2014/main" id="{725F42DC-6391-4711-9910-F1784E8091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7213" y="1584545"/>
            <a:ext cx="4708958" cy="3688918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677BE-2EE3-4ECD-9EE9-E1EAC1D25B2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/>
              <a:t>Scope</a:t>
            </a:r>
          </a:p>
        </p:txBody>
      </p:sp>
      <p:pic>
        <p:nvPicPr>
          <p:cNvPr id="3" name="Picture 9">
            <a:extLst>
              <a:ext uri="{FF2B5EF4-FFF2-40B4-BE49-F238E27FC236}">
                <a16:creationId xmlns:a16="http://schemas.microsoft.com/office/drawing/2014/main" id="{A2705B85-3682-47C1-BF71-77372A6B54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825" y="853354"/>
            <a:ext cx="8951098" cy="520162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7CC098CE-38C4-4426-865D-C4441CC86B51}"/>
              </a:ext>
            </a:extLst>
          </p:cNvPr>
          <p:cNvSpPr txBox="1"/>
          <p:nvPr/>
        </p:nvSpPr>
        <p:spPr>
          <a:xfrm>
            <a:off x="9458562" y="1121209"/>
            <a:ext cx="2658489" cy="520162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1800"/>
              </a:spcBef>
              <a:spcAft>
                <a:spcPts val="12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100" b="1" i="0" u="sng" strike="noStrike" kern="1200" cap="none" spc="0" baseline="0">
                <a:solidFill>
                  <a:srgbClr val="181818"/>
                </a:solidFill>
                <a:uFillTx/>
                <a:latin typeface="Arial"/>
              </a:rPr>
              <a:t>Groups of galleries:</a:t>
            </a:r>
          </a:p>
          <a:p>
            <a:pPr marL="342900" marR="0" lvl="0" indent="-342900" algn="l" defTabSz="914400" rtl="0" fontAlgn="auto" hangingPunct="1">
              <a:lnSpc>
                <a:spcPct val="90000"/>
              </a:lnSpc>
              <a:spcBef>
                <a:spcPts val="1200"/>
              </a:spcBef>
              <a:spcAft>
                <a:spcPts val="400"/>
              </a:spcAft>
              <a:buSzPct val="100000"/>
              <a:buFont typeface="Wingdings" pitchFamily="2"/>
              <a:buChar char="q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>
                <a:solidFill>
                  <a:srgbClr val="181818"/>
                </a:solidFill>
                <a:uFillTx/>
                <a:latin typeface="Arial"/>
              </a:rPr>
              <a:t>GT80</a:t>
            </a:r>
          </a:p>
          <a:p>
            <a:pPr marL="666753" marR="0" lvl="1" indent="-3429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rPr>
              <a:t>15 sub-galleries</a:t>
            </a:r>
          </a:p>
          <a:p>
            <a:pPr marL="342900" marR="0" lvl="0" indent="-342900" algn="l" defTabSz="914400" rtl="0" fontAlgn="auto" hangingPunct="1">
              <a:lnSpc>
                <a:spcPct val="90000"/>
              </a:lnSpc>
              <a:spcBef>
                <a:spcPts val="1200"/>
              </a:spcBef>
              <a:spcAft>
                <a:spcPts val="400"/>
              </a:spcAft>
              <a:buSzPct val="100000"/>
              <a:buFont typeface="Wingdings" pitchFamily="2"/>
              <a:buChar char="q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>
                <a:solidFill>
                  <a:srgbClr val="181818"/>
                </a:solidFill>
                <a:uFillTx/>
                <a:latin typeface="Arial"/>
              </a:rPr>
              <a:t>GL80</a:t>
            </a:r>
          </a:p>
          <a:p>
            <a:pPr marL="666753" marR="0" lvl="1" indent="-3429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rPr>
              <a:t>6 sub-galleries</a:t>
            </a:r>
          </a:p>
          <a:p>
            <a:pPr marL="342900" marR="0" lvl="0" indent="-342900" algn="l" defTabSz="914400" rtl="0" fontAlgn="auto" hangingPunct="1">
              <a:lnSpc>
                <a:spcPct val="90000"/>
              </a:lnSpc>
              <a:spcBef>
                <a:spcPts val="1200"/>
              </a:spcBef>
              <a:spcAft>
                <a:spcPts val="400"/>
              </a:spcAft>
              <a:buSzPct val="100000"/>
              <a:buFont typeface="Wingdings" pitchFamily="2"/>
              <a:buChar char="q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>
                <a:solidFill>
                  <a:srgbClr val="181818"/>
                </a:solidFill>
                <a:uFillTx/>
                <a:latin typeface="Arial"/>
              </a:rPr>
              <a:t>GHN1</a:t>
            </a:r>
          </a:p>
          <a:p>
            <a:pPr marL="666753" marR="0" lvl="1" indent="-3429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rPr>
              <a:t>13 sub-galleries</a:t>
            </a:r>
          </a:p>
          <a:p>
            <a:pPr marL="342900" marR="0" lvl="0" indent="-342900" algn="l" defTabSz="914400" rtl="0" fontAlgn="auto" hangingPunct="1">
              <a:lnSpc>
                <a:spcPct val="90000"/>
              </a:lnSpc>
              <a:spcBef>
                <a:spcPts val="1200"/>
              </a:spcBef>
              <a:spcAft>
                <a:spcPts val="400"/>
              </a:spcAft>
              <a:buSzPct val="100000"/>
              <a:buFont typeface="Wingdings" pitchFamily="2"/>
              <a:buChar char="q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>
                <a:solidFill>
                  <a:srgbClr val="181818"/>
                </a:solidFill>
                <a:uFillTx/>
                <a:latin typeface="Arial"/>
              </a:rPr>
              <a:t>GT822(GHN2)</a:t>
            </a:r>
          </a:p>
          <a:p>
            <a:pPr marL="666753" marR="0" lvl="1" indent="-3429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rPr>
              <a:t>6 sub-galleries</a:t>
            </a:r>
          </a:p>
          <a:p>
            <a:pPr marL="342900" marR="0" lvl="0" indent="-342900" algn="l" defTabSz="914400" rtl="0" fontAlgn="auto" hangingPunct="1">
              <a:lnSpc>
                <a:spcPct val="90000"/>
              </a:lnSpc>
              <a:spcBef>
                <a:spcPts val="1200"/>
              </a:spcBef>
              <a:spcAft>
                <a:spcPts val="400"/>
              </a:spcAft>
              <a:buSzPct val="100000"/>
              <a:buFont typeface="Wingdings" pitchFamily="2"/>
              <a:buChar char="q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>
                <a:solidFill>
                  <a:srgbClr val="181818"/>
                </a:solidFill>
                <a:uFillTx/>
                <a:latin typeface="Arial"/>
              </a:rPr>
              <a:t>Galleries in BA80</a:t>
            </a:r>
          </a:p>
          <a:p>
            <a:pPr marL="666753" marR="0" lvl="1" indent="-3429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rPr>
              <a:t>4 sub-galleries</a:t>
            </a:r>
          </a:p>
          <a:p>
            <a:pPr marL="342900" marR="0" lvl="0" indent="-342900" algn="l" defTabSz="914400" rtl="0" fontAlgn="auto" hangingPunct="1">
              <a:lnSpc>
                <a:spcPct val="90000"/>
              </a:lnSpc>
              <a:spcBef>
                <a:spcPts val="1200"/>
              </a:spcBef>
              <a:spcAft>
                <a:spcPts val="400"/>
              </a:spcAft>
              <a:buSzPct val="100000"/>
              <a:buFont typeface="Wingdings" pitchFamily="2"/>
              <a:buChar char="q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>
                <a:solidFill>
                  <a:srgbClr val="181818"/>
                </a:solidFill>
                <a:uFillTx/>
                <a:latin typeface="Arial"/>
              </a:rPr>
              <a:t>Access Shafts</a:t>
            </a:r>
          </a:p>
          <a:p>
            <a:pPr marL="666753" marR="0" lvl="1" indent="-3429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rPr>
              <a:t>4 sub-galleries</a:t>
            </a:r>
          </a:p>
          <a:p>
            <a:pPr marL="666753" marR="0" lvl="1" indent="-3429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b="0" i="0" u="none" strike="noStrike" kern="1200" cap="none" spc="0" baseline="0">
              <a:solidFill>
                <a:srgbClr val="181818"/>
              </a:solidFill>
              <a:uFillTx/>
              <a:latin typeface="Arial"/>
            </a:endParaRPr>
          </a:p>
          <a:p>
            <a:pPr marL="666753" marR="0" lvl="1" indent="-3429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181818"/>
              </a:solidFill>
              <a:uFillTx/>
              <a:latin typeface="Arial"/>
            </a:endParaRPr>
          </a:p>
          <a:p>
            <a:pPr marL="666753" marR="0" lvl="1" indent="-3429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181818"/>
              </a:solidFill>
              <a:uFillTx/>
              <a:latin typeface="Arial"/>
            </a:endParaRPr>
          </a:p>
          <a:p>
            <a:pPr marL="666753" marR="0" lvl="1" indent="-3429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181818"/>
              </a:solidFill>
              <a:uFillTx/>
              <a:latin typeface="Arial"/>
            </a:endParaRPr>
          </a:p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100" b="1" i="0" u="none" strike="noStrike" kern="1200" cap="none" spc="0" baseline="0">
              <a:solidFill>
                <a:srgbClr val="181818"/>
              </a:solidFill>
              <a:uFillTx/>
              <a:latin typeface="Arial"/>
            </a:endParaRPr>
          </a:p>
        </p:txBody>
      </p:sp>
      <p:sp>
        <p:nvSpPr>
          <p:cNvPr id="5" name="TextBox 19">
            <a:extLst>
              <a:ext uri="{FF2B5EF4-FFF2-40B4-BE49-F238E27FC236}">
                <a16:creationId xmlns:a16="http://schemas.microsoft.com/office/drawing/2014/main" id="{FA997919-C99A-4053-964C-760672C94FC7}"/>
              </a:ext>
            </a:extLst>
          </p:cNvPr>
          <p:cNvSpPr txBox="1"/>
          <p:nvPr/>
        </p:nvSpPr>
        <p:spPr>
          <a:xfrm>
            <a:off x="342808" y="5311237"/>
            <a:ext cx="7713969" cy="1015660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Total length: 3,075 meters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48 Sub-galleries based on GIS &amp; MTF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42/48 Sub-galleries to be consolidated under the TG CONS framework</a:t>
            </a:r>
            <a:endParaRPr lang="en-US" sz="20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95B7B-8EF7-4B6B-A7E9-CB922ABD9319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832119" y="773518"/>
            <a:ext cx="8052361" cy="937781"/>
          </a:xfrm>
        </p:spPr>
        <p:txBody>
          <a:bodyPr/>
          <a:lstStyle/>
          <a:p>
            <a:pPr lvl="0"/>
            <a:r>
              <a:rPr lang="en-US"/>
              <a:t>Status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0133A3-3161-4CF9-9FDE-F5DD74D52974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869061" y="2819396"/>
            <a:ext cx="6249695" cy="3332155"/>
          </a:xfrm>
        </p:spPr>
        <p:txBody>
          <a:bodyPr/>
          <a:lstStyle/>
          <a:p>
            <a:pPr marL="361946" lvl="0" indent="-361946" algn="l">
              <a:lnSpc>
                <a:spcPct val="150000"/>
              </a:lnSpc>
              <a:buSzPct val="100000"/>
              <a:buFont typeface="Arial" pitchFamily="34"/>
              <a:buChar char="•"/>
            </a:pPr>
            <a:r>
              <a:rPr lang="en-US"/>
              <a:t>GIS Portal</a:t>
            </a:r>
          </a:p>
          <a:p>
            <a:pPr marL="361946" lvl="0" indent="-361946" algn="l">
              <a:lnSpc>
                <a:spcPct val="150000"/>
              </a:lnSpc>
              <a:buSzPct val="100000"/>
              <a:buFont typeface="Arial" pitchFamily="34"/>
              <a:buChar char="•"/>
            </a:pPr>
            <a:r>
              <a:rPr lang="en-US"/>
              <a:t>Reports</a:t>
            </a:r>
          </a:p>
          <a:p>
            <a:pPr marL="342900" lvl="0" indent="-342900">
              <a:buSzPct val="100000"/>
              <a:buFont typeface="Arial" pitchFamily="34"/>
              <a:buChar char="•"/>
            </a:pPr>
            <a:endParaRPr lang="en-US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6FE1E31E-DC07-4058-AC32-7EBBA2BFDD5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563" b="3821"/>
          <a:stretch>
            <a:fillRect/>
          </a:stretch>
        </p:blipFill>
        <p:spPr>
          <a:xfrm>
            <a:off x="597761" y="652863"/>
            <a:ext cx="1234357" cy="124590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F874B57-EC17-4ED7-BD82-D8B7BF4C55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4481" y="706438"/>
            <a:ext cx="1761527" cy="1138748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9D35FC5C-A149-43AD-AC81-2E4DE0A36D67}"/>
              </a:ext>
            </a:extLst>
          </p:cNvPr>
          <p:cNvSpPr/>
          <p:nvPr/>
        </p:nvSpPr>
        <p:spPr>
          <a:xfrm>
            <a:off x="510838" y="2182087"/>
            <a:ext cx="6176561" cy="2717450"/>
          </a:xfrm>
          <a:prstGeom prst="rect">
            <a:avLst/>
          </a:prstGeom>
          <a:solidFill>
            <a:srgbClr val="FFFF00"/>
          </a:solidFill>
          <a:ln w="12701" cap="flat">
            <a:solidFill>
              <a:srgbClr val="FFFF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2EF1DD1B-7788-4A88-B47C-05CCDB4AC404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985723"/>
            <a:ext cx="6881591" cy="5159364"/>
          </a:xfrm>
        </p:spPr>
        <p:txBody>
          <a:bodyPr/>
          <a:lstStyle/>
          <a:p>
            <a:pPr marL="361946" lvl="0" indent="-361946">
              <a:lnSpc>
                <a:spcPct val="150000"/>
              </a:lnSpc>
              <a:buSzPct val="100000"/>
              <a:buFont typeface="Wingdings" pitchFamily="2"/>
              <a:buChar char="ü"/>
            </a:pPr>
            <a:r>
              <a:rPr lang="en-US" sz="2000" dirty="0"/>
              <a:t>Panoramic pictures from all the sub-galleries in NA are uploaded on GIS Portal. </a:t>
            </a:r>
          </a:p>
          <a:p>
            <a:pPr marL="627058" lvl="0" indent="-271467">
              <a:lnSpc>
                <a:spcPct val="150000"/>
              </a:lnSpc>
            </a:pPr>
            <a:r>
              <a:rPr lang="en-US" sz="2000" dirty="0"/>
              <a:t>How to access the panoramic pictures:</a:t>
            </a:r>
          </a:p>
          <a:p>
            <a:pPr marL="627058" lvl="0" indent="-271467">
              <a:buSzPct val="100000"/>
              <a:buFont typeface="Courier New" pitchFamily="49"/>
              <a:buChar char="o"/>
            </a:pPr>
            <a:r>
              <a:rPr lang="en-US" sz="2000" dirty="0"/>
              <a:t>Go to </a:t>
            </a:r>
            <a:r>
              <a:rPr lang="en-US" sz="2000" dirty="0">
                <a:hlinkClick r:id="rId2"/>
              </a:rPr>
              <a:t>GIS Portal</a:t>
            </a:r>
            <a:r>
              <a:rPr lang="en-US" sz="2000" dirty="0"/>
              <a:t> and select:</a:t>
            </a:r>
          </a:p>
          <a:p>
            <a:pPr marL="627058" lvl="0" indent="-271467">
              <a:spcBef>
                <a:spcPts val="600"/>
              </a:spcBef>
              <a:spcAft>
                <a:spcPts val="200"/>
              </a:spcAft>
            </a:pPr>
            <a:r>
              <a:rPr lang="en-US" sz="2000" dirty="0"/>
              <a:t>	Data &gt; Underground Data &gt; Galleries &amp;</a:t>
            </a:r>
          </a:p>
          <a:p>
            <a:pPr marL="627058" lvl="0" indent="-271467">
              <a:spcBef>
                <a:spcPts val="600"/>
              </a:spcBef>
              <a:spcAft>
                <a:spcPts val="200"/>
              </a:spcAft>
            </a:pPr>
            <a:r>
              <a:rPr lang="en-US" sz="2000" dirty="0"/>
              <a:t>	Data &gt; Other &gt; Panoramic Pictures.</a:t>
            </a:r>
          </a:p>
          <a:p>
            <a:pPr marL="627058" lvl="0" indent="-271467">
              <a:buSzPct val="100000"/>
              <a:buFont typeface="Courier New" pitchFamily="49"/>
              <a:buChar char="o"/>
            </a:pPr>
            <a:r>
              <a:rPr lang="en-US" sz="2000" dirty="0"/>
              <a:t>Change floor from SKY to G0 or U0 based                              on the gallery you are on.</a:t>
            </a:r>
          </a:p>
          <a:p>
            <a:pPr marL="361946" lvl="0" indent="-361946">
              <a:lnSpc>
                <a:spcPct val="100000"/>
              </a:lnSpc>
              <a:buSzPct val="100000"/>
              <a:buFont typeface="Wingdings" pitchFamily="2"/>
              <a:buChar char="ü"/>
            </a:pPr>
            <a:r>
              <a:rPr lang="en-US" sz="2000" dirty="0"/>
              <a:t>GIS needs to be updated to reflect MTF.</a:t>
            </a:r>
          </a:p>
          <a:p>
            <a:pPr marL="355601" lvl="0">
              <a:lnSpc>
                <a:spcPct val="100000"/>
              </a:lnSpc>
              <a:spcBef>
                <a:spcPts val="600"/>
              </a:spcBef>
            </a:pPr>
            <a:r>
              <a:rPr lang="en-US" sz="2000" b="0" dirty="0"/>
              <a:t>Currently: Sub-galleries of GHN1, GL815, GBA811/12/ 	         14/15 are not searchable on GIS.</a:t>
            </a:r>
          </a:p>
          <a:p>
            <a:pPr lvl="0">
              <a:buSzPct val="100000"/>
              <a:buChar char="-"/>
            </a:pPr>
            <a:endParaRPr lang="en-US" sz="2000" dirty="0"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971086AC-F1C0-409E-B029-D52C57479F8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/>
              <a:t>GIS Portal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6FC366-4791-4060-AA90-2BAD55B19F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7050" y="1314770"/>
            <a:ext cx="3794595" cy="241743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80CC88BA-5153-40AA-9811-E440ED642E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0554" y="3982230"/>
            <a:ext cx="4607588" cy="213281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TextBox 8">
            <a:extLst>
              <a:ext uri="{FF2B5EF4-FFF2-40B4-BE49-F238E27FC236}">
                <a16:creationId xmlns:a16="http://schemas.microsoft.com/office/drawing/2014/main" id="{5EB24B15-87ED-44D6-9906-5C23FDC558BF}"/>
              </a:ext>
            </a:extLst>
          </p:cNvPr>
          <p:cNvSpPr txBox="1"/>
          <p:nvPr/>
        </p:nvSpPr>
        <p:spPr>
          <a:xfrm>
            <a:off x="8485247" y="5426689"/>
            <a:ext cx="786073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FFFFFF"/>
                </a:solidFill>
                <a:highlight>
                  <a:srgbClr val="000000"/>
                </a:highlight>
                <a:uFillTx/>
                <a:latin typeface="Calibri"/>
              </a:rPr>
              <a:t>GL815</a:t>
            </a:r>
          </a:p>
        </p:txBody>
      </p:sp>
      <p:sp>
        <p:nvSpPr>
          <p:cNvPr id="8" name="TextBox 9">
            <a:extLst>
              <a:ext uri="{FF2B5EF4-FFF2-40B4-BE49-F238E27FC236}">
                <a16:creationId xmlns:a16="http://schemas.microsoft.com/office/drawing/2014/main" id="{1CFC1FAC-1A4B-45E3-8449-7C7B72BCB0FE}"/>
              </a:ext>
            </a:extLst>
          </p:cNvPr>
          <p:cNvSpPr txBox="1"/>
          <p:nvPr/>
        </p:nvSpPr>
        <p:spPr>
          <a:xfrm>
            <a:off x="10574441" y="5424504"/>
            <a:ext cx="864793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FFFFFF"/>
                </a:solidFill>
                <a:highlight>
                  <a:srgbClr val="000000"/>
                </a:highlight>
                <a:uFillTx/>
                <a:latin typeface="Calibri"/>
              </a:rPr>
              <a:t>GL812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5A8549-B278-41BF-B831-3A87C4718B55}"/>
              </a:ext>
            </a:extLst>
          </p:cNvPr>
          <p:cNvSpPr txBox="1"/>
          <p:nvPr/>
        </p:nvSpPr>
        <p:spPr>
          <a:xfrm>
            <a:off x="932873" y="6410037"/>
            <a:ext cx="4147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Thanks to Jan Buesa Orgaz for the support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BB7AE7-8BD0-4FB0-9698-9A6FBFD7EEC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50634" y="1168081"/>
            <a:ext cx="11376022" cy="2102223"/>
          </a:xfrm>
        </p:spPr>
        <p:txBody>
          <a:bodyPr/>
          <a:lstStyle/>
          <a:p>
            <a:pPr marL="361946" lvl="0" indent="-361946">
              <a:buSzPct val="100000"/>
              <a:buFont typeface="Wingdings" pitchFamily="2"/>
              <a:buChar char="Ø"/>
            </a:pPr>
            <a:r>
              <a:rPr lang="en-US" sz="2000" dirty="0"/>
              <a:t>One descriptive report per group of galleries</a:t>
            </a:r>
          </a:p>
          <a:p>
            <a:pPr marL="361946" lvl="1" indent="-361946"/>
            <a:r>
              <a:rPr lang="en-US" dirty="0"/>
              <a:t>Includes: list of sub-galleries, locations, limits, access points etc.</a:t>
            </a:r>
          </a:p>
          <a:p>
            <a:pPr marL="361946" lvl="1" indent="-361946"/>
            <a:r>
              <a:rPr lang="en-US" dirty="0"/>
              <a:t>Members of NA CONS Team &amp; WPLs of TG CONS will check the document.</a:t>
            </a:r>
          </a:p>
          <a:p>
            <a:pPr marL="361946" lvl="1" indent="-361946"/>
            <a:r>
              <a:rPr lang="en-US" dirty="0"/>
              <a:t>PL of NA CONS &amp; PL of TG CONS will approve it.</a:t>
            </a:r>
          </a:p>
          <a:p>
            <a:pPr marL="361946" lvl="1" indent="-361946"/>
            <a:r>
              <a:rPr lang="en-US" dirty="0"/>
              <a:t>EATM members will be informed.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14D3385-0EC7-4FE7-96AF-F177E9F63E8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73596"/>
            <a:ext cx="11376022" cy="714210"/>
          </a:xfrm>
        </p:spPr>
        <p:txBody>
          <a:bodyPr/>
          <a:lstStyle/>
          <a:p>
            <a:pPr lvl="0"/>
            <a:r>
              <a:rPr lang="en-US"/>
              <a:t>Reports (1/4)</a:t>
            </a: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55096135-3894-47F8-80DE-CE3462C226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0842" y="1014993"/>
            <a:ext cx="3315568" cy="2336072"/>
          </a:xfrm>
          <a:prstGeom prst="rect">
            <a:avLst/>
          </a:prstGeom>
          <a:noFill/>
          <a:ln cap="flat">
            <a:noFill/>
          </a:ln>
        </p:spPr>
      </p:pic>
      <p:grpSp>
        <p:nvGrpSpPr>
          <p:cNvPr id="5" name="Group 16">
            <a:extLst>
              <a:ext uri="{FF2B5EF4-FFF2-40B4-BE49-F238E27FC236}">
                <a16:creationId xmlns:a16="http://schemas.microsoft.com/office/drawing/2014/main" id="{4AA052AD-E18A-443F-ABEC-C863D977BD24}"/>
              </a:ext>
            </a:extLst>
          </p:cNvPr>
          <p:cNvGrpSpPr/>
          <p:nvPr/>
        </p:nvGrpSpPr>
        <p:grpSpPr>
          <a:xfrm>
            <a:off x="441106" y="3818470"/>
            <a:ext cx="9089062" cy="1529927"/>
            <a:chOff x="441106" y="3818470"/>
            <a:chExt cx="9089062" cy="1529927"/>
          </a:xfrm>
        </p:grpSpPr>
        <p:pic>
          <p:nvPicPr>
            <p:cNvPr id="6" name="Picture 9">
              <a:extLst>
                <a:ext uri="{FF2B5EF4-FFF2-40B4-BE49-F238E27FC236}">
                  <a16:creationId xmlns:a16="http://schemas.microsoft.com/office/drawing/2014/main" id="{9A8F060D-E718-4955-BB05-B5BF290122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0634" y="3818470"/>
              <a:ext cx="9079534" cy="1287776"/>
            </a:xfrm>
            <a:prstGeom prst="rect">
              <a:avLst/>
            </a:prstGeom>
            <a:solidFill>
              <a:srgbClr val="FFFFFF"/>
            </a:solidFill>
            <a:ln w="9528" cap="flat">
              <a:solidFill>
                <a:srgbClr val="000000"/>
              </a:solidFill>
              <a:prstDash val="solid"/>
              <a:miter/>
            </a:ln>
          </p:spPr>
        </p:pic>
        <p:pic>
          <p:nvPicPr>
            <p:cNvPr id="7" name="Picture 10">
              <a:extLst>
                <a:ext uri="{FF2B5EF4-FFF2-40B4-BE49-F238E27FC236}">
                  <a16:creationId xmlns:a16="http://schemas.microsoft.com/office/drawing/2014/main" id="{8B675FB3-FCCE-43D7-A9E3-12335166D5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b="33663"/>
            <a:stretch>
              <a:fillRect/>
            </a:stretch>
          </p:blipFill>
          <p:spPr>
            <a:xfrm>
              <a:off x="441106" y="4811572"/>
              <a:ext cx="9089062" cy="536825"/>
            </a:xfrm>
            <a:prstGeom prst="rect">
              <a:avLst/>
            </a:prstGeom>
            <a:solidFill>
              <a:srgbClr val="FFFFFF"/>
            </a:solidFill>
            <a:ln w="9528" cap="flat">
              <a:solidFill>
                <a:srgbClr val="000000"/>
              </a:solidFill>
              <a:prstDash val="solid"/>
              <a:miter/>
            </a:ln>
          </p:spPr>
        </p:pic>
      </p:grpSp>
      <p:pic>
        <p:nvPicPr>
          <p:cNvPr id="8" name="Picture 11">
            <a:extLst>
              <a:ext uri="{FF2B5EF4-FFF2-40B4-BE49-F238E27FC236}">
                <a16:creationId xmlns:a16="http://schemas.microsoft.com/office/drawing/2014/main" id="{7AE34C6D-6CB1-407B-8AA7-DFAEFF26A18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9283" b="39672"/>
          <a:stretch>
            <a:fillRect/>
          </a:stretch>
        </p:blipFill>
        <p:spPr>
          <a:xfrm>
            <a:off x="441106" y="5704420"/>
            <a:ext cx="8868930" cy="44222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Picture 12" descr="A picture containing indoor, sitting, dirty, close&#10;&#10;Description automatically generated">
            <a:extLst>
              <a:ext uri="{FF2B5EF4-FFF2-40B4-BE49-F238E27FC236}">
                <a16:creationId xmlns:a16="http://schemas.microsoft.com/office/drawing/2014/main" id="{2B7E361D-F93F-4EB3-AB2D-46697AD1497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13">
            <a:off x="10646139" y="3787271"/>
            <a:ext cx="1552450" cy="116434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13" descr="A dirty old room&#10;&#10;Description automatically generated">
            <a:extLst>
              <a:ext uri="{FF2B5EF4-FFF2-40B4-BE49-F238E27FC236}">
                <a16:creationId xmlns:a16="http://schemas.microsoft.com/office/drawing/2014/main" id="{20ACB1BC-F1AC-4550-B6C1-9C4BF6E73BB5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7607" r="38447"/>
          <a:stretch>
            <a:fillRect/>
          </a:stretch>
        </p:blipFill>
        <p:spPr>
          <a:xfrm>
            <a:off x="9642366" y="3593217"/>
            <a:ext cx="1116646" cy="155245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Picture 14" descr="A picture containing indoor, board, wooden, table&#10;&#10;Description automatically generated">
            <a:extLst>
              <a:ext uri="{FF2B5EF4-FFF2-40B4-BE49-F238E27FC236}">
                <a16:creationId xmlns:a16="http://schemas.microsoft.com/office/drawing/2014/main" id="{809F29ED-C35D-4FFE-B9DC-89B5E08ED5EB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10471" t="16678" r="14502" b="7466"/>
          <a:stretch>
            <a:fillRect/>
          </a:stretch>
        </p:blipFill>
        <p:spPr>
          <a:xfrm>
            <a:off x="9310036" y="5211467"/>
            <a:ext cx="1300176" cy="98590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Picture 16" descr="A picture containing arthropod&#10;&#10;Description automatically generated">
            <a:extLst>
              <a:ext uri="{FF2B5EF4-FFF2-40B4-BE49-F238E27FC236}">
                <a16:creationId xmlns:a16="http://schemas.microsoft.com/office/drawing/2014/main" id="{50AAE27A-FD9A-4D48-B69C-0184F8D0ED8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686967" y="5211467"/>
            <a:ext cx="1317568" cy="98590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TextBox 13">
            <a:extLst>
              <a:ext uri="{FF2B5EF4-FFF2-40B4-BE49-F238E27FC236}">
                <a16:creationId xmlns:a16="http://schemas.microsoft.com/office/drawing/2014/main" id="{0CC3574C-5FE2-4B01-A792-A50FB636F10A}"/>
              </a:ext>
            </a:extLst>
          </p:cNvPr>
          <p:cNvSpPr txBox="1"/>
          <p:nvPr/>
        </p:nvSpPr>
        <p:spPr>
          <a:xfrm>
            <a:off x="10162339" y="4853763"/>
            <a:ext cx="670867" cy="307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>
                <a:solidFill>
                  <a:srgbClr val="FFFFFF"/>
                </a:solidFill>
                <a:highlight>
                  <a:srgbClr val="000000"/>
                </a:highlight>
                <a:uFillTx/>
                <a:latin typeface="Calibri"/>
              </a:rPr>
              <a:t>GT801</a:t>
            </a:r>
            <a:endParaRPr lang="en-US" sz="1800" b="0" i="0" u="none" strike="noStrike" kern="1200" cap="none" spc="0" baseline="0">
              <a:solidFill>
                <a:srgbClr val="FFFFFF"/>
              </a:solidFill>
              <a:highlight>
                <a:srgbClr val="000000"/>
              </a:highlight>
              <a:uFillTx/>
              <a:latin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5ADEBD-877A-4571-9549-2F80208259E0}"/>
              </a:ext>
            </a:extLst>
          </p:cNvPr>
          <p:cNvSpPr txBox="1"/>
          <p:nvPr/>
        </p:nvSpPr>
        <p:spPr>
          <a:xfrm>
            <a:off x="10781973" y="4858636"/>
            <a:ext cx="670867" cy="307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>
                <a:solidFill>
                  <a:srgbClr val="FFFFFF"/>
                </a:solidFill>
                <a:highlight>
                  <a:srgbClr val="000000"/>
                </a:highlight>
                <a:uFillTx/>
                <a:latin typeface="Calibri"/>
              </a:rPr>
              <a:t>GT817</a:t>
            </a:r>
            <a:endParaRPr lang="en-US" sz="1800" b="0" i="0" u="none" strike="noStrike" kern="1200" cap="none" spc="0" baseline="0">
              <a:solidFill>
                <a:srgbClr val="FFFFFF"/>
              </a:solidFill>
              <a:highlight>
                <a:srgbClr val="000000"/>
              </a:highlight>
              <a:uFillTx/>
              <a:latin typeface="Calibri"/>
            </a:endParaRPr>
          </a:p>
        </p:txBody>
      </p:sp>
      <p:sp>
        <p:nvSpPr>
          <p:cNvPr id="15" name="TextBox 13">
            <a:extLst>
              <a:ext uri="{FF2B5EF4-FFF2-40B4-BE49-F238E27FC236}">
                <a16:creationId xmlns:a16="http://schemas.microsoft.com/office/drawing/2014/main" id="{F4AB939F-86BD-4CDE-8E95-BF4AA8679CF2}"/>
              </a:ext>
            </a:extLst>
          </p:cNvPr>
          <p:cNvSpPr txBox="1"/>
          <p:nvPr/>
        </p:nvSpPr>
        <p:spPr>
          <a:xfrm>
            <a:off x="10619603" y="5196928"/>
            <a:ext cx="670867" cy="307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>
                <a:solidFill>
                  <a:srgbClr val="FFFFFF"/>
                </a:solidFill>
                <a:highlight>
                  <a:srgbClr val="000000"/>
                </a:highlight>
                <a:uFillTx/>
                <a:latin typeface="Calibri"/>
              </a:rPr>
              <a:t>GT800</a:t>
            </a:r>
            <a:endParaRPr lang="en-US" sz="1800" b="0" i="0" u="none" strike="noStrike" kern="1200" cap="none" spc="0" baseline="0">
              <a:solidFill>
                <a:srgbClr val="FFFFFF"/>
              </a:solidFill>
              <a:highlight>
                <a:srgbClr val="000000"/>
              </a:highlight>
              <a:uFillTx/>
              <a:latin typeface="Calibri"/>
            </a:endParaRPr>
          </a:p>
        </p:txBody>
      </p:sp>
      <p:sp>
        <p:nvSpPr>
          <p:cNvPr id="16" name="TextBox 13">
            <a:extLst>
              <a:ext uri="{FF2B5EF4-FFF2-40B4-BE49-F238E27FC236}">
                <a16:creationId xmlns:a16="http://schemas.microsoft.com/office/drawing/2014/main" id="{2D8996DB-C277-4138-8F56-CBD4BBB9CFA7}"/>
              </a:ext>
            </a:extLst>
          </p:cNvPr>
          <p:cNvSpPr txBox="1"/>
          <p:nvPr/>
        </p:nvSpPr>
        <p:spPr>
          <a:xfrm>
            <a:off x="10019007" y="5193993"/>
            <a:ext cx="670867" cy="307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>
                <a:solidFill>
                  <a:srgbClr val="FFFFFF"/>
                </a:solidFill>
                <a:highlight>
                  <a:srgbClr val="000000"/>
                </a:highlight>
                <a:uFillTx/>
                <a:latin typeface="Calibri"/>
              </a:rPr>
              <a:t>GT801</a:t>
            </a:r>
            <a:endParaRPr lang="en-US" sz="1800" b="0" i="0" u="none" strike="noStrike" kern="1200" cap="none" spc="0" baseline="0">
              <a:solidFill>
                <a:srgbClr val="FFFFFF"/>
              </a:solidFill>
              <a:highlight>
                <a:srgbClr val="000000"/>
              </a:highlight>
              <a:uFillTx/>
              <a:latin typeface="Calibri"/>
            </a:endParaRPr>
          </a:p>
        </p:txBody>
      </p:sp>
      <p:sp>
        <p:nvSpPr>
          <p:cNvPr id="17" name="TextBox 15">
            <a:extLst>
              <a:ext uri="{FF2B5EF4-FFF2-40B4-BE49-F238E27FC236}">
                <a16:creationId xmlns:a16="http://schemas.microsoft.com/office/drawing/2014/main" id="{1BFD2AD1-4054-493C-83E0-4AED24C5F7E4}"/>
              </a:ext>
            </a:extLst>
          </p:cNvPr>
          <p:cNvSpPr txBox="1"/>
          <p:nvPr/>
        </p:nvSpPr>
        <p:spPr>
          <a:xfrm>
            <a:off x="4220568" y="6393384"/>
            <a:ext cx="3750859" cy="400114"/>
          </a:xfrm>
          <a:prstGeom prst="rect">
            <a:avLst/>
          </a:prstGeom>
          <a:noFill/>
          <a:ln w="28575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All reports are available in </a:t>
            </a:r>
            <a:r>
              <a:rPr lang="en-US" sz="200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  <a:hlinkClick r:id="rId11"/>
              </a:rPr>
              <a:t>EDMS</a:t>
            </a:r>
            <a:r>
              <a:rPr lang="en-US" sz="200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 .</a:t>
            </a:r>
          </a:p>
        </p:txBody>
      </p:sp>
      <p:sp>
        <p:nvSpPr>
          <p:cNvPr id="18" name="TextBox 18">
            <a:extLst>
              <a:ext uri="{FF2B5EF4-FFF2-40B4-BE49-F238E27FC236}">
                <a16:creationId xmlns:a16="http://schemas.microsoft.com/office/drawing/2014/main" id="{5111838B-843E-4BA8-9B8F-50697674D14F}"/>
              </a:ext>
            </a:extLst>
          </p:cNvPr>
          <p:cNvSpPr txBox="1"/>
          <p:nvPr/>
        </p:nvSpPr>
        <p:spPr>
          <a:xfrm>
            <a:off x="374300" y="3315349"/>
            <a:ext cx="6093726" cy="38317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361946" marR="0" lvl="0" indent="-361946" algn="l" defTabSz="914400" rtl="0" fontAlgn="auto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181818"/>
                </a:solidFill>
                <a:uFillTx/>
                <a:latin typeface="Arial"/>
              </a:rPr>
              <a:t>Issues found in the TGs (table view)</a:t>
            </a:r>
          </a:p>
        </p:txBody>
      </p:sp>
      <p:sp>
        <p:nvSpPr>
          <p:cNvPr id="19" name="TextBox 19">
            <a:extLst>
              <a:ext uri="{FF2B5EF4-FFF2-40B4-BE49-F238E27FC236}">
                <a16:creationId xmlns:a16="http://schemas.microsoft.com/office/drawing/2014/main" id="{6C8DC42D-C7B9-4D58-B64E-7D0ECA625154}"/>
              </a:ext>
            </a:extLst>
          </p:cNvPr>
          <p:cNvSpPr txBox="1"/>
          <p:nvPr/>
        </p:nvSpPr>
        <p:spPr>
          <a:xfrm>
            <a:off x="407986" y="5377412"/>
            <a:ext cx="864016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sng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Legend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65AA763-4F3B-4282-9AA3-D5891826B0FF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842" y="1592263"/>
            <a:ext cx="5155853" cy="375077"/>
          </a:xfrm>
        </p:spPr>
        <p:txBody>
          <a:bodyPr anchorCtr="1"/>
          <a:lstStyle/>
          <a:p>
            <a:pPr lvl="0" algn="ctr"/>
            <a:r>
              <a:rPr lang="en-US"/>
              <a:t>Access Points &amp; Emergency Exits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3AF98AF-BF86-4123-AD79-E280AA15C25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/>
              <a:t>Reports (2/4)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113E4D22-99D7-4B81-A0C3-66C15A3355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2" y="2059814"/>
            <a:ext cx="5155853" cy="291246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EF49E64E-E0BC-4BBB-A440-F5F1C1F129D9}"/>
              </a:ext>
            </a:extLst>
          </p:cNvPr>
          <p:cNvSpPr txBox="1"/>
          <p:nvPr/>
        </p:nvSpPr>
        <p:spPr>
          <a:xfrm>
            <a:off x="5255486" y="1592263"/>
            <a:ext cx="6927668" cy="3750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100" b="1" i="0" u="none" strike="noStrike" kern="1200" cap="none" spc="0" baseline="0">
                <a:solidFill>
                  <a:srgbClr val="181818"/>
                </a:solidFill>
                <a:uFillTx/>
                <a:latin typeface="Arial"/>
              </a:rPr>
              <a:t>Doors location</a:t>
            </a:r>
          </a:p>
        </p:txBody>
      </p:sp>
      <p:sp>
        <p:nvSpPr>
          <p:cNvPr id="6" name="TextBox 9">
            <a:extLst>
              <a:ext uri="{FF2B5EF4-FFF2-40B4-BE49-F238E27FC236}">
                <a16:creationId xmlns:a16="http://schemas.microsoft.com/office/drawing/2014/main" id="{42A3B5C6-D18E-49CD-8B48-26A2B280DF7E}"/>
              </a:ext>
            </a:extLst>
          </p:cNvPr>
          <p:cNvSpPr txBox="1"/>
          <p:nvPr/>
        </p:nvSpPr>
        <p:spPr>
          <a:xfrm>
            <a:off x="0" y="5081073"/>
            <a:ext cx="5164695" cy="46487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Available for all groups of galleries.</a:t>
            </a:r>
          </a:p>
        </p:txBody>
      </p:sp>
      <p:sp>
        <p:nvSpPr>
          <p:cNvPr id="7" name="TextBox 10">
            <a:extLst>
              <a:ext uri="{FF2B5EF4-FFF2-40B4-BE49-F238E27FC236}">
                <a16:creationId xmlns:a16="http://schemas.microsoft.com/office/drawing/2014/main" id="{A7C7D857-E9E6-4F6F-B662-17F55289D7F5}"/>
              </a:ext>
            </a:extLst>
          </p:cNvPr>
          <p:cNvSpPr txBox="1"/>
          <p:nvPr/>
        </p:nvSpPr>
        <p:spPr>
          <a:xfrm>
            <a:off x="5255486" y="5062218"/>
            <a:ext cx="6936510" cy="46487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Available for all groups of galleries.</a:t>
            </a:r>
          </a:p>
        </p:txBody>
      </p:sp>
      <p:pic>
        <p:nvPicPr>
          <p:cNvPr id="8" name="Picture 12">
            <a:extLst>
              <a:ext uri="{FF2B5EF4-FFF2-40B4-BE49-F238E27FC236}">
                <a16:creationId xmlns:a16="http://schemas.microsoft.com/office/drawing/2014/main" id="{E668BD0E-1DA8-4448-A597-6ABEEF2E7B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5486" y="2059814"/>
            <a:ext cx="6936482" cy="2912464"/>
          </a:xfrm>
          <a:prstGeom prst="rect">
            <a:avLst/>
          </a:prstGeom>
          <a:noFill/>
          <a:ln w="9528" cap="flat">
            <a:solidFill>
              <a:srgbClr val="000000"/>
            </a:solidFill>
            <a:prstDash val="solid"/>
            <a:miter/>
          </a:ln>
        </p:spPr>
      </p:pic>
      <p:sp>
        <p:nvSpPr>
          <p:cNvPr id="9" name="TextBox 9">
            <a:extLst>
              <a:ext uri="{FF2B5EF4-FFF2-40B4-BE49-F238E27FC236}">
                <a16:creationId xmlns:a16="http://schemas.microsoft.com/office/drawing/2014/main" id="{EE0BB131-7698-4762-BCDB-AFABD03B4A3B}"/>
              </a:ext>
            </a:extLst>
          </p:cNvPr>
          <p:cNvSpPr txBox="1"/>
          <p:nvPr/>
        </p:nvSpPr>
        <p:spPr>
          <a:xfrm>
            <a:off x="4220568" y="6393384"/>
            <a:ext cx="3750859" cy="400114"/>
          </a:xfrm>
          <a:prstGeom prst="rect">
            <a:avLst/>
          </a:prstGeom>
          <a:noFill/>
          <a:ln w="28575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All reports are available in </a:t>
            </a:r>
            <a:r>
              <a:rPr lang="en-US" sz="200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  <a:hlinkClick r:id="rId4"/>
              </a:rPr>
              <a:t>EDMS</a:t>
            </a:r>
            <a:r>
              <a:rPr lang="en-US" sz="200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 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3DD3C4-CA77-4A8D-9A4C-E27AAA4FC57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1439338"/>
            <a:ext cx="5702097" cy="375077"/>
          </a:xfrm>
        </p:spPr>
        <p:txBody>
          <a:bodyPr anchorCtr="1"/>
          <a:lstStyle/>
          <a:p>
            <a:pPr lvl="0" algn="ctr"/>
            <a:r>
              <a:rPr lang="en-US"/>
              <a:t>Cross Sections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84940DE-8983-4418-BA59-07B91F011AC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/>
              <a:t>Reports (3/4)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9428E06F-D9D0-42E4-B0D4-C676E274B3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896" y="1876979"/>
            <a:ext cx="5702097" cy="322915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TextBox 8">
            <a:extLst>
              <a:ext uri="{FF2B5EF4-FFF2-40B4-BE49-F238E27FC236}">
                <a16:creationId xmlns:a16="http://schemas.microsoft.com/office/drawing/2014/main" id="{C0957DA0-3C73-4216-B4CA-0F4633432EC4}"/>
              </a:ext>
            </a:extLst>
          </p:cNvPr>
          <p:cNvSpPr txBox="1"/>
          <p:nvPr/>
        </p:nvSpPr>
        <p:spPr>
          <a:xfrm>
            <a:off x="0" y="5110087"/>
            <a:ext cx="5049673" cy="1200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ü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10 sub-galleries completed.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ü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7 sub-galleries halfway complete.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ü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31 sub-galleries to be done.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ü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</a:rPr>
              <a:t>The report will be available in EDMS soon.</a:t>
            </a:r>
          </a:p>
        </p:txBody>
      </p:sp>
      <p:pic>
        <p:nvPicPr>
          <p:cNvPr id="6" name="Picture 10">
            <a:extLst>
              <a:ext uri="{FF2B5EF4-FFF2-40B4-BE49-F238E27FC236}">
                <a16:creationId xmlns:a16="http://schemas.microsoft.com/office/drawing/2014/main" id="{7AC22AE0-FA6B-42FD-BB5B-EF63C4735A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5648" y="1875013"/>
            <a:ext cx="5711113" cy="322915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482A4B0A-065A-49CC-A671-8E804CDAC88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255648" y="1439338"/>
            <a:ext cx="5702097" cy="375077"/>
          </a:xfrm>
        </p:spPr>
        <p:txBody>
          <a:bodyPr anchorCtr="1"/>
          <a:lstStyle/>
          <a:p>
            <a:pPr lvl="0" algn="ctr"/>
            <a:r>
              <a:rPr lang="en-US"/>
              <a:t>Neutral Gas Lines Layout</a:t>
            </a: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CC3FF09E-C57F-4582-8E64-8105FA77F2EA}"/>
              </a:ext>
            </a:extLst>
          </p:cNvPr>
          <p:cNvSpPr txBox="1"/>
          <p:nvPr/>
        </p:nvSpPr>
        <p:spPr>
          <a:xfrm>
            <a:off x="6264664" y="5164768"/>
            <a:ext cx="5702097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ü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</a:rPr>
              <a:t>The report will be available in EDMS soon.</a:t>
            </a: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B9F38BCA-CDC1-444C-AE94-A5669EED879A}"/>
              </a:ext>
            </a:extLst>
          </p:cNvPr>
          <p:cNvSpPr txBox="1"/>
          <p:nvPr/>
        </p:nvSpPr>
        <p:spPr>
          <a:xfrm>
            <a:off x="5218545" y="6394646"/>
            <a:ext cx="3750859" cy="400114"/>
          </a:xfrm>
          <a:prstGeom prst="rect">
            <a:avLst/>
          </a:prstGeom>
          <a:noFill/>
          <a:ln w="28575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All reports are available in </a:t>
            </a:r>
            <a:r>
              <a:rPr lang="en-US" sz="200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  <a:hlinkClick r:id="rId4"/>
              </a:rPr>
              <a:t>EDMS</a:t>
            </a:r>
            <a:r>
              <a:rPr lang="en-US" sz="200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 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12AF4E-DA19-4630-8806-9F0B264C4392}"/>
              </a:ext>
            </a:extLst>
          </p:cNvPr>
          <p:cNvSpPr txBox="1"/>
          <p:nvPr/>
        </p:nvSpPr>
        <p:spPr>
          <a:xfrm>
            <a:off x="932873" y="6410037"/>
            <a:ext cx="4285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Thanks to Deepti Kandhol for the support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AE3EBA8-562E-4108-B54C-15F38BA509B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1439338"/>
            <a:ext cx="5702097" cy="375077"/>
          </a:xfrm>
        </p:spPr>
        <p:txBody>
          <a:bodyPr anchorCtr="1"/>
          <a:lstStyle/>
          <a:p>
            <a:pPr lvl="0" algn="ctr"/>
            <a:r>
              <a:rPr lang="en-US"/>
              <a:t>Interactive map of Cable Trays Schemes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C46D26-0019-4BF5-8A66-5EDCE2A2F6D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/>
              <a:t>Reports (4/4)</a:t>
            </a:r>
          </a:p>
        </p:txBody>
      </p:sp>
      <p:sp>
        <p:nvSpPr>
          <p:cNvPr id="4" name="TextBox 11">
            <a:extLst>
              <a:ext uri="{FF2B5EF4-FFF2-40B4-BE49-F238E27FC236}">
                <a16:creationId xmlns:a16="http://schemas.microsoft.com/office/drawing/2014/main" id="{E910E0B8-2ADE-4A38-BEBA-33DE3542013D}"/>
              </a:ext>
            </a:extLst>
          </p:cNvPr>
          <p:cNvSpPr txBox="1"/>
          <p:nvPr/>
        </p:nvSpPr>
        <p:spPr>
          <a:xfrm>
            <a:off x="4220568" y="6393384"/>
            <a:ext cx="3750859" cy="400114"/>
          </a:xfrm>
          <a:prstGeom prst="rect">
            <a:avLst/>
          </a:prstGeom>
          <a:noFill/>
          <a:ln w="28575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All reports are available in </a:t>
            </a:r>
            <a:r>
              <a:rPr lang="en-US" sz="200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  <a:hlinkClick r:id="rId2"/>
              </a:rPr>
              <a:t>EDMS</a:t>
            </a:r>
            <a:r>
              <a:rPr lang="en-US" sz="200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 .</a:t>
            </a:r>
          </a:p>
        </p:txBody>
      </p:sp>
      <p:sp>
        <p:nvSpPr>
          <p:cNvPr id="5" name="TextBox 9">
            <a:extLst>
              <a:ext uri="{FF2B5EF4-FFF2-40B4-BE49-F238E27FC236}">
                <a16:creationId xmlns:a16="http://schemas.microsoft.com/office/drawing/2014/main" id="{E382C2BA-C99E-4617-8960-67AD72DD5774}"/>
              </a:ext>
            </a:extLst>
          </p:cNvPr>
          <p:cNvSpPr txBox="1"/>
          <p:nvPr/>
        </p:nvSpPr>
        <p:spPr>
          <a:xfrm>
            <a:off x="193121" y="5674199"/>
            <a:ext cx="6316858" cy="46487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Available for all North Area.</a:t>
            </a:r>
          </a:p>
        </p:txBody>
      </p:sp>
      <p:pic>
        <p:nvPicPr>
          <p:cNvPr id="7" name="Picture 13">
            <a:extLst>
              <a:ext uri="{FF2B5EF4-FFF2-40B4-BE49-F238E27FC236}">
                <a16:creationId xmlns:a16="http://schemas.microsoft.com/office/drawing/2014/main" id="{533382C5-DDB6-4168-B3B3-5ACF04A059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8675" y="3034116"/>
            <a:ext cx="4730200" cy="317949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ECB8C3A-3F67-49B4-B841-BDE7EA15BD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121" y="1981431"/>
            <a:ext cx="6406924" cy="3615546"/>
          </a:xfrm>
          <a:prstGeom prst="rect">
            <a:avLst/>
          </a:prstGeom>
        </p:spPr>
      </p:pic>
      <p:cxnSp>
        <p:nvCxnSpPr>
          <p:cNvPr id="8" name="Straight Arrow Connector 15">
            <a:extLst>
              <a:ext uri="{FF2B5EF4-FFF2-40B4-BE49-F238E27FC236}">
                <a16:creationId xmlns:a16="http://schemas.microsoft.com/office/drawing/2014/main" id="{A88C5422-A51E-4958-A1C9-D2D38DC1F56D}"/>
              </a:ext>
            </a:extLst>
          </p:cNvPr>
          <p:cNvCxnSpPr>
            <a:cxnSpLocks/>
          </p:cNvCxnSpPr>
          <p:nvPr/>
        </p:nvCxnSpPr>
        <p:spPr>
          <a:xfrm>
            <a:off x="4898231" y="3009900"/>
            <a:ext cx="2293144" cy="633413"/>
          </a:xfrm>
          <a:prstGeom prst="straightConnector1">
            <a:avLst/>
          </a:prstGeom>
          <a:noFill/>
          <a:ln w="57150" cap="flat">
            <a:solidFill>
              <a:srgbClr val="FF0000"/>
            </a:solidFill>
            <a:prstDash val="solid"/>
            <a:miter/>
            <a:tailEnd type="arrow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130th%20EATM</Template>
  <TotalTime>5016</TotalTime>
  <Words>814</Words>
  <Application>Microsoft Office PowerPoint</Application>
  <PresentationFormat>Widescreen</PresentationFormat>
  <Paragraphs>144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Courier New</vt:lpstr>
      <vt:lpstr>Wingdings</vt:lpstr>
      <vt:lpstr>Office Theme</vt:lpstr>
      <vt:lpstr>North Area Technical Galleries Status Update &amp; Consolidation Activities</vt:lpstr>
      <vt:lpstr>Motivation</vt:lpstr>
      <vt:lpstr>Scope</vt:lpstr>
      <vt:lpstr>Status Update</vt:lpstr>
      <vt:lpstr>GIS Portal</vt:lpstr>
      <vt:lpstr>Reports (1/4)</vt:lpstr>
      <vt:lpstr>Reports (2/4)</vt:lpstr>
      <vt:lpstr>Reports (3/4)</vt:lpstr>
      <vt:lpstr>Reports (4/4)</vt:lpstr>
      <vt:lpstr>Consolidation activities</vt:lpstr>
      <vt:lpstr>Access to galleries (1/2)</vt:lpstr>
      <vt:lpstr>Access to galleries (2/2)</vt:lpstr>
      <vt:lpstr>3D models</vt:lpstr>
      <vt:lpstr>Ventilation studies</vt:lpstr>
      <vt:lpstr>Cable identification &amp; de-cabling</vt:lpstr>
      <vt:lpstr>GSM Network</vt:lpstr>
      <vt:lpstr>Other identified needs</vt:lpstr>
      <vt:lpstr>PowerPoint Presentation</vt:lpstr>
      <vt:lpstr>Additional Slides</vt:lpstr>
      <vt:lpstr>List of sub-galleries in NA</vt:lpstr>
      <vt:lpstr>Summary of identified needs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North Area Technical Galleries Status and roadmap of interventions in the NA CONS framework</dc:title>
  <dc:creator>Alexios Tryfonas Charalambous</dc:creator>
  <cp:lastModifiedBy>Alexios Tryfonas Charalambous</cp:lastModifiedBy>
  <cp:revision>426</cp:revision>
  <dcterms:created xsi:type="dcterms:W3CDTF">2021-07-30T12:53:31Z</dcterms:created>
  <dcterms:modified xsi:type="dcterms:W3CDTF">2021-08-03T10:41:31Z</dcterms:modified>
</cp:coreProperties>
</file>