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4"/>
  </p:notesMasterIdLst>
  <p:handoutMasterIdLst>
    <p:handoutMasterId r:id="rId35"/>
  </p:handoutMasterIdLst>
  <p:sldIdLst>
    <p:sldId id="259" r:id="rId2"/>
    <p:sldId id="310" r:id="rId3"/>
    <p:sldId id="332" r:id="rId4"/>
    <p:sldId id="311" r:id="rId5"/>
    <p:sldId id="312" r:id="rId6"/>
    <p:sldId id="314" r:id="rId7"/>
    <p:sldId id="316" r:id="rId8"/>
    <p:sldId id="317" r:id="rId9"/>
    <p:sldId id="318" r:id="rId10"/>
    <p:sldId id="321" r:id="rId11"/>
    <p:sldId id="322" r:id="rId12"/>
    <p:sldId id="323" r:id="rId13"/>
    <p:sldId id="327" r:id="rId14"/>
    <p:sldId id="334" r:id="rId15"/>
    <p:sldId id="335" r:id="rId16"/>
    <p:sldId id="326" r:id="rId17"/>
    <p:sldId id="336" r:id="rId18"/>
    <p:sldId id="337" r:id="rId19"/>
    <p:sldId id="338" r:id="rId20"/>
    <p:sldId id="339" r:id="rId21"/>
    <p:sldId id="340" r:id="rId22"/>
    <p:sldId id="341" r:id="rId23"/>
    <p:sldId id="342" r:id="rId24"/>
    <p:sldId id="330" r:id="rId25"/>
    <p:sldId id="288" r:id="rId26"/>
    <p:sldId id="313" r:id="rId27"/>
    <p:sldId id="315" r:id="rId28"/>
    <p:sldId id="320" r:id="rId29"/>
    <p:sldId id="319" r:id="rId30"/>
    <p:sldId id="328" r:id="rId31"/>
    <p:sldId id="324" r:id="rId32"/>
    <p:sldId id="32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3810E"/>
    <a:srgbClr val="2F2F2F"/>
    <a:srgbClr val="000000"/>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16"/>
    <p:restoredTop sz="94686"/>
  </p:normalViewPr>
  <p:slideViewPr>
    <p:cSldViewPr snapToObjects="1">
      <p:cViewPr varScale="1">
        <p:scale>
          <a:sx n="124" d="100"/>
          <a:sy n="124" d="100"/>
        </p:scale>
        <p:origin x="312"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Users/macen3333906/Library/Containers/com.apple.mail/Data/Library/Mail%20Downloads/31EEBE40-849D-40A1-9EAA-558C8975240E/BSMScan270720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macen3333906/Library/Containers/com.apple.mail/Data/Library/Mail%20Downloads/31EEBE40-849D-40A1-9EAA-558C8975240E/BSMScan2707202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macen3333906/Library/Containers/com.apple.mail/Data/Library/Mail%20Downloads/31EEBE40-849D-40A1-9EAA-558C8975240E/BSMScan2707202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macen3333906/Library/Containers/com.apple.mail/Data/Library/Mail%20Downloads/31EEBE40-849D-40A1-9EAA-558C8975240E/BSMScan27072021.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DE"/>
        </a:p>
      </c:txPr>
    </c:title>
    <c:autoTitleDeleted val="0"/>
    <c:plotArea>
      <c:layout>
        <c:manualLayout>
          <c:layoutTarget val="inner"/>
          <c:xMode val="edge"/>
          <c:yMode val="edge"/>
          <c:x val="6.875021872265967E-2"/>
          <c:y val="7.9529120198265191E-2"/>
          <c:w val="0.88123600174978123"/>
          <c:h val="0.85608426270136306"/>
        </c:manualLayout>
      </c:layout>
      <c:scatterChart>
        <c:scatterStyle val="lineMarker"/>
        <c:varyColors val="0"/>
        <c:ser>
          <c:idx val="0"/>
          <c:order val="0"/>
          <c:tx>
            <c:strRef>
              <c:f>Vertical!$L$2</c:f>
              <c:strCache>
                <c:ptCount val="1"/>
                <c:pt idx="0">
                  <c:v>T10/T4</c:v>
                </c:pt>
              </c:strCache>
            </c:strRef>
          </c:tx>
          <c:spPr>
            <a:ln w="19050" cap="rnd">
              <a:noFill/>
              <a:round/>
            </a:ln>
            <a:effectLst/>
          </c:spPr>
          <c:marker>
            <c:symbol val="circle"/>
            <c:size val="5"/>
            <c:spPr>
              <a:solidFill>
                <a:schemeClr val="accent1"/>
              </a:solidFill>
              <a:ln w="9525">
                <a:solidFill>
                  <a:schemeClr val="accent1"/>
                </a:solidFill>
              </a:ln>
              <a:effectLst/>
            </c:spPr>
          </c:marker>
          <c:xVal>
            <c:numRef>
              <c:f>Vertical!$I$3:$I$19</c:f>
              <c:numCache>
                <c:formatCode>General</c:formatCode>
                <c:ptCount val="17"/>
                <c:pt idx="0">
                  <c:v>62.2</c:v>
                </c:pt>
                <c:pt idx="1">
                  <c:v>61</c:v>
                </c:pt>
                <c:pt idx="2">
                  <c:v>60</c:v>
                </c:pt>
                <c:pt idx="3">
                  <c:v>59</c:v>
                </c:pt>
                <c:pt idx="4">
                  <c:v>58</c:v>
                </c:pt>
                <c:pt idx="5">
                  <c:v>57</c:v>
                </c:pt>
                <c:pt idx="6">
                  <c:v>56</c:v>
                </c:pt>
                <c:pt idx="8">
                  <c:v>63</c:v>
                </c:pt>
                <c:pt idx="9">
                  <c:v>64</c:v>
                </c:pt>
                <c:pt idx="10">
                  <c:v>65</c:v>
                </c:pt>
                <c:pt idx="11">
                  <c:v>66</c:v>
                </c:pt>
                <c:pt idx="12">
                  <c:v>67</c:v>
                </c:pt>
              </c:numCache>
            </c:numRef>
          </c:xVal>
          <c:yVal>
            <c:numRef>
              <c:f>Vertical!$L$3:$L$19</c:f>
              <c:numCache>
                <c:formatCode>0.0</c:formatCode>
                <c:ptCount val="17"/>
                <c:pt idx="0">
                  <c:v>0.16381910340780784</c:v>
                </c:pt>
                <c:pt idx="1">
                  <c:v>0.19693409921297825</c:v>
                </c:pt>
                <c:pt idx="2">
                  <c:v>0.15596544213802621</c:v>
                </c:pt>
                <c:pt idx="3">
                  <c:v>0.14681069958847737</c:v>
                </c:pt>
                <c:pt idx="4">
                  <c:v>0.11075195522709336</c:v>
                </c:pt>
                <c:pt idx="5">
                  <c:v>5.6735342453826144E-2</c:v>
                </c:pt>
                <c:pt idx="6">
                  <c:v>3.1672883174579537E-2</c:v>
                </c:pt>
                <c:pt idx="8">
                  <c:v>0.17521721263355641</c:v>
                </c:pt>
                <c:pt idx="9">
                  <c:v>9.9311948599923275E-2</c:v>
                </c:pt>
                <c:pt idx="10">
                  <c:v>7.5116116307183303E-2</c:v>
                </c:pt>
                <c:pt idx="11">
                  <c:v>6.1777686485622908E-2</c:v>
                </c:pt>
                <c:pt idx="12">
                  <c:v>5.9597841205005109E-2</c:v>
                </c:pt>
              </c:numCache>
            </c:numRef>
          </c:yVal>
          <c:smooth val="0"/>
          <c:extLst>
            <c:ext xmlns:c16="http://schemas.microsoft.com/office/drawing/2014/chart" uri="{C3380CC4-5D6E-409C-BE32-E72D297353CC}">
              <c16:uniqueId val="{00000000-C598-144F-AC98-E54F2A984FC8}"/>
            </c:ext>
          </c:extLst>
        </c:ser>
        <c:dLbls>
          <c:showLegendKey val="0"/>
          <c:showVal val="0"/>
          <c:showCatName val="0"/>
          <c:showSerName val="0"/>
          <c:showPercent val="0"/>
          <c:showBubbleSize val="0"/>
        </c:dLbls>
        <c:axId val="825658991"/>
        <c:axId val="825955567"/>
      </c:scatterChart>
      <c:valAx>
        <c:axId val="825658991"/>
        <c:scaling>
          <c:orientation val="minMax"/>
          <c:min val="5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crossAx val="825955567"/>
        <c:crosses val="autoZero"/>
        <c:crossBetween val="midCat"/>
      </c:valAx>
      <c:valAx>
        <c:axId val="825955567"/>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crossAx val="825658991"/>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DE"/>
        </a:p>
      </c:txPr>
    </c:title>
    <c:autoTitleDeleted val="0"/>
    <c:plotArea>
      <c:layout/>
      <c:scatterChart>
        <c:scatterStyle val="lineMarker"/>
        <c:varyColors val="0"/>
        <c:ser>
          <c:idx val="0"/>
          <c:order val="0"/>
          <c:tx>
            <c:strRef>
              <c:f>Horizontal!$L$2</c:f>
              <c:strCache>
                <c:ptCount val="1"/>
                <c:pt idx="0">
                  <c:v>T10/T4</c:v>
                </c:pt>
              </c:strCache>
            </c:strRef>
          </c:tx>
          <c:spPr>
            <a:ln w="19050" cap="rnd">
              <a:noFill/>
              <a:round/>
            </a:ln>
            <a:effectLst/>
          </c:spPr>
          <c:marker>
            <c:symbol val="circle"/>
            <c:size val="5"/>
            <c:spPr>
              <a:solidFill>
                <a:schemeClr val="accent1"/>
              </a:solidFill>
              <a:ln w="9525">
                <a:solidFill>
                  <a:schemeClr val="accent1"/>
                </a:solidFill>
              </a:ln>
              <a:effectLst/>
            </c:spPr>
          </c:marker>
          <c:xVal>
            <c:numRef>
              <c:f>Horizontal!$I$3:$I$19</c:f>
              <c:numCache>
                <c:formatCode>General</c:formatCode>
                <c:ptCount val="17"/>
                <c:pt idx="0">
                  <c:v>64</c:v>
                </c:pt>
                <c:pt idx="1">
                  <c:v>62</c:v>
                </c:pt>
                <c:pt idx="2">
                  <c:v>60</c:v>
                </c:pt>
                <c:pt idx="3">
                  <c:v>58</c:v>
                </c:pt>
                <c:pt idx="4">
                  <c:v>56</c:v>
                </c:pt>
                <c:pt idx="6">
                  <c:v>64</c:v>
                </c:pt>
                <c:pt idx="7">
                  <c:v>65</c:v>
                </c:pt>
                <c:pt idx="8">
                  <c:v>66</c:v>
                </c:pt>
                <c:pt idx="9">
                  <c:v>67</c:v>
                </c:pt>
                <c:pt idx="10">
                  <c:v>68</c:v>
                </c:pt>
                <c:pt idx="11">
                  <c:v>69</c:v>
                </c:pt>
                <c:pt idx="12">
                  <c:v>70</c:v>
                </c:pt>
                <c:pt idx="13">
                  <c:v>71</c:v>
                </c:pt>
                <c:pt idx="14">
                  <c:v>72</c:v>
                </c:pt>
                <c:pt idx="15">
                  <c:v>73</c:v>
                </c:pt>
                <c:pt idx="16">
                  <c:v>74</c:v>
                </c:pt>
              </c:numCache>
            </c:numRef>
          </c:xVal>
          <c:yVal>
            <c:numRef>
              <c:f>Horizontal!$L$3:$L$19</c:f>
              <c:numCache>
                <c:formatCode>0.0</c:formatCode>
                <c:ptCount val="17"/>
                <c:pt idx="0">
                  <c:v>0.13714285714285715</c:v>
                </c:pt>
                <c:pt idx="1">
                  <c:v>0.16465155651672272</c:v>
                </c:pt>
                <c:pt idx="2">
                  <c:v>0.1392435146550294</c:v>
                </c:pt>
                <c:pt idx="3">
                  <c:v>6.6067037237392642E-2</c:v>
                </c:pt>
                <c:pt idx="4">
                  <c:v>2.8781808011824905E-2</c:v>
                </c:pt>
                <c:pt idx="6">
                  <c:v>0.16</c:v>
                </c:pt>
                <c:pt idx="7">
                  <c:v>0.18658280922431866</c:v>
                </c:pt>
                <c:pt idx="8">
                  <c:v>0.14626818964168362</c:v>
                </c:pt>
                <c:pt idx="9">
                  <c:v>0.15324183146521977</c:v>
                </c:pt>
                <c:pt idx="10">
                  <c:v>0.12707374120482567</c:v>
                </c:pt>
                <c:pt idx="11">
                  <c:v>0.15402142365229957</c:v>
                </c:pt>
                <c:pt idx="12">
                  <c:v>0.13695516335153768</c:v>
                </c:pt>
                <c:pt idx="13">
                  <c:v>0.12476857597234862</c:v>
                </c:pt>
                <c:pt idx="14">
                  <c:v>8.2510226068702591E-2</c:v>
                </c:pt>
                <c:pt idx="15">
                  <c:v>4.7870625464344389E-2</c:v>
                </c:pt>
                <c:pt idx="16">
                  <c:v>2.7730065633291442E-2</c:v>
                </c:pt>
              </c:numCache>
            </c:numRef>
          </c:yVal>
          <c:smooth val="0"/>
          <c:extLst>
            <c:ext xmlns:c16="http://schemas.microsoft.com/office/drawing/2014/chart" uri="{C3380CC4-5D6E-409C-BE32-E72D297353CC}">
              <c16:uniqueId val="{00000000-6BE1-5648-A10D-10372C6B2B51}"/>
            </c:ext>
          </c:extLst>
        </c:ser>
        <c:dLbls>
          <c:showLegendKey val="0"/>
          <c:showVal val="0"/>
          <c:showCatName val="0"/>
          <c:showSerName val="0"/>
          <c:showPercent val="0"/>
          <c:showBubbleSize val="0"/>
        </c:dLbls>
        <c:axId val="825658991"/>
        <c:axId val="825955567"/>
      </c:scatterChart>
      <c:valAx>
        <c:axId val="825658991"/>
        <c:scaling>
          <c:orientation val="minMax"/>
          <c:min val="5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crossAx val="825955567"/>
        <c:crosses val="autoZero"/>
        <c:crossBetween val="midCat"/>
      </c:valAx>
      <c:valAx>
        <c:axId val="825955567"/>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crossAx val="825658991"/>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BSM Scan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DE"/>
        </a:p>
      </c:txPr>
    </c:title>
    <c:autoTitleDeleted val="0"/>
    <c:plotArea>
      <c:layout/>
      <c:scatterChart>
        <c:scatterStyle val="lineMarker"/>
        <c:varyColors val="0"/>
        <c:ser>
          <c:idx val="0"/>
          <c:order val="0"/>
          <c:tx>
            <c:strRef>
              <c:f>Horizontal!$M$2</c:f>
              <c:strCache>
                <c:ptCount val="1"/>
                <c:pt idx="0">
                  <c:v>XION/T4 (x 1 e-7)</c:v>
                </c:pt>
              </c:strCache>
            </c:strRef>
          </c:tx>
          <c:spPr>
            <a:ln w="19050" cap="rnd">
              <a:noFill/>
              <a:round/>
            </a:ln>
            <a:effectLst/>
          </c:spPr>
          <c:marker>
            <c:symbol val="circle"/>
            <c:size val="5"/>
            <c:spPr>
              <a:solidFill>
                <a:schemeClr val="accent1"/>
              </a:solidFill>
              <a:ln w="9525">
                <a:solidFill>
                  <a:schemeClr val="accent1"/>
                </a:solidFill>
              </a:ln>
              <a:effectLst/>
            </c:spPr>
          </c:marker>
          <c:xVal>
            <c:numRef>
              <c:f>Horizontal!$I$3:$I$19</c:f>
              <c:numCache>
                <c:formatCode>General</c:formatCode>
                <c:ptCount val="17"/>
                <c:pt idx="0">
                  <c:v>64</c:v>
                </c:pt>
                <c:pt idx="1">
                  <c:v>62</c:v>
                </c:pt>
                <c:pt idx="2">
                  <c:v>60</c:v>
                </c:pt>
                <c:pt idx="3">
                  <c:v>58</c:v>
                </c:pt>
                <c:pt idx="4">
                  <c:v>56</c:v>
                </c:pt>
                <c:pt idx="6">
                  <c:v>64</c:v>
                </c:pt>
                <c:pt idx="7">
                  <c:v>65</c:v>
                </c:pt>
                <c:pt idx="8">
                  <c:v>66</c:v>
                </c:pt>
                <c:pt idx="9">
                  <c:v>67</c:v>
                </c:pt>
                <c:pt idx="10">
                  <c:v>68</c:v>
                </c:pt>
                <c:pt idx="11">
                  <c:v>69</c:v>
                </c:pt>
                <c:pt idx="12">
                  <c:v>70</c:v>
                </c:pt>
                <c:pt idx="13">
                  <c:v>71</c:v>
                </c:pt>
                <c:pt idx="14">
                  <c:v>72</c:v>
                </c:pt>
                <c:pt idx="15">
                  <c:v>73</c:v>
                </c:pt>
                <c:pt idx="16">
                  <c:v>74</c:v>
                </c:pt>
              </c:numCache>
            </c:numRef>
          </c:xVal>
          <c:yVal>
            <c:numRef>
              <c:f>Horizontal!$M$3:$M$19</c:f>
              <c:numCache>
                <c:formatCode>0.0</c:formatCode>
                <c:ptCount val="17"/>
                <c:pt idx="0">
                  <c:v>8</c:v>
                </c:pt>
                <c:pt idx="1">
                  <c:v>8.0333333333333332</c:v>
                </c:pt>
                <c:pt idx="2">
                  <c:v>6.7666666666666657</c:v>
                </c:pt>
                <c:pt idx="3">
                  <c:v>4.5</c:v>
                </c:pt>
                <c:pt idx="4">
                  <c:v>2.7666666666666671</c:v>
                </c:pt>
                <c:pt idx="6">
                  <c:v>8</c:v>
                </c:pt>
                <c:pt idx="7">
                  <c:v>8.2999999999999989</c:v>
                </c:pt>
                <c:pt idx="8">
                  <c:v>7.833333333333333</c:v>
                </c:pt>
                <c:pt idx="9">
                  <c:v>7.9333333333333327</c:v>
                </c:pt>
                <c:pt idx="10">
                  <c:v>7.3000000000000007</c:v>
                </c:pt>
                <c:pt idx="11">
                  <c:v>7.166666666666667</c:v>
                </c:pt>
                <c:pt idx="12">
                  <c:v>6.6000000000000005</c:v>
                </c:pt>
                <c:pt idx="13">
                  <c:v>5.87</c:v>
                </c:pt>
                <c:pt idx="14">
                  <c:v>4.6433333333333335</c:v>
                </c:pt>
                <c:pt idx="15">
                  <c:v>3.2566666666666664</c:v>
                </c:pt>
                <c:pt idx="16">
                  <c:v>2.5966666666666671</c:v>
                </c:pt>
              </c:numCache>
            </c:numRef>
          </c:yVal>
          <c:smooth val="0"/>
          <c:extLst>
            <c:ext xmlns:c16="http://schemas.microsoft.com/office/drawing/2014/chart" uri="{C3380CC4-5D6E-409C-BE32-E72D297353CC}">
              <c16:uniqueId val="{00000000-D266-9145-BA73-5A47E364E00D}"/>
            </c:ext>
          </c:extLst>
        </c:ser>
        <c:ser>
          <c:idx val="1"/>
          <c:order val="1"/>
          <c:tx>
            <c:strRef>
              <c:f>Horizontal!$N$2</c:f>
              <c:strCache>
                <c:ptCount val="1"/>
                <c:pt idx="0">
                  <c:v>MUV3/T4 (x 1e-8)</c:v>
                </c:pt>
              </c:strCache>
            </c:strRef>
          </c:tx>
          <c:spPr>
            <a:ln w="19050" cap="rnd">
              <a:noFill/>
              <a:round/>
            </a:ln>
            <a:effectLst/>
          </c:spPr>
          <c:marker>
            <c:symbol val="circle"/>
            <c:size val="5"/>
            <c:spPr>
              <a:solidFill>
                <a:schemeClr val="accent2"/>
              </a:solidFill>
              <a:ln w="9525">
                <a:solidFill>
                  <a:schemeClr val="accent2"/>
                </a:solidFill>
              </a:ln>
              <a:effectLst/>
            </c:spPr>
          </c:marker>
          <c:xVal>
            <c:numRef>
              <c:f>Horizontal!$I$3:$I$19</c:f>
              <c:numCache>
                <c:formatCode>General</c:formatCode>
                <c:ptCount val="17"/>
                <c:pt idx="0">
                  <c:v>64</c:v>
                </c:pt>
                <c:pt idx="1">
                  <c:v>62</c:v>
                </c:pt>
                <c:pt idx="2">
                  <c:v>60</c:v>
                </c:pt>
                <c:pt idx="3">
                  <c:v>58</c:v>
                </c:pt>
                <c:pt idx="4">
                  <c:v>56</c:v>
                </c:pt>
                <c:pt idx="6">
                  <c:v>64</c:v>
                </c:pt>
                <c:pt idx="7">
                  <c:v>65</c:v>
                </c:pt>
                <c:pt idx="8">
                  <c:v>66</c:v>
                </c:pt>
                <c:pt idx="9">
                  <c:v>67</c:v>
                </c:pt>
                <c:pt idx="10">
                  <c:v>68</c:v>
                </c:pt>
                <c:pt idx="11">
                  <c:v>69</c:v>
                </c:pt>
                <c:pt idx="12">
                  <c:v>70</c:v>
                </c:pt>
                <c:pt idx="13">
                  <c:v>71</c:v>
                </c:pt>
                <c:pt idx="14">
                  <c:v>72</c:v>
                </c:pt>
                <c:pt idx="15">
                  <c:v>73</c:v>
                </c:pt>
                <c:pt idx="16">
                  <c:v>74</c:v>
                </c:pt>
              </c:numCache>
            </c:numRef>
          </c:xVal>
          <c:yVal>
            <c:numRef>
              <c:f>Horizontal!$N$3:$N$19</c:f>
              <c:numCache>
                <c:formatCode>0.0</c:formatCode>
                <c:ptCount val="17"/>
                <c:pt idx="0">
                  <c:v>2.89</c:v>
                </c:pt>
                <c:pt idx="1">
                  <c:v>2.6466666666666669</c:v>
                </c:pt>
                <c:pt idx="2">
                  <c:v>2.21</c:v>
                </c:pt>
                <c:pt idx="3">
                  <c:v>1.3966666666666665</c:v>
                </c:pt>
                <c:pt idx="4">
                  <c:v>0.83333333333333337</c:v>
                </c:pt>
                <c:pt idx="6">
                  <c:v>2.72</c:v>
                </c:pt>
                <c:pt idx="7">
                  <c:v>2.8666666666666667</c:v>
                </c:pt>
                <c:pt idx="8">
                  <c:v>2.7333333333333329</c:v>
                </c:pt>
                <c:pt idx="9">
                  <c:v>2.7666666666666671</c:v>
                </c:pt>
                <c:pt idx="10">
                  <c:v>2.5966666666666667</c:v>
                </c:pt>
                <c:pt idx="11">
                  <c:v>2.5033333333333334</c:v>
                </c:pt>
                <c:pt idx="12">
                  <c:v>2.7566666666666664</c:v>
                </c:pt>
                <c:pt idx="13">
                  <c:v>2.0299999999999998</c:v>
                </c:pt>
                <c:pt idx="14">
                  <c:v>1.5566666666666666</c:v>
                </c:pt>
                <c:pt idx="15">
                  <c:v>1.0633333333333335</c:v>
                </c:pt>
                <c:pt idx="16">
                  <c:v>0.85333333333333339</c:v>
                </c:pt>
              </c:numCache>
            </c:numRef>
          </c:yVal>
          <c:smooth val="0"/>
          <c:extLst>
            <c:ext xmlns:c16="http://schemas.microsoft.com/office/drawing/2014/chart" uri="{C3380CC4-5D6E-409C-BE32-E72D297353CC}">
              <c16:uniqueId val="{00000001-D266-9145-BA73-5A47E364E00D}"/>
            </c:ext>
          </c:extLst>
        </c:ser>
        <c:dLbls>
          <c:showLegendKey val="0"/>
          <c:showVal val="0"/>
          <c:showCatName val="0"/>
          <c:showSerName val="0"/>
          <c:showPercent val="0"/>
          <c:showBubbleSize val="0"/>
        </c:dLbls>
        <c:axId val="840409599"/>
        <c:axId val="840411247"/>
      </c:scatterChart>
      <c:valAx>
        <c:axId val="840409599"/>
        <c:scaling>
          <c:orientation val="minMax"/>
          <c:min val="5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crossAx val="840411247"/>
        <c:crosses val="autoZero"/>
        <c:crossBetween val="midCat"/>
      </c:valAx>
      <c:valAx>
        <c:axId val="840411247"/>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crossAx val="840409599"/>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BSM Scan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DE"/>
        </a:p>
      </c:txPr>
    </c:title>
    <c:autoTitleDeleted val="0"/>
    <c:plotArea>
      <c:layout/>
      <c:scatterChart>
        <c:scatterStyle val="lineMarker"/>
        <c:varyColors val="0"/>
        <c:ser>
          <c:idx val="0"/>
          <c:order val="0"/>
          <c:tx>
            <c:strRef>
              <c:f>Vertical!$M$2</c:f>
              <c:strCache>
                <c:ptCount val="1"/>
                <c:pt idx="0">
                  <c:v>XION/T4 (x 1 e-7)</c:v>
                </c:pt>
              </c:strCache>
            </c:strRef>
          </c:tx>
          <c:spPr>
            <a:ln w="19050" cap="rnd">
              <a:noFill/>
              <a:round/>
            </a:ln>
            <a:effectLst/>
          </c:spPr>
          <c:marker>
            <c:symbol val="circle"/>
            <c:size val="5"/>
            <c:spPr>
              <a:solidFill>
                <a:schemeClr val="accent1"/>
              </a:solidFill>
              <a:ln w="9525">
                <a:solidFill>
                  <a:schemeClr val="accent1"/>
                </a:solidFill>
              </a:ln>
              <a:effectLst/>
            </c:spPr>
          </c:marker>
          <c:xVal>
            <c:numRef>
              <c:f>Vertical!$I$3:$I$19</c:f>
              <c:numCache>
                <c:formatCode>General</c:formatCode>
                <c:ptCount val="17"/>
                <c:pt idx="0">
                  <c:v>62.2</c:v>
                </c:pt>
                <c:pt idx="1">
                  <c:v>61</c:v>
                </c:pt>
                <c:pt idx="2">
                  <c:v>60</c:v>
                </c:pt>
                <c:pt idx="3">
                  <c:v>59</c:v>
                </c:pt>
                <c:pt idx="4">
                  <c:v>58</c:v>
                </c:pt>
                <c:pt idx="5">
                  <c:v>57</c:v>
                </c:pt>
                <c:pt idx="6">
                  <c:v>56</c:v>
                </c:pt>
                <c:pt idx="8">
                  <c:v>63</c:v>
                </c:pt>
                <c:pt idx="9">
                  <c:v>64</c:v>
                </c:pt>
                <c:pt idx="10">
                  <c:v>65</c:v>
                </c:pt>
                <c:pt idx="11">
                  <c:v>66</c:v>
                </c:pt>
                <c:pt idx="12">
                  <c:v>67</c:v>
                </c:pt>
              </c:numCache>
            </c:numRef>
          </c:xVal>
          <c:yVal>
            <c:numRef>
              <c:f>Vertical!$M$3:$M$19</c:f>
              <c:numCache>
                <c:formatCode>0.0</c:formatCode>
                <c:ptCount val="17"/>
                <c:pt idx="0">
                  <c:v>7.8666666666666671</c:v>
                </c:pt>
                <c:pt idx="1">
                  <c:v>8.2900000000000009</c:v>
                </c:pt>
                <c:pt idx="2">
                  <c:v>8.33</c:v>
                </c:pt>
                <c:pt idx="3">
                  <c:v>7.333333333333333</c:v>
                </c:pt>
                <c:pt idx="4">
                  <c:v>6.0866666666666669</c:v>
                </c:pt>
                <c:pt idx="5">
                  <c:v>4.1399999999999997</c:v>
                </c:pt>
                <c:pt idx="6">
                  <c:v>3.11</c:v>
                </c:pt>
                <c:pt idx="8">
                  <c:v>7.7633333333333328</c:v>
                </c:pt>
                <c:pt idx="9">
                  <c:v>5.0366666666666662</c:v>
                </c:pt>
                <c:pt idx="10">
                  <c:v>3.5666666666666664</c:v>
                </c:pt>
                <c:pt idx="11">
                  <c:v>2.7966666666666669</c:v>
                </c:pt>
                <c:pt idx="12">
                  <c:v>1.95</c:v>
                </c:pt>
              </c:numCache>
            </c:numRef>
          </c:yVal>
          <c:smooth val="0"/>
          <c:extLst>
            <c:ext xmlns:c16="http://schemas.microsoft.com/office/drawing/2014/chart" uri="{C3380CC4-5D6E-409C-BE32-E72D297353CC}">
              <c16:uniqueId val="{00000000-55AB-A54E-A2BB-BC4730F60175}"/>
            </c:ext>
          </c:extLst>
        </c:ser>
        <c:ser>
          <c:idx val="1"/>
          <c:order val="1"/>
          <c:tx>
            <c:strRef>
              <c:f>Vertical!$N$2</c:f>
              <c:strCache>
                <c:ptCount val="1"/>
                <c:pt idx="0">
                  <c:v>MUV3/T4 (x 1e-8)</c:v>
                </c:pt>
              </c:strCache>
            </c:strRef>
          </c:tx>
          <c:spPr>
            <a:ln w="19050" cap="rnd">
              <a:noFill/>
              <a:round/>
            </a:ln>
            <a:effectLst/>
          </c:spPr>
          <c:marker>
            <c:symbol val="circle"/>
            <c:size val="5"/>
            <c:spPr>
              <a:solidFill>
                <a:schemeClr val="accent2"/>
              </a:solidFill>
              <a:ln w="9525">
                <a:solidFill>
                  <a:schemeClr val="accent2"/>
                </a:solidFill>
              </a:ln>
              <a:effectLst/>
            </c:spPr>
          </c:marker>
          <c:xVal>
            <c:numRef>
              <c:f>Vertical!$I$3:$I$19</c:f>
              <c:numCache>
                <c:formatCode>General</c:formatCode>
                <c:ptCount val="17"/>
                <c:pt idx="0">
                  <c:v>62.2</c:v>
                </c:pt>
                <c:pt idx="1">
                  <c:v>61</c:v>
                </c:pt>
                <c:pt idx="2">
                  <c:v>60</c:v>
                </c:pt>
                <c:pt idx="3">
                  <c:v>59</c:v>
                </c:pt>
                <c:pt idx="4">
                  <c:v>58</c:v>
                </c:pt>
                <c:pt idx="5">
                  <c:v>57</c:v>
                </c:pt>
                <c:pt idx="6">
                  <c:v>56</c:v>
                </c:pt>
                <c:pt idx="8">
                  <c:v>63</c:v>
                </c:pt>
                <c:pt idx="9">
                  <c:v>64</c:v>
                </c:pt>
                <c:pt idx="10">
                  <c:v>65</c:v>
                </c:pt>
                <c:pt idx="11">
                  <c:v>66</c:v>
                </c:pt>
                <c:pt idx="12">
                  <c:v>67</c:v>
                </c:pt>
              </c:numCache>
            </c:numRef>
          </c:xVal>
          <c:yVal>
            <c:numRef>
              <c:f>Vertical!$N$3:$N$19</c:f>
              <c:numCache>
                <c:formatCode>0.0</c:formatCode>
                <c:ptCount val="17"/>
                <c:pt idx="0">
                  <c:v>2.7733333333333334</c:v>
                </c:pt>
                <c:pt idx="1">
                  <c:v>2.8466666666666662</c:v>
                </c:pt>
                <c:pt idx="2">
                  <c:v>2.7833333333333337</c:v>
                </c:pt>
                <c:pt idx="3">
                  <c:v>2.4233333333333333</c:v>
                </c:pt>
                <c:pt idx="4">
                  <c:v>1.87</c:v>
                </c:pt>
                <c:pt idx="5">
                  <c:v>1.2133333333333334</c:v>
                </c:pt>
                <c:pt idx="6">
                  <c:v>0.88333333333333341</c:v>
                </c:pt>
                <c:pt idx="8">
                  <c:v>2.6033333333333335</c:v>
                </c:pt>
                <c:pt idx="9">
                  <c:v>1.67</c:v>
                </c:pt>
                <c:pt idx="10">
                  <c:v>1.2699999999999998</c:v>
                </c:pt>
                <c:pt idx="11">
                  <c:v>0.90333333333333332</c:v>
                </c:pt>
                <c:pt idx="12">
                  <c:v>0.63</c:v>
                </c:pt>
              </c:numCache>
            </c:numRef>
          </c:yVal>
          <c:smooth val="0"/>
          <c:extLst>
            <c:ext xmlns:c16="http://schemas.microsoft.com/office/drawing/2014/chart" uri="{C3380CC4-5D6E-409C-BE32-E72D297353CC}">
              <c16:uniqueId val="{00000001-55AB-A54E-A2BB-BC4730F60175}"/>
            </c:ext>
          </c:extLst>
        </c:ser>
        <c:dLbls>
          <c:showLegendKey val="0"/>
          <c:showVal val="0"/>
          <c:showCatName val="0"/>
          <c:showSerName val="0"/>
          <c:showPercent val="0"/>
          <c:showBubbleSize val="0"/>
        </c:dLbls>
        <c:axId val="840409599"/>
        <c:axId val="840411247"/>
      </c:scatterChart>
      <c:valAx>
        <c:axId val="840409599"/>
        <c:scaling>
          <c:orientation val="minMax"/>
          <c:min val="5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crossAx val="840411247"/>
        <c:crosses val="autoZero"/>
        <c:crossBetween val="midCat"/>
      </c:valAx>
      <c:valAx>
        <c:axId val="840411247"/>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crossAx val="840409599"/>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8/3/21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8/3/21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DE"/>
              <a:t>03.08.21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Doble, Charitonidis, Gatignon, Bernhard | P42 Setting-Up</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03.08.21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Doble, Charitonidis, Gatignon, Bernhard | P42 Setting-Up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03.08.21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Doble, Charitonidis, Gatignon, Bernhard | P42 Setting-Up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03.08.21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Doble, Charitonidis, Gatignon, Bernhard | P42 Setting-Up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DE"/>
              <a:t>03.08.21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Doble, Charitonidis, Gatignon, Bernhard | P42 Setting-Up</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03.08.21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Doble, Charitonidis, Gatignon, Bernhard | P42 Setting-Up</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03.08.21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Doble, Charitonidis, Gatignon, Bernhard | P42 Setting-Up</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03.08.21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Doble, Charitonidis, Gatignon, Bernhard | P42 Setting-Up</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03.08.21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Doble, Charitonidis, Gatignon, Bernhard | P42 Setting-Up</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bg2">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DE"/>
              <a:t>03.08.21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Doble, Charitonidis, Gatignon, Bernhard | P42 Setting-Up</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DE"/>
              <a:t>03.08.21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Doble, Charitonidis, Gatignon, Bernhard | P42 Setting-Up</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DE"/>
              <a:t>03.08.21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Doble, Charitonidis, Gatignon, Bernhard | P42 Setting-Up</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DE"/>
              <a:t>03.08.21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Doble, Charitonidis, Gatignon, Bernhard | P42 Setting-Up</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03.08.21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Doble, Charitonidis, Gatignon, Bernhard | P42 Setting-Up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03.08.21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Doble, Charitonidis, Gatignon, Bernhard | P42 Setting-Up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03.08.21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Doble, Charitonidis, Gatignon, Bernhard | P42 Setting-Up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DE"/>
              <a:t>03.08.21</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Doble, Charitonidis, Gatignon, Bernhard | P42 Setting-Up</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03.08.21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Doble, Charitonidis, Gatignon, Bernhard | P42 Setting-Up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DE"/>
              <a:t>03.08.21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Doble, Charitonidis, Gatignon, Bernhard | P42 Setting-Up</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607135"/>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DE"/>
              <a:t>03.08.21</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Doble, Charitonidis, Gatignon, Bernhard | P42 Setting-Up</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9" name="Picture 8" descr="Icon&#10;&#10;Description automatically generated">
            <a:extLst>
              <a:ext uri="{FF2B5EF4-FFF2-40B4-BE49-F238E27FC236}">
                <a16:creationId xmlns:a16="http://schemas.microsoft.com/office/drawing/2014/main" id="{35542C2E-5CF2-9940-9E7E-F32B115A6081}"/>
              </a:ext>
            </a:extLst>
          </p:cNvPr>
          <p:cNvPicPr>
            <a:picLocks noChangeAspect="1"/>
          </p:cNvPicPr>
          <p:nvPr userDrawn="1"/>
        </p:nvPicPr>
        <p:blipFill>
          <a:blip r:embed="rId25"/>
          <a:stretch>
            <a:fillRect/>
          </a:stretch>
        </p:blipFill>
        <p:spPr>
          <a:xfrm>
            <a:off x="1582583" y="6349605"/>
            <a:ext cx="408961" cy="411582"/>
          </a:xfrm>
          <a:prstGeom prst="rect">
            <a:avLst/>
          </a:prstGeom>
        </p:spPr>
      </p:pic>
      <p:pic>
        <p:nvPicPr>
          <p:cNvPr id="10" name="Picture 9" descr="A picture containing venn diagram&#10;&#10;Description automatically generated">
            <a:extLst>
              <a:ext uri="{FF2B5EF4-FFF2-40B4-BE49-F238E27FC236}">
                <a16:creationId xmlns:a16="http://schemas.microsoft.com/office/drawing/2014/main" id="{FD768DA8-63B7-C244-84A7-19F38A1CE0A3}"/>
              </a:ext>
            </a:extLst>
          </p:cNvPr>
          <p:cNvPicPr>
            <a:picLocks noChangeAspect="1"/>
          </p:cNvPicPr>
          <p:nvPr userDrawn="1"/>
        </p:nvPicPr>
        <p:blipFill rotWithShape="1">
          <a:blip r:embed="rId26">
            <a:extLst>
              <a:ext uri="{28A0092B-C50C-407E-A947-70E740481C1C}">
                <a14:useLocalDpi xmlns:a14="http://schemas.microsoft.com/office/drawing/2010/main"/>
              </a:ext>
            </a:extLst>
          </a:blip>
          <a:srcRect/>
          <a:stretch/>
        </p:blipFill>
        <p:spPr>
          <a:xfrm>
            <a:off x="991152" y="6364598"/>
            <a:ext cx="408961" cy="393697"/>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4">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tiff"/><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image" Target="../media/image26.tiff"/><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Progress report P42+K12 tuning</a:t>
            </a:r>
            <a:endParaRPr lang="en-US" dirty="0">
              <a:solidFill>
                <a:schemeClr val="bg2">
                  <a:lumMod val="50000"/>
                </a:schemeClr>
              </a:solidFill>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157192"/>
            <a:ext cx="11376026" cy="1346847"/>
          </a:xfrm>
        </p:spPr>
        <p:txBody>
          <a:bodyPr/>
          <a:lstStyle/>
          <a:p>
            <a:pPr>
              <a:lnSpc>
                <a:spcPct val="100000"/>
              </a:lnSpc>
              <a:spcBef>
                <a:spcPts val="0"/>
              </a:spcBef>
              <a:spcAft>
                <a:spcPts val="0"/>
              </a:spcAft>
            </a:pPr>
            <a:r>
              <a:rPr lang="en-US" sz="1800" dirty="0"/>
              <a:t>Niels Doble, Nikos </a:t>
            </a:r>
            <a:r>
              <a:rPr lang="en-US" sz="1800" dirty="0" err="1"/>
              <a:t>Charitonidis</a:t>
            </a:r>
            <a:r>
              <a:rPr lang="en-US" sz="1800" dirty="0"/>
              <a:t>, Lau </a:t>
            </a:r>
            <a:r>
              <a:rPr lang="en-US" sz="1800" dirty="0" err="1"/>
              <a:t>Gatignon</a:t>
            </a:r>
            <a:r>
              <a:rPr lang="en-US" sz="1800" dirty="0"/>
              <a:t>, Johannes Bernhard (BE-EA)</a:t>
            </a:r>
            <a:endParaRPr lang="en-US" sz="600" dirty="0"/>
          </a:p>
          <a:p>
            <a:pPr algn="l">
              <a:lnSpc>
                <a:spcPct val="100000"/>
              </a:lnSpc>
              <a:spcBef>
                <a:spcPts val="0"/>
              </a:spcBef>
              <a:spcAft>
                <a:spcPts val="0"/>
              </a:spcAft>
            </a:pPr>
            <a:r>
              <a:rPr lang="en-US" sz="1800" dirty="0"/>
              <a:t>03 August 2021</a:t>
            </a:r>
          </a:p>
        </p:txBody>
      </p:sp>
      <p:pic>
        <p:nvPicPr>
          <p:cNvPr id="15" name="Picture 14" descr="Icon&#10;&#10;Description automatically generated">
            <a:extLst>
              <a:ext uri="{FF2B5EF4-FFF2-40B4-BE49-F238E27FC236}">
                <a16:creationId xmlns:a16="http://schemas.microsoft.com/office/drawing/2014/main" id="{3CE9F5CF-5826-8C4B-8929-A56666838B5B}"/>
              </a:ext>
            </a:extLst>
          </p:cNvPr>
          <p:cNvPicPr>
            <a:picLocks noChangeAspect="1"/>
          </p:cNvPicPr>
          <p:nvPr/>
        </p:nvPicPr>
        <p:blipFill>
          <a:blip r:embed="rId2"/>
          <a:stretch>
            <a:fillRect/>
          </a:stretch>
        </p:blipFill>
        <p:spPr>
          <a:xfrm>
            <a:off x="1415480" y="5949280"/>
            <a:ext cx="720080" cy="724696"/>
          </a:xfrm>
          <a:prstGeom prst="rect">
            <a:avLst/>
          </a:prstGeom>
        </p:spPr>
      </p:pic>
      <p:pic>
        <p:nvPicPr>
          <p:cNvPr id="9" name="Picture 8" descr="A picture containing venn diagram&#10;&#10;Description automatically generated">
            <a:extLst>
              <a:ext uri="{FF2B5EF4-FFF2-40B4-BE49-F238E27FC236}">
                <a16:creationId xmlns:a16="http://schemas.microsoft.com/office/drawing/2014/main" id="{4D46677F-B214-C942-9849-FEF42DEB0DA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9376" y="5949280"/>
            <a:ext cx="752793" cy="724696"/>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C66091-F348-A943-B76D-6BCD2CE80E97}"/>
              </a:ext>
            </a:extLst>
          </p:cNvPr>
          <p:cNvSpPr>
            <a:spLocks noGrp="1"/>
          </p:cNvSpPr>
          <p:nvPr>
            <p:ph type="title"/>
          </p:nvPr>
        </p:nvSpPr>
        <p:spPr/>
        <p:txBody>
          <a:bodyPr/>
          <a:lstStyle/>
          <a:p>
            <a:r>
              <a:rPr lang="en-GB" dirty="0"/>
              <a:t>Scanning the edges of a 6 mm diameter hole at T10</a:t>
            </a:r>
          </a:p>
        </p:txBody>
      </p:sp>
      <p:sp>
        <p:nvSpPr>
          <p:cNvPr id="4" name="Date Placeholder 3">
            <a:extLst>
              <a:ext uri="{FF2B5EF4-FFF2-40B4-BE49-F238E27FC236}">
                <a16:creationId xmlns:a16="http://schemas.microsoft.com/office/drawing/2014/main" id="{4AA09FD0-78E6-CE41-83E5-1C7082AFB621}"/>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649597DD-0BA3-CA4D-B962-9F558E1EA3E5}"/>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83A43A55-6313-4046-9578-CD75D96009AD}"/>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8" name="Picture 7">
            <a:extLst>
              <a:ext uri="{FF2B5EF4-FFF2-40B4-BE49-F238E27FC236}">
                <a16:creationId xmlns:a16="http://schemas.microsoft.com/office/drawing/2014/main" id="{CB0633F0-3B90-9B4C-8FD1-718411B68A6B}"/>
              </a:ext>
            </a:extLst>
          </p:cNvPr>
          <p:cNvPicPr>
            <a:picLocks noChangeAspect="1"/>
          </p:cNvPicPr>
          <p:nvPr/>
        </p:nvPicPr>
        <p:blipFill rotWithShape="1">
          <a:blip r:embed="rId2"/>
          <a:srcRect l="39034" t="19340" r="18068" b="12125"/>
          <a:stretch/>
        </p:blipFill>
        <p:spPr>
          <a:xfrm rot="5400000">
            <a:off x="7106227" y="546566"/>
            <a:ext cx="4381092" cy="5249417"/>
          </a:xfrm>
          <a:prstGeom prst="rect">
            <a:avLst/>
          </a:prstGeom>
        </p:spPr>
      </p:pic>
      <p:pic>
        <p:nvPicPr>
          <p:cNvPr id="10" name="Picture 9">
            <a:extLst>
              <a:ext uri="{FF2B5EF4-FFF2-40B4-BE49-F238E27FC236}">
                <a16:creationId xmlns:a16="http://schemas.microsoft.com/office/drawing/2014/main" id="{C7C756FB-DC32-9A4D-B244-1D5ED88AF57A}"/>
              </a:ext>
            </a:extLst>
          </p:cNvPr>
          <p:cNvPicPr>
            <a:picLocks noChangeAspect="1"/>
          </p:cNvPicPr>
          <p:nvPr/>
        </p:nvPicPr>
        <p:blipFill rotWithShape="1">
          <a:blip r:embed="rId3"/>
          <a:srcRect l="33043" r="8406" b="5169"/>
          <a:stretch/>
        </p:blipFill>
        <p:spPr>
          <a:xfrm rot="5400000">
            <a:off x="1028717" y="575403"/>
            <a:ext cx="4445934" cy="5400600"/>
          </a:xfrm>
          <a:prstGeom prst="rect">
            <a:avLst/>
          </a:prstGeom>
        </p:spPr>
      </p:pic>
      <p:sp>
        <p:nvSpPr>
          <p:cNvPr id="11" name="TextBox 10">
            <a:extLst>
              <a:ext uri="{FF2B5EF4-FFF2-40B4-BE49-F238E27FC236}">
                <a16:creationId xmlns:a16="http://schemas.microsoft.com/office/drawing/2014/main" id="{176CA8E6-DEB7-CB4F-BAA0-A1AB76600456}"/>
              </a:ext>
            </a:extLst>
          </p:cNvPr>
          <p:cNvSpPr txBox="1"/>
          <p:nvPr/>
        </p:nvSpPr>
        <p:spPr>
          <a:xfrm>
            <a:off x="911424" y="5733256"/>
            <a:ext cx="5114221" cy="276999"/>
          </a:xfrm>
          <a:prstGeom prst="rect">
            <a:avLst/>
          </a:prstGeom>
          <a:noFill/>
        </p:spPr>
        <p:txBody>
          <a:bodyPr wrap="none" lIns="0" tIns="0" rIns="0" bIns="0" rtlCol="0">
            <a:spAutoFit/>
          </a:bodyPr>
          <a:lstStyle/>
          <a:p>
            <a:pPr algn="l"/>
            <a:r>
              <a:rPr lang="en-GB" dirty="0"/>
              <a:t>TRIM10</a:t>
            </a:r>
            <a:r>
              <a:rPr lang="en-GB" baseline="-25000" dirty="0"/>
              <a:t>H</a:t>
            </a:r>
            <a:r>
              <a:rPr lang="en-GB" dirty="0"/>
              <a:t>. But no sign of the target. Set TRim10=0</a:t>
            </a:r>
          </a:p>
        </p:txBody>
      </p:sp>
      <p:sp>
        <p:nvSpPr>
          <p:cNvPr id="12" name="TextBox 11">
            <a:extLst>
              <a:ext uri="{FF2B5EF4-FFF2-40B4-BE49-F238E27FC236}">
                <a16:creationId xmlns:a16="http://schemas.microsoft.com/office/drawing/2014/main" id="{A8184178-6B55-D647-B0A3-3E7BF8FCA27F}"/>
              </a:ext>
            </a:extLst>
          </p:cNvPr>
          <p:cNvSpPr txBox="1"/>
          <p:nvPr/>
        </p:nvSpPr>
        <p:spPr>
          <a:xfrm>
            <a:off x="7176120" y="5661248"/>
            <a:ext cx="3492623" cy="553998"/>
          </a:xfrm>
          <a:prstGeom prst="rect">
            <a:avLst/>
          </a:prstGeom>
          <a:noFill/>
        </p:spPr>
        <p:txBody>
          <a:bodyPr wrap="none" lIns="0" tIns="0" rIns="0" bIns="0" rtlCol="0">
            <a:spAutoFit/>
          </a:bodyPr>
          <a:lstStyle/>
          <a:p>
            <a:pPr algn="l"/>
            <a:r>
              <a:rPr lang="en-GB" dirty="0"/>
              <a:t>TRIM9V. What if this is the target?</a:t>
            </a:r>
            <a:br>
              <a:rPr lang="en-GB" dirty="0"/>
            </a:br>
            <a:r>
              <a:rPr lang="en-GB" dirty="0"/>
              <a:t>Set TRIM9 = 75 Amps</a:t>
            </a:r>
          </a:p>
        </p:txBody>
      </p:sp>
    </p:spTree>
    <p:extLst>
      <p:ext uri="{BB962C8B-B14F-4D97-AF65-F5344CB8AC3E}">
        <p14:creationId xmlns:p14="http://schemas.microsoft.com/office/powerpoint/2010/main" val="236567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E87077-5C30-6B48-8C9F-13C65CDEFDA3}"/>
              </a:ext>
            </a:extLst>
          </p:cNvPr>
          <p:cNvSpPr>
            <a:spLocks noGrp="1"/>
          </p:cNvSpPr>
          <p:nvPr>
            <p:ph type="title"/>
          </p:nvPr>
        </p:nvSpPr>
        <p:spPr/>
        <p:txBody>
          <a:bodyPr/>
          <a:lstStyle/>
          <a:p>
            <a:r>
              <a:rPr lang="en-GB" dirty="0"/>
              <a:t>Finding the target with 15 mm hole in T10 collimator</a:t>
            </a:r>
          </a:p>
        </p:txBody>
      </p:sp>
      <p:sp>
        <p:nvSpPr>
          <p:cNvPr id="4" name="Date Placeholder 3">
            <a:extLst>
              <a:ext uri="{FF2B5EF4-FFF2-40B4-BE49-F238E27FC236}">
                <a16:creationId xmlns:a16="http://schemas.microsoft.com/office/drawing/2014/main" id="{B2E368CC-CFFF-2B4A-8B35-B7E3A1592955}"/>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92BAEE9A-E390-BD4F-B4AD-1BB40AB33D9A}"/>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13320915-6884-4442-B446-2CA8B868D4C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8" name="Picture 7">
            <a:extLst>
              <a:ext uri="{FF2B5EF4-FFF2-40B4-BE49-F238E27FC236}">
                <a16:creationId xmlns:a16="http://schemas.microsoft.com/office/drawing/2014/main" id="{BCBA80ED-0749-604C-8E87-7C60A98F6EBF}"/>
              </a:ext>
            </a:extLst>
          </p:cNvPr>
          <p:cNvPicPr>
            <a:picLocks noChangeAspect="1"/>
          </p:cNvPicPr>
          <p:nvPr/>
        </p:nvPicPr>
        <p:blipFill rotWithShape="1">
          <a:blip r:embed="rId2"/>
          <a:srcRect l="29952" r="11111" b="6200"/>
          <a:stretch/>
        </p:blipFill>
        <p:spPr>
          <a:xfrm rot="5400000">
            <a:off x="678061" y="782043"/>
            <a:ext cx="4283150" cy="5112568"/>
          </a:xfrm>
          <a:prstGeom prst="rect">
            <a:avLst/>
          </a:prstGeom>
        </p:spPr>
      </p:pic>
      <p:pic>
        <p:nvPicPr>
          <p:cNvPr id="12" name="Picture 11">
            <a:extLst>
              <a:ext uri="{FF2B5EF4-FFF2-40B4-BE49-F238E27FC236}">
                <a16:creationId xmlns:a16="http://schemas.microsoft.com/office/drawing/2014/main" id="{72958C97-E9AA-1E49-85F1-21619893D764}"/>
              </a:ext>
            </a:extLst>
          </p:cNvPr>
          <p:cNvPicPr>
            <a:picLocks noChangeAspect="1"/>
          </p:cNvPicPr>
          <p:nvPr/>
        </p:nvPicPr>
        <p:blipFill rotWithShape="1">
          <a:blip r:embed="rId3"/>
          <a:srcRect l="26860" t="2593" r="14589" b="4912"/>
          <a:stretch/>
        </p:blipFill>
        <p:spPr>
          <a:xfrm rot="5400000">
            <a:off x="6068319" y="720378"/>
            <a:ext cx="4375841" cy="5184576"/>
          </a:xfrm>
          <a:prstGeom prst="rect">
            <a:avLst/>
          </a:prstGeom>
        </p:spPr>
      </p:pic>
      <p:cxnSp>
        <p:nvCxnSpPr>
          <p:cNvPr id="14" name="Straight Arrow Connector 13">
            <a:extLst>
              <a:ext uri="{FF2B5EF4-FFF2-40B4-BE49-F238E27FC236}">
                <a16:creationId xmlns:a16="http://schemas.microsoft.com/office/drawing/2014/main" id="{9AE05B59-7151-9342-8E8F-8DCB74BD9783}"/>
              </a:ext>
            </a:extLst>
          </p:cNvPr>
          <p:cNvCxnSpPr/>
          <p:nvPr/>
        </p:nvCxnSpPr>
        <p:spPr>
          <a:xfrm flipV="1">
            <a:off x="2855640" y="4365104"/>
            <a:ext cx="0" cy="1512168"/>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18662AC-54A1-3F42-8A4F-CC2BC57901AB}"/>
              </a:ext>
            </a:extLst>
          </p:cNvPr>
          <p:cNvCxnSpPr/>
          <p:nvPr/>
        </p:nvCxnSpPr>
        <p:spPr>
          <a:xfrm flipV="1">
            <a:off x="8760296" y="4365104"/>
            <a:ext cx="0" cy="1512168"/>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04B3A3A-EC08-F249-A84A-093173176F82}"/>
              </a:ext>
            </a:extLst>
          </p:cNvPr>
          <p:cNvSpPr txBox="1"/>
          <p:nvPr/>
        </p:nvSpPr>
        <p:spPr>
          <a:xfrm>
            <a:off x="3816939" y="5661248"/>
            <a:ext cx="3863237" cy="369332"/>
          </a:xfrm>
          <a:prstGeom prst="rect">
            <a:avLst/>
          </a:prstGeom>
          <a:noFill/>
        </p:spPr>
        <p:txBody>
          <a:bodyPr wrap="none" lIns="0" tIns="0" rIns="0" bIns="0" rtlCol="0">
            <a:spAutoFit/>
          </a:bodyPr>
          <a:lstStyle/>
          <a:p>
            <a:pPr algn="l"/>
            <a:r>
              <a:rPr lang="en-GB" sz="2400" b="1" dirty="0">
                <a:solidFill>
                  <a:srgbClr val="FF0000"/>
                </a:solidFill>
              </a:rPr>
              <a:t>Muons from the T10 target</a:t>
            </a:r>
          </a:p>
        </p:txBody>
      </p:sp>
    </p:spTree>
    <p:extLst>
      <p:ext uri="{BB962C8B-B14F-4D97-AF65-F5344CB8AC3E}">
        <p14:creationId xmlns:p14="http://schemas.microsoft.com/office/powerpoint/2010/main" val="431056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3657A3-A7E9-FA4D-871D-C226C591C1D8}"/>
              </a:ext>
            </a:extLst>
          </p:cNvPr>
          <p:cNvSpPr>
            <a:spLocks noGrp="1"/>
          </p:cNvSpPr>
          <p:nvPr>
            <p:ph idx="1"/>
          </p:nvPr>
        </p:nvSpPr>
        <p:spPr>
          <a:xfrm>
            <a:off x="407989" y="1196752"/>
            <a:ext cx="11376024" cy="5004023"/>
          </a:xfrm>
        </p:spPr>
        <p:txBody>
          <a:bodyPr/>
          <a:lstStyle/>
          <a:p>
            <a:pPr>
              <a:lnSpc>
                <a:spcPct val="100000"/>
              </a:lnSpc>
              <a:spcBef>
                <a:spcPts val="600"/>
              </a:spcBef>
              <a:spcAft>
                <a:spcPts val="0"/>
              </a:spcAft>
            </a:pPr>
            <a:r>
              <a:rPr lang="en-GB" b="0" dirty="0"/>
              <a:t>The scans on the T10 target and its internal collimator only worked after changing the </a:t>
            </a:r>
            <a:r>
              <a:rPr lang="en-GB" dirty="0"/>
              <a:t>polarity of K12-BEND2</a:t>
            </a:r>
            <a:r>
              <a:rPr lang="en-GB" b="0" dirty="0"/>
              <a:t>. What about the other polarities? Bend 2 had been </a:t>
            </a:r>
            <a:r>
              <a:rPr lang="en-GB" b="0" dirty="0" err="1"/>
              <a:t>recabled</a:t>
            </a:r>
            <a:r>
              <a:rPr lang="en-GB" b="0" dirty="0"/>
              <a:t> during LS2 for the NA62 BD mode and studies for SHADOWS.</a:t>
            </a:r>
          </a:p>
          <a:p>
            <a:pPr>
              <a:lnSpc>
                <a:spcPct val="100000"/>
              </a:lnSpc>
              <a:spcBef>
                <a:spcPts val="600"/>
              </a:spcBef>
              <a:spcAft>
                <a:spcPts val="0"/>
              </a:spcAft>
            </a:pPr>
            <a:r>
              <a:rPr lang="en-GB" b="0" dirty="0"/>
              <a:t>We saw no hadrons at the end of the hall yet and suspected a problem in the second achromat. </a:t>
            </a:r>
            <a:r>
              <a:rPr lang="en-GB" dirty="0"/>
              <a:t>Nikos and Lau measured the four polarities and found them all four wrong with respect to the documentation. </a:t>
            </a:r>
            <a:r>
              <a:rPr lang="en-GB" b="0" dirty="0"/>
              <a:t>The second achromat had been modified to mitigate upstream backgrounds and make space for another NA62 detector.</a:t>
            </a:r>
          </a:p>
          <a:p>
            <a:pPr>
              <a:lnSpc>
                <a:spcPct val="100000"/>
              </a:lnSpc>
              <a:spcBef>
                <a:spcPts val="600"/>
              </a:spcBef>
              <a:spcAft>
                <a:spcPts val="0"/>
              </a:spcAft>
            </a:pPr>
            <a:r>
              <a:rPr lang="en-GB" b="0" dirty="0"/>
              <a:t>After fixing the signs of the currents in the beam files, we finally </a:t>
            </a:r>
            <a:r>
              <a:rPr lang="en-GB" dirty="0">
                <a:solidFill>
                  <a:srgbClr val="13810E"/>
                </a:solidFill>
              </a:rPr>
              <a:t>saw a reasonable rate in the ionisation chamber and a profile at the wire chamber.</a:t>
            </a:r>
          </a:p>
          <a:p>
            <a:pPr>
              <a:lnSpc>
                <a:spcPct val="100000"/>
              </a:lnSpc>
              <a:spcBef>
                <a:spcPts val="600"/>
              </a:spcBef>
              <a:spcAft>
                <a:spcPts val="0"/>
              </a:spcAft>
            </a:pPr>
            <a:r>
              <a:rPr lang="en-GB" b="0" dirty="0"/>
              <a:t>The TRIM9 and TRIM10 scans look very clean now (with an expected muon tail).</a:t>
            </a:r>
          </a:p>
          <a:p>
            <a:pPr>
              <a:lnSpc>
                <a:spcPct val="100000"/>
              </a:lnSpc>
              <a:spcBef>
                <a:spcPts val="600"/>
              </a:spcBef>
              <a:spcAft>
                <a:spcPts val="0"/>
              </a:spcAft>
            </a:pPr>
            <a:r>
              <a:rPr lang="en-GB" b="0" dirty="0"/>
              <a:t>The settings are for roughly 1 permille of the nominal rate (i.e. 2 10</a:t>
            </a:r>
            <a:r>
              <a:rPr lang="en-GB" b="0" baseline="30000" dirty="0"/>
              <a:t>6</a:t>
            </a:r>
            <a:r>
              <a:rPr lang="en-GB" b="0" dirty="0"/>
              <a:t> hadrons per spill),</a:t>
            </a:r>
            <a:br>
              <a:rPr lang="en-GB" b="0" dirty="0"/>
            </a:br>
            <a:r>
              <a:rPr lang="en-GB" b="0" dirty="0"/>
              <a:t>with a factor 100 due collimation in K12 and a factor of order 10 due to the longer T4 target head (x2), the smaller P42 TAX (factor ~2.5) and the lower flux on T4 (x2).</a:t>
            </a:r>
            <a:br>
              <a:rPr lang="en-GB" b="0" dirty="0"/>
            </a:br>
            <a:r>
              <a:rPr lang="en-GB" b="0" dirty="0"/>
              <a:t>So we expect between 1 and 2 10</a:t>
            </a:r>
            <a:r>
              <a:rPr lang="en-GB" b="0" baseline="30000" dirty="0"/>
              <a:t>6</a:t>
            </a:r>
            <a:r>
              <a:rPr lang="en-GB" b="0" dirty="0"/>
              <a:t> in the ionisation chamber</a:t>
            </a:r>
          </a:p>
        </p:txBody>
      </p:sp>
      <p:sp>
        <p:nvSpPr>
          <p:cNvPr id="3" name="Title 2">
            <a:extLst>
              <a:ext uri="{FF2B5EF4-FFF2-40B4-BE49-F238E27FC236}">
                <a16:creationId xmlns:a16="http://schemas.microsoft.com/office/drawing/2014/main" id="{5309E6E8-7444-424C-A546-54294C67B624}"/>
              </a:ext>
            </a:extLst>
          </p:cNvPr>
          <p:cNvSpPr>
            <a:spLocks noGrp="1"/>
          </p:cNvSpPr>
          <p:nvPr>
            <p:ph type="title"/>
          </p:nvPr>
        </p:nvSpPr>
        <p:spPr/>
        <p:txBody>
          <a:bodyPr/>
          <a:lstStyle/>
          <a:p>
            <a:r>
              <a:rPr lang="en-GB" dirty="0"/>
              <a:t>A look at the K12 beam</a:t>
            </a:r>
          </a:p>
        </p:txBody>
      </p:sp>
      <p:sp>
        <p:nvSpPr>
          <p:cNvPr id="4" name="Date Placeholder 3">
            <a:extLst>
              <a:ext uri="{FF2B5EF4-FFF2-40B4-BE49-F238E27FC236}">
                <a16:creationId xmlns:a16="http://schemas.microsoft.com/office/drawing/2014/main" id="{D8C3B935-74E7-DB4B-8007-4F374B3B3EB6}"/>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4374F3C8-88E4-DE48-A585-346EF2810E19}"/>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54157833-53A5-4149-84A5-7373867BD995}"/>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3765323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F53A55-4A85-6C45-B1A6-8749AEF50A47}"/>
              </a:ext>
            </a:extLst>
          </p:cNvPr>
          <p:cNvSpPr>
            <a:spLocks noGrp="1"/>
          </p:cNvSpPr>
          <p:nvPr>
            <p:ph type="title"/>
          </p:nvPr>
        </p:nvSpPr>
        <p:spPr/>
        <p:txBody>
          <a:bodyPr/>
          <a:lstStyle/>
          <a:p>
            <a:r>
              <a:rPr lang="en-US" dirty="0"/>
              <a:t>‘Final’ scans onto the T10 target</a:t>
            </a:r>
          </a:p>
        </p:txBody>
      </p:sp>
      <p:sp>
        <p:nvSpPr>
          <p:cNvPr id="4" name="Date Placeholder 3">
            <a:extLst>
              <a:ext uri="{FF2B5EF4-FFF2-40B4-BE49-F238E27FC236}">
                <a16:creationId xmlns:a16="http://schemas.microsoft.com/office/drawing/2014/main" id="{B794A34D-528E-3143-9C5E-858EDB593E53}"/>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CE788D4D-7097-D340-A426-13D264E8A37B}"/>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F27CAC46-2DFE-0C49-A6A7-C0313A452501}"/>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8" name="Picture 7">
            <a:extLst>
              <a:ext uri="{FF2B5EF4-FFF2-40B4-BE49-F238E27FC236}">
                <a16:creationId xmlns:a16="http://schemas.microsoft.com/office/drawing/2014/main" id="{BEB2C33E-E883-754B-9567-F10C7A093801}"/>
              </a:ext>
            </a:extLst>
          </p:cNvPr>
          <p:cNvPicPr>
            <a:picLocks noChangeAspect="1"/>
          </p:cNvPicPr>
          <p:nvPr/>
        </p:nvPicPr>
        <p:blipFill rotWithShape="1">
          <a:blip r:embed="rId2"/>
          <a:srcRect l="25798" t="9014" r="33252" b="15388"/>
          <a:stretch/>
        </p:blipFill>
        <p:spPr>
          <a:xfrm rot="5400000">
            <a:off x="800001" y="568375"/>
            <a:ext cx="4016446" cy="5561232"/>
          </a:xfrm>
          <a:prstGeom prst="rect">
            <a:avLst/>
          </a:prstGeom>
        </p:spPr>
      </p:pic>
      <p:pic>
        <p:nvPicPr>
          <p:cNvPr id="11" name="Picture 10">
            <a:extLst>
              <a:ext uri="{FF2B5EF4-FFF2-40B4-BE49-F238E27FC236}">
                <a16:creationId xmlns:a16="http://schemas.microsoft.com/office/drawing/2014/main" id="{E1DC43C8-38FB-9444-AE8E-409B5AD120F0}"/>
              </a:ext>
            </a:extLst>
          </p:cNvPr>
          <p:cNvPicPr>
            <a:picLocks noChangeAspect="1"/>
          </p:cNvPicPr>
          <p:nvPr/>
        </p:nvPicPr>
        <p:blipFill rotWithShape="1">
          <a:blip r:embed="rId3"/>
          <a:srcRect l="28680" t="7933" r="25121" b="6537"/>
          <a:stretch/>
        </p:blipFill>
        <p:spPr>
          <a:xfrm rot="5400000">
            <a:off x="6899754" y="570798"/>
            <a:ext cx="4137852" cy="5745360"/>
          </a:xfrm>
          <a:prstGeom prst="rect">
            <a:avLst/>
          </a:prstGeom>
        </p:spPr>
      </p:pic>
      <p:sp>
        <p:nvSpPr>
          <p:cNvPr id="12" name="TextBox 11">
            <a:extLst>
              <a:ext uri="{FF2B5EF4-FFF2-40B4-BE49-F238E27FC236}">
                <a16:creationId xmlns:a16="http://schemas.microsoft.com/office/drawing/2014/main" id="{5816C3C9-437E-7B49-9DE3-5864F5024CC1}"/>
              </a:ext>
            </a:extLst>
          </p:cNvPr>
          <p:cNvSpPr txBox="1"/>
          <p:nvPr/>
        </p:nvSpPr>
        <p:spPr>
          <a:xfrm>
            <a:off x="1271464" y="5661248"/>
            <a:ext cx="795089" cy="276999"/>
          </a:xfrm>
          <a:prstGeom prst="rect">
            <a:avLst/>
          </a:prstGeom>
          <a:noFill/>
        </p:spPr>
        <p:txBody>
          <a:bodyPr wrap="none" lIns="0" tIns="0" rIns="0" bIns="0" rtlCol="0">
            <a:spAutoFit/>
          </a:bodyPr>
          <a:lstStyle/>
          <a:p>
            <a:pPr algn="l"/>
            <a:r>
              <a:rPr lang="en-US" dirty="0"/>
              <a:t>TRIM9</a:t>
            </a:r>
            <a:r>
              <a:rPr lang="en-US" baseline="-25000" dirty="0"/>
              <a:t>V</a:t>
            </a:r>
          </a:p>
        </p:txBody>
      </p:sp>
      <p:sp>
        <p:nvSpPr>
          <p:cNvPr id="13" name="TextBox 12">
            <a:extLst>
              <a:ext uri="{FF2B5EF4-FFF2-40B4-BE49-F238E27FC236}">
                <a16:creationId xmlns:a16="http://schemas.microsoft.com/office/drawing/2014/main" id="{9CF7C2B8-4634-BA41-AFD5-DC9CED521D75}"/>
              </a:ext>
            </a:extLst>
          </p:cNvPr>
          <p:cNvSpPr txBox="1"/>
          <p:nvPr/>
        </p:nvSpPr>
        <p:spPr>
          <a:xfrm>
            <a:off x="8181231" y="5672281"/>
            <a:ext cx="931345" cy="276999"/>
          </a:xfrm>
          <a:prstGeom prst="rect">
            <a:avLst/>
          </a:prstGeom>
          <a:noFill/>
        </p:spPr>
        <p:txBody>
          <a:bodyPr wrap="none" lIns="0" tIns="0" rIns="0" bIns="0" rtlCol="0">
            <a:spAutoFit/>
          </a:bodyPr>
          <a:lstStyle/>
          <a:p>
            <a:pPr algn="l"/>
            <a:r>
              <a:rPr lang="en-US"/>
              <a:t>TRIM10</a:t>
            </a:r>
            <a:r>
              <a:rPr lang="en-US" baseline="-25000"/>
              <a:t>H</a:t>
            </a:r>
            <a:endParaRPr lang="en-US" baseline="-25000" dirty="0"/>
          </a:p>
        </p:txBody>
      </p:sp>
    </p:spTree>
    <p:extLst>
      <p:ext uri="{BB962C8B-B14F-4D97-AF65-F5344CB8AC3E}">
        <p14:creationId xmlns:p14="http://schemas.microsoft.com/office/powerpoint/2010/main" val="761495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45AC1D-6F19-3345-A126-CAC3A3AE3DBD}"/>
              </a:ext>
            </a:extLst>
          </p:cNvPr>
          <p:cNvSpPr>
            <a:spLocks noGrp="1"/>
          </p:cNvSpPr>
          <p:nvPr>
            <p:ph idx="1"/>
          </p:nvPr>
        </p:nvSpPr>
        <p:spPr>
          <a:xfrm>
            <a:off x="398116" y="1124744"/>
            <a:ext cx="11592667" cy="5181597"/>
          </a:xfrm>
        </p:spPr>
        <p:txBody>
          <a:bodyPr/>
          <a:lstStyle/>
          <a:p>
            <a:pPr>
              <a:lnSpc>
                <a:spcPts val="2600"/>
              </a:lnSpc>
              <a:spcBef>
                <a:spcPts val="600"/>
              </a:spcBef>
              <a:spcAft>
                <a:spcPts val="0"/>
              </a:spcAft>
            </a:pPr>
            <a:r>
              <a:rPr lang="en-US" sz="2000" b="0" dirty="0"/>
              <a:t>After several accesses to TCC8 and upstream, the BI experts discovered that the bias signal was missing on all of the SEM monitors apart from the SEM grid. This was due to a broken daisy-chain.</a:t>
            </a:r>
          </a:p>
          <a:p>
            <a:pPr>
              <a:lnSpc>
                <a:spcPts val="2600"/>
              </a:lnSpc>
              <a:spcBef>
                <a:spcPts val="600"/>
              </a:spcBef>
              <a:spcAft>
                <a:spcPts val="0"/>
              </a:spcAft>
            </a:pPr>
            <a:r>
              <a:rPr lang="en-US" sz="2000" b="0" dirty="0"/>
              <a:t>On Friday 30</a:t>
            </a:r>
            <a:r>
              <a:rPr lang="en-US" sz="2000" b="0" baseline="30000" dirty="0"/>
              <a:t>th</a:t>
            </a:r>
            <a:r>
              <a:rPr lang="en-US" sz="2000" b="0" dirty="0"/>
              <a:t> of July this problem was temporarily fixed and the T10 monitor showed 4 10</a:t>
            </a:r>
            <a:r>
              <a:rPr lang="en-US" sz="2000" b="0" baseline="30000" dirty="0"/>
              <a:t>11</a:t>
            </a:r>
            <a:r>
              <a:rPr lang="en-US" sz="2000" b="0" dirty="0"/>
              <a:t> </a:t>
            </a:r>
            <a:r>
              <a:rPr lang="en-US" sz="2000" b="0" dirty="0" err="1"/>
              <a:t>ppp</a:t>
            </a:r>
            <a:r>
              <a:rPr lang="en-US" sz="2000" b="0" dirty="0"/>
              <a:t> for the 7.5 mm TAX hole and just over 7 10</a:t>
            </a:r>
            <a:r>
              <a:rPr lang="en-US" sz="2000" b="0" baseline="30000" dirty="0"/>
              <a:t>11</a:t>
            </a:r>
            <a:r>
              <a:rPr lang="en-US" sz="2000" b="0" dirty="0"/>
              <a:t> </a:t>
            </a:r>
            <a:r>
              <a:rPr lang="en-US" sz="2000" b="0" dirty="0" err="1"/>
              <a:t>ppp</a:t>
            </a:r>
            <a:r>
              <a:rPr lang="en-US" sz="2000" b="0" dirty="0"/>
              <a:t> for the 12 mm diameter hole. The change of calibration was surprisingly close to the guessed factor 25 (within 10% to 15%).</a:t>
            </a:r>
          </a:p>
          <a:p>
            <a:pPr>
              <a:lnSpc>
                <a:spcPts val="2600"/>
              </a:lnSpc>
              <a:spcBef>
                <a:spcPts val="600"/>
              </a:spcBef>
              <a:spcAft>
                <a:spcPts val="0"/>
              </a:spcAft>
            </a:pPr>
            <a:r>
              <a:rPr lang="en-US" sz="2000" b="0" dirty="0"/>
              <a:t>An access and consequent position scanning on August 2</a:t>
            </a:r>
            <a:r>
              <a:rPr lang="en-US" sz="2000" b="0" baseline="30000" dirty="0"/>
              <a:t>nd</a:t>
            </a:r>
            <a:r>
              <a:rPr lang="en-US" sz="2000" b="0" dirty="0"/>
              <a:t> revealed that the TBIU box as a whole was misaligned by 22.75 mm. After putting it in the correct position, the </a:t>
            </a:r>
            <a:r>
              <a:rPr lang="en-US" sz="2000" b="0" dirty="0" err="1"/>
              <a:t>miniscans</a:t>
            </a:r>
            <a:r>
              <a:rPr lang="en-US" sz="2000" b="0" dirty="0"/>
              <a:t> at the T10 target work as well. With this instrumentation we could then start looking at the focusing in P42.</a:t>
            </a:r>
          </a:p>
          <a:p>
            <a:pPr>
              <a:lnSpc>
                <a:spcPts val="2600"/>
              </a:lnSpc>
              <a:spcBef>
                <a:spcPts val="600"/>
              </a:spcBef>
              <a:spcAft>
                <a:spcPts val="0"/>
              </a:spcAft>
            </a:pPr>
            <a:r>
              <a:rPr lang="en-US" sz="2000" b="0" dirty="0"/>
              <a:t>Already on the 26</a:t>
            </a:r>
            <a:r>
              <a:rPr lang="en-US" sz="2000" b="0" baseline="30000" dirty="0"/>
              <a:t>th</a:t>
            </a:r>
            <a:r>
              <a:rPr lang="en-US" sz="2000" b="0" dirty="0"/>
              <a:t> of July we showed that the profile 20 m upstream of T4 was far too wide in the horizontal plane. This is under study with the BE-OP team (CCC).</a:t>
            </a:r>
          </a:p>
          <a:p>
            <a:pPr>
              <a:lnSpc>
                <a:spcPts val="2600"/>
              </a:lnSpc>
              <a:spcBef>
                <a:spcPts val="600"/>
              </a:spcBef>
              <a:spcAft>
                <a:spcPts val="0"/>
              </a:spcAft>
            </a:pPr>
            <a:r>
              <a:rPr lang="en-US" sz="2000" b="0" dirty="0"/>
              <a:t>With a few iterations on the focusing the P42 beam should soon be in a good condition.</a:t>
            </a:r>
            <a:br>
              <a:rPr lang="en-US" sz="2000" b="0" dirty="0"/>
            </a:br>
            <a:r>
              <a:rPr lang="en-US" sz="2000" b="0" dirty="0"/>
              <a:t>That should also allow to conclude on the 2018 focusing issue.</a:t>
            </a:r>
          </a:p>
          <a:p>
            <a:pPr>
              <a:lnSpc>
                <a:spcPts val="2600"/>
              </a:lnSpc>
              <a:spcBef>
                <a:spcPts val="600"/>
              </a:spcBef>
              <a:spcAft>
                <a:spcPts val="0"/>
              </a:spcAft>
            </a:pPr>
            <a:r>
              <a:rPr lang="en-US" sz="2000" b="0" dirty="0"/>
              <a:t>It is not clear how exact the calibrations of the T4 and T10 monitors are (but they use the same factors).</a:t>
            </a:r>
          </a:p>
        </p:txBody>
      </p:sp>
      <p:sp>
        <p:nvSpPr>
          <p:cNvPr id="3" name="Title 2">
            <a:extLst>
              <a:ext uri="{FF2B5EF4-FFF2-40B4-BE49-F238E27FC236}">
                <a16:creationId xmlns:a16="http://schemas.microsoft.com/office/drawing/2014/main" id="{7B470D77-35B9-E445-B851-FB3FDBC4F54F}"/>
              </a:ext>
            </a:extLst>
          </p:cNvPr>
          <p:cNvSpPr>
            <a:spLocks noGrp="1"/>
          </p:cNvSpPr>
          <p:nvPr>
            <p:ph type="title"/>
          </p:nvPr>
        </p:nvSpPr>
        <p:spPr/>
        <p:txBody>
          <a:bodyPr/>
          <a:lstStyle/>
          <a:p>
            <a:r>
              <a:rPr lang="en-US" dirty="0"/>
              <a:t>Instrumentation progress</a:t>
            </a:r>
          </a:p>
        </p:txBody>
      </p:sp>
      <p:sp>
        <p:nvSpPr>
          <p:cNvPr id="4" name="Date Placeholder 3">
            <a:extLst>
              <a:ext uri="{FF2B5EF4-FFF2-40B4-BE49-F238E27FC236}">
                <a16:creationId xmlns:a16="http://schemas.microsoft.com/office/drawing/2014/main" id="{2B1AF179-D25B-A64F-B707-DF4B37F34772}"/>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6F94D2AB-BF27-B542-B09E-E5218A6572C7}"/>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35B584FE-9DA4-1F49-9855-C1D83E7C2632}"/>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4119688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6235361-188A-0D44-9F25-C0521ED2625F}"/>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C6DA9A71-AC22-B247-AE91-6494A788A23D}"/>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509B2D9C-8A97-A04C-9503-466C0297BB53}"/>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7" name="Picture 6">
            <a:extLst>
              <a:ext uri="{FF2B5EF4-FFF2-40B4-BE49-F238E27FC236}">
                <a16:creationId xmlns:a16="http://schemas.microsoft.com/office/drawing/2014/main" id="{9541DE43-796C-784E-B831-6231C693333C}"/>
              </a:ext>
            </a:extLst>
          </p:cNvPr>
          <p:cNvPicPr>
            <a:picLocks noChangeAspect="1"/>
          </p:cNvPicPr>
          <p:nvPr/>
        </p:nvPicPr>
        <p:blipFill>
          <a:blip r:embed="rId2"/>
          <a:stretch>
            <a:fillRect/>
          </a:stretch>
        </p:blipFill>
        <p:spPr>
          <a:xfrm>
            <a:off x="-16081" y="27384"/>
            <a:ext cx="12224162" cy="6858000"/>
          </a:xfrm>
          <a:prstGeom prst="rect">
            <a:avLst/>
          </a:prstGeom>
        </p:spPr>
      </p:pic>
      <p:grpSp>
        <p:nvGrpSpPr>
          <p:cNvPr id="12" name="Group 11">
            <a:extLst>
              <a:ext uri="{FF2B5EF4-FFF2-40B4-BE49-F238E27FC236}">
                <a16:creationId xmlns:a16="http://schemas.microsoft.com/office/drawing/2014/main" id="{5FD850C3-4C54-3649-91A6-CACD40596122}"/>
              </a:ext>
            </a:extLst>
          </p:cNvPr>
          <p:cNvGrpSpPr/>
          <p:nvPr/>
        </p:nvGrpSpPr>
        <p:grpSpPr>
          <a:xfrm>
            <a:off x="5807968" y="3212976"/>
            <a:ext cx="1492269" cy="1521460"/>
            <a:chOff x="5807968" y="3212976"/>
            <a:chExt cx="1492269" cy="1521460"/>
          </a:xfrm>
        </p:grpSpPr>
        <p:sp>
          <p:nvSpPr>
            <p:cNvPr id="8" name="TextBox 7">
              <a:extLst>
                <a:ext uri="{FF2B5EF4-FFF2-40B4-BE49-F238E27FC236}">
                  <a16:creationId xmlns:a16="http://schemas.microsoft.com/office/drawing/2014/main" id="{03912596-8881-3746-B8C4-44086219CD18}"/>
                </a:ext>
              </a:extLst>
            </p:cNvPr>
            <p:cNvSpPr txBox="1"/>
            <p:nvPr/>
          </p:nvSpPr>
          <p:spPr>
            <a:xfrm>
              <a:off x="5879976" y="4365104"/>
              <a:ext cx="1420261" cy="369332"/>
            </a:xfrm>
            <a:prstGeom prst="rect">
              <a:avLst/>
            </a:prstGeom>
            <a:noFill/>
          </p:spPr>
          <p:txBody>
            <a:bodyPr wrap="none" lIns="0" tIns="0" rIns="0" bIns="0" rtlCol="0">
              <a:spAutoFit/>
            </a:bodyPr>
            <a:lstStyle/>
            <a:p>
              <a:pPr algn="l"/>
              <a:r>
                <a:rPr lang="en-US" sz="2400" b="1" dirty="0">
                  <a:solidFill>
                    <a:srgbClr val="FFFF00"/>
                  </a:solidFill>
                </a:rPr>
                <a:t>Before fix</a:t>
              </a:r>
            </a:p>
          </p:txBody>
        </p:sp>
        <p:sp>
          <p:nvSpPr>
            <p:cNvPr id="10" name="Oval 9">
              <a:extLst>
                <a:ext uri="{FF2B5EF4-FFF2-40B4-BE49-F238E27FC236}">
                  <a16:creationId xmlns:a16="http://schemas.microsoft.com/office/drawing/2014/main" id="{91EA6846-C087-2748-BA66-CAE4F3F34994}"/>
                </a:ext>
              </a:extLst>
            </p:cNvPr>
            <p:cNvSpPr/>
            <p:nvPr/>
          </p:nvSpPr>
          <p:spPr>
            <a:xfrm>
              <a:off x="5807968" y="3212976"/>
              <a:ext cx="1440160" cy="853789"/>
            </a:xfrm>
            <a:prstGeom prst="ellipse">
              <a:avLst/>
            </a:prstGeom>
            <a:noFill/>
            <a:ln w="539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C440CB81-39F5-134C-BA96-1FEEBE60EB8D}"/>
              </a:ext>
            </a:extLst>
          </p:cNvPr>
          <p:cNvGrpSpPr/>
          <p:nvPr/>
        </p:nvGrpSpPr>
        <p:grpSpPr>
          <a:xfrm>
            <a:off x="6384032" y="2123564"/>
            <a:ext cx="1440160" cy="1161420"/>
            <a:chOff x="6384032" y="2123564"/>
            <a:chExt cx="1440160" cy="1161420"/>
          </a:xfrm>
        </p:grpSpPr>
        <p:sp>
          <p:nvSpPr>
            <p:cNvPr id="9" name="TextBox 8">
              <a:extLst>
                <a:ext uri="{FF2B5EF4-FFF2-40B4-BE49-F238E27FC236}">
                  <a16:creationId xmlns:a16="http://schemas.microsoft.com/office/drawing/2014/main" id="{7772CFB8-8030-A744-8E83-621E11FCB8B2}"/>
                </a:ext>
              </a:extLst>
            </p:cNvPr>
            <p:cNvSpPr txBox="1"/>
            <p:nvPr/>
          </p:nvSpPr>
          <p:spPr>
            <a:xfrm>
              <a:off x="6660412" y="2123564"/>
              <a:ext cx="1163780" cy="369332"/>
            </a:xfrm>
            <a:prstGeom prst="rect">
              <a:avLst/>
            </a:prstGeom>
            <a:noFill/>
          </p:spPr>
          <p:txBody>
            <a:bodyPr wrap="none" lIns="0" tIns="0" rIns="0" bIns="0" rtlCol="0">
              <a:spAutoFit/>
            </a:bodyPr>
            <a:lstStyle/>
            <a:p>
              <a:pPr algn="l"/>
              <a:r>
                <a:rPr lang="en-US" sz="2400" b="1" dirty="0">
                  <a:solidFill>
                    <a:srgbClr val="FF0000"/>
                  </a:solidFill>
                </a:rPr>
                <a:t>After fix</a:t>
              </a:r>
            </a:p>
          </p:txBody>
        </p:sp>
        <p:sp>
          <p:nvSpPr>
            <p:cNvPr id="11" name="Oval 10">
              <a:extLst>
                <a:ext uri="{FF2B5EF4-FFF2-40B4-BE49-F238E27FC236}">
                  <a16:creationId xmlns:a16="http://schemas.microsoft.com/office/drawing/2014/main" id="{8F3DC6F2-F116-8F4D-AEC9-36A0F8E9CB0A}"/>
                </a:ext>
              </a:extLst>
            </p:cNvPr>
            <p:cNvSpPr/>
            <p:nvPr/>
          </p:nvSpPr>
          <p:spPr>
            <a:xfrm>
              <a:off x="6384032" y="2564904"/>
              <a:ext cx="1440160" cy="720080"/>
            </a:xfrm>
            <a:prstGeom prst="ellipse">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E468B3CF-5482-274C-A7A6-9BFF0D9CA080}"/>
              </a:ext>
            </a:extLst>
          </p:cNvPr>
          <p:cNvSpPr txBox="1"/>
          <p:nvPr/>
        </p:nvSpPr>
        <p:spPr>
          <a:xfrm>
            <a:off x="4943872" y="44624"/>
            <a:ext cx="7043595" cy="615553"/>
          </a:xfrm>
          <a:prstGeom prst="rect">
            <a:avLst/>
          </a:prstGeom>
          <a:noFill/>
        </p:spPr>
        <p:txBody>
          <a:bodyPr wrap="none" lIns="0" tIns="0" rIns="0" bIns="0" rtlCol="0">
            <a:spAutoFit/>
          </a:bodyPr>
          <a:lstStyle/>
          <a:p>
            <a:pPr algn="l"/>
            <a:r>
              <a:rPr lang="en-US" sz="4000" b="1" dirty="0"/>
              <a:t>T4 and T10 rates versus time</a:t>
            </a:r>
          </a:p>
        </p:txBody>
      </p:sp>
    </p:spTree>
    <p:extLst>
      <p:ext uri="{BB962C8B-B14F-4D97-AF65-F5344CB8AC3E}">
        <p14:creationId xmlns:p14="http://schemas.microsoft.com/office/powerpoint/2010/main" val="4083371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DF3977-514C-C34E-BE13-1B6428968B6C}"/>
              </a:ext>
            </a:extLst>
          </p:cNvPr>
          <p:cNvSpPr>
            <a:spLocks noGrp="1"/>
          </p:cNvSpPr>
          <p:nvPr>
            <p:ph type="title"/>
          </p:nvPr>
        </p:nvSpPr>
        <p:spPr/>
        <p:txBody>
          <a:bodyPr/>
          <a:lstStyle/>
          <a:p>
            <a:r>
              <a:rPr lang="en-US" dirty="0"/>
              <a:t>BSM scan ~20 m upstream of T4 (angular spread)</a:t>
            </a:r>
          </a:p>
        </p:txBody>
      </p:sp>
      <p:sp>
        <p:nvSpPr>
          <p:cNvPr id="4" name="Date Placeholder 3">
            <a:extLst>
              <a:ext uri="{FF2B5EF4-FFF2-40B4-BE49-F238E27FC236}">
                <a16:creationId xmlns:a16="http://schemas.microsoft.com/office/drawing/2014/main" id="{F4F2A40F-07F4-7742-93DE-BFB37BD249B9}"/>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1A7EAC8C-DC4E-1C41-AC9D-19F0A483677F}"/>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3C1C4337-FC1E-224F-B78B-AE23DD822BAF}"/>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9" name="Picture 8">
            <a:extLst>
              <a:ext uri="{FF2B5EF4-FFF2-40B4-BE49-F238E27FC236}">
                <a16:creationId xmlns:a16="http://schemas.microsoft.com/office/drawing/2014/main" id="{E14C1C94-941C-2D47-B0DA-82FA4A55623E}"/>
              </a:ext>
            </a:extLst>
          </p:cNvPr>
          <p:cNvPicPr>
            <a:picLocks noChangeAspect="1"/>
          </p:cNvPicPr>
          <p:nvPr/>
        </p:nvPicPr>
        <p:blipFill rotWithShape="1">
          <a:blip r:embed="rId2"/>
          <a:srcRect l="4506" t="31330" r="45425" b="14959"/>
          <a:stretch/>
        </p:blipFill>
        <p:spPr>
          <a:xfrm>
            <a:off x="5954178" y="1052736"/>
            <a:ext cx="5836224" cy="3827473"/>
          </a:xfrm>
          <a:prstGeom prst="rect">
            <a:avLst/>
          </a:prstGeom>
        </p:spPr>
      </p:pic>
      <p:pic>
        <p:nvPicPr>
          <p:cNvPr id="13" name="Picture 12">
            <a:extLst>
              <a:ext uri="{FF2B5EF4-FFF2-40B4-BE49-F238E27FC236}">
                <a16:creationId xmlns:a16="http://schemas.microsoft.com/office/drawing/2014/main" id="{B41491A1-A32C-EB45-A574-C20AAC447F99}"/>
              </a:ext>
            </a:extLst>
          </p:cNvPr>
          <p:cNvPicPr>
            <a:picLocks noChangeAspect="1"/>
          </p:cNvPicPr>
          <p:nvPr/>
        </p:nvPicPr>
        <p:blipFill rotWithShape="1">
          <a:blip r:embed="rId3"/>
          <a:srcRect l="5066" t="39500" r="49364" b="6994"/>
          <a:stretch/>
        </p:blipFill>
        <p:spPr>
          <a:xfrm>
            <a:off x="407988" y="1052736"/>
            <a:ext cx="5111949" cy="3669429"/>
          </a:xfrm>
          <a:prstGeom prst="rect">
            <a:avLst/>
          </a:prstGeom>
        </p:spPr>
      </p:pic>
      <p:sp>
        <p:nvSpPr>
          <p:cNvPr id="14" name="TextBox 13">
            <a:extLst>
              <a:ext uri="{FF2B5EF4-FFF2-40B4-BE49-F238E27FC236}">
                <a16:creationId xmlns:a16="http://schemas.microsoft.com/office/drawing/2014/main" id="{9F900594-2B8C-3F44-A6E6-76A260F48E61}"/>
              </a:ext>
            </a:extLst>
          </p:cNvPr>
          <p:cNvSpPr txBox="1"/>
          <p:nvPr/>
        </p:nvSpPr>
        <p:spPr>
          <a:xfrm>
            <a:off x="1055440" y="5589240"/>
            <a:ext cx="3415550" cy="276999"/>
          </a:xfrm>
          <a:prstGeom prst="rect">
            <a:avLst/>
          </a:prstGeom>
          <a:noFill/>
        </p:spPr>
        <p:txBody>
          <a:bodyPr wrap="none" lIns="0" tIns="0" rIns="0" bIns="0" rtlCol="0">
            <a:spAutoFit/>
          </a:bodyPr>
          <a:lstStyle/>
          <a:p>
            <a:pPr algn="l"/>
            <a:r>
              <a:rPr lang="en-US" dirty="0"/>
              <a:t>Mirror image of beam at P42 TAX</a:t>
            </a:r>
          </a:p>
        </p:txBody>
      </p:sp>
      <p:sp>
        <p:nvSpPr>
          <p:cNvPr id="15" name="TextBox 14">
            <a:extLst>
              <a:ext uri="{FF2B5EF4-FFF2-40B4-BE49-F238E27FC236}">
                <a16:creationId xmlns:a16="http://schemas.microsoft.com/office/drawing/2014/main" id="{5929FA74-9D04-5E46-8628-AE6F395AC6BD}"/>
              </a:ext>
            </a:extLst>
          </p:cNvPr>
          <p:cNvSpPr txBox="1"/>
          <p:nvPr/>
        </p:nvSpPr>
        <p:spPr>
          <a:xfrm>
            <a:off x="1055440" y="5066123"/>
            <a:ext cx="3956211" cy="276999"/>
          </a:xfrm>
          <a:prstGeom prst="rect">
            <a:avLst/>
          </a:prstGeom>
          <a:noFill/>
        </p:spPr>
        <p:txBody>
          <a:bodyPr wrap="none" lIns="0" tIns="0" rIns="0" bIns="0" rtlCol="0">
            <a:spAutoFit/>
          </a:bodyPr>
          <a:lstStyle/>
          <a:p>
            <a:pPr algn="l"/>
            <a:r>
              <a:rPr lang="en-US" dirty="0"/>
              <a:t>RMS &gt; 5 mm (should be 3 mm or less)</a:t>
            </a:r>
          </a:p>
        </p:txBody>
      </p:sp>
      <p:sp>
        <p:nvSpPr>
          <p:cNvPr id="16" name="TextBox 15">
            <a:extLst>
              <a:ext uri="{FF2B5EF4-FFF2-40B4-BE49-F238E27FC236}">
                <a16:creationId xmlns:a16="http://schemas.microsoft.com/office/drawing/2014/main" id="{9921A0B9-8CA3-2644-9BA0-CDCD2BA6ACF0}"/>
              </a:ext>
            </a:extLst>
          </p:cNvPr>
          <p:cNvSpPr txBox="1"/>
          <p:nvPr/>
        </p:nvSpPr>
        <p:spPr>
          <a:xfrm>
            <a:off x="6600056" y="5095775"/>
            <a:ext cx="4526880" cy="553998"/>
          </a:xfrm>
          <a:prstGeom prst="rect">
            <a:avLst/>
          </a:prstGeom>
          <a:noFill/>
        </p:spPr>
        <p:txBody>
          <a:bodyPr wrap="none" lIns="0" tIns="0" rIns="0" bIns="0" rtlCol="0">
            <a:spAutoFit/>
          </a:bodyPr>
          <a:lstStyle/>
          <a:p>
            <a:pPr algn="l"/>
            <a:r>
              <a:rPr lang="en-US" dirty="0"/>
              <a:t>RMS about 1.5 mm. Smaller than usual but </a:t>
            </a:r>
            <a:br>
              <a:rPr lang="en-US" dirty="0"/>
            </a:br>
            <a:r>
              <a:rPr lang="en-US" dirty="0"/>
              <a:t>splitting dependent</a:t>
            </a:r>
          </a:p>
        </p:txBody>
      </p:sp>
      <p:grpSp>
        <p:nvGrpSpPr>
          <p:cNvPr id="10" name="Group 9">
            <a:extLst>
              <a:ext uri="{FF2B5EF4-FFF2-40B4-BE49-F238E27FC236}">
                <a16:creationId xmlns:a16="http://schemas.microsoft.com/office/drawing/2014/main" id="{30796EAC-15A4-CD45-83F0-FCE9D5AB8993}"/>
              </a:ext>
            </a:extLst>
          </p:cNvPr>
          <p:cNvGrpSpPr/>
          <p:nvPr/>
        </p:nvGrpSpPr>
        <p:grpSpPr>
          <a:xfrm>
            <a:off x="1055440" y="2924944"/>
            <a:ext cx="4176464" cy="369332"/>
            <a:chOff x="1055440" y="2924944"/>
            <a:chExt cx="4176464" cy="369332"/>
          </a:xfrm>
        </p:grpSpPr>
        <p:cxnSp>
          <p:nvCxnSpPr>
            <p:cNvPr id="7" name="Straight Connector 6">
              <a:extLst>
                <a:ext uri="{FF2B5EF4-FFF2-40B4-BE49-F238E27FC236}">
                  <a16:creationId xmlns:a16="http://schemas.microsoft.com/office/drawing/2014/main" id="{EF133AE8-81C6-5442-9AE3-75FAE1147ADA}"/>
                </a:ext>
              </a:extLst>
            </p:cNvPr>
            <p:cNvCxnSpPr/>
            <p:nvPr/>
          </p:nvCxnSpPr>
          <p:spPr>
            <a:xfrm>
              <a:off x="1055440" y="2924944"/>
              <a:ext cx="41764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2B9F71D-B5AA-E945-AB83-7BB7C87DF133}"/>
                </a:ext>
              </a:extLst>
            </p:cNvPr>
            <p:cNvSpPr txBox="1"/>
            <p:nvPr/>
          </p:nvSpPr>
          <p:spPr>
            <a:xfrm>
              <a:off x="4470990" y="2924944"/>
              <a:ext cx="508152" cy="369332"/>
            </a:xfrm>
            <a:prstGeom prst="rect">
              <a:avLst/>
            </a:prstGeom>
            <a:noFill/>
          </p:spPr>
          <p:txBody>
            <a:bodyPr wrap="none" lIns="0" tIns="0" rIns="0" bIns="0" rtlCol="0">
              <a:spAutoFit/>
            </a:bodyPr>
            <a:lstStyle/>
            <a:p>
              <a:pPr algn="l"/>
              <a:r>
                <a:rPr lang="en-US" sz="2400" b="1" dirty="0">
                  <a:solidFill>
                    <a:srgbClr val="FF0000"/>
                  </a:solidFill>
                  <a:latin typeface="Symbol" pitchFamily="2" charset="2"/>
                </a:rPr>
                <a:t>±1s</a:t>
              </a:r>
            </a:p>
          </p:txBody>
        </p:sp>
      </p:grpSp>
      <p:grpSp>
        <p:nvGrpSpPr>
          <p:cNvPr id="17" name="Group 16">
            <a:extLst>
              <a:ext uri="{FF2B5EF4-FFF2-40B4-BE49-F238E27FC236}">
                <a16:creationId xmlns:a16="http://schemas.microsoft.com/office/drawing/2014/main" id="{58878C48-3D1C-134A-B2F3-AF343DB29879}"/>
              </a:ext>
            </a:extLst>
          </p:cNvPr>
          <p:cNvGrpSpPr/>
          <p:nvPr/>
        </p:nvGrpSpPr>
        <p:grpSpPr>
          <a:xfrm>
            <a:off x="6672064" y="3419708"/>
            <a:ext cx="4176464" cy="369332"/>
            <a:chOff x="1055440" y="2924944"/>
            <a:chExt cx="4176464" cy="369332"/>
          </a:xfrm>
        </p:grpSpPr>
        <p:cxnSp>
          <p:nvCxnSpPr>
            <p:cNvPr id="18" name="Straight Connector 17">
              <a:extLst>
                <a:ext uri="{FF2B5EF4-FFF2-40B4-BE49-F238E27FC236}">
                  <a16:creationId xmlns:a16="http://schemas.microsoft.com/office/drawing/2014/main" id="{F7826CC7-A09F-6A4F-8F42-DC826C46D072}"/>
                </a:ext>
              </a:extLst>
            </p:cNvPr>
            <p:cNvCxnSpPr/>
            <p:nvPr/>
          </p:nvCxnSpPr>
          <p:spPr>
            <a:xfrm>
              <a:off x="1055440" y="2924944"/>
              <a:ext cx="41764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4A3991E-753A-C447-BA4E-FD392BA76CC3}"/>
                </a:ext>
              </a:extLst>
            </p:cNvPr>
            <p:cNvSpPr txBox="1"/>
            <p:nvPr/>
          </p:nvSpPr>
          <p:spPr>
            <a:xfrm>
              <a:off x="4470990" y="2924944"/>
              <a:ext cx="508152" cy="369332"/>
            </a:xfrm>
            <a:prstGeom prst="rect">
              <a:avLst/>
            </a:prstGeom>
            <a:noFill/>
          </p:spPr>
          <p:txBody>
            <a:bodyPr wrap="none" lIns="0" tIns="0" rIns="0" bIns="0" rtlCol="0">
              <a:spAutoFit/>
            </a:bodyPr>
            <a:lstStyle/>
            <a:p>
              <a:pPr algn="l"/>
              <a:r>
                <a:rPr lang="en-US" sz="2400" b="1" dirty="0">
                  <a:solidFill>
                    <a:srgbClr val="FF0000"/>
                  </a:solidFill>
                  <a:latin typeface="Symbol" pitchFamily="2" charset="2"/>
                </a:rPr>
                <a:t>±1s</a:t>
              </a:r>
            </a:p>
          </p:txBody>
        </p:sp>
      </p:grpSp>
    </p:spTree>
    <p:extLst>
      <p:ext uri="{BB962C8B-B14F-4D97-AF65-F5344CB8AC3E}">
        <p14:creationId xmlns:p14="http://schemas.microsoft.com/office/powerpoint/2010/main" val="2394475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C84FE0-E723-3146-BD89-55BB84754EE2}"/>
              </a:ext>
            </a:extLst>
          </p:cNvPr>
          <p:cNvSpPr>
            <a:spLocks noGrp="1"/>
          </p:cNvSpPr>
          <p:nvPr>
            <p:ph type="title"/>
          </p:nvPr>
        </p:nvSpPr>
        <p:spPr>
          <a:xfrm>
            <a:off x="407988" y="116632"/>
            <a:ext cx="11376025" cy="607135"/>
          </a:xfrm>
        </p:spPr>
        <p:txBody>
          <a:bodyPr/>
          <a:lstStyle/>
          <a:p>
            <a:r>
              <a:rPr lang="en-US" dirty="0"/>
              <a:t>BSM scan </a:t>
            </a:r>
            <a:r>
              <a:rPr lang="en-US" dirty="0" err="1"/>
              <a:t>upstr</a:t>
            </a:r>
            <a:r>
              <a:rPr lang="en-US" dirty="0"/>
              <a:t>. T4 with </a:t>
            </a:r>
            <a:r>
              <a:rPr lang="en-US" dirty="0" err="1"/>
              <a:t>resteering</a:t>
            </a:r>
            <a:r>
              <a:rPr lang="en-US" dirty="0"/>
              <a:t> / step (steering)</a:t>
            </a:r>
          </a:p>
        </p:txBody>
      </p:sp>
      <p:sp>
        <p:nvSpPr>
          <p:cNvPr id="4" name="Date Placeholder 3">
            <a:extLst>
              <a:ext uri="{FF2B5EF4-FFF2-40B4-BE49-F238E27FC236}">
                <a16:creationId xmlns:a16="http://schemas.microsoft.com/office/drawing/2014/main" id="{873DF58F-C769-0240-B5E7-A94511A470B3}"/>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9E4B4EF0-6021-B84D-8C61-3B2C87068AD8}"/>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0291C2B8-51DA-4247-980A-FF463E775BC3}"/>
              </a:ext>
            </a:extLst>
          </p:cNvPr>
          <p:cNvSpPr>
            <a:spLocks noGrp="1"/>
          </p:cNvSpPr>
          <p:nvPr>
            <p:ph type="sldNum" sz="quarter" idx="12"/>
          </p:nvPr>
        </p:nvSpPr>
        <p:spPr/>
        <p:txBody>
          <a:bodyPr/>
          <a:lstStyle/>
          <a:p>
            <a:fld id="{36B5EA5A-BC32-A742-B11B-8E7414D5B535}" type="slidenum">
              <a:rPr lang="en-US" smtClean="0"/>
              <a:pPr/>
              <a:t>17</a:t>
            </a:fld>
            <a:endParaRPr lang="en-US" dirty="0"/>
          </a:p>
        </p:txBody>
      </p:sp>
      <p:graphicFrame>
        <p:nvGraphicFramePr>
          <p:cNvPr id="8" name="Chart 7">
            <a:extLst>
              <a:ext uri="{FF2B5EF4-FFF2-40B4-BE49-F238E27FC236}">
                <a16:creationId xmlns:a16="http://schemas.microsoft.com/office/drawing/2014/main" id="{A85FCF7D-579F-9B41-8FB8-6A9E31694E1C}"/>
              </a:ext>
            </a:extLst>
          </p:cNvPr>
          <p:cNvGraphicFramePr>
            <a:graphicFrameLocks/>
          </p:cNvGraphicFramePr>
          <p:nvPr/>
        </p:nvGraphicFramePr>
        <p:xfrm>
          <a:off x="6600056" y="866775"/>
          <a:ext cx="4507490" cy="52384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1273F81B-72E7-1A4E-9CE5-316852412A7D}"/>
              </a:ext>
            </a:extLst>
          </p:cNvPr>
          <p:cNvGraphicFramePr>
            <a:graphicFrameLocks/>
          </p:cNvGraphicFramePr>
          <p:nvPr/>
        </p:nvGraphicFramePr>
        <p:xfrm>
          <a:off x="695400" y="866775"/>
          <a:ext cx="4572000" cy="51244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73271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A2F63975-5CD7-E24F-8D21-E860290BC1BC}"/>
              </a:ext>
            </a:extLst>
          </p:cNvPr>
          <p:cNvSpPr>
            <a:spLocks noGrp="1"/>
          </p:cNvSpPr>
          <p:nvPr>
            <p:ph type="title"/>
          </p:nvPr>
        </p:nvSpPr>
        <p:spPr/>
        <p:txBody>
          <a:bodyPr/>
          <a:lstStyle/>
          <a:p>
            <a:r>
              <a:rPr lang="en-US" dirty="0"/>
              <a:t>Idem with XION and QX</a:t>
            </a:r>
          </a:p>
        </p:txBody>
      </p:sp>
      <p:sp>
        <p:nvSpPr>
          <p:cNvPr id="4" name="Date Placeholder 3">
            <a:extLst>
              <a:ext uri="{FF2B5EF4-FFF2-40B4-BE49-F238E27FC236}">
                <a16:creationId xmlns:a16="http://schemas.microsoft.com/office/drawing/2014/main" id="{7332593C-E12E-1540-A38F-E95D0CC45062}"/>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35A984B8-2193-FF4F-801F-D63A10D4DE84}"/>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A343056D-676F-454B-9EF8-C272D8C79294}"/>
              </a:ext>
            </a:extLst>
          </p:cNvPr>
          <p:cNvSpPr>
            <a:spLocks noGrp="1"/>
          </p:cNvSpPr>
          <p:nvPr>
            <p:ph type="sldNum" sz="quarter" idx="12"/>
          </p:nvPr>
        </p:nvSpPr>
        <p:spPr/>
        <p:txBody>
          <a:bodyPr/>
          <a:lstStyle/>
          <a:p>
            <a:fld id="{36B5EA5A-BC32-A742-B11B-8E7414D5B535}" type="slidenum">
              <a:rPr lang="en-US" smtClean="0"/>
              <a:pPr/>
              <a:t>18</a:t>
            </a:fld>
            <a:endParaRPr lang="en-US" dirty="0"/>
          </a:p>
        </p:txBody>
      </p:sp>
      <p:graphicFrame>
        <p:nvGraphicFramePr>
          <p:cNvPr id="7" name="Chart 6">
            <a:extLst>
              <a:ext uri="{FF2B5EF4-FFF2-40B4-BE49-F238E27FC236}">
                <a16:creationId xmlns:a16="http://schemas.microsoft.com/office/drawing/2014/main" id="{551775C6-D73C-D747-9626-A9EC2D4DBA68}"/>
              </a:ext>
            </a:extLst>
          </p:cNvPr>
          <p:cNvGraphicFramePr>
            <a:graphicFrameLocks/>
          </p:cNvGraphicFramePr>
          <p:nvPr/>
        </p:nvGraphicFramePr>
        <p:xfrm>
          <a:off x="47328" y="1052736"/>
          <a:ext cx="5976664" cy="46085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403DF111-FE5F-4E44-A403-7ED1B6A25AA6}"/>
              </a:ext>
            </a:extLst>
          </p:cNvPr>
          <p:cNvGraphicFramePr>
            <a:graphicFrameLocks/>
          </p:cNvGraphicFramePr>
          <p:nvPr/>
        </p:nvGraphicFramePr>
        <p:xfrm>
          <a:off x="6168008" y="1052736"/>
          <a:ext cx="5976664" cy="4561432"/>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B9C31285-39D0-DE4F-ADF6-C62106BED003}"/>
              </a:ext>
            </a:extLst>
          </p:cNvPr>
          <p:cNvSpPr txBox="1"/>
          <p:nvPr/>
        </p:nvSpPr>
        <p:spPr>
          <a:xfrm>
            <a:off x="1944448" y="5805264"/>
            <a:ext cx="2207336" cy="369332"/>
          </a:xfrm>
          <a:prstGeom prst="rect">
            <a:avLst/>
          </a:prstGeom>
          <a:noFill/>
        </p:spPr>
        <p:txBody>
          <a:bodyPr wrap="none" lIns="0" tIns="0" rIns="0" bIns="0" rtlCol="0">
            <a:spAutoFit/>
          </a:bodyPr>
          <a:lstStyle/>
          <a:p>
            <a:pPr algn="l"/>
            <a:r>
              <a:rPr lang="en-US" sz="2400" dirty="0"/>
              <a:t>Leave at 65 mm</a:t>
            </a:r>
          </a:p>
        </p:txBody>
      </p:sp>
      <p:sp>
        <p:nvSpPr>
          <p:cNvPr id="11" name="TextBox 10">
            <a:extLst>
              <a:ext uri="{FF2B5EF4-FFF2-40B4-BE49-F238E27FC236}">
                <a16:creationId xmlns:a16="http://schemas.microsoft.com/office/drawing/2014/main" id="{485CA8BB-0A09-634A-8DC0-EE1E0B73E412}"/>
              </a:ext>
            </a:extLst>
          </p:cNvPr>
          <p:cNvSpPr txBox="1"/>
          <p:nvPr/>
        </p:nvSpPr>
        <p:spPr>
          <a:xfrm>
            <a:off x="8103297" y="5805264"/>
            <a:ext cx="3249287" cy="369332"/>
          </a:xfrm>
          <a:prstGeom prst="rect">
            <a:avLst/>
          </a:prstGeom>
          <a:noFill/>
        </p:spPr>
        <p:txBody>
          <a:bodyPr wrap="none" lIns="0" tIns="0" rIns="0" bIns="0" rtlCol="0">
            <a:spAutoFit/>
          </a:bodyPr>
          <a:lstStyle/>
          <a:p>
            <a:pPr algn="l"/>
            <a:r>
              <a:rPr lang="en-US" sz="2400" dirty="0"/>
              <a:t>Move from 62 to 61 mm</a:t>
            </a:r>
          </a:p>
        </p:txBody>
      </p:sp>
    </p:spTree>
    <p:extLst>
      <p:ext uri="{BB962C8B-B14F-4D97-AF65-F5344CB8AC3E}">
        <p14:creationId xmlns:p14="http://schemas.microsoft.com/office/powerpoint/2010/main" val="457962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7032-1853-D24A-8DC7-B70CEDD0DEA2}"/>
              </a:ext>
            </a:extLst>
          </p:cNvPr>
          <p:cNvSpPr>
            <a:spLocks noGrp="1"/>
          </p:cNvSpPr>
          <p:nvPr>
            <p:ph type="title"/>
          </p:nvPr>
        </p:nvSpPr>
        <p:spPr/>
        <p:txBody>
          <a:bodyPr/>
          <a:lstStyle/>
          <a:p>
            <a:r>
              <a:rPr lang="en-US" dirty="0"/>
              <a:t>TBIU misalignment</a:t>
            </a:r>
          </a:p>
        </p:txBody>
      </p:sp>
      <p:sp>
        <p:nvSpPr>
          <p:cNvPr id="3" name="Date Placeholder 2">
            <a:extLst>
              <a:ext uri="{FF2B5EF4-FFF2-40B4-BE49-F238E27FC236}">
                <a16:creationId xmlns:a16="http://schemas.microsoft.com/office/drawing/2014/main" id="{7E595BC8-FA26-4844-BCF5-D731378E7B76}"/>
              </a:ext>
            </a:extLst>
          </p:cNvPr>
          <p:cNvSpPr>
            <a:spLocks noGrp="1"/>
          </p:cNvSpPr>
          <p:nvPr>
            <p:ph type="dt" sz="half" idx="10"/>
          </p:nvPr>
        </p:nvSpPr>
        <p:spPr/>
        <p:txBody>
          <a:bodyPr/>
          <a:lstStyle/>
          <a:p>
            <a:r>
              <a:rPr lang="de-DE"/>
              <a:t>03.08.21</a:t>
            </a:r>
            <a:endParaRPr lang="en-US" dirty="0"/>
          </a:p>
        </p:txBody>
      </p:sp>
      <p:sp>
        <p:nvSpPr>
          <p:cNvPr id="4" name="Footer Placeholder 3">
            <a:extLst>
              <a:ext uri="{FF2B5EF4-FFF2-40B4-BE49-F238E27FC236}">
                <a16:creationId xmlns:a16="http://schemas.microsoft.com/office/drawing/2014/main" id="{B5F22139-AC9C-774C-BCDD-11C0262EE26E}"/>
              </a:ext>
            </a:extLst>
          </p:cNvPr>
          <p:cNvSpPr>
            <a:spLocks noGrp="1"/>
          </p:cNvSpPr>
          <p:nvPr>
            <p:ph type="ftr" sz="quarter" idx="11"/>
          </p:nvPr>
        </p:nvSpPr>
        <p:spPr/>
        <p:txBody>
          <a:bodyPr/>
          <a:lstStyle/>
          <a:p>
            <a:r>
              <a:rPr lang="en-US"/>
              <a:t>Doble, Charitonidis, Gatignon, Bernhard | P42 Setting-Up</a:t>
            </a:r>
            <a:endParaRPr lang="en-US" dirty="0"/>
          </a:p>
        </p:txBody>
      </p:sp>
      <p:sp>
        <p:nvSpPr>
          <p:cNvPr id="5" name="Slide Number Placeholder 4">
            <a:extLst>
              <a:ext uri="{FF2B5EF4-FFF2-40B4-BE49-F238E27FC236}">
                <a16:creationId xmlns:a16="http://schemas.microsoft.com/office/drawing/2014/main" id="{DF1FD783-997E-2749-A7D9-6A53A9CB5B71}"/>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8" name="Picture 7">
            <a:extLst>
              <a:ext uri="{FF2B5EF4-FFF2-40B4-BE49-F238E27FC236}">
                <a16:creationId xmlns:a16="http://schemas.microsoft.com/office/drawing/2014/main" id="{D5222956-E8D2-004C-9DD9-2673FB4C5E95}"/>
              </a:ext>
            </a:extLst>
          </p:cNvPr>
          <p:cNvPicPr>
            <a:picLocks noChangeAspect="1"/>
          </p:cNvPicPr>
          <p:nvPr/>
        </p:nvPicPr>
        <p:blipFill>
          <a:blip r:embed="rId2"/>
          <a:stretch>
            <a:fillRect/>
          </a:stretch>
        </p:blipFill>
        <p:spPr>
          <a:xfrm>
            <a:off x="7048500" y="-97631"/>
            <a:ext cx="5143500" cy="6858000"/>
          </a:xfrm>
          <a:prstGeom prst="rect">
            <a:avLst/>
          </a:prstGeom>
        </p:spPr>
      </p:pic>
      <p:sp>
        <p:nvSpPr>
          <p:cNvPr id="9" name="TextBox 8">
            <a:extLst>
              <a:ext uri="{FF2B5EF4-FFF2-40B4-BE49-F238E27FC236}">
                <a16:creationId xmlns:a16="http://schemas.microsoft.com/office/drawing/2014/main" id="{5E4AC2C6-08AD-A84E-91D3-0C82E4594AE6}"/>
              </a:ext>
            </a:extLst>
          </p:cNvPr>
          <p:cNvSpPr txBox="1"/>
          <p:nvPr/>
        </p:nvSpPr>
        <p:spPr>
          <a:xfrm>
            <a:off x="364982" y="1451622"/>
            <a:ext cx="6240491" cy="4175502"/>
          </a:xfrm>
          <a:prstGeom prst="rect">
            <a:avLst/>
          </a:prstGeom>
          <a:noFill/>
        </p:spPr>
        <p:txBody>
          <a:bodyPr wrap="none" lIns="0" tIns="0" rIns="0" bIns="0" rtlCol="0">
            <a:spAutoFit/>
          </a:bodyPr>
          <a:lstStyle/>
          <a:p>
            <a:pPr marL="285750" indent="-285750" algn="l">
              <a:lnSpc>
                <a:spcPts val="2600"/>
              </a:lnSpc>
              <a:spcBef>
                <a:spcPts val="600"/>
              </a:spcBef>
              <a:buFont typeface="Arial" panose="020B0604020202020204" pitchFamily="34" charset="0"/>
              <a:buChar char="•"/>
            </a:pPr>
            <a:r>
              <a:rPr lang="en-US" sz="2000" dirty="0"/>
              <a:t>On Monday morning 2</a:t>
            </a:r>
            <a:r>
              <a:rPr lang="en-US" sz="2000" baseline="30000" dirty="0"/>
              <a:t>nd</a:t>
            </a:r>
            <a:r>
              <a:rPr lang="en-US" sz="2000" dirty="0"/>
              <a:t> of August, the TBIU of T10</a:t>
            </a:r>
            <a:br>
              <a:rPr lang="en-US" sz="2000" dirty="0"/>
            </a:br>
            <a:r>
              <a:rPr lang="en-US" sz="2000" dirty="0"/>
              <a:t>was found completely misaligned.</a:t>
            </a:r>
            <a:br>
              <a:rPr lang="en-US" sz="2000" dirty="0"/>
            </a:br>
            <a:r>
              <a:rPr lang="en-US" sz="2000" dirty="0"/>
              <a:t>The range of the BBS  (±10 mm) is much smaller</a:t>
            </a:r>
            <a:br>
              <a:rPr lang="en-US" sz="2000" dirty="0"/>
            </a:br>
            <a:r>
              <a:rPr lang="en-US" sz="2000" dirty="0"/>
              <a:t>than the 22.75 mm misalignment.</a:t>
            </a:r>
          </a:p>
          <a:p>
            <a:pPr marL="285750" indent="-285750">
              <a:lnSpc>
                <a:spcPts val="2600"/>
              </a:lnSpc>
              <a:spcBef>
                <a:spcPts val="600"/>
              </a:spcBef>
              <a:buFont typeface="Arial" panose="020B0604020202020204" pitchFamily="34" charset="0"/>
              <a:buChar char="•"/>
            </a:pPr>
            <a:r>
              <a:rPr lang="en-US" sz="2000" dirty="0"/>
              <a:t>On Monday evening, the BBS wire was put at the</a:t>
            </a:r>
            <a:br>
              <a:rPr lang="en-US" sz="2000" dirty="0"/>
            </a:br>
            <a:r>
              <a:rPr lang="en-US" sz="2000" dirty="0"/>
              <a:t>nominal </a:t>
            </a:r>
            <a:r>
              <a:rPr lang="en-US" sz="2000" dirty="0" err="1"/>
              <a:t>centre</a:t>
            </a:r>
            <a:r>
              <a:rPr lang="en-US" sz="2000" dirty="0"/>
              <a:t> </a:t>
            </a:r>
            <a:r>
              <a:rPr lang="en-US" sz="2000" dirty="0" err="1"/>
              <a:t>w.r.t</a:t>
            </a:r>
            <a:r>
              <a:rPr lang="en-US" sz="2000" dirty="0"/>
              <a:t>. the TBIU box and the TBIU</a:t>
            </a:r>
            <a:br>
              <a:rPr lang="en-US" sz="2000" dirty="0"/>
            </a:br>
            <a:r>
              <a:rPr lang="en-US" sz="2000" dirty="0"/>
              <a:t>horizontal position was scanned in 1 mm steps from </a:t>
            </a:r>
            <a:br>
              <a:rPr lang="en-US" sz="2000" dirty="0"/>
            </a:br>
            <a:r>
              <a:rPr lang="en-US" sz="2000" dirty="0"/>
              <a:t>min to max (±60 mm) until the signal was found.</a:t>
            </a:r>
          </a:p>
          <a:p>
            <a:pPr marL="285750" indent="-285750">
              <a:lnSpc>
                <a:spcPts val="2600"/>
              </a:lnSpc>
              <a:spcBef>
                <a:spcPts val="600"/>
              </a:spcBef>
              <a:buFont typeface="Arial" panose="020B0604020202020204" pitchFamily="34" charset="0"/>
              <a:buChar char="•"/>
            </a:pPr>
            <a:r>
              <a:rPr lang="en-US" sz="2000" dirty="0"/>
              <a:t>The reason for this misalignment is so far not </a:t>
            </a:r>
            <a:br>
              <a:rPr lang="en-US" sz="2000" dirty="0"/>
            </a:br>
            <a:r>
              <a:rPr lang="en-US" sz="2000" dirty="0"/>
              <a:t>understood.</a:t>
            </a:r>
          </a:p>
          <a:p>
            <a:pPr marL="285750" indent="-285750">
              <a:lnSpc>
                <a:spcPts val="2600"/>
              </a:lnSpc>
              <a:spcBef>
                <a:spcPts val="600"/>
              </a:spcBef>
              <a:buFont typeface="Arial" panose="020B0604020202020204" pitchFamily="34" charset="0"/>
              <a:buChar char="•"/>
            </a:pPr>
            <a:r>
              <a:rPr lang="en-US" sz="2000" dirty="0"/>
              <a:t>From then on the </a:t>
            </a:r>
            <a:r>
              <a:rPr lang="en-US" sz="2000" dirty="0" err="1"/>
              <a:t>miniscans</a:t>
            </a:r>
            <a:r>
              <a:rPr lang="en-US" sz="2000" dirty="0"/>
              <a:t> work properly.</a:t>
            </a:r>
          </a:p>
          <a:p>
            <a:pPr marL="285750" indent="-285750" algn="l">
              <a:buFont typeface="Arial" panose="020B0604020202020204" pitchFamily="34" charset="0"/>
              <a:buChar char="•"/>
            </a:pPr>
            <a:endParaRPr lang="en-US" dirty="0"/>
          </a:p>
        </p:txBody>
      </p:sp>
    </p:spTree>
    <p:extLst>
      <p:ext uri="{BB962C8B-B14F-4D97-AF65-F5344CB8AC3E}">
        <p14:creationId xmlns:p14="http://schemas.microsoft.com/office/powerpoint/2010/main" val="1071224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D9BF09D2-95C5-B044-9FF2-C59C6179C3DD}"/>
              </a:ext>
            </a:extLst>
          </p:cNvPr>
          <p:cNvSpPr txBox="1">
            <a:spLocks/>
          </p:cNvSpPr>
          <p:nvPr/>
        </p:nvSpPr>
        <p:spPr>
          <a:xfrm>
            <a:off x="407987" y="980728"/>
            <a:ext cx="4175845" cy="453650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600"/>
              </a:spcBef>
              <a:spcAft>
                <a:spcPts val="0"/>
              </a:spcAft>
            </a:pPr>
            <a:r>
              <a:rPr lang="en-GB" sz="2000" b="0" dirty="0"/>
              <a:t>Since the beam was switched on on the 13</a:t>
            </a:r>
            <a:r>
              <a:rPr lang="en-GB" sz="2000" b="0" baseline="30000" dirty="0"/>
              <a:t>th</a:t>
            </a:r>
            <a:r>
              <a:rPr lang="en-GB" sz="2000" b="0" dirty="0"/>
              <a:t> of July, </a:t>
            </a:r>
            <a:r>
              <a:rPr lang="en-GB" sz="2000" dirty="0"/>
              <a:t>no beam, no beam monitoring, </a:t>
            </a:r>
            <a:r>
              <a:rPr lang="en-GB" sz="2000" b="0" dirty="0"/>
              <a:t>i.e. no signal on any SEM, no signal on the XION at the end of the dump tunnel behind ECN3.</a:t>
            </a:r>
          </a:p>
          <a:p>
            <a:pPr>
              <a:lnSpc>
                <a:spcPct val="100000"/>
              </a:lnSpc>
              <a:spcBef>
                <a:spcPts val="600"/>
              </a:spcBef>
              <a:spcAft>
                <a:spcPts val="0"/>
              </a:spcAft>
            </a:pPr>
            <a:r>
              <a:rPr lang="en-GB" sz="2000" b="0" dirty="0"/>
              <a:t>The P42 beam transports protons from T4 to the T10 target over 838 m. The K12 beam transports hadrons from T10 to NA62 over 102 m.</a:t>
            </a:r>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r>
              <a:rPr lang="de-DE"/>
              <a:t>03.08.21</a:t>
            </a:r>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Doble, Charitonidis, Gatignon, Bernhard | P42 Setting-Up</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3" name="Title 2">
            <a:extLst>
              <a:ext uri="{FF2B5EF4-FFF2-40B4-BE49-F238E27FC236}">
                <a16:creationId xmlns:a16="http://schemas.microsoft.com/office/drawing/2014/main" id="{46F2C32A-0976-4546-B28B-37EE849F5AE3}"/>
              </a:ext>
            </a:extLst>
          </p:cNvPr>
          <p:cNvSpPr>
            <a:spLocks noGrp="1"/>
          </p:cNvSpPr>
          <p:nvPr>
            <p:ph type="title"/>
          </p:nvPr>
        </p:nvSpPr>
        <p:spPr/>
        <p:txBody>
          <a:bodyPr/>
          <a:lstStyle/>
          <a:p>
            <a:r>
              <a:rPr lang="en-GB" dirty="0"/>
              <a:t>What is the issue?</a:t>
            </a:r>
          </a:p>
        </p:txBody>
      </p:sp>
      <p:pic>
        <p:nvPicPr>
          <p:cNvPr id="2" name="Picture 1">
            <a:extLst>
              <a:ext uri="{FF2B5EF4-FFF2-40B4-BE49-F238E27FC236}">
                <a16:creationId xmlns:a16="http://schemas.microsoft.com/office/drawing/2014/main" id="{CC24E17D-4E14-2E4D-9A90-11262298DC69}"/>
              </a:ext>
            </a:extLst>
          </p:cNvPr>
          <p:cNvPicPr>
            <a:picLocks noChangeAspect="1"/>
          </p:cNvPicPr>
          <p:nvPr/>
        </p:nvPicPr>
        <p:blipFill>
          <a:blip r:embed="rId2"/>
          <a:stretch>
            <a:fillRect/>
          </a:stretch>
        </p:blipFill>
        <p:spPr>
          <a:xfrm rot="5400000">
            <a:off x="5154880" y="-310635"/>
            <a:ext cx="6090203" cy="7881439"/>
          </a:xfrm>
          <a:prstGeom prst="rect">
            <a:avLst/>
          </a:prstGeom>
        </p:spPr>
      </p:pic>
    </p:spTree>
    <p:extLst>
      <p:ext uri="{BB962C8B-B14F-4D97-AF65-F5344CB8AC3E}">
        <p14:creationId xmlns:p14="http://schemas.microsoft.com/office/powerpoint/2010/main" val="1843249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C58DD-52F6-3046-B6C1-35CCAB194B22}"/>
              </a:ext>
            </a:extLst>
          </p:cNvPr>
          <p:cNvSpPr>
            <a:spLocks noGrp="1"/>
          </p:cNvSpPr>
          <p:nvPr>
            <p:ph type="title"/>
          </p:nvPr>
        </p:nvSpPr>
        <p:spPr/>
        <p:txBody>
          <a:bodyPr/>
          <a:lstStyle/>
          <a:p>
            <a:r>
              <a:rPr lang="en-US" dirty="0" err="1"/>
              <a:t>Miniscans</a:t>
            </a:r>
            <a:r>
              <a:rPr lang="en-US" dirty="0"/>
              <a:t> on T4 </a:t>
            </a:r>
          </a:p>
        </p:txBody>
      </p:sp>
      <p:sp>
        <p:nvSpPr>
          <p:cNvPr id="3" name="Date Placeholder 2">
            <a:extLst>
              <a:ext uri="{FF2B5EF4-FFF2-40B4-BE49-F238E27FC236}">
                <a16:creationId xmlns:a16="http://schemas.microsoft.com/office/drawing/2014/main" id="{A28EC173-4A66-1D49-A1A2-DD4DCCF5DE11}"/>
              </a:ext>
            </a:extLst>
          </p:cNvPr>
          <p:cNvSpPr>
            <a:spLocks noGrp="1"/>
          </p:cNvSpPr>
          <p:nvPr>
            <p:ph type="dt" sz="half" idx="10"/>
          </p:nvPr>
        </p:nvSpPr>
        <p:spPr/>
        <p:txBody>
          <a:bodyPr/>
          <a:lstStyle/>
          <a:p>
            <a:r>
              <a:rPr lang="de-DE"/>
              <a:t>03.08.21</a:t>
            </a:r>
            <a:endParaRPr lang="en-US" dirty="0"/>
          </a:p>
        </p:txBody>
      </p:sp>
      <p:sp>
        <p:nvSpPr>
          <p:cNvPr id="4" name="Footer Placeholder 3">
            <a:extLst>
              <a:ext uri="{FF2B5EF4-FFF2-40B4-BE49-F238E27FC236}">
                <a16:creationId xmlns:a16="http://schemas.microsoft.com/office/drawing/2014/main" id="{7EADA882-A71C-FA4B-BF8B-E706CC7DC701}"/>
              </a:ext>
            </a:extLst>
          </p:cNvPr>
          <p:cNvSpPr>
            <a:spLocks noGrp="1"/>
          </p:cNvSpPr>
          <p:nvPr>
            <p:ph type="ftr" sz="quarter" idx="11"/>
          </p:nvPr>
        </p:nvSpPr>
        <p:spPr/>
        <p:txBody>
          <a:bodyPr/>
          <a:lstStyle/>
          <a:p>
            <a:r>
              <a:rPr lang="en-US"/>
              <a:t>Doble, Charitonidis, Gatignon, Bernhard | P42 Setting-Up</a:t>
            </a:r>
            <a:endParaRPr lang="en-US" dirty="0"/>
          </a:p>
        </p:txBody>
      </p:sp>
      <p:sp>
        <p:nvSpPr>
          <p:cNvPr id="5" name="Slide Number Placeholder 4">
            <a:extLst>
              <a:ext uri="{FF2B5EF4-FFF2-40B4-BE49-F238E27FC236}">
                <a16:creationId xmlns:a16="http://schemas.microsoft.com/office/drawing/2014/main" id="{17E97B10-1226-A142-9A5E-5EE838C56672}"/>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6" name="Picture 5">
            <a:extLst>
              <a:ext uri="{FF2B5EF4-FFF2-40B4-BE49-F238E27FC236}">
                <a16:creationId xmlns:a16="http://schemas.microsoft.com/office/drawing/2014/main" id="{4D230479-E8D9-C74A-AAE0-49FCDA8C03EB}"/>
              </a:ext>
            </a:extLst>
          </p:cNvPr>
          <p:cNvPicPr>
            <a:picLocks noChangeAspect="1"/>
          </p:cNvPicPr>
          <p:nvPr/>
        </p:nvPicPr>
        <p:blipFill>
          <a:blip r:embed="rId2"/>
          <a:stretch>
            <a:fillRect/>
          </a:stretch>
        </p:blipFill>
        <p:spPr>
          <a:xfrm>
            <a:off x="6042860" y="1196752"/>
            <a:ext cx="5902204" cy="3600400"/>
          </a:xfrm>
          <a:prstGeom prst="rect">
            <a:avLst/>
          </a:prstGeom>
        </p:spPr>
      </p:pic>
      <p:pic>
        <p:nvPicPr>
          <p:cNvPr id="7" name="Picture 6">
            <a:extLst>
              <a:ext uri="{FF2B5EF4-FFF2-40B4-BE49-F238E27FC236}">
                <a16:creationId xmlns:a16="http://schemas.microsoft.com/office/drawing/2014/main" id="{7E0B9661-A55F-3C40-B237-CB6AFEF75B53}"/>
              </a:ext>
            </a:extLst>
          </p:cNvPr>
          <p:cNvPicPr>
            <a:picLocks noChangeAspect="1"/>
          </p:cNvPicPr>
          <p:nvPr/>
        </p:nvPicPr>
        <p:blipFill>
          <a:blip r:embed="rId3"/>
          <a:stretch>
            <a:fillRect/>
          </a:stretch>
        </p:blipFill>
        <p:spPr>
          <a:xfrm>
            <a:off x="47328" y="1196752"/>
            <a:ext cx="5854754" cy="3600400"/>
          </a:xfrm>
          <a:prstGeom prst="rect">
            <a:avLst/>
          </a:prstGeom>
        </p:spPr>
      </p:pic>
      <p:sp>
        <p:nvSpPr>
          <p:cNvPr id="8" name="TextBox 7">
            <a:extLst>
              <a:ext uri="{FF2B5EF4-FFF2-40B4-BE49-F238E27FC236}">
                <a16:creationId xmlns:a16="http://schemas.microsoft.com/office/drawing/2014/main" id="{B008DF9A-D879-5742-BB8B-3F6930C24BD5}"/>
              </a:ext>
            </a:extLst>
          </p:cNvPr>
          <p:cNvSpPr txBox="1"/>
          <p:nvPr/>
        </p:nvSpPr>
        <p:spPr>
          <a:xfrm>
            <a:off x="2063552" y="5085184"/>
            <a:ext cx="7854714" cy="369332"/>
          </a:xfrm>
          <a:prstGeom prst="rect">
            <a:avLst/>
          </a:prstGeom>
          <a:noFill/>
        </p:spPr>
        <p:txBody>
          <a:bodyPr wrap="none" lIns="0" tIns="0" rIns="0" bIns="0" rtlCol="0">
            <a:spAutoFit/>
          </a:bodyPr>
          <a:lstStyle/>
          <a:p>
            <a:pPr algn="l"/>
            <a:r>
              <a:rPr lang="en-US" sz="2400" dirty="0"/>
              <a:t>RMS ~ 0.3 mm				    RMS ~0.4 mm</a:t>
            </a:r>
          </a:p>
        </p:txBody>
      </p:sp>
      <p:sp>
        <p:nvSpPr>
          <p:cNvPr id="9" name="TextBox 8">
            <a:extLst>
              <a:ext uri="{FF2B5EF4-FFF2-40B4-BE49-F238E27FC236}">
                <a16:creationId xmlns:a16="http://schemas.microsoft.com/office/drawing/2014/main" id="{65B6507B-7BEC-314F-B9EE-07F24D2479A7}"/>
              </a:ext>
            </a:extLst>
          </p:cNvPr>
          <p:cNvSpPr txBox="1"/>
          <p:nvPr/>
        </p:nvSpPr>
        <p:spPr>
          <a:xfrm>
            <a:off x="2974705" y="5557882"/>
            <a:ext cx="6731010" cy="369332"/>
          </a:xfrm>
          <a:prstGeom prst="rect">
            <a:avLst/>
          </a:prstGeom>
          <a:noFill/>
        </p:spPr>
        <p:txBody>
          <a:bodyPr wrap="none" lIns="0" tIns="0" rIns="0" bIns="0" rtlCol="0">
            <a:spAutoFit/>
          </a:bodyPr>
          <a:lstStyle/>
          <a:p>
            <a:pPr algn="l"/>
            <a:r>
              <a:rPr lang="en-US" sz="2400" b="1" dirty="0">
                <a:solidFill>
                  <a:srgbClr val="59A05E"/>
                </a:solidFill>
              </a:rPr>
              <a:t>i.e. as expected (but divergence too wide in X)</a:t>
            </a:r>
          </a:p>
        </p:txBody>
      </p:sp>
    </p:spTree>
    <p:extLst>
      <p:ext uri="{BB962C8B-B14F-4D97-AF65-F5344CB8AC3E}">
        <p14:creationId xmlns:p14="http://schemas.microsoft.com/office/powerpoint/2010/main" val="2308481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8048E-623D-E84A-8BDF-B41F6837EA10}"/>
              </a:ext>
            </a:extLst>
          </p:cNvPr>
          <p:cNvSpPr>
            <a:spLocks noGrp="1"/>
          </p:cNvSpPr>
          <p:nvPr>
            <p:ph type="title"/>
          </p:nvPr>
        </p:nvSpPr>
        <p:spPr/>
        <p:txBody>
          <a:bodyPr/>
          <a:lstStyle/>
          <a:p>
            <a:r>
              <a:rPr lang="en-US" dirty="0" err="1"/>
              <a:t>Miniscans</a:t>
            </a:r>
            <a:r>
              <a:rPr lang="en-US" dirty="0"/>
              <a:t> on T10 (‘standard’ P42 optics, ≤ 2017)</a:t>
            </a:r>
          </a:p>
        </p:txBody>
      </p:sp>
      <p:sp>
        <p:nvSpPr>
          <p:cNvPr id="3" name="Date Placeholder 2">
            <a:extLst>
              <a:ext uri="{FF2B5EF4-FFF2-40B4-BE49-F238E27FC236}">
                <a16:creationId xmlns:a16="http://schemas.microsoft.com/office/drawing/2014/main" id="{AD7BE519-FDEE-5D4C-90B5-BB6699938714}"/>
              </a:ext>
            </a:extLst>
          </p:cNvPr>
          <p:cNvSpPr>
            <a:spLocks noGrp="1"/>
          </p:cNvSpPr>
          <p:nvPr>
            <p:ph type="dt" sz="half" idx="10"/>
          </p:nvPr>
        </p:nvSpPr>
        <p:spPr/>
        <p:txBody>
          <a:bodyPr/>
          <a:lstStyle/>
          <a:p>
            <a:r>
              <a:rPr lang="de-DE"/>
              <a:t>03.08.21</a:t>
            </a:r>
            <a:endParaRPr lang="en-US" dirty="0"/>
          </a:p>
        </p:txBody>
      </p:sp>
      <p:sp>
        <p:nvSpPr>
          <p:cNvPr id="4" name="Footer Placeholder 3">
            <a:extLst>
              <a:ext uri="{FF2B5EF4-FFF2-40B4-BE49-F238E27FC236}">
                <a16:creationId xmlns:a16="http://schemas.microsoft.com/office/drawing/2014/main" id="{74C25B3B-3287-0344-A0AD-0ECD24F67731}"/>
              </a:ext>
            </a:extLst>
          </p:cNvPr>
          <p:cNvSpPr>
            <a:spLocks noGrp="1"/>
          </p:cNvSpPr>
          <p:nvPr>
            <p:ph type="ftr" sz="quarter" idx="11"/>
          </p:nvPr>
        </p:nvSpPr>
        <p:spPr/>
        <p:txBody>
          <a:bodyPr/>
          <a:lstStyle/>
          <a:p>
            <a:r>
              <a:rPr lang="en-US"/>
              <a:t>Doble, Charitonidis, Gatignon, Bernhard | P42 Setting-Up</a:t>
            </a:r>
            <a:endParaRPr lang="en-US" dirty="0"/>
          </a:p>
        </p:txBody>
      </p:sp>
      <p:sp>
        <p:nvSpPr>
          <p:cNvPr id="5" name="Slide Number Placeholder 4">
            <a:extLst>
              <a:ext uri="{FF2B5EF4-FFF2-40B4-BE49-F238E27FC236}">
                <a16:creationId xmlns:a16="http://schemas.microsoft.com/office/drawing/2014/main" id="{3C5714AB-2558-9648-B500-9E828505F9A7}"/>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6" name="Picture 5">
            <a:extLst>
              <a:ext uri="{FF2B5EF4-FFF2-40B4-BE49-F238E27FC236}">
                <a16:creationId xmlns:a16="http://schemas.microsoft.com/office/drawing/2014/main" id="{6D9A1583-2344-F745-AA03-482B41C69276}"/>
              </a:ext>
            </a:extLst>
          </p:cNvPr>
          <p:cNvPicPr>
            <a:picLocks noChangeAspect="1"/>
          </p:cNvPicPr>
          <p:nvPr/>
        </p:nvPicPr>
        <p:blipFill>
          <a:blip r:embed="rId2"/>
          <a:stretch>
            <a:fillRect/>
          </a:stretch>
        </p:blipFill>
        <p:spPr>
          <a:xfrm>
            <a:off x="6138826" y="1268759"/>
            <a:ext cx="6053174" cy="4035449"/>
          </a:xfrm>
          <a:prstGeom prst="rect">
            <a:avLst/>
          </a:prstGeom>
        </p:spPr>
      </p:pic>
      <p:pic>
        <p:nvPicPr>
          <p:cNvPr id="7" name="Picture 6">
            <a:extLst>
              <a:ext uri="{FF2B5EF4-FFF2-40B4-BE49-F238E27FC236}">
                <a16:creationId xmlns:a16="http://schemas.microsoft.com/office/drawing/2014/main" id="{678B4388-46BD-2B4E-9DFD-3BFC3AA42E01}"/>
              </a:ext>
            </a:extLst>
          </p:cNvPr>
          <p:cNvPicPr>
            <a:picLocks noChangeAspect="1"/>
          </p:cNvPicPr>
          <p:nvPr/>
        </p:nvPicPr>
        <p:blipFill>
          <a:blip r:embed="rId3"/>
          <a:stretch>
            <a:fillRect/>
          </a:stretch>
        </p:blipFill>
        <p:spPr>
          <a:xfrm>
            <a:off x="47328" y="1285611"/>
            <a:ext cx="6105475" cy="4018598"/>
          </a:xfrm>
          <a:prstGeom prst="rect">
            <a:avLst/>
          </a:prstGeom>
        </p:spPr>
      </p:pic>
      <p:cxnSp>
        <p:nvCxnSpPr>
          <p:cNvPr id="9" name="Straight Connector 8">
            <a:extLst>
              <a:ext uri="{FF2B5EF4-FFF2-40B4-BE49-F238E27FC236}">
                <a16:creationId xmlns:a16="http://schemas.microsoft.com/office/drawing/2014/main" id="{3DA7DA31-2E9F-3F41-8B4B-54918409B2AA}"/>
              </a:ext>
            </a:extLst>
          </p:cNvPr>
          <p:cNvCxnSpPr/>
          <p:nvPr/>
        </p:nvCxnSpPr>
        <p:spPr>
          <a:xfrm>
            <a:off x="1487488" y="2924944"/>
            <a:ext cx="0" cy="273630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6D7EF93-EA08-4149-838C-2154727CFD16}"/>
              </a:ext>
            </a:extLst>
          </p:cNvPr>
          <p:cNvCxnSpPr/>
          <p:nvPr/>
        </p:nvCxnSpPr>
        <p:spPr>
          <a:xfrm>
            <a:off x="3791744" y="2924944"/>
            <a:ext cx="0" cy="273630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1E2B91F-BADB-C848-A1D5-B8A617CC41E5}"/>
              </a:ext>
            </a:extLst>
          </p:cNvPr>
          <p:cNvSpPr txBox="1"/>
          <p:nvPr/>
        </p:nvSpPr>
        <p:spPr>
          <a:xfrm>
            <a:off x="2351584" y="5517232"/>
            <a:ext cx="397545" cy="276999"/>
          </a:xfrm>
          <a:prstGeom prst="rect">
            <a:avLst/>
          </a:prstGeom>
          <a:noFill/>
        </p:spPr>
        <p:txBody>
          <a:bodyPr wrap="none" lIns="0" tIns="0" rIns="0" bIns="0" rtlCol="0">
            <a:spAutoFit/>
          </a:bodyPr>
          <a:lstStyle/>
          <a:p>
            <a:pPr algn="l"/>
            <a:r>
              <a:rPr lang="en-US" b="1" dirty="0">
                <a:solidFill>
                  <a:srgbClr val="00B050"/>
                </a:solidFill>
              </a:rPr>
              <a:t>T10</a:t>
            </a:r>
          </a:p>
        </p:txBody>
      </p:sp>
      <p:cxnSp>
        <p:nvCxnSpPr>
          <p:cNvPr id="12" name="Straight Connector 11">
            <a:extLst>
              <a:ext uri="{FF2B5EF4-FFF2-40B4-BE49-F238E27FC236}">
                <a16:creationId xmlns:a16="http://schemas.microsoft.com/office/drawing/2014/main" id="{6F7448CE-1064-C449-8462-CFBEBBAA8CF9}"/>
              </a:ext>
            </a:extLst>
          </p:cNvPr>
          <p:cNvCxnSpPr/>
          <p:nvPr/>
        </p:nvCxnSpPr>
        <p:spPr>
          <a:xfrm>
            <a:off x="8400256" y="2935977"/>
            <a:ext cx="0" cy="273630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6B1C46-2B2A-0146-957C-26C19F73E03D}"/>
              </a:ext>
            </a:extLst>
          </p:cNvPr>
          <p:cNvCxnSpPr/>
          <p:nvPr/>
        </p:nvCxnSpPr>
        <p:spPr>
          <a:xfrm>
            <a:off x="11280576" y="2935977"/>
            <a:ext cx="0" cy="273630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70C150D-EB12-E840-952B-94FB364F0D90}"/>
              </a:ext>
            </a:extLst>
          </p:cNvPr>
          <p:cNvSpPr txBox="1"/>
          <p:nvPr/>
        </p:nvSpPr>
        <p:spPr>
          <a:xfrm>
            <a:off x="9840416" y="5528265"/>
            <a:ext cx="397545" cy="276999"/>
          </a:xfrm>
          <a:prstGeom prst="rect">
            <a:avLst/>
          </a:prstGeom>
          <a:noFill/>
        </p:spPr>
        <p:txBody>
          <a:bodyPr wrap="none" lIns="0" tIns="0" rIns="0" bIns="0" rtlCol="0">
            <a:spAutoFit/>
          </a:bodyPr>
          <a:lstStyle/>
          <a:p>
            <a:pPr algn="l"/>
            <a:r>
              <a:rPr lang="en-US" b="1" dirty="0">
                <a:solidFill>
                  <a:srgbClr val="00B050"/>
                </a:solidFill>
              </a:rPr>
              <a:t>T10</a:t>
            </a:r>
          </a:p>
        </p:txBody>
      </p:sp>
    </p:spTree>
    <p:extLst>
      <p:ext uri="{BB962C8B-B14F-4D97-AF65-F5344CB8AC3E}">
        <p14:creationId xmlns:p14="http://schemas.microsoft.com/office/powerpoint/2010/main" val="1897161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5A56C5-309F-EA4D-AD51-F8BE2E2E3581}"/>
              </a:ext>
            </a:extLst>
          </p:cNvPr>
          <p:cNvSpPr>
            <a:spLocks noGrp="1"/>
          </p:cNvSpPr>
          <p:nvPr>
            <p:ph idx="1"/>
          </p:nvPr>
        </p:nvSpPr>
        <p:spPr>
          <a:xfrm>
            <a:off x="407988" y="980727"/>
            <a:ext cx="6912148" cy="5397621"/>
          </a:xfrm>
        </p:spPr>
        <p:txBody>
          <a:bodyPr/>
          <a:lstStyle/>
          <a:p>
            <a:pPr>
              <a:lnSpc>
                <a:spcPts val="2600"/>
              </a:lnSpc>
              <a:spcBef>
                <a:spcPts val="600"/>
              </a:spcBef>
              <a:spcAft>
                <a:spcPts val="0"/>
              </a:spcAft>
            </a:pPr>
            <a:r>
              <a:rPr lang="en-US" sz="2000" b="0" dirty="0"/>
              <a:t>Then from Friday we started to look in more detail at K12 </a:t>
            </a:r>
            <a:br>
              <a:rPr lang="en-US" sz="2000" b="0" dirty="0"/>
            </a:br>
            <a:r>
              <a:rPr lang="en-US" sz="2000" b="0" dirty="0"/>
              <a:t>There was steady progress and we have a very clean </a:t>
            </a:r>
            <a:br>
              <a:rPr lang="en-US" sz="2000" b="0" dirty="0"/>
            </a:br>
            <a:r>
              <a:rPr lang="en-US" sz="2000" b="0" dirty="0"/>
              <a:t>profile at the end of the beam line.</a:t>
            </a:r>
          </a:p>
          <a:p>
            <a:pPr>
              <a:lnSpc>
                <a:spcPts val="2600"/>
              </a:lnSpc>
              <a:spcBef>
                <a:spcPts val="600"/>
              </a:spcBef>
              <a:spcAft>
                <a:spcPts val="0"/>
              </a:spcAft>
            </a:pPr>
            <a:r>
              <a:rPr lang="en-US" sz="2000" b="0" dirty="0"/>
              <a:t>The rate shown in the XION is about half of the </a:t>
            </a:r>
            <a:br>
              <a:rPr lang="en-US" sz="2000" b="0" dirty="0"/>
            </a:br>
            <a:r>
              <a:rPr lang="en-US" sz="2000" b="0" dirty="0"/>
              <a:t>one expected per proton on T10.</a:t>
            </a:r>
            <a:br>
              <a:rPr lang="en-US" sz="2000" b="0" dirty="0"/>
            </a:br>
            <a:r>
              <a:rPr lang="en-US" sz="2000" b="0" dirty="0"/>
              <a:t>Probably the XION response has changed or a </a:t>
            </a:r>
            <a:br>
              <a:rPr lang="en-US" sz="2000" b="0" dirty="0"/>
            </a:br>
            <a:r>
              <a:rPr lang="en-US" sz="2000" b="0" dirty="0"/>
              <a:t>fraction of the beam misses the target (see P42).</a:t>
            </a:r>
          </a:p>
          <a:p>
            <a:pPr>
              <a:lnSpc>
                <a:spcPts val="2600"/>
              </a:lnSpc>
              <a:spcBef>
                <a:spcPts val="600"/>
              </a:spcBef>
              <a:spcAft>
                <a:spcPts val="0"/>
              </a:spcAft>
            </a:pPr>
            <a:r>
              <a:rPr lang="en-US" sz="2000" b="0" dirty="0"/>
              <a:t>With the 12 mm TAX hole and 15 10</a:t>
            </a:r>
            <a:r>
              <a:rPr lang="en-US" sz="2000" b="0" baseline="30000" dirty="0"/>
              <a:t>11</a:t>
            </a:r>
            <a:r>
              <a:rPr lang="en-US" sz="2000" b="0" dirty="0"/>
              <a:t> </a:t>
            </a:r>
            <a:r>
              <a:rPr lang="en-US" sz="2000" b="0" dirty="0" err="1"/>
              <a:t>ppp</a:t>
            </a:r>
            <a:r>
              <a:rPr lang="en-US" sz="2000" b="0" dirty="0"/>
              <a:t> on T10 </a:t>
            </a:r>
            <a:br>
              <a:rPr lang="en-US" sz="2000" b="0" dirty="0"/>
            </a:br>
            <a:r>
              <a:rPr lang="en-US" sz="2000" b="0" dirty="0"/>
              <a:t>we see 2.5 10</a:t>
            </a:r>
            <a:r>
              <a:rPr lang="en-US" sz="2000" b="0" baseline="30000" dirty="0"/>
              <a:t>8</a:t>
            </a:r>
            <a:r>
              <a:rPr lang="en-US" sz="2000" b="0" dirty="0"/>
              <a:t> </a:t>
            </a:r>
            <a:r>
              <a:rPr lang="en-US" sz="2000" b="0" dirty="0" err="1"/>
              <a:t>ppp</a:t>
            </a:r>
            <a:r>
              <a:rPr lang="en-US" sz="2000" b="0" dirty="0"/>
              <a:t> on the XION.</a:t>
            </a:r>
          </a:p>
          <a:p>
            <a:pPr>
              <a:lnSpc>
                <a:spcPts val="2600"/>
              </a:lnSpc>
              <a:spcBef>
                <a:spcPts val="600"/>
              </a:spcBef>
              <a:spcAft>
                <a:spcPts val="0"/>
              </a:spcAft>
            </a:pPr>
            <a:r>
              <a:rPr lang="en-US" sz="2000" b="0" dirty="0"/>
              <a:t>However, the FISCs were not working (software issue</a:t>
            </a:r>
            <a:br>
              <a:rPr lang="en-US" sz="2000" b="0" dirty="0"/>
            </a:br>
            <a:r>
              <a:rPr lang="en-US" sz="2000" b="0" dirty="0"/>
              <a:t>and some need of tuning). The FISCs are mandatory </a:t>
            </a:r>
            <a:br>
              <a:rPr lang="en-US" sz="2000" b="0" dirty="0"/>
            </a:br>
            <a:r>
              <a:rPr lang="en-US" sz="2000" b="0" dirty="0"/>
              <a:t>for checking / tuning the parallelism at the KTAG.</a:t>
            </a:r>
            <a:br>
              <a:rPr lang="en-US" sz="2000" b="0" dirty="0"/>
            </a:br>
            <a:r>
              <a:rPr lang="en-US" sz="2000" b="0" dirty="0"/>
              <a:t>The experts fixed already one problem and continue for a motor exchange from Tuesday 3</a:t>
            </a:r>
            <a:r>
              <a:rPr lang="en-US" sz="2000" b="0" baseline="30000" dirty="0"/>
              <a:t>rd</a:t>
            </a:r>
            <a:r>
              <a:rPr lang="en-US" sz="2000" b="0" dirty="0"/>
              <a:t> of August.</a:t>
            </a:r>
          </a:p>
          <a:p>
            <a:pPr>
              <a:lnSpc>
                <a:spcPts val="2600"/>
              </a:lnSpc>
              <a:spcBef>
                <a:spcPts val="600"/>
              </a:spcBef>
              <a:spcAft>
                <a:spcPts val="0"/>
              </a:spcAft>
            </a:pPr>
            <a:endParaRPr lang="en-US" sz="2000" b="0" dirty="0"/>
          </a:p>
        </p:txBody>
      </p:sp>
      <p:sp>
        <p:nvSpPr>
          <p:cNvPr id="3" name="Title 2">
            <a:extLst>
              <a:ext uri="{FF2B5EF4-FFF2-40B4-BE49-F238E27FC236}">
                <a16:creationId xmlns:a16="http://schemas.microsoft.com/office/drawing/2014/main" id="{C592A059-16FB-5342-90A6-A12E25549CBF}"/>
              </a:ext>
            </a:extLst>
          </p:cNvPr>
          <p:cNvSpPr>
            <a:spLocks noGrp="1"/>
          </p:cNvSpPr>
          <p:nvPr>
            <p:ph type="title"/>
          </p:nvPr>
        </p:nvSpPr>
        <p:spPr/>
        <p:txBody>
          <a:bodyPr/>
          <a:lstStyle/>
          <a:p>
            <a:r>
              <a:rPr lang="en-US" dirty="0"/>
              <a:t>K12 Beam tuning progress</a:t>
            </a:r>
          </a:p>
        </p:txBody>
      </p:sp>
      <p:sp>
        <p:nvSpPr>
          <p:cNvPr id="4" name="Date Placeholder 3">
            <a:extLst>
              <a:ext uri="{FF2B5EF4-FFF2-40B4-BE49-F238E27FC236}">
                <a16:creationId xmlns:a16="http://schemas.microsoft.com/office/drawing/2014/main" id="{ECEF0AD3-B8FB-C144-8B04-17A616F124A6}"/>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DB557CCA-955C-8B45-90F9-B4D163476FA3}"/>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0CBC5678-2367-7245-82EA-92448F8538EC}"/>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EB9A4AA0-F4FD-604C-9FB6-B8EEE453A4DF}"/>
              </a:ext>
            </a:extLst>
          </p:cNvPr>
          <p:cNvPicPr>
            <a:picLocks noChangeAspect="1"/>
          </p:cNvPicPr>
          <p:nvPr/>
        </p:nvPicPr>
        <p:blipFill>
          <a:blip r:embed="rId2"/>
          <a:stretch>
            <a:fillRect/>
          </a:stretch>
        </p:blipFill>
        <p:spPr>
          <a:xfrm>
            <a:off x="7752184" y="174629"/>
            <a:ext cx="4176464" cy="5990675"/>
          </a:xfrm>
          <a:prstGeom prst="rect">
            <a:avLst/>
          </a:prstGeom>
        </p:spPr>
      </p:pic>
    </p:spTree>
    <p:extLst>
      <p:ext uri="{BB962C8B-B14F-4D97-AF65-F5344CB8AC3E}">
        <p14:creationId xmlns:p14="http://schemas.microsoft.com/office/powerpoint/2010/main" val="2438096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9B1107-85D7-B04A-B90E-5A44C0A57215}"/>
              </a:ext>
            </a:extLst>
          </p:cNvPr>
          <p:cNvSpPr>
            <a:spLocks noGrp="1"/>
          </p:cNvSpPr>
          <p:nvPr>
            <p:ph idx="1"/>
          </p:nvPr>
        </p:nvSpPr>
        <p:spPr>
          <a:xfrm>
            <a:off x="407988" y="1372533"/>
            <a:ext cx="11376024" cy="4608512"/>
          </a:xfrm>
        </p:spPr>
        <p:txBody>
          <a:bodyPr/>
          <a:lstStyle/>
          <a:p>
            <a:pPr>
              <a:lnSpc>
                <a:spcPts val="2600"/>
              </a:lnSpc>
              <a:spcBef>
                <a:spcPts val="600"/>
              </a:spcBef>
              <a:spcAft>
                <a:spcPts val="0"/>
              </a:spcAft>
            </a:pPr>
            <a:r>
              <a:rPr lang="en-US" sz="2000" b="0" dirty="0"/>
              <a:t>Beam tuning progresses now ‘normally’ according to the tuning procedure by Niels.</a:t>
            </a:r>
          </a:p>
          <a:p>
            <a:pPr>
              <a:lnSpc>
                <a:spcPts val="2600"/>
              </a:lnSpc>
              <a:spcBef>
                <a:spcPts val="600"/>
              </a:spcBef>
              <a:spcAft>
                <a:spcPts val="0"/>
              </a:spcAft>
            </a:pPr>
            <a:r>
              <a:rPr lang="en-US" sz="2000" b="0" dirty="0"/>
              <a:t>The next step is the parallelism at the CEDAR, followed by final fine-steering through the downstream detectors and final collimation.</a:t>
            </a:r>
          </a:p>
          <a:p>
            <a:pPr>
              <a:lnSpc>
                <a:spcPts val="2600"/>
              </a:lnSpc>
              <a:spcBef>
                <a:spcPts val="600"/>
              </a:spcBef>
              <a:spcAft>
                <a:spcPts val="0"/>
              </a:spcAft>
            </a:pPr>
            <a:r>
              <a:rPr lang="en-US" sz="2000" b="0" dirty="0"/>
              <a:t>The P42 optics problem seems still to be there, but we have a bit more instrumentation to look at this, in particular the SEM grid at position 520 </a:t>
            </a:r>
            <a:r>
              <a:rPr lang="en-US" sz="2000" b="0" dirty="0" err="1"/>
              <a:t>metres</a:t>
            </a:r>
            <a:r>
              <a:rPr lang="en-US" sz="2000" b="0" dirty="0"/>
              <a:t> and a wire scanner at 283 </a:t>
            </a:r>
            <a:r>
              <a:rPr lang="en-US" sz="2000" b="0" dirty="0" err="1"/>
              <a:t>metres</a:t>
            </a:r>
            <a:r>
              <a:rPr lang="en-US" sz="2000" b="0" dirty="0"/>
              <a:t> form T4.</a:t>
            </a:r>
            <a:br>
              <a:rPr lang="en-US" sz="2000" b="0" dirty="0"/>
            </a:br>
            <a:r>
              <a:rPr lang="en-US" sz="2000" b="0" dirty="0"/>
              <a:t>However, for the moment these detectors are only visible from the CCC. It is now agreed that they should be made visible from Cesar.</a:t>
            </a:r>
          </a:p>
          <a:p>
            <a:pPr>
              <a:lnSpc>
                <a:spcPts val="2600"/>
              </a:lnSpc>
              <a:spcBef>
                <a:spcPts val="600"/>
              </a:spcBef>
              <a:spcAft>
                <a:spcPts val="0"/>
              </a:spcAft>
            </a:pPr>
            <a:r>
              <a:rPr lang="en-US" sz="2000" b="0" dirty="0"/>
              <a:t>Apart from that, everything behaves rather as expected.</a:t>
            </a:r>
          </a:p>
          <a:p>
            <a:pPr>
              <a:lnSpc>
                <a:spcPts val="2600"/>
              </a:lnSpc>
              <a:spcBef>
                <a:spcPts val="600"/>
              </a:spcBef>
              <a:spcAft>
                <a:spcPts val="0"/>
              </a:spcAft>
            </a:pPr>
            <a:r>
              <a:rPr lang="en-US" sz="2000" b="0" dirty="0"/>
              <a:t>It is foreseen to go to 4 10</a:t>
            </a:r>
            <a:r>
              <a:rPr lang="en-US" sz="2000" b="0" baseline="30000" dirty="0"/>
              <a:t>12</a:t>
            </a:r>
            <a:r>
              <a:rPr lang="en-US" sz="2000" b="0" dirty="0"/>
              <a:t> </a:t>
            </a:r>
            <a:r>
              <a:rPr lang="en-US" sz="2000" b="0" dirty="0" err="1"/>
              <a:t>ppp</a:t>
            </a:r>
            <a:r>
              <a:rPr lang="en-US" sz="2000" b="0" dirty="0"/>
              <a:t> on T4 after the Wednesday MD or on Thursday morning.</a:t>
            </a:r>
          </a:p>
        </p:txBody>
      </p:sp>
      <p:sp>
        <p:nvSpPr>
          <p:cNvPr id="3" name="Title 2">
            <a:extLst>
              <a:ext uri="{FF2B5EF4-FFF2-40B4-BE49-F238E27FC236}">
                <a16:creationId xmlns:a16="http://schemas.microsoft.com/office/drawing/2014/main" id="{303762A5-6642-7C48-8B0C-02EE64928208}"/>
              </a:ext>
            </a:extLst>
          </p:cNvPr>
          <p:cNvSpPr>
            <a:spLocks noGrp="1"/>
          </p:cNvSpPr>
          <p:nvPr>
            <p:ph type="title"/>
          </p:nvPr>
        </p:nvSpPr>
        <p:spPr/>
        <p:txBody>
          <a:bodyPr/>
          <a:lstStyle/>
          <a:p>
            <a:r>
              <a:rPr lang="en-US"/>
              <a:t>Final remarks</a:t>
            </a:r>
            <a:endParaRPr lang="en-US" dirty="0"/>
          </a:p>
        </p:txBody>
      </p:sp>
      <p:sp>
        <p:nvSpPr>
          <p:cNvPr id="4" name="Date Placeholder 3">
            <a:extLst>
              <a:ext uri="{FF2B5EF4-FFF2-40B4-BE49-F238E27FC236}">
                <a16:creationId xmlns:a16="http://schemas.microsoft.com/office/drawing/2014/main" id="{7398CDF4-3350-0A48-B47C-A717ACF6A5FF}"/>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2B3F40BA-94D8-DC4E-94F9-1BEF1F53EE3B}"/>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7E30AF6E-A53D-A54D-8C99-6C348BB29203}"/>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18864828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0B4A19-9A45-F54B-B431-67E493E05BB7}"/>
              </a:ext>
            </a:extLst>
          </p:cNvPr>
          <p:cNvSpPr>
            <a:spLocks noGrp="1"/>
          </p:cNvSpPr>
          <p:nvPr>
            <p:ph idx="1"/>
          </p:nvPr>
        </p:nvSpPr>
        <p:spPr>
          <a:xfrm>
            <a:off x="407988" y="1013809"/>
            <a:ext cx="11376024" cy="5364539"/>
          </a:xfrm>
        </p:spPr>
        <p:txBody>
          <a:bodyPr/>
          <a:lstStyle/>
          <a:p>
            <a:pPr marL="457200" indent="-457200">
              <a:lnSpc>
                <a:spcPct val="100000"/>
              </a:lnSpc>
              <a:spcBef>
                <a:spcPts val="600"/>
              </a:spcBef>
              <a:spcAft>
                <a:spcPts val="0"/>
              </a:spcAft>
              <a:buFont typeface="+mj-lt"/>
              <a:buAutoNum type="arabicPeriod"/>
            </a:pPr>
            <a:r>
              <a:rPr lang="en-US" b="0" strike="sngStrike" dirty="0">
                <a:solidFill>
                  <a:schemeClr val="tx2"/>
                </a:solidFill>
              </a:rPr>
              <a:t>Understand T10 TBIU (i.e. calibration factor).</a:t>
            </a:r>
          </a:p>
          <a:p>
            <a:pPr marL="457200" indent="-457200">
              <a:lnSpc>
                <a:spcPct val="100000"/>
              </a:lnSpc>
              <a:spcBef>
                <a:spcPts val="600"/>
              </a:spcBef>
              <a:spcAft>
                <a:spcPts val="0"/>
              </a:spcAft>
              <a:buFont typeface="+mj-lt"/>
              <a:buAutoNum type="arabicPeriod"/>
            </a:pPr>
            <a:r>
              <a:rPr lang="en-US" b="0" strike="sngStrike" dirty="0">
                <a:solidFill>
                  <a:schemeClr val="tx2"/>
                </a:solidFill>
              </a:rPr>
              <a:t>Make </a:t>
            </a:r>
            <a:r>
              <a:rPr lang="en-US" b="0" strike="sngStrike" dirty="0" err="1">
                <a:solidFill>
                  <a:schemeClr val="tx2"/>
                </a:solidFill>
              </a:rPr>
              <a:t>miniscan</a:t>
            </a:r>
            <a:r>
              <a:rPr lang="en-US" b="0" strike="sngStrike" dirty="0">
                <a:solidFill>
                  <a:schemeClr val="tx2"/>
                </a:solidFill>
              </a:rPr>
              <a:t> / BBS on T10 operational.</a:t>
            </a:r>
          </a:p>
          <a:p>
            <a:pPr marL="457200" indent="-457200">
              <a:lnSpc>
                <a:spcPct val="100000"/>
              </a:lnSpc>
              <a:spcBef>
                <a:spcPts val="600"/>
              </a:spcBef>
              <a:spcAft>
                <a:spcPts val="0"/>
              </a:spcAft>
              <a:buFont typeface="+mj-lt"/>
              <a:buAutoNum type="arabicPeriod"/>
            </a:pPr>
            <a:r>
              <a:rPr lang="en-US" b="0" strike="sngStrike" dirty="0">
                <a:solidFill>
                  <a:schemeClr val="tx2"/>
                </a:solidFill>
              </a:rPr>
              <a:t>Meeting with BI, OP, VSC, STI and EA for report on progress with TBIU/SEM checks.</a:t>
            </a:r>
          </a:p>
          <a:p>
            <a:pPr marL="457200" indent="-457200">
              <a:lnSpc>
                <a:spcPct val="100000"/>
              </a:lnSpc>
              <a:spcBef>
                <a:spcPts val="600"/>
              </a:spcBef>
              <a:spcAft>
                <a:spcPts val="0"/>
              </a:spcAft>
              <a:buFont typeface="+mj-lt"/>
              <a:buAutoNum type="arabicPeriod"/>
            </a:pPr>
            <a:r>
              <a:rPr lang="en-US" b="0" dirty="0">
                <a:solidFill>
                  <a:schemeClr val="tx2"/>
                </a:solidFill>
              </a:rPr>
              <a:t>Define responsibilities for SEM commissioning </a:t>
            </a:r>
            <a:r>
              <a:rPr lang="en-US" b="0">
                <a:solidFill>
                  <a:schemeClr val="tx2"/>
                </a:solidFill>
              </a:rPr>
              <a:t>organisation.</a:t>
            </a:r>
            <a:endParaRPr lang="en-US" b="0" dirty="0">
              <a:solidFill>
                <a:schemeClr val="tx2"/>
              </a:solidFill>
            </a:endParaRPr>
          </a:p>
          <a:p>
            <a:pPr marL="457200" indent="-457200">
              <a:lnSpc>
                <a:spcPct val="100000"/>
              </a:lnSpc>
              <a:spcBef>
                <a:spcPts val="600"/>
              </a:spcBef>
              <a:spcAft>
                <a:spcPts val="0"/>
              </a:spcAft>
              <a:buFont typeface="+mj-lt"/>
              <a:buAutoNum type="arabicPeriod"/>
            </a:pPr>
            <a:r>
              <a:rPr lang="en-US" b="0" dirty="0">
                <a:solidFill>
                  <a:schemeClr val="tx2"/>
                </a:solidFill>
              </a:rPr>
              <a:t>Prepare procedure for routine checks of magnet polarities.</a:t>
            </a:r>
          </a:p>
          <a:p>
            <a:pPr marL="457200" indent="-457200">
              <a:lnSpc>
                <a:spcPct val="100000"/>
              </a:lnSpc>
              <a:spcBef>
                <a:spcPts val="600"/>
              </a:spcBef>
              <a:spcAft>
                <a:spcPts val="0"/>
              </a:spcAft>
              <a:buFont typeface="+mj-lt"/>
              <a:buAutoNum type="arabicPeriod"/>
            </a:pPr>
            <a:r>
              <a:rPr lang="en-US" b="0" strike="sngStrike" dirty="0">
                <a:solidFill>
                  <a:schemeClr val="tx2"/>
                </a:solidFill>
              </a:rPr>
              <a:t>Start normal tuning procedure for P42 and K12 beams.</a:t>
            </a:r>
          </a:p>
          <a:p>
            <a:pPr marL="457200" indent="-457200">
              <a:lnSpc>
                <a:spcPct val="100000"/>
              </a:lnSpc>
              <a:spcBef>
                <a:spcPts val="600"/>
              </a:spcBef>
              <a:spcAft>
                <a:spcPts val="0"/>
              </a:spcAft>
              <a:buFont typeface="+mj-lt"/>
              <a:buAutoNum type="arabicPeriod"/>
            </a:pPr>
            <a:r>
              <a:rPr lang="en-US" b="0" strike="sngStrike" dirty="0">
                <a:solidFill>
                  <a:schemeClr val="tx2"/>
                </a:solidFill>
              </a:rPr>
              <a:t>Document progress in e-logbook.</a:t>
            </a:r>
          </a:p>
          <a:p>
            <a:pPr marL="457200" indent="-457200">
              <a:lnSpc>
                <a:spcPct val="100000"/>
              </a:lnSpc>
              <a:spcBef>
                <a:spcPts val="600"/>
              </a:spcBef>
              <a:spcAft>
                <a:spcPts val="0"/>
              </a:spcAft>
              <a:buFont typeface="+mj-lt"/>
              <a:buAutoNum type="arabicPeriod"/>
            </a:pPr>
            <a:r>
              <a:rPr lang="en-US" b="0" dirty="0">
                <a:solidFill>
                  <a:schemeClr val="tx2"/>
                </a:solidFill>
              </a:rPr>
              <a:t>Keep documentation of magnet power converters and polarities up-to-date.</a:t>
            </a:r>
          </a:p>
          <a:p>
            <a:pPr marL="457200" indent="-457200">
              <a:lnSpc>
                <a:spcPct val="100000"/>
              </a:lnSpc>
              <a:spcBef>
                <a:spcPts val="600"/>
              </a:spcBef>
              <a:spcAft>
                <a:spcPts val="0"/>
              </a:spcAft>
              <a:buFont typeface="+mj-lt"/>
              <a:buAutoNum type="arabicPeriod"/>
            </a:pPr>
            <a:r>
              <a:rPr lang="en-US" b="0" dirty="0">
                <a:solidFill>
                  <a:schemeClr val="tx2"/>
                </a:solidFill>
              </a:rPr>
              <a:t>Add SEM profiles, rates, gains, and mini scan capability to CESAR.</a:t>
            </a:r>
          </a:p>
          <a:p>
            <a:pPr marL="457200" indent="-457200">
              <a:lnSpc>
                <a:spcPct val="100000"/>
              </a:lnSpc>
              <a:spcBef>
                <a:spcPts val="600"/>
              </a:spcBef>
              <a:spcAft>
                <a:spcPts val="0"/>
              </a:spcAft>
              <a:buFont typeface="+mj-lt"/>
              <a:buAutoNum type="arabicPeriod"/>
            </a:pPr>
            <a:r>
              <a:rPr lang="en-US" b="0" dirty="0">
                <a:solidFill>
                  <a:schemeClr val="tx2"/>
                </a:solidFill>
              </a:rPr>
              <a:t>Finish setting-up K12 and P42.</a:t>
            </a:r>
          </a:p>
          <a:p>
            <a:pPr marL="457200" indent="-457200">
              <a:lnSpc>
                <a:spcPct val="100000"/>
              </a:lnSpc>
              <a:spcBef>
                <a:spcPts val="600"/>
              </a:spcBef>
              <a:spcAft>
                <a:spcPts val="0"/>
              </a:spcAft>
              <a:buFont typeface="+mj-lt"/>
              <a:buAutoNum type="arabicPeriod"/>
            </a:pPr>
            <a:endParaRPr lang="en-US" b="0" dirty="0">
              <a:solidFill>
                <a:schemeClr val="tx2"/>
              </a:solidFill>
            </a:endParaRPr>
          </a:p>
          <a:p>
            <a:pPr marL="0" indent="0">
              <a:lnSpc>
                <a:spcPct val="100000"/>
              </a:lnSpc>
              <a:spcBef>
                <a:spcPts val="600"/>
              </a:spcBef>
              <a:spcAft>
                <a:spcPts val="0"/>
              </a:spcAft>
              <a:buNone/>
            </a:pPr>
            <a:r>
              <a:rPr lang="en-US" dirty="0">
                <a:solidFill>
                  <a:schemeClr val="tx2"/>
                </a:solidFill>
              </a:rPr>
              <a:t>Many thanks to the many persons that helped in this long and painful process, including MSC, EPC, BI, RP, OP, CEM, EA, the management and also for the patience of NA62.</a:t>
            </a:r>
          </a:p>
          <a:p>
            <a:pPr marL="0" indent="0">
              <a:lnSpc>
                <a:spcPct val="100000"/>
              </a:lnSpc>
              <a:spcBef>
                <a:spcPts val="600"/>
              </a:spcBef>
              <a:spcAft>
                <a:spcPts val="0"/>
              </a:spcAft>
              <a:buNone/>
            </a:pPr>
            <a:endParaRPr lang="en-US" b="0" dirty="0">
              <a:solidFill>
                <a:schemeClr val="tx1"/>
              </a:solidFill>
            </a:endParaRPr>
          </a:p>
        </p:txBody>
      </p:sp>
      <p:sp>
        <p:nvSpPr>
          <p:cNvPr id="3" name="Title 2">
            <a:extLst>
              <a:ext uri="{FF2B5EF4-FFF2-40B4-BE49-F238E27FC236}">
                <a16:creationId xmlns:a16="http://schemas.microsoft.com/office/drawing/2014/main" id="{443F591D-80E2-624D-8FC0-4BD533C1910E}"/>
              </a:ext>
            </a:extLst>
          </p:cNvPr>
          <p:cNvSpPr>
            <a:spLocks noGrp="1"/>
          </p:cNvSpPr>
          <p:nvPr>
            <p:ph type="title"/>
          </p:nvPr>
        </p:nvSpPr>
        <p:spPr/>
        <p:txBody>
          <a:bodyPr/>
          <a:lstStyle/>
          <a:p>
            <a:r>
              <a:rPr lang="en-US" dirty="0"/>
              <a:t>Actions</a:t>
            </a:r>
          </a:p>
        </p:txBody>
      </p:sp>
      <p:sp>
        <p:nvSpPr>
          <p:cNvPr id="4" name="Date Placeholder 3">
            <a:extLst>
              <a:ext uri="{FF2B5EF4-FFF2-40B4-BE49-F238E27FC236}">
                <a16:creationId xmlns:a16="http://schemas.microsoft.com/office/drawing/2014/main" id="{6622C273-8F68-2A42-B0CD-07841AFAF1D8}"/>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8193C8CB-FF78-714C-9B8E-2812D0DF2A96}"/>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1D02D16C-B04E-344F-AD2C-15953FD8E34E}"/>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17778810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1036BB-6F17-5D43-9DEB-06FAEB3497FA}"/>
              </a:ext>
            </a:extLst>
          </p:cNvPr>
          <p:cNvSpPr>
            <a:spLocks noGrp="1"/>
          </p:cNvSpPr>
          <p:nvPr>
            <p:ph type="title"/>
          </p:nvPr>
        </p:nvSpPr>
        <p:spPr/>
        <p:txBody>
          <a:bodyPr/>
          <a:lstStyle/>
          <a:p>
            <a:r>
              <a:rPr lang="en-GB" dirty="0"/>
              <a:t>TAX scans (peaks at nominal), count on MUV3</a:t>
            </a:r>
          </a:p>
        </p:txBody>
      </p:sp>
      <p:sp>
        <p:nvSpPr>
          <p:cNvPr id="4" name="Date Placeholder 3">
            <a:extLst>
              <a:ext uri="{FF2B5EF4-FFF2-40B4-BE49-F238E27FC236}">
                <a16:creationId xmlns:a16="http://schemas.microsoft.com/office/drawing/2014/main" id="{CD014BA0-E484-BF48-AB87-3C7A886B990A}"/>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614D272D-4A3D-6446-8476-AEC166AE5550}"/>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0F946A08-90AB-8D40-B85A-379AED4CD85B}"/>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7" name="Picture 6">
            <a:extLst>
              <a:ext uri="{FF2B5EF4-FFF2-40B4-BE49-F238E27FC236}">
                <a16:creationId xmlns:a16="http://schemas.microsoft.com/office/drawing/2014/main" id="{A89760FF-9E22-8149-829E-5A4FC2D16EFE}"/>
              </a:ext>
            </a:extLst>
          </p:cNvPr>
          <p:cNvPicPr>
            <a:picLocks noChangeAspect="1"/>
          </p:cNvPicPr>
          <p:nvPr/>
        </p:nvPicPr>
        <p:blipFill rotWithShape="1">
          <a:blip r:embed="rId2"/>
          <a:srcRect l="11368" t="4188" r="16837" b="6923"/>
          <a:stretch/>
        </p:blipFill>
        <p:spPr>
          <a:xfrm>
            <a:off x="551384" y="1052736"/>
            <a:ext cx="4923693" cy="4572000"/>
          </a:xfrm>
          <a:prstGeom prst="rect">
            <a:avLst/>
          </a:prstGeom>
        </p:spPr>
      </p:pic>
      <p:sp>
        <p:nvSpPr>
          <p:cNvPr id="8" name="TextBox 7">
            <a:extLst>
              <a:ext uri="{FF2B5EF4-FFF2-40B4-BE49-F238E27FC236}">
                <a16:creationId xmlns:a16="http://schemas.microsoft.com/office/drawing/2014/main" id="{A49CF217-A297-AE48-93F1-C660E110C647}"/>
              </a:ext>
            </a:extLst>
          </p:cNvPr>
          <p:cNvSpPr txBox="1"/>
          <p:nvPr/>
        </p:nvSpPr>
        <p:spPr>
          <a:xfrm>
            <a:off x="1991544" y="5805264"/>
            <a:ext cx="2731132" cy="369332"/>
          </a:xfrm>
          <a:prstGeom prst="rect">
            <a:avLst/>
          </a:prstGeom>
          <a:noFill/>
        </p:spPr>
        <p:txBody>
          <a:bodyPr wrap="none" lIns="0" tIns="0" rIns="0" bIns="0" rtlCol="0">
            <a:spAutoFit/>
          </a:bodyPr>
          <a:lstStyle/>
          <a:p>
            <a:pPr algn="l"/>
            <a:r>
              <a:rPr lang="en-GB" sz="2400" dirty="0"/>
              <a:t>TAX1 (7.5 mm hole)</a:t>
            </a:r>
          </a:p>
        </p:txBody>
      </p:sp>
      <p:pic>
        <p:nvPicPr>
          <p:cNvPr id="10" name="Picture 9">
            <a:extLst>
              <a:ext uri="{FF2B5EF4-FFF2-40B4-BE49-F238E27FC236}">
                <a16:creationId xmlns:a16="http://schemas.microsoft.com/office/drawing/2014/main" id="{7605B2F4-1BD4-E346-853C-C6CED765BCE8}"/>
              </a:ext>
            </a:extLst>
          </p:cNvPr>
          <p:cNvPicPr>
            <a:picLocks noChangeAspect="1"/>
          </p:cNvPicPr>
          <p:nvPr/>
        </p:nvPicPr>
        <p:blipFill rotWithShape="1">
          <a:blip r:embed="rId3"/>
          <a:srcRect l="17522" t="6496" r="8376" b="5555"/>
          <a:stretch/>
        </p:blipFill>
        <p:spPr>
          <a:xfrm>
            <a:off x="5951984" y="1124744"/>
            <a:ext cx="5081955" cy="4523642"/>
          </a:xfrm>
          <a:prstGeom prst="rect">
            <a:avLst/>
          </a:prstGeom>
        </p:spPr>
      </p:pic>
      <p:sp>
        <p:nvSpPr>
          <p:cNvPr id="12" name="TextBox 11">
            <a:extLst>
              <a:ext uri="{FF2B5EF4-FFF2-40B4-BE49-F238E27FC236}">
                <a16:creationId xmlns:a16="http://schemas.microsoft.com/office/drawing/2014/main" id="{3413792A-0647-5C40-8C50-EF6B31619F09}"/>
              </a:ext>
            </a:extLst>
          </p:cNvPr>
          <p:cNvSpPr txBox="1"/>
          <p:nvPr/>
        </p:nvSpPr>
        <p:spPr>
          <a:xfrm>
            <a:off x="6821252" y="5805264"/>
            <a:ext cx="2646174" cy="369332"/>
          </a:xfrm>
          <a:prstGeom prst="rect">
            <a:avLst/>
          </a:prstGeom>
          <a:noFill/>
        </p:spPr>
        <p:txBody>
          <a:bodyPr wrap="none" lIns="0" tIns="0" rIns="0" bIns="0" rtlCol="0">
            <a:spAutoFit/>
          </a:bodyPr>
          <a:lstStyle/>
          <a:p>
            <a:pPr algn="l"/>
            <a:r>
              <a:rPr lang="en-GB" sz="2400" dirty="0"/>
              <a:t>TAX2 (12 mm hole)</a:t>
            </a:r>
          </a:p>
        </p:txBody>
      </p:sp>
    </p:spTree>
    <p:extLst>
      <p:ext uri="{BB962C8B-B14F-4D97-AF65-F5344CB8AC3E}">
        <p14:creationId xmlns:p14="http://schemas.microsoft.com/office/powerpoint/2010/main" val="22713978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342FDF-389D-0B4C-A95C-7ECC6A75A2FC}"/>
              </a:ext>
            </a:extLst>
          </p:cNvPr>
          <p:cNvSpPr>
            <a:spLocks noGrp="1"/>
          </p:cNvSpPr>
          <p:nvPr>
            <p:ph type="title"/>
          </p:nvPr>
        </p:nvSpPr>
        <p:spPr/>
        <p:txBody>
          <a:bodyPr/>
          <a:lstStyle/>
          <a:p>
            <a:r>
              <a:rPr lang="en-GB" dirty="0"/>
              <a:t>Collimator scans just before BENDS 8 and 9 (</a:t>
            </a:r>
            <a:r>
              <a:rPr lang="en-GB" dirty="0" err="1"/>
              <a:t>horiz</a:t>
            </a:r>
            <a:r>
              <a:rPr lang="en-GB" dirty="0"/>
              <a:t>.)</a:t>
            </a:r>
          </a:p>
        </p:txBody>
      </p:sp>
      <p:sp>
        <p:nvSpPr>
          <p:cNvPr id="4" name="Date Placeholder 3">
            <a:extLst>
              <a:ext uri="{FF2B5EF4-FFF2-40B4-BE49-F238E27FC236}">
                <a16:creationId xmlns:a16="http://schemas.microsoft.com/office/drawing/2014/main" id="{FD812DA0-5ABD-9447-BCDC-9A5643F58987}"/>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44B991D3-0A24-3749-BB4B-1611FB30DA7C}"/>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CC77DE3D-EE32-5448-8AA2-8AD18241E8D7}"/>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8" name="Picture 7">
            <a:extLst>
              <a:ext uri="{FF2B5EF4-FFF2-40B4-BE49-F238E27FC236}">
                <a16:creationId xmlns:a16="http://schemas.microsoft.com/office/drawing/2014/main" id="{98216EF8-0AE2-264F-B623-35BAAB3CDEF5}"/>
              </a:ext>
            </a:extLst>
          </p:cNvPr>
          <p:cNvPicPr>
            <a:picLocks noChangeAspect="1"/>
          </p:cNvPicPr>
          <p:nvPr/>
        </p:nvPicPr>
        <p:blipFill rotWithShape="1">
          <a:blip r:embed="rId2"/>
          <a:srcRect l="11795" t="9202" r="25384" b="7038"/>
          <a:stretch/>
        </p:blipFill>
        <p:spPr>
          <a:xfrm rot="5400000">
            <a:off x="623391" y="1052736"/>
            <a:ext cx="4824536" cy="4824536"/>
          </a:xfrm>
          <a:prstGeom prst="rect">
            <a:avLst/>
          </a:prstGeom>
        </p:spPr>
      </p:pic>
      <p:pic>
        <p:nvPicPr>
          <p:cNvPr id="10" name="Picture 9">
            <a:extLst>
              <a:ext uri="{FF2B5EF4-FFF2-40B4-BE49-F238E27FC236}">
                <a16:creationId xmlns:a16="http://schemas.microsoft.com/office/drawing/2014/main" id="{663769D2-917F-3049-B686-49EC7EA9CD97}"/>
              </a:ext>
            </a:extLst>
          </p:cNvPr>
          <p:cNvPicPr>
            <a:picLocks noChangeAspect="1"/>
          </p:cNvPicPr>
          <p:nvPr/>
        </p:nvPicPr>
        <p:blipFill rotWithShape="1">
          <a:blip r:embed="rId3"/>
          <a:srcRect l="12308" t="4074" r="25641" b="9430"/>
          <a:stretch/>
        </p:blipFill>
        <p:spPr>
          <a:xfrm rot="5400000">
            <a:off x="6133570" y="943158"/>
            <a:ext cx="4821404" cy="5040560"/>
          </a:xfrm>
          <a:prstGeom prst="rect">
            <a:avLst/>
          </a:prstGeom>
        </p:spPr>
      </p:pic>
    </p:spTree>
    <p:extLst>
      <p:ext uri="{BB962C8B-B14F-4D97-AF65-F5344CB8AC3E}">
        <p14:creationId xmlns:p14="http://schemas.microsoft.com/office/powerpoint/2010/main" val="36720542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B3A28CE5-7737-2244-8876-533F3EE50CA2}"/>
              </a:ext>
            </a:extLst>
          </p:cNvPr>
          <p:cNvPicPr>
            <a:picLocks noGrp="1" noChangeAspect="1"/>
          </p:cNvPicPr>
          <p:nvPr>
            <p:ph idx="1"/>
          </p:nvPr>
        </p:nvPicPr>
        <p:blipFill rotWithShape="1">
          <a:blip r:embed="rId2"/>
          <a:srcRect r="19054" b="9708"/>
          <a:stretch/>
        </p:blipFill>
        <p:spPr>
          <a:xfrm rot="5400000">
            <a:off x="278086" y="1542058"/>
            <a:ext cx="5107715" cy="4273087"/>
          </a:xfrm>
        </p:spPr>
      </p:pic>
      <p:sp>
        <p:nvSpPr>
          <p:cNvPr id="3" name="Title 2">
            <a:extLst>
              <a:ext uri="{FF2B5EF4-FFF2-40B4-BE49-F238E27FC236}">
                <a16:creationId xmlns:a16="http://schemas.microsoft.com/office/drawing/2014/main" id="{0358EAD5-4BC3-E247-9934-8199793EB380}"/>
              </a:ext>
            </a:extLst>
          </p:cNvPr>
          <p:cNvSpPr>
            <a:spLocks noGrp="1"/>
          </p:cNvSpPr>
          <p:nvPr>
            <p:ph type="title"/>
          </p:nvPr>
        </p:nvSpPr>
        <p:spPr/>
        <p:txBody>
          <a:bodyPr/>
          <a:lstStyle/>
          <a:p>
            <a:r>
              <a:rPr lang="en-GB" dirty="0"/>
              <a:t>BEND11 scan (vertical)</a:t>
            </a:r>
          </a:p>
        </p:txBody>
      </p:sp>
      <p:sp>
        <p:nvSpPr>
          <p:cNvPr id="4" name="Date Placeholder 3">
            <a:extLst>
              <a:ext uri="{FF2B5EF4-FFF2-40B4-BE49-F238E27FC236}">
                <a16:creationId xmlns:a16="http://schemas.microsoft.com/office/drawing/2014/main" id="{60B1DED3-FBC4-624A-A834-D065D4C85586}"/>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772F46C9-04B0-2543-BB52-2E64FF32CD6B}"/>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AACD0272-99A5-5B4D-8C4B-7D13294049A3}"/>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9" name="TextBox 8">
            <a:extLst>
              <a:ext uri="{FF2B5EF4-FFF2-40B4-BE49-F238E27FC236}">
                <a16:creationId xmlns:a16="http://schemas.microsoft.com/office/drawing/2014/main" id="{FC6E5A40-0D53-1741-BE2F-AD69E540E2FA}"/>
              </a:ext>
            </a:extLst>
          </p:cNvPr>
          <p:cNvSpPr txBox="1"/>
          <p:nvPr/>
        </p:nvSpPr>
        <p:spPr>
          <a:xfrm>
            <a:off x="5591944" y="1340768"/>
            <a:ext cx="5832648" cy="1846659"/>
          </a:xfrm>
          <a:prstGeom prst="rect">
            <a:avLst/>
          </a:prstGeom>
          <a:noFill/>
        </p:spPr>
        <p:txBody>
          <a:bodyPr wrap="square" lIns="0" tIns="0" rIns="0" bIns="0" rtlCol="0">
            <a:spAutoFit/>
          </a:bodyPr>
          <a:lstStyle/>
          <a:p>
            <a:pPr algn="l"/>
            <a:r>
              <a:rPr lang="en-GB" sz="2000" dirty="0"/>
              <a:t>So the muon rate responds to </a:t>
            </a:r>
            <a:br>
              <a:rPr lang="en-GB" sz="2000" dirty="0"/>
            </a:br>
            <a:r>
              <a:rPr lang="en-GB" sz="2000" dirty="0"/>
              <a:t>these vertical bends.</a:t>
            </a:r>
          </a:p>
          <a:p>
            <a:pPr algn="l"/>
            <a:r>
              <a:rPr lang="en-GB" sz="2000" b="1" dirty="0">
                <a:solidFill>
                  <a:srgbClr val="13810E"/>
                </a:solidFill>
              </a:rPr>
              <a:t>So protons reach the T10 region.</a:t>
            </a:r>
          </a:p>
          <a:p>
            <a:pPr algn="l"/>
            <a:endParaRPr lang="en-GB" sz="2000" b="1" dirty="0">
              <a:solidFill>
                <a:srgbClr val="13810E"/>
              </a:solidFill>
            </a:endParaRPr>
          </a:p>
          <a:p>
            <a:pPr algn="l"/>
            <a:r>
              <a:rPr lang="en-GB" sz="2000" dirty="0"/>
              <a:t>Next step: </a:t>
            </a:r>
          </a:p>
          <a:p>
            <a:pPr algn="l"/>
            <a:r>
              <a:rPr lang="en-GB" sz="2000" dirty="0"/>
              <a:t>Trying to hit the T10 target (2 mm diameter)</a:t>
            </a:r>
          </a:p>
        </p:txBody>
      </p:sp>
      <p:sp>
        <p:nvSpPr>
          <p:cNvPr id="10" name="TextBox 9">
            <a:extLst>
              <a:ext uri="{FF2B5EF4-FFF2-40B4-BE49-F238E27FC236}">
                <a16:creationId xmlns:a16="http://schemas.microsoft.com/office/drawing/2014/main" id="{3A749CD8-D7D8-0E43-B81E-98FA5FBC5457}"/>
              </a:ext>
            </a:extLst>
          </p:cNvPr>
          <p:cNvSpPr txBox="1"/>
          <p:nvPr/>
        </p:nvSpPr>
        <p:spPr>
          <a:xfrm>
            <a:off x="5735960" y="4221088"/>
            <a:ext cx="5472608" cy="276999"/>
          </a:xfrm>
          <a:prstGeom prst="rect">
            <a:avLst/>
          </a:prstGeom>
          <a:noFill/>
        </p:spPr>
        <p:txBody>
          <a:bodyPr wrap="square" lIns="0" tIns="0" rIns="0" bIns="0" rtlCol="0">
            <a:spAutoFit/>
          </a:bodyPr>
          <a:lstStyle/>
          <a:p>
            <a:pPr algn="l"/>
            <a:r>
              <a:rPr lang="en-GB" b="1" dirty="0">
                <a:solidFill>
                  <a:srgbClr val="FF0000"/>
                </a:solidFill>
              </a:rPr>
              <a:t>But why are most of the SEMS </a:t>
            </a:r>
            <a:r>
              <a:rPr lang="en-GB" b="1">
                <a:solidFill>
                  <a:srgbClr val="FF0000"/>
                </a:solidFill>
              </a:rPr>
              <a:t>not responding?</a:t>
            </a:r>
            <a:endParaRPr lang="en-GB" b="1" dirty="0">
              <a:solidFill>
                <a:srgbClr val="FF0000"/>
              </a:solidFill>
            </a:endParaRPr>
          </a:p>
        </p:txBody>
      </p:sp>
    </p:spTree>
    <p:extLst>
      <p:ext uri="{BB962C8B-B14F-4D97-AF65-F5344CB8AC3E}">
        <p14:creationId xmlns:p14="http://schemas.microsoft.com/office/powerpoint/2010/main" val="9122749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012B8E-2D50-DC4C-B584-83415CF4E53E}"/>
              </a:ext>
            </a:extLst>
          </p:cNvPr>
          <p:cNvSpPr>
            <a:spLocks noGrp="1"/>
          </p:cNvSpPr>
          <p:nvPr>
            <p:ph type="title"/>
          </p:nvPr>
        </p:nvSpPr>
        <p:spPr/>
        <p:txBody>
          <a:bodyPr/>
          <a:lstStyle/>
          <a:p>
            <a:r>
              <a:rPr lang="en-GB" dirty="0"/>
              <a:t>First signal in SEM GRID just before BEND7</a:t>
            </a:r>
          </a:p>
        </p:txBody>
      </p:sp>
      <p:sp>
        <p:nvSpPr>
          <p:cNvPr id="4" name="Date Placeholder 3">
            <a:extLst>
              <a:ext uri="{FF2B5EF4-FFF2-40B4-BE49-F238E27FC236}">
                <a16:creationId xmlns:a16="http://schemas.microsoft.com/office/drawing/2014/main" id="{1A561437-EB58-5E48-8673-0FC85EB6C5D6}"/>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7751E5CB-6BB6-A94B-993E-966BA80E51E6}"/>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A190ADFA-B667-274B-8E12-8276FA408009}"/>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10" name="Picture 9">
            <a:extLst>
              <a:ext uri="{FF2B5EF4-FFF2-40B4-BE49-F238E27FC236}">
                <a16:creationId xmlns:a16="http://schemas.microsoft.com/office/drawing/2014/main" id="{4933FE6E-D458-BB43-A779-265CD45AFEBC}"/>
              </a:ext>
            </a:extLst>
          </p:cNvPr>
          <p:cNvPicPr>
            <a:picLocks noChangeAspect="1"/>
          </p:cNvPicPr>
          <p:nvPr/>
        </p:nvPicPr>
        <p:blipFill rotWithShape="1">
          <a:blip r:embed="rId2"/>
          <a:srcRect l="14099" t="21858" r="13475" b="12131"/>
          <a:stretch/>
        </p:blipFill>
        <p:spPr>
          <a:xfrm>
            <a:off x="2068643" y="1499016"/>
            <a:ext cx="8124668" cy="4527030"/>
          </a:xfrm>
          <a:prstGeom prst="rect">
            <a:avLst/>
          </a:prstGeom>
        </p:spPr>
      </p:pic>
    </p:spTree>
    <p:extLst>
      <p:ext uri="{BB962C8B-B14F-4D97-AF65-F5344CB8AC3E}">
        <p14:creationId xmlns:p14="http://schemas.microsoft.com/office/powerpoint/2010/main" val="2389796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D9BF09D2-95C5-B044-9FF2-C59C6179C3DD}"/>
              </a:ext>
            </a:extLst>
          </p:cNvPr>
          <p:cNvSpPr txBox="1">
            <a:spLocks/>
          </p:cNvSpPr>
          <p:nvPr/>
        </p:nvSpPr>
        <p:spPr>
          <a:xfrm>
            <a:off x="407987" y="1124744"/>
            <a:ext cx="11376025" cy="522670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600"/>
              </a:spcBef>
              <a:spcAft>
                <a:spcPts val="0"/>
              </a:spcAft>
            </a:pPr>
            <a:r>
              <a:rPr lang="en-GB" sz="2000" b="0" dirty="0"/>
              <a:t>The P42 TAX showed intermittent positioning problems around the 4 mm diameter TAX hole in 2018.</a:t>
            </a:r>
          </a:p>
          <a:p>
            <a:pPr>
              <a:lnSpc>
                <a:spcPct val="100000"/>
              </a:lnSpc>
              <a:spcBef>
                <a:spcPts val="600"/>
              </a:spcBef>
              <a:spcAft>
                <a:spcPts val="0"/>
              </a:spcAft>
            </a:pPr>
            <a:r>
              <a:rPr lang="en-GB" sz="2000" b="0" dirty="0"/>
              <a:t>Many detectors in NA62 need beam to be commissioned. In this context the only useful but indirect feedback comes from a large muon counter at the end of ECN3 (MUV3: 2.64 x 2.64 m</a:t>
            </a:r>
            <a:r>
              <a:rPr lang="en-GB" sz="2000" b="0" baseline="30000" dirty="0"/>
              <a:t>2</a:t>
            </a:r>
            <a:r>
              <a:rPr lang="en-GB" sz="2000" b="0" dirty="0"/>
              <a:t> with a hole for the beam passage, 246 m behind T10).</a:t>
            </a:r>
          </a:p>
          <a:p>
            <a:pPr>
              <a:lnSpc>
                <a:spcPct val="100000"/>
              </a:lnSpc>
              <a:spcBef>
                <a:spcPts val="600"/>
              </a:spcBef>
              <a:spcAft>
                <a:spcPts val="0"/>
              </a:spcAft>
            </a:pPr>
            <a:r>
              <a:rPr lang="en-GB" sz="2000" b="0" dirty="0"/>
              <a:t>In P42 only two modifications were made during LS2: QUAD18 was doubled and BEND2 (MSN plug-in) was replaced about a month ago after it burned. Its polarity was found wrong and corrected on the 16</a:t>
            </a:r>
            <a:r>
              <a:rPr lang="en-GB" sz="2000" b="0" baseline="30000" dirty="0"/>
              <a:t>th</a:t>
            </a:r>
            <a:r>
              <a:rPr lang="en-GB" sz="2000" b="0" dirty="0"/>
              <a:t> of July. In the meantime, all currents were checked by EPC, RP surveys were performed and many scans and checks were done. </a:t>
            </a:r>
          </a:p>
          <a:p>
            <a:pPr>
              <a:lnSpc>
                <a:spcPct val="100000"/>
              </a:lnSpc>
              <a:spcBef>
                <a:spcPts val="600"/>
              </a:spcBef>
              <a:spcAft>
                <a:spcPts val="0"/>
              </a:spcAft>
            </a:pPr>
            <a:r>
              <a:rPr lang="en-GB" sz="2000" b="0" dirty="0"/>
              <a:t>In K12 the second achromat was reinstalled slightly differently and the first one was re-cabled. </a:t>
            </a:r>
            <a:br>
              <a:rPr lang="en-GB" sz="2000" b="0" dirty="0"/>
            </a:br>
            <a:r>
              <a:rPr lang="en-GB" sz="2000" b="0" dirty="0"/>
              <a:t>One polarity in the second one was found wrong and corrected before the beam start.</a:t>
            </a:r>
            <a:br>
              <a:rPr lang="en-GB" sz="2000" b="0" dirty="0"/>
            </a:br>
            <a:r>
              <a:rPr lang="en-GB" sz="2000" b="0" dirty="0"/>
              <a:t>The first one is claimed to be correct but has not been cross checked (high dose rates). </a:t>
            </a:r>
          </a:p>
          <a:p>
            <a:pPr>
              <a:lnSpc>
                <a:spcPct val="100000"/>
              </a:lnSpc>
              <a:spcBef>
                <a:spcPts val="600"/>
              </a:spcBef>
              <a:spcAft>
                <a:spcPts val="0"/>
              </a:spcAft>
            </a:pPr>
            <a:r>
              <a:rPr lang="en-GB" sz="2000" b="0" dirty="0"/>
              <a:t>On Thursday 22</a:t>
            </a:r>
            <a:r>
              <a:rPr lang="en-GB" sz="2000" b="0" baseline="30000" dirty="0"/>
              <a:t>nd</a:t>
            </a:r>
            <a:r>
              <a:rPr lang="en-GB" sz="2000" b="0" dirty="0"/>
              <a:t> we decided to pick up from the start.</a:t>
            </a:r>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r>
              <a:rPr lang="de-DE"/>
              <a:t>03.08.21</a:t>
            </a:r>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Doble, Charitonidis, Gatignon, Bernhard | P42 Setting-Up</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3" name="Title 2">
            <a:extLst>
              <a:ext uri="{FF2B5EF4-FFF2-40B4-BE49-F238E27FC236}">
                <a16:creationId xmlns:a16="http://schemas.microsoft.com/office/drawing/2014/main" id="{46F2C32A-0976-4546-B28B-37EE849F5AE3}"/>
              </a:ext>
            </a:extLst>
          </p:cNvPr>
          <p:cNvSpPr>
            <a:spLocks noGrp="1"/>
          </p:cNvSpPr>
          <p:nvPr>
            <p:ph type="title"/>
          </p:nvPr>
        </p:nvSpPr>
        <p:spPr/>
        <p:txBody>
          <a:bodyPr/>
          <a:lstStyle/>
          <a:p>
            <a:r>
              <a:rPr lang="en-GB" dirty="0"/>
              <a:t>What is the issue?</a:t>
            </a:r>
          </a:p>
        </p:txBody>
      </p:sp>
    </p:spTree>
    <p:extLst>
      <p:ext uri="{BB962C8B-B14F-4D97-AF65-F5344CB8AC3E}">
        <p14:creationId xmlns:p14="http://schemas.microsoft.com/office/powerpoint/2010/main" val="3174704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4ABA5EC-65BE-E74B-B215-099AE62A3464}"/>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91CDBA88-9E49-CE48-B08A-5CF7F6AC83B1}"/>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59E2762F-40F9-D54F-9665-95399C51DD7F}"/>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7" name="Picture 6">
            <a:extLst>
              <a:ext uri="{FF2B5EF4-FFF2-40B4-BE49-F238E27FC236}">
                <a16:creationId xmlns:a16="http://schemas.microsoft.com/office/drawing/2014/main" id="{BE4EB51F-ECE8-F54C-BA99-AE9D4D79CE38}"/>
              </a:ext>
            </a:extLst>
          </p:cNvPr>
          <p:cNvPicPr>
            <a:picLocks noChangeAspect="1"/>
          </p:cNvPicPr>
          <p:nvPr/>
        </p:nvPicPr>
        <p:blipFill>
          <a:blip r:embed="rId2"/>
          <a:stretch>
            <a:fillRect/>
          </a:stretch>
        </p:blipFill>
        <p:spPr>
          <a:xfrm>
            <a:off x="263352" y="0"/>
            <a:ext cx="6480720" cy="6214108"/>
          </a:xfrm>
          <a:prstGeom prst="rect">
            <a:avLst/>
          </a:prstGeom>
        </p:spPr>
      </p:pic>
      <p:sp>
        <p:nvSpPr>
          <p:cNvPr id="8" name="TextBox 7">
            <a:extLst>
              <a:ext uri="{FF2B5EF4-FFF2-40B4-BE49-F238E27FC236}">
                <a16:creationId xmlns:a16="http://schemas.microsoft.com/office/drawing/2014/main" id="{36A92738-56D9-2C43-8655-9976BFF25AA8}"/>
              </a:ext>
            </a:extLst>
          </p:cNvPr>
          <p:cNvSpPr txBox="1"/>
          <p:nvPr/>
        </p:nvSpPr>
        <p:spPr>
          <a:xfrm>
            <a:off x="1540401" y="2922388"/>
            <a:ext cx="1694375" cy="369332"/>
          </a:xfrm>
          <a:prstGeom prst="rect">
            <a:avLst/>
          </a:prstGeom>
          <a:noFill/>
        </p:spPr>
        <p:txBody>
          <a:bodyPr wrap="none" lIns="0" tIns="0" rIns="0" bIns="0" rtlCol="0">
            <a:spAutoFit/>
          </a:bodyPr>
          <a:lstStyle/>
          <a:p>
            <a:r>
              <a:rPr lang="en-US" sz="2400" b="1" dirty="0">
                <a:solidFill>
                  <a:srgbClr val="FF0000"/>
                </a:solidFill>
              </a:rPr>
              <a:t>Achromat 1</a:t>
            </a:r>
          </a:p>
        </p:txBody>
      </p:sp>
      <p:sp>
        <p:nvSpPr>
          <p:cNvPr id="9" name="Rectangle 8">
            <a:extLst>
              <a:ext uri="{FF2B5EF4-FFF2-40B4-BE49-F238E27FC236}">
                <a16:creationId xmlns:a16="http://schemas.microsoft.com/office/drawing/2014/main" id="{F7478DC6-9A72-2446-939B-DA3FD4AA418B}"/>
              </a:ext>
            </a:extLst>
          </p:cNvPr>
          <p:cNvSpPr/>
          <p:nvPr/>
        </p:nvSpPr>
        <p:spPr>
          <a:xfrm>
            <a:off x="4511824" y="3107054"/>
            <a:ext cx="1879041" cy="461665"/>
          </a:xfrm>
          <a:prstGeom prst="rect">
            <a:avLst/>
          </a:prstGeom>
        </p:spPr>
        <p:txBody>
          <a:bodyPr wrap="none">
            <a:spAutoFit/>
          </a:bodyPr>
          <a:lstStyle/>
          <a:p>
            <a:r>
              <a:rPr lang="en-US" sz="2400" b="1" dirty="0">
                <a:solidFill>
                  <a:srgbClr val="FF0000"/>
                </a:solidFill>
              </a:rPr>
              <a:t>Achromat 2</a:t>
            </a:r>
          </a:p>
        </p:txBody>
      </p:sp>
      <p:sp>
        <p:nvSpPr>
          <p:cNvPr id="10" name="TextBox 9">
            <a:extLst>
              <a:ext uri="{FF2B5EF4-FFF2-40B4-BE49-F238E27FC236}">
                <a16:creationId xmlns:a16="http://schemas.microsoft.com/office/drawing/2014/main" id="{1F3CCD8D-6561-3A48-8494-7E5FA2D64B4B}"/>
              </a:ext>
            </a:extLst>
          </p:cNvPr>
          <p:cNvSpPr txBox="1"/>
          <p:nvPr/>
        </p:nvSpPr>
        <p:spPr>
          <a:xfrm>
            <a:off x="6960096" y="548680"/>
            <a:ext cx="5222776" cy="5232202"/>
          </a:xfrm>
          <a:prstGeom prst="rect">
            <a:avLst/>
          </a:prstGeom>
          <a:noFill/>
        </p:spPr>
        <p:txBody>
          <a:bodyPr wrap="none" lIns="0" tIns="0" rIns="0" bIns="0" rtlCol="0">
            <a:spAutoFit/>
          </a:bodyPr>
          <a:lstStyle/>
          <a:p>
            <a:pPr algn="l"/>
            <a:r>
              <a:rPr lang="en-US" sz="2000" b="1" dirty="0"/>
              <a:t>Achromat 2 </a:t>
            </a:r>
            <a:r>
              <a:rPr lang="en-US" sz="2000" dirty="0"/>
              <a:t>was completely rebuilt (slight </a:t>
            </a:r>
            <a:br>
              <a:rPr lang="en-US" sz="2000" dirty="0"/>
            </a:br>
            <a:r>
              <a:rPr lang="en-US" sz="2000" dirty="0"/>
              <a:t>displacements to reduce backgrounds from</a:t>
            </a:r>
            <a:br>
              <a:rPr lang="en-US" sz="2000" dirty="0"/>
            </a:br>
            <a:r>
              <a:rPr lang="en-US" sz="2000" dirty="0"/>
              <a:t>upstream decays by adding counters and</a:t>
            </a:r>
            <a:br>
              <a:rPr lang="en-US" sz="2000" dirty="0"/>
            </a:br>
            <a:r>
              <a:rPr lang="en-US" sz="2000" dirty="0"/>
              <a:t>changing apertures slightly)</a:t>
            </a:r>
          </a:p>
          <a:p>
            <a:pPr algn="l"/>
            <a:endParaRPr lang="en-US" sz="2000" dirty="0"/>
          </a:p>
          <a:p>
            <a:pPr algn="l"/>
            <a:r>
              <a:rPr lang="en-US" sz="2000" b="1" dirty="0"/>
              <a:t>Achromat 1 </a:t>
            </a:r>
            <a:r>
              <a:rPr lang="en-US" sz="2000" dirty="0"/>
              <a:t>was re-cabled. Before LS2 the</a:t>
            </a:r>
            <a:br>
              <a:rPr lang="en-US" sz="2000" dirty="0"/>
            </a:br>
            <a:r>
              <a:rPr lang="en-US" sz="2000" dirty="0"/>
              <a:t>second magnet was powered independently,</a:t>
            </a:r>
            <a:br>
              <a:rPr lang="en-US" sz="2000" dirty="0"/>
            </a:br>
            <a:r>
              <a:rPr lang="en-US" sz="2000" dirty="0"/>
              <a:t>now the fourth. This improves muon sweeping</a:t>
            </a:r>
            <a:br>
              <a:rPr lang="en-US" sz="2000" dirty="0"/>
            </a:br>
            <a:r>
              <a:rPr lang="en-US" sz="2000" dirty="0"/>
              <a:t>for NA62 in beam dump mode (see PBC-CB</a:t>
            </a:r>
          </a:p>
          <a:p>
            <a:pPr algn="l"/>
            <a:r>
              <a:rPr lang="en-US" sz="2000" dirty="0"/>
              <a:t>Report) and even more so for SHADOWS </a:t>
            </a:r>
            <a:br>
              <a:rPr lang="en-US" sz="2000" dirty="0"/>
            </a:br>
            <a:r>
              <a:rPr lang="en-US" sz="2000" dirty="0"/>
              <a:t>(under study)</a:t>
            </a:r>
          </a:p>
          <a:p>
            <a:pPr algn="l"/>
            <a:endParaRPr lang="en-US" sz="2000" dirty="0"/>
          </a:p>
          <a:p>
            <a:pPr algn="l"/>
            <a:r>
              <a:rPr lang="en-US" sz="2000" dirty="0"/>
              <a:t>Many changes in NA62 itself, which also </a:t>
            </a:r>
            <a:br>
              <a:rPr lang="en-US" sz="2000" dirty="0"/>
            </a:br>
            <a:r>
              <a:rPr lang="en-US" sz="2000" dirty="0"/>
              <a:t>affects monitors we use for beam tuning.</a:t>
            </a:r>
            <a:br>
              <a:rPr lang="en-US" sz="2000" dirty="0"/>
            </a:br>
            <a:r>
              <a:rPr lang="en-US" sz="2000" dirty="0"/>
              <a:t>Their setting up </a:t>
            </a:r>
            <a:r>
              <a:rPr lang="en-US" sz="2000"/>
              <a:t>needs beam.</a:t>
            </a:r>
            <a:br>
              <a:rPr lang="en-US" sz="2000" dirty="0"/>
            </a:br>
            <a:r>
              <a:rPr lang="en-US" sz="2000" dirty="0"/>
              <a:t>Part of this was done over night with muons</a:t>
            </a:r>
            <a:br>
              <a:rPr lang="en-US" sz="2000" dirty="0"/>
            </a:br>
            <a:r>
              <a:rPr lang="en-US" sz="2000" dirty="0"/>
              <a:t>that could be provided.</a:t>
            </a:r>
          </a:p>
        </p:txBody>
      </p:sp>
    </p:spTree>
    <p:extLst>
      <p:ext uri="{BB962C8B-B14F-4D97-AF65-F5344CB8AC3E}">
        <p14:creationId xmlns:p14="http://schemas.microsoft.com/office/powerpoint/2010/main" val="28606190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1F240F-BBD3-B540-9F59-31F7BBB2DB91}"/>
              </a:ext>
            </a:extLst>
          </p:cNvPr>
          <p:cNvSpPr>
            <a:spLocks noGrp="1"/>
          </p:cNvSpPr>
          <p:nvPr>
            <p:ph type="title"/>
          </p:nvPr>
        </p:nvSpPr>
        <p:spPr/>
        <p:txBody>
          <a:bodyPr/>
          <a:lstStyle/>
          <a:p>
            <a:r>
              <a:rPr lang="en-US" dirty="0"/>
              <a:t>The beam ‘works’ somewhat</a:t>
            </a:r>
          </a:p>
        </p:txBody>
      </p:sp>
      <p:sp>
        <p:nvSpPr>
          <p:cNvPr id="4" name="Date Placeholder 3">
            <a:extLst>
              <a:ext uri="{FF2B5EF4-FFF2-40B4-BE49-F238E27FC236}">
                <a16:creationId xmlns:a16="http://schemas.microsoft.com/office/drawing/2014/main" id="{FB37DE8A-459B-264B-A5F3-F2ACDCEA2C99}"/>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72F43B91-4823-0441-909D-5E7E362FC08D}"/>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E5ABE22E-70AC-8D44-AE5E-18C61CCE6D3D}"/>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8" name="Picture 7">
            <a:extLst>
              <a:ext uri="{FF2B5EF4-FFF2-40B4-BE49-F238E27FC236}">
                <a16:creationId xmlns:a16="http://schemas.microsoft.com/office/drawing/2014/main" id="{6E75E2A3-F1DF-9947-81B6-556C4A6A522B}"/>
              </a:ext>
            </a:extLst>
          </p:cNvPr>
          <p:cNvPicPr>
            <a:picLocks noChangeAspect="1"/>
          </p:cNvPicPr>
          <p:nvPr/>
        </p:nvPicPr>
        <p:blipFill rotWithShape="1">
          <a:blip r:embed="rId2"/>
          <a:srcRect l="22700" t="15001" r="56300" b="16401"/>
          <a:stretch/>
        </p:blipFill>
        <p:spPr>
          <a:xfrm rot="5400000">
            <a:off x="2444013" y="-911282"/>
            <a:ext cx="2808312" cy="6880363"/>
          </a:xfrm>
          <a:prstGeom prst="rect">
            <a:avLst/>
          </a:prstGeom>
        </p:spPr>
      </p:pic>
      <p:sp>
        <p:nvSpPr>
          <p:cNvPr id="9" name="Oval 8">
            <a:extLst>
              <a:ext uri="{FF2B5EF4-FFF2-40B4-BE49-F238E27FC236}">
                <a16:creationId xmlns:a16="http://schemas.microsoft.com/office/drawing/2014/main" id="{58D5C782-F48A-0D47-A1CD-E8A1485DFD8B}"/>
              </a:ext>
            </a:extLst>
          </p:cNvPr>
          <p:cNvSpPr/>
          <p:nvPr/>
        </p:nvSpPr>
        <p:spPr>
          <a:xfrm>
            <a:off x="1631504" y="2132856"/>
            <a:ext cx="792088" cy="43204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116B322-2ACB-E547-A8A2-CD291DF5B41D}"/>
              </a:ext>
            </a:extLst>
          </p:cNvPr>
          <p:cNvPicPr>
            <a:picLocks noChangeAspect="1"/>
          </p:cNvPicPr>
          <p:nvPr/>
        </p:nvPicPr>
        <p:blipFill rotWithShape="1">
          <a:blip r:embed="rId3"/>
          <a:srcRect l="27950" t="29000" r="37400" b="36000"/>
          <a:stretch/>
        </p:blipFill>
        <p:spPr>
          <a:xfrm rot="5400000">
            <a:off x="7044915" y="879818"/>
            <a:ext cx="5702217" cy="4319861"/>
          </a:xfrm>
          <a:prstGeom prst="rect">
            <a:avLst/>
          </a:prstGeom>
        </p:spPr>
      </p:pic>
      <p:sp>
        <p:nvSpPr>
          <p:cNvPr id="12" name="TextBox 11">
            <a:extLst>
              <a:ext uri="{FF2B5EF4-FFF2-40B4-BE49-F238E27FC236}">
                <a16:creationId xmlns:a16="http://schemas.microsoft.com/office/drawing/2014/main" id="{1CC7E9BE-B1F2-CD4C-A73A-E11B6D1C28BB}"/>
              </a:ext>
            </a:extLst>
          </p:cNvPr>
          <p:cNvSpPr txBox="1"/>
          <p:nvPr/>
        </p:nvSpPr>
        <p:spPr>
          <a:xfrm>
            <a:off x="551384" y="4437112"/>
            <a:ext cx="6501780" cy="369332"/>
          </a:xfrm>
          <a:prstGeom prst="rect">
            <a:avLst/>
          </a:prstGeom>
          <a:noFill/>
        </p:spPr>
        <p:txBody>
          <a:bodyPr wrap="none" lIns="0" tIns="0" rIns="0" bIns="0" rtlCol="0">
            <a:spAutoFit/>
          </a:bodyPr>
          <a:lstStyle/>
          <a:p>
            <a:pPr algn="l"/>
            <a:r>
              <a:rPr lang="en-US" sz="2400" dirty="0"/>
              <a:t>Count rate and profile at the very end of ECN3 !</a:t>
            </a:r>
          </a:p>
        </p:txBody>
      </p:sp>
    </p:spTree>
    <p:extLst>
      <p:ext uri="{BB962C8B-B14F-4D97-AF65-F5344CB8AC3E}">
        <p14:creationId xmlns:p14="http://schemas.microsoft.com/office/powerpoint/2010/main" val="26250097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192C9-F880-FF48-A71A-859B6EEF5779}"/>
              </a:ext>
            </a:extLst>
          </p:cNvPr>
          <p:cNvSpPr>
            <a:spLocks noGrp="1"/>
          </p:cNvSpPr>
          <p:nvPr>
            <p:ph type="title"/>
          </p:nvPr>
        </p:nvSpPr>
        <p:spPr/>
        <p:txBody>
          <a:bodyPr/>
          <a:lstStyle/>
          <a:p>
            <a:r>
              <a:rPr lang="en-US" dirty="0"/>
              <a:t>Changes made</a:t>
            </a:r>
          </a:p>
        </p:txBody>
      </p:sp>
      <p:sp>
        <p:nvSpPr>
          <p:cNvPr id="3" name="Content Placeholder 2">
            <a:extLst>
              <a:ext uri="{FF2B5EF4-FFF2-40B4-BE49-F238E27FC236}">
                <a16:creationId xmlns:a16="http://schemas.microsoft.com/office/drawing/2014/main" id="{9138BBEB-608A-B14B-A04C-1753C5F7968A}"/>
              </a:ext>
            </a:extLst>
          </p:cNvPr>
          <p:cNvSpPr>
            <a:spLocks noGrp="1"/>
          </p:cNvSpPr>
          <p:nvPr>
            <p:ph idx="1"/>
          </p:nvPr>
        </p:nvSpPr>
        <p:spPr>
          <a:xfrm>
            <a:off x="443681" y="1124744"/>
            <a:ext cx="11304637" cy="4643983"/>
          </a:xfrm>
        </p:spPr>
        <p:txBody>
          <a:bodyPr/>
          <a:lstStyle/>
          <a:p>
            <a:pPr marL="0" indent="0">
              <a:spcBef>
                <a:spcPts val="600"/>
              </a:spcBef>
              <a:spcAft>
                <a:spcPts val="0"/>
              </a:spcAft>
              <a:buNone/>
            </a:pPr>
            <a:r>
              <a:rPr lang="en-US" sz="2000" dirty="0"/>
              <a:t>P42:</a:t>
            </a:r>
          </a:p>
          <a:p>
            <a:pPr marL="0" indent="0">
              <a:spcBef>
                <a:spcPts val="600"/>
              </a:spcBef>
              <a:spcAft>
                <a:spcPts val="0"/>
              </a:spcAft>
              <a:buNone/>
            </a:pPr>
            <a:r>
              <a:rPr lang="en-US" sz="2000" b="0" dirty="0"/>
              <a:t>Q18 doubled up</a:t>
            </a:r>
            <a:br>
              <a:rPr lang="en-US" sz="2000" b="0" dirty="0"/>
            </a:br>
            <a:r>
              <a:rPr lang="en-US" sz="2000" b="0" dirty="0"/>
              <a:t>BEND2 replaced (plug-in) after the old one burned</a:t>
            </a:r>
            <a:br>
              <a:rPr lang="en-US" sz="2000" b="0" dirty="0"/>
            </a:br>
            <a:r>
              <a:rPr lang="en-US" sz="2000" b="0" dirty="0"/>
              <a:t>B4 powering modified to avoid problems at end of access</a:t>
            </a:r>
            <a:br>
              <a:rPr lang="en-US" sz="2000" b="0" dirty="0"/>
            </a:br>
            <a:r>
              <a:rPr lang="en-US" sz="2000" b="0" dirty="0"/>
              <a:t>Two 4-jaw collimators replaced (one for vacuum leak, one broken)</a:t>
            </a:r>
            <a:br>
              <a:rPr lang="en-US" sz="2000" b="0" dirty="0"/>
            </a:br>
            <a:r>
              <a:rPr lang="en-US" sz="2000" b="0" dirty="0"/>
              <a:t>Some SEM instrumentation (never used) removed, some put back last week</a:t>
            </a:r>
          </a:p>
          <a:p>
            <a:pPr marL="0" indent="0">
              <a:spcBef>
                <a:spcPts val="600"/>
              </a:spcBef>
              <a:spcAft>
                <a:spcPts val="0"/>
              </a:spcAft>
              <a:buNone/>
            </a:pPr>
            <a:endParaRPr lang="en-US" sz="2000" b="0" dirty="0"/>
          </a:p>
          <a:p>
            <a:pPr marL="0" indent="0">
              <a:spcBef>
                <a:spcPts val="600"/>
              </a:spcBef>
              <a:spcAft>
                <a:spcPts val="0"/>
              </a:spcAft>
              <a:buNone/>
            </a:pPr>
            <a:r>
              <a:rPr lang="en-US" sz="2000" dirty="0"/>
              <a:t>K12:</a:t>
            </a:r>
          </a:p>
          <a:p>
            <a:pPr marL="0" indent="0">
              <a:spcBef>
                <a:spcPts val="600"/>
              </a:spcBef>
              <a:spcAft>
                <a:spcPts val="0"/>
              </a:spcAft>
              <a:buNone/>
            </a:pPr>
            <a:r>
              <a:rPr lang="en-US" sz="2000" b="0" dirty="0"/>
              <a:t>First achromat re-cabled</a:t>
            </a:r>
            <a:br>
              <a:rPr lang="en-US" sz="2000" b="0" dirty="0"/>
            </a:br>
            <a:r>
              <a:rPr lang="en-US" sz="2000" b="0" dirty="0"/>
              <a:t>Second achromat modified</a:t>
            </a:r>
            <a:br>
              <a:rPr lang="en-US" sz="2000" b="0" dirty="0"/>
            </a:br>
            <a:r>
              <a:rPr lang="en-US" sz="2000" b="0" dirty="0"/>
              <a:t>Experiment changes (GTK installation)</a:t>
            </a:r>
          </a:p>
          <a:p>
            <a:pPr marL="0" indent="0">
              <a:spcBef>
                <a:spcPts val="600"/>
              </a:spcBef>
              <a:spcAft>
                <a:spcPts val="0"/>
              </a:spcAft>
              <a:buNone/>
            </a:pPr>
            <a:endParaRPr lang="en-US" sz="2000" b="0" dirty="0"/>
          </a:p>
          <a:p>
            <a:pPr marL="0" indent="0">
              <a:spcBef>
                <a:spcPts val="600"/>
              </a:spcBef>
              <a:spcAft>
                <a:spcPts val="0"/>
              </a:spcAft>
              <a:buNone/>
            </a:pPr>
            <a:r>
              <a:rPr lang="en-US" sz="2000" dirty="0"/>
              <a:t>Overall:</a:t>
            </a:r>
          </a:p>
          <a:p>
            <a:pPr marL="0" indent="0">
              <a:spcBef>
                <a:spcPts val="600"/>
              </a:spcBef>
              <a:spcAft>
                <a:spcPts val="0"/>
              </a:spcAft>
              <a:buNone/>
            </a:pPr>
            <a:r>
              <a:rPr lang="en-US" sz="2000" b="0" dirty="0"/>
              <a:t>Changes in FESA classes</a:t>
            </a:r>
            <a:br>
              <a:rPr lang="en-US" sz="2000" b="0" dirty="0"/>
            </a:br>
            <a:r>
              <a:rPr lang="en-US" sz="2000" b="0" dirty="0"/>
              <a:t>Changes in CESAR</a:t>
            </a:r>
          </a:p>
          <a:p>
            <a:pPr marL="0" indent="0">
              <a:buNone/>
            </a:pPr>
            <a:endParaRPr lang="en-US" b="0" dirty="0"/>
          </a:p>
        </p:txBody>
      </p:sp>
      <p:sp>
        <p:nvSpPr>
          <p:cNvPr id="4" name="Date Placeholder 3">
            <a:extLst>
              <a:ext uri="{FF2B5EF4-FFF2-40B4-BE49-F238E27FC236}">
                <a16:creationId xmlns:a16="http://schemas.microsoft.com/office/drawing/2014/main" id="{A666398E-C254-FC45-9335-97AF42001E52}"/>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5D69EAE0-1630-5A40-9481-C6CF27915E0A}"/>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9C6D4A8C-9B98-2D4E-A10A-9640B32C7E6D}"/>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Tree>
    <p:extLst>
      <p:ext uri="{BB962C8B-B14F-4D97-AF65-F5344CB8AC3E}">
        <p14:creationId xmlns:p14="http://schemas.microsoft.com/office/powerpoint/2010/main" val="2211321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0077D1-71F0-8041-9E61-5DB996CB6E73}"/>
              </a:ext>
            </a:extLst>
          </p:cNvPr>
          <p:cNvSpPr>
            <a:spLocks noGrp="1"/>
          </p:cNvSpPr>
          <p:nvPr>
            <p:ph idx="1"/>
          </p:nvPr>
        </p:nvSpPr>
        <p:spPr>
          <a:xfrm>
            <a:off x="335360" y="980728"/>
            <a:ext cx="11376024" cy="5256584"/>
          </a:xfrm>
        </p:spPr>
        <p:txBody>
          <a:bodyPr/>
          <a:lstStyle/>
          <a:p>
            <a:pPr>
              <a:lnSpc>
                <a:spcPct val="100000"/>
              </a:lnSpc>
              <a:spcBef>
                <a:spcPts val="600"/>
              </a:spcBef>
              <a:spcAft>
                <a:spcPts val="0"/>
              </a:spcAft>
            </a:pPr>
            <a:r>
              <a:rPr lang="en-GB" b="0" dirty="0"/>
              <a:t>We need to reduce the beam intensity for initial tuning for reasons of equipment safety, hence the 4 mm TAX hole. To avoid uncertainties due to the positioning problem with the 4 mm hole, we used a 7.5 mm hole in the other TAX. In the second TAX we used the 12 mm diameter hole, routinely used without problems all through the 2018 run.</a:t>
            </a:r>
          </a:p>
          <a:p>
            <a:pPr>
              <a:lnSpc>
                <a:spcPct val="100000"/>
              </a:lnSpc>
              <a:spcBef>
                <a:spcPts val="600"/>
              </a:spcBef>
              <a:spcAft>
                <a:spcPts val="0"/>
              </a:spcAft>
            </a:pPr>
            <a:r>
              <a:rPr lang="en-GB" b="0" dirty="0"/>
              <a:t>To keep the intensity low, we used a 300 mm long Beryllium target in T4 (instead of 100 mm) and thus operated at half the proton intensity.</a:t>
            </a:r>
          </a:p>
          <a:p>
            <a:pPr>
              <a:lnSpc>
                <a:spcPct val="100000"/>
              </a:lnSpc>
              <a:spcBef>
                <a:spcPts val="600"/>
              </a:spcBef>
              <a:spcAft>
                <a:spcPts val="0"/>
              </a:spcAft>
            </a:pPr>
            <a:r>
              <a:rPr lang="en-GB" b="0" dirty="0"/>
              <a:t>We switched off all dipoles and muon sweepers in K12 to make the muon signal a bit more easy to interpret.</a:t>
            </a:r>
          </a:p>
          <a:p>
            <a:pPr>
              <a:lnSpc>
                <a:spcPct val="100000"/>
              </a:lnSpc>
              <a:spcBef>
                <a:spcPts val="600"/>
              </a:spcBef>
              <a:spcAft>
                <a:spcPts val="0"/>
              </a:spcAft>
            </a:pPr>
            <a:r>
              <a:rPr lang="en-GB" b="0" dirty="0"/>
              <a:t>Some SEM monitors, removed at the end of LS2 (they were not used over decades because they never gave a useful signal) were reinstalled and an attempt was made by SY-BI to really make them operational.</a:t>
            </a:r>
          </a:p>
          <a:p>
            <a:pPr>
              <a:lnSpc>
                <a:spcPct val="100000"/>
              </a:lnSpc>
              <a:spcBef>
                <a:spcPts val="600"/>
              </a:spcBef>
              <a:spcAft>
                <a:spcPts val="0"/>
              </a:spcAft>
            </a:pPr>
            <a:r>
              <a:rPr lang="en-GB" b="0" dirty="0"/>
              <a:t>Various checks were done again on magnet currents and polarities.</a:t>
            </a:r>
          </a:p>
          <a:p>
            <a:pPr>
              <a:lnSpc>
                <a:spcPct val="100000"/>
              </a:lnSpc>
              <a:spcBef>
                <a:spcPts val="600"/>
              </a:spcBef>
              <a:spcAft>
                <a:spcPts val="0"/>
              </a:spcAft>
            </a:pPr>
            <a:r>
              <a:rPr lang="en-GB" b="0" dirty="0"/>
              <a:t>Normally P42 tuning is done using collimators and counting on the SEM counters close to T10, but now we had to use the muon counter of the experiment instead (but in better conditions than in the first week, due to K12 magnets being off). </a:t>
            </a:r>
          </a:p>
        </p:txBody>
      </p:sp>
      <p:sp>
        <p:nvSpPr>
          <p:cNvPr id="3" name="Title 2">
            <a:extLst>
              <a:ext uri="{FF2B5EF4-FFF2-40B4-BE49-F238E27FC236}">
                <a16:creationId xmlns:a16="http://schemas.microsoft.com/office/drawing/2014/main" id="{7115F1FC-1637-3246-B9B7-D689BDAD0F9C}"/>
              </a:ext>
            </a:extLst>
          </p:cNvPr>
          <p:cNvSpPr>
            <a:spLocks noGrp="1"/>
          </p:cNvSpPr>
          <p:nvPr>
            <p:ph type="title"/>
          </p:nvPr>
        </p:nvSpPr>
        <p:spPr/>
        <p:txBody>
          <a:bodyPr/>
          <a:lstStyle/>
          <a:p>
            <a:r>
              <a:rPr lang="en-GB" dirty="0"/>
              <a:t>What did we change with respect to the first week?</a:t>
            </a:r>
          </a:p>
        </p:txBody>
      </p:sp>
      <p:sp>
        <p:nvSpPr>
          <p:cNvPr id="4" name="Date Placeholder 3">
            <a:extLst>
              <a:ext uri="{FF2B5EF4-FFF2-40B4-BE49-F238E27FC236}">
                <a16:creationId xmlns:a16="http://schemas.microsoft.com/office/drawing/2014/main" id="{266D6E0E-5C07-664E-A910-B92EEE905D26}"/>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BCF7DDC7-F046-0F40-BB94-A08DED21C0FC}"/>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B01BD3FC-394D-204E-A870-22C177D12584}"/>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1494766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15F1FC-1637-3246-B9B7-D689BDAD0F9C}"/>
              </a:ext>
            </a:extLst>
          </p:cNvPr>
          <p:cNvSpPr>
            <a:spLocks noGrp="1"/>
          </p:cNvSpPr>
          <p:nvPr>
            <p:ph type="title"/>
          </p:nvPr>
        </p:nvSpPr>
        <p:spPr/>
        <p:txBody>
          <a:bodyPr/>
          <a:lstStyle/>
          <a:p>
            <a:r>
              <a:rPr lang="en-GB" dirty="0"/>
              <a:t>Some relevant observations (find 400 GeV currents)</a:t>
            </a:r>
          </a:p>
        </p:txBody>
      </p:sp>
      <p:sp>
        <p:nvSpPr>
          <p:cNvPr id="4" name="Date Placeholder 3">
            <a:extLst>
              <a:ext uri="{FF2B5EF4-FFF2-40B4-BE49-F238E27FC236}">
                <a16:creationId xmlns:a16="http://schemas.microsoft.com/office/drawing/2014/main" id="{266D6E0E-5C07-664E-A910-B92EEE905D26}"/>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BCF7DDC7-F046-0F40-BB94-A08DED21C0FC}"/>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B01BD3FC-394D-204E-A870-22C177D12584}"/>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10" name="Content Placeholder 9">
            <a:extLst>
              <a:ext uri="{FF2B5EF4-FFF2-40B4-BE49-F238E27FC236}">
                <a16:creationId xmlns:a16="http://schemas.microsoft.com/office/drawing/2014/main" id="{371784D9-08C5-8D46-884E-EF64894D3AFC}"/>
              </a:ext>
            </a:extLst>
          </p:cNvPr>
          <p:cNvPicPr>
            <a:picLocks noGrp="1" noChangeAspect="1"/>
          </p:cNvPicPr>
          <p:nvPr>
            <p:ph idx="1"/>
          </p:nvPr>
        </p:nvPicPr>
        <p:blipFill rotWithShape="1">
          <a:blip r:embed="rId2"/>
          <a:srcRect l="7425" t="4232" r="16628" b="13565"/>
          <a:stretch/>
        </p:blipFill>
        <p:spPr>
          <a:xfrm>
            <a:off x="365427" y="980728"/>
            <a:ext cx="5442541" cy="4418062"/>
          </a:xfrm>
        </p:spPr>
      </p:pic>
      <p:sp>
        <p:nvSpPr>
          <p:cNvPr id="11" name="TextBox 10">
            <a:extLst>
              <a:ext uri="{FF2B5EF4-FFF2-40B4-BE49-F238E27FC236}">
                <a16:creationId xmlns:a16="http://schemas.microsoft.com/office/drawing/2014/main" id="{CEA481A6-9E6C-F64F-9E16-EC8FA63AB2A6}"/>
              </a:ext>
            </a:extLst>
          </p:cNvPr>
          <p:cNvSpPr txBox="1"/>
          <p:nvPr/>
        </p:nvSpPr>
        <p:spPr>
          <a:xfrm>
            <a:off x="2135560" y="5589240"/>
            <a:ext cx="2232248" cy="369332"/>
          </a:xfrm>
          <a:prstGeom prst="rect">
            <a:avLst/>
          </a:prstGeom>
          <a:noFill/>
        </p:spPr>
        <p:txBody>
          <a:bodyPr wrap="square" lIns="0" tIns="0" rIns="0" bIns="0" rtlCol="0">
            <a:spAutoFit/>
          </a:bodyPr>
          <a:lstStyle/>
          <a:p>
            <a:pPr algn="l"/>
            <a:r>
              <a:rPr lang="en-GB" sz="2400" dirty="0"/>
              <a:t>BEND2</a:t>
            </a:r>
            <a:r>
              <a:rPr lang="en-GB" sz="2400" baseline="-25000" dirty="0"/>
              <a:t>H</a:t>
            </a:r>
            <a:r>
              <a:rPr lang="en-GB" sz="2400" dirty="0"/>
              <a:t> (MSN)</a:t>
            </a:r>
          </a:p>
        </p:txBody>
      </p:sp>
      <p:pic>
        <p:nvPicPr>
          <p:cNvPr id="15" name="Picture 14">
            <a:extLst>
              <a:ext uri="{FF2B5EF4-FFF2-40B4-BE49-F238E27FC236}">
                <a16:creationId xmlns:a16="http://schemas.microsoft.com/office/drawing/2014/main" id="{7A9CDA03-2006-924F-A88A-71B22D8439D6}"/>
              </a:ext>
            </a:extLst>
          </p:cNvPr>
          <p:cNvPicPr>
            <a:picLocks noChangeAspect="1"/>
          </p:cNvPicPr>
          <p:nvPr/>
        </p:nvPicPr>
        <p:blipFill rotWithShape="1">
          <a:blip r:embed="rId3"/>
          <a:srcRect l="10342" t="12735" r="25043" b="5213"/>
          <a:stretch/>
        </p:blipFill>
        <p:spPr>
          <a:xfrm>
            <a:off x="6168008" y="1052736"/>
            <a:ext cx="4536504" cy="4320481"/>
          </a:xfrm>
          <a:prstGeom prst="rect">
            <a:avLst/>
          </a:prstGeom>
        </p:spPr>
      </p:pic>
      <p:sp>
        <p:nvSpPr>
          <p:cNvPr id="16" name="TextBox 15">
            <a:extLst>
              <a:ext uri="{FF2B5EF4-FFF2-40B4-BE49-F238E27FC236}">
                <a16:creationId xmlns:a16="http://schemas.microsoft.com/office/drawing/2014/main" id="{2CCD733E-8A23-724A-B106-4B98201ABDCE}"/>
              </a:ext>
            </a:extLst>
          </p:cNvPr>
          <p:cNvSpPr txBox="1"/>
          <p:nvPr/>
        </p:nvSpPr>
        <p:spPr>
          <a:xfrm>
            <a:off x="7392144" y="5579948"/>
            <a:ext cx="2232248" cy="369332"/>
          </a:xfrm>
          <a:prstGeom prst="rect">
            <a:avLst/>
          </a:prstGeom>
          <a:noFill/>
        </p:spPr>
        <p:txBody>
          <a:bodyPr wrap="square" lIns="0" tIns="0" rIns="0" bIns="0" rtlCol="0">
            <a:spAutoFit/>
          </a:bodyPr>
          <a:lstStyle/>
          <a:p>
            <a:pPr algn="l"/>
            <a:r>
              <a:rPr lang="en-GB" sz="2400" dirty="0"/>
              <a:t>BEND5</a:t>
            </a:r>
            <a:r>
              <a:rPr lang="en-GB" sz="2400" baseline="-25000" dirty="0"/>
              <a:t>H</a:t>
            </a:r>
            <a:r>
              <a:rPr lang="en-GB" sz="2400" dirty="0"/>
              <a:t> (MBN)</a:t>
            </a:r>
          </a:p>
        </p:txBody>
      </p:sp>
    </p:spTree>
    <p:extLst>
      <p:ext uri="{BB962C8B-B14F-4D97-AF65-F5344CB8AC3E}">
        <p14:creationId xmlns:p14="http://schemas.microsoft.com/office/powerpoint/2010/main" val="2000156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68CABC-72CC-9A41-A129-8299E33B075A}"/>
              </a:ext>
            </a:extLst>
          </p:cNvPr>
          <p:cNvSpPr>
            <a:spLocks noGrp="1"/>
          </p:cNvSpPr>
          <p:nvPr>
            <p:ph type="title"/>
          </p:nvPr>
        </p:nvSpPr>
        <p:spPr/>
        <p:txBody>
          <a:bodyPr/>
          <a:lstStyle/>
          <a:p>
            <a:r>
              <a:rPr lang="en-GB" dirty="0"/>
              <a:t>Bend7 scan (very sensitive)</a:t>
            </a:r>
          </a:p>
        </p:txBody>
      </p:sp>
      <p:sp>
        <p:nvSpPr>
          <p:cNvPr id="4" name="Date Placeholder 3">
            <a:extLst>
              <a:ext uri="{FF2B5EF4-FFF2-40B4-BE49-F238E27FC236}">
                <a16:creationId xmlns:a16="http://schemas.microsoft.com/office/drawing/2014/main" id="{3EEFCC63-D2B6-3142-A56C-242CDD9FF3B0}"/>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2B3186A5-6077-3249-BA3B-6F28AE8F13D5}"/>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DB26C422-175F-D142-9CB9-724AA467425A}"/>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8" name="Picture 7">
            <a:extLst>
              <a:ext uri="{FF2B5EF4-FFF2-40B4-BE49-F238E27FC236}">
                <a16:creationId xmlns:a16="http://schemas.microsoft.com/office/drawing/2014/main" id="{9DBDCC43-9DE2-C04B-A92C-B9160E3438E3}"/>
              </a:ext>
            </a:extLst>
          </p:cNvPr>
          <p:cNvPicPr>
            <a:picLocks noChangeAspect="1"/>
          </p:cNvPicPr>
          <p:nvPr/>
        </p:nvPicPr>
        <p:blipFill rotWithShape="1">
          <a:blip r:embed="rId2"/>
          <a:srcRect l="14872" t="7126" r="14102" b="10481"/>
          <a:stretch/>
        </p:blipFill>
        <p:spPr>
          <a:xfrm rot="5400000">
            <a:off x="826477" y="1441267"/>
            <a:ext cx="4870938" cy="4237892"/>
          </a:xfrm>
          <a:prstGeom prst="rect">
            <a:avLst/>
          </a:prstGeom>
        </p:spPr>
      </p:pic>
      <p:sp>
        <p:nvSpPr>
          <p:cNvPr id="9" name="TextBox 8">
            <a:extLst>
              <a:ext uri="{FF2B5EF4-FFF2-40B4-BE49-F238E27FC236}">
                <a16:creationId xmlns:a16="http://schemas.microsoft.com/office/drawing/2014/main" id="{983DDBEC-FFD7-EF4E-9794-1E6172B408D5}"/>
              </a:ext>
            </a:extLst>
          </p:cNvPr>
          <p:cNvSpPr txBox="1"/>
          <p:nvPr/>
        </p:nvSpPr>
        <p:spPr>
          <a:xfrm>
            <a:off x="5807968" y="1628800"/>
            <a:ext cx="4479503" cy="615553"/>
          </a:xfrm>
          <a:prstGeom prst="rect">
            <a:avLst/>
          </a:prstGeom>
          <a:noFill/>
        </p:spPr>
        <p:txBody>
          <a:bodyPr wrap="square" lIns="0" tIns="0" rIns="0" bIns="0" rtlCol="0">
            <a:spAutoFit/>
          </a:bodyPr>
          <a:lstStyle/>
          <a:p>
            <a:pPr algn="l"/>
            <a:r>
              <a:rPr lang="en-GB" sz="2000" dirty="0"/>
              <a:t>Find nominal current (within 1 permille)</a:t>
            </a:r>
          </a:p>
          <a:p>
            <a:pPr algn="l"/>
            <a:r>
              <a:rPr lang="en-GB" sz="2000" dirty="0"/>
              <a:t>This must therefore be protons.</a:t>
            </a:r>
          </a:p>
        </p:txBody>
      </p:sp>
      <p:sp>
        <p:nvSpPr>
          <p:cNvPr id="10" name="TextBox 9">
            <a:extLst>
              <a:ext uri="{FF2B5EF4-FFF2-40B4-BE49-F238E27FC236}">
                <a16:creationId xmlns:a16="http://schemas.microsoft.com/office/drawing/2014/main" id="{DFACBF1D-7F2E-BF46-94D5-8741539C0F8F}"/>
              </a:ext>
            </a:extLst>
          </p:cNvPr>
          <p:cNvSpPr txBox="1"/>
          <p:nvPr/>
        </p:nvSpPr>
        <p:spPr>
          <a:xfrm>
            <a:off x="5807968" y="2780928"/>
            <a:ext cx="5010987" cy="1538883"/>
          </a:xfrm>
          <a:prstGeom prst="rect">
            <a:avLst/>
          </a:prstGeom>
          <a:noFill/>
        </p:spPr>
        <p:txBody>
          <a:bodyPr wrap="none" lIns="0" tIns="0" rIns="0" bIns="0" rtlCol="0">
            <a:spAutoFit/>
          </a:bodyPr>
          <a:lstStyle/>
          <a:p>
            <a:pPr algn="l"/>
            <a:r>
              <a:rPr lang="en-GB" sz="2000" dirty="0"/>
              <a:t>Scan through small slit in COLL7H (±1 mm).</a:t>
            </a:r>
          </a:p>
          <a:p>
            <a:pPr algn="l"/>
            <a:r>
              <a:rPr lang="en-GB" sz="2000" dirty="0"/>
              <a:t>Notice very high radiation level in tunnel</a:t>
            </a:r>
            <a:br>
              <a:rPr lang="en-GB" sz="2000" dirty="0"/>
            </a:br>
            <a:r>
              <a:rPr lang="en-GB" sz="2000" dirty="0"/>
              <a:t>during the scan (1 </a:t>
            </a:r>
            <a:r>
              <a:rPr lang="en-GB" sz="2000" dirty="0" err="1"/>
              <a:t>Sv</a:t>
            </a:r>
            <a:r>
              <a:rPr lang="en-GB" sz="2000" dirty="0"/>
              <a:t>/h).</a:t>
            </a:r>
          </a:p>
          <a:p>
            <a:pPr algn="l"/>
            <a:endParaRPr lang="en-GB" sz="2000" dirty="0"/>
          </a:p>
          <a:p>
            <a:pPr algn="l"/>
            <a:r>
              <a:rPr lang="en-GB" sz="2000" dirty="0"/>
              <a:t>Therefore the rate must be quite high.</a:t>
            </a:r>
          </a:p>
        </p:txBody>
      </p:sp>
    </p:spTree>
    <p:extLst>
      <p:ext uri="{BB962C8B-B14F-4D97-AF65-F5344CB8AC3E}">
        <p14:creationId xmlns:p14="http://schemas.microsoft.com/office/powerpoint/2010/main" val="3131764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B3977B-5A83-3846-BDC7-838A0DAED27E}"/>
              </a:ext>
            </a:extLst>
          </p:cNvPr>
          <p:cNvSpPr>
            <a:spLocks noGrp="1"/>
          </p:cNvSpPr>
          <p:nvPr>
            <p:ph type="title"/>
          </p:nvPr>
        </p:nvSpPr>
        <p:spPr/>
        <p:txBody>
          <a:bodyPr/>
          <a:lstStyle/>
          <a:p>
            <a:r>
              <a:rPr lang="en-GB" dirty="0"/>
              <a:t>BEND8 and BEND9 scans</a:t>
            </a:r>
          </a:p>
        </p:txBody>
      </p:sp>
      <p:sp>
        <p:nvSpPr>
          <p:cNvPr id="4" name="Date Placeholder 3">
            <a:extLst>
              <a:ext uri="{FF2B5EF4-FFF2-40B4-BE49-F238E27FC236}">
                <a16:creationId xmlns:a16="http://schemas.microsoft.com/office/drawing/2014/main" id="{4BDCF157-6FE0-6E43-AE36-D19DBBC7AE05}"/>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A59C76AB-3B23-9A43-9AB7-6EF93B8D35E2}"/>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4257704C-75A9-874C-93C4-91BCF8F332FB}"/>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8" name="Picture 7">
            <a:extLst>
              <a:ext uri="{FF2B5EF4-FFF2-40B4-BE49-F238E27FC236}">
                <a16:creationId xmlns:a16="http://schemas.microsoft.com/office/drawing/2014/main" id="{E4C424A2-A603-3F44-982F-44E989893ACB}"/>
              </a:ext>
            </a:extLst>
          </p:cNvPr>
          <p:cNvPicPr>
            <a:picLocks noChangeAspect="1"/>
          </p:cNvPicPr>
          <p:nvPr/>
        </p:nvPicPr>
        <p:blipFill rotWithShape="1">
          <a:blip r:embed="rId2"/>
          <a:srcRect l="6666" r="32821" b="5328"/>
          <a:stretch/>
        </p:blipFill>
        <p:spPr>
          <a:xfrm rot="5400000">
            <a:off x="911136" y="764992"/>
            <a:ext cx="4149969" cy="4869473"/>
          </a:xfrm>
          <a:prstGeom prst="rect">
            <a:avLst/>
          </a:prstGeom>
        </p:spPr>
      </p:pic>
      <p:sp>
        <p:nvSpPr>
          <p:cNvPr id="9" name="TextBox 8">
            <a:extLst>
              <a:ext uri="{FF2B5EF4-FFF2-40B4-BE49-F238E27FC236}">
                <a16:creationId xmlns:a16="http://schemas.microsoft.com/office/drawing/2014/main" id="{A54FC53D-7E55-C54E-8D28-79FD2D28D4E2}"/>
              </a:ext>
            </a:extLst>
          </p:cNvPr>
          <p:cNvSpPr txBox="1"/>
          <p:nvPr/>
        </p:nvSpPr>
        <p:spPr>
          <a:xfrm>
            <a:off x="3647728" y="5661248"/>
            <a:ext cx="1363578" cy="553998"/>
          </a:xfrm>
          <a:prstGeom prst="rect">
            <a:avLst/>
          </a:prstGeom>
          <a:noFill/>
        </p:spPr>
        <p:txBody>
          <a:bodyPr wrap="none" lIns="0" tIns="0" rIns="0" bIns="0" rtlCol="0">
            <a:spAutoFit/>
          </a:bodyPr>
          <a:lstStyle/>
          <a:p>
            <a:pPr algn="l"/>
            <a:r>
              <a:rPr lang="en-GB" b="1" dirty="0">
                <a:solidFill>
                  <a:srgbClr val="FF0000"/>
                </a:solidFill>
              </a:rPr>
              <a:t>Nominal</a:t>
            </a:r>
          </a:p>
          <a:p>
            <a:pPr algn="l"/>
            <a:r>
              <a:rPr lang="en-GB" b="1" dirty="0">
                <a:solidFill>
                  <a:srgbClr val="FF0000"/>
                </a:solidFill>
              </a:rPr>
              <a:t>(1390 Amps)</a:t>
            </a:r>
          </a:p>
        </p:txBody>
      </p:sp>
      <p:cxnSp>
        <p:nvCxnSpPr>
          <p:cNvPr id="11" name="Straight Arrow Connector 10">
            <a:extLst>
              <a:ext uri="{FF2B5EF4-FFF2-40B4-BE49-F238E27FC236}">
                <a16:creationId xmlns:a16="http://schemas.microsoft.com/office/drawing/2014/main" id="{828DFB73-0BD4-294C-8FC2-D1FDDEF32EE3}"/>
              </a:ext>
            </a:extLst>
          </p:cNvPr>
          <p:cNvCxnSpPr/>
          <p:nvPr/>
        </p:nvCxnSpPr>
        <p:spPr>
          <a:xfrm flipV="1">
            <a:off x="4151784" y="4941168"/>
            <a:ext cx="0" cy="57606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0869566-EF8B-044F-B288-DFD9F2EF6833}"/>
              </a:ext>
            </a:extLst>
          </p:cNvPr>
          <p:cNvCxnSpPr>
            <a:cxnSpLocks/>
          </p:cNvCxnSpPr>
          <p:nvPr/>
        </p:nvCxnSpPr>
        <p:spPr>
          <a:xfrm flipH="1">
            <a:off x="5087888" y="2348880"/>
            <a:ext cx="1080120" cy="151216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C579735-6331-FA41-8400-5561C603BA23}"/>
              </a:ext>
            </a:extLst>
          </p:cNvPr>
          <p:cNvSpPr txBox="1"/>
          <p:nvPr/>
        </p:nvSpPr>
        <p:spPr>
          <a:xfrm>
            <a:off x="6384032" y="1412776"/>
            <a:ext cx="5202386" cy="1938992"/>
          </a:xfrm>
          <a:prstGeom prst="rect">
            <a:avLst/>
          </a:prstGeom>
          <a:noFill/>
        </p:spPr>
        <p:txBody>
          <a:bodyPr wrap="none" lIns="0" tIns="0" rIns="0" bIns="0" rtlCol="0">
            <a:spAutoFit/>
          </a:bodyPr>
          <a:lstStyle/>
          <a:p>
            <a:pPr algn="l"/>
            <a:r>
              <a:rPr lang="en-GB" dirty="0"/>
              <a:t>This setting gives many times more muons.</a:t>
            </a:r>
            <a:br>
              <a:rPr lang="en-GB" dirty="0"/>
            </a:br>
            <a:r>
              <a:rPr lang="en-GB" dirty="0"/>
              <a:t>This corresponds to a 4.7 </a:t>
            </a:r>
            <a:r>
              <a:rPr lang="en-GB" dirty="0" err="1"/>
              <a:t>mrad</a:t>
            </a:r>
            <a:r>
              <a:rPr lang="en-GB" dirty="0"/>
              <a:t> difference in angle.</a:t>
            </a:r>
            <a:br>
              <a:rPr lang="en-GB" dirty="0"/>
            </a:br>
            <a:r>
              <a:rPr lang="en-GB" dirty="0"/>
              <a:t>With such an offset the proton beam crosses</a:t>
            </a:r>
            <a:br>
              <a:rPr lang="en-GB" dirty="0"/>
            </a:br>
            <a:r>
              <a:rPr lang="en-GB" dirty="0"/>
              <a:t>the wall of the vacuum chamber about 3 metres</a:t>
            </a:r>
            <a:br>
              <a:rPr lang="en-GB" dirty="0"/>
            </a:br>
            <a:r>
              <a:rPr lang="en-GB" dirty="0"/>
              <a:t>downstream of the exit of B9.</a:t>
            </a:r>
          </a:p>
          <a:p>
            <a:pPr algn="l"/>
            <a:r>
              <a:rPr lang="en-GB" dirty="0"/>
              <a:t>RP found a hot spot at that location (1 mSv/hr).</a:t>
            </a:r>
          </a:p>
          <a:p>
            <a:pPr algn="l"/>
            <a:endParaRPr lang="en-GB" dirty="0"/>
          </a:p>
        </p:txBody>
      </p:sp>
      <p:sp>
        <p:nvSpPr>
          <p:cNvPr id="16" name="TextBox 15">
            <a:extLst>
              <a:ext uri="{FF2B5EF4-FFF2-40B4-BE49-F238E27FC236}">
                <a16:creationId xmlns:a16="http://schemas.microsoft.com/office/drawing/2014/main" id="{564FF69C-FF65-5A41-896D-37C5A1263B91}"/>
              </a:ext>
            </a:extLst>
          </p:cNvPr>
          <p:cNvSpPr txBox="1"/>
          <p:nvPr/>
        </p:nvSpPr>
        <p:spPr>
          <a:xfrm>
            <a:off x="6384032" y="3501008"/>
            <a:ext cx="5548635" cy="1107996"/>
          </a:xfrm>
          <a:prstGeom prst="rect">
            <a:avLst/>
          </a:prstGeom>
          <a:noFill/>
        </p:spPr>
        <p:txBody>
          <a:bodyPr wrap="none" lIns="0" tIns="0" rIns="0" bIns="0" rtlCol="0">
            <a:spAutoFit/>
          </a:bodyPr>
          <a:lstStyle/>
          <a:p>
            <a:pPr algn="l"/>
            <a:r>
              <a:rPr lang="en-GB" dirty="0"/>
              <a:t>At nominal settings, inversion of the first vertical </a:t>
            </a:r>
            <a:br>
              <a:rPr lang="en-GB" dirty="0"/>
            </a:br>
            <a:r>
              <a:rPr lang="en-GB" dirty="0"/>
              <a:t>bend downstream (BEND10) showed no change</a:t>
            </a:r>
            <a:br>
              <a:rPr lang="en-GB" dirty="0"/>
            </a:br>
            <a:r>
              <a:rPr lang="en-GB" dirty="0"/>
              <a:t>at all in the muon flux.</a:t>
            </a:r>
            <a:br>
              <a:rPr lang="en-GB" dirty="0"/>
            </a:br>
            <a:r>
              <a:rPr lang="en-GB" dirty="0"/>
              <a:t>This could also indicate that protons do not reach T10.</a:t>
            </a:r>
          </a:p>
        </p:txBody>
      </p:sp>
      <p:sp>
        <p:nvSpPr>
          <p:cNvPr id="17" name="TextBox 16">
            <a:extLst>
              <a:ext uri="{FF2B5EF4-FFF2-40B4-BE49-F238E27FC236}">
                <a16:creationId xmlns:a16="http://schemas.microsoft.com/office/drawing/2014/main" id="{01851BC0-53F8-7040-AF6F-2F7D3B1ECCA5}"/>
              </a:ext>
            </a:extLst>
          </p:cNvPr>
          <p:cNvSpPr txBox="1"/>
          <p:nvPr/>
        </p:nvSpPr>
        <p:spPr>
          <a:xfrm>
            <a:off x="6384032" y="4941168"/>
            <a:ext cx="5668218" cy="1107996"/>
          </a:xfrm>
          <a:prstGeom prst="rect">
            <a:avLst/>
          </a:prstGeom>
          <a:noFill/>
        </p:spPr>
        <p:txBody>
          <a:bodyPr wrap="none" lIns="0" tIns="0" rIns="0" bIns="0" rtlCol="0">
            <a:spAutoFit/>
          </a:bodyPr>
          <a:lstStyle/>
          <a:p>
            <a:pPr algn="l"/>
            <a:r>
              <a:rPr lang="en-GB" dirty="0"/>
              <a:t>Hence asked for a thorough check of B8, B9 and some </a:t>
            </a:r>
            <a:br>
              <a:rPr lang="en-GB" dirty="0"/>
            </a:br>
            <a:r>
              <a:rPr lang="en-GB" dirty="0"/>
              <a:t>other magnets on Saturday morning. Thanks to the </a:t>
            </a:r>
            <a:br>
              <a:rPr lang="en-GB" dirty="0"/>
            </a:br>
            <a:r>
              <a:rPr lang="en-GB" dirty="0"/>
              <a:t>magnet experts.</a:t>
            </a:r>
          </a:p>
          <a:p>
            <a:pPr algn="l"/>
            <a:r>
              <a:rPr lang="en-GB" b="1" dirty="0"/>
              <a:t>All magnets were found OK.</a:t>
            </a:r>
          </a:p>
        </p:txBody>
      </p:sp>
    </p:spTree>
    <p:extLst>
      <p:ext uri="{BB962C8B-B14F-4D97-AF65-F5344CB8AC3E}">
        <p14:creationId xmlns:p14="http://schemas.microsoft.com/office/powerpoint/2010/main" val="3200445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6268FE6-4E63-B94A-A3EF-08E9483864B6}"/>
              </a:ext>
            </a:extLst>
          </p:cNvPr>
          <p:cNvSpPr>
            <a:spLocks noGrp="1"/>
          </p:cNvSpPr>
          <p:nvPr>
            <p:ph idx="1"/>
          </p:nvPr>
        </p:nvSpPr>
        <p:spPr>
          <a:xfrm>
            <a:off x="335360" y="1124744"/>
            <a:ext cx="5255963" cy="4608512"/>
          </a:xfrm>
        </p:spPr>
        <p:txBody>
          <a:bodyPr/>
          <a:lstStyle/>
          <a:p>
            <a:pPr>
              <a:lnSpc>
                <a:spcPct val="100000"/>
              </a:lnSpc>
              <a:spcBef>
                <a:spcPts val="600"/>
              </a:spcBef>
              <a:spcAft>
                <a:spcPts val="0"/>
              </a:spcAft>
            </a:pPr>
            <a:r>
              <a:rPr lang="en-GB" b="0" dirty="0"/>
              <a:t>Believe Maxwell’s law and explore </a:t>
            </a:r>
            <a:br>
              <a:rPr lang="en-GB" b="0" dirty="0"/>
            </a:br>
            <a:r>
              <a:rPr lang="en-GB" b="0" dirty="0"/>
              <a:t>peak at nominal current.</a:t>
            </a:r>
          </a:p>
          <a:p>
            <a:pPr>
              <a:lnSpc>
                <a:spcPct val="100000"/>
              </a:lnSpc>
              <a:spcBef>
                <a:spcPts val="600"/>
              </a:spcBef>
              <a:spcAft>
                <a:spcPts val="0"/>
              </a:spcAft>
            </a:pPr>
            <a:r>
              <a:rPr lang="en-GB" b="0" dirty="0"/>
              <a:t>Set B8 to nominal.</a:t>
            </a:r>
          </a:p>
          <a:p>
            <a:pPr>
              <a:lnSpc>
                <a:spcPct val="100000"/>
              </a:lnSpc>
              <a:spcBef>
                <a:spcPts val="600"/>
              </a:spcBef>
              <a:spcAft>
                <a:spcPts val="0"/>
              </a:spcAft>
            </a:pPr>
            <a:r>
              <a:rPr lang="en-GB" b="0" dirty="0"/>
              <a:t>A fine B9 scan around the nominal current shows a nice and narrow peak around the nominal value, as expected.</a:t>
            </a:r>
          </a:p>
          <a:p>
            <a:pPr>
              <a:lnSpc>
                <a:spcPct val="100000"/>
              </a:lnSpc>
              <a:spcBef>
                <a:spcPts val="600"/>
              </a:spcBef>
              <a:spcAft>
                <a:spcPts val="0"/>
              </a:spcAft>
            </a:pPr>
            <a:r>
              <a:rPr lang="en-GB" b="0" dirty="0"/>
              <a:t>So with nominal settings we get </a:t>
            </a:r>
            <a:br>
              <a:rPr lang="en-GB" b="0" dirty="0"/>
            </a:br>
            <a:r>
              <a:rPr lang="en-GB" b="0" dirty="0"/>
              <a:t>beam to Bends 10, 11, 12.</a:t>
            </a:r>
          </a:p>
          <a:p>
            <a:pPr>
              <a:lnSpc>
                <a:spcPct val="100000"/>
              </a:lnSpc>
              <a:spcBef>
                <a:spcPts val="600"/>
              </a:spcBef>
              <a:spcAft>
                <a:spcPts val="0"/>
              </a:spcAft>
            </a:pPr>
            <a:r>
              <a:rPr lang="en-GB" b="0" dirty="0"/>
              <a:t>But still no other signal other than</a:t>
            </a:r>
            <a:br>
              <a:rPr lang="en-GB" b="0" dirty="0"/>
            </a:br>
            <a:r>
              <a:rPr lang="en-GB" b="0" dirty="0"/>
              <a:t>the MUV3 counter of NA62.</a:t>
            </a:r>
          </a:p>
        </p:txBody>
      </p:sp>
      <p:sp>
        <p:nvSpPr>
          <p:cNvPr id="3" name="Title 2">
            <a:extLst>
              <a:ext uri="{FF2B5EF4-FFF2-40B4-BE49-F238E27FC236}">
                <a16:creationId xmlns:a16="http://schemas.microsoft.com/office/drawing/2014/main" id="{07425009-30EC-FA41-9D2B-18AAF6A0CA88}"/>
              </a:ext>
            </a:extLst>
          </p:cNvPr>
          <p:cNvSpPr>
            <a:spLocks noGrp="1"/>
          </p:cNvSpPr>
          <p:nvPr>
            <p:ph type="title"/>
          </p:nvPr>
        </p:nvSpPr>
        <p:spPr/>
        <p:txBody>
          <a:bodyPr/>
          <a:lstStyle/>
          <a:p>
            <a:r>
              <a:rPr lang="en-GB" dirty="0"/>
              <a:t>What now?</a:t>
            </a:r>
          </a:p>
        </p:txBody>
      </p:sp>
      <p:sp>
        <p:nvSpPr>
          <p:cNvPr id="4" name="Date Placeholder 3">
            <a:extLst>
              <a:ext uri="{FF2B5EF4-FFF2-40B4-BE49-F238E27FC236}">
                <a16:creationId xmlns:a16="http://schemas.microsoft.com/office/drawing/2014/main" id="{94333360-ABB5-2949-BE77-9B50C2D5B4D6}"/>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60ADCEEC-AF86-8E41-9A4B-625D09C3FBFC}"/>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8AFE4E22-29B1-3943-9F7E-0B25CFC1C940}"/>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8" name="Picture 7">
            <a:extLst>
              <a:ext uri="{FF2B5EF4-FFF2-40B4-BE49-F238E27FC236}">
                <a16:creationId xmlns:a16="http://schemas.microsoft.com/office/drawing/2014/main" id="{E5E6E54E-0589-7F40-99AE-F04BAECD7B7D}"/>
              </a:ext>
            </a:extLst>
          </p:cNvPr>
          <p:cNvPicPr>
            <a:picLocks noChangeAspect="1"/>
          </p:cNvPicPr>
          <p:nvPr/>
        </p:nvPicPr>
        <p:blipFill rotWithShape="1">
          <a:blip r:embed="rId2"/>
          <a:srcRect l="16154" t="7834" r="24872" b="3960"/>
          <a:stretch/>
        </p:blipFill>
        <p:spPr>
          <a:xfrm rot="5400000">
            <a:off x="5921117" y="363522"/>
            <a:ext cx="5407856" cy="6066204"/>
          </a:xfrm>
          <a:prstGeom prst="rect">
            <a:avLst/>
          </a:prstGeom>
        </p:spPr>
      </p:pic>
    </p:spTree>
    <p:extLst>
      <p:ext uri="{BB962C8B-B14F-4D97-AF65-F5344CB8AC3E}">
        <p14:creationId xmlns:p14="http://schemas.microsoft.com/office/powerpoint/2010/main" val="3276644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0121A4A-534C-4C43-AAC7-D7B4D8E8B099}"/>
              </a:ext>
            </a:extLst>
          </p:cNvPr>
          <p:cNvSpPr>
            <a:spLocks noGrp="1"/>
          </p:cNvSpPr>
          <p:nvPr>
            <p:ph type="title"/>
          </p:nvPr>
        </p:nvSpPr>
        <p:spPr/>
        <p:txBody>
          <a:bodyPr/>
          <a:lstStyle/>
          <a:p>
            <a:r>
              <a:rPr lang="en-GB" dirty="0"/>
              <a:t>Explanation of the B8, B9 ‘puzzle’</a:t>
            </a:r>
          </a:p>
        </p:txBody>
      </p:sp>
      <p:sp>
        <p:nvSpPr>
          <p:cNvPr id="4" name="Date Placeholder 3">
            <a:extLst>
              <a:ext uri="{FF2B5EF4-FFF2-40B4-BE49-F238E27FC236}">
                <a16:creationId xmlns:a16="http://schemas.microsoft.com/office/drawing/2014/main" id="{2A1E8CFB-BBC8-FA4D-A50C-B8FAF5624E14}"/>
              </a:ext>
            </a:extLst>
          </p:cNvPr>
          <p:cNvSpPr>
            <a:spLocks noGrp="1"/>
          </p:cNvSpPr>
          <p:nvPr>
            <p:ph type="dt" sz="half" idx="10"/>
          </p:nvPr>
        </p:nvSpPr>
        <p:spPr/>
        <p:txBody>
          <a:bodyPr/>
          <a:lstStyle/>
          <a:p>
            <a:r>
              <a:rPr lang="de-DE"/>
              <a:t>03.08.21</a:t>
            </a:r>
            <a:endParaRPr lang="en-US" dirty="0"/>
          </a:p>
        </p:txBody>
      </p:sp>
      <p:sp>
        <p:nvSpPr>
          <p:cNvPr id="5" name="Footer Placeholder 4">
            <a:extLst>
              <a:ext uri="{FF2B5EF4-FFF2-40B4-BE49-F238E27FC236}">
                <a16:creationId xmlns:a16="http://schemas.microsoft.com/office/drawing/2014/main" id="{AD605B5C-A67F-264A-8202-409056A847B1}"/>
              </a:ext>
            </a:extLst>
          </p:cNvPr>
          <p:cNvSpPr>
            <a:spLocks noGrp="1"/>
          </p:cNvSpPr>
          <p:nvPr>
            <p:ph type="ftr" sz="quarter" idx="11"/>
          </p:nvPr>
        </p:nvSpPr>
        <p:spPr/>
        <p:txBody>
          <a:bodyPr/>
          <a:lstStyle/>
          <a:p>
            <a:r>
              <a:rPr lang="en-US"/>
              <a:t>Doble, Charitonidis, Gatignon, Bernhard | P42 Setting-Up</a:t>
            </a:r>
            <a:endParaRPr lang="en-US" dirty="0"/>
          </a:p>
        </p:txBody>
      </p:sp>
      <p:sp>
        <p:nvSpPr>
          <p:cNvPr id="6" name="Slide Number Placeholder 5">
            <a:extLst>
              <a:ext uri="{FF2B5EF4-FFF2-40B4-BE49-F238E27FC236}">
                <a16:creationId xmlns:a16="http://schemas.microsoft.com/office/drawing/2014/main" id="{A3BC382B-3C04-E249-ACBF-4095796E48E6}"/>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a:extLst>
              <a:ext uri="{FF2B5EF4-FFF2-40B4-BE49-F238E27FC236}">
                <a16:creationId xmlns:a16="http://schemas.microsoft.com/office/drawing/2014/main" id="{760DB18A-7780-8D4E-8E1F-F2435C65DFB0}"/>
              </a:ext>
            </a:extLst>
          </p:cNvPr>
          <p:cNvPicPr>
            <a:picLocks noChangeAspect="1"/>
          </p:cNvPicPr>
          <p:nvPr/>
        </p:nvPicPr>
        <p:blipFill>
          <a:blip r:embed="rId2"/>
          <a:stretch>
            <a:fillRect/>
          </a:stretch>
        </p:blipFill>
        <p:spPr>
          <a:xfrm>
            <a:off x="1271464" y="908720"/>
            <a:ext cx="9145016" cy="5182944"/>
          </a:xfrm>
          <a:prstGeom prst="rect">
            <a:avLst/>
          </a:prstGeom>
        </p:spPr>
      </p:pic>
    </p:spTree>
    <p:extLst>
      <p:ext uri="{BB962C8B-B14F-4D97-AF65-F5344CB8AC3E}">
        <p14:creationId xmlns:p14="http://schemas.microsoft.com/office/powerpoint/2010/main" val="274463892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FA9C3E2F-5E4F-BF4C-AAED-5F553F2B8BDF}" vid="{8A2B3DB7-9ED3-3447-AADF-ADB78508967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2091</TotalTime>
  <Words>2701</Words>
  <Application>Microsoft Macintosh PowerPoint</Application>
  <PresentationFormat>Widescreen</PresentationFormat>
  <Paragraphs>238</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Symbol</vt:lpstr>
      <vt:lpstr>Office Theme</vt:lpstr>
      <vt:lpstr>Progress report P42+K12 tuning</vt:lpstr>
      <vt:lpstr>What is the issue?</vt:lpstr>
      <vt:lpstr>What is the issue?</vt:lpstr>
      <vt:lpstr>What did we change with respect to the first week?</vt:lpstr>
      <vt:lpstr>Some relevant observations (find 400 GeV currents)</vt:lpstr>
      <vt:lpstr>Bend7 scan (very sensitive)</vt:lpstr>
      <vt:lpstr>BEND8 and BEND9 scans</vt:lpstr>
      <vt:lpstr>What now?</vt:lpstr>
      <vt:lpstr>Explanation of the B8, B9 ‘puzzle’</vt:lpstr>
      <vt:lpstr>Scanning the edges of a 6 mm diameter hole at T10</vt:lpstr>
      <vt:lpstr>Finding the target with 15 mm hole in T10 collimator</vt:lpstr>
      <vt:lpstr>A look at the K12 beam</vt:lpstr>
      <vt:lpstr>‘Final’ scans onto the T10 target</vt:lpstr>
      <vt:lpstr>Instrumentation progress</vt:lpstr>
      <vt:lpstr>PowerPoint Presentation</vt:lpstr>
      <vt:lpstr>BSM scan ~20 m upstream of T4 (angular spread)</vt:lpstr>
      <vt:lpstr>BSM scan upstr. T4 with resteering / step (steering)</vt:lpstr>
      <vt:lpstr>Idem with XION and QX</vt:lpstr>
      <vt:lpstr>TBIU misalignment</vt:lpstr>
      <vt:lpstr>Miniscans on T4 </vt:lpstr>
      <vt:lpstr>Miniscans on T10 (‘standard’ P42 optics, ≤ 2017)</vt:lpstr>
      <vt:lpstr>K12 Beam tuning progress</vt:lpstr>
      <vt:lpstr>Final remarks</vt:lpstr>
      <vt:lpstr>Actions</vt:lpstr>
      <vt:lpstr>PowerPoint Presentation</vt:lpstr>
      <vt:lpstr>TAX scans (peaks at nominal), count on MUV3</vt:lpstr>
      <vt:lpstr>Collimator scans just before BENDS 8 and 9 (horiz.)</vt:lpstr>
      <vt:lpstr>BEND11 scan (vertical)</vt:lpstr>
      <vt:lpstr>First signal in SEM GRID just before BEND7</vt:lpstr>
      <vt:lpstr>PowerPoint Presentation</vt:lpstr>
      <vt:lpstr>The beam ‘works’ somewhat</vt:lpstr>
      <vt:lpstr>Changes made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report P42+K12 tuning Since Thursday 22 July 2021Subtitle</dc:title>
  <dc:creator>Microsoft Office User</dc:creator>
  <cp:lastModifiedBy>Johannes Bernhard</cp:lastModifiedBy>
  <cp:revision>111</cp:revision>
  <cp:lastPrinted>2020-01-30T13:49:18Z</cp:lastPrinted>
  <dcterms:created xsi:type="dcterms:W3CDTF">2021-07-25T07:35:04Z</dcterms:created>
  <dcterms:modified xsi:type="dcterms:W3CDTF">2021-08-03T10:51:31Z</dcterms:modified>
</cp:coreProperties>
</file>