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307" r:id="rId2"/>
    <p:sldId id="343" r:id="rId3"/>
    <p:sldId id="345" r:id="rId4"/>
    <p:sldId id="342" r:id="rId5"/>
    <p:sldId id="341" r:id="rId6"/>
    <p:sldId id="315" r:id="rId7"/>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4660"/>
  </p:normalViewPr>
  <p:slideViewPr>
    <p:cSldViewPr snapToGrid="0" snapToObjects="1">
      <p:cViewPr varScale="1">
        <p:scale>
          <a:sx n="160" d="100"/>
          <a:sy n="160" d="100"/>
        </p:scale>
        <p:origin x="2480" y="12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8/3/21</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8/3/21</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en-US"/>
              <a:t>09-03-2021</a:t>
            </a:r>
            <a:endParaRPr lang="en-US" dirty="0"/>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a:t>EATM Meeting</a:t>
            </a:r>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en-US"/>
              <a:t>09-03-2021</a:t>
            </a:r>
          </a:p>
        </p:txBody>
      </p:sp>
      <p:sp>
        <p:nvSpPr>
          <p:cNvPr id="6" name="Footer Placeholder 3"/>
          <p:cNvSpPr>
            <a:spLocks noGrp="1"/>
          </p:cNvSpPr>
          <p:nvPr>
            <p:ph type="ftr" sz="quarter" idx="15"/>
          </p:nvPr>
        </p:nvSpPr>
        <p:spPr/>
        <p:txBody>
          <a:bodyPr/>
          <a:lstStyle>
            <a:lvl1pPr>
              <a:defRPr dirty="0" smtClean="0"/>
            </a:lvl1pPr>
          </a:lstStyle>
          <a:p>
            <a:pPr>
              <a:defRPr/>
            </a:pPr>
            <a:r>
              <a:rPr lang="en-US"/>
              <a:t>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en-US"/>
              <a:t>09-03-2021</a:t>
            </a:r>
          </a:p>
        </p:txBody>
      </p:sp>
      <p:sp>
        <p:nvSpPr>
          <p:cNvPr id="8" name="Footer Placeholder 3"/>
          <p:cNvSpPr>
            <a:spLocks noGrp="1"/>
          </p:cNvSpPr>
          <p:nvPr>
            <p:ph type="ftr" sz="quarter" idx="16"/>
          </p:nvPr>
        </p:nvSpPr>
        <p:spPr/>
        <p:txBody>
          <a:bodyPr/>
          <a:lstStyle>
            <a:lvl1pPr>
              <a:defRPr dirty="0" smtClean="0"/>
            </a:lvl1pPr>
          </a:lstStyle>
          <a:p>
            <a:pPr>
              <a:defRPr/>
            </a:pPr>
            <a:r>
              <a:rPr lang="en-US"/>
              <a:t>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en-US"/>
              <a:t>09-03-2021</a:t>
            </a:r>
          </a:p>
        </p:txBody>
      </p:sp>
      <p:sp>
        <p:nvSpPr>
          <p:cNvPr id="11" name="Footer Placeholder 3"/>
          <p:cNvSpPr>
            <a:spLocks noGrp="1"/>
          </p:cNvSpPr>
          <p:nvPr>
            <p:ph type="ftr" sz="quarter" idx="16"/>
          </p:nvPr>
        </p:nvSpPr>
        <p:spPr/>
        <p:txBody>
          <a:bodyPr/>
          <a:lstStyle>
            <a:lvl1pPr>
              <a:defRPr dirty="0" smtClean="0"/>
            </a:lvl1pPr>
          </a:lstStyle>
          <a:p>
            <a:pPr>
              <a:defRPr/>
            </a:pPr>
            <a:r>
              <a:rPr lang="en-US"/>
              <a:t>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en-US"/>
              <a:t>09-03-2021</a:t>
            </a:r>
          </a:p>
        </p:txBody>
      </p:sp>
      <p:sp>
        <p:nvSpPr>
          <p:cNvPr id="5" name="Footer Placeholder 3"/>
          <p:cNvSpPr>
            <a:spLocks noGrp="1"/>
          </p:cNvSpPr>
          <p:nvPr>
            <p:ph type="ftr" sz="quarter" idx="11"/>
          </p:nvPr>
        </p:nvSpPr>
        <p:spPr/>
        <p:txBody>
          <a:bodyPr/>
          <a:lstStyle>
            <a:lvl1pPr>
              <a:defRPr dirty="0" smtClean="0"/>
            </a:lvl1pPr>
          </a:lstStyle>
          <a:p>
            <a:pPr>
              <a:defRPr/>
            </a:pPr>
            <a:r>
              <a:rPr lang="en-US"/>
              <a:t>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09-03-2021</a:t>
            </a:r>
          </a:p>
        </p:txBody>
      </p:sp>
      <p:sp>
        <p:nvSpPr>
          <p:cNvPr id="3" name="Footer Placeholder 2"/>
          <p:cNvSpPr>
            <a:spLocks noGrp="1"/>
          </p:cNvSpPr>
          <p:nvPr>
            <p:ph type="ftr" sz="quarter" idx="11"/>
          </p:nvPr>
        </p:nvSpPr>
        <p:spPr/>
        <p:txBody>
          <a:bodyPr/>
          <a:lstStyle>
            <a:lvl1pPr>
              <a:defRPr/>
            </a:lvl1pPr>
          </a:lstStyle>
          <a:p>
            <a:pPr>
              <a:defRPr/>
            </a:pPr>
            <a:r>
              <a:rPr lang="en-US"/>
              <a:t>EATM Meeting</a:t>
            </a:r>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09-03-2021</a:t>
            </a:r>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EATM Meeting</a:t>
            </a:r>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a:t>Slide text first level</a:t>
            </a:r>
          </a:p>
          <a:p>
            <a:pPr lvl="1"/>
            <a:r>
              <a:rPr lang="fr-CH" altLang="fr-FR"/>
              <a:t>Slide text second level</a:t>
            </a:r>
          </a:p>
          <a:p>
            <a:pPr lvl="2"/>
            <a:r>
              <a:rPr lang="fr-CH" altLang="fr-FR"/>
              <a:t>Slide text third level</a:t>
            </a:r>
          </a:p>
          <a:p>
            <a:pPr lvl="3"/>
            <a:r>
              <a:rPr lang="fr-CH" altLang="fr-FR"/>
              <a:t>Slide text fourth level</a:t>
            </a:r>
          </a:p>
          <a:p>
            <a:pPr lvl="4"/>
            <a:r>
              <a:rPr lang="fr-CH" altLang="fr-FR"/>
              <a:t>Slide text fifth level</a:t>
            </a:r>
            <a:endParaRPr lang="en-US" altLang="fr-FR"/>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426485" TargetMode="External"/><Relationship Id="rId2" Type="http://schemas.openxmlformats.org/officeDocument/2006/relationships/hyperlink" Target="https://edms.cern.ch/document/2426479" TargetMode="External"/><Relationship Id="rId1" Type="http://schemas.openxmlformats.org/officeDocument/2006/relationships/slideLayout" Target="../slideLayouts/slideLayout2.xml"/><Relationship Id="rId6" Type="http://schemas.openxmlformats.org/officeDocument/2006/relationships/hyperlink" Target="https://edms.cern.ch/document/2472730" TargetMode="External"/><Relationship Id="rId5" Type="http://schemas.openxmlformats.org/officeDocument/2006/relationships/hyperlink" Target="https://edms.cern.ch/document/2338657" TargetMode="External"/><Relationship Id="rId4" Type="http://schemas.openxmlformats.org/officeDocument/2006/relationships/hyperlink" Target="https://edms.cern.ch/document/237911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dms.cern.ch/document/2379119" TargetMode="Externa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2338657" TargetMode="External"/><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edms.cern.ch/document/2472730" TargetMode="Externa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Silvia Schuh for BE-EA, 2021-08-03</a:t>
            </a:r>
          </a:p>
        </p:txBody>
      </p:sp>
      <p:pic>
        <p:nvPicPr>
          <p:cNvPr id="1126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a:t>
            </a:r>
          </a:p>
        </p:txBody>
      </p:sp>
      <p:sp>
        <p:nvSpPr>
          <p:cNvPr id="3" name="Date Placeholder 2"/>
          <p:cNvSpPr>
            <a:spLocks noGrp="1"/>
          </p:cNvSpPr>
          <p:nvPr>
            <p:ph type="dt" sz="half" idx="14"/>
          </p:nvPr>
        </p:nvSpPr>
        <p:spPr/>
        <p:txBody>
          <a:bodyPr/>
          <a:lstStyle/>
          <a:p>
            <a:pPr>
              <a:defRPr/>
            </a:pPr>
            <a:r>
              <a:rPr lang="en-US" dirty="0"/>
              <a:t>S. Schuh, EATM Meeting, 2021/08/03</a:t>
            </a:r>
          </a:p>
        </p:txBody>
      </p:sp>
      <p:sp>
        <p:nvSpPr>
          <p:cNvPr id="5" name="Slide Number Placeholder 4"/>
          <p:cNvSpPr>
            <a:spLocks noGrp="1"/>
          </p:cNvSpPr>
          <p:nvPr>
            <p:ph type="sldNum" sz="quarter" idx="16"/>
          </p:nvPr>
        </p:nvSpPr>
        <p:spPr/>
        <p:txBody>
          <a:bodyPr/>
          <a:lstStyle/>
          <a:p>
            <a:pPr>
              <a:defRPr/>
            </a:pPr>
            <a:fld id="{8F90C176-A121-4B4D-9B59-EB0F61C8BE35}" type="slidenum">
              <a:rPr lang="en-US" smtClean="0"/>
              <a:pPr>
                <a:defRPr/>
              </a:pPr>
              <a:t>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807203899"/>
              </p:ext>
            </p:extLst>
          </p:nvPr>
        </p:nvGraphicFramePr>
        <p:xfrm>
          <a:off x="457200" y="1237935"/>
          <a:ext cx="8453533" cy="4925054"/>
        </p:xfrm>
        <a:graphic>
          <a:graphicData uri="http://schemas.openxmlformats.org/drawingml/2006/table">
            <a:tbl>
              <a:tblPr firstRow="1" firstCol="1" bandRow="1">
                <a:tableStyleId>{5940675A-B579-460E-94D1-54222C63F5DA}</a:tableStyleId>
              </a:tblPr>
              <a:tblGrid>
                <a:gridCol w="4208206">
                  <a:extLst>
                    <a:ext uri="{9D8B030D-6E8A-4147-A177-3AD203B41FA5}">
                      <a16:colId xmlns:a16="http://schemas.microsoft.com/office/drawing/2014/main" val="4245827978"/>
                    </a:ext>
                  </a:extLst>
                </a:gridCol>
                <a:gridCol w="1068212">
                  <a:extLst>
                    <a:ext uri="{9D8B030D-6E8A-4147-A177-3AD203B41FA5}">
                      <a16:colId xmlns:a16="http://schemas.microsoft.com/office/drawing/2014/main" val="3209685998"/>
                    </a:ext>
                  </a:extLst>
                </a:gridCol>
                <a:gridCol w="1225228">
                  <a:extLst>
                    <a:ext uri="{9D8B030D-6E8A-4147-A177-3AD203B41FA5}">
                      <a16:colId xmlns:a16="http://schemas.microsoft.com/office/drawing/2014/main" val="4010085513"/>
                    </a:ext>
                  </a:extLst>
                </a:gridCol>
                <a:gridCol w="1951887">
                  <a:extLst>
                    <a:ext uri="{9D8B030D-6E8A-4147-A177-3AD203B41FA5}">
                      <a16:colId xmlns:a16="http://schemas.microsoft.com/office/drawing/2014/main" val="3686751645"/>
                    </a:ext>
                  </a:extLst>
                </a:gridCol>
              </a:tblGrid>
              <a:tr h="490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effectLst/>
                          <a:latin typeface="+mn-lt"/>
                          <a:ea typeface="+mn-ea"/>
                          <a:cs typeface="+mn-cs"/>
                        </a:rPr>
                        <a:t>For Information for EATM</a:t>
                      </a:r>
                    </a:p>
                  </a:txBody>
                  <a:tcPr marL="68580" marR="68580" marT="0" marB="0" anchor="ctr"/>
                </a:tc>
                <a:tc>
                  <a:txBody>
                    <a:bodyPr/>
                    <a:lstStyle/>
                    <a:p>
                      <a:pPr>
                        <a:spcAft>
                          <a:spcPts val="0"/>
                        </a:spcAft>
                      </a:pPr>
                      <a:endParaRPr kumimoji="0" lang="en-US" sz="1600" kern="1200" dirty="0">
                        <a:solidFill>
                          <a:schemeClr val="tx1"/>
                        </a:solidFill>
                        <a:effectLst/>
                        <a:latin typeface="+mn-lt"/>
                        <a:ea typeface="+mn-ea"/>
                        <a:cs typeface="+mn-cs"/>
                      </a:endParaRPr>
                    </a:p>
                  </a:txBody>
                  <a:tcPr marL="68580" marR="68580" marT="0" marB="0" anchor="ctr"/>
                </a:tc>
                <a:tc>
                  <a:txBody>
                    <a:bodyPr/>
                    <a:lstStyle/>
                    <a:p>
                      <a:pPr>
                        <a:spcAft>
                          <a:spcPts val="0"/>
                        </a:spcAft>
                      </a:pPr>
                      <a:endParaRPr kumimoji="0" lang="en-US" sz="1600" kern="1200" dirty="0">
                        <a:solidFill>
                          <a:schemeClr val="tx1"/>
                        </a:solidFill>
                        <a:effectLst/>
                        <a:latin typeface="+mn-lt"/>
                        <a:ea typeface="+mn-ea"/>
                        <a:cs typeface="+mn-cs"/>
                      </a:endParaRPr>
                    </a:p>
                  </a:txBody>
                  <a:tcPr marL="68580" marR="68580" marT="0" marB="0" anchor="ctr"/>
                </a:tc>
                <a:tc>
                  <a:txBody>
                    <a:bodyPr/>
                    <a:lstStyle/>
                    <a:p>
                      <a:pPr>
                        <a:spcAft>
                          <a:spcPts val="0"/>
                        </a:spcAft>
                      </a:pPr>
                      <a:endParaRPr kumimoji="0" lang="en-US" sz="1600" kern="1200" dirty="0">
                        <a:solidFill>
                          <a:schemeClr val="tx1"/>
                        </a:solidFill>
                        <a:effectLst/>
                        <a:latin typeface="+mn-lt"/>
                        <a:ea typeface="+mn-ea"/>
                        <a:cs typeface="+mn-cs"/>
                      </a:endParaRPr>
                    </a:p>
                  </a:txBody>
                  <a:tcPr marL="68580" marR="68580" marT="0" marB="0" anchor="ctr"/>
                </a:tc>
                <a:extLst>
                  <a:ext uri="{0D108BD9-81ED-4DB2-BD59-A6C34878D82A}">
                    <a16:rowId xmlns:a16="http://schemas.microsoft.com/office/drawing/2014/main" val="441605765"/>
                  </a:ext>
                </a:extLst>
              </a:tr>
              <a:tr h="490213">
                <a:tc>
                  <a:txBody>
                    <a:bodyPr/>
                    <a:lstStyle/>
                    <a:p>
                      <a:pPr>
                        <a:spcAft>
                          <a:spcPts val="0"/>
                        </a:spcAft>
                      </a:pPr>
                      <a:r>
                        <a:rPr kumimoji="0" lang="en-US" sz="1600" b="1" i="0" u="none" strike="noStrike" kern="1200" dirty="0">
                          <a:solidFill>
                            <a:schemeClr val="tx1"/>
                          </a:solidFill>
                          <a:effectLst/>
                          <a:latin typeface="+mn-lt"/>
                          <a:ea typeface="+mn-ea"/>
                          <a:cs typeface="+mn-cs"/>
                        </a:rPr>
                        <a:t>Procedure and Risk Assessment for the Individual System Tests of the Personnel Protection System in the East Area</a:t>
                      </a:r>
                      <a:endParaRPr kumimoji="0" lang="en-US" sz="1600" b="1" kern="1200" dirty="0">
                        <a:solidFill>
                          <a:srgbClr val="FF0000"/>
                        </a:solidFill>
                        <a:effectLst/>
                        <a:latin typeface="+mn-lt"/>
                        <a:ea typeface="+mn-ea"/>
                        <a:cs typeface="+mn-cs"/>
                      </a:endParaRPr>
                    </a:p>
                  </a:txBody>
                  <a:tcPr marL="68580" marR="68580" marT="0" marB="0" anchor="ctr"/>
                </a:tc>
                <a:tc>
                  <a:txBody>
                    <a:bodyPr/>
                    <a:lstStyle/>
                    <a:p>
                      <a:pPr>
                        <a:spcAft>
                          <a:spcPts val="0"/>
                        </a:spcAft>
                      </a:pPr>
                      <a:r>
                        <a:rPr kumimoji="0" lang="en-US" sz="1600" b="1" kern="1200" dirty="0">
                          <a:solidFill>
                            <a:schemeClr val="tx1"/>
                          </a:solidFill>
                          <a:latin typeface="+mn-lt"/>
                          <a:ea typeface="+mn-ea"/>
                          <a:cs typeface="+mn-cs"/>
                          <a:hlinkClick r:id="rId2">
                            <a:extLst>
                              <a:ext uri="{A12FA001-AC4F-418D-AE19-62706E023703}">
                                <ahyp:hlinkClr xmlns:ahyp="http://schemas.microsoft.com/office/drawing/2018/hyperlinkcolor" val="tx"/>
                              </a:ext>
                            </a:extLst>
                          </a:hlinkClick>
                        </a:rPr>
                        <a:t>2426479</a:t>
                      </a:r>
                      <a:endParaRPr kumimoji="0" lang="en-US"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kumimoji="0" lang="en-US" sz="1600" b="1" i="0" u="none" strike="noStrike" kern="1200" dirty="0">
                          <a:solidFill>
                            <a:schemeClr val="tx1"/>
                          </a:solidFill>
                          <a:effectLst/>
                          <a:latin typeface="+mn-lt"/>
                          <a:ea typeface="+mn-ea"/>
                          <a:cs typeface="+mn-cs"/>
                        </a:rPr>
                        <a:t>PSZ-S-SR-0002 v.1.1</a:t>
                      </a:r>
                    </a:p>
                  </a:txBody>
                  <a:tcPr marL="68580" marR="68580" marT="0" marB="0" anchor="ctr"/>
                </a:tc>
                <a:tc>
                  <a:txBody>
                    <a:bodyPr/>
                    <a:lstStyle/>
                    <a:p>
                      <a:pPr algn="ctr">
                        <a:spcAft>
                          <a:spcPts val="0"/>
                        </a:spcAft>
                      </a:pPr>
                      <a:r>
                        <a:rPr kumimoji="0" lang="en-US" sz="1600" b="0" i="1" u="none" strike="noStrike" kern="1200" dirty="0">
                          <a:solidFill>
                            <a:schemeClr val="tx1"/>
                          </a:solidFill>
                          <a:effectLst/>
                          <a:latin typeface="+mn-lt"/>
                          <a:ea typeface="+mn-ea"/>
                          <a:cs typeface="+mn-cs"/>
                        </a:rPr>
                        <a:t>Filipa Carvalho</a:t>
                      </a:r>
                    </a:p>
                    <a:p>
                      <a:pPr algn="ctr">
                        <a:spcAft>
                          <a:spcPts val="0"/>
                        </a:spcAft>
                      </a:pPr>
                      <a:r>
                        <a:rPr kumimoji="0" lang="en-US" sz="1600" b="0" i="1" u="none" strike="noStrike" kern="1200" dirty="0">
                          <a:solidFill>
                            <a:schemeClr val="tx1"/>
                          </a:solidFill>
                          <a:effectLst/>
                          <a:latin typeface="+mn-lt"/>
                          <a:ea typeface="+mn-ea"/>
                          <a:cs typeface="+mn-cs"/>
                        </a:rPr>
                        <a:t>Eva Sanchez-Corral</a:t>
                      </a:r>
                    </a:p>
                    <a:p>
                      <a:pPr algn="ctr">
                        <a:spcAft>
                          <a:spcPts val="0"/>
                        </a:spcAft>
                      </a:pPr>
                      <a:r>
                        <a:rPr kumimoji="0" lang="en-US" sz="1600" b="0" i="1" u="none" strike="noStrike" kern="1200" dirty="0">
                          <a:solidFill>
                            <a:schemeClr val="tx1"/>
                          </a:solidFill>
                          <a:effectLst/>
                          <a:latin typeface="+mn-lt"/>
                          <a:ea typeface="+mn-ea"/>
                          <a:cs typeface="+mn-cs"/>
                        </a:rPr>
                        <a:t>Boris </a:t>
                      </a:r>
                      <a:r>
                        <a:rPr kumimoji="0" lang="en-US" sz="1600" b="0" i="1" u="none" strike="noStrike" kern="1200" dirty="0" err="1">
                          <a:solidFill>
                            <a:schemeClr val="tx1"/>
                          </a:solidFill>
                          <a:effectLst/>
                          <a:latin typeface="+mn-lt"/>
                          <a:ea typeface="+mn-ea"/>
                          <a:cs typeface="+mn-cs"/>
                        </a:rPr>
                        <a:t>Morand</a:t>
                      </a:r>
                      <a:endParaRPr kumimoji="0" lang="en-US" sz="1600" b="0" i="1" u="none" strike="noStrike" kern="1200" dirty="0">
                        <a:solidFill>
                          <a:schemeClr val="tx1"/>
                        </a:solidFill>
                        <a:effectLst/>
                        <a:latin typeface="+mn-lt"/>
                        <a:ea typeface="+mn-ea"/>
                        <a:cs typeface="+mn-cs"/>
                      </a:endParaRPr>
                    </a:p>
                    <a:p>
                      <a:pPr algn="ctr">
                        <a:spcAft>
                          <a:spcPts val="0"/>
                        </a:spcAft>
                      </a:pPr>
                      <a:r>
                        <a:rPr kumimoji="0" lang="en-US" sz="1600" b="0" i="1" u="none" strike="noStrike" kern="1200" dirty="0">
                          <a:solidFill>
                            <a:schemeClr val="tx1"/>
                          </a:solidFill>
                          <a:effectLst/>
                          <a:latin typeface="+mn-lt"/>
                          <a:ea typeface="+mn-ea"/>
                          <a:cs typeface="+mn-cs"/>
                        </a:rPr>
                        <a:t>Didier </a:t>
                      </a:r>
                      <a:r>
                        <a:rPr kumimoji="0" lang="en-US" sz="1600" b="0" i="1" u="none" strike="noStrike" kern="1200" dirty="0" err="1">
                          <a:solidFill>
                            <a:schemeClr val="tx1"/>
                          </a:solidFill>
                          <a:effectLst/>
                          <a:latin typeface="+mn-lt"/>
                          <a:ea typeface="+mn-ea"/>
                          <a:cs typeface="+mn-cs"/>
                        </a:rPr>
                        <a:t>Chapuis</a:t>
                      </a:r>
                      <a:endParaRPr kumimoji="0" lang="en-US" sz="1600" b="0" i="1" u="none" strike="noStrike" kern="1200" dirty="0">
                        <a:solidFill>
                          <a:schemeClr val="tx1"/>
                        </a:solidFill>
                        <a:effectLst/>
                        <a:latin typeface="+mn-lt"/>
                        <a:ea typeface="+mn-ea"/>
                        <a:cs typeface="+mn-cs"/>
                      </a:endParaRPr>
                    </a:p>
                  </a:txBody>
                  <a:tcPr marL="68580" marR="68580" marT="0" marB="0" anchor="ctr"/>
                </a:tc>
                <a:extLst>
                  <a:ext uri="{0D108BD9-81ED-4DB2-BD59-A6C34878D82A}">
                    <a16:rowId xmlns:a16="http://schemas.microsoft.com/office/drawing/2014/main" val="185031117"/>
                  </a:ext>
                </a:extLst>
              </a:tr>
              <a:tr h="490213">
                <a:tc>
                  <a:txBody>
                    <a:bodyPr/>
                    <a:lstStyle/>
                    <a:p>
                      <a:pPr>
                        <a:spcAft>
                          <a:spcPts val="0"/>
                        </a:spcAft>
                      </a:pPr>
                      <a:r>
                        <a:rPr kumimoji="0" lang="en-US" sz="1600" b="1" i="0" u="none" strike="noStrike" kern="1200" dirty="0">
                          <a:solidFill>
                            <a:schemeClr val="tx1"/>
                          </a:solidFill>
                          <a:effectLst/>
                          <a:latin typeface="+mn-lt"/>
                          <a:ea typeface="+mn-ea"/>
                          <a:cs typeface="+mn-cs"/>
                        </a:rPr>
                        <a:t>Risk Assessment for the Individual System Tests of the Gas System in East Area</a:t>
                      </a:r>
                      <a:endParaRPr kumimoji="0" lang="en-US" sz="1600" b="1" kern="1200" dirty="0">
                        <a:solidFill>
                          <a:srgbClr val="FF0000"/>
                        </a:solidFill>
                        <a:effectLst/>
                        <a:latin typeface="+mn-lt"/>
                        <a:ea typeface="+mn-ea"/>
                        <a:cs typeface="+mn-cs"/>
                      </a:endParaRPr>
                    </a:p>
                  </a:txBody>
                  <a:tcPr marL="68580" marR="68580" marT="0" marB="0" anchor="ctr"/>
                </a:tc>
                <a:tc>
                  <a:txBody>
                    <a:bodyPr/>
                    <a:lstStyle/>
                    <a:p>
                      <a:pPr>
                        <a:spcAft>
                          <a:spcPts val="0"/>
                        </a:spcAft>
                      </a:pPr>
                      <a:r>
                        <a:rPr kumimoji="0" lang="en-US" sz="1600" b="1" kern="1200" dirty="0">
                          <a:solidFill>
                            <a:schemeClr val="tx1"/>
                          </a:solidFill>
                          <a:latin typeface="+mn-lt"/>
                          <a:ea typeface="+mn-ea"/>
                          <a:cs typeface="+mn-cs"/>
                          <a:hlinkClick r:id="rId3">
                            <a:extLst>
                              <a:ext uri="{A12FA001-AC4F-418D-AE19-62706E023703}">
                                <ahyp:hlinkClr xmlns:ahyp="http://schemas.microsoft.com/office/drawing/2018/hyperlinkcolor" val="tx"/>
                              </a:ext>
                            </a:extLst>
                          </a:hlinkClick>
                        </a:rPr>
                        <a:t>2426485</a:t>
                      </a:r>
                      <a:endParaRPr kumimoji="0" lang="en-US" sz="1600" b="1" kern="1200" dirty="0">
                        <a:solidFill>
                          <a:schemeClr val="tx1"/>
                        </a:solidFill>
                        <a:latin typeface="+mn-lt"/>
                        <a:ea typeface="+mn-ea"/>
                        <a:cs typeface="+mn-cs"/>
                      </a:endParaRPr>
                    </a:p>
                  </a:txBody>
                  <a:tcPr marL="68580" marR="68580" marT="0" marB="0" anchor="ctr"/>
                </a:tc>
                <a:tc>
                  <a:txBody>
                    <a:bodyPr/>
                    <a:lstStyle/>
                    <a:p>
                      <a:pPr algn="ctr">
                        <a:spcAft>
                          <a:spcPts val="0"/>
                        </a:spcAft>
                      </a:pPr>
                      <a:r>
                        <a:rPr kumimoji="0" lang="en-US" sz="1600" b="1" i="0" u="none" strike="noStrike" kern="1200" dirty="0">
                          <a:solidFill>
                            <a:schemeClr val="tx1"/>
                          </a:solidFill>
                          <a:effectLst/>
                          <a:latin typeface="+mn-lt"/>
                          <a:ea typeface="+mn-ea"/>
                          <a:cs typeface="+mn-cs"/>
                        </a:rPr>
                        <a:t>PSZ-S-SR-0004 v.1.0</a:t>
                      </a:r>
                    </a:p>
                  </a:txBody>
                  <a:tcPr marL="68580" marR="68580" marT="0" marB="0" anchor="ctr"/>
                </a:tc>
                <a:tc>
                  <a:txBody>
                    <a:bodyPr/>
                    <a:lstStyle/>
                    <a:p>
                      <a:pPr algn="ctr"/>
                      <a:r>
                        <a:rPr kumimoji="0" lang="en-GB" sz="1600" b="0" i="1" u="none" strike="noStrike" kern="1200" dirty="0">
                          <a:solidFill>
                            <a:schemeClr val="tx1"/>
                          </a:solidFill>
                          <a:effectLst/>
                          <a:latin typeface="+mn-lt"/>
                          <a:ea typeface="+mn-ea"/>
                          <a:cs typeface="+mn-cs"/>
                        </a:rPr>
                        <a:t>David </a:t>
                      </a:r>
                      <a:r>
                        <a:rPr kumimoji="0" lang="en-GB" sz="1600" b="0" i="1" u="none" strike="noStrike" kern="1200" dirty="0" err="1">
                          <a:solidFill>
                            <a:schemeClr val="tx1"/>
                          </a:solidFill>
                          <a:effectLst/>
                          <a:latin typeface="+mn-lt"/>
                          <a:ea typeface="+mn-ea"/>
                          <a:cs typeface="+mn-cs"/>
                        </a:rPr>
                        <a:t>Jaillet</a:t>
                      </a:r>
                      <a:endParaRPr kumimoji="0" lang="en-US" sz="1600" b="0" i="1" u="none" strike="noStrike" kern="1200" dirty="0">
                        <a:solidFill>
                          <a:schemeClr val="tx1"/>
                        </a:solidFill>
                        <a:effectLst/>
                        <a:latin typeface="+mn-lt"/>
                        <a:ea typeface="+mn-ea"/>
                        <a:cs typeface="+mn-cs"/>
                      </a:endParaRPr>
                    </a:p>
                    <a:p>
                      <a:pPr algn="ctr"/>
                      <a:r>
                        <a:rPr kumimoji="0" lang="en-GB" sz="1600" b="0" i="1" u="none" strike="noStrike" kern="1200" dirty="0" err="1">
                          <a:solidFill>
                            <a:schemeClr val="tx1"/>
                          </a:solidFill>
                          <a:effectLst/>
                          <a:latin typeface="+mn-lt"/>
                          <a:ea typeface="+mn-ea"/>
                          <a:cs typeface="+mn-cs"/>
                        </a:rPr>
                        <a:t>Anastazja</a:t>
                      </a:r>
                      <a:r>
                        <a:rPr kumimoji="0" lang="en-GB" sz="1600" b="0" i="1" u="none" strike="noStrike" kern="1200" dirty="0">
                          <a:solidFill>
                            <a:schemeClr val="tx1"/>
                          </a:solidFill>
                          <a:effectLst/>
                          <a:latin typeface="+mn-lt"/>
                          <a:ea typeface="+mn-ea"/>
                          <a:cs typeface="+mn-cs"/>
                        </a:rPr>
                        <a:t> </a:t>
                      </a:r>
                      <a:r>
                        <a:rPr kumimoji="0" lang="en-GB" sz="1600" b="0" i="1" u="none" strike="noStrike" kern="1200" dirty="0" err="1">
                          <a:solidFill>
                            <a:schemeClr val="tx1"/>
                          </a:solidFill>
                          <a:effectLst/>
                          <a:latin typeface="+mn-lt"/>
                          <a:ea typeface="+mn-ea"/>
                          <a:cs typeface="+mn-cs"/>
                        </a:rPr>
                        <a:t>Sedzicka</a:t>
                      </a:r>
                      <a:endParaRPr kumimoji="0" lang="en-US" sz="1600" b="0" i="1" u="none" strike="noStrike" kern="1200" dirty="0">
                        <a:solidFill>
                          <a:schemeClr val="tx1"/>
                        </a:solidFill>
                        <a:effectLst/>
                        <a:latin typeface="+mn-lt"/>
                        <a:ea typeface="+mn-ea"/>
                        <a:cs typeface="+mn-cs"/>
                      </a:endParaRPr>
                    </a:p>
                    <a:p>
                      <a:pPr algn="ctr"/>
                      <a:r>
                        <a:rPr kumimoji="0" lang="fr-CH" sz="1600" b="0" i="1" u="none" strike="noStrike" kern="1200" dirty="0" err="1">
                          <a:solidFill>
                            <a:schemeClr val="tx1"/>
                          </a:solidFill>
                          <a:effectLst/>
                          <a:latin typeface="+mn-lt"/>
                          <a:ea typeface="+mn-ea"/>
                          <a:cs typeface="+mn-cs"/>
                        </a:rPr>
                        <a:t>Filipa</a:t>
                      </a:r>
                      <a:r>
                        <a:rPr kumimoji="0" lang="fr-CH" sz="1600" b="0" i="1" u="none" strike="noStrike" kern="1200" dirty="0">
                          <a:solidFill>
                            <a:schemeClr val="tx1"/>
                          </a:solidFill>
                          <a:effectLst/>
                          <a:latin typeface="+mn-lt"/>
                          <a:ea typeface="+mn-ea"/>
                          <a:cs typeface="+mn-cs"/>
                        </a:rPr>
                        <a:t> Carvalho </a:t>
                      </a:r>
                      <a:endParaRPr kumimoji="0" lang="en-US" sz="1600" b="0" i="1" u="none" strike="noStrike" kern="1200" dirty="0">
                        <a:solidFill>
                          <a:schemeClr val="tx1"/>
                        </a:solidFill>
                        <a:effectLst/>
                        <a:latin typeface="+mn-lt"/>
                        <a:ea typeface="+mn-ea"/>
                        <a:cs typeface="+mn-cs"/>
                      </a:endParaRPr>
                    </a:p>
                  </a:txBody>
                  <a:tcPr marL="68580" marR="68580" marT="0" marB="0" anchor="ctr"/>
                </a:tc>
                <a:extLst>
                  <a:ext uri="{0D108BD9-81ED-4DB2-BD59-A6C34878D82A}">
                    <a16:rowId xmlns:a16="http://schemas.microsoft.com/office/drawing/2014/main" val="1298898089"/>
                  </a:ext>
                </a:extLst>
              </a:tr>
              <a:tr h="490213">
                <a:tc>
                  <a:txBody>
                    <a:bodyPr/>
                    <a:lstStyle/>
                    <a:p>
                      <a:pPr>
                        <a:spcAft>
                          <a:spcPts val="0"/>
                        </a:spcAft>
                      </a:pPr>
                      <a:r>
                        <a:rPr kumimoji="0" lang="en-US" sz="1600" b="1" kern="1200" dirty="0">
                          <a:solidFill>
                            <a:srgbClr val="FF0000"/>
                          </a:solidFill>
                          <a:effectLst/>
                          <a:latin typeface="+mn-lt"/>
                          <a:ea typeface="+mn-ea"/>
                          <a:cs typeface="+mn-cs"/>
                        </a:rPr>
                        <a:t>For Approval by EATM</a:t>
                      </a:r>
                    </a:p>
                  </a:txBody>
                  <a:tcPr marL="68580" marR="68580" marT="0" marB="0" anchor="ctr"/>
                </a:tc>
                <a:tc>
                  <a:txBody>
                    <a:bodyPr/>
                    <a:lstStyle/>
                    <a:p>
                      <a:pPr>
                        <a:spcAft>
                          <a:spcPts val="0"/>
                        </a:spcAft>
                      </a:pPr>
                      <a:r>
                        <a:rPr kumimoji="0" lang="en-US" sz="1600" kern="1200" dirty="0">
                          <a:solidFill>
                            <a:schemeClr val="tx1"/>
                          </a:solidFill>
                          <a:effectLst/>
                          <a:latin typeface="+mn-lt"/>
                          <a:ea typeface="+mn-ea"/>
                          <a:cs typeface="+mn-cs"/>
                        </a:rPr>
                        <a:t> </a:t>
                      </a:r>
                    </a:p>
                  </a:txBody>
                  <a:tcPr marL="68580" marR="68580" marT="0" marB="0" anchor="ctr"/>
                </a:tc>
                <a:tc>
                  <a:txBody>
                    <a:bodyPr/>
                    <a:lstStyle/>
                    <a:p>
                      <a:pPr>
                        <a:spcAft>
                          <a:spcPts val="0"/>
                        </a:spcAft>
                      </a:pPr>
                      <a:endParaRPr kumimoji="0" lang="en-US" sz="1600" kern="1200" dirty="0">
                        <a:solidFill>
                          <a:schemeClr val="tx1"/>
                        </a:solidFill>
                        <a:effectLst/>
                        <a:latin typeface="+mn-lt"/>
                        <a:ea typeface="+mn-ea"/>
                        <a:cs typeface="+mn-cs"/>
                      </a:endParaRPr>
                    </a:p>
                  </a:txBody>
                  <a:tcPr marL="68580" marR="68580" marT="0" marB="0" anchor="ctr"/>
                </a:tc>
                <a:tc>
                  <a:txBody>
                    <a:bodyPr/>
                    <a:lstStyle/>
                    <a:p>
                      <a:pPr>
                        <a:spcAft>
                          <a:spcPts val="0"/>
                        </a:spcAft>
                      </a:pPr>
                      <a:r>
                        <a:rPr kumimoji="0" lang="en-US" sz="1600" kern="1200" dirty="0">
                          <a:solidFill>
                            <a:schemeClr val="tx1"/>
                          </a:solidFill>
                          <a:effectLst/>
                          <a:latin typeface="+mn-lt"/>
                          <a:ea typeface="+mn-ea"/>
                          <a:cs typeface="+mn-cs"/>
                        </a:rPr>
                        <a:t> </a:t>
                      </a:r>
                    </a:p>
                  </a:txBody>
                  <a:tcPr marL="68580" marR="68580" marT="0" marB="0" anchor="ctr"/>
                </a:tc>
                <a:extLst>
                  <a:ext uri="{0D108BD9-81ED-4DB2-BD59-A6C34878D82A}">
                    <a16:rowId xmlns:a16="http://schemas.microsoft.com/office/drawing/2014/main" val="2953480343"/>
                  </a:ext>
                </a:extLst>
              </a:tr>
              <a:tr h="745916">
                <a:tc>
                  <a:txBody>
                    <a:bodyPr/>
                    <a:lstStyle/>
                    <a:p>
                      <a:pPr lvl="0" algn="l" fontAlgn="ctr"/>
                      <a:r>
                        <a:rPr kumimoji="0" lang="en-US" sz="1600" b="1" i="0" u="none" strike="noStrike" kern="1200" dirty="0">
                          <a:solidFill>
                            <a:schemeClr val="tx1"/>
                          </a:solidFill>
                          <a:effectLst/>
                          <a:latin typeface="+mn-lt"/>
                          <a:ea typeface="+mn-ea"/>
                          <a:cs typeface="+mn-cs"/>
                        </a:rPr>
                        <a:t>New Beam Instrumentation for the EA-IRRAD Facility on the T08 Beam line</a:t>
                      </a:r>
                    </a:p>
                  </a:txBody>
                  <a:tcPr marL="0" marR="0" marT="0" marB="0" anchor="ctr"/>
                </a:tc>
                <a:tc>
                  <a:txBody>
                    <a:bodyPr/>
                    <a:lstStyle/>
                    <a:p>
                      <a:pPr algn="ctr" fontAlgn="ctr"/>
                      <a:r>
                        <a:rPr lang="en-GB" sz="1600" b="1" dirty="0">
                          <a:hlinkClick r:id="rId4">
                            <a:extLst>
                              <a:ext uri="{A12FA001-AC4F-418D-AE19-62706E023703}">
                                <ahyp:hlinkClr xmlns:ahyp="http://schemas.microsoft.com/office/drawing/2018/hyperlinkcolor" val="tx"/>
                              </a:ext>
                            </a:extLst>
                          </a:hlinkClick>
                        </a:rPr>
                        <a:t>2379119</a:t>
                      </a:r>
                      <a:endParaRPr kumimoji="0" lang="en-US" sz="1600" b="0" i="0" u="none" strike="noStrike" kern="1200" dirty="0">
                        <a:solidFill>
                          <a:srgbClr val="0070C0"/>
                        </a:solidFill>
                        <a:effectLst/>
                        <a:latin typeface="Calibri" panose="020F0502020204030204" pitchFamily="34" charset="0"/>
                        <a:ea typeface="+mn-ea"/>
                        <a:cs typeface="+mn-cs"/>
                      </a:endParaRPr>
                    </a:p>
                  </a:txBody>
                  <a:tcPr marL="0" marR="0" marT="0" marB="0" anchor="ctr"/>
                </a:tc>
                <a:tc>
                  <a:txBody>
                    <a:bodyPr/>
                    <a:lstStyle/>
                    <a:p>
                      <a:pPr algn="ctr" fontAlgn="ctr"/>
                      <a:r>
                        <a:rPr lang="en-GB" sz="1600" b="1" dirty="0"/>
                        <a:t>PSZ-B-EC-0002</a:t>
                      </a:r>
                      <a:r>
                        <a:rPr lang="en-US" sz="1600" b="1" dirty="0"/>
                        <a:t> v.0.2</a:t>
                      </a:r>
                      <a:endParaRPr kumimoji="0" lang="en-US" sz="1600" b="0" i="0" u="none" strike="noStrike" kern="1200" dirty="0">
                        <a:solidFill>
                          <a:schemeClr val="tx2"/>
                        </a:solidFill>
                        <a:effectLst/>
                        <a:latin typeface="Calibri" panose="020F0502020204030204" pitchFamily="34" charset="0"/>
                        <a:ea typeface="+mn-ea"/>
                        <a:cs typeface="+mn-cs"/>
                      </a:endParaRPr>
                    </a:p>
                  </a:txBody>
                  <a:tcPr marL="0" marR="0" marT="0" marB="0" anchor="ctr"/>
                </a:tc>
                <a:tc>
                  <a:txBody>
                    <a:bodyPr/>
                    <a:lstStyle/>
                    <a:p>
                      <a:pPr algn="ctr"/>
                      <a:r>
                        <a:rPr lang="en-GB" sz="1600" i="1" dirty="0"/>
                        <a:t>Federico </a:t>
                      </a:r>
                      <a:r>
                        <a:rPr lang="en-GB" sz="1600" i="1" dirty="0" err="1"/>
                        <a:t>Ravotti</a:t>
                      </a:r>
                      <a:r>
                        <a:rPr lang="en-GB" sz="1600" i="1" dirty="0"/>
                        <a:t> </a:t>
                      </a:r>
                      <a:endParaRPr lang="en-US" sz="1600" i="1" dirty="0"/>
                    </a:p>
                  </a:txBody>
                  <a:tcPr marL="0" marR="0" marT="0" marB="0" anchor="ctr"/>
                </a:tc>
                <a:extLst>
                  <a:ext uri="{0D108BD9-81ED-4DB2-BD59-A6C34878D82A}">
                    <a16:rowId xmlns:a16="http://schemas.microsoft.com/office/drawing/2014/main" val="775164113"/>
                  </a:ext>
                </a:extLst>
              </a:tr>
              <a:tr h="745916">
                <a:tc>
                  <a:txBody>
                    <a:bodyPr/>
                    <a:lstStyle/>
                    <a:p>
                      <a:pPr lvl="0" algn="l" fontAlgn="ctr"/>
                      <a:r>
                        <a:rPr kumimoji="0" lang="en-US" sz="1600" b="1" i="0" u="none" strike="noStrike" kern="1200" dirty="0">
                          <a:solidFill>
                            <a:schemeClr val="tx1"/>
                          </a:solidFill>
                          <a:effectLst/>
                          <a:latin typeface="+mn-lt"/>
                          <a:ea typeface="+mn-ea"/>
                          <a:cs typeface="+mn-cs"/>
                        </a:rPr>
                        <a:t>Changes to the M2 Beamline for the 2021 Test Runs</a:t>
                      </a:r>
                      <a:endParaRPr kumimoji="0" lang="en-US" sz="1600" b="0" i="0" u="none" strike="noStrike" kern="1200" dirty="0">
                        <a:solidFill>
                          <a:schemeClr val="tx2"/>
                        </a:solidFill>
                        <a:effectLst/>
                        <a:latin typeface="Calibri" panose="020F0502020204030204" pitchFamily="34" charset="0"/>
                        <a:ea typeface="+mn-ea"/>
                        <a:cs typeface="+mn-cs"/>
                      </a:endParaRPr>
                    </a:p>
                  </a:txBody>
                  <a:tcPr marL="0" marR="0" marT="0" marB="0" anchor="ctr"/>
                </a:tc>
                <a:tc>
                  <a:txBody>
                    <a:bodyPr/>
                    <a:lstStyle/>
                    <a:p>
                      <a:pPr algn="ctr" fontAlgn="ctr"/>
                      <a:r>
                        <a:rPr kumimoji="0" lang="en-US" sz="1600" b="1" kern="1200" dirty="0">
                          <a:solidFill>
                            <a:schemeClr val="tx1"/>
                          </a:solidFill>
                          <a:latin typeface="+mn-lt"/>
                          <a:ea typeface="+mn-ea"/>
                          <a:cs typeface="+mn-cs"/>
                          <a:hlinkClick r:id="rId5">
                            <a:extLst>
                              <a:ext uri="{A12FA001-AC4F-418D-AE19-62706E023703}">
                                <ahyp:hlinkClr xmlns:ahyp="http://schemas.microsoft.com/office/drawing/2018/hyperlinkcolor" val="tx"/>
                              </a:ext>
                            </a:extLst>
                          </a:hlinkClick>
                        </a:rPr>
                        <a:t>2338657</a:t>
                      </a:r>
                      <a:endParaRPr kumimoji="0" lang="en-US" sz="1600" b="1" kern="1200" dirty="0">
                        <a:solidFill>
                          <a:schemeClr val="tx1"/>
                        </a:solidFill>
                        <a:latin typeface="+mn-lt"/>
                        <a:ea typeface="+mn-ea"/>
                        <a:cs typeface="+mn-cs"/>
                      </a:endParaRPr>
                    </a:p>
                  </a:txBody>
                  <a:tcPr marL="0" marR="0" marT="0" marB="0" anchor="ctr"/>
                </a:tc>
                <a:tc>
                  <a:txBody>
                    <a:bodyPr/>
                    <a:lstStyle/>
                    <a:p>
                      <a:pPr algn="ctr" fontAlgn="ctr"/>
                      <a:r>
                        <a:rPr kumimoji="0" lang="en-US" sz="1600" b="1" i="0" u="none" strike="noStrike" kern="1200" dirty="0">
                          <a:solidFill>
                            <a:schemeClr val="tx1"/>
                          </a:solidFill>
                          <a:effectLst/>
                          <a:latin typeface="+mn-lt"/>
                          <a:ea typeface="+mn-ea"/>
                          <a:cs typeface="+mn-cs"/>
                        </a:rPr>
                        <a:t>SPSX-L-EC-0003 v.0.3</a:t>
                      </a:r>
                      <a:endParaRPr kumimoji="0" lang="en-US" sz="1600" b="0" i="0" u="none" strike="noStrike" kern="1200" dirty="0">
                        <a:solidFill>
                          <a:schemeClr val="tx2"/>
                        </a:solidFill>
                        <a:effectLst/>
                        <a:latin typeface="Calibri" panose="020F0502020204030204" pitchFamily="34" charset="0"/>
                        <a:ea typeface="+mn-ea"/>
                        <a:cs typeface="+mn-cs"/>
                      </a:endParaRPr>
                    </a:p>
                  </a:txBody>
                  <a:tcPr marL="0" marR="0" marT="0" marB="0" anchor="ctr"/>
                </a:tc>
                <a:tc>
                  <a:txBody>
                    <a:bodyPr/>
                    <a:lstStyle/>
                    <a:p>
                      <a:pPr algn="ctr"/>
                      <a:r>
                        <a:rPr kumimoji="0" lang="en-US" sz="1600" b="0" i="1" u="none" strike="noStrike" kern="1200" dirty="0">
                          <a:solidFill>
                            <a:schemeClr val="tx1"/>
                          </a:solidFill>
                          <a:effectLst/>
                          <a:latin typeface="+mn-lt"/>
                          <a:ea typeface="+mn-ea"/>
                          <a:cs typeface="+mn-cs"/>
                        </a:rPr>
                        <a:t>Johannes Bernhard, </a:t>
                      </a:r>
                      <a:r>
                        <a:rPr kumimoji="0" lang="en-US" sz="1600" b="0" i="1" u="none" strike="noStrike" kern="1200" dirty="0" err="1">
                          <a:solidFill>
                            <a:schemeClr val="tx1"/>
                          </a:solidFill>
                          <a:effectLst/>
                          <a:latin typeface="+mn-lt"/>
                          <a:ea typeface="+mn-ea"/>
                          <a:cs typeface="+mn-cs"/>
                        </a:rPr>
                        <a:t>Dipanwita</a:t>
                      </a:r>
                      <a:r>
                        <a:rPr kumimoji="0" lang="en-US" sz="1600" b="0" i="1" u="none" strike="noStrike" kern="1200" dirty="0">
                          <a:solidFill>
                            <a:schemeClr val="tx1"/>
                          </a:solidFill>
                          <a:effectLst/>
                          <a:latin typeface="+mn-lt"/>
                          <a:ea typeface="+mn-ea"/>
                          <a:cs typeface="+mn-cs"/>
                        </a:rPr>
                        <a:t> Banerjee</a:t>
                      </a:r>
                    </a:p>
                  </a:txBody>
                  <a:tcPr marL="0" marR="0" marT="0" marB="0" anchor="ctr"/>
                </a:tc>
                <a:extLst>
                  <a:ext uri="{0D108BD9-81ED-4DB2-BD59-A6C34878D82A}">
                    <a16:rowId xmlns:a16="http://schemas.microsoft.com/office/drawing/2014/main" val="3249603934"/>
                  </a:ext>
                </a:extLst>
              </a:tr>
              <a:tr h="745916">
                <a:tc>
                  <a:txBody>
                    <a:bodyPr/>
                    <a:lstStyle/>
                    <a:p>
                      <a:pPr lvl="0" algn="l" fontAlgn="b"/>
                      <a:r>
                        <a:rPr kumimoji="0" lang="en-US" sz="1600" b="1" i="0" u="none" strike="noStrike" kern="1200" dirty="0">
                          <a:solidFill>
                            <a:schemeClr val="tx1"/>
                          </a:solidFill>
                          <a:effectLst/>
                          <a:latin typeface="+mn-lt"/>
                          <a:ea typeface="+mn-ea"/>
                          <a:cs typeface="+mn-cs"/>
                        </a:rPr>
                        <a:t>Installation of a Mobile Shutter in the T11 beamline of the New CERN East Area</a:t>
                      </a:r>
                    </a:p>
                  </a:txBody>
                  <a:tcPr marL="0" marR="0" marT="0" marB="0" anchor="ctr"/>
                </a:tc>
                <a:tc>
                  <a:txBody>
                    <a:bodyPr/>
                    <a:lstStyle/>
                    <a:p>
                      <a:pPr algn="ctr" fontAlgn="b"/>
                      <a:r>
                        <a:rPr kumimoji="0" lang="en-US" sz="1600" b="1" kern="1200" dirty="0">
                          <a:solidFill>
                            <a:schemeClr val="tx1"/>
                          </a:solidFill>
                          <a:latin typeface="+mn-lt"/>
                          <a:ea typeface="+mn-ea"/>
                          <a:cs typeface="+mn-cs"/>
                          <a:hlinkClick r:id="rId6">
                            <a:extLst>
                              <a:ext uri="{A12FA001-AC4F-418D-AE19-62706E023703}">
                                <ahyp:hlinkClr xmlns:ahyp="http://schemas.microsoft.com/office/drawing/2018/hyperlinkcolor" val="tx"/>
                              </a:ext>
                            </a:extLst>
                          </a:hlinkClick>
                        </a:rPr>
                        <a:t>2472730</a:t>
                      </a:r>
                      <a:endParaRPr kumimoji="0" lang="en-US" sz="1600" b="1" kern="1200" dirty="0">
                        <a:solidFill>
                          <a:schemeClr val="tx1"/>
                        </a:solidFill>
                        <a:latin typeface="+mn-lt"/>
                        <a:ea typeface="+mn-ea"/>
                        <a:cs typeface="+mn-cs"/>
                      </a:endParaRPr>
                    </a:p>
                  </a:txBody>
                  <a:tcPr marL="0" marR="0" marT="0" marB="0" anchor="ctr"/>
                </a:tc>
                <a:tc>
                  <a:txBody>
                    <a:bodyPr/>
                    <a:lstStyle/>
                    <a:p>
                      <a:pPr algn="ctr" fontAlgn="b"/>
                      <a:r>
                        <a:rPr kumimoji="0" lang="en-US" sz="1600" b="1" i="0" u="none" strike="noStrike" kern="1200" dirty="0">
                          <a:solidFill>
                            <a:schemeClr val="tx1"/>
                          </a:solidFill>
                          <a:effectLst/>
                          <a:latin typeface="+mn-lt"/>
                          <a:ea typeface="+mn-ea"/>
                          <a:cs typeface="+mn-cs"/>
                        </a:rPr>
                        <a:t>PSZ-S-EC-0002 v.0.2</a:t>
                      </a:r>
                    </a:p>
                  </a:txBody>
                  <a:tcPr marL="0" marR="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600" b="0" i="1" u="none" strike="noStrike" kern="1200" dirty="0">
                          <a:solidFill>
                            <a:schemeClr val="tx1"/>
                          </a:solidFill>
                          <a:effectLst/>
                          <a:latin typeface="+mn-lt"/>
                          <a:ea typeface="+mn-ea"/>
                          <a:cs typeface="+mn-cs"/>
                        </a:rPr>
                        <a:t>Antonio Alonso</a:t>
                      </a:r>
                    </a:p>
                  </a:txBody>
                  <a:tcPr marL="0" marR="0" marT="0" marB="0" anchor="ctr"/>
                </a:tc>
                <a:extLst>
                  <a:ext uri="{0D108BD9-81ED-4DB2-BD59-A6C34878D82A}">
                    <a16:rowId xmlns:a16="http://schemas.microsoft.com/office/drawing/2014/main" val="775469220"/>
                  </a:ext>
                </a:extLst>
              </a:tr>
            </a:tbl>
          </a:graphicData>
        </a:graphic>
      </p:graphicFrame>
    </p:spTree>
    <p:extLst>
      <p:ext uri="{BB962C8B-B14F-4D97-AF65-F5344CB8AC3E}">
        <p14:creationId xmlns:p14="http://schemas.microsoft.com/office/powerpoint/2010/main" val="343826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New Beam Instrumentation for the EA-IRRAD Facility on the T08 Beam line</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3</a:t>
            </a:fld>
            <a:endParaRPr lang="en-US"/>
          </a:p>
        </p:txBody>
      </p:sp>
      <p:sp>
        <p:nvSpPr>
          <p:cNvPr id="9" name="Date Placeholder 2">
            <a:extLst>
              <a:ext uri="{FF2B5EF4-FFF2-40B4-BE49-F238E27FC236}">
                <a16:creationId xmlns:a16="http://schemas.microsoft.com/office/drawing/2014/main" id="{B0D50505-B975-9F40-BDB1-5E1881D64D64}"/>
              </a:ext>
            </a:extLst>
          </p:cNvPr>
          <p:cNvSpPr>
            <a:spLocks noGrp="1"/>
          </p:cNvSpPr>
          <p:nvPr>
            <p:ph type="dt" sz="half" idx="10"/>
          </p:nvPr>
        </p:nvSpPr>
        <p:spPr>
          <a:xfrm>
            <a:off x="1649190" y="6374337"/>
            <a:ext cx="2292241" cy="365125"/>
          </a:xfrm>
        </p:spPr>
        <p:txBody>
          <a:bodyPr/>
          <a:lstStyle/>
          <a:p>
            <a:pPr>
              <a:defRPr/>
            </a:pPr>
            <a:r>
              <a:rPr lang="en-US" dirty="0"/>
              <a:t>S. Schuh, EATM Meeting, 2021/08/03</a:t>
            </a:r>
          </a:p>
        </p:txBody>
      </p:sp>
      <p:sp>
        <p:nvSpPr>
          <p:cNvPr id="10" name="TextBox 9">
            <a:extLst>
              <a:ext uri="{FF2B5EF4-FFF2-40B4-BE49-F238E27FC236}">
                <a16:creationId xmlns:a16="http://schemas.microsoft.com/office/drawing/2014/main" id="{944A3311-4A7D-094F-ACE3-ACC009FB4BEB}"/>
              </a:ext>
            </a:extLst>
          </p:cNvPr>
          <p:cNvSpPr txBox="1"/>
          <p:nvPr/>
        </p:nvSpPr>
        <p:spPr>
          <a:xfrm flipH="1">
            <a:off x="7440074" y="783680"/>
            <a:ext cx="1241481" cy="276999"/>
          </a:xfrm>
          <a:prstGeom prst="rect">
            <a:avLst/>
          </a:prstGeom>
          <a:noFill/>
        </p:spPr>
        <p:txBody>
          <a:bodyPr wrap="square" rtlCol="0">
            <a:spAutoFit/>
          </a:bodyPr>
          <a:lstStyle/>
          <a:p>
            <a:r>
              <a:rPr lang="en-GB" sz="1200" i="1" dirty="0"/>
              <a:t>Federico </a:t>
            </a:r>
            <a:r>
              <a:rPr lang="en-GB" sz="1200" i="1" dirty="0" err="1"/>
              <a:t>Ravotti</a:t>
            </a:r>
            <a:r>
              <a:rPr lang="en-GB" sz="1200" i="1" dirty="0"/>
              <a:t> </a:t>
            </a:r>
            <a:endParaRPr lang="en-US" sz="1200" i="1" dirty="0"/>
          </a:p>
        </p:txBody>
      </p:sp>
      <p:sp>
        <p:nvSpPr>
          <p:cNvPr id="11" name="TextBox 10">
            <a:extLst>
              <a:ext uri="{FF2B5EF4-FFF2-40B4-BE49-F238E27FC236}">
                <a16:creationId xmlns:a16="http://schemas.microsoft.com/office/drawing/2014/main" id="{A9DE05E8-C84F-1744-A14E-16B7591F6D18}"/>
              </a:ext>
            </a:extLst>
          </p:cNvPr>
          <p:cNvSpPr txBox="1"/>
          <p:nvPr/>
        </p:nvSpPr>
        <p:spPr>
          <a:xfrm>
            <a:off x="331361" y="1040894"/>
            <a:ext cx="8812639" cy="553998"/>
          </a:xfrm>
          <a:prstGeom prst="rect">
            <a:avLst/>
          </a:prstGeom>
          <a:noFill/>
        </p:spPr>
        <p:txBody>
          <a:bodyPr wrap="square" rtlCol="0">
            <a:spAutoFit/>
          </a:bodyPr>
          <a:lstStyle/>
          <a:p>
            <a:r>
              <a:rPr lang="en-GB" b="1" dirty="0">
                <a:hlinkClick r:id="rId2">
                  <a:extLst>
                    <a:ext uri="{A12FA001-AC4F-418D-AE19-62706E023703}">
                      <ahyp:hlinkClr xmlns:ahyp="http://schemas.microsoft.com/office/drawing/2018/hyperlinkcolor" val="tx"/>
                    </a:ext>
                  </a:extLst>
                </a:hlinkClick>
              </a:rPr>
              <a:t>2379119</a:t>
            </a:r>
            <a:r>
              <a:rPr lang="en-US" b="1" dirty="0"/>
              <a:t>  </a:t>
            </a:r>
            <a:r>
              <a:rPr lang="en-GB" b="1" dirty="0"/>
              <a:t>| PSZ-B-EC-0002</a:t>
            </a:r>
            <a:r>
              <a:rPr lang="en-US" b="1" dirty="0"/>
              <a:t> v.0.2</a:t>
            </a:r>
            <a:endParaRPr lang="en-GB" sz="1200" dirty="0"/>
          </a:p>
          <a:p>
            <a:r>
              <a:rPr lang="en-GB" sz="1200" dirty="0"/>
              <a:t>This ECR concerns the upgrade of the beam instrumentation devices on the T08 beamline used for irradiation experiments in EA-IRRAD.</a:t>
            </a:r>
            <a:endParaRPr lang="en-US" sz="1200" dirty="0"/>
          </a:p>
        </p:txBody>
      </p:sp>
      <p:sp>
        <p:nvSpPr>
          <p:cNvPr id="7" name="Rectangle 6">
            <a:extLst>
              <a:ext uri="{FF2B5EF4-FFF2-40B4-BE49-F238E27FC236}">
                <a16:creationId xmlns:a16="http://schemas.microsoft.com/office/drawing/2014/main" id="{76B4B519-C7D3-1743-894D-FDACA34566EA}"/>
              </a:ext>
            </a:extLst>
          </p:cNvPr>
          <p:cNvSpPr/>
          <p:nvPr/>
        </p:nvSpPr>
        <p:spPr>
          <a:xfrm>
            <a:off x="5537475" y="5827035"/>
            <a:ext cx="3311092" cy="1015663"/>
          </a:xfrm>
          <a:prstGeom prst="rect">
            <a:avLst/>
          </a:prstGeom>
        </p:spPr>
        <p:txBody>
          <a:bodyPr wrap="square">
            <a:spAutoFit/>
          </a:bodyPr>
          <a:lstStyle/>
          <a:p>
            <a:r>
              <a:rPr lang="en-US" sz="1400" b="1" dirty="0">
                <a:solidFill>
                  <a:schemeClr val="accent1"/>
                </a:solidFill>
              </a:rPr>
              <a:t>Budget-Code has been modified, no further comments received</a:t>
            </a:r>
          </a:p>
          <a:p>
            <a:r>
              <a:rPr lang="en-US" sz="1600" b="1" dirty="0">
                <a:solidFill>
                  <a:srgbClr val="FF0000"/>
                </a:solidFill>
              </a:rPr>
              <a:t>Seeking final approval from EATM</a:t>
            </a:r>
            <a:endParaRPr lang="en-GB" sz="1600" b="1" dirty="0">
              <a:solidFill>
                <a:srgbClr val="FF0000"/>
              </a:solidFill>
            </a:endParaRPr>
          </a:p>
          <a:p>
            <a:endParaRPr lang="en-US" sz="1600" b="1" dirty="0">
              <a:solidFill>
                <a:srgbClr val="FF0000"/>
              </a:solidFill>
            </a:endParaRPr>
          </a:p>
        </p:txBody>
      </p:sp>
      <p:sp>
        <p:nvSpPr>
          <p:cNvPr id="14" name="TextBox 13">
            <a:extLst>
              <a:ext uri="{FF2B5EF4-FFF2-40B4-BE49-F238E27FC236}">
                <a16:creationId xmlns:a16="http://schemas.microsoft.com/office/drawing/2014/main" id="{A7DF0AC5-9F8C-2A4A-8B0D-0982A245731F}"/>
              </a:ext>
            </a:extLst>
          </p:cNvPr>
          <p:cNvSpPr txBox="1"/>
          <p:nvPr/>
        </p:nvSpPr>
        <p:spPr>
          <a:xfrm>
            <a:off x="108064" y="3484448"/>
            <a:ext cx="3082252" cy="2708434"/>
          </a:xfrm>
          <a:prstGeom prst="rect">
            <a:avLst/>
          </a:prstGeom>
          <a:noFill/>
        </p:spPr>
        <p:txBody>
          <a:bodyPr wrap="square" rtlCol="0">
            <a:spAutoFit/>
          </a:bodyPr>
          <a:lstStyle/>
          <a:p>
            <a:r>
              <a:rPr lang="en-GB" sz="1000" dirty="0"/>
              <a:t>A review of the needs and requirements of the  T08 beamline beam instrumentation, within the East Area renovation program, showed that the intensity measurements in the IRRAD/CHARM facility appeared to be difficult. In particular, intensity measurements were difficult when:</a:t>
            </a:r>
            <a:endParaRPr lang="en-US" sz="1000" dirty="0"/>
          </a:p>
          <a:p>
            <a:pPr marL="171450" lvl="0" indent="-171450">
              <a:buFont typeface="Arial" panose="020B0604020202020204" pitchFamily="34" charset="0"/>
              <a:buChar char="•"/>
            </a:pPr>
            <a:r>
              <a:rPr lang="en-GB" sz="1000" dirty="0"/>
              <a:t>operating 24 GeV/c proton beams with low intensity (10</a:t>
            </a:r>
            <a:r>
              <a:rPr lang="en-GB" sz="1000" baseline="30000" dirty="0"/>
              <a:t>9</a:t>
            </a:r>
            <a:r>
              <a:rPr lang="en-GB" sz="1000" dirty="0"/>
              <a:t>-10</a:t>
            </a:r>
            <a:r>
              <a:rPr lang="en-GB" sz="1000" baseline="30000" dirty="0"/>
              <a:t>10</a:t>
            </a:r>
            <a:r>
              <a:rPr lang="en-GB" sz="1000" dirty="0"/>
              <a:t> particles per spill), as required for testing certain types of electronic components or for Radiation Protection studies</a:t>
            </a:r>
            <a:endParaRPr lang="en-US" sz="1000" dirty="0"/>
          </a:p>
          <a:p>
            <a:pPr marL="171450" lvl="0" indent="-171450">
              <a:buFont typeface="Arial" panose="020B0604020202020204" pitchFamily="34" charset="0"/>
              <a:buChar char="•"/>
            </a:pPr>
            <a:r>
              <a:rPr lang="en-GB" sz="1000" dirty="0"/>
              <a:t>operating high-energy heavy ion beams (for which the facility was not specifically designed before LS2)</a:t>
            </a:r>
            <a:endParaRPr lang="en-US" sz="1000" dirty="0"/>
          </a:p>
          <a:p>
            <a:r>
              <a:rPr lang="en-GB" sz="1000" dirty="0"/>
              <a:t>Improving the beam instrumentation and the intensity measurements in T08 will increase the precision of the dosimetry supplied to the IRRAD/CHARM users during the standard proton operation and will allow the facility to be further developed for heavy ion testing.</a:t>
            </a:r>
            <a:endParaRPr lang="en-US" sz="1000" dirty="0"/>
          </a:p>
        </p:txBody>
      </p:sp>
      <p:sp>
        <p:nvSpPr>
          <p:cNvPr id="17" name="Rectangle 4">
            <a:extLst>
              <a:ext uri="{FF2B5EF4-FFF2-40B4-BE49-F238E27FC236}">
                <a16:creationId xmlns:a16="http://schemas.microsoft.com/office/drawing/2014/main" id="{AE4ACC94-D248-A64E-96E1-F91CCD1D8A3C}"/>
              </a:ext>
            </a:extLst>
          </p:cNvPr>
          <p:cNvSpPr>
            <a:spLocks noChangeArrowheads="1"/>
          </p:cNvSpPr>
          <p:nvPr/>
        </p:nvSpPr>
        <p:spPr bwMode="auto">
          <a:xfrm>
            <a:off x="5863718" y="1651198"/>
            <a:ext cx="335307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1000" dirty="0"/>
              <a:t>The EA-IRRAD infrastructure in the PS East Area (bld. 157) houses the IRRAD and CHARM facilities for proton and mixed-field irradiation experiments respectively. It was built during LS1 in the T08 beam line to cope with the increasing demand for irradiations arising from the R&amp;D on detector and accelerator components for the High Luminosity upgrade of the LHC. The layout of the T08 beam line has been modified during LS2, in the framework of the East Area Renovation project.</a:t>
            </a:r>
            <a:endParaRPr lang="en-US" sz="1000" dirty="0"/>
          </a:p>
        </p:txBody>
      </p:sp>
      <p:grpSp>
        <p:nvGrpSpPr>
          <p:cNvPr id="4" name="Group 3">
            <a:extLst>
              <a:ext uri="{FF2B5EF4-FFF2-40B4-BE49-F238E27FC236}">
                <a16:creationId xmlns:a16="http://schemas.microsoft.com/office/drawing/2014/main" id="{16791EEF-D020-1745-B9AC-ECBA67BE9B62}"/>
              </a:ext>
            </a:extLst>
          </p:cNvPr>
          <p:cNvGrpSpPr/>
          <p:nvPr/>
        </p:nvGrpSpPr>
        <p:grpSpPr>
          <a:xfrm>
            <a:off x="185495" y="1651198"/>
            <a:ext cx="5643245" cy="1695450"/>
            <a:chOff x="1750377" y="2581275"/>
            <a:chExt cx="5643245" cy="1695450"/>
          </a:xfrm>
        </p:grpSpPr>
        <p:pic>
          <p:nvPicPr>
            <p:cNvPr id="27" name="Picture 26">
              <a:extLst>
                <a:ext uri="{FF2B5EF4-FFF2-40B4-BE49-F238E27FC236}">
                  <a16:creationId xmlns:a16="http://schemas.microsoft.com/office/drawing/2014/main" id="{E0649EF2-92C4-6A4D-BC29-1B440630314C}"/>
                </a:ext>
              </a:extLst>
            </p:cNvPr>
            <p:cNvPicPr/>
            <p:nvPr/>
          </p:nvPicPr>
          <p:blipFill rotWithShape="1">
            <a:blip r:embed="rId3" cstate="hqprint">
              <a:extLst>
                <a:ext uri="{28A0092B-C50C-407E-A947-70E740481C1C}">
                  <a14:useLocalDpi xmlns:a14="http://schemas.microsoft.com/office/drawing/2010/main"/>
                </a:ext>
              </a:extLst>
            </a:blip>
            <a:srcRect l="2180" t="27576" r="5607" b="18485"/>
            <a:stretch/>
          </p:blipFill>
          <p:spPr bwMode="auto">
            <a:xfrm>
              <a:off x="1752600" y="2581275"/>
              <a:ext cx="5638800" cy="1695450"/>
            </a:xfrm>
            <a:prstGeom prst="rect">
              <a:avLst/>
            </a:prstGeom>
            <a:noFill/>
            <a:ln>
              <a:noFill/>
            </a:ln>
            <a:extLst>
              <a:ext uri="{53640926-AAD7-44D8-BBD7-CCE9431645EC}">
                <a14:shadowObscured xmlns:a14="http://schemas.microsoft.com/office/drawing/2010/main"/>
              </a:ext>
            </a:extLst>
          </p:spPr>
        </p:pic>
        <p:sp>
          <p:nvSpPr>
            <p:cNvPr id="16" name="Text Box 12">
              <a:extLst>
                <a:ext uri="{FF2B5EF4-FFF2-40B4-BE49-F238E27FC236}">
                  <a16:creationId xmlns:a16="http://schemas.microsoft.com/office/drawing/2014/main" id="{AC3DB3AD-2452-E94B-836A-2DDF7E0F0327}"/>
                </a:ext>
              </a:extLst>
            </p:cNvPr>
            <p:cNvSpPr txBox="1"/>
            <p:nvPr/>
          </p:nvSpPr>
          <p:spPr>
            <a:xfrm>
              <a:off x="2231072" y="3144838"/>
              <a:ext cx="541655" cy="24765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20000"/>
                </a:lnSpc>
                <a:spcAft>
                  <a:spcPts val="0"/>
                </a:spcAft>
              </a:pPr>
              <a:r>
                <a:rPr lang="en-US" sz="1000" b="1">
                  <a:effectLst/>
                  <a:latin typeface="Verdana" panose="020B0604030504040204" pitchFamily="34" charset="0"/>
                  <a:ea typeface="Times New Roman" panose="02020603050405020304" pitchFamily="18" charset="0"/>
                  <a:cs typeface="Times New Roman" panose="02020603050405020304" pitchFamily="18" charset="0"/>
                </a:rPr>
                <a:t>T08a</a:t>
              </a:r>
              <a:endParaRPr lang="en-US" sz="100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8" name="Text Box 13">
              <a:extLst>
                <a:ext uri="{FF2B5EF4-FFF2-40B4-BE49-F238E27FC236}">
                  <a16:creationId xmlns:a16="http://schemas.microsoft.com/office/drawing/2014/main" id="{2D57346A-C0E7-4B46-8B4F-FE38D9201614}"/>
                </a:ext>
              </a:extLst>
            </p:cNvPr>
            <p:cNvSpPr txBox="1"/>
            <p:nvPr/>
          </p:nvSpPr>
          <p:spPr>
            <a:xfrm>
              <a:off x="3917632" y="3449638"/>
              <a:ext cx="545465" cy="24765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20000"/>
                </a:lnSpc>
                <a:spcAft>
                  <a:spcPts val="0"/>
                </a:spcAft>
              </a:pPr>
              <a:r>
                <a:rPr lang="en-US" sz="1000" b="1">
                  <a:effectLst/>
                  <a:latin typeface="Verdana" panose="020B0604030504040204" pitchFamily="34" charset="0"/>
                  <a:ea typeface="Times New Roman" panose="02020603050405020304" pitchFamily="18" charset="0"/>
                  <a:cs typeface="Times New Roman" panose="02020603050405020304" pitchFamily="18" charset="0"/>
                </a:rPr>
                <a:t>T08b</a:t>
              </a:r>
              <a:endParaRPr lang="en-US" sz="100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9" name="Text Box 14">
              <a:extLst>
                <a:ext uri="{FF2B5EF4-FFF2-40B4-BE49-F238E27FC236}">
                  <a16:creationId xmlns:a16="http://schemas.microsoft.com/office/drawing/2014/main" id="{F9EABFF0-B7DA-2A42-A9BD-12DCB4DC9288}"/>
                </a:ext>
              </a:extLst>
            </p:cNvPr>
            <p:cNvSpPr txBox="1"/>
            <p:nvPr/>
          </p:nvSpPr>
          <p:spPr>
            <a:xfrm>
              <a:off x="4983797" y="3821113"/>
              <a:ext cx="1064260" cy="24765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20000"/>
                </a:lnSpc>
                <a:spcAft>
                  <a:spcPts val="0"/>
                </a:spcAft>
              </a:pPr>
              <a:r>
                <a:rPr lang="en-US" sz="1000" b="1">
                  <a:effectLst/>
                  <a:latin typeface="Verdana" panose="020B0604030504040204" pitchFamily="34" charset="0"/>
                  <a:ea typeface="Times New Roman" panose="02020603050405020304" pitchFamily="18" charset="0"/>
                  <a:cs typeface="Times New Roman" panose="02020603050405020304" pitchFamily="18" charset="0"/>
                </a:rPr>
                <a:t>T08c-IRRAD</a:t>
              </a:r>
              <a:endParaRPr lang="en-US" sz="100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20" name="Rectangle 19">
              <a:extLst>
                <a:ext uri="{FF2B5EF4-FFF2-40B4-BE49-F238E27FC236}">
                  <a16:creationId xmlns:a16="http://schemas.microsoft.com/office/drawing/2014/main" id="{66D60A7C-6F19-7747-BC60-AE2FDE59C39A}"/>
                </a:ext>
              </a:extLst>
            </p:cNvPr>
            <p:cNvSpPr/>
            <p:nvPr/>
          </p:nvSpPr>
          <p:spPr>
            <a:xfrm>
              <a:off x="1750377" y="2589213"/>
              <a:ext cx="1543050" cy="4953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1" name="Rectangle 20">
              <a:extLst>
                <a:ext uri="{FF2B5EF4-FFF2-40B4-BE49-F238E27FC236}">
                  <a16:creationId xmlns:a16="http://schemas.microsoft.com/office/drawing/2014/main" id="{1249A853-2C41-C744-8927-B83C8218B1F4}"/>
                </a:ext>
              </a:extLst>
            </p:cNvPr>
            <p:cNvSpPr/>
            <p:nvPr/>
          </p:nvSpPr>
          <p:spPr>
            <a:xfrm>
              <a:off x="3421062" y="2884488"/>
              <a:ext cx="1247775" cy="542925"/>
            </a:xfrm>
            <a:prstGeom prst="rect">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Rectangle 23">
              <a:extLst>
                <a:ext uri="{FF2B5EF4-FFF2-40B4-BE49-F238E27FC236}">
                  <a16:creationId xmlns:a16="http://schemas.microsoft.com/office/drawing/2014/main" id="{CD39C97E-0BEF-6E49-948F-933DF8AA8D1D}"/>
                </a:ext>
              </a:extLst>
            </p:cNvPr>
            <p:cNvSpPr/>
            <p:nvPr/>
          </p:nvSpPr>
          <p:spPr>
            <a:xfrm>
              <a:off x="6641147" y="3287713"/>
              <a:ext cx="752475" cy="981075"/>
            </a:xfrm>
            <a:prstGeom prst="rect">
              <a:avLst/>
            </a:prstGeom>
            <a:noFill/>
            <a:ln w="38100">
              <a:solidFill>
                <a:srgbClr val="FFFF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Rectangle 24">
              <a:extLst>
                <a:ext uri="{FF2B5EF4-FFF2-40B4-BE49-F238E27FC236}">
                  <a16:creationId xmlns:a16="http://schemas.microsoft.com/office/drawing/2014/main" id="{CB58B9BA-722C-5343-AB0A-CB5B422BA6B4}"/>
                </a:ext>
              </a:extLst>
            </p:cNvPr>
            <p:cNvSpPr/>
            <p:nvPr/>
          </p:nvSpPr>
          <p:spPr>
            <a:xfrm>
              <a:off x="4755197" y="3163888"/>
              <a:ext cx="1552575" cy="600075"/>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Text Box 20">
              <a:extLst>
                <a:ext uri="{FF2B5EF4-FFF2-40B4-BE49-F238E27FC236}">
                  <a16:creationId xmlns:a16="http://schemas.microsoft.com/office/drawing/2014/main" id="{6AC57C3D-0419-A440-A634-D3FD5AE3FCA1}"/>
                </a:ext>
              </a:extLst>
            </p:cNvPr>
            <p:cNvSpPr txBox="1"/>
            <p:nvPr/>
          </p:nvSpPr>
          <p:spPr>
            <a:xfrm>
              <a:off x="6641147" y="2963863"/>
              <a:ext cx="706120" cy="247650"/>
            </a:xfrm>
            <a:prstGeom prst="rect">
              <a:avLst/>
            </a:prstGeom>
            <a:solidFill>
              <a:schemeClr val="lt1"/>
            </a:solidFill>
            <a:ln w="6350">
              <a:solidFill>
                <a:prstClr val="black"/>
              </a:solid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20000"/>
                </a:lnSpc>
                <a:spcAft>
                  <a:spcPts val="0"/>
                </a:spcAft>
              </a:pPr>
              <a:r>
                <a:rPr lang="en-US" sz="1000" b="1">
                  <a:effectLst/>
                  <a:latin typeface="Verdana" panose="020B0604030504040204" pitchFamily="34" charset="0"/>
                  <a:ea typeface="Times New Roman" panose="02020603050405020304" pitchFamily="18" charset="0"/>
                  <a:cs typeface="Times New Roman" panose="02020603050405020304" pitchFamily="18" charset="0"/>
                </a:rPr>
                <a:t>CHARM</a:t>
              </a:r>
              <a:endParaRPr lang="en-US" sz="1000">
                <a:effectLst/>
                <a:latin typeface="Verdana" panose="020B0604030504040204" pitchFamily="34" charset="0"/>
                <a:ea typeface="Times New Roman" panose="02020603050405020304" pitchFamily="18" charset="0"/>
                <a:cs typeface="Times New Roman" panose="02020603050405020304" pitchFamily="18" charset="0"/>
              </a:endParaRPr>
            </a:p>
          </p:txBody>
        </p:sp>
      </p:grpSp>
      <p:sp>
        <p:nvSpPr>
          <p:cNvPr id="28" name="Rectangle 4">
            <a:extLst>
              <a:ext uri="{FF2B5EF4-FFF2-40B4-BE49-F238E27FC236}">
                <a16:creationId xmlns:a16="http://schemas.microsoft.com/office/drawing/2014/main" id="{F16472A3-FD1E-AE44-A43C-EF084A38E81A}"/>
              </a:ext>
            </a:extLst>
          </p:cNvPr>
          <p:cNvSpPr>
            <a:spLocks noChangeArrowheads="1"/>
          </p:cNvSpPr>
          <p:nvPr/>
        </p:nvSpPr>
        <p:spPr bwMode="auto">
          <a:xfrm>
            <a:off x="3190314" y="5452338"/>
            <a:ext cx="595368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GB" sz="1000" dirty="0"/>
              <a:t>This upgrade primarily consists in the installation of a new BCT and XION upstream the facility and of the re-installation of the existent XION in between the IRRAD and CHARM radiation-test areas. These devices will be mounted on movable telescopic supports.</a:t>
            </a:r>
            <a:endParaRPr lang="en-GB" altLang="ja-JP" sz="1000" dirty="0"/>
          </a:p>
        </p:txBody>
      </p:sp>
      <p:pic>
        <p:nvPicPr>
          <p:cNvPr id="29" name="Picture 28">
            <a:extLst>
              <a:ext uri="{FF2B5EF4-FFF2-40B4-BE49-F238E27FC236}">
                <a16:creationId xmlns:a16="http://schemas.microsoft.com/office/drawing/2014/main" id="{5FAF1B7D-89AF-8B49-A4E2-F003007AFC0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196248" y="3333318"/>
            <a:ext cx="3874770" cy="2171700"/>
          </a:xfrm>
          <a:prstGeom prst="rect">
            <a:avLst/>
          </a:prstGeom>
          <a:noFill/>
        </p:spPr>
      </p:pic>
      <p:pic>
        <p:nvPicPr>
          <p:cNvPr id="30" name="Picture 29">
            <a:extLst>
              <a:ext uri="{FF2B5EF4-FFF2-40B4-BE49-F238E27FC236}">
                <a16:creationId xmlns:a16="http://schemas.microsoft.com/office/drawing/2014/main" id="{E235F6F9-5C95-D04F-BA36-CDE11944CAA1}"/>
              </a:ext>
            </a:extLst>
          </p:cNvPr>
          <p:cNvPicPr>
            <a:picLocks noChangeAspect="1"/>
          </p:cNvPicPr>
          <p:nvPr/>
        </p:nvPicPr>
        <p:blipFill rotWithShape="1">
          <a:blip r:embed="rId5">
            <a:extLst>
              <a:ext uri="{28A0092B-C50C-407E-A947-70E740481C1C}">
                <a14:useLocalDpi xmlns:a14="http://schemas.microsoft.com/office/drawing/2010/main" val="0"/>
              </a:ext>
            </a:extLst>
          </a:blip>
          <a:srcRect l="-1" t="11017" r="31799" b="15216"/>
          <a:stretch/>
        </p:blipFill>
        <p:spPr bwMode="auto">
          <a:xfrm>
            <a:off x="7193021" y="3166583"/>
            <a:ext cx="1735586" cy="196373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10023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6D8A6AA-2CB9-C54F-AF23-5D4DC82BBE8F}"/>
              </a:ext>
            </a:extLst>
          </p:cNvPr>
          <p:cNvPicPr>
            <a:picLocks noChangeAspect="1"/>
          </p:cNvPicPr>
          <p:nvPr/>
        </p:nvPicPr>
        <p:blipFill rotWithShape="1">
          <a:blip r:embed="rId2"/>
          <a:srcRect l="6357"/>
          <a:stretch/>
        </p:blipFill>
        <p:spPr>
          <a:xfrm>
            <a:off x="5546220" y="3480054"/>
            <a:ext cx="3539949" cy="1930575"/>
          </a:xfrm>
          <a:prstGeom prst="rect">
            <a:avLst/>
          </a:prstGeom>
        </p:spPr>
      </p:pic>
      <p:sp>
        <p:nvSpPr>
          <p:cNvPr id="2" name="Title 1"/>
          <p:cNvSpPr>
            <a:spLocks noGrp="1"/>
          </p:cNvSpPr>
          <p:nvPr>
            <p:ph type="title"/>
          </p:nvPr>
        </p:nvSpPr>
        <p:spPr/>
        <p:txBody>
          <a:bodyPr/>
          <a:lstStyle/>
          <a:p>
            <a:r>
              <a:rPr lang="en-US" sz="3200" dirty="0"/>
              <a:t>Changes to the M2 Beamline for the 2021 Test Runs</a:t>
            </a:r>
            <a:endParaRPr lang="en-US" dirty="0"/>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4</a:t>
            </a:fld>
            <a:endParaRPr lang="en-US"/>
          </a:p>
        </p:txBody>
      </p:sp>
      <p:sp>
        <p:nvSpPr>
          <p:cNvPr id="9" name="Date Placeholder 2">
            <a:extLst>
              <a:ext uri="{FF2B5EF4-FFF2-40B4-BE49-F238E27FC236}">
                <a16:creationId xmlns:a16="http://schemas.microsoft.com/office/drawing/2014/main" id="{B0D50505-B975-9F40-BDB1-5E1881D64D64}"/>
              </a:ext>
            </a:extLst>
          </p:cNvPr>
          <p:cNvSpPr>
            <a:spLocks noGrp="1"/>
          </p:cNvSpPr>
          <p:nvPr>
            <p:ph type="dt" sz="half" idx="10"/>
          </p:nvPr>
        </p:nvSpPr>
        <p:spPr>
          <a:xfrm>
            <a:off x="2295524" y="6356350"/>
            <a:ext cx="2292241" cy="365125"/>
          </a:xfrm>
        </p:spPr>
        <p:txBody>
          <a:bodyPr/>
          <a:lstStyle/>
          <a:p>
            <a:pPr>
              <a:defRPr/>
            </a:pPr>
            <a:r>
              <a:rPr lang="en-US" dirty="0"/>
              <a:t>S. Schuh, EATM Meeting, 2021/08/03</a:t>
            </a:r>
          </a:p>
        </p:txBody>
      </p:sp>
      <p:sp>
        <p:nvSpPr>
          <p:cNvPr id="10" name="TextBox 9">
            <a:extLst>
              <a:ext uri="{FF2B5EF4-FFF2-40B4-BE49-F238E27FC236}">
                <a16:creationId xmlns:a16="http://schemas.microsoft.com/office/drawing/2014/main" id="{944A3311-4A7D-094F-ACE3-ACC009FB4BEB}"/>
              </a:ext>
            </a:extLst>
          </p:cNvPr>
          <p:cNvSpPr txBox="1"/>
          <p:nvPr/>
        </p:nvSpPr>
        <p:spPr>
          <a:xfrm flipH="1">
            <a:off x="7568163" y="638969"/>
            <a:ext cx="1644203" cy="646331"/>
          </a:xfrm>
          <a:prstGeom prst="rect">
            <a:avLst/>
          </a:prstGeom>
          <a:noFill/>
        </p:spPr>
        <p:txBody>
          <a:bodyPr wrap="square" rtlCol="0">
            <a:spAutoFit/>
          </a:bodyPr>
          <a:lstStyle/>
          <a:p>
            <a:r>
              <a:rPr lang="en-US" sz="1200" i="1" dirty="0"/>
              <a:t>Johannes Bernhard, </a:t>
            </a:r>
            <a:r>
              <a:rPr lang="en-US" sz="1200" i="1" dirty="0" err="1"/>
              <a:t>Dipanwita</a:t>
            </a:r>
            <a:r>
              <a:rPr lang="en-US" sz="1200" i="1" dirty="0"/>
              <a:t> Banerjee</a:t>
            </a:r>
            <a:endParaRPr lang="en-GB" sz="1200" i="1" dirty="0"/>
          </a:p>
          <a:p>
            <a:endParaRPr lang="en-US" sz="1200" i="1" dirty="0"/>
          </a:p>
        </p:txBody>
      </p:sp>
      <p:sp>
        <p:nvSpPr>
          <p:cNvPr id="11" name="TextBox 10">
            <a:extLst>
              <a:ext uri="{FF2B5EF4-FFF2-40B4-BE49-F238E27FC236}">
                <a16:creationId xmlns:a16="http://schemas.microsoft.com/office/drawing/2014/main" id="{A9DE05E8-C84F-1744-A14E-16B7591F6D18}"/>
              </a:ext>
            </a:extLst>
          </p:cNvPr>
          <p:cNvSpPr txBox="1"/>
          <p:nvPr/>
        </p:nvSpPr>
        <p:spPr>
          <a:xfrm>
            <a:off x="242349" y="1054819"/>
            <a:ext cx="8624600" cy="1015663"/>
          </a:xfrm>
          <a:prstGeom prst="rect">
            <a:avLst/>
          </a:prstGeom>
          <a:noFill/>
        </p:spPr>
        <p:txBody>
          <a:bodyPr wrap="square" rtlCol="0">
            <a:spAutoFit/>
          </a:bodyPr>
          <a:lstStyle/>
          <a:p>
            <a:pPr fontAlgn="b"/>
            <a:r>
              <a:rPr lang="en-US" b="1" dirty="0">
                <a:hlinkClick r:id="rId3">
                  <a:extLst>
                    <a:ext uri="{A12FA001-AC4F-418D-AE19-62706E023703}">
                      <ahyp:hlinkClr xmlns:ahyp="http://schemas.microsoft.com/office/drawing/2018/hyperlinkcolor" val="tx"/>
                    </a:ext>
                  </a:extLst>
                </a:hlinkClick>
              </a:rPr>
              <a:t>2338657</a:t>
            </a:r>
            <a:r>
              <a:rPr lang="en-US" b="1" dirty="0"/>
              <a:t>  </a:t>
            </a:r>
            <a:r>
              <a:rPr lang="en-GB" b="1" dirty="0"/>
              <a:t>| </a:t>
            </a:r>
            <a:r>
              <a:rPr lang="en-US" b="1" dirty="0"/>
              <a:t>SPSX-L-EC-0003 v.0.3</a:t>
            </a:r>
          </a:p>
          <a:p>
            <a:pPr fontAlgn="b"/>
            <a:r>
              <a:rPr lang="en-US" sz="1400" dirty="0"/>
              <a:t>In the context of the Physics Beyond Colliders study three new experiments have requested beam time in the EHN2 beamline for which the zone PPE211, upstream of the current COMPASS setup, has been deemed as a suitable option. Since PPE211 is currently not a user zone, changes have to be made to accommodate all user requests.</a:t>
            </a:r>
          </a:p>
        </p:txBody>
      </p:sp>
      <p:sp>
        <p:nvSpPr>
          <p:cNvPr id="7" name="Rectangle 6">
            <a:extLst>
              <a:ext uri="{FF2B5EF4-FFF2-40B4-BE49-F238E27FC236}">
                <a16:creationId xmlns:a16="http://schemas.microsoft.com/office/drawing/2014/main" id="{76B4B519-C7D3-1743-894D-FDACA34566EA}"/>
              </a:ext>
            </a:extLst>
          </p:cNvPr>
          <p:cNvSpPr/>
          <p:nvPr/>
        </p:nvSpPr>
        <p:spPr>
          <a:xfrm>
            <a:off x="5156986" y="5716586"/>
            <a:ext cx="3666634" cy="1107996"/>
          </a:xfrm>
          <a:prstGeom prst="rect">
            <a:avLst/>
          </a:prstGeom>
        </p:spPr>
        <p:txBody>
          <a:bodyPr wrap="square">
            <a:spAutoFit/>
          </a:bodyPr>
          <a:lstStyle/>
          <a:p>
            <a:r>
              <a:rPr lang="en-US" sz="1600" b="1" dirty="0">
                <a:solidFill>
                  <a:schemeClr val="accent1"/>
                </a:solidFill>
              </a:rPr>
              <a:t>Safety comments have been included, Safety files created, no further comments received</a:t>
            </a:r>
          </a:p>
          <a:p>
            <a:r>
              <a:rPr lang="en-US" b="1" dirty="0">
                <a:solidFill>
                  <a:srgbClr val="FF0000"/>
                </a:solidFill>
              </a:rPr>
              <a:t>Seeking final approval from EATM</a:t>
            </a:r>
          </a:p>
        </p:txBody>
      </p:sp>
      <p:sp>
        <p:nvSpPr>
          <p:cNvPr id="8" name="TextBox 7">
            <a:extLst>
              <a:ext uri="{FF2B5EF4-FFF2-40B4-BE49-F238E27FC236}">
                <a16:creationId xmlns:a16="http://schemas.microsoft.com/office/drawing/2014/main" id="{F53F2C4D-DBE9-B04A-A104-9E298C5DB71A}"/>
              </a:ext>
            </a:extLst>
          </p:cNvPr>
          <p:cNvSpPr txBox="1"/>
          <p:nvPr/>
        </p:nvSpPr>
        <p:spPr>
          <a:xfrm>
            <a:off x="166938" y="5017551"/>
            <a:ext cx="5138972" cy="1323439"/>
          </a:xfrm>
          <a:prstGeom prst="rect">
            <a:avLst/>
          </a:prstGeom>
          <a:noFill/>
        </p:spPr>
        <p:txBody>
          <a:bodyPr wrap="square" rtlCol="0">
            <a:spAutoFit/>
          </a:bodyPr>
          <a:lstStyle/>
          <a:p>
            <a:r>
              <a:rPr lang="en-US" sz="1000" dirty="0"/>
              <a:t>3 experiments have been approved to run in the M2 beamline from 2021 and beyond: </a:t>
            </a:r>
          </a:p>
          <a:p>
            <a:r>
              <a:rPr lang="en-US" sz="1000" b="1" dirty="0"/>
              <a:t>AMBER</a:t>
            </a:r>
            <a:r>
              <a:rPr lang="en-US" sz="1000" dirty="0"/>
              <a:t> – a future QCD facility that requires conventional muon and hadron beams up to LS3. It also includes a new RF separated beam option beyond LS3, that is currently under study. </a:t>
            </a:r>
          </a:p>
          <a:p>
            <a:r>
              <a:rPr lang="en-US" sz="1000" b="1" dirty="0"/>
              <a:t>NA64mu</a:t>
            </a:r>
            <a:r>
              <a:rPr lang="en-US" sz="1000" dirty="0"/>
              <a:t> – the muon program for dark sector physics that requires medium to high intensity 160 GeV/c muon beam. </a:t>
            </a:r>
          </a:p>
          <a:p>
            <a:r>
              <a:rPr lang="en-US" sz="1000" b="1" dirty="0" err="1"/>
              <a:t>MuOnE</a:t>
            </a:r>
            <a:r>
              <a:rPr lang="en-US" sz="1000" dirty="0"/>
              <a:t> - aiming to investigate the hadronic contribution to the vacuum polarization in the context of (g</a:t>
            </a:r>
            <a:r>
              <a:rPr lang="el-GR" sz="1000" baseline="-25000" dirty="0"/>
              <a:t>μ</a:t>
            </a:r>
            <a:r>
              <a:rPr lang="el-GR" sz="1000" dirty="0"/>
              <a:t> -2) </a:t>
            </a:r>
            <a:r>
              <a:rPr lang="en-US" sz="1000" dirty="0"/>
              <a:t>that requires a high intensity, 160 GeV/c, low divergence muon beam. </a:t>
            </a:r>
          </a:p>
          <a:p>
            <a:endParaRPr lang="en-US" sz="1000" dirty="0"/>
          </a:p>
        </p:txBody>
      </p:sp>
      <p:sp>
        <p:nvSpPr>
          <p:cNvPr id="14" name="TextBox 13">
            <a:extLst>
              <a:ext uri="{FF2B5EF4-FFF2-40B4-BE49-F238E27FC236}">
                <a16:creationId xmlns:a16="http://schemas.microsoft.com/office/drawing/2014/main" id="{A7DF0AC5-9F8C-2A4A-8B0D-0982A245731F}"/>
              </a:ext>
            </a:extLst>
          </p:cNvPr>
          <p:cNvSpPr txBox="1"/>
          <p:nvPr/>
        </p:nvSpPr>
        <p:spPr>
          <a:xfrm>
            <a:off x="5546220" y="2201296"/>
            <a:ext cx="3359048" cy="1169551"/>
          </a:xfrm>
          <a:prstGeom prst="rect">
            <a:avLst/>
          </a:prstGeom>
          <a:noFill/>
        </p:spPr>
        <p:txBody>
          <a:bodyPr wrap="square" rtlCol="0">
            <a:spAutoFit/>
          </a:bodyPr>
          <a:lstStyle/>
          <a:p>
            <a:r>
              <a:rPr lang="en-US" sz="1000" dirty="0"/>
              <a:t>The zone PPE211, that currently houses the CEDAR detectors upstream of the present COMPASS setup, was identified as a suitable option to host all three test runs.</a:t>
            </a:r>
          </a:p>
          <a:p>
            <a:endParaRPr lang="en-US" sz="1000" dirty="0"/>
          </a:p>
          <a:p>
            <a:r>
              <a:rPr lang="en-US" sz="1000" dirty="0"/>
              <a:t>A number of modifications shall take place to accommodate the new user zone, as detailed in the document.</a:t>
            </a:r>
          </a:p>
          <a:p>
            <a:endParaRPr lang="en-US" sz="1000" dirty="0"/>
          </a:p>
        </p:txBody>
      </p:sp>
      <p:pic>
        <p:nvPicPr>
          <p:cNvPr id="13" name="Picture 12">
            <a:extLst>
              <a:ext uri="{FF2B5EF4-FFF2-40B4-BE49-F238E27FC236}">
                <a16:creationId xmlns:a16="http://schemas.microsoft.com/office/drawing/2014/main" id="{910D1832-C42F-374C-91B3-DF4847083543}"/>
              </a:ext>
            </a:extLst>
          </p:cNvPr>
          <p:cNvPicPr>
            <a:picLocks noChangeAspect="1"/>
          </p:cNvPicPr>
          <p:nvPr/>
        </p:nvPicPr>
        <p:blipFill rotWithShape="1">
          <a:blip r:embed="rId4"/>
          <a:srcRect t="6102" r="1024"/>
          <a:stretch/>
        </p:blipFill>
        <p:spPr>
          <a:xfrm>
            <a:off x="166938" y="2204428"/>
            <a:ext cx="5252597" cy="2544811"/>
          </a:xfrm>
          <a:prstGeom prst="rect">
            <a:avLst/>
          </a:prstGeom>
        </p:spPr>
      </p:pic>
      <p:sp>
        <p:nvSpPr>
          <p:cNvPr id="16" name="TextBox 15">
            <a:extLst>
              <a:ext uri="{FF2B5EF4-FFF2-40B4-BE49-F238E27FC236}">
                <a16:creationId xmlns:a16="http://schemas.microsoft.com/office/drawing/2014/main" id="{BD3B7910-51F3-9947-BB6A-6E122F048771}"/>
              </a:ext>
            </a:extLst>
          </p:cNvPr>
          <p:cNvSpPr txBox="1"/>
          <p:nvPr/>
        </p:nvSpPr>
        <p:spPr>
          <a:xfrm>
            <a:off x="7054654" y="5279160"/>
            <a:ext cx="2089346" cy="400110"/>
          </a:xfrm>
          <a:prstGeom prst="rect">
            <a:avLst/>
          </a:prstGeom>
          <a:solidFill>
            <a:schemeClr val="bg1"/>
          </a:solidFill>
          <a:ln>
            <a:solidFill>
              <a:schemeClr val="accent1"/>
            </a:solidFill>
          </a:ln>
        </p:spPr>
        <p:txBody>
          <a:bodyPr wrap="square" rtlCol="0">
            <a:spAutoFit/>
          </a:bodyPr>
          <a:lstStyle/>
          <a:p>
            <a:r>
              <a:rPr lang="en-US" sz="1000" dirty="0"/>
              <a:t>CEDAR cooling duct modification to accommodate the </a:t>
            </a:r>
            <a:r>
              <a:rPr lang="en-US" sz="1000" dirty="0" err="1"/>
              <a:t>MuOnE</a:t>
            </a:r>
            <a:r>
              <a:rPr lang="en-US" sz="1000" dirty="0"/>
              <a:t> “tent”.</a:t>
            </a:r>
          </a:p>
        </p:txBody>
      </p:sp>
      <p:pic>
        <p:nvPicPr>
          <p:cNvPr id="3074" name="Picture 2" descr="page7image3418558448">
            <a:extLst>
              <a:ext uri="{FF2B5EF4-FFF2-40B4-BE49-F238E27FC236}">
                <a16:creationId xmlns:a16="http://schemas.microsoft.com/office/drawing/2014/main" id="{36C8520A-8D46-DD49-9A3C-181105613D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75" y="61913"/>
            <a:ext cx="4241800" cy="50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069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dirty="0"/>
              <a:t>Installation of a Mobile Shutter in the T11 beamline of the New CERN East Area</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sp>
        <p:nvSpPr>
          <p:cNvPr id="9" name="Date Placeholder 2">
            <a:extLst>
              <a:ext uri="{FF2B5EF4-FFF2-40B4-BE49-F238E27FC236}">
                <a16:creationId xmlns:a16="http://schemas.microsoft.com/office/drawing/2014/main" id="{B0D50505-B975-9F40-BDB1-5E1881D64D64}"/>
              </a:ext>
            </a:extLst>
          </p:cNvPr>
          <p:cNvSpPr>
            <a:spLocks noGrp="1"/>
          </p:cNvSpPr>
          <p:nvPr>
            <p:ph type="dt" sz="half" idx="10"/>
          </p:nvPr>
        </p:nvSpPr>
        <p:spPr>
          <a:xfrm>
            <a:off x="2295524" y="6356350"/>
            <a:ext cx="2292241" cy="365125"/>
          </a:xfrm>
        </p:spPr>
        <p:txBody>
          <a:bodyPr/>
          <a:lstStyle/>
          <a:p>
            <a:pPr>
              <a:defRPr/>
            </a:pPr>
            <a:r>
              <a:rPr lang="en-US" dirty="0"/>
              <a:t>S. Schuh, EATM Meeting, 2021/08/03</a:t>
            </a:r>
          </a:p>
        </p:txBody>
      </p:sp>
      <p:sp>
        <p:nvSpPr>
          <p:cNvPr id="10" name="TextBox 9">
            <a:extLst>
              <a:ext uri="{FF2B5EF4-FFF2-40B4-BE49-F238E27FC236}">
                <a16:creationId xmlns:a16="http://schemas.microsoft.com/office/drawing/2014/main" id="{944A3311-4A7D-094F-ACE3-ACC009FB4BEB}"/>
              </a:ext>
            </a:extLst>
          </p:cNvPr>
          <p:cNvSpPr txBox="1"/>
          <p:nvPr/>
        </p:nvSpPr>
        <p:spPr>
          <a:xfrm flipH="1">
            <a:off x="7559618" y="777428"/>
            <a:ext cx="1241481" cy="276999"/>
          </a:xfrm>
          <a:prstGeom prst="rect">
            <a:avLst/>
          </a:prstGeom>
          <a:noFill/>
        </p:spPr>
        <p:txBody>
          <a:bodyPr wrap="square" rtlCol="0">
            <a:spAutoFit/>
          </a:bodyPr>
          <a:lstStyle/>
          <a:p>
            <a:r>
              <a:rPr lang="en-US" sz="1200" i="1" dirty="0"/>
              <a:t>Antonio Alonso</a:t>
            </a:r>
          </a:p>
        </p:txBody>
      </p:sp>
      <p:sp>
        <p:nvSpPr>
          <p:cNvPr id="11" name="TextBox 10">
            <a:extLst>
              <a:ext uri="{FF2B5EF4-FFF2-40B4-BE49-F238E27FC236}">
                <a16:creationId xmlns:a16="http://schemas.microsoft.com/office/drawing/2014/main" id="{A9DE05E8-C84F-1744-A14E-16B7591F6D18}"/>
              </a:ext>
            </a:extLst>
          </p:cNvPr>
          <p:cNvSpPr txBox="1"/>
          <p:nvPr/>
        </p:nvSpPr>
        <p:spPr>
          <a:xfrm>
            <a:off x="275465" y="1175117"/>
            <a:ext cx="8624600" cy="1231106"/>
          </a:xfrm>
          <a:prstGeom prst="rect">
            <a:avLst/>
          </a:prstGeom>
          <a:noFill/>
        </p:spPr>
        <p:txBody>
          <a:bodyPr wrap="square" rtlCol="0">
            <a:spAutoFit/>
          </a:bodyPr>
          <a:lstStyle/>
          <a:p>
            <a:r>
              <a:rPr lang="en-US" b="1" dirty="0">
                <a:hlinkClick r:id="rId2">
                  <a:extLst>
                    <a:ext uri="{A12FA001-AC4F-418D-AE19-62706E023703}">
                      <ahyp:hlinkClr xmlns:ahyp="http://schemas.microsoft.com/office/drawing/2018/hyperlinkcolor" val="tx"/>
                    </a:ext>
                  </a:extLst>
                </a:hlinkClick>
              </a:rPr>
              <a:t>2472730</a:t>
            </a:r>
            <a:r>
              <a:rPr lang="en-US" b="1" dirty="0"/>
              <a:t>  </a:t>
            </a:r>
            <a:r>
              <a:rPr lang="en-GB" b="1" dirty="0"/>
              <a:t>| </a:t>
            </a:r>
            <a:r>
              <a:rPr lang="en-US" b="1" dirty="0"/>
              <a:t>PSZ-S-EC-0002 v.0.2</a:t>
            </a:r>
            <a:endParaRPr lang="en-GB" b="1" dirty="0"/>
          </a:p>
          <a:p>
            <a:r>
              <a:rPr lang="en-US" sz="1400" dirty="0"/>
              <a:t>Due to the new layout of the T11 beamline and the increase of the beam size for the CLOUD experiment, the T11 beam passage hole through the mixed area shielding was enlarged. This hole enlargement has led to an increase of radiation entering the CLOUD chamber, so a mobile shutter shall be installed in order to prevent this radiation to enter the chamber between operation times when people could be inside the CLOUD area.</a:t>
            </a:r>
          </a:p>
        </p:txBody>
      </p:sp>
      <p:sp>
        <p:nvSpPr>
          <p:cNvPr id="7" name="Rectangle 6">
            <a:extLst>
              <a:ext uri="{FF2B5EF4-FFF2-40B4-BE49-F238E27FC236}">
                <a16:creationId xmlns:a16="http://schemas.microsoft.com/office/drawing/2014/main" id="{76B4B519-C7D3-1743-894D-FDACA34566EA}"/>
              </a:ext>
            </a:extLst>
          </p:cNvPr>
          <p:cNvSpPr/>
          <p:nvPr/>
        </p:nvSpPr>
        <p:spPr>
          <a:xfrm>
            <a:off x="4859167" y="5986106"/>
            <a:ext cx="4284834" cy="861774"/>
          </a:xfrm>
          <a:prstGeom prst="rect">
            <a:avLst/>
          </a:prstGeom>
        </p:spPr>
        <p:txBody>
          <a:bodyPr wrap="square">
            <a:spAutoFit/>
          </a:bodyPr>
          <a:lstStyle/>
          <a:p>
            <a:r>
              <a:rPr lang="en-US" sz="1600" b="1" dirty="0">
                <a:solidFill>
                  <a:schemeClr val="accent1"/>
                </a:solidFill>
              </a:rPr>
              <a:t>Discussion w/ CLOUD taken place, agreement to stick with manual shutter activation in 2021</a:t>
            </a:r>
          </a:p>
          <a:p>
            <a:r>
              <a:rPr lang="en-US" b="1" dirty="0">
                <a:solidFill>
                  <a:srgbClr val="FF0000"/>
                </a:solidFill>
              </a:rPr>
              <a:t>Seeking final approval from EATM</a:t>
            </a:r>
          </a:p>
        </p:txBody>
      </p:sp>
      <p:sp>
        <p:nvSpPr>
          <p:cNvPr id="8" name="TextBox 7">
            <a:extLst>
              <a:ext uri="{FF2B5EF4-FFF2-40B4-BE49-F238E27FC236}">
                <a16:creationId xmlns:a16="http://schemas.microsoft.com/office/drawing/2014/main" id="{F53F2C4D-DBE9-B04A-A104-9E298C5DB71A}"/>
              </a:ext>
            </a:extLst>
          </p:cNvPr>
          <p:cNvSpPr txBox="1"/>
          <p:nvPr/>
        </p:nvSpPr>
        <p:spPr>
          <a:xfrm>
            <a:off x="123914" y="5099859"/>
            <a:ext cx="4978150" cy="861774"/>
          </a:xfrm>
          <a:prstGeom prst="rect">
            <a:avLst/>
          </a:prstGeom>
          <a:noFill/>
        </p:spPr>
        <p:txBody>
          <a:bodyPr wrap="square" rtlCol="0">
            <a:spAutoFit/>
          </a:bodyPr>
          <a:lstStyle/>
          <a:p>
            <a:r>
              <a:rPr lang="en-US" sz="1000" dirty="0"/>
              <a:t>In order to optimize the radiation environment in the experimental area, it was proposed to install a mobile shutter in the mixed area shielding, allowing the beam to cross the passage during T11 operation mode and closing the passage for the rest of the year. </a:t>
            </a:r>
          </a:p>
          <a:p>
            <a:r>
              <a:rPr lang="en-US" sz="1000" dirty="0"/>
              <a:t>Although legally not required, this will allow to reduce the dose inside the T11 area while T9 and T10 are working. </a:t>
            </a:r>
          </a:p>
        </p:txBody>
      </p:sp>
      <p:sp>
        <p:nvSpPr>
          <p:cNvPr id="14" name="TextBox 13">
            <a:extLst>
              <a:ext uri="{FF2B5EF4-FFF2-40B4-BE49-F238E27FC236}">
                <a16:creationId xmlns:a16="http://schemas.microsoft.com/office/drawing/2014/main" id="{A7DF0AC5-9F8C-2A4A-8B0D-0982A245731F}"/>
              </a:ext>
            </a:extLst>
          </p:cNvPr>
          <p:cNvSpPr txBox="1"/>
          <p:nvPr/>
        </p:nvSpPr>
        <p:spPr>
          <a:xfrm>
            <a:off x="5015064" y="2600576"/>
            <a:ext cx="4142727" cy="1323439"/>
          </a:xfrm>
          <a:prstGeom prst="rect">
            <a:avLst/>
          </a:prstGeom>
          <a:noFill/>
        </p:spPr>
        <p:txBody>
          <a:bodyPr wrap="square" rtlCol="0">
            <a:spAutoFit/>
          </a:bodyPr>
          <a:lstStyle/>
          <a:p>
            <a:r>
              <a:rPr lang="en-US" sz="1000" dirty="0"/>
              <a:t>Various actuation systems to operate the shutter were under consideration. </a:t>
            </a:r>
          </a:p>
          <a:p>
            <a:endParaRPr lang="en-US" sz="1000" dirty="0"/>
          </a:p>
          <a:p>
            <a:r>
              <a:rPr lang="en-US" sz="1000" dirty="0"/>
              <a:t>An electrical motor and a pneumatic piston were proposed. However, due to the small size of the shutter and the fact that it is only going to be </a:t>
            </a:r>
            <a:r>
              <a:rPr lang="en-US" sz="1000" b="1" dirty="0"/>
              <a:t>activated two times per year</a:t>
            </a:r>
            <a:r>
              <a:rPr lang="en-US" sz="1000" dirty="0"/>
              <a:t>, the most suitable movement system was identified to be a </a:t>
            </a:r>
            <a:r>
              <a:rPr lang="en-US" sz="1000" b="1" dirty="0"/>
              <a:t>crankshaft</a:t>
            </a:r>
            <a:r>
              <a:rPr lang="en-US" sz="1000" dirty="0"/>
              <a:t>, located under the shutter and activated on request by the East Area superintendent at the start and at the end of the CLOUD operation period.</a:t>
            </a:r>
          </a:p>
        </p:txBody>
      </p:sp>
      <p:pic>
        <p:nvPicPr>
          <p:cNvPr id="4" name="Picture 3">
            <a:extLst>
              <a:ext uri="{FF2B5EF4-FFF2-40B4-BE49-F238E27FC236}">
                <a16:creationId xmlns:a16="http://schemas.microsoft.com/office/drawing/2014/main" id="{5B0ECDCA-14F9-6441-8E07-187679E225A0}"/>
              </a:ext>
            </a:extLst>
          </p:cNvPr>
          <p:cNvPicPr>
            <a:picLocks noChangeAspect="1"/>
          </p:cNvPicPr>
          <p:nvPr/>
        </p:nvPicPr>
        <p:blipFill>
          <a:blip r:embed="rId3"/>
          <a:stretch>
            <a:fillRect/>
          </a:stretch>
        </p:blipFill>
        <p:spPr>
          <a:xfrm>
            <a:off x="123914" y="2544381"/>
            <a:ext cx="4808365" cy="2417320"/>
          </a:xfrm>
          <a:prstGeom prst="rect">
            <a:avLst/>
          </a:prstGeom>
        </p:spPr>
      </p:pic>
      <p:pic>
        <p:nvPicPr>
          <p:cNvPr id="15" name="Picture 14">
            <a:extLst>
              <a:ext uri="{FF2B5EF4-FFF2-40B4-BE49-F238E27FC236}">
                <a16:creationId xmlns:a16="http://schemas.microsoft.com/office/drawing/2014/main" id="{02A875EF-5033-F54F-A67E-8A656C2C19D0}"/>
              </a:ext>
            </a:extLst>
          </p:cNvPr>
          <p:cNvPicPr>
            <a:picLocks noChangeAspect="1"/>
          </p:cNvPicPr>
          <p:nvPr/>
        </p:nvPicPr>
        <p:blipFill>
          <a:blip r:embed="rId4"/>
          <a:stretch>
            <a:fillRect/>
          </a:stretch>
        </p:blipFill>
        <p:spPr>
          <a:xfrm>
            <a:off x="5195548" y="4080585"/>
            <a:ext cx="3781757" cy="1762231"/>
          </a:xfrm>
          <a:prstGeom prst="rect">
            <a:avLst/>
          </a:prstGeom>
        </p:spPr>
      </p:pic>
    </p:spTree>
    <p:extLst>
      <p:ext uri="{BB962C8B-B14F-4D97-AF65-F5344CB8AC3E}">
        <p14:creationId xmlns:p14="http://schemas.microsoft.com/office/powerpoint/2010/main" val="217263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smtClean="0"/>
              <a:pPr>
                <a:defRPr/>
              </a:pPr>
              <a:t>6</a:t>
            </a:fld>
            <a:endParaRPr lang="en-US"/>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Date Placeholder 2">
            <a:extLst>
              <a:ext uri="{FF2B5EF4-FFF2-40B4-BE49-F238E27FC236}">
                <a16:creationId xmlns:a16="http://schemas.microsoft.com/office/drawing/2014/main" id="{D9642E31-1513-2A44-A932-42F775C8D508}"/>
              </a:ext>
            </a:extLst>
          </p:cNvPr>
          <p:cNvSpPr txBox="1">
            <a:spLocks/>
          </p:cNvSpPr>
          <p:nvPr/>
        </p:nvSpPr>
        <p:spPr>
          <a:xfrm>
            <a:off x="2295524" y="6356350"/>
            <a:ext cx="2292241" cy="365125"/>
          </a:xfrm>
          <a:prstGeom prst="rect">
            <a:avLst/>
          </a:prstGeom>
        </p:spPr>
        <p:txBody>
          <a:bodyPr vert="horz" lIns="91440" tIns="45720" rIns="91440" bIns="45720" rtlCol="0" anchor="ctr"/>
          <a:lstStyle>
            <a:defPPr>
              <a:defRPr lang="en-US"/>
            </a:defPPr>
            <a:lvl1pPr algn="l" rtl="0" eaLnBrk="1" fontAlgn="auto" hangingPunct="1">
              <a:spcBef>
                <a:spcPts val="0"/>
              </a:spcBef>
              <a:spcAft>
                <a:spcPts val="0"/>
              </a:spcAft>
              <a:defRPr sz="900" b="0" i="0" kern="1200">
                <a:solidFill>
                  <a:srgbClr val="729FCF"/>
                </a:solidFill>
                <a:latin typeface="+mn-lt"/>
                <a:ea typeface="+mn-ea"/>
                <a:cs typeface="Ubuntu Light"/>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a:defRPr/>
            </a:pPr>
            <a:r>
              <a:rPr lang="en-US" dirty="0"/>
              <a:t>S. Schuh, EATM Meeting, 2021/08/03</a:t>
            </a:r>
          </a:p>
        </p:txBody>
      </p:sp>
    </p:spTree>
    <p:extLst>
      <p:ext uri="{BB962C8B-B14F-4D97-AF65-F5344CB8AC3E}">
        <p14:creationId xmlns:p14="http://schemas.microsoft.com/office/powerpoint/2010/main" val="1604213044"/>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16454</TotalTime>
  <Words>1070</Words>
  <Application>Microsoft Macintosh PowerPoint</Application>
  <PresentationFormat>On-screen Show (4:3)</PresentationFormat>
  <Paragraphs>85</Paragraphs>
  <Slides>6</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vt:i4>
      </vt:variant>
    </vt:vector>
  </HeadingPairs>
  <TitlesOfParts>
    <vt:vector size="16" baseType="lpstr">
      <vt:lpstr>MS PGothic</vt:lpstr>
      <vt:lpstr>Arial</vt:lpstr>
      <vt:lpstr>Calibri</vt:lpstr>
      <vt:lpstr>Corbel</vt:lpstr>
      <vt:lpstr>HGｺﾞｼｯｸM</vt:lpstr>
      <vt:lpstr>Times New Roman</vt:lpstr>
      <vt:lpstr>Ubuntu</vt:lpstr>
      <vt:lpstr>Ubuntu Light</vt:lpstr>
      <vt:lpstr>Verdana</vt:lpstr>
      <vt:lpstr>CERN_ENdept_Presentation_ArialFont copy</vt:lpstr>
      <vt:lpstr>ECR/Documents for Information and Approval</vt:lpstr>
      <vt:lpstr>LIST OF DOCUMENTS</vt:lpstr>
      <vt:lpstr>New Beam Instrumentation for the EA-IRRAD Facility on the T08 Beam line</vt:lpstr>
      <vt:lpstr>Changes to the M2 Beamline for the 2021 Test Runs</vt:lpstr>
      <vt:lpstr>Installation of a Mobile Shutter in the T11 beamline of the New CERN East Area</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Silvia</cp:lastModifiedBy>
  <cp:revision>482</cp:revision>
  <cp:lastPrinted>2019-10-10T15:53:38Z</cp:lastPrinted>
  <dcterms:created xsi:type="dcterms:W3CDTF">2016-04-11T07:30:05Z</dcterms:created>
  <dcterms:modified xsi:type="dcterms:W3CDTF">2021-08-03T15:57:29Z</dcterms:modified>
</cp:coreProperties>
</file>