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404" r:id="rId4"/>
    <p:sldId id="292" r:id="rId5"/>
    <p:sldId id="394" r:id="rId6"/>
    <p:sldId id="395" r:id="rId7"/>
    <p:sldId id="379" r:id="rId8"/>
    <p:sldId id="380" r:id="rId9"/>
    <p:sldId id="396" r:id="rId10"/>
    <p:sldId id="381" r:id="rId11"/>
    <p:sldId id="398" r:id="rId12"/>
    <p:sldId id="399" r:id="rId13"/>
    <p:sldId id="403" r:id="rId14"/>
    <p:sldId id="382" r:id="rId15"/>
    <p:sldId id="383" r:id="rId16"/>
    <p:sldId id="406"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5" autoAdjust="0"/>
    <p:restoredTop sz="93875" autoAdjust="0"/>
  </p:normalViewPr>
  <p:slideViewPr>
    <p:cSldViewPr snapToGrid="0">
      <p:cViewPr varScale="1">
        <p:scale>
          <a:sx n="62" d="100"/>
          <a:sy n="62" d="100"/>
        </p:scale>
        <p:origin x="44"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10BE4A-EFCE-4D28-A433-4479F4ABED75}" type="datetimeFigureOut">
              <a:rPr lang="zh-CN" altLang="en-US" smtClean="0"/>
              <a:t>2021/9/28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4ECCCC-276A-40EC-803A-3DBE90568A8E}" type="slidenum">
              <a:rPr lang="zh-CN" altLang="en-US" smtClean="0"/>
              <a:t>‹#›</a:t>
            </a:fld>
            <a:endParaRPr lang="zh-CN" altLang="en-US"/>
          </a:p>
        </p:txBody>
      </p:sp>
    </p:spTree>
    <p:extLst>
      <p:ext uri="{BB962C8B-B14F-4D97-AF65-F5344CB8AC3E}">
        <p14:creationId xmlns:p14="http://schemas.microsoft.com/office/powerpoint/2010/main" val="1193028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34ECCCC-276A-40EC-803A-3DBE90568A8E}" type="slidenum">
              <a:rPr lang="zh-CN" altLang="en-US" smtClean="0"/>
              <a:t>7</a:t>
            </a:fld>
            <a:endParaRPr lang="zh-CN" altLang="en-US"/>
          </a:p>
        </p:txBody>
      </p:sp>
    </p:spTree>
    <p:extLst>
      <p:ext uri="{BB962C8B-B14F-4D97-AF65-F5344CB8AC3E}">
        <p14:creationId xmlns:p14="http://schemas.microsoft.com/office/powerpoint/2010/main" val="4028976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71F5DC-86E6-4346-8AC7-783F564CDA9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E5E6B573-5AFD-4FA3-8A49-02C7D5AE5C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69796D0-0459-4324-A098-90578FBF0F77}"/>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5" name="页脚占位符 4">
            <a:extLst>
              <a:ext uri="{FF2B5EF4-FFF2-40B4-BE49-F238E27FC236}">
                <a16:creationId xmlns:a16="http://schemas.microsoft.com/office/drawing/2014/main" id="{336F7400-427A-404B-AF30-0C68035D404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781B21-0921-4A29-BC82-577D6480709E}"/>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2481242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1901742-D74C-452B-B13D-097B5D2D5F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DE3484E-38D7-4E52-8D6E-6D4EBE7CE23D}"/>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2D44426-D9CE-44DE-95C1-9D3A86045E0C}"/>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5" name="页脚占位符 4">
            <a:extLst>
              <a:ext uri="{FF2B5EF4-FFF2-40B4-BE49-F238E27FC236}">
                <a16:creationId xmlns:a16="http://schemas.microsoft.com/office/drawing/2014/main" id="{B97C1258-9802-43C5-9AE4-624707BD67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8009284-C570-4D16-BD34-5AE7C4712B76}"/>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1115431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2AC132D-78ED-427B-9A86-19630D6EA31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F4785977-7673-463D-9714-EFB971BA8110}"/>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56AB16B-571F-449A-B3FB-EB14144C38DE}"/>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5" name="页脚占位符 4">
            <a:extLst>
              <a:ext uri="{FF2B5EF4-FFF2-40B4-BE49-F238E27FC236}">
                <a16:creationId xmlns:a16="http://schemas.microsoft.com/office/drawing/2014/main" id="{5A0172DB-9C4F-4F1A-8B12-05AE0CDA85A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AC865A9-D0AF-4A46-AB5B-D8A72FC530F1}"/>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1458403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1DCCB3-AF6C-4A7A-A9E3-8400AE76D51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DADC17D-CBE6-411F-9908-C25E609462C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49F172F-1632-4210-A2DA-9CAB7F534158}"/>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5" name="页脚占位符 4">
            <a:extLst>
              <a:ext uri="{FF2B5EF4-FFF2-40B4-BE49-F238E27FC236}">
                <a16:creationId xmlns:a16="http://schemas.microsoft.com/office/drawing/2014/main" id="{00D8739E-6DE9-4CEF-8311-D54D4A0FF33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E44A90E-172C-4BAA-B059-B8EACF7904C1}"/>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3566327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7E6E56-DB43-4422-83ED-91EBE03E8FA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A6883F6A-AC3B-4443-95B1-D57E9F4E7D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8084A308-EC4F-4EA4-BFFF-C277F78E4370}"/>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5" name="页脚占位符 4">
            <a:extLst>
              <a:ext uri="{FF2B5EF4-FFF2-40B4-BE49-F238E27FC236}">
                <a16:creationId xmlns:a16="http://schemas.microsoft.com/office/drawing/2014/main" id="{59C7C4CA-97F7-4B52-BC5F-AC805ED4BBA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2615BF-0140-434C-B663-E385A3C3F166}"/>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633953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D87B05-DC95-4C45-8AF4-75E085C9A99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1E86449-C0BF-4C51-94BF-11BF24A293A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29219195-6EC9-4B3B-8D8C-0A786AC4F7F6}"/>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7121AD1F-5E97-449C-B294-1EC2DAD7398E}"/>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6" name="页脚占位符 5">
            <a:extLst>
              <a:ext uri="{FF2B5EF4-FFF2-40B4-BE49-F238E27FC236}">
                <a16:creationId xmlns:a16="http://schemas.microsoft.com/office/drawing/2014/main" id="{B7B22E24-F754-4685-A1B3-C4C1D6517D1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68769B2-FD18-4542-AEA3-1CA85CA7675B}"/>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2378281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C78BA4-0810-4E3E-A6AC-4F57D4B997F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9583E62C-F291-4616-ABB4-E79EDBE67B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AA400075-55B7-4FEC-95E1-08DF3243A6F5}"/>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CF47672E-CF22-4C76-9A61-8B77100149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8F553CDB-FFC2-4EC3-BC4E-86AF269164C4}"/>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47A4B1CE-7BD6-4568-A7C5-519BD6E77530}"/>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8" name="页脚占位符 7">
            <a:extLst>
              <a:ext uri="{FF2B5EF4-FFF2-40B4-BE49-F238E27FC236}">
                <a16:creationId xmlns:a16="http://schemas.microsoft.com/office/drawing/2014/main" id="{46BA9AF1-238C-4EAA-B3B8-F86DAC84463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2C006D53-38BA-4AC5-AFDF-831444029C9A}"/>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3352686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5AEFD7E-4DC9-441D-9B4B-7856750DC40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1224CA9-3186-42FB-A4AF-AC724D10B0D2}"/>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4" name="页脚占位符 3">
            <a:extLst>
              <a:ext uri="{FF2B5EF4-FFF2-40B4-BE49-F238E27FC236}">
                <a16:creationId xmlns:a16="http://schemas.microsoft.com/office/drawing/2014/main" id="{84C7A329-D205-40ED-9B2E-772AF28D4A0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B05C71A-2560-4D53-8A08-D1AEDE424E17}"/>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3406532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A033085-534F-4984-BFF6-4C50E4711196}"/>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3" name="页脚占位符 2">
            <a:extLst>
              <a:ext uri="{FF2B5EF4-FFF2-40B4-BE49-F238E27FC236}">
                <a16:creationId xmlns:a16="http://schemas.microsoft.com/office/drawing/2014/main" id="{5C0F63A6-DE02-4CC1-95CA-CFC5CD68347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1AE819B-905A-44A0-8E59-B360DA4635A6}"/>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3219456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31486A-04F0-40D9-9BED-DB64CA4EC5E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34EE7929-8364-4DF9-B9EF-FB3EBF54E3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1609DED7-7465-4FD8-BEBE-62002B3D7B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91C5A6D7-CDAD-4D36-A9CB-9CCFDE3E6650}"/>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6" name="页脚占位符 5">
            <a:extLst>
              <a:ext uri="{FF2B5EF4-FFF2-40B4-BE49-F238E27FC236}">
                <a16:creationId xmlns:a16="http://schemas.microsoft.com/office/drawing/2014/main" id="{C8110F74-42F3-4886-97FD-72D97AE13B5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94BA8A6-DD87-46C7-9862-6F88BA9FB73E}"/>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3658377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655DB7-A094-4113-B076-92E301EDCC1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3E84507-3931-441C-89D5-D0258A8DCE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E1478EB-8BCA-49F9-80A6-64E11C488B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C33556B7-F5E3-4E19-986C-2C1356B18E97}"/>
              </a:ext>
            </a:extLst>
          </p:cNvPr>
          <p:cNvSpPr>
            <a:spLocks noGrp="1"/>
          </p:cNvSpPr>
          <p:nvPr>
            <p:ph type="dt" sz="half" idx="10"/>
          </p:nvPr>
        </p:nvSpPr>
        <p:spPr/>
        <p:txBody>
          <a:bodyPr/>
          <a:lstStyle/>
          <a:p>
            <a:fld id="{A26E3E08-A958-43F0-856F-38CEA17313C9}" type="datetimeFigureOut">
              <a:rPr lang="zh-CN" altLang="en-US" smtClean="0"/>
              <a:t>2021/9/28</a:t>
            </a:fld>
            <a:endParaRPr lang="zh-CN" altLang="en-US"/>
          </a:p>
        </p:txBody>
      </p:sp>
      <p:sp>
        <p:nvSpPr>
          <p:cNvPr id="6" name="页脚占位符 5">
            <a:extLst>
              <a:ext uri="{FF2B5EF4-FFF2-40B4-BE49-F238E27FC236}">
                <a16:creationId xmlns:a16="http://schemas.microsoft.com/office/drawing/2014/main" id="{26DAE7A5-BF59-4E5D-8325-C70907D0EE4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AA18B3F-AF3C-4B63-9946-275B24A46EF4}"/>
              </a:ext>
            </a:extLst>
          </p:cNvPr>
          <p:cNvSpPr>
            <a:spLocks noGrp="1"/>
          </p:cNvSpPr>
          <p:nvPr>
            <p:ph type="sldNum" sz="quarter" idx="12"/>
          </p:nvPr>
        </p:nvSpPr>
        <p:spPr/>
        <p:txBody>
          <a:body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623498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2F79E42C-F489-48C6-8497-EF06FD63E4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3A1A5B77-76AE-4EBE-8C86-056F824B71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468ACDC-7EA2-4C41-9A9D-0D7C5978B3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6E3E08-A958-43F0-856F-38CEA17313C9}" type="datetimeFigureOut">
              <a:rPr lang="zh-CN" altLang="en-US" smtClean="0"/>
              <a:t>2021/9/28</a:t>
            </a:fld>
            <a:endParaRPr lang="zh-CN" altLang="en-US"/>
          </a:p>
        </p:txBody>
      </p:sp>
      <p:sp>
        <p:nvSpPr>
          <p:cNvPr id="5" name="页脚占位符 4">
            <a:extLst>
              <a:ext uri="{FF2B5EF4-FFF2-40B4-BE49-F238E27FC236}">
                <a16:creationId xmlns:a16="http://schemas.microsoft.com/office/drawing/2014/main" id="{65E67069-1B0D-4444-B675-3AFE3B790E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BA4F466-50C1-4BCE-BBC1-CC7E307C19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E64D1-C458-4FAA-9283-CB27E59B039A}" type="slidenum">
              <a:rPr lang="zh-CN" altLang="en-US" smtClean="0"/>
              <a:t>‹#›</a:t>
            </a:fld>
            <a:endParaRPr lang="zh-CN" altLang="en-US"/>
          </a:p>
        </p:txBody>
      </p:sp>
    </p:spTree>
    <p:extLst>
      <p:ext uri="{BB962C8B-B14F-4D97-AF65-F5344CB8AC3E}">
        <p14:creationId xmlns:p14="http://schemas.microsoft.com/office/powerpoint/2010/main" val="2288534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0.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C493FAD3-0703-4392-ADBC-EE21136240F7}"/>
              </a:ext>
            </a:extLst>
          </p:cNvPr>
          <p:cNvSpPr/>
          <p:nvPr/>
        </p:nvSpPr>
        <p:spPr>
          <a:xfrm>
            <a:off x="1951008" y="1181436"/>
            <a:ext cx="8695778" cy="584775"/>
          </a:xfrm>
          <a:prstGeom prst="rect">
            <a:avLst/>
          </a:prstGeom>
        </p:spPr>
        <p:txBody>
          <a:bodyPr wrap="none">
            <a:spAutoFit/>
          </a:bodyPr>
          <a:lstStyle/>
          <a:p>
            <a:r>
              <a:rPr lang="en-US" altLang="zh-CN" sz="3200" b="1" dirty="0">
                <a:solidFill>
                  <a:srgbClr val="FF0000"/>
                </a:solidFill>
                <a:latin typeface="Times New Roman" panose="02020603050405020304" pitchFamily="18" charset="0"/>
                <a:cs typeface="Times New Roman" panose="02020603050405020304" pitchFamily="18" charset="0"/>
              </a:rPr>
              <a:t>Higher-Twist Effect in Pion Parton Distribution</a:t>
            </a:r>
            <a:endParaRPr lang="zh-CN" altLang="en-US" sz="3200" b="1" dirty="0">
              <a:solidFill>
                <a:srgbClr val="FF0000"/>
              </a:solidFill>
              <a:latin typeface="Times New Roman" panose="02020603050405020304" pitchFamily="18" charset="0"/>
              <a:cs typeface="Times New Roman" panose="02020603050405020304" pitchFamily="18" charset="0"/>
            </a:endParaRPr>
          </a:p>
        </p:txBody>
      </p:sp>
      <p:sp>
        <p:nvSpPr>
          <p:cNvPr id="5" name="矩形 4">
            <a:extLst>
              <a:ext uri="{FF2B5EF4-FFF2-40B4-BE49-F238E27FC236}">
                <a16:creationId xmlns:a16="http://schemas.microsoft.com/office/drawing/2014/main" id="{B2840446-8972-47E7-8939-216C77D149AF}"/>
              </a:ext>
            </a:extLst>
          </p:cNvPr>
          <p:cNvSpPr/>
          <p:nvPr/>
        </p:nvSpPr>
        <p:spPr>
          <a:xfrm>
            <a:off x="1539872" y="2342542"/>
            <a:ext cx="8646265" cy="1133965"/>
          </a:xfrm>
          <a:prstGeom prst="rect">
            <a:avLst/>
          </a:prstGeom>
        </p:spPr>
        <p:txBody>
          <a:bodyPr wrap="square">
            <a:spAutoFit/>
          </a:bodyPr>
          <a:lstStyle/>
          <a:p>
            <a:pPr algn="ctr">
              <a:lnSpc>
                <a:spcPct val="150000"/>
              </a:lnSpc>
            </a:pPr>
            <a:r>
              <a:rPr lang="pt-PT" altLang="zh-CN" sz="2400" dirty="0">
                <a:latin typeface="Times New Roman" panose="02020603050405020304" pitchFamily="18" charset="0"/>
                <a:cs typeface="Times New Roman" panose="02020603050405020304" pitchFamily="18" charset="0"/>
              </a:rPr>
              <a:t>Lihong Wan and </a:t>
            </a:r>
            <a:r>
              <a:rPr lang="pt-PT" altLang="zh-CN" sz="2400" b="0" i="0" u="none" strike="noStrike" baseline="0" dirty="0">
                <a:latin typeface="Times New Roman" panose="02020603050405020304" pitchFamily="18" charset="0"/>
                <a:cs typeface="Times New Roman" panose="02020603050405020304" pitchFamily="18" charset="0"/>
              </a:rPr>
              <a:t>Jianhong Ruan</a:t>
            </a:r>
          </a:p>
          <a:p>
            <a:pPr algn="ctr">
              <a:lnSpc>
                <a:spcPct val="150000"/>
              </a:lnSpc>
            </a:pPr>
            <a:r>
              <a:rPr lang="en-US" altLang="zh-CN" sz="2400" dirty="0">
                <a:latin typeface="Times New Roman" panose="02020603050405020304" pitchFamily="18" charset="0"/>
                <a:cs typeface="Times New Roman" panose="02020603050405020304" pitchFamily="18" charset="0"/>
              </a:rPr>
              <a:t>East China Normal University</a:t>
            </a:r>
            <a:endParaRPr lang="zh-CN" altLang="en-US" sz="2400" dirty="0">
              <a:latin typeface="Times New Roman" panose="02020603050405020304" pitchFamily="18" charset="0"/>
              <a:cs typeface="Times New Roman" panose="02020603050405020304" pitchFamily="18" charset="0"/>
            </a:endParaRPr>
          </a:p>
        </p:txBody>
      </p:sp>
      <p:sp>
        <p:nvSpPr>
          <p:cNvPr id="2" name="矩形 1">
            <a:extLst>
              <a:ext uri="{FF2B5EF4-FFF2-40B4-BE49-F238E27FC236}">
                <a16:creationId xmlns:a16="http://schemas.microsoft.com/office/drawing/2014/main" id="{6114F125-49B3-47D7-9521-BD699519B469}"/>
              </a:ext>
            </a:extLst>
          </p:cNvPr>
          <p:cNvSpPr/>
          <p:nvPr/>
        </p:nvSpPr>
        <p:spPr>
          <a:xfrm>
            <a:off x="4716543" y="4041986"/>
            <a:ext cx="2985156" cy="830997"/>
          </a:xfrm>
          <a:prstGeom prst="rect">
            <a:avLst/>
          </a:prstGeom>
        </p:spPr>
        <p:txBody>
          <a:bodyPr wrap="square">
            <a:spAutoFit/>
          </a:bodyPr>
          <a:lstStyle/>
          <a:p>
            <a:br>
              <a:rPr lang="en-US" altLang="zh-CN" sz="2400" dirty="0">
                <a:solidFill>
                  <a:srgbClr val="0000FF"/>
                </a:solidFill>
                <a:latin typeface="Times New Roman" panose="02020603050405020304" pitchFamily="18" charset="0"/>
                <a:cs typeface="Times New Roman" panose="02020603050405020304" pitchFamily="18" charset="0"/>
              </a:rPr>
            </a:br>
            <a:r>
              <a:rPr lang="en-US" altLang="zh-CN" sz="2400" dirty="0">
                <a:solidFill>
                  <a:srgbClr val="0000FF"/>
                </a:solidFill>
                <a:latin typeface="Times New Roman" panose="02020603050405020304" pitchFamily="18" charset="0"/>
                <a:cs typeface="Times New Roman" panose="02020603050405020304" pitchFamily="18" charset="0"/>
              </a:rPr>
              <a:t>28  September 2021</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3" name="矩形 2">
            <a:extLst>
              <a:ext uri="{FF2B5EF4-FFF2-40B4-BE49-F238E27FC236}">
                <a16:creationId xmlns:a16="http://schemas.microsoft.com/office/drawing/2014/main" id="{20DCE112-52D8-4DDC-BF74-E6054079C785}"/>
              </a:ext>
            </a:extLst>
          </p:cNvPr>
          <p:cNvSpPr/>
          <p:nvPr/>
        </p:nvSpPr>
        <p:spPr>
          <a:xfrm>
            <a:off x="2576659" y="4783802"/>
            <a:ext cx="7048108" cy="1133965"/>
          </a:xfrm>
          <a:prstGeom prst="rect">
            <a:avLst/>
          </a:prstGeom>
        </p:spPr>
        <p:txBody>
          <a:bodyPr wrap="square">
            <a:spAutoFit/>
          </a:bodyPr>
          <a:lstStyle/>
          <a:p>
            <a:pPr algn="ctr">
              <a:lnSpc>
                <a:spcPct val="150000"/>
              </a:lnSpc>
            </a:pPr>
            <a:r>
              <a:rPr lang="en-US" altLang="zh-CN" sz="2400" dirty="0">
                <a:solidFill>
                  <a:srgbClr val="0000FF"/>
                </a:solidFill>
                <a:latin typeface="Times New Roman" panose="02020603050405020304" pitchFamily="18" charset="0"/>
                <a:cs typeface="Times New Roman" panose="02020603050405020304" pitchFamily="18" charset="0"/>
              </a:rPr>
              <a:t>Perceiving the Emergence of Hadron Mass through AMBER@CERN - VI</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1751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E475052-313A-4CC5-86E0-ACFCE78D474B}"/>
              </a:ext>
            </a:extLst>
          </p:cNvPr>
          <p:cNvPicPr>
            <a:picLocks noChangeAspect="1"/>
          </p:cNvPicPr>
          <p:nvPr/>
        </p:nvPicPr>
        <p:blipFill>
          <a:blip r:embed="rId2"/>
          <a:stretch>
            <a:fillRect/>
          </a:stretch>
        </p:blipFill>
        <p:spPr>
          <a:xfrm>
            <a:off x="1304117" y="825281"/>
            <a:ext cx="2921549" cy="2421732"/>
          </a:xfrm>
          <a:prstGeom prst="rect">
            <a:avLst/>
          </a:prstGeom>
        </p:spPr>
      </p:pic>
      <p:sp>
        <p:nvSpPr>
          <p:cNvPr id="6" name="矩形: 圆角 5">
            <a:extLst>
              <a:ext uri="{FF2B5EF4-FFF2-40B4-BE49-F238E27FC236}">
                <a16:creationId xmlns:a16="http://schemas.microsoft.com/office/drawing/2014/main" id="{4144B065-65C4-43E3-ADF0-1D7A58460018}"/>
              </a:ext>
            </a:extLst>
          </p:cNvPr>
          <p:cNvSpPr/>
          <p:nvPr/>
        </p:nvSpPr>
        <p:spPr>
          <a:xfrm>
            <a:off x="1847653" y="763572"/>
            <a:ext cx="480767" cy="2639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id="{C45827B8-FC96-40B9-A626-1ECB66C9A157}"/>
              </a:ext>
            </a:extLst>
          </p:cNvPr>
          <p:cNvPicPr>
            <a:picLocks noChangeAspect="1"/>
          </p:cNvPicPr>
          <p:nvPr/>
        </p:nvPicPr>
        <p:blipFill>
          <a:blip r:embed="rId3"/>
          <a:stretch>
            <a:fillRect/>
          </a:stretch>
        </p:blipFill>
        <p:spPr>
          <a:xfrm>
            <a:off x="438623" y="3542774"/>
            <a:ext cx="5677488" cy="682349"/>
          </a:xfrm>
          <a:prstGeom prst="rect">
            <a:avLst/>
          </a:prstGeom>
        </p:spPr>
      </p:pic>
      <p:sp>
        <p:nvSpPr>
          <p:cNvPr id="15" name="文本框 14">
            <a:extLst>
              <a:ext uri="{FF2B5EF4-FFF2-40B4-BE49-F238E27FC236}">
                <a16:creationId xmlns:a16="http://schemas.microsoft.com/office/drawing/2014/main" id="{4535BF32-DF9F-4F62-BB0B-580BA85584EF}"/>
              </a:ext>
            </a:extLst>
          </p:cNvPr>
          <p:cNvSpPr txBox="1"/>
          <p:nvPr/>
        </p:nvSpPr>
        <p:spPr>
          <a:xfrm>
            <a:off x="6801018" y="756869"/>
            <a:ext cx="712054" cy="461665"/>
          </a:xfrm>
          <a:prstGeom prst="rect">
            <a:avLst/>
          </a:prstGeom>
          <a:noFill/>
        </p:spPr>
        <p:txBody>
          <a:bodyPr wrap="none" rtlCol="0">
            <a:spAutoFit/>
          </a:bodyPr>
          <a:lstStyle/>
          <a:p>
            <a:r>
              <a:rPr lang="en-US" altLang="zh-CN" sz="2400" dirty="0">
                <a:solidFill>
                  <a:srgbClr val="0000FF"/>
                </a:solidFill>
              </a:rPr>
              <a:t>H1: </a:t>
            </a:r>
            <a:endParaRPr lang="zh-CN" altLang="en-US" sz="2400" dirty="0">
              <a:solidFill>
                <a:srgbClr val="0000FF"/>
              </a:solidFill>
            </a:endParaRPr>
          </a:p>
        </p:txBody>
      </p:sp>
      <p:sp>
        <p:nvSpPr>
          <p:cNvPr id="16" name="矩形 15">
            <a:extLst>
              <a:ext uri="{FF2B5EF4-FFF2-40B4-BE49-F238E27FC236}">
                <a16:creationId xmlns:a16="http://schemas.microsoft.com/office/drawing/2014/main" id="{69EFB778-21D2-4814-96DC-B0E7983B4E80}"/>
              </a:ext>
            </a:extLst>
          </p:cNvPr>
          <p:cNvSpPr/>
          <p:nvPr/>
        </p:nvSpPr>
        <p:spPr>
          <a:xfrm>
            <a:off x="7414286" y="752591"/>
            <a:ext cx="3924693" cy="461665"/>
          </a:xfrm>
          <a:prstGeom prst="rect">
            <a:avLst/>
          </a:prstGeom>
        </p:spPr>
        <p:txBody>
          <a:bodyPr wrap="square">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one pion exchange model</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20" name="矩形 19">
            <a:extLst>
              <a:ext uri="{FF2B5EF4-FFF2-40B4-BE49-F238E27FC236}">
                <a16:creationId xmlns:a16="http://schemas.microsoft.com/office/drawing/2014/main" id="{6C5F11D2-BEAE-4D25-9F77-E741F30D2466}"/>
              </a:ext>
            </a:extLst>
          </p:cNvPr>
          <p:cNvSpPr/>
          <p:nvPr/>
        </p:nvSpPr>
        <p:spPr>
          <a:xfrm>
            <a:off x="6708341" y="2603310"/>
            <a:ext cx="1039067" cy="461665"/>
          </a:xfrm>
          <a:prstGeom prst="rect">
            <a:avLst/>
          </a:prstGeom>
        </p:spPr>
        <p:txBody>
          <a:bodyPr wrap="none">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ZEUS:</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21" name="矩形 20">
            <a:extLst>
              <a:ext uri="{FF2B5EF4-FFF2-40B4-BE49-F238E27FC236}">
                <a16:creationId xmlns:a16="http://schemas.microsoft.com/office/drawing/2014/main" id="{27E56B66-825C-42E4-9F2A-367112D7C61A}"/>
              </a:ext>
            </a:extLst>
          </p:cNvPr>
          <p:cNvSpPr/>
          <p:nvPr/>
        </p:nvSpPr>
        <p:spPr>
          <a:xfrm>
            <a:off x="7675015" y="2583726"/>
            <a:ext cx="4531240" cy="461665"/>
          </a:xfrm>
          <a:prstGeom prst="rect">
            <a:avLst/>
          </a:prstGeom>
        </p:spPr>
        <p:txBody>
          <a:bodyPr wrap="none">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effective one-pion-exchange model</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22" name="矩形 21">
            <a:extLst>
              <a:ext uri="{FF2B5EF4-FFF2-40B4-BE49-F238E27FC236}">
                <a16:creationId xmlns:a16="http://schemas.microsoft.com/office/drawing/2014/main" id="{ECC08AE1-5FAB-4CE0-B556-AAF7A2702567}"/>
              </a:ext>
            </a:extLst>
          </p:cNvPr>
          <p:cNvSpPr/>
          <p:nvPr/>
        </p:nvSpPr>
        <p:spPr>
          <a:xfrm>
            <a:off x="7664837" y="3055066"/>
            <a:ext cx="2872902" cy="461665"/>
          </a:xfrm>
          <a:prstGeom prst="rect">
            <a:avLst/>
          </a:prstGeom>
        </p:spPr>
        <p:txBody>
          <a:bodyPr wrap="none">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additive quark model </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26" name="矩形 25">
            <a:extLst>
              <a:ext uri="{FF2B5EF4-FFF2-40B4-BE49-F238E27FC236}">
                <a16:creationId xmlns:a16="http://schemas.microsoft.com/office/drawing/2014/main" id="{06095CC5-7EB1-4B8D-AD95-383073F49570}"/>
              </a:ext>
            </a:extLst>
          </p:cNvPr>
          <p:cNvSpPr/>
          <p:nvPr/>
        </p:nvSpPr>
        <p:spPr>
          <a:xfrm>
            <a:off x="102303" y="5228676"/>
            <a:ext cx="7367723" cy="461665"/>
          </a:xfrm>
          <a:prstGeom prst="rect">
            <a:avLst/>
          </a:prstGeom>
        </p:spPr>
        <p:txBody>
          <a:bodyPr wrap="none">
            <a:spAutoFit/>
          </a:bodyPr>
          <a:lstStyle/>
          <a:p>
            <a:r>
              <a:rPr lang="zh-CN" altLang="en-US" sz="2400" dirty="0">
                <a:latin typeface="Times New Roman" panose="02020603050405020304" pitchFamily="18" charset="0"/>
                <a:cs typeface="Times New Roman" panose="02020603050405020304" pitchFamily="18" charset="0"/>
              </a:rPr>
              <a:t>𝑑𝜎</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𝑒𝜋</a:t>
            </a:r>
            <a:r>
              <a:rPr lang="en-US" altLang="zh-CN" sz="2400" dirty="0">
                <a:latin typeface="Times New Roman" panose="02020603050405020304" pitchFamily="18" charset="0"/>
                <a:cs typeface="Times New Roman" panose="02020603050405020304" pitchFamily="18" charset="0"/>
              </a:rPr>
              <a:t>+ → </a:t>
            </a:r>
            <a:r>
              <a:rPr lang="zh-CN" altLang="en-US" sz="2400" dirty="0">
                <a:latin typeface="Times New Roman" panose="02020603050405020304" pitchFamily="18" charset="0"/>
                <a:cs typeface="Times New Roman" panose="02020603050405020304" pitchFamily="18" charset="0"/>
              </a:rPr>
              <a:t>𝑒</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𝑋</a:t>
            </a:r>
            <a:r>
              <a:rPr lang="en-US" altLang="zh-CN" sz="2400" dirty="0">
                <a:latin typeface="Times New Roman" panose="02020603050405020304" pitchFamily="18" charset="0"/>
                <a:cs typeface="Times New Roman" panose="02020603050405020304" pitchFamily="18" charset="0"/>
              </a:rPr>
              <a:t>): the cross section of the e-pion interaction</a:t>
            </a:r>
            <a:endParaRPr lang="zh-CN" altLang="en-US" sz="2400" dirty="0"/>
          </a:p>
        </p:txBody>
      </p:sp>
      <p:sp>
        <p:nvSpPr>
          <p:cNvPr id="27" name="矩形 26">
            <a:extLst>
              <a:ext uri="{FF2B5EF4-FFF2-40B4-BE49-F238E27FC236}">
                <a16:creationId xmlns:a16="http://schemas.microsoft.com/office/drawing/2014/main" id="{FFC7F456-8C71-4F6A-948A-ECE2CFA21DCB}"/>
              </a:ext>
            </a:extLst>
          </p:cNvPr>
          <p:cNvSpPr/>
          <p:nvPr/>
        </p:nvSpPr>
        <p:spPr>
          <a:xfrm>
            <a:off x="1699968" y="4282300"/>
            <a:ext cx="5015792" cy="830997"/>
          </a:xfrm>
          <a:prstGeom prst="rect">
            <a:avLst/>
          </a:prstGeom>
        </p:spPr>
        <p:txBody>
          <a:bodyPr wrap="square">
            <a:spAutoFit/>
          </a:bodyPr>
          <a:lstStyle/>
          <a:p>
            <a:r>
              <a:rPr lang="en-US" altLang="zh-CN" sz="2400" dirty="0">
                <a:latin typeface="Times New Roman" panose="02020603050405020304" pitchFamily="18" charset="0"/>
                <a:cs typeface="Times New Roman" panose="02020603050405020304" pitchFamily="18" charset="0"/>
              </a:rPr>
              <a:t>the pion flux associated with the splitting of a proton into a </a:t>
            </a:r>
            <a:r>
              <a:rPr lang="zh-CN" altLang="en-US" sz="2400" dirty="0">
                <a:latin typeface="Times New Roman" panose="02020603050405020304" pitchFamily="18" charset="0"/>
                <a:cs typeface="Times New Roman" panose="02020603050405020304" pitchFamily="18" charset="0"/>
              </a:rPr>
              <a:t>𝜋</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𝑛 </a:t>
            </a:r>
            <a:r>
              <a:rPr lang="en-US" altLang="zh-CN" sz="2400" dirty="0">
                <a:latin typeface="Times New Roman" panose="02020603050405020304" pitchFamily="18" charset="0"/>
                <a:cs typeface="Times New Roman" panose="02020603050405020304" pitchFamily="18" charset="0"/>
              </a:rPr>
              <a:t>system </a:t>
            </a:r>
            <a:endParaRPr lang="zh-CN" altLang="en-US" sz="2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8" name="文本框 27">
                <a:extLst>
                  <a:ext uri="{FF2B5EF4-FFF2-40B4-BE49-F238E27FC236}">
                    <a16:creationId xmlns:a16="http://schemas.microsoft.com/office/drawing/2014/main" id="{AA7BBCBD-5938-497F-B1B3-F52453925B99}"/>
                  </a:ext>
                </a:extLst>
              </p:cNvPr>
              <p:cNvSpPr txBox="1"/>
              <p:nvPr/>
            </p:nvSpPr>
            <p:spPr>
              <a:xfrm>
                <a:off x="7771458" y="1475294"/>
                <a:ext cx="1138260"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𝑥</m:t>
                          </m:r>
                        </m:e>
                        <m:sub>
                          <m:r>
                            <a:rPr lang="en-US" altLang="zh-CN" sz="2000" b="0" i="1" smtClean="0">
                              <a:latin typeface="Cambria Math" panose="02040503050406030204" pitchFamily="18" charset="0"/>
                            </a:rPr>
                            <m:t>𝐿</m:t>
                          </m:r>
                        </m:sub>
                      </m:sSub>
                      <m:r>
                        <a:rPr lang="en-US" altLang="zh-CN" sz="2000" b="0" i="1" smtClean="0">
                          <a:latin typeface="Cambria Math" panose="02040503050406030204" pitchFamily="18" charset="0"/>
                        </a:rPr>
                        <m:t>=0.73</m:t>
                      </m:r>
                    </m:oMath>
                  </m:oMathPara>
                </a14:m>
                <a:endParaRPr lang="zh-CN" altLang="en-US" sz="2000" dirty="0"/>
              </a:p>
            </p:txBody>
          </p:sp>
        </mc:Choice>
        <mc:Fallback xmlns="">
          <p:sp>
            <p:nvSpPr>
              <p:cNvPr id="28" name="文本框 27">
                <a:extLst>
                  <a:ext uri="{FF2B5EF4-FFF2-40B4-BE49-F238E27FC236}">
                    <a16:creationId xmlns:a16="http://schemas.microsoft.com/office/drawing/2014/main" id="{AA7BBCBD-5938-497F-B1B3-F52453925B99}"/>
                  </a:ext>
                </a:extLst>
              </p:cNvPr>
              <p:cNvSpPr txBox="1">
                <a:spLocks noRot="1" noChangeAspect="1" noMove="1" noResize="1" noEditPoints="1" noAdjustHandles="1" noChangeArrowheads="1" noChangeShapeType="1" noTextEdit="1"/>
              </p:cNvSpPr>
              <p:nvPr/>
            </p:nvSpPr>
            <p:spPr>
              <a:xfrm>
                <a:off x="7771458" y="1475294"/>
                <a:ext cx="1138260" cy="307777"/>
              </a:xfrm>
              <a:prstGeom prst="rect">
                <a:avLst/>
              </a:prstGeom>
              <a:blipFill>
                <a:blip r:embed="rId4"/>
                <a:stretch>
                  <a:fillRect l="-2139" r="-3743" b="-18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9" name="文本框 28">
                <a:extLst>
                  <a:ext uri="{FF2B5EF4-FFF2-40B4-BE49-F238E27FC236}">
                    <a16:creationId xmlns:a16="http://schemas.microsoft.com/office/drawing/2014/main" id="{E71668EE-44A5-481F-AA71-7708EC01DF8F}"/>
                  </a:ext>
                </a:extLst>
              </p:cNvPr>
              <p:cNvSpPr txBox="1"/>
              <p:nvPr/>
            </p:nvSpPr>
            <p:spPr>
              <a:xfrm>
                <a:off x="9177622" y="1439159"/>
                <a:ext cx="1953996"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0.68&lt;</m:t>
                          </m:r>
                          <m:r>
                            <a:rPr lang="en-US" altLang="zh-CN" sz="2000" b="0" i="1" smtClean="0">
                              <a:latin typeface="Cambria Math" panose="02040503050406030204" pitchFamily="18" charset="0"/>
                            </a:rPr>
                            <m:t>𝑥</m:t>
                          </m:r>
                        </m:e>
                        <m:sub>
                          <m:r>
                            <a:rPr lang="en-US" altLang="zh-CN" sz="2000" b="0" i="1" smtClean="0">
                              <a:latin typeface="Cambria Math" panose="02040503050406030204" pitchFamily="18" charset="0"/>
                            </a:rPr>
                            <m:t>𝐿</m:t>
                          </m:r>
                        </m:sub>
                      </m:sSub>
                      <m:r>
                        <a:rPr lang="en-US" altLang="zh-CN" sz="2000" b="0" i="1" smtClean="0">
                          <a:latin typeface="Cambria Math" panose="02040503050406030204" pitchFamily="18" charset="0"/>
                        </a:rPr>
                        <m:t>&lt;0.77</m:t>
                      </m:r>
                    </m:oMath>
                  </m:oMathPara>
                </a14:m>
                <a:endParaRPr lang="zh-CN" altLang="en-US" sz="2000" dirty="0"/>
              </a:p>
            </p:txBody>
          </p:sp>
        </mc:Choice>
        <mc:Fallback xmlns="">
          <p:sp>
            <p:nvSpPr>
              <p:cNvPr id="29" name="文本框 28">
                <a:extLst>
                  <a:ext uri="{FF2B5EF4-FFF2-40B4-BE49-F238E27FC236}">
                    <a16:creationId xmlns:a16="http://schemas.microsoft.com/office/drawing/2014/main" id="{E71668EE-44A5-481F-AA71-7708EC01DF8F}"/>
                  </a:ext>
                </a:extLst>
              </p:cNvPr>
              <p:cNvSpPr txBox="1">
                <a:spLocks noRot="1" noChangeAspect="1" noMove="1" noResize="1" noEditPoints="1" noAdjustHandles="1" noChangeArrowheads="1" noChangeShapeType="1" noTextEdit="1"/>
              </p:cNvSpPr>
              <p:nvPr/>
            </p:nvSpPr>
            <p:spPr>
              <a:xfrm>
                <a:off x="9177622" y="1439159"/>
                <a:ext cx="1953996" cy="307777"/>
              </a:xfrm>
              <a:prstGeom prst="rect">
                <a:avLst/>
              </a:prstGeom>
              <a:blipFill>
                <a:blip r:embed="rId5"/>
                <a:stretch>
                  <a:fillRect l="-2500" r="-2188" b="-1568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0" name="文本框 29">
                <a:extLst>
                  <a:ext uri="{FF2B5EF4-FFF2-40B4-BE49-F238E27FC236}">
                    <a16:creationId xmlns:a16="http://schemas.microsoft.com/office/drawing/2014/main" id="{63E87DAE-FB33-4BF5-919C-2B2F1BD8F6B5}"/>
                  </a:ext>
                </a:extLst>
              </p:cNvPr>
              <p:cNvSpPr txBox="1"/>
              <p:nvPr/>
            </p:nvSpPr>
            <p:spPr>
              <a:xfrm>
                <a:off x="7886152" y="4336748"/>
                <a:ext cx="155632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𝑝</m:t>
                          </m:r>
                        </m:e>
                        <m:sub>
                          <m:r>
                            <a:rPr lang="en-US" altLang="zh-CN" sz="2000" b="0" i="1" smtClean="0">
                              <a:latin typeface="Cambria Math" panose="02040503050406030204" pitchFamily="18" charset="0"/>
                            </a:rPr>
                            <m:t>𝑇</m:t>
                          </m:r>
                        </m:sub>
                      </m:sSub>
                      <m:r>
                        <a:rPr lang="en-US" altLang="zh-CN" sz="2000" b="0" i="1" smtClean="0">
                          <a:latin typeface="Cambria Math" panose="02040503050406030204" pitchFamily="18" charset="0"/>
                        </a:rPr>
                        <m:t>&lt;0.656</m:t>
                      </m:r>
                      <m:sSub>
                        <m:sSubPr>
                          <m:ctrlPr>
                            <a:rPr lang="en-US" altLang="zh-CN" sz="2000" i="1">
                              <a:latin typeface="Cambria Math" panose="02040503050406030204" pitchFamily="18" charset="0"/>
                            </a:rPr>
                          </m:ctrlPr>
                        </m:sSubPr>
                        <m:e>
                          <m:r>
                            <a:rPr lang="en-US" altLang="zh-CN" sz="2000" i="1">
                              <a:latin typeface="Cambria Math" panose="02040503050406030204" pitchFamily="18" charset="0"/>
                            </a:rPr>
                            <m:t>𝑥</m:t>
                          </m:r>
                        </m:e>
                        <m:sub>
                          <m:r>
                            <a:rPr lang="en-US" altLang="zh-CN" sz="2000" i="1">
                              <a:latin typeface="Cambria Math" panose="02040503050406030204" pitchFamily="18" charset="0"/>
                            </a:rPr>
                            <m:t>𝐿</m:t>
                          </m:r>
                        </m:sub>
                      </m:sSub>
                    </m:oMath>
                  </m:oMathPara>
                </a14:m>
                <a:endParaRPr lang="zh-CN" altLang="en-US" sz="2000" dirty="0"/>
              </a:p>
            </p:txBody>
          </p:sp>
        </mc:Choice>
        <mc:Fallback xmlns="">
          <p:sp>
            <p:nvSpPr>
              <p:cNvPr id="30" name="文本框 29">
                <a:extLst>
                  <a:ext uri="{FF2B5EF4-FFF2-40B4-BE49-F238E27FC236}">
                    <a16:creationId xmlns:a16="http://schemas.microsoft.com/office/drawing/2014/main" id="{63E87DAE-FB33-4BF5-919C-2B2F1BD8F6B5}"/>
                  </a:ext>
                </a:extLst>
              </p:cNvPr>
              <p:cNvSpPr txBox="1">
                <a:spLocks noRot="1" noChangeAspect="1" noMove="1" noResize="1" noEditPoints="1" noAdjustHandles="1" noChangeArrowheads="1" noChangeShapeType="1" noTextEdit="1"/>
              </p:cNvSpPr>
              <p:nvPr/>
            </p:nvSpPr>
            <p:spPr>
              <a:xfrm>
                <a:off x="7886152" y="4336748"/>
                <a:ext cx="1556323" cy="307777"/>
              </a:xfrm>
              <a:prstGeom prst="rect">
                <a:avLst/>
              </a:prstGeom>
              <a:blipFill>
                <a:blip r:embed="rId6"/>
                <a:stretch>
                  <a:fillRect l="-3137" r="-392" b="-2352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1" name="文本框 30">
                <a:extLst>
                  <a:ext uri="{FF2B5EF4-FFF2-40B4-BE49-F238E27FC236}">
                    <a16:creationId xmlns:a16="http://schemas.microsoft.com/office/drawing/2014/main" id="{44813D41-750B-48CB-9A69-D2273A181438}"/>
                  </a:ext>
                </a:extLst>
              </p:cNvPr>
              <p:cNvSpPr txBox="1"/>
              <p:nvPr/>
            </p:nvSpPr>
            <p:spPr>
              <a:xfrm>
                <a:off x="7895578" y="3747257"/>
                <a:ext cx="1138260"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𝑥</m:t>
                          </m:r>
                        </m:e>
                        <m:sub>
                          <m:r>
                            <a:rPr lang="en-US" altLang="zh-CN" sz="2000" b="0" i="1" smtClean="0">
                              <a:latin typeface="Cambria Math" panose="02040503050406030204" pitchFamily="18" charset="0"/>
                            </a:rPr>
                            <m:t>𝐿</m:t>
                          </m:r>
                        </m:sub>
                      </m:sSub>
                      <m:r>
                        <a:rPr lang="en-US" altLang="zh-CN" sz="2000" b="0" i="1" smtClean="0">
                          <a:latin typeface="Cambria Math" panose="02040503050406030204" pitchFamily="18" charset="0"/>
                        </a:rPr>
                        <m:t>=0.73</m:t>
                      </m:r>
                    </m:oMath>
                  </m:oMathPara>
                </a14:m>
                <a:endParaRPr lang="zh-CN" altLang="en-US" sz="2000" dirty="0"/>
              </a:p>
            </p:txBody>
          </p:sp>
        </mc:Choice>
        <mc:Fallback xmlns="">
          <p:sp>
            <p:nvSpPr>
              <p:cNvPr id="31" name="文本框 30">
                <a:extLst>
                  <a:ext uri="{FF2B5EF4-FFF2-40B4-BE49-F238E27FC236}">
                    <a16:creationId xmlns:a16="http://schemas.microsoft.com/office/drawing/2014/main" id="{44813D41-750B-48CB-9A69-D2273A181438}"/>
                  </a:ext>
                </a:extLst>
              </p:cNvPr>
              <p:cNvSpPr txBox="1">
                <a:spLocks noRot="1" noChangeAspect="1" noMove="1" noResize="1" noEditPoints="1" noAdjustHandles="1" noChangeArrowheads="1" noChangeShapeType="1" noTextEdit="1"/>
              </p:cNvSpPr>
              <p:nvPr/>
            </p:nvSpPr>
            <p:spPr>
              <a:xfrm>
                <a:off x="7895578" y="3747257"/>
                <a:ext cx="1138260" cy="307777"/>
              </a:xfrm>
              <a:prstGeom prst="rect">
                <a:avLst/>
              </a:prstGeom>
              <a:blipFill>
                <a:blip r:embed="rId7"/>
                <a:stretch>
                  <a:fillRect l="-1604" r="-4278" b="-16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2" name="文本框 31">
                <a:extLst>
                  <a:ext uri="{FF2B5EF4-FFF2-40B4-BE49-F238E27FC236}">
                    <a16:creationId xmlns:a16="http://schemas.microsoft.com/office/drawing/2014/main" id="{1C11E612-D837-4C13-A4E2-CC0EF451A1D6}"/>
                  </a:ext>
                </a:extLst>
              </p:cNvPr>
              <p:cNvSpPr txBox="1"/>
              <p:nvPr/>
            </p:nvSpPr>
            <p:spPr>
              <a:xfrm>
                <a:off x="9359664" y="3759723"/>
                <a:ext cx="1867434" cy="307777"/>
              </a:xfrm>
              <a:prstGeom prst="rect">
                <a:avLst/>
              </a:prstGeom>
              <a:noFill/>
            </p:spPr>
            <p:txBody>
              <a:bodyPr wrap="none" lIns="0" tIns="0" rIns="0" bIns="0" rtlCol="0">
                <a:spAutoFit/>
              </a:bodyPr>
              <a:lstStyle/>
              <a:p>
                <a14:m>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0.64&lt;</m:t>
                        </m:r>
                        <m:r>
                          <a:rPr lang="en-US" altLang="zh-CN" sz="2000" b="0" i="1" smtClean="0">
                            <a:latin typeface="Cambria Math" panose="02040503050406030204" pitchFamily="18" charset="0"/>
                          </a:rPr>
                          <m:t>𝑥</m:t>
                        </m:r>
                      </m:e>
                      <m:sub>
                        <m:r>
                          <a:rPr lang="en-US" altLang="zh-CN" sz="2000" b="0" i="1" smtClean="0">
                            <a:latin typeface="Cambria Math" panose="02040503050406030204" pitchFamily="18" charset="0"/>
                          </a:rPr>
                          <m:t>𝐿</m:t>
                        </m:r>
                      </m:sub>
                    </m:sSub>
                    <m:r>
                      <a:rPr lang="en-US" altLang="zh-CN" sz="2000" b="0" i="1" smtClean="0">
                        <a:latin typeface="Cambria Math" panose="02040503050406030204" pitchFamily="18" charset="0"/>
                      </a:rPr>
                      <m:t>&lt;0.</m:t>
                    </m:r>
                  </m:oMath>
                </a14:m>
                <a:r>
                  <a:rPr lang="en-US" altLang="zh-CN" sz="2000" dirty="0"/>
                  <a:t>82</a:t>
                </a:r>
                <a:endParaRPr lang="zh-CN" altLang="en-US" sz="2000" dirty="0"/>
              </a:p>
            </p:txBody>
          </p:sp>
        </mc:Choice>
        <mc:Fallback xmlns="">
          <p:sp>
            <p:nvSpPr>
              <p:cNvPr id="32" name="文本框 31">
                <a:extLst>
                  <a:ext uri="{FF2B5EF4-FFF2-40B4-BE49-F238E27FC236}">
                    <a16:creationId xmlns:a16="http://schemas.microsoft.com/office/drawing/2014/main" id="{1C11E612-D837-4C13-A4E2-CC0EF451A1D6}"/>
                  </a:ext>
                </a:extLst>
              </p:cNvPr>
              <p:cNvSpPr txBox="1">
                <a:spLocks noRot="1" noChangeAspect="1" noMove="1" noResize="1" noEditPoints="1" noAdjustHandles="1" noChangeArrowheads="1" noChangeShapeType="1" noTextEdit="1"/>
              </p:cNvSpPr>
              <p:nvPr/>
            </p:nvSpPr>
            <p:spPr>
              <a:xfrm>
                <a:off x="9359664" y="3759723"/>
                <a:ext cx="1867434" cy="307777"/>
              </a:xfrm>
              <a:prstGeom prst="rect">
                <a:avLst/>
              </a:prstGeom>
              <a:blipFill>
                <a:blip r:embed="rId8"/>
                <a:stretch>
                  <a:fillRect l="-4560" t="-26000" r="-7492" b="-50000"/>
                </a:stretch>
              </a:blipFill>
            </p:spPr>
            <p:txBody>
              <a:bodyPr/>
              <a:lstStyle/>
              <a:p>
                <a:r>
                  <a:rPr lang="zh-CN" altLang="en-US">
                    <a:noFill/>
                  </a:rPr>
                  <a:t> </a:t>
                </a:r>
              </a:p>
            </p:txBody>
          </p:sp>
        </mc:Fallback>
      </mc:AlternateContent>
      <p:pic>
        <p:nvPicPr>
          <p:cNvPr id="33" name="图片 32">
            <a:extLst>
              <a:ext uri="{FF2B5EF4-FFF2-40B4-BE49-F238E27FC236}">
                <a16:creationId xmlns:a16="http://schemas.microsoft.com/office/drawing/2014/main" id="{98D943B8-C83D-405F-8E73-5B30F1593FC2}"/>
              </a:ext>
            </a:extLst>
          </p:cNvPr>
          <p:cNvPicPr>
            <a:picLocks noChangeAspect="1"/>
          </p:cNvPicPr>
          <p:nvPr/>
        </p:nvPicPr>
        <p:blipFill>
          <a:blip r:embed="rId9"/>
          <a:stretch>
            <a:fillRect/>
          </a:stretch>
        </p:blipFill>
        <p:spPr>
          <a:xfrm>
            <a:off x="329057" y="4234933"/>
            <a:ext cx="1371791" cy="552527"/>
          </a:xfrm>
          <a:prstGeom prst="rect">
            <a:avLst/>
          </a:prstGeom>
        </p:spPr>
      </p:pic>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1659B317-738C-4E8A-8C8F-8B06B8542D89}"/>
                  </a:ext>
                </a:extLst>
              </p:cNvPr>
              <p:cNvSpPr txBox="1"/>
              <p:nvPr/>
            </p:nvSpPr>
            <p:spPr>
              <a:xfrm>
                <a:off x="7764232" y="1979628"/>
                <a:ext cx="1532086"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𝑝</m:t>
                          </m:r>
                        </m:e>
                        <m:sub>
                          <m:r>
                            <a:rPr lang="en-US" altLang="zh-CN" sz="2000" b="0" i="1" smtClean="0">
                              <a:latin typeface="Cambria Math" panose="02040503050406030204" pitchFamily="18" charset="0"/>
                            </a:rPr>
                            <m:t>𝑇</m:t>
                          </m:r>
                        </m:sub>
                      </m:sSub>
                      <m:r>
                        <a:rPr lang="en-US" altLang="zh-CN" sz="2000" b="0" i="1" smtClean="0">
                          <a:latin typeface="Cambria Math" panose="02040503050406030204" pitchFamily="18" charset="0"/>
                        </a:rPr>
                        <m:t>&lt;0.2 </m:t>
                      </m:r>
                      <m:r>
                        <a:rPr lang="en-US" altLang="zh-CN" sz="2000" b="0" i="1" smtClean="0">
                          <a:latin typeface="Cambria Math" panose="02040503050406030204" pitchFamily="18" charset="0"/>
                        </a:rPr>
                        <m:t>𝐺𝑒𝑉</m:t>
                      </m:r>
                    </m:oMath>
                  </m:oMathPara>
                </a14:m>
                <a:endParaRPr lang="zh-CN" altLang="en-US" sz="2000" dirty="0"/>
              </a:p>
            </p:txBody>
          </p:sp>
        </mc:Choice>
        <mc:Fallback xmlns="">
          <p:sp>
            <p:nvSpPr>
              <p:cNvPr id="23" name="文本框 22">
                <a:extLst>
                  <a:ext uri="{FF2B5EF4-FFF2-40B4-BE49-F238E27FC236}">
                    <a16:creationId xmlns:a16="http://schemas.microsoft.com/office/drawing/2014/main" id="{1659B317-738C-4E8A-8C8F-8B06B8542D89}"/>
                  </a:ext>
                </a:extLst>
              </p:cNvPr>
              <p:cNvSpPr txBox="1">
                <a:spLocks noRot="1" noChangeAspect="1" noMove="1" noResize="1" noEditPoints="1" noAdjustHandles="1" noChangeArrowheads="1" noChangeShapeType="1" noTextEdit="1"/>
              </p:cNvSpPr>
              <p:nvPr/>
            </p:nvSpPr>
            <p:spPr>
              <a:xfrm>
                <a:off x="7764232" y="1979628"/>
                <a:ext cx="1532086" cy="307777"/>
              </a:xfrm>
              <a:prstGeom prst="rect">
                <a:avLst/>
              </a:prstGeom>
              <a:blipFill>
                <a:blip r:embed="rId10"/>
                <a:stretch>
                  <a:fillRect l="-3187" r="-2390" b="-26000"/>
                </a:stretch>
              </a:blipFill>
            </p:spPr>
            <p:txBody>
              <a:bodyPr/>
              <a:lstStyle/>
              <a:p>
                <a:r>
                  <a:rPr lang="zh-CN" altLang="en-US">
                    <a:noFill/>
                  </a:rPr>
                  <a:t> </a:t>
                </a:r>
              </a:p>
            </p:txBody>
          </p:sp>
        </mc:Fallback>
      </mc:AlternateContent>
      <p:sp>
        <p:nvSpPr>
          <p:cNvPr id="24" name="文本框 23">
            <a:extLst>
              <a:ext uri="{FF2B5EF4-FFF2-40B4-BE49-F238E27FC236}">
                <a16:creationId xmlns:a16="http://schemas.microsoft.com/office/drawing/2014/main" id="{38F42750-9F58-4941-81CF-1F350D1C07C3}"/>
              </a:ext>
            </a:extLst>
          </p:cNvPr>
          <p:cNvSpPr txBox="1"/>
          <p:nvPr/>
        </p:nvSpPr>
        <p:spPr>
          <a:xfrm>
            <a:off x="192936" y="111132"/>
            <a:ext cx="3890809" cy="954107"/>
          </a:xfrm>
          <a:prstGeom prst="rect">
            <a:avLst/>
          </a:prstGeom>
          <a:noFill/>
        </p:spPr>
        <p:txBody>
          <a:bodyPr wrap="none" rtlCol="0">
            <a:spAutoFit/>
          </a:bodyPr>
          <a:lstStyle/>
          <a:p>
            <a:r>
              <a:rPr lang="en-US" altLang="zh-CN" sz="2800" b="1" dirty="0">
                <a:solidFill>
                  <a:srgbClr val="FF0000"/>
                </a:solidFill>
                <a:latin typeface="Times New Roman" panose="02020603050405020304" pitchFamily="18" charset="0"/>
                <a:cs typeface="Times New Roman" panose="02020603050405020304" pitchFamily="18" charset="0"/>
              </a:rPr>
              <a:t>(C) </a:t>
            </a:r>
            <a:r>
              <a:rPr lang="en-US" altLang="zh-CN" sz="2800" b="1" dirty="0">
                <a:solidFill>
                  <a:srgbClr val="FF0000"/>
                </a:solidFill>
              </a:rPr>
              <a:t>Structure functions</a:t>
            </a:r>
            <a:endParaRPr lang="zh-CN" altLang="en-US" sz="2800" b="1" dirty="0">
              <a:solidFill>
                <a:srgbClr val="FF0000"/>
              </a:solidFill>
            </a:endParaRPr>
          </a:p>
          <a:p>
            <a:endParaRPr lang="zh-CN" altLang="en-US" sz="2800" b="1" dirty="0">
              <a:solidFill>
                <a:srgbClr val="FF0000"/>
              </a:solidFill>
              <a:latin typeface="Times New Roman" panose="02020603050405020304" pitchFamily="18" charset="0"/>
              <a:cs typeface="Times New Roman" panose="02020603050405020304" pitchFamily="18" charset="0"/>
            </a:endParaRPr>
          </a:p>
        </p:txBody>
      </p:sp>
      <p:sp>
        <p:nvSpPr>
          <p:cNvPr id="2" name="矩形: 圆角 1">
            <a:extLst>
              <a:ext uri="{FF2B5EF4-FFF2-40B4-BE49-F238E27FC236}">
                <a16:creationId xmlns:a16="http://schemas.microsoft.com/office/drawing/2014/main" id="{7515F2AC-0B76-4D70-B1E1-98C01A2F2434}"/>
              </a:ext>
            </a:extLst>
          </p:cNvPr>
          <p:cNvSpPr/>
          <p:nvPr/>
        </p:nvSpPr>
        <p:spPr>
          <a:xfrm>
            <a:off x="2550160" y="792480"/>
            <a:ext cx="386080" cy="29464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4017444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F962E351-0244-4A3F-8468-B2D9AD943126}"/>
              </a:ext>
            </a:extLst>
          </p:cNvPr>
          <p:cNvPicPr>
            <a:picLocks noChangeAspect="1"/>
          </p:cNvPicPr>
          <p:nvPr/>
        </p:nvPicPr>
        <p:blipFill>
          <a:blip r:embed="rId2"/>
          <a:stretch>
            <a:fillRect/>
          </a:stretch>
        </p:blipFill>
        <p:spPr>
          <a:xfrm>
            <a:off x="271046" y="113196"/>
            <a:ext cx="5258534" cy="3143689"/>
          </a:xfrm>
          <a:prstGeom prst="rect">
            <a:avLst/>
          </a:prstGeom>
        </p:spPr>
      </p:pic>
      <p:pic>
        <p:nvPicPr>
          <p:cNvPr id="4" name="图片 3">
            <a:extLst>
              <a:ext uri="{FF2B5EF4-FFF2-40B4-BE49-F238E27FC236}">
                <a16:creationId xmlns:a16="http://schemas.microsoft.com/office/drawing/2014/main" id="{A64AFF0A-38E7-4636-9214-99BF840CAFDA}"/>
              </a:ext>
            </a:extLst>
          </p:cNvPr>
          <p:cNvPicPr>
            <a:picLocks noChangeAspect="1"/>
          </p:cNvPicPr>
          <p:nvPr/>
        </p:nvPicPr>
        <p:blipFill>
          <a:blip r:embed="rId3"/>
          <a:stretch>
            <a:fillRect/>
          </a:stretch>
        </p:blipFill>
        <p:spPr>
          <a:xfrm>
            <a:off x="318180" y="3331903"/>
            <a:ext cx="5258534" cy="3248478"/>
          </a:xfrm>
          <a:prstGeom prst="rect">
            <a:avLst/>
          </a:prstGeom>
        </p:spPr>
      </p:pic>
      <p:sp>
        <p:nvSpPr>
          <p:cNvPr id="5" name="矩形 4">
            <a:extLst>
              <a:ext uri="{FF2B5EF4-FFF2-40B4-BE49-F238E27FC236}">
                <a16:creationId xmlns:a16="http://schemas.microsoft.com/office/drawing/2014/main" id="{D08CC35A-3B88-4477-8F82-6AA66A8457DB}"/>
              </a:ext>
            </a:extLst>
          </p:cNvPr>
          <p:cNvSpPr/>
          <p:nvPr/>
        </p:nvSpPr>
        <p:spPr>
          <a:xfrm>
            <a:off x="6366415" y="3865456"/>
            <a:ext cx="3773790" cy="400110"/>
          </a:xfrm>
          <a:prstGeom prst="rect">
            <a:avLst/>
          </a:prstGeom>
        </p:spPr>
        <p:txBody>
          <a:bodyPr wrap="none">
            <a:spAutoFit/>
          </a:bodyPr>
          <a:lstStyle/>
          <a:p>
            <a:r>
              <a:rPr lang="pt-PT" altLang="zh-CN" sz="2000" dirty="0">
                <a:latin typeface="Times New Roman" panose="02020603050405020304" pitchFamily="18" charset="0"/>
                <a:cs typeface="Times New Roman" panose="02020603050405020304" pitchFamily="18" charset="0"/>
              </a:rPr>
              <a:t>In the leading-order approximation</a:t>
            </a:r>
            <a:endParaRPr lang="zh-CN" altLang="en-US" sz="2000" dirty="0">
              <a:latin typeface="Times New Roman" panose="02020603050405020304" pitchFamily="18" charset="0"/>
              <a:cs typeface="Times New Roman" panose="02020603050405020304" pitchFamily="18" charset="0"/>
            </a:endParaRPr>
          </a:p>
        </p:txBody>
      </p:sp>
      <p:pic>
        <p:nvPicPr>
          <p:cNvPr id="6" name="图片 5">
            <a:extLst>
              <a:ext uri="{FF2B5EF4-FFF2-40B4-BE49-F238E27FC236}">
                <a16:creationId xmlns:a16="http://schemas.microsoft.com/office/drawing/2014/main" id="{4D368548-863F-405F-8373-B0AEB90541FB}"/>
              </a:ext>
            </a:extLst>
          </p:cNvPr>
          <p:cNvPicPr>
            <a:picLocks noChangeAspect="1"/>
          </p:cNvPicPr>
          <p:nvPr/>
        </p:nvPicPr>
        <p:blipFill>
          <a:blip r:embed="rId4"/>
          <a:stretch>
            <a:fillRect/>
          </a:stretch>
        </p:blipFill>
        <p:spPr>
          <a:xfrm>
            <a:off x="6430715" y="4295502"/>
            <a:ext cx="5079414" cy="797297"/>
          </a:xfrm>
          <a:prstGeom prst="rect">
            <a:avLst/>
          </a:prstGeom>
        </p:spPr>
      </p:pic>
      <p:sp>
        <p:nvSpPr>
          <p:cNvPr id="8" name="矩形 7">
            <a:extLst>
              <a:ext uri="{FF2B5EF4-FFF2-40B4-BE49-F238E27FC236}">
                <a16:creationId xmlns:a16="http://schemas.microsoft.com/office/drawing/2014/main" id="{30298549-80A3-4B60-8C2F-13418CBFBD59}"/>
              </a:ext>
            </a:extLst>
          </p:cNvPr>
          <p:cNvSpPr/>
          <p:nvPr/>
        </p:nvSpPr>
        <p:spPr>
          <a:xfrm>
            <a:off x="6215406" y="2236352"/>
            <a:ext cx="5568100" cy="1015663"/>
          </a:xfrm>
          <a:prstGeom prst="rect">
            <a:avLst/>
          </a:prstGeom>
        </p:spPr>
        <p:txBody>
          <a:bodyPr wrap="square">
            <a:spAutoFit/>
          </a:bodyPr>
          <a:lstStyle/>
          <a:p>
            <a:pPr algn="just"/>
            <a:r>
              <a:rPr lang="en-US" altLang="zh-CN" sz="2000" dirty="0">
                <a:latin typeface="Times New Roman" panose="02020603050405020304" pitchFamily="18" charset="0"/>
                <a:cs typeface="Times New Roman" panose="02020603050405020304" pitchFamily="18" charset="0"/>
              </a:rPr>
              <a:t>The solid lines are obtained via the evolution of the ZRS equation The higher-twist correction played an important role in the small </a:t>
            </a:r>
            <a:r>
              <a:rPr lang="en-US" altLang="zh-CN" sz="2000" i="1" dirty="0">
                <a:latin typeface="Times New Roman" panose="02020603050405020304" pitchFamily="18" charset="0"/>
                <a:cs typeface="Times New Roman" panose="02020603050405020304" pitchFamily="18" charset="0"/>
              </a:rPr>
              <a:t>x </a:t>
            </a:r>
            <a:r>
              <a:rPr lang="en-US" altLang="zh-CN" sz="2000" dirty="0">
                <a:latin typeface="Times New Roman" panose="02020603050405020304" pitchFamily="18" charset="0"/>
                <a:cs typeface="Times New Roman" panose="02020603050405020304" pitchFamily="18" charset="0"/>
              </a:rPr>
              <a:t>region.</a:t>
            </a:r>
            <a:endParaRPr lang="zh-CN" altLang="en-US" sz="2000" dirty="0">
              <a:latin typeface="Times New Roman" panose="02020603050405020304" pitchFamily="18" charset="0"/>
              <a:cs typeface="Times New Roman" panose="02020603050405020304" pitchFamily="18" charset="0"/>
            </a:endParaRPr>
          </a:p>
        </p:txBody>
      </p:sp>
      <p:sp>
        <p:nvSpPr>
          <p:cNvPr id="9" name="矩形 8">
            <a:extLst>
              <a:ext uri="{FF2B5EF4-FFF2-40B4-BE49-F238E27FC236}">
                <a16:creationId xmlns:a16="http://schemas.microsoft.com/office/drawing/2014/main" id="{A6E5B726-3F7A-42FE-B5D8-19A2988690FE}"/>
              </a:ext>
            </a:extLst>
          </p:cNvPr>
          <p:cNvSpPr/>
          <p:nvPr/>
        </p:nvSpPr>
        <p:spPr>
          <a:xfrm>
            <a:off x="6234259" y="1077574"/>
            <a:ext cx="5539819" cy="1015663"/>
          </a:xfrm>
          <a:prstGeom prst="rect">
            <a:avLst/>
          </a:prstGeom>
        </p:spPr>
        <p:txBody>
          <a:bodyPr wrap="square">
            <a:spAutoFit/>
          </a:bodyPr>
          <a:lstStyle/>
          <a:p>
            <a:pPr algn="just"/>
            <a:r>
              <a:rPr lang="en-US" altLang="zh-CN" sz="2000" dirty="0">
                <a:latin typeface="Times New Roman" panose="02020603050405020304" pitchFamily="18" charset="0"/>
                <a:cs typeface="Times New Roman" panose="02020603050405020304" pitchFamily="18" charset="0"/>
              </a:rPr>
              <a:t>The dashed lines obtained via the evolution of the DGLAP equation  are clearly higher than those for the experimental data.</a:t>
            </a:r>
          </a:p>
        </p:txBody>
      </p:sp>
      <p:sp>
        <p:nvSpPr>
          <p:cNvPr id="10" name="矩形 9">
            <a:extLst>
              <a:ext uri="{FF2B5EF4-FFF2-40B4-BE49-F238E27FC236}">
                <a16:creationId xmlns:a16="http://schemas.microsoft.com/office/drawing/2014/main" id="{C9EE508A-D592-479C-BB61-7EB015C2F650}"/>
              </a:ext>
            </a:extLst>
          </p:cNvPr>
          <p:cNvSpPr/>
          <p:nvPr/>
        </p:nvSpPr>
        <p:spPr>
          <a:xfrm>
            <a:off x="6120947" y="421320"/>
            <a:ext cx="3233578" cy="461665"/>
          </a:xfrm>
          <a:prstGeom prst="rect">
            <a:avLst/>
          </a:prstGeom>
        </p:spPr>
        <p:txBody>
          <a:bodyPr wrap="none">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Comparing with H1 data</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1260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84897722-0531-486A-ABA0-4C9E4BC405BE}"/>
              </a:ext>
            </a:extLst>
          </p:cNvPr>
          <p:cNvPicPr>
            <a:picLocks noChangeAspect="1"/>
          </p:cNvPicPr>
          <p:nvPr/>
        </p:nvPicPr>
        <p:blipFill>
          <a:blip r:embed="rId2"/>
          <a:stretch>
            <a:fillRect/>
          </a:stretch>
        </p:blipFill>
        <p:spPr>
          <a:xfrm>
            <a:off x="327805" y="0"/>
            <a:ext cx="5220429" cy="3195687"/>
          </a:xfrm>
          <a:prstGeom prst="rect">
            <a:avLst/>
          </a:prstGeom>
        </p:spPr>
      </p:pic>
      <p:pic>
        <p:nvPicPr>
          <p:cNvPr id="4" name="图片 3">
            <a:extLst>
              <a:ext uri="{FF2B5EF4-FFF2-40B4-BE49-F238E27FC236}">
                <a16:creationId xmlns:a16="http://schemas.microsoft.com/office/drawing/2014/main" id="{6C92E55A-4BB0-41E6-8DEF-13EB32FF5513}"/>
              </a:ext>
            </a:extLst>
          </p:cNvPr>
          <p:cNvPicPr>
            <a:picLocks noChangeAspect="1"/>
          </p:cNvPicPr>
          <p:nvPr/>
        </p:nvPicPr>
        <p:blipFill>
          <a:blip r:embed="rId3"/>
          <a:stretch>
            <a:fillRect/>
          </a:stretch>
        </p:blipFill>
        <p:spPr>
          <a:xfrm>
            <a:off x="147302" y="3260253"/>
            <a:ext cx="5487166" cy="3461057"/>
          </a:xfrm>
          <a:prstGeom prst="rect">
            <a:avLst/>
          </a:prstGeom>
        </p:spPr>
      </p:pic>
      <p:sp>
        <p:nvSpPr>
          <p:cNvPr id="5" name="矩形 4">
            <a:extLst>
              <a:ext uri="{FF2B5EF4-FFF2-40B4-BE49-F238E27FC236}">
                <a16:creationId xmlns:a16="http://schemas.microsoft.com/office/drawing/2014/main" id="{65A36789-3D5D-4559-98A2-A7F540027AF1}"/>
              </a:ext>
            </a:extLst>
          </p:cNvPr>
          <p:cNvSpPr/>
          <p:nvPr/>
        </p:nvSpPr>
        <p:spPr>
          <a:xfrm>
            <a:off x="6275109" y="4188479"/>
            <a:ext cx="5564956" cy="1015663"/>
          </a:xfrm>
          <a:prstGeom prst="rect">
            <a:avLst/>
          </a:prstGeom>
        </p:spPr>
        <p:txBody>
          <a:bodyPr wrap="square">
            <a:spAutoFit/>
          </a:bodyPr>
          <a:lstStyle/>
          <a:p>
            <a:pPr algn="just"/>
            <a:r>
              <a:rPr lang="en-US" altLang="zh-CN" sz="2000" dirty="0">
                <a:latin typeface="Times New Roman" panose="02020603050405020304" pitchFamily="18" charset="0"/>
                <a:cs typeface="Times New Roman" panose="02020603050405020304" pitchFamily="18" charset="0"/>
              </a:rPr>
              <a:t>It seems that higher-twist corrections cannot be neglected, even in comparison with the additive quark model.</a:t>
            </a:r>
            <a:endParaRPr lang="zh-CN" altLang="en-US" sz="2000" dirty="0">
              <a:latin typeface="Times New Roman" panose="02020603050405020304" pitchFamily="18" charset="0"/>
              <a:cs typeface="Times New Roman" panose="02020603050405020304" pitchFamily="18" charset="0"/>
            </a:endParaRPr>
          </a:p>
        </p:txBody>
      </p:sp>
      <p:sp>
        <p:nvSpPr>
          <p:cNvPr id="2" name="矩形 1">
            <a:extLst>
              <a:ext uri="{FF2B5EF4-FFF2-40B4-BE49-F238E27FC236}">
                <a16:creationId xmlns:a16="http://schemas.microsoft.com/office/drawing/2014/main" id="{F3EE5D31-B518-4553-8001-9498DAC77A84}"/>
              </a:ext>
            </a:extLst>
          </p:cNvPr>
          <p:cNvSpPr/>
          <p:nvPr/>
        </p:nvSpPr>
        <p:spPr>
          <a:xfrm>
            <a:off x="5970118" y="557695"/>
            <a:ext cx="3626314" cy="461665"/>
          </a:xfrm>
          <a:prstGeom prst="rect">
            <a:avLst/>
          </a:prstGeom>
        </p:spPr>
        <p:txBody>
          <a:bodyPr wrap="none">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Comparing with ZEUS data</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7" name="文本框 6">
            <a:extLst>
              <a:ext uri="{FF2B5EF4-FFF2-40B4-BE49-F238E27FC236}">
                <a16:creationId xmlns:a16="http://schemas.microsoft.com/office/drawing/2014/main" id="{5825060B-F6AA-40F4-A641-450672D4099B}"/>
              </a:ext>
            </a:extLst>
          </p:cNvPr>
          <p:cNvSpPr txBox="1"/>
          <p:nvPr/>
        </p:nvSpPr>
        <p:spPr>
          <a:xfrm>
            <a:off x="6231119" y="1357460"/>
            <a:ext cx="5590094" cy="1015663"/>
          </a:xfrm>
          <a:prstGeom prst="rect">
            <a:avLst/>
          </a:prstGeom>
          <a:no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There are two groups of data of ZEUS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o</a:t>
            </a:r>
            <a:r>
              <a:rPr lang="pt-PT" altLang="zh-CN" sz="2000" dirty="0">
                <a:latin typeface="Times New Roman" panose="02020603050405020304" pitchFamily="18" charset="0"/>
                <a:cs typeface="Times New Roman" panose="02020603050405020304" pitchFamily="18" charset="0"/>
              </a:rPr>
              <a:t>ur </a:t>
            </a:r>
            <a:r>
              <a:rPr lang="en-US" altLang="zh-CN" sz="2000" dirty="0">
                <a:latin typeface="Times New Roman" panose="02020603050405020304" pitchFamily="18" charset="0"/>
                <a:cs typeface="Times New Roman" panose="02020603050405020304" pitchFamily="18" charset="0"/>
              </a:rPr>
              <a:t>lines are in-between the two sets of data</a:t>
            </a:r>
            <a:r>
              <a:rPr lang="zh-CN" altLang="en-US" sz="2000" dirty="0">
                <a:latin typeface="Times New Roman" panose="02020603050405020304" pitchFamily="18" charset="0"/>
                <a:cs typeface="Times New Roman" panose="02020603050405020304" pitchFamily="18" charset="0"/>
              </a:rPr>
              <a:t>。</a:t>
            </a:r>
          </a:p>
          <a:p>
            <a:endParaRPr lang="zh-CN" altLang="en-US" sz="2000" dirty="0">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708FB917-9103-4836-B627-F4728DA77EB4}"/>
              </a:ext>
            </a:extLst>
          </p:cNvPr>
          <p:cNvSpPr/>
          <p:nvPr/>
        </p:nvSpPr>
        <p:spPr>
          <a:xfrm>
            <a:off x="6205980" y="2533702"/>
            <a:ext cx="5681221" cy="1323439"/>
          </a:xfrm>
          <a:prstGeom prst="rect">
            <a:avLst/>
          </a:prstGeom>
        </p:spPr>
        <p:txBody>
          <a:bodyPr wrap="square">
            <a:spAutoFit/>
          </a:bodyPr>
          <a:lstStyle/>
          <a:p>
            <a:pPr algn="just"/>
            <a:r>
              <a:rPr lang="en-US" altLang="zh-CN" sz="2000" dirty="0">
                <a:latin typeface="Times New Roman" panose="02020603050405020304" pitchFamily="18" charset="0"/>
                <a:cs typeface="Times New Roman" panose="02020603050405020304" pitchFamily="18" charset="0"/>
              </a:rPr>
              <a:t>The results of BLFQ are much closer to the data of the additive quark model, their line slope is obviously larger than that of the data, particularly in the small </a:t>
            </a:r>
            <a:r>
              <a:rPr lang="en-US" altLang="zh-CN" sz="2000" i="1" dirty="0">
                <a:latin typeface="Times New Roman" panose="02020603050405020304" pitchFamily="18" charset="0"/>
                <a:cs typeface="Times New Roman" panose="02020603050405020304" pitchFamily="18" charset="0"/>
              </a:rPr>
              <a:t>x </a:t>
            </a:r>
            <a:r>
              <a:rPr lang="en-US" altLang="zh-CN" sz="2000" dirty="0">
                <a:latin typeface="Times New Roman" panose="02020603050405020304" pitchFamily="18" charset="0"/>
                <a:cs typeface="Times New Roman" panose="02020603050405020304" pitchFamily="18" charset="0"/>
              </a:rPr>
              <a:t>region. </a:t>
            </a:r>
            <a:endParaRPr lang="zh-CN"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7612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5C5896AB-1A65-4079-8F26-072C87BD5131}"/>
              </a:ext>
            </a:extLst>
          </p:cNvPr>
          <p:cNvPicPr>
            <a:picLocks noChangeAspect="1"/>
          </p:cNvPicPr>
          <p:nvPr/>
        </p:nvPicPr>
        <p:blipFill>
          <a:blip r:embed="rId2"/>
          <a:stretch>
            <a:fillRect/>
          </a:stretch>
        </p:blipFill>
        <p:spPr>
          <a:xfrm>
            <a:off x="471240" y="226244"/>
            <a:ext cx="4184284" cy="6485641"/>
          </a:xfrm>
          <a:prstGeom prst="rect">
            <a:avLst/>
          </a:prstGeom>
        </p:spPr>
      </p:pic>
      <p:sp>
        <p:nvSpPr>
          <p:cNvPr id="4" name="文本框 3">
            <a:extLst>
              <a:ext uri="{FF2B5EF4-FFF2-40B4-BE49-F238E27FC236}">
                <a16:creationId xmlns:a16="http://schemas.microsoft.com/office/drawing/2014/main" id="{B8C5BE7E-7FB5-44F0-A72B-DC71B745C6F1}"/>
              </a:ext>
            </a:extLst>
          </p:cNvPr>
          <p:cNvSpPr txBox="1"/>
          <p:nvPr/>
        </p:nvSpPr>
        <p:spPr>
          <a:xfrm>
            <a:off x="4653070" y="253058"/>
            <a:ext cx="7547259" cy="461665"/>
          </a:xfrm>
          <a:prstGeom prst="rect">
            <a:avLst/>
          </a:prstGeom>
          <a:noFill/>
        </p:spPr>
        <p:txBody>
          <a:bodyPr wrap="none" rtlCol="0">
            <a:spAutoFit/>
          </a:bodyPr>
          <a:lstStyle/>
          <a:p>
            <a:r>
              <a:rPr lang="en-US" altLang="zh-CN" sz="2400" b="1" dirty="0" err="1">
                <a:solidFill>
                  <a:srgbClr val="0000FF"/>
                </a:solidFill>
              </a:rPr>
              <a:t>Comparision</a:t>
            </a:r>
            <a:r>
              <a:rPr lang="en-US" altLang="zh-CN" sz="2400" b="1" dirty="0">
                <a:solidFill>
                  <a:srgbClr val="0000FF"/>
                </a:solidFill>
              </a:rPr>
              <a:t> of BLFQ</a:t>
            </a:r>
            <a:r>
              <a:rPr lang="zh-CN" altLang="en-US" sz="2400" b="1" dirty="0">
                <a:solidFill>
                  <a:srgbClr val="0000FF"/>
                </a:solidFill>
              </a:rPr>
              <a:t>、</a:t>
            </a:r>
            <a:r>
              <a:rPr lang="en-US" altLang="zh-CN" sz="2400" b="1" dirty="0">
                <a:solidFill>
                  <a:srgbClr val="0000FF"/>
                </a:solidFill>
              </a:rPr>
              <a:t>Ding et al., and Novikov at al.</a:t>
            </a:r>
            <a:endParaRPr lang="zh-CN" altLang="en-US" sz="2400" b="1" dirty="0">
              <a:solidFill>
                <a:srgbClr val="0000FF"/>
              </a:solidFill>
            </a:endParaRP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0F1A5A11-9E90-47B0-9942-10F41A3F36A6}"/>
                  </a:ext>
                </a:extLst>
              </p:cNvPr>
              <p:cNvSpPr txBox="1"/>
              <p:nvPr/>
            </p:nvSpPr>
            <p:spPr>
              <a:xfrm>
                <a:off x="6656685" y="980803"/>
                <a:ext cx="192867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altLang="zh-CN" sz="2400" i="1" smtClean="0">
                              <a:latin typeface="Cambria Math" panose="02040503050406030204" pitchFamily="18" charset="0"/>
                            </a:rPr>
                          </m:ctrlPr>
                        </m:sSupPr>
                        <m:e>
                          <m:r>
                            <m:rPr>
                              <m:sty m:val="p"/>
                            </m:rPr>
                            <a:rPr lang="en-US" altLang="zh-CN" sz="2400" i="1">
                              <a:latin typeface="Cambria Math" panose="02040503050406030204" pitchFamily="18" charset="0"/>
                            </a:rPr>
                            <m:t>Q</m:t>
                          </m:r>
                        </m:e>
                        <m:sup>
                          <m:r>
                            <a:rPr lang="en-US" altLang="zh-CN" sz="2400" b="0" i="1" smtClean="0">
                              <a:latin typeface="Cambria Math" panose="02040503050406030204" pitchFamily="18" charset="0"/>
                            </a:rPr>
                            <m:t>2</m:t>
                          </m:r>
                        </m:sup>
                      </m:sSup>
                      <m:r>
                        <a:rPr lang="en-US" altLang="zh-CN" sz="2400" b="0" i="1" smtClean="0">
                          <a:latin typeface="Cambria Math" panose="02040503050406030204" pitchFamily="18" charset="0"/>
                        </a:rPr>
                        <m:t>=1.9</m:t>
                      </m:r>
                      <m:sSup>
                        <m:sSupPr>
                          <m:ctrlPr>
                            <a:rPr lang="en-US" altLang="zh-CN" sz="2400" b="0" i="1" smtClean="0">
                              <a:latin typeface="Cambria Math" panose="02040503050406030204" pitchFamily="18" charset="0"/>
                            </a:rPr>
                          </m:ctrlPr>
                        </m:sSupPr>
                        <m:e>
                          <m:r>
                            <a:rPr lang="en-US" altLang="zh-CN" sz="2400" b="0" i="1" smtClean="0">
                              <a:latin typeface="Cambria Math" panose="02040503050406030204" pitchFamily="18" charset="0"/>
                            </a:rPr>
                            <m:t>𝐺𝑒𝑉</m:t>
                          </m:r>
                        </m:e>
                        <m:sup>
                          <m:r>
                            <a:rPr lang="en-US" altLang="zh-CN" sz="2400" b="0" i="1" smtClean="0">
                              <a:latin typeface="Cambria Math" panose="02040503050406030204" pitchFamily="18" charset="0"/>
                            </a:rPr>
                            <m:t>2</m:t>
                          </m:r>
                        </m:sup>
                      </m:sSup>
                    </m:oMath>
                  </m:oMathPara>
                </a14:m>
                <a:endParaRPr lang="zh-CN" altLang="en-US" sz="2400" dirty="0">
                  <a:latin typeface="Times New Roman" panose="02020603050405020304" pitchFamily="18" charset="0"/>
                  <a:cs typeface="Times New Roman" panose="02020603050405020304" pitchFamily="18" charset="0"/>
                </a:endParaRPr>
              </a:p>
            </p:txBody>
          </p:sp>
        </mc:Choice>
        <mc:Fallback xmlns="">
          <p:sp>
            <p:nvSpPr>
              <p:cNvPr id="6" name="文本框 5">
                <a:extLst>
                  <a:ext uri="{FF2B5EF4-FFF2-40B4-BE49-F238E27FC236}">
                    <a16:creationId xmlns:a16="http://schemas.microsoft.com/office/drawing/2014/main" id="{0F1A5A11-9E90-47B0-9942-10F41A3F36A6}"/>
                  </a:ext>
                </a:extLst>
              </p:cNvPr>
              <p:cNvSpPr txBox="1">
                <a:spLocks noRot="1" noChangeAspect="1" noMove="1" noResize="1" noEditPoints="1" noAdjustHandles="1" noChangeArrowheads="1" noChangeShapeType="1" noTextEdit="1"/>
              </p:cNvSpPr>
              <p:nvPr/>
            </p:nvSpPr>
            <p:spPr>
              <a:xfrm>
                <a:off x="6656685" y="980803"/>
                <a:ext cx="1928670" cy="369332"/>
              </a:xfrm>
              <a:prstGeom prst="rect">
                <a:avLst/>
              </a:prstGeom>
              <a:blipFill>
                <a:blip r:embed="rId3"/>
                <a:stretch>
                  <a:fillRect l="-4430" r="-633" b="-31667"/>
                </a:stretch>
              </a:blipFill>
            </p:spPr>
            <p:txBody>
              <a:bodyPr/>
              <a:lstStyle/>
              <a:p>
                <a:r>
                  <a:rPr lang="zh-CN" altLang="en-US">
                    <a:noFill/>
                  </a:rPr>
                  <a:t> </a:t>
                </a:r>
              </a:p>
            </p:txBody>
          </p:sp>
        </mc:Fallback>
      </mc:AlternateContent>
      <p:sp>
        <p:nvSpPr>
          <p:cNvPr id="7" name="文本框 6">
            <a:extLst>
              <a:ext uri="{FF2B5EF4-FFF2-40B4-BE49-F238E27FC236}">
                <a16:creationId xmlns:a16="http://schemas.microsoft.com/office/drawing/2014/main" id="{04DC0622-330B-40E7-94CF-DFDDB5C1B9D2}"/>
              </a:ext>
            </a:extLst>
          </p:cNvPr>
          <p:cNvSpPr txBox="1"/>
          <p:nvPr/>
        </p:nvSpPr>
        <p:spPr>
          <a:xfrm>
            <a:off x="4742311" y="1713688"/>
            <a:ext cx="1963999" cy="400110"/>
          </a:xfrm>
          <a:prstGeom prst="rect">
            <a:avLst/>
          </a:prstGeom>
          <a:noFill/>
        </p:spPr>
        <p:txBody>
          <a:bodyPr wrap="none" rtlCol="0">
            <a:spAutoFit/>
          </a:bodyPr>
          <a:lstStyle/>
          <a:p>
            <a:r>
              <a:rPr lang="en-US" altLang="zh-CN" sz="2000" b="1" dirty="0">
                <a:solidFill>
                  <a:srgbClr val="0000FF"/>
                </a:solidFill>
              </a:rPr>
              <a:t>Valence quark: </a:t>
            </a:r>
            <a:endParaRPr lang="zh-CN" altLang="en-US" sz="2000" b="1" dirty="0">
              <a:solidFill>
                <a:srgbClr val="0000FF"/>
              </a:solidFill>
            </a:endParaRPr>
          </a:p>
        </p:txBody>
      </p:sp>
      <p:sp>
        <p:nvSpPr>
          <p:cNvPr id="8" name="矩形 7">
            <a:extLst>
              <a:ext uri="{FF2B5EF4-FFF2-40B4-BE49-F238E27FC236}">
                <a16:creationId xmlns:a16="http://schemas.microsoft.com/office/drawing/2014/main" id="{51B8551F-693E-441E-9D1F-9622C3438848}"/>
              </a:ext>
            </a:extLst>
          </p:cNvPr>
          <p:cNvSpPr/>
          <p:nvPr/>
        </p:nvSpPr>
        <p:spPr>
          <a:xfrm>
            <a:off x="6586030" y="1694882"/>
            <a:ext cx="3248005" cy="461665"/>
          </a:xfrm>
          <a:prstGeom prst="rect">
            <a:avLst/>
          </a:prstGeom>
        </p:spPr>
        <p:txBody>
          <a:bodyPr wrap="none">
            <a:spAutoFit/>
          </a:bodyPr>
          <a:lstStyle/>
          <a:p>
            <a:r>
              <a:rPr lang="en-US" altLang="zh-CN" sz="2400" dirty="0">
                <a:latin typeface="Times New Roman" panose="02020603050405020304" pitchFamily="18" charset="0"/>
                <a:cs typeface="Times New Roman" panose="02020603050405020304" pitchFamily="18" charset="0"/>
              </a:rPr>
              <a:t>BLFQ is similar to Ding </a:t>
            </a:r>
            <a:endParaRPr lang="zh-CN" altLang="en-US" sz="2400" dirty="0">
              <a:latin typeface="Times New Roman" panose="02020603050405020304" pitchFamily="18" charset="0"/>
              <a:cs typeface="Times New Roman" panose="02020603050405020304" pitchFamily="18" charset="0"/>
            </a:endParaRPr>
          </a:p>
        </p:txBody>
      </p:sp>
      <p:sp>
        <p:nvSpPr>
          <p:cNvPr id="9" name="矩形 8">
            <a:extLst>
              <a:ext uri="{FF2B5EF4-FFF2-40B4-BE49-F238E27FC236}">
                <a16:creationId xmlns:a16="http://schemas.microsoft.com/office/drawing/2014/main" id="{E6E88AB8-CC45-4784-81B2-0AB587DE25AB}"/>
              </a:ext>
            </a:extLst>
          </p:cNvPr>
          <p:cNvSpPr/>
          <p:nvPr/>
        </p:nvSpPr>
        <p:spPr>
          <a:xfrm>
            <a:off x="6569869" y="2137941"/>
            <a:ext cx="5670976" cy="461665"/>
          </a:xfrm>
          <a:prstGeom prst="rect">
            <a:avLst/>
          </a:prstGeom>
        </p:spPr>
        <p:txBody>
          <a:bodyPr wrap="none">
            <a:spAutoFit/>
          </a:bodyPr>
          <a:lstStyle/>
          <a:p>
            <a:r>
              <a:rPr lang="en-US" altLang="zh-CN" sz="2400" dirty="0">
                <a:latin typeface="Times New Roman" panose="02020603050405020304" pitchFamily="18" charset="0"/>
                <a:cs typeface="Times New Roman" panose="02020603050405020304" pitchFamily="18" charset="0"/>
              </a:rPr>
              <a:t>Novikov: obviously higher in large x region </a:t>
            </a:r>
            <a:endParaRPr lang="zh-CN" altLang="en-US" sz="2400" dirty="0">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id="{9012A0A0-0DAD-4138-B690-14CBFE3B4D49}"/>
              </a:ext>
            </a:extLst>
          </p:cNvPr>
          <p:cNvSpPr txBox="1"/>
          <p:nvPr/>
        </p:nvSpPr>
        <p:spPr>
          <a:xfrm>
            <a:off x="5011394" y="2776822"/>
            <a:ext cx="1784463" cy="461665"/>
          </a:xfrm>
          <a:prstGeom prst="rect">
            <a:avLst/>
          </a:prstGeom>
          <a:noFill/>
        </p:spPr>
        <p:txBody>
          <a:bodyPr wrap="none" rtlCol="0">
            <a:spAutoFit/>
          </a:bodyPr>
          <a:lstStyle/>
          <a:p>
            <a:r>
              <a:rPr lang="en-US" altLang="zh-CN" sz="2400" b="1" dirty="0">
                <a:solidFill>
                  <a:srgbClr val="0000FF"/>
                </a:solidFill>
                <a:latin typeface="Times New Roman" panose="02020603050405020304" pitchFamily="18" charset="0"/>
                <a:cs typeface="Times New Roman" panose="02020603050405020304" pitchFamily="18" charset="0"/>
              </a:rPr>
              <a:t>Sea  quark: </a:t>
            </a:r>
            <a:endParaRPr lang="zh-CN" altLang="en-US" sz="2400" b="1" dirty="0">
              <a:solidFill>
                <a:srgbClr val="0000FF"/>
              </a:solidFill>
              <a:latin typeface="Times New Roman" panose="02020603050405020304" pitchFamily="18" charset="0"/>
              <a:cs typeface="Times New Roman" panose="02020603050405020304" pitchFamily="18" charset="0"/>
            </a:endParaRPr>
          </a:p>
        </p:txBody>
      </p:sp>
      <p:sp>
        <p:nvSpPr>
          <p:cNvPr id="11" name="矩形 10">
            <a:extLst>
              <a:ext uri="{FF2B5EF4-FFF2-40B4-BE49-F238E27FC236}">
                <a16:creationId xmlns:a16="http://schemas.microsoft.com/office/drawing/2014/main" id="{FF114DF1-A2A7-407F-BCF1-6A12F83728F6}"/>
              </a:ext>
            </a:extLst>
          </p:cNvPr>
          <p:cNvSpPr/>
          <p:nvPr/>
        </p:nvSpPr>
        <p:spPr>
          <a:xfrm>
            <a:off x="6679774" y="2838562"/>
            <a:ext cx="4323506" cy="461665"/>
          </a:xfrm>
          <a:prstGeom prst="rect">
            <a:avLst/>
          </a:prstGeom>
        </p:spPr>
        <p:txBody>
          <a:bodyPr wrap="square">
            <a:spAutoFit/>
          </a:bodyPr>
          <a:lstStyle/>
          <a:p>
            <a:r>
              <a:rPr lang="en-US" altLang="zh-CN" sz="2400" dirty="0">
                <a:latin typeface="Times New Roman" panose="02020603050405020304" pitchFamily="18" charset="0"/>
                <a:cs typeface="Times New Roman" panose="02020603050405020304" pitchFamily="18" charset="0"/>
              </a:rPr>
              <a:t>BLFQ </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Ding  almost the same</a:t>
            </a:r>
            <a:endParaRPr lang="zh-CN" altLang="en-US" sz="2400" dirty="0">
              <a:latin typeface="Times New Roman" panose="02020603050405020304" pitchFamily="18" charset="0"/>
              <a:cs typeface="Times New Roman" panose="02020603050405020304" pitchFamily="18" charset="0"/>
            </a:endParaRPr>
          </a:p>
        </p:txBody>
      </p:sp>
      <p:sp>
        <p:nvSpPr>
          <p:cNvPr id="12" name="矩形 11">
            <a:extLst>
              <a:ext uri="{FF2B5EF4-FFF2-40B4-BE49-F238E27FC236}">
                <a16:creationId xmlns:a16="http://schemas.microsoft.com/office/drawing/2014/main" id="{04643C6C-DE40-4E98-94A4-ECED73BA74C1}"/>
              </a:ext>
            </a:extLst>
          </p:cNvPr>
          <p:cNvSpPr/>
          <p:nvPr/>
        </p:nvSpPr>
        <p:spPr>
          <a:xfrm>
            <a:off x="6599721" y="3346143"/>
            <a:ext cx="5190075" cy="461665"/>
          </a:xfrm>
          <a:prstGeom prst="rect">
            <a:avLst/>
          </a:prstGeom>
        </p:spPr>
        <p:txBody>
          <a:bodyPr wrap="none">
            <a:spAutoFit/>
          </a:bodyPr>
          <a:lstStyle/>
          <a:p>
            <a:r>
              <a:rPr lang="en-US" altLang="zh-CN" sz="2400" dirty="0">
                <a:latin typeface="Times New Roman" panose="02020603050405020304" pitchFamily="18" charset="0"/>
                <a:cs typeface="Times New Roman" panose="02020603050405020304" pitchFamily="18" charset="0"/>
              </a:rPr>
              <a:t>Novikov: a very large uncertainty region</a:t>
            </a:r>
            <a:endParaRPr lang="zh-CN" altLang="en-US" sz="2400" dirty="0">
              <a:latin typeface="Times New Roman" panose="02020603050405020304" pitchFamily="18" charset="0"/>
              <a:cs typeface="Times New Roman" panose="02020603050405020304" pitchFamily="18" charset="0"/>
            </a:endParaRPr>
          </a:p>
        </p:txBody>
      </p:sp>
      <p:sp>
        <p:nvSpPr>
          <p:cNvPr id="13" name="矩形 12">
            <a:extLst>
              <a:ext uri="{FF2B5EF4-FFF2-40B4-BE49-F238E27FC236}">
                <a16:creationId xmlns:a16="http://schemas.microsoft.com/office/drawing/2014/main" id="{09D40CC1-7152-4481-90F4-D9C5C7E8F75E}"/>
              </a:ext>
            </a:extLst>
          </p:cNvPr>
          <p:cNvSpPr/>
          <p:nvPr/>
        </p:nvSpPr>
        <p:spPr>
          <a:xfrm>
            <a:off x="7498148" y="3731071"/>
            <a:ext cx="4431854" cy="461665"/>
          </a:xfrm>
          <a:prstGeom prst="rect">
            <a:avLst/>
          </a:prstGeom>
        </p:spPr>
        <p:txBody>
          <a:bodyPr wrap="none">
            <a:spAutoFit/>
          </a:bodyPr>
          <a:lstStyle/>
          <a:p>
            <a:r>
              <a:rPr lang="en-US" altLang="zh-CN" sz="2400" dirty="0">
                <a:latin typeface="Times New Roman" panose="02020603050405020304" pitchFamily="18" charset="0"/>
                <a:cs typeface="Times New Roman" panose="02020603050405020304" pitchFamily="18" charset="0"/>
              </a:rPr>
              <a:t>obviously higher in large x region </a:t>
            </a:r>
            <a:endParaRPr lang="zh-CN" altLang="en-US" sz="24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9F9CA951-9EF3-4B3C-9C63-C954BF744763}"/>
              </a:ext>
            </a:extLst>
          </p:cNvPr>
          <p:cNvSpPr txBox="1"/>
          <p:nvPr/>
        </p:nvSpPr>
        <p:spPr>
          <a:xfrm>
            <a:off x="5612825" y="4400638"/>
            <a:ext cx="1099981" cy="461665"/>
          </a:xfrm>
          <a:prstGeom prst="rect">
            <a:avLst/>
          </a:prstGeom>
          <a:noFill/>
        </p:spPr>
        <p:txBody>
          <a:bodyPr wrap="none" rtlCol="0">
            <a:spAutoFit/>
          </a:bodyPr>
          <a:lstStyle/>
          <a:p>
            <a:r>
              <a:rPr lang="en-US" altLang="zh-CN" sz="2400" b="1" dirty="0">
                <a:solidFill>
                  <a:srgbClr val="0000FF"/>
                </a:solidFill>
                <a:latin typeface="Times New Roman" panose="02020603050405020304" pitchFamily="18" charset="0"/>
                <a:cs typeface="Times New Roman" panose="02020603050405020304" pitchFamily="18" charset="0"/>
              </a:rPr>
              <a:t>gluon: </a:t>
            </a:r>
            <a:endParaRPr lang="zh-CN" altLang="en-US" sz="2400" b="1" dirty="0">
              <a:solidFill>
                <a:srgbClr val="0000FF"/>
              </a:solidFill>
              <a:latin typeface="Times New Roman" panose="02020603050405020304" pitchFamily="18" charset="0"/>
              <a:cs typeface="Times New Roman" panose="02020603050405020304" pitchFamily="18" charset="0"/>
            </a:endParaRPr>
          </a:p>
        </p:txBody>
      </p:sp>
      <p:sp>
        <p:nvSpPr>
          <p:cNvPr id="15" name="矩形 14">
            <a:extLst>
              <a:ext uri="{FF2B5EF4-FFF2-40B4-BE49-F238E27FC236}">
                <a16:creationId xmlns:a16="http://schemas.microsoft.com/office/drawing/2014/main" id="{52BBEAE1-3E78-497D-B8E5-9CC5B75F4272}"/>
              </a:ext>
            </a:extLst>
          </p:cNvPr>
          <p:cNvSpPr/>
          <p:nvPr/>
        </p:nvSpPr>
        <p:spPr>
          <a:xfrm>
            <a:off x="6627612" y="4443528"/>
            <a:ext cx="4274068" cy="461665"/>
          </a:xfrm>
          <a:prstGeom prst="rect">
            <a:avLst/>
          </a:prstGeom>
        </p:spPr>
        <p:txBody>
          <a:bodyPr wrap="square">
            <a:spAutoFit/>
          </a:bodyPr>
          <a:lstStyle/>
          <a:p>
            <a:r>
              <a:rPr lang="en-US" altLang="zh-CN" sz="2400" dirty="0">
                <a:latin typeface="Times New Roman" panose="02020603050405020304" pitchFamily="18" charset="0"/>
                <a:cs typeface="Times New Roman" panose="02020603050405020304" pitchFamily="18" charset="0"/>
              </a:rPr>
              <a:t>BLFQ </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Ding  almost the same</a:t>
            </a:r>
            <a:endParaRPr lang="zh-CN" altLang="en-US" sz="2400" dirty="0">
              <a:latin typeface="Times New Roman" panose="02020603050405020304" pitchFamily="18" charset="0"/>
              <a:cs typeface="Times New Roman" panose="02020603050405020304" pitchFamily="18" charset="0"/>
            </a:endParaRPr>
          </a:p>
        </p:txBody>
      </p:sp>
      <p:sp>
        <p:nvSpPr>
          <p:cNvPr id="16" name="矩形 15">
            <a:extLst>
              <a:ext uri="{FF2B5EF4-FFF2-40B4-BE49-F238E27FC236}">
                <a16:creationId xmlns:a16="http://schemas.microsoft.com/office/drawing/2014/main" id="{45939BC3-5043-42D8-B2D0-453C2E19D4EF}"/>
              </a:ext>
            </a:extLst>
          </p:cNvPr>
          <p:cNvSpPr/>
          <p:nvPr/>
        </p:nvSpPr>
        <p:spPr>
          <a:xfrm>
            <a:off x="6620145" y="4987978"/>
            <a:ext cx="5354351" cy="461665"/>
          </a:xfrm>
          <a:prstGeom prst="rect">
            <a:avLst/>
          </a:prstGeom>
        </p:spPr>
        <p:txBody>
          <a:bodyPr wrap="none">
            <a:spAutoFit/>
          </a:bodyPr>
          <a:lstStyle/>
          <a:p>
            <a:r>
              <a:rPr lang="en-US" altLang="zh-CN" sz="2400" dirty="0">
                <a:latin typeface="Times New Roman" panose="02020603050405020304" pitchFamily="18" charset="0"/>
                <a:cs typeface="Times New Roman" panose="02020603050405020304" pitchFamily="18" charset="0"/>
              </a:rPr>
              <a:t>Novikov much smaller in small x region</a:t>
            </a:r>
            <a:endParaRPr lang="zh-CN" altLang="en-US" sz="2400" dirty="0">
              <a:latin typeface="Times New Roman" panose="02020603050405020304" pitchFamily="18" charset="0"/>
              <a:cs typeface="Times New Roman" panose="02020603050405020304" pitchFamily="18" charset="0"/>
            </a:endParaRPr>
          </a:p>
        </p:txBody>
      </p:sp>
      <p:sp>
        <p:nvSpPr>
          <p:cNvPr id="3" name="矩形 2">
            <a:extLst>
              <a:ext uri="{FF2B5EF4-FFF2-40B4-BE49-F238E27FC236}">
                <a16:creationId xmlns:a16="http://schemas.microsoft.com/office/drawing/2014/main" id="{2A66B41B-FDCA-4040-BF2D-64D175AAC85B}"/>
              </a:ext>
            </a:extLst>
          </p:cNvPr>
          <p:cNvSpPr/>
          <p:nvPr/>
        </p:nvSpPr>
        <p:spPr>
          <a:xfrm>
            <a:off x="6754361" y="5945296"/>
            <a:ext cx="4121706" cy="338554"/>
          </a:xfrm>
          <a:prstGeom prst="rect">
            <a:avLst/>
          </a:prstGeom>
        </p:spPr>
        <p:txBody>
          <a:bodyPr wrap="none">
            <a:spAutoFit/>
          </a:bodyPr>
          <a:lstStyle/>
          <a:p>
            <a:r>
              <a:rPr lang="en-US" altLang="zh-CN" sz="1600" b="1" dirty="0">
                <a:solidFill>
                  <a:srgbClr val="00B050"/>
                </a:solidFill>
              </a:rPr>
              <a:t>Novikov at al: </a:t>
            </a:r>
            <a:r>
              <a:rPr lang="pt-BR" altLang="zh-CN" sz="1600" dirty="0">
                <a:solidFill>
                  <a:srgbClr val="00B050"/>
                </a:solidFill>
                <a:latin typeface="SFRM0800"/>
              </a:rPr>
              <a:t> </a:t>
            </a:r>
            <a:r>
              <a:rPr lang="pt-BR" altLang="zh-CN" sz="1600" dirty="0">
                <a:solidFill>
                  <a:srgbClr val="00B050"/>
                </a:solidFill>
                <a:latin typeface="SFTI0800"/>
              </a:rPr>
              <a:t>Phys. Rev. D </a:t>
            </a:r>
            <a:r>
              <a:rPr lang="pt-BR" altLang="zh-CN" sz="1600" dirty="0">
                <a:solidFill>
                  <a:srgbClr val="00B050"/>
                </a:solidFill>
                <a:latin typeface="SFBX0800"/>
              </a:rPr>
              <a:t>102(2020) </a:t>
            </a:r>
            <a:r>
              <a:rPr lang="pt-BR" altLang="zh-CN" sz="1600" dirty="0">
                <a:solidFill>
                  <a:srgbClr val="00B050"/>
                </a:solidFill>
                <a:latin typeface="SFRM0800"/>
              </a:rPr>
              <a:t>014040</a:t>
            </a:r>
            <a:endParaRPr lang="zh-CN" altLang="en-US" sz="1600" dirty="0">
              <a:solidFill>
                <a:srgbClr val="00B050"/>
              </a:solidFill>
            </a:endParaRPr>
          </a:p>
        </p:txBody>
      </p:sp>
    </p:spTree>
    <p:extLst>
      <p:ext uri="{BB962C8B-B14F-4D97-AF65-F5344CB8AC3E}">
        <p14:creationId xmlns:p14="http://schemas.microsoft.com/office/powerpoint/2010/main" val="976022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79699489-830F-47B9-8916-4B8200F65425}"/>
              </a:ext>
            </a:extLst>
          </p:cNvPr>
          <p:cNvSpPr txBox="1"/>
          <p:nvPr/>
        </p:nvSpPr>
        <p:spPr>
          <a:xfrm>
            <a:off x="294536" y="212732"/>
            <a:ext cx="4698722" cy="523220"/>
          </a:xfrm>
          <a:prstGeom prst="rect">
            <a:avLst/>
          </a:prstGeom>
          <a:noFill/>
        </p:spPr>
        <p:txBody>
          <a:bodyPr wrap="none" rtlCol="0">
            <a:spAutoFit/>
          </a:bodyPr>
          <a:lstStyle/>
          <a:p>
            <a:r>
              <a:rPr lang="en-US" altLang="zh-CN" sz="2800" b="1" dirty="0">
                <a:solidFill>
                  <a:srgbClr val="FF0000"/>
                </a:solidFill>
              </a:rPr>
              <a:t>(D) momentum comparison</a:t>
            </a:r>
            <a:endParaRPr lang="zh-CN" altLang="en-US" sz="2800" b="1" dirty="0">
              <a:solidFill>
                <a:srgbClr val="FF0000"/>
              </a:solidFill>
            </a:endParaRPr>
          </a:p>
        </p:txBody>
      </p:sp>
      <p:sp>
        <p:nvSpPr>
          <p:cNvPr id="6" name="文本框 5">
            <a:extLst>
              <a:ext uri="{FF2B5EF4-FFF2-40B4-BE49-F238E27FC236}">
                <a16:creationId xmlns:a16="http://schemas.microsoft.com/office/drawing/2014/main" id="{E390D9C6-AD82-41D9-93CE-FEC30C44EFCB}"/>
              </a:ext>
            </a:extLst>
          </p:cNvPr>
          <p:cNvSpPr txBox="1"/>
          <p:nvPr/>
        </p:nvSpPr>
        <p:spPr>
          <a:xfrm>
            <a:off x="6645897" y="1234911"/>
            <a:ext cx="5288437" cy="707886"/>
          </a:xfrm>
          <a:prstGeom prst="rect">
            <a:avLst/>
          </a:prstGeom>
          <a:noFill/>
        </p:spPr>
        <p:txBody>
          <a:bodyPr wrap="square" rtlCol="0">
            <a:spAutoFit/>
          </a:bodyPr>
          <a:lstStyle/>
          <a:p>
            <a:pPr marL="285750" indent="-285750" algn="just">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The momentum fraction of BLFQ and Ding are almost the same </a:t>
            </a:r>
            <a:endParaRPr lang="zh-CN" altLang="en-US" sz="2000" dirty="0">
              <a:latin typeface="Times New Roman" panose="02020603050405020304" pitchFamily="18" charset="0"/>
              <a:cs typeface="Times New Roman" panose="02020603050405020304" pitchFamily="18" charset="0"/>
            </a:endParaRPr>
          </a:p>
        </p:txBody>
      </p:sp>
      <p:sp>
        <p:nvSpPr>
          <p:cNvPr id="7" name="文本框 6">
            <a:extLst>
              <a:ext uri="{FF2B5EF4-FFF2-40B4-BE49-F238E27FC236}">
                <a16:creationId xmlns:a16="http://schemas.microsoft.com/office/drawing/2014/main" id="{7B2E0014-E65E-4942-94E2-73E13895670B}"/>
              </a:ext>
            </a:extLst>
          </p:cNvPr>
          <p:cNvSpPr txBox="1"/>
          <p:nvPr/>
        </p:nvSpPr>
        <p:spPr>
          <a:xfrm>
            <a:off x="6655323" y="2290713"/>
            <a:ext cx="5401559" cy="1015663"/>
          </a:xfrm>
          <a:prstGeom prst="rect">
            <a:avLst/>
          </a:prstGeom>
          <a:noFill/>
        </p:spPr>
        <p:txBody>
          <a:bodyPr wrap="square" rtlCol="0">
            <a:spAutoFit/>
          </a:bodyPr>
          <a:lstStyle/>
          <a:p>
            <a:pPr marL="285750" indent="-285750" algn="just">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The sea quark momentum of Novikov is much larger than the other two models, and the gluon momentum is much smaller.  </a:t>
            </a:r>
            <a:endParaRPr lang="zh-CN" altLang="en-US" sz="2000" dirty="0">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id="{70E3DD1B-61AE-4E23-AAD1-F31C5F34AB42}"/>
              </a:ext>
            </a:extLst>
          </p:cNvPr>
          <p:cNvSpPr txBox="1"/>
          <p:nvPr/>
        </p:nvSpPr>
        <p:spPr>
          <a:xfrm>
            <a:off x="6655323" y="3695307"/>
            <a:ext cx="5420413" cy="1323439"/>
          </a:xfrm>
          <a:prstGeom prst="rect">
            <a:avLst/>
          </a:prstGeom>
          <a:noFill/>
        </p:spPr>
        <p:txBody>
          <a:bodyPr wrap="square" rtlCol="0">
            <a:spAutoFit/>
          </a:bodyPr>
          <a:lstStyle/>
          <a:p>
            <a:pPr marL="285750" indent="-285750" algn="just">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The evolution of ZRS equation does not influence the momentum fraction, since it is momentum conservation, it will only change the shape of sea quark and gluon distributions</a:t>
            </a:r>
            <a:endParaRPr lang="zh-CN" altLang="en-US" sz="2000" dirty="0">
              <a:latin typeface="Times New Roman" panose="02020603050405020304" pitchFamily="18" charset="0"/>
              <a:cs typeface="Times New Roman" panose="02020603050405020304" pitchFamily="18" charset="0"/>
            </a:endParaRPr>
          </a:p>
        </p:txBody>
      </p:sp>
      <p:pic>
        <p:nvPicPr>
          <p:cNvPr id="9" name="图片 8">
            <a:extLst>
              <a:ext uri="{FF2B5EF4-FFF2-40B4-BE49-F238E27FC236}">
                <a16:creationId xmlns:a16="http://schemas.microsoft.com/office/drawing/2014/main" id="{4A475E35-0905-4288-AADA-82042FF8B0D7}"/>
              </a:ext>
            </a:extLst>
          </p:cNvPr>
          <p:cNvPicPr>
            <a:picLocks noChangeAspect="1"/>
          </p:cNvPicPr>
          <p:nvPr/>
        </p:nvPicPr>
        <p:blipFill>
          <a:blip r:embed="rId2"/>
          <a:stretch>
            <a:fillRect/>
          </a:stretch>
        </p:blipFill>
        <p:spPr>
          <a:xfrm>
            <a:off x="353811" y="2457812"/>
            <a:ext cx="5753253" cy="2236736"/>
          </a:xfrm>
          <a:prstGeom prst="rect">
            <a:avLst/>
          </a:prstGeom>
        </p:spPr>
      </p:pic>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79E1EE2C-AB83-48EE-B117-A208DB05BEA7}"/>
                  </a:ext>
                </a:extLst>
              </p:cNvPr>
              <p:cNvSpPr txBox="1"/>
              <p:nvPr/>
            </p:nvSpPr>
            <p:spPr>
              <a:xfrm>
                <a:off x="603315" y="1461154"/>
                <a:ext cx="5590096" cy="714876"/>
              </a:xfrm>
              <a:prstGeom prst="rect">
                <a:avLst/>
              </a:prstGeom>
              <a:noFill/>
            </p:spPr>
            <p:txBody>
              <a:bodyPr wrap="square" rtlCol="0">
                <a:spAutoFit/>
              </a:bodyPr>
              <a:lstStyle/>
              <a:p>
                <a:r>
                  <a:rPr lang="en-US" altLang="zh-CN" sz="2000" dirty="0">
                    <a:solidFill>
                      <a:schemeClr val="tx1"/>
                    </a:solidFill>
                    <a:latin typeface="Times New Roman" panose="02020603050405020304" pitchFamily="18" charset="0"/>
                    <a:cs typeface="Times New Roman" panose="02020603050405020304" pitchFamily="18" charset="0"/>
                  </a:rPr>
                  <a:t>Momentum fractions of pion, carried by valence quark, sea quark and gluon at </a:t>
                </a:r>
                <a14:m>
                  <m:oMath xmlns:m="http://schemas.openxmlformats.org/officeDocument/2006/math">
                    <m:sSup>
                      <m:sSupPr>
                        <m:ctrlPr>
                          <a:rPr lang="en-US" altLang="zh-CN" sz="2000" i="1" smtClean="0">
                            <a:solidFill>
                              <a:schemeClr val="tx1"/>
                            </a:solidFill>
                            <a:latin typeface="Cambria Math" panose="02040503050406030204" pitchFamily="18" charset="0"/>
                          </a:rPr>
                        </m:ctrlPr>
                      </m:sSupPr>
                      <m:e>
                        <m:r>
                          <a:rPr lang="en-US" altLang="zh-CN" sz="2000" b="0" i="1" smtClean="0">
                            <a:solidFill>
                              <a:schemeClr val="tx1"/>
                            </a:solidFill>
                            <a:latin typeface="Cambria Math" panose="02040503050406030204" pitchFamily="18" charset="0"/>
                          </a:rPr>
                          <m:t>𝑄</m:t>
                        </m:r>
                      </m:e>
                      <m:sup>
                        <m:r>
                          <a:rPr lang="en-US" altLang="zh-CN" sz="2000" b="0" i="1" smtClean="0">
                            <a:solidFill>
                              <a:schemeClr val="tx1"/>
                            </a:solidFill>
                            <a:latin typeface="Cambria Math" panose="02040503050406030204" pitchFamily="18" charset="0"/>
                          </a:rPr>
                          <m:t>2</m:t>
                        </m:r>
                      </m:sup>
                    </m:sSup>
                    <m:r>
                      <a:rPr lang="en-US" altLang="zh-CN" sz="2000" b="0" i="1" smtClean="0">
                        <a:solidFill>
                          <a:schemeClr val="tx1"/>
                        </a:solidFill>
                        <a:latin typeface="Cambria Math" panose="02040503050406030204" pitchFamily="18" charset="0"/>
                      </a:rPr>
                      <m:t>=1.9 </m:t>
                    </m:r>
                    <m:sSup>
                      <m:sSupPr>
                        <m:ctrlPr>
                          <a:rPr lang="en-US" altLang="zh-CN" sz="2000" i="1" smtClean="0">
                            <a:solidFill>
                              <a:schemeClr val="tx1"/>
                            </a:solidFill>
                            <a:latin typeface="Cambria Math" panose="02040503050406030204" pitchFamily="18" charset="0"/>
                          </a:rPr>
                        </m:ctrlPr>
                      </m:sSupPr>
                      <m:e>
                        <m:r>
                          <a:rPr lang="en-US" altLang="zh-CN" sz="2000" b="0" i="1" smtClean="0">
                            <a:solidFill>
                              <a:schemeClr val="tx1"/>
                            </a:solidFill>
                            <a:latin typeface="Cambria Math" panose="02040503050406030204" pitchFamily="18" charset="0"/>
                          </a:rPr>
                          <m:t>𝐺𝑒𝑉</m:t>
                        </m:r>
                      </m:e>
                      <m:sup>
                        <m:r>
                          <a:rPr lang="en-US" altLang="zh-CN" sz="2000" b="0" i="1" smtClean="0">
                            <a:solidFill>
                              <a:schemeClr val="tx1"/>
                            </a:solidFill>
                            <a:latin typeface="Cambria Math" panose="02040503050406030204" pitchFamily="18" charset="0"/>
                          </a:rPr>
                          <m:t>2</m:t>
                        </m:r>
                      </m:sup>
                    </m:sSup>
                  </m:oMath>
                </a14:m>
                <a:r>
                  <a:rPr lang="en-US" altLang="zh-CN" sz="2000" dirty="0">
                    <a:solidFill>
                      <a:schemeClr val="tx1"/>
                    </a:solidFill>
                    <a:latin typeface="Times New Roman" panose="02020603050405020304" pitchFamily="18" charset="0"/>
                    <a:cs typeface="Times New Roman" panose="02020603050405020304" pitchFamily="18" charset="0"/>
                  </a:rPr>
                  <a:t> </a:t>
                </a:r>
                <a:endParaRPr lang="zh-CN" altLang="en-US" sz="20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10" name="文本框 9">
                <a:extLst>
                  <a:ext uri="{FF2B5EF4-FFF2-40B4-BE49-F238E27FC236}">
                    <a16:creationId xmlns:a16="http://schemas.microsoft.com/office/drawing/2014/main" id="{79E1EE2C-AB83-48EE-B117-A208DB05BEA7}"/>
                  </a:ext>
                </a:extLst>
              </p:cNvPr>
              <p:cNvSpPr txBox="1">
                <a:spLocks noRot="1" noChangeAspect="1" noMove="1" noResize="1" noEditPoints="1" noAdjustHandles="1" noChangeArrowheads="1" noChangeShapeType="1" noTextEdit="1"/>
              </p:cNvSpPr>
              <p:nvPr/>
            </p:nvSpPr>
            <p:spPr>
              <a:xfrm>
                <a:off x="603315" y="1461154"/>
                <a:ext cx="5590096" cy="714876"/>
              </a:xfrm>
              <a:prstGeom prst="rect">
                <a:avLst/>
              </a:prstGeom>
              <a:blipFill>
                <a:blip r:embed="rId3"/>
                <a:stretch>
                  <a:fillRect l="-1200" t="-5128" b="-1367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416925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3A4A980-72DD-41F1-BDEC-3059018167F7}"/>
              </a:ext>
            </a:extLst>
          </p:cNvPr>
          <p:cNvSpPr txBox="1"/>
          <p:nvPr/>
        </p:nvSpPr>
        <p:spPr>
          <a:xfrm>
            <a:off x="497106" y="255886"/>
            <a:ext cx="2624436" cy="523220"/>
          </a:xfrm>
          <a:prstGeom prst="rect">
            <a:avLst/>
          </a:prstGeom>
          <a:noFill/>
        </p:spPr>
        <p:txBody>
          <a:bodyPr wrap="none" rtlCol="0">
            <a:spAutoFit/>
          </a:bodyPr>
          <a:lstStyle/>
          <a:p>
            <a:r>
              <a:rPr lang="en-US" altLang="zh-CN" sz="2800" b="1" dirty="0">
                <a:solidFill>
                  <a:srgbClr val="0000FF"/>
                </a:solidFill>
              </a:rPr>
              <a:t>4</a:t>
            </a:r>
            <a:r>
              <a:rPr lang="zh-CN" altLang="en-US" sz="2800" b="1" dirty="0">
                <a:solidFill>
                  <a:srgbClr val="0000FF"/>
                </a:solidFill>
              </a:rPr>
              <a:t>、</a:t>
            </a:r>
            <a:r>
              <a:rPr lang="en-US" altLang="zh-CN" sz="2800" b="1" dirty="0">
                <a:solidFill>
                  <a:srgbClr val="0000FF"/>
                </a:solidFill>
              </a:rPr>
              <a:t>Conclusion:</a:t>
            </a:r>
            <a:endParaRPr lang="zh-CN" altLang="en-US" sz="2800" b="1" dirty="0">
              <a:solidFill>
                <a:srgbClr val="0000FF"/>
              </a:solidFill>
            </a:endParaRPr>
          </a:p>
        </p:txBody>
      </p:sp>
      <p:sp>
        <p:nvSpPr>
          <p:cNvPr id="5" name="文本框 4">
            <a:extLst>
              <a:ext uri="{FF2B5EF4-FFF2-40B4-BE49-F238E27FC236}">
                <a16:creationId xmlns:a16="http://schemas.microsoft.com/office/drawing/2014/main" id="{3B7E7A8D-C1FE-4880-B44D-ECD29C6D5417}"/>
              </a:ext>
            </a:extLst>
          </p:cNvPr>
          <p:cNvSpPr txBox="1"/>
          <p:nvPr/>
        </p:nvSpPr>
        <p:spPr>
          <a:xfrm>
            <a:off x="1107440" y="2560320"/>
            <a:ext cx="9956800" cy="798745"/>
          </a:xfrm>
          <a:prstGeom prst="rect">
            <a:avLst/>
          </a:prstGeom>
          <a:noFill/>
        </p:spPr>
        <p:txBody>
          <a:bodyPr wrap="square" rtlCol="0">
            <a:spAutoFit/>
          </a:bodyPr>
          <a:lstStyle/>
          <a:p>
            <a:pPr marL="342900" indent="-342900" algn="just">
              <a:lnSpc>
                <a:spcPct val="120000"/>
              </a:lnSpc>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The experimental data of structure function show that the higher-twist effect should not be neglected in small x region.</a:t>
            </a:r>
            <a:endParaRPr lang="zh-CN" altLang="en-US" sz="2000" dirty="0">
              <a:latin typeface="Times New Roman" panose="02020603050405020304" pitchFamily="18" charset="0"/>
              <a:cs typeface="Times New Roman" panose="02020603050405020304" pitchFamily="18" charset="0"/>
            </a:endParaRPr>
          </a:p>
        </p:txBody>
      </p:sp>
      <p:sp>
        <p:nvSpPr>
          <p:cNvPr id="7" name="文本框 6">
            <a:extLst>
              <a:ext uri="{FF2B5EF4-FFF2-40B4-BE49-F238E27FC236}">
                <a16:creationId xmlns:a16="http://schemas.microsoft.com/office/drawing/2014/main" id="{4045D981-D59C-4030-9D6E-6FC39A06E209}"/>
              </a:ext>
            </a:extLst>
          </p:cNvPr>
          <p:cNvSpPr txBox="1"/>
          <p:nvPr/>
        </p:nvSpPr>
        <p:spPr>
          <a:xfrm>
            <a:off x="1056640" y="934720"/>
            <a:ext cx="9967310" cy="1537409"/>
          </a:xfrm>
          <a:prstGeom prst="rect">
            <a:avLst/>
          </a:prstGeom>
          <a:noFill/>
        </p:spPr>
        <p:txBody>
          <a:bodyPr wrap="square" rtlCol="0">
            <a:spAutoFit/>
          </a:bodyPr>
          <a:lstStyle/>
          <a:p>
            <a:pPr marL="342900" indent="-342900" algn="just">
              <a:lnSpc>
                <a:spcPct val="120000"/>
              </a:lnSpc>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ZRS equation is an evolution equation considering twist-4 corrections,  which satisfies the conservation of momentum.  Using the input distribution function of BLFQ and the evolution of ZRS equation, the experimental data of valence quarks distribution and structure functions can be well explained.</a:t>
            </a:r>
            <a:endParaRPr lang="zh-CN" altLang="en-US" sz="2000" dirty="0">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BBAF51C5-3B37-4A98-86FC-26F5F8487471}"/>
              </a:ext>
            </a:extLst>
          </p:cNvPr>
          <p:cNvSpPr/>
          <p:nvPr/>
        </p:nvSpPr>
        <p:spPr>
          <a:xfrm>
            <a:off x="1026160" y="3722916"/>
            <a:ext cx="9936480" cy="1168077"/>
          </a:xfrm>
          <a:prstGeom prst="rect">
            <a:avLst/>
          </a:prstGeom>
        </p:spPr>
        <p:txBody>
          <a:bodyPr wrap="square">
            <a:spAutoFit/>
          </a:bodyPr>
          <a:lstStyle/>
          <a:p>
            <a:pPr marL="342900" indent="-342900" algn="just">
              <a:lnSpc>
                <a:spcPct val="120000"/>
              </a:lnSpc>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Through comparison, it is found that </a:t>
            </a:r>
            <a:r>
              <a:rPr lang="en-US" altLang="zh-CN" sz="2000" dirty="0">
                <a:solidFill>
                  <a:srgbClr val="0000FF"/>
                </a:solidFill>
                <a:latin typeface="Times New Roman" panose="02020603050405020304" pitchFamily="18" charset="0"/>
                <a:cs typeface="Times New Roman" panose="02020603050405020304" pitchFamily="18" charset="0"/>
              </a:rPr>
              <a:t>BLFQ</a:t>
            </a:r>
            <a:r>
              <a:rPr lang="en-US" altLang="zh-CN" sz="2000" dirty="0">
                <a:latin typeface="Times New Roman" panose="02020603050405020304" pitchFamily="18" charset="0"/>
                <a:cs typeface="Times New Roman" panose="02020603050405020304" pitchFamily="18" charset="0"/>
              </a:rPr>
              <a:t> model is very close to </a:t>
            </a:r>
            <a:r>
              <a:rPr lang="en-US" altLang="zh-CN" sz="2000" dirty="0">
                <a:solidFill>
                  <a:srgbClr val="0000FF"/>
                </a:solidFill>
                <a:latin typeface="Times New Roman" panose="02020603050405020304" pitchFamily="18" charset="0"/>
                <a:cs typeface="Times New Roman" panose="02020603050405020304" pitchFamily="18" charset="0"/>
              </a:rPr>
              <a:t>Ding's </a:t>
            </a:r>
            <a:r>
              <a:rPr lang="en-US" altLang="zh-CN" sz="2000" dirty="0">
                <a:latin typeface="Times New Roman" panose="02020603050405020304" pitchFamily="18" charset="0"/>
                <a:cs typeface="Times New Roman" panose="02020603050405020304" pitchFamily="18" charset="0"/>
              </a:rPr>
              <a:t>model, but they are quite different from </a:t>
            </a:r>
            <a:r>
              <a:rPr lang="en-US" altLang="zh-CN" sz="2000" dirty="0">
                <a:solidFill>
                  <a:srgbClr val="0000FF"/>
                </a:solidFill>
                <a:latin typeface="Times New Roman" panose="02020603050405020304" pitchFamily="18" charset="0"/>
                <a:cs typeface="Times New Roman" panose="02020603050405020304" pitchFamily="18" charset="0"/>
              </a:rPr>
              <a:t>Novikov</a:t>
            </a:r>
            <a:r>
              <a:rPr lang="en-US" altLang="zh-CN" sz="2000" dirty="0">
                <a:latin typeface="Times New Roman" panose="02020603050405020304" pitchFamily="18" charset="0"/>
                <a:cs typeface="Times New Roman" panose="02020603050405020304" pitchFamily="18" charset="0"/>
              </a:rPr>
              <a:t> model. It is expected to be further determined by experiments in the future.</a:t>
            </a:r>
            <a:endParaRPr lang="zh-CN"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5874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1FF3470B-7156-4962-8655-14F2A913A82F}"/>
              </a:ext>
            </a:extLst>
          </p:cNvPr>
          <p:cNvSpPr/>
          <p:nvPr/>
        </p:nvSpPr>
        <p:spPr>
          <a:xfrm>
            <a:off x="3964584" y="2868414"/>
            <a:ext cx="5041765" cy="584775"/>
          </a:xfrm>
          <a:prstGeom prst="rect">
            <a:avLst/>
          </a:prstGeom>
        </p:spPr>
        <p:txBody>
          <a:bodyPr wrap="none">
            <a:spAutoFit/>
          </a:bodyPr>
          <a:lstStyle/>
          <a:p>
            <a:r>
              <a:rPr lang="en-US" altLang="zh-CN" sz="3200" i="1" dirty="0">
                <a:solidFill>
                  <a:srgbClr val="0000FF"/>
                </a:solidFill>
                <a:latin typeface="Times New Roman" panose="02020603050405020304" pitchFamily="18" charset="0"/>
                <a:cs typeface="Times New Roman" panose="02020603050405020304" pitchFamily="18" charset="0"/>
              </a:rPr>
              <a:t>Thank you for your attention!</a:t>
            </a:r>
            <a:endParaRPr lang="zh-CN" altLang="en-US" sz="3200" i="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57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B1A1C035-4010-46C3-96CA-E5CFBFACA05D}"/>
              </a:ext>
            </a:extLst>
          </p:cNvPr>
          <p:cNvSpPr txBox="1"/>
          <p:nvPr/>
        </p:nvSpPr>
        <p:spPr>
          <a:xfrm>
            <a:off x="2941162" y="2007908"/>
            <a:ext cx="7393884" cy="2600199"/>
          </a:xfrm>
          <a:prstGeom prst="rect">
            <a:avLst/>
          </a:prstGeom>
          <a:noFill/>
        </p:spPr>
        <p:txBody>
          <a:bodyPr wrap="none" rtlCol="0">
            <a:spAutoFit/>
          </a:bodyPr>
          <a:lstStyle/>
          <a:p>
            <a:pPr marL="457200" indent="-457200">
              <a:lnSpc>
                <a:spcPct val="150000"/>
              </a:lnSpc>
              <a:buFont typeface="Wingdings" panose="05000000000000000000" pitchFamily="2" charset="2"/>
              <a:buChar char="u"/>
            </a:pPr>
            <a:r>
              <a:rPr lang="en-US" altLang="zh-CN" sz="2800" dirty="0">
                <a:solidFill>
                  <a:srgbClr val="0000FF"/>
                </a:solidFill>
                <a:latin typeface="Times New Roman" panose="02020603050405020304" pitchFamily="18" charset="0"/>
                <a:cs typeface="Times New Roman" panose="02020603050405020304" pitchFamily="18" charset="0"/>
              </a:rPr>
              <a:t>Motivation of this work</a:t>
            </a:r>
          </a:p>
          <a:p>
            <a:pPr marL="457200" indent="-457200">
              <a:lnSpc>
                <a:spcPct val="150000"/>
              </a:lnSpc>
              <a:buFont typeface="Wingdings" panose="05000000000000000000" pitchFamily="2" charset="2"/>
              <a:buChar char="u"/>
            </a:pPr>
            <a:r>
              <a:rPr lang="en-US" altLang="zh-CN" sz="2800" dirty="0">
                <a:solidFill>
                  <a:srgbClr val="0000FF"/>
                </a:solidFill>
                <a:latin typeface="Times New Roman" panose="02020603050405020304" pitchFamily="18" charset="0"/>
                <a:cs typeface="Times New Roman" panose="02020603050405020304" pitchFamily="18" charset="0"/>
              </a:rPr>
              <a:t>A modified-DGLAP equation (ZRS  equation)</a:t>
            </a:r>
          </a:p>
          <a:p>
            <a:pPr marL="457200" indent="-457200">
              <a:lnSpc>
                <a:spcPct val="150000"/>
              </a:lnSpc>
              <a:buFont typeface="Wingdings" panose="05000000000000000000" pitchFamily="2" charset="2"/>
              <a:buChar char="u"/>
            </a:pPr>
            <a:r>
              <a:rPr lang="en-US" altLang="zh-CN" sz="2800" dirty="0">
                <a:solidFill>
                  <a:srgbClr val="0000FF"/>
                </a:solidFill>
                <a:latin typeface="Times New Roman" panose="02020603050405020304" pitchFamily="18" charset="0"/>
                <a:cs typeface="Times New Roman" panose="02020603050405020304" pitchFamily="18" charset="0"/>
              </a:rPr>
              <a:t>Comparing with data and some other works</a:t>
            </a:r>
          </a:p>
          <a:p>
            <a:pPr marL="457200" indent="-457200">
              <a:lnSpc>
                <a:spcPct val="150000"/>
              </a:lnSpc>
              <a:buFont typeface="Wingdings" panose="05000000000000000000" pitchFamily="2" charset="2"/>
              <a:buChar char="u"/>
            </a:pPr>
            <a:r>
              <a:rPr lang="en-US" altLang="zh-CN" sz="2800" dirty="0">
                <a:solidFill>
                  <a:srgbClr val="0000FF"/>
                </a:solidFill>
                <a:latin typeface="Times New Roman" panose="02020603050405020304" pitchFamily="18" charset="0"/>
                <a:cs typeface="Times New Roman" panose="02020603050405020304" pitchFamily="18" charset="0"/>
              </a:rPr>
              <a:t>Conclusion</a:t>
            </a:r>
            <a:endParaRPr lang="zh-CN" altLang="en-US" sz="2800" dirty="0">
              <a:solidFill>
                <a:srgbClr val="0000FF"/>
              </a:solidFill>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7AAA1779-4147-409E-9B6C-50AFD6FB99C7}"/>
              </a:ext>
            </a:extLst>
          </p:cNvPr>
          <p:cNvSpPr txBox="1"/>
          <p:nvPr/>
        </p:nvSpPr>
        <p:spPr>
          <a:xfrm>
            <a:off x="4176072" y="810705"/>
            <a:ext cx="1544012" cy="646331"/>
          </a:xfrm>
          <a:prstGeom prst="rect">
            <a:avLst/>
          </a:prstGeom>
          <a:noFill/>
        </p:spPr>
        <p:txBody>
          <a:bodyPr wrap="none" rtlCol="0">
            <a:spAutoFit/>
          </a:bodyPr>
          <a:lstStyle/>
          <a:p>
            <a:r>
              <a:rPr lang="en-US" altLang="zh-CN" sz="3600" b="1" dirty="0">
                <a:solidFill>
                  <a:srgbClr val="FF0000"/>
                </a:solidFill>
                <a:latin typeface="Times New Roman" panose="02020603050405020304" pitchFamily="18" charset="0"/>
                <a:cs typeface="Times New Roman" panose="02020603050405020304" pitchFamily="18" charset="0"/>
              </a:rPr>
              <a:t>outline</a:t>
            </a:r>
            <a:endParaRPr lang="zh-CN" altLang="en-US" sz="3600" b="1" dirty="0">
              <a:solidFill>
                <a:srgbClr val="FF0000"/>
              </a:solidFill>
              <a:latin typeface="Times New Roman" panose="02020603050405020304" pitchFamily="18" charset="0"/>
              <a:cs typeface="Times New Roman" panose="02020603050405020304" pitchFamily="18" charset="0"/>
            </a:endParaRPr>
          </a:p>
        </p:txBody>
      </p:sp>
      <p:sp>
        <p:nvSpPr>
          <p:cNvPr id="4" name="矩形 3">
            <a:extLst>
              <a:ext uri="{FF2B5EF4-FFF2-40B4-BE49-F238E27FC236}">
                <a16:creationId xmlns:a16="http://schemas.microsoft.com/office/drawing/2014/main" id="{7660E6BB-4DC1-4280-861B-F4487067EF24}"/>
              </a:ext>
            </a:extLst>
          </p:cNvPr>
          <p:cNvSpPr/>
          <p:nvPr/>
        </p:nvSpPr>
        <p:spPr>
          <a:xfrm>
            <a:off x="3627612" y="5443819"/>
            <a:ext cx="4365490" cy="400110"/>
          </a:xfrm>
          <a:prstGeom prst="rect">
            <a:avLst/>
          </a:prstGeom>
        </p:spPr>
        <p:txBody>
          <a:bodyPr wrap="none">
            <a:spAutoFit/>
          </a:bodyPr>
          <a:lstStyle/>
          <a:p>
            <a:r>
              <a:rPr lang="pt-PT" altLang="zh-CN" sz="2000" dirty="0">
                <a:latin typeface="Times New Roman" panose="02020603050405020304" pitchFamily="18" charset="0"/>
                <a:cs typeface="Times New Roman" panose="02020603050405020304" pitchFamily="18" charset="0"/>
              </a:rPr>
              <a:t>CHIN. PHYS. LETT. 38 (2021) 042501</a:t>
            </a:r>
            <a:endParaRPr lang="zh-CN"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5038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77EBF884-240E-48CE-A175-6B6420165473}"/>
              </a:ext>
            </a:extLst>
          </p:cNvPr>
          <p:cNvSpPr txBox="1"/>
          <p:nvPr/>
        </p:nvSpPr>
        <p:spPr>
          <a:xfrm>
            <a:off x="348793" y="141402"/>
            <a:ext cx="4466287" cy="523220"/>
          </a:xfrm>
          <a:prstGeom prst="rect">
            <a:avLst/>
          </a:prstGeom>
          <a:noFill/>
        </p:spPr>
        <p:txBody>
          <a:bodyPr wrap="none" rtlCol="0">
            <a:spAutoFit/>
          </a:bodyPr>
          <a:lstStyle/>
          <a:p>
            <a:r>
              <a:rPr lang="en-US" altLang="zh-CN" sz="2800" b="1" dirty="0">
                <a:solidFill>
                  <a:srgbClr val="0000FF"/>
                </a:solidFill>
                <a:latin typeface="Times New Roman" panose="02020603050405020304" pitchFamily="18" charset="0"/>
                <a:cs typeface="Times New Roman" panose="02020603050405020304" pitchFamily="18" charset="0"/>
              </a:rPr>
              <a:t>1</a:t>
            </a:r>
            <a:r>
              <a:rPr lang="zh-CN" altLang="en-US" sz="2800" b="1" dirty="0">
                <a:solidFill>
                  <a:srgbClr val="0000FF"/>
                </a:solidFill>
                <a:latin typeface="Times New Roman" panose="02020603050405020304" pitchFamily="18" charset="0"/>
                <a:cs typeface="Times New Roman" panose="02020603050405020304" pitchFamily="18" charset="0"/>
              </a:rPr>
              <a:t>、</a:t>
            </a:r>
            <a:r>
              <a:rPr lang="en-US" altLang="zh-CN" sz="2800" b="1" dirty="0">
                <a:solidFill>
                  <a:srgbClr val="0000FF"/>
                </a:solidFill>
                <a:latin typeface="Times New Roman" panose="02020603050405020304" pitchFamily="18" charset="0"/>
                <a:cs typeface="Times New Roman" panose="02020603050405020304" pitchFamily="18" charset="0"/>
              </a:rPr>
              <a:t>Motivation of this work</a:t>
            </a:r>
            <a:endParaRPr lang="zh-CN" altLang="en-US" sz="2800" b="1" dirty="0">
              <a:solidFill>
                <a:srgbClr val="0000FF"/>
              </a:solidFill>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AC1D08F5-EBB4-4D82-8942-22645D751A4D}"/>
              </a:ext>
            </a:extLst>
          </p:cNvPr>
          <p:cNvSpPr/>
          <p:nvPr/>
        </p:nvSpPr>
        <p:spPr>
          <a:xfrm>
            <a:off x="846316" y="977442"/>
            <a:ext cx="10390643" cy="707886"/>
          </a:xfrm>
          <a:prstGeom prst="rect">
            <a:avLst/>
          </a:prstGeom>
        </p:spPr>
        <p:txBody>
          <a:bodyPr wrap="square">
            <a:spAutoFit/>
          </a:bodyPr>
          <a:lstStyle/>
          <a:p>
            <a:pPr marL="285750" indent="-285750" algn="just">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Pion is the simplest quark component hadron in the world, while its </a:t>
            </a:r>
            <a:r>
              <a:rPr lang="en-US" altLang="zh-CN" sz="2000" dirty="0" err="1">
                <a:latin typeface="Times New Roman" panose="02020603050405020304" pitchFamily="18" charset="0"/>
                <a:cs typeface="Times New Roman" panose="02020603050405020304" pitchFamily="18" charset="0"/>
              </a:rPr>
              <a:t>parton</a:t>
            </a:r>
            <a:r>
              <a:rPr lang="en-US" altLang="zh-CN" sz="2000" dirty="0">
                <a:latin typeface="Times New Roman" panose="02020603050405020304" pitchFamily="18" charset="0"/>
                <a:cs typeface="Times New Roman" panose="02020603050405020304" pitchFamily="18" charset="0"/>
              </a:rPr>
              <a:t> distributions are still not very clear, especially the distributions of sea quark and gluon. </a:t>
            </a:r>
            <a:endParaRPr lang="zh-CN" alt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1" name="矩形 10">
                <a:extLst>
                  <a:ext uri="{FF2B5EF4-FFF2-40B4-BE49-F238E27FC236}">
                    <a16:creationId xmlns:a16="http://schemas.microsoft.com/office/drawing/2014/main" id="{9B96A803-987D-4304-996B-1354C580A286}"/>
                  </a:ext>
                </a:extLst>
              </p:cNvPr>
              <p:cNvSpPr/>
              <p:nvPr/>
            </p:nvSpPr>
            <p:spPr>
              <a:xfrm>
                <a:off x="789022" y="1887203"/>
                <a:ext cx="10529217" cy="1323439"/>
              </a:xfrm>
              <a:prstGeom prst="rect">
                <a:avLst/>
              </a:prstGeom>
            </p:spPr>
            <p:txBody>
              <a:bodyPr wrap="square">
                <a:spAutoFit/>
              </a:bodyPr>
              <a:lstStyle/>
              <a:p>
                <a:pPr marL="285750" indent="-285750" algn="just">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A natural and wonderful idea is that all the sea quarks and gluons come from the radiation of valence quarks,</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while according to</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the evolution of the standard QCD equation-DGLAP</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equation,</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the situation seems not so simple. The DGLAP</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equation can not naturally connect the valence quark distribution at very low momentum scale to the experiment data at high </a:t>
                </a:r>
                <a14:m>
                  <m:oMath xmlns:m="http://schemas.openxmlformats.org/officeDocument/2006/math">
                    <m:sSup>
                      <m:sSupPr>
                        <m:ctrlPr>
                          <a:rPr lang="en-US" altLang="zh-CN" sz="2000" i="1">
                            <a:latin typeface="Cambria Math" panose="02040503050406030204" pitchFamily="18" charset="0"/>
                            <a:cs typeface="Times New Roman" panose="02020603050405020304" pitchFamily="18" charset="0"/>
                          </a:rPr>
                        </m:ctrlPr>
                      </m:sSupPr>
                      <m:e>
                        <m:r>
                          <a:rPr lang="en-US" altLang="zh-CN" sz="2000" i="1">
                            <a:latin typeface="Cambria Math" panose="02040503050406030204" pitchFamily="18" charset="0"/>
                            <a:cs typeface="Times New Roman" panose="02020603050405020304" pitchFamily="18" charset="0"/>
                          </a:rPr>
                          <m:t>𝑄</m:t>
                        </m:r>
                      </m:e>
                      <m:sup>
                        <m:r>
                          <a:rPr lang="en-US" altLang="zh-CN" sz="2000" i="1">
                            <a:latin typeface="Cambria Math" panose="02040503050406030204" pitchFamily="18" charset="0"/>
                            <a:cs typeface="Times New Roman" panose="02020603050405020304" pitchFamily="18" charset="0"/>
                          </a:rPr>
                          <m:t>2</m:t>
                        </m:r>
                      </m:sup>
                    </m:sSup>
                  </m:oMath>
                </a14:m>
                <a:r>
                  <a:rPr lang="en-US" altLang="zh-CN"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mc:Choice>
        <mc:Fallback>
          <p:sp>
            <p:nvSpPr>
              <p:cNvPr id="11" name="矩形 10">
                <a:extLst>
                  <a:ext uri="{FF2B5EF4-FFF2-40B4-BE49-F238E27FC236}">
                    <a16:creationId xmlns:a16="http://schemas.microsoft.com/office/drawing/2014/main" id="{9B96A803-987D-4304-996B-1354C580A286}"/>
                  </a:ext>
                </a:extLst>
              </p:cNvPr>
              <p:cNvSpPr>
                <a:spLocks noRot="1" noChangeAspect="1" noMove="1" noResize="1" noEditPoints="1" noAdjustHandles="1" noChangeArrowheads="1" noChangeShapeType="1" noTextEdit="1"/>
              </p:cNvSpPr>
              <p:nvPr/>
            </p:nvSpPr>
            <p:spPr>
              <a:xfrm>
                <a:off x="789022" y="1887203"/>
                <a:ext cx="10529217" cy="1323439"/>
              </a:xfrm>
              <a:prstGeom prst="rect">
                <a:avLst/>
              </a:prstGeom>
              <a:blipFill>
                <a:blip r:embed="rId2"/>
                <a:stretch>
                  <a:fillRect l="-521" t="-2765" r="-579" b="-7373"/>
                </a:stretch>
              </a:blipFill>
            </p:spPr>
            <p:txBody>
              <a:bodyPr/>
              <a:lstStyle/>
              <a:p>
                <a:r>
                  <a:rPr lang="zh-CN" altLang="en-US">
                    <a:noFill/>
                  </a:rPr>
                  <a:t> </a:t>
                </a:r>
              </a:p>
            </p:txBody>
          </p:sp>
        </mc:Fallback>
      </mc:AlternateContent>
      <p:sp>
        <p:nvSpPr>
          <p:cNvPr id="10" name="矩形 9">
            <a:extLst>
              <a:ext uri="{FF2B5EF4-FFF2-40B4-BE49-F238E27FC236}">
                <a16:creationId xmlns:a16="http://schemas.microsoft.com/office/drawing/2014/main" id="{96BED307-FAF1-4E5E-986C-7DC4C3851887}"/>
              </a:ext>
            </a:extLst>
          </p:cNvPr>
          <p:cNvSpPr/>
          <p:nvPr/>
        </p:nvSpPr>
        <p:spPr>
          <a:xfrm>
            <a:off x="799182" y="4709944"/>
            <a:ext cx="10610497" cy="1015663"/>
          </a:xfrm>
          <a:prstGeom prst="rect">
            <a:avLst/>
          </a:prstGeom>
        </p:spPr>
        <p:txBody>
          <a:bodyPr wrap="square">
            <a:spAutoFit/>
          </a:bodyPr>
          <a:lstStyle/>
          <a:p>
            <a:pPr marL="285750" indent="-285750" algn="just">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Starting with a well defined valence quark distribution, with the evolution of</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ZRS equation,  the pion </a:t>
            </a:r>
            <a:r>
              <a:rPr lang="en-US" altLang="zh-CN" sz="2000" dirty="0" err="1">
                <a:latin typeface="Times New Roman" panose="02020603050405020304" pitchFamily="18" charset="0"/>
                <a:cs typeface="Times New Roman" panose="02020603050405020304" pitchFamily="18" charset="0"/>
              </a:rPr>
              <a:t>parton</a:t>
            </a:r>
            <a:r>
              <a:rPr lang="en-US" altLang="zh-CN" sz="2000" dirty="0">
                <a:latin typeface="Times New Roman" panose="02020603050405020304" pitchFamily="18" charset="0"/>
                <a:cs typeface="Times New Roman" panose="02020603050405020304" pitchFamily="18" charset="0"/>
              </a:rPr>
              <a:t> distributions may be well described.</a:t>
            </a:r>
            <a:endParaRPr lang="zh-CN" alt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u"/>
            </a:pPr>
            <a:endParaRPr lang="zh-CN" alt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6" name="矩形 5">
                <a:extLst>
                  <a:ext uri="{FF2B5EF4-FFF2-40B4-BE49-F238E27FC236}">
                    <a16:creationId xmlns:a16="http://schemas.microsoft.com/office/drawing/2014/main" id="{4A8BF635-0483-4532-B8A3-EC08A2CD04BF}"/>
                  </a:ext>
                </a:extLst>
              </p:cNvPr>
              <p:cNvSpPr/>
              <p:nvPr/>
            </p:nvSpPr>
            <p:spPr>
              <a:xfrm>
                <a:off x="799182" y="3445808"/>
                <a:ext cx="10610497" cy="1015663"/>
              </a:xfrm>
              <a:prstGeom prst="rect">
                <a:avLst/>
              </a:prstGeom>
            </p:spPr>
            <p:txBody>
              <a:bodyPr wrap="square">
                <a:spAutoFit/>
              </a:bodyPr>
              <a:lstStyle/>
              <a:p>
                <a:pPr marL="285750" indent="-285750" algn="just">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The DGLAP equation can well describe the </a:t>
                </a:r>
                <a:r>
                  <a:rPr lang="en-US" altLang="zh-CN" sz="2000" dirty="0" err="1">
                    <a:latin typeface="Times New Roman" panose="02020603050405020304" pitchFamily="18" charset="0"/>
                    <a:cs typeface="Times New Roman" panose="02020603050405020304" pitchFamily="18" charset="0"/>
                  </a:rPr>
                  <a:t>parton</a:t>
                </a:r>
                <a:r>
                  <a:rPr lang="en-US" altLang="zh-CN" sz="2000" dirty="0">
                    <a:latin typeface="Times New Roman" panose="02020603050405020304" pitchFamily="18" charset="0"/>
                    <a:cs typeface="Times New Roman" panose="02020603050405020304" pitchFamily="18" charset="0"/>
                  </a:rPr>
                  <a:t> evolution in high </a:t>
                </a:r>
                <a14:m>
                  <m:oMath xmlns:m="http://schemas.openxmlformats.org/officeDocument/2006/math">
                    <m:sSup>
                      <m:sSupPr>
                        <m:ctrlPr>
                          <a:rPr lang="en-US" altLang="zh-CN" sz="2000" i="1">
                            <a:latin typeface="Cambria Math" panose="02040503050406030204" pitchFamily="18" charset="0"/>
                            <a:cs typeface="Times New Roman" panose="02020603050405020304" pitchFamily="18" charset="0"/>
                          </a:rPr>
                        </m:ctrlPr>
                      </m:sSupPr>
                      <m:e>
                        <m:r>
                          <a:rPr lang="en-US" altLang="zh-CN" sz="2000" i="1">
                            <a:latin typeface="Cambria Math" panose="02040503050406030204" pitchFamily="18" charset="0"/>
                            <a:cs typeface="Times New Roman" panose="02020603050405020304" pitchFamily="18" charset="0"/>
                          </a:rPr>
                          <m:t>𝑄</m:t>
                        </m:r>
                      </m:e>
                      <m:sup>
                        <m:r>
                          <a:rPr lang="en-US" altLang="zh-CN" sz="2000" i="1">
                            <a:latin typeface="Cambria Math" panose="02040503050406030204" pitchFamily="18" charset="0"/>
                            <a:cs typeface="Times New Roman" panose="02020603050405020304" pitchFamily="18" charset="0"/>
                          </a:rPr>
                          <m:t>2</m:t>
                        </m:r>
                      </m:sup>
                    </m:sSup>
                    <m:r>
                      <a:rPr lang="en-US" altLang="zh-CN" sz="2000" i="1">
                        <a:latin typeface="Cambria Math" panose="02040503050406030204" pitchFamily="18" charset="0"/>
                        <a:cs typeface="Times New Roman" panose="02020603050405020304" pitchFamily="18" charset="0"/>
                      </a:rPr>
                      <m:t> </m:t>
                    </m:r>
                  </m:oMath>
                </a14:m>
                <a:r>
                  <a:rPr lang="en-US" altLang="zh-CN" sz="2000" dirty="0">
                    <a:latin typeface="Times New Roman" panose="02020603050405020304" pitchFamily="18" charset="0"/>
                    <a:cs typeface="Times New Roman" panose="02020603050405020304" pitchFamily="18" charset="0"/>
                  </a:rPr>
                  <a:t>region, but in low </a:t>
                </a:r>
                <a14:m>
                  <m:oMath xmlns:m="http://schemas.openxmlformats.org/officeDocument/2006/math">
                    <m:sSup>
                      <m:sSupPr>
                        <m:ctrlPr>
                          <a:rPr lang="en-US" altLang="zh-CN" sz="2000" i="1">
                            <a:latin typeface="Cambria Math" panose="02040503050406030204" pitchFamily="18" charset="0"/>
                            <a:cs typeface="Times New Roman" panose="02020603050405020304" pitchFamily="18" charset="0"/>
                          </a:rPr>
                        </m:ctrlPr>
                      </m:sSupPr>
                      <m:e>
                        <m:r>
                          <a:rPr lang="en-US" altLang="zh-CN" sz="2000" i="1">
                            <a:latin typeface="Cambria Math" panose="02040503050406030204" pitchFamily="18" charset="0"/>
                            <a:cs typeface="Times New Roman" panose="02020603050405020304" pitchFamily="18" charset="0"/>
                          </a:rPr>
                          <m:t>𝑄</m:t>
                        </m:r>
                      </m:e>
                      <m:sup>
                        <m:r>
                          <a:rPr lang="en-US" altLang="zh-CN" sz="2000" i="1">
                            <a:latin typeface="Cambria Math" panose="02040503050406030204" pitchFamily="18" charset="0"/>
                            <a:cs typeface="Times New Roman" panose="02020603050405020304" pitchFamily="18" charset="0"/>
                          </a:rPr>
                          <m:t>2</m:t>
                        </m:r>
                      </m:sup>
                    </m:sSup>
                  </m:oMath>
                </a14:m>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and small x region, some complicated interactions should be considered. A modified-DGLAP equation (ZRS) which contained twist-4 effects may extend the application range of DGLAP equation. </a:t>
                </a:r>
                <a:endParaRPr lang="zh-CN" altLang="en-US" sz="2000" dirty="0">
                  <a:latin typeface="Times New Roman" panose="02020603050405020304" pitchFamily="18" charset="0"/>
                  <a:cs typeface="Times New Roman" panose="02020603050405020304" pitchFamily="18" charset="0"/>
                </a:endParaRPr>
              </a:p>
            </p:txBody>
          </p:sp>
        </mc:Choice>
        <mc:Fallback>
          <p:sp>
            <p:nvSpPr>
              <p:cNvPr id="6" name="矩形 5">
                <a:extLst>
                  <a:ext uri="{FF2B5EF4-FFF2-40B4-BE49-F238E27FC236}">
                    <a16:creationId xmlns:a16="http://schemas.microsoft.com/office/drawing/2014/main" id="{4A8BF635-0483-4532-B8A3-EC08A2CD04BF}"/>
                  </a:ext>
                </a:extLst>
              </p:cNvPr>
              <p:cNvSpPr>
                <a:spLocks noRot="1" noChangeAspect="1" noMove="1" noResize="1" noEditPoints="1" noAdjustHandles="1" noChangeArrowheads="1" noChangeShapeType="1" noTextEdit="1"/>
              </p:cNvSpPr>
              <p:nvPr/>
            </p:nvSpPr>
            <p:spPr>
              <a:xfrm>
                <a:off x="799182" y="3445808"/>
                <a:ext cx="10610497" cy="1015663"/>
              </a:xfrm>
              <a:prstGeom prst="rect">
                <a:avLst/>
              </a:prstGeom>
              <a:blipFill>
                <a:blip r:embed="rId3"/>
                <a:stretch>
                  <a:fillRect l="-517" t="-2994" r="-574" b="-958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97359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F53A102-850A-431E-A059-97428BC7F09C}"/>
              </a:ext>
            </a:extLst>
          </p:cNvPr>
          <p:cNvSpPr txBox="1"/>
          <p:nvPr/>
        </p:nvSpPr>
        <p:spPr>
          <a:xfrm>
            <a:off x="325016" y="141612"/>
            <a:ext cx="5375639" cy="523220"/>
          </a:xfrm>
          <a:prstGeom prst="rect">
            <a:avLst/>
          </a:prstGeom>
          <a:noFill/>
        </p:spPr>
        <p:txBody>
          <a:bodyPr wrap="none" rtlCol="0">
            <a:spAutoFit/>
          </a:bodyPr>
          <a:lstStyle/>
          <a:p>
            <a:r>
              <a:rPr lang="en-US" altLang="zh-CN" sz="2800" b="1" dirty="0">
                <a:solidFill>
                  <a:srgbClr val="0000FF"/>
                </a:solidFill>
                <a:latin typeface="Times New Roman" panose="02020603050405020304" pitchFamily="18" charset="0"/>
                <a:cs typeface="Times New Roman" panose="02020603050405020304" pitchFamily="18" charset="0"/>
              </a:rPr>
              <a:t>2</a:t>
            </a:r>
            <a:r>
              <a:rPr lang="zh-CN" altLang="en-US" sz="2800" b="1" dirty="0">
                <a:solidFill>
                  <a:srgbClr val="0000FF"/>
                </a:solidFill>
                <a:latin typeface="Times New Roman" panose="02020603050405020304" pitchFamily="18" charset="0"/>
                <a:cs typeface="Times New Roman" panose="02020603050405020304" pitchFamily="18" charset="0"/>
              </a:rPr>
              <a:t>、</a:t>
            </a:r>
            <a:r>
              <a:rPr lang="en-US" altLang="zh-CN" sz="2800" b="1" dirty="0">
                <a:solidFill>
                  <a:srgbClr val="0000FF"/>
                </a:solidFill>
                <a:latin typeface="Times New Roman" panose="02020603050405020304" pitchFamily="18" charset="0"/>
                <a:cs typeface="Times New Roman" panose="02020603050405020304" pitchFamily="18" charset="0"/>
              </a:rPr>
              <a:t>A modified-DGLAP equation </a:t>
            </a:r>
            <a:endParaRPr lang="zh-CN" altLang="en-US" sz="2800" b="1" dirty="0">
              <a:solidFill>
                <a:srgbClr val="0000FF"/>
              </a:solidFill>
              <a:latin typeface="Times New Roman" panose="02020603050405020304" pitchFamily="18" charset="0"/>
              <a:cs typeface="Times New Roman" panose="02020603050405020304" pitchFamily="18" charset="0"/>
            </a:endParaRPr>
          </a:p>
        </p:txBody>
      </p:sp>
      <p:sp>
        <p:nvSpPr>
          <p:cNvPr id="5" name="Rectangle 6">
            <a:extLst>
              <a:ext uri="{FF2B5EF4-FFF2-40B4-BE49-F238E27FC236}">
                <a16:creationId xmlns:a16="http://schemas.microsoft.com/office/drawing/2014/main" id="{60B6F7FB-AB9A-4324-8C45-EEF8B6D88BC1}"/>
              </a:ext>
            </a:extLst>
          </p:cNvPr>
          <p:cNvSpPr>
            <a:spLocks noChangeArrowheads="1"/>
          </p:cNvSpPr>
          <p:nvPr/>
        </p:nvSpPr>
        <p:spPr bwMode="auto">
          <a:xfrm>
            <a:off x="223519" y="835189"/>
            <a:ext cx="29058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50000"/>
              </a:spcBef>
              <a:buNone/>
            </a:pPr>
            <a:r>
              <a:rPr lang="en-US" altLang="zh-CN" sz="2400" b="1" dirty="0">
                <a:solidFill>
                  <a:srgbClr val="0000FF"/>
                </a:solidFill>
              </a:rPr>
              <a:t>(1) DGLAP equation</a:t>
            </a:r>
            <a:endParaRPr lang="en-US" altLang="zh-CN" sz="2400" b="1" dirty="0">
              <a:solidFill>
                <a:srgbClr val="00B050"/>
              </a:solidFill>
            </a:endParaRPr>
          </a:p>
        </p:txBody>
      </p:sp>
      <p:pic>
        <p:nvPicPr>
          <p:cNvPr id="33" name="图片 32">
            <a:extLst>
              <a:ext uri="{FF2B5EF4-FFF2-40B4-BE49-F238E27FC236}">
                <a16:creationId xmlns:a16="http://schemas.microsoft.com/office/drawing/2014/main" id="{6C8CC230-9C97-4AF2-B885-A01D23051ABC}"/>
              </a:ext>
            </a:extLst>
          </p:cNvPr>
          <p:cNvPicPr>
            <a:picLocks noChangeAspect="1"/>
          </p:cNvPicPr>
          <p:nvPr/>
        </p:nvPicPr>
        <p:blipFill>
          <a:blip r:embed="rId2"/>
          <a:stretch>
            <a:fillRect/>
          </a:stretch>
        </p:blipFill>
        <p:spPr>
          <a:xfrm>
            <a:off x="1349857" y="1273874"/>
            <a:ext cx="6468378" cy="952633"/>
          </a:xfrm>
          <a:prstGeom prst="rect">
            <a:avLst/>
          </a:prstGeom>
        </p:spPr>
      </p:pic>
      <p:pic>
        <p:nvPicPr>
          <p:cNvPr id="34" name="图片 33">
            <a:extLst>
              <a:ext uri="{FF2B5EF4-FFF2-40B4-BE49-F238E27FC236}">
                <a16:creationId xmlns:a16="http://schemas.microsoft.com/office/drawing/2014/main" id="{7BCD602A-6807-437F-9C49-769E7F1CA6C4}"/>
              </a:ext>
            </a:extLst>
          </p:cNvPr>
          <p:cNvPicPr>
            <a:picLocks noChangeAspect="1"/>
          </p:cNvPicPr>
          <p:nvPr/>
        </p:nvPicPr>
        <p:blipFill>
          <a:blip r:embed="rId3"/>
          <a:stretch>
            <a:fillRect/>
          </a:stretch>
        </p:blipFill>
        <p:spPr>
          <a:xfrm>
            <a:off x="1259552" y="2162650"/>
            <a:ext cx="6411220" cy="905001"/>
          </a:xfrm>
          <a:prstGeom prst="rect">
            <a:avLst/>
          </a:prstGeom>
        </p:spPr>
      </p:pic>
      <p:pic>
        <p:nvPicPr>
          <p:cNvPr id="35" name="图片 3">
            <a:extLst>
              <a:ext uri="{FF2B5EF4-FFF2-40B4-BE49-F238E27FC236}">
                <a16:creationId xmlns:a16="http://schemas.microsoft.com/office/drawing/2014/main" id="{2296BBBA-0A84-4E93-983B-5932BAADB61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640091" y="1649692"/>
            <a:ext cx="1651949" cy="126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图片 10">
            <a:extLst>
              <a:ext uri="{FF2B5EF4-FFF2-40B4-BE49-F238E27FC236}">
                <a16:creationId xmlns:a16="http://schemas.microsoft.com/office/drawing/2014/main" id="{DE29E4DA-6D04-45B7-B853-F12097494C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8808316" y="3531467"/>
            <a:ext cx="1560965" cy="119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Oval 22">
            <a:extLst>
              <a:ext uri="{FF2B5EF4-FFF2-40B4-BE49-F238E27FC236}">
                <a16:creationId xmlns:a16="http://schemas.microsoft.com/office/drawing/2014/main" id="{09DFA1DE-2FFC-40AC-B297-38CEF6DFA1F4}"/>
              </a:ext>
            </a:extLst>
          </p:cNvPr>
          <p:cNvSpPr>
            <a:spLocks noChangeArrowheads="1"/>
          </p:cNvSpPr>
          <p:nvPr/>
        </p:nvSpPr>
        <p:spPr bwMode="auto">
          <a:xfrm>
            <a:off x="9226404" y="2017420"/>
            <a:ext cx="511486" cy="546671"/>
          </a:xfrm>
          <a:prstGeom prst="ellipse">
            <a:avLst/>
          </a:prstGeom>
          <a:solidFill>
            <a:srgbClr val="FFFF99">
              <a:alpha val="32941"/>
            </a:srgbClr>
          </a:solidFill>
          <a:ln w="19050">
            <a:solidFill>
              <a:srgbClr val="FF0000"/>
            </a:solidFill>
            <a:prstDash val="lg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b="1"/>
          </a:p>
        </p:txBody>
      </p:sp>
      <p:sp>
        <p:nvSpPr>
          <p:cNvPr id="38" name="Oval 22">
            <a:extLst>
              <a:ext uri="{FF2B5EF4-FFF2-40B4-BE49-F238E27FC236}">
                <a16:creationId xmlns:a16="http://schemas.microsoft.com/office/drawing/2014/main" id="{DD1FD732-A694-4E14-A96F-B913717BD0C2}"/>
              </a:ext>
            </a:extLst>
          </p:cNvPr>
          <p:cNvSpPr>
            <a:spLocks noChangeArrowheads="1"/>
          </p:cNvSpPr>
          <p:nvPr/>
        </p:nvSpPr>
        <p:spPr bwMode="auto">
          <a:xfrm>
            <a:off x="9359951" y="3857218"/>
            <a:ext cx="511486" cy="546671"/>
          </a:xfrm>
          <a:prstGeom prst="ellipse">
            <a:avLst/>
          </a:prstGeom>
          <a:solidFill>
            <a:srgbClr val="FFFF99">
              <a:alpha val="32941"/>
            </a:srgbClr>
          </a:solidFill>
          <a:ln w="19050">
            <a:solidFill>
              <a:srgbClr val="FF0000"/>
            </a:solidFill>
            <a:prstDash val="lg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b="1"/>
          </a:p>
        </p:txBody>
      </p:sp>
      <p:sp>
        <p:nvSpPr>
          <p:cNvPr id="39" name="矩形 38">
            <a:extLst>
              <a:ext uri="{FF2B5EF4-FFF2-40B4-BE49-F238E27FC236}">
                <a16:creationId xmlns:a16="http://schemas.microsoft.com/office/drawing/2014/main" id="{129C763D-A8C7-4EC2-A587-774BB9F7E834}"/>
              </a:ext>
            </a:extLst>
          </p:cNvPr>
          <p:cNvSpPr/>
          <p:nvPr/>
        </p:nvSpPr>
        <p:spPr>
          <a:xfrm>
            <a:off x="10642855" y="1990569"/>
            <a:ext cx="936410" cy="369332"/>
          </a:xfrm>
          <a:prstGeom prst="rect">
            <a:avLst/>
          </a:prstGeom>
        </p:spPr>
        <p:txBody>
          <a:bodyPr wrap="none">
            <a:spAutoFit/>
          </a:bodyPr>
          <a:lstStyle/>
          <a:p>
            <a:r>
              <a:rPr lang="pt-PT" altLang="zh-CN" dirty="0">
                <a:latin typeface="CMR10"/>
              </a:rPr>
              <a:t>splitting</a:t>
            </a:r>
            <a:endParaRPr lang="zh-CN" altLang="en-US" dirty="0"/>
          </a:p>
        </p:txBody>
      </p:sp>
      <p:sp>
        <p:nvSpPr>
          <p:cNvPr id="40" name="文本框 39">
            <a:extLst>
              <a:ext uri="{FF2B5EF4-FFF2-40B4-BE49-F238E27FC236}">
                <a16:creationId xmlns:a16="http://schemas.microsoft.com/office/drawing/2014/main" id="{1A96EEDE-7D81-4B5E-970C-B43AB41D4807}"/>
              </a:ext>
            </a:extLst>
          </p:cNvPr>
          <p:cNvSpPr txBox="1"/>
          <p:nvPr/>
        </p:nvSpPr>
        <p:spPr>
          <a:xfrm>
            <a:off x="10567837" y="3855562"/>
            <a:ext cx="1624163" cy="369332"/>
          </a:xfrm>
          <a:prstGeom prst="rect">
            <a:avLst/>
          </a:prstGeom>
          <a:noFill/>
        </p:spPr>
        <p:txBody>
          <a:bodyPr wrap="none" rtlCol="0">
            <a:spAutoFit/>
          </a:bodyPr>
          <a:lstStyle/>
          <a:p>
            <a:r>
              <a:rPr lang="en-US" altLang="zh-CN" dirty="0"/>
              <a:t>recombination</a:t>
            </a:r>
            <a:endParaRPr lang="zh-CN" altLang="en-US" dirty="0"/>
          </a:p>
        </p:txBody>
      </p:sp>
      <p:sp>
        <p:nvSpPr>
          <p:cNvPr id="41" name="文本框 40">
            <a:extLst>
              <a:ext uri="{FF2B5EF4-FFF2-40B4-BE49-F238E27FC236}">
                <a16:creationId xmlns:a16="http://schemas.microsoft.com/office/drawing/2014/main" id="{D2A7EA1A-E5A9-4148-8297-BBFE10C25FF5}"/>
              </a:ext>
            </a:extLst>
          </p:cNvPr>
          <p:cNvSpPr txBox="1"/>
          <p:nvPr/>
        </p:nvSpPr>
        <p:spPr>
          <a:xfrm>
            <a:off x="316741" y="3288907"/>
            <a:ext cx="6065891" cy="461665"/>
          </a:xfrm>
          <a:prstGeom prst="rect">
            <a:avLst/>
          </a:prstGeom>
          <a:noFill/>
        </p:spPr>
        <p:txBody>
          <a:bodyPr wrap="none" rtlCol="0">
            <a:spAutoFit/>
          </a:bodyPr>
          <a:lstStyle/>
          <a:p>
            <a:r>
              <a:rPr lang="en-US" altLang="zh-CN" sz="2400" dirty="0">
                <a:latin typeface="Times New Roman" panose="02020603050405020304" pitchFamily="18" charset="0"/>
                <a:cs typeface="Times New Roman" panose="02020603050405020304" pitchFamily="18" charset="0"/>
              </a:rPr>
              <a:t>The necessity to modify the DGLAP equation:  </a:t>
            </a:r>
            <a:endParaRPr lang="zh-CN" altLang="en-US" sz="2400" dirty="0">
              <a:latin typeface="Times New Roman" panose="02020603050405020304" pitchFamily="18" charset="0"/>
              <a:cs typeface="Times New Roman" panose="02020603050405020304" pitchFamily="18" charset="0"/>
            </a:endParaRPr>
          </a:p>
        </p:txBody>
      </p:sp>
      <p:sp>
        <p:nvSpPr>
          <p:cNvPr id="3" name="矩形 2">
            <a:extLst>
              <a:ext uri="{FF2B5EF4-FFF2-40B4-BE49-F238E27FC236}">
                <a16:creationId xmlns:a16="http://schemas.microsoft.com/office/drawing/2014/main" id="{3D97CFEB-39A9-4F71-9461-62F6CF11405D}"/>
              </a:ext>
            </a:extLst>
          </p:cNvPr>
          <p:cNvSpPr/>
          <p:nvPr/>
        </p:nvSpPr>
        <p:spPr>
          <a:xfrm>
            <a:off x="548010" y="3914804"/>
            <a:ext cx="7844150" cy="707886"/>
          </a:xfrm>
          <a:prstGeom prst="rect">
            <a:avLst/>
          </a:prstGeom>
        </p:spPr>
        <p:txBody>
          <a:bodyPr wrap="square">
            <a:spAutoFit/>
          </a:bodyPr>
          <a:lstStyle/>
          <a:p>
            <a:pPr marL="342900" indent="-342900" algn="just">
              <a:buFont typeface="Wingdings" panose="05000000000000000000" pitchFamily="2" charset="2"/>
              <a:buChar char="u"/>
            </a:pPr>
            <a:r>
              <a:rPr lang="en-US" altLang="zh-CN" sz="2000" dirty="0">
                <a:solidFill>
                  <a:srgbClr val="0000FF"/>
                </a:solidFill>
                <a:latin typeface="Times New Roman" panose="02020603050405020304" pitchFamily="18" charset="0"/>
                <a:cs typeface="Times New Roman" panose="02020603050405020304" pitchFamily="18" charset="0"/>
              </a:rPr>
              <a:t>In small x region, the </a:t>
            </a:r>
            <a:r>
              <a:rPr lang="pt-PT" altLang="zh-CN" sz="2000" dirty="0">
                <a:solidFill>
                  <a:srgbClr val="0000FF"/>
                </a:solidFill>
                <a:latin typeface="Times New Roman" panose="02020603050405020304" pitchFamily="18" charset="0"/>
                <a:cs typeface="Times New Roman" panose="02020603050405020304" pitchFamily="18" charset="0"/>
              </a:rPr>
              <a:t>rapid increase of parton distributions with decreasing x will cause the violation of unitarity bound.</a:t>
            </a:r>
            <a:r>
              <a:rPr lang="en-US" altLang="zh-CN" sz="2000" dirty="0">
                <a:solidFill>
                  <a:srgbClr val="0000FF"/>
                </a:solidFill>
                <a:latin typeface="Times New Roman" panose="02020603050405020304" pitchFamily="18" charset="0"/>
                <a:cs typeface="Times New Roman" panose="02020603050405020304" pitchFamily="18" charset="0"/>
              </a:rPr>
              <a:t> </a:t>
            </a:r>
            <a:endParaRPr lang="zh-CN" altLang="en-US" sz="2000" dirty="0">
              <a:solidFill>
                <a:srgbClr val="0000FF"/>
              </a:solidFill>
              <a:latin typeface="Times New Roman" panose="02020603050405020304" pitchFamily="18" charset="0"/>
              <a:cs typeface="Times New Roman" panose="02020603050405020304" pitchFamily="18" charset="0"/>
            </a:endParaRPr>
          </a:p>
        </p:txBody>
      </p:sp>
      <p:sp>
        <p:nvSpPr>
          <p:cNvPr id="4" name="矩形 3">
            <a:extLst>
              <a:ext uri="{FF2B5EF4-FFF2-40B4-BE49-F238E27FC236}">
                <a16:creationId xmlns:a16="http://schemas.microsoft.com/office/drawing/2014/main" id="{61A5D54A-0179-44B3-9307-168315B03E2A}"/>
              </a:ext>
            </a:extLst>
          </p:cNvPr>
          <p:cNvSpPr/>
          <p:nvPr/>
        </p:nvSpPr>
        <p:spPr>
          <a:xfrm>
            <a:off x="575558" y="4792881"/>
            <a:ext cx="7826761" cy="1323439"/>
          </a:xfrm>
          <a:prstGeom prst="rect">
            <a:avLst/>
          </a:prstGeom>
        </p:spPr>
        <p:txBody>
          <a:bodyPr wrap="square">
            <a:spAutoFit/>
          </a:bodyPr>
          <a:lstStyle/>
          <a:p>
            <a:pPr marL="285750" indent="-285750" algn="just">
              <a:buFont typeface="Wingdings" panose="05000000000000000000" pitchFamily="2" charset="2"/>
              <a:buChar char="u"/>
            </a:pPr>
            <a:r>
              <a:rPr lang="en-US" altLang="zh-CN" sz="2000" dirty="0">
                <a:solidFill>
                  <a:srgbClr val="0000FF"/>
                </a:solidFill>
                <a:latin typeface="Times New Roman" panose="02020603050405020304" pitchFamily="18" charset="0"/>
                <a:cs typeface="Times New Roman" panose="02020603050405020304" pitchFamily="18" charset="0"/>
              </a:rPr>
              <a:t>The increase of the number of </a:t>
            </a:r>
            <a:r>
              <a:rPr lang="en-US" altLang="zh-CN" sz="2000" dirty="0" err="1">
                <a:solidFill>
                  <a:srgbClr val="0000FF"/>
                </a:solidFill>
                <a:latin typeface="Times New Roman" panose="02020603050405020304" pitchFamily="18" charset="0"/>
                <a:cs typeface="Times New Roman" panose="02020603050405020304" pitchFamily="18" charset="0"/>
              </a:rPr>
              <a:t>partons</a:t>
            </a:r>
            <a:r>
              <a:rPr lang="en-US" altLang="zh-CN" sz="2000" dirty="0">
                <a:solidFill>
                  <a:srgbClr val="0000FF"/>
                </a:solidFill>
                <a:latin typeface="Times New Roman" panose="02020603050405020304" pitchFamily="18" charset="0"/>
                <a:cs typeface="Times New Roman" panose="02020603050405020304" pitchFamily="18" charset="0"/>
              </a:rPr>
              <a:t> cannot go on unlimited. When the density of </a:t>
            </a:r>
            <a:r>
              <a:rPr lang="en-US" altLang="zh-CN" sz="2000" dirty="0" err="1">
                <a:solidFill>
                  <a:srgbClr val="0000FF"/>
                </a:solidFill>
                <a:latin typeface="Times New Roman" panose="02020603050405020304" pitchFamily="18" charset="0"/>
                <a:cs typeface="Times New Roman" panose="02020603050405020304" pitchFamily="18" charset="0"/>
              </a:rPr>
              <a:t>partons</a:t>
            </a:r>
            <a:r>
              <a:rPr lang="en-US" altLang="zh-CN" sz="2000" dirty="0">
                <a:solidFill>
                  <a:srgbClr val="0000FF"/>
                </a:solidFill>
                <a:latin typeface="Times New Roman" panose="02020603050405020304" pitchFamily="18" charset="0"/>
                <a:cs typeface="Times New Roman" panose="02020603050405020304" pitchFamily="18" charset="0"/>
              </a:rPr>
              <a:t> becomes too large, they can no longer be considered as independent free particles, they begin to interact with each other. </a:t>
            </a:r>
            <a:endParaRPr lang="zh-CN" altLang="en-US" sz="2000"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086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C4EE7DF4-CE52-47FA-BE8B-F1B3E2CCFE44}"/>
              </a:ext>
            </a:extLst>
          </p:cNvPr>
          <p:cNvSpPr>
            <a:spLocks noChangeArrowheads="1"/>
          </p:cNvSpPr>
          <p:nvPr/>
        </p:nvSpPr>
        <p:spPr bwMode="auto">
          <a:xfrm>
            <a:off x="-578420" y="152400"/>
            <a:ext cx="100983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lvl="0" algn="ctr">
              <a:spcBef>
                <a:spcPct val="50000"/>
              </a:spcBef>
              <a:buNone/>
              <a:defRPr/>
            </a:pPr>
            <a:r>
              <a:rPr lang="en-US" altLang="zh-CN" sz="2400" b="1" dirty="0">
                <a:solidFill>
                  <a:srgbClr val="0000FF"/>
                </a:solidFill>
                <a:cs typeface="Times New Roman" panose="02020603050405020304" pitchFamily="18" charset="0"/>
              </a:rPr>
              <a:t>(2) </a:t>
            </a:r>
            <a:r>
              <a:rPr kumimoji="0" lang="en-US" altLang="zh-CN" sz="2400" b="1" dirty="0">
                <a:solidFill>
                  <a:srgbClr val="0000FF"/>
                </a:solidFill>
                <a:ea typeface="等线" panose="02010600030101010101" pitchFamily="2" charset="-122"/>
                <a:cs typeface="Times New Roman" panose="02020603050405020304" pitchFamily="18" charset="0"/>
              </a:rPr>
              <a:t>GLR-MQ equation  </a:t>
            </a:r>
            <a:r>
              <a:rPr kumimoji="0" lang="en-US" altLang="zh-CN" sz="1800" dirty="0">
                <a:solidFill>
                  <a:srgbClr val="00B050"/>
                </a:solidFill>
                <a:ea typeface="等线" panose="02010600030101010101" pitchFamily="2" charset="-122"/>
                <a:cs typeface="Times New Roman" panose="02020603050405020304" pitchFamily="18" charset="0"/>
              </a:rPr>
              <a:t>(</a:t>
            </a:r>
            <a:r>
              <a:rPr lang="en-US" altLang="zh-CN" sz="1800" dirty="0">
                <a:solidFill>
                  <a:srgbClr val="00B050"/>
                </a:solidFill>
              </a:rPr>
              <a:t>Phys. Rep. 100 (1983) 1,  </a:t>
            </a:r>
            <a:r>
              <a:rPr lang="en-US" altLang="zh-CN" sz="1800" dirty="0" err="1">
                <a:solidFill>
                  <a:srgbClr val="00B050"/>
                </a:solidFill>
              </a:rPr>
              <a:t>Nucl</a:t>
            </a:r>
            <a:r>
              <a:rPr lang="en-US" altLang="zh-CN" sz="1800" dirty="0">
                <a:solidFill>
                  <a:srgbClr val="00B050"/>
                </a:solidFill>
              </a:rPr>
              <a:t>. Phys. B 268 (1986)427</a:t>
            </a:r>
            <a:r>
              <a:rPr kumimoji="0" lang="en-US" altLang="zh-CN" sz="1800" dirty="0">
                <a:solidFill>
                  <a:srgbClr val="00B050"/>
                </a:solidFill>
                <a:ea typeface="等线" panose="02010600030101010101" pitchFamily="2" charset="-122"/>
                <a:cs typeface="Times New Roman" panose="02020603050405020304" pitchFamily="18" charset="0"/>
              </a:rPr>
              <a:t> </a:t>
            </a:r>
            <a:r>
              <a:rPr lang="en-US" altLang="zh-CN" sz="1800" dirty="0">
                <a:solidFill>
                  <a:srgbClr val="00B050"/>
                </a:solidFill>
                <a:cs typeface="Times New Roman" panose="02020603050405020304" pitchFamily="18" charset="0"/>
              </a:rPr>
              <a:t>) </a:t>
            </a:r>
          </a:p>
        </p:txBody>
      </p:sp>
      <p:pic>
        <p:nvPicPr>
          <p:cNvPr id="8" name="图片 7">
            <a:extLst>
              <a:ext uri="{FF2B5EF4-FFF2-40B4-BE49-F238E27FC236}">
                <a16:creationId xmlns:a16="http://schemas.microsoft.com/office/drawing/2014/main" id="{D988B963-603B-48A9-80AE-A63387A3C03E}"/>
              </a:ext>
            </a:extLst>
          </p:cNvPr>
          <p:cNvPicPr>
            <a:picLocks noChangeAspect="1"/>
          </p:cNvPicPr>
          <p:nvPr/>
        </p:nvPicPr>
        <p:blipFill>
          <a:blip r:embed="rId2"/>
          <a:stretch>
            <a:fillRect/>
          </a:stretch>
        </p:blipFill>
        <p:spPr>
          <a:xfrm>
            <a:off x="2402561" y="964538"/>
            <a:ext cx="5786749" cy="1433415"/>
          </a:xfrm>
          <a:prstGeom prst="rect">
            <a:avLst/>
          </a:prstGeom>
        </p:spPr>
      </p:pic>
      <p:grpSp>
        <p:nvGrpSpPr>
          <p:cNvPr id="42" name="组合 41">
            <a:extLst>
              <a:ext uri="{FF2B5EF4-FFF2-40B4-BE49-F238E27FC236}">
                <a16:creationId xmlns:a16="http://schemas.microsoft.com/office/drawing/2014/main" id="{1BE0D80B-9686-4207-8E69-294D9379305B}"/>
              </a:ext>
            </a:extLst>
          </p:cNvPr>
          <p:cNvGrpSpPr/>
          <p:nvPr/>
        </p:nvGrpSpPr>
        <p:grpSpPr>
          <a:xfrm>
            <a:off x="2986820" y="2040971"/>
            <a:ext cx="4088095" cy="221523"/>
            <a:chOff x="2549940" y="1717252"/>
            <a:chExt cx="4088095" cy="221523"/>
          </a:xfrm>
        </p:grpSpPr>
        <p:cxnSp>
          <p:nvCxnSpPr>
            <p:cNvPr id="11" name="直接连接符 10">
              <a:extLst>
                <a:ext uri="{FF2B5EF4-FFF2-40B4-BE49-F238E27FC236}">
                  <a16:creationId xmlns:a16="http://schemas.microsoft.com/office/drawing/2014/main" id="{ECA5A095-0383-4F70-BEC8-E9F36F8B6CC0}"/>
                </a:ext>
              </a:extLst>
            </p:cNvPr>
            <p:cNvCxnSpPr>
              <a:cxnSpLocks/>
            </p:cNvCxnSpPr>
            <p:nvPr/>
          </p:nvCxnSpPr>
          <p:spPr>
            <a:xfrm>
              <a:off x="2556231" y="1717252"/>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8990DF75-03D8-436A-AA43-DA04F426FB78}"/>
                </a:ext>
              </a:extLst>
            </p:cNvPr>
            <p:cNvCxnSpPr>
              <a:cxnSpLocks/>
            </p:cNvCxnSpPr>
            <p:nvPr/>
          </p:nvCxnSpPr>
          <p:spPr>
            <a:xfrm>
              <a:off x="2567226" y="1803663"/>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08417C96-283A-4188-AA99-3828AE6812A9}"/>
                </a:ext>
              </a:extLst>
            </p:cNvPr>
            <p:cNvCxnSpPr>
              <a:cxnSpLocks/>
            </p:cNvCxnSpPr>
            <p:nvPr/>
          </p:nvCxnSpPr>
          <p:spPr>
            <a:xfrm>
              <a:off x="2549940" y="1890074"/>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F17E312F-889C-4181-8DAD-0B60954DC7E5}"/>
                </a:ext>
              </a:extLst>
            </p:cNvPr>
            <p:cNvCxnSpPr>
              <a:cxnSpLocks/>
            </p:cNvCxnSpPr>
            <p:nvPr/>
          </p:nvCxnSpPr>
          <p:spPr>
            <a:xfrm>
              <a:off x="4471445" y="1756532"/>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id="{E0FBC805-667F-4DDA-A1A8-30B35A01671E}"/>
                </a:ext>
              </a:extLst>
            </p:cNvPr>
            <p:cNvCxnSpPr>
              <a:cxnSpLocks/>
            </p:cNvCxnSpPr>
            <p:nvPr/>
          </p:nvCxnSpPr>
          <p:spPr>
            <a:xfrm>
              <a:off x="4482440" y="1842943"/>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FE43ECAF-ECB3-48AA-AAB9-5CAEFFAAC379}"/>
                </a:ext>
              </a:extLst>
            </p:cNvPr>
            <p:cNvCxnSpPr>
              <a:cxnSpLocks/>
            </p:cNvCxnSpPr>
            <p:nvPr/>
          </p:nvCxnSpPr>
          <p:spPr>
            <a:xfrm>
              <a:off x="4455727" y="1929354"/>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20A8AEAD-08A2-4A75-A658-06100A619AE2}"/>
                </a:ext>
              </a:extLst>
            </p:cNvPr>
            <p:cNvCxnSpPr>
              <a:cxnSpLocks/>
            </p:cNvCxnSpPr>
            <p:nvPr/>
          </p:nvCxnSpPr>
          <p:spPr>
            <a:xfrm>
              <a:off x="6441639" y="1775380"/>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id="{D3103448-B69E-4695-98E6-5A03DE2C2169}"/>
                </a:ext>
              </a:extLst>
            </p:cNvPr>
            <p:cNvCxnSpPr>
              <a:cxnSpLocks/>
            </p:cNvCxnSpPr>
            <p:nvPr/>
          </p:nvCxnSpPr>
          <p:spPr>
            <a:xfrm>
              <a:off x="6424353" y="1861791"/>
              <a:ext cx="1963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17759ECA-488E-48ED-A3CB-0449870BF8A2}"/>
                </a:ext>
              </a:extLst>
            </p:cNvPr>
            <p:cNvCxnSpPr>
              <a:cxnSpLocks/>
            </p:cNvCxnSpPr>
            <p:nvPr/>
          </p:nvCxnSpPr>
          <p:spPr>
            <a:xfrm>
              <a:off x="6407067" y="1938775"/>
              <a:ext cx="196396"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44" name="矩形 43">
            <a:extLst>
              <a:ext uri="{FF2B5EF4-FFF2-40B4-BE49-F238E27FC236}">
                <a16:creationId xmlns:a16="http://schemas.microsoft.com/office/drawing/2014/main" id="{CAE35B0B-0FCC-4915-9AFE-56C240B8F338}"/>
              </a:ext>
            </a:extLst>
          </p:cNvPr>
          <p:cNvSpPr/>
          <p:nvPr/>
        </p:nvSpPr>
        <p:spPr>
          <a:xfrm>
            <a:off x="1667809" y="5094786"/>
            <a:ext cx="7913071" cy="461665"/>
          </a:xfrm>
          <a:prstGeom prst="rect">
            <a:avLst/>
          </a:prstGeom>
        </p:spPr>
        <p:txBody>
          <a:bodyPr wrap="square">
            <a:spAutoFit/>
          </a:bodyPr>
          <a:lstStyle/>
          <a:p>
            <a:pPr marL="285750" indent="-285750" algn="just">
              <a:buFont typeface="Wingdings" panose="05000000000000000000" pitchFamily="2" charset="2"/>
              <a:buChar char="u"/>
            </a:pPr>
            <a:r>
              <a:rPr lang="en-US" altLang="zh-CN" sz="2400" dirty="0">
                <a:solidFill>
                  <a:srgbClr val="0000FF"/>
                </a:solidFill>
                <a:latin typeface="Times New Roman" panose="02020603050405020304" pitchFamily="18" charset="0"/>
                <a:cs typeface="Times New Roman" panose="02020603050405020304" pitchFamily="18" charset="0"/>
              </a:rPr>
              <a:t>  GLR-MQ equation violates the momentum conservation</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60041145-AC71-4FBC-A21E-D15D984C98C9}"/>
              </a:ext>
            </a:extLst>
          </p:cNvPr>
          <p:cNvPicPr>
            <a:picLocks noChangeAspect="1"/>
          </p:cNvPicPr>
          <p:nvPr/>
        </p:nvPicPr>
        <p:blipFill>
          <a:blip r:embed="rId3"/>
          <a:stretch>
            <a:fillRect/>
          </a:stretch>
        </p:blipFill>
        <p:spPr>
          <a:xfrm>
            <a:off x="2472307" y="2878829"/>
            <a:ext cx="6214493" cy="1773178"/>
          </a:xfrm>
          <a:prstGeom prst="rect">
            <a:avLst/>
          </a:prstGeom>
        </p:spPr>
      </p:pic>
    </p:spTree>
    <p:extLst>
      <p:ext uri="{BB962C8B-B14F-4D97-AF65-F5344CB8AC3E}">
        <p14:creationId xmlns:p14="http://schemas.microsoft.com/office/powerpoint/2010/main" val="1640061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7745DF96-DE5A-41B2-BF00-AB7702384DAC}"/>
              </a:ext>
            </a:extLst>
          </p:cNvPr>
          <p:cNvSpPr>
            <a:spLocks noChangeArrowheads="1"/>
          </p:cNvSpPr>
          <p:nvPr/>
        </p:nvSpPr>
        <p:spPr bwMode="auto">
          <a:xfrm>
            <a:off x="-172720" y="79473"/>
            <a:ext cx="60045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lvl="0" algn="ctr">
              <a:spcBef>
                <a:spcPct val="50000"/>
              </a:spcBef>
              <a:buNone/>
              <a:defRPr/>
            </a:pPr>
            <a:r>
              <a:rPr lang="en-US" altLang="zh-CN" sz="2400" b="1" dirty="0">
                <a:solidFill>
                  <a:srgbClr val="0000FF"/>
                </a:solidFill>
              </a:rPr>
              <a:t>(3) Modified-DGLAP (ZRS) </a:t>
            </a:r>
            <a:r>
              <a:rPr kumimoji="0" lang="en-US" altLang="zh-CN" sz="2400" b="1" dirty="0">
                <a:solidFill>
                  <a:srgbClr val="0000FF"/>
                </a:solidFill>
                <a:latin typeface="等线" panose="020F0502020204030204"/>
                <a:ea typeface="等线" panose="02010600030101010101" pitchFamily="2" charset="-122"/>
              </a:rPr>
              <a:t>equation</a:t>
            </a:r>
            <a:endParaRPr lang="en-US" altLang="zh-CN" sz="2400" b="1" dirty="0">
              <a:solidFill>
                <a:srgbClr val="0000FF"/>
              </a:solidFill>
            </a:endParaRPr>
          </a:p>
        </p:txBody>
      </p:sp>
      <p:pic>
        <p:nvPicPr>
          <p:cNvPr id="3" name="图片 2">
            <a:extLst>
              <a:ext uri="{FF2B5EF4-FFF2-40B4-BE49-F238E27FC236}">
                <a16:creationId xmlns:a16="http://schemas.microsoft.com/office/drawing/2014/main" id="{2392606B-264C-456D-A8DE-C7AF25083A87}"/>
              </a:ext>
            </a:extLst>
          </p:cNvPr>
          <p:cNvPicPr>
            <a:picLocks noChangeAspect="1"/>
          </p:cNvPicPr>
          <p:nvPr/>
        </p:nvPicPr>
        <p:blipFill>
          <a:blip r:embed="rId2"/>
          <a:stretch>
            <a:fillRect/>
          </a:stretch>
        </p:blipFill>
        <p:spPr>
          <a:xfrm>
            <a:off x="81280" y="677386"/>
            <a:ext cx="5807547" cy="3323035"/>
          </a:xfrm>
          <a:prstGeom prst="rect">
            <a:avLst/>
          </a:prstGeom>
        </p:spPr>
      </p:pic>
      <p:sp>
        <p:nvSpPr>
          <p:cNvPr id="4" name="Rectangle 4">
            <a:extLst>
              <a:ext uri="{FF2B5EF4-FFF2-40B4-BE49-F238E27FC236}">
                <a16:creationId xmlns:a16="http://schemas.microsoft.com/office/drawing/2014/main" id="{DA2864B1-AAB1-4C73-878A-992ACC578B33}"/>
              </a:ext>
            </a:extLst>
          </p:cNvPr>
          <p:cNvSpPr>
            <a:spLocks noChangeArrowheads="1"/>
          </p:cNvSpPr>
          <p:nvPr/>
        </p:nvSpPr>
        <p:spPr bwMode="auto">
          <a:xfrm>
            <a:off x="-580099" y="4266598"/>
            <a:ext cx="532765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80000"/>
              </a:lnSpc>
              <a:spcBef>
                <a:spcPct val="50000"/>
              </a:spcBef>
              <a:buFontTx/>
              <a:buNone/>
            </a:pPr>
            <a:r>
              <a:rPr lang="en-US" altLang="zh-CN" sz="2400" dirty="0"/>
              <a:t>Modified</a:t>
            </a:r>
            <a:r>
              <a:rPr lang="en-US" altLang="zh-CN" sz="2400" dirty="0">
                <a:solidFill>
                  <a:srgbClr val="FF3300"/>
                </a:solidFill>
              </a:rPr>
              <a:t> </a:t>
            </a:r>
            <a:r>
              <a:rPr lang="en-US" altLang="zh-CN" sz="2400" dirty="0">
                <a:solidFill>
                  <a:srgbClr val="0000FF"/>
                </a:solidFill>
              </a:rPr>
              <a:t>DGLAP </a:t>
            </a:r>
            <a:r>
              <a:rPr lang="en-US" altLang="zh-CN" sz="2400" dirty="0">
                <a:solidFill>
                  <a:srgbClr val="FF3300"/>
                </a:solidFill>
              </a:rPr>
              <a:t> </a:t>
            </a:r>
            <a:r>
              <a:rPr lang="en-US" altLang="zh-CN" sz="2400" dirty="0"/>
              <a:t>=</a:t>
            </a:r>
            <a:r>
              <a:rPr lang="en-US" altLang="zh-CN" sz="2400" dirty="0">
                <a:solidFill>
                  <a:srgbClr val="FF3300"/>
                </a:solidFill>
              </a:rPr>
              <a:t>  </a:t>
            </a:r>
            <a:r>
              <a:rPr lang="en-US" altLang="zh-CN" sz="2400" dirty="0">
                <a:solidFill>
                  <a:srgbClr val="0000FF"/>
                </a:solidFill>
              </a:rPr>
              <a:t>DGLAP</a:t>
            </a:r>
          </a:p>
        </p:txBody>
      </p:sp>
      <p:sp>
        <p:nvSpPr>
          <p:cNvPr id="5" name="Text Box 5">
            <a:extLst>
              <a:ext uri="{FF2B5EF4-FFF2-40B4-BE49-F238E27FC236}">
                <a16:creationId xmlns:a16="http://schemas.microsoft.com/office/drawing/2014/main" id="{F7C39E99-7526-44CE-8849-638BAFAC2CF6}"/>
              </a:ext>
            </a:extLst>
          </p:cNvPr>
          <p:cNvSpPr txBox="1">
            <a:spLocks noChangeArrowheads="1"/>
          </p:cNvSpPr>
          <p:nvPr/>
        </p:nvSpPr>
        <p:spPr bwMode="auto">
          <a:xfrm>
            <a:off x="2571403" y="5088594"/>
            <a:ext cx="29048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r>
              <a:rPr lang="en-US" altLang="zh-CN" sz="2400" dirty="0">
                <a:solidFill>
                  <a:srgbClr val="FF0000"/>
                </a:solidFill>
              </a:rPr>
              <a:t>+ shadowing </a:t>
            </a:r>
            <a:r>
              <a:rPr lang="en-US" altLang="zh-CN" sz="2400" dirty="0">
                <a:solidFill>
                  <a:srgbClr val="009900"/>
                </a:solidFill>
              </a:rPr>
              <a:t>( - )</a:t>
            </a:r>
          </a:p>
        </p:txBody>
      </p:sp>
      <p:sp>
        <p:nvSpPr>
          <p:cNvPr id="6" name="矩形 5">
            <a:extLst>
              <a:ext uri="{FF2B5EF4-FFF2-40B4-BE49-F238E27FC236}">
                <a16:creationId xmlns:a16="http://schemas.microsoft.com/office/drawing/2014/main" id="{B8215ACD-0651-405F-AEB7-B24067A24C6B}"/>
              </a:ext>
            </a:extLst>
          </p:cNvPr>
          <p:cNvSpPr>
            <a:spLocks noChangeArrowheads="1"/>
          </p:cNvSpPr>
          <p:nvPr/>
        </p:nvSpPr>
        <p:spPr bwMode="auto">
          <a:xfrm>
            <a:off x="2548967" y="4614826"/>
            <a:ext cx="3400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FontTx/>
              <a:buNone/>
            </a:pPr>
            <a:r>
              <a:rPr lang="en-US" altLang="zh-CN" sz="2400" dirty="0">
                <a:solidFill>
                  <a:srgbClr val="FF0000"/>
                </a:solidFill>
              </a:rPr>
              <a:t>+ </a:t>
            </a:r>
            <a:r>
              <a:rPr lang="en-US" altLang="zh-CN" sz="2400" dirty="0" err="1">
                <a:solidFill>
                  <a:srgbClr val="FF0000"/>
                </a:solidFill>
              </a:rPr>
              <a:t>antishadowing</a:t>
            </a:r>
            <a:r>
              <a:rPr lang="en-US" altLang="zh-CN" sz="2400" dirty="0">
                <a:solidFill>
                  <a:srgbClr val="FF0000"/>
                </a:solidFill>
              </a:rPr>
              <a:t> </a:t>
            </a:r>
            <a:r>
              <a:rPr lang="en-US" altLang="zh-CN" sz="2400" dirty="0">
                <a:solidFill>
                  <a:srgbClr val="009900"/>
                </a:solidFill>
              </a:rPr>
              <a:t>( + )</a:t>
            </a:r>
          </a:p>
        </p:txBody>
      </p:sp>
      <p:sp>
        <p:nvSpPr>
          <p:cNvPr id="9" name="矩形 8">
            <a:extLst>
              <a:ext uri="{FF2B5EF4-FFF2-40B4-BE49-F238E27FC236}">
                <a16:creationId xmlns:a16="http://schemas.microsoft.com/office/drawing/2014/main" id="{B86119D2-D62C-499B-9A3F-EE1AC3020690}"/>
              </a:ext>
            </a:extLst>
          </p:cNvPr>
          <p:cNvSpPr/>
          <p:nvPr/>
        </p:nvSpPr>
        <p:spPr>
          <a:xfrm>
            <a:off x="5497423" y="162897"/>
            <a:ext cx="7588657" cy="830997"/>
          </a:xfrm>
          <a:prstGeom prst="rect">
            <a:avLst/>
          </a:prstGeom>
        </p:spPr>
        <p:txBody>
          <a:bodyPr wrap="square">
            <a:spAutoFit/>
          </a:bodyPr>
          <a:lstStyle/>
          <a:p>
            <a:r>
              <a:rPr lang="zh-CN" altLang="en-US" sz="1600" dirty="0">
                <a:solidFill>
                  <a:srgbClr val="00B050"/>
                </a:solidFill>
                <a:latin typeface="SFTI0800"/>
              </a:rPr>
              <a:t>（</a:t>
            </a:r>
            <a:r>
              <a:rPr lang="en-US" altLang="zh-CN" sz="1600" dirty="0" err="1">
                <a:solidFill>
                  <a:srgbClr val="00B050"/>
                </a:solidFill>
                <a:latin typeface="SFTI0800"/>
              </a:rPr>
              <a:t>Nucl</a:t>
            </a:r>
            <a:r>
              <a:rPr lang="en-US" altLang="zh-CN" sz="1600" dirty="0">
                <a:solidFill>
                  <a:srgbClr val="00B050"/>
                </a:solidFill>
                <a:latin typeface="SFTI0800"/>
              </a:rPr>
              <a:t>. Phys. B </a:t>
            </a:r>
            <a:r>
              <a:rPr lang="en-US" altLang="zh-CN" sz="1600" dirty="0">
                <a:solidFill>
                  <a:srgbClr val="00B050"/>
                </a:solidFill>
                <a:latin typeface="SFBX0800"/>
              </a:rPr>
              <a:t>559 (1999) </a:t>
            </a:r>
            <a:r>
              <a:rPr lang="en-US" altLang="zh-CN" sz="1600" dirty="0">
                <a:solidFill>
                  <a:srgbClr val="00B050"/>
                </a:solidFill>
                <a:latin typeface="SFRM0800"/>
              </a:rPr>
              <a:t>378</a:t>
            </a:r>
            <a:r>
              <a:rPr lang="zh-CN" altLang="en-US" sz="1600" dirty="0">
                <a:solidFill>
                  <a:srgbClr val="00B050"/>
                </a:solidFill>
                <a:latin typeface="SFRM0800"/>
              </a:rPr>
              <a:t>，</a:t>
            </a:r>
            <a:r>
              <a:rPr lang="pt-PT" altLang="zh-CN" sz="1600" dirty="0">
                <a:solidFill>
                  <a:srgbClr val="00B050"/>
                </a:solidFill>
                <a:latin typeface="SFTI0800"/>
              </a:rPr>
              <a:t>Phys. Rev. D </a:t>
            </a:r>
            <a:r>
              <a:rPr lang="pt-PT" altLang="zh-CN" sz="1600" dirty="0">
                <a:solidFill>
                  <a:srgbClr val="00B050"/>
                </a:solidFill>
                <a:latin typeface="SFBX0800"/>
              </a:rPr>
              <a:t>68 (2003) </a:t>
            </a:r>
            <a:r>
              <a:rPr lang="en-US" altLang="zh-CN" sz="1600" dirty="0">
                <a:solidFill>
                  <a:srgbClr val="00B050"/>
                </a:solidFill>
                <a:latin typeface="SFRM0800"/>
              </a:rPr>
              <a:t>094015</a:t>
            </a:r>
            <a:endParaRPr lang="zh-CN" altLang="en-US" sz="1600" dirty="0">
              <a:solidFill>
                <a:srgbClr val="00B050"/>
              </a:solidFill>
            </a:endParaRPr>
          </a:p>
          <a:p>
            <a:r>
              <a:rPr lang="pt-PT" altLang="zh-CN" sz="1600" dirty="0">
                <a:solidFill>
                  <a:srgbClr val="00B050"/>
                </a:solidFill>
                <a:latin typeface="SFTI0800"/>
              </a:rPr>
              <a:t>    Int. </a:t>
            </a:r>
            <a:r>
              <a:rPr lang="da-DK" altLang="zh-CN" sz="1600" dirty="0">
                <a:solidFill>
                  <a:srgbClr val="00B050"/>
                </a:solidFill>
                <a:latin typeface="SFTI0800"/>
              </a:rPr>
              <a:t>J. Mod. Phys. E </a:t>
            </a:r>
            <a:r>
              <a:rPr lang="da-DK" altLang="zh-CN" sz="1600" dirty="0">
                <a:solidFill>
                  <a:srgbClr val="00B050"/>
                </a:solidFill>
                <a:latin typeface="SFBX0800"/>
              </a:rPr>
              <a:t>23 (2014) </a:t>
            </a:r>
            <a:r>
              <a:rPr lang="da-DK" altLang="zh-CN" sz="1600" dirty="0">
                <a:solidFill>
                  <a:srgbClr val="00B050"/>
                </a:solidFill>
                <a:latin typeface="SFRM0800"/>
              </a:rPr>
              <a:t>1450057</a:t>
            </a:r>
            <a:r>
              <a:rPr lang="zh-CN" altLang="en-US" sz="1600" dirty="0">
                <a:solidFill>
                  <a:srgbClr val="00B050"/>
                </a:solidFill>
                <a:latin typeface="SFRM0800"/>
              </a:rPr>
              <a:t>）</a:t>
            </a:r>
            <a:endParaRPr lang="zh-CN" altLang="en-US" sz="1600" dirty="0">
              <a:solidFill>
                <a:srgbClr val="00B050"/>
              </a:solidFill>
            </a:endParaRPr>
          </a:p>
          <a:p>
            <a:endParaRPr lang="zh-CN" altLang="en-US" sz="1600" dirty="0"/>
          </a:p>
        </p:txBody>
      </p:sp>
      <p:pic>
        <p:nvPicPr>
          <p:cNvPr id="10" name="图片 9">
            <a:extLst>
              <a:ext uri="{FF2B5EF4-FFF2-40B4-BE49-F238E27FC236}">
                <a16:creationId xmlns:a16="http://schemas.microsoft.com/office/drawing/2014/main" id="{7C8096EE-4C50-4191-99D4-C6B09DF66D40}"/>
              </a:ext>
            </a:extLst>
          </p:cNvPr>
          <p:cNvPicPr>
            <a:picLocks noChangeAspect="1"/>
          </p:cNvPicPr>
          <p:nvPr/>
        </p:nvPicPr>
        <p:blipFill>
          <a:blip r:embed="rId3"/>
          <a:stretch>
            <a:fillRect/>
          </a:stretch>
        </p:blipFill>
        <p:spPr>
          <a:xfrm>
            <a:off x="6715759" y="1388004"/>
            <a:ext cx="4632961" cy="2539522"/>
          </a:xfrm>
          <a:prstGeom prst="rect">
            <a:avLst/>
          </a:prstGeom>
        </p:spPr>
      </p:pic>
      <p:sp>
        <p:nvSpPr>
          <p:cNvPr id="11" name="矩形 10">
            <a:extLst>
              <a:ext uri="{FF2B5EF4-FFF2-40B4-BE49-F238E27FC236}">
                <a16:creationId xmlns:a16="http://schemas.microsoft.com/office/drawing/2014/main" id="{C486C019-5252-45DE-AAD3-EAFEB7365F1E}"/>
              </a:ext>
            </a:extLst>
          </p:cNvPr>
          <p:cNvSpPr/>
          <p:nvPr/>
        </p:nvSpPr>
        <p:spPr>
          <a:xfrm>
            <a:off x="6761740" y="4433054"/>
            <a:ext cx="4901940" cy="830997"/>
          </a:xfrm>
          <a:prstGeom prst="rect">
            <a:avLst/>
          </a:prstGeom>
        </p:spPr>
        <p:txBody>
          <a:bodyPr wrap="square">
            <a:spAutoFit/>
          </a:bodyPr>
          <a:lstStyle/>
          <a:p>
            <a:pPr algn="ctr"/>
            <a:r>
              <a:rPr lang="en-US" altLang="zh-CN" sz="2400" dirty="0">
                <a:solidFill>
                  <a:srgbClr val="0000FF"/>
                </a:solidFill>
                <a:latin typeface="Times New Roman" panose="02020603050405020304" pitchFamily="18" charset="0"/>
                <a:cs typeface="Times New Roman" panose="02020603050405020304" pitchFamily="18" charset="0"/>
              </a:rPr>
              <a:t>An India research group studied this equation in detail</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7" name="矩形 6">
            <a:extLst>
              <a:ext uri="{FF2B5EF4-FFF2-40B4-BE49-F238E27FC236}">
                <a16:creationId xmlns:a16="http://schemas.microsoft.com/office/drawing/2014/main" id="{D4E1204F-AB67-4299-A866-F4C957C63D52}"/>
              </a:ext>
            </a:extLst>
          </p:cNvPr>
          <p:cNvSpPr/>
          <p:nvPr/>
        </p:nvSpPr>
        <p:spPr>
          <a:xfrm>
            <a:off x="182880" y="5681117"/>
            <a:ext cx="6553200" cy="1015663"/>
          </a:xfrm>
          <a:prstGeom prst="rect">
            <a:avLst/>
          </a:prstGeom>
        </p:spPr>
        <p:txBody>
          <a:bodyPr wrap="square">
            <a:spAutoFit/>
          </a:bodyPr>
          <a:lstStyle/>
          <a:p>
            <a:r>
              <a:rPr lang="en-US" altLang="zh-CN" sz="2000" dirty="0">
                <a:solidFill>
                  <a:srgbClr val="0000FF"/>
                </a:solidFill>
                <a:latin typeface="Times New Roman" panose="02020603050405020304" pitchFamily="18" charset="0"/>
                <a:cs typeface="Times New Roman" panose="02020603050405020304" pitchFamily="18" charset="0"/>
              </a:rPr>
              <a:t>the gluon momentum lost due to shadowing is believed to be compensated in terms of new gluons with comparatively larger </a:t>
            </a:r>
            <a:r>
              <a:rPr lang="en-US" altLang="zh-CN" sz="2000" i="1" dirty="0">
                <a:solidFill>
                  <a:srgbClr val="0000FF"/>
                </a:solidFill>
                <a:latin typeface="Times New Roman" panose="02020603050405020304" pitchFamily="18" charset="0"/>
                <a:cs typeface="Times New Roman" panose="02020603050405020304" pitchFamily="18" charset="0"/>
              </a:rPr>
              <a:t>x</a:t>
            </a:r>
            <a:r>
              <a:rPr lang="en-US" altLang="zh-CN" sz="2000" dirty="0">
                <a:solidFill>
                  <a:srgbClr val="0000FF"/>
                </a:solidFill>
                <a:latin typeface="Times New Roman" panose="02020603050405020304" pitchFamily="18" charset="0"/>
                <a:cs typeface="Times New Roman" panose="02020603050405020304" pitchFamily="18" charset="0"/>
              </a:rPr>
              <a:t>. </a:t>
            </a:r>
            <a:endParaRPr lang="zh-CN" altLang="en-US" sz="2000"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6286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F43033B-9F3C-4F9D-8BF0-EAA3F1582EE7}"/>
              </a:ext>
            </a:extLst>
          </p:cNvPr>
          <p:cNvSpPr txBox="1"/>
          <p:nvPr/>
        </p:nvSpPr>
        <p:spPr>
          <a:xfrm>
            <a:off x="325016" y="700412"/>
            <a:ext cx="5432128" cy="461665"/>
          </a:xfrm>
          <a:prstGeom prst="rect">
            <a:avLst/>
          </a:prstGeom>
          <a:noFill/>
        </p:spPr>
        <p:txBody>
          <a:bodyPr wrap="none" rtlCol="0">
            <a:spAutoFit/>
          </a:bodyPr>
          <a:lstStyle/>
          <a:p>
            <a:r>
              <a:rPr lang="en-US" altLang="zh-CN" sz="2400" b="1" dirty="0">
                <a:solidFill>
                  <a:srgbClr val="FF0000"/>
                </a:solidFill>
                <a:latin typeface="Times New Roman" panose="02020603050405020304" pitchFamily="18" charset="0"/>
                <a:cs typeface="Times New Roman" panose="02020603050405020304" pitchFamily="18" charset="0"/>
              </a:rPr>
              <a:t>(A)  The input pion </a:t>
            </a:r>
            <a:r>
              <a:rPr lang="en-US" altLang="zh-CN" sz="2400" b="1" dirty="0" err="1">
                <a:solidFill>
                  <a:srgbClr val="FF0000"/>
                </a:solidFill>
                <a:latin typeface="Times New Roman" panose="02020603050405020304" pitchFamily="18" charset="0"/>
                <a:cs typeface="Times New Roman" panose="02020603050405020304" pitchFamily="18" charset="0"/>
              </a:rPr>
              <a:t>parton</a:t>
            </a:r>
            <a:r>
              <a:rPr lang="zh-CN" altLang="en-US" sz="2400" b="1" dirty="0">
                <a:solidFill>
                  <a:srgbClr val="FF0000"/>
                </a:solidFill>
                <a:latin typeface="Times New Roman" panose="02020603050405020304" pitchFamily="18" charset="0"/>
                <a:cs typeface="Times New Roman" panose="02020603050405020304" pitchFamily="18" charset="0"/>
              </a:rPr>
              <a:t> </a:t>
            </a:r>
            <a:r>
              <a:rPr lang="en-US" altLang="zh-CN" sz="2400" b="1" dirty="0">
                <a:solidFill>
                  <a:srgbClr val="FF0000"/>
                </a:solidFill>
                <a:latin typeface="Times New Roman" panose="02020603050405020304" pitchFamily="18" charset="0"/>
                <a:cs typeface="Times New Roman" panose="02020603050405020304" pitchFamily="18" charset="0"/>
              </a:rPr>
              <a:t>distributions</a:t>
            </a:r>
            <a:endParaRPr lang="zh-CN" altLang="en-US" sz="2400" b="1" dirty="0">
              <a:latin typeface="Times New Roman" panose="02020603050405020304" pitchFamily="18" charset="0"/>
              <a:cs typeface="Times New Roman" panose="02020603050405020304" pitchFamily="18" charset="0"/>
            </a:endParaRPr>
          </a:p>
        </p:txBody>
      </p:sp>
      <p:sp>
        <p:nvSpPr>
          <p:cNvPr id="15" name="矩形 14">
            <a:extLst>
              <a:ext uri="{FF2B5EF4-FFF2-40B4-BE49-F238E27FC236}">
                <a16:creationId xmlns:a16="http://schemas.microsoft.com/office/drawing/2014/main" id="{337FEF17-7203-47F3-8BA5-A0661084AED6}"/>
              </a:ext>
            </a:extLst>
          </p:cNvPr>
          <p:cNvSpPr/>
          <p:nvPr/>
        </p:nvSpPr>
        <p:spPr>
          <a:xfrm>
            <a:off x="122653" y="-111760"/>
            <a:ext cx="7481740" cy="670440"/>
          </a:xfrm>
          <a:prstGeom prst="rect">
            <a:avLst/>
          </a:prstGeom>
        </p:spPr>
        <p:txBody>
          <a:bodyPr wrap="square">
            <a:spAutoFit/>
          </a:bodyPr>
          <a:lstStyle/>
          <a:p>
            <a:pPr lvl="0">
              <a:lnSpc>
                <a:spcPct val="150000"/>
              </a:lnSpc>
            </a:pPr>
            <a:r>
              <a:rPr lang="en-US" altLang="zh-CN" sz="2800" dirty="0">
                <a:solidFill>
                  <a:srgbClr val="0000FF"/>
                </a:solidFill>
                <a:latin typeface="Times New Roman" panose="02020603050405020304" pitchFamily="18" charset="0"/>
                <a:cs typeface="Times New Roman" panose="02020603050405020304" pitchFamily="18" charset="0"/>
              </a:rPr>
              <a:t>3</a:t>
            </a:r>
            <a:r>
              <a:rPr lang="zh-CN" altLang="en-US" sz="2800" dirty="0">
                <a:solidFill>
                  <a:srgbClr val="0000FF"/>
                </a:solidFill>
                <a:latin typeface="Times New Roman" panose="02020603050405020304" pitchFamily="18" charset="0"/>
                <a:cs typeface="Times New Roman" panose="02020603050405020304" pitchFamily="18" charset="0"/>
              </a:rPr>
              <a:t>、</a:t>
            </a:r>
            <a:r>
              <a:rPr lang="en-US" altLang="zh-CN" sz="2800" dirty="0">
                <a:solidFill>
                  <a:srgbClr val="0000FF"/>
                </a:solidFill>
                <a:latin typeface="Times New Roman" panose="02020603050405020304" pitchFamily="18" charset="0"/>
                <a:cs typeface="Times New Roman" panose="02020603050405020304" pitchFamily="18" charset="0"/>
              </a:rPr>
              <a:t>Comparing with data and some other works</a:t>
            </a:r>
          </a:p>
        </p:txBody>
      </p:sp>
      <p:sp>
        <p:nvSpPr>
          <p:cNvPr id="11" name="矩形 10">
            <a:extLst>
              <a:ext uri="{FF2B5EF4-FFF2-40B4-BE49-F238E27FC236}">
                <a16:creationId xmlns:a16="http://schemas.microsoft.com/office/drawing/2014/main" id="{03D89FE5-A76E-4301-B4A5-2EA7CA3B83CF}"/>
              </a:ext>
            </a:extLst>
          </p:cNvPr>
          <p:cNvSpPr/>
          <p:nvPr/>
        </p:nvSpPr>
        <p:spPr>
          <a:xfrm>
            <a:off x="865850" y="1365572"/>
            <a:ext cx="1329210" cy="830997"/>
          </a:xfrm>
          <a:prstGeom prst="rect">
            <a:avLst/>
          </a:prstGeom>
        </p:spPr>
        <p:txBody>
          <a:bodyPr wrap="none">
            <a:spAutoFit/>
          </a:bodyPr>
          <a:lstStyle/>
          <a:p>
            <a:r>
              <a:rPr lang="pt-PT" altLang="zh-CN" sz="2400" b="1" dirty="0">
                <a:solidFill>
                  <a:srgbClr val="000000"/>
                </a:solidFill>
                <a:latin typeface="Times New Roman" panose="02020603050405020304" pitchFamily="18" charset="0"/>
                <a:cs typeface="Times New Roman" panose="02020603050405020304" pitchFamily="18" charset="0"/>
              </a:rPr>
              <a:t>BLFQ</a:t>
            </a:r>
            <a:r>
              <a:rPr lang="zh-CN" altLang="en-US" sz="2400" b="1" dirty="0">
                <a:solidFill>
                  <a:srgbClr val="000000"/>
                </a:solidFill>
                <a:latin typeface="Times New Roman" panose="02020603050405020304" pitchFamily="18" charset="0"/>
                <a:cs typeface="Times New Roman" panose="02020603050405020304" pitchFamily="18" charset="0"/>
              </a:rPr>
              <a:t>：</a:t>
            </a:r>
            <a:endParaRPr lang="pt-PT" altLang="zh-CN" sz="2400" dirty="0">
              <a:latin typeface="Times New Roman" panose="02020603050405020304" pitchFamily="18" charset="0"/>
              <a:cs typeface="Times New Roman" panose="02020603050405020304" pitchFamily="18" charset="0"/>
            </a:endParaRPr>
          </a:p>
          <a:p>
            <a:r>
              <a:rPr lang="pt-PT" altLang="zh-CN"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7736D72E-7050-472B-AB44-AD0A61A24E77}"/>
              </a:ext>
            </a:extLst>
          </p:cNvPr>
          <p:cNvSpPr txBox="1"/>
          <p:nvPr/>
        </p:nvSpPr>
        <p:spPr>
          <a:xfrm>
            <a:off x="2336800" y="1879600"/>
            <a:ext cx="4102405" cy="461665"/>
          </a:xfrm>
          <a:prstGeom prst="rect">
            <a:avLst/>
          </a:prstGeom>
          <a:noFill/>
        </p:spPr>
        <p:txBody>
          <a:bodyPr wrap="none" rtlCol="0">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valence quark input distribution</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pic>
        <p:nvPicPr>
          <p:cNvPr id="14" name="图片 13">
            <a:extLst>
              <a:ext uri="{FF2B5EF4-FFF2-40B4-BE49-F238E27FC236}">
                <a16:creationId xmlns:a16="http://schemas.microsoft.com/office/drawing/2014/main" id="{3ED41A71-D386-4617-9BB5-935EE0053551}"/>
              </a:ext>
            </a:extLst>
          </p:cNvPr>
          <p:cNvPicPr>
            <a:picLocks noChangeAspect="1"/>
          </p:cNvPicPr>
          <p:nvPr/>
        </p:nvPicPr>
        <p:blipFill>
          <a:blip r:embed="rId3"/>
          <a:stretch>
            <a:fillRect/>
          </a:stretch>
        </p:blipFill>
        <p:spPr>
          <a:xfrm>
            <a:off x="3462251" y="3159820"/>
            <a:ext cx="3308915" cy="579060"/>
          </a:xfrm>
          <a:prstGeom prst="rect">
            <a:avLst/>
          </a:prstGeom>
        </p:spPr>
      </p:pic>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EAD719B4-4779-454C-ADFD-4EBBB3019BF3}"/>
                  </a:ext>
                </a:extLst>
              </p:cNvPr>
              <p:cNvSpPr txBox="1"/>
              <p:nvPr/>
            </p:nvSpPr>
            <p:spPr>
              <a:xfrm>
                <a:off x="2491924" y="3268272"/>
                <a:ext cx="83958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𝑓</m:t>
                      </m:r>
                      <m:d>
                        <m:dPr>
                          <m:ctrlPr>
                            <a:rPr lang="en-US" altLang="zh-CN" sz="2000" b="0" i="1" smtClean="0">
                              <a:latin typeface="Cambria Math" panose="02040503050406030204" pitchFamily="18" charset="0"/>
                            </a:rPr>
                          </m:ctrlPr>
                        </m:dPr>
                        <m:e>
                          <m:r>
                            <a:rPr lang="en-US" altLang="zh-CN" sz="2000" b="0" i="1" smtClean="0">
                              <a:latin typeface="Cambria Math" panose="02040503050406030204" pitchFamily="18" charset="0"/>
                            </a:rPr>
                            <m:t>𝑥</m:t>
                          </m:r>
                        </m:e>
                      </m:d>
                      <m:r>
                        <a:rPr lang="en-US" altLang="zh-CN" sz="2000" b="0" i="1" smtClean="0">
                          <a:latin typeface="Cambria Math" panose="02040503050406030204" pitchFamily="18" charset="0"/>
                        </a:rPr>
                        <m:t>=</m:t>
                      </m:r>
                    </m:oMath>
                  </m:oMathPara>
                </a14:m>
                <a:endParaRPr lang="zh-CN" altLang="en-US" sz="2000" dirty="0"/>
              </a:p>
            </p:txBody>
          </p:sp>
        </mc:Choice>
        <mc:Fallback xmlns="">
          <p:sp>
            <p:nvSpPr>
              <p:cNvPr id="16" name="文本框 15">
                <a:extLst>
                  <a:ext uri="{FF2B5EF4-FFF2-40B4-BE49-F238E27FC236}">
                    <a16:creationId xmlns:a16="http://schemas.microsoft.com/office/drawing/2014/main" id="{EAD719B4-4779-454C-ADFD-4EBBB3019BF3}"/>
                  </a:ext>
                </a:extLst>
              </p:cNvPr>
              <p:cNvSpPr txBox="1">
                <a:spLocks noRot="1" noChangeAspect="1" noMove="1" noResize="1" noEditPoints="1" noAdjustHandles="1" noChangeArrowheads="1" noChangeShapeType="1" noTextEdit="1"/>
              </p:cNvSpPr>
              <p:nvPr/>
            </p:nvSpPr>
            <p:spPr>
              <a:xfrm>
                <a:off x="2491924" y="3268272"/>
                <a:ext cx="839589" cy="307777"/>
              </a:xfrm>
              <a:prstGeom prst="rect">
                <a:avLst/>
              </a:prstGeom>
              <a:blipFill>
                <a:blip r:embed="rId4"/>
                <a:stretch>
                  <a:fillRect l="-10145" r="-1449" b="-33333"/>
                </a:stretch>
              </a:blipFill>
            </p:spPr>
            <p:txBody>
              <a:bodyPr/>
              <a:lstStyle/>
              <a:p>
                <a:r>
                  <a:rPr lang="zh-CN" altLang="en-US">
                    <a:noFill/>
                  </a:rPr>
                  <a:t> </a:t>
                </a:r>
              </a:p>
            </p:txBody>
          </p:sp>
        </mc:Fallback>
      </mc:AlternateContent>
      <p:sp>
        <p:nvSpPr>
          <p:cNvPr id="5" name="矩形 4">
            <a:extLst>
              <a:ext uri="{FF2B5EF4-FFF2-40B4-BE49-F238E27FC236}">
                <a16:creationId xmlns:a16="http://schemas.microsoft.com/office/drawing/2014/main" id="{E3928FCD-486E-42DA-9353-E990409AD073}"/>
              </a:ext>
            </a:extLst>
          </p:cNvPr>
          <p:cNvSpPr/>
          <p:nvPr/>
        </p:nvSpPr>
        <p:spPr>
          <a:xfrm>
            <a:off x="1727200" y="1429435"/>
            <a:ext cx="10027920" cy="369332"/>
          </a:xfrm>
          <a:prstGeom prst="rect">
            <a:avLst/>
          </a:prstGeom>
        </p:spPr>
        <p:txBody>
          <a:bodyPr wrap="square">
            <a:spAutoFit/>
          </a:bodyPr>
          <a:lstStyle/>
          <a:p>
            <a:r>
              <a:rPr lang="pt-PT"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a:t>
            </a:r>
            <a:r>
              <a:rPr lang="pt-PT" altLang="zh-CN" dirty="0">
                <a:latin typeface="Times New Roman" panose="02020603050405020304" pitchFamily="18" charset="0"/>
                <a:cs typeface="Times New Roman" panose="02020603050405020304" pitchFamily="18" charset="0"/>
              </a:rPr>
              <a:t>Phys. Rev. D 101 (2020) 034024,  Phys. Rev. Lett. 122 (2019) 172001 </a:t>
            </a:r>
            <a:r>
              <a:rPr lang="zh-CN" altLang="en-US" dirty="0">
                <a:latin typeface="Times New Roman" panose="02020603050405020304" pitchFamily="18" charset="0"/>
                <a:cs typeface="Times New Roman" panose="02020603050405020304" pitchFamily="18" charset="0"/>
              </a:rPr>
              <a:t>）</a:t>
            </a:r>
            <a:r>
              <a:rPr lang="pt-PT" altLang="zh-CN" dirty="0">
                <a:latin typeface="Times New Roman" panose="02020603050405020304" pitchFamily="18" charset="0"/>
                <a:cs typeface="Times New Roman" panose="02020603050405020304" pitchFamily="18" charset="0"/>
              </a:rPr>
              <a:t> </a:t>
            </a:r>
            <a:endParaRPr lang="zh-CN" altLang="en-US" dirty="0"/>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9E01AE17-600F-4BBE-8DDA-E4D291078C69}"/>
                  </a:ext>
                </a:extLst>
              </p:cNvPr>
              <p:cNvSpPr/>
              <p:nvPr/>
            </p:nvSpPr>
            <p:spPr>
              <a:xfrm>
                <a:off x="2455057" y="2642169"/>
                <a:ext cx="1953099" cy="406137"/>
              </a:xfrm>
              <a:prstGeom prst="rect">
                <a:avLst/>
              </a:prstGeom>
            </p:spPr>
            <p:txBody>
              <a:bodyPr wrap="none">
                <a:spAutoFit/>
              </a:bodyPr>
              <a:lstStyle/>
              <a:p>
                <a14:m>
                  <m:oMath xmlns:m="http://schemas.openxmlformats.org/officeDocument/2006/math">
                    <m:sSubSup>
                      <m:sSubSupPr>
                        <m:ctrlPr>
                          <a:rPr lang="en-US" altLang="zh-CN" sz="2000" i="1" smtClean="0">
                            <a:solidFill>
                              <a:srgbClr val="FF0000"/>
                            </a:solidFill>
                            <a:latin typeface="Cambria Math" panose="02040503050406030204" pitchFamily="18" charset="0"/>
                            <a:cs typeface="Times New Roman" panose="02020603050405020304" pitchFamily="18" charset="0"/>
                          </a:rPr>
                        </m:ctrlPr>
                      </m:sSubSupPr>
                      <m:e>
                        <m:r>
                          <a:rPr lang="en-US" altLang="zh-CN" sz="2000" i="1">
                            <a:solidFill>
                              <a:srgbClr val="FF0000"/>
                            </a:solidFill>
                            <a:latin typeface="Cambria Math" panose="02040503050406030204" pitchFamily="18" charset="0"/>
                            <a:cs typeface="Times New Roman" panose="02020603050405020304" pitchFamily="18" charset="0"/>
                          </a:rPr>
                          <m:t>𝑄</m:t>
                        </m:r>
                      </m:e>
                      <m:sub>
                        <m:r>
                          <a:rPr lang="en-US" altLang="zh-CN" sz="2000" i="1">
                            <a:solidFill>
                              <a:srgbClr val="FF0000"/>
                            </a:solidFill>
                            <a:latin typeface="Cambria Math" panose="02040503050406030204" pitchFamily="18" charset="0"/>
                            <a:cs typeface="Times New Roman" panose="02020603050405020304" pitchFamily="18" charset="0"/>
                          </a:rPr>
                          <m:t>0</m:t>
                        </m:r>
                      </m:sub>
                      <m:sup>
                        <m:r>
                          <a:rPr lang="en-US" altLang="zh-CN" sz="2000" i="1">
                            <a:solidFill>
                              <a:srgbClr val="FF0000"/>
                            </a:solidFill>
                            <a:latin typeface="Cambria Math" panose="02040503050406030204" pitchFamily="18" charset="0"/>
                            <a:cs typeface="Times New Roman" panose="02020603050405020304" pitchFamily="18" charset="0"/>
                          </a:rPr>
                          <m:t>2</m:t>
                        </m:r>
                      </m:sup>
                    </m:sSubSup>
                    <m:r>
                      <a:rPr lang="en-US" altLang="zh-CN" sz="2000" i="1">
                        <a:solidFill>
                          <a:srgbClr val="FF0000"/>
                        </a:solidFill>
                        <a:latin typeface="Cambria Math" panose="02040503050406030204" pitchFamily="18" charset="0"/>
                        <a:cs typeface="Times New Roman" panose="02020603050405020304" pitchFamily="18" charset="0"/>
                      </a:rPr>
                      <m:t>=0.12</m:t>
                    </m:r>
                    <m:r>
                      <a:rPr lang="en-US" altLang="zh-CN" sz="2000" i="1">
                        <a:solidFill>
                          <a:srgbClr val="FF0000"/>
                        </a:solidFill>
                        <a:latin typeface="Cambria Math" panose="02040503050406030204" pitchFamily="18" charset="0"/>
                        <a:cs typeface="Times New Roman" panose="02020603050405020304" pitchFamily="18" charset="0"/>
                      </a:rPr>
                      <m:t>𝐺𝑒</m:t>
                    </m:r>
                    <m:sSup>
                      <m:sSupPr>
                        <m:ctrlPr>
                          <a:rPr lang="en-US" altLang="zh-CN" sz="2000" i="1">
                            <a:solidFill>
                              <a:srgbClr val="FF0000"/>
                            </a:solidFill>
                            <a:latin typeface="Cambria Math" panose="02040503050406030204" pitchFamily="18" charset="0"/>
                            <a:cs typeface="Times New Roman" panose="02020603050405020304" pitchFamily="18" charset="0"/>
                          </a:rPr>
                        </m:ctrlPr>
                      </m:sSupPr>
                      <m:e>
                        <m:r>
                          <a:rPr lang="en-US" altLang="zh-CN" sz="2000" i="1">
                            <a:solidFill>
                              <a:srgbClr val="FF0000"/>
                            </a:solidFill>
                            <a:latin typeface="Cambria Math" panose="02040503050406030204" pitchFamily="18" charset="0"/>
                            <a:cs typeface="Times New Roman" panose="02020603050405020304" pitchFamily="18" charset="0"/>
                          </a:rPr>
                          <m:t>𝑉</m:t>
                        </m:r>
                      </m:e>
                      <m:sup>
                        <m:r>
                          <a:rPr lang="en-US" altLang="zh-CN" sz="2000" i="1">
                            <a:solidFill>
                              <a:srgbClr val="FF0000"/>
                            </a:solidFill>
                            <a:latin typeface="Cambria Math" panose="02040503050406030204" pitchFamily="18" charset="0"/>
                            <a:cs typeface="Times New Roman" panose="02020603050405020304" pitchFamily="18" charset="0"/>
                          </a:rPr>
                          <m:t>2</m:t>
                        </m:r>
                      </m:sup>
                    </m:sSup>
                  </m:oMath>
                </a14:m>
                <a:r>
                  <a:rPr lang="pt-PT" altLang="zh-CN" sz="2000" dirty="0">
                    <a:solidFill>
                      <a:srgbClr val="FF0000"/>
                    </a:solidFill>
                    <a:latin typeface="Times New Roman" panose="02020603050405020304" pitchFamily="18" charset="0"/>
                    <a:cs typeface="Times New Roman" panose="02020603050405020304" pitchFamily="18" charset="0"/>
                  </a:rPr>
                  <a:t> </a:t>
                </a:r>
                <a:endParaRPr lang="zh-CN" altLang="en-US" sz="2000" dirty="0"/>
              </a:p>
            </p:txBody>
          </p:sp>
        </mc:Choice>
        <mc:Fallback xmlns="">
          <p:sp>
            <p:nvSpPr>
              <p:cNvPr id="6" name="矩形 5">
                <a:extLst>
                  <a:ext uri="{FF2B5EF4-FFF2-40B4-BE49-F238E27FC236}">
                    <a16:creationId xmlns:a16="http://schemas.microsoft.com/office/drawing/2014/main" id="{9E01AE17-600F-4BBE-8DDA-E4D291078C69}"/>
                  </a:ext>
                </a:extLst>
              </p:cNvPr>
              <p:cNvSpPr>
                <a:spLocks noRot="1" noChangeAspect="1" noMove="1" noResize="1" noEditPoints="1" noAdjustHandles="1" noChangeArrowheads="1" noChangeShapeType="1" noTextEdit="1"/>
              </p:cNvSpPr>
              <p:nvPr/>
            </p:nvSpPr>
            <p:spPr>
              <a:xfrm>
                <a:off x="2455057" y="2642169"/>
                <a:ext cx="1953099" cy="406137"/>
              </a:xfrm>
              <a:prstGeom prst="rect">
                <a:avLst/>
              </a:prstGeom>
              <a:blipFill>
                <a:blip r:embed="rId5"/>
                <a:stretch>
                  <a:fillRect l="-938" b="-8955"/>
                </a:stretch>
              </a:blipFill>
            </p:spPr>
            <p:txBody>
              <a:bodyPr/>
              <a:lstStyle/>
              <a:p>
                <a:r>
                  <a:rPr lang="zh-CN" altLang="en-US">
                    <a:noFill/>
                  </a:rPr>
                  <a:t> </a:t>
                </a:r>
              </a:p>
            </p:txBody>
          </p:sp>
        </mc:Fallback>
      </mc:AlternateContent>
      <p:pic>
        <p:nvPicPr>
          <p:cNvPr id="19" name="图片 18">
            <a:extLst>
              <a:ext uri="{FF2B5EF4-FFF2-40B4-BE49-F238E27FC236}">
                <a16:creationId xmlns:a16="http://schemas.microsoft.com/office/drawing/2014/main" id="{713C0121-4B1B-414A-9259-9B83CED351C6}"/>
              </a:ext>
            </a:extLst>
          </p:cNvPr>
          <p:cNvPicPr>
            <a:picLocks noChangeAspect="1"/>
          </p:cNvPicPr>
          <p:nvPr/>
        </p:nvPicPr>
        <p:blipFill>
          <a:blip r:embed="rId6"/>
          <a:stretch>
            <a:fillRect/>
          </a:stretch>
        </p:blipFill>
        <p:spPr>
          <a:xfrm>
            <a:off x="2583258" y="3806701"/>
            <a:ext cx="1905266" cy="381053"/>
          </a:xfrm>
          <a:prstGeom prst="rect">
            <a:avLst/>
          </a:prstGeom>
        </p:spPr>
      </p:pic>
      <p:sp>
        <p:nvSpPr>
          <p:cNvPr id="20" name="矩形 19">
            <a:extLst>
              <a:ext uri="{FF2B5EF4-FFF2-40B4-BE49-F238E27FC236}">
                <a16:creationId xmlns:a16="http://schemas.microsoft.com/office/drawing/2014/main" id="{AA3FC15E-6D23-4DAE-9DC4-73B6CA801BE5}"/>
              </a:ext>
            </a:extLst>
          </p:cNvPr>
          <p:cNvSpPr/>
          <p:nvPr/>
        </p:nvSpPr>
        <p:spPr>
          <a:xfrm>
            <a:off x="813251" y="4379532"/>
            <a:ext cx="1670650" cy="461665"/>
          </a:xfrm>
          <a:prstGeom prst="rect">
            <a:avLst/>
          </a:prstGeom>
        </p:spPr>
        <p:txBody>
          <a:bodyPr wrap="none">
            <a:spAutoFit/>
          </a:bodyPr>
          <a:lstStyle/>
          <a:p>
            <a:r>
              <a:rPr lang="pt-PT" altLang="zh-CN" sz="2400" dirty="0">
                <a:latin typeface="SFRM1000"/>
              </a:rPr>
              <a:t>Our model :</a:t>
            </a:r>
            <a:endParaRPr lang="zh-CN" altLang="en-US" sz="2400" dirty="0"/>
          </a:p>
        </p:txBody>
      </p:sp>
      <p:sp>
        <p:nvSpPr>
          <p:cNvPr id="21" name="文本框 20">
            <a:extLst>
              <a:ext uri="{FF2B5EF4-FFF2-40B4-BE49-F238E27FC236}">
                <a16:creationId xmlns:a16="http://schemas.microsoft.com/office/drawing/2014/main" id="{7460E81A-ED88-483F-8810-4E1ABA07EA03}"/>
              </a:ext>
            </a:extLst>
          </p:cNvPr>
          <p:cNvSpPr txBox="1"/>
          <p:nvPr/>
        </p:nvSpPr>
        <p:spPr>
          <a:xfrm>
            <a:off x="2499360" y="4389120"/>
            <a:ext cx="4102405" cy="461665"/>
          </a:xfrm>
          <a:prstGeom prst="rect">
            <a:avLst/>
          </a:prstGeom>
          <a:noFill/>
        </p:spPr>
        <p:txBody>
          <a:bodyPr wrap="none" rtlCol="0">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valence quark input distribution</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2" name="矩形 21">
                <a:extLst>
                  <a:ext uri="{FF2B5EF4-FFF2-40B4-BE49-F238E27FC236}">
                    <a16:creationId xmlns:a16="http://schemas.microsoft.com/office/drawing/2014/main" id="{5B119147-73B7-4AB9-92C0-DAD8F20E33F6}"/>
                  </a:ext>
                </a:extLst>
              </p:cNvPr>
              <p:cNvSpPr/>
              <p:nvPr/>
            </p:nvSpPr>
            <p:spPr>
              <a:xfrm>
                <a:off x="2465217" y="5060249"/>
                <a:ext cx="1953099" cy="406137"/>
              </a:xfrm>
              <a:prstGeom prst="rect">
                <a:avLst/>
              </a:prstGeom>
            </p:spPr>
            <p:txBody>
              <a:bodyPr wrap="none">
                <a:spAutoFit/>
              </a:bodyPr>
              <a:lstStyle/>
              <a:p>
                <a14:m>
                  <m:oMath xmlns:m="http://schemas.openxmlformats.org/officeDocument/2006/math">
                    <m:sSubSup>
                      <m:sSubSupPr>
                        <m:ctrlPr>
                          <a:rPr lang="en-US" altLang="zh-CN" sz="2000" i="1" smtClean="0">
                            <a:solidFill>
                              <a:srgbClr val="FF0000"/>
                            </a:solidFill>
                            <a:latin typeface="Cambria Math" panose="02040503050406030204" pitchFamily="18" charset="0"/>
                            <a:cs typeface="Times New Roman" panose="02020603050405020304" pitchFamily="18" charset="0"/>
                          </a:rPr>
                        </m:ctrlPr>
                      </m:sSubSupPr>
                      <m:e>
                        <m:r>
                          <a:rPr lang="en-US" altLang="zh-CN" sz="2000" i="1">
                            <a:solidFill>
                              <a:srgbClr val="FF0000"/>
                            </a:solidFill>
                            <a:latin typeface="Cambria Math" panose="02040503050406030204" pitchFamily="18" charset="0"/>
                            <a:cs typeface="Times New Roman" panose="02020603050405020304" pitchFamily="18" charset="0"/>
                          </a:rPr>
                          <m:t>𝑄</m:t>
                        </m:r>
                      </m:e>
                      <m:sub>
                        <m:r>
                          <a:rPr lang="en-US" altLang="zh-CN" sz="2000" i="1">
                            <a:solidFill>
                              <a:srgbClr val="FF0000"/>
                            </a:solidFill>
                            <a:latin typeface="Cambria Math" panose="02040503050406030204" pitchFamily="18" charset="0"/>
                            <a:cs typeface="Times New Roman" panose="02020603050405020304" pitchFamily="18" charset="0"/>
                          </a:rPr>
                          <m:t>0</m:t>
                        </m:r>
                      </m:sub>
                      <m:sup>
                        <m:r>
                          <a:rPr lang="en-US" altLang="zh-CN" sz="2000" i="1">
                            <a:solidFill>
                              <a:srgbClr val="FF0000"/>
                            </a:solidFill>
                            <a:latin typeface="Cambria Math" panose="02040503050406030204" pitchFamily="18" charset="0"/>
                            <a:cs typeface="Times New Roman" panose="02020603050405020304" pitchFamily="18" charset="0"/>
                          </a:rPr>
                          <m:t>2</m:t>
                        </m:r>
                      </m:sup>
                    </m:sSubSup>
                    <m:r>
                      <a:rPr lang="en-US" altLang="zh-CN" sz="2000" i="1">
                        <a:solidFill>
                          <a:srgbClr val="FF0000"/>
                        </a:solidFill>
                        <a:latin typeface="Cambria Math" panose="02040503050406030204" pitchFamily="18" charset="0"/>
                        <a:cs typeface="Times New Roman" panose="02020603050405020304" pitchFamily="18" charset="0"/>
                      </a:rPr>
                      <m:t>=0.</m:t>
                    </m:r>
                    <m:r>
                      <a:rPr lang="en-US" altLang="zh-CN" sz="2000" b="0" i="1" smtClean="0">
                        <a:solidFill>
                          <a:srgbClr val="FF0000"/>
                        </a:solidFill>
                        <a:latin typeface="Cambria Math" panose="02040503050406030204" pitchFamily="18" charset="0"/>
                        <a:cs typeface="Times New Roman" panose="02020603050405020304" pitchFamily="18" charset="0"/>
                      </a:rPr>
                      <m:t>09</m:t>
                    </m:r>
                    <m:r>
                      <a:rPr lang="en-US" altLang="zh-CN" sz="2000" i="1">
                        <a:solidFill>
                          <a:srgbClr val="FF0000"/>
                        </a:solidFill>
                        <a:latin typeface="Cambria Math" panose="02040503050406030204" pitchFamily="18" charset="0"/>
                        <a:cs typeface="Times New Roman" panose="02020603050405020304" pitchFamily="18" charset="0"/>
                      </a:rPr>
                      <m:t>𝐺𝑒</m:t>
                    </m:r>
                    <m:sSup>
                      <m:sSupPr>
                        <m:ctrlPr>
                          <a:rPr lang="en-US" altLang="zh-CN" sz="2000" i="1">
                            <a:solidFill>
                              <a:srgbClr val="FF0000"/>
                            </a:solidFill>
                            <a:latin typeface="Cambria Math" panose="02040503050406030204" pitchFamily="18" charset="0"/>
                            <a:cs typeface="Times New Roman" panose="02020603050405020304" pitchFamily="18" charset="0"/>
                          </a:rPr>
                        </m:ctrlPr>
                      </m:sSupPr>
                      <m:e>
                        <m:r>
                          <a:rPr lang="en-US" altLang="zh-CN" sz="2000" i="1">
                            <a:solidFill>
                              <a:srgbClr val="FF0000"/>
                            </a:solidFill>
                            <a:latin typeface="Cambria Math" panose="02040503050406030204" pitchFamily="18" charset="0"/>
                            <a:cs typeface="Times New Roman" panose="02020603050405020304" pitchFamily="18" charset="0"/>
                          </a:rPr>
                          <m:t>𝑉</m:t>
                        </m:r>
                      </m:e>
                      <m:sup>
                        <m:r>
                          <a:rPr lang="en-US" altLang="zh-CN" sz="2000" i="1">
                            <a:solidFill>
                              <a:srgbClr val="FF0000"/>
                            </a:solidFill>
                            <a:latin typeface="Cambria Math" panose="02040503050406030204" pitchFamily="18" charset="0"/>
                            <a:cs typeface="Times New Roman" panose="02020603050405020304" pitchFamily="18" charset="0"/>
                          </a:rPr>
                          <m:t>2</m:t>
                        </m:r>
                      </m:sup>
                    </m:sSup>
                  </m:oMath>
                </a14:m>
                <a:r>
                  <a:rPr lang="pt-PT" altLang="zh-CN" sz="2000" dirty="0">
                    <a:solidFill>
                      <a:srgbClr val="FF0000"/>
                    </a:solidFill>
                    <a:latin typeface="Times New Roman" panose="02020603050405020304" pitchFamily="18" charset="0"/>
                    <a:cs typeface="Times New Roman" panose="02020603050405020304" pitchFamily="18" charset="0"/>
                  </a:rPr>
                  <a:t> </a:t>
                </a:r>
                <a:endParaRPr lang="zh-CN" altLang="en-US" sz="2000" dirty="0"/>
              </a:p>
            </p:txBody>
          </p:sp>
        </mc:Choice>
        <mc:Fallback xmlns="">
          <p:sp>
            <p:nvSpPr>
              <p:cNvPr id="22" name="矩形 21">
                <a:extLst>
                  <a:ext uri="{FF2B5EF4-FFF2-40B4-BE49-F238E27FC236}">
                    <a16:creationId xmlns:a16="http://schemas.microsoft.com/office/drawing/2014/main" id="{5B119147-73B7-4AB9-92C0-DAD8F20E33F6}"/>
                  </a:ext>
                </a:extLst>
              </p:cNvPr>
              <p:cNvSpPr>
                <a:spLocks noRot="1" noChangeAspect="1" noMove="1" noResize="1" noEditPoints="1" noAdjustHandles="1" noChangeArrowheads="1" noChangeShapeType="1" noTextEdit="1"/>
              </p:cNvSpPr>
              <p:nvPr/>
            </p:nvSpPr>
            <p:spPr>
              <a:xfrm>
                <a:off x="2465217" y="5060249"/>
                <a:ext cx="1953099" cy="406137"/>
              </a:xfrm>
              <a:prstGeom prst="rect">
                <a:avLst/>
              </a:prstGeom>
              <a:blipFill>
                <a:blip r:embed="rId7"/>
                <a:stretch>
                  <a:fillRect l="-935" b="-895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DFC5198F-D7B5-4EB8-9E48-CF9BD852E779}"/>
                  </a:ext>
                </a:extLst>
              </p:cNvPr>
              <p:cNvSpPr txBox="1"/>
              <p:nvPr/>
            </p:nvSpPr>
            <p:spPr>
              <a:xfrm>
                <a:off x="2491924" y="5706672"/>
                <a:ext cx="3111108" cy="369332"/>
              </a:xfrm>
              <a:prstGeom prst="rect">
                <a:avLst/>
              </a:prstGeom>
              <a:noFill/>
            </p:spPr>
            <p:txBody>
              <a:bodyPr wrap="none" lIns="0" tIns="0" rIns="0" bIns="0" rtlCol="0">
                <a:spAutoFit/>
              </a:bodyPr>
              <a:lstStyle/>
              <a:p>
                <a14:m>
                  <m:oMath xmlns:m="http://schemas.openxmlformats.org/officeDocument/2006/math">
                    <m:r>
                      <a:rPr lang="en-US" altLang="zh-CN" sz="2400" b="0" i="1" smtClean="0">
                        <a:latin typeface="Cambria Math" panose="02040503050406030204" pitchFamily="18" charset="0"/>
                      </a:rPr>
                      <m:t>𝑓</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𝑥</m:t>
                        </m:r>
                      </m:e>
                    </m:d>
                  </m:oMath>
                </a14:m>
                <a:r>
                  <a:rPr lang="en-US" altLang="zh-CN" sz="2400" dirty="0">
                    <a:latin typeface="Times New Roman" panose="02020603050405020304" pitchFamily="18" charset="0"/>
                    <a:cs typeface="Times New Roman" panose="02020603050405020304" pitchFamily="18" charset="0"/>
                  </a:rPr>
                  <a:t>: the same as BLFQ</a:t>
                </a:r>
                <a:endParaRPr lang="zh-CN" altLang="en-US" sz="2400" dirty="0">
                  <a:latin typeface="Times New Roman" panose="02020603050405020304" pitchFamily="18" charset="0"/>
                  <a:cs typeface="Times New Roman" panose="02020603050405020304" pitchFamily="18" charset="0"/>
                </a:endParaRPr>
              </a:p>
            </p:txBody>
          </p:sp>
        </mc:Choice>
        <mc:Fallback xmlns="">
          <p:sp>
            <p:nvSpPr>
              <p:cNvPr id="23" name="文本框 22">
                <a:extLst>
                  <a:ext uri="{FF2B5EF4-FFF2-40B4-BE49-F238E27FC236}">
                    <a16:creationId xmlns:a16="http://schemas.microsoft.com/office/drawing/2014/main" id="{DFC5198F-D7B5-4EB8-9E48-CF9BD852E779}"/>
                  </a:ext>
                </a:extLst>
              </p:cNvPr>
              <p:cNvSpPr txBox="1">
                <a:spLocks noRot="1" noChangeAspect="1" noMove="1" noResize="1" noEditPoints="1" noAdjustHandles="1" noChangeArrowheads="1" noChangeShapeType="1" noTextEdit="1"/>
              </p:cNvSpPr>
              <p:nvPr/>
            </p:nvSpPr>
            <p:spPr>
              <a:xfrm>
                <a:off x="2491924" y="5706672"/>
                <a:ext cx="3111108" cy="369332"/>
              </a:xfrm>
              <a:prstGeom prst="rect">
                <a:avLst/>
              </a:prstGeom>
              <a:blipFill>
                <a:blip r:embed="rId8"/>
                <a:stretch>
                  <a:fillRect l="-4706" t="-24590" r="-2745" b="-4918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8394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BA315A8D-FF1E-463D-8322-8960FB63E453}"/>
              </a:ext>
            </a:extLst>
          </p:cNvPr>
          <p:cNvSpPr txBox="1"/>
          <p:nvPr/>
        </p:nvSpPr>
        <p:spPr>
          <a:xfrm>
            <a:off x="1679334" y="5322270"/>
            <a:ext cx="3514104" cy="461665"/>
          </a:xfrm>
          <a:prstGeom prst="rect">
            <a:avLst/>
          </a:prstGeom>
          <a:noFill/>
        </p:spPr>
        <p:txBody>
          <a:bodyPr wrap="none" rtlCol="0">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valence quark distributions</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9B8BF460-CB14-4715-8EE3-A20A37F0BFB8}"/>
              </a:ext>
            </a:extLst>
          </p:cNvPr>
          <p:cNvPicPr>
            <a:picLocks noChangeAspect="1"/>
          </p:cNvPicPr>
          <p:nvPr/>
        </p:nvPicPr>
        <p:blipFill>
          <a:blip r:embed="rId2"/>
          <a:stretch>
            <a:fillRect/>
          </a:stretch>
        </p:blipFill>
        <p:spPr>
          <a:xfrm>
            <a:off x="201022" y="864588"/>
            <a:ext cx="6614431" cy="4337332"/>
          </a:xfrm>
          <a:prstGeom prst="rect">
            <a:avLst/>
          </a:prstGeom>
        </p:spPr>
      </p:pic>
      <mc:AlternateContent xmlns:mc="http://schemas.openxmlformats.org/markup-compatibility/2006" xmlns:a14="http://schemas.microsoft.com/office/drawing/2010/main">
        <mc:Choice Requires="a14">
          <p:sp>
            <p:nvSpPr>
              <p:cNvPr id="12" name="矩形 11">
                <a:extLst>
                  <a:ext uri="{FF2B5EF4-FFF2-40B4-BE49-F238E27FC236}">
                    <a16:creationId xmlns:a16="http://schemas.microsoft.com/office/drawing/2014/main" id="{DBFEAACF-ECE5-499B-B085-732523D740B6}"/>
                  </a:ext>
                </a:extLst>
              </p:cNvPr>
              <p:cNvSpPr/>
              <p:nvPr/>
            </p:nvSpPr>
            <p:spPr>
              <a:xfrm>
                <a:off x="7682538" y="933195"/>
                <a:ext cx="2307042" cy="4689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altLang="zh-CN" sz="2400" i="1" smtClean="0">
                              <a:solidFill>
                                <a:prstClr val="black"/>
                              </a:solidFill>
                              <a:latin typeface="Cambria Math" panose="02040503050406030204" pitchFamily="18" charset="0"/>
                              <a:cs typeface="Times New Roman" panose="02020603050405020304" pitchFamily="18" charset="0"/>
                            </a:rPr>
                          </m:ctrlPr>
                        </m:sSubSupPr>
                        <m:e>
                          <m:r>
                            <a:rPr lang="en-US" altLang="zh-CN" sz="2400" i="1">
                              <a:solidFill>
                                <a:prstClr val="black"/>
                              </a:solidFill>
                              <a:latin typeface="Cambria Math" panose="02040503050406030204" pitchFamily="18" charset="0"/>
                              <a:cs typeface="Times New Roman" panose="02020603050405020304" pitchFamily="18" charset="0"/>
                            </a:rPr>
                            <m:t>𝑄</m:t>
                          </m:r>
                        </m:e>
                        <m:sub>
                          <m:r>
                            <a:rPr lang="en-US" altLang="zh-CN" sz="2400" i="1">
                              <a:solidFill>
                                <a:prstClr val="black"/>
                              </a:solidFill>
                              <a:latin typeface="Cambria Math" panose="02040503050406030204" pitchFamily="18" charset="0"/>
                              <a:cs typeface="Times New Roman" panose="02020603050405020304" pitchFamily="18" charset="0"/>
                            </a:rPr>
                            <m:t>0</m:t>
                          </m:r>
                        </m:sub>
                        <m:sup>
                          <m:r>
                            <a:rPr lang="en-US" altLang="zh-CN" sz="2400" i="1">
                              <a:solidFill>
                                <a:prstClr val="black"/>
                              </a:solidFill>
                              <a:latin typeface="Cambria Math" panose="02040503050406030204" pitchFamily="18" charset="0"/>
                              <a:cs typeface="Times New Roman" panose="02020603050405020304" pitchFamily="18" charset="0"/>
                            </a:rPr>
                            <m:t>2</m:t>
                          </m:r>
                        </m:sup>
                      </m:sSubSup>
                      <m:r>
                        <a:rPr lang="en-US" altLang="zh-CN" sz="2400" i="1">
                          <a:solidFill>
                            <a:prstClr val="black"/>
                          </a:solidFill>
                          <a:latin typeface="Cambria Math" panose="02040503050406030204" pitchFamily="18" charset="0"/>
                          <a:cs typeface="Times New Roman" panose="02020603050405020304" pitchFamily="18" charset="0"/>
                        </a:rPr>
                        <m:t>=0.</m:t>
                      </m:r>
                      <m:r>
                        <a:rPr lang="en-US" altLang="zh-CN" sz="2400" b="0" i="1" smtClean="0">
                          <a:solidFill>
                            <a:prstClr val="black"/>
                          </a:solidFill>
                          <a:latin typeface="Cambria Math" panose="02040503050406030204" pitchFamily="18" charset="0"/>
                          <a:cs typeface="Times New Roman" panose="02020603050405020304" pitchFamily="18" charset="0"/>
                        </a:rPr>
                        <m:t>12</m:t>
                      </m:r>
                      <m:r>
                        <a:rPr lang="en-US" altLang="zh-CN" sz="2400" i="1">
                          <a:solidFill>
                            <a:prstClr val="black"/>
                          </a:solidFill>
                          <a:latin typeface="Cambria Math" panose="02040503050406030204" pitchFamily="18" charset="0"/>
                          <a:cs typeface="Times New Roman" panose="02020603050405020304" pitchFamily="18" charset="0"/>
                        </a:rPr>
                        <m:t>𝐺𝑒</m:t>
                      </m:r>
                      <m:sSup>
                        <m:sSupPr>
                          <m:ctrlPr>
                            <a:rPr lang="en-US" altLang="zh-CN" sz="2400" i="1">
                              <a:solidFill>
                                <a:prstClr val="black"/>
                              </a:solidFill>
                              <a:latin typeface="Cambria Math" panose="02040503050406030204" pitchFamily="18" charset="0"/>
                              <a:cs typeface="Times New Roman" panose="02020603050405020304" pitchFamily="18" charset="0"/>
                            </a:rPr>
                          </m:ctrlPr>
                        </m:sSupPr>
                        <m:e>
                          <m:r>
                            <a:rPr lang="en-US" altLang="zh-CN" sz="2400" i="1">
                              <a:solidFill>
                                <a:prstClr val="black"/>
                              </a:solidFill>
                              <a:latin typeface="Cambria Math" panose="02040503050406030204" pitchFamily="18" charset="0"/>
                              <a:cs typeface="Times New Roman" panose="02020603050405020304" pitchFamily="18" charset="0"/>
                            </a:rPr>
                            <m:t>𝑉</m:t>
                          </m:r>
                        </m:e>
                        <m:sup>
                          <m:r>
                            <a:rPr lang="en-US" altLang="zh-CN" sz="2400" i="1">
                              <a:solidFill>
                                <a:prstClr val="black"/>
                              </a:solidFill>
                              <a:latin typeface="Cambria Math" panose="02040503050406030204" pitchFamily="18" charset="0"/>
                              <a:cs typeface="Times New Roman" panose="02020603050405020304" pitchFamily="18" charset="0"/>
                            </a:rPr>
                            <m:t>2</m:t>
                          </m:r>
                        </m:sup>
                      </m:sSup>
                    </m:oMath>
                  </m:oMathPara>
                </a14:m>
                <a:endParaRPr lang="zh-CN" altLang="en-US" sz="2400" dirty="0"/>
              </a:p>
            </p:txBody>
          </p:sp>
        </mc:Choice>
        <mc:Fallback xmlns="">
          <p:sp>
            <p:nvSpPr>
              <p:cNvPr id="12" name="矩形 11">
                <a:extLst>
                  <a:ext uri="{FF2B5EF4-FFF2-40B4-BE49-F238E27FC236}">
                    <a16:creationId xmlns:a16="http://schemas.microsoft.com/office/drawing/2014/main" id="{DBFEAACF-ECE5-499B-B085-732523D740B6}"/>
                  </a:ext>
                </a:extLst>
              </p:cNvPr>
              <p:cNvSpPr>
                <a:spLocks noRot="1" noChangeAspect="1" noMove="1" noResize="1" noEditPoints="1" noAdjustHandles="1" noChangeArrowheads="1" noChangeShapeType="1" noTextEdit="1"/>
              </p:cNvSpPr>
              <p:nvPr/>
            </p:nvSpPr>
            <p:spPr>
              <a:xfrm>
                <a:off x="7682538" y="933195"/>
                <a:ext cx="2307042" cy="468975"/>
              </a:xfrm>
              <a:prstGeom prst="rect">
                <a:avLst/>
              </a:prstGeom>
              <a:blipFill>
                <a:blip r:embed="rId3"/>
                <a:stretch>
                  <a:fillRect b="-12987"/>
                </a:stretch>
              </a:blipFill>
            </p:spPr>
            <p:txBody>
              <a:bodyPr/>
              <a:lstStyle/>
              <a:p>
                <a:r>
                  <a:rPr lang="zh-CN" altLang="en-US">
                    <a:noFill/>
                  </a:rPr>
                  <a:t> </a:t>
                </a:r>
              </a:p>
            </p:txBody>
          </p:sp>
        </mc:Fallback>
      </mc:AlternateContent>
      <p:sp>
        <p:nvSpPr>
          <p:cNvPr id="14" name="矩形 13">
            <a:extLst>
              <a:ext uri="{FF2B5EF4-FFF2-40B4-BE49-F238E27FC236}">
                <a16:creationId xmlns:a16="http://schemas.microsoft.com/office/drawing/2014/main" id="{ABB097B8-C16F-48B1-85D2-9957D6A100EF}"/>
              </a:ext>
            </a:extLst>
          </p:cNvPr>
          <p:cNvSpPr/>
          <p:nvPr/>
        </p:nvSpPr>
        <p:spPr>
          <a:xfrm>
            <a:off x="6787331" y="2276412"/>
            <a:ext cx="1670650" cy="461665"/>
          </a:xfrm>
          <a:prstGeom prst="rect">
            <a:avLst/>
          </a:prstGeom>
        </p:spPr>
        <p:txBody>
          <a:bodyPr wrap="none">
            <a:spAutoFit/>
          </a:bodyPr>
          <a:lstStyle/>
          <a:p>
            <a:r>
              <a:rPr lang="pt-PT" altLang="zh-CN" sz="2400" dirty="0">
                <a:solidFill>
                  <a:srgbClr val="0000FF"/>
                </a:solidFill>
                <a:latin typeface="SFRM1000"/>
              </a:rPr>
              <a:t>Our model :</a:t>
            </a:r>
            <a:endParaRPr lang="zh-CN" altLang="en-US" sz="2400" dirty="0">
              <a:solidFill>
                <a:srgbClr val="0000FF"/>
              </a:solidFill>
            </a:endParaRPr>
          </a:p>
        </p:txBody>
      </p:sp>
      <mc:AlternateContent xmlns:mc="http://schemas.openxmlformats.org/markup-compatibility/2006" xmlns:a14="http://schemas.microsoft.com/office/drawing/2010/main">
        <mc:Choice Requires="a14">
          <p:sp>
            <p:nvSpPr>
              <p:cNvPr id="15" name="矩形 14">
                <a:extLst>
                  <a:ext uri="{FF2B5EF4-FFF2-40B4-BE49-F238E27FC236}">
                    <a16:creationId xmlns:a16="http://schemas.microsoft.com/office/drawing/2014/main" id="{A6F42860-8799-440E-BA5E-CBCD76A5F140}"/>
                  </a:ext>
                </a:extLst>
              </p:cNvPr>
              <p:cNvSpPr/>
              <p:nvPr/>
            </p:nvSpPr>
            <p:spPr>
              <a:xfrm>
                <a:off x="8450091" y="2330665"/>
                <a:ext cx="2307042" cy="4689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altLang="zh-CN" sz="2400" i="1" smtClean="0">
                              <a:solidFill>
                                <a:prstClr val="black"/>
                              </a:solidFill>
                              <a:latin typeface="Cambria Math" panose="02040503050406030204" pitchFamily="18" charset="0"/>
                              <a:cs typeface="Times New Roman" panose="02020603050405020304" pitchFamily="18" charset="0"/>
                            </a:rPr>
                          </m:ctrlPr>
                        </m:sSubSupPr>
                        <m:e>
                          <m:r>
                            <a:rPr lang="en-US" altLang="zh-CN" sz="2400" i="1">
                              <a:solidFill>
                                <a:prstClr val="black"/>
                              </a:solidFill>
                              <a:latin typeface="Cambria Math" panose="02040503050406030204" pitchFamily="18" charset="0"/>
                              <a:cs typeface="Times New Roman" panose="02020603050405020304" pitchFamily="18" charset="0"/>
                            </a:rPr>
                            <m:t>𝑄</m:t>
                          </m:r>
                        </m:e>
                        <m:sub>
                          <m:r>
                            <a:rPr lang="en-US" altLang="zh-CN" sz="2400" i="1">
                              <a:solidFill>
                                <a:prstClr val="black"/>
                              </a:solidFill>
                              <a:latin typeface="Cambria Math" panose="02040503050406030204" pitchFamily="18" charset="0"/>
                              <a:cs typeface="Times New Roman" panose="02020603050405020304" pitchFamily="18" charset="0"/>
                            </a:rPr>
                            <m:t>0</m:t>
                          </m:r>
                        </m:sub>
                        <m:sup>
                          <m:r>
                            <a:rPr lang="en-US" altLang="zh-CN" sz="2400" i="1">
                              <a:solidFill>
                                <a:prstClr val="black"/>
                              </a:solidFill>
                              <a:latin typeface="Cambria Math" panose="02040503050406030204" pitchFamily="18" charset="0"/>
                              <a:cs typeface="Times New Roman" panose="02020603050405020304" pitchFamily="18" charset="0"/>
                            </a:rPr>
                            <m:t>2</m:t>
                          </m:r>
                        </m:sup>
                      </m:sSubSup>
                      <m:r>
                        <a:rPr lang="en-US" altLang="zh-CN" sz="2400" i="1">
                          <a:solidFill>
                            <a:prstClr val="black"/>
                          </a:solidFill>
                          <a:latin typeface="Cambria Math" panose="02040503050406030204" pitchFamily="18" charset="0"/>
                          <a:cs typeface="Times New Roman" panose="02020603050405020304" pitchFamily="18" charset="0"/>
                        </a:rPr>
                        <m:t>=0.09</m:t>
                      </m:r>
                      <m:r>
                        <a:rPr lang="en-US" altLang="zh-CN" sz="2400" i="1">
                          <a:solidFill>
                            <a:prstClr val="black"/>
                          </a:solidFill>
                          <a:latin typeface="Cambria Math" panose="02040503050406030204" pitchFamily="18" charset="0"/>
                          <a:cs typeface="Times New Roman" panose="02020603050405020304" pitchFamily="18" charset="0"/>
                        </a:rPr>
                        <m:t>𝐺𝑒</m:t>
                      </m:r>
                      <m:sSup>
                        <m:sSupPr>
                          <m:ctrlPr>
                            <a:rPr lang="en-US" altLang="zh-CN" sz="2400" i="1">
                              <a:solidFill>
                                <a:prstClr val="black"/>
                              </a:solidFill>
                              <a:latin typeface="Cambria Math" panose="02040503050406030204" pitchFamily="18" charset="0"/>
                              <a:cs typeface="Times New Roman" panose="02020603050405020304" pitchFamily="18" charset="0"/>
                            </a:rPr>
                          </m:ctrlPr>
                        </m:sSupPr>
                        <m:e>
                          <m:r>
                            <a:rPr lang="en-US" altLang="zh-CN" sz="2400" i="1">
                              <a:solidFill>
                                <a:prstClr val="black"/>
                              </a:solidFill>
                              <a:latin typeface="Cambria Math" panose="02040503050406030204" pitchFamily="18" charset="0"/>
                              <a:cs typeface="Times New Roman" panose="02020603050405020304" pitchFamily="18" charset="0"/>
                            </a:rPr>
                            <m:t>𝑉</m:t>
                          </m:r>
                        </m:e>
                        <m:sup>
                          <m:r>
                            <a:rPr lang="en-US" altLang="zh-CN" sz="2400" i="1">
                              <a:solidFill>
                                <a:prstClr val="black"/>
                              </a:solidFill>
                              <a:latin typeface="Cambria Math" panose="02040503050406030204" pitchFamily="18" charset="0"/>
                              <a:cs typeface="Times New Roman" panose="02020603050405020304" pitchFamily="18" charset="0"/>
                            </a:rPr>
                            <m:t>2</m:t>
                          </m:r>
                        </m:sup>
                      </m:sSup>
                    </m:oMath>
                  </m:oMathPara>
                </a14:m>
                <a:endParaRPr lang="zh-CN" altLang="en-US" sz="2400" dirty="0"/>
              </a:p>
            </p:txBody>
          </p:sp>
        </mc:Choice>
        <mc:Fallback xmlns="">
          <p:sp>
            <p:nvSpPr>
              <p:cNvPr id="15" name="矩形 14">
                <a:extLst>
                  <a:ext uri="{FF2B5EF4-FFF2-40B4-BE49-F238E27FC236}">
                    <a16:creationId xmlns:a16="http://schemas.microsoft.com/office/drawing/2014/main" id="{A6F42860-8799-440E-BA5E-CBCD76A5F140}"/>
                  </a:ext>
                </a:extLst>
              </p:cNvPr>
              <p:cNvSpPr>
                <a:spLocks noRot="1" noChangeAspect="1" noMove="1" noResize="1" noEditPoints="1" noAdjustHandles="1" noChangeArrowheads="1" noChangeShapeType="1" noTextEdit="1"/>
              </p:cNvSpPr>
              <p:nvPr/>
            </p:nvSpPr>
            <p:spPr>
              <a:xfrm>
                <a:off x="8450091" y="2330665"/>
                <a:ext cx="2307042" cy="468975"/>
              </a:xfrm>
              <a:prstGeom prst="rect">
                <a:avLst/>
              </a:prstGeom>
              <a:blipFill>
                <a:blip r:embed="rId4"/>
                <a:stretch>
                  <a:fillRect b="-12987"/>
                </a:stretch>
              </a:blipFill>
            </p:spPr>
            <p:txBody>
              <a:bodyPr/>
              <a:lstStyle/>
              <a:p>
                <a:r>
                  <a:rPr lang="zh-CN" altLang="en-US">
                    <a:noFill/>
                  </a:rPr>
                  <a:t> </a:t>
                </a:r>
              </a:p>
            </p:txBody>
          </p:sp>
        </mc:Fallback>
      </mc:AlternateContent>
      <p:sp>
        <p:nvSpPr>
          <p:cNvPr id="16" name="矩形 15">
            <a:extLst>
              <a:ext uri="{FF2B5EF4-FFF2-40B4-BE49-F238E27FC236}">
                <a16:creationId xmlns:a16="http://schemas.microsoft.com/office/drawing/2014/main" id="{1665CB56-ECA1-4425-9189-AC5B1EFC572C}"/>
              </a:ext>
            </a:extLst>
          </p:cNvPr>
          <p:cNvSpPr/>
          <p:nvPr/>
        </p:nvSpPr>
        <p:spPr>
          <a:xfrm>
            <a:off x="6780500" y="945034"/>
            <a:ext cx="908134" cy="461665"/>
          </a:xfrm>
          <a:prstGeom prst="rect">
            <a:avLst/>
          </a:prstGeom>
        </p:spPr>
        <p:txBody>
          <a:bodyPr wrap="none">
            <a:spAutoFit/>
          </a:bodyPr>
          <a:lstStyle/>
          <a:p>
            <a:r>
              <a:rPr lang="pt-PT" altLang="zh-CN" sz="2400" dirty="0">
                <a:solidFill>
                  <a:srgbClr val="0000FF"/>
                </a:solidFill>
                <a:latin typeface="SFRM1000"/>
              </a:rPr>
              <a:t>BLFQ:</a:t>
            </a:r>
            <a:endParaRPr lang="zh-CN" altLang="en-US" sz="2400" dirty="0">
              <a:solidFill>
                <a:srgbClr val="0000FF"/>
              </a:solidFill>
            </a:endParaRPr>
          </a:p>
        </p:txBody>
      </p:sp>
      <p:sp>
        <p:nvSpPr>
          <p:cNvPr id="17" name="矩形 16">
            <a:extLst>
              <a:ext uri="{FF2B5EF4-FFF2-40B4-BE49-F238E27FC236}">
                <a16:creationId xmlns:a16="http://schemas.microsoft.com/office/drawing/2014/main" id="{BD02BB23-F60A-4C2A-9892-B3A0D0E452E2}"/>
              </a:ext>
            </a:extLst>
          </p:cNvPr>
          <p:cNvSpPr/>
          <p:nvPr/>
        </p:nvSpPr>
        <p:spPr>
          <a:xfrm>
            <a:off x="6790765" y="3674407"/>
            <a:ext cx="1442959" cy="461665"/>
          </a:xfrm>
          <a:prstGeom prst="rect">
            <a:avLst/>
          </a:prstGeom>
        </p:spPr>
        <p:txBody>
          <a:bodyPr wrap="none">
            <a:spAutoFit/>
          </a:bodyPr>
          <a:lstStyle/>
          <a:p>
            <a:r>
              <a:rPr lang="pt-PT" altLang="zh-CN" sz="2400" dirty="0">
                <a:solidFill>
                  <a:srgbClr val="0000FF"/>
                </a:solidFill>
                <a:latin typeface="SFRM1000"/>
              </a:rPr>
              <a:t>Ding et al:</a:t>
            </a:r>
            <a:endParaRPr lang="zh-CN" altLang="en-US" sz="2400" dirty="0">
              <a:solidFill>
                <a:srgbClr val="0000FF"/>
              </a:solidFill>
            </a:endParaRPr>
          </a:p>
        </p:txBody>
      </p:sp>
      <mc:AlternateContent xmlns:mc="http://schemas.openxmlformats.org/markup-compatibility/2006" xmlns:a14="http://schemas.microsoft.com/office/drawing/2010/main">
        <mc:Choice Requires="a14">
          <p:sp>
            <p:nvSpPr>
              <p:cNvPr id="18" name="矩形 17">
                <a:extLst>
                  <a:ext uri="{FF2B5EF4-FFF2-40B4-BE49-F238E27FC236}">
                    <a16:creationId xmlns:a16="http://schemas.microsoft.com/office/drawing/2014/main" id="{CE520F9F-09B9-43CB-84E0-F7366E3887DD}"/>
                  </a:ext>
                </a:extLst>
              </p:cNvPr>
              <p:cNvSpPr/>
              <p:nvPr/>
            </p:nvSpPr>
            <p:spPr>
              <a:xfrm>
                <a:off x="8307536" y="3653980"/>
                <a:ext cx="2307042" cy="4689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altLang="zh-CN" sz="2400" i="1" smtClean="0">
                              <a:solidFill>
                                <a:prstClr val="black"/>
                              </a:solidFill>
                              <a:latin typeface="Cambria Math" panose="02040503050406030204" pitchFamily="18" charset="0"/>
                              <a:cs typeface="Times New Roman" panose="02020603050405020304" pitchFamily="18" charset="0"/>
                            </a:rPr>
                          </m:ctrlPr>
                        </m:sSubSupPr>
                        <m:e>
                          <m:r>
                            <a:rPr lang="en-US" altLang="zh-CN" sz="2400" i="1">
                              <a:solidFill>
                                <a:prstClr val="black"/>
                              </a:solidFill>
                              <a:latin typeface="Cambria Math" panose="02040503050406030204" pitchFamily="18" charset="0"/>
                              <a:cs typeface="Times New Roman" panose="02020603050405020304" pitchFamily="18" charset="0"/>
                            </a:rPr>
                            <m:t>𝑄</m:t>
                          </m:r>
                        </m:e>
                        <m:sub>
                          <m:r>
                            <a:rPr lang="en-US" altLang="zh-CN" sz="2400" i="1">
                              <a:solidFill>
                                <a:prstClr val="black"/>
                              </a:solidFill>
                              <a:latin typeface="Cambria Math" panose="02040503050406030204" pitchFamily="18" charset="0"/>
                              <a:cs typeface="Times New Roman" panose="02020603050405020304" pitchFamily="18" charset="0"/>
                            </a:rPr>
                            <m:t>0</m:t>
                          </m:r>
                        </m:sub>
                        <m:sup>
                          <m:r>
                            <a:rPr lang="en-US" altLang="zh-CN" sz="2400" i="1">
                              <a:solidFill>
                                <a:prstClr val="black"/>
                              </a:solidFill>
                              <a:latin typeface="Cambria Math" panose="02040503050406030204" pitchFamily="18" charset="0"/>
                              <a:cs typeface="Times New Roman" panose="02020603050405020304" pitchFamily="18" charset="0"/>
                            </a:rPr>
                            <m:t>2</m:t>
                          </m:r>
                        </m:sup>
                      </m:sSubSup>
                      <m:r>
                        <a:rPr lang="en-US" altLang="zh-CN" sz="2400" i="1">
                          <a:solidFill>
                            <a:prstClr val="black"/>
                          </a:solidFill>
                          <a:latin typeface="Cambria Math" panose="02040503050406030204" pitchFamily="18" charset="0"/>
                          <a:cs typeface="Times New Roman" panose="02020603050405020304" pitchFamily="18" charset="0"/>
                        </a:rPr>
                        <m:t>=0.09</m:t>
                      </m:r>
                      <m:r>
                        <a:rPr lang="en-US" altLang="zh-CN" sz="2400" i="1">
                          <a:solidFill>
                            <a:prstClr val="black"/>
                          </a:solidFill>
                          <a:latin typeface="Cambria Math" panose="02040503050406030204" pitchFamily="18" charset="0"/>
                          <a:cs typeface="Times New Roman" panose="02020603050405020304" pitchFamily="18" charset="0"/>
                        </a:rPr>
                        <m:t>𝐺𝑒</m:t>
                      </m:r>
                      <m:sSup>
                        <m:sSupPr>
                          <m:ctrlPr>
                            <a:rPr lang="en-US" altLang="zh-CN" sz="2400" i="1">
                              <a:solidFill>
                                <a:prstClr val="black"/>
                              </a:solidFill>
                              <a:latin typeface="Cambria Math" panose="02040503050406030204" pitchFamily="18" charset="0"/>
                              <a:cs typeface="Times New Roman" panose="02020603050405020304" pitchFamily="18" charset="0"/>
                            </a:rPr>
                          </m:ctrlPr>
                        </m:sSupPr>
                        <m:e>
                          <m:r>
                            <a:rPr lang="en-US" altLang="zh-CN" sz="2400" i="1">
                              <a:solidFill>
                                <a:prstClr val="black"/>
                              </a:solidFill>
                              <a:latin typeface="Cambria Math" panose="02040503050406030204" pitchFamily="18" charset="0"/>
                              <a:cs typeface="Times New Roman" panose="02020603050405020304" pitchFamily="18" charset="0"/>
                            </a:rPr>
                            <m:t>𝑉</m:t>
                          </m:r>
                        </m:e>
                        <m:sup>
                          <m:r>
                            <a:rPr lang="en-US" altLang="zh-CN" sz="2400" i="1">
                              <a:solidFill>
                                <a:prstClr val="black"/>
                              </a:solidFill>
                              <a:latin typeface="Cambria Math" panose="02040503050406030204" pitchFamily="18" charset="0"/>
                              <a:cs typeface="Times New Roman" panose="02020603050405020304" pitchFamily="18" charset="0"/>
                            </a:rPr>
                            <m:t>2</m:t>
                          </m:r>
                        </m:sup>
                      </m:sSup>
                    </m:oMath>
                  </m:oMathPara>
                </a14:m>
                <a:endParaRPr lang="zh-CN" altLang="en-US" sz="2400" dirty="0"/>
              </a:p>
            </p:txBody>
          </p:sp>
        </mc:Choice>
        <mc:Fallback xmlns="">
          <p:sp>
            <p:nvSpPr>
              <p:cNvPr id="18" name="矩形 17">
                <a:extLst>
                  <a:ext uri="{FF2B5EF4-FFF2-40B4-BE49-F238E27FC236}">
                    <a16:creationId xmlns:a16="http://schemas.microsoft.com/office/drawing/2014/main" id="{CE520F9F-09B9-43CB-84E0-F7366E3887DD}"/>
                  </a:ext>
                </a:extLst>
              </p:cNvPr>
              <p:cNvSpPr>
                <a:spLocks noRot="1" noChangeAspect="1" noMove="1" noResize="1" noEditPoints="1" noAdjustHandles="1" noChangeArrowheads="1" noChangeShapeType="1" noTextEdit="1"/>
              </p:cNvSpPr>
              <p:nvPr/>
            </p:nvSpPr>
            <p:spPr>
              <a:xfrm>
                <a:off x="8307536" y="3653980"/>
                <a:ext cx="2307042" cy="468975"/>
              </a:xfrm>
              <a:prstGeom prst="rect">
                <a:avLst/>
              </a:prstGeom>
              <a:blipFill>
                <a:blip r:embed="rId5"/>
                <a:stretch>
                  <a:fillRect b="-12987"/>
                </a:stretch>
              </a:blipFill>
            </p:spPr>
            <p:txBody>
              <a:bodyPr/>
              <a:lstStyle/>
              <a:p>
                <a:r>
                  <a:rPr lang="zh-CN" altLang="en-US">
                    <a:noFill/>
                  </a:rPr>
                  <a:t> </a:t>
                </a:r>
              </a:p>
            </p:txBody>
          </p:sp>
        </mc:Fallback>
      </mc:AlternateContent>
      <p:pic>
        <p:nvPicPr>
          <p:cNvPr id="20" name="图片 19">
            <a:extLst>
              <a:ext uri="{FF2B5EF4-FFF2-40B4-BE49-F238E27FC236}">
                <a16:creationId xmlns:a16="http://schemas.microsoft.com/office/drawing/2014/main" id="{F308B7F4-82D8-4CA9-B367-691693C384F6}"/>
              </a:ext>
            </a:extLst>
          </p:cNvPr>
          <p:cNvPicPr>
            <a:picLocks noChangeAspect="1"/>
          </p:cNvPicPr>
          <p:nvPr/>
        </p:nvPicPr>
        <p:blipFill>
          <a:blip r:embed="rId6"/>
          <a:stretch>
            <a:fillRect/>
          </a:stretch>
        </p:blipFill>
        <p:spPr>
          <a:xfrm>
            <a:off x="8004345" y="4372845"/>
            <a:ext cx="4187655" cy="747795"/>
          </a:xfrm>
          <a:prstGeom prst="rect">
            <a:avLst/>
          </a:prstGeom>
        </p:spPr>
      </p:pic>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5381CFB4-9605-4052-A075-40DA24A25527}"/>
                  </a:ext>
                </a:extLst>
              </p:cNvPr>
              <p:cNvSpPr txBox="1"/>
              <p:nvPr/>
            </p:nvSpPr>
            <p:spPr>
              <a:xfrm>
                <a:off x="7383388" y="4396661"/>
                <a:ext cx="69217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𝑓</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𝑥</m:t>
                          </m:r>
                        </m:e>
                      </m:d>
                    </m:oMath>
                  </m:oMathPara>
                </a14:m>
                <a:endParaRPr lang="zh-CN" altLang="en-US" sz="2400" dirty="0"/>
              </a:p>
            </p:txBody>
          </p:sp>
        </mc:Choice>
        <mc:Fallback xmlns="">
          <p:sp>
            <p:nvSpPr>
              <p:cNvPr id="23" name="文本框 22">
                <a:extLst>
                  <a:ext uri="{FF2B5EF4-FFF2-40B4-BE49-F238E27FC236}">
                    <a16:creationId xmlns:a16="http://schemas.microsoft.com/office/drawing/2014/main" id="{5381CFB4-9605-4052-A075-40DA24A25527}"/>
                  </a:ext>
                </a:extLst>
              </p:cNvPr>
              <p:cNvSpPr txBox="1">
                <a:spLocks noRot="1" noChangeAspect="1" noMove="1" noResize="1" noEditPoints="1" noAdjustHandles="1" noChangeArrowheads="1" noChangeShapeType="1" noTextEdit="1"/>
              </p:cNvSpPr>
              <p:nvPr/>
            </p:nvSpPr>
            <p:spPr>
              <a:xfrm>
                <a:off x="7383388" y="4396661"/>
                <a:ext cx="692177" cy="369332"/>
              </a:xfrm>
              <a:prstGeom prst="rect">
                <a:avLst/>
              </a:prstGeom>
              <a:blipFill>
                <a:blip r:embed="rId7"/>
                <a:stretch>
                  <a:fillRect l="-14035" b="-34426"/>
                </a:stretch>
              </a:blipFill>
            </p:spPr>
            <p:txBody>
              <a:bodyPr/>
              <a:lstStyle/>
              <a:p>
                <a:r>
                  <a:rPr lang="zh-CN" altLang="en-US">
                    <a:noFill/>
                  </a:rPr>
                  <a:t> </a:t>
                </a:r>
              </a:p>
            </p:txBody>
          </p:sp>
        </mc:Fallback>
      </mc:AlternateContent>
      <p:sp>
        <p:nvSpPr>
          <p:cNvPr id="25" name="文本框 24">
            <a:extLst>
              <a:ext uri="{FF2B5EF4-FFF2-40B4-BE49-F238E27FC236}">
                <a16:creationId xmlns:a16="http://schemas.microsoft.com/office/drawing/2014/main" id="{214B64DA-C8C6-4C68-8065-2E30C408B5C0}"/>
              </a:ext>
            </a:extLst>
          </p:cNvPr>
          <p:cNvSpPr txBox="1"/>
          <p:nvPr/>
        </p:nvSpPr>
        <p:spPr>
          <a:xfrm>
            <a:off x="8151357" y="2874651"/>
            <a:ext cx="3121367" cy="461665"/>
          </a:xfrm>
          <a:prstGeom prst="rect">
            <a:avLst/>
          </a:prstGeom>
          <a:noFill/>
        </p:spPr>
        <p:txBody>
          <a:bodyPr wrap="none" rtlCol="0">
            <a:spAutoFit/>
          </a:bodyPr>
          <a:lstStyle/>
          <a:p>
            <a:r>
              <a:rPr lang="en-US" altLang="zh-CN" sz="2400" dirty="0">
                <a:latin typeface="Times New Roman" panose="02020603050405020304" pitchFamily="18" charset="0"/>
                <a:cs typeface="Times New Roman" panose="02020603050405020304" pitchFamily="18" charset="0"/>
              </a:rPr>
              <a:t>ZRS evolution equation</a:t>
            </a:r>
            <a:endParaRPr lang="zh-CN" altLang="en-US" sz="2400" dirty="0">
              <a:latin typeface="Times New Roman" panose="02020603050405020304" pitchFamily="18" charset="0"/>
              <a:cs typeface="Times New Roman" panose="02020603050405020304" pitchFamily="18" charset="0"/>
            </a:endParaRPr>
          </a:p>
        </p:txBody>
      </p:sp>
      <p:sp>
        <p:nvSpPr>
          <p:cNvPr id="19" name="文本框 18">
            <a:extLst>
              <a:ext uri="{FF2B5EF4-FFF2-40B4-BE49-F238E27FC236}">
                <a16:creationId xmlns:a16="http://schemas.microsoft.com/office/drawing/2014/main" id="{E17D4004-BB0E-475B-8ED0-CCFDDCBD5AE8}"/>
              </a:ext>
            </a:extLst>
          </p:cNvPr>
          <p:cNvSpPr txBox="1"/>
          <p:nvPr/>
        </p:nvSpPr>
        <p:spPr>
          <a:xfrm>
            <a:off x="284376" y="111132"/>
            <a:ext cx="5833648" cy="523220"/>
          </a:xfrm>
          <a:prstGeom prst="rect">
            <a:avLst/>
          </a:prstGeom>
          <a:noFill/>
        </p:spPr>
        <p:txBody>
          <a:bodyPr wrap="none" rtlCol="0">
            <a:spAutoFit/>
          </a:bodyPr>
          <a:lstStyle/>
          <a:p>
            <a:r>
              <a:rPr lang="en-US" altLang="zh-CN" sz="2800" b="1" dirty="0">
                <a:solidFill>
                  <a:srgbClr val="FF0000"/>
                </a:solidFill>
                <a:latin typeface="Times New Roman" panose="02020603050405020304" pitchFamily="18" charset="0"/>
                <a:cs typeface="Times New Roman" panose="02020603050405020304" pitchFamily="18" charset="0"/>
              </a:rPr>
              <a:t>(B)  Parton distributions comparison</a:t>
            </a:r>
            <a:endParaRPr lang="zh-CN" altLang="en-US" sz="2800" b="1" dirty="0">
              <a:solidFill>
                <a:srgbClr val="FF0000"/>
              </a:solidFill>
              <a:latin typeface="Times New Roman" panose="02020603050405020304" pitchFamily="18" charset="0"/>
              <a:cs typeface="Times New Roman" panose="02020603050405020304" pitchFamily="18" charset="0"/>
            </a:endParaRPr>
          </a:p>
        </p:txBody>
      </p:sp>
      <p:sp>
        <p:nvSpPr>
          <p:cNvPr id="4" name="文本框 3">
            <a:extLst>
              <a:ext uri="{FF2B5EF4-FFF2-40B4-BE49-F238E27FC236}">
                <a16:creationId xmlns:a16="http://schemas.microsoft.com/office/drawing/2014/main" id="{9638DC86-1285-4D1B-924C-375673081167}"/>
              </a:ext>
            </a:extLst>
          </p:cNvPr>
          <p:cNvSpPr txBox="1"/>
          <p:nvPr/>
        </p:nvSpPr>
        <p:spPr>
          <a:xfrm>
            <a:off x="7813040" y="1493520"/>
            <a:ext cx="3573222" cy="461665"/>
          </a:xfrm>
          <a:prstGeom prst="rect">
            <a:avLst/>
          </a:prstGeom>
          <a:noFill/>
        </p:spPr>
        <p:txBody>
          <a:bodyPr wrap="none" rtlCol="0">
            <a:spAutoFit/>
          </a:bodyPr>
          <a:lstStyle/>
          <a:p>
            <a:r>
              <a:rPr lang="en-US" altLang="zh-CN" sz="2400" dirty="0">
                <a:latin typeface="Times New Roman" panose="02020603050405020304" pitchFamily="18" charset="0"/>
                <a:cs typeface="Times New Roman" panose="02020603050405020304" pitchFamily="18" charset="0"/>
              </a:rPr>
              <a:t>DGLAP evolution equation</a:t>
            </a:r>
            <a:endParaRPr lang="zh-CN" altLang="en-US" sz="2400" dirty="0">
              <a:latin typeface="Times New Roman" panose="02020603050405020304" pitchFamily="18" charset="0"/>
              <a:cs typeface="Times New Roman" panose="02020603050405020304" pitchFamily="18" charset="0"/>
            </a:endParaRPr>
          </a:p>
        </p:txBody>
      </p:sp>
      <p:sp>
        <p:nvSpPr>
          <p:cNvPr id="5" name="矩形 4">
            <a:extLst>
              <a:ext uri="{FF2B5EF4-FFF2-40B4-BE49-F238E27FC236}">
                <a16:creationId xmlns:a16="http://schemas.microsoft.com/office/drawing/2014/main" id="{7D500793-FD49-4561-9663-E0A8158C2F6F}"/>
              </a:ext>
            </a:extLst>
          </p:cNvPr>
          <p:cNvSpPr/>
          <p:nvPr/>
        </p:nvSpPr>
        <p:spPr>
          <a:xfrm>
            <a:off x="7843520" y="5188635"/>
            <a:ext cx="6654800" cy="584775"/>
          </a:xfrm>
          <a:prstGeom prst="rect">
            <a:avLst/>
          </a:prstGeom>
        </p:spPr>
        <p:txBody>
          <a:bodyPr wrap="square">
            <a:spAutoFit/>
          </a:bodyPr>
          <a:lstStyle/>
          <a:p>
            <a:r>
              <a:rPr lang="zh-CN" altLang="en-US" sz="1600" dirty="0">
                <a:solidFill>
                  <a:srgbClr val="00B050"/>
                </a:solidFill>
                <a:latin typeface="Times New Roman" panose="02020603050405020304" pitchFamily="18" charset="0"/>
                <a:cs typeface="Times New Roman" panose="02020603050405020304" pitchFamily="18" charset="0"/>
              </a:rPr>
              <a:t>（</a:t>
            </a:r>
            <a:r>
              <a:rPr lang="pt-PT" altLang="zh-CN" sz="1600" dirty="0">
                <a:solidFill>
                  <a:srgbClr val="00B050"/>
                </a:solidFill>
                <a:latin typeface="Times New Roman" panose="02020603050405020304" pitchFamily="18" charset="0"/>
                <a:cs typeface="Times New Roman" panose="02020603050405020304" pitchFamily="18" charset="0"/>
              </a:rPr>
              <a:t>Phys. Rev. D 101 (2020) 054014 )</a:t>
            </a:r>
          </a:p>
          <a:p>
            <a:r>
              <a:rPr lang="pt-PT" altLang="zh-CN" sz="1600" dirty="0">
                <a:solidFill>
                  <a:srgbClr val="00B050"/>
                </a:solidFill>
                <a:latin typeface="Times New Roman" panose="02020603050405020304" pitchFamily="18" charset="0"/>
                <a:cs typeface="Times New Roman" panose="02020603050405020304" pitchFamily="18" charset="0"/>
              </a:rPr>
              <a:t>Chin. Phys. C 44 (2020) 031002</a:t>
            </a:r>
            <a:r>
              <a:rPr lang="zh-CN" altLang="en-US" sz="1600" dirty="0">
                <a:solidFill>
                  <a:srgbClr val="00B050"/>
                </a:solidFill>
                <a:latin typeface="Times New Roman" panose="02020603050405020304" pitchFamily="18" charset="0"/>
                <a:cs typeface="Times New Roman" panose="02020603050405020304" pitchFamily="18" charset="0"/>
              </a:rPr>
              <a:t>）</a:t>
            </a:r>
            <a:endParaRPr lang="zh-CN" altLang="en-US" sz="1600" dirty="0">
              <a:solidFill>
                <a:srgbClr val="00B050"/>
              </a:solidFill>
            </a:endParaRPr>
          </a:p>
        </p:txBody>
      </p:sp>
    </p:spTree>
    <p:extLst>
      <p:ext uri="{BB962C8B-B14F-4D97-AF65-F5344CB8AC3E}">
        <p14:creationId xmlns:p14="http://schemas.microsoft.com/office/powerpoint/2010/main" val="3482626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85424D18-F560-4381-9D61-785BD9AA4A48}"/>
              </a:ext>
            </a:extLst>
          </p:cNvPr>
          <p:cNvPicPr>
            <a:picLocks noChangeAspect="1"/>
          </p:cNvPicPr>
          <p:nvPr/>
        </p:nvPicPr>
        <p:blipFill>
          <a:blip r:embed="rId2"/>
          <a:stretch>
            <a:fillRect/>
          </a:stretch>
        </p:blipFill>
        <p:spPr>
          <a:xfrm>
            <a:off x="1554480" y="310044"/>
            <a:ext cx="6707970" cy="4515956"/>
          </a:xfrm>
          <a:prstGeom prst="rect">
            <a:avLst/>
          </a:prstGeom>
        </p:spPr>
      </p:pic>
      <p:sp>
        <p:nvSpPr>
          <p:cNvPr id="9" name="矩形 8">
            <a:extLst>
              <a:ext uri="{FF2B5EF4-FFF2-40B4-BE49-F238E27FC236}">
                <a16:creationId xmlns:a16="http://schemas.microsoft.com/office/drawing/2014/main" id="{59E6C3BE-55D4-448F-8835-F7C316975B09}"/>
              </a:ext>
            </a:extLst>
          </p:cNvPr>
          <p:cNvSpPr/>
          <p:nvPr/>
        </p:nvSpPr>
        <p:spPr>
          <a:xfrm>
            <a:off x="355495" y="5437168"/>
            <a:ext cx="11480905" cy="1015663"/>
          </a:xfrm>
          <a:prstGeom prst="rect">
            <a:avLst/>
          </a:prstGeom>
        </p:spPr>
        <p:txBody>
          <a:bodyPr wrap="square">
            <a:spAutoFit/>
          </a:bodyPr>
          <a:lstStyle/>
          <a:p>
            <a:pPr marL="342900" indent="-342900" algn="just">
              <a:buFont typeface="Wingdings" panose="05000000000000000000" pitchFamily="2" charset="2"/>
              <a:buChar char="u"/>
            </a:pPr>
            <a:r>
              <a:rPr lang="en-US" altLang="zh-CN" sz="2000" dirty="0">
                <a:solidFill>
                  <a:srgbClr val="000000"/>
                </a:solidFill>
                <a:latin typeface="Times New Roman" panose="02020603050405020304" pitchFamily="18" charset="0"/>
                <a:cs typeface="Times New Roman" panose="02020603050405020304" pitchFamily="18" charset="0"/>
              </a:rPr>
              <a:t>This fig directly show the effect of shadowing and anti-shadowing . If the equation contains only the shadowing part, without the anti-shadowing part, the solid lines will always be lower than the dashed lines, and momentum conservation will not </a:t>
            </a:r>
            <a:r>
              <a:rPr lang="pt-PT" altLang="zh-CN" sz="2000" dirty="0">
                <a:solidFill>
                  <a:srgbClr val="000000"/>
                </a:solidFill>
                <a:latin typeface="Times New Roman" panose="02020603050405020304" pitchFamily="18" charset="0"/>
                <a:cs typeface="Times New Roman" panose="02020603050405020304" pitchFamily="18" charset="0"/>
              </a:rPr>
              <a:t>be maintained.</a:t>
            </a:r>
            <a:endParaRPr lang="zh-CN" alt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 name="矩形 15">
                <a:extLst>
                  <a:ext uri="{FF2B5EF4-FFF2-40B4-BE49-F238E27FC236}">
                    <a16:creationId xmlns:a16="http://schemas.microsoft.com/office/drawing/2014/main" id="{179D95CC-04EC-4BE1-A049-BB8A24D50F30}"/>
                  </a:ext>
                </a:extLst>
              </p:cNvPr>
              <p:cNvSpPr/>
              <p:nvPr/>
            </p:nvSpPr>
            <p:spPr>
              <a:xfrm>
                <a:off x="2813282" y="657618"/>
                <a:ext cx="815672" cy="42146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altLang="zh-CN" sz="2000" b="1" i="1" smtClean="0">
                              <a:solidFill>
                                <a:srgbClr val="0000FF"/>
                              </a:solidFill>
                              <a:latin typeface="Cambria Math" panose="02040503050406030204" pitchFamily="18" charset="0"/>
                              <a:cs typeface="Times New Roman" panose="02020603050405020304" pitchFamily="18" charset="0"/>
                            </a:rPr>
                          </m:ctrlPr>
                        </m:sSubSupPr>
                        <m:e>
                          <m:r>
                            <a:rPr lang="en-US" altLang="zh-CN" sz="2000" b="1" i="1">
                              <a:solidFill>
                                <a:srgbClr val="0000FF"/>
                              </a:solidFill>
                              <a:latin typeface="Cambria Math" panose="02040503050406030204" pitchFamily="18" charset="0"/>
                              <a:cs typeface="Times New Roman" panose="02020603050405020304" pitchFamily="18" charset="0"/>
                            </a:rPr>
                            <m:t>𝑸</m:t>
                          </m:r>
                        </m:e>
                        <m:sub>
                          <m:r>
                            <a:rPr lang="en-US" altLang="zh-CN" sz="2000" b="1" i="1">
                              <a:solidFill>
                                <a:srgbClr val="0000FF"/>
                              </a:solidFill>
                              <a:latin typeface="Cambria Math" panose="02040503050406030204" pitchFamily="18" charset="0"/>
                              <a:cs typeface="Times New Roman" panose="02020603050405020304" pitchFamily="18" charset="0"/>
                            </a:rPr>
                            <m:t>𝟎</m:t>
                          </m:r>
                        </m:sub>
                        <m:sup>
                          <m:r>
                            <a:rPr lang="en-US" altLang="zh-CN" sz="2000" b="1" i="1">
                              <a:solidFill>
                                <a:srgbClr val="0000FF"/>
                              </a:solidFill>
                              <a:latin typeface="Cambria Math" panose="02040503050406030204" pitchFamily="18" charset="0"/>
                              <a:cs typeface="Times New Roman" panose="02020603050405020304" pitchFamily="18" charset="0"/>
                            </a:rPr>
                            <m:t>𝟐</m:t>
                          </m:r>
                        </m:sup>
                      </m:sSubSup>
                      <m:r>
                        <a:rPr lang="zh-CN" altLang="en-US" sz="2000" b="1" i="1">
                          <a:solidFill>
                            <a:schemeClr val="tx1"/>
                          </a:solidFill>
                          <a:latin typeface="Cambria Math" panose="02040503050406030204" pitchFamily="18" charset="0"/>
                          <a:cs typeface="Times New Roman" panose="02020603050405020304" pitchFamily="18" charset="0"/>
                        </a:rPr>
                        <m:t>：</m:t>
                      </m:r>
                    </m:oMath>
                  </m:oMathPara>
                </a14:m>
                <a:endParaRPr lang="zh-CN" altLang="en-US" sz="2000" b="1"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16" name="矩形 15">
                <a:extLst>
                  <a:ext uri="{FF2B5EF4-FFF2-40B4-BE49-F238E27FC236}">
                    <a16:creationId xmlns:a16="http://schemas.microsoft.com/office/drawing/2014/main" id="{179D95CC-04EC-4BE1-A049-BB8A24D50F30}"/>
                  </a:ext>
                </a:extLst>
              </p:cNvPr>
              <p:cNvSpPr>
                <a:spLocks noRot="1" noChangeAspect="1" noMove="1" noResize="1" noEditPoints="1" noAdjustHandles="1" noChangeArrowheads="1" noChangeShapeType="1" noTextEdit="1"/>
              </p:cNvSpPr>
              <p:nvPr/>
            </p:nvSpPr>
            <p:spPr>
              <a:xfrm>
                <a:off x="2813282" y="657618"/>
                <a:ext cx="815672" cy="421462"/>
              </a:xfrm>
              <a:prstGeom prst="rect">
                <a:avLst/>
              </a:prstGeom>
              <a:blipFill>
                <a:blip r:embed="rId3"/>
                <a:stretch>
                  <a:fillRect b="-11594"/>
                </a:stretch>
              </a:blipFill>
            </p:spPr>
            <p:txBody>
              <a:bodyPr/>
              <a:lstStyle/>
              <a:p>
                <a:r>
                  <a:rPr lang="zh-CN" altLang="en-US">
                    <a:noFill/>
                  </a:rPr>
                  <a:t> </a:t>
                </a:r>
              </a:p>
            </p:txBody>
          </p:sp>
        </mc:Fallback>
      </mc:AlternateContent>
      <p:sp>
        <p:nvSpPr>
          <p:cNvPr id="17" name="矩形 16">
            <a:extLst>
              <a:ext uri="{FF2B5EF4-FFF2-40B4-BE49-F238E27FC236}">
                <a16:creationId xmlns:a16="http://schemas.microsoft.com/office/drawing/2014/main" id="{D4976D7E-BAB9-4D14-9187-CF4966308897}"/>
              </a:ext>
            </a:extLst>
          </p:cNvPr>
          <p:cNvSpPr/>
          <p:nvPr/>
        </p:nvSpPr>
        <p:spPr>
          <a:xfrm>
            <a:off x="8557937" y="527007"/>
            <a:ext cx="2828018" cy="461665"/>
          </a:xfrm>
          <a:prstGeom prst="rect">
            <a:avLst/>
          </a:prstGeom>
        </p:spPr>
        <p:txBody>
          <a:bodyPr wrap="none">
            <a:spAutoFit/>
          </a:bodyPr>
          <a:lstStyle/>
          <a:p>
            <a:r>
              <a:rPr lang="pt-PT" altLang="zh-CN" sz="2400" b="1" dirty="0">
                <a:solidFill>
                  <a:srgbClr val="0000FF"/>
                </a:solidFill>
                <a:latin typeface="Times New Roman" panose="02020603050405020304" pitchFamily="18" charset="0"/>
                <a:cs typeface="Times New Roman" panose="02020603050405020304" pitchFamily="18" charset="0"/>
              </a:rPr>
              <a:t>input distribution</a:t>
            </a:r>
            <a:r>
              <a:rPr lang="zh-CN" altLang="en-US" sz="2400" dirty="0">
                <a:latin typeface="Times New Roman" panose="02020603050405020304" pitchFamily="18" charset="0"/>
                <a:cs typeface="Times New Roman" panose="02020603050405020304" pitchFamily="18" charset="0"/>
              </a:rPr>
              <a:t>：</a:t>
            </a:r>
          </a:p>
        </p:txBody>
      </p:sp>
      <p:sp>
        <p:nvSpPr>
          <p:cNvPr id="18" name="文本框 17">
            <a:extLst>
              <a:ext uri="{FF2B5EF4-FFF2-40B4-BE49-F238E27FC236}">
                <a16:creationId xmlns:a16="http://schemas.microsoft.com/office/drawing/2014/main" id="{2075C7C1-758F-4F34-A275-D82CCC1530A6}"/>
              </a:ext>
            </a:extLst>
          </p:cNvPr>
          <p:cNvSpPr txBox="1"/>
          <p:nvPr/>
        </p:nvSpPr>
        <p:spPr>
          <a:xfrm>
            <a:off x="9086184" y="2891307"/>
            <a:ext cx="1883849" cy="461665"/>
          </a:xfrm>
          <a:prstGeom prst="rect">
            <a:avLst/>
          </a:prstGeom>
          <a:noFill/>
        </p:spPr>
        <p:txBody>
          <a:bodyPr wrap="none" rtlCol="0">
            <a:spAutoFit/>
          </a:bodyPr>
          <a:lstStyle/>
          <a:p>
            <a:r>
              <a:rPr lang="en-US" altLang="zh-CN" sz="2400" dirty="0">
                <a:latin typeface="Times New Roman" panose="02020603050405020304" pitchFamily="18" charset="0"/>
                <a:cs typeface="Times New Roman" panose="02020603050405020304" pitchFamily="18" charset="0"/>
              </a:rPr>
              <a:t>ZRS equation</a:t>
            </a:r>
            <a:endParaRPr lang="zh-CN" altLang="en-US" sz="2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9" name="矩形 18">
                <a:extLst>
                  <a:ext uri="{FF2B5EF4-FFF2-40B4-BE49-F238E27FC236}">
                    <a16:creationId xmlns:a16="http://schemas.microsoft.com/office/drawing/2014/main" id="{BF8C02F4-1FD2-446D-9176-15CE55515D99}"/>
                  </a:ext>
                </a:extLst>
              </p:cNvPr>
              <p:cNvSpPr/>
              <p:nvPr/>
            </p:nvSpPr>
            <p:spPr>
              <a:xfrm>
                <a:off x="3310846" y="670397"/>
                <a:ext cx="1317990"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2000" i="1" smtClean="0">
                          <a:solidFill>
                            <a:schemeClr val="tx1"/>
                          </a:solidFill>
                          <a:latin typeface="Cambria Math" panose="02040503050406030204" pitchFamily="18" charset="0"/>
                          <a:cs typeface="Times New Roman" panose="02020603050405020304" pitchFamily="18" charset="0"/>
                        </a:rPr>
                        <m:t>0.09</m:t>
                      </m:r>
                      <m:r>
                        <a:rPr lang="en-US" altLang="zh-CN" sz="2000" i="1" smtClean="0">
                          <a:solidFill>
                            <a:schemeClr val="tx1"/>
                          </a:solidFill>
                          <a:latin typeface="Cambria Math" panose="02040503050406030204" pitchFamily="18" charset="0"/>
                          <a:cs typeface="Times New Roman" panose="02020603050405020304" pitchFamily="18" charset="0"/>
                        </a:rPr>
                        <m:t>𝐺𝑒</m:t>
                      </m:r>
                      <m:sSup>
                        <m:sSupPr>
                          <m:ctrlPr>
                            <a:rPr lang="en-US" altLang="zh-CN" sz="2000" i="1">
                              <a:solidFill>
                                <a:schemeClr val="tx1"/>
                              </a:solidFill>
                              <a:latin typeface="Cambria Math" panose="02040503050406030204" pitchFamily="18" charset="0"/>
                              <a:cs typeface="Times New Roman" panose="02020603050405020304" pitchFamily="18" charset="0"/>
                            </a:rPr>
                          </m:ctrlPr>
                        </m:sSupPr>
                        <m:e>
                          <m:r>
                            <a:rPr lang="en-US" altLang="zh-CN" sz="2000" i="1">
                              <a:solidFill>
                                <a:schemeClr val="tx1"/>
                              </a:solidFill>
                              <a:latin typeface="Cambria Math" panose="02040503050406030204" pitchFamily="18" charset="0"/>
                              <a:cs typeface="Times New Roman" panose="02020603050405020304" pitchFamily="18" charset="0"/>
                            </a:rPr>
                            <m:t>𝑉</m:t>
                          </m:r>
                        </m:e>
                        <m:sup>
                          <m:r>
                            <a:rPr lang="en-US" altLang="zh-CN" sz="2000" i="1">
                              <a:solidFill>
                                <a:schemeClr val="tx1"/>
                              </a:solidFill>
                              <a:latin typeface="Cambria Math" panose="02040503050406030204" pitchFamily="18" charset="0"/>
                              <a:cs typeface="Times New Roman" panose="02020603050405020304" pitchFamily="18" charset="0"/>
                            </a:rPr>
                            <m:t>2</m:t>
                          </m:r>
                        </m:sup>
                      </m:sSup>
                    </m:oMath>
                  </m:oMathPara>
                </a14:m>
                <a:endParaRPr lang="zh-CN" altLang="en-US" sz="20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19" name="矩形 18">
                <a:extLst>
                  <a:ext uri="{FF2B5EF4-FFF2-40B4-BE49-F238E27FC236}">
                    <a16:creationId xmlns:a16="http://schemas.microsoft.com/office/drawing/2014/main" id="{BF8C02F4-1FD2-446D-9176-15CE55515D99}"/>
                  </a:ext>
                </a:extLst>
              </p:cNvPr>
              <p:cNvSpPr>
                <a:spLocks noRot="1" noChangeAspect="1" noMove="1" noResize="1" noEditPoints="1" noAdjustHandles="1" noChangeArrowheads="1" noChangeShapeType="1" noTextEdit="1"/>
              </p:cNvSpPr>
              <p:nvPr/>
            </p:nvSpPr>
            <p:spPr>
              <a:xfrm>
                <a:off x="3310846" y="670397"/>
                <a:ext cx="1317990" cy="400110"/>
              </a:xfrm>
              <a:prstGeom prst="rect">
                <a:avLst/>
              </a:prstGeom>
              <a:blipFill>
                <a:blip r:embed="rId4"/>
                <a:stretch>
                  <a:fillRect/>
                </a:stretch>
              </a:blipFill>
            </p:spPr>
            <p:txBody>
              <a:bodyPr/>
              <a:lstStyle/>
              <a:p>
                <a:r>
                  <a:rPr lang="zh-CN" altLang="en-US">
                    <a:noFill/>
                  </a:rPr>
                  <a:t> </a:t>
                </a:r>
              </a:p>
            </p:txBody>
          </p:sp>
        </mc:Fallback>
      </mc:AlternateContent>
      <p:sp>
        <p:nvSpPr>
          <p:cNvPr id="20" name="文本框 19">
            <a:extLst>
              <a:ext uri="{FF2B5EF4-FFF2-40B4-BE49-F238E27FC236}">
                <a16:creationId xmlns:a16="http://schemas.microsoft.com/office/drawing/2014/main" id="{27CAE774-3B0B-45C2-A303-871C0E364DD9}"/>
              </a:ext>
            </a:extLst>
          </p:cNvPr>
          <p:cNvSpPr txBox="1"/>
          <p:nvPr/>
        </p:nvSpPr>
        <p:spPr>
          <a:xfrm>
            <a:off x="8524871" y="1617324"/>
            <a:ext cx="2869696" cy="461665"/>
          </a:xfrm>
          <a:prstGeom prst="rect">
            <a:avLst/>
          </a:prstGeom>
          <a:noFill/>
        </p:spPr>
        <p:txBody>
          <a:bodyPr wrap="none" rtlCol="0">
            <a:spAutoFit/>
          </a:bodyPr>
          <a:lstStyle/>
          <a:p>
            <a:r>
              <a:rPr lang="en-US" altLang="zh-CN" sz="2400" b="1" dirty="0">
                <a:solidFill>
                  <a:srgbClr val="0000FF"/>
                </a:solidFill>
                <a:latin typeface="Times New Roman" panose="02020603050405020304" pitchFamily="18" charset="0"/>
                <a:cs typeface="Times New Roman" panose="02020603050405020304" pitchFamily="18" charset="0"/>
              </a:rPr>
              <a:t>Evolution equation: </a:t>
            </a:r>
            <a:endParaRPr lang="zh-CN" altLang="en-US" sz="2400" b="1" dirty="0">
              <a:solidFill>
                <a:srgbClr val="0000FF"/>
              </a:solidFill>
              <a:latin typeface="Times New Roman" panose="02020603050405020304" pitchFamily="18" charset="0"/>
              <a:cs typeface="Times New Roman" panose="02020603050405020304" pitchFamily="18" charset="0"/>
            </a:endParaRPr>
          </a:p>
        </p:txBody>
      </p:sp>
      <p:sp>
        <p:nvSpPr>
          <p:cNvPr id="21" name="文本框 20">
            <a:extLst>
              <a:ext uri="{FF2B5EF4-FFF2-40B4-BE49-F238E27FC236}">
                <a16:creationId xmlns:a16="http://schemas.microsoft.com/office/drawing/2014/main" id="{BB34D4AC-C81F-418C-8AC1-1F51C110DB09}"/>
              </a:ext>
            </a:extLst>
          </p:cNvPr>
          <p:cNvSpPr txBox="1"/>
          <p:nvPr/>
        </p:nvSpPr>
        <p:spPr>
          <a:xfrm>
            <a:off x="9032453" y="2315432"/>
            <a:ext cx="2335704" cy="461665"/>
          </a:xfrm>
          <a:prstGeom prst="rect">
            <a:avLst/>
          </a:prstGeom>
          <a:noFill/>
        </p:spPr>
        <p:txBody>
          <a:bodyPr wrap="none" rtlCol="0">
            <a:spAutoFit/>
          </a:bodyPr>
          <a:lstStyle/>
          <a:p>
            <a:r>
              <a:rPr lang="en-US" altLang="zh-CN" sz="2400" dirty="0">
                <a:latin typeface="Times New Roman" panose="02020603050405020304" pitchFamily="18" charset="0"/>
                <a:cs typeface="Times New Roman" panose="02020603050405020304" pitchFamily="18" charset="0"/>
              </a:rPr>
              <a:t>DGLAP equation</a:t>
            </a:r>
            <a:endParaRPr lang="zh-CN" altLang="en-US" sz="2400" dirty="0">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a16="http://schemas.microsoft.com/office/drawing/2014/main" id="{45963E39-568B-4E32-8F47-5B7D1F65F116}"/>
              </a:ext>
            </a:extLst>
          </p:cNvPr>
          <p:cNvSpPr txBox="1"/>
          <p:nvPr/>
        </p:nvSpPr>
        <p:spPr>
          <a:xfrm>
            <a:off x="2197494" y="4722830"/>
            <a:ext cx="6136616" cy="461665"/>
          </a:xfrm>
          <a:prstGeom prst="rect">
            <a:avLst/>
          </a:prstGeom>
          <a:noFill/>
        </p:spPr>
        <p:txBody>
          <a:bodyPr wrap="none" rtlCol="0">
            <a:spAutoFit/>
          </a:bodyPr>
          <a:lstStyle/>
          <a:p>
            <a:r>
              <a:rPr lang="en-US" altLang="zh-CN" sz="2400" dirty="0">
                <a:solidFill>
                  <a:srgbClr val="0000FF"/>
                </a:solidFill>
                <a:latin typeface="Times New Roman" panose="02020603050405020304" pitchFamily="18" charset="0"/>
                <a:cs typeface="Times New Roman" panose="02020603050405020304" pitchFamily="18" charset="0"/>
              </a:rPr>
              <a:t>valence quark, sea quark and gluon distributions</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
        <p:nvSpPr>
          <p:cNvPr id="3" name="矩形 2">
            <a:extLst>
              <a:ext uri="{FF2B5EF4-FFF2-40B4-BE49-F238E27FC236}">
                <a16:creationId xmlns:a16="http://schemas.microsoft.com/office/drawing/2014/main" id="{F38F4C69-65CE-46D9-B64C-6DE2C163FD10}"/>
              </a:ext>
            </a:extLst>
          </p:cNvPr>
          <p:cNvSpPr/>
          <p:nvPr/>
        </p:nvSpPr>
        <p:spPr>
          <a:xfrm>
            <a:off x="9071674" y="1080254"/>
            <a:ext cx="971741" cy="461665"/>
          </a:xfrm>
          <a:prstGeom prst="rect">
            <a:avLst/>
          </a:prstGeom>
        </p:spPr>
        <p:txBody>
          <a:bodyPr wrap="none">
            <a:spAutoFit/>
          </a:bodyPr>
          <a:lstStyle/>
          <a:p>
            <a:r>
              <a:rPr lang="pt-PT" altLang="zh-CN" sz="2400" dirty="0">
                <a:latin typeface="Times New Roman" panose="02020603050405020304" pitchFamily="18" charset="0"/>
                <a:cs typeface="Times New Roman" panose="02020603050405020304" pitchFamily="18" charset="0"/>
              </a:rPr>
              <a:t>BLFQ</a:t>
            </a:r>
            <a:endParaRPr lang="zh-CN" altLang="en-US" sz="2400" dirty="0"/>
          </a:p>
        </p:txBody>
      </p:sp>
    </p:spTree>
    <p:extLst>
      <p:ext uri="{BB962C8B-B14F-4D97-AF65-F5344CB8AC3E}">
        <p14:creationId xmlns:p14="http://schemas.microsoft.com/office/powerpoint/2010/main" val="38068210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9440</TotalTime>
  <Words>1138</Words>
  <Application>Microsoft Office PowerPoint</Application>
  <PresentationFormat>宽屏</PresentationFormat>
  <Paragraphs>113</Paragraphs>
  <Slides>16</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16</vt:i4>
      </vt:variant>
    </vt:vector>
  </HeadingPairs>
  <TitlesOfParts>
    <vt:vector size="29" baseType="lpstr">
      <vt:lpstr>CMR10</vt:lpstr>
      <vt:lpstr>SFBX0800</vt:lpstr>
      <vt:lpstr>SFRM0800</vt:lpstr>
      <vt:lpstr>SFRM1000</vt:lpstr>
      <vt:lpstr>SFTI0800</vt:lpstr>
      <vt:lpstr>等线</vt:lpstr>
      <vt:lpstr>等线 Light</vt:lpstr>
      <vt:lpstr>宋体</vt:lpstr>
      <vt:lpstr>Arial</vt:lpstr>
      <vt:lpstr>Cambria Math</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ThinkPad</dc:creator>
  <cp:lastModifiedBy>ThinkPad</cp:lastModifiedBy>
  <cp:revision>267</cp:revision>
  <dcterms:created xsi:type="dcterms:W3CDTF">2021-08-25T01:48:30Z</dcterms:created>
  <dcterms:modified xsi:type="dcterms:W3CDTF">2021-09-28T13:02:11Z</dcterms:modified>
</cp:coreProperties>
</file>