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handoutMasterIdLst>
    <p:handoutMasterId r:id="rId36"/>
  </p:handoutMasterIdLst>
  <p:sldIdLst>
    <p:sldId id="2168" r:id="rId2"/>
    <p:sldId id="2192" r:id="rId3"/>
    <p:sldId id="2202" r:id="rId4"/>
    <p:sldId id="2324" r:id="rId5"/>
    <p:sldId id="2325" r:id="rId6"/>
    <p:sldId id="2338" r:id="rId7"/>
    <p:sldId id="2326" r:id="rId8"/>
    <p:sldId id="2328" r:id="rId9"/>
    <p:sldId id="2327" r:id="rId10"/>
    <p:sldId id="2329" r:id="rId11"/>
    <p:sldId id="2330" r:id="rId12"/>
    <p:sldId id="2332" r:id="rId13"/>
    <p:sldId id="2334" r:id="rId14"/>
    <p:sldId id="2335" r:id="rId15"/>
    <p:sldId id="2337" r:id="rId16"/>
    <p:sldId id="2333" r:id="rId17"/>
    <p:sldId id="2340" r:id="rId18"/>
    <p:sldId id="2339" r:id="rId19"/>
    <p:sldId id="2341" r:id="rId20"/>
    <p:sldId id="2347" r:id="rId21"/>
    <p:sldId id="2193" r:id="rId22"/>
    <p:sldId id="2342" r:id="rId23"/>
    <p:sldId id="2345" r:id="rId24"/>
    <p:sldId id="2343" r:id="rId25"/>
    <p:sldId id="2344" r:id="rId26"/>
    <p:sldId id="2349" r:id="rId27"/>
    <p:sldId id="2312" r:id="rId28"/>
    <p:sldId id="2277" r:id="rId29"/>
    <p:sldId id="2281" r:id="rId30"/>
    <p:sldId id="2302" r:id="rId31"/>
    <p:sldId id="2313" r:id="rId32"/>
    <p:sldId id="2269" r:id="rId33"/>
    <p:sldId id="2346" r:id="rId34"/>
  </p:sldIdLst>
  <p:sldSz cx="12192000" cy="6858000"/>
  <p:notesSz cx="7315200" cy="9601200"/>
  <p:custDataLst>
    <p:tags r:id="rId3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3333FF"/>
    <a:srgbClr val="CC9900"/>
    <a:srgbClr val="009900"/>
    <a:srgbClr val="0000FF"/>
    <a:srgbClr val="FFFFCC"/>
    <a:srgbClr val="FFA520"/>
    <a:srgbClr val="000099"/>
    <a:srgbClr val="0033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974" autoAdjust="0"/>
  </p:normalViewPr>
  <p:slideViewPr>
    <p:cSldViewPr>
      <p:cViewPr varScale="1">
        <p:scale>
          <a:sx n="97" d="100"/>
          <a:sy n="97" d="100"/>
        </p:scale>
        <p:origin x="48" y="3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-12726"/>
    </p:cViewPr>
  </p:sorterViewPr>
  <p:notesViewPr>
    <p:cSldViewPr>
      <p:cViewPr varScale="1">
        <p:scale>
          <a:sx n="84" d="100"/>
          <a:sy n="84" d="100"/>
        </p:scale>
        <p:origin x="379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home-roberts\zPresentations\zppt\21\MassBudge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home-roberts\zPresentations\zppt\21\MassBudge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Pion mass-squared partition</a:t>
            </a:r>
          </a:p>
        </c:rich>
      </c:tx>
      <c:layout>
        <c:manualLayout>
          <c:xMode val="edge"/>
          <c:yMode val="edge"/>
          <c:x val="0.18341666666666667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Sheet1!$A$6</c:f>
              <c:strCache>
                <c:ptCount val="1"/>
                <c:pt idx="0">
                  <c:v>pion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B5F2-4206-A0BD-F4DA9648425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B5F2-4206-A0BD-F4DA9648425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B5F2-4206-A0BD-F4DA9648425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B5F2-4206-A0BD-F4DA96484251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5F2-4206-A0BD-F4DA96484251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5F2-4206-A0BD-F4DA96484251}"/>
                </c:ext>
              </c:extLst>
            </c:dLbl>
            <c:dLbl>
              <c:idx val="2"/>
              <c:layout>
                <c:manualLayout>
                  <c:x val="-6.9444444444444489E-2"/>
                  <c:y val="4.6296296296296294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400" b="1" i="0" u="none" strike="noStrike" kern="1200" spc="0" baseline="0">
                        <a:solidFill>
                          <a:schemeClr val="bg1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0945B002-7ED4-4ED5-AD75-40404F18E232}" type="CATEGORYNAME">
                      <a:rPr lang="en-US" sz="1400">
                        <a:solidFill>
                          <a:schemeClr val="accent5"/>
                        </a:solidFill>
                      </a:rPr>
                      <a:pPr>
                        <a:defRPr sz="1400">
                          <a:solidFill>
                            <a:schemeClr val="bg1">
                              <a:lumMod val="50000"/>
                            </a:schemeClr>
                          </a:solidFill>
                        </a:defRPr>
                      </a:pPr>
                      <a:t>[CATEGORY NAME]</a:t>
                    </a:fld>
                    <a:r>
                      <a:rPr lang="en-US" sz="1400" baseline="0" dirty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, </a:t>
                    </a:r>
                    <a:fld id="{18BE3E22-8464-4216-90A6-68E87D34E5C7}" type="PERCENTAGE">
                      <a:rPr lang="en-US" sz="1400" baseline="0">
                        <a:solidFill>
                          <a:schemeClr val="bg1">
                            <a:lumMod val="50000"/>
                          </a:schemeClr>
                        </a:solidFill>
                      </a:rPr>
                      <a:pPr>
                        <a:defRPr sz="1400">
                          <a:solidFill>
                            <a:schemeClr val="bg1">
                              <a:lumMod val="50000"/>
                            </a:schemeClr>
                          </a:solidFill>
                        </a:defRPr>
                      </a:pPr>
                      <a:t>[PERCENTAGE]</a:t>
                    </a:fld>
                    <a:endParaRPr lang="en-US" sz="1400" baseline="0" dirty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bg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5F2-4206-A0BD-F4DA96484251}"/>
                </c:ext>
              </c:extLst>
            </c:dLbl>
            <c:dLbl>
              <c:idx val="3"/>
              <c:layout>
                <c:manualLayout>
                  <c:x val="8.3333333333333329E-2"/>
                  <c:y val="-4.629629629629629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4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5F2-4206-A0BD-F4DA964842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Sheet1!$B$5:$E$5</c:f>
              <c:strCache>
                <c:ptCount val="4"/>
                <c:pt idx="0">
                  <c:v>u quark</c:v>
                </c:pt>
                <c:pt idx="1">
                  <c:v>d quark</c:v>
                </c:pt>
                <c:pt idx="2">
                  <c:v>glue</c:v>
                </c:pt>
                <c:pt idx="3">
                  <c:v>sea</c:v>
                </c:pt>
              </c:strCache>
            </c:strRef>
          </c:cat>
          <c:val>
            <c:numRef>
              <c:f>Sheet1!$B$6:$E$6</c:f>
              <c:numCache>
                <c:formatCode>0%</c:formatCode>
                <c:ptCount val="4"/>
                <c:pt idx="0">
                  <c:v>0.5</c:v>
                </c:pt>
                <c:pt idx="1">
                  <c:v>0.5</c:v>
                </c:pt>
                <c:pt idx="2" formatCode="General">
                  <c:v>0</c:v>
                </c:pt>
                <c:pt idx="3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5F2-4206-A0BD-F4DA96484251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Kaon mass-squared partition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Sheet1!$A$9</c:f>
              <c:strCache>
                <c:ptCount val="1"/>
                <c:pt idx="0">
                  <c:v>kaon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E829-4318-8AED-2BC55E1385E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E829-4318-8AED-2BC55E1385E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E829-4318-8AED-2BC55E1385E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E829-4318-8AED-2BC55E1385ED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E829-4318-8AED-2BC55E1385ED}"/>
                </c:ext>
              </c:extLst>
            </c:dLbl>
            <c:dLbl>
              <c:idx val="1"/>
              <c:layout>
                <c:manualLayout>
                  <c:x val="0"/>
                  <c:y val="0.3085595486111110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9660256410256409"/>
                      <c:h val="0.2202440972222222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E829-4318-8AED-2BC55E1385ED}"/>
                </c:ext>
              </c:extLst>
            </c:dLbl>
            <c:dLbl>
              <c:idx val="2"/>
              <c:layout>
                <c:manualLayout>
                  <c:x val="-0.29330021562258241"/>
                  <c:y val="7.431781553621587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985243413818956"/>
                      <c:h val="0.1947223373394115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E829-4318-8AED-2BC55E1385ED}"/>
                </c:ext>
              </c:extLst>
            </c:dLbl>
            <c:dLbl>
              <c:idx val="3"/>
              <c:layout>
                <c:manualLayout>
                  <c:x val="0.13870711663749904"/>
                  <c:y val="6.4449087504412847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600" b="1" i="0" u="none" strike="noStrike" kern="1200" spc="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3D730D1D-20FE-413B-8D85-B793980AF02A}" type="CATEGORYNAME">
                      <a:rPr lang="en-US" sz="1600" dirty="0">
                        <a:solidFill>
                          <a:schemeClr val="tx1"/>
                        </a:solidFill>
                      </a:rPr>
                      <a:pPr>
                        <a:defRPr sz="1600"/>
                      </a:pPr>
                      <a:t>[CATEGORY NAME]</a:t>
                    </a:fld>
                    <a:r>
                      <a:rPr lang="en-US" sz="1600" baseline="0" dirty="0"/>
                      <a:t>
</a:t>
                    </a:r>
                    <a:fld id="{A856C4B7-D2AA-4B24-AE22-71468BAF65E3}" type="PERCENTAGE">
                      <a:rPr lang="en-US" sz="1600" baseline="0" dirty="0">
                        <a:solidFill>
                          <a:schemeClr val="tx1"/>
                        </a:solidFill>
                      </a:rPr>
                      <a:pPr>
                        <a:defRPr sz="1600"/>
                      </a:pPr>
                      <a:t>[PERCENTAGE]</a:t>
                    </a:fld>
                    <a:endParaRPr lang="en-US" sz="1600" baseline="0" dirty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3598326939914659"/>
                      <c:h val="0.2178702168807846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E829-4318-8AED-2BC55E1385E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Sheet1!$B$8:$E$8</c:f>
              <c:strCache>
                <c:ptCount val="4"/>
                <c:pt idx="0">
                  <c:v>u quark</c:v>
                </c:pt>
                <c:pt idx="1">
                  <c:v>d quark</c:v>
                </c:pt>
                <c:pt idx="2">
                  <c:v>glue</c:v>
                </c:pt>
                <c:pt idx="3">
                  <c:v>sea</c:v>
                </c:pt>
              </c:strCache>
            </c:strRef>
          </c:cat>
          <c:val>
            <c:numRef>
              <c:f>Sheet1!$B$9:$E$9</c:f>
              <c:numCache>
                <c:formatCode>0%</c:formatCode>
                <c:ptCount val="4"/>
                <c:pt idx="0">
                  <c:v>0.47</c:v>
                </c:pt>
                <c:pt idx="1">
                  <c:v>0.53</c:v>
                </c:pt>
                <c:pt idx="2" formatCode="General">
                  <c:v>0</c:v>
                </c:pt>
                <c:pt idx="3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829-4318-8AED-2BC55E1385ED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Pion mass-squared</a:t>
            </a:r>
            <a:r>
              <a:rPr lang="en-US" baseline="0" dirty="0"/>
              <a:t> partition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pion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F4C0-4B4F-A5DF-CA6925CB5699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F4C0-4B4F-A5DF-CA6925CB5699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F4C0-4B4F-A5DF-CA6925CB5699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F4C0-4B4F-A5DF-CA6925CB5699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4C0-4B4F-A5DF-CA6925CB569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4C0-4B4F-A5DF-CA6925CB569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4C0-4B4F-A5DF-CA6925CB5699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4C0-4B4F-A5DF-CA6925CB569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Sheet1!$B$1:$E$1</c:f>
              <c:strCache>
                <c:ptCount val="4"/>
                <c:pt idx="0">
                  <c:v>u quark</c:v>
                </c:pt>
                <c:pt idx="1">
                  <c:v>d quark</c:v>
                </c:pt>
                <c:pt idx="2">
                  <c:v>glue</c:v>
                </c:pt>
                <c:pt idx="3">
                  <c:v>sea</c:v>
                </c:pt>
              </c:strCache>
            </c:strRef>
          </c:cat>
          <c:val>
            <c:numRef>
              <c:f>Sheet1!$B$2:$E$2</c:f>
              <c:numCache>
                <c:formatCode>0%</c:formatCode>
                <c:ptCount val="4"/>
                <c:pt idx="0">
                  <c:v>0.24</c:v>
                </c:pt>
                <c:pt idx="1">
                  <c:v>0.24</c:v>
                </c:pt>
                <c:pt idx="2">
                  <c:v>0.41</c:v>
                </c:pt>
                <c:pt idx="3">
                  <c:v>0.11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4C0-4B4F-A5DF-CA6925CB5699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Kaon mass-squared partition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Sheet1!$A$4</c:f>
              <c:strCache>
                <c:ptCount val="1"/>
                <c:pt idx="0">
                  <c:v>kaon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F55C-474C-87A5-6D4F8B9192BB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F55C-474C-87A5-6D4F8B9192BB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F55C-474C-87A5-6D4F8B9192BB}"/>
              </c:ext>
            </c:extLst>
          </c:dPt>
          <c:dPt>
            <c:idx val="3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F55C-474C-87A5-6D4F8B9192BB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55C-474C-87A5-6D4F8B9192BB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55C-474C-87A5-6D4F8B9192BB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55C-474C-87A5-6D4F8B9192BB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55C-474C-87A5-6D4F8B9192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Sheet1!$B$3:$E$3</c:f>
              <c:strCache>
                <c:ptCount val="4"/>
                <c:pt idx="0">
                  <c:v>u quark</c:v>
                </c:pt>
                <c:pt idx="1">
                  <c:v>s quark</c:v>
                </c:pt>
                <c:pt idx="2">
                  <c:v>glue</c:v>
                </c:pt>
                <c:pt idx="3">
                  <c:v>sea</c:v>
                </c:pt>
              </c:strCache>
            </c:strRef>
          </c:cat>
          <c:val>
            <c:numRef>
              <c:f>Sheet1!$B$4:$E$4</c:f>
              <c:numCache>
                <c:formatCode>0%</c:formatCode>
                <c:ptCount val="4"/>
                <c:pt idx="0">
                  <c:v>0.23</c:v>
                </c:pt>
                <c:pt idx="1">
                  <c:v>0.27</c:v>
                </c:pt>
                <c:pt idx="2">
                  <c:v>0.4</c:v>
                </c:pt>
                <c:pt idx="3">
                  <c:v>0.1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55C-474C-87A5-6D4F8B9192BB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slide foot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44464"/>
            <a:ext cx="9753600" cy="55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lide header_6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38400" y="0"/>
            <a:ext cx="9753600" cy="163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83201" y="160020"/>
            <a:ext cx="2030307" cy="32004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80B18B65-4CBA-DB46-9D73-AD0C58E7BE22}" type="datetime1">
              <a:rPr lang="en-US" smtClean="0"/>
              <a:pPr/>
              <a:t>9/29/2021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812800" y="9041131"/>
            <a:ext cx="5852160" cy="24003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746241" y="9119474"/>
            <a:ext cx="567267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86358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4C269693-4B73-3F4B-BE08-27CE2957F7EB}" type="datetime1">
              <a:rPr lang="en-US" smtClean="0"/>
              <a:pPr/>
              <a:t>9/29/2021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009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09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04241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0" y="-1278447"/>
            <a:ext cx="12192000" cy="1042416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14451" y="1671639"/>
            <a:ext cx="102616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14451" y="3125788"/>
            <a:ext cx="85344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 descr="title footer_Blue_646.jpg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794500"/>
            <a:ext cx="12192000" cy="63500"/>
          </a:xfrm>
          <a:prstGeom prst="rect">
            <a:avLst/>
          </a:prstGeom>
          <a:gradFill flip="none" rotWithShape="0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0"/>
            <a:ext cx="1067274" cy="1066800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153964" y="228600"/>
            <a:ext cx="1370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800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NANJING</a:t>
            </a:r>
            <a:r>
              <a:rPr kumimoji="1" lang="zh-CN" altLang="en-US" sz="1800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 </a:t>
            </a:r>
          </a:p>
        </p:txBody>
      </p:sp>
      <p:sp>
        <p:nvSpPr>
          <p:cNvPr id="4" name="文本框 3"/>
          <p:cNvSpPr txBox="1"/>
          <p:nvPr userDrawn="1"/>
        </p:nvSpPr>
        <p:spPr>
          <a:xfrm>
            <a:off x="240506" y="515035"/>
            <a:ext cx="1816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UNIVERSITY</a:t>
            </a:r>
            <a:endParaRPr kumimoji="1" lang="zh-CN" altLang="en-US" b="1" dirty="0">
              <a:solidFill>
                <a:schemeClr val="accent1">
                  <a:lumMod val="50000"/>
                </a:schemeClr>
              </a:solidFill>
              <a:latin typeface="Adobe Hebrew" charset="0"/>
              <a:ea typeface="Adobe Hebrew" charset="0"/>
              <a:cs typeface="Adobe Hebrew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EHM via AMBER @ CERN IV: 2021 September 27 - 29                                           (31)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Roberts. cdroberts@nju.edu.cn "Vector meson production and vector meson dominance"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EHM via AMBER @ CERN IV: 2021 September 27 - 29                                           (31)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Roberts. cdroberts@nju.edu.cn "Vector meson production and vector meson dominance"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6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68684" y="6611938"/>
            <a:ext cx="4523316" cy="25501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45400" y="6629400"/>
            <a:ext cx="4704744" cy="38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Roberts. cdroberts@nju.edu.cn "Vector meson production and vector meson dominance"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88358" y="6629400"/>
            <a:ext cx="4394201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EHM via AMBER @ CERN IV: 2021 September 27 - 29                                           (31)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Roberts. cdroberts@nju.edu.cn "Vector meson production and vector meson dominance"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EHM via AMBER @ CERN IV: 2021 September 27 - 29                                           (31)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Roberts. cdroberts@nju.edu.cn "Vector meson production and vector meson dominance"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EHM via AMBER @ CERN IV: 2021 September 27 - 29                                           (31)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Roberts. cdroberts@nju.edu.cn "Vector meson production and vector meson dominance"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752601"/>
            <a:ext cx="4011084" cy="44196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3357" y="6596148"/>
            <a:ext cx="4868025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EHM via AMBER @ CERN IV: 2021 September 27 - 29                                           (31)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Roberts. cdroberts@nju.edu.cn "Vector meson production and vector meson dominance"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EHM via AMBER @ CERN IV: 2021 September 27 - 29                                           (31)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Roberts. cdroberts@nju.edu.cn "Vector meson production and vector meson dominance"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4699"/>
            <a:ext cx="12192000" cy="53035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631" y="1018446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7110" y="6505575"/>
            <a:ext cx="2796116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76301" y="6307138"/>
            <a:ext cx="7922684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80801" y="6489701"/>
            <a:ext cx="51223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584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inp.nju.edu.cn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6.jpg"/><Relationship Id="rId7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hyperlink" Target="https://www.google.com/url?q=https%3A%2F%2Finspirehep.net%2Fliterature%2F1879409&amp;sa=D&amp;sntz=1&amp;usg=AFQjCNFM3SzIaH5tECGAGQKGvPTIsm44gw" TargetMode="External"/><Relationship Id="rId4" Type="http://schemas.openxmlformats.org/officeDocument/2006/relationships/hyperlink" Target="https://www.google.com/url?q=https%3A%2F%2Finp.nju.edu.cn%2FPublications%2FBytime%2F20210709%2Fi204172.html&amp;sa=D&amp;sntz=1&amp;usg=AFQjCNG84Ldq1sUkvAMoou9eNB7b3EtqL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%3A%2F%2Finp.nju.edu.cn%2FPublications%2FBytime%2F20210709%2Fi204172.html&amp;sa=D&amp;sntz=1&amp;usg=AFQjCNG84Ldq1sUkvAMoou9eNB7b3EtqLg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g"/><Relationship Id="rId5" Type="http://schemas.openxmlformats.org/officeDocument/2006/relationships/image" Target="../media/image29.jpg"/><Relationship Id="rId4" Type="http://schemas.openxmlformats.org/officeDocument/2006/relationships/hyperlink" Target="https://www.google.com/url?q=https%3A%2F%2Finspirehep.net%2Fliterature%2F1879409&amp;sa=D&amp;sntz=1&amp;usg=AFQjCNFM3SzIaH5tECGAGQKGvPTIsm44gw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%3A%2F%2Finspirehep.net%2Fliterature%2F1879409&amp;sa=D&amp;sntz=1&amp;usg=AFQjCNFM3SzIaH5tECGAGQKGvPTIsm44gw" TargetMode="External"/><Relationship Id="rId2" Type="http://schemas.openxmlformats.org/officeDocument/2006/relationships/hyperlink" Target="https://www.google.com/url?q=https%3A%2F%2Finp.nju.edu.cn%2FPublications%2FBytime%2F20210709%2Fi204172.html&amp;sa=D&amp;sntz=1&amp;usg=AFQjCNG84Ldq1sUkvAMoou9eNB7b3EtqL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%3A%2F%2Finspirehep.net%2Fliterature%2F1844015&amp;sa=D&amp;sntz=1&amp;usg=AFQjCNHeUTy6gtYX3f-diG7_FzSbjnkr4w" TargetMode="External"/><Relationship Id="rId7" Type="http://schemas.openxmlformats.org/officeDocument/2006/relationships/hyperlink" Target="https://www.google.com/url?q=https%3A%2F%2Finspirehep.net%2Fliterature%2F1928647&amp;sa=D&amp;sntz=1&amp;usg=AFQjCNF_oe2uHgdeu_bAx-FPq7OD1oeF_Q" TargetMode="External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url?q=https%3A%2F%2Finp.nju.edu.cn%2FPublications%2FBytime%2F20210922%2Fi206237.html&amp;sa=D&amp;sntz=1&amp;usg=AFQjCNHr8DVLqspPVXlleqKyW_v5tKgk2w" TargetMode="External"/><Relationship Id="rId5" Type="http://schemas.openxmlformats.org/officeDocument/2006/relationships/hyperlink" Target="https://www.google.com/url?q=https%3A%2F%2Farxiv.org%2Fsearch%2Fhep-ph%3Fsearchtype%3Dauthor%26query%3DRaya%252C%2BK&amp;sa=D&amp;sntz=1&amp;usg=AFQjCNHT3jJO2z6dfqb4c_3HWUb6lJI4Mw" TargetMode="External"/><Relationship Id="rId4" Type="http://schemas.openxmlformats.org/officeDocument/2006/relationships/hyperlink" Target="https://www.google.com/url?q=https%3A%2F%2Fdoi.org%2F10.1016%2Fj.physletb.2021.136158&amp;sa=D&amp;sntz=1&amp;usg=AFQjCNFUNku8oh1QGpnGOiDIlwSOuW9R5A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7" Type="http://schemas.openxmlformats.org/officeDocument/2006/relationships/hyperlink" Target="https://www.google.com/url?q=https%3A%2F%2Finspirehep.net%2Fliterature%2F1928647&amp;sa=D&amp;sntz=1&amp;usg=AFQjCNF_oe2uHgdeu_bAx-FPq7OD1oeF_Q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url?q=https%3A%2F%2Finp.nju.edu.cn%2FPublications%2FBytime%2F20210922%2Fi206237.html&amp;sa=D&amp;sntz=1&amp;usg=AFQjCNHr8DVLqspPVXlleqKyW_v5tKgk2w" TargetMode="External"/><Relationship Id="rId5" Type="http://schemas.openxmlformats.org/officeDocument/2006/relationships/hyperlink" Target="https://www.google.com/url?q=https%3A%2F%2Farxiv.org%2Fsearch%2Fhep-ph%3Fsearchtype%3Dauthor%26query%3DRaya%252C%2BK&amp;sa=D&amp;sntz=1&amp;usg=AFQjCNHT3jJO2z6dfqb4c_3HWUb6lJI4Mw" TargetMode="External"/><Relationship Id="rId4" Type="http://schemas.openxmlformats.org/officeDocument/2006/relationships/image" Target="../media/image39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%3A%2F%2Farxiv.org%2Fsearch%2Fhep-ph%3Fsearchtype%3Dauthor%26query%3DRaya%252C%2BK&amp;sa=D&amp;sntz=1&amp;usg=AFQjCNHT3jJO2z6dfqb4c_3HWUb6lJI4Mw" TargetMode="External"/><Relationship Id="rId7" Type="http://schemas.openxmlformats.org/officeDocument/2006/relationships/chart" Target="../charts/chart2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hyperlink" Target="https://www.google.com/url?q=https%3A%2F%2Finspirehep.net%2Fliterature%2F1928647&amp;sa=D&amp;sntz=1&amp;usg=AFQjCNF_oe2uHgdeu_bAx-FPq7OD1oeF_Q" TargetMode="External"/><Relationship Id="rId4" Type="http://schemas.openxmlformats.org/officeDocument/2006/relationships/hyperlink" Target="https://www.google.com/url?q=https%3A%2F%2Finp.nju.edu.cn%2FPublications%2FBytime%2F20210922%2Fi206237.html&amp;sa=D&amp;sntz=1&amp;usg=AFQjCNHr8DVLqspPVXlleqKyW_v5tKgk2w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%3A%2F%2Farxiv.org%2Fsearch%2Fhep-ph%3Fsearchtype%3Dauthor%26query%3DRaya%252C%2BK&amp;sa=D&amp;sntz=1&amp;usg=AFQjCNHT3jJO2z6dfqb4c_3HWUb6lJI4Mw" TargetMode="External"/><Relationship Id="rId7" Type="http://schemas.openxmlformats.org/officeDocument/2006/relationships/chart" Target="../charts/chart4.xm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hyperlink" Target="https://www.google.com/url?q=https%3A%2F%2Finspirehep.net%2Fliterature%2F1928647&amp;sa=D&amp;sntz=1&amp;usg=AFQjCNF_oe2uHgdeu_bAx-FPq7OD1oeF_Q" TargetMode="External"/><Relationship Id="rId4" Type="http://schemas.openxmlformats.org/officeDocument/2006/relationships/hyperlink" Target="https://www.google.com/url?q=https%3A%2F%2Finp.nju.edu.cn%2FPublications%2FBytime%2F20210922%2Fi206237.html&amp;sa=D&amp;sntz=1&amp;usg=AFQjCNHr8DVLqspPVXlleqKyW_v5tKgk2w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literature/1844559" TargetMode="External"/><Relationship Id="rId13" Type="http://schemas.openxmlformats.org/officeDocument/2006/relationships/image" Target="../media/image48.jpeg"/><Relationship Id="rId3" Type="http://schemas.openxmlformats.org/officeDocument/2006/relationships/hyperlink" Target="http://cds.cern.ch/record/2676885?ln=en" TargetMode="External"/><Relationship Id="rId7" Type="http://schemas.openxmlformats.org/officeDocument/2006/relationships/hyperlink" Target="https://www.google.com/url?q=https%3A%2F%2Finspirehep.net%2Fliterature%2F1809822&amp;sa=D&amp;sntz=1&amp;usg=AFQjCNGlCDNlvQycoDMtbDqlCmOoyKxVtA" TargetMode="External"/><Relationship Id="rId12" Type="http://schemas.openxmlformats.org/officeDocument/2006/relationships/image" Target="../media/image47.jpeg"/><Relationship Id="rId2" Type="http://schemas.openxmlformats.org/officeDocument/2006/relationships/hyperlink" Target="http://arxiv.org/abs/1808.0084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com/url?q=https%3A%2F%2Fwww.worldscientific.com%2Fdoi%2Fabs%2F10.1142%2FS0218301320300064&amp;sa=D&amp;sntz=1&amp;usg=AFQjCNEFhzYk031vTLa-Nk4L9YbY75tU0A" TargetMode="External"/><Relationship Id="rId11" Type="http://schemas.openxmlformats.org/officeDocument/2006/relationships/image" Target="../media/image46.jpeg"/><Relationship Id="rId5" Type="http://schemas.openxmlformats.org/officeDocument/2006/relationships/hyperlink" Target="https://www.google.com/url?q=https%3A%2F%2Finspirehep.net%2Fliterature%2F1800926&amp;sa=D&amp;sntz=1&amp;usg=AFQjCNHTXPF8Br0uQIk6bJ3rYahnzp2MNg" TargetMode="External"/><Relationship Id="rId10" Type="http://schemas.openxmlformats.org/officeDocument/2006/relationships/hyperlink" Target="https://www.google.com/url?q=https%3A%2F%2Finspirehep.net%2Fliterature%2F1848000&amp;sa=D&amp;sntz=1&amp;usg=AFQjCNFnjOZfMTxSkQRicpfa4cvXTqR6wg" TargetMode="External"/><Relationship Id="rId4" Type="http://schemas.openxmlformats.org/officeDocument/2006/relationships/hyperlink" Target="http://www.google.com/url?q=http%3A%2F%2Finspirehep.net%2Frecord%2F1744597%3Fln%3Den&amp;sa=D&amp;sntz=1&amp;usg=AFQjCNFf5WeKfMe4mZu7HNLJJ2HtRLzzvQ" TargetMode="External"/><Relationship Id="rId9" Type="http://schemas.openxmlformats.org/officeDocument/2006/relationships/hyperlink" Target="https://www.google.com/url?q=https%3A%2F%2Finspirehep.net%2Fliterature%2F1847312&amp;sa=D&amp;sntz=1&amp;usg=AFQjCNGWXCCgfTgCi0KTiY85uQ5KpnH5Sw" TargetMode="External"/><Relationship Id="rId1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%3A%2F%2Finp.nju.edu.cn%2FPublications%2FBytime%2F20210921%2Fi206177.html&amp;sa=D&amp;sntz=1&amp;usg=AFQjCNFmYl5Ih6DUgO762svcocrn2NFZXQ" TargetMode="External"/><Relationship Id="rId2" Type="http://schemas.openxmlformats.org/officeDocument/2006/relationships/hyperlink" Target="https://www.google.com/url?q=https%3A%2F%2Finspirehep.net%2Fliterature%2F1844410&amp;sa=D&amp;sntz=1&amp;usg=AFQjCNHeccPy_kApJzK5WgM9dK1xgKeam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ogle.com/url?q=https%3A%2F%2Finspirehep.net%2Fliterature%2F1924282&amp;sa=D&amp;sntz=1&amp;usg=AFQjCNH3LWBwDqh1Rllj8Ti-phzuPizoxQ" TargetMode="Externa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s%3A%2F%2Finspirehep.net%2Fliterature%2F1879409&amp;sa=D&amp;sntz=1&amp;usg=AFQjCNFM3SzIaH5tECGAGQKGvPTIsm44gw" TargetMode="External"/><Relationship Id="rId2" Type="http://schemas.openxmlformats.org/officeDocument/2006/relationships/hyperlink" Target="https://www.google.com/url?q=https%3A%2F%2Finp.nju.edu.cn%2FPublications%2FBytime%2F20210709%2Fi204172.html&amp;sa=D&amp;sntz=1&amp;usg=AFQjCNG84Ldq1sUkvAMoou9eNB7b3EtqL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9D4A7AB-59E3-4508-9145-CC2445F22A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34844"/>
            <a:ext cx="12191999" cy="587723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52400" y="1737192"/>
            <a:ext cx="12202082" cy="9694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700" i="1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Lucida Handwriting" panose="03010101010101010101" pitchFamily="66" charset="0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2509838" y="1447801"/>
            <a:ext cx="7696200" cy="1069975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09838" y="2895600"/>
            <a:ext cx="6400800" cy="1752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Subtitle 7"/>
          <p:cNvSpPr txBox="1">
            <a:spLocks/>
          </p:cNvSpPr>
          <p:nvPr/>
        </p:nvSpPr>
        <p:spPr bwMode="auto">
          <a:xfrm>
            <a:off x="7848600" y="609600"/>
            <a:ext cx="434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>
                <a:solidFill>
                  <a:schemeClr val="bg1"/>
                </a:solidFill>
              </a:rPr>
              <a:t>Craig Roberts … </a:t>
            </a:r>
            <a:r>
              <a:rPr lang="en-US" sz="20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http://inp.nju.edu.cn/</a:t>
            </a:r>
            <a:endParaRPr lang="en-US" sz="2000" kern="0" dirty="0">
              <a:solidFill>
                <a:schemeClr val="bg1"/>
              </a:solidFill>
            </a:endParaRPr>
          </a:p>
        </p:txBody>
      </p:sp>
      <p:sp>
        <p:nvSpPr>
          <p:cNvPr id="10" name="Subtitle 1">
            <a:extLst>
              <a:ext uri="{FF2B5EF4-FFF2-40B4-BE49-F238E27FC236}">
                <a16:creationId xmlns:a16="http://schemas.microsoft.com/office/drawing/2014/main" id="{0CD000EE-0D0D-4F96-8253-6D55DF13EF80}"/>
              </a:ext>
            </a:extLst>
          </p:cNvPr>
          <p:cNvSpPr txBox="1">
            <a:spLocks/>
          </p:cNvSpPr>
          <p:nvPr/>
        </p:nvSpPr>
        <p:spPr bwMode="auto">
          <a:xfrm>
            <a:off x="1177441" y="1066800"/>
            <a:ext cx="10152000" cy="165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sz="72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         Vector Meson Production </a:t>
            </a:r>
          </a:p>
          <a:p>
            <a:pPr algn="ctr"/>
            <a:r>
              <a:rPr lang="en-US" sz="72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          and Vector Meson Dominance</a:t>
            </a:r>
          </a:p>
        </p:txBody>
      </p:sp>
    </p:spTree>
    <p:extLst>
      <p:ext uri="{BB962C8B-B14F-4D97-AF65-F5344CB8AC3E}">
        <p14:creationId xmlns:p14="http://schemas.microsoft.com/office/powerpoint/2010/main" val="174392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97D6D-7D86-4DB5-A469-B24DD68802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Photon Vacuum Polarisation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C485A-A593-42E8-AD32-28D3FA90E2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6629400" cy="1981200"/>
          </a:xfrm>
        </p:spPr>
        <p:txBody>
          <a:bodyPr/>
          <a:lstStyle/>
          <a:p>
            <a:r>
              <a:rPr lang="en-GB" dirty="0"/>
              <a:t>Describes ALL QCD corrections to photon propagation</a:t>
            </a:r>
          </a:p>
          <a:p>
            <a:r>
              <a:rPr lang="en-GB" dirty="0"/>
              <a:t>Ward-Green-Takahashi identity 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65C0FF-74B1-44FD-8023-6A15B0470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4C4D7-E796-4C1D-8A34-64BAF01A2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ACF08-F35A-43AA-91C3-2223AD562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F8E21C-0C1A-4A59-B177-1ABC96188F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654842"/>
            <a:ext cx="4800600" cy="2405063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B0E22A1-76F9-4DDA-ADEE-2531175C7AB1}"/>
              </a:ext>
            </a:extLst>
          </p:cNvPr>
          <p:cNvSpPr txBox="1">
            <a:spLocks/>
          </p:cNvSpPr>
          <p:nvPr/>
        </p:nvSpPr>
        <p:spPr bwMode="auto">
          <a:xfrm>
            <a:off x="667775" y="3581400"/>
            <a:ext cx="1081302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600"/>
              </a:spcAft>
            </a:pPr>
            <a:r>
              <a:rPr lang="en-GB" kern="0" dirty="0"/>
              <a:t>Follows that </a:t>
            </a:r>
            <a:r>
              <a:rPr lang="el-GR" kern="0" dirty="0"/>
              <a:t>Π(</a:t>
            </a:r>
            <a:r>
              <a:rPr lang="en-GB" kern="0" dirty="0"/>
              <a:t>Q</a:t>
            </a:r>
            <a:r>
              <a:rPr lang="en-GB" kern="0" baseline="30000" dirty="0"/>
              <a:t>2</a:t>
            </a:r>
            <a:r>
              <a:rPr lang="en-GB" kern="0" dirty="0"/>
              <a:t>) = 0, i.e., the photon begins massless and remains massless in interacting theory (No Schwinger mechanism for the QED photon)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kern="0" dirty="0"/>
              <a:t>      – this is a constraint from Nature</a:t>
            </a:r>
          </a:p>
          <a:p>
            <a:r>
              <a:rPr lang="el-GR" kern="0" dirty="0"/>
              <a:t>Π(</a:t>
            </a:r>
            <a:r>
              <a:rPr lang="en-GB" kern="0" dirty="0"/>
              <a:t>Q</a:t>
            </a:r>
            <a:r>
              <a:rPr lang="en-GB" kern="0" baseline="30000" dirty="0"/>
              <a:t>2</a:t>
            </a:r>
            <a:r>
              <a:rPr lang="en-GB" kern="0" dirty="0"/>
              <a:t>) </a:t>
            </a:r>
            <a:r>
              <a:rPr lang="en-US" kern="0" dirty="0"/>
              <a:t>connected to vector-mesons through the dressed photon-quark vertex</a:t>
            </a:r>
          </a:p>
          <a:p>
            <a:pPr>
              <a:spcBef>
                <a:spcPts val="600"/>
              </a:spcBef>
            </a:pPr>
            <a:r>
              <a:rPr lang="en-US" kern="0" dirty="0"/>
              <a:t>In </a:t>
            </a:r>
            <a:r>
              <a:rPr lang="en-US" kern="0" dirty="0" err="1"/>
              <a:t>neighbourhood</a:t>
            </a:r>
            <a:r>
              <a:rPr lang="en-US" kern="0" dirty="0"/>
              <a:t> of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200" kern="0" dirty="0"/>
              <a:t>a vector-meson pole,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200" kern="0" dirty="0"/>
              <a:t>ignoring any hadronic width: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19BE5B9-024F-48BC-85C5-C20EA387CE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667000"/>
            <a:ext cx="3667125" cy="914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0BCD1F6-AF55-4F68-B31C-6788127417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2133600"/>
            <a:ext cx="3248025" cy="5715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64BDCF-590D-4D7D-BD7E-D61714E8A3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389" y="5228304"/>
            <a:ext cx="4925521" cy="1154611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25037D6C-D480-4A77-BD1F-5201082D8E8E}"/>
              </a:ext>
            </a:extLst>
          </p:cNvPr>
          <p:cNvSpPr/>
          <p:nvPr/>
        </p:nvSpPr>
        <p:spPr bwMode="auto">
          <a:xfrm>
            <a:off x="9067799" y="1066800"/>
            <a:ext cx="371475" cy="228600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5BACAAC-7A53-473B-8EC6-D728A75B4AAC}"/>
              </a:ext>
            </a:extLst>
          </p:cNvPr>
          <p:cNvSpPr/>
          <p:nvPr/>
        </p:nvSpPr>
        <p:spPr bwMode="auto">
          <a:xfrm>
            <a:off x="5724525" y="5279130"/>
            <a:ext cx="828675" cy="512070"/>
          </a:xfrm>
          <a:prstGeom prst="ellipse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32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CE4EEE-D433-4177-99E0-AB5E3068421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838201"/>
                <a:ext cx="10972800" cy="5287964"/>
              </a:xfrm>
            </p:spPr>
            <p:txBody>
              <a:bodyPr/>
              <a:lstStyle/>
              <a:p>
                <a:r>
                  <a:rPr lang="en-GB" dirty="0"/>
                  <a:t>Consequently, statement of simple fact: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US" dirty="0"/>
                  <a:t>Thus,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≃0 </m:t>
                    </m:r>
                  </m:oMath>
                </a14:m>
                <a:r>
                  <a:rPr lang="en-US" dirty="0"/>
                  <a:t> the </a:t>
                </a:r>
                <a:r>
                  <a:rPr lang="en-US" dirty="0" err="1"/>
                  <a:t>timelike</a:t>
                </a:r>
                <a:r>
                  <a:rPr lang="en-US" dirty="0"/>
                  <a:t> photon is indistinguishable from the vector-meson.</a:t>
                </a:r>
              </a:p>
              <a:p>
                <a:r>
                  <a:rPr lang="en-US" dirty="0"/>
                  <a:t>This is merely the statement that e+ e− collisions with a tuned </a:t>
                </a:r>
                <a:r>
                  <a:rPr lang="en-US" dirty="0" err="1"/>
                  <a:t>centre</a:t>
                </a:r>
                <a:r>
                  <a:rPr lang="en-US" dirty="0"/>
                  <a:t>-of-mass energy can be used to produce vector-mesons.</a:t>
                </a:r>
                <a:endParaRPr lang="en-GB" dirty="0"/>
              </a:p>
              <a:p>
                <a:pPr>
                  <a:spcBef>
                    <a:spcPts val="1200"/>
                  </a:spcBef>
                </a:pPr>
                <a:r>
                  <a:rPr lang="en-GB" u="sng" dirty="0"/>
                  <a:t>However</a:t>
                </a:r>
                <a:r>
                  <a:rPr lang="en-GB" dirty="0"/>
                  <a:t>: VMD assumption asserts that </a:t>
                </a:r>
                <a:r>
                  <a:rPr lang="en-US" dirty="0"/>
                  <a:t> the photon is also indistinguishable from the vector-meson on Q</a:t>
                </a:r>
                <a:r>
                  <a:rPr lang="en-US" baseline="30000" dirty="0"/>
                  <a:t>2</a:t>
                </a:r>
                <a:r>
                  <a:rPr lang="en-US" dirty="0"/>
                  <a:t> </a:t>
                </a:r>
                <a:r>
                  <a:rPr lang="en-GB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≃ </a:t>
                </a:r>
                <a:r>
                  <a:rPr lang="en-US" dirty="0"/>
                  <a:t>0: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Π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0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acc>
                              <m:accPr>
                                <m:chr m:val="̅"/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sz="2200" dirty="0"/>
                  <a:t>Very different statement</a:t>
                </a:r>
              </a:p>
              <a:p>
                <a:r>
                  <a:rPr lang="en-US" sz="2400" dirty="0"/>
                  <a:t>Plainly </a:t>
                </a:r>
                <a:r>
                  <a:rPr lang="en-US" sz="2400" dirty="0">
                    <a:solidFill>
                      <a:srgbClr val="FF0000"/>
                    </a:solidFill>
                  </a:rPr>
                  <a:t>false</a:t>
                </a:r>
                <a:r>
                  <a:rPr lang="en-US" sz="2400" dirty="0"/>
                  <a:t> because photon is massless &amp; associated Ward-Green-Takahashi identity demands: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5CE4EEE-D433-4177-99E0-AB5E3068421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838201"/>
                <a:ext cx="10972800" cy="5287964"/>
              </a:xfrm>
              <a:blipFill>
                <a:blip r:embed="rId2"/>
                <a:stretch>
                  <a:fillRect l="-722" t="-8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Text, letter&#10;&#10;Description automatically generated">
            <a:extLst>
              <a:ext uri="{FF2B5EF4-FFF2-40B4-BE49-F238E27FC236}">
                <a16:creationId xmlns:a16="http://schemas.microsoft.com/office/drawing/2014/main" id="{1FF5FE67-63DB-4330-8266-B2DF62DD3D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99536"/>
            <a:ext cx="3537284" cy="9144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68E1D8-FFEC-404B-99BB-F305D6669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Photon Vacuum Polarisation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9EC449-32FD-4A0C-9505-72D869814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709A5-22AD-4838-9060-4402C94FA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81E973-6654-47F6-BCCB-59BC1D677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C8F75CB1-CBA3-4F3E-B8AC-F3B85A4BA2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793" y="5544464"/>
            <a:ext cx="2890207" cy="5111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8F4FECD-74E3-4905-84C4-830CC31EAF63}"/>
                  </a:ext>
                </a:extLst>
              </p:cNvPr>
              <p:cNvSpPr txBox="1"/>
              <p:nvPr/>
            </p:nvSpPr>
            <p:spPr>
              <a:xfrm>
                <a:off x="2209800" y="5405327"/>
                <a:ext cx="6096000" cy="7208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8F4FECD-74E3-4905-84C4-830CC31EAF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5405327"/>
                <a:ext cx="6096000" cy="72083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229AE81E-4296-479F-B128-0BEE850A1BE0}"/>
              </a:ext>
            </a:extLst>
          </p:cNvPr>
          <p:cNvSpPr/>
          <p:nvPr/>
        </p:nvSpPr>
        <p:spPr bwMode="auto">
          <a:xfrm>
            <a:off x="6324600" y="1113504"/>
            <a:ext cx="1752600" cy="62926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V-meson e+ e-  decay constant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44B7B27-6B9C-4245-8CA2-084B2F746024}"/>
              </a:ext>
            </a:extLst>
          </p:cNvPr>
          <p:cNvCxnSpPr/>
          <p:nvPr/>
        </p:nvCxnSpPr>
        <p:spPr bwMode="auto">
          <a:xfrm flipH="1">
            <a:off x="4572000" y="1295400"/>
            <a:ext cx="1828800" cy="15240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522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29766-8BEE-4ED0-93DD-70D424CAE9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Current Field Identity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CCDBE-9C72-405D-9226-E9D022640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89037"/>
            <a:ext cx="10972800" cy="4525963"/>
          </a:xfrm>
        </p:spPr>
        <p:txBody>
          <a:bodyPr/>
          <a:lstStyle/>
          <a:p>
            <a:r>
              <a:rPr lang="en-US" dirty="0"/>
              <a:t>Used in all analyses that attempt to link</a:t>
            </a:r>
          </a:p>
          <a:p>
            <a:pPr marL="400050" lvl="1" indent="0">
              <a:buNone/>
            </a:pPr>
            <a:r>
              <a:rPr lang="en-US" sz="2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	e + p → e’ + V + p</a:t>
            </a:r>
            <a:r>
              <a:rPr lang="en-US" sz="2200" dirty="0"/>
              <a:t>   with the purely hadronic process   </a:t>
            </a:r>
            <a:r>
              <a:rPr lang="en-US" sz="2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 + p → V + p</a:t>
            </a:r>
            <a:r>
              <a:rPr lang="en-US" sz="2200" dirty="0"/>
              <a:t> </a:t>
            </a:r>
          </a:p>
          <a:p>
            <a:r>
              <a:rPr lang="en-US" dirty="0"/>
              <a:t>Necessarily generates a massive photon</a:t>
            </a:r>
          </a:p>
          <a:p>
            <a:pPr marL="0" indent="0">
              <a:buNone/>
            </a:pPr>
            <a:r>
              <a:rPr lang="en-US" dirty="0"/>
              <a:t>	In fact, a tachyonic photon</a:t>
            </a:r>
          </a:p>
          <a:p>
            <a:r>
              <a:rPr lang="en-US" dirty="0"/>
              <a:t>Hence, cannot alone be used to develop or support a VMD phenomenology</a:t>
            </a:r>
          </a:p>
          <a:p>
            <a:r>
              <a:rPr lang="en-US" dirty="0"/>
              <a:t>This contradiction recovers the objection to current-field identity first raised in 1963</a:t>
            </a:r>
          </a:p>
          <a:p>
            <a:r>
              <a:rPr lang="en-US" dirty="0"/>
              <a:t>Remedy for this flaw was proposed in 1967:</a:t>
            </a:r>
          </a:p>
          <a:p>
            <a:pPr lvl="1"/>
            <a:r>
              <a:rPr lang="en-US" sz="2200" dirty="0"/>
              <a:t>Construct a local Lagrangian for </a:t>
            </a:r>
            <a:r>
              <a:rPr lang="en-US" sz="2200" dirty="0" err="1"/>
              <a:t>pointlike</a:t>
            </a:r>
            <a:r>
              <a:rPr lang="en-US" sz="2200" dirty="0"/>
              <a:t> photons &amp; vector-mesons &amp; nucleons</a:t>
            </a:r>
          </a:p>
          <a:p>
            <a:pPr lvl="1"/>
            <a:r>
              <a:rPr lang="en-US" sz="2200" dirty="0"/>
              <a:t>Tune couplings to ensure cancellation of the tachyonic photon mass</a:t>
            </a:r>
          </a:p>
          <a:p>
            <a:r>
              <a:rPr lang="en-US" dirty="0"/>
              <a:t>BUT QCD interactions do not generate </a:t>
            </a:r>
            <a:r>
              <a:rPr lang="en-US" dirty="0" err="1"/>
              <a:t>pointlike</a:t>
            </a:r>
            <a:r>
              <a:rPr lang="en-US" dirty="0"/>
              <a:t> hadrons</a:t>
            </a:r>
          </a:p>
          <a:p>
            <a:r>
              <a:rPr lang="en-US" dirty="0"/>
              <a:t>SO, this solution is untenable. </a:t>
            </a:r>
          </a:p>
          <a:p>
            <a:r>
              <a:rPr lang="en-US" dirty="0"/>
              <a:t>Is there a QCD alternative?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E6A086-CAD4-4E9C-8ABF-8CBA36AA5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BD3214-C9EE-495E-BD11-87B6ABEB9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D97022-81D6-48E8-A3B1-DFDB26645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C52580-62F8-492C-951C-393DD44E3B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379" y="478266"/>
            <a:ext cx="2203022" cy="11981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01930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67673-2EC6-49DA-A8F6-8ACD05EA3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Photon Quark Vertex</a:t>
            </a:r>
            <a:endParaRPr lang="en-US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4AB56F-760B-49DB-B3C8-CE4DABD10C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Another place to look for justification of VMD assumption suggested by this identity</a:t>
                </a:r>
              </a:p>
              <a:p>
                <a:r>
                  <a:rPr lang="en-US" dirty="0"/>
                  <a:t>Dressed photon-quark vertex describes how photon (</a:t>
                </a:r>
                <a:r>
                  <a:rPr lang="en-US" dirty="0" err="1"/>
                  <a:t>timelike</a:t>
                </a:r>
                <a:r>
                  <a:rPr lang="en-US" dirty="0"/>
                  <a:t>, real, or spacelike)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/>
                  <a:t>        couples to </a:t>
                </a:r>
                <a:r>
                  <a:rPr lang="en-US" sz="2200" dirty="0"/>
                  <a:t>q + q̅ </a:t>
                </a:r>
                <a:r>
                  <a:rPr lang="en-US" dirty="0"/>
                  <a:t>pair</a:t>
                </a:r>
              </a:p>
              <a:p>
                <a:r>
                  <a:rPr lang="en-US" dirty="0"/>
                  <a:t>This is general character of the interaction expressed here →</a:t>
                </a:r>
              </a:p>
              <a:p>
                <a:pPr marL="800100" lvl="2" indent="0">
                  <a:buNone/>
                </a:pPr>
                <a:r>
                  <a:rPr lang="en-US" sz="2200" dirty="0"/>
                  <a:t>(</a:t>
                </a:r>
                <a:r>
                  <a:rPr lang="en-GB" sz="22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a′</a:t>
                </a:r>
                <a:r>
                  <a:rPr lang="en-US" sz="2200" dirty="0"/>
                  <a:t>) e → e′ + </a:t>
                </a:r>
                <a:r>
                  <a:rPr lang="el-GR" sz="2200" dirty="0"/>
                  <a:t>γ∗(</a:t>
                </a:r>
                <a:r>
                  <a:rPr lang="en-US" sz="2200" dirty="0"/>
                  <a:t>Q)</a:t>
                </a:r>
              </a:p>
              <a:p>
                <a:pPr marL="800100" lvl="2" indent="0">
                  <a:buNone/>
                </a:pPr>
                <a:r>
                  <a:rPr lang="en-US" sz="2200" dirty="0"/>
                  <a:t>(</a:t>
                </a:r>
                <a:r>
                  <a:rPr lang="en-GB" sz="22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b′</a:t>
                </a:r>
                <a:r>
                  <a:rPr lang="en-US" sz="2200" dirty="0"/>
                  <a:t>) </a:t>
                </a:r>
                <a:r>
                  <a:rPr lang="el-GR" sz="2200" dirty="0"/>
                  <a:t>γ∗(</a:t>
                </a:r>
                <a:r>
                  <a:rPr lang="en-US" sz="2200" dirty="0"/>
                  <a:t>Q) → q + q̅ </a:t>
                </a:r>
              </a:p>
              <a:p>
                <a:pPr marL="800100" lvl="2" indent="0">
                  <a:buNone/>
                </a:pPr>
                <a:r>
                  <a:rPr lang="en-US" sz="2200" dirty="0"/>
                  <a:t>(</a:t>
                </a:r>
                <a:r>
                  <a:rPr lang="en-GB" sz="2200" dirty="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rPr>
                  <a:t>c′</a:t>
                </a:r>
                <a:r>
                  <a:rPr lang="en-US" sz="2200" dirty="0"/>
                  <a:t>) q + q̅ + p → V + p</a:t>
                </a:r>
              </a:p>
              <a:p>
                <a:r>
                  <a:rPr lang="en-US" dirty="0"/>
                  <a:t>In general,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is momentum dependent </a:t>
                </a:r>
              </a:p>
              <a:p>
                <a:r>
                  <a:rPr lang="en-US" dirty="0"/>
                  <a:t>So, question to be addressed is: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Are there any conditions under which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 sz="220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𝛾</m:t>
                        </m:r>
                      </m:sup>
                    </m:sSubSup>
                    <m:r>
                      <a:rPr lang="en-GB" sz="22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sz="2200" i="1">
                        <a:latin typeface="Cambria Math" panose="02040503050406030204" pitchFamily="18" charset="0"/>
                      </a:rPr>
                      <m:t>)</m:t>
                    </m:r>
                    <m:sSub>
                      <m:sSubPr>
                        <m:ctrlPr>
                          <a:rPr lang="en-GB" sz="2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|</m:t>
                        </m:r>
                      </m:e>
                      <m:sub>
                        <m:sSup>
                          <m:sSupPr>
                            <m:ctrlPr>
                              <a:rPr lang="en-GB" sz="2200" i="1" dirty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i="1" dirty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sz="2200" i="1" dirty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200" i="1" dirty="0">
                            <a:latin typeface="Cambria Math" panose="02040503050406030204" pitchFamily="18" charset="0"/>
                          </a:rPr>
                          <m:t>≃0</m:t>
                        </m:r>
                      </m:sub>
                    </m:sSub>
                  </m:oMath>
                </a14:m>
                <a:r>
                  <a:rPr lang="en-US" sz="2200" dirty="0"/>
                  <a:t> has link to an on-shell vector-meson that may be approximated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𝑒</m:t>
                    </m:r>
                    <m:f>
                      <m:f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sSub>
                          <m:sSubPr>
                            <m:ctrlP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200" dirty="0"/>
                  <a:t> or something similar? </a:t>
                </a:r>
              </a:p>
              <a:p>
                <a:pPr marL="0" indent="0">
                  <a:spcBef>
                    <a:spcPts val="300"/>
                  </a:spcBef>
                  <a:buNone/>
                </a:pPr>
                <a:r>
                  <a:rPr lang="en-US" dirty="0"/>
                  <a:t>						To answer this, one must compute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4AB56F-760B-49DB-B3C8-CE4DABD10C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22" t="-943" b="-126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49971-1019-4403-8CFA-9894004C1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2D8F69-1036-4655-A863-99C064938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33DBC2-8446-475C-8838-F232EF442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662E6D-C481-468B-A4C7-D25D0D9081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0" y="331289"/>
            <a:ext cx="4925521" cy="1154611"/>
          </a:xfrm>
          <a:prstGeom prst="rect">
            <a:avLst/>
          </a:prstGeom>
        </p:spPr>
      </p:pic>
      <p:pic>
        <p:nvPicPr>
          <p:cNvPr id="8" name="Picture 7" descr="A picture containing linedrawing&#10;&#10;Description automatically generated">
            <a:extLst>
              <a:ext uri="{FF2B5EF4-FFF2-40B4-BE49-F238E27FC236}">
                <a16:creationId xmlns:a16="http://schemas.microsoft.com/office/drawing/2014/main" id="{B15BBCF0-DEAB-4696-8B8B-1FE379B86AC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1" y="2431949"/>
            <a:ext cx="2860148" cy="241175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FBFDC78-F8A5-47E6-9220-3307F2B00229}"/>
              </a:ext>
            </a:extLst>
          </p:cNvPr>
          <p:cNvSpPr/>
          <p:nvPr/>
        </p:nvSpPr>
        <p:spPr bwMode="auto">
          <a:xfrm>
            <a:off x="6934200" y="331289"/>
            <a:ext cx="4800600" cy="1154611"/>
          </a:xfrm>
          <a:prstGeom prst="rect">
            <a:avLst/>
          </a:prstGeom>
          <a:noFill/>
          <a:ln w="9525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351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01A5B4A-6989-4D33-9816-672B2078FF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219200"/>
                <a:ext cx="10972800" cy="4525963"/>
              </a:xfrm>
            </p:spPr>
            <p:txBody>
              <a:bodyPr/>
              <a:lstStyle/>
              <a:p>
                <a:r>
                  <a:rPr lang="en-GB" dirty="0"/>
                  <a:t>If </a:t>
                </a:r>
                <a:r>
                  <a:rPr lang="en-US" sz="2200" dirty="0"/>
                  <a:t>q + q̅ </a:t>
                </a:r>
                <a:r>
                  <a:rPr lang="en-GB" dirty="0"/>
                  <a:t>interaction is momentum-INDEPENDENT (SCI) </a:t>
                </a:r>
                <a:r>
                  <a:rPr lang="en-US" dirty="0"/>
                  <a:t>then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𝛾</m:t>
                        </m:r>
                      </m:sup>
                    </m:sSubSup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	does not depend on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.</a:t>
                </a:r>
              </a:p>
              <a:p>
                <a:pPr>
                  <a:spcBef>
                    <a:spcPts val="600"/>
                  </a:spcBef>
                </a:pPr>
                <a:endParaRPr lang="en-US" dirty="0"/>
              </a:p>
              <a:p>
                <a:pPr>
                  <a:spcBef>
                    <a:spcPts val="600"/>
                  </a:spcBef>
                </a:pPr>
                <a:endParaRPr lang="en-US" dirty="0"/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Similarly, vector meson Bethe-Salpeter amplitude does not depend on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 VMD valid if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Translates into validity of VMD </a:t>
                </a:r>
                <a:r>
                  <a:rPr lang="en-US" dirty="0" err="1"/>
                  <a:t>iff</a:t>
                </a:r>
                <a:r>
                  <a:rPr lang="en-US" dirty="0"/>
                  <a:t> R</a:t>
                </a:r>
                <a:r>
                  <a:rPr lang="en-US" baseline="-25000" dirty="0"/>
                  <a:t>V</a:t>
                </a:r>
                <a:r>
                  <a:rPr lang="en-US" dirty="0"/>
                  <a:t>(Q</a:t>
                </a:r>
                <a:r>
                  <a:rPr lang="en-US" baseline="30000" dirty="0"/>
                  <a:t>2</a:t>
                </a:r>
                <a:r>
                  <a:rPr lang="en-US" dirty="0"/>
                  <a:t>) ≡ 1</a:t>
                </a:r>
              </a:p>
              <a:p>
                <a:r>
                  <a:rPr lang="en-US" dirty="0"/>
                  <a:t>Results: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01A5B4A-6989-4D33-9816-672B2078FF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219200"/>
                <a:ext cx="10972800" cy="4525963"/>
              </a:xfrm>
              <a:blipFill>
                <a:blip r:embed="rId2"/>
                <a:stretch>
                  <a:fillRect l="-611" t="-4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picture containing letter&#10;&#10;Description automatically generated">
            <a:extLst>
              <a:ext uri="{FF2B5EF4-FFF2-40B4-BE49-F238E27FC236}">
                <a16:creationId xmlns:a16="http://schemas.microsoft.com/office/drawing/2014/main" id="{A5E8744A-B796-4104-98A7-9E6C499083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338" y="3374984"/>
            <a:ext cx="5300012" cy="10030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7A90E6E-0412-4542-B29E-20CA5A0CD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600" dirty="0"/>
              <a:t>Photon-quark vertex – SCI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D66CC-7059-4A53-9918-141A104FF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69B89-EF65-418E-AED8-9BA345A50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017A0-B0D0-4D96-B000-2D5F365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D976D3-80F3-4DDD-9296-AB181AE12D37}"/>
              </a:ext>
            </a:extLst>
          </p:cNvPr>
          <p:cNvSpPr txBox="1"/>
          <p:nvPr/>
        </p:nvSpPr>
        <p:spPr>
          <a:xfrm>
            <a:off x="-228600" y="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algn="l" rtl="0"/>
            <a:r>
              <a:rPr lang="en-US" sz="1200" b="0" i="1" dirty="0">
                <a:solidFill>
                  <a:schemeClr val="accent6">
                    <a:lumMod val="75000"/>
                  </a:schemeClr>
                </a:solidFill>
                <a:effectLst/>
              </a:rPr>
              <a:t>Vector-meson production and vector meson dominance,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Yin-Zhen Xu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徐胤禛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Si-Yang Chen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陈斯阳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Zhao-Qian Yao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姚照千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Daniele Binosi, Zhu-Fang Cui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崔著钫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and Craig D. Roberts, 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NJU-INP 044/21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, </a:t>
            </a:r>
            <a:r>
              <a:rPr lang="en-US" sz="1200" b="0" i="0" u="none" strike="noStrike" dirty="0">
                <a:solidFill>
                  <a:srgbClr val="0066FF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arXiv:2107.03488 [hep-</a:t>
            </a:r>
            <a:r>
              <a:rPr lang="en-US" sz="1200" b="0" i="0" u="none" strike="noStrike" dirty="0" err="1">
                <a:solidFill>
                  <a:srgbClr val="0066FF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</a:rPr>
              <a:t>, Eur. Phys. J. C (2021) </a:t>
            </a:r>
            <a:r>
              <a:rPr lang="en-US" sz="1200" b="0" i="1" u="none" strike="noStrike" dirty="0">
                <a:solidFill>
                  <a:schemeClr val="accent6">
                    <a:lumMod val="75000"/>
                  </a:schemeClr>
                </a:solidFill>
                <a:effectLst/>
              </a:rPr>
              <a:t>in press</a:t>
            </a:r>
            <a:endParaRPr lang="en-US" sz="1200" b="0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8" name="Picture 7" descr="A picture containing linedrawing&#10;&#10;Description automatically generated">
            <a:extLst>
              <a:ext uri="{FF2B5EF4-FFF2-40B4-BE49-F238E27FC236}">
                <a16:creationId xmlns:a16="http://schemas.microsoft.com/office/drawing/2014/main" id="{9C16461A-271B-45F7-961E-C2D7371C0FD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0" y="2286000"/>
            <a:ext cx="210219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DD3D15E-6E2F-435A-A0D9-4C4FFA158619}"/>
              </a:ext>
            </a:extLst>
          </p:cNvPr>
          <p:cNvCxnSpPr>
            <a:cxnSpLocks/>
          </p:cNvCxnSpPr>
          <p:nvPr/>
        </p:nvCxnSpPr>
        <p:spPr bwMode="auto">
          <a:xfrm>
            <a:off x="9677400" y="1676400"/>
            <a:ext cx="914400" cy="137160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8D88523B-56F7-4603-9905-E6D8F3C784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338" y="2014824"/>
            <a:ext cx="4080062" cy="8382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A6BAB47-B5E6-4959-BCF8-6BCEEE86D827}"/>
              </a:ext>
            </a:extLst>
          </p:cNvPr>
          <p:cNvSpPr txBox="1"/>
          <p:nvPr/>
        </p:nvSpPr>
        <p:spPr>
          <a:xfrm>
            <a:off x="6482157" y="1746155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Only term in vector meson bound-state amplitude</a:t>
            </a:r>
            <a:endParaRPr lang="en-US" sz="1600" i="1" dirty="0"/>
          </a:p>
        </p:txBody>
      </p:sp>
      <p:pic>
        <p:nvPicPr>
          <p:cNvPr id="21" name="Picture 20" descr="A picture containing table&#10;&#10;Description automatically generated">
            <a:extLst>
              <a:ext uri="{FF2B5EF4-FFF2-40B4-BE49-F238E27FC236}">
                <a16:creationId xmlns:a16="http://schemas.microsoft.com/office/drawing/2014/main" id="{F4A6DB35-292E-412F-8706-6FCFF002A5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123" y="5219700"/>
            <a:ext cx="2754086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74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01A5B4A-6989-4D33-9816-672B2078FF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219200"/>
                <a:ext cx="10972800" cy="5105400"/>
              </a:xfrm>
            </p:spPr>
            <p:txBody>
              <a:bodyPr/>
              <a:lstStyle/>
              <a:p>
                <a:r>
                  <a:rPr lang="en-GB" dirty="0"/>
                  <a:t>If </a:t>
                </a:r>
                <a:r>
                  <a:rPr lang="en-US" sz="2200" dirty="0"/>
                  <a:t>q + q̅ </a:t>
                </a:r>
                <a:r>
                  <a:rPr lang="en-GB" dirty="0"/>
                  <a:t>interaction is momentum-INDEPENDENT (SCI) </a:t>
                </a:r>
                <a:r>
                  <a:rPr lang="en-US" dirty="0"/>
                  <a:t>then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sup>
                    </m:sSubSup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does not depend on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.</a:t>
                </a:r>
              </a:p>
              <a:p>
                <a:r>
                  <a:rPr lang="en-US" dirty="0"/>
                  <a:t>Translates into validity of VMD </a:t>
                </a:r>
                <a:r>
                  <a:rPr lang="en-US" dirty="0" err="1"/>
                  <a:t>iff</a:t>
                </a:r>
                <a:r>
                  <a:rPr lang="en-US" dirty="0"/>
                  <a:t> R</a:t>
                </a:r>
                <a:r>
                  <a:rPr lang="en-US" baseline="-25000" dirty="0"/>
                  <a:t>V</a:t>
                </a:r>
                <a:r>
                  <a:rPr lang="en-US" dirty="0"/>
                  <a:t>(Q</a:t>
                </a:r>
                <a:r>
                  <a:rPr lang="en-US" baseline="30000" dirty="0"/>
                  <a:t>2</a:t>
                </a:r>
                <a:r>
                  <a:rPr lang="en-US" dirty="0"/>
                  <a:t>) ≡ 1</a:t>
                </a:r>
              </a:p>
              <a:p>
                <a:r>
                  <a:rPr lang="en-US" dirty="0"/>
                  <a:t>Results:</a:t>
                </a:r>
              </a:p>
              <a:p>
                <a:endParaRPr lang="en-US" dirty="0"/>
              </a:p>
              <a:p>
                <a:r>
                  <a:rPr lang="en-US" sz="22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e + p → e’ + V + p</a:t>
                </a:r>
                <a:r>
                  <a:rPr lang="en-US" sz="2200" dirty="0"/>
                  <a:t>   &amp; </a:t>
                </a:r>
                <a:r>
                  <a:rPr lang="en-US" sz="22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V + p → V + p</a:t>
                </a:r>
                <a:r>
                  <a:rPr lang="en-US" sz="2200" dirty="0"/>
                  <a:t> </a:t>
                </a:r>
              </a:p>
              <a:p>
                <a:r>
                  <a:rPr lang="en-US" dirty="0"/>
                  <a:t>Discussion</a:t>
                </a:r>
              </a:p>
              <a:p>
                <a:pPr lvl="1"/>
                <a:r>
                  <a:rPr lang="en-US" sz="2200" dirty="0"/>
                  <a:t>Vector-mesons composed of the lighter quarks, use of VMD assumption leads one to </a:t>
                </a:r>
                <a:r>
                  <a:rPr lang="en-US" sz="22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overestimate connection in cross-sections by a factor of six </a:t>
                </a:r>
                <a:endParaRPr lang="en-US" sz="2200" dirty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sz="22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Overestimate exceeds a factor of fifty for vector-mesons composed of heavy quarks</a:t>
                </a:r>
                <a:endParaRPr lang="en-US" sz="2200" dirty="0"/>
              </a:p>
              <a:p>
                <a:r>
                  <a:rPr lang="en-US" dirty="0"/>
                  <a:t>Since the SCI produces photons and vector-mesons that both possess a </a:t>
                </a:r>
                <a:r>
                  <a:rPr lang="en-US" dirty="0" err="1"/>
                  <a:t>pointlike</a:t>
                </a:r>
                <a:r>
                  <a:rPr lang="en-US" dirty="0"/>
                  <a:t> character, these poor outcomes are likely the best achievable, so far as the fidelity of the VMD assumption is concerned in connection with vector-meson photoproduction. </a:t>
                </a:r>
              </a:p>
              <a:p>
                <a:r>
                  <a:rPr lang="en-US" dirty="0"/>
                  <a:t>Results are worse for electroproduction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01A5B4A-6989-4D33-9816-672B2078FF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219200"/>
                <a:ext cx="10972800" cy="5105400"/>
              </a:xfrm>
              <a:blipFill>
                <a:blip r:embed="rId2"/>
                <a:stretch>
                  <a:fillRect l="-778" t="-358" r="-111" b="-16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97A90E6E-0412-4542-B29E-20CA5A0CD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dirty="0"/>
              <a:t>Photon-quark vertex</a:t>
            </a:r>
            <a:endParaRPr lang="en-US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D66CC-7059-4A53-9918-141A104FF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69B89-EF65-418E-AED8-9BA345A50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017A0-B0D0-4D96-B000-2D5F365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D976D3-80F3-4DDD-9296-AB181AE12D37}"/>
              </a:ext>
            </a:extLst>
          </p:cNvPr>
          <p:cNvSpPr txBox="1"/>
          <p:nvPr/>
        </p:nvSpPr>
        <p:spPr>
          <a:xfrm>
            <a:off x="-228600" y="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algn="l" rtl="0"/>
            <a:r>
              <a:rPr lang="en-US" sz="1200" b="0" i="1" dirty="0">
                <a:solidFill>
                  <a:schemeClr val="accent6">
                    <a:lumMod val="75000"/>
                  </a:schemeClr>
                </a:solidFill>
                <a:effectLst/>
              </a:rPr>
              <a:t>Vector-meson production and vector meson dominance,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Yin-Zhen Xu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徐胤禛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Si-Yang Chen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陈斯阳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Zhao-Qian Yao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姚照千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Daniele Binosi, Zhu-Fang Cui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崔著钫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and Craig D. Roberts, 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NJU-INP 044/21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, </a:t>
            </a:r>
            <a:r>
              <a:rPr lang="en-US" sz="1200" b="0" i="0" u="none" strike="noStrike" dirty="0">
                <a:solidFill>
                  <a:srgbClr val="0066FF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arXiv:2107.03488 [hep-</a:t>
            </a:r>
            <a:r>
              <a:rPr lang="en-US" sz="1200" b="0" i="0" u="none" strike="noStrike" dirty="0" err="1">
                <a:solidFill>
                  <a:srgbClr val="0066FF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</a:rPr>
              <a:t>, Eur. Phys. J. C (2021) </a:t>
            </a:r>
            <a:r>
              <a:rPr lang="en-US" sz="1200" b="0" i="1" u="none" strike="noStrike" dirty="0">
                <a:solidFill>
                  <a:schemeClr val="accent6">
                    <a:lumMod val="75000"/>
                  </a:schemeClr>
                </a:solidFill>
                <a:effectLst/>
              </a:rPr>
              <a:t>in press</a:t>
            </a:r>
            <a:endParaRPr lang="en-US" sz="1200" b="0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21" name="Picture 20" descr="A picture containing table&#10;&#10;Description automatically generated">
            <a:extLst>
              <a:ext uri="{FF2B5EF4-FFF2-40B4-BE49-F238E27FC236}">
                <a16:creationId xmlns:a16="http://schemas.microsoft.com/office/drawing/2014/main" id="{F4A6DB35-292E-412F-8706-6FCFF002A57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0" y="2057400"/>
            <a:ext cx="2754086" cy="838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9B2E66-BFE2-4B55-B5BA-3DCB560120FD}"/>
              </a:ext>
            </a:extLst>
          </p:cNvPr>
          <p:cNvSpPr txBox="1"/>
          <p:nvPr/>
        </p:nvSpPr>
        <p:spPr>
          <a:xfrm>
            <a:off x="7848600" y="2133600"/>
            <a:ext cx="33985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Phenomenology: introduce a Q</a:t>
            </a:r>
            <a:r>
              <a:rPr lang="en-GB" i="1" baseline="30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en-GB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-dependent “off-shell” factor to model this suppression</a:t>
            </a:r>
            <a:endParaRPr lang="en-US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2" name="Picture 11" descr="A white paper with black writing&#10;&#10;Description automatically generated with low confidence">
            <a:extLst>
              <a:ext uri="{FF2B5EF4-FFF2-40B4-BE49-F238E27FC236}">
                <a16:creationId xmlns:a16="http://schemas.microsoft.com/office/drawing/2014/main" id="{1E7A0DB7-BF83-4B4B-9615-C11BAF2B30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3056930"/>
            <a:ext cx="2266950" cy="43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572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hart, line chart, histogram&#10;&#10;Description automatically generated">
            <a:extLst>
              <a:ext uri="{FF2B5EF4-FFF2-40B4-BE49-F238E27FC236}">
                <a16:creationId xmlns:a16="http://schemas.microsoft.com/office/drawing/2014/main" id="{2C0BE777-83F3-4E7B-80EE-A932BF60AA7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5143" y="2514600"/>
            <a:ext cx="4456857" cy="31659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0133827-3CCB-4CFA-98E5-1C94130B9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Photon-quark vertex – realistic interaction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810F23-E342-4FCE-9B34-85EDD7696F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066800"/>
                <a:ext cx="11125200" cy="4525963"/>
              </a:xfrm>
            </p:spPr>
            <p:txBody>
              <a:bodyPr/>
              <a:lstStyle/>
              <a:p>
                <a:pPr>
                  <a:spcAft>
                    <a:spcPts val="600"/>
                  </a:spcAft>
                </a:pPr>
                <a:r>
                  <a:rPr lang="en-GB" dirty="0"/>
                  <a:t>Photon-quark vertex</a:t>
                </a:r>
              </a:p>
              <a:p>
                <a:r>
                  <a:rPr lang="en-US" dirty="0"/>
                  <a:t>This statement is always true:</a:t>
                </a:r>
              </a:p>
              <a:p>
                <a:endParaRPr lang="en-US" dirty="0"/>
              </a:p>
              <a:p>
                <a:pPr>
                  <a:spcBef>
                    <a:spcPts val="2400"/>
                  </a:spcBef>
                  <a:spcAft>
                    <a:spcPts val="600"/>
                  </a:spcAft>
                </a:pPr>
                <a:r>
                  <a:rPr lang="en-US" dirty="0"/>
                  <a:t>VMD validity would require </a:t>
                </a:r>
              </a:p>
              <a:p>
                <a:pPr marL="0" indent="0">
                  <a:spcBef>
                    <a:spcPts val="0"/>
                  </a:spcBef>
                  <a:spcAft>
                    <a:spcPts val="600"/>
                  </a:spcAft>
                  <a:buNone/>
                </a:pPr>
                <a:r>
                  <a:rPr lang="en-US" dirty="0"/>
                  <a:t>	this ratio to be unity: 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>
                  <a:spcBef>
                    <a:spcPts val="2400"/>
                  </a:spcBef>
                  <a:spcAft>
                    <a:spcPts val="0"/>
                  </a:spcAft>
                </a:pPr>
                <a:r>
                  <a:rPr lang="en-US" dirty="0"/>
                  <a:t>Might be workable for light mesons </a:t>
                </a:r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/>
                  <a:t>	but plainly false for heavy mesons</a:t>
                </a:r>
              </a:p>
              <a:p>
                <a:pPr>
                  <a:spcAft>
                    <a:spcPts val="0"/>
                  </a:spcAft>
                </a:pPr>
                <a:r>
                  <a:rPr lang="en-US" dirty="0"/>
                  <a:t>Are there any conditions under which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GB"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𝛾</m:t>
                        </m:r>
                      </m:sup>
                    </m:sSubSup>
                    <m:r>
                      <a:rPr lang="en-GB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;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𝑄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)|</m:t>
                        </m:r>
                      </m:e>
                      <m:sub>
                        <m:sSup>
                          <m:sSupPr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≃</m:t>
                        </m:r>
                        <m: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dirty="0"/>
                  <a:t>       has link to on-shell vector-meson that may be approximated by VMD current-field identity?</a:t>
                </a:r>
              </a:p>
              <a:p>
                <a:pPr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24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No.</a:t>
                </a:r>
              </a:p>
              <a:p>
                <a:pPr>
                  <a:spcBef>
                    <a:spcPts val="3600"/>
                  </a:spcBef>
                  <a:spcAft>
                    <a:spcPts val="1800"/>
                  </a:spcAft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810F23-E342-4FCE-9B34-85EDD7696F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066800"/>
                <a:ext cx="11125200" cy="4525963"/>
              </a:xfrm>
              <a:blipFill>
                <a:blip r:embed="rId3"/>
                <a:stretch>
                  <a:fillRect l="-877" t="-943" b="-229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37665-F75C-46E6-99A6-C9D6978F9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807490-48C1-412E-BDD8-C831CD0AB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Craig Roberts. cdroberts@nju.edu.cn "Vector meson production and vector meson dominance"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365E1E-A7E4-4DB3-8299-8EFA7B5A9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 descr="A picture containing linedrawing&#10;&#10;Description automatically generated">
            <a:extLst>
              <a:ext uri="{FF2B5EF4-FFF2-40B4-BE49-F238E27FC236}">
                <a16:creationId xmlns:a16="http://schemas.microsoft.com/office/drawing/2014/main" id="{34DA4F0B-BCE6-4111-9F44-1CBA0AA4B4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9800" y="322264"/>
            <a:ext cx="210219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76FADCC-89B5-4F53-A9ED-48E4D1A95D59}"/>
              </a:ext>
            </a:extLst>
          </p:cNvPr>
          <p:cNvCxnSpPr>
            <a:cxnSpLocks/>
          </p:cNvCxnSpPr>
          <p:nvPr/>
        </p:nvCxnSpPr>
        <p:spPr bwMode="auto">
          <a:xfrm flipV="1">
            <a:off x="3505200" y="1126123"/>
            <a:ext cx="7086600" cy="1716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Text, letter&#10;&#10;Description automatically generated">
            <a:extLst>
              <a:ext uri="{FF2B5EF4-FFF2-40B4-BE49-F238E27FC236}">
                <a16:creationId xmlns:a16="http://schemas.microsoft.com/office/drawing/2014/main" id="{B59511A5-2A28-40EC-A6EA-C2582A3EEA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428" y="1352808"/>
            <a:ext cx="4714875" cy="838200"/>
          </a:xfrm>
          <a:prstGeom prst="rect">
            <a:avLst/>
          </a:prstGeom>
        </p:spPr>
      </p:pic>
      <p:pic>
        <p:nvPicPr>
          <p:cNvPr id="13" name="Picture 12" descr="Text, letter&#10;&#10;Description automatically generated">
            <a:extLst>
              <a:ext uri="{FF2B5EF4-FFF2-40B4-BE49-F238E27FC236}">
                <a16:creationId xmlns:a16="http://schemas.microsoft.com/office/drawing/2014/main" id="{5E63EAE0-A44B-4B1D-9DCE-77BF50495AB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3" y="3441413"/>
            <a:ext cx="4419600" cy="8096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E52A0A6-7DE4-4773-B8D7-19E1803DA03D}"/>
              </a:ext>
            </a:extLst>
          </p:cNvPr>
          <p:cNvSpPr txBox="1"/>
          <p:nvPr/>
        </p:nvSpPr>
        <p:spPr>
          <a:xfrm>
            <a:off x="5084092" y="2938760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Leading term in vector meson bound-state amplitude</a:t>
            </a:r>
            <a:endParaRPr lang="en-US" sz="1600" i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D0597B-A97A-44AA-BB0D-4AAEB867B9F4}"/>
              </a:ext>
            </a:extLst>
          </p:cNvPr>
          <p:cNvSpPr txBox="1"/>
          <p:nvPr/>
        </p:nvSpPr>
        <p:spPr>
          <a:xfrm>
            <a:off x="4120928" y="4157961"/>
            <a:ext cx="3950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Leading term in photon-quark vertex</a:t>
            </a:r>
            <a:endParaRPr lang="en-US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A6EAC1-F5BA-486B-85DB-BB1941FCDDA4}"/>
              </a:ext>
            </a:extLst>
          </p:cNvPr>
          <p:cNvSpPr txBox="1"/>
          <p:nvPr/>
        </p:nvSpPr>
        <p:spPr>
          <a:xfrm>
            <a:off x="1295400" y="1970682"/>
            <a:ext cx="6287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Vertex and Bethe-Salpeter amplitude depend on two new variables involving relative momentum: k</a:t>
            </a:r>
            <a:r>
              <a:rPr lang="en-GB" baseline="30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en-GB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and </a:t>
            </a:r>
            <a:r>
              <a:rPr lang="en-GB" sz="18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en-GB" sz="18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⋅</a:t>
            </a:r>
            <a:r>
              <a:rPr lang="en-GB" sz="18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</a:t>
            </a:r>
            <a:endParaRPr lang="en-US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73EA7EB-D252-44D4-9C64-7140038A4382}"/>
              </a:ext>
            </a:extLst>
          </p:cNvPr>
          <p:cNvSpPr txBox="1"/>
          <p:nvPr/>
        </p:nvSpPr>
        <p:spPr>
          <a:xfrm>
            <a:off x="9811948" y="2960449"/>
            <a:ext cx="1341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n w="0"/>
                <a:solidFill>
                  <a:srgbClr val="00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unity</a:t>
            </a:r>
            <a:endParaRPr lang="en-US" dirty="0">
              <a:ln w="0"/>
              <a:solidFill>
                <a:srgbClr val="00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889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43562-39C3-43D9-9049-5880D9420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Fidelity of VMD with realistic </a:t>
            </a:r>
            <a:r>
              <a:rPr lang="en-US" sz="2800" dirty="0"/>
              <a:t>q + q̅  </a:t>
            </a:r>
            <a:r>
              <a:rPr lang="en-GB" dirty="0"/>
              <a:t>interactions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1B0515-3282-4412-8B15-E1BAB780F28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Mathematics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On-shell photon is a massless </a:t>
                </a:r>
                <a:r>
                  <a:rPr lang="en-US" sz="2200" u="sng" dirty="0" err="1"/>
                  <a:t>pointlike</a:t>
                </a:r>
                <a:r>
                  <a:rPr lang="en-US" sz="2200" dirty="0"/>
                  <a:t> object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On-shell vector-meson is a massive </a:t>
                </a:r>
                <a:r>
                  <a:rPr lang="en-US" sz="2200" u="sng" dirty="0"/>
                  <a:t>composite</a:t>
                </a:r>
                <a:r>
                  <a:rPr lang="en-US" sz="2200" dirty="0"/>
                  <a:t> object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So, ratio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;</m:t>
                    </m:r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r>
                  <a:rPr lang="en-US" sz="2200" dirty="0"/>
                  <a:t> reveals there is no overlap between these two states at Q</a:t>
                </a:r>
                <a:r>
                  <a:rPr lang="en-US" sz="2200" baseline="30000" dirty="0"/>
                  <a:t>2</a:t>
                </a:r>
                <a:r>
                  <a:rPr lang="en-US" sz="2200" dirty="0"/>
                  <a:t> = 0</a:t>
                </a:r>
              </a:p>
              <a:p>
                <a:pPr>
                  <a:spcBef>
                    <a:spcPts val="1200"/>
                  </a:spcBef>
                </a:pPr>
                <a:r>
                  <a:rPr lang="en-US" dirty="0"/>
                  <a:t>QCD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Vector-meson compositeness requires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;</m:t>
                    </m:r>
                    <m:sSubSup>
                      <m:sSub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 vanishes 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sz="2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200" dirty="0"/>
                  <a:t> with increasing k</a:t>
                </a:r>
                <a:r>
                  <a:rPr lang="en-US" sz="2200" baseline="30000" dirty="0"/>
                  <a:t>2</a:t>
                </a:r>
                <a:r>
                  <a:rPr lang="en-US" sz="2200" dirty="0"/>
                  <a:t>, up to logarithmic corrections</a:t>
                </a: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sz="2200" dirty="0"/>
                  <a:t>For the </a:t>
                </a:r>
                <a:r>
                  <a:rPr lang="en-US" sz="2200" dirty="0" err="1"/>
                  <a:t>pointlike</a:t>
                </a:r>
                <a:r>
                  <a:rPr lang="en-US" sz="2200" dirty="0"/>
                  <a:t> photon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d>
                      <m:dPr>
                        <m:ctrlPr>
                          <a:rPr lang="en-GB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sz="2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p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;</m:t>
                        </m:r>
                        <m:sSup>
                          <m:sSupPr>
                            <m:ctrlPr>
                              <a:rPr lang="en-GB" sz="2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→1</m:t>
                    </m:r>
                  </m:oMath>
                </a14:m>
                <a:r>
                  <a:rPr lang="en-US" sz="2200" dirty="0"/>
                  <a:t> with increasing k</a:t>
                </a:r>
                <a:r>
                  <a:rPr lang="en-US" sz="2200" baseline="30000" dirty="0"/>
                  <a:t>2</a:t>
                </a:r>
                <a:r>
                  <a:rPr lang="en-US" sz="2200" dirty="0"/>
                  <a:t>, again up to logarithmic corrections.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61B0515-3282-4412-8B15-E1BAB780F2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11" t="-943" r="-1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F55AC-E1C0-4E94-B2F2-F465A172D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C3CF6-6109-46F8-B602-3CB386BCC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90216-20A8-45A4-B71A-590FFFBCA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 descr="Text, letter&#10;&#10;Description automatically generated">
            <a:extLst>
              <a:ext uri="{FF2B5EF4-FFF2-40B4-BE49-F238E27FC236}">
                <a16:creationId xmlns:a16="http://schemas.microsoft.com/office/drawing/2014/main" id="{DA7FEC6C-8AD0-4BE6-8AAC-5A745A25F6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201" y="699938"/>
            <a:ext cx="4419600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39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43562-39C3-43D9-9049-5880D9420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Fidelity of VMD with realistic </a:t>
            </a:r>
            <a:r>
              <a:rPr lang="en-US" sz="2800" dirty="0"/>
              <a:t>q + q̅  </a:t>
            </a:r>
            <a:r>
              <a:rPr lang="en-GB" dirty="0"/>
              <a:t>interactions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B0515-3282-4412-8B15-E1BAB780F2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0"/>
            <a:ext cx="10972800" cy="4525963"/>
          </a:xfrm>
        </p:spPr>
        <p:txBody>
          <a:bodyPr/>
          <a:lstStyle/>
          <a:p>
            <a:r>
              <a:rPr lang="en-US" dirty="0"/>
              <a:t>Q</a:t>
            </a:r>
            <a:r>
              <a:rPr lang="en-US" baseline="30000" dirty="0"/>
              <a:t>2</a:t>
            </a:r>
            <a:r>
              <a:rPr lang="en-US" dirty="0"/>
              <a:t> = 0 photon-quark vertex has only three nontrivial momentum-dependent components,</a:t>
            </a:r>
          </a:p>
          <a:p>
            <a:r>
              <a:rPr lang="en-US" dirty="0"/>
              <a:t>On-shell vector-meson has eight distinct, momentum-dependent terms. </a:t>
            </a:r>
          </a:p>
          <a:p>
            <a:pPr marL="0" indent="0">
              <a:buNone/>
            </a:pPr>
            <a:r>
              <a:rPr lang="en-US" dirty="0"/>
              <a:t>            ⇒ Numerous other comparison figures can be drawn</a:t>
            </a:r>
          </a:p>
          <a:p>
            <a:r>
              <a:rPr lang="en-US" dirty="0"/>
              <a:t>Only three Q</a:t>
            </a:r>
            <a:r>
              <a:rPr lang="en-US" baseline="30000" dirty="0"/>
              <a:t>2</a:t>
            </a:r>
            <a:r>
              <a:rPr lang="en-US" dirty="0"/>
              <a:t> = 0 ratios can be unity.  </a:t>
            </a:r>
          </a:p>
          <a:p>
            <a:pPr lvl="1"/>
            <a:r>
              <a:rPr lang="en-GB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J/ψ and Υ </a:t>
            </a:r>
            <a:r>
              <a:rPr lang="en-US" sz="1800" dirty="0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… </a:t>
            </a:r>
            <a:r>
              <a:rPr lang="en-US" dirty="0"/>
              <a:t>not one of them is unity</a:t>
            </a:r>
          </a:p>
          <a:p>
            <a:pPr lvl="1"/>
            <a:r>
              <a:rPr lang="en-US" dirty="0"/>
              <a:t>Other five are identically zero. </a:t>
            </a:r>
          </a:p>
          <a:p>
            <a:r>
              <a:rPr lang="en-US" dirty="0"/>
              <a:t>Abundantly clear that momentum-dependence in any </a:t>
            </a:r>
            <a:r>
              <a:rPr lang="en-US" dirty="0" err="1"/>
              <a:t>quark+antiquark</a:t>
            </a:r>
            <a:r>
              <a:rPr lang="en-US" dirty="0"/>
              <a:t> loop describing scattering in process </a:t>
            </a:r>
            <a:r>
              <a:rPr lang="en-US" sz="2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 + p → e’ + V + p </a:t>
            </a:r>
            <a:r>
              <a:rPr lang="en-US" dirty="0"/>
              <a:t>is very different from that in process </a:t>
            </a:r>
            <a:r>
              <a:rPr lang="en-US" sz="22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 + p → V + p</a:t>
            </a:r>
            <a:endParaRPr lang="en-US" dirty="0"/>
          </a:p>
          <a:p>
            <a:r>
              <a:rPr lang="en-US" dirty="0"/>
              <a:t>Consequently, the form-factor expedient is inadequate in the realistic case.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DF55AC-E1C0-4E94-B2F2-F465A172D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3C3CF6-6109-46F8-B602-3CB386BCC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90216-20A8-45A4-B71A-590FFFBCA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 descr="A white paper with black writing&#10;&#10;Description automatically generated with low confidence">
            <a:extLst>
              <a:ext uri="{FF2B5EF4-FFF2-40B4-BE49-F238E27FC236}">
                <a16:creationId xmlns:a16="http://schemas.microsoft.com/office/drawing/2014/main" id="{5D62436D-4271-4411-80FF-E703A3CFD7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4876800"/>
            <a:ext cx="2266950" cy="43815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2488CD-E012-4658-BF01-072A617BB1E3}"/>
              </a:ext>
            </a:extLst>
          </p:cNvPr>
          <p:cNvCxnSpPr/>
          <p:nvPr/>
        </p:nvCxnSpPr>
        <p:spPr bwMode="auto">
          <a:xfrm>
            <a:off x="4419600" y="4876800"/>
            <a:ext cx="2286000" cy="4572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7F38EFC-3985-4F35-883B-1C4D3EDABA0F}"/>
              </a:ext>
            </a:extLst>
          </p:cNvPr>
          <p:cNvCxnSpPr/>
          <p:nvPr/>
        </p:nvCxnSpPr>
        <p:spPr bwMode="auto">
          <a:xfrm flipV="1">
            <a:off x="4419600" y="4800600"/>
            <a:ext cx="2266950" cy="5334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4836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3665B1-73CA-4AEF-B387-77B8AC136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dirty="0"/>
              <a:t>VMD for Heavy Vector Mesons?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741AF7-A173-4127-854E-6325B6E678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38200"/>
            <a:ext cx="10972800" cy="5135564"/>
          </a:xfrm>
        </p:spPr>
        <p:txBody>
          <a:bodyPr/>
          <a:lstStyle/>
          <a:p>
            <a:r>
              <a:rPr lang="en-US" dirty="0"/>
              <a:t>Many other tests, all failed by VMD assumption for heavy vector-mesons:</a:t>
            </a:r>
          </a:p>
          <a:p>
            <a:r>
              <a:rPr lang="en-US" dirty="0"/>
              <a:t>Simply: for heavy-mesons the momentum-dependence of the Q</a:t>
            </a:r>
            <a:r>
              <a:rPr lang="en-US" baseline="30000" dirty="0"/>
              <a:t>2</a:t>
            </a:r>
            <a:r>
              <a:rPr lang="en-US" dirty="0"/>
              <a:t>=0 photon-quark vertex is entirely different from that of vector-meson bound-state amplitude</a:t>
            </a:r>
          </a:p>
          <a:p>
            <a:r>
              <a:rPr lang="en-US" dirty="0"/>
              <a:t>So, </a:t>
            </a:r>
            <a:r>
              <a:rPr lang="en-US" dirty="0">
                <a:solidFill>
                  <a:srgbClr val="FF0000"/>
                </a:solidFill>
              </a:rPr>
              <a:t>VMD assumption is false for heavy vector-mesons.  </a:t>
            </a:r>
          </a:p>
          <a:p>
            <a:r>
              <a:rPr lang="en-US" dirty="0"/>
              <a:t>No model-independent way to estimate and/or correct for the degree by which VMD distorts any interpretation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 + p → e’ + V + p</a:t>
            </a:r>
            <a:r>
              <a:rPr lang="en-US" dirty="0"/>
              <a:t>   in terms of  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 + p → V + p</a:t>
            </a:r>
            <a:r>
              <a:rPr lang="en-US" sz="2000" dirty="0"/>
              <a:t> </a:t>
            </a:r>
          </a:p>
          <a:p>
            <a:r>
              <a:rPr lang="en-US" dirty="0"/>
              <a:t>Only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 + p → V + p</a:t>
            </a:r>
            <a:r>
              <a:rPr lang="en-US" dirty="0"/>
              <a:t> for which a QCD multipole expansion can be used to draw connections with the proton's glue distribution </a:t>
            </a:r>
          </a:p>
          <a:p>
            <a:r>
              <a:rPr lang="en-US" dirty="0"/>
              <a:t>No existing attempt to connect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 + p → e’ + V + p</a:t>
            </a:r>
            <a:r>
              <a:rPr lang="en-US" dirty="0"/>
              <a:t> &amp;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 + p → V + p</a:t>
            </a:r>
            <a:r>
              <a:rPr lang="en-US" sz="2000" dirty="0"/>
              <a:t> </a:t>
            </a:r>
            <a:r>
              <a:rPr lang="en-US" dirty="0"/>
              <a:t>via VMD is reliable.</a:t>
            </a:r>
          </a:p>
          <a:p>
            <a:pPr lvl="1"/>
            <a:r>
              <a:rPr lang="en-US" sz="2200" dirty="0"/>
              <a:t>See also Du, Guo, </a:t>
            </a:r>
            <a:r>
              <a:rPr lang="en-US" sz="2200" i="1" dirty="0"/>
              <a:t>et al</a:t>
            </a:r>
            <a:r>
              <a:rPr lang="en-US" sz="2200" dirty="0"/>
              <a:t>., </a:t>
            </a:r>
            <a:r>
              <a:rPr lang="en-US" sz="2200" u="sng" dirty="0"/>
              <a:t>Deciphering the mechanism of near-threshold J/</a:t>
            </a:r>
            <a:r>
              <a:rPr lang="el-GR" sz="2200" u="sng" dirty="0"/>
              <a:t>ψ </a:t>
            </a:r>
            <a:r>
              <a:rPr lang="en-US" sz="2200" u="sng" dirty="0"/>
              <a:t>photoproduction</a:t>
            </a:r>
            <a:r>
              <a:rPr lang="en-US" sz="2200" dirty="0"/>
              <a:t>, Eur. Phys. J. C 80 (11) (2020) 1053 … even if VMD were valid, then coupled-channels effects are likely to break the connection</a:t>
            </a:r>
          </a:p>
          <a:p>
            <a:r>
              <a:rPr lang="en-US" dirty="0"/>
              <a:t>This undermines any interpretation of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 + p → e’ + V + p</a:t>
            </a:r>
            <a:r>
              <a:rPr lang="en-US" dirty="0"/>
              <a:t> reactions as a route to either</a:t>
            </a:r>
          </a:p>
          <a:p>
            <a:pPr lvl="1">
              <a:spcBef>
                <a:spcPts val="0"/>
              </a:spcBef>
            </a:pPr>
            <a:r>
              <a:rPr lang="en-US" sz="2200" dirty="0"/>
              <a:t>hidden-charm pentaquark production </a:t>
            </a:r>
          </a:p>
          <a:p>
            <a:pPr lvl="1">
              <a:spcBef>
                <a:spcPts val="0"/>
              </a:spcBef>
            </a:pPr>
            <a:r>
              <a:rPr lang="en-US" sz="2200" dirty="0"/>
              <a:t>or as a means of uncovering the origin of the proton mass.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31DA5E-D972-41D6-B8E2-ACB28695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4E75F6-8F71-4EDC-9BD5-D6E8F6F54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BFBDB-2E05-4D45-AF76-A1A50CCE8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9044E58-F543-48BC-90D2-2374C9498952}"/>
              </a:ext>
            </a:extLst>
          </p:cNvPr>
          <p:cNvSpPr txBox="1"/>
          <p:nvPr/>
        </p:nvSpPr>
        <p:spPr>
          <a:xfrm>
            <a:off x="-228600" y="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algn="l" rtl="0"/>
            <a:r>
              <a:rPr lang="en-US" sz="1200" b="0" i="1" dirty="0">
                <a:solidFill>
                  <a:schemeClr val="accent6">
                    <a:lumMod val="75000"/>
                  </a:schemeClr>
                </a:solidFill>
                <a:effectLst/>
              </a:rPr>
              <a:t>Vector-meson production and vector meson dominance,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Yin-Zhen Xu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徐胤禛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Si-Yang Chen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陈斯阳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Zhao-Qian Yao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姚照千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Daniele Binosi, Zhu-Fang Cui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崔著钫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and Craig D. Roberts, 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NJU-INP 044/21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, </a:t>
            </a:r>
            <a:r>
              <a:rPr lang="en-US" sz="1200" b="0" i="0" u="none" strike="noStrike" dirty="0">
                <a:solidFill>
                  <a:srgbClr val="0066FF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arXiv:2107.03488 [hep-</a:t>
            </a:r>
            <a:r>
              <a:rPr lang="en-US" sz="1200" b="0" i="0" u="none" strike="noStrike" dirty="0" err="1">
                <a:solidFill>
                  <a:srgbClr val="0066FF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</a:rPr>
              <a:t>, Eur. Phys. J. C (2021) </a:t>
            </a:r>
            <a:r>
              <a:rPr lang="en-US" sz="1200" b="0" i="1" u="none" strike="noStrike" dirty="0">
                <a:solidFill>
                  <a:schemeClr val="accent6">
                    <a:lumMod val="75000"/>
                  </a:schemeClr>
                </a:solidFill>
                <a:effectLst/>
              </a:rPr>
              <a:t>in press</a:t>
            </a:r>
            <a:endParaRPr lang="en-US" sz="1200" b="0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45345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B0E5E-0B89-46CE-98E5-F04F289DD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525963"/>
          </a:xfrm>
        </p:spPr>
        <p:txBody>
          <a:bodyPr/>
          <a:lstStyle/>
          <a:p>
            <a:r>
              <a:rPr lang="en-GB" dirty="0"/>
              <a:t>Proton mass budget</a:t>
            </a:r>
          </a:p>
          <a:p>
            <a:pPr marL="0" indent="0">
              <a:buNone/>
            </a:pPr>
            <a:r>
              <a:rPr lang="en-GB" dirty="0"/>
              <a:t>	Only 9 MeV/939 MeV is directly from Higgs </a:t>
            </a:r>
          </a:p>
        </p:txBody>
      </p:sp>
      <p:pic>
        <p:nvPicPr>
          <p:cNvPr id="8" name="Picture 7" descr="Chart, pie chart&#10;&#10;Description automatically generated">
            <a:extLst>
              <a:ext uri="{FF2B5EF4-FFF2-40B4-BE49-F238E27FC236}">
                <a16:creationId xmlns:a16="http://schemas.microsoft.com/office/drawing/2014/main" id="{852D85DA-0C46-42AA-90F8-20215465D6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2036" y="1997472"/>
            <a:ext cx="6201470" cy="33202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61F4E2-B5BD-4BD5-AB28-6CA2621B0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Emergence of Hadron Mass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5C809-E115-47CD-AED7-951724E51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D908-BD9D-44D0-8688-D5EF6B8F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125A2-CE7D-4950-BC19-09139BD6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488F52-8C5B-4843-9056-259E268257DD}"/>
              </a:ext>
            </a:extLst>
          </p:cNvPr>
          <p:cNvCxnSpPr>
            <a:cxnSpLocks/>
          </p:cNvCxnSpPr>
          <p:nvPr/>
        </p:nvCxnSpPr>
        <p:spPr bwMode="auto">
          <a:xfrm>
            <a:off x="6553200" y="1836341"/>
            <a:ext cx="2667000" cy="694531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A55C524-63D1-45C2-BFAB-B6445F812F6D}"/>
              </a:ext>
            </a:extLst>
          </p:cNvPr>
          <p:cNvSpPr txBox="1">
            <a:spLocks/>
          </p:cNvSpPr>
          <p:nvPr/>
        </p:nvSpPr>
        <p:spPr bwMode="auto">
          <a:xfrm>
            <a:off x="609600" y="2123768"/>
            <a:ext cx="6019800" cy="268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Plainly, there is another phenomenon in Nature that is extremely effective in producing mass:</a:t>
            </a:r>
          </a:p>
          <a:p>
            <a:pPr marL="0" indent="0">
              <a:buNone/>
            </a:pPr>
            <a:r>
              <a:rPr lang="en-GB" kern="0" dirty="0"/>
              <a:t>	</a:t>
            </a:r>
            <a:r>
              <a:rPr lang="en-GB" sz="2400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Emergent Hadron Mass (EHM)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200" kern="0" dirty="0"/>
              <a:t>Alone, it produces </a:t>
            </a:r>
            <a:r>
              <a:rPr lang="en-GB" sz="2200" kern="0" dirty="0">
                <a:solidFill>
                  <a:srgbClr val="0000FF"/>
                </a:solidFill>
              </a:rPr>
              <a:t>94%</a:t>
            </a:r>
            <a:r>
              <a:rPr lang="en-GB" sz="2200" kern="0" dirty="0"/>
              <a:t> of the proton’s mass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200" kern="0" dirty="0"/>
              <a:t>Remaining </a:t>
            </a:r>
            <a:r>
              <a:rPr lang="en-GB" sz="2200" kern="0" dirty="0">
                <a:solidFill>
                  <a:srgbClr val="FF6600"/>
                </a:solidFill>
              </a:rPr>
              <a:t>5%</a:t>
            </a:r>
            <a:r>
              <a:rPr lang="en-GB" sz="2200" kern="0" dirty="0"/>
              <a:t> is generated by constructive interference between EHM and Higgs-boson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400" kern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B2374F-5515-4531-80E0-18BEA5DC8638}"/>
              </a:ext>
            </a:extLst>
          </p:cNvPr>
          <p:cNvCxnSpPr/>
          <p:nvPr/>
        </p:nvCxnSpPr>
        <p:spPr bwMode="auto">
          <a:xfrm>
            <a:off x="5562600" y="4648200"/>
            <a:ext cx="22123" cy="22123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29DD77D-3E94-4269-BD3B-A5128859D669}"/>
              </a:ext>
            </a:extLst>
          </p:cNvPr>
          <p:cNvCxnSpPr>
            <a:cxnSpLocks/>
          </p:cNvCxnSpPr>
          <p:nvPr/>
        </p:nvCxnSpPr>
        <p:spPr bwMode="auto">
          <a:xfrm flipV="1">
            <a:off x="6496580" y="3360103"/>
            <a:ext cx="926747" cy="170337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66E41FD-865A-49D7-A6BB-9D7E197FD782}"/>
              </a:ext>
            </a:extLst>
          </p:cNvPr>
          <p:cNvCxnSpPr>
            <a:cxnSpLocks/>
          </p:cNvCxnSpPr>
          <p:nvPr/>
        </p:nvCxnSpPr>
        <p:spPr bwMode="auto">
          <a:xfrm flipV="1">
            <a:off x="6553200" y="2819401"/>
            <a:ext cx="2286000" cy="1138711"/>
          </a:xfrm>
          <a:prstGeom prst="straightConnector1">
            <a:avLst/>
          </a:prstGeom>
          <a:noFill/>
          <a:ln w="1270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6D36C64-3B6B-4C8E-AE36-F9AB4A465559}"/>
              </a:ext>
            </a:extLst>
          </p:cNvPr>
          <p:cNvSpPr txBox="1">
            <a:spLocks/>
          </p:cNvSpPr>
          <p:nvPr/>
        </p:nvSpPr>
        <p:spPr bwMode="auto">
          <a:xfrm>
            <a:off x="577644" y="4495800"/>
            <a:ext cx="11341507" cy="268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en-GB" sz="2400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 is EHM?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Can it be explained by mere mechanisms,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400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	like a Swiss watch?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sz="2400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If so, what are they?</a:t>
            </a:r>
          </a:p>
          <a:p>
            <a:pPr>
              <a:buFont typeface="Wingdings" panose="05000000000000000000" pitchFamily="2" charset="2"/>
              <a:buChar char="ü"/>
            </a:pPr>
            <a:endParaRPr lang="en-US" sz="2400" kern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166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14848C6-7712-4C46-99B0-4AFE8798F0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657" y="227013"/>
            <a:ext cx="8718686" cy="60594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6379C9C5-611F-4385-BA81-D69A27B8B4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96200" y="6677025"/>
            <a:ext cx="4487026" cy="10477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EHM via AMBER @ CERN IV: 2021 September 27 - 29                                           (31)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514CAA-4B1C-4853-B5EC-CA5CB6DC4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Craig Roberts. cdroberts@nju.edu.cn "Vector meson production and vector meson dominance"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37946F38-0D58-4314-86A8-1136781AA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901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16EC070C-11E9-4925-8E71-40EBAD2BAE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184" y="661988"/>
            <a:ext cx="6224416" cy="52054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61F4E2-B5BD-4BD5-AB28-6CA2621B0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Emergence of Hadron Mass - Contrasts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B0E5E-0B89-46CE-98E5-F04F289DD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838200"/>
            <a:ext cx="6172200" cy="5458403"/>
          </a:xfrm>
        </p:spPr>
        <p:txBody>
          <a:bodyPr/>
          <a:lstStyle/>
          <a:p>
            <a:r>
              <a:rPr lang="en-US" dirty="0"/>
              <a:t>Compare proton and pion mass budgets</a:t>
            </a:r>
          </a:p>
          <a:p>
            <a:r>
              <a:rPr lang="en-US" dirty="0"/>
              <a:t>Pion is a </a:t>
            </a:r>
            <a:r>
              <a:rPr lang="en-US" dirty="0" err="1"/>
              <a:t>Nambu</a:t>
            </a:r>
            <a:r>
              <a:rPr lang="en-US" dirty="0"/>
              <a:t>-Goldstone boson </a:t>
            </a:r>
          </a:p>
          <a:p>
            <a:pPr lvl="1"/>
            <a:r>
              <a:rPr lang="en-US" sz="2200" dirty="0"/>
              <a:t>So, massless in chiral-limit</a:t>
            </a:r>
          </a:p>
          <a:p>
            <a:pPr lvl="1"/>
            <a:r>
              <a:rPr lang="en-US" sz="2200" dirty="0"/>
              <a:t>No blue annulus </a:t>
            </a:r>
          </a:p>
          <a:p>
            <a:pPr lvl="1"/>
            <a:r>
              <a:rPr lang="en-US" sz="2200" dirty="0"/>
              <a:t>EHM+HB is 95% of the total</a:t>
            </a:r>
          </a:p>
          <a:p>
            <a:r>
              <a:rPr lang="en-US" dirty="0"/>
              <a:t>Kaon is somewhere in between</a:t>
            </a:r>
          </a:p>
          <a:p>
            <a:pPr lvl="1"/>
            <a:r>
              <a:rPr lang="en-US" sz="2200" dirty="0"/>
              <a:t>HB = 20% </a:t>
            </a:r>
          </a:p>
          <a:p>
            <a:pPr lvl="1"/>
            <a:r>
              <a:rPr lang="en-US" sz="2200" dirty="0"/>
              <a:t>EHM+HB = 80%</a:t>
            </a:r>
          </a:p>
          <a:p>
            <a:r>
              <a:rPr lang="en-US" dirty="0"/>
              <a:t>Critically, without Higgs mechanism of mass generation, </a:t>
            </a:r>
            <a:r>
              <a:rPr lang="el-GR" dirty="0"/>
              <a:t>π </a:t>
            </a:r>
            <a:r>
              <a:rPr lang="en-US" dirty="0"/>
              <a:t>and K would be indistinguishable from each other</a:t>
            </a:r>
          </a:p>
          <a:p>
            <a:r>
              <a:rPr lang="en-US" dirty="0"/>
              <a:t>Always distinguishable from proton.  </a:t>
            </a:r>
          </a:p>
          <a:p>
            <a:r>
              <a:rPr lang="en-US" dirty="0"/>
              <a:t>Yet, all states are supposed to be in QCD! </a:t>
            </a:r>
          </a:p>
          <a:p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 is, wherefrom, whereto mass?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5C809-E115-47CD-AED7-951724E51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D908-BD9D-44D0-8688-D5EF6B8F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125A2-CE7D-4950-BC19-09139BD6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21</a:t>
            </a:fld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A7DB0F8-2E10-419B-9AFE-1DFF6A2BD63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772400" y="2590800"/>
            <a:ext cx="1066800" cy="18288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E181FA4-DB8D-4061-A82B-7C12F1F19043}"/>
              </a:ext>
            </a:extLst>
          </p:cNvPr>
          <p:cNvCxnSpPr/>
          <p:nvPr/>
        </p:nvCxnSpPr>
        <p:spPr bwMode="auto">
          <a:xfrm flipV="1">
            <a:off x="4724400" y="2514600"/>
            <a:ext cx="2895600" cy="609600"/>
          </a:xfrm>
          <a:prstGeom prst="straightConnector1">
            <a:avLst/>
          </a:prstGeom>
          <a:noFill/>
          <a:ln w="28575" cap="flat" cmpd="sng" algn="ctr">
            <a:solidFill>
              <a:srgbClr val="CC99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90530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E7A14-B903-4F08-BFA5-AB71A70E9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2158" y="4406901"/>
            <a:ext cx="7287683" cy="190023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6000" i="1" dirty="0">
                <a:ln/>
                <a:solidFill>
                  <a:schemeClr val="accent3"/>
                </a:solidFill>
              </a:rPr>
              <a:t>Generalised Parton </a:t>
            </a:r>
            <a:br>
              <a:rPr lang="en-GB" sz="6000" i="1" dirty="0">
                <a:ln/>
                <a:solidFill>
                  <a:schemeClr val="accent3"/>
                </a:solidFill>
              </a:rPr>
            </a:br>
            <a:r>
              <a:rPr lang="en-GB" sz="6000" i="1" dirty="0">
                <a:ln/>
                <a:solidFill>
                  <a:schemeClr val="accent3"/>
                </a:solidFill>
              </a:rPr>
              <a:t>Distribution Functions</a:t>
            </a:r>
            <a:endParaRPr lang="en-US" sz="6000" i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BF165-AA29-4011-B880-9F5C20034D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1D006-3878-41F0-8269-1B794FDD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30E09-5CE1-4256-92FB-EA6A8523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489B8-7578-49C7-B8F4-89C2E364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0CC1D3C-C4F1-4BCF-BF52-A34A777318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76600" y="517729"/>
            <a:ext cx="5242065" cy="367327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2610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EF514-FDF0-4E60-BD92-69E5635E3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Measures of Pseudoscalar Meson Structure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B0D03-BC3A-4A76-B3D8-EBFFBF01F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do </a:t>
            </a:r>
            <a:r>
              <a:rPr lang="en-GB" dirty="0" err="1"/>
              <a:t>do</a:t>
            </a:r>
            <a:r>
              <a:rPr lang="en-GB" dirty="0"/>
              <a:t> in absence of any model-independent link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dirty="0"/>
              <a:t>	between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 + p → e’ + V + p</a:t>
            </a:r>
            <a:r>
              <a:rPr lang="en-US" dirty="0"/>
              <a:t>   &amp;   </a:t>
            </a:r>
            <a:r>
              <a:rPr lang="en-US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 + p → V + p</a:t>
            </a:r>
            <a:r>
              <a:rPr lang="en-US" dirty="0"/>
              <a:t> </a:t>
            </a:r>
            <a:r>
              <a:rPr lang="en-GB" dirty="0"/>
              <a:t>?</a:t>
            </a:r>
            <a:endParaRPr lang="en-US" dirty="0"/>
          </a:p>
          <a:p>
            <a:r>
              <a:rPr lang="en-US" dirty="0"/>
              <a:t>Increasingly many robust connections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	being drawn between EHM and the properties of </a:t>
            </a:r>
            <a:r>
              <a:rPr lang="en-US" dirty="0" err="1"/>
              <a:t>pions</a:t>
            </a:r>
            <a:r>
              <a:rPr lang="en-US" dirty="0"/>
              <a:t> and kaons</a:t>
            </a:r>
          </a:p>
          <a:p>
            <a:r>
              <a:rPr lang="en-US" dirty="0"/>
              <a:t>Revealed in both phenomenological sketches and theoretical predictions</a:t>
            </a:r>
          </a:p>
          <a:p>
            <a:r>
              <a:rPr lang="en-US" dirty="0"/>
              <a:t>Crucially, the links can be verified empirically</a:t>
            </a:r>
          </a:p>
          <a:p>
            <a:r>
              <a:rPr lang="en-US" dirty="0"/>
              <a:t>Motivates new analyses of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	π- and K-meson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/>
              <a:t>	generalized parton distributions (GPDs)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5A8D9-78C4-4427-AB71-F390A3990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F8950F-90A7-4A4F-BBF1-F77D2F310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2FDBC-4103-43B9-BB87-A5C500CB3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902DF78B-1C43-472D-AEB3-FAF5DFFE2B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3733800"/>
            <a:ext cx="5086524" cy="14188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11A04A3-C185-410C-8FB3-CEDFF0C20012}"/>
              </a:ext>
            </a:extLst>
          </p:cNvPr>
          <p:cNvSpPr txBox="1"/>
          <p:nvPr/>
        </p:nvSpPr>
        <p:spPr>
          <a:xfrm>
            <a:off x="7543800" y="303501"/>
            <a:ext cx="4572887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1" dirty="0">
                <a:solidFill>
                  <a:schemeClr val="accent6">
                    <a:lumMod val="75000"/>
                  </a:schemeClr>
                </a:solidFill>
                <a:effectLst/>
              </a:rPr>
              <a:t>🎆 Measures of pion and kaon structure from </a:t>
            </a:r>
            <a:r>
              <a:rPr lang="en-US" sz="1200" b="0" i="1" dirty="0" err="1">
                <a:solidFill>
                  <a:schemeClr val="accent6">
                    <a:lumMod val="75000"/>
                  </a:schemeClr>
                </a:solidFill>
                <a:effectLst/>
              </a:rPr>
              <a:t>generalised</a:t>
            </a:r>
            <a:r>
              <a:rPr lang="en-US" sz="1200" b="0" i="1" dirty="0">
                <a:solidFill>
                  <a:schemeClr val="accent6">
                    <a:lumMod val="75000"/>
                  </a:schemeClr>
                </a:solidFill>
                <a:effectLst/>
              </a:rPr>
              <a:t> parton distributions, </a:t>
            </a:r>
            <a:r>
              <a:rPr lang="en-US" sz="1200" b="0" i="0" dirty="0" err="1">
                <a:solidFill>
                  <a:schemeClr val="accent6">
                    <a:lumMod val="75000"/>
                  </a:schemeClr>
                </a:solidFill>
                <a:effectLst/>
              </a:rPr>
              <a:t>Jin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-Li Zhang, Khépani Raya, 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</a:rPr>
              <a:t>J. M. </a:t>
            </a:r>
            <a:r>
              <a:rPr lang="en-US" sz="1200" dirty="0" err="1">
                <a:solidFill>
                  <a:schemeClr val="accent6">
                    <a:lumMod val="75000"/>
                  </a:schemeClr>
                </a:solidFill>
              </a:rPr>
              <a:t>Morgado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 </a:t>
            </a:r>
            <a:r>
              <a:rPr lang="en-US" sz="1200" b="0" i="1" dirty="0">
                <a:solidFill>
                  <a:schemeClr val="accent6">
                    <a:lumMod val="75000"/>
                  </a:schemeClr>
                </a:solidFill>
                <a:effectLst/>
              </a:rPr>
              <a:t>et al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, NJU-INP 032/21, </a:t>
            </a:r>
            <a:r>
              <a:rPr lang="en-US" sz="1200" b="0" i="0" u="none" strike="noStrike" dirty="0" err="1">
                <a:solidFill>
                  <a:srgbClr val="0066FF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</a:t>
            </a:r>
            <a:r>
              <a:rPr lang="en-US" sz="1200" b="0" i="0" u="none" strike="noStrike" dirty="0">
                <a:solidFill>
                  <a:srgbClr val="0066FF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2101.12286 [hep-</a:t>
            </a:r>
            <a:r>
              <a:rPr lang="en-US" sz="1200" b="0" i="0" u="none" strike="noStrike" dirty="0" err="1">
                <a:solidFill>
                  <a:srgbClr val="0066FF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, </a:t>
            </a:r>
            <a:r>
              <a:rPr lang="en-US" sz="1200" b="0" i="0" u="none" strike="noStrike" dirty="0">
                <a:solidFill>
                  <a:srgbClr val="0066FF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Lett. B </a:t>
            </a:r>
            <a:r>
              <a:rPr lang="en-US" sz="1200" b="1" i="0" u="none" strike="noStrike" dirty="0">
                <a:solidFill>
                  <a:srgbClr val="0066FF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815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(2021) 136158</a:t>
            </a:r>
            <a:endParaRPr lang="en-US" sz="1200" b="0" i="0" dirty="0">
              <a:solidFill>
                <a:schemeClr val="accent6">
                  <a:lumMod val="75000"/>
                </a:schemeClr>
              </a:solidFill>
              <a:effectLst/>
            </a:endParaRPr>
          </a:p>
          <a:p>
            <a:pPr>
              <a:spcBef>
                <a:spcPts val="600"/>
              </a:spcBef>
            </a:pPr>
            <a:r>
              <a:rPr lang="en-US" sz="1200" i="1" dirty="0">
                <a:solidFill>
                  <a:schemeClr val="accent6"/>
                </a:solidFill>
              </a:rPr>
              <a:t>Revealing pion and kaon structure via </a:t>
            </a:r>
            <a:r>
              <a:rPr lang="en-US" sz="1200" i="1" dirty="0" err="1">
                <a:solidFill>
                  <a:schemeClr val="accent6"/>
                </a:solidFill>
              </a:rPr>
              <a:t>generalised</a:t>
            </a:r>
            <a:r>
              <a:rPr lang="en-US" sz="1200" i="1" dirty="0">
                <a:solidFill>
                  <a:schemeClr val="accent6"/>
                </a:solidFill>
              </a:rPr>
              <a:t> parton distributions, </a:t>
            </a:r>
            <a:r>
              <a:rPr lang="en-US" sz="12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Khépani Raya</a:t>
            </a:r>
            <a:r>
              <a:rPr lang="en-US" sz="1200" dirty="0">
                <a:solidFill>
                  <a:schemeClr val="accent6"/>
                </a:solidFill>
              </a:rPr>
              <a:t>, Zhu-Fang Cui (</a:t>
            </a:r>
            <a:r>
              <a:rPr lang="ja-JP" altLang="en-US" sz="1200" dirty="0">
                <a:solidFill>
                  <a:schemeClr val="accent6"/>
                </a:solidFill>
              </a:rPr>
              <a:t>崔著钫</a:t>
            </a:r>
            <a:r>
              <a:rPr lang="en-US" altLang="ja-JP" sz="1200" dirty="0">
                <a:solidFill>
                  <a:schemeClr val="accent6"/>
                </a:solidFill>
              </a:rPr>
              <a:t>), </a:t>
            </a:r>
            <a:r>
              <a:rPr lang="en-US" sz="1200" dirty="0">
                <a:solidFill>
                  <a:schemeClr val="accent6"/>
                </a:solidFill>
              </a:rPr>
              <a:t>Lei Chang (</a:t>
            </a:r>
            <a:r>
              <a:rPr lang="ja-JP" altLang="en-US" sz="1200" dirty="0">
                <a:solidFill>
                  <a:schemeClr val="accent6"/>
                </a:solidFill>
              </a:rPr>
              <a:t>常雷</a:t>
            </a:r>
            <a:r>
              <a:rPr lang="en-US" altLang="ja-JP" sz="1200" dirty="0">
                <a:solidFill>
                  <a:schemeClr val="accent6"/>
                </a:solidFill>
              </a:rPr>
              <a:t>), </a:t>
            </a:r>
            <a:r>
              <a:rPr lang="en-US" sz="1200" dirty="0">
                <a:solidFill>
                  <a:schemeClr val="accent6"/>
                </a:solidFill>
              </a:rPr>
              <a:t>Jos</a:t>
            </a:r>
            <a:r>
              <a:rPr lang="en-US" sz="12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é</a:t>
            </a:r>
            <a:r>
              <a:rPr lang="en-US" sz="1200" dirty="0">
                <a:solidFill>
                  <a:schemeClr val="accent6"/>
                </a:solidFill>
              </a:rPr>
              <a:t>-Manuel </a:t>
            </a:r>
            <a:r>
              <a:rPr lang="en-US" sz="1200" dirty="0" err="1">
                <a:solidFill>
                  <a:schemeClr val="accent6"/>
                </a:solidFill>
              </a:rPr>
              <a:t>Morgado</a:t>
            </a:r>
            <a:r>
              <a:rPr lang="en-US" sz="1200" dirty="0">
                <a:solidFill>
                  <a:schemeClr val="accent6"/>
                </a:solidFill>
              </a:rPr>
              <a:t>, Craig D. Roberts and Jos</a:t>
            </a:r>
            <a:r>
              <a:rPr lang="en-US" sz="12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é</a:t>
            </a:r>
            <a:r>
              <a:rPr lang="en-US" sz="1200" dirty="0">
                <a:solidFill>
                  <a:schemeClr val="accent6"/>
                </a:solidFill>
              </a:rPr>
              <a:t> Rodriguez-Quintero, </a:t>
            </a:r>
            <a:r>
              <a:rPr lang="en-US" sz="1200" dirty="0">
                <a:solidFill>
                  <a:schemeClr val="accent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NJU-INP 051/21</a:t>
            </a:r>
            <a:r>
              <a:rPr lang="en-US" sz="1200" dirty="0">
                <a:solidFill>
                  <a:schemeClr val="accent6"/>
                </a:solidFill>
              </a:rPr>
              <a:t>, </a:t>
            </a:r>
            <a:r>
              <a:rPr lang="en-US" sz="1200" dirty="0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2109.11686 [hep-</a:t>
            </a:r>
            <a:r>
              <a:rPr lang="en-US" sz="1200" dirty="0" err="1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200" dirty="0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579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B7997-8660-4608-8CE5-3A42F996B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Mass-squared distributions </a:t>
            </a:r>
            <a:br>
              <a:rPr lang="en-GB" dirty="0"/>
            </a:br>
            <a:r>
              <a:rPr lang="en-GB" dirty="0"/>
              <a:t>– </a:t>
            </a:r>
            <a:r>
              <a:rPr lang="en-GB" dirty="0" err="1"/>
              <a:t>Nambu</a:t>
            </a:r>
            <a:r>
              <a:rPr lang="en-GB" dirty="0"/>
              <a:t>-Goldstone bosons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5A476E-891B-485F-9F2D-867817372BD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166018"/>
                <a:ext cx="10972800" cy="4525963"/>
              </a:xfrm>
            </p:spPr>
            <p:txBody>
              <a:bodyPr/>
              <a:lstStyle/>
              <a:p>
                <a:r>
                  <a:rPr lang="en-GB" dirty="0"/>
                  <a:t>Meson Mass-squared form factor, </a:t>
                </a:r>
              </a:p>
              <a:p>
                <a:pPr marL="0" indent="0">
                  <a:buNone/>
                </a:pPr>
                <a:r>
                  <a:rPr lang="en-GB" dirty="0"/>
                  <a:t>	expressed via meson GPDs</a:t>
                </a:r>
              </a:p>
              <a:p>
                <a:endParaRPr lang="en-GB" dirty="0"/>
              </a:p>
              <a:p>
                <a:r>
                  <a:rPr lang="en-GB" dirty="0"/>
                  <a:t>Stress-energy tensor,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𝜇𝜈</m:t>
                        </m:r>
                      </m:sub>
                    </m:sSub>
                  </m:oMath>
                </a14:m>
                <a:r>
                  <a:rPr lang="en-GB" dirty="0"/>
                  <a:t> :                                               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</a:rPr>
                          <m:t>𝑃</m:t>
                        </m:r>
                      </m:sup>
                    </m:sSubSup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GB">
                                <a:latin typeface="Cambria Math" panose="02040503050406030204" pitchFamily="18" charset="0"/>
                              </a:rPr>
                              <m:t>Δ</m:t>
                            </m:r>
                          </m:e>
                          <m:sup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GB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GB" dirty="0"/>
                  <a:t>At </a:t>
                </a:r>
                <a:r>
                  <a:rPr lang="el-GR" dirty="0"/>
                  <a:t>ζ</a:t>
                </a:r>
                <a:r>
                  <a:rPr lang="en-GB" baseline="-25000" dirty="0"/>
                  <a:t>H</a:t>
                </a:r>
                <a:r>
                  <a:rPr lang="en-GB" dirty="0"/>
                  <a:t>, all hadron properties carried by dressed-valence degrees-of-freedom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sup>
                      </m:sSubSup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𝜁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acc>
                            </m:sub>
                          </m:sSub>
                        </m:sup>
                      </m:sSubSup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;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𝜁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]=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𝑃</m:t>
                          </m:r>
                        </m:sub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[⟨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𝑥</m:t>
                      </m:r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  <m:sub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𝜁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⟨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𝑥</m:t>
                      </m:r>
                      <m:sSubSup>
                        <m:sSubSup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  <m: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𝜁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dirty="0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acc>
                            </m:sub>
                          </m:sSub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dirty="0"/>
              </a:p>
              <a:p>
                <a:pPr marL="400050" lvl="1" indent="0">
                  <a:buNone/>
                </a:pPr>
                <a:r>
                  <a:rPr lang="en-GB" sz="2200" dirty="0"/>
                  <a:t>Mass-squared fraction is given by the light-front momentum fraction associated with the parton class</a:t>
                </a:r>
              </a:p>
              <a:p>
                <a:r>
                  <a:rPr lang="en-GB" dirty="0"/>
                  <a:t>At </a:t>
                </a:r>
                <a:r>
                  <a:rPr lang="el-GR" dirty="0"/>
                  <a:t>ζ</a:t>
                </a:r>
                <a:r>
                  <a:rPr lang="en-GB" baseline="-25000" dirty="0"/>
                  <a:t>H</a:t>
                </a:r>
                <a:r>
                  <a:rPr lang="en-GB" dirty="0"/>
                  <a:t>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dirty="0"/>
                  <a:t>valence u-quark 50% &amp; valence d̅ quark = 50%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: valence u-quark 47% &amp; valence d̅ quark = 53% </a:t>
                </a:r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A5A476E-891B-485F-9F2D-867817372BD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166018"/>
                <a:ext cx="10972800" cy="4525963"/>
              </a:xfrm>
              <a:blipFill>
                <a:blip r:embed="rId2"/>
                <a:stretch>
                  <a:fillRect l="-611" t="-808" b="-9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B966D1-5424-4C1D-BCEC-BFC9E1307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1C629-D8D6-4766-A189-F07788BF8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BAC9D-3EB4-4200-A6CE-47EE0C6D7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D25ADD-B47C-4993-A977-8C176C799A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2361527"/>
            <a:ext cx="4281032" cy="493103"/>
          </a:xfrm>
          <a:prstGeom prst="rect">
            <a:avLst/>
          </a:prstGeom>
        </p:spPr>
      </p:pic>
      <p:pic>
        <p:nvPicPr>
          <p:cNvPr id="10" name="Picture 9" descr="Text, letter&#10;&#10;Description automatically generated">
            <a:extLst>
              <a:ext uri="{FF2B5EF4-FFF2-40B4-BE49-F238E27FC236}">
                <a16:creationId xmlns:a16="http://schemas.microsoft.com/office/drawing/2014/main" id="{2D12B802-7FAA-4CD1-AF0A-6F994D29C8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082674"/>
            <a:ext cx="4134436" cy="11501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50AE73-C5DB-4832-99FD-206DEA749E13}"/>
              </a:ext>
            </a:extLst>
          </p:cNvPr>
          <p:cNvSpPr txBox="1"/>
          <p:nvPr/>
        </p:nvSpPr>
        <p:spPr>
          <a:xfrm>
            <a:off x="9525000" y="1688068"/>
            <a:ext cx="2295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ζ</a:t>
            </a:r>
            <a:r>
              <a:rPr lang="en-GB" sz="1800" baseline="-25000" dirty="0" err="1"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H</a:t>
            </a:r>
            <a:r>
              <a:rPr lang="en-GB" dirty="0"/>
              <a:t> = Hadron scale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6A04CED-D38C-4D6C-B5DB-1EC3B2A6F808}"/>
              </a:ext>
            </a:extLst>
          </p:cNvPr>
          <p:cNvSpPr txBox="1"/>
          <p:nvPr/>
        </p:nvSpPr>
        <p:spPr>
          <a:xfrm>
            <a:off x="8798985" y="2788780"/>
            <a:ext cx="26194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Mass-squared sum rule</a:t>
            </a:r>
            <a:endParaRPr lang="en-US" sz="20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7457BD-C234-4E9C-8AE8-307F2FE51791}"/>
              </a:ext>
            </a:extLst>
          </p:cNvPr>
          <p:cNvSpPr txBox="1"/>
          <p:nvPr/>
        </p:nvSpPr>
        <p:spPr>
          <a:xfrm>
            <a:off x="0" y="-15950"/>
            <a:ext cx="4572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i="1" dirty="0">
                <a:solidFill>
                  <a:schemeClr val="accent6"/>
                </a:solidFill>
              </a:rPr>
              <a:t>Revealing pion and kaon structure via </a:t>
            </a:r>
            <a:r>
              <a:rPr lang="en-US" sz="1200" i="1" dirty="0" err="1">
                <a:solidFill>
                  <a:schemeClr val="accent6"/>
                </a:solidFill>
              </a:rPr>
              <a:t>generalised</a:t>
            </a:r>
            <a:r>
              <a:rPr lang="en-US" sz="1200" i="1" dirty="0">
                <a:solidFill>
                  <a:schemeClr val="accent6"/>
                </a:solidFill>
              </a:rPr>
              <a:t> parton distributions, </a:t>
            </a:r>
            <a:r>
              <a:rPr lang="en-US" sz="12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Khépani Raya</a:t>
            </a:r>
            <a:r>
              <a:rPr lang="en-US" sz="1200" dirty="0">
                <a:solidFill>
                  <a:schemeClr val="accent6"/>
                </a:solidFill>
              </a:rPr>
              <a:t>, Zhu-Fang Cui (</a:t>
            </a:r>
            <a:r>
              <a:rPr lang="ja-JP" altLang="en-US" sz="1200" dirty="0">
                <a:solidFill>
                  <a:schemeClr val="accent6"/>
                </a:solidFill>
              </a:rPr>
              <a:t>崔著钫</a:t>
            </a:r>
            <a:r>
              <a:rPr lang="en-US" altLang="ja-JP" sz="1200" dirty="0">
                <a:solidFill>
                  <a:schemeClr val="accent6"/>
                </a:solidFill>
              </a:rPr>
              <a:t>), </a:t>
            </a:r>
            <a:r>
              <a:rPr lang="en-US" sz="1200" dirty="0">
                <a:solidFill>
                  <a:schemeClr val="accent6"/>
                </a:solidFill>
              </a:rPr>
              <a:t>Lei Chang (</a:t>
            </a:r>
            <a:r>
              <a:rPr lang="ja-JP" altLang="en-US" sz="1200" dirty="0">
                <a:solidFill>
                  <a:schemeClr val="accent6"/>
                </a:solidFill>
              </a:rPr>
              <a:t>常雷</a:t>
            </a:r>
            <a:r>
              <a:rPr lang="en-US" altLang="ja-JP" sz="1200" dirty="0">
                <a:solidFill>
                  <a:schemeClr val="accent6"/>
                </a:solidFill>
              </a:rPr>
              <a:t>), </a:t>
            </a:r>
            <a:r>
              <a:rPr lang="en-US" sz="1200" dirty="0">
                <a:solidFill>
                  <a:schemeClr val="accent6"/>
                </a:solidFill>
              </a:rPr>
              <a:t>Jos</a:t>
            </a:r>
            <a:r>
              <a:rPr lang="en-US" sz="12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é</a:t>
            </a:r>
            <a:r>
              <a:rPr lang="en-US" sz="1200" dirty="0">
                <a:solidFill>
                  <a:schemeClr val="accent6"/>
                </a:solidFill>
              </a:rPr>
              <a:t>-Manuel </a:t>
            </a:r>
            <a:r>
              <a:rPr lang="en-US" sz="1200" dirty="0" err="1">
                <a:solidFill>
                  <a:schemeClr val="accent6"/>
                </a:solidFill>
              </a:rPr>
              <a:t>Morgado</a:t>
            </a:r>
            <a:r>
              <a:rPr lang="en-US" sz="1200" dirty="0">
                <a:solidFill>
                  <a:schemeClr val="accent6"/>
                </a:solidFill>
              </a:rPr>
              <a:t>, Craig D. Roberts and Jos</a:t>
            </a:r>
            <a:r>
              <a:rPr lang="en-US" sz="12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é</a:t>
            </a:r>
            <a:r>
              <a:rPr lang="en-US" sz="1200" dirty="0">
                <a:solidFill>
                  <a:schemeClr val="accent6"/>
                </a:solidFill>
              </a:rPr>
              <a:t> Rodriguez-Quintero, </a:t>
            </a:r>
            <a:r>
              <a:rPr lang="en-US" sz="1200" dirty="0">
                <a:solidFill>
                  <a:schemeClr val="accent6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NJU-INP 051/21</a:t>
            </a:r>
            <a:r>
              <a:rPr lang="en-US" sz="1200" dirty="0">
                <a:solidFill>
                  <a:schemeClr val="accent6"/>
                </a:solidFill>
              </a:rPr>
              <a:t>, </a:t>
            </a:r>
            <a:r>
              <a:rPr lang="en-US" sz="1200" dirty="0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2109.11686 [hep-</a:t>
            </a:r>
            <a:r>
              <a:rPr lang="en-US" sz="1200" dirty="0" err="1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200" dirty="0">
                <a:solidFill>
                  <a:schemeClr val="accent6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en-US" sz="1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694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08009-1272-43EB-943E-08BBE58EA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Mass-squared distributions </a:t>
            </a:r>
            <a:br>
              <a:rPr lang="en-GB" dirty="0"/>
            </a:br>
            <a:r>
              <a:rPr lang="en-GB" dirty="0"/>
              <a:t>– </a:t>
            </a:r>
            <a:r>
              <a:rPr lang="en-GB" dirty="0" err="1"/>
              <a:t>Nambu</a:t>
            </a:r>
            <a:r>
              <a:rPr lang="en-GB" dirty="0"/>
              <a:t>-Goldstone bosons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8C37D5-FEFC-4A0A-8A44-9178785C9A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b="0" dirty="0"/>
                  <a:t>Hadron scale: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8C37D5-FEFC-4A0A-8A44-9178785C9A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11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8C7BDB-2902-43EB-9DAB-296E32BC2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2FC3E-7A32-46CD-96DD-DCA16D3EB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E07D5-7B6D-4434-9F87-6337CA2DF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27275B-2F60-4495-93F2-1820480EC8FC}"/>
              </a:ext>
            </a:extLst>
          </p:cNvPr>
          <p:cNvSpPr txBox="1"/>
          <p:nvPr/>
        </p:nvSpPr>
        <p:spPr>
          <a:xfrm>
            <a:off x="0" y="-15950"/>
            <a:ext cx="4572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i="1" dirty="0">
                <a:solidFill>
                  <a:schemeClr val="accent6"/>
                </a:solidFill>
              </a:rPr>
              <a:t>Revealing pion and kaon structure via </a:t>
            </a:r>
            <a:r>
              <a:rPr lang="en-US" sz="1200" i="1" dirty="0" err="1">
                <a:solidFill>
                  <a:schemeClr val="accent6"/>
                </a:solidFill>
              </a:rPr>
              <a:t>generalised</a:t>
            </a:r>
            <a:r>
              <a:rPr lang="en-US" sz="1200" i="1" dirty="0">
                <a:solidFill>
                  <a:schemeClr val="accent6"/>
                </a:solidFill>
              </a:rPr>
              <a:t> parton distributions, </a:t>
            </a:r>
            <a:r>
              <a:rPr lang="en-US" sz="12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Khépani Raya</a:t>
            </a:r>
            <a:r>
              <a:rPr lang="en-US" sz="1200" dirty="0">
                <a:solidFill>
                  <a:schemeClr val="accent6"/>
                </a:solidFill>
              </a:rPr>
              <a:t>, Zhu-Fang Cui (</a:t>
            </a:r>
            <a:r>
              <a:rPr lang="ja-JP" altLang="en-US" sz="1200" dirty="0">
                <a:solidFill>
                  <a:schemeClr val="accent6"/>
                </a:solidFill>
              </a:rPr>
              <a:t>崔著钫</a:t>
            </a:r>
            <a:r>
              <a:rPr lang="en-US" altLang="ja-JP" sz="1200" dirty="0">
                <a:solidFill>
                  <a:schemeClr val="accent6"/>
                </a:solidFill>
              </a:rPr>
              <a:t>), </a:t>
            </a:r>
            <a:r>
              <a:rPr lang="en-US" sz="1200" dirty="0">
                <a:solidFill>
                  <a:schemeClr val="accent6"/>
                </a:solidFill>
              </a:rPr>
              <a:t>Lei Chang (</a:t>
            </a:r>
            <a:r>
              <a:rPr lang="ja-JP" altLang="en-US" sz="1200" dirty="0">
                <a:solidFill>
                  <a:schemeClr val="accent6"/>
                </a:solidFill>
              </a:rPr>
              <a:t>常雷</a:t>
            </a:r>
            <a:r>
              <a:rPr lang="en-US" altLang="ja-JP" sz="1200" dirty="0">
                <a:solidFill>
                  <a:schemeClr val="accent6"/>
                </a:solidFill>
              </a:rPr>
              <a:t>), </a:t>
            </a:r>
            <a:r>
              <a:rPr lang="en-US" sz="1200" dirty="0">
                <a:solidFill>
                  <a:schemeClr val="accent6"/>
                </a:solidFill>
              </a:rPr>
              <a:t>Jos</a:t>
            </a:r>
            <a:r>
              <a:rPr lang="en-US" sz="12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é</a:t>
            </a:r>
            <a:r>
              <a:rPr lang="en-US" sz="1200" dirty="0">
                <a:solidFill>
                  <a:schemeClr val="accent6"/>
                </a:solidFill>
              </a:rPr>
              <a:t>-Manuel </a:t>
            </a:r>
            <a:r>
              <a:rPr lang="en-US" sz="1200" dirty="0" err="1">
                <a:solidFill>
                  <a:schemeClr val="accent6"/>
                </a:solidFill>
              </a:rPr>
              <a:t>Morgado</a:t>
            </a:r>
            <a:r>
              <a:rPr lang="en-US" sz="1200" dirty="0">
                <a:solidFill>
                  <a:schemeClr val="accent6"/>
                </a:solidFill>
              </a:rPr>
              <a:t>, Craig D. Roberts and Jos</a:t>
            </a:r>
            <a:r>
              <a:rPr lang="en-US" sz="12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é</a:t>
            </a:r>
            <a:r>
              <a:rPr lang="en-US" sz="1200" dirty="0">
                <a:solidFill>
                  <a:schemeClr val="accent6"/>
                </a:solidFill>
              </a:rPr>
              <a:t> Rodriguez-Quintero, </a:t>
            </a:r>
            <a:r>
              <a:rPr lang="en-US" sz="1200" dirty="0">
                <a:solidFill>
                  <a:schemeClr val="accent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NJU-INP 051/21</a:t>
            </a:r>
            <a:r>
              <a:rPr lang="en-US" sz="1200" dirty="0">
                <a:solidFill>
                  <a:schemeClr val="accent6"/>
                </a:solidFill>
              </a:rPr>
              <a:t>, </a:t>
            </a:r>
            <a:r>
              <a:rPr lang="en-US" sz="12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2109.11686 [hep-</a:t>
            </a:r>
            <a:r>
              <a:rPr lang="en-US" sz="1200" dirty="0" err="1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2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en-US" sz="1200" dirty="0">
              <a:solidFill>
                <a:schemeClr val="accent6"/>
              </a:solidFill>
            </a:endParaRP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93B334A0-2C6C-4FE3-80E1-FC8CDA9B49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321380"/>
              </p:ext>
            </p:extLst>
          </p:nvPr>
        </p:nvGraphicFramePr>
        <p:xfrm>
          <a:off x="576000" y="2772000"/>
          <a:ext cx="468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8E65FDC7-5FC2-4844-8BAE-C1788E98E68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7282323"/>
              </p:ext>
            </p:extLst>
          </p:nvPr>
        </p:nvGraphicFramePr>
        <p:xfrm>
          <a:off x="6264000" y="2772000"/>
          <a:ext cx="468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2356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08009-1272-43EB-943E-08BBE58EA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dirty="0"/>
              <a:t>Mass-squared distributions </a:t>
            </a:r>
            <a:br>
              <a:rPr lang="en-GB" dirty="0"/>
            </a:br>
            <a:r>
              <a:rPr lang="en-GB" dirty="0"/>
              <a:t>– </a:t>
            </a:r>
            <a:r>
              <a:rPr lang="en-GB" dirty="0" err="1"/>
              <a:t>Nambu</a:t>
            </a:r>
            <a:r>
              <a:rPr lang="en-GB" dirty="0"/>
              <a:t>-Goldstone bosons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8C37D5-FEFC-4A0A-8A44-9178785C9A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All-orders evolution to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𝜁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 ≔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GeV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C8C37D5-FEFC-4A0A-8A44-9178785C9A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11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8C7BDB-2902-43EB-9DAB-296E32BC2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C2FC3E-7A32-46CD-96DD-DCA16D3EB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E07D5-7B6D-4434-9F87-6337CA2DF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27275B-2F60-4495-93F2-1820480EC8FC}"/>
              </a:ext>
            </a:extLst>
          </p:cNvPr>
          <p:cNvSpPr txBox="1"/>
          <p:nvPr/>
        </p:nvSpPr>
        <p:spPr>
          <a:xfrm>
            <a:off x="0" y="-15950"/>
            <a:ext cx="45728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200" i="1" dirty="0">
                <a:solidFill>
                  <a:schemeClr val="accent6"/>
                </a:solidFill>
              </a:rPr>
              <a:t>Revealing pion and kaon structure via </a:t>
            </a:r>
            <a:r>
              <a:rPr lang="en-US" sz="1200" i="1" dirty="0" err="1">
                <a:solidFill>
                  <a:schemeClr val="accent6"/>
                </a:solidFill>
              </a:rPr>
              <a:t>generalised</a:t>
            </a:r>
            <a:r>
              <a:rPr lang="en-US" sz="1200" i="1" dirty="0">
                <a:solidFill>
                  <a:schemeClr val="accent6"/>
                </a:solidFill>
              </a:rPr>
              <a:t> parton distributions, </a:t>
            </a:r>
            <a:r>
              <a:rPr lang="en-US" sz="12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Khépani Raya</a:t>
            </a:r>
            <a:r>
              <a:rPr lang="en-US" sz="1200" dirty="0">
                <a:solidFill>
                  <a:schemeClr val="accent6"/>
                </a:solidFill>
              </a:rPr>
              <a:t>, Zhu-Fang Cui (</a:t>
            </a:r>
            <a:r>
              <a:rPr lang="ja-JP" altLang="en-US" sz="1200" dirty="0">
                <a:solidFill>
                  <a:schemeClr val="accent6"/>
                </a:solidFill>
              </a:rPr>
              <a:t>崔著钫</a:t>
            </a:r>
            <a:r>
              <a:rPr lang="en-US" altLang="ja-JP" sz="1200" dirty="0">
                <a:solidFill>
                  <a:schemeClr val="accent6"/>
                </a:solidFill>
              </a:rPr>
              <a:t>), </a:t>
            </a:r>
            <a:r>
              <a:rPr lang="en-US" sz="1200" dirty="0">
                <a:solidFill>
                  <a:schemeClr val="accent6"/>
                </a:solidFill>
              </a:rPr>
              <a:t>Lei Chang (</a:t>
            </a:r>
            <a:r>
              <a:rPr lang="ja-JP" altLang="en-US" sz="1200" dirty="0">
                <a:solidFill>
                  <a:schemeClr val="accent6"/>
                </a:solidFill>
              </a:rPr>
              <a:t>常雷</a:t>
            </a:r>
            <a:r>
              <a:rPr lang="en-US" altLang="ja-JP" sz="1200" dirty="0">
                <a:solidFill>
                  <a:schemeClr val="accent6"/>
                </a:solidFill>
              </a:rPr>
              <a:t>), </a:t>
            </a:r>
            <a:r>
              <a:rPr lang="en-US" sz="1200" dirty="0">
                <a:solidFill>
                  <a:schemeClr val="accent6"/>
                </a:solidFill>
              </a:rPr>
              <a:t>Jos</a:t>
            </a:r>
            <a:r>
              <a:rPr lang="en-US" sz="12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é</a:t>
            </a:r>
            <a:r>
              <a:rPr lang="en-US" sz="1200" dirty="0">
                <a:solidFill>
                  <a:schemeClr val="accent6"/>
                </a:solidFill>
              </a:rPr>
              <a:t>-Manuel </a:t>
            </a:r>
            <a:r>
              <a:rPr lang="en-US" sz="1200" dirty="0" err="1">
                <a:solidFill>
                  <a:schemeClr val="accent6"/>
                </a:solidFill>
              </a:rPr>
              <a:t>Morgado</a:t>
            </a:r>
            <a:r>
              <a:rPr lang="en-US" sz="1200" dirty="0">
                <a:solidFill>
                  <a:schemeClr val="accent6"/>
                </a:solidFill>
              </a:rPr>
              <a:t>, Craig D. Roberts and Jos</a:t>
            </a:r>
            <a:r>
              <a:rPr lang="en-US" sz="1200" dirty="0">
                <a:solidFill>
                  <a:schemeClr val="accent6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é</a:t>
            </a:r>
            <a:r>
              <a:rPr lang="en-US" sz="1200" dirty="0">
                <a:solidFill>
                  <a:schemeClr val="accent6"/>
                </a:solidFill>
              </a:rPr>
              <a:t> Rodriguez-Quintero, </a:t>
            </a:r>
            <a:r>
              <a:rPr lang="en-US" sz="1200" dirty="0">
                <a:solidFill>
                  <a:schemeClr val="accent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NJU-INP 051/21</a:t>
            </a:r>
            <a:r>
              <a:rPr lang="en-US" sz="1200" dirty="0">
                <a:solidFill>
                  <a:schemeClr val="accent6"/>
                </a:solidFill>
              </a:rPr>
              <a:t>, </a:t>
            </a:r>
            <a:r>
              <a:rPr lang="en-US" sz="12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2109.11686 [hep-</a:t>
            </a:r>
            <a:r>
              <a:rPr lang="en-US" sz="1200" dirty="0" err="1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200" dirty="0">
                <a:solidFill>
                  <a:schemeClr val="accent6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en-US" sz="1200" dirty="0">
              <a:solidFill>
                <a:schemeClr val="accent6"/>
              </a:solidFill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5482B234-CB76-476A-995A-0B524A9AED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9207118"/>
              </p:ext>
            </p:extLst>
          </p:nvPr>
        </p:nvGraphicFramePr>
        <p:xfrm>
          <a:off x="576000" y="2772000"/>
          <a:ext cx="468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074D3E6-E0C9-47FF-A166-C2D5F73E23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5859242"/>
              </p:ext>
            </p:extLst>
          </p:nvPr>
        </p:nvGraphicFramePr>
        <p:xfrm>
          <a:off x="6264000" y="2772000"/>
          <a:ext cx="468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277314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F9F85-9EAE-4D9E-A3C1-DF169481D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40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Get off the ground!</a:t>
            </a:r>
            <a:endParaRPr lang="en-US" sz="40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12041-E962-434D-A590-28CFE55FDA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0"/>
            <a:ext cx="10972800" cy="4525963"/>
          </a:xfrm>
        </p:spPr>
        <p:txBody>
          <a:bodyPr/>
          <a:lstStyle/>
          <a:p>
            <a:r>
              <a:rPr lang="en-AU" sz="2800" i="1" dirty="0">
                <a:solidFill>
                  <a:srgbClr val="C00000"/>
                </a:solidFill>
              </a:rPr>
              <a:t>The Message</a:t>
            </a:r>
          </a:p>
          <a:p>
            <a:pPr lvl="1"/>
            <a:r>
              <a:rPr lang="en-AU" sz="2400" dirty="0"/>
              <a:t>The ground state proton is not enough</a:t>
            </a:r>
          </a:p>
          <a:p>
            <a:pPr lvl="1"/>
            <a:r>
              <a:rPr lang="en-AU" sz="2400" dirty="0"/>
              <a:t>Ground state of the hydrogen atom did not give us QED</a:t>
            </a:r>
          </a:p>
          <a:p>
            <a:pPr lvl="1"/>
            <a:r>
              <a:rPr lang="en-AU" sz="2400" dirty="0"/>
              <a:t>Studies of the proton alone cannot reveal all the wonders of QCD,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AU" sz="2400" dirty="0"/>
              <a:t>	if QCD is truly the theory of strong interactions in the Standard Model</a:t>
            </a:r>
          </a:p>
          <a:p>
            <a:pPr lvl="1"/>
            <a:r>
              <a:rPr lang="en-AU" sz="2400" dirty="0"/>
              <a:t>Modern and planned high-luminosity facilities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AU" sz="2400" dirty="0"/>
              <a:t>	provide unprecedented opportunities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AU" sz="2400" dirty="0"/>
              <a:t>		to move beyond the 100-year focus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AU" sz="2400" dirty="0"/>
              <a:t>			on the structure of just one (or two = neutron) hadron(s)</a:t>
            </a:r>
            <a:endParaRPr lang="en-US" sz="2400" dirty="0"/>
          </a:p>
          <a:p>
            <a:pPr lvl="1"/>
            <a:r>
              <a:rPr lang="en-AU" sz="2400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much richer will be our store of knowledge 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AU" sz="2400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	once insights into the full array of Nature’s hadrons is in our hands!</a:t>
            </a:r>
            <a:endParaRPr lang="en-AU" sz="2400" i="1" dirty="0">
              <a:solidFill>
                <a:srgbClr val="CC99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DCEE96-DA1F-430D-ABAE-640B20373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D1232-E9A5-442F-9A6D-EAB5A0E0E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B97EA5-C18F-491D-BC03-B7B1B5084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 descr="A picture containing outdoor, grass, flying, bird&#10;&#10;Description automatically generated">
            <a:extLst>
              <a:ext uri="{FF2B5EF4-FFF2-40B4-BE49-F238E27FC236}">
                <a16:creationId xmlns:a16="http://schemas.microsoft.com/office/drawing/2014/main" id="{F6FD0003-D1AA-4715-A535-B25A959198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400" y="420484"/>
            <a:ext cx="3371850" cy="2408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436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4A3A1-A4C0-4DBC-9311-C757698EB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Era of Meson Targets</a:t>
            </a:r>
            <a:endParaRPr lang="en-US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1EA12F-DCD6-4AAB-9027-1EFADCF5DDC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447800"/>
                <a:ext cx="6400800" cy="4525963"/>
              </a:xfrm>
            </p:spPr>
            <p:txBody>
              <a:bodyPr/>
              <a:lstStyle/>
              <a:p>
                <a:r>
                  <a:rPr lang="en-GB" dirty="0"/>
                  <a:t>JLab &amp; EIC &amp; </a:t>
                </a:r>
                <a:r>
                  <a:rPr lang="en-GB" dirty="0" err="1"/>
                  <a:t>EicC</a:t>
                </a:r>
                <a:r>
                  <a:rPr lang="en-GB" dirty="0"/>
                  <a:t> </a:t>
                </a:r>
              </a:p>
              <a:p>
                <a:pPr lvl="1"/>
                <a:r>
                  <a:rPr lang="en-GB" dirty="0"/>
                  <a:t>High luminosity electron ( + ion) beams</a:t>
                </a:r>
              </a:p>
              <a:p>
                <a:pPr lvl="1"/>
                <a:r>
                  <a:rPr lang="en-GB" dirty="0"/>
                  <a:t>Access to meson targets via the Sullivan Process, </a:t>
                </a:r>
              </a:p>
              <a:p>
                <a:pPr marL="457200" lvl="1" indent="0">
                  <a:spcAft>
                    <a:spcPts val="1200"/>
                  </a:spcAft>
                  <a:buNone/>
                </a:pPr>
                <a:r>
                  <a:rPr lang="en-GB" dirty="0"/>
                  <a:t>	i.e., a baryon’s “meson cloud”</a:t>
                </a:r>
              </a:p>
              <a:p>
                <a:r>
                  <a:rPr lang="en-GB" dirty="0"/>
                  <a:t>AMBER @ CERN SPS</a:t>
                </a:r>
              </a:p>
              <a:p>
                <a:pPr lvl="1"/>
                <a:r>
                  <a:rPr lang="en-GB" dirty="0"/>
                  <a:t>High-intensity beams of </a:t>
                </a:r>
                <a:r>
                  <a:rPr lang="en-GB" dirty="0" err="1"/>
                  <a:t>pions</a:t>
                </a:r>
                <a:r>
                  <a:rPr lang="en-GB" dirty="0"/>
                  <a:t> </a:t>
                </a:r>
              </a:p>
              <a:p>
                <a:pPr marL="457200" lvl="1" indent="0">
                  <a:buNone/>
                </a:pPr>
                <a:r>
                  <a:rPr lang="en-GB" dirty="0"/>
                  <a:t>		(</a:t>
                </a:r>
                <a14:m>
                  <m:oMath xmlns:m="http://schemas.openxmlformats.org/officeDocument/2006/math">
                    <m:r>
                      <a:rPr lang="en-GB" b="0" i="0" dirty="0" smtClean="0"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̃"/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&gt;</m:t>
                        </m:r>
                      </m:e>
                    </m:acc>
                  </m:oMath>
                </a14:m>
                <a:r>
                  <a:rPr lang="en-GB" dirty="0"/>
                  <a:t> 10</a:t>
                </a:r>
                <a:r>
                  <a:rPr lang="en-GB" baseline="30000" dirty="0"/>
                  <a:t>7</a:t>
                </a:r>
                <a:r>
                  <a:rPr lang="en-GB" dirty="0"/>
                  <a:t> </a:t>
                </a:r>
                <a:r>
                  <a:rPr lang="en-GB" dirty="0" err="1"/>
                  <a:t>pions</a:t>
                </a:r>
                <a:r>
                  <a:rPr lang="en-GB" dirty="0"/>
                  <a:t>/sec in Phase-1 = approved) </a:t>
                </a:r>
              </a:p>
              <a:p>
                <a:pPr marL="857250" lvl="2" indent="0">
                  <a:buNone/>
                </a:pPr>
                <a:r>
                  <a:rPr lang="en-GB" sz="2000" dirty="0"/>
                  <a:t>and kaons (5</a:t>
                </a:r>
                <a:r>
                  <a:rPr lang="en-GB" sz="2000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 × 10</a:t>
                </a:r>
                <a:r>
                  <a:rPr lang="en-GB" sz="2000" baseline="30000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6</a:t>
                </a:r>
                <a:r>
                  <a:rPr lang="en-GB" sz="2000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 </a:t>
                </a:r>
                <a:r>
                  <a:rPr lang="en-GB" sz="2000" dirty="0"/>
                  <a:t>kaons/sec Phase-2 = proposal    </a:t>
                </a:r>
              </a:p>
              <a:p>
                <a:pPr marL="3600450" lvl="8" indent="0">
                  <a:spcBef>
                    <a:spcPts val="0"/>
                  </a:spcBef>
                  <a:buNone/>
                </a:pPr>
                <a:r>
                  <a:rPr lang="en-GB" sz="2000" dirty="0"/>
                  <a:t>              being prepared) </a:t>
                </a:r>
              </a:p>
              <a:p>
                <a:pPr lvl="1"/>
                <a:r>
                  <a:rPr lang="en-GB" dirty="0" err="1"/>
                  <a:t>Drell</a:t>
                </a:r>
                <a:r>
                  <a:rPr lang="en-GB" dirty="0"/>
                  <a:t>-Yan, J/</a:t>
                </a:r>
                <a:r>
                  <a:rPr lang="en-GB" dirty="0"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Cambria Math" panose="02040503050406030204" pitchFamily="18" charset="0"/>
                  </a:rPr>
                  <a:t>ψ </a:t>
                </a:r>
                <a:r>
                  <a:rPr lang="en-GB" dirty="0"/>
                  <a:t>production, prompt photon production</a:t>
                </a:r>
              </a:p>
              <a:p>
                <a:pPr marL="457200" lvl="1" indent="0">
                  <a:buNone/>
                </a:pPr>
                <a:r>
                  <a:rPr lang="en-GB" dirty="0"/>
                  <a:t>     … from proton and nuclear targets </a:t>
                </a:r>
              </a:p>
              <a:p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1EA12F-DCD6-4AAB-9027-1EFADCF5DD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447800"/>
                <a:ext cx="6400800" cy="4525963"/>
              </a:xfrm>
              <a:blipFill>
                <a:blip r:embed="rId2"/>
                <a:stretch>
                  <a:fillRect l="-1048" t="-943" b="-2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2F1E51-CB44-4100-AE40-9800E4B18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7E5FD-3EAF-40A3-AE44-4AA31DDAB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54BD24-F7B8-425D-B9EA-621DC44AD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C05CD0AE-2276-4451-90FC-9CD830367A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57200"/>
            <a:ext cx="5348405" cy="1782802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831A1A12-7D8A-4737-9208-E9D01FB67E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2362200"/>
            <a:ext cx="4439264" cy="2894813"/>
          </a:xfrm>
          <a:prstGeom prst="rect">
            <a:avLst/>
          </a:prstGeom>
        </p:spPr>
      </p:pic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11FFD941-78B9-45B3-BA16-60DCD9A63D4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997195"/>
            <a:ext cx="2667000" cy="155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96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2FF8F-3B89-4FC2-90FC-8A01D1125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dirty="0"/>
              <a:t>Meson Structure</a:t>
            </a:r>
            <a:br>
              <a:rPr lang="en-GB" sz="3200" dirty="0"/>
            </a:br>
            <a:r>
              <a:rPr lang="en-GB" sz="3200" dirty="0"/>
              <a:t>Worldwide Plans and Goals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EF7D0C-93E5-425E-8F54-5D931B32CE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1437"/>
            <a:ext cx="10972800" cy="4525963"/>
          </a:xfrm>
        </p:spPr>
        <p:txBody>
          <a:bodyPr/>
          <a:lstStyle/>
          <a:p>
            <a:pPr algn="l">
              <a:buFont typeface="Wingdings" panose="05000000000000000000" pitchFamily="2" charset="2"/>
              <a:buChar char="ü"/>
            </a:pPr>
            <a:r>
              <a:rPr lang="en-US" sz="1700" i="0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Letter of Intent: </a:t>
            </a:r>
            <a:r>
              <a:rPr lang="en-US" sz="1700" i="0" u="sng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 New QCD facility at the M2 beam line of the CERN SPS</a:t>
            </a:r>
            <a:r>
              <a:rPr lang="en-US" sz="1700" u="sng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  <a:r>
              <a:rPr lang="en-US" sz="1700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</a:t>
            </a:r>
            <a:r>
              <a:rPr lang="en-US" sz="1700" i="0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This document covers all ideas for future experiments as of January 2019.</a:t>
            </a:r>
          </a:p>
          <a:p>
            <a:pPr algn="l">
              <a:buFont typeface="Wingdings" panose="05000000000000000000" pitchFamily="2" charset="2"/>
              <a:buChar char="ü"/>
            </a:pPr>
            <a:r>
              <a:rPr lang="en-US" sz="1700" i="0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Proposal for Phase-1: </a:t>
            </a:r>
            <a:r>
              <a:rPr lang="en-US" sz="1700" i="0" u="sng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COMPASS++/AMBER: Proposal for Measurements at the M2 beam line of the CERN SPS Phase-1: 2022-2024</a:t>
            </a:r>
            <a:r>
              <a:rPr lang="en-US" sz="1700" i="0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 This document covers the three phase-1 experiments (start in 2022).</a:t>
            </a:r>
            <a:endParaRPr lang="en-US" sz="1700" i="1" dirty="0">
              <a:ln w="0"/>
              <a:solidFill>
                <a:srgbClr val="00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700" i="1" dirty="0">
                <a:solidFill>
                  <a:schemeClr val="accent2">
                    <a:lumMod val="50000"/>
                  </a:schemeClr>
                </a:solidFill>
              </a:rPr>
              <a:t>Pion and Kaon Structure at the Electron-Ion Collider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, Arlene C. Aguilar </a:t>
            </a:r>
            <a:r>
              <a:rPr lang="en-US" sz="1700" i="1" dirty="0">
                <a:solidFill>
                  <a:schemeClr val="accent2">
                    <a:lumMod val="50000"/>
                  </a:schemeClr>
                </a:solidFill>
              </a:rPr>
              <a:t>et al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., NJU-INP 001/19, </a:t>
            </a:r>
            <a:r>
              <a:rPr lang="en-US" sz="1700" i="0" u="none" strike="noStrike" dirty="0">
                <a:solidFill>
                  <a:schemeClr val="accent2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arXiv:1907.08218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 [</a:t>
            </a:r>
            <a:r>
              <a:rPr lang="en-US" sz="1700" i="0" dirty="0" err="1">
                <a:solidFill>
                  <a:schemeClr val="accent2">
                    <a:lumMod val="50000"/>
                  </a:schemeClr>
                </a:solidFill>
              </a:rPr>
              <a:t>nucl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-ex], Eur. Phys. J. A 55 (2019) 190/1-15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700" i="1" dirty="0">
                <a:solidFill>
                  <a:schemeClr val="accent2">
                    <a:lumMod val="50000"/>
                  </a:schemeClr>
                </a:solidFill>
              </a:rPr>
              <a:t>Strong QCD from Hadron Structure Experiments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, S. J. Brodsky </a:t>
            </a:r>
            <a:r>
              <a:rPr lang="en-US" sz="1700" i="1" dirty="0">
                <a:solidFill>
                  <a:schemeClr val="accent2">
                    <a:lumMod val="50000"/>
                  </a:schemeClr>
                </a:solidFill>
              </a:rPr>
              <a:t>et al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., </a:t>
            </a:r>
            <a:r>
              <a:rPr lang="en-US" sz="1700" i="0" u="none" strike="noStrike" dirty="0">
                <a:solidFill>
                  <a:schemeClr val="accent2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arXiv:2006.06802 [hep-</a:t>
            </a:r>
            <a:r>
              <a:rPr lang="en-US" sz="1700" i="0" u="none" strike="noStrike" dirty="0" err="1">
                <a:solidFill>
                  <a:schemeClr val="accent2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700" i="0" u="none" strike="noStrike" dirty="0">
                <a:solidFill>
                  <a:schemeClr val="accent2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sz="1700" i="0" u="none" strike="noStrike" dirty="0">
                <a:solidFill>
                  <a:schemeClr val="accent2">
                    <a:lumMod val="5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Int. J. Mod. Phys. E 29 (2020) 08, 2030006/1-122</a:t>
            </a:r>
            <a:endParaRPr lang="en-US" sz="1700" i="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700" i="1" dirty="0">
                <a:solidFill>
                  <a:schemeClr val="accent2">
                    <a:lumMod val="50000"/>
                  </a:schemeClr>
                </a:solidFill>
              </a:rPr>
              <a:t>Selected Science Opportunities for the </a:t>
            </a:r>
            <a:r>
              <a:rPr lang="en-US" sz="1700" i="1" dirty="0" err="1">
                <a:solidFill>
                  <a:schemeClr val="accent2">
                    <a:lumMod val="50000"/>
                  </a:schemeClr>
                </a:solidFill>
              </a:rPr>
              <a:t>EicC</a:t>
            </a:r>
            <a:r>
              <a:rPr lang="en-US" sz="1700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en-US" sz="1700" i="0" dirty="0" err="1">
                <a:solidFill>
                  <a:schemeClr val="accent2">
                    <a:lumMod val="50000"/>
                  </a:schemeClr>
                </a:solidFill>
              </a:rPr>
              <a:t>Xurong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 Chen, Feng-</a:t>
            </a:r>
            <a:r>
              <a:rPr lang="en-US" sz="1700" i="0" dirty="0" err="1">
                <a:solidFill>
                  <a:schemeClr val="accent2">
                    <a:lumMod val="50000"/>
                  </a:schemeClr>
                </a:solidFill>
              </a:rPr>
              <a:t>Kun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 Guo, Craig D. Roberts and Rong Wang, NJU-INP 022/20, </a:t>
            </a:r>
            <a:r>
              <a:rPr lang="en-US" sz="1700" i="0" u="none" strike="noStrike" dirty="0">
                <a:solidFill>
                  <a:schemeClr val="accent2">
                    <a:lumMod val="5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arXiv:2008.00102 [hep-</a:t>
            </a:r>
            <a:r>
              <a:rPr lang="en-US" sz="1700" i="0" u="none" strike="noStrike" dirty="0" err="1">
                <a:solidFill>
                  <a:schemeClr val="accent2">
                    <a:lumMod val="5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700" i="0" u="none" strike="noStrike" dirty="0">
                <a:solidFill>
                  <a:schemeClr val="accent2">
                    <a:lumMod val="50000"/>
                  </a:schemeClr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, Few Body Syst. 61 (2020) 4, 43/1-37. Invited contribution to the Special Issue: "New Trends in Hadron Physics: a Few-Body Perspective"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sz="1700" i="1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Insights into the Emergence of Mass from Studies of Pion and Kaon Structure</a:t>
            </a:r>
            <a:r>
              <a:rPr lang="en-US" sz="1700" i="0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Craig D. Roberts, David G. Richards, Tanja Horn and Lei Chang, NJU-INP 034/21, </a:t>
            </a:r>
            <a:r>
              <a:rPr lang="en-US" sz="1700" i="0" dirty="0" err="1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</a:t>
            </a:r>
            <a:r>
              <a:rPr lang="en-US" sz="1700" i="0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2102.01765 [hep-</a:t>
            </a:r>
            <a:r>
              <a:rPr lang="en-US" sz="1700" i="0" dirty="0" err="1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700" i="0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700" i="0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Prog. Part. </a:t>
            </a:r>
            <a:r>
              <a:rPr lang="en-US" sz="1700" i="0" dirty="0" err="1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Nucl</a:t>
            </a:r>
            <a:r>
              <a:rPr lang="en-US" sz="1700" i="0" dirty="0">
                <a:ln w="0"/>
                <a:solidFill>
                  <a:srgbClr val="0033CC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Phys. 120 (2021) 103883/1-65</a:t>
            </a:r>
            <a:endParaRPr lang="en-US" sz="1700" i="1" dirty="0">
              <a:ln w="0"/>
              <a:solidFill>
                <a:srgbClr val="0033CC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700" i="1" dirty="0">
                <a:solidFill>
                  <a:schemeClr val="accent2">
                    <a:lumMod val="50000"/>
                  </a:schemeClr>
                </a:solidFill>
              </a:rPr>
              <a:t>Electron-Ion Collider in China, 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D. P. Anderle </a:t>
            </a:r>
            <a:r>
              <a:rPr lang="en-US" sz="1700" i="1" dirty="0">
                <a:solidFill>
                  <a:schemeClr val="accent2">
                    <a:lumMod val="50000"/>
                  </a:schemeClr>
                </a:solidFill>
              </a:rPr>
              <a:t>et al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., NJU-INP 035/21, </a:t>
            </a:r>
            <a:r>
              <a:rPr lang="en-US" sz="1700" i="0" u="none" strike="noStrike" dirty="0">
                <a:solidFill>
                  <a:schemeClr val="accent2">
                    <a:lumMod val="5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arXiv:2102.09222 [</a:t>
            </a:r>
            <a:r>
              <a:rPr lang="en-US" sz="1700" i="0" u="none" strike="noStrike" dirty="0" err="1">
                <a:solidFill>
                  <a:schemeClr val="accent2">
                    <a:lumMod val="5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</a:t>
            </a:r>
            <a:r>
              <a:rPr lang="en-US" sz="1700" i="0" u="none" strike="noStrike" dirty="0">
                <a:solidFill>
                  <a:schemeClr val="accent2">
                    <a:lumMod val="50000"/>
                  </a:schemeClr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-ex]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, Front. Phys. (Beijing) 16 (2021) 6, 64701</a:t>
            </a:r>
            <a:endParaRPr lang="en-US" sz="1700" i="1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700" i="1" dirty="0">
                <a:solidFill>
                  <a:schemeClr val="accent2">
                    <a:lumMod val="50000"/>
                  </a:schemeClr>
                </a:solidFill>
              </a:rPr>
              <a:t>Revealing the structure of light pseudoscalar mesons at the Electron-Ion Collider, 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John Arrington </a:t>
            </a:r>
            <a:r>
              <a:rPr lang="en-US" sz="1700" i="1" dirty="0">
                <a:solidFill>
                  <a:schemeClr val="accent2">
                    <a:lumMod val="50000"/>
                  </a:schemeClr>
                </a:solidFill>
              </a:rPr>
              <a:t>et al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., NJU-INP 036/21, </a:t>
            </a:r>
            <a:r>
              <a:rPr lang="en-US" sz="1700" i="0" u="none" strike="noStrike" dirty="0" err="1">
                <a:solidFill>
                  <a:schemeClr val="accent2">
                    <a:lumMod val="5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</a:t>
            </a:r>
            <a:r>
              <a:rPr lang="en-US" sz="1700" i="0" u="none" strike="noStrike" dirty="0">
                <a:solidFill>
                  <a:schemeClr val="accent2">
                    <a:lumMod val="5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2102.11788 [</a:t>
            </a:r>
            <a:r>
              <a:rPr lang="en-US" sz="1700" i="0" u="none" strike="noStrike" dirty="0" err="1">
                <a:solidFill>
                  <a:schemeClr val="accent2">
                    <a:lumMod val="5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</a:t>
            </a:r>
            <a:r>
              <a:rPr lang="en-US" sz="1700" i="0" u="none" strike="noStrike" dirty="0">
                <a:solidFill>
                  <a:schemeClr val="accent2">
                    <a:lumMod val="50000"/>
                  </a:schemeClr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-ex]</a:t>
            </a:r>
            <a:r>
              <a:rPr lang="en-US" sz="1700" i="0" dirty="0">
                <a:solidFill>
                  <a:schemeClr val="accent2">
                    <a:lumMod val="50000"/>
                  </a:schemeClr>
                </a:solidFill>
              </a:rPr>
              <a:t>, J. Phys. G 48 (2021) 7, 075106</a:t>
            </a:r>
            <a:endParaRPr lang="en-US" sz="17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B7BA1-D8B0-4297-AEA5-89FC19AAF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DA8528-BB32-412E-B27E-8D2201F26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48E24-E2E5-4513-B016-49F55B506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FF90BCFD-D3DC-45EC-9CCD-5C1E253A502E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02" y="266633"/>
            <a:ext cx="652797" cy="661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A0CD506-F8DC-449C-BD35-DEE01AC0AB8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097" y="328292"/>
            <a:ext cx="1955473" cy="4251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13" descr="Text&#10;&#10;Description automatically generated">
            <a:extLst>
              <a:ext uri="{FF2B5EF4-FFF2-40B4-BE49-F238E27FC236}">
                <a16:creationId xmlns:a16="http://schemas.microsoft.com/office/drawing/2014/main" id="{FCA22568-EF97-474D-A08E-DF0A23F0BB25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553" y="330169"/>
            <a:ext cx="1786050" cy="498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1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833F776-BDF2-4E5B-8971-231343D0932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800" y="294968"/>
            <a:ext cx="685800" cy="6630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20890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9F70C-D68D-44D4-B83D-4D0F62129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/>
              <a:t>Phenomenon of Emergent Mass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691556-29C4-4C0D-8794-8CDD4B11D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72800" cy="4525963"/>
          </a:xfrm>
        </p:spPr>
        <p:txBody>
          <a:bodyPr/>
          <a:lstStyle/>
          <a:p>
            <a:r>
              <a:rPr lang="en-GB" dirty="0"/>
              <a:t>Empirical status:</a:t>
            </a:r>
          </a:p>
          <a:p>
            <a:pPr lvl="1"/>
            <a:r>
              <a:rPr lang="en-GB" sz="2200" dirty="0"/>
              <a:t>proton is stable compound object formed from three valence light-quarks</a:t>
            </a:r>
          </a:p>
          <a:p>
            <a:pPr lvl="1"/>
            <a:r>
              <a:rPr lang="en-GB" sz="2200" dirty="0"/>
              <a:t>proton electric and magnetic charge radii: </a:t>
            </a:r>
            <a:r>
              <a:rPr lang="en-GB" sz="2200" dirty="0" err="1"/>
              <a:t>r</a:t>
            </a:r>
            <a:r>
              <a:rPr lang="en-GB" sz="2200" baseline="-25000" dirty="0" err="1"/>
              <a:t>E</a:t>
            </a:r>
            <a:r>
              <a:rPr lang="en-GB" sz="2200" dirty="0"/>
              <a:t> ≈ 0.84 </a:t>
            </a:r>
            <a:r>
              <a:rPr lang="en-GB" sz="2200" dirty="0" err="1"/>
              <a:t>fm</a:t>
            </a:r>
            <a:r>
              <a:rPr lang="en-GB" sz="2200" dirty="0"/>
              <a:t>, </a:t>
            </a:r>
            <a:r>
              <a:rPr lang="en-GB" sz="2200" dirty="0" err="1"/>
              <a:t>r</a:t>
            </a:r>
            <a:r>
              <a:rPr lang="en-GB" sz="2200" baseline="-25000" dirty="0" err="1"/>
              <a:t>M</a:t>
            </a:r>
            <a:r>
              <a:rPr lang="en-GB" sz="2200" dirty="0"/>
              <a:t> ≈ 0.82 </a:t>
            </a:r>
            <a:r>
              <a:rPr lang="en-GB" sz="2200" dirty="0" err="1"/>
              <a:t>fm</a:t>
            </a:r>
            <a:endParaRPr lang="en-GB" sz="2200" dirty="0"/>
          </a:p>
          <a:p>
            <a:pPr lvl="2"/>
            <a:r>
              <a:rPr lang="en-US" i="1" dirty="0"/>
              <a:t>Fresh extraction of the proton charge radius from electron scattering</a:t>
            </a:r>
            <a:r>
              <a:rPr lang="en-US" dirty="0"/>
              <a:t>, Z.-F. Cui, D. Binosi, C. D. Roberts, S. M. Schmidt, NJU-INP 033/21, </a:t>
            </a:r>
            <a:r>
              <a:rPr lang="en-US" dirty="0" err="1">
                <a:hlinkClick r:id="rId2"/>
              </a:rPr>
              <a:t>arXiv</a:t>
            </a:r>
            <a:r>
              <a:rPr lang="en-US" dirty="0">
                <a:hlinkClick r:id="rId2"/>
              </a:rPr>
              <a:t>: 2102.01180 [hep-</a:t>
            </a:r>
            <a:r>
              <a:rPr lang="en-US" dirty="0" err="1">
                <a:hlinkClick r:id="rId2"/>
              </a:rPr>
              <a:t>ph</a:t>
            </a:r>
            <a:r>
              <a:rPr lang="en-US" dirty="0">
                <a:hlinkClick r:id="rId2"/>
              </a:rPr>
              <a:t>]</a:t>
            </a:r>
            <a:r>
              <a:rPr lang="en-US" dirty="0"/>
              <a:t>, Phys. Rev. Lett. </a:t>
            </a:r>
            <a:r>
              <a:rPr lang="en-US" b="1" dirty="0"/>
              <a:t>127</a:t>
            </a:r>
            <a:r>
              <a:rPr lang="en-US" dirty="0"/>
              <a:t> (2021) 092001</a:t>
            </a:r>
          </a:p>
          <a:p>
            <a:pPr lvl="2"/>
            <a:r>
              <a:rPr lang="en-US" i="1" dirty="0"/>
              <a:t>Pauli radius of the proton, </a:t>
            </a:r>
            <a:r>
              <a:rPr lang="en-US" dirty="0"/>
              <a:t>Zhu-Fang Cui (</a:t>
            </a:r>
            <a:r>
              <a:rPr lang="ja-JP" altLang="en-US" dirty="0"/>
              <a:t>崔著钫</a:t>
            </a:r>
            <a:r>
              <a:rPr lang="en-US" altLang="ja-JP" dirty="0"/>
              <a:t>), </a:t>
            </a:r>
            <a:r>
              <a:rPr lang="en-US" dirty="0"/>
              <a:t>Daniele Binosi, Craig D. Roberts and Sebastian M. Schmidt, </a:t>
            </a:r>
            <a:r>
              <a:rPr lang="en-US" dirty="0">
                <a:hlinkClick r:id="rId3"/>
              </a:rPr>
              <a:t>NJU-INP 050/21</a:t>
            </a:r>
            <a:r>
              <a:rPr lang="en-US" dirty="0"/>
              <a:t>, </a:t>
            </a:r>
            <a:r>
              <a:rPr lang="en-US" dirty="0">
                <a:hlinkClick r:id="rId4"/>
              </a:rPr>
              <a:t>e-print: 2109.08768 [hep-</a:t>
            </a:r>
            <a:r>
              <a:rPr lang="en-US" dirty="0" err="1">
                <a:hlinkClick r:id="rId4"/>
              </a:rPr>
              <a:t>ph</a:t>
            </a:r>
            <a:r>
              <a:rPr lang="en-US" dirty="0">
                <a:hlinkClick r:id="rId4"/>
              </a:rPr>
              <a:t>]</a:t>
            </a:r>
            <a:endParaRPr lang="en-US" dirty="0"/>
          </a:p>
          <a:p>
            <a:pPr lvl="1"/>
            <a:r>
              <a:rPr lang="en-GB" sz="2200" dirty="0"/>
              <a:t>evidently, proton never decays (if it did, wouldn’t be many of us here)</a:t>
            </a:r>
          </a:p>
          <a:p>
            <a:r>
              <a:rPr lang="en-GB" dirty="0"/>
              <a:t>Mass of proton </a:t>
            </a:r>
            <a:r>
              <a:rPr lang="en-GB" dirty="0" err="1"/>
              <a:t>m</a:t>
            </a:r>
            <a:r>
              <a:rPr lang="en-GB" baseline="-25000" dirty="0" err="1"/>
              <a:t>p</a:t>
            </a:r>
            <a:r>
              <a:rPr lang="en-GB" dirty="0"/>
              <a:t> = 939 MeV.</a:t>
            </a:r>
          </a:p>
          <a:p>
            <a:r>
              <a:rPr lang="en-GB" dirty="0"/>
              <a:t>Mass of valence quarks in proton = 9 MeV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2400" b="1" i="1" dirty="0">
                <a:solidFill>
                  <a:srgbClr val="FF0000"/>
                </a:solidFill>
              </a:rPr>
              <a:t>Missing mass = 930 MeV = 99%</a:t>
            </a:r>
          </a:p>
          <a:p>
            <a:r>
              <a:rPr lang="en-GB" dirty="0"/>
              <a:t>Higgs mechanism of mass generation responsible for only 1% of proton mass</a:t>
            </a:r>
          </a:p>
          <a:p>
            <a:r>
              <a:rPr lang="en-GB" b="1" i="1" dirty="0">
                <a:solidFill>
                  <a:srgbClr val="CC9900"/>
                </a:solidFill>
              </a:rPr>
              <a:t>Where should science look to find the remaining 99% of visible mass in the Universe?</a:t>
            </a:r>
          </a:p>
          <a:p>
            <a:r>
              <a:rPr lang="en-GB" b="1" i="1" dirty="0">
                <a:solidFill>
                  <a:srgbClr val="CC9900"/>
                </a:solidFill>
              </a:rPr>
              <a:t>Is the answer contained within the SM?</a:t>
            </a:r>
          </a:p>
          <a:p>
            <a:r>
              <a:rPr lang="en-GB" b="1" i="1" dirty="0">
                <a:solidFill>
                  <a:srgbClr val="CC9900"/>
                </a:solidFill>
              </a:rPr>
              <a:t>How will science know when the answer is found?  What are the “smoking gun” signals?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93208A-F051-460E-9F0E-10FCA1F66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836C5-0896-4297-8EFB-B76E1222F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FB38C-6925-4165-A717-C4B685583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CFA16-E003-4029-B0B6-ECEA2C99E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  <a:reflection blurRad="6350" stA="60000" endA="900" endPos="60000" dist="60007" dir="5400000" sy="-100000" algn="bl" rotWithShape="0"/>
                </a:effectLst>
                <a:latin typeface="Mistral" panose="03090702030407020403" pitchFamily="66" charset="0"/>
              </a:rPr>
              <a:t>Epilogue</a:t>
            </a:r>
            <a:endParaRPr lang="en-US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ED9B5-357D-4D8C-8538-06DA02BB74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0"/>
            <a:ext cx="7696200" cy="4525963"/>
          </a:xfrm>
        </p:spPr>
        <p:txBody>
          <a:bodyPr/>
          <a:lstStyle/>
          <a:p>
            <a:r>
              <a:rPr lang="en-GB" dirty="0"/>
              <a:t>Nature has two sources of mass</a:t>
            </a:r>
          </a:p>
          <a:p>
            <a:pPr lvl="1"/>
            <a:r>
              <a:rPr lang="en-GB" sz="2200" dirty="0"/>
              <a:t>Higgs mass-generating mechanism = understood</a:t>
            </a:r>
          </a:p>
          <a:p>
            <a:pPr lvl="1"/>
            <a:r>
              <a:rPr lang="en-GB" sz="2200" dirty="0"/>
              <a:t>Phenomenon of Emergent Hadron Mass = much to learn</a:t>
            </a:r>
          </a:p>
          <a:p>
            <a:r>
              <a:rPr lang="en-GB" dirty="0"/>
              <a:t>EHM (possibly/probably?) lies within the Standard Model, </a:t>
            </a:r>
          </a:p>
          <a:p>
            <a:pPr marL="0" indent="0">
              <a:buNone/>
            </a:pPr>
            <a:r>
              <a:rPr lang="en-GB" dirty="0"/>
              <a:t>	i.e., in strong QCD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7A398-A632-419C-BBF0-CFEE8232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1F75A-F115-47D2-862B-59ECA1C61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92764-CC97-4954-99B2-A45F0B803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47107E-7996-4EED-BC23-DBD7616F2F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4026" y="322262"/>
            <a:ext cx="3210973" cy="325913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BA8C41D-AF8C-45F4-861C-4AA1BB42CC49}"/>
              </a:ext>
            </a:extLst>
          </p:cNvPr>
          <p:cNvSpPr txBox="1">
            <a:spLocks/>
          </p:cNvSpPr>
          <p:nvPr/>
        </p:nvSpPr>
        <p:spPr bwMode="auto">
          <a:xfrm>
            <a:off x="609600" y="3352801"/>
            <a:ext cx="11049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Basic predictions:</a:t>
            </a:r>
          </a:p>
          <a:p>
            <a:pPr lvl="1"/>
            <a:r>
              <a:rPr lang="en-GB" sz="2200" kern="0" dirty="0"/>
              <a:t>Gluons acquire mass ⇒ running coupling saturates on infrared domain, restoring approximate conformal behaviour</a:t>
            </a:r>
          </a:p>
          <a:p>
            <a:pPr lvl="1"/>
            <a:r>
              <a:rPr lang="en-GB" sz="2200" kern="0" dirty="0"/>
              <a:t>Enigmatically, the unusually light </a:t>
            </a:r>
            <a:r>
              <a:rPr lang="en-GB" sz="2200" kern="0" dirty="0" err="1"/>
              <a:t>Nambu</a:t>
            </a:r>
            <a:r>
              <a:rPr lang="en-GB" sz="2200" kern="0" dirty="0"/>
              <a:t>-Goldstone bosons provide the clearest windows onto the Emergence of Mass in Nature</a:t>
            </a:r>
          </a:p>
          <a:p>
            <a:r>
              <a:rPr lang="en-GB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With modern and on-the-horizon facilities having the capacity to deliver practical pion and kaon “targets”, science can </a:t>
            </a:r>
            <a:r>
              <a:rPr lang="en-GB" i="1" u="sng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finally</a:t>
            </a:r>
            <a:r>
              <a:rPr lang="en-GB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move beyond the proton and study an entirely different form of hadron matter = the mesons without which observable Universe could not exist</a:t>
            </a:r>
            <a:endParaRPr lang="en-US" kern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3722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9CFA16-E003-4029-B0B6-ECEA2C99E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5400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  <a:reflection blurRad="6350" stA="60000" endA="900" endPos="60000" dist="60007" dir="5400000" sy="-100000" algn="bl" rotWithShape="0"/>
                </a:effectLst>
                <a:latin typeface="Mistral" panose="03090702030407020403" pitchFamily="66" charset="0"/>
              </a:rPr>
              <a:t>Get off the Ground!</a:t>
            </a:r>
            <a:endParaRPr lang="en-US" sz="5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ED9B5-357D-4D8C-8538-06DA02BB74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47800"/>
            <a:ext cx="7696200" cy="4525963"/>
          </a:xfrm>
        </p:spPr>
        <p:txBody>
          <a:bodyPr/>
          <a:lstStyle/>
          <a:p>
            <a:r>
              <a:rPr lang="en-GB" dirty="0"/>
              <a:t>Nature has two sources of mass</a:t>
            </a:r>
          </a:p>
          <a:p>
            <a:pPr lvl="1"/>
            <a:r>
              <a:rPr lang="en-GB" sz="2200" dirty="0"/>
              <a:t>Higgs mass-generating mechanism = understood</a:t>
            </a:r>
          </a:p>
          <a:p>
            <a:pPr lvl="1"/>
            <a:r>
              <a:rPr lang="en-GB" sz="2200" dirty="0"/>
              <a:t>Phenomenon of Emergent Hadron Mass = much to learn</a:t>
            </a:r>
          </a:p>
          <a:p>
            <a:r>
              <a:rPr lang="en-GB" dirty="0"/>
              <a:t>EHM (possibly/probably?) lies within the Standard Model, </a:t>
            </a:r>
          </a:p>
          <a:p>
            <a:pPr marL="0" indent="0">
              <a:buNone/>
            </a:pPr>
            <a:r>
              <a:rPr lang="en-GB" dirty="0"/>
              <a:t>	i.e., in strong QCD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47A398-A632-419C-BBF0-CFEE8232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51F75A-F115-47D2-862B-59ECA1C61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92764-CC97-4954-99B2-A45F0B803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A47107E-7996-4EED-BC23-DBD7616F2F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7200" y="250179"/>
            <a:ext cx="3987799" cy="2848428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BA8C41D-AF8C-45F4-861C-4AA1BB42CC49}"/>
              </a:ext>
            </a:extLst>
          </p:cNvPr>
          <p:cNvSpPr txBox="1">
            <a:spLocks/>
          </p:cNvSpPr>
          <p:nvPr/>
        </p:nvSpPr>
        <p:spPr bwMode="auto">
          <a:xfrm>
            <a:off x="609600" y="3352801"/>
            <a:ext cx="11049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Basic predictions:</a:t>
            </a:r>
          </a:p>
          <a:p>
            <a:pPr lvl="1"/>
            <a:r>
              <a:rPr lang="en-GB" sz="2200" kern="0" dirty="0"/>
              <a:t>Gluons acquire mass ⇒ running coupling saturates on infrared domain, restoring approximate conformal behaviour</a:t>
            </a:r>
          </a:p>
          <a:p>
            <a:pPr lvl="1"/>
            <a:r>
              <a:rPr lang="en-GB" sz="2200" kern="0" dirty="0"/>
              <a:t>Enigmatically, the unusually light </a:t>
            </a:r>
            <a:r>
              <a:rPr lang="en-GB" sz="2200" kern="0" dirty="0" err="1"/>
              <a:t>Nambu</a:t>
            </a:r>
            <a:r>
              <a:rPr lang="en-GB" sz="2200" kern="0" dirty="0"/>
              <a:t>-Goldstone bosons provide the clearest windows onto the Emergence of Mass in Nature</a:t>
            </a:r>
          </a:p>
          <a:p>
            <a:r>
              <a:rPr lang="en-GB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With modern and on-the-horizon facilities having the capacity to deliver practical pion and kaon “targets”, science can </a:t>
            </a:r>
            <a:r>
              <a:rPr lang="en-GB" i="1" u="sng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finally</a:t>
            </a:r>
            <a:r>
              <a:rPr lang="en-GB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move beyond the proton and study an entirely different form of hadron matter = the mesons without which observable Universe could not exist</a:t>
            </a:r>
            <a:endParaRPr lang="en-US" kern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64225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E493A8-26C3-4427-9BBA-BC3786F92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5BE6DA-D284-4665-A9A8-9AD13B5214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" r="418"/>
          <a:stretch/>
        </p:blipFill>
        <p:spPr>
          <a:xfrm>
            <a:off x="-24561" y="0"/>
            <a:ext cx="12191980" cy="6912077"/>
          </a:xfrm>
          <a:prstGeom prst="rect">
            <a:avLst/>
          </a:prstGeom>
          <a:noFill/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78306EA1-0D21-4FA5-AB2B-9A499170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EHM via AMBER @ CERN IV: 2021 September 27 - 29                                           (31)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5C286F46-9EE1-4AB2-AF43-A5060E67B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32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3C2437-214E-4C5A-A503-4756ECD5D69E}"/>
              </a:ext>
            </a:extLst>
          </p:cNvPr>
          <p:cNvSpPr txBox="1"/>
          <p:nvPr/>
        </p:nvSpPr>
        <p:spPr>
          <a:xfrm>
            <a:off x="3886200" y="4572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9600" dirty="0">
                <a:solidFill>
                  <a:schemeClr val="bg1"/>
                </a:solidFill>
                <a:latin typeface="Freestyle Script" panose="030804020302050B0404" pitchFamily="66" charset="0"/>
              </a:rPr>
              <a:t>Thankyou</a:t>
            </a:r>
            <a:endParaRPr lang="en-US" sz="9600" dirty="0">
              <a:solidFill>
                <a:schemeClr val="bg1"/>
              </a:solidFill>
              <a:latin typeface="Freestyle Script" panose="030804020302050B04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56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C65171-587E-48ED-AAA3-727562A32B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96200" y="6579981"/>
            <a:ext cx="4410826" cy="198437"/>
          </a:xfrm>
        </p:spPr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542E8D-B506-4F16-8322-3CE2BD209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CE01AB-EA3F-4B59-B8A6-DC8229B70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79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92189-6BE5-4762-A679-938C58780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 + p → V + p</a:t>
            </a:r>
            <a:endParaRPr lang="en-US" sz="32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100E0D-BF35-4CF5-A535-0F0CC1A126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9982"/>
            <a:ext cx="8153400" cy="2994818"/>
          </a:xfrm>
        </p:spPr>
        <p:txBody>
          <a:bodyPr/>
          <a:lstStyle/>
          <a:p>
            <a:r>
              <a:rPr lang="en-US" dirty="0"/>
              <a:t>Interaction of heavy vector-meson, J/ψ or Υ, with proton </a:t>
            </a:r>
          </a:p>
          <a:p>
            <a:pPr marL="0" indent="0">
              <a:buNone/>
            </a:pPr>
            <a:r>
              <a:rPr lang="en-US" dirty="0"/>
              <a:t>     offers prospects for access to </a:t>
            </a:r>
          </a:p>
          <a:p>
            <a:pPr lvl="1"/>
            <a:r>
              <a:rPr lang="en-US" sz="2200" dirty="0"/>
              <a:t>a QCD van der Waals interaction, generated by multiple gluon exchange</a:t>
            </a:r>
          </a:p>
          <a:p>
            <a:pPr lvl="2">
              <a:spcBef>
                <a:spcPts val="0"/>
              </a:spcBef>
            </a:pPr>
            <a:r>
              <a:rPr lang="en-US" sz="2200" dirty="0"/>
              <a:t>may relate to, </a:t>
            </a:r>
            <a:r>
              <a:rPr lang="en-US" sz="2200" i="1" dirty="0"/>
              <a:t>inter alia</a:t>
            </a:r>
            <a:r>
              <a:rPr lang="en-US" sz="2200" dirty="0"/>
              <a:t>, the observation of hidden-charm pentaquark states</a:t>
            </a:r>
          </a:p>
          <a:p>
            <a:pPr lvl="1"/>
            <a:r>
              <a:rPr lang="en-US" sz="2200" dirty="0"/>
              <a:t>and </a:t>
            </a:r>
            <a:r>
              <a:rPr lang="en-US" sz="22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Proton Mass via QCD trace anomaly</a:t>
            </a:r>
          </a:p>
          <a:p>
            <a:pPr lvl="2">
              <a:spcBef>
                <a:spcPts val="0"/>
              </a:spcBef>
            </a:pPr>
            <a:r>
              <a:rPr lang="en-US" sz="2200" dirty="0"/>
              <a:t> connection with emergent hadron mass (EHM)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79F8E-814E-4D41-B87E-2637FC70A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CD406F-B73D-4598-88FF-B4E89031A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35009-E9F8-4FB4-96F1-7C852C05C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8" name="Picture 7" descr="A picture containing linedrawing&#10;&#10;Description automatically generated">
            <a:extLst>
              <a:ext uri="{FF2B5EF4-FFF2-40B4-BE49-F238E27FC236}">
                <a16:creationId xmlns:a16="http://schemas.microsoft.com/office/drawing/2014/main" id="{7F41A85D-283B-4430-9D4C-FA8C8BF5F0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1019175"/>
            <a:ext cx="3128963" cy="263842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45D804A-19F5-4FB2-99F7-C8145CBD76CC}"/>
              </a:ext>
            </a:extLst>
          </p:cNvPr>
          <p:cNvSpPr txBox="1">
            <a:spLocks/>
          </p:cNvSpPr>
          <p:nvPr/>
        </p:nvSpPr>
        <p:spPr bwMode="auto">
          <a:xfrm>
            <a:off x="645585" y="4061618"/>
            <a:ext cx="11170178" cy="226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Don’t have vector-meson beams, so experiments at modern e-accelerators attempt to access such interactions via electromagnetic production reactions   e + p → e’ + V + p </a:t>
            </a:r>
          </a:p>
          <a:p>
            <a:r>
              <a:rPr lang="en-US" kern="0" dirty="0"/>
              <a:t>Same is proposed at future electron ion colliders</a:t>
            </a:r>
          </a:p>
          <a:p>
            <a:r>
              <a:rPr lang="en-US" kern="0" dirty="0"/>
              <a:t>Why? </a:t>
            </a:r>
          </a:p>
          <a:p>
            <a:pPr lvl="1">
              <a:spcBef>
                <a:spcPts val="0"/>
              </a:spcBef>
            </a:pPr>
            <a:r>
              <a:rPr lang="en-US" sz="2200" kern="0" dirty="0"/>
              <a:t>Typically assumed that single-pole vector meson dominance (VMD) can reliably be used to draw direct link between e + p → e’ + V + p  &amp; V + p → + V + p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CE7F1D-FB8C-4DA2-8E92-7A7BE59568D8}"/>
              </a:ext>
            </a:extLst>
          </p:cNvPr>
          <p:cNvSpPr txBox="1"/>
          <p:nvPr/>
        </p:nvSpPr>
        <p:spPr>
          <a:xfrm>
            <a:off x="0" y="17462"/>
            <a:ext cx="5410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err="1">
                <a:solidFill>
                  <a:schemeClr val="accent6">
                    <a:lumMod val="75000"/>
                  </a:schemeClr>
                </a:solidFill>
              </a:rPr>
              <a:t>Femtoscopy</a:t>
            </a:r>
            <a:r>
              <a:rPr lang="en-US" sz="1400" i="1" dirty="0">
                <a:solidFill>
                  <a:schemeClr val="accent6">
                    <a:lumMod val="75000"/>
                  </a:schemeClr>
                </a:solidFill>
              </a:rPr>
              <a:t> of the Origin of the Nucleon Mass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, G. </a:t>
            </a: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</a:rPr>
              <a:t>Krein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 &amp; T.C. Peixoto, Few Body Syst. 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</a:rPr>
              <a:t>61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 (2020) 4, 49 • e-Print: 2011.11615 [hep-</a:t>
            </a:r>
            <a:r>
              <a:rPr lang="en-US" sz="1400" dirty="0" err="1">
                <a:solidFill>
                  <a:schemeClr val="accent6">
                    <a:lumMod val="75000"/>
                  </a:schemeClr>
                </a:solidFill>
              </a:rPr>
              <a:t>ph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430626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81FE0-9DD7-43D4-B820-57CC56F6F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e + p → e</a:t>
            </a:r>
            <a:r>
              <a:rPr lang="en-GB" sz="3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aseline="30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′</a:t>
            </a:r>
            <a:r>
              <a:rPr lang="en-GB" sz="32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+ V + p  &amp;  V + p → V + p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1EF94-1247-48BA-8137-BAA41B858E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5400"/>
            <a:ext cx="10972800" cy="5041901"/>
          </a:xfrm>
        </p:spPr>
        <p:txBody>
          <a:bodyPr/>
          <a:lstStyle/>
          <a:p>
            <a:r>
              <a:rPr lang="en-US" dirty="0"/>
              <a:t>Interaction supposed to take place in a sequence of steps:</a:t>
            </a:r>
          </a:p>
          <a:p>
            <a:pPr marL="1314450" lvl="2" indent="-457200">
              <a:buFont typeface="+mj-lt"/>
              <a:buAutoNum type="alphaLcPeriod"/>
            </a:pPr>
            <a:r>
              <a:rPr lang="en-US" sz="2200" dirty="0"/>
              <a:t>e → e</a:t>
            </a:r>
            <a:r>
              <a:rPr lang="en-GB" sz="2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′</a:t>
            </a:r>
            <a:r>
              <a:rPr lang="en-US" sz="2200" dirty="0"/>
              <a:t> + </a:t>
            </a:r>
            <a:r>
              <a:rPr lang="el-GR" sz="2200" dirty="0"/>
              <a:t>γ</a:t>
            </a:r>
            <a:r>
              <a:rPr lang="el-GR" sz="2200" baseline="30000" dirty="0"/>
              <a:t>(∗)</a:t>
            </a:r>
            <a:r>
              <a:rPr lang="el-GR" sz="2200" dirty="0"/>
              <a:t>(</a:t>
            </a:r>
            <a:r>
              <a:rPr lang="en-US" sz="2200" dirty="0"/>
              <a:t>Q)</a:t>
            </a:r>
          </a:p>
          <a:p>
            <a:pPr marL="1314450" lvl="2" indent="-457200">
              <a:buFont typeface="+mj-lt"/>
              <a:buAutoNum type="alphaLcPeriod"/>
            </a:pPr>
            <a:r>
              <a:rPr lang="el-GR" sz="2200" dirty="0"/>
              <a:t>γ</a:t>
            </a:r>
            <a:r>
              <a:rPr lang="el-GR" sz="2200" baseline="30000" dirty="0"/>
              <a:t>(∗)</a:t>
            </a:r>
            <a:r>
              <a:rPr lang="el-GR" sz="2200" dirty="0"/>
              <a:t>(</a:t>
            </a:r>
            <a:r>
              <a:rPr lang="en-US" sz="2200" dirty="0"/>
              <a:t>Q) → V </a:t>
            </a:r>
          </a:p>
          <a:p>
            <a:pPr marL="1314450" lvl="2" indent="-457200">
              <a:buFont typeface="+mj-lt"/>
              <a:buAutoNum type="alphaLcPeriod"/>
            </a:pPr>
            <a:r>
              <a:rPr lang="en-US" sz="2200" dirty="0"/>
              <a:t>V + p → V + p</a:t>
            </a:r>
          </a:p>
          <a:p>
            <a:pPr marL="514350" indent="-457200"/>
            <a:r>
              <a:rPr lang="en-US" dirty="0"/>
              <a:t>Step (b) expresses VMD hypothesis </a:t>
            </a:r>
          </a:p>
          <a:p>
            <a:pPr marL="514350" indent="-457200"/>
            <a:r>
              <a:rPr lang="en-US" dirty="0"/>
              <a:t>Assumes that: 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200" dirty="0"/>
              <a:t>photon, at best = real, but generally spacelike (Q</a:t>
            </a:r>
            <a:r>
              <a:rPr lang="en-US" sz="2200" baseline="30000" dirty="0"/>
              <a:t>2</a:t>
            </a:r>
            <a:r>
              <a:rPr lang="en-US" sz="2200" dirty="0"/>
              <a:t> ≥ 0), transmutes into an on-shell vector-meson, with </a:t>
            </a:r>
            <a:r>
              <a:rPr lang="en-US" sz="2200" dirty="0" err="1"/>
              <a:t>timelike</a:t>
            </a:r>
            <a:r>
              <a:rPr lang="en-US" sz="2200" dirty="0"/>
              <a:t> momentum Q</a:t>
            </a:r>
            <a:r>
              <a:rPr lang="en-US" sz="2200" baseline="30000" dirty="0"/>
              <a:t>2</a:t>
            </a:r>
            <a:r>
              <a:rPr lang="en-US" sz="2200" dirty="0"/>
              <a:t> = −m</a:t>
            </a:r>
            <a:r>
              <a:rPr lang="en-US" sz="2200" baseline="-25000" dirty="0"/>
              <a:t>V</a:t>
            </a:r>
            <a:r>
              <a:rPr lang="en-US" sz="2200" baseline="30000" dirty="0"/>
              <a:t>2</a:t>
            </a:r>
          </a:p>
          <a:p>
            <a:pPr marL="971550" lvl="1" indent="-514350">
              <a:buFont typeface="+mj-lt"/>
              <a:buAutoNum type="romanLcPeriod"/>
            </a:pPr>
            <a:r>
              <a:rPr lang="en-US" sz="2200" dirty="0"/>
              <a:t>Q</a:t>
            </a:r>
            <a:r>
              <a:rPr lang="en-US" sz="2200" baseline="30000" dirty="0"/>
              <a:t>2</a:t>
            </a:r>
            <a:r>
              <a:rPr lang="en-US" sz="2200" dirty="0"/>
              <a:t> ≥ 0 strength and character of the transition in (b) is unchanged from that measured in the real process of vector-meson decay, </a:t>
            </a:r>
          </a:p>
          <a:p>
            <a:pPr marL="457200" lvl="1" indent="0">
              <a:buNone/>
            </a:pPr>
            <a:r>
              <a:rPr lang="en-US" sz="2200" dirty="0"/>
              <a:t>		V → γ</a:t>
            </a:r>
            <a:r>
              <a:rPr lang="en-US" sz="2200" baseline="30000" dirty="0"/>
              <a:t>∗</a:t>
            </a:r>
            <a:r>
              <a:rPr lang="en-US" sz="2200" dirty="0"/>
              <a:t> (Q</a:t>
            </a:r>
            <a:r>
              <a:rPr lang="en-US" sz="2200" baseline="30000" dirty="0"/>
              <a:t>2</a:t>
            </a:r>
            <a:r>
              <a:rPr lang="en-US" sz="2200" dirty="0"/>
              <a:t> = −m</a:t>
            </a:r>
            <a:r>
              <a:rPr lang="en-US" sz="2200" baseline="-25000" dirty="0"/>
              <a:t>V</a:t>
            </a:r>
            <a:r>
              <a:rPr lang="en-US" sz="2200" baseline="30000" dirty="0"/>
              <a:t>2</a:t>
            </a:r>
            <a:r>
              <a:rPr lang="en-US" sz="2200" dirty="0"/>
              <a:t>) → e</a:t>
            </a:r>
            <a:r>
              <a:rPr lang="en-US" sz="2200" baseline="30000" dirty="0"/>
              <a:t>+</a:t>
            </a:r>
            <a:r>
              <a:rPr lang="en-US" sz="2200" dirty="0"/>
              <a:t> + e</a:t>
            </a:r>
            <a:r>
              <a:rPr lang="en-US" sz="2200" baseline="30000" dirty="0"/>
              <a:t>−</a:t>
            </a:r>
            <a:r>
              <a:rPr lang="en-US" sz="2200" dirty="0"/>
              <a:t> , </a:t>
            </a:r>
          </a:p>
          <a:p>
            <a:pPr marL="857250" lvl="2" indent="0">
              <a:buNone/>
            </a:pPr>
            <a:r>
              <a:rPr lang="en-US" sz="2200" i="1" dirty="0"/>
              <a:t>i.e</a:t>
            </a:r>
            <a:r>
              <a:rPr lang="en-US" sz="2200" dirty="0"/>
              <a:t>., </a:t>
            </a:r>
            <a:r>
              <a:rPr lang="el-GR" sz="2200" dirty="0"/>
              <a:t>γ</a:t>
            </a:r>
            <a:r>
              <a:rPr lang="en-US" sz="2200" dirty="0"/>
              <a:t>V coupling is fixed at on-shell value, acquiring NO momentum dependence, irrespective of the size of m</a:t>
            </a:r>
            <a:r>
              <a:rPr lang="en-US" sz="2200" baseline="-25000" dirty="0"/>
              <a:t>V</a:t>
            </a:r>
            <a:r>
              <a:rPr lang="en-US" sz="2200" baseline="30000" dirty="0"/>
              <a:t>2</a:t>
            </a:r>
            <a:r>
              <a:rPr lang="en-US" sz="2200" dirty="0"/>
              <a:t>, which defines the arm on required extrapolation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07E25-E518-43E0-BBC6-575475018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C6A301-2299-48DF-B01B-BC1E38102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FFC40-C294-4C98-BFBC-243C3332E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 descr="A picture containing linedrawing&#10;&#10;Description automatically generated">
            <a:extLst>
              <a:ext uri="{FF2B5EF4-FFF2-40B4-BE49-F238E27FC236}">
                <a16:creationId xmlns:a16="http://schemas.microsoft.com/office/drawing/2014/main" id="{84FF7B2D-26F0-4234-AEDF-5F6C1FEB3B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1019175"/>
            <a:ext cx="3128963" cy="263842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69DDD2D-C55B-452C-AB91-A19D633E6459}"/>
              </a:ext>
            </a:extLst>
          </p:cNvPr>
          <p:cNvCxnSpPr>
            <a:cxnSpLocks/>
          </p:cNvCxnSpPr>
          <p:nvPr/>
        </p:nvCxnSpPr>
        <p:spPr bwMode="auto">
          <a:xfrm flipV="1">
            <a:off x="5257800" y="2209800"/>
            <a:ext cx="4572000" cy="9144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041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50C87-0676-406F-951A-E67AC48EF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e + p → e</a:t>
            </a:r>
            <a:r>
              <a:rPr lang="en-GB" sz="3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600" baseline="300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′</a:t>
            </a:r>
            <a:r>
              <a:rPr lang="en-GB" sz="36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36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+ V + p  &amp;  V + p → V + p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792AEE-0721-4E6B-BF4B-795A05C3B8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Standard use of VMD</a:t>
            </a:r>
          </a:p>
          <a:p>
            <a:r>
              <a:rPr lang="en-GB" dirty="0"/>
              <a:t>Step b. </a:t>
            </a:r>
            <a:r>
              <a:rPr lang="el-GR" dirty="0"/>
              <a:t>γ(∗)(</a:t>
            </a:r>
            <a:r>
              <a:rPr lang="en-GB" dirty="0"/>
              <a:t>Q) → V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241DA-DA9D-4B30-8544-D7B178831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327898-CD54-4934-8C12-6361E0C57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Craig Roberts. cdroberts@nju.edu.cn "Vector meson production and vector meson dominance"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B418D2-FF60-43D2-9EE3-F7268A6F9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A picture containing linedrawing&#10;&#10;Description automatically generated">
            <a:extLst>
              <a:ext uri="{FF2B5EF4-FFF2-40B4-BE49-F238E27FC236}">
                <a16:creationId xmlns:a16="http://schemas.microsoft.com/office/drawing/2014/main" id="{FB2FC397-30FF-4A08-A881-2074F630C4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1019175"/>
            <a:ext cx="3128963" cy="2638425"/>
          </a:xfrm>
          <a:prstGeom prst="rect">
            <a:avLst/>
          </a:prstGeom>
        </p:spPr>
      </p:pic>
      <p:pic>
        <p:nvPicPr>
          <p:cNvPr id="9" name="Picture 8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A3304E17-54E5-4DB5-9BFC-310D2BA072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050991"/>
            <a:ext cx="6438900" cy="92392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6120D8D-B16F-43D7-A09A-4789AD20B22A}"/>
              </a:ext>
            </a:extLst>
          </p:cNvPr>
          <p:cNvSpPr/>
          <p:nvPr/>
        </p:nvSpPr>
        <p:spPr bwMode="auto">
          <a:xfrm>
            <a:off x="3152110" y="2998381"/>
            <a:ext cx="1828800" cy="457200"/>
          </a:xfrm>
          <a:prstGeom prst="rect">
            <a:avLst/>
          </a:prstGeom>
          <a:noFill/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083F542-B7DE-4443-B5F2-28278B639EC7}"/>
              </a:ext>
            </a:extLst>
          </p:cNvPr>
          <p:cNvCxnSpPr>
            <a:cxnSpLocks/>
          </p:cNvCxnSpPr>
          <p:nvPr/>
        </p:nvCxnSpPr>
        <p:spPr bwMode="auto">
          <a:xfrm flipV="1">
            <a:off x="1219200" y="3740151"/>
            <a:ext cx="317870" cy="121284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5B737F6-D159-4278-89E6-23AACD1F84B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544630" y="3535364"/>
            <a:ext cx="1293013" cy="141763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FD037B8-498F-4F03-ABC6-FA3012DD1A1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705600" y="3810000"/>
            <a:ext cx="324514" cy="45720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FD82DBB-9C5C-4D5F-A66B-1F7C2D7F18FD}"/>
              </a:ext>
            </a:extLst>
          </p:cNvPr>
          <p:cNvSpPr txBox="1"/>
          <p:nvPr/>
        </p:nvSpPr>
        <p:spPr>
          <a:xfrm flipH="1">
            <a:off x="6934200" y="4279254"/>
            <a:ext cx="2011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n-lt"/>
              </a:rPr>
              <a:t>V + p → V + p</a:t>
            </a:r>
            <a:endParaRPr lang="en-US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5753D8-052C-4EA1-95D6-63D52A94E2D9}"/>
              </a:ext>
            </a:extLst>
          </p:cNvPr>
          <p:cNvSpPr txBox="1"/>
          <p:nvPr/>
        </p:nvSpPr>
        <p:spPr>
          <a:xfrm>
            <a:off x="457200" y="4944955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</a:t>
            </a:r>
            <a:r>
              <a:rPr lang="en-US" sz="2400" baseline="30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GB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0 photoproduction cross-section</a:t>
            </a:r>
            <a:endParaRPr lang="en-US" sz="2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88DB5BC-B501-41F3-A44F-F468A6749365}"/>
              </a:ext>
            </a:extLst>
          </p:cNvPr>
          <p:cNvSpPr txBox="1"/>
          <p:nvPr/>
        </p:nvSpPr>
        <p:spPr>
          <a:xfrm>
            <a:off x="4572000" y="4929006"/>
            <a:ext cx="29740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Translation via a constant computed at </a:t>
            </a:r>
          </a:p>
          <a:p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</a:t>
            </a:r>
            <a:r>
              <a:rPr lang="en-US" sz="2400" baseline="30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</a:t>
            </a:r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= −m</a:t>
            </a:r>
            <a:r>
              <a:rPr lang="en-US" sz="2400" baseline="-25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</a:t>
            </a:r>
            <a:r>
              <a:rPr lang="en-US" sz="2400" baseline="30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 </a:t>
            </a:r>
            <a:endParaRPr lang="en-US" sz="2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6547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F69A3-9AA1-4DE9-BED4-B1C1C9CE2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More on the VMD </a:t>
            </a:r>
            <a:r>
              <a:rPr lang="en-GB" sz="3200" i="1" dirty="0"/>
              <a:t>Ansatz</a:t>
            </a:r>
            <a:endParaRPr lang="en-US" sz="3200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18884E-0044-4139-9ED7-F994A64C1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VMD Ansatz introduced before the development of QCD [Sakurai:1960ju]</a:t>
            </a:r>
          </a:p>
          <a:p>
            <a:r>
              <a:rPr lang="en-US" dirty="0"/>
              <a:t>Used in </a:t>
            </a:r>
            <a:r>
              <a:rPr lang="en-US" dirty="0" err="1"/>
              <a:t>analysing</a:t>
            </a:r>
            <a:r>
              <a:rPr lang="en-US" dirty="0"/>
              <a:t> energetic electromagnetic interactions of light hadrons,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i="1" dirty="0"/>
              <a:t>	viz</a:t>
            </a:r>
            <a:r>
              <a:rPr lang="en-US" dirty="0"/>
              <a:t>. states with masses similar to proton</a:t>
            </a:r>
          </a:p>
          <a:p>
            <a:r>
              <a:rPr lang="en-US" dirty="0"/>
              <a:t>Still used today and for a much wider range of systems</a:t>
            </a:r>
          </a:p>
          <a:p>
            <a:r>
              <a:rPr lang="en-US" dirty="0"/>
              <a:t>Why?</a:t>
            </a:r>
          </a:p>
          <a:p>
            <a:pPr lvl="1"/>
            <a:r>
              <a:rPr lang="en-US" sz="2200" dirty="0"/>
              <a:t>Alternative = develop sophisticated, nonperturbative reaction theory that can explain </a:t>
            </a:r>
            <a:r>
              <a:rPr lang="en-US" sz="2200" dirty="0" err="1"/>
              <a:t>quark+antiquark</a:t>
            </a:r>
            <a:r>
              <a:rPr lang="en-US" sz="2200" dirty="0"/>
              <a:t> scattering from hadron targets into vector-meson final-states.</a:t>
            </a:r>
          </a:p>
          <a:p>
            <a:r>
              <a:rPr lang="en-US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Not Done</a:t>
            </a:r>
          </a:p>
          <a:p>
            <a:r>
              <a:rPr lang="en-US" dirty="0"/>
              <a:t>Notwithstanding this, lack of alternative </a:t>
            </a:r>
            <a:r>
              <a:rPr lang="en-US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does not validate</a:t>
            </a:r>
            <a:r>
              <a:rPr lang="en-US" dirty="0"/>
              <a:t> VMD expedient</a:t>
            </a:r>
          </a:p>
          <a:p>
            <a:r>
              <a:rPr lang="en-US" dirty="0"/>
              <a:t>Fidelity should be reconsidered with QCD constraints in mind.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321DF-CA36-4748-8E25-A96F71F55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821872-04A3-4A26-AFDE-488E2920C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D800B0-C37F-4B59-9011-8292E575C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686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BF202-33EB-4A7C-B61D-699413472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2800" dirty="0"/>
              <a:t>Trace Anomaly via </a:t>
            </a:r>
            <a:br>
              <a:rPr lang="en-US" sz="2800" dirty="0"/>
            </a:br>
            <a:r>
              <a:rPr lang="en-US" sz="2800" dirty="0"/>
              <a:t>Heavy-meson photo-production?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E4D4B-C07C-4976-AF1E-0791712D0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41436"/>
            <a:ext cx="10972800" cy="4983164"/>
          </a:xfrm>
        </p:spPr>
        <p:txBody>
          <a:bodyPr/>
          <a:lstStyle/>
          <a:p>
            <a:r>
              <a:rPr lang="en-US" sz="2400" dirty="0"/>
              <a:t>Is there a relation between the electromagnetic vector-meson production reaction 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 + p → e’ + V + p</a:t>
            </a:r>
            <a:r>
              <a:rPr lang="en-US" sz="2400" dirty="0"/>
              <a:t>   and the purely hadronic process   </a:t>
            </a:r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 + p → V + p</a:t>
            </a:r>
            <a:r>
              <a:rPr lang="en-US" sz="2400" dirty="0"/>
              <a:t> ?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Answer depends on the fidelity of single-pole VMD assumption</a:t>
            </a:r>
          </a:p>
          <a:p>
            <a:r>
              <a:rPr lang="en-US" sz="2400" dirty="0"/>
              <a:t>If this VMD assumption is false … </a:t>
            </a:r>
          </a:p>
          <a:p>
            <a:pPr marL="800100" lvl="2" indent="0">
              <a:buNone/>
            </a:pPr>
            <a:r>
              <a:rPr lang="en-US" sz="2400" dirty="0"/>
              <a:t>Then </a:t>
            </a:r>
            <a:r>
              <a:rPr lang="en-US" sz="2400" u="sng" dirty="0"/>
              <a:t>all</a:t>
            </a:r>
            <a:r>
              <a:rPr lang="en-US" sz="2400" dirty="0"/>
              <a:t> existing  cross-section estimates and conclusions based on VMD must be reviewed</a:t>
            </a:r>
          </a:p>
          <a:p>
            <a:r>
              <a:rPr lang="en-US" sz="2400" dirty="0"/>
              <a:t>For </a:t>
            </a:r>
            <a:r>
              <a:rPr lang="en-US" sz="2400" dirty="0" err="1"/>
              <a:t>JLab</a:t>
            </a:r>
            <a:r>
              <a:rPr lang="en-US" sz="2400" dirty="0"/>
              <a:t>, EIC, </a:t>
            </a:r>
            <a:r>
              <a:rPr lang="en-US" sz="2400" dirty="0" err="1"/>
              <a:t>EicC</a:t>
            </a:r>
            <a:r>
              <a:rPr lang="en-US" sz="2400" dirty="0"/>
              <a:t> this means … will need to rethink access to and understanding of </a:t>
            </a:r>
          </a:p>
          <a:p>
            <a:pPr lvl="1" indent="-342900">
              <a:buFont typeface="Wingdings" panose="05000000000000000000" pitchFamily="2" charset="2"/>
              <a:buChar char="v"/>
            </a:pPr>
            <a:r>
              <a:rPr lang="en-US" sz="2200" dirty="0"/>
              <a:t>hidden-charm pentaquark production</a:t>
            </a:r>
          </a:p>
          <a:p>
            <a:pPr lvl="1" indent="-342900">
              <a:buFont typeface="Wingdings" panose="05000000000000000000" pitchFamily="2" charset="2"/>
              <a:buChar char="v"/>
            </a:pPr>
            <a:r>
              <a:rPr lang="en-US" sz="2200" dirty="0"/>
              <a:t>origin of the proton mass via trace anomaly</a:t>
            </a:r>
          </a:p>
          <a:p>
            <a:r>
              <a:rPr lang="en-US" sz="240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to check validity of VMD?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4219F4-8FDC-44CA-A45E-CC762DEA1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A5AFA-B795-4637-8458-D5C53CF42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788DA5-E23E-44E6-9837-367871895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096DE8-381D-4857-9A83-B316798CC24E}"/>
              </a:ext>
            </a:extLst>
          </p:cNvPr>
          <p:cNvSpPr txBox="1"/>
          <p:nvPr/>
        </p:nvSpPr>
        <p:spPr>
          <a:xfrm>
            <a:off x="-228600" y="0"/>
            <a:ext cx="4648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0500" algn="l" rtl="0"/>
            <a:r>
              <a:rPr lang="en-US" sz="1200" b="0" i="1" dirty="0">
                <a:solidFill>
                  <a:schemeClr val="accent6">
                    <a:lumMod val="75000"/>
                  </a:schemeClr>
                </a:solidFill>
                <a:effectLst/>
              </a:rPr>
              <a:t>Vector-meson production and vector meson dominance,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Yin-Zhen Xu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徐胤禛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Si-Yang Chen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陈斯阳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Zhao-Qian Yao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姚照千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),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Daniele Binosi, Zhu-Fang Cui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崔著钫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) 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and Craig D. Roberts, 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NJU-INP 044/21</a:t>
            </a:r>
            <a:r>
              <a:rPr lang="en-US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, </a:t>
            </a:r>
            <a:r>
              <a:rPr lang="en-US" sz="1200" b="0" i="0" u="none" strike="noStrike" dirty="0">
                <a:solidFill>
                  <a:srgbClr val="0066FF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arXiv:2107.03488 [hep-</a:t>
            </a:r>
            <a:r>
              <a:rPr lang="en-US" sz="1200" b="0" i="0" u="none" strike="noStrike" dirty="0" err="1">
                <a:solidFill>
                  <a:srgbClr val="0066FF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</a:rPr>
              <a:t>, Eur. Phys. J. C (2021) </a:t>
            </a:r>
            <a:r>
              <a:rPr lang="en-US" sz="1200" b="0" i="1" u="none" strike="noStrike" dirty="0">
                <a:solidFill>
                  <a:schemeClr val="accent6">
                    <a:lumMod val="75000"/>
                  </a:schemeClr>
                </a:solidFill>
                <a:effectLst/>
              </a:rPr>
              <a:t>in press</a:t>
            </a:r>
            <a:endParaRPr lang="en-US" sz="1200" b="0" i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5055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&#10;&#10;Description automatically generated with low confidence">
            <a:extLst>
              <a:ext uri="{FF2B5EF4-FFF2-40B4-BE49-F238E27FC236}">
                <a16:creationId xmlns:a16="http://schemas.microsoft.com/office/drawing/2014/main" id="{006363B1-5BD8-4F3F-AAFA-7EBF1A74D7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789" y="1521544"/>
            <a:ext cx="4314422" cy="9144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036E3-24F4-493B-95CC-8CF4EC553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0"/>
            <a:ext cx="10972800" cy="452596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en-US" dirty="0"/>
              <a:t>Physical process  V → e</a:t>
            </a:r>
            <a:r>
              <a:rPr lang="en-US" baseline="30000" dirty="0"/>
              <a:t>+</a:t>
            </a:r>
            <a:r>
              <a:rPr lang="en-US" dirty="0"/>
              <a:t> e</a:t>
            </a:r>
            <a:r>
              <a:rPr lang="en-US" baseline="30000" dirty="0"/>
              <a:t>−  </a:t>
            </a:r>
            <a:r>
              <a:rPr lang="en-US" dirty="0"/>
              <a:t>described by leptonic decay constant, </a:t>
            </a:r>
            <a:r>
              <a:rPr lang="en-US" i="1" dirty="0" err="1"/>
              <a:t>f</a:t>
            </a:r>
            <a:r>
              <a:rPr lang="en-US" i="1" baseline="-25000" dirty="0" err="1"/>
              <a:t>V</a:t>
            </a:r>
            <a:r>
              <a:rPr lang="en-US" dirty="0"/>
              <a:t>:</a:t>
            </a:r>
          </a:p>
          <a:p>
            <a:endParaRPr lang="en-US" dirty="0"/>
          </a:p>
          <a:p>
            <a:pPr marL="400050" lvl="1" indent="0">
              <a:buNone/>
            </a:pPr>
            <a: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ϵ</a:t>
            </a:r>
            <a:r>
              <a:rPr lang="en-GB" sz="2200" baseline="-25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μ</a:t>
            </a:r>
            <a:r>
              <a:rPr lang="en-GB" sz="220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λ</a:t>
            </a:r>
            <a: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is the polarisation vector </a:t>
            </a:r>
          </a:p>
          <a:p>
            <a:pPr marL="400050" lvl="1" indent="0">
              <a:buNone/>
            </a:pPr>
            <a: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GB" sz="2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χ</a:t>
            </a:r>
            <a:r>
              <a:rPr lang="en-GB" sz="2200" baseline="-25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n-GB" sz="220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λ</a:t>
            </a:r>
            <a: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is the meson’s Bethe-Salpeter wave function</a:t>
            </a:r>
          </a:p>
          <a:p>
            <a:pPr marL="400050" lvl="1" indent="0">
              <a:buNone/>
            </a:pPr>
            <a: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simply related to </a:t>
            </a:r>
            <a:r>
              <a:rPr lang="el-GR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Γ</a:t>
            </a:r>
            <a:r>
              <a:rPr lang="en-GB" sz="2200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l-GR" sz="2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λ</a:t>
            </a:r>
            <a:r>
              <a:rPr lang="en-GB" sz="2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meson’s Bethe-Salpeter amplitude</a:t>
            </a:r>
            <a:endParaRPr lang="en-US" sz="2200" dirty="0"/>
          </a:p>
          <a:p>
            <a:r>
              <a:rPr lang="en-US" dirty="0"/>
              <a:t>In terms of this decay constant, the (real) decay width is</a:t>
            </a:r>
          </a:p>
          <a:p>
            <a:endParaRPr lang="en-US" dirty="0"/>
          </a:p>
          <a:p>
            <a:endParaRPr lang="en-US" dirty="0"/>
          </a:p>
          <a:p>
            <a:pPr>
              <a:spcAft>
                <a:spcPts val="1800"/>
              </a:spcAft>
            </a:pPr>
            <a:r>
              <a:rPr lang="en-US" dirty="0"/>
              <a:t>The decay is typically connected with a dimensionless constant:</a:t>
            </a:r>
          </a:p>
          <a:p>
            <a:pPr>
              <a:spcBef>
                <a:spcPts val="1800"/>
              </a:spcBef>
            </a:pPr>
            <a:r>
              <a:rPr lang="en-US" dirty="0"/>
              <a:t>Related to this, the “current-field identity”, definitive of VMD: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dirty="0"/>
              <a:t>   VMD assumes this to be immutable: same on-shell and off-shell, no matter how far off-shell.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2929BF-4B38-48F2-8757-735D2CB3E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Photon Vacuum Polarisation</a:t>
            </a:r>
            <a:endParaRPr lang="en-US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8F3A7D-58FB-469C-B32A-1E8563797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EHM via AMBER @ CERN IV: 2021 September 27 - 29                                           (31)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3C6B2-29F5-4A8C-B1DB-EDCEC45DD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Roberts. cdroberts@nju.edu.cn "Vector meson production and vector meson dominance"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9DCBF2-BD31-49FE-AFC9-1743FF8BC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5CC7E3AA-2DFA-403C-8D59-0A697E1EF6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268" y="3962400"/>
            <a:ext cx="2952750" cy="714375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EB46A916-B003-4F59-AD4B-F1803F3FA2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1701" y="4028828"/>
            <a:ext cx="4229100" cy="5715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409F57-BB40-412A-ABCF-18BAB7081A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4561555"/>
            <a:ext cx="1081388" cy="66278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1BD1381-3F96-4441-86F6-DED70FDD06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8518" y="5285459"/>
            <a:ext cx="1299382" cy="7066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179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RAIG20ROBERTS@ALLIYGNFUVWYY577" val="3700"/>
</p:tagLst>
</file>

<file path=ppt/theme/theme1.xml><?xml version="1.0" encoding="utf-8"?>
<a:theme xmlns:a="http://schemas.openxmlformats.org/drawingml/2006/main" name="blue_2007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10146</TotalTime>
  <Words>5043</Words>
  <Application>Microsoft Office PowerPoint</Application>
  <PresentationFormat>Widescreen</PresentationFormat>
  <Paragraphs>428</Paragraphs>
  <Slides>33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Adobe Hebrew</vt:lpstr>
      <vt:lpstr>Arial</vt:lpstr>
      <vt:lpstr>Calibri</vt:lpstr>
      <vt:lpstr>Cambria Math</vt:lpstr>
      <vt:lpstr>Courier New</vt:lpstr>
      <vt:lpstr>Freestyle Script</vt:lpstr>
      <vt:lpstr>Lucida Handwriting</vt:lpstr>
      <vt:lpstr>Mistral</vt:lpstr>
      <vt:lpstr>Trebuchet MS</vt:lpstr>
      <vt:lpstr>Wingdings</vt:lpstr>
      <vt:lpstr>blue_2007</vt:lpstr>
      <vt:lpstr> </vt:lpstr>
      <vt:lpstr>Emergence of Hadron Mass</vt:lpstr>
      <vt:lpstr>Phenomenon of Emergent Mass</vt:lpstr>
      <vt:lpstr>V + p → V + p</vt:lpstr>
      <vt:lpstr>e + p → e ′ + V + p  &amp;  V + p → V + p</vt:lpstr>
      <vt:lpstr>e + p → e ′ + V + p  &amp;  V + p → V + p</vt:lpstr>
      <vt:lpstr>More on the VMD Ansatz</vt:lpstr>
      <vt:lpstr>Trace Anomaly via  Heavy-meson photo-production?</vt:lpstr>
      <vt:lpstr>Photon Vacuum Polarisation</vt:lpstr>
      <vt:lpstr>Photon Vacuum Polarisation</vt:lpstr>
      <vt:lpstr>Photon Vacuum Polarisation</vt:lpstr>
      <vt:lpstr>Current Field Identity</vt:lpstr>
      <vt:lpstr>Photon Quark Vertex</vt:lpstr>
      <vt:lpstr>Photon-quark vertex – SCI</vt:lpstr>
      <vt:lpstr>Photon-quark vertex</vt:lpstr>
      <vt:lpstr>Photon-quark vertex – realistic interaction</vt:lpstr>
      <vt:lpstr>Fidelity of VMD with realistic q + q̅  interactions</vt:lpstr>
      <vt:lpstr>Fidelity of VMD with realistic q + q̅  interactions</vt:lpstr>
      <vt:lpstr>VMD for Heavy Vector Mesons?</vt:lpstr>
      <vt:lpstr>PowerPoint Presentation</vt:lpstr>
      <vt:lpstr>Emergence of Hadron Mass - Contrasts</vt:lpstr>
      <vt:lpstr>Generalised Parton  Distribution Functions</vt:lpstr>
      <vt:lpstr>Measures of Pseudoscalar Meson Structure</vt:lpstr>
      <vt:lpstr>Mass-squared distributions  – Nambu-Goldstone bosons</vt:lpstr>
      <vt:lpstr>Mass-squared distributions  – Nambu-Goldstone bosons</vt:lpstr>
      <vt:lpstr>Mass-squared distributions  – Nambu-Goldstone bosons</vt:lpstr>
      <vt:lpstr>Get off the ground!</vt:lpstr>
      <vt:lpstr>Era of Meson Targets</vt:lpstr>
      <vt:lpstr>Meson Structure Worldwide Plans and Goals</vt:lpstr>
      <vt:lpstr>Epilogue</vt:lpstr>
      <vt:lpstr>Get off the Ground!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Craig Roberts</dc:creator>
  <cp:lastModifiedBy>Craig Roberts</cp:lastModifiedBy>
  <cp:revision>595</cp:revision>
  <cp:lastPrinted>2020-11-23T07:46:17Z</cp:lastPrinted>
  <dcterms:created xsi:type="dcterms:W3CDTF">2020-11-23T03:31:27Z</dcterms:created>
  <dcterms:modified xsi:type="dcterms:W3CDTF">2021-09-29T06:53:16Z</dcterms:modified>
</cp:coreProperties>
</file>