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EAEFF7"/>
    <a:srgbClr val="FFFFFF"/>
    <a:srgbClr val="00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P%20DPT\EP%20R&amp;D\Presentations%20about%20R&amp;D%20program\Budget%20plots%20EP%20R&amp;D%20Day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P%20DPT\EP%20R&amp;D\Presentations%20about%20R&amp;D%20program\Budget%20plots%20EP%20R&amp;D%20Day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P%20DPT\EP%20R&amp;D\Presentations%20about%20R&amp;D%20program\Budget%20plots%20EP%20R&amp;D%20Day%20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P%20DPT\EP%20R&amp;D\Presentations%20about%20R&amp;D%20program\Budget%20plots%20EP%20R&amp;D%20Day%202021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P%20DPT\EP%20R&amp;D\Presentations%20about%20R&amp;D%20program\Budget%20plots%20EP%20R&amp;D%20Day%202021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Sheet1!$B$6</c:f>
              <c:strCache>
                <c:ptCount val="1"/>
                <c:pt idx="0">
                  <c:v>Fellows hired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Sheet1!$C$4:$G$4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Sheet1!$C$6:$G$6</c:f>
              <c:numCache>
                <c:formatCode>General</c:formatCode>
                <c:ptCount val="5"/>
                <c:pt idx="0">
                  <c:v>219</c:v>
                </c:pt>
                <c:pt idx="1">
                  <c:v>329</c:v>
                </c:pt>
                <c:pt idx="2">
                  <c:v>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DA-412A-9A2F-6111BB6F77AE}"/>
            </c:ext>
          </c:extLst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Fellows plan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Sheet1!$C$4:$G$4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Sheet1!$C$5:$G$5</c:f>
              <c:numCache>
                <c:formatCode>General</c:formatCode>
                <c:ptCount val="5"/>
                <c:pt idx="0">
                  <c:v>204</c:v>
                </c:pt>
                <c:pt idx="1">
                  <c:v>351</c:v>
                </c:pt>
                <c:pt idx="2">
                  <c:v>438</c:v>
                </c:pt>
                <c:pt idx="3">
                  <c:v>396</c:v>
                </c:pt>
                <c:pt idx="4">
                  <c:v>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DA-412A-9A2F-6111BB6F77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8567192"/>
        <c:axId val="518578016"/>
      </c:barChart>
      <c:catAx>
        <c:axId val="518567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78016"/>
        <c:crosses val="autoZero"/>
        <c:auto val="1"/>
        <c:lblAlgn val="ctr"/>
        <c:lblOffset val="100"/>
        <c:noMultiLvlLbl val="0"/>
      </c:catAx>
      <c:valAx>
        <c:axId val="51857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67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Sheet1!$B$23</c:f>
              <c:strCache>
                <c:ptCount val="1"/>
                <c:pt idx="0">
                  <c:v>Students hired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Sheet1!$C$21:$G$21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Sheet1!$C$23:$G$23</c:f>
              <c:numCache>
                <c:formatCode>General</c:formatCode>
                <c:ptCount val="5"/>
                <c:pt idx="0">
                  <c:v>99</c:v>
                </c:pt>
                <c:pt idx="1">
                  <c:v>199</c:v>
                </c:pt>
                <c:pt idx="2">
                  <c:v>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4-4B6B-BACD-C2EA4A2AB1AF}"/>
            </c:ext>
          </c:extLst>
        </c:ser>
        <c:ser>
          <c:idx val="1"/>
          <c:order val="1"/>
          <c:tx>
            <c:strRef>
              <c:f>Sheet1!$B$22</c:f>
              <c:strCache>
                <c:ptCount val="1"/>
                <c:pt idx="0">
                  <c:v>Students plan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Sheet1!$C$21:$G$21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Sheet1!$C$22:$G$22</c:f>
              <c:numCache>
                <c:formatCode>General</c:formatCode>
                <c:ptCount val="5"/>
                <c:pt idx="0">
                  <c:v>144</c:v>
                </c:pt>
                <c:pt idx="1">
                  <c:v>204</c:v>
                </c:pt>
                <c:pt idx="2">
                  <c:v>216</c:v>
                </c:pt>
                <c:pt idx="3">
                  <c:v>180</c:v>
                </c:pt>
                <c:pt idx="4">
                  <c:v>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4-4B6B-BACD-C2EA4A2AB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8567192"/>
        <c:axId val="518578016"/>
      </c:barChart>
      <c:catAx>
        <c:axId val="518567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78016"/>
        <c:crosses val="autoZero"/>
        <c:auto val="1"/>
        <c:lblAlgn val="ctr"/>
        <c:lblOffset val="100"/>
        <c:noMultiLvlLbl val="0"/>
      </c:catAx>
      <c:valAx>
        <c:axId val="51857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67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27920763077222"/>
          <c:y val="5.0790362639819675E-2"/>
          <c:w val="0.89072079236922774"/>
          <c:h val="0.76994458578326208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Sheet1!$B$39</c:f>
              <c:strCache>
                <c:ptCount val="1"/>
                <c:pt idx="0">
                  <c:v>Material spent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Sheet1!$C$37:$G$37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Sheet1!$C$39:$G$39</c:f>
              <c:numCache>
                <c:formatCode>General</c:formatCode>
                <c:ptCount val="5"/>
                <c:pt idx="0">
                  <c:v>558</c:v>
                </c:pt>
                <c:pt idx="1">
                  <c:v>1108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1-4D52-A084-9E0B060A8245}"/>
            </c:ext>
          </c:extLst>
        </c:ser>
        <c:ser>
          <c:idx val="1"/>
          <c:order val="1"/>
          <c:tx>
            <c:strRef>
              <c:f>Sheet1!$B$38</c:f>
              <c:strCache>
                <c:ptCount val="1"/>
                <c:pt idx="0">
                  <c:v>Material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Sheet1!$C$37:$G$37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Sheet1!$C$38:$G$38</c:f>
              <c:numCache>
                <c:formatCode>General</c:formatCode>
                <c:ptCount val="5"/>
                <c:pt idx="0">
                  <c:v>1360</c:v>
                </c:pt>
                <c:pt idx="1">
                  <c:v>1895</c:v>
                </c:pt>
                <c:pt idx="2">
                  <c:v>2410</c:v>
                </c:pt>
                <c:pt idx="3">
                  <c:v>2495</c:v>
                </c:pt>
                <c:pt idx="4">
                  <c:v>1715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31-4D52-A084-9E0B060A8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8567192"/>
        <c:axId val="518578016"/>
      </c:barChart>
      <c:catAx>
        <c:axId val="518567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78016"/>
        <c:crosses val="autoZero"/>
        <c:auto val="1"/>
        <c:lblAlgn val="ctr"/>
        <c:lblOffset val="100"/>
        <c:noMultiLvlLbl val="0"/>
      </c:catAx>
      <c:valAx>
        <c:axId val="51857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67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13834336730552"/>
          <c:y val="4.1206048233788428E-2"/>
          <c:w val="0.51653847961338428"/>
          <c:h val="0.8232381464770303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Sheet1!$E$55</c:f>
              <c:strCache>
                <c:ptCount val="1"/>
                <c:pt idx="0">
                  <c:v>committed incl. pipeline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Sheet1!$E$56:$E$66</c:f>
              <c:numCache>
                <c:formatCode>General</c:formatCode>
                <c:ptCount val="11"/>
                <c:pt idx="0">
                  <c:v>186</c:v>
                </c:pt>
                <c:pt idx="1">
                  <c:v>254</c:v>
                </c:pt>
                <c:pt idx="2">
                  <c:v>179</c:v>
                </c:pt>
                <c:pt idx="3">
                  <c:v>100</c:v>
                </c:pt>
                <c:pt idx="4">
                  <c:v>169</c:v>
                </c:pt>
                <c:pt idx="5">
                  <c:v>133</c:v>
                </c:pt>
                <c:pt idx="6">
                  <c:v>228</c:v>
                </c:pt>
                <c:pt idx="7">
                  <c:v>287</c:v>
                </c:pt>
                <c:pt idx="8">
                  <c:v>197</c:v>
                </c:pt>
                <c:pt idx="9">
                  <c:v>73</c:v>
                </c:pt>
                <c:pt idx="10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7-4E20-B987-E2D45297614B}"/>
            </c:ext>
          </c:extLst>
        </c:ser>
        <c:ser>
          <c:idx val="0"/>
          <c:order val="1"/>
          <c:tx>
            <c:strRef>
              <c:f>Sheet1!$D$55</c:f>
              <c:strCache>
                <c:ptCount val="1"/>
                <c:pt idx="0">
                  <c:v>allocated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Sheet1!$C$56:$C$66</c:f>
              <c:numCache>
                <c:formatCode>General</c:formatCode>
                <c:ptCount val="11"/>
                <c:pt idx="0">
                  <c:v>1.1000000000000001</c:v>
                </c:pt>
                <c:pt idx="1">
                  <c:v>1.2</c:v>
                </c:pt>
                <c:pt idx="2">
                  <c:v>1.3</c:v>
                </c:pt>
                <c:pt idx="3">
                  <c:v>1.4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</c:numCache>
            </c:numRef>
          </c:cat>
          <c:val>
            <c:numRef>
              <c:f>Sheet1!$D$56:$D$66</c:f>
              <c:numCache>
                <c:formatCode>General</c:formatCode>
                <c:ptCount val="11"/>
                <c:pt idx="0">
                  <c:v>211</c:v>
                </c:pt>
                <c:pt idx="1">
                  <c:v>269</c:v>
                </c:pt>
                <c:pt idx="2">
                  <c:v>207</c:v>
                </c:pt>
                <c:pt idx="3">
                  <c:v>122</c:v>
                </c:pt>
                <c:pt idx="4">
                  <c:v>192</c:v>
                </c:pt>
                <c:pt idx="5">
                  <c:v>245</c:v>
                </c:pt>
                <c:pt idx="6">
                  <c:v>377</c:v>
                </c:pt>
                <c:pt idx="7">
                  <c:v>386</c:v>
                </c:pt>
                <c:pt idx="8">
                  <c:v>238</c:v>
                </c:pt>
                <c:pt idx="9">
                  <c:v>82</c:v>
                </c:pt>
                <c:pt idx="10">
                  <c:v>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97-4E20-B987-E2D452976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4511320"/>
        <c:axId val="604520504"/>
      </c:barChart>
      <c:catAx>
        <c:axId val="604511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520504"/>
        <c:crosses val="autoZero"/>
        <c:auto val="1"/>
        <c:lblAlgn val="ctr"/>
        <c:lblOffset val="100"/>
        <c:noMultiLvlLbl val="0"/>
      </c:catAx>
      <c:valAx>
        <c:axId val="604520504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51132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>
        <c:manualLayout>
          <c:xMode val="edge"/>
          <c:yMode val="edge"/>
          <c:x val="0.57020232482916933"/>
          <c:y val="0.50371491970487381"/>
          <c:w val="0.41243333578139918"/>
          <c:h val="0.287208811965741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Sheet1!$D$80</c:f>
              <c:strCache>
                <c:ptCount val="1"/>
                <c:pt idx="0">
                  <c:v>Proposed allocation 2022 (w/o students)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Sheet1!$C$81:$C$91</c:f>
              <c:numCache>
                <c:formatCode>General</c:formatCode>
                <c:ptCount val="11"/>
                <c:pt idx="0">
                  <c:v>1.1000000000000001</c:v>
                </c:pt>
                <c:pt idx="1">
                  <c:v>1.2</c:v>
                </c:pt>
                <c:pt idx="2">
                  <c:v>1.3</c:v>
                </c:pt>
                <c:pt idx="3">
                  <c:v>1.4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</c:numCache>
            </c:numRef>
          </c:cat>
          <c:val>
            <c:numRef>
              <c:f>Sheet1!$D$81:$D$91</c:f>
              <c:numCache>
                <c:formatCode>General</c:formatCode>
                <c:ptCount val="11"/>
                <c:pt idx="0">
                  <c:v>175</c:v>
                </c:pt>
                <c:pt idx="1">
                  <c:v>300</c:v>
                </c:pt>
                <c:pt idx="2">
                  <c:v>240</c:v>
                </c:pt>
                <c:pt idx="3">
                  <c:v>75</c:v>
                </c:pt>
                <c:pt idx="4">
                  <c:v>200</c:v>
                </c:pt>
                <c:pt idx="5">
                  <c:v>210</c:v>
                </c:pt>
                <c:pt idx="6">
                  <c:v>350</c:v>
                </c:pt>
                <c:pt idx="7">
                  <c:v>590</c:v>
                </c:pt>
                <c:pt idx="8">
                  <c:v>180</c:v>
                </c:pt>
                <c:pt idx="9">
                  <c:v>30</c:v>
                </c:pt>
                <c:pt idx="1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EA-48EE-8D51-3A7BB7C72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4511320"/>
        <c:axId val="604520504"/>
      </c:barChart>
      <c:catAx>
        <c:axId val="604511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520504"/>
        <c:crosses val="autoZero"/>
        <c:auto val="1"/>
        <c:lblAlgn val="ctr"/>
        <c:lblOffset val="100"/>
        <c:noMultiLvlLbl val="0"/>
      </c:catAx>
      <c:valAx>
        <c:axId val="604520504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51132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>
        <c:manualLayout>
          <c:xMode val="edge"/>
          <c:yMode val="edge"/>
          <c:x val="0.67089622772759794"/>
          <c:y val="0.50371491970487381"/>
          <c:w val="0.31173942923888842"/>
          <c:h val="0.287208811965741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0.76372</cdr:x>
      <cdr:y>0.01259</cdr:y>
    </cdr:from>
    <cdr:to>
      <cdr:x>0.97581</cdr:x>
      <cdr:y>0.12448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3" y="42863"/>
          <a:ext cx="108585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/>
            <a:t>status:</a:t>
          </a:r>
          <a:r>
            <a:rPr lang="en-GB" sz="1100" baseline="0"/>
            <a:t> Oct 2021</a:t>
          </a:r>
          <a:endParaRPr lang="en-GB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0.76372</cdr:x>
      <cdr:y>0.01259</cdr:y>
    </cdr:from>
    <cdr:to>
      <cdr:x>0.97581</cdr:x>
      <cdr:y>0.12448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3" y="42863"/>
          <a:ext cx="108585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278F5-8A38-4622-B4AE-57DB5D665599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02744-F868-4EA2-8B1D-0716212D08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59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1C7B-7E26-4658-BD7F-B5ABCB4C5CAF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83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662-F3C3-40B7-A292-D039A735B93D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9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18CF-7CC3-4267-B83C-35CA44537D41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0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1754F-58A5-43C7-9715-B8A0F1AFBE68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s://ep-dep.web.cern.ch/sites/ep-dep.web.cern.ch/files/logo_test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4382" y="365125"/>
            <a:ext cx="1071355" cy="66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0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0171-18C7-4131-ABAF-EEC17EA2617E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55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8F03-23A5-4E74-8B0A-25FD302928E4}" type="datetime1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2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26B-CA90-4B3D-86D0-6A76B3D373F9}" type="datetime1">
              <a:rPr lang="en-GB" smtClean="0"/>
              <a:t>11/11/2021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5561-D9E0-401D-AAFC-591D82EDCAD5}" type="datetime1">
              <a:rPr lang="en-GB" smtClean="0"/>
              <a:t>11/11/2021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3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F2F2-16FE-4110-A353-3FE622834F0E}" type="datetime1">
              <a:rPr lang="en-GB" smtClean="0"/>
              <a:t>11/11/2021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5AF6B-6C97-4AD1-9C5B-9466B76FD166}" type="datetime1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5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E9FB-A6BF-445B-A8B9-DA1936CA93B0}" type="datetime1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04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4C75D-3AF1-422A-8F2E-11754204269C}" type="datetime1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84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4349"/>
          <a:stretch/>
        </p:blipFill>
        <p:spPr>
          <a:xfrm>
            <a:off x="7397578" y="164757"/>
            <a:ext cx="4650321" cy="43209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10139" y="4602096"/>
            <a:ext cx="2825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https</a:t>
            </a:r>
            <a:r>
              <a:rPr lang="en-GB" dirty="0"/>
              <a:t>://ep-rnd.web.cern.ch/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0545" y="281117"/>
            <a:ext cx="98619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2060"/>
                </a:solidFill>
              </a:rPr>
              <a:t>Strategic R&amp;D Programme on </a:t>
            </a:r>
            <a:r>
              <a:rPr lang="en-GB" dirty="0" smtClean="0">
                <a:solidFill>
                  <a:schemeClr val="bg1"/>
                </a:solidFill>
              </a:rPr>
              <a:t>Technologies </a:t>
            </a:r>
            <a:r>
              <a:rPr lang="en-GB" dirty="0" smtClean="0">
                <a:solidFill>
                  <a:srgbClr val="002060"/>
                </a:solidFill>
              </a:rPr>
              <a:t>for future Experiments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0545" y="3263268"/>
            <a:ext cx="1038034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2060"/>
                </a:solidFill>
              </a:rPr>
              <a:t>Resources -</a:t>
            </a:r>
          </a:p>
          <a:p>
            <a:r>
              <a:rPr lang="en-US" sz="9600" dirty="0" smtClean="0">
                <a:solidFill>
                  <a:srgbClr val="002060"/>
                </a:solidFill>
              </a:rPr>
              <a:t>Just a few numbers. </a:t>
            </a:r>
            <a:endParaRPr lang="en-GB" sz="96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2900" y="6352143"/>
            <a:ext cx="43004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Many thanks for help by Veronique Nazical.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99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9639480"/>
              </p:ext>
            </p:extLst>
          </p:nvPr>
        </p:nvGraphicFramePr>
        <p:xfrm>
          <a:off x="1878013" y="1958975"/>
          <a:ext cx="6058202" cy="361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2"/>
          <p:cNvSpPr txBox="1"/>
          <p:nvPr/>
        </p:nvSpPr>
        <p:spPr>
          <a:xfrm>
            <a:off x="3453606" y="1051034"/>
            <a:ext cx="3823494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Fellows</a:t>
            </a:r>
            <a:r>
              <a:rPr lang="en-GB" sz="2400" baseline="0" dirty="0"/>
              <a:t> in </a:t>
            </a:r>
            <a:r>
              <a:rPr lang="en-GB" sz="2400" dirty="0"/>
              <a:t>person months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3886200" y="1528088"/>
            <a:ext cx="2609850" cy="43088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</a:t>
            </a:r>
            <a:r>
              <a:rPr lang="en-GB" sz="1100" dirty="0" smtClean="0"/>
              <a:t>tatus</a:t>
            </a:r>
            <a:r>
              <a:rPr lang="en-GB" sz="1100" baseline="0" dirty="0" smtClean="0"/>
              <a:t> AFC-2021-2.  A</a:t>
            </a:r>
            <a:r>
              <a:rPr lang="en-GB" sz="1100" dirty="0" smtClean="0"/>
              <a:t> few more fellows/extensions to come in AFC-2022-1</a:t>
            </a:r>
            <a:endParaRPr lang="en-GB" sz="1100" dirty="0"/>
          </a:p>
        </p:txBody>
      </p:sp>
      <p:sp>
        <p:nvSpPr>
          <p:cNvPr id="10" name="Down Arrow 9"/>
          <p:cNvSpPr/>
          <p:nvPr/>
        </p:nvSpPr>
        <p:spPr>
          <a:xfrm>
            <a:off x="4844313" y="1883327"/>
            <a:ext cx="125602" cy="48984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1" name="TextBox 10"/>
          <p:cNvSpPr txBox="1"/>
          <p:nvPr/>
        </p:nvSpPr>
        <p:spPr>
          <a:xfrm>
            <a:off x="8153400" y="2933699"/>
            <a:ext cx="37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number of fellows and students possible due to contribution from LHC experiments and Support Groups. Many 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653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1160174"/>
              </p:ext>
            </p:extLst>
          </p:nvPr>
        </p:nvGraphicFramePr>
        <p:xfrm>
          <a:off x="1989349" y="1624013"/>
          <a:ext cx="6044204" cy="365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6"/>
          <p:cNvSpPr txBox="1"/>
          <p:nvPr/>
        </p:nvSpPr>
        <p:spPr>
          <a:xfrm>
            <a:off x="4526461" y="1447503"/>
            <a:ext cx="1216025" cy="26511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status</a:t>
            </a:r>
            <a:r>
              <a:rPr lang="en-GB" sz="1100" baseline="0" dirty="0"/>
              <a:t> TSC-2021-1</a:t>
            </a:r>
            <a:endParaRPr lang="en-GB" sz="1100" dirty="0"/>
          </a:p>
        </p:txBody>
      </p:sp>
      <p:sp>
        <p:nvSpPr>
          <p:cNvPr id="9" name="Down Arrow 8"/>
          <p:cNvSpPr/>
          <p:nvPr/>
        </p:nvSpPr>
        <p:spPr>
          <a:xfrm>
            <a:off x="5101136" y="1695153"/>
            <a:ext cx="95250" cy="37147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0" name="TextBox 8"/>
          <p:cNvSpPr txBox="1"/>
          <p:nvPr/>
        </p:nvSpPr>
        <p:spPr>
          <a:xfrm>
            <a:off x="1989349" y="985838"/>
            <a:ext cx="3608873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Students</a:t>
            </a:r>
            <a:r>
              <a:rPr lang="en-GB" sz="2400" baseline="0" dirty="0"/>
              <a:t> in </a:t>
            </a:r>
            <a:r>
              <a:rPr lang="en-GB" sz="2400" dirty="0"/>
              <a:t>person months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417331" y="2600028"/>
            <a:ext cx="34317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Only students paid from EP R&amp;D budgets. Special programmes (</a:t>
            </a:r>
            <a:r>
              <a:rPr lang="en-GB" dirty="0" err="1" smtClean="0"/>
              <a:t>Gentner</a:t>
            </a:r>
            <a:r>
              <a:rPr lang="en-GB" dirty="0" smtClean="0"/>
              <a:t>, Austrian) not included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19042" y="2877027"/>
            <a:ext cx="147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Slow start-up </a:t>
            </a:r>
          </a:p>
          <a:p>
            <a:r>
              <a:rPr lang="en-US" dirty="0" smtClean="0"/>
              <a:t>(COVID)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1797460" y="3061693"/>
            <a:ext cx="1040990" cy="1482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832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298724"/>
              </p:ext>
            </p:extLst>
          </p:nvPr>
        </p:nvGraphicFramePr>
        <p:xfrm>
          <a:off x="1676400" y="1644650"/>
          <a:ext cx="6841457" cy="413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10"/>
          <p:cNvSpPr txBox="1"/>
          <p:nvPr/>
        </p:nvSpPr>
        <p:spPr>
          <a:xfrm>
            <a:off x="2285407" y="779115"/>
            <a:ext cx="6325193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Material (</a:t>
            </a:r>
            <a:r>
              <a:rPr lang="en-GB" sz="2400" dirty="0" err="1"/>
              <a:t>kCHF</a:t>
            </a:r>
            <a:r>
              <a:rPr lang="en-GB" sz="2400" dirty="0"/>
              <a:t>)  </a:t>
            </a:r>
            <a:r>
              <a:rPr lang="en-GB" sz="2400" dirty="0" smtClean="0"/>
              <a:t>(‘’hardware only’’ – no students</a:t>
            </a:r>
            <a:r>
              <a:rPr lang="en-GB" sz="2400" dirty="0"/>
              <a:t>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1435510" y="4157068"/>
            <a:ext cx="1040990" cy="1482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7983" y="3833901"/>
            <a:ext cx="1840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Slow start-up </a:t>
            </a:r>
          </a:p>
          <a:p>
            <a:r>
              <a:rPr lang="en-US" dirty="0" smtClean="0"/>
              <a:t>(COVID)</a:t>
            </a:r>
          </a:p>
          <a:p>
            <a:r>
              <a:rPr lang="en-US" dirty="0" smtClean="0"/>
              <a:t>Carried forward to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112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22220"/>
              </p:ext>
            </p:extLst>
          </p:nvPr>
        </p:nvGraphicFramePr>
        <p:xfrm>
          <a:off x="1130472" y="1255873"/>
          <a:ext cx="7480128" cy="492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1373992" y="505283"/>
            <a:ext cx="5685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Per WP: Material </a:t>
            </a:r>
            <a:r>
              <a:rPr lang="en-GB" sz="24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incl. </a:t>
            </a:r>
            <a:r>
              <a:rPr lang="en-GB" sz="2400" u="sng" dirty="0">
                <a:solidFill>
                  <a:srgbClr val="000000"/>
                </a:solidFill>
                <a:latin typeface="Calibri" panose="020F0502020204030204" pitchFamily="34" charset="0"/>
              </a:rPr>
              <a:t>students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 2021 (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kCHF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r>
              <a:rPr lang="en-GB" sz="2400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3377" y="302895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WP No.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72050" y="5899125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kCHF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6703208" y="1255873"/>
            <a:ext cx="1450192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570253" y="2432469"/>
            <a:ext cx="3450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Currently 20% underspent. </a:t>
            </a:r>
          </a:p>
          <a:p>
            <a:r>
              <a:rPr lang="en-US" dirty="0" smtClean="0"/>
              <a:t>Will be ~ok by the end of the year.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679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098835"/>
              </p:ext>
            </p:extLst>
          </p:nvPr>
        </p:nvGraphicFramePr>
        <p:xfrm>
          <a:off x="1306857" y="1208613"/>
          <a:ext cx="6684618" cy="4947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836217" y="547156"/>
            <a:ext cx="6185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92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smtClean="0"/>
              <a:t>Planned material allocation </a:t>
            </a:r>
            <a:r>
              <a:rPr lang="en-US" sz="2400" dirty="0"/>
              <a:t>2022 (w/o students)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3377" y="302895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WP No.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56641" y="5987018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619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Conclusions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EP R&amp;D reaches its full work force in 2022</a:t>
            </a:r>
          </a:p>
          <a:p>
            <a:r>
              <a:rPr lang="en-US" sz="1800" dirty="0" smtClean="0">
                <a:solidFill>
                  <a:srgbClr val="002060"/>
                </a:solidFill>
              </a:rPr>
              <a:t>Fellows and students follow the plan</a:t>
            </a:r>
          </a:p>
          <a:p>
            <a:r>
              <a:rPr lang="en-US" sz="1800" smtClean="0">
                <a:solidFill>
                  <a:srgbClr val="002060"/>
                </a:solidFill>
              </a:rPr>
              <a:t>Expenditures </a:t>
            </a:r>
            <a:r>
              <a:rPr lang="en-US" sz="1800" dirty="0" smtClean="0">
                <a:solidFill>
                  <a:srgbClr val="002060"/>
                </a:solidFill>
              </a:rPr>
              <a:t>in 2020 and 2021 a bit low. </a:t>
            </a:r>
          </a:p>
          <a:p>
            <a:r>
              <a:rPr lang="en-US" sz="1800" dirty="0" smtClean="0">
                <a:solidFill>
                  <a:srgbClr val="002060"/>
                </a:solidFill>
              </a:rPr>
              <a:t>COVID </a:t>
            </a:r>
            <a:r>
              <a:rPr lang="en-US" sz="1800" dirty="0">
                <a:solidFill>
                  <a:srgbClr val="002060"/>
                </a:solidFill>
              </a:rPr>
              <a:t>delayed </a:t>
            </a:r>
            <a:r>
              <a:rPr lang="en-US" sz="1800" dirty="0" smtClean="0">
                <a:solidFill>
                  <a:srgbClr val="002060"/>
                </a:solidFill>
              </a:rPr>
              <a:t>us (no visit to companies). </a:t>
            </a:r>
            <a:endParaRPr lang="en-GB" sz="1800" dirty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2060"/>
                </a:solidFill>
              </a:rPr>
              <a:t>Will try to catch up in the years to come.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Joram, EP         EP R&amp;D Day            11 November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956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18757</TotalTime>
  <Words>289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250</cp:revision>
  <cp:lastPrinted>2018-10-31T12:30:01Z</cp:lastPrinted>
  <dcterms:created xsi:type="dcterms:W3CDTF">2018-01-15T16:15:34Z</dcterms:created>
  <dcterms:modified xsi:type="dcterms:W3CDTF">2021-11-11T07:23:43Z</dcterms:modified>
</cp:coreProperties>
</file>