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7"/>
  </p:notesMasterIdLst>
  <p:sldIdLst>
    <p:sldId id="316" r:id="rId5"/>
    <p:sldId id="257" r:id="rId6"/>
    <p:sldId id="2239" r:id="rId7"/>
    <p:sldId id="2244" r:id="rId8"/>
    <p:sldId id="2240" r:id="rId9"/>
    <p:sldId id="2248" r:id="rId10"/>
    <p:sldId id="2249" r:id="rId11"/>
    <p:sldId id="2245" r:id="rId12"/>
    <p:sldId id="2252" r:id="rId13"/>
    <p:sldId id="2242" r:id="rId14"/>
    <p:sldId id="2243" r:id="rId15"/>
    <p:sldId id="2247" r:id="rId16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66FF"/>
    <a:srgbClr val="30519D"/>
    <a:srgbClr val="2440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3" autoAdjust="0"/>
    <p:restoredTop sz="94646"/>
  </p:normalViewPr>
  <p:slideViewPr>
    <p:cSldViewPr snapToGrid="0" snapToObjects="1">
      <p:cViewPr varScale="1">
        <p:scale>
          <a:sx n="80" d="100"/>
          <a:sy n="80" d="100"/>
        </p:scale>
        <p:origin x="8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shoutoutuk.org/2013/08/21/theblock-protecting-childrens-innocence-or-is-the-government-invading-our-right-to-privacy/" TargetMode="External"/><Relationship Id="rId1" Type="http://schemas.openxmlformats.org/officeDocument/2006/relationships/image" Target="../media/image5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shoutoutuk.org/2013/08/21/theblock-protecting-childrens-innocence-or-is-the-government-invading-our-right-to-privacy/" TargetMode="External"/><Relationship Id="rId1" Type="http://schemas.openxmlformats.org/officeDocument/2006/relationships/image" Target="../media/image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EB6514-E388-44A7-97CC-D0544C3E7688}" type="doc">
      <dgm:prSet loTypeId="urn:microsoft.com/office/officeart/2005/8/layout/hList7" loCatId="process" qsTypeId="urn:microsoft.com/office/officeart/2005/8/quickstyle/simple1" qsCatId="simple" csTypeId="urn:microsoft.com/office/officeart/2005/8/colors/accent2_2" csCatId="accent2" phldr="1"/>
      <dgm:spPr/>
    </dgm:pt>
    <dgm:pt modelId="{85C4FABB-7045-4CF9-B121-A6C2C2A4A12E}">
      <dgm:prSet phldrT="[Text]"/>
      <dgm:spPr>
        <a:solidFill>
          <a:srgbClr val="002060"/>
        </a:solidFill>
      </dgm:spPr>
      <dgm:t>
        <a:bodyPr/>
        <a:lstStyle/>
        <a:p>
          <a:pPr rtl="0"/>
          <a:r>
            <a:rPr lang="en-US" dirty="0">
              <a:latin typeface="Arial"/>
            </a:rPr>
            <a:t>Switch </a:t>
          </a:r>
          <a:r>
            <a:rPr lang="en-US" dirty="0"/>
            <a:t>/</a:t>
          </a:r>
          <a:r>
            <a:rPr lang="en-US" dirty="0">
              <a:latin typeface="Arial"/>
            </a:rPr>
            <a:t> Server / Link-Exchange: </a:t>
          </a:r>
          <a:br>
            <a:rPr lang="en-US" dirty="0">
              <a:latin typeface="Arial"/>
            </a:rPr>
          </a:br>
          <a:r>
            <a:rPr lang="en-US" dirty="0">
              <a:latin typeface="Arial"/>
            </a:rPr>
            <a:t>Readout</a:t>
          </a:r>
          <a:endParaRPr lang="en-US" dirty="0"/>
        </a:p>
      </dgm:t>
    </dgm:pt>
    <dgm:pt modelId="{F87D00B8-91A1-42DC-81D8-B337D15E370B}" type="parTrans" cxnId="{9FABA2F6-4519-4AF6-A00D-E81E77DE9F9C}">
      <dgm:prSet/>
      <dgm:spPr/>
      <dgm:t>
        <a:bodyPr/>
        <a:lstStyle/>
        <a:p>
          <a:endParaRPr lang="en-US"/>
        </a:p>
      </dgm:t>
    </dgm:pt>
    <dgm:pt modelId="{FBB162A0-352C-4E79-914C-447EE55D7BE6}" type="sibTrans" cxnId="{9FABA2F6-4519-4AF6-A00D-E81E77DE9F9C}">
      <dgm:prSet/>
      <dgm:spPr/>
      <dgm:t>
        <a:bodyPr/>
        <a:lstStyle/>
        <a:p>
          <a:endParaRPr lang="en-US"/>
        </a:p>
      </dgm:t>
    </dgm:pt>
    <dgm:pt modelId="{2A945B79-2D22-4CCD-BF41-D3A62212B13E}">
      <dgm:prSet phldrT="[Text]"/>
      <dgm:spPr>
        <a:solidFill>
          <a:srgbClr val="002060"/>
        </a:solidFill>
      </dgm:spPr>
      <dgm:t>
        <a:bodyPr/>
        <a:lstStyle/>
        <a:p>
          <a:pPr rtl="0"/>
          <a:r>
            <a:rPr lang="en-US" dirty="0"/>
            <a:t>Switch</a:t>
          </a:r>
          <a:r>
            <a:rPr lang="en-US" dirty="0">
              <a:latin typeface="Arial"/>
            </a:rPr>
            <a:t> </a:t>
          </a:r>
          <a:r>
            <a:rPr lang="en-US" dirty="0"/>
            <a:t>/</a:t>
          </a:r>
          <a:r>
            <a:rPr lang="en-US" dirty="0">
              <a:latin typeface="Arial"/>
            </a:rPr>
            <a:t> </a:t>
          </a:r>
          <a:r>
            <a:rPr lang="en-US" dirty="0"/>
            <a:t>Server</a:t>
          </a:r>
          <a:r>
            <a:rPr lang="en-US" dirty="0">
              <a:latin typeface="Arial"/>
            </a:rPr>
            <a:t>: Processing</a:t>
          </a:r>
          <a:endParaRPr lang="en-US" dirty="0"/>
        </a:p>
      </dgm:t>
    </dgm:pt>
    <dgm:pt modelId="{754062B8-01AF-47AC-9379-2E8791D5F353}" type="parTrans" cxnId="{99DE0289-AC57-42FA-8902-F8067FE327B3}">
      <dgm:prSet/>
      <dgm:spPr/>
      <dgm:t>
        <a:bodyPr/>
        <a:lstStyle/>
        <a:p>
          <a:endParaRPr lang="en-US"/>
        </a:p>
      </dgm:t>
    </dgm:pt>
    <dgm:pt modelId="{67A1D5ED-1213-476B-B104-553E43DA0914}" type="sibTrans" cxnId="{99DE0289-AC57-42FA-8902-F8067FE327B3}">
      <dgm:prSet/>
      <dgm:spPr/>
      <dgm:t>
        <a:bodyPr/>
        <a:lstStyle/>
        <a:p>
          <a:endParaRPr lang="en-US"/>
        </a:p>
      </dgm:t>
    </dgm:pt>
    <dgm:pt modelId="{E71B3AE4-0FE2-40BB-8CC6-96686ABBD7E8}">
      <dgm:prSet phldrT="[Text]"/>
      <dgm:spPr>
        <a:solidFill>
          <a:srgbClr val="002060"/>
        </a:solidFill>
      </dgm:spPr>
      <dgm:t>
        <a:bodyPr/>
        <a:lstStyle/>
        <a:p>
          <a:pPr rtl="0"/>
          <a:r>
            <a:rPr lang="en-US" dirty="0"/>
            <a:t>Switch</a:t>
          </a:r>
          <a:r>
            <a:rPr lang="en-US" dirty="0">
              <a:latin typeface="Arial"/>
            </a:rPr>
            <a:t> </a:t>
          </a:r>
          <a:r>
            <a:rPr lang="en-US" dirty="0"/>
            <a:t>/</a:t>
          </a:r>
          <a:r>
            <a:rPr lang="en-US" dirty="0">
              <a:latin typeface="Arial"/>
            </a:rPr>
            <a:t> Server: Buffer</a:t>
          </a:r>
          <a:endParaRPr lang="en-US" dirty="0"/>
        </a:p>
      </dgm:t>
    </dgm:pt>
    <dgm:pt modelId="{374F0A70-E6B9-45BD-934F-2789020FC41E}" type="parTrans" cxnId="{188D7BA9-0CC5-435B-876D-4162C9E7F413}">
      <dgm:prSet/>
      <dgm:spPr/>
      <dgm:t>
        <a:bodyPr/>
        <a:lstStyle/>
        <a:p>
          <a:endParaRPr lang="en-US"/>
        </a:p>
      </dgm:t>
    </dgm:pt>
    <dgm:pt modelId="{C2C6B480-6308-4042-812E-186124A5A2BB}" type="sibTrans" cxnId="{188D7BA9-0CC5-435B-876D-4162C9E7F413}">
      <dgm:prSet/>
      <dgm:spPr/>
      <dgm:t>
        <a:bodyPr/>
        <a:lstStyle/>
        <a:p>
          <a:endParaRPr lang="en-US"/>
        </a:p>
      </dgm:t>
    </dgm:pt>
    <dgm:pt modelId="{C90A9725-10A3-4381-A517-1913CFE4D6C6}" type="pres">
      <dgm:prSet presAssocID="{A7EB6514-E388-44A7-97CC-D0544C3E7688}" presName="Name0" presStyleCnt="0">
        <dgm:presLayoutVars>
          <dgm:dir/>
          <dgm:resizeHandles val="exact"/>
        </dgm:presLayoutVars>
      </dgm:prSet>
      <dgm:spPr/>
    </dgm:pt>
    <dgm:pt modelId="{5F06223B-90AF-49B8-B1E3-24377065B0BB}" type="pres">
      <dgm:prSet presAssocID="{A7EB6514-E388-44A7-97CC-D0544C3E7688}" presName="fgShape" presStyleLbl="fgShp" presStyleIdx="0" presStyleCnt="1"/>
      <dgm:spPr>
        <a:solidFill>
          <a:schemeClr val="bg2">
            <a:lumMod val="90000"/>
          </a:schemeClr>
        </a:solidFill>
      </dgm:spPr>
    </dgm:pt>
    <dgm:pt modelId="{8B49EEBD-EAD7-41F2-9455-C8ABC43B4AC6}" type="pres">
      <dgm:prSet presAssocID="{A7EB6514-E388-44A7-97CC-D0544C3E7688}" presName="linComp" presStyleCnt="0"/>
      <dgm:spPr/>
    </dgm:pt>
    <dgm:pt modelId="{99CF9F22-4E5C-4D32-9E01-94C346A91112}" type="pres">
      <dgm:prSet presAssocID="{85C4FABB-7045-4CF9-B121-A6C2C2A4A12E}" presName="compNode" presStyleCnt="0"/>
      <dgm:spPr/>
    </dgm:pt>
    <dgm:pt modelId="{AEE6F706-CFE0-4DAF-95B8-626C1B0EDF5E}" type="pres">
      <dgm:prSet presAssocID="{85C4FABB-7045-4CF9-B121-A6C2C2A4A12E}" presName="bkgdShape" presStyleLbl="node1" presStyleIdx="0" presStyleCnt="3"/>
      <dgm:spPr/>
      <dgm:t>
        <a:bodyPr/>
        <a:lstStyle/>
        <a:p>
          <a:endParaRPr lang="en-US"/>
        </a:p>
      </dgm:t>
    </dgm:pt>
    <dgm:pt modelId="{58873ACE-4A9F-4613-B5DE-4223EF657CFD}" type="pres">
      <dgm:prSet presAssocID="{85C4FABB-7045-4CF9-B121-A6C2C2A4A12E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C856FD-528C-4260-985C-C913E073D192}" type="pres">
      <dgm:prSet presAssocID="{85C4FABB-7045-4CF9-B121-A6C2C2A4A12E}" presName="invisiNode" presStyleLbl="node1" presStyleIdx="0" presStyleCnt="3"/>
      <dgm:spPr/>
    </dgm:pt>
    <dgm:pt modelId="{F5FC3735-B578-4F99-B0BE-DB3B65368754}" type="pres">
      <dgm:prSet presAssocID="{85C4FABB-7045-4CF9-B121-A6C2C2A4A12E}" presName="imagNode" presStyleLbl="fgImgPlace1" presStyleIdx="0" presStyleCnt="3"/>
      <dgm:spPr>
        <a:blipFill>
          <a:blip xmlns:r="http://schemas.openxmlformats.org/officeDocument/2006/relationships" r:embed="rId1">
            <a:extLst>
              <a:ext uri="{837473B0-CC2E-450A-ABE3-18F120FF3D39}">
                <a1611:picAttrSrcUrl xmlns:a1611="http://schemas.microsoft.com/office/drawing/2016/11/main" xmlns="" r:id="rId2"/>
              </a:ext>
            </a:extLst>
          </a:blip>
          <a:srcRect/>
          <a:stretch>
            <a:fillRect l="-78000" r="-78000"/>
          </a:stretch>
        </a:blipFill>
      </dgm:spPr>
    </dgm:pt>
    <dgm:pt modelId="{9AF594C9-017C-47BE-A242-B330A674AD34}" type="pres">
      <dgm:prSet presAssocID="{FBB162A0-352C-4E79-914C-447EE55D7BE6}" presName="sibTrans" presStyleLbl="sibTrans2D1" presStyleIdx="0" presStyleCnt="0"/>
      <dgm:spPr/>
      <dgm:t>
        <a:bodyPr/>
        <a:lstStyle/>
        <a:p>
          <a:endParaRPr lang="en-US"/>
        </a:p>
      </dgm:t>
    </dgm:pt>
    <dgm:pt modelId="{BCC0F198-7425-44ED-AD9A-ADE962EF20D3}" type="pres">
      <dgm:prSet presAssocID="{2A945B79-2D22-4CCD-BF41-D3A62212B13E}" presName="compNode" presStyleCnt="0"/>
      <dgm:spPr/>
    </dgm:pt>
    <dgm:pt modelId="{D7049A83-CC8A-4535-A7DF-E576C2CE2E20}" type="pres">
      <dgm:prSet presAssocID="{2A945B79-2D22-4CCD-BF41-D3A62212B13E}" presName="bkgdShape" presStyleLbl="node1" presStyleIdx="1" presStyleCnt="3"/>
      <dgm:spPr/>
      <dgm:t>
        <a:bodyPr/>
        <a:lstStyle/>
        <a:p>
          <a:endParaRPr lang="en-US"/>
        </a:p>
      </dgm:t>
    </dgm:pt>
    <dgm:pt modelId="{6491D04C-E618-49D0-8543-E34A5628B5AB}" type="pres">
      <dgm:prSet presAssocID="{2A945B79-2D22-4CCD-BF41-D3A62212B13E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C72E50-0E3F-4B22-A4FB-4119E6AE6EB0}" type="pres">
      <dgm:prSet presAssocID="{2A945B79-2D22-4CCD-BF41-D3A62212B13E}" presName="invisiNode" presStyleLbl="node1" presStyleIdx="1" presStyleCnt="3"/>
      <dgm:spPr/>
    </dgm:pt>
    <dgm:pt modelId="{2C581FC9-AC91-4CF7-BFA7-BFE98BA026F2}" type="pres">
      <dgm:prSet presAssocID="{2A945B79-2D22-4CCD-BF41-D3A62212B13E}" presName="imagNode" presStyleLbl="fgImgPlace1" presStyleIdx="1" presStyleCnt="3"/>
      <dgm:spPr>
        <a:blipFill>
          <a:blip xmlns:r="http://schemas.openxmlformats.org/officeDocument/2006/relationships" r:embed="rId1">
            <a:extLst>
              <a:ext uri="{837473B0-CC2E-450A-ABE3-18F120FF3D39}">
                <a1611:picAttrSrcUrl xmlns:a1611="http://schemas.microsoft.com/office/drawing/2016/11/main" xmlns="" r:id="rId2"/>
              </a:ext>
            </a:extLst>
          </a:blip>
          <a:srcRect/>
          <a:stretch>
            <a:fillRect l="-78000" r="-78000"/>
          </a:stretch>
        </a:blipFill>
      </dgm:spPr>
    </dgm:pt>
    <dgm:pt modelId="{2E88449E-7416-46B3-BF28-89FEA9DC55D8}" type="pres">
      <dgm:prSet presAssocID="{67A1D5ED-1213-476B-B104-553E43DA0914}" presName="sibTrans" presStyleLbl="sibTrans2D1" presStyleIdx="0" presStyleCnt="0"/>
      <dgm:spPr/>
      <dgm:t>
        <a:bodyPr/>
        <a:lstStyle/>
        <a:p>
          <a:endParaRPr lang="en-US"/>
        </a:p>
      </dgm:t>
    </dgm:pt>
    <dgm:pt modelId="{3EC0F487-F3B8-4C2F-851A-842537EC8174}" type="pres">
      <dgm:prSet presAssocID="{E71B3AE4-0FE2-40BB-8CC6-96686ABBD7E8}" presName="compNode" presStyleCnt="0"/>
      <dgm:spPr/>
    </dgm:pt>
    <dgm:pt modelId="{54BAF7B3-38E5-4042-A828-611B95C3D67D}" type="pres">
      <dgm:prSet presAssocID="{E71B3AE4-0FE2-40BB-8CC6-96686ABBD7E8}" presName="bkgdShape" presStyleLbl="node1" presStyleIdx="2" presStyleCnt="3"/>
      <dgm:spPr/>
      <dgm:t>
        <a:bodyPr/>
        <a:lstStyle/>
        <a:p>
          <a:endParaRPr lang="en-US"/>
        </a:p>
      </dgm:t>
    </dgm:pt>
    <dgm:pt modelId="{9681FD35-A744-4C0A-9A39-43B50D77D018}" type="pres">
      <dgm:prSet presAssocID="{E71B3AE4-0FE2-40BB-8CC6-96686ABBD7E8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891A6B-5A1F-4A43-B388-0A3C057BA950}" type="pres">
      <dgm:prSet presAssocID="{E71B3AE4-0FE2-40BB-8CC6-96686ABBD7E8}" presName="invisiNode" presStyleLbl="node1" presStyleIdx="2" presStyleCnt="3"/>
      <dgm:spPr/>
    </dgm:pt>
    <dgm:pt modelId="{F62A1F84-336D-4817-A0FA-2AE4A5C3D31F}" type="pres">
      <dgm:prSet presAssocID="{E71B3AE4-0FE2-40BB-8CC6-96686ABBD7E8}" presName="imagNode" presStyleLbl="fgImgPlace1" presStyleIdx="2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2"/>
              </a:ext>
            </a:extLst>
          </a:blip>
          <a:srcRect/>
          <a:stretch>
            <a:fillRect l="-78000" r="-78000"/>
          </a:stretch>
        </a:blipFill>
      </dgm:spPr>
    </dgm:pt>
  </dgm:ptLst>
  <dgm:cxnLst>
    <dgm:cxn modelId="{DE3B195B-0CC1-4830-A748-9EC834A41599}" type="presOf" srcId="{85C4FABB-7045-4CF9-B121-A6C2C2A4A12E}" destId="{58873ACE-4A9F-4613-B5DE-4223EF657CFD}" srcOrd="1" destOrd="0" presId="urn:microsoft.com/office/officeart/2005/8/layout/hList7"/>
    <dgm:cxn modelId="{0AAC3F57-8F5F-4326-8FF2-79A486812577}" type="presOf" srcId="{2A945B79-2D22-4CCD-BF41-D3A62212B13E}" destId="{6491D04C-E618-49D0-8543-E34A5628B5AB}" srcOrd="1" destOrd="0" presId="urn:microsoft.com/office/officeart/2005/8/layout/hList7"/>
    <dgm:cxn modelId="{99DE0289-AC57-42FA-8902-F8067FE327B3}" srcId="{A7EB6514-E388-44A7-97CC-D0544C3E7688}" destId="{2A945B79-2D22-4CCD-BF41-D3A62212B13E}" srcOrd="1" destOrd="0" parTransId="{754062B8-01AF-47AC-9379-2E8791D5F353}" sibTransId="{67A1D5ED-1213-476B-B104-553E43DA0914}"/>
    <dgm:cxn modelId="{B2B56AEF-383C-4D00-B77E-CD432F06EF7E}" type="presOf" srcId="{67A1D5ED-1213-476B-B104-553E43DA0914}" destId="{2E88449E-7416-46B3-BF28-89FEA9DC55D8}" srcOrd="0" destOrd="0" presId="urn:microsoft.com/office/officeart/2005/8/layout/hList7"/>
    <dgm:cxn modelId="{7F3B2710-267E-4D63-B1C7-D201DAF8C5CB}" type="presOf" srcId="{A7EB6514-E388-44A7-97CC-D0544C3E7688}" destId="{C90A9725-10A3-4381-A517-1913CFE4D6C6}" srcOrd="0" destOrd="0" presId="urn:microsoft.com/office/officeart/2005/8/layout/hList7"/>
    <dgm:cxn modelId="{B298C59A-A0DA-43C6-9148-68C220FF58A6}" type="presOf" srcId="{85C4FABB-7045-4CF9-B121-A6C2C2A4A12E}" destId="{AEE6F706-CFE0-4DAF-95B8-626C1B0EDF5E}" srcOrd="0" destOrd="0" presId="urn:microsoft.com/office/officeart/2005/8/layout/hList7"/>
    <dgm:cxn modelId="{FB90B45E-CD32-4DAA-B2F3-3F5BAA7217F0}" type="presOf" srcId="{E71B3AE4-0FE2-40BB-8CC6-96686ABBD7E8}" destId="{54BAF7B3-38E5-4042-A828-611B95C3D67D}" srcOrd="0" destOrd="0" presId="urn:microsoft.com/office/officeart/2005/8/layout/hList7"/>
    <dgm:cxn modelId="{9FABA2F6-4519-4AF6-A00D-E81E77DE9F9C}" srcId="{A7EB6514-E388-44A7-97CC-D0544C3E7688}" destId="{85C4FABB-7045-4CF9-B121-A6C2C2A4A12E}" srcOrd="0" destOrd="0" parTransId="{F87D00B8-91A1-42DC-81D8-B337D15E370B}" sibTransId="{FBB162A0-352C-4E79-914C-447EE55D7BE6}"/>
    <dgm:cxn modelId="{7B739D83-9169-4302-A6CB-13555A386AD5}" type="presOf" srcId="{FBB162A0-352C-4E79-914C-447EE55D7BE6}" destId="{9AF594C9-017C-47BE-A242-B330A674AD34}" srcOrd="0" destOrd="0" presId="urn:microsoft.com/office/officeart/2005/8/layout/hList7"/>
    <dgm:cxn modelId="{5D840A5F-3297-4937-A3A2-BCB3E0D412FB}" type="presOf" srcId="{E71B3AE4-0FE2-40BB-8CC6-96686ABBD7E8}" destId="{9681FD35-A744-4C0A-9A39-43B50D77D018}" srcOrd="1" destOrd="0" presId="urn:microsoft.com/office/officeart/2005/8/layout/hList7"/>
    <dgm:cxn modelId="{DDDB9DA4-4A7A-40AC-8CB8-1056CC5817F1}" type="presOf" srcId="{2A945B79-2D22-4CCD-BF41-D3A62212B13E}" destId="{D7049A83-CC8A-4535-A7DF-E576C2CE2E20}" srcOrd="0" destOrd="0" presId="urn:microsoft.com/office/officeart/2005/8/layout/hList7"/>
    <dgm:cxn modelId="{188D7BA9-0CC5-435B-876D-4162C9E7F413}" srcId="{A7EB6514-E388-44A7-97CC-D0544C3E7688}" destId="{E71B3AE4-0FE2-40BB-8CC6-96686ABBD7E8}" srcOrd="2" destOrd="0" parTransId="{374F0A70-E6B9-45BD-934F-2789020FC41E}" sibTransId="{C2C6B480-6308-4042-812E-186124A5A2BB}"/>
    <dgm:cxn modelId="{C349A33F-31B0-4610-B1F1-8A1AB63048F6}" type="presParOf" srcId="{C90A9725-10A3-4381-A517-1913CFE4D6C6}" destId="{5F06223B-90AF-49B8-B1E3-24377065B0BB}" srcOrd="0" destOrd="0" presId="urn:microsoft.com/office/officeart/2005/8/layout/hList7"/>
    <dgm:cxn modelId="{0E47BE5F-3B80-4DCF-809D-E87BA74181B3}" type="presParOf" srcId="{C90A9725-10A3-4381-A517-1913CFE4D6C6}" destId="{8B49EEBD-EAD7-41F2-9455-C8ABC43B4AC6}" srcOrd="1" destOrd="0" presId="urn:microsoft.com/office/officeart/2005/8/layout/hList7"/>
    <dgm:cxn modelId="{CDAEFCC6-931C-43A7-B8C0-D276CE5F76A1}" type="presParOf" srcId="{8B49EEBD-EAD7-41F2-9455-C8ABC43B4AC6}" destId="{99CF9F22-4E5C-4D32-9E01-94C346A91112}" srcOrd="0" destOrd="0" presId="urn:microsoft.com/office/officeart/2005/8/layout/hList7"/>
    <dgm:cxn modelId="{00DB92B6-EF0E-4734-A7E5-5E4FDA6822E3}" type="presParOf" srcId="{99CF9F22-4E5C-4D32-9E01-94C346A91112}" destId="{AEE6F706-CFE0-4DAF-95B8-626C1B0EDF5E}" srcOrd="0" destOrd="0" presId="urn:microsoft.com/office/officeart/2005/8/layout/hList7"/>
    <dgm:cxn modelId="{3E19E3F7-71E6-4920-B36C-F9AC5C523B66}" type="presParOf" srcId="{99CF9F22-4E5C-4D32-9E01-94C346A91112}" destId="{58873ACE-4A9F-4613-B5DE-4223EF657CFD}" srcOrd="1" destOrd="0" presId="urn:microsoft.com/office/officeart/2005/8/layout/hList7"/>
    <dgm:cxn modelId="{B57DF724-84BC-4B8A-AAF6-66DCBAE8C19C}" type="presParOf" srcId="{99CF9F22-4E5C-4D32-9E01-94C346A91112}" destId="{99C856FD-528C-4260-985C-C913E073D192}" srcOrd="2" destOrd="0" presId="urn:microsoft.com/office/officeart/2005/8/layout/hList7"/>
    <dgm:cxn modelId="{8E887049-A122-49FF-9D6D-33295A100D50}" type="presParOf" srcId="{99CF9F22-4E5C-4D32-9E01-94C346A91112}" destId="{F5FC3735-B578-4F99-B0BE-DB3B65368754}" srcOrd="3" destOrd="0" presId="urn:microsoft.com/office/officeart/2005/8/layout/hList7"/>
    <dgm:cxn modelId="{30AF7330-C2C2-4506-8E61-5C0D10E44660}" type="presParOf" srcId="{8B49EEBD-EAD7-41F2-9455-C8ABC43B4AC6}" destId="{9AF594C9-017C-47BE-A242-B330A674AD34}" srcOrd="1" destOrd="0" presId="urn:microsoft.com/office/officeart/2005/8/layout/hList7"/>
    <dgm:cxn modelId="{60D12AC9-CD34-40D8-9899-8A4BBEF75CB7}" type="presParOf" srcId="{8B49EEBD-EAD7-41F2-9455-C8ABC43B4AC6}" destId="{BCC0F198-7425-44ED-AD9A-ADE962EF20D3}" srcOrd="2" destOrd="0" presId="urn:microsoft.com/office/officeart/2005/8/layout/hList7"/>
    <dgm:cxn modelId="{A121D45C-23E6-44B0-8316-6163EED7F952}" type="presParOf" srcId="{BCC0F198-7425-44ED-AD9A-ADE962EF20D3}" destId="{D7049A83-CC8A-4535-A7DF-E576C2CE2E20}" srcOrd="0" destOrd="0" presId="urn:microsoft.com/office/officeart/2005/8/layout/hList7"/>
    <dgm:cxn modelId="{595479EF-2E6D-4395-8C1D-19C9BF9BACE2}" type="presParOf" srcId="{BCC0F198-7425-44ED-AD9A-ADE962EF20D3}" destId="{6491D04C-E618-49D0-8543-E34A5628B5AB}" srcOrd="1" destOrd="0" presId="urn:microsoft.com/office/officeart/2005/8/layout/hList7"/>
    <dgm:cxn modelId="{9C1BB218-B41E-4CD1-B965-35DFBEAA3E77}" type="presParOf" srcId="{BCC0F198-7425-44ED-AD9A-ADE962EF20D3}" destId="{1BC72E50-0E3F-4B22-A4FB-4119E6AE6EB0}" srcOrd="2" destOrd="0" presId="urn:microsoft.com/office/officeart/2005/8/layout/hList7"/>
    <dgm:cxn modelId="{096F585B-67C9-4CEE-A7C3-3BC78C3DABAA}" type="presParOf" srcId="{BCC0F198-7425-44ED-AD9A-ADE962EF20D3}" destId="{2C581FC9-AC91-4CF7-BFA7-BFE98BA026F2}" srcOrd="3" destOrd="0" presId="urn:microsoft.com/office/officeart/2005/8/layout/hList7"/>
    <dgm:cxn modelId="{5B6A4546-2B20-4EAB-BC26-A90BCF7A5C6B}" type="presParOf" srcId="{8B49EEBD-EAD7-41F2-9455-C8ABC43B4AC6}" destId="{2E88449E-7416-46B3-BF28-89FEA9DC55D8}" srcOrd="3" destOrd="0" presId="urn:microsoft.com/office/officeart/2005/8/layout/hList7"/>
    <dgm:cxn modelId="{577E4B9B-5E46-49FE-AE33-3F9605ED9885}" type="presParOf" srcId="{8B49EEBD-EAD7-41F2-9455-C8ABC43B4AC6}" destId="{3EC0F487-F3B8-4C2F-851A-842537EC8174}" srcOrd="4" destOrd="0" presId="urn:microsoft.com/office/officeart/2005/8/layout/hList7"/>
    <dgm:cxn modelId="{D69FE3A6-456F-4290-880F-B022527B6FBD}" type="presParOf" srcId="{3EC0F487-F3B8-4C2F-851A-842537EC8174}" destId="{54BAF7B3-38E5-4042-A828-611B95C3D67D}" srcOrd="0" destOrd="0" presId="urn:microsoft.com/office/officeart/2005/8/layout/hList7"/>
    <dgm:cxn modelId="{BD478853-9EB0-454C-9C2D-9447DFA9F671}" type="presParOf" srcId="{3EC0F487-F3B8-4C2F-851A-842537EC8174}" destId="{9681FD35-A744-4C0A-9A39-43B50D77D018}" srcOrd="1" destOrd="0" presId="urn:microsoft.com/office/officeart/2005/8/layout/hList7"/>
    <dgm:cxn modelId="{1C46D9D4-71BA-4347-84BE-9CEB6C0DCD37}" type="presParOf" srcId="{3EC0F487-F3B8-4C2F-851A-842537EC8174}" destId="{05891A6B-5A1F-4A43-B388-0A3C057BA950}" srcOrd="2" destOrd="0" presId="urn:microsoft.com/office/officeart/2005/8/layout/hList7"/>
    <dgm:cxn modelId="{A9D05BB5-1776-470F-968F-8D005356F02E}" type="presParOf" srcId="{3EC0F487-F3B8-4C2F-851A-842537EC8174}" destId="{F62A1F84-336D-4817-A0FA-2AE4A5C3D31F}" srcOrd="3" destOrd="0" presId="urn:microsoft.com/office/officeart/2005/8/layout/hList7"/>
  </dgm:cxnLst>
  <dgm:bg>
    <a:solidFill>
      <a:srgbClr val="00B050"/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E6F706-CFE0-4DAF-95B8-626C1B0EDF5E}">
      <dsp:nvSpPr>
        <dsp:cNvPr id="0" name=""/>
        <dsp:cNvSpPr/>
      </dsp:nvSpPr>
      <dsp:spPr>
        <a:xfrm>
          <a:off x="380" y="0"/>
          <a:ext cx="591414" cy="1559363"/>
        </a:xfrm>
        <a:prstGeom prst="roundRect">
          <a:avLst>
            <a:gd name="adj" fmla="val 10000"/>
          </a:avLst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>
              <a:latin typeface="Arial"/>
            </a:rPr>
            <a:t>Switch </a:t>
          </a:r>
          <a:r>
            <a:rPr lang="en-US" sz="700" kern="1200" dirty="0"/>
            <a:t>/</a:t>
          </a:r>
          <a:r>
            <a:rPr lang="en-US" sz="700" kern="1200" dirty="0">
              <a:latin typeface="Arial"/>
            </a:rPr>
            <a:t> Server / Link-Exchange: </a:t>
          </a:r>
          <a:br>
            <a:rPr lang="en-US" sz="700" kern="1200" dirty="0">
              <a:latin typeface="Arial"/>
            </a:rPr>
          </a:br>
          <a:r>
            <a:rPr lang="en-US" sz="700" kern="1200" dirty="0">
              <a:latin typeface="Arial"/>
            </a:rPr>
            <a:t>Readout</a:t>
          </a:r>
          <a:endParaRPr lang="en-US" sz="700" kern="1200" dirty="0"/>
        </a:p>
      </dsp:txBody>
      <dsp:txXfrm>
        <a:off x="380" y="623745"/>
        <a:ext cx="591414" cy="623745"/>
      </dsp:txXfrm>
    </dsp:sp>
    <dsp:sp modelId="{F5FC3735-B578-4F99-B0BE-DB3B65368754}">
      <dsp:nvSpPr>
        <dsp:cNvPr id="0" name=""/>
        <dsp:cNvSpPr/>
      </dsp:nvSpPr>
      <dsp:spPr>
        <a:xfrm>
          <a:off x="36453" y="93561"/>
          <a:ext cx="519267" cy="51926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837473B0-CC2E-450A-ABE3-18F120FF3D39}">
                <a1611:picAttrSrcUrl xmlns:a1611="http://schemas.microsoft.com/office/drawing/2016/11/main" xmlns="" r:id="rId2"/>
              </a:ext>
            </a:extLst>
          </a:blip>
          <a:srcRect/>
          <a:stretch>
            <a:fillRect l="-78000" r="-7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049A83-CC8A-4535-A7DF-E576C2CE2E20}">
      <dsp:nvSpPr>
        <dsp:cNvPr id="0" name=""/>
        <dsp:cNvSpPr/>
      </dsp:nvSpPr>
      <dsp:spPr>
        <a:xfrm>
          <a:off x="609537" y="0"/>
          <a:ext cx="591414" cy="1559363"/>
        </a:xfrm>
        <a:prstGeom prst="roundRect">
          <a:avLst>
            <a:gd name="adj" fmla="val 10000"/>
          </a:avLst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/>
            <a:t>Switch</a:t>
          </a:r>
          <a:r>
            <a:rPr lang="en-US" sz="700" kern="1200" dirty="0">
              <a:latin typeface="Arial"/>
            </a:rPr>
            <a:t> </a:t>
          </a:r>
          <a:r>
            <a:rPr lang="en-US" sz="700" kern="1200" dirty="0"/>
            <a:t>/</a:t>
          </a:r>
          <a:r>
            <a:rPr lang="en-US" sz="700" kern="1200" dirty="0">
              <a:latin typeface="Arial"/>
            </a:rPr>
            <a:t> </a:t>
          </a:r>
          <a:r>
            <a:rPr lang="en-US" sz="700" kern="1200" dirty="0"/>
            <a:t>Server</a:t>
          </a:r>
          <a:r>
            <a:rPr lang="en-US" sz="700" kern="1200" dirty="0">
              <a:latin typeface="Arial"/>
            </a:rPr>
            <a:t>: Processing</a:t>
          </a:r>
          <a:endParaRPr lang="en-US" sz="700" kern="1200" dirty="0"/>
        </a:p>
      </dsp:txBody>
      <dsp:txXfrm>
        <a:off x="609537" y="623745"/>
        <a:ext cx="591414" cy="623745"/>
      </dsp:txXfrm>
    </dsp:sp>
    <dsp:sp modelId="{2C581FC9-AC91-4CF7-BFA7-BFE98BA026F2}">
      <dsp:nvSpPr>
        <dsp:cNvPr id="0" name=""/>
        <dsp:cNvSpPr/>
      </dsp:nvSpPr>
      <dsp:spPr>
        <a:xfrm>
          <a:off x="645610" y="93561"/>
          <a:ext cx="519267" cy="51926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837473B0-CC2E-450A-ABE3-18F120FF3D39}">
                <a1611:picAttrSrcUrl xmlns:a1611="http://schemas.microsoft.com/office/drawing/2016/11/main" xmlns="" r:id="rId2"/>
              </a:ext>
            </a:extLst>
          </a:blip>
          <a:srcRect/>
          <a:stretch>
            <a:fillRect l="-78000" r="-7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BAF7B3-38E5-4042-A828-611B95C3D67D}">
      <dsp:nvSpPr>
        <dsp:cNvPr id="0" name=""/>
        <dsp:cNvSpPr/>
      </dsp:nvSpPr>
      <dsp:spPr>
        <a:xfrm>
          <a:off x="1218694" y="0"/>
          <a:ext cx="591414" cy="1559363"/>
        </a:xfrm>
        <a:prstGeom prst="roundRect">
          <a:avLst>
            <a:gd name="adj" fmla="val 10000"/>
          </a:avLst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lvl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/>
            <a:t>Switch</a:t>
          </a:r>
          <a:r>
            <a:rPr lang="en-US" sz="700" kern="1200" dirty="0">
              <a:latin typeface="Arial"/>
            </a:rPr>
            <a:t> </a:t>
          </a:r>
          <a:r>
            <a:rPr lang="en-US" sz="700" kern="1200" dirty="0"/>
            <a:t>/</a:t>
          </a:r>
          <a:r>
            <a:rPr lang="en-US" sz="700" kern="1200" dirty="0">
              <a:latin typeface="Arial"/>
            </a:rPr>
            <a:t> Server: Buffer</a:t>
          </a:r>
          <a:endParaRPr lang="en-US" sz="700" kern="1200" dirty="0"/>
        </a:p>
      </dsp:txBody>
      <dsp:txXfrm>
        <a:off x="1218694" y="623745"/>
        <a:ext cx="591414" cy="623745"/>
      </dsp:txXfrm>
    </dsp:sp>
    <dsp:sp modelId="{F62A1F84-336D-4817-A0FA-2AE4A5C3D31F}">
      <dsp:nvSpPr>
        <dsp:cNvPr id="0" name=""/>
        <dsp:cNvSpPr/>
      </dsp:nvSpPr>
      <dsp:spPr>
        <a:xfrm>
          <a:off x="1254767" y="93561"/>
          <a:ext cx="519267" cy="519267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2"/>
              </a:ext>
            </a:extLst>
          </a:blip>
          <a:srcRect/>
          <a:stretch>
            <a:fillRect l="-78000" r="-7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06223B-90AF-49B8-B1E3-24377065B0BB}">
      <dsp:nvSpPr>
        <dsp:cNvPr id="0" name=""/>
        <dsp:cNvSpPr/>
      </dsp:nvSpPr>
      <dsp:spPr>
        <a:xfrm>
          <a:off x="72419" y="1247490"/>
          <a:ext cx="1665649" cy="233904"/>
        </a:xfrm>
        <a:prstGeom prst="leftRightArrow">
          <a:avLst/>
        </a:prstGeom>
        <a:solidFill>
          <a:schemeClr val="bg2">
            <a:lumMod val="9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ECFAD0DF-F63F-4951-88B8-7E7D2CB1BA02}" type="datetimeFigureOut">
              <a:rPr lang="en-US" smtClean="0"/>
              <a:t>11/2/2021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0" y="1154113"/>
            <a:ext cx="4156075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58010FB5-4D6F-42F5-A809-7A1093A9D77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142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6185" y="2790092"/>
            <a:ext cx="4741984" cy="1774948"/>
          </a:xfrm>
        </p:spPr>
        <p:txBody>
          <a:bodyPr anchor="b">
            <a:normAutofit/>
          </a:bodyPr>
          <a:lstStyle>
            <a:lvl1pPr algn="r">
              <a:defRPr sz="44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6185" y="4642339"/>
            <a:ext cx="4741984" cy="580292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00236-7FFA-2C4C-9DC3-0D04F3CC4D61}" type="datetimeFigureOut">
              <a:rPr lang="en-US" smtClean="0"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00236-7FFA-2C4C-9DC3-0D04F3CC4D61}" type="datetimeFigureOut">
              <a:rPr lang="en-US" smtClean="0"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0519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00236-7FFA-2C4C-9DC3-0D04F3CC4D61}" type="datetimeFigureOut">
              <a:rPr lang="en-US" smtClean="0"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00236-7FFA-2C4C-9DC3-0D04F3CC4D61}" type="datetimeFigureOut">
              <a:rPr lang="en-US" smtClean="0"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00236-7FFA-2C4C-9DC3-0D04F3CC4D61}" type="datetimeFigureOut">
              <a:rPr lang="en-US" smtClean="0"/>
              <a:t>11/2/2021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00236-7FFA-2C4C-9DC3-0D04F3CC4D61}" type="datetimeFigureOut">
              <a:rPr lang="en-US" smtClean="0"/>
              <a:t>11/2/2021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00236-7FFA-2C4C-9DC3-0D04F3CC4D61}" type="datetimeFigureOut">
              <a:rPr lang="en-US" smtClean="0"/>
              <a:t>11/2/2021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00236-7FFA-2C4C-9DC3-0D04F3CC4D61}" type="datetimeFigureOut">
              <a:rPr lang="en-US" smtClean="0"/>
              <a:t>11/2/2021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00236-7FFA-2C4C-9DC3-0D04F3CC4D61}" type="datetimeFigureOut">
              <a:rPr lang="en-US" smtClean="0"/>
              <a:t>11/2/2021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00236-7FFA-2C4C-9DC3-0D04F3CC4D61}" type="datetimeFigureOut">
              <a:rPr lang="en-US" smtClean="0"/>
              <a:t>11/2/2021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48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B7300236-7FFA-2C4C-9DC3-0D04F3CC4D61}" type="datetimeFigureOut">
              <a:rPr lang="en-US" smtClean="0"/>
              <a:pPr/>
              <a:t>11/2/2021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212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36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30519D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82834" y="1654052"/>
            <a:ext cx="5922941" cy="1774948"/>
          </a:xfrm>
        </p:spPr>
        <p:txBody>
          <a:bodyPr>
            <a:normAutofit/>
          </a:bodyPr>
          <a:lstStyle/>
          <a:p>
            <a:r>
              <a:rPr lang="en-US" dirty="0" smtClean="0"/>
              <a:t>EIC Readout Overview </a:t>
            </a:r>
            <a:endParaRPr lang="en-US" sz="2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30360" y="3429000"/>
            <a:ext cx="6275415" cy="158821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Fernando  </a:t>
            </a:r>
            <a:r>
              <a:rPr lang="en-US" dirty="0" smtClean="0"/>
              <a:t>Barbosa (</a:t>
            </a:r>
            <a:r>
              <a:rPr lang="en-US" dirty="0" err="1" smtClean="0"/>
              <a:t>Jlab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smtClean="0"/>
              <a:t>L3 CAM</a:t>
            </a:r>
            <a:endParaRPr lang="en-US" dirty="0"/>
          </a:p>
          <a:p>
            <a:r>
              <a:rPr lang="en-US" dirty="0" smtClean="0"/>
              <a:t>EP R&amp;D Day 2021</a:t>
            </a:r>
            <a:endParaRPr lang="en-US" dirty="0"/>
          </a:p>
          <a:p>
            <a:r>
              <a:rPr lang="en-US" sz="1400" dirty="0" smtClean="0"/>
              <a:t>12</a:t>
            </a:r>
            <a:r>
              <a:rPr lang="en-US" sz="1400" dirty="0" smtClean="0"/>
              <a:t> November </a:t>
            </a:r>
            <a:r>
              <a:rPr lang="en-US" sz="1400" dirty="0"/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70066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657" y="82164"/>
            <a:ext cx="7886700" cy="800092"/>
          </a:xfrm>
        </p:spPr>
        <p:txBody>
          <a:bodyPr>
            <a:normAutofit/>
          </a:bodyPr>
          <a:lstStyle/>
          <a:p>
            <a:r>
              <a:rPr lang="en-US" dirty="0" smtClean="0"/>
              <a:t>Outline of the EIC Needs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92E435-6186-EF49-B6BF-47FF1F8FD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10</a:t>
            </a:fld>
            <a:endParaRPr lang="en-US"/>
          </a:p>
        </p:txBody>
      </p:sp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467544" y="950456"/>
            <a:ext cx="8219256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sx="101000" sy="101000" algn="ctr" rotWithShape="0">
              <a:srgbClr val="000000">
                <a:alpha val="10000"/>
              </a:srgbClr>
            </a:outerShdw>
          </a:effectLst>
        </p:spPr>
        <p:txBody>
          <a:bodyPr wrap="square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sz="1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ASICs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– Application Specific Integrated Circuits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Design and/or Fabrication Services – e.g., MOSIS, TSMC, Global Foundries, etc. Multi-channel, low power, high speed. Qty. &gt; 10,000 devices.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Considering design re-use from existing ASICs (SAMPA,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VMM,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lpGBT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etc.)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Photon Sensors (</a:t>
            </a:r>
            <a:r>
              <a:rPr lang="en-US" sz="1600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SiPMs</a:t>
            </a:r>
            <a:r>
              <a:rPr lang="en-US" sz="1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/MCP-PMT/</a:t>
            </a:r>
            <a:r>
              <a:rPr lang="en-US" sz="1600" b="1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MaPMT</a:t>
            </a:r>
            <a:r>
              <a:rPr lang="en-US" sz="1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– COTS. Qty. &lt; 1 Million cells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sz="1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Electronic components &amp; PCBs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– by consignment or turnkey fabrication and assembly services – e.g., multi-layer with ASICs, FPGAs, etc. Qty. &lt; 1,000.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sz="1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Cabling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– Turnkey fabrication services of various types of cables and optical fibers (COTS) and per supplied specifications. Cables must meet a minimum of UL CL2 specifications. Qty. &gt; 1,000.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sz="1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 Supplies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– Multi-channel, Low Noise, Floating, Modules: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Low Voltage (LV) - &lt; 15 VDC, 5 A – 10A range per channel. Qty. &gt; 1,000.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Bias - &lt; 100 VDC, mA range per channel. Qty. &gt; 10,000.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High Voltage (HV) - &lt; 8 kV, mA range per channel. Qty. &gt; 1,000.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sz="1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Racks and Cooling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– COTS. Qty. &lt; 100.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sz="16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Switch/Server/Computing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– COTS. Qty. &lt; 100.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83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912" y="1308060"/>
            <a:ext cx="7286625" cy="5029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C0A505-EB17-4E51-9F75-3FEB99F6B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28" y="83154"/>
            <a:ext cx="7886700" cy="807078"/>
          </a:xfrm>
        </p:spPr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29" name="Slide Number Placeholder 3">
            <a:extLst>
              <a:ext uri="{FF2B5EF4-FFF2-40B4-BE49-F238E27FC236}">
                <a16:creationId xmlns:a16="http://schemas.microsoft.com/office/drawing/2014/main" id="{C11B673A-01E6-457A-803D-4817C946E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773133" y="6393484"/>
            <a:ext cx="2057400" cy="365125"/>
          </a:xfrm>
        </p:spPr>
        <p:txBody>
          <a:bodyPr/>
          <a:lstStyle/>
          <a:p>
            <a:fld id="{893C5830-40F3-F04E-B2E3-10E6672BA8FF}" type="slidenum">
              <a:rPr lang="en-US" smtClean="0"/>
              <a:t>11</a:t>
            </a:fld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3367575" y="4705686"/>
            <a:ext cx="3234813" cy="4953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4"/>
          <p:cNvSpPr txBox="1"/>
          <p:nvPr/>
        </p:nvSpPr>
        <p:spPr>
          <a:xfrm>
            <a:off x="3347354" y="255860"/>
            <a:ext cx="4886274" cy="46166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Construction and Installation for Electronics &amp; DAQ/Computing:</a:t>
            </a:r>
          </a:p>
          <a:p>
            <a:r>
              <a:rPr lang="en-US" sz="12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 2024 – March 2028</a:t>
            </a:r>
            <a:endParaRPr lang="en-US" sz="1200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4"/>
          <p:cNvSpPr txBox="1"/>
          <p:nvPr/>
        </p:nvSpPr>
        <p:spPr>
          <a:xfrm>
            <a:off x="823913" y="785939"/>
            <a:ext cx="7621998" cy="46166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Construction and Installation includes procurements and deliveries and are initiated at different times of this phase.</a:t>
            </a:r>
          </a:p>
        </p:txBody>
      </p:sp>
    </p:spTree>
    <p:extLst>
      <p:ext uri="{BB962C8B-B14F-4D97-AF65-F5344CB8AC3E}">
        <p14:creationId xmlns:p14="http://schemas.microsoft.com/office/powerpoint/2010/main" val="426722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263" y="136524"/>
            <a:ext cx="7886700" cy="662289"/>
          </a:xfrm>
        </p:spPr>
        <p:txBody>
          <a:bodyPr>
            <a:noAutofit/>
          </a:bodyPr>
          <a:lstStyle/>
          <a:p>
            <a:r>
              <a:rPr lang="en-US" dirty="0"/>
              <a:t>Summary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7E1531-3CC1-C041-BD5D-A9A2A34AF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12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F8B85E-7683-B044-B70E-CD0459D14330}"/>
              </a:ext>
            </a:extLst>
          </p:cNvPr>
          <p:cNvSpPr txBox="1"/>
          <p:nvPr/>
        </p:nvSpPr>
        <p:spPr>
          <a:xfrm>
            <a:off x="629948" y="788157"/>
            <a:ext cx="8193825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600" dirty="0" smtClean="0">
                <a:latin typeface="Arial"/>
                <a:cs typeface="Arial"/>
              </a:rPr>
              <a:t>The EIC community (proto-collaborations) is currentl</a:t>
            </a:r>
            <a:r>
              <a:rPr lang="en-US" sz="1600" dirty="0" smtClean="0">
                <a:latin typeface="Arial"/>
                <a:cs typeface="Arial"/>
              </a:rPr>
              <a:t>y formalizing proposals for the EIC detector implementation. Selection is expected in early 2022.</a:t>
            </a:r>
            <a:endParaRPr lang="en-US" sz="1600" dirty="0" smtClean="0">
              <a:latin typeface="Arial"/>
              <a:cs typeface="Arial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1600" dirty="0" smtClean="0">
              <a:latin typeface="Arial"/>
              <a:cs typeface="Arial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600" dirty="0" smtClean="0">
                <a:latin typeface="Arial"/>
                <a:cs typeface="Arial"/>
              </a:rPr>
              <a:t>We </a:t>
            </a:r>
            <a:r>
              <a:rPr lang="en-US" sz="1600" dirty="0" smtClean="0">
                <a:latin typeface="Arial"/>
                <a:cs typeface="Arial"/>
              </a:rPr>
              <a:t>have been working on a </a:t>
            </a:r>
            <a:r>
              <a:rPr lang="en-US" sz="1600" dirty="0">
                <a:latin typeface="Arial"/>
                <a:cs typeface="Arial"/>
              </a:rPr>
              <a:t>streaming </a:t>
            </a:r>
            <a:r>
              <a:rPr lang="en-US" sz="1600" dirty="0" smtClean="0">
                <a:latin typeface="Arial"/>
                <a:cs typeface="Arial"/>
              </a:rPr>
              <a:t>readout &amp; DAQ </a:t>
            </a:r>
            <a:r>
              <a:rPr lang="en-US" sz="1600" dirty="0">
                <a:latin typeface="Arial"/>
                <a:cs typeface="Arial"/>
              </a:rPr>
              <a:t>design </a:t>
            </a:r>
            <a:r>
              <a:rPr lang="en-US" sz="1600" dirty="0" smtClean="0">
                <a:latin typeface="Arial"/>
                <a:cs typeface="Arial"/>
              </a:rPr>
              <a:t>roadmap, </a:t>
            </a:r>
            <a:r>
              <a:rPr lang="en-US" sz="1600" dirty="0">
                <a:latin typeface="Arial"/>
                <a:cs typeface="Arial"/>
              </a:rPr>
              <a:t>following an aggressive </a:t>
            </a:r>
            <a:r>
              <a:rPr lang="en-US" sz="1600" dirty="0" smtClean="0">
                <a:latin typeface="Arial"/>
                <a:cs typeface="Arial"/>
              </a:rPr>
              <a:t>schedule and building </a:t>
            </a:r>
            <a:r>
              <a:rPr lang="en-US" sz="1600" dirty="0" smtClean="0">
                <a:latin typeface="Arial"/>
                <a:cs typeface="Arial"/>
              </a:rPr>
              <a:t>upon Yellow Report work. Inputs and suggestions are appreciated.</a:t>
            </a:r>
          </a:p>
          <a:p>
            <a:pPr lvl="2"/>
            <a:endParaRPr lang="en-US" sz="1600" dirty="0">
              <a:latin typeface="Arial"/>
              <a:cs typeface="Arial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There is potential flexibility in many of the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elements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for the EIC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electronics and DAQ/Computing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1600" dirty="0">
                <a:latin typeface="Arial"/>
                <a:cs typeface="Arial"/>
              </a:rPr>
              <a:t>Early focus </a:t>
            </a:r>
            <a:r>
              <a:rPr lang="en-US" sz="1600" dirty="0" smtClean="0">
                <a:latin typeface="Arial"/>
                <a:cs typeface="Arial"/>
              </a:rPr>
              <a:t>has been </a:t>
            </a:r>
            <a:r>
              <a:rPr lang="en-US" sz="1600" dirty="0">
                <a:latin typeface="Arial"/>
                <a:cs typeface="Arial"/>
              </a:rPr>
              <a:t>on specifications for detectors and ASICs (and their integration</a:t>
            </a:r>
            <a:r>
              <a:rPr lang="en-US" sz="1600" dirty="0" smtClean="0">
                <a:latin typeface="Arial"/>
                <a:cs typeface="Arial"/>
              </a:rPr>
              <a:t>).</a:t>
            </a:r>
            <a:endParaRPr lang="en-US" sz="1600" dirty="0">
              <a:latin typeface="Arial"/>
              <a:cs typeface="Arial"/>
            </a:endParaRP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1600" dirty="0">
                <a:latin typeface="Arial"/>
                <a:cs typeface="Arial"/>
              </a:rPr>
              <a:t>Front End Processing and DAQ/Computing stages will benefit from ongoing </a:t>
            </a:r>
            <a:r>
              <a:rPr lang="en-US" sz="1600" dirty="0" smtClean="0">
                <a:latin typeface="Arial"/>
                <a:cs typeface="Arial"/>
              </a:rPr>
              <a:t>experiments </a:t>
            </a:r>
            <a:r>
              <a:rPr lang="en-US" sz="1600" dirty="0">
                <a:latin typeface="Arial"/>
                <a:cs typeface="Arial"/>
              </a:rPr>
              <a:t>and from new commercial technology developments.</a:t>
            </a:r>
          </a:p>
          <a:p>
            <a:endParaRPr lang="en-US" sz="1600" dirty="0">
              <a:cs typeface="Arial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EIC User community is growing internationally, and you will be an invaluable resource for input on design and implementation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We hope to benefit from your experience and on-going work.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for your help!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19664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7D1FD-E817-4437-B00C-F4C1DA4298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11497"/>
            <a:ext cx="7886700" cy="1325563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3050FF-D63E-456B-92F0-D0DE01332D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5353" y="1125324"/>
            <a:ext cx="7886700" cy="3560976"/>
          </a:xfrm>
        </p:spPr>
        <p:txBody>
          <a:bodyPr>
            <a:normAutofit/>
          </a:bodyPr>
          <a:lstStyle/>
          <a:p>
            <a:r>
              <a:rPr lang="en-US" dirty="0" smtClean="0"/>
              <a:t>EIC Streaming Readout Architecture</a:t>
            </a:r>
            <a:endParaRPr lang="en-US" dirty="0"/>
          </a:p>
          <a:p>
            <a:r>
              <a:rPr lang="en-US" dirty="0" smtClean="0"/>
              <a:t>Readout Channels &amp; Specifications</a:t>
            </a:r>
          </a:p>
          <a:p>
            <a:r>
              <a:rPr lang="en-US" dirty="0" smtClean="0"/>
              <a:t>DAQ/Computing</a:t>
            </a:r>
          </a:p>
          <a:p>
            <a:r>
              <a:rPr lang="en-US" dirty="0" smtClean="0"/>
              <a:t>Timing</a:t>
            </a:r>
            <a:endParaRPr lang="en-US" dirty="0" smtClean="0"/>
          </a:p>
          <a:p>
            <a:r>
              <a:rPr lang="en-US" dirty="0" smtClean="0"/>
              <a:t>Outline of the EIC </a:t>
            </a:r>
            <a:r>
              <a:rPr lang="en-US" dirty="0" smtClean="0"/>
              <a:t>Needs </a:t>
            </a:r>
            <a:endParaRPr lang="en-US" dirty="0" smtClean="0"/>
          </a:p>
          <a:p>
            <a:r>
              <a:rPr lang="en-US" dirty="0" smtClean="0"/>
              <a:t>Timeline</a:t>
            </a:r>
            <a:endParaRPr lang="en-US" dirty="0" smtClean="0"/>
          </a:p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CFA533-5335-4038-99A9-F257F5C35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28650" y="4830331"/>
            <a:ext cx="8136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The EIC </a:t>
            </a:r>
            <a:r>
              <a:rPr lang="en-US" dirty="0" smtClean="0">
                <a:solidFill>
                  <a:srgbClr val="0000FF"/>
                </a:solidFill>
              </a:rPr>
              <a:t>collision charged </a:t>
            </a:r>
            <a:r>
              <a:rPr lang="en-US" dirty="0">
                <a:solidFill>
                  <a:srgbClr val="0000FF"/>
                </a:solidFill>
              </a:rPr>
              <a:t>particle production rate is four orders of magnitude lower than that of the </a:t>
            </a:r>
            <a:r>
              <a:rPr lang="en-US" dirty="0" smtClean="0">
                <a:solidFill>
                  <a:srgbClr val="0000FF"/>
                </a:solidFill>
              </a:rPr>
              <a:t>LHC: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LHC - </a:t>
            </a:r>
            <a:r>
              <a:rPr lang="en-US" dirty="0">
                <a:solidFill>
                  <a:srgbClr val="0000FF"/>
                </a:solidFill>
              </a:rPr>
              <a:t>aggressive reduction on the collision </a:t>
            </a:r>
            <a:r>
              <a:rPr lang="en-US" dirty="0" smtClean="0">
                <a:solidFill>
                  <a:srgbClr val="0000FF"/>
                </a:solidFill>
              </a:rPr>
              <a:t>signal.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EIC - </a:t>
            </a:r>
            <a:r>
              <a:rPr lang="en-US" dirty="0" smtClean="0">
                <a:solidFill>
                  <a:srgbClr val="0000FF"/>
                </a:solidFill>
              </a:rPr>
              <a:t>filtering </a:t>
            </a:r>
            <a:r>
              <a:rPr lang="en-US" dirty="0">
                <a:solidFill>
                  <a:srgbClr val="0000FF"/>
                </a:solidFill>
              </a:rPr>
              <a:t>out potential high background. 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68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93112"/>
          </a:xfrm>
        </p:spPr>
        <p:txBody>
          <a:bodyPr>
            <a:noAutofit/>
          </a:bodyPr>
          <a:lstStyle/>
          <a:p>
            <a:r>
              <a:rPr lang="en-US" sz="3600" dirty="0"/>
              <a:t>EIC Streaming Readout Architecture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7AFA52-4419-5242-9143-0E774671C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3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67432" y="1000750"/>
            <a:ext cx="8672149" cy="5112478"/>
            <a:chOff x="62276" y="720816"/>
            <a:chExt cx="8842724" cy="5521137"/>
          </a:xfrm>
        </p:grpSpPr>
        <p:cxnSp>
          <p:nvCxnSpPr>
            <p:cNvPr id="6" name="Elbow Connector 117">
              <a:extLst>
                <a:ext uri="{FF2B5EF4-FFF2-40B4-BE49-F238E27FC236}">
                  <a16:creationId xmlns:a16="http://schemas.microsoft.com/office/drawing/2014/main" id="{F6CC011E-7381-4FF0-803F-7B1EF9B78608}"/>
                </a:ext>
              </a:extLst>
            </p:cNvPr>
            <p:cNvCxnSpPr>
              <a:cxnSpLocks/>
              <a:stCxn id="8" idx="1"/>
            </p:cNvCxnSpPr>
            <p:nvPr/>
          </p:nvCxnSpPr>
          <p:spPr bwMode="auto">
            <a:xfrm rot="10800000" flipV="1">
              <a:off x="3723400" y="2561216"/>
              <a:ext cx="2205400" cy="1368226"/>
            </a:xfrm>
            <a:prstGeom prst="bentConnector3">
              <a:avLst>
                <a:gd name="adj1" fmla="val 80589"/>
              </a:avLst>
            </a:prstGeom>
            <a:noFill/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12726EB-27EA-450B-9CC7-78925241F280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367014" y="2519115"/>
              <a:ext cx="7307" cy="902563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531C3EF-5E50-400D-A409-0C55B02FF402}"/>
                </a:ext>
              </a:extLst>
            </p:cNvPr>
            <p:cNvSpPr/>
            <p:nvPr/>
          </p:nvSpPr>
          <p:spPr bwMode="auto">
            <a:xfrm>
              <a:off x="5928800" y="2338373"/>
              <a:ext cx="674005" cy="445686"/>
            </a:xfrm>
            <a:prstGeom prst="rect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FFFF00"/>
                </a:highlight>
                <a:latin typeface="Arial" charset="0"/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4C2E974-E592-4AF7-843B-C416297544B2}"/>
                </a:ext>
              </a:extLst>
            </p:cNvPr>
            <p:cNvCxnSpPr>
              <a:cxnSpLocks/>
              <a:stCxn id="71" idx="3"/>
            </p:cNvCxnSpPr>
            <p:nvPr/>
          </p:nvCxnSpPr>
          <p:spPr bwMode="auto">
            <a:xfrm>
              <a:off x="2518433" y="3590893"/>
              <a:ext cx="3267773" cy="3869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Elbow Connector 9"/>
            <p:cNvCxnSpPr>
              <a:stCxn id="35" idx="1"/>
              <a:endCxn id="94" idx="2"/>
            </p:cNvCxnSpPr>
            <p:nvPr/>
          </p:nvCxnSpPr>
          <p:spPr bwMode="auto">
            <a:xfrm rot="10800000">
              <a:off x="2370911" y="5103200"/>
              <a:ext cx="2710384" cy="365252"/>
            </a:xfrm>
            <a:prstGeom prst="bentConnector2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AF36682-3573-4C16-BFD0-4265F201C4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276" y="3331519"/>
              <a:ext cx="1845197" cy="1037154"/>
            </a:xfrm>
            <a:prstGeom prst="rect">
              <a:avLst/>
            </a:prstGeom>
          </p:spPr>
        </p:pic>
        <p:grpSp>
          <p:nvGrpSpPr>
            <p:cNvPr id="12" name="Group 11"/>
            <p:cNvGrpSpPr/>
            <p:nvPr/>
          </p:nvGrpSpPr>
          <p:grpSpPr>
            <a:xfrm>
              <a:off x="6391249" y="720816"/>
              <a:ext cx="2094000" cy="553998"/>
              <a:chOff x="797483" y="5509709"/>
              <a:chExt cx="2094000" cy="553998"/>
            </a:xfrm>
          </p:grpSpPr>
          <p:cxnSp>
            <p:nvCxnSpPr>
              <p:cNvPr id="112" name="Straight Connector 111"/>
              <p:cNvCxnSpPr/>
              <p:nvPr/>
            </p:nvCxnSpPr>
            <p:spPr bwMode="auto">
              <a:xfrm>
                <a:off x="797483" y="5625244"/>
                <a:ext cx="281145" cy="2176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13" name="TextBox 4"/>
              <p:cNvSpPr txBox="1"/>
              <p:nvPr/>
            </p:nvSpPr>
            <p:spPr>
              <a:xfrm>
                <a:off x="1244878" y="5509709"/>
                <a:ext cx="1646605" cy="55399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rtlCol="0" anchor="t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000" b="1" i="1">
                    <a:latin typeface="Arial" panose="020B0604020202020204" pitchFamily="34" charset="0"/>
                    <a:cs typeface="Arial" panose="020B0604020202020204" pitchFamily="34" charset="0"/>
                  </a:rPr>
                  <a:t>Data</a:t>
                </a:r>
              </a:p>
              <a:p>
                <a:r>
                  <a:rPr lang="en-US" sz="1000" b="1" i="1">
                    <a:latin typeface="Arial" panose="020B0604020202020204" pitchFamily="34" charset="0"/>
                    <a:cs typeface="Arial" panose="020B0604020202020204" pitchFamily="34" charset="0"/>
                  </a:rPr>
                  <a:t>Configuration &amp; Control</a:t>
                </a:r>
              </a:p>
              <a:p>
                <a:r>
                  <a:rPr lang="en-US" sz="1000" b="1" i="1">
                    <a:latin typeface="Arial" panose="020B0604020202020204" pitchFamily="34" charset="0"/>
                    <a:cs typeface="Arial" panose="020B0604020202020204" pitchFamily="34" charset="0"/>
                  </a:rPr>
                  <a:t>Power</a:t>
                </a:r>
              </a:p>
            </p:txBody>
          </p:sp>
          <p:cxnSp>
            <p:nvCxnSpPr>
              <p:cNvPr id="114" name="Straight Connector 113"/>
              <p:cNvCxnSpPr/>
              <p:nvPr/>
            </p:nvCxnSpPr>
            <p:spPr bwMode="auto">
              <a:xfrm>
                <a:off x="801863" y="5768609"/>
                <a:ext cx="281145" cy="2176"/>
              </a:xfrm>
              <a:prstGeom prst="line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5" name="Straight Connector 114"/>
              <p:cNvCxnSpPr/>
              <p:nvPr/>
            </p:nvCxnSpPr>
            <p:spPr bwMode="auto">
              <a:xfrm>
                <a:off x="797483" y="5918368"/>
                <a:ext cx="281145" cy="2176"/>
              </a:xfrm>
              <a:prstGeom prst="line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3" name="Group 12"/>
            <p:cNvGrpSpPr/>
            <p:nvPr/>
          </p:nvGrpSpPr>
          <p:grpSpPr>
            <a:xfrm>
              <a:off x="1715689" y="4046990"/>
              <a:ext cx="396044" cy="599010"/>
              <a:chOff x="2591780" y="2613966"/>
              <a:chExt cx="396044" cy="599010"/>
            </a:xfrm>
          </p:grpSpPr>
          <p:sp>
            <p:nvSpPr>
              <p:cNvPr id="109" name="Rectangle 108"/>
              <p:cNvSpPr/>
              <p:nvPr/>
            </p:nvSpPr>
            <p:spPr bwMode="auto">
              <a:xfrm>
                <a:off x="2591780" y="2613966"/>
                <a:ext cx="396044" cy="599010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10" name="Rectangle 109"/>
              <p:cNvSpPr/>
              <p:nvPr/>
            </p:nvSpPr>
            <p:spPr bwMode="auto">
              <a:xfrm>
                <a:off x="2681790" y="2685974"/>
                <a:ext cx="180020" cy="144016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11" name="Rectangle 110"/>
              <p:cNvSpPr/>
              <p:nvPr/>
            </p:nvSpPr>
            <p:spPr bwMode="auto">
              <a:xfrm>
                <a:off x="2681790" y="2859465"/>
                <a:ext cx="180020" cy="144016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1868089" y="4199390"/>
              <a:ext cx="396044" cy="599010"/>
              <a:chOff x="2591780" y="2613966"/>
              <a:chExt cx="396044" cy="599010"/>
            </a:xfrm>
          </p:grpSpPr>
          <p:sp>
            <p:nvSpPr>
              <p:cNvPr id="106" name="Rectangle 105"/>
              <p:cNvSpPr/>
              <p:nvPr/>
            </p:nvSpPr>
            <p:spPr bwMode="auto">
              <a:xfrm>
                <a:off x="2591780" y="2613966"/>
                <a:ext cx="396044" cy="599010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07" name="Rectangle 106"/>
              <p:cNvSpPr/>
              <p:nvPr/>
            </p:nvSpPr>
            <p:spPr bwMode="auto">
              <a:xfrm>
                <a:off x="2681790" y="2685974"/>
                <a:ext cx="180020" cy="144016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08" name="Rectangle 107"/>
              <p:cNvSpPr/>
              <p:nvPr/>
            </p:nvSpPr>
            <p:spPr bwMode="auto">
              <a:xfrm>
                <a:off x="2681790" y="2859465"/>
                <a:ext cx="180020" cy="144016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2020489" y="4351790"/>
              <a:ext cx="396044" cy="599010"/>
              <a:chOff x="2591780" y="2613966"/>
              <a:chExt cx="396044" cy="599010"/>
            </a:xfrm>
          </p:grpSpPr>
          <p:sp>
            <p:nvSpPr>
              <p:cNvPr id="103" name="Rectangle 102"/>
              <p:cNvSpPr/>
              <p:nvPr/>
            </p:nvSpPr>
            <p:spPr bwMode="auto">
              <a:xfrm>
                <a:off x="2591780" y="2613966"/>
                <a:ext cx="396044" cy="599010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04" name="Rectangle 103"/>
              <p:cNvSpPr/>
              <p:nvPr/>
            </p:nvSpPr>
            <p:spPr bwMode="auto">
              <a:xfrm>
                <a:off x="2681790" y="2685974"/>
                <a:ext cx="180020" cy="144016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 bwMode="auto">
              <a:xfrm>
                <a:off x="2681790" y="2859465"/>
                <a:ext cx="180020" cy="144016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3603979" y="3774267"/>
              <a:ext cx="603112" cy="1057931"/>
              <a:chOff x="4724972" y="2459844"/>
              <a:chExt cx="603112" cy="1057931"/>
            </a:xfrm>
          </p:grpSpPr>
          <p:sp>
            <p:nvSpPr>
              <p:cNvPr id="100" name="Rectangle 99"/>
              <p:cNvSpPr/>
              <p:nvPr/>
            </p:nvSpPr>
            <p:spPr bwMode="auto">
              <a:xfrm>
                <a:off x="4724972" y="2459844"/>
                <a:ext cx="603112" cy="1057931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01" name="Rectangle 100"/>
              <p:cNvSpPr/>
              <p:nvPr/>
            </p:nvSpPr>
            <p:spPr bwMode="auto">
              <a:xfrm>
                <a:off x="4862043" y="2587020"/>
                <a:ext cx="274142" cy="254351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02" name="Rectangle 101"/>
              <p:cNvSpPr/>
              <p:nvPr/>
            </p:nvSpPr>
            <p:spPr bwMode="auto">
              <a:xfrm>
                <a:off x="4862043" y="2893428"/>
                <a:ext cx="274142" cy="254351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3756379" y="3926667"/>
              <a:ext cx="603112" cy="1057931"/>
              <a:chOff x="4724972" y="2459844"/>
              <a:chExt cx="603112" cy="1057931"/>
            </a:xfrm>
          </p:grpSpPr>
          <p:sp>
            <p:nvSpPr>
              <p:cNvPr id="97" name="Rectangle 96"/>
              <p:cNvSpPr/>
              <p:nvPr/>
            </p:nvSpPr>
            <p:spPr bwMode="auto">
              <a:xfrm>
                <a:off x="4724972" y="2459844"/>
                <a:ext cx="603112" cy="1057931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98" name="Rectangle 97"/>
              <p:cNvSpPr/>
              <p:nvPr/>
            </p:nvSpPr>
            <p:spPr bwMode="auto">
              <a:xfrm>
                <a:off x="4862043" y="2587020"/>
                <a:ext cx="274142" cy="254351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99" name="Rectangle 98"/>
              <p:cNvSpPr/>
              <p:nvPr/>
            </p:nvSpPr>
            <p:spPr bwMode="auto">
              <a:xfrm>
                <a:off x="4862043" y="2893428"/>
                <a:ext cx="274142" cy="254351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2172889" y="4504190"/>
              <a:ext cx="396044" cy="599010"/>
              <a:chOff x="2591780" y="2613966"/>
              <a:chExt cx="396044" cy="599010"/>
            </a:xfrm>
          </p:grpSpPr>
          <p:sp>
            <p:nvSpPr>
              <p:cNvPr id="94" name="Rectangle 93"/>
              <p:cNvSpPr/>
              <p:nvPr/>
            </p:nvSpPr>
            <p:spPr bwMode="auto">
              <a:xfrm>
                <a:off x="2591780" y="2613966"/>
                <a:ext cx="396044" cy="599010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95" name="Rectangle 94"/>
              <p:cNvSpPr/>
              <p:nvPr/>
            </p:nvSpPr>
            <p:spPr bwMode="auto">
              <a:xfrm>
                <a:off x="2681790" y="2685974"/>
                <a:ext cx="180020" cy="144016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96" name="Rectangle 95"/>
              <p:cNvSpPr/>
              <p:nvPr/>
            </p:nvSpPr>
            <p:spPr bwMode="auto">
              <a:xfrm>
                <a:off x="2681790" y="2859465"/>
                <a:ext cx="180020" cy="144016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19" name="Flowchart: Magnetic Disk 18"/>
            <p:cNvSpPr/>
            <p:nvPr/>
          </p:nvSpPr>
          <p:spPr bwMode="auto">
            <a:xfrm>
              <a:off x="7653411" y="3288795"/>
              <a:ext cx="914400" cy="612648"/>
            </a:xfrm>
            <a:prstGeom prst="flowChartMagneticDisk">
              <a:avLst/>
            </a:prstGeom>
            <a:solidFill>
              <a:srgbClr val="FF99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TextBox 4"/>
            <p:cNvSpPr txBox="1"/>
            <p:nvPr/>
          </p:nvSpPr>
          <p:spPr>
            <a:xfrm>
              <a:off x="514636" y="1264807"/>
              <a:ext cx="806631" cy="27699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Detector</a:t>
              </a:r>
            </a:p>
          </p:txBody>
        </p:sp>
        <p:sp>
          <p:nvSpPr>
            <p:cNvPr id="21" name="TextBox 4"/>
            <p:cNvSpPr txBox="1"/>
            <p:nvPr/>
          </p:nvSpPr>
          <p:spPr>
            <a:xfrm>
              <a:off x="1330087" y="1245126"/>
              <a:ext cx="1503938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FEB</a:t>
              </a:r>
            </a:p>
            <a:p>
              <a:r>
                <a:rPr lang="en-US" sz="12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(Front End Board)</a:t>
              </a:r>
            </a:p>
          </p:txBody>
        </p:sp>
        <p:sp>
          <p:nvSpPr>
            <p:cNvPr id="22" name="TextBox 4"/>
            <p:cNvSpPr txBox="1"/>
            <p:nvPr/>
          </p:nvSpPr>
          <p:spPr>
            <a:xfrm>
              <a:off x="3127288" y="1255978"/>
              <a:ext cx="1810111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FEP</a:t>
              </a:r>
            </a:p>
            <a:p>
              <a:r>
                <a:rPr lang="en-US" sz="12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(Front End Processor)</a:t>
              </a:r>
            </a:p>
          </p:txBody>
        </p:sp>
        <p:sp>
          <p:nvSpPr>
            <p:cNvPr id="23" name="TextBox 4"/>
            <p:cNvSpPr txBox="1"/>
            <p:nvPr/>
          </p:nvSpPr>
          <p:spPr>
            <a:xfrm>
              <a:off x="5636215" y="1255978"/>
              <a:ext cx="1496628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DAQ</a:t>
              </a:r>
              <a:br>
                <a:rPr lang="en-US" sz="12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(Data Acquisition)</a:t>
              </a:r>
            </a:p>
          </p:txBody>
        </p:sp>
        <p:sp>
          <p:nvSpPr>
            <p:cNvPr id="24" name="TextBox 4"/>
            <p:cNvSpPr txBox="1"/>
            <p:nvPr/>
          </p:nvSpPr>
          <p:spPr>
            <a:xfrm>
              <a:off x="7727063" y="3543588"/>
              <a:ext cx="756938" cy="27699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Storage</a:t>
              </a:r>
            </a:p>
          </p:txBody>
        </p:sp>
        <p:sp>
          <p:nvSpPr>
            <p:cNvPr id="25" name="TextBox 4"/>
            <p:cNvSpPr txBox="1"/>
            <p:nvPr/>
          </p:nvSpPr>
          <p:spPr>
            <a:xfrm>
              <a:off x="1003768" y="2853553"/>
              <a:ext cx="551754" cy="27699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i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ASIC</a:t>
              </a:r>
            </a:p>
          </p:txBody>
        </p:sp>
        <p:sp>
          <p:nvSpPr>
            <p:cNvPr id="26" name="TextBox 4"/>
            <p:cNvSpPr txBox="1"/>
            <p:nvPr/>
          </p:nvSpPr>
          <p:spPr>
            <a:xfrm>
              <a:off x="2894737" y="4147931"/>
              <a:ext cx="612668" cy="27699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i="1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FPGA</a:t>
              </a:r>
            </a:p>
          </p:txBody>
        </p:sp>
        <p:cxnSp>
          <p:nvCxnSpPr>
            <p:cNvPr id="27" name="Straight Arrow Connector 26"/>
            <p:cNvCxnSpPr>
              <a:cxnSpLocks/>
              <a:stCxn id="26" idx="3"/>
              <a:endCxn id="98" idx="1"/>
            </p:cNvCxnSpPr>
            <p:nvPr/>
          </p:nvCxnSpPr>
          <p:spPr bwMode="auto">
            <a:xfrm flipV="1">
              <a:off x="3507405" y="4181019"/>
              <a:ext cx="386045" cy="105412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8" name="Straight Connector 27"/>
            <p:cNvCxnSpPr>
              <a:cxnSpLocks/>
            </p:cNvCxnSpPr>
            <p:nvPr/>
          </p:nvCxnSpPr>
          <p:spPr bwMode="auto">
            <a:xfrm flipH="1">
              <a:off x="2828541" y="1395683"/>
              <a:ext cx="12136" cy="3513779"/>
            </a:xfrm>
            <a:prstGeom prst="line">
              <a:avLst/>
            </a:prstGeom>
            <a:ln w="19050">
              <a:solidFill>
                <a:srgbClr val="0070C0"/>
              </a:solidFill>
              <a:prstDash val="lgDash"/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cxnSpLocks/>
            </p:cNvCxnSpPr>
            <p:nvPr/>
          </p:nvCxnSpPr>
          <p:spPr bwMode="auto">
            <a:xfrm>
              <a:off x="5216856" y="1380393"/>
              <a:ext cx="30312" cy="3714579"/>
            </a:xfrm>
            <a:prstGeom prst="line">
              <a:avLst/>
            </a:prstGeom>
            <a:ln w="19050">
              <a:solidFill>
                <a:srgbClr val="0070C0"/>
              </a:solidFill>
              <a:prstDash val="lgDash"/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 bwMode="auto">
            <a:xfrm>
              <a:off x="4367246" y="4357791"/>
              <a:ext cx="1534977" cy="6569"/>
            </a:xfrm>
            <a:prstGeom prst="line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 flipV="1">
              <a:off x="4367246" y="4570640"/>
              <a:ext cx="1527222" cy="6236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 bwMode="auto">
            <a:xfrm>
              <a:off x="2576337" y="4588905"/>
              <a:ext cx="1029324" cy="0"/>
            </a:xfrm>
            <a:prstGeom prst="line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Connector 32"/>
            <p:cNvCxnSpPr/>
            <p:nvPr/>
          </p:nvCxnSpPr>
          <p:spPr bwMode="auto">
            <a:xfrm flipV="1">
              <a:off x="2576337" y="4711592"/>
              <a:ext cx="1027642" cy="8442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4" name="Left-Right Arrow 33"/>
            <p:cNvSpPr/>
            <p:nvPr/>
          </p:nvSpPr>
          <p:spPr bwMode="auto">
            <a:xfrm>
              <a:off x="7270449" y="3551530"/>
              <a:ext cx="382962" cy="215844"/>
            </a:xfrm>
            <a:prstGeom prst="leftRightArrow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5081295" y="5245609"/>
              <a:ext cx="589859" cy="445686"/>
            </a:xfrm>
            <a:prstGeom prst="rect">
              <a:avLst/>
            </a:prstGeom>
            <a:solidFill>
              <a:srgbClr val="FF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6" name="TextBox 4"/>
            <p:cNvSpPr txBox="1"/>
            <p:nvPr/>
          </p:nvSpPr>
          <p:spPr>
            <a:xfrm>
              <a:off x="6706851" y="5239159"/>
              <a:ext cx="1792478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Power Supply System</a:t>
              </a:r>
            </a:p>
            <a:p>
              <a:r>
                <a:rPr lang="en-US" sz="12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(HV, LV, Bias)</a:t>
              </a:r>
            </a:p>
          </p:txBody>
        </p:sp>
        <p:cxnSp>
          <p:nvCxnSpPr>
            <p:cNvPr id="37" name="Straight Connector 36"/>
            <p:cNvCxnSpPr>
              <a:cxnSpLocks/>
            </p:cNvCxnSpPr>
            <p:nvPr/>
          </p:nvCxnSpPr>
          <p:spPr bwMode="auto">
            <a:xfrm flipV="1">
              <a:off x="5559720" y="4866729"/>
              <a:ext cx="0" cy="357936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Elbow Connector 37"/>
            <p:cNvCxnSpPr>
              <a:cxnSpLocks/>
              <a:endCxn id="97" idx="2"/>
            </p:cNvCxnSpPr>
            <p:nvPr/>
          </p:nvCxnSpPr>
          <p:spPr bwMode="auto">
            <a:xfrm rot="10800000">
              <a:off x="4057935" y="4984599"/>
              <a:ext cx="1578280" cy="347801"/>
            </a:xfrm>
            <a:prstGeom prst="bentConnector2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Elbow Connector 38"/>
            <p:cNvCxnSpPr>
              <a:cxnSpLocks/>
            </p:cNvCxnSpPr>
            <p:nvPr/>
          </p:nvCxnSpPr>
          <p:spPr bwMode="auto">
            <a:xfrm rot="10800000">
              <a:off x="1101873" y="4396334"/>
              <a:ext cx="4567010" cy="1202056"/>
            </a:xfrm>
            <a:prstGeom prst="bentConnector3">
              <a:avLst>
                <a:gd name="adj1" fmla="val 99832"/>
              </a:avLst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40" name="Group 39"/>
            <p:cNvGrpSpPr/>
            <p:nvPr/>
          </p:nvGrpSpPr>
          <p:grpSpPr>
            <a:xfrm>
              <a:off x="1812850" y="4980868"/>
              <a:ext cx="325269" cy="504056"/>
              <a:chOff x="2266511" y="5013176"/>
              <a:chExt cx="325269" cy="504056"/>
            </a:xfrm>
          </p:grpSpPr>
          <p:grpSp>
            <p:nvGrpSpPr>
              <p:cNvPr id="87" name="Group 86"/>
              <p:cNvGrpSpPr/>
              <p:nvPr/>
            </p:nvGrpSpPr>
            <p:grpSpPr>
              <a:xfrm>
                <a:off x="2399479" y="5084424"/>
                <a:ext cx="92870" cy="181734"/>
                <a:chOff x="2399479" y="5084424"/>
                <a:chExt cx="92870" cy="181734"/>
              </a:xfrm>
            </p:grpSpPr>
            <p:sp>
              <p:nvSpPr>
                <p:cNvPr id="92" name="Arc 91"/>
                <p:cNvSpPr>
                  <a:spLocks noChangeAspect="1"/>
                </p:cNvSpPr>
                <p:nvPr/>
              </p:nvSpPr>
              <p:spPr bwMode="auto">
                <a:xfrm>
                  <a:off x="2400909" y="5084424"/>
                  <a:ext cx="91440" cy="91440"/>
                </a:xfrm>
                <a:prstGeom prst="arc">
                  <a:avLst>
                    <a:gd name="adj1" fmla="val 16200000"/>
                    <a:gd name="adj2" fmla="val 5540204"/>
                  </a:avLst>
                </a:prstGeom>
                <a:noFill/>
                <a:ln w="22225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3" name="Arc 92"/>
                <p:cNvSpPr>
                  <a:spLocks noChangeAspect="1"/>
                </p:cNvSpPr>
                <p:nvPr/>
              </p:nvSpPr>
              <p:spPr bwMode="auto">
                <a:xfrm rot="10800000">
                  <a:off x="2399479" y="5174718"/>
                  <a:ext cx="91440" cy="91440"/>
                </a:xfrm>
                <a:prstGeom prst="arc">
                  <a:avLst>
                    <a:gd name="adj1" fmla="val 16200000"/>
                    <a:gd name="adj2" fmla="val 5540204"/>
                  </a:avLst>
                </a:prstGeom>
                <a:noFill/>
                <a:ln w="22225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grpSp>
            <p:nvGrpSpPr>
              <p:cNvPr id="88" name="Group 87"/>
              <p:cNvGrpSpPr/>
              <p:nvPr/>
            </p:nvGrpSpPr>
            <p:grpSpPr>
              <a:xfrm>
                <a:off x="2387941" y="5265585"/>
                <a:ext cx="92870" cy="181734"/>
                <a:chOff x="2399479" y="5084424"/>
                <a:chExt cx="92870" cy="181734"/>
              </a:xfrm>
            </p:grpSpPr>
            <p:sp>
              <p:nvSpPr>
                <p:cNvPr id="90" name="Arc 89"/>
                <p:cNvSpPr>
                  <a:spLocks noChangeAspect="1"/>
                </p:cNvSpPr>
                <p:nvPr/>
              </p:nvSpPr>
              <p:spPr bwMode="auto">
                <a:xfrm>
                  <a:off x="2400909" y="5084424"/>
                  <a:ext cx="91440" cy="91440"/>
                </a:xfrm>
                <a:prstGeom prst="arc">
                  <a:avLst>
                    <a:gd name="adj1" fmla="val 16200000"/>
                    <a:gd name="adj2" fmla="val 5540204"/>
                  </a:avLst>
                </a:prstGeom>
                <a:noFill/>
                <a:ln w="22225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91" name="Arc 90"/>
                <p:cNvSpPr>
                  <a:spLocks noChangeAspect="1"/>
                </p:cNvSpPr>
                <p:nvPr/>
              </p:nvSpPr>
              <p:spPr bwMode="auto">
                <a:xfrm rot="10800000">
                  <a:off x="2399479" y="5174718"/>
                  <a:ext cx="91440" cy="91440"/>
                </a:xfrm>
                <a:prstGeom prst="arc">
                  <a:avLst>
                    <a:gd name="adj1" fmla="val 16200000"/>
                    <a:gd name="adj2" fmla="val 5540204"/>
                  </a:avLst>
                </a:prstGeom>
                <a:noFill/>
                <a:ln w="22225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sp>
            <p:nvSpPr>
              <p:cNvPr id="89" name="Rectangle 88"/>
              <p:cNvSpPr/>
              <p:nvPr/>
            </p:nvSpPr>
            <p:spPr bwMode="auto">
              <a:xfrm>
                <a:off x="2266511" y="5013176"/>
                <a:ext cx="325269" cy="504056"/>
              </a:xfrm>
              <a:prstGeom prst="rect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3654717" y="5032682"/>
              <a:ext cx="360475" cy="360475"/>
              <a:chOff x="4095768" y="5402593"/>
              <a:chExt cx="360475" cy="360475"/>
            </a:xfrm>
          </p:grpSpPr>
          <p:sp>
            <p:nvSpPr>
              <p:cNvPr id="83" name="Teardrop 82"/>
              <p:cNvSpPr>
                <a:spLocks noChangeAspect="1"/>
              </p:cNvSpPr>
              <p:nvPr/>
            </p:nvSpPr>
            <p:spPr bwMode="auto">
              <a:xfrm>
                <a:off x="4184566" y="5589240"/>
                <a:ext cx="91440" cy="91440"/>
              </a:xfrm>
              <a:prstGeom prst="teardrop">
                <a:avLst/>
              </a:prstGeom>
              <a:noFill/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4" name="Teardrop 83"/>
              <p:cNvSpPr>
                <a:spLocks noChangeAspect="1"/>
              </p:cNvSpPr>
              <p:nvPr/>
            </p:nvSpPr>
            <p:spPr bwMode="auto">
              <a:xfrm rot="7200000">
                <a:off x="4213098" y="5464054"/>
                <a:ext cx="91440" cy="91440"/>
              </a:xfrm>
              <a:prstGeom prst="teardrop">
                <a:avLst/>
              </a:prstGeom>
              <a:noFill/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5" name="Teardrop 84"/>
              <p:cNvSpPr>
                <a:spLocks noChangeAspect="1"/>
              </p:cNvSpPr>
              <p:nvPr/>
            </p:nvSpPr>
            <p:spPr bwMode="auto">
              <a:xfrm rot="-7200000">
                <a:off x="4307071" y="5554970"/>
                <a:ext cx="91440" cy="91440"/>
              </a:xfrm>
              <a:prstGeom prst="teardrop">
                <a:avLst/>
              </a:prstGeom>
              <a:noFill/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6" name="Oval 85"/>
              <p:cNvSpPr>
                <a:spLocks noChangeAspect="1"/>
              </p:cNvSpPr>
              <p:nvPr/>
            </p:nvSpPr>
            <p:spPr bwMode="auto">
              <a:xfrm>
                <a:off x="4095768" y="5402593"/>
                <a:ext cx="360475" cy="360475"/>
              </a:xfrm>
              <a:prstGeom prst="ellips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cxnSp>
          <p:nvCxnSpPr>
            <p:cNvPr id="42" name="Elbow Connector 41"/>
            <p:cNvCxnSpPr>
              <a:cxnSpLocks/>
              <a:endCxn id="86" idx="4"/>
            </p:cNvCxnSpPr>
            <p:nvPr/>
          </p:nvCxnSpPr>
          <p:spPr bwMode="auto">
            <a:xfrm rot="10800000">
              <a:off x="3834955" y="5393157"/>
              <a:ext cx="2404270" cy="480002"/>
            </a:xfrm>
            <a:prstGeom prst="bentConnector2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Elbow Connector 42"/>
            <p:cNvCxnSpPr>
              <a:cxnSpLocks/>
              <a:endCxn id="89" idx="2"/>
            </p:cNvCxnSpPr>
            <p:nvPr/>
          </p:nvCxnSpPr>
          <p:spPr bwMode="auto">
            <a:xfrm rot="10800000">
              <a:off x="1975485" y="5484925"/>
              <a:ext cx="4263740" cy="679485"/>
            </a:xfrm>
            <a:prstGeom prst="bentConnector2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Straight Connector 43"/>
            <p:cNvCxnSpPr>
              <a:cxnSpLocks/>
            </p:cNvCxnSpPr>
            <p:nvPr/>
          </p:nvCxnSpPr>
          <p:spPr bwMode="auto">
            <a:xfrm flipH="1" flipV="1">
              <a:off x="5844838" y="4895992"/>
              <a:ext cx="7307" cy="902563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5" name="TextBox 4"/>
            <p:cNvSpPr txBox="1"/>
            <p:nvPr/>
          </p:nvSpPr>
          <p:spPr>
            <a:xfrm>
              <a:off x="6706586" y="5865319"/>
              <a:ext cx="1433406" cy="27699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Cooling Systems</a:t>
              </a:r>
            </a:p>
          </p:txBody>
        </p:sp>
        <p:sp>
          <p:nvSpPr>
            <p:cNvPr id="46" name="TextBox 4"/>
            <p:cNvSpPr txBox="1"/>
            <p:nvPr/>
          </p:nvSpPr>
          <p:spPr>
            <a:xfrm>
              <a:off x="4536512" y="4119032"/>
              <a:ext cx="561372" cy="27699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i="1">
                  <a:latin typeface="Arial" panose="020B0604020202020204" pitchFamily="34" charset="0"/>
                  <a:cs typeface="Arial" panose="020B0604020202020204" pitchFamily="34" charset="0"/>
                </a:rPr>
                <a:t>Fiber</a:t>
              </a:r>
            </a:p>
          </p:txBody>
        </p:sp>
        <p:sp>
          <p:nvSpPr>
            <p:cNvPr id="47" name="Left Brace 46"/>
            <p:cNvSpPr/>
            <p:nvPr/>
          </p:nvSpPr>
          <p:spPr bwMode="auto">
            <a:xfrm rot="16200000">
              <a:off x="3036687" y="4437903"/>
              <a:ext cx="93334" cy="1029324"/>
            </a:xfrm>
            <a:prstGeom prst="leftBrac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TextBox 4"/>
            <p:cNvSpPr txBox="1"/>
            <p:nvPr/>
          </p:nvSpPr>
          <p:spPr>
            <a:xfrm>
              <a:off x="2687904" y="5042343"/>
              <a:ext cx="1078187" cy="43088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dirty="0">
                  <a:cs typeface="Arial"/>
                </a:rPr>
                <a:t>LVDS ~ 5m</a:t>
              </a:r>
            </a:p>
            <a:p>
              <a:r>
                <a:rPr lang="en-US" sz="1050" dirty="0">
                  <a:latin typeface="Arial"/>
                  <a:cs typeface="Arial"/>
                </a:rPr>
                <a:t>Analog ~ 20m</a:t>
              </a: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BCCB5C5B-8139-4AF5-8660-5992D927650F}"/>
                </a:ext>
              </a:extLst>
            </p:cNvPr>
            <p:cNvGrpSpPr/>
            <p:nvPr/>
          </p:nvGrpSpPr>
          <p:grpSpPr>
            <a:xfrm>
              <a:off x="1665189" y="2834188"/>
              <a:ext cx="396044" cy="599010"/>
              <a:chOff x="2591780" y="2613966"/>
              <a:chExt cx="396044" cy="599010"/>
            </a:xfrm>
          </p:grpSpPr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BC9E896D-5E3C-4FC4-AF61-E65659CAD676}"/>
                  </a:ext>
                </a:extLst>
              </p:cNvPr>
              <p:cNvSpPr/>
              <p:nvPr/>
            </p:nvSpPr>
            <p:spPr bwMode="auto">
              <a:xfrm>
                <a:off x="2591780" y="2613966"/>
                <a:ext cx="396044" cy="599010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72CDF526-414F-46ED-85F9-A25C11CE761D}"/>
                  </a:ext>
                </a:extLst>
              </p:cNvPr>
              <p:cNvSpPr/>
              <p:nvPr/>
            </p:nvSpPr>
            <p:spPr bwMode="auto">
              <a:xfrm>
                <a:off x="2681790" y="2685974"/>
                <a:ext cx="180020" cy="144016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88104E0F-1547-4F33-A3E5-4ABA06F8F3D9}"/>
                  </a:ext>
                </a:extLst>
              </p:cNvPr>
              <p:cNvSpPr/>
              <p:nvPr/>
            </p:nvSpPr>
            <p:spPr bwMode="auto">
              <a:xfrm>
                <a:off x="2681790" y="2859465"/>
                <a:ext cx="180020" cy="144016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E49C7FD0-43C4-4521-8D35-A918261E2813}"/>
                </a:ext>
              </a:extLst>
            </p:cNvPr>
            <p:cNvGrpSpPr/>
            <p:nvPr/>
          </p:nvGrpSpPr>
          <p:grpSpPr>
            <a:xfrm>
              <a:off x="1817589" y="2986588"/>
              <a:ext cx="396044" cy="599010"/>
              <a:chOff x="2591780" y="2613966"/>
              <a:chExt cx="396044" cy="599010"/>
            </a:xfrm>
          </p:grpSpPr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53766C74-5D4F-4606-9791-70E12D059653}"/>
                  </a:ext>
                </a:extLst>
              </p:cNvPr>
              <p:cNvSpPr/>
              <p:nvPr/>
            </p:nvSpPr>
            <p:spPr bwMode="auto">
              <a:xfrm>
                <a:off x="2591780" y="2613966"/>
                <a:ext cx="396044" cy="599010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F725D88F-D3E7-4FC9-98A6-D1EBD6D2B240}"/>
                  </a:ext>
                </a:extLst>
              </p:cNvPr>
              <p:cNvSpPr/>
              <p:nvPr/>
            </p:nvSpPr>
            <p:spPr bwMode="auto">
              <a:xfrm>
                <a:off x="2681790" y="2685974"/>
                <a:ext cx="180020" cy="144016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C3CB88A1-FE3F-4313-B933-B800AD8EF5C1}"/>
                  </a:ext>
                </a:extLst>
              </p:cNvPr>
              <p:cNvSpPr/>
              <p:nvPr/>
            </p:nvSpPr>
            <p:spPr bwMode="auto">
              <a:xfrm>
                <a:off x="2681790" y="2859465"/>
                <a:ext cx="180020" cy="144016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6370067F-9A9B-4F23-B167-5BD81FB57C8A}"/>
                </a:ext>
              </a:extLst>
            </p:cNvPr>
            <p:cNvGrpSpPr/>
            <p:nvPr/>
          </p:nvGrpSpPr>
          <p:grpSpPr>
            <a:xfrm>
              <a:off x="1969989" y="3138988"/>
              <a:ext cx="396044" cy="599010"/>
              <a:chOff x="2591780" y="2613966"/>
              <a:chExt cx="396044" cy="599010"/>
            </a:xfrm>
          </p:grpSpPr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CCE8259C-6447-4727-A951-67578C0A120A}"/>
                  </a:ext>
                </a:extLst>
              </p:cNvPr>
              <p:cNvSpPr/>
              <p:nvPr/>
            </p:nvSpPr>
            <p:spPr bwMode="auto">
              <a:xfrm>
                <a:off x="2591780" y="2613966"/>
                <a:ext cx="396044" cy="599010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E0A53FB2-71DC-46BF-9BD8-3046BBB059B0}"/>
                  </a:ext>
                </a:extLst>
              </p:cNvPr>
              <p:cNvSpPr/>
              <p:nvPr/>
            </p:nvSpPr>
            <p:spPr bwMode="auto">
              <a:xfrm>
                <a:off x="2681790" y="2685974"/>
                <a:ext cx="180020" cy="144016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99A0EB5C-1CA6-4967-814D-013DC5394800}"/>
                  </a:ext>
                </a:extLst>
              </p:cNvPr>
              <p:cNvSpPr/>
              <p:nvPr/>
            </p:nvSpPr>
            <p:spPr bwMode="auto">
              <a:xfrm>
                <a:off x="2681790" y="2859465"/>
                <a:ext cx="180020" cy="144016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68E73976-EA2F-4B0E-A92E-8AE5A0728231}"/>
                </a:ext>
              </a:extLst>
            </p:cNvPr>
            <p:cNvGrpSpPr/>
            <p:nvPr/>
          </p:nvGrpSpPr>
          <p:grpSpPr>
            <a:xfrm>
              <a:off x="2122389" y="3291388"/>
              <a:ext cx="396044" cy="599010"/>
              <a:chOff x="2591780" y="2613966"/>
              <a:chExt cx="396044" cy="599010"/>
            </a:xfrm>
          </p:grpSpPr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825A3A14-DAAA-411A-AE49-DC62C41503C3}"/>
                  </a:ext>
                </a:extLst>
              </p:cNvPr>
              <p:cNvSpPr/>
              <p:nvPr/>
            </p:nvSpPr>
            <p:spPr bwMode="auto">
              <a:xfrm>
                <a:off x="2591780" y="2613966"/>
                <a:ext cx="396044" cy="599010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5F43517B-AAB0-4B47-ADA2-A50A3F31EB8C}"/>
                  </a:ext>
                </a:extLst>
              </p:cNvPr>
              <p:cNvSpPr/>
              <p:nvPr/>
            </p:nvSpPr>
            <p:spPr bwMode="auto">
              <a:xfrm>
                <a:off x="2681790" y="2685974"/>
                <a:ext cx="180020" cy="144016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564FEAAA-D615-46D2-B1EC-39E43C2C0E5A}"/>
                  </a:ext>
                </a:extLst>
              </p:cNvPr>
              <p:cNvSpPr/>
              <p:nvPr/>
            </p:nvSpPr>
            <p:spPr bwMode="auto">
              <a:xfrm>
                <a:off x="2681790" y="2859465"/>
                <a:ext cx="180020" cy="144016"/>
              </a:xfrm>
              <a:prstGeom prst="rect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5814ECE2-295D-4310-BCBE-7F85AB7272F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18424" y="3461129"/>
              <a:ext cx="3279912" cy="0"/>
            </a:xfrm>
            <a:prstGeom prst="line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4" name="TextBox 4">
              <a:extLst>
                <a:ext uri="{FF2B5EF4-FFF2-40B4-BE49-F238E27FC236}">
                  <a16:creationId xmlns:a16="http://schemas.microsoft.com/office/drawing/2014/main" id="{252A497D-7E07-4920-B3CC-0A70FA8FA540}"/>
                </a:ext>
              </a:extLst>
            </p:cNvPr>
            <p:cNvSpPr txBox="1"/>
            <p:nvPr/>
          </p:nvSpPr>
          <p:spPr>
            <a:xfrm>
              <a:off x="3071899" y="3187212"/>
              <a:ext cx="1195947" cy="27699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i="1">
                  <a:latin typeface="Arial"/>
                  <a:cs typeface="Arial"/>
                </a:rPr>
                <a:t>Fiber</a:t>
              </a:r>
              <a:endParaRPr lang="en-US" sz="1200" b="1" i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Left Brace 54">
              <a:extLst>
                <a:ext uri="{FF2B5EF4-FFF2-40B4-BE49-F238E27FC236}">
                  <a16:creationId xmlns:a16="http://schemas.microsoft.com/office/drawing/2014/main" id="{D884AE3D-F97D-4260-99E5-DABDA567B54F}"/>
                </a:ext>
              </a:extLst>
            </p:cNvPr>
            <p:cNvSpPr/>
            <p:nvPr/>
          </p:nvSpPr>
          <p:spPr bwMode="auto">
            <a:xfrm rot="5400000" flipV="1">
              <a:off x="3884319" y="1674644"/>
              <a:ext cx="182007" cy="2898045"/>
            </a:xfrm>
            <a:prstGeom prst="leftBrac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6" name="TextBox 4">
              <a:extLst>
                <a:ext uri="{FF2B5EF4-FFF2-40B4-BE49-F238E27FC236}">
                  <a16:creationId xmlns:a16="http://schemas.microsoft.com/office/drawing/2014/main" id="{4B922D5C-E033-4914-8B51-BA6990830B12}"/>
                </a:ext>
              </a:extLst>
            </p:cNvPr>
            <p:cNvSpPr txBox="1"/>
            <p:nvPr/>
          </p:nvSpPr>
          <p:spPr>
            <a:xfrm>
              <a:off x="3084726" y="2585332"/>
              <a:ext cx="1067593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L ~ 100 m</a:t>
              </a:r>
            </a:p>
            <a:p>
              <a:pPr algn="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fiber</a:t>
              </a:r>
            </a:p>
          </p:txBody>
        </p:sp>
        <p:sp>
          <p:nvSpPr>
            <p:cNvPr id="57" name="TextBox 4">
              <a:extLst>
                <a:ext uri="{FF2B5EF4-FFF2-40B4-BE49-F238E27FC236}">
                  <a16:creationId xmlns:a16="http://schemas.microsoft.com/office/drawing/2014/main" id="{0D417D55-D5A2-47A1-884A-7768C5B9C650}"/>
                </a:ext>
              </a:extLst>
            </p:cNvPr>
            <p:cNvSpPr txBox="1"/>
            <p:nvPr/>
          </p:nvSpPr>
          <p:spPr>
            <a:xfrm>
              <a:off x="6740625" y="2335485"/>
              <a:ext cx="2164375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i="1" dirty="0">
                  <a:solidFill>
                    <a:srgbClr val="0070C0"/>
                  </a:solidFill>
                  <a:latin typeface="Arial"/>
                  <a:cs typeface="Arial"/>
                </a:rPr>
                <a:t>Global timing, busy &amp; sync</a:t>
              </a:r>
            </a:p>
            <a:p>
              <a:r>
                <a:rPr lang="en-US" sz="1200" b="1" i="1" dirty="0">
                  <a:solidFill>
                    <a:srgbClr val="0070C0"/>
                  </a:solidFill>
                  <a:latin typeface="Arial"/>
                  <a:cs typeface="Arial"/>
                </a:rPr>
                <a:t>Beam collision clock input</a:t>
              </a:r>
            </a:p>
          </p:txBody>
        </p:sp>
        <p:cxnSp>
          <p:nvCxnSpPr>
            <p:cNvPr id="58" name="Elbow Connector 117">
              <a:extLst>
                <a:ext uri="{FF2B5EF4-FFF2-40B4-BE49-F238E27FC236}">
                  <a16:creationId xmlns:a16="http://schemas.microsoft.com/office/drawing/2014/main" id="{9C0C38B3-1D7C-45B6-8998-DA99D7A932E3}"/>
                </a:ext>
              </a:extLst>
            </p:cNvPr>
            <p:cNvCxnSpPr>
              <a:cxnSpLocks/>
              <a:stCxn id="8" idx="1"/>
            </p:cNvCxnSpPr>
            <p:nvPr/>
          </p:nvCxnSpPr>
          <p:spPr bwMode="auto">
            <a:xfrm rot="10800000" flipV="1">
              <a:off x="5726586" y="2561215"/>
              <a:ext cx="202214" cy="818365"/>
            </a:xfrm>
            <a:prstGeom prst="bentConnector2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9" name="Flowchart: Magnetic Disk 58">
              <a:extLst>
                <a:ext uri="{FF2B5EF4-FFF2-40B4-BE49-F238E27FC236}">
                  <a16:creationId xmlns:a16="http://schemas.microsoft.com/office/drawing/2014/main" id="{8897FBCD-B2B3-4ED0-B3C8-0334C0C131F4}"/>
                </a:ext>
              </a:extLst>
            </p:cNvPr>
            <p:cNvSpPr/>
            <p:nvPr/>
          </p:nvSpPr>
          <p:spPr bwMode="auto">
            <a:xfrm>
              <a:off x="7668000" y="4308278"/>
              <a:ext cx="914400" cy="612648"/>
            </a:xfrm>
            <a:prstGeom prst="flowChartMagneticDisk">
              <a:avLst/>
            </a:prstGeom>
            <a:solidFill>
              <a:srgbClr val="FF9933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TextBox 4">
              <a:extLst>
                <a:ext uri="{FF2B5EF4-FFF2-40B4-BE49-F238E27FC236}">
                  <a16:creationId xmlns:a16="http://schemas.microsoft.com/office/drawing/2014/main" id="{D19C6DB3-7211-4233-8731-463F980F6EBC}"/>
                </a:ext>
              </a:extLst>
            </p:cNvPr>
            <p:cNvSpPr txBox="1"/>
            <p:nvPr/>
          </p:nvSpPr>
          <p:spPr>
            <a:xfrm>
              <a:off x="7644060" y="4530797"/>
              <a:ext cx="982961" cy="276999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none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i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Monitoring</a:t>
              </a:r>
            </a:p>
          </p:txBody>
        </p:sp>
        <p:sp>
          <p:nvSpPr>
            <p:cNvPr id="61" name="Left-Right Arrow 62">
              <a:extLst>
                <a:ext uri="{FF2B5EF4-FFF2-40B4-BE49-F238E27FC236}">
                  <a16:creationId xmlns:a16="http://schemas.microsoft.com/office/drawing/2014/main" id="{B60A381E-0FC7-45F7-8894-046639897746}"/>
                </a:ext>
              </a:extLst>
            </p:cNvPr>
            <p:cNvSpPr/>
            <p:nvPr/>
          </p:nvSpPr>
          <p:spPr bwMode="auto">
            <a:xfrm>
              <a:off x="7285038" y="4504191"/>
              <a:ext cx="382962" cy="215844"/>
            </a:xfrm>
            <a:prstGeom prst="leftRightArrow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2" name="Arrow: Right 98">
              <a:extLst>
                <a:ext uri="{FF2B5EF4-FFF2-40B4-BE49-F238E27FC236}">
                  <a16:creationId xmlns:a16="http://schemas.microsoft.com/office/drawing/2014/main" id="{AE6E473D-95EF-4482-881D-D537C857E989}"/>
                </a:ext>
              </a:extLst>
            </p:cNvPr>
            <p:cNvSpPr/>
            <p:nvPr/>
          </p:nvSpPr>
          <p:spPr bwMode="auto">
            <a:xfrm>
              <a:off x="1984704" y="1939776"/>
              <a:ext cx="1292628" cy="410716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r>
                <a:rPr kumimoji="0" lang="en-US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BW: O(</a:t>
              </a:r>
              <a:r>
                <a:rPr lang="en-US" sz="1000" dirty="0">
                  <a:solidFill>
                    <a:srgbClr val="000000"/>
                  </a:solidFill>
                </a:rPr>
                <a:t>100 Tbps</a:t>
              </a:r>
              <a:r>
                <a:rPr kumimoji="0" lang="en-US" sz="10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)</a:t>
              </a:r>
            </a:p>
          </p:txBody>
        </p:sp>
        <p:sp>
          <p:nvSpPr>
            <p:cNvPr id="63" name="Arrow: Right 171">
              <a:extLst>
                <a:ext uri="{FF2B5EF4-FFF2-40B4-BE49-F238E27FC236}">
                  <a16:creationId xmlns:a16="http://schemas.microsoft.com/office/drawing/2014/main" id="{C1BC3A88-8682-42E0-92B7-B6264F2E9328}"/>
                </a:ext>
              </a:extLst>
            </p:cNvPr>
            <p:cNvSpPr/>
            <p:nvPr/>
          </p:nvSpPr>
          <p:spPr bwMode="auto">
            <a:xfrm>
              <a:off x="4537432" y="1902749"/>
              <a:ext cx="1314713" cy="412004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BW: O</a:t>
              </a:r>
              <a:r>
                <a:rPr kumimoji="0" lang="en-US" sz="1000" b="0" i="0" u="none" strike="noStrike" cap="none" normalizeH="0" baseline="0" dirty="0">
                  <a:ln>
                    <a:noFill/>
                  </a:ln>
                  <a:effectLst/>
                  <a:latin typeface="Arial"/>
                  <a:cs typeface="Arial"/>
                </a:rPr>
                <a:t>(</a:t>
              </a:r>
              <a:r>
                <a:rPr lang="en-US" sz="1000" dirty="0">
                  <a:solidFill>
                    <a:srgbClr val="000000"/>
                  </a:solidFill>
                  <a:latin typeface="Arial"/>
                  <a:cs typeface="Arial"/>
                </a:rPr>
                <a:t>10 </a:t>
              </a:r>
              <a:r>
                <a:rPr lang="en-US" sz="1000" dirty="0" err="1">
                  <a:solidFill>
                    <a:srgbClr val="000000"/>
                  </a:solidFill>
                  <a:latin typeface="Arial"/>
                  <a:cs typeface="Arial"/>
                </a:rPr>
                <a:t>Tbps</a:t>
              </a:r>
              <a:r>
                <a:rPr kumimoji="0" lang="en-US" sz="1000" b="0" i="0" u="none" strike="noStrike" cap="none" normalizeH="0" baseline="0" dirty="0">
                  <a:ln>
                    <a:noFill/>
                  </a:ln>
                  <a:effectLst/>
                  <a:latin typeface="Arial"/>
                  <a:cs typeface="Arial"/>
                </a:rPr>
                <a:t>)</a:t>
              </a:r>
            </a:p>
          </p:txBody>
        </p:sp>
        <p:sp>
          <p:nvSpPr>
            <p:cNvPr id="64" name="Arrow: Right 172">
              <a:extLst>
                <a:ext uri="{FF2B5EF4-FFF2-40B4-BE49-F238E27FC236}">
                  <a16:creationId xmlns:a16="http://schemas.microsoft.com/office/drawing/2014/main" id="{00498A6B-62E5-4B11-8D2F-6BE85FAB144E}"/>
                </a:ext>
              </a:extLst>
            </p:cNvPr>
            <p:cNvSpPr/>
            <p:nvPr/>
          </p:nvSpPr>
          <p:spPr bwMode="auto">
            <a:xfrm>
              <a:off x="7262353" y="2781446"/>
              <a:ext cx="1364668" cy="496712"/>
            </a:xfrm>
            <a:prstGeom prst="rightArrow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r>
                <a:rPr kumimoji="0" lang="en-US" sz="1000" b="0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rPr>
                <a:t>Goal: O(</a:t>
              </a:r>
              <a:r>
                <a:rPr lang="en-US" sz="1000" dirty="0">
                  <a:solidFill>
                    <a:srgbClr val="FF0000"/>
                  </a:solidFill>
                  <a:latin typeface="Arial" charset="0"/>
                </a:rPr>
                <a:t>100</a:t>
              </a:r>
              <a:r>
                <a:rPr lang="en-US" sz="1000" dirty="0">
                  <a:solidFill>
                    <a:srgbClr val="FF0000"/>
                  </a:solidFill>
                </a:rPr>
                <a:t> Gbps</a:t>
              </a:r>
              <a:r>
                <a:rPr kumimoji="0" lang="en-US" sz="1000" b="0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Arial" charset="0"/>
                </a:rPr>
                <a:t>)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137D6A32-EDB0-4008-A12A-C6C98A6988AF}"/>
                </a:ext>
              </a:extLst>
            </p:cNvPr>
            <p:cNvSpPr txBox="1"/>
            <p:nvPr/>
          </p:nvSpPr>
          <p:spPr>
            <a:xfrm>
              <a:off x="2107095" y="3682066"/>
              <a:ext cx="487117" cy="26590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000" b="1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FEB</a:t>
              </a:r>
              <a:endPara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810BB5D1-751F-4AFA-981E-D449292B7C82}"/>
                </a:ext>
              </a:extLst>
            </p:cNvPr>
            <p:cNvSpPr txBox="1"/>
            <p:nvPr/>
          </p:nvSpPr>
          <p:spPr>
            <a:xfrm>
              <a:off x="2145322" y="4905343"/>
              <a:ext cx="606725" cy="26590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000" b="1" i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FEB</a:t>
              </a:r>
              <a:endParaRPr 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2A3BA85F-F02C-4030-A296-E24B2765FD9C}"/>
                </a:ext>
              </a:extLst>
            </p:cNvPr>
            <p:cNvSpPr txBox="1"/>
            <p:nvPr/>
          </p:nvSpPr>
          <p:spPr>
            <a:xfrm>
              <a:off x="3781457" y="4714207"/>
              <a:ext cx="472491" cy="26590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000" b="1" i="1" dirty="0">
                  <a:solidFill>
                    <a:srgbClr val="000000"/>
                  </a:solidFill>
                  <a:latin typeface="Arial"/>
                  <a:cs typeface="Arial"/>
                </a:rPr>
                <a:t>FEP</a:t>
              </a:r>
              <a:endParaRPr lang="en-US" sz="1000" dirty="0">
                <a:solidFill>
                  <a:srgbClr val="000000"/>
                </a:solidFill>
              </a:endParaRPr>
            </a:p>
          </p:txBody>
        </p:sp>
        <p:cxnSp>
          <p:nvCxnSpPr>
            <p:cNvPr id="68" name="Straight Arrow Connector 67"/>
            <p:cNvCxnSpPr>
              <a:cxnSpLocks/>
              <a:endCxn id="81" idx="1"/>
            </p:cNvCxnSpPr>
            <p:nvPr/>
          </p:nvCxnSpPr>
          <p:spPr bwMode="auto">
            <a:xfrm flipV="1">
              <a:off x="1496766" y="2978204"/>
              <a:ext cx="258433" cy="7048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aphicFrame>
          <p:nvGraphicFramePr>
            <p:cNvPr id="69" name="Diagram 68"/>
            <p:cNvGraphicFramePr/>
            <p:nvPr>
              <p:extLst/>
            </p:nvPr>
          </p:nvGraphicFramePr>
          <p:xfrm>
            <a:off x="5424349" y="3204918"/>
            <a:ext cx="1846100" cy="168400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70" name="Rectangle 69"/>
            <p:cNvSpPr/>
            <p:nvPr/>
          </p:nvSpPr>
          <p:spPr bwMode="auto">
            <a:xfrm>
              <a:off x="5568665" y="5796267"/>
              <a:ext cx="674005" cy="445686"/>
            </a:xfrm>
            <a:prstGeom prst="rect">
              <a:avLst/>
            </a:prstGeom>
            <a:solidFill>
              <a:srgbClr val="0000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226570" y="2143407"/>
            <a:ext cx="635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1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657" y="82164"/>
            <a:ext cx="7886700" cy="800092"/>
          </a:xfrm>
        </p:spPr>
        <p:txBody>
          <a:bodyPr>
            <a:normAutofit/>
          </a:bodyPr>
          <a:lstStyle/>
          <a:p>
            <a:r>
              <a:rPr lang="en-US" dirty="0" smtClean="0"/>
              <a:t>EIC </a:t>
            </a:r>
            <a:r>
              <a:rPr lang="en-US" dirty="0" smtClean="0"/>
              <a:t>Streaming Readout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92E435-6186-EF49-B6BF-47FF1F8FD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4</a:t>
            </a:fld>
            <a:endParaRPr lang="en-US"/>
          </a:p>
        </p:txBody>
      </p:sp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467544" y="818537"/>
            <a:ext cx="8219256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sx="101000" sy="101000" algn="ctr" rotWithShape="0">
              <a:srgbClr val="000000">
                <a:alpha val="10000"/>
              </a:srgbClr>
            </a:outerShdw>
          </a:effectLst>
        </p:spPr>
        <p:txBody>
          <a:bodyPr wrap="square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sz="1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 – Front-End Boards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Custom designed for each detector and populated with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ASICs, large magnetic fields.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ASICs designed to process analog signals and digitization tailored to each type of detector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technology.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ata reduction (e.g. zero suppression) is desirable.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Simplification of testing and calibration operations with triggered-mode configuration.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Data transport via optical fibers to minimize cabling.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US" sz="1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sz="1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FEP – Front-End Processors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Custom designed to process and aggregate data streams from multiple FEBs.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FPGAs are dominant components on these PCBs.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Algorithms reduce data flow (e.g., zero suppression)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Data transport via optical fibers to minimize cabling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sz="1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sz="1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Timing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High speed and precision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combines custom designed and COTS componentry.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Provides synchronization of and clock distribution to the readout elements.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Jitter better than 1 ps.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sz="14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sz="1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 Switches/Servers/Computing/Link Exchange (FELIX)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High performance COTS infrastructure.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Enables further reduction of data flow prior to storage via sophisticated algorithms, e.g., ML and AI.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Radiation levels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are much lower than at LHC. Studies are being performed to inform readout technology selection, however.</a:t>
            </a:r>
            <a:endParaRPr lang="en-US" sz="1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96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657" y="82164"/>
            <a:ext cx="7886700" cy="800092"/>
          </a:xfrm>
        </p:spPr>
        <p:txBody>
          <a:bodyPr/>
          <a:lstStyle/>
          <a:p>
            <a:r>
              <a:rPr lang="en-US" dirty="0"/>
              <a:t>Readout Channels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92E435-6186-EF49-B6BF-47FF1F8FD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237" y="1774030"/>
            <a:ext cx="4565970" cy="36075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9578" y="2196047"/>
            <a:ext cx="4028672" cy="3946975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13050FF-D63E-456B-92F0-D0DE01332D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237" y="882256"/>
            <a:ext cx="7886700" cy="435133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Developed two documents summarizing the EIC readout requirements:</a:t>
            </a:r>
          </a:p>
          <a:p>
            <a:pPr lvl="1"/>
            <a:r>
              <a:rPr lang="en-US" sz="1400" dirty="0" smtClean="0"/>
              <a:t>EIC Readout Specification Matrix.xlsx – Detectors, channels, requirements spreadsheet.</a:t>
            </a:r>
          </a:p>
          <a:p>
            <a:pPr lvl="1"/>
            <a:r>
              <a:rPr lang="en-US" sz="1400" dirty="0" smtClean="0"/>
              <a:t>Development of the EIC Streaming Readout.doc – Roadmap to realization.</a:t>
            </a:r>
            <a:endParaRPr lang="en-US" sz="1400" dirty="0"/>
          </a:p>
        </p:txBody>
      </p:sp>
      <p:sp>
        <p:nvSpPr>
          <p:cNvPr id="16" name="TextBox 4"/>
          <p:cNvSpPr txBox="1"/>
          <p:nvPr/>
        </p:nvSpPr>
        <p:spPr>
          <a:xfrm>
            <a:off x="1878134" y="5571490"/>
            <a:ext cx="2751074" cy="64633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detector/sensor categories:</a:t>
            </a:r>
          </a:p>
          <a:p>
            <a:pPr marL="2000250" lvl="4" indent="-171450">
              <a:buFont typeface="Wingdings" panose="05000000000000000000" pitchFamily="2" charset="2"/>
              <a:buChar char="Ø"/>
            </a:pPr>
            <a:r>
              <a:rPr lang="en-US" sz="12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MPGD</a:t>
            </a:r>
          </a:p>
          <a:p>
            <a:pPr marL="2000250" lvl="4" indent="-171450">
              <a:buFont typeface="Wingdings" panose="05000000000000000000" pitchFamily="2" charset="2"/>
              <a:buChar char="Ø"/>
            </a:pPr>
            <a:r>
              <a:rPr lang="en-US" sz="1200" b="1" i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Photon</a:t>
            </a:r>
            <a:endParaRPr lang="en-US" sz="1200" b="1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02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657" y="82164"/>
            <a:ext cx="7886700" cy="800092"/>
          </a:xfrm>
        </p:spPr>
        <p:txBody>
          <a:bodyPr/>
          <a:lstStyle/>
          <a:p>
            <a:r>
              <a:rPr lang="en-US" dirty="0" smtClean="0"/>
              <a:t>Specifications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92E435-6186-EF49-B6BF-47FF1F8FD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6</a:t>
            </a:fld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13050FF-D63E-456B-92F0-D0DE01332D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237" y="789209"/>
            <a:ext cx="7886700" cy="432194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Preliminary specifications for MPGD readout (ASIC)</a:t>
            </a:r>
            <a:endParaRPr lang="en-US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38" y="1141209"/>
            <a:ext cx="5043488" cy="5513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55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92E435-6186-EF49-B6BF-47FF1F8FD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7</a:t>
            </a:fld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13050FF-D63E-456B-92F0-D0DE01332D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237" y="702295"/>
            <a:ext cx="7886700" cy="432194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Preliminary specifications for photon sensor readout (ASIC)</a:t>
            </a:r>
            <a:endParaRPr lang="en-US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3113" y="1047575"/>
            <a:ext cx="4738687" cy="5557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5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657" y="82164"/>
            <a:ext cx="7886700" cy="800092"/>
          </a:xfrm>
        </p:spPr>
        <p:txBody>
          <a:bodyPr/>
          <a:lstStyle/>
          <a:p>
            <a:r>
              <a:rPr lang="en-US" dirty="0"/>
              <a:t>DAQ/Computing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92E435-6186-EF49-B6BF-47FF1F8FD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8</a:t>
            </a:fld>
            <a:endParaRPr lang="en-US"/>
          </a:p>
        </p:txBody>
      </p:sp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324670" y="788531"/>
            <a:ext cx="582848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sx="101000" sy="101000" algn="ctr" rotWithShape="0">
              <a:srgbClr val="000000">
                <a:alpha val="10000"/>
              </a:srgbClr>
            </a:outerShdw>
          </a:effectLst>
        </p:spPr>
        <p:txBody>
          <a:bodyPr wrap="square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While EIC event rates are are expected to be </a:t>
            </a:r>
            <a:r>
              <a:rPr lang="en-US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 kHz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much smaller cross sections and multiplicities for (</a:t>
            </a:r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e+p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e+A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 collisions will make event identification and reconstruction more manageable in the online system.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Machine (synchrotron) background levels still uncertain.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Detector choices (e.g. dark noise rate) can also affect requirements.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A260AC-2178-6040-81E0-F24F8423EC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3149" y="638175"/>
            <a:ext cx="2852981" cy="19643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01B1EF3-2895-B240-ABC6-6FE5D49B3729}"/>
              </a:ext>
            </a:extLst>
          </p:cNvPr>
          <p:cNvSpPr txBox="1"/>
          <p:nvPr/>
        </p:nvSpPr>
        <p:spPr>
          <a:xfrm>
            <a:off x="324670" y="2832832"/>
            <a:ext cx="838118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 raw data rate to archival storage of the order </a:t>
            </a:r>
            <a:r>
              <a:rPr lang="en-US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 Gbps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Includes background and noise estimates. 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Is still half the expected rates for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sPHENIX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Possible higher rate in the event of excessive background and noise, which would require filtering.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Event reconstruction times for larger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JLab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experiments (GLUEX, CLAS12) are around 600 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/event with current (2020) CPUs. Extrapolating to 2030 performances we expect a cluster of &lt;300 nodes (128 cores/node) to be sufficient to support the 500 kHz interaction rate.</a:t>
            </a:r>
          </a:p>
          <a:p>
            <a:pPr marL="342900" indent="-342900">
              <a:buFont typeface="Wingdings" pitchFamily="2" charset="2"/>
              <a:buChar char="q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Assuming 28 weeks of running and 70% facility efficiency this translates into around </a:t>
            </a:r>
            <a:r>
              <a:rPr lang="en-US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148 PB/year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of raw data only.  </a:t>
            </a:r>
          </a:p>
        </p:txBody>
      </p:sp>
    </p:spTree>
    <p:extLst>
      <p:ext uri="{BB962C8B-B14F-4D97-AF65-F5344CB8AC3E}">
        <p14:creationId xmlns:p14="http://schemas.microsoft.com/office/powerpoint/2010/main" val="2423837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657" y="82164"/>
            <a:ext cx="7886700" cy="800092"/>
          </a:xfrm>
        </p:spPr>
        <p:txBody>
          <a:bodyPr/>
          <a:lstStyle/>
          <a:p>
            <a:r>
              <a:rPr lang="en-US" dirty="0" smtClean="0"/>
              <a:t>Timing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C01DE1-A17E-0B4A-B632-486D932E527D}"/>
              </a:ext>
            </a:extLst>
          </p:cNvPr>
          <p:cNvSpPr txBox="1"/>
          <p:nvPr/>
        </p:nvSpPr>
        <p:spPr>
          <a:xfrm>
            <a:off x="5220930" y="720054"/>
            <a:ext cx="366743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RF Clock: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4 ns bunches.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580 fs Jitter, single-mode fiber.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Feedback channel for phase compensation.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Experiment Clock: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&lt;4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jitter at DAQ crate level.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Multi-mode fiber, LVPECL.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Relative time measured via 25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TDCs.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Calibration prior to every run.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Bunch determination via 100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- 200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resolution scintillating detectors.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92E435-6186-EF49-B6BF-47FF1F8FD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661" y="1243166"/>
            <a:ext cx="4833938" cy="38671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297" y="731880"/>
            <a:ext cx="3371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Using </a:t>
            </a:r>
            <a:r>
              <a:rPr lang="en-US" u="sng" dirty="0" err="1" smtClean="0"/>
              <a:t>GlueX@JLab</a:t>
            </a:r>
            <a:r>
              <a:rPr lang="en-US" u="sng" dirty="0" smtClean="0"/>
              <a:t> as an example:</a:t>
            </a:r>
            <a:endParaRPr lang="en-US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550607" y="5110316"/>
            <a:ext cx="81361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Timing performance at EIC will be more challenging</a:t>
            </a:r>
            <a:r>
              <a:rPr lang="en-US" dirty="0" smtClean="0">
                <a:solidFill>
                  <a:srgbClr val="0000FF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Distribution and synchronization of front-end with 98.5 MHz with the EIC beam collision clock.</a:t>
            </a:r>
            <a:endParaRPr lang="en-US" dirty="0" smtClean="0">
              <a:solidFill>
                <a:srgbClr val="0000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20 </a:t>
            </a:r>
            <a:r>
              <a:rPr lang="en-US" dirty="0" err="1" smtClean="0">
                <a:solidFill>
                  <a:srgbClr val="0000FF"/>
                </a:solidFill>
              </a:rPr>
              <a:t>ps</a:t>
            </a:r>
            <a:r>
              <a:rPr lang="en-US" dirty="0" smtClean="0">
                <a:solidFill>
                  <a:srgbClr val="0000FF"/>
                </a:solidFill>
              </a:rPr>
              <a:t> resolution detectors at EIC will require &lt;1 </a:t>
            </a:r>
            <a:r>
              <a:rPr lang="en-US" dirty="0" err="1" smtClean="0">
                <a:solidFill>
                  <a:srgbClr val="0000FF"/>
                </a:solidFill>
              </a:rPr>
              <a:t>ps</a:t>
            </a:r>
            <a:r>
              <a:rPr lang="en-US" dirty="0" smtClean="0">
                <a:solidFill>
                  <a:srgbClr val="0000FF"/>
                </a:solidFill>
              </a:rPr>
              <a:t> clock jitter.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66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P-BNL-TJNAF March 11 Meeting DRAFTv3.pptx" id="{46AF6D6A-4294-4B22-94CD-AA52460A2916}" vid="{4162AC15-BCCC-4400-91DD-5CAEFA6AE18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176BEFC8DC7C4B9A2303C8CB47BABC" ma:contentTypeVersion="5" ma:contentTypeDescription="Create a new document." ma:contentTypeScope="" ma:versionID="745a2f968e27bf1df8db9981ada07181">
  <xsd:schema xmlns:xsd="http://www.w3.org/2001/XMLSchema" xmlns:xs="http://www.w3.org/2001/XMLSchema" xmlns:p="http://schemas.microsoft.com/office/2006/metadata/properties" xmlns:ns3="044ae1f2-ed8d-456f-9aad-c49fc5d202f7" xmlns:ns4="db13f367-cce8-4835-ba09-df0cdb443da0" targetNamespace="http://schemas.microsoft.com/office/2006/metadata/properties" ma:root="true" ma:fieldsID="d81d6d521822c63da89db7c964cc40d6" ns3:_="" ns4:_="">
    <xsd:import namespace="044ae1f2-ed8d-456f-9aad-c49fc5d202f7"/>
    <xsd:import namespace="db13f367-cce8-4835-ba09-df0cdb443da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4ae1f2-ed8d-456f-9aad-c49fc5d202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13f367-cce8-4835-ba09-df0cdb443da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DE98C05-5760-4FD2-B85E-2A9CB1A90B2B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044ae1f2-ed8d-456f-9aad-c49fc5d202f7"/>
    <ds:schemaRef ds:uri="http://purl.org/dc/elements/1.1/"/>
    <ds:schemaRef ds:uri="db13f367-cce8-4835-ba09-df0cdb443da0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313530D-2EFE-43C2-A69D-8EC1F4F3645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44ae1f2-ed8d-456f-9aad-c49fc5d202f7"/>
    <ds:schemaRef ds:uri="db13f367-cce8-4835-ba09-df0cdb443d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DF5CC8D-D5D4-46AE-BC87-A9F5EE92E87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NP-BNL-TJNAF March 11 Meeting Templatev2</Template>
  <TotalTime>14637</TotalTime>
  <Words>1126</Words>
  <Application>Microsoft Office PowerPoint</Application>
  <PresentationFormat>On-screen Show (4:3)</PresentationFormat>
  <Paragraphs>160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Office Theme</vt:lpstr>
      <vt:lpstr>EIC Readout Overview </vt:lpstr>
      <vt:lpstr>Outline</vt:lpstr>
      <vt:lpstr>EIC Streaming Readout Architecture</vt:lpstr>
      <vt:lpstr>EIC Streaming Readout</vt:lpstr>
      <vt:lpstr>Readout Channels</vt:lpstr>
      <vt:lpstr>Specifications</vt:lpstr>
      <vt:lpstr>PowerPoint Presentation</vt:lpstr>
      <vt:lpstr>DAQ/Computing</vt:lpstr>
      <vt:lpstr>Timing</vt:lpstr>
      <vt:lpstr>Outline of the EIC Needs</vt:lpstr>
      <vt:lpstr>Timeline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 Ion Collider Planning Update NP-BNL-TJNAF</dc:title>
  <dc:creator>Hatton, Diane</dc:creator>
  <cp:lastModifiedBy>Fernando Barbosa</cp:lastModifiedBy>
  <cp:revision>350</cp:revision>
  <cp:lastPrinted>2020-03-09T20:35:13Z</cp:lastPrinted>
  <dcterms:created xsi:type="dcterms:W3CDTF">2020-03-08T15:15:52Z</dcterms:created>
  <dcterms:modified xsi:type="dcterms:W3CDTF">2021-11-04T14:07:25Z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0x01010084176BEFC8DC7C4B9A2303C8CB47BABC</vt:lpwstr>
  </property>
</Properties>
</file>