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297" r:id="rId3"/>
    <p:sldId id="316" r:id="rId4"/>
    <p:sldId id="314" r:id="rId5"/>
    <p:sldId id="315" r:id="rId6"/>
    <p:sldId id="308" r:id="rId7"/>
    <p:sldId id="318" r:id="rId8"/>
    <p:sldId id="319" r:id="rId9"/>
    <p:sldId id="276" r:id="rId10"/>
    <p:sldId id="275" r:id="rId11"/>
    <p:sldId id="317" r:id="rId12"/>
    <p:sldId id="273" r:id="rId13"/>
    <p:sldId id="265" r:id="rId14"/>
    <p:sldId id="320" r:id="rId15"/>
    <p:sldId id="321" r:id="rId16"/>
    <p:sldId id="322" r:id="rId17"/>
    <p:sldId id="323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72" autoAdjust="0"/>
  </p:normalViewPr>
  <p:slideViewPr>
    <p:cSldViewPr snapToGrid="0" snapToObjects="1">
      <p:cViewPr>
        <p:scale>
          <a:sx n="86" d="100"/>
          <a:sy n="86" d="100"/>
        </p:scale>
        <p:origin x="774" y="5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C133265-C4C4-48FA-AF72-26243FEA7879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B9E0CD2-3425-4B61-B68D-0A846BEEBE24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A8173E-75A8-4EA2-9DC2-F80AAB12688E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78B11C3-E275-4068-9BF5-EA18455FE31D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4164814-9556-4DFD-9E93-3F3417054CC5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7F76C9D-B662-40DF-AD21-1E86FE4D2ACD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3E259FB-F013-404C-8465-2DB494DA8A1B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13BEA02-6B31-4FEB-91D3-556AA04E3DF6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B6D-5848-4015-B1E8-DE96CBFFB958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0439-1BA6-436A-9BE8-0ED4B9AA21FA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BF3E-ED0F-4E48-B9D8-E0F20CE7A28D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8408-2ABF-4B7F-8154-D34F93247D20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B2E1A-99D0-43D3-B05C-1ED803257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B1562-B549-4AB8-AB36-25C391E7D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2F0D4-F795-4FB7-A09D-45E2EDD92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F9571-FA9C-4F07-87CA-AECF5BCBBA0B}" type="datetime1">
              <a:rPr lang="en-US" smtClean="0"/>
              <a:t>8/12/2021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16C7C-046E-4710-B22A-79FD39D74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AE9DF-D97A-43B9-A0D1-A9B0DABE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A0C90-A4F1-4A26-B272-2955CC934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3104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5886-FD5D-4CEF-B846-2572BBB4EE69}" type="datetimeFigureOut">
              <a:rPr lang="en-GB" smtClean="0"/>
              <a:t>12/08/2021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2C26-71D9-404A-A052-B086F14C02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425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FAC5-6168-4E68-9594-6FDF18E547CE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B874A-D4F7-43EF-9B66-2D2D610ECFBF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2B662-B339-444B-BA01-387E96494AE5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FF25-B753-4238-BB41-F97CC6535F75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C43B-1644-4BF2-99F0-98AA5EB22CCF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C9F01-DE8D-4EF1-B05B-828156129A13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Paszkiewicz | Coupled-Bunch Feedback Signal Processing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1557FCE-24A4-4C3A-9980-6EE507204D34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Jan Paszkiewicz | Coupled-Bunch Feedback Status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png"/><Relationship Id="rId5" Type="http://schemas.microsoft.com/office/2007/relationships/hdphoto" Target="../media/hdphoto2.wdp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Coupled-Bunch Feedback Status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Jan Paszkiewicz</a:t>
            </a:r>
          </a:p>
          <a:p>
            <a:pPr algn="l"/>
            <a:r>
              <a:rPr lang="en-US" sz="1800" dirty="0"/>
              <a:t>PS LLRF Meeting, 11/08/2021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20945" y="296802"/>
            <a:ext cx="10515600" cy="542669"/>
          </a:xfrm>
        </p:spPr>
        <p:txBody>
          <a:bodyPr/>
          <a:lstStyle/>
          <a:p>
            <a:r>
              <a:rPr lang="en-US" dirty="0"/>
              <a:t>Tuning: Examples with </a:t>
            </a:r>
            <a:r>
              <a:rPr lang="en-US" dirty="0" err="1"/>
              <a:t>Tomoscope</a:t>
            </a:r>
            <a:r>
              <a:rPr lang="en-US" dirty="0"/>
              <a:t> Plots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" t="10262" r="47361" b="22639"/>
          <a:stretch/>
        </p:blipFill>
        <p:spPr>
          <a:xfrm>
            <a:off x="3907951" y="1547917"/>
            <a:ext cx="2679101" cy="23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" t="10243" r="50750" b="23579"/>
          <a:stretch/>
        </p:blipFill>
        <p:spPr>
          <a:xfrm>
            <a:off x="6681954" y="1547560"/>
            <a:ext cx="2529881" cy="234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" t="10555" r="48148" b="22555"/>
          <a:stretch/>
        </p:blipFill>
        <p:spPr>
          <a:xfrm>
            <a:off x="9344369" y="1527128"/>
            <a:ext cx="2662643" cy="234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351178" y="919662"/>
            <a:ext cx="185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Amplitude 4000</a:t>
            </a:r>
          </a:p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2140-2171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63276" y="919662"/>
            <a:ext cx="209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Amplitude 4000</a:t>
            </a:r>
          </a:p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2250-2281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583085" y="4511040"/>
            <a:ext cx="7171898" cy="1701337"/>
            <a:chOff x="2470420" y="4834854"/>
            <a:chExt cx="6507481" cy="137673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96" t="51023" r="1026" b="23945"/>
            <a:stretch/>
          </p:blipFill>
          <p:spPr>
            <a:xfrm>
              <a:off x="2470420" y="4834854"/>
              <a:ext cx="6507481" cy="1376738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3186113" y="5048249"/>
              <a:ext cx="134938" cy="35956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18530" y="5045867"/>
              <a:ext cx="138905" cy="35956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778831" y="940093"/>
            <a:ext cx="185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Amplitude 1600</a:t>
            </a:r>
          </a:p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2140-2212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ms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4778595" y="4012276"/>
            <a:ext cx="593256" cy="75952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cxnSpLocks/>
          </p:cNvCxnSpPr>
          <p:nvPr/>
        </p:nvCxnSpPr>
        <p:spPr>
          <a:xfrm flipH="1">
            <a:off x="5965107" y="4010925"/>
            <a:ext cx="1294676" cy="876959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248895" y="4083758"/>
            <a:ext cx="3059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Raw IQ data from FESA class.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184988" y="1212049"/>
            <a:ext cx="3590430" cy="4662646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Amplitude setting of 4000 used for the phase scans.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Demonstrate that the feedback does not self-excite even with very strong oscillations.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Nonlinear oscillations seen in </a:t>
            </a:r>
            <a:r>
              <a:rPr lang="en-US" sz="1800" b="0" dirty="0" err="1"/>
              <a:t>tomoscope</a:t>
            </a:r>
            <a:r>
              <a:rPr lang="en-US" sz="1800" b="0" dirty="0"/>
              <a:t> plot. Signal also bleeds over into other harmonics in internal acquisition.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Right plot: excitation amplitude of 1600 results in sinusoidal oscillations (linear </a:t>
            </a:r>
            <a:r>
              <a:rPr lang="en-US" sz="1800" b="0" dirty="0" err="1"/>
              <a:t>behaviour</a:t>
            </a:r>
            <a:r>
              <a:rPr lang="en-US" sz="1800" b="0" dirty="0"/>
              <a:t>).</a:t>
            </a:r>
            <a:endParaRPr lang="en-GB" sz="1800" b="0" dirty="0"/>
          </a:p>
        </p:txBody>
      </p:sp>
      <p:sp>
        <p:nvSpPr>
          <p:cNvPr id="24" name="Slide Number Placeholder 6">
            <a:extLst>
              <a:ext uri="{FF2B5EF4-FFF2-40B4-BE49-F238E27FC236}">
                <a16:creationId xmlns:a16="http://schemas.microsoft.com/office/drawing/2014/main" id="{B5D245D3-76B1-4BBB-8C28-BCB8A2FDB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BAE72C26-71D9-404A-A052-B086F14C02FD}" type="slidenum">
              <a:rPr lang="en-GB" smtClean="0"/>
              <a:t>10</a:t>
            </a:fld>
            <a:endParaRPr lang="en-GB" dirty="0"/>
          </a:p>
        </p:txBody>
      </p:sp>
      <p:sp>
        <p:nvSpPr>
          <p:cNvPr id="26" name="Footer Placeholder 5">
            <a:extLst>
              <a:ext uri="{FF2B5EF4-FFF2-40B4-BE49-F238E27FC236}">
                <a16:creationId xmlns:a16="http://schemas.microsoft.com/office/drawing/2014/main" id="{A3431FE3-4840-40CC-97B1-0AC3D0849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745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6B3D0-AE41-48ED-9692-A2CA7B164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5563"/>
            <a:ext cx="11376025" cy="1065742"/>
          </a:xfrm>
        </p:spPr>
        <p:txBody>
          <a:bodyPr/>
          <a:lstStyle/>
          <a:p>
            <a:r>
              <a:rPr lang="en-GB" dirty="0"/>
              <a:t>Reduction of Loop Delay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B17561-32FC-41FC-A439-20857FF5B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20439-1BA6-436A-9BE8-0ED4B9AA21FA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A8A1C3-D0B7-4B55-B3B9-893382B3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F573B0-6EC2-46AB-9C0B-7BA193727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 descr="A picture containing text, electronics, computer, display&#10;&#10;Description automatically generated">
            <a:extLst>
              <a:ext uri="{FF2B5EF4-FFF2-40B4-BE49-F238E27FC236}">
                <a16:creationId xmlns:a16="http://schemas.microsoft.com/office/drawing/2014/main" id="{935A2039-A878-43F3-B7CA-8DE09A54FE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 contrast="61000"/>
                    </a14:imgEffect>
                  </a14:imgLayer>
                </a14:imgProps>
              </a:ext>
            </a:extLst>
          </a:blip>
          <a:srcRect l="32158" t="21254" r="30818" b="21645"/>
          <a:stretch/>
        </p:blipFill>
        <p:spPr>
          <a:xfrm>
            <a:off x="8867168" y="4340352"/>
            <a:ext cx="2921632" cy="1742994"/>
          </a:xfrm>
          <a:prstGeom prst="rect">
            <a:avLst/>
          </a:prstGeom>
        </p:spPr>
      </p:pic>
      <p:pic>
        <p:nvPicPr>
          <p:cNvPr id="7" name="Picture 6" descr="A picture containing text, electronics, display&#10;&#10;Description automatically generated">
            <a:extLst>
              <a:ext uri="{FF2B5EF4-FFF2-40B4-BE49-F238E27FC236}">
                <a16:creationId xmlns:a16="http://schemas.microsoft.com/office/drawing/2014/main" id="{0EAE46B1-ABC7-40A0-BDFE-5F876BF99C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5000" contrast="77000"/>
                    </a14:imgEffect>
                  </a14:imgLayer>
                </a14:imgProps>
              </a:ext>
            </a:extLst>
          </a:blip>
          <a:srcRect l="36379" t="23031" r="38017" b="12348"/>
          <a:stretch/>
        </p:blipFill>
        <p:spPr>
          <a:xfrm>
            <a:off x="8862380" y="1753210"/>
            <a:ext cx="2921632" cy="1675790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7946F53D-2088-402C-9AC2-1BBFEF3CD7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7"/>
          <a:stretch/>
        </p:blipFill>
        <p:spPr>
          <a:xfrm>
            <a:off x="232825" y="3296109"/>
            <a:ext cx="3881681" cy="2880000"/>
          </a:xfrm>
          <a:prstGeom prst="rect">
            <a:avLst/>
          </a:prstGeom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8A6CF4AF-70AB-4648-A3ED-940CBEC9141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7"/>
          <a:stretch/>
        </p:blipFill>
        <p:spPr>
          <a:xfrm>
            <a:off x="4414665" y="3314969"/>
            <a:ext cx="3828304" cy="288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B73C50-59C8-4A1B-96B3-341C6F77FC00}"/>
              </a:ext>
            </a:extLst>
          </p:cNvPr>
          <p:cNvSpPr txBox="1"/>
          <p:nvPr/>
        </p:nvSpPr>
        <p:spPr>
          <a:xfrm>
            <a:off x="499709" y="2888931"/>
            <a:ext cx="357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New firmware with long delay: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178DF6-5428-4029-8D08-61B54C87EE37}"/>
              </a:ext>
            </a:extLst>
          </p:cNvPr>
          <p:cNvSpPr txBox="1"/>
          <p:nvPr/>
        </p:nvSpPr>
        <p:spPr>
          <a:xfrm>
            <a:off x="4627419" y="2890679"/>
            <a:ext cx="3783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New firmware with reduced delay: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6B74CCE-0BB6-49F8-A7EC-27860432E955}"/>
              </a:ext>
            </a:extLst>
          </p:cNvPr>
          <p:cNvSpPr/>
          <p:nvPr/>
        </p:nvSpPr>
        <p:spPr>
          <a:xfrm>
            <a:off x="5495752" y="5331809"/>
            <a:ext cx="658525" cy="4968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B3DB4B-BB16-43ED-B24E-8E75D06E1C5F}"/>
              </a:ext>
            </a:extLst>
          </p:cNvPr>
          <p:cNvSpPr txBox="1"/>
          <p:nvPr/>
        </p:nvSpPr>
        <p:spPr>
          <a:xfrm>
            <a:off x="6232364" y="5487297"/>
            <a:ext cx="229076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Strong stabilisation.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C1E259-C0E6-4526-8CAD-FC8548F9A36D}"/>
              </a:ext>
            </a:extLst>
          </p:cNvPr>
          <p:cNvSpPr txBox="1"/>
          <p:nvPr/>
        </p:nvSpPr>
        <p:spPr>
          <a:xfrm>
            <a:off x="2466802" y="5189439"/>
            <a:ext cx="1947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 satisfactory phase value.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155E1A-D58E-446D-B4AF-DE97C5F992AC}"/>
              </a:ext>
            </a:extLst>
          </p:cNvPr>
          <p:cNvSpPr txBox="1"/>
          <p:nvPr/>
        </p:nvSpPr>
        <p:spPr>
          <a:xfrm>
            <a:off x="8862380" y="1303218"/>
            <a:ext cx="2921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VNA scan with long delay: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4CE92A-3C6D-4559-BC4B-57F0A439997F}"/>
              </a:ext>
            </a:extLst>
          </p:cNvPr>
          <p:cNvSpPr txBox="1"/>
          <p:nvPr/>
        </p:nvSpPr>
        <p:spPr>
          <a:xfrm>
            <a:off x="8733905" y="3929529"/>
            <a:ext cx="3272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VNA scan with reduced delay: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538F144-00C6-47B2-8285-D82344C020CC}"/>
              </a:ext>
            </a:extLst>
          </p:cNvPr>
          <p:cNvSpPr txBox="1">
            <a:spLocks/>
          </p:cNvSpPr>
          <p:nvPr/>
        </p:nvSpPr>
        <p:spPr>
          <a:xfrm>
            <a:off x="326967" y="1094853"/>
            <a:ext cx="8128115" cy="1795825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Some channels were difficult to tune with this method. Loop delay was suspected to be the problem.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Parameters of CIC filters modified to increase bandwidth and reduce delay.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N=4, R=64, M=8 → N=2, R=64, M=4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Pre</a:t>
            </a:r>
            <a:r>
              <a:rPr lang="en-GB" dirty="0"/>
              <a:t>-LS2 firmware delay : 25.6 </a:t>
            </a:r>
            <a:r>
              <a:rPr lang="el-GR" dirty="0"/>
              <a:t>μ</a:t>
            </a:r>
            <a:r>
              <a:rPr lang="en-GB" dirty="0"/>
              <a:t>s; new firmware : 68.2 </a:t>
            </a:r>
            <a:r>
              <a:rPr lang="el-GR" dirty="0"/>
              <a:t>μ</a:t>
            </a:r>
            <a:r>
              <a:rPr lang="en-GB" dirty="0"/>
              <a:t>s; reduced delay: 17.1 </a:t>
            </a:r>
            <a:r>
              <a:rPr lang="el-GR" dirty="0"/>
              <a:t>μ</a:t>
            </a:r>
            <a:r>
              <a:rPr lang="en-GB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552145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72655" y="3619907"/>
            <a:ext cx="2906820" cy="2160000"/>
            <a:chOff x="5731283" y="2219436"/>
            <a:chExt cx="2906820" cy="21600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1283" y="2219436"/>
              <a:ext cx="2906820" cy="2160000"/>
            </a:xfrm>
            <a:prstGeom prst="rect">
              <a:avLst/>
            </a:prstGeom>
          </p:spPr>
        </p:pic>
        <p:cxnSp>
          <p:nvCxnSpPr>
            <p:cNvPr id="25" name="Straight Arrow Connector 24"/>
            <p:cNvCxnSpPr/>
            <p:nvPr/>
          </p:nvCxnSpPr>
          <p:spPr>
            <a:xfrm>
              <a:off x="8073708" y="3822383"/>
              <a:ext cx="0" cy="2211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2938491" y="3619907"/>
            <a:ext cx="2891077" cy="2160000"/>
            <a:chOff x="8738411" y="2219436"/>
            <a:chExt cx="2891077" cy="2160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8411" y="2219436"/>
              <a:ext cx="2891077" cy="2160000"/>
            </a:xfrm>
            <a:prstGeom prst="rect">
              <a:avLst/>
            </a:prstGeom>
          </p:spPr>
        </p:pic>
        <p:cxnSp>
          <p:nvCxnSpPr>
            <p:cNvPr id="27" name="Straight Arrow Connector 26"/>
            <p:cNvCxnSpPr/>
            <p:nvPr/>
          </p:nvCxnSpPr>
          <p:spPr>
            <a:xfrm>
              <a:off x="10641648" y="3774758"/>
              <a:ext cx="0" cy="2211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825049" y="3619907"/>
            <a:ext cx="2895358" cy="2160000"/>
            <a:chOff x="2858147" y="4553172"/>
            <a:chExt cx="2895358" cy="2160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8147" y="4553172"/>
              <a:ext cx="2895358" cy="2160000"/>
            </a:xfrm>
            <a:prstGeom prst="rect">
              <a:avLst/>
            </a:prstGeom>
          </p:spPr>
        </p:pic>
        <p:cxnSp>
          <p:nvCxnSpPr>
            <p:cNvPr id="29" name="Straight Arrow Connector 28"/>
            <p:cNvCxnSpPr/>
            <p:nvPr/>
          </p:nvCxnSpPr>
          <p:spPr>
            <a:xfrm>
              <a:off x="4075385" y="5894207"/>
              <a:ext cx="0" cy="2211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8720407" y="3619907"/>
            <a:ext cx="2887058" cy="2160000"/>
            <a:chOff x="5731283" y="4553172"/>
            <a:chExt cx="2887058" cy="2160000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1283" y="4553172"/>
              <a:ext cx="2887058" cy="2160000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>
            <a:xfrm>
              <a:off x="8055134" y="5924416"/>
              <a:ext cx="0" cy="2211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itle 1"/>
          <p:cNvSpPr txBox="1">
            <a:spLocks/>
          </p:cNvSpPr>
          <p:nvPr/>
        </p:nvSpPr>
        <p:spPr>
          <a:xfrm>
            <a:off x="459971" y="157957"/>
            <a:ext cx="11067010" cy="7342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/>
              <a:t>Tuning: Phase Scan Results</a:t>
            </a:r>
            <a:endParaRPr lang="en-GB" sz="3600" b="1" dirty="0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9F63FC0D-C466-4F0F-B830-06005D1B9C5E}"/>
              </a:ext>
            </a:extLst>
          </p:cNvPr>
          <p:cNvSpPr txBox="1">
            <a:spLocks/>
          </p:cNvSpPr>
          <p:nvPr/>
        </p:nvSpPr>
        <p:spPr>
          <a:xfrm>
            <a:off x="459971" y="1227364"/>
            <a:ext cx="10866120" cy="182490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 dirty="0"/>
              <a:t>Repeated this for all harmonics with excitation amplitude 4000, with the reduced-delay firmware.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 dirty="0"/>
              <a:t>Final feedback phase chosen in the middle of the stable range for each channel.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 dirty="0"/>
              <a:t>Arrows indicate selected feedback phase for each channel. Plots for first four channels shown.</a:t>
            </a:r>
          </a:p>
        </p:txBody>
      </p:sp>
      <p:sp>
        <p:nvSpPr>
          <p:cNvPr id="38" name="Footer Placeholder 3">
            <a:extLst>
              <a:ext uri="{FF2B5EF4-FFF2-40B4-BE49-F238E27FC236}">
                <a16:creationId xmlns:a16="http://schemas.microsoft.com/office/drawing/2014/main" id="{58316454-91F0-4070-B48A-247A359A0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  <p:sp>
        <p:nvSpPr>
          <p:cNvPr id="39" name="Slide Number Placeholder 6">
            <a:extLst>
              <a:ext uri="{FF2B5EF4-FFF2-40B4-BE49-F238E27FC236}">
                <a16:creationId xmlns:a16="http://schemas.microsoft.com/office/drawing/2014/main" id="{3CF8A294-8B06-4C55-BB32-7FFF7EBF5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BAE72C26-71D9-404A-A052-B086F14C02FD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623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0118336-C29A-4784-A7BA-4A25E6976E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4024" y="650063"/>
            <a:ext cx="3869652" cy="2760817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274FCAF-1707-411D-A74D-30664082897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22803" y="3486031"/>
            <a:ext cx="3874869" cy="2786934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EE7905D-B90B-46E1-9998-145522DC2A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97687" y="3485799"/>
            <a:ext cx="3886994" cy="2787399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179C06-2CB1-4B89-854C-814B558939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7890" y="602862"/>
            <a:ext cx="3866791" cy="27378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AF6C1BF-E80C-4CC5-9BD4-8BEFDEDB305C}"/>
              </a:ext>
            </a:extLst>
          </p:cNvPr>
          <p:cNvSpPr txBox="1"/>
          <p:nvPr/>
        </p:nvSpPr>
        <p:spPr>
          <a:xfrm>
            <a:off x="646618" y="1401889"/>
            <a:ext cx="1225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Excitation with no feedback: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AC42FC-8BA8-4EEA-99DE-AE43065E3B69}"/>
              </a:ext>
            </a:extLst>
          </p:cNvPr>
          <p:cNvSpPr txBox="1"/>
          <p:nvPr/>
        </p:nvSpPr>
        <p:spPr>
          <a:xfrm>
            <a:off x="646618" y="4122507"/>
            <a:ext cx="1363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Excitation followed by feedback:</a:t>
            </a:r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B52B30-A768-4A58-B2EB-D82B9558EC1E}"/>
              </a:ext>
            </a:extLst>
          </p:cNvPr>
          <p:cNvSpPr txBox="1"/>
          <p:nvPr/>
        </p:nvSpPr>
        <p:spPr>
          <a:xfrm>
            <a:off x="3023481" y="37954"/>
            <a:ext cx="2673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Excitation on LSB:</a:t>
            </a:r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C1F46C-FF81-45B7-8FCD-547B595E5D51}"/>
              </a:ext>
            </a:extLst>
          </p:cNvPr>
          <p:cNvSpPr txBox="1"/>
          <p:nvPr/>
        </p:nvSpPr>
        <p:spPr>
          <a:xfrm>
            <a:off x="7661118" y="33935"/>
            <a:ext cx="2513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Excitation on USB:</a:t>
            </a:r>
            <a:endParaRPr lang="en-CH" dirty="0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89C47948-205A-45CC-8C0E-61AA9B54AB43}"/>
              </a:ext>
            </a:extLst>
          </p:cNvPr>
          <p:cNvSpPr/>
          <p:nvPr/>
        </p:nvSpPr>
        <p:spPr>
          <a:xfrm>
            <a:off x="1958686" y="788306"/>
            <a:ext cx="466725" cy="2366962"/>
          </a:xfrm>
          <a:prstGeom prst="leftBrace">
            <a:avLst>
              <a:gd name="adj1" fmla="val 4404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9F7C5BAE-7A89-48B9-8BA1-2CF2A8502A8C}"/>
              </a:ext>
            </a:extLst>
          </p:cNvPr>
          <p:cNvSpPr/>
          <p:nvPr/>
        </p:nvSpPr>
        <p:spPr>
          <a:xfrm>
            <a:off x="1956078" y="3573506"/>
            <a:ext cx="466725" cy="2366962"/>
          </a:xfrm>
          <a:prstGeom prst="leftBrace">
            <a:avLst>
              <a:gd name="adj1" fmla="val 4404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83B8AB42-51F3-4EF3-BFBC-9D58C07B63F4}"/>
              </a:ext>
            </a:extLst>
          </p:cNvPr>
          <p:cNvSpPr/>
          <p:nvPr/>
        </p:nvSpPr>
        <p:spPr>
          <a:xfrm rot="5400000">
            <a:off x="4271552" y="-1020969"/>
            <a:ext cx="177369" cy="3072944"/>
          </a:xfrm>
          <a:prstGeom prst="leftBrace">
            <a:avLst>
              <a:gd name="adj1" fmla="val 4404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05835A54-0179-461F-B9EB-C4A202CA1004}"/>
              </a:ext>
            </a:extLst>
          </p:cNvPr>
          <p:cNvSpPr/>
          <p:nvPr/>
        </p:nvSpPr>
        <p:spPr>
          <a:xfrm rot="5400000">
            <a:off x="8752500" y="-1052978"/>
            <a:ext cx="177369" cy="3072944"/>
          </a:xfrm>
          <a:prstGeom prst="leftBrace">
            <a:avLst>
              <a:gd name="adj1" fmla="val 4404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5F2F2B-7D34-47CC-A501-879C3D507541}"/>
              </a:ext>
            </a:extLst>
          </p:cNvPr>
          <p:cNvSpPr txBox="1"/>
          <p:nvPr/>
        </p:nvSpPr>
        <p:spPr>
          <a:xfrm>
            <a:off x="135046" y="108820"/>
            <a:ext cx="1840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H19:</a:t>
            </a:r>
          </a:p>
          <a:p>
            <a:r>
              <a:rPr lang="en-GB" dirty="0"/>
              <a:t>Phase: 0x6000 </a:t>
            </a:r>
          </a:p>
          <a:p>
            <a:r>
              <a:rPr lang="en-GB" dirty="0"/>
              <a:t>Bit shift: 10.</a:t>
            </a:r>
            <a:endParaRPr lang="en-CH" dirty="0"/>
          </a:p>
        </p:txBody>
      </p:sp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9CA232CA-1ADF-4F11-B5E5-1F014B865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  <p:sp>
        <p:nvSpPr>
          <p:cNvPr id="23" name="Slide Number Placeholder 6">
            <a:extLst>
              <a:ext uri="{FF2B5EF4-FFF2-40B4-BE49-F238E27FC236}">
                <a16:creationId xmlns:a16="http://schemas.microsoft.com/office/drawing/2014/main" id="{01CE83E3-964E-4780-AA0C-62997D3D5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BAE72C26-71D9-404A-A052-B086F14C02FD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871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1834D-F9F4-418C-9F9F-F7B20CC1D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018" y="373593"/>
            <a:ext cx="11118995" cy="1065742"/>
          </a:xfrm>
        </p:spPr>
        <p:txBody>
          <a:bodyPr/>
          <a:lstStyle/>
          <a:p>
            <a:r>
              <a:rPr lang="en-GB" dirty="0"/>
              <a:t>FESA Class</a:t>
            </a:r>
            <a:endParaRPr lang="en-CH" dirty="0"/>
          </a:p>
        </p:txBody>
      </p:sp>
      <p:pic>
        <p:nvPicPr>
          <p:cNvPr id="9" name="Content Placeholder 8" descr="Graphical user interface, application, Excel&#10;&#10;Description automatically generated">
            <a:extLst>
              <a:ext uri="{FF2B5EF4-FFF2-40B4-BE49-F238E27FC236}">
                <a16:creationId xmlns:a16="http://schemas.microsoft.com/office/drawing/2014/main" id="{F0DD96FA-7F04-4A11-9360-38E38EBF4A6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9866" t="11655" b="11180"/>
          <a:stretch/>
        </p:blipFill>
        <p:spPr>
          <a:xfrm>
            <a:off x="1156978" y="3042458"/>
            <a:ext cx="4939022" cy="3170731"/>
          </a:xfrm>
        </p:spPr>
      </p:pic>
      <p:pic>
        <p:nvPicPr>
          <p:cNvPr id="11" name="Content Placeholder 10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AC42579B-278D-49DE-9807-C39E14DA7E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19744" t="12800" r="43289" b="38935"/>
          <a:stretch/>
        </p:blipFill>
        <p:spPr>
          <a:xfrm>
            <a:off x="7125103" y="3042458"/>
            <a:ext cx="3642648" cy="317073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335EBD-9714-46C6-9F25-10EA958C1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17D5-938C-4AEB-9079-0D5AB8CE946E}" type="datetime1">
              <a:rPr lang="en-GB" smtClean="0"/>
              <a:t>12/08/2021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AD70FA-B083-46D6-BF42-BF9075F18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2C26-71D9-404A-A052-B086F14C02FD}" type="slidenum">
              <a:rPr lang="en-GB" smtClean="0"/>
              <a:t>14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45D51D1-C8A0-4733-9B0C-3FB87ADB1AF4}"/>
              </a:ext>
            </a:extLst>
          </p:cNvPr>
          <p:cNvSpPr txBox="1">
            <a:spLocks/>
          </p:cNvSpPr>
          <p:nvPr/>
        </p:nvSpPr>
        <p:spPr>
          <a:xfrm>
            <a:off x="665017" y="1064029"/>
            <a:ext cx="10661073" cy="1835267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 dirty="0"/>
              <a:t>Boards currently operational with FESA class.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 dirty="0"/>
              <a:t>Multiplexing available for DSP-related parameters.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 dirty="0"/>
              <a:t>Acquisition data readable, currently raw IQ data only.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b="0" dirty="0"/>
              <a:t>Possibility of implementing single-sideband demodulation?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b="0" dirty="0"/>
              <a:t>Timing of data readout needs revisiting to allow readout of all 10 channels in real time. 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78FB4D01-9BD8-494D-93AA-A38B8B5F1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706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D672-8CCF-438F-B5DD-A067B4AAB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Quadrupole Mode Tracking Filters</a:t>
            </a:r>
            <a:endParaRPr lang="en-CH" dirty="0"/>
          </a:p>
        </p:txBody>
      </p:sp>
      <p:pic>
        <p:nvPicPr>
          <p:cNvPr id="9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6E3228E2-CC3B-4ED6-AB14-33E0454A377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54091" y="3263856"/>
            <a:ext cx="3602980" cy="2880000"/>
          </a:xfrm>
        </p:spPr>
      </p:pic>
      <p:pic>
        <p:nvPicPr>
          <p:cNvPr id="11" name="Content Placeholder 10" descr="Chart, line chart&#10;&#10;Description automatically generated">
            <a:extLst>
              <a:ext uri="{FF2B5EF4-FFF2-40B4-BE49-F238E27FC236}">
                <a16:creationId xmlns:a16="http://schemas.microsoft.com/office/drawing/2014/main" id="{0E6A8A29-D92D-4834-9ECB-444CC9B31A3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406236" y="3263856"/>
            <a:ext cx="3597030" cy="288000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C4E75-635D-4D1D-BB08-E0988FDFA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DF13-6C67-49A4-B764-DB875587FCA4}" type="datetime1">
              <a:rPr lang="en-GB" smtClean="0"/>
              <a:t>12/08/2021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C61CC-E0E3-44A9-966E-0F4BEAF36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2C26-71D9-404A-A052-B086F14C02FD}" type="slidenum">
              <a:rPr lang="en-GB" smtClean="0"/>
              <a:t>15</a:t>
            </a:fld>
            <a:endParaRPr lang="en-GB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5D7B1FD-9DF7-4A63-837A-6D6CE490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B943E4-07A2-424E-808F-337101D575C2}"/>
              </a:ext>
            </a:extLst>
          </p:cNvPr>
          <p:cNvSpPr txBox="1"/>
          <p:nvPr/>
        </p:nvSpPr>
        <p:spPr>
          <a:xfrm>
            <a:off x="6485005" y="3010064"/>
            <a:ext cx="434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Specification for quadrupole mode filter: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269981-76E4-4FA3-A96C-E7417D8FE5DF}"/>
              </a:ext>
            </a:extLst>
          </p:cNvPr>
          <p:cNvSpPr txBox="1"/>
          <p:nvPr/>
        </p:nvSpPr>
        <p:spPr>
          <a:xfrm>
            <a:off x="1280160" y="3017922"/>
            <a:ext cx="3947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Specification for dipole mode filter: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407987" y="1102822"/>
            <a:ext cx="11065327" cy="18509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Discussed in previous talk: put poles in between synchrotron harmonics.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High Q: ‘compresses’ phase response so group delay is high over a small range of frequencies, but low otherwise.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Produces peak in magnitude response, but no signal expected there.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Filter needs to track synchrotron frequency during ramping.</a:t>
            </a:r>
          </a:p>
        </p:txBody>
      </p:sp>
    </p:spTree>
    <p:extLst>
      <p:ext uri="{BB962C8B-B14F-4D97-AF65-F5344CB8AC3E}">
        <p14:creationId xmlns:p14="http://schemas.microsoft.com/office/powerpoint/2010/main" val="2245533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D672-8CCF-438F-B5DD-A067B4AAB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Quadrupole Mode IIR Filters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C4E75-635D-4D1D-BB08-E0988FDFA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DF13-6C67-49A4-B764-DB875587FCA4}" type="datetime1">
              <a:rPr lang="en-GB" smtClean="0"/>
              <a:t>12/08/2021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C61CC-E0E3-44A9-966E-0F4BEAF36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2C26-71D9-404A-A052-B086F14C02FD}" type="slidenum">
              <a:rPr lang="en-GB" smtClean="0"/>
              <a:t>16</a:t>
            </a:fld>
            <a:endParaRPr lang="en-GB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5D7B1FD-9DF7-4A63-837A-6D6CE490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B943E4-07A2-424E-808F-337101D575C2}"/>
              </a:ext>
            </a:extLst>
          </p:cNvPr>
          <p:cNvSpPr txBox="1"/>
          <p:nvPr/>
        </p:nvSpPr>
        <p:spPr>
          <a:xfrm>
            <a:off x="8146473" y="297238"/>
            <a:ext cx="3538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2">
                    <a:lumMod val="10000"/>
                  </a:schemeClr>
                </a:solidFill>
              </a:rPr>
              <a:t>ModelSim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simulation of quadrupole filter: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407987" y="1102822"/>
            <a:ext cx="7385198" cy="49987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 in previous talk: put poles in between synchrotron harmonics.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High Q: ‘compresses’ phase response so group delay is high over a small range of frequencies, but low otherwise.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Produces peak in magnitude response, but no signal expected there.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Filter needs to track synchrotron frequency during ramping.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Plan to implement using a sequential DSP core.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2-stage </a:t>
            </a:r>
            <a:r>
              <a:rPr lang="en-GB" dirty="0" err="1"/>
              <a:t>biquad</a:t>
            </a:r>
            <a:r>
              <a:rPr lang="en-GB" dirty="0"/>
              <a:t> filter: ~40 multiply-accumulate operations per sample per harmonic.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Performs well in RTL simulation.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Details of coefficient sweep still under evaluation.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7CBCAA8A-98C2-4D80-A680-E446D5FAC88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2342" y="902182"/>
            <a:ext cx="3323567" cy="2700000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D68DE97D-D2A3-488B-B15C-AFA6B4B8698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853" y="3464437"/>
            <a:ext cx="3324056" cy="270000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386525C-DE2C-4B9C-8BE9-836B1A42B828}"/>
              </a:ext>
            </a:extLst>
          </p:cNvPr>
          <p:cNvCxnSpPr>
            <a:cxnSpLocks/>
          </p:cNvCxnSpPr>
          <p:nvPr/>
        </p:nvCxnSpPr>
        <p:spPr>
          <a:xfrm flipV="1">
            <a:off x="9581803" y="2438400"/>
            <a:ext cx="0" cy="42672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457C9E3-94FD-4A8D-A040-94B8E03C421E}"/>
              </a:ext>
            </a:extLst>
          </p:cNvPr>
          <p:cNvSpPr txBox="1"/>
          <p:nvPr/>
        </p:nvSpPr>
        <p:spPr>
          <a:xfrm>
            <a:off x="9581803" y="2541954"/>
            <a:ext cx="1788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Notch at dipole frequency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D173873-A209-46F6-895E-E6F0FECDC46A}"/>
              </a:ext>
            </a:extLst>
          </p:cNvPr>
          <p:cNvCxnSpPr>
            <a:cxnSpLocks/>
          </p:cNvCxnSpPr>
          <p:nvPr/>
        </p:nvCxnSpPr>
        <p:spPr>
          <a:xfrm flipV="1">
            <a:off x="10489966" y="4868488"/>
            <a:ext cx="0" cy="42672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67E88C9-E8AB-49E6-9913-811CC67DAD16}"/>
              </a:ext>
            </a:extLst>
          </p:cNvPr>
          <p:cNvSpPr txBox="1"/>
          <p:nvPr/>
        </p:nvSpPr>
        <p:spPr>
          <a:xfrm>
            <a:off x="9373985" y="3731838"/>
            <a:ext cx="1996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Low delay at quadrupole frequency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155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3D672-8CCF-438F-B5DD-A067B4AA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3837"/>
            <a:ext cx="11376025" cy="1065742"/>
          </a:xfrm>
        </p:spPr>
        <p:txBody>
          <a:bodyPr/>
          <a:lstStyle/>
          <a:p>
            <a:r>
              <a:rPr lang="en-GB" dirty="0"/>
              <a:t>IIR Filter Coefficient Sweeping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C4E75-635D-4D1D-BB08-E0988FDFA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DF13-6C67-49A4-B764-DB875587FCA4}" type="datetime1">
              <a:rPr lang="en-GB" smtClean="0"/>
              <a:t>12/08/2021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C61CC-E0E3-44A9-966E-0F4BEAF36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2C26-71D9-404A-A052-B086F14C02FD}" type="slidenum">
              <a:rPr lang="en-GB" smtClean="0"/>
              <a:t>17</a:t>
            </a:fld>
            <a:endParaRPr lang="en-GB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5D7B1FD-9DF7-4A63-837A-6D6CE490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4CE2845-E16A-4A41-8C95-BAAC65DC037B}"/>
              </a:ext>
            </a:extLst>
          </p:cNvPr>
          <p:cNvSpPr txBox="1">
            <a:spLocks/>
          </p:cNvSpPr>
          <p:nvPr/>
        </p:nvSpPr>
        <p:spPr>
          <a:xfrm>
            <a:off x="238298" y="959491"/>
            <a:ext cx="8207433" cy="23564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Coefficient values from MATLAB vary with synchrotron frequency in a complex way.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Not enough FPGA resources to implement a separate function for each coefficient.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Use one function from FGC, then apply linear offset and scaling to obtain each coefficient.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Using (f</a:t>
            </a:r>
            <a:r>
              <a:rPr lang="en-GB" baseline="-25000" dirty="0"/>
              <a:t>s</a:t>
            </a:r>
            <a:r>
              <a:rPr lang="en-GB" dirty="0"/>
              <a:t> / f</a:t>
            </a:r>
            <a:r>
              <a:rPr lang="en-GB" baseline="-25000" dirty="0"/>
              <a:t>rev</a:t>
            </a:r>
            <a:r>
              <a:rPr lang="en-GB" dirty="0"/>
              <a:t>)</a:t>
            </a:r>
            <a:r>
              <a:rPr lang="en-GB" baseline="30000" dirty="0"/>
              <a:t>2 </a:t>
            </a:r>
            <a:r>
              <a:rPr lang="en-GB" dirty="0"/>
              <a:t>as the FGC function reproduces the notch frequencies exactly.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A04149E5-4EAE-4300-8B0D-C2921D88514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602" y="3429000"/>
            <a:ext cx="3630786" cy="2880000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CB223713-773D-44B7-80D9-09C787F7B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4692" y="494749"/>
            <a:ext cx="3378730" cy="2700000"/>
          </a:xfrm>
          <a:prstGeom prst="rect">
            <a:avLst/>
          </a:prstGeom>
        </p:spPr>
      </p:pic>
      <p:pic>
        <p:nvPicPr>
          <p:cNvPr id="16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9507CA5A-4DFC-45CC-BF76-9AD389EE7B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7218" y="3429000"/>
            <a:ext cx="3636644" cy="2880000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7D15E3A8-6D34-4404-BCB4-030076B47CA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4692" y="3429000"/>
            <a:ext cx="359900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5215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87736-A7A2-485E-8D2C-1197872E1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378862" cy="1065742"/>
          </a:xfrm>
        </p:spPr>
        <p:txBody>
          <a:bodyPr/>
          <a:lstStyle/>
          <a:p>
            <a:r>
              <a:rPr lang="en-GB" dirty="0"/>
              <a:t>Background on Coupled-Bunch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F5C50-F75E-45F5-B19C-3895A7BC60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2938" y="1439335"/>
            <a:ext cx="10787295" cy="355938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Frequency-domain coupled-bunch feedback system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Measure sidebands of each frev harmonic of the beam spectrum.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Remove f</a:t>
            </a:r>
            <a:r>
              <a:rPr lang="en-GB" baseline="-25000" dirty="0"/>
              <a:t>rev</a:t>
            </a:r>
            <a:r>
              <a:rPr lang="en-GB" dirty="0"/>
              <a:t> carrier to avoid excessive voltage demand from the </a:t>
            </a:r>
            <a:r>
              <a:rPr lang="en-GB" dirty="0" err="1"/>
              <a:t>Finemet</a:t>
            </a:r>
            <a:r>
              <a:rPr lang="en-GB" dirty="0"/>
              <a:t> cavity.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Mirroring of spectrum: USB of h20 → LSB of h1, etc.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10 signal processing channels spread over 1TFB boards.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Cavity feedback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Implemented in pre-LS2 firmware but not used.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Measure gap return signal around revolution frequency harmonics and feed back at the same frequency.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A47E0-E536-4B99-9D55-CC686EC74CA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ECF078-0326-4736-A20F-4F723788AE55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930E3-3C8D-45DC-9068-13A7F8ACF37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CCB88-D84F-4BFD-90C4-6EA10F9C51B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765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80C1E-D880-4D10-86B6-3F136A0E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new firmware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32340-3C8A-4658-B1E4-F3D8BA2BD6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086196"/>
            <a:ext cx="8032203" cy="49100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Implemented acquisition of </a:t>
            </a:r>
            <a:r>
              <a:rPr lang="en-GB" dirty="0" err="1"/>
              <a:t>downconverted</a:t>
            </a:r>
            <a:r>
              <a:rPr lang="en-GB" dirty="0"/>
              <a:t> sidebands.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10 kHz sample rate, 8x65536 sample memory, </a:t>
            </a:r>
            <a:r>
              <a:rPr lang="en-GB" dirty="0" err="1"/>
              <a:t>ie</a:t>
            </a:r>
            <a:r>
              <a:rPr lang="en-GB" dirty="0"/>
              <a:t> 4 IQ channels for 6.5s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Data saved to SRAM chips on boards.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Implemented control of gains using functions.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Uses Nathan’s FGC core.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Allows ramping of feedback gains, excitation followed by feedback.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Reduction in resource usage.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Introduce </a:t>
            </a:r>
            <a:r>
              <a:rPr lang="en-GB" dirty="0" err="1"/>
              <a:t>downsampling</a:t>
            </a:r>
            <a:r>
              <a:rPr lang="en-GB" dirty="0"/>
              <a:t> to long CIC filters to reduce memory requirements.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Timings now treated in firmware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Implemented using analogue RF switches previously.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Simplified rack cabling.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2FA80-EEF4-4A6D-8E86-9E912C8FB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1F7AE-A69D-48EE-8CE2-2DE8783F0E87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5FC246-A4DC-4278-872B-24B07F9A8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E26913-2E9D-4886-8F66-09F5B37E04A1}"/>
              </a:ext>
            </a:extLst>
          </p:cNvPr>
          <p:cNvSpPr txBox="1"/>
          <p:nvPr/>
        </p:nvSpPr>
        <p:spPr>
          <a:xfrm>
            <a:off x="9120743" y="3574381"/>
            <a:ext cx="17521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IF BW = 100 Hz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09FCA2-3611-496F-804E-FA78D048160D}"/>
              </a:ext>
            </a:extLst>
          </p:cNvPr>
          <p:cNvSpPr txBox="1"/>
          <p:nvPr/>
        </p:nvSpPr>
        <p:spPr>
          <a:xfrm>
            <a:off x="9277761" y="5823389"/>
            <a:ext cx="17521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IF BW = 10 Hz</a:t>
            </a:r>
          </a:p>
        </p:txBody>
      </p:sp>
      <p:pic>
        <p:nvPicPr>
          <p:cNvPr id="22" name="Picture 21" descr="Graphical user interface&#10;&#10;Description automatically generated">
            <a:extLst>
              <a:ext uri="{FF2B5EF4-FFF2-40B4-BE49-F238E27FC236}">
                <a16:creationId xmlns:a16="http://schemas.microsoft.com/office/drawing/2014/main" id="{8167370E-FBDB-41DD-88A7-C04F20911B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17" t="20897" r="48091" b="23939"/>
          <a:stretch/>
        </p:blipFill>
        <p:spPr>
          <a:xfrm>
            <a:off x="8561512" y="3704768"/>
            <a:ext cx="3222501" cy="240408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BB0CF05-4CF4-4C90-9ABA-FFA7EB73BC20}"/>
              </a:ext>
            </a:extLst>
          </p:cNvPr>
          <p:cNvSpPr txBox="1"/>
          <p:nvPr/>
        </p:nvSpPr>
        <p:spPr>
          <a:xfrm>
            <a:off x="8623893" y="2823330"/>
            <a:ext cx="3059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Example CBFB output showing excitation and feedback gains controlled by functions.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C495E700-FFFC-4744-A06D-2AD091EDA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430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40206-A515-43C0-9334-C16627D51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DSP Channel Block Diagram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528E43-C534-4072-B735-FAC44B5C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DDC8-459B-431D-AB81-8A067AC4017F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D84D7-0105-4CF3-B6B2-E46EA7C1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3F656ED-63AC-4907-98E3-A8196D3536C0}"/>
              </a:ext>
            </a:extLst>
          </p:cNvPr>
          <p:cNvCxnSpPr>
            <a:cxnSpLocks/>
          </p:cNvCxnSpPr>
          <p:nvPr/>
        </p:nvCxnSpPr>
        <p:spPr>
          <a:xfrm>
            <a:off x="1472972" y="2729237"/>
            <a:ext cx="0" cy="325383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D530949-3829-45CF-ABE0-F8BC8C8F5CCC}"/>
              </a:ext>
            </a:extLst>
          </p:cNvPr>
          <p:cNvGrpSpPr/>
          <p:nvPr/>
        </p:nvGrpSpPr>
        <p:grpSpPr>
          <a:xfrm>
            <a:off x="3819136" y="1840119"/>
            <a:ext cx="1018880" cy="889116"/>
            <a:chOff x="3384061" y="3270887"/>
            <a:chExt cx="1018880" cy="637310"/>
          </a:xfrm>
          <a:gradFill>
            <a:gsLst>
              <a:gs pos="100000">
                <a:srgbClr val="92D050"/>
              </a:gs>
              <a:gs pos="0">
                <a:srgbClr val="00B0F0"/>
              </a:gs>
            </a:gsLst>
            <a:lin ang="0" scaled="1"/>
          </a:gradFill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1BE98D0-AD09-4AD7-B6F7-5BC4DEF50480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6474FBB-2DCD-4D71-B645-38442698304A}"/>
                </a:ext>
              </a:extLst>
            </p:cNvPr>
            <p:cNvSpPr txBox="1"/>
            <p:nvPr/>
          </p:nvSpPr>
          <p:spPr>
            <a:xfrm>
              <a:off x="3407354" y="3365791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↓</a:t>
              </a:r>
              <a:r>
                <a:rPr lang="en-GB" sz="2000" b="1" dirty="0">
                  <a:solidFill>
                    <a:schemeClr val="tx2"/>
                  </a:solidFill>
                </a:rPr>
                <a:t>4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139380F-B46A-4AD4-9609-F7B302F5014E}"/>
              </a:ext>
            </a:extLst>
          </p:cNvPr>
          <p:cNvGrpSpPr/>
          <p:nvPr/>
        </p:nvGrpSpPr>
        <p:grpSpPr>
          <a:xfrm>
            <a:off x="2204582" y="1828681"/>
            <a:ext cx="1341115" cy="889116"/>
            <a:chOff x="3267926" y="2510508"/>
            <a:chExt cx="1065833" cy="637310"/>
          </a:xfrm>
          <a:solidFill>
            <a:srgbClr val="00B0F0"/>
          </a:solidFill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2A0C4A4-B468-4737-9FDC-6646EDC00DDD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B858243-A262-4930-A46C-44AA3B18C5B2}"/>
                </a:ext>
              </a:extLst>
            </p:cNvPr>
            <p:cNvSpPr txBox="1"/>
            <p:nvPr/>
          </p:nvSpPr>
          <p:spPr>
            <a:xfrm>
              <a:off x="3368164" y="2630613"/>
              <a:ext cx="850730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1</a:t>
              </a:r>
              <a:r>
                <a:rPr lang="en-GB" b="1" baseline="30000" dirty="0">
                  <a:solidFill>
                    <a:schemeClr val="tx2"/>
                  </a:solidFill>
                </a:rPr>
                <a:t>st</a:t>
              </a:r>
              <a:r>
                <a:rPr lang="en-GB" b="1" dirty="0">
                  <a:solidFill>
                    <a:schemeClr val="tx2"/>
                  </a:solidFill>
                </a:rPr>
                <a:t> order IIR LPF</a:t>
              </a: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84CCB2BC-0893-4A1A-A8D7-136C134E01BD}"/>
              </a:ext>
            </a:extLst>
          </p:cNvPr>
          <p:cNvSpPr txBox="1"/>
          <p:nvPr/>
        </p:nvSpPr>
        <p:spPr>
          <a:xfrm>
            <a:off x="55271" y="1972520"/>
            <a:ext cx="74942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Cavity return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9CD970B-2548-47DC-A555-FF2994004237}"/>
              </a:ext>
            </a:extLst>
          </p:cNvPr>
          <p:cNvSpPr txBox="1"/>
          <p:nvPr/>
        </p:nvSpPr>
        <p:spPr>
          <a:xfrm>
            <a:off x="11677038" y="3483246"/>
            <a:ext cx="4659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Out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6CD77E3-8855-4C37-BDA3-C3A595294864}"/>
              </a:ext>
            </a:extLst>
          </p:cNvPr>
          <p:cNvSpPr txBox="1"/>
          <p:nvPr/>
        </p:nvSpPr>
        <p:spPr>
          <a:xfrm>
            <a:off x="795522" y="3086173"/>
            <a:ext cx="13258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h</a:t>
            </a:r>
            <a:r>
              <a:rPr lang="en-GB" b="1" baseline="-25000" dirty="0">
                <a:solidFill>
                  <a:schemeClr val="tx2"/>
                </a:solidFill>
              </a:rPr>
              <a:t>out </a:t>
            </a:r>
            <a:r>
              <a:rPr lang="en-GB" dirty="0">
                <a:solidFill>
                  <a:schemeClr val="tx2"/>
                </a:solidFill>
              </a:rPr>
              <a:t>register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3F14D5F-CC0E-4DEA-8F76-407265C0B9CC}"/>
              </a:ext>
            </a:extLst>
          </p:cNvPr>
          <p:cNvGrpSpPr/>
          <p:nvPr/>
        </p:nvGrpSpPr>
        <p:grpSpPr>
          <a:xfrm>
            <a:off x="6853672" y="1834579"/>
            <a:ext cx="1018880" cy="889116"/>
            <a:chOff x="3384061" y="3270887"/>
            <a:chExt cx="1018880" cy="637310"/>
          </a:xfrm>
          <a:gradFill>
            <a:gsLst>
              <a:gs pos="0">
                <a:srgbClr val="92D050"/>
              </a:gs>
              <a:gs pos="100000">
                <a:srgbClr val="00B0F0"/>
              </a:gs>
            </a:gsLst>
            <a:lin ang="0" scaled="1"/>
          </a:gradFill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E2C46A10-4554-42D2-AE5A-2CBBCD49BBD8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E729A79-B5BD-411D-B472-75B506F0BBC7}"/>
                </a:ext>
              </a:extLst>
            </p:cNvPr>
            <p:cNvSpPr txBox="1"/>
            <p:nvPr/>
          </p:nvSpPr>
          <p:spPr>
            <a:xfrm>
              <a:off x="3409060" y="3362534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↑</a:t>
              </a:r>
              <a:r>
                <a:rPr lang="en-GB" sz="2000" b="1" dirty="0">
                  <a:solidFill>
                    <a:schemeClr val="tx2"/>
                  </a:solidFill>
                </a:rPr>
                <a:t>4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FE1D27E-249E-47FB-B468-0DDC4A0A1E05}"/>
              </a:ext>
            </a:extLst>
          </p:cNvPr>
          <p:cNvGrpSpPr/>
          <p:nvPr/>
        </p:nvGrpSpPr>
        <p:grpSpPr>
          <a:xfrm>
            <a:off x="5215510" y="1838296"/>
            <a:ext cx="1224561" cy="890941"/>
            <a:chOff x="3384060" y="3270887"/>
            <a:chExt cx="1224561" cy="616525"/>
          </a:xfrm>
          <a:solidFill>
            <a:srgbClr val="92D050"/>
          </a:solidFill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8143D3FE-1EEB-4E2A-80E6-82FEB3186466}"/>
                </a:ext>
              </a:extLst>
            </p:cNvPr>
            <p:cNvSpPr/>
            <p:nvPr/>
          </p:nvSpPr>
          <p:spPr>
            <a:xfrm>
              <a:off x="3384060" y="3270887"/>
              <a:ext cx="1224561" cy="616525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37059B80-8EFF-4EDF-872B-7960065A1AB7}"/>
                </a:ext>
              </a:extLst>
            </p:cNvPr>
            <p:cNvSpPr txBox="1"/>
            <p:nvPr/>
          </p:nvSpPr>
          <p:spPr>
            <a:xfrm>
              <a:off x="3418935" y="3379875"/>
              <a:ext cx="1157636" cy="38336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Complex multiply</a:t>
              </a:r>
            </a:p>
          </p:txBody>
        </p:sp>
      </p:grp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2E18173-2BAD-4802-A866-481F6F93327B}"/>
              </a:ext>
            </a:extLst>
          </p:cNvPr>
          <p:cNvCxnSpPr>
            <a:cxnSpLocks/>
          </p:cNvCxnSpPr>
          <p:nvPr/>
        </p:nvCxnSpPr>
        <p:spPr>
          <a:xfrm>
            <a:off x="828594" y="2259575"/>
            <a:ext cx="250649" cy="7678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B2743C2-A7CF-4D05-A8F0-98E8B0C38FF7}"/>
              </a:ext>
            </a:extLst>
          </p:cNvPr>
          <p:cNvGrpSpPr/>
          <p:nvPr/>
        </p:nvGrpSpPr>
        <p:grpSpPr>
          <a:xfrm>
            <a:off x="1065419" y="1820317"/>
            <a:ext cx="840593" cy="889116"/>
            <a:chOff x="3267926" y="2510508"/>
            <a:chExt cx="1065833" cy="637310"/>
          </a:xfrm>
          <a:solidFill>
            <a:srgbClr val="00B0F0"/>
          </a:solidFill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8E14907-9B17-48B2-9DC3-B335524DDD1E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34AD0287-3EA8-4615-A6EE-661F8F3CF460}"/>
                </a:ext>
              </a:extLst>
            </p:cNvPr>
            <p:cNvSpPr txBox="1"/>
            <p:nvPr/>
          </p:nvSpPr>
          <p:spPr>
            <a:xfrm>
              <a:off x="3368165" y="2630613"/>
              <a:ext cx="871387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IQ conv.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514B8AB-30B6-4E1B-BEE7-2ABBAD1C2845}"/>
              </a:ext>
            </a:extLst>
          </p:cNvPr>
          <p:cNvGrpSpPr/>
          <p:nvPr/>
        </p:nvGrpSpPr>
        <p:grpSpPr>
          <a:xfrm>
            <a:off x="1917108" y="2112882"/>
            <a:ext cx="287430" cy="279761"/>
            <a:chOff x="2706931" y="2106262"/>
            <a:chExt cx="403860" cy="279761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2FC4A52-C5BF-4199-A7B8-5DA0E391C7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301A03F6-CA0B-439E-A478-07F5858537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BB5C9B0-70DA-4D2B-A0E8-E504A9A494E4}"/>
              </a:ext>
            </a:extLst>
          </p:cNvPr>
          <p:cNvGrpSpPr/>
          <p:nvPr/>
        </p:nvGrpSpPr>
        <p:grpSpPr>
          <a:xfrm>
            <a:off x="3548997" y="2118704"/>
            <a:ext cx="264550" cy="279761"/>
            <a:chOff x="2706931" y="2106262"/>
            <a:chExt cx="403860" cy="279761"/>
          </a:xfrm>
        </p:grpSpPr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15241203-8A6E-4B7A-8B07-67A3C888D2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BCFB4D60-3C08-4542-807B-523F5C9486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792CA4E1-FA43-4ED2-B87E-7F751C33D2A5}"/>
              </a:ext>
            </a:extLst>
          </p:cNvPr>
          <p:cNvGrpSpPr/>
          <p:nvPr/>
        </p:nvGrpSpPr>
        <p:grpSpPr>
          <a:xfrm>
            <a:off x="4842479" y="2133656"/>
            <a:ext cx="403860" cy="279761"/>
            <a:chOff x="2706931" y="2106262"/>
            <a:chExt cx="403860" cy="279761"/>
          </a:xfrm>
        </p:grpSpPr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D658D1F4-7370-41A1-A7D0-15CB110AFD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F0694524-D774-4C64-B0CC-1D2D84CDDA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D40AC70A-1445-4A28-9FAA-1E329C61D3EE}"/>
              </a:ext>
            </a:extLst>
          </p:cNvPr>
          <p:cNvGrpSpPr/>
          <p:nvPr/>
        </p:nvGrpSpPr>
        <p:grpSpPr>
          <a:xfrm>
            <a:off x="6453986" y="2142812"/>
            <a:ext cx="403860" cy="279761"/>
            <a:chOff x="2706931" y="2106262"/>
            <a:chExt cx="403860" cy="279761"/>
          </a:xfrm>
        </p:grpSpPr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B16457E3-12B3-4143-BBD7-4190D2A51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9BD2B6B0-3692-46AD-B618-0D3A2756D3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73CA7667-BD41-4BE1-A2FD-EEF00287DCB4}"/>
              </a:ext>
            </a:extLst>
          </p:cNvPr>
          <p:cNvGrpSpPr/>
          <p:nvPr/>
        </p:nvGrpSpPr>
        <p:grpSpPr>
          <a:xfrm rot="5400000">
            <a:off x="5331800" y="1539516"/>
            <a:ext cx="403861" cy="174467"/>
            <a:chOff x="2706931" y="2211556"/>
            <a:chExt cx="403861" cy="174467"/>
          </a:xfrm>
        </p:grpSpPr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5C104EAC-C64E-451D-91E9-C0B7BF5060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6" y="2211556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4433D588-7126-44D7-8C53-99235AB217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6" name="TextBox 165">
            <a:extLst>
              <a:ext uri="{FF2B5EF4-FFF2-40B4-BE49-F238E27FC236}">
                <a16:creationId xmlns:a16="http://schemas.microsoft.com/office/drawing/2014/main" id="{5662CFFD-3C9B-489F-8906-3F1116358336}"/>
              </a:ext>
            </a:extLst>
          </p:cNvPr>
          <p:cNvSpPr txBox="1"/>
          <p:nvPr/>
        </p:nvSpPr>
        <p:spPr>
          <a:xfrm>
            <a:off x="4211113" y="1104195"/>
            <a:ext cx="15165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Complex gain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29CF664D-9168-4A58-8EA3-595967583817}"/>
              </a:ext>
            </a:extLst>
          </p:cNvPr>
          <p:cNvSpPr txBox="1"/>
          <p:nvPr/>
        </p:nvSpPr>
        <p:spPr>
          <a:xfrm>
            <a:off x="6053408" y="1116301"/>
            <a:ext cx="16199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Bit shift register</a:t>
            </a: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AB25C1FE-DFBD-4666-9A84-845660B36EDF}"/>
              </a:ext>
            </a:extLst>
          </p:cNvPr>
          <p:cNvCxnSpPr>
            <a:cxnSpLocks/>
          </p:cNvCxnSpPr>
          <p:nvPr/>
        </p:nvCxnSpPr>
        <p:spPr>
          <a:xfrm rot="5400000" flipV="1">
            <a:off x="6034345" y="1620327"/>
            <a:ext cx="396266" cy="3715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029FE2D-0CBC-4DBE-8B13-3C38FFB918F7}"/>
              </a:ext>
            </a:extLst>
          </p:cNvPr>
          <p:cNvCxnSpPr>
            <a:cxnSpLocks/>
          </p:cNvCxnSpPr>
          <p:nvPr/>
        </p:nvCxnSpPr>
        <p:spPr>
          <a:xfrm>
            <a:off x="1255789" y="5293111"/>
            <a:ext cx="0" cy="325383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87F846A-D7A7-46E8-86C6-1D7BD0C45863}"/>
              </a:ext>
            </a:extLst>
          </p:cNvPr>
          <p:cNvGrpSpPr/>
          <p:nvPr/>
        </p:nvGrpSpPr>
        <p:grpSpPr>
          <a:xfrm>
            <a:off x="3820297" y="4398230"/>
            <a:ext cx="1018880" cy="889116"/>
            <a:chOff x="3384061" y="3270887"/>
            <a:chExt cx="1018880" cy="637310"/>
          </a:xfrm>
          <a:gradFill>
            <a:gsLst>
              <a:gs pos="0">
                <a:srgbClr val="00B0F0"/>
              </a:gs>
              <a:gs pos="100000">
                <a:srgbClr val="FFC000"/>
              </a:gs>
            </a:gsLst>
            <a:lin ang="0" scaled="1"/>
          </a:gradFill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F3B88C5-D8A4-4599-881F-EB955F407C42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DB8837D-C5A4-414A-98EF-3217F5BB6751}"/>
                </a:ext>
              </a:extLst>
            </p:cNvPr>
            <p:cNvSpPr txBox="1"/>
            <p:nvPr/>
          </p:nvSpPr>
          <p:spPr>
            <a:xfrm>
              <a:off x="3407354" y="3365791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↓</a:t>
              </a:r>
              <a:r>
                <a:rPr lang="en-GB" sz="2000" b="1" dirty="0">
                  <a:solidFill>
                    <a:schemeClr val="tx2"/>
                  </a:solidFill>
                </a:rPr>
                <a:t>64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4746EF7-3A65-414B-9886-67EED0D9D976}"/>
              </a:ext>
            </a:extLst>
          </p:cNvPr>
          <p:cNvGrpSpPr/>
          <p:nvPr/>
        </p:nvGrpSpPr>
        <p:grpSpPr>
          <a:xfrm>
            <a:off x="2205743" y="4386792"/>
            <a:ext cx="1341115" cy="889116"/>
            <a:chOff x="3267926" y="2510508"/>
            <a:chExt cx="1065833" cy="637310"/>
          </a:xfrm>
          <a:solidFill>
            <a:srgbClr val="00B0F0"/>
          </a:solidFill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9DCFC67-39BC-4E31-BFCA-DCC88AA291E7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AE845D7-9D05-4B4A-A066-0403C541AE38}"/>
                </a:ext>
              </a:extLst>
            </p:cNvPr>
            <p:cNvSpPr txBox="1"/>
            <p:nvPr/>
          </p:nvSpPr>
          <p:spPr>
            <a:xfrm>
              <a:off x="3368164" y="2630613"/>
              <a:ext cx="850730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1</a:t>
              </a:r>
              <a:r>
                <a:rPr lang="en-GB" b="1" baseline="30000" dirty="0">
                  <a:solidFill>
                    <a:schemeClr val="tx2"/>
                  </a:solidFill>
                </a:rPr>
                <a:t>st</a:t>
              </a:r>
              <a:r>
                <a:rPr lang="en-GB" b="1" dirty="0">
                  <a:solidFill>
                    <a:schemeClr val="tx2"/>
                  </a:solidFill>
                </a:rPr>
                <a:t> order IIR HPF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C0A94D06-DE7A-44A5-96C5-C89D30954792}"/>
              </a:ext>
            </a:extLst>
          </p:cNvPr>
          <p:cNvSpPr txBox="1"/>
          <p:nvPr/>
        </p:nvSpPr>
        <p:spPr>
          <a:xfrm>
            <a:off x="86402" y="4692401"/>
            <a:ext cx="749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Beam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0413D99-DBBD-4B2D-9FD3-68DDB6152396}"/>
              </a:ext>
            </a:extLst>
          </p:cNvPr>
          <p:cNvSpPr txBox="1"/>
          <p:nvPr/>
        </p:nvSpPr>
        <p:spPr>
          <a:xfrm>
            <a:off x="214218" y="5631003"/>
            <a:ext cx="12442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 err="1">
                <a:solidFill>
                  <a:schemeClr val="tx2"/>
                </a:solidFill>
              </a:rPr>
              <a:t>h</a:t>
            </a:r>
            <a:r>
              <a:rPr lang="en-GB" b="1" baseline="-25000" dirty="0" err="1">
                <a:solidFill>
                  <a:schemeClr val="tx2"/>
                </a:solidFill>
              </a:rPr>
              <a:t>in</a:t>
            </a:r>
            <a:r>
              <a:rPr lang="en-GB" b="1" baseline="-25000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register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871ACCC-7062-43C2-9603-FC94EAADFEDA}"/>
              </a:ext>
            </a:extLst>
          </p:cNvPr>
          <p:cNvGrpSpPr/>
          <p:nvPr/>
        </p:nvGrpSpPr>
        <p:grpSpPr>
          <a:xfrm>
            <a:off x="8023052" y="4411590"/>
            <a:ext cx="1018880" cy="889116"/>
            <a:chOff x="3384061" y="3270887"/>
            <a:chExt cx="1018880" cy="637310"/>
          </a:xfrm>
          <a:gradFill>
            <a:gsLst>
              <a:gs pos="100000">
                <a:srgbClr val="00B0F0"/>
              </a:gs>
              <a:gs pos="0">
                <a:srgbClr val="FFC000"/>
              </a:gs>
            </a:gsLst>
            <a:lin ang="0" scaled="1"/>
          </a:gradFill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74F71C0-8CE3-456A-A8B6-3988142C7B30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58B3375-5877-4284-9FEB-AEF3428362CA}"/>
                </a:ext>
              </a:extLst>
            </p:cNvPr>
            <p:cNvSpPr txBox="1"/>
            <p:nvPr/>
          </p:nvSpPr>
          <p:spPr>
            <a:xfrm>
              <a:off x="3409060" y="3362534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↑</a:t>
              </a:r>
              <a:r>
                <a:rPr lang="en-GB" sz="2000" b="1" dirty="0">
                  <a:solidFill>
                    <a:schemeClr val="tx2"/>
                  </a:solidFill>
                </a:rPr>
                <a:t>64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2EF9BFE-9DD9-42DB-A255-3B93CB7A3580}"/>
              </a:ext>
            </a:extLst>
          </p:cNvPr>
          <p:cNvGrpSpPr/>
          <p:nvPr/>
        </p:nvGrpSpPr>
        <p:grpSpPr>
          <a:xfrm>
            <a:off x="5216671" y="4396407"/>
            <a:ext cx="1224561" cy="890941"/>
            <a:chOff x="3384060" y="3270887"/>
            <a:chExt cx="1224561" cy="616525"/>
          </a:xfrm>
          <a:solidFill>
            <a:srgbClr val="FFC000"/>
          </a:solidFill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C389564-DD38-4015-A95A-28D605462440}"/>
                </a:ext>
              </a:extLst>
            </p:cNvPr>
            <p:cNvSpPr/>
            <p:nvPr/>
          </p:nvSpPr>
          <p:spPr>
            <a:xfrm>
              <a:off x="3384060" y="3270887"/>
              <a:ext cx="1224561" cy="616525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FB18D9A-1919-470C-936E-5948853E9920}"/>
                </a:ext>
              </a:extLst>
            </p:cNvPr>
            <p:cNvSpPr txBox="1"/>
            <p:nvPr/>
          </p:nvSpPr>
          <p:spPr>
            <a:xfrm>
              <a:off x="3418935" y="3379875"/>
              <a:ext cx="1157636" cy="38336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Complex multiply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F76709A-B959-49E9-B07B-3737AFD5C679}"/>
              </a:ext>
            </a:extLst>
          </p:cNvPr>
          <p:cNvGrpSpPr/>
          <p:nvPr/>
        </p:nvGrpSpPr>
        <p:grpSpPr>
          <a:xfrm>
            <a:off x="1062051" y="4384191"/>
            <a:ext cx="840593" cy="889116"/>
            <a:chOff x="3267926" y="2510508"/>
            <a:chExt cx="1065833" cy="637310"/>
          </a:xfrm>
          <a:solidFill>
            <a:srgbClr val="00B0F0"/>
          </a:solidFill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AE1356C0-07F2-48AD-A2B8-774557BB229E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97AC300-9636-4A32-A729-87F7772FD8C6}"/>
                </a:ext>
              </a:extLst>
            </p:cNvPr>
            <p:cNvSpPr txBox="1"/>
            <p:nvPr/>
          </p:nvSpPr>
          <p:spPr>
            <a:xfrm>
              <a:off x="3368165" y="2630613"/>
              <a:ext cx="871387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IQ conv.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9EDD154-7074-484C-B6E6-F0DA0EF8AAD1}"/>
              </a:ext>
            </a:extLst>
          </p:cNvPr>
          <p:cNvGrpSpPr/>
          <p:nvPr/>
        </p:nvGrpSpPr>
        <p:grpSpPr>
          <a:xfrm>
            <a:off x="1918269" y="4670993"/>
            <a:ext cx="287430" cy="279761"/>
            <a:chOff x="2706931" y="2106262"/>
            <a:chExt cx="403860" cy="279761"/>
          </a:xfrm>
        </p:grpSpPr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C18839F6-D31A-4301-8F86-A2BEAB0728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2CCB6536-219B-4EDD-ACE0-A2433B71FE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7E4E802-7A25-4CC7-AC83-1A6E6E7F39D3}"/>
              </a:ext>
            </a:extLst>
          </p:cNvPr>
          <p:cNvGrpSpPr/>
          <p:nvPr/>
        </p:nvGrpSpPr>
        <p:grpSpPr>
          <a:xfrm>
            <a:off x="3550158" y="4676815"/>
            <a:ext cx="264550" cy="279761"/>
            <a:chOff x="2706931" y="2106262"/>
            <a:chExt cx="403860" cy="279761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1A62DB89-E9CB-4197-B3A1-CBF839CC4A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DD10AEA1-2097-4B5A-9F98-1819BA6411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6AD3F78-D8B3-48D9-928B-FDC26E0D65FD}"/>
              </a:ext>
            </a:extLst>
          </p:cNvPr>
          <p:cNvGrpSpPr/>
          <p:nvPr/>
        </p:nvGrpSpPr>
        <p:grpSpPr>
          <a:xfrm>
            <a:off x="4843640" y="4691767"/>
            <a:ext cx="403860" cy="279761"/>
            <a:chOff x="2706931" y="2106262"/>
            <a:chExt cx="403860" cy="279761"/>
          </a:xfrm>
        </p:grpSpPr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32E80D23-8118-4E7E-8847-67BB30930F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7A3CC7D4-CFF3-4B64-B796-B8C06D777D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3A1A438-8742-46E2-8D18-BC17A4005855}"/>
              </a:ext>
            </a:extLst>
          </p:cNvPr>
          <p:cNvGrpSpPr/>
          <p:nvPr/>
        </p:nvGrpSpPr>
        <p:grpSpPr>
          <a:xfrm>
            <a:off x="6455148" y="4700923"/>
            <a:ext cx="261816" cy="279761"/>
            <a:chOff x="2706931" y="2106262"/>
            <a:chExt cx="403860" cy="279761"/>
          </a:xfrm>
        </p:grpSpPr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4C405BF7-1324-4D47-9406-01FA568F32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5CB0FCDB-FCFB-47BA-A93D-0AE85CE3E0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74E27DD-B03E-4094-BE17-9DA804429EF2}"/>
              </a:ext>
            </a:extLst>
          </p:cNvPr>
          <p:cNvGrpSpPr/>
          <p:nvPr/>
        </p:nvGrpSpPr>
        <p:grpSpPr>
          <a:xfrm rot="16200000" flipV="1">
            <a:off x="5328085" y="5407808"/>
            <a:ext cx="403861" cy="174467"/>
            <a:chOff x="2706931" y="2211556"/>
            <a:chExt cx="403861" cy="174467"/>
          </a:xfrm>
        </p:grpSpPr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E3BF8F4E-E6A8-4C65-9DE6-50D8F39E6F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6" y="2211556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405D3223-5E53-4EF1-8A82-211F7924A3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522CA265-9536-487D-A15B-A9A601F9969E}"/>
              </a:ext>
            </a:extLst>
          </p:cNvPr>
          <p:cNvSpPr txBox="1"/>
          <p:nvPr/>
        </p:nvSpPr>
        <p:spPr>
          <a:xfrm>
            <a:off x="4320145" y="5691586"/>
            <a:ext cx="15165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Complex gain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492AAEE-3B32-41B9-8634-A8F5E59FB86C}"/>
              </a:ext>
            </a:extLst>
          </p:cNvPr>
          <p:cNvSpPr txBox="1"/>
          <p:nvPr/>
        </p:nvSpPr>
        <p:spPr>
          <a:xfrm>
            <a:off x="4471791" y="5993584"/>
            <a:ext cx="162739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Bit shift register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9E578441-D6C3-4D91-A1E2-7D50E26F0E30}"/>
              </a:ext>
            </a:extLst>
          </p:cNvPr>
          <p:cNvCxnSpPr>
            <a:cxnSpLocks/>
          </p:cNvCxnSpPr>
          <p:nvPr/>
        </p:nvCxnSpPr>
        <p:spPr>
          <a:xfrm flipH="1" flipV="1">
            <a:off x="5892530" y="5303399"/>
            <a:ext cx="3718" cy="690185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F5742E76-EAB8-4248-B0B1-68A82B5D2A32}"/>
              </a:ext>
            </a:extLst>
          </p:cNvPr>
          <p:cNvCxnSpPr>
            <a:cxnSpLocks/>
          </p:cNvCxnSpPr>
          <p:nvPr/>
        </p:nvCxnSpPr>
        <p:spPr>
          <a:xfrm>
            <a:off x="1703890" y="5304751"/>
            <a:ext cx="0" cy="635459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E95FDC42-39E7-400D-B324-8462B36EC161}"/>
              </a:ext>
            </a:extLst>
          </p:cNvPr>
          <p:cNvSpPr txBox="1"/>
          <p:nvPr/>
        </p:nvSpPr>
        <p:spPr>
          <a:xfrm>
            <a:off x="8288" y="5987466"/>
            <a:ext cx="25020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Sideband swap register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113CF752-6E5C-4118-9BFE-1F06C7529D34}"/>
              </a:ext>
            </a:extLst>
          </p:cNvPr>
          <p:cNvGrpSpPr/>
          <p:nvPr/>
        </p:nvGrpSpPr>
        <p:grpSpPr>
          <a:xfrm>
            <a:off x="5640833" y="3267610"/>
            <a:ext cx="1018880" cy="889116"/>
            <a:chOff x="3384061" y="3270887"/>
            <a:chExt cx="1018880" cy="637310"/>
          </a:xfrm>
          <a:gradFill>
            <a:gsLst>
              <a:gs pos="100000">
                <a:srgbClr val="FF0000"/>
              </a:gs>
              <a:gs pos="0">
                <a:srgbClr val="FFC000"/>
              </a:gs>
            </a:gsLst>
            <a:lin ang="0" scaled="1"/>
          </a:gradFill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83CDB9F-C5EF-4F59-8302-FEB9AFFC21BF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B6C24696-F9DF-4424-AEB5-0C4BC797B0DD}"/>
                </a:ext>
              </a:extLst>
            </p:cNvPr>
            <p:cNvSpPr txBox="1"/>
            <p:nvPr/>
          </p:nvSpPr>
          <p:spPr>
            <a:xfrm>
              <a:off x="3407354" y="3365791"/>
              <a:ext cx="963143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CIC </a:t>
              </a:r>
            </a:p>
            <a:p>
              <a:pPr algn="ctr"/>
              <a:r>
                <a:rPr lang="en-GB" sz="2000" dirty="0">
                  <a:solidFill>
                    <a:schemeClr val="tx2"/>
                  </a:solidFill>
                </a:rPr>
                <a:t>↓</a:t>
              </a:r>
              <a:r>
                <a:rPr lang="en-GB" sz="2000" b="1" dirty="0">
                  <a:solidFill>
                    <a:schemeClr val="tx2"/>
                  </a:solidFill>
                </a:rPr>
                <a:t>50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7990237-8028-48B2-B5E8-83EBB9EA706C}"/>
              </a:ext>
            </a:extLst>
          </p:cNvPr>
          <p:cNvGrpSpPr/>
          <p:nvPr/>
        </p:nvGrpSpPr>
        <p:grpSpPr>
          <a:xfrm>
            <a:off x="4954246" y="3573506"/>
            <a:ext cx="709880" cy="276047"/>
            <a:chOff x="2714525" y="2106262"/>
            <a:chExt cx="396266" cy="276047"/>
          </a:xfrm>
        </p:grpSpPr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EA4B5AAC-DFF9-4BF7-9B66-E28CA46942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6625C8DB-F569-42FD-B741-D8A79DDFF603}"/>
                </a:ext>
              </a:extLst>
            </p:cNvPr>
            <p:cNvCxnSpPr>
              <a:cxnSpLocks/>
            </p:cNvCxnSpPr>
            <p:nvPr/>
          </p:nvCxnSpPr>
          <p:spPr>
            <a:xfrm>
              <a:off x="2776527" y="2382309"/>
              <a:ext cx="326670" cy="0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175A67-1126-48DB-82A0-CD0CE609DAB5}"/>
              </a:ext>
            </a:extLst>
          </p:cNvPr>
          <p:cNvCxnSpPr>
            <a:cxnSpLocks/>
          </p:cNvCxnSpPr>
          <p:nvPr/>
        </p:nvCxnSpPr>
        <p:spPr>
          <a:xfrm flipV="1">
            <a:off x="4954247" y="3559419"/>
            <a:ext cx="0" cy="1117397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A2A4601-654C-4107-B66A-45B0FF123933}"/>
              </a:ext>
            </a:extLst>
          </p:cNvPr>
          <p:cNvCxnSpPr>
            <a:cxnSpLocks/>
          </p:cNvCxnSpPr>
          <p:nvPr/>
        </p:nvCxnSpPr>
        <p:spPr>
          <a:xfrm flipV="1">
            <a:off x="5065318" y="3839180"/>
            <a:ext cx="0" cy="1132348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E45D546D-DA57-4E8B-BCFB-0DE926834FE5}"/>
              </a:ext>
            </a:extLst>
          </p:cNvPr>
          <p:cNvSpPr/>
          <p:nvPr/>
        </p:nvSpPr>
        <p:spPr>
          <a:xfrm>
            <a:off x="5342002" y="2828241"/>
            <a:ext cx="2981836" cy="1469325"/>
          </a:xfrm>
          <a:prstGeom prst="rect">
            <a:avLst/>
          </a:prstGeom>
          <a:noFill/>
          <a:ln w="38100">
            <a:prstDash val="dash"/>
            <a:extLst>
              <a:ext uri="{C807C97D-BFC1-408E-A445-0C87EB9F89A2}">
                <ask:lineSketchStyleProps xmlns:ask="http://schemas.microsoft.com/office/drawing/2018/sketchyshapes" sd="4054639518">
                  <a:custGeom>
                    <a:avLst/>
                    <a:gdLst>
                      <a:gd name="connsiteX0" fmla="*/ 0 w 2804611"/>
                      <a:gd name="connsiteY0" fmla="*/ 0 h 1176034"/>
                      <a:gd name="connsiteX1" fmla="*/ 532876 w 2804611"/>
                      <a:gd name="connsiteY1" fmla="*/ 0 h 1176034"/>
                      <a:gd name="connsiteX2" fmla="*/ 1065752 w 2804611"/>
                      <a:gd name="connsiteY2" fmla="*/ 0 h 1176034"/>
                      <a:gd name="connsiteX3" fmla="*/ 1542536 w 2804611"/>
                      <a:gd name="connsiteY3" fmla="*/ 0 h 1176034"/>
                      <a:gd name="connsiteX4" fmla="*/ 2159550 w 2804611"/>
                      <a:gd name="connsiteY4" fmla="*/ 0 h 1176034"/>
                      <a:gd name="connsiteX5" fmla="*/ 2804611 w 2804611"/>
                      <a:gd name="connsiteY5" fmla="*/ 0 h 1176034"/>
                      <a:gd name="connsiteX6" fmla="*/ 2804611 w 2804611"/>
                      <a:gd name="connsiteY6" fmla="*/ 552736 h 1176034"/>
                      <a:gd name="connsiteX7" fmla="*/ 2804611 w 2804611"/>
                      <a:gd name="connsiteY7" fmla="*/ 1176034 h 1176034"/>
                      <a:gd name="connsiteX8" fmla="*/ 2243689 w 2804611"/>
                      <a:gd name="connsiteY8" fmla="*/ 1176034 h 1176034"/>
                      <a:gd name="connsiteX9" fmla="*/ 1766905 w 2804611"/>
                      <a:gd name="connsiteY9" fmla="*/ 1176034 h 1176034"/>
                      <a:gd name="connsiteX10" fmla="*/ 1149891 w 2804611"/>
                      <a:gd name="connsiteY10" fmla="*/ 1176034 h 1176034"/>
                      <a:gd name="connsiteX11" fmla="*/ 560922 w 2804611"/>
                      <a:gd name="connsiteY11" fmla="*/ 1176034 h 1176034"/>
                      <a:gd name="connsiteX12" fmla="*/ 0 w 2804611"/>
                      <a:gd name="connsiteY12" fmla="*/ 1176034 h 1176034"/>
                      <a:gd name="connsiteX13" fmla="*/ 0 w 2804611"/>
                      <a:gd name="connsiteY13" fmla="*/ 623298 h 1176034"/>
                      <a:gd name="connsiteX14" fmla="*/ 0 w 2804611"/>
                      <a:gd name="connsiteY14" fmla="*/ 0 h 11760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804611" h="1176034" extrusionOk="0">
                        <a:moveTo>
                          <a:pt x="0" y="0"/>
                        </a:moveTo>
                        <a:cubicBezTo>
                          <a:pt x="204711" y="-35720"/>
                          <a:pt x="391251" y="55592"/>
                          <a:pt x="532876" y="0"/>
                        </a:cubicBezTo>
                        <a:cubicBezTo>
                          <a:pt x="674501" y="-55592"/>
                          <a:pt x="890029" y="47196"/>
                          <a:pt x="1065752" y="0"/>
                        </a:cubicBezTo>
                        <a:cubicBezTo>
                          <a:pt x="1241475" y="-47196"/>
                          <a:pt x="1426551" y="35295"/>
                          <a:pt x="1542536" y="0"/>
                        </a:cubicBezTo>
                        <a:cubicBezTo>
                          <a:pt x="1658521" y="-35295"/>
                          <a:pt x="1863105" y="18180"/>
                          <a:pt x="2159550" y="0"/>
                        </a:cubicBezTo>
                        <a:cubicBezTo>
                          <a:pt x="2455995" y="-18180"/>
                          <a:pt x="2538425" y="62772"/>
                          <a:pt x="2804611" y="0"/>
                        </a:cubicBezTo>
                        <a:cubicBezTo>
                          <a:pt x="2834231" y="269315"/>
                          <a:pt x="2745837" y="380693"/>
                          <a:pt x="2804611" y="552736"/>
                        </a:cubicBezTo>
                        <a:cubicBezTo>
                          <a:pt x="2863385" y="724779"/>
                          <a:pt x="2770042" y="866854"/>
                          <a:pt x="2804611" y="1176034"/>
                        </a:cubicBezTo>
                        <a:cubicBezTo>
                          <a:pt x="2552997" y="1178670"/>
                          <a:pt x="2462684" y="1168797"/>
                          <a:pt x="2243689" y="1176034"/>
                        </a:cubicBezTo>
                        <a:cubicBezTo>
                          <a:pt x="2024694" y="1183271"/>
                          <a:pt x="1902738" y="1126798"/>
                          <a:pt x="1766905" y="1176034"/>
                        </a:cubicBezTo>
                        <a:cubicBezTo>
                          <a:pt x="1631072" y="1225270"/>
                          <a:pt x="1456061" y="1147945"/>
                          <a:pt x="1149891" y="1176034"/>
                        </a:cubicBezTo>
                        <a:cubicBezTo>
                          <a:pt x="843721" y="1204123"/>
                          <a:pt x="772058" y="1136291"/>
                          <a:pt x="560922" y="1176034"/>
                        </a:cubicBezTo>
                        <a:cubicBezTo>
                          <a:pt x="349786" y="1215777"/>
                          <a:pt x="130864" y="1155511"/>
                          <a:pt x="0" y="1176034"/>
                        </a:cubicBezTo>
                        <a:cubicBezTo>
                          <a:pt x="-57912" y="921978"/>
                          <a:pt x="50173" y="748978"/>
                          <a:pt x="0" y="623298"/>
                        </a:cubicBezTo>
                        <a:cubicBezTo>
                          <a:pt x="-50173" y="497618"/>
                          <a:pt x="46653" y="15189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49DD3289-5544-42EA-9D31-8413C86719C7}"/>
              </a:ext>
            </a:extLst>
          </p:cNvPr>
          <p:cNvGrpSpPr/>
          <p:nvPr/>
        </p:nvGrpSpPr>
        <p:grpSpPr>
          <a:xfrm>
            <a:off x="6655916" y="3559419"/>
            <a:ext cx="403860" cy="279761"/>
            <a:chOff x="2706931" y="2106262"/>
            <a:chExt cx="403860" cy="279761"/>
          </a:xfrm>
        </p:grpSpPr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FEDD1293-540D-45E5-AFB0-95CD10F561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A91821FC-6A0B-4CC7-ACD4-CEF68B4D66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B017CFA1-95BC-4E86-9DC9-1D0E040E195C}"/>
              </a:ext>
            </a:extLst>
          </p:cNvPr>
          <p:cNvGrpSpPr/>
          <p:nvPr/>
        </p:nvGrpSpPr>
        <p:grpSpPr>
          <a:xfrm>
            <a:off x="7016851" y="3267610"/>
            <a:ext cx="1018880" cy="889116"/>
            <a:chOff x="3384061" y="3270887"/>
            <a:chExt cx="1018880" cy="637310"/>
          </a:xfrm>
          <a:solidFill>
            <a:srgbClr val="FF0000"/>
          </a:solidFill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84D6D0F9-673E-4EDD-B3CD-3DAE6364AA59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F4EA9E42-C8D7-46F8-81CC-74BF24A8829A}"/>
                </a:ext>
              </a:extLst>
            </p:cNvPr>
            <p:cNvSpPr txBox="1"/>
            <p:nvPr/>
          </p:nvSpPr>
          <p:spPr>
            <a:xfrm>
              <a:off x="3439147" y="3362482"/>
              <a:ext cx="886272" cy="4412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 err="1">
                  <a:solidFill>
                    <a:schemeClr val="tx2"/>
                  </a:solidFill>
                </a:rPr>
                <a:t>Acq</a:t>
              </a:r>
              <a:endParaRPr lang="en-GB" sz="2000" b="1" dirty="0">
                <a:solidFill>
                  <a:schemeClr val="tx2"/>
                </a:solidFill>
              </a:endParaRPr>
            </a:p>
            <a:p>
              <a:pPr algn="ctr"/>
              <a:r>
                <a:rPr lang="en-GB" sz="2000" b="1" dirty="0">
                  <a:solidFill>
                    <a:schemeClr val="tx2"/>
                  </a:solidFill>
                </a:rPr>
                <a:t>SRAM</a:t>
              </a:r>
            </a:p>
          </p:txBody>
        </p:sp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ADBA5B9F-B4F1-4915-ADA4-F8E1A619A8A3}"/>
              </a:ext>
            </a:extLst>
          </p:cNvPr>
          <p:cNvSpPr txBox="1"/>
          <p:nvPr/>
        </p:nvSpPr>
        <p:spPr>
          <a:xfrm>
            <a:off x="5707494" y="2898549"/>
            <a:ext cx="23091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50 MHz clock domain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7303EC05-A1A9-4FD2-BB18-AAB1E1718A3E}"/>
              </a:ext>
            </a:extLst>
          </p:cNvPr>
          <p:cNvGrpSpPr/>
          <p:nvPr/>
        </p:nvGrpSpPr>
        <p:grpSpPr>
          <a:xfrm>
            <a:off x="7735683" y="4688052"/>
            <a:ext cx="300048" cy="279761"/>
            <a:chOff x="2706931" y="2106262"/>
            <a:chExt cx="403860" cy="279761"/>
          </a:xfrm>
        </p:grpSpPr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77449F72-A9A7-470E-AEEF-A361A80C41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1E30D1AD-6816-405E-B78B-2ED543C88C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52A42642-D4D7-4512-9A73-0F465E255840}"/>
              </a:ext>
            </a:extLst>
          </p:cNvPr>
          <p:cNvGrpSpPr/>
          <p:nvPr/>
        </p:nvGrpSpPr>
        <p:grpSpPr>
          <a:xfrm>
            <a:off x="6722702" y="4402666"/>
            <a:ext cx="1018880" cy="889116"/>
            <a:chOff x="3384061" y="3270887"/>
            <a:chExt cx="1018880" cy="637310"/>
          </a:xfrm>
          <a:solidFill>
            <a:srgbClr val="FFC000"/>
          </a:solidFill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554A1532-0D13-4201-972A-48DDB6B0F6F2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D034F8F-2D44-46C7-BC2B-898C4C7A9C08}"/>
                </a:ext>
              </a:extLst>
            </p:cNvPr>
            <p:cNvSpPr txBox="1"/>
            <p:nvPr/>
          </p:nvSpPr>
          <p:spPr>
            <a:xfrm>
              <a:off x="3527670" y="3379021"/>
              <a:ext cx="696432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l-GR" sz="3600" b="1" dirty="0">
                  <a:solidFill>
                    <a:schemeClr val="tx2"/>
                  </a:solidFill>
                </a:rPr>
                <a:t>Σ</a:t>
              </a:r>
              <a:endParaRPr lang="en-GB" sz="3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20E137C0-A8C9-4F1B-9F8B-492DBF3F642F}"/>
              </a:ext>
            </a:extLst>
          </p:cNvPr>
          <p:cNvGrpSpPr/>
          <p:nvPr/>
        </p:nvGrpSpPr>
        <p:grpSpPr>
          <a:xfrm rot="16200000" flipV="1">
            <a:off x="6747105" y="5436315"/>
            <a:ext cx="442906" cy="179776"/>
            <a:chOff x="2706931" y="2211556"/>
            <a:chExt cx="403861" cy="174467"/>
          </a:xfrm>
        </p:grpSpPr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C92AB981-6E45-4A88-BFF3-99392DAD85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6" y="2211556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E7917AAA-2DD5-4EE9-A997-5BA3405F55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7617D533-F9B9-47E8-9569-E0EAAC1FD190}"/>
              </a:ext>
            </a:extLst>
          </p:cNvPr>
          <p:cNvGrpSpPr/>
          <p:nvPr/>
        </p:nvGrpSpPr>
        <p:grpSpPr>
          <a:xfrm rot="16200000" flipV="1">
            <a:off x="7313142" y="5432038"/>
            <a:ext cx="403861" cy="174467"/>
            <a:chOff x="2706931" y="2211556"/>
            <a:chExt cx="403861" cy="174467"/>
          </a:xfrm>
        </p:grpSpPr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CD05E239-CD0D-467D-9151-07FE83A17D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6" y="2211556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AE7AACEA-6214-481E-A26D-8DD9F6FDE1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AECCCA6A-CB40-448A-B80E-7819BC133E6B}"/>
              </a:ext>
            </a:extLst>
          </p:cNvPr>
          <p:cNvSpPr txBox="1"/>
          <p:nvPr/>
        </p:nvSpPr>
        <p:spPr>
          <a:xfrm>
            <a:off x="6300885" y="5747887"/>
            <a:ext cx="8616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DDS sin &amp; cos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FDC285BE-7D26-4C03-8A78-924E3C51FEAF}"/>
              </a:ext>
            </a:extLst>
          </p:cNvPr>
          <p:cNvSpPr txBox="1"/>
          <p:nvPr/>
        </p:nvSpPr>
        <p:spPr>
          <a:xfrm>
            <a:off x="7360242" y="5740851"/>
            <a:ext cx="216722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Excitation and CBFB enable flags</a:t>
            </a: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F405011E-1320-4788-AAB4-AB0513709961}"/>
              </a:ext>
            </a:extLst>
          </p:cNvPr>
          <p:cNvGrpSpPr/>
          <p:nvPr/>
        </p:nvGrpSpPr>
        <p:grpSpPr>
          <a:xfrm>
            <a:off x="9298347" y="1807816"/>
            <a:ext cx="1018880" cy="3463280"/>
            <a:chOff x="3384061" y="3270887"/>
            <a:chExt cx="1018880" cy="637310"/>
          </a:xfrm>
          <a:solidFill>
            <a:srgbClr val="00B0F0"/>
          </a:solidFill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8691A0DA-DA30-4360-8DF8-590714044D07}"/>
                </a:ext>
              </a:extLst>
            </p:cNvPr>
            <p:cNvSpPr/>
            <p:nvPr/>
          </p:nvSpPr>
          <p:spPr>
            <a:xfrm>
              <a:off x="3384061" y="3270887"/>
              <a:ext cx="1018880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6F0EF6F4-7CA2-4E42-B66C-A4BB88A6D056}"/>
                </a:ext>
              </a:extLst>
            </p:cNvPr>
            <p:cNvSpPr txBox="1"/>
            <p:nvPr/>
          </p:nvSpPr>
          <p:spPr>
            <a:xfrm>
              <a:off x="3547240" y="3548926"/>
              <a:ext cx="706700" cy="101946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l-GR" sz="3600" b="1" dirty="0">
                  <a:solidFill>
                    <a:schemeClr val="tx2"/>
                  </a:solidFill>
                </a:rPr>
                <a:t>Σ</a:t>
              </a:r>
              <a:endParaRPr lang="en-GB" sz="3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1309D07C-786B-47E7-8D3E-D0C893651653}"/>
              </a:ext>
            </a:extLst>
          </p:cNvPr>
          <p:cNvGrpSpPr/>
          <p:nvPr/>
        </p:nvGrpSpPr>
        <p:grpSpPr>
          <a:xfrm>
            <a:off x="7882890" y="2117663"/>
            <a:ext cx="1434870" cy="279761"/>
            <a:chOff x="2712388" y="2106262"/>
            <a:chExt cx="398403" cy="279761"/>
          </a:xfrm>
        </p:grpSpPr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C03AF4FE-80B8-40FD-B43C-60B648DEDC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289B0638-9B46-4DD4-8268-AC73285CDE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2388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BF2477C3-363D-4C88-86EC-0B138C1A0550}"/>
              </a:ext>
            </a:extLst>
          </p:cNvPr>
          <p:cNvGrpSpPr/>
          <p:nvPr/>
        </p:nvGrpSpPr>
        <p:grpSpPr>
          <a:xfrm>
            <a:off x="9023354" y="4691245"/>
            <a:ext cx="300048" cy="279761"/>
            <a:chOff x="2706931" y="2106262"/>
            <a:chExt cx="403860" cy="279761"/>
          </a:xfrm>
        </p:grpSpPr>
        <p:cxnSp>
          <p:nvCxnSpPr>
            <p:cNvPr id="169" name="Straight Arrow Connector 168">
              <a:extLst>
                <a:ext uri="{FF2B5EF4-FFF2-40B4-BE49-F238E27FC236}">
                  <a16:creationId xmlns:a16="http://schemas.microsoft.com/office/drawing/2014/main" id="{F2200C59-0018-423E-BE32-3EA58B3D4D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34E8CDCE-11FC-4F2B-9387-6FE4474241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98B8B6C2-E951-48D7-A9F7-62CE7FA2E590}"/>
              </a:ext>
            </a:extLst>
          </p:cNvPr>
          <p:cNvCxnSpPr>
            <a:cxnSpLocks/>
          </p:cNvCxnSpPr>
          <p:nvPr/>
        </p:nvCxnSpPr>
        <p:spPr>
          <a:xfrm rot="5400000" flipV="1">
            <a:off x="9616642" y="1612078"/>
            <a:ext cx="396266" cy="3715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>
            <a:extLst>
              <a:ext uri="{FF2B5EF4-FFF2-40B4-BE49-F238E27FC236}">
                <a16:creationId xmlns:a16="http://schemas.microsoft.com/office/drawing/2014/main" id="{1752BCCB-1420-476B-B5A3-7F4DB22B952E}"/>
              </a:ext>
            </a:extLst>
          </p:cNvPr>
          <p:cNvSpPr txBox="1"/>
          <p:nvPr/>
        </p:nvSpPr>
        <p:spPr>
          <a:xfrm>
            <a:off x="8939522" y="848183"/>
            <a:ext cx="17542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Cavity feedback enable flag</a:t>
            </a:r>
          </a:p>
        </p:txBody>
      </p: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C3DF98A8-620A-4E37-B602-55933BDC8B77}"/>
              </a:ext>
            </a:extLst>
          </p:cNvPr>
          <p:cNvCxnSpPr>
            <a:cxnSpLocks/>
          </p:cNvCxnSpPr>
          <p:nvPr/>
        </p:nvCxnSpPr>
        <p:spPr>
          <a:xfrm>
            <a:off x="804697" y="4839546"/>
            <a:ext cx="250649" cy="7678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BA6BEA12-7C7D-4801-9FC1-A3B4B21AF566}"/>
              </a:ext>
            </a:extLst>
          </p:cNvPr>
          <p:cNvCxnSpPr>
            <a:cxnSpLocks/>
          </p:cNvCxnSpPr>
          <p:nvPr/>
        </p:nvCxnSpPr>
        <p:spPr>
          <a:xfrm>
            <a:off x="11022220" y="4078553"/>
            <a:ext cx="0" cy="325383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52A32668-95B6-412C-BDB4-9D6153F35C6D}"/>
              </a:ext>
            </a:extLst>
          </p:cNvPr>
          <p:cNvSpPr txBox="1"/>
          <p:nvPr/>
        </p:nvSpPr>
        <p:spPr>
          <a:xfrm>
            <a:off x="10397836" y="4390899"/>
            <a:ext cx="13258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h</a:t>
            </a:r>
            <a:r>
              <a:rPr lang="en-GB" b="1" baseline="-25000" dirty="0">
                <a:solidFill>
                  <a:schemeClr val="tx2"/>
                </a:solidFill>
              </a:rPr>
              <a:t>out </a:t>
            </a:r>
            <a:r>
              <a:rPr lang="en-GB" dirty="0">
                <a:solidFill>
                  <a:schemeClr val="tx2"/>
                </a:solidFill>
              </a:rPr>
              <a:t>register</a:t>
            </a: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37AF07BE-7EF6-4EFB-AC8C-D5F2CE486224}"/>
              </a:ext>
            </a:extLst>
          </p:cNvPr>
          <p:cNvGrpSpPr/>
          <p:nvPr/>
        </p:nvGrpSpPr>
        <p:grpSpPr>
          <a:xfrm>
            <a:off x="10614667" y="3169633"/>
            <a:ext cx="840593" cy="889116"/>
            <a:chOff x="3267926" y="2510508"/>
            <a:chExt cx="1065833" cy="637310"/>
          </a:xfrm>
          <a:solidFill>
            <a:srgbClr val="00B0F0"/>
          </a:solidFill>
        </p:grpSpPr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60D19ED8-9125-469D-9658-73CBC5231762}"/>
                </a:ext>
              </a:extLst>
            </p:cNvPr>
            <p:cNvSpPr/>
            <p:nvPr/>
          </p:nvSpPr>
          <p:spPr>
            <a:xfrm>
              <a:off x="3267926" y="2510508"/>
              <a:ext cx="1065833" cy="63731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10A6A8D2-81A7-40BC-A290-D42A2BA4ABAB}"/>
                </a:ext>
              </a:extLst>
            </p:cNvPr>
            <p:cNvSpPr txBox="1"/>
            <p:nvPr/>
          </p:nvSpPr>
          <p:spPr>
            <a:xfrm>
              <a:off x="3368165" y="2630613"/>
              <a:ext cx="871387" cy="39710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tx2"/>
                  </a:solidFill>
                </a:rPr>
                <a:t>IQ conv.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7A77705D-2EA8-48A0-ABE3-9A5E310AA094}"/>
              </a:ext>
            </a:extLst>
          </p:cNvPr>
          <p:cNvGrpSpPr/>
          <p:nvPr/>
        </p:nvGrpSpPr>
        <p:grpSpPr>
          <a:xfrm>
            <a:off x="10314619" y="3475451"/>
            <a:ext cx="300048" cy="279761"/>
            <a:chOff x="2706931" y="2106262"/>
            <a:chExt cx="403860" cy="279761"/>
          </a:xfrm>
        </p:grpSpPr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F6CBE5BC-C819-4EBF-A0C9-B86B642C58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525" y="2106262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Arrow Connector 180">
              <a:extLst>
                <a:ext uri="{FF2B5EF4-FFF2-40B4-BE49-F238E27FC236}">
                  <a16:creationId xmlns:a16="http://schemas.microsoft.com/office/drawing/2014/main" id="{DEB8E0B2-8687-41C1-A6FC-1ADA6574C1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6931" y="2382308"/>
              <a:ext cx="396266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4AFADAE1-E397-4659-900B-DF2FF589447E}"/>
              </a:ext>
            </a:extLst>
          </p:cNvPr>
          <p:cNvCxnSpPr>
            <a:cxnSpLocks/>
            <a:endCxn id="112" idx="1"/>
          </p:cNvCxnSpPr>
          <p:nvPr/>
        </p:nvCxnSpPr>
        <p:spPr>
          <a:xfrm>
            <a:off x="11452607" y="3621746"/>
            <a:ext cx="224431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>
            <a:extLst>
              <a:ext uri="{FF2B5EF4-FFF2-40B4-BE49-F238E27FC236}">
                <a16:creationId xmlns:a16="http://schemas.microsoft.com/office/drawing/2014/main" id="{90D34783-D118-430C-A21D-36E587296659}"/>
              </a:ext>
            </a:extLst>
          </p:cNvPr>
          <p:cNvSpPr txBox="1"/>
          <p:nvPr/>
        </p:nvSpPr>
        <p:spPr>
          <a:xfrm>
            <a:off x="6850252" y="357516"/>
            <a:ext cx="51311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sample rates: </a:t>
            </a:r>
            <a:r>
              <a:rPr lang="en-GB" b="1" dirty="0">
                <a:solidFill>
                  <a:srgbClr val="00B0F0"/>
                </a:solidFill>
              </a:rPr>
              <a:t>30 MHz </a:t>
            </a:r>
            <a:r>
              <a:rPr lang="en-GB" b="1" dirty="0">
                <a:solidFill>
                  <a:srgbClr val="92D050"/>
                </a:solidFill>
              </a:rPr>
              <a:t>7.5 MHz </a:t>
            </a:r>
            <a:r>
              <a:rPr lang="en-GB" b="1" dirty="0">
                <a:solidFill>
                  <a:srgbClr val="FFC000"/>
                </a:solidFill>
              </a:rPr>
              <a:t>468 kHz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10 kHz</a:t>
            </a:r>
          </a:p>
        </p:txBody>
      </p:sp>
      <p:sp>
        <p:nvSpPr>
          <p:cNvPr id="184" name="Footer Placeholder 5">
            <a:extLst>
              <a:ext uri="{FF2B5EF4-FFF2-40B4-BE49-F238E27FC236}">
                <a16:creationId xmlns:a16="http://schemas.microsoft.com/office/drawing/2014/main" id="{058003A4-2DF2-4D66-B0EF-DBE0EA85C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818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1" name="Connector: Elbow 250">
            <a:extLst>
              <a:ext uri="{FF2B5EF4-FFF2-40B4-BE49-F238E27FC236}">
                <a16:creationId xmlns:a16="http://schemas.microsoft.com/office/drawing/2014/main" id="{6ECDA6C9-81E6-4F9E-9B53-C7C95C23579A}"/>
              </a:ext>
            </a:extLst>
          </p:cNvPr>
          <p:cNvCxnSpPr>
            <a:cxnSpLocks/>
          </p:cNvCxnSpPr>
          <p:nvPr/>
        </p:nvCxnSpPr>
        <p:spPr>
          <a:xfrm>
            <a:off x="1695446" y="4159982"/>
            <a:ext cx="1448852" cy="296002"/>
          </a:xfrm>
          <a:prstGeom prst="bentConnector3">
            <a:avLst>
              <a:gd name="adj1" fmla="val 67595"/>
            </a:avLst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0490A944-8B72-4E50-BF3E-972706C0EE89}"/>
              </a:ext>
            </a:extLst>
          </p:cNvPr>
          <p:cNvGrpSpPr/>
          <p:nvPr/>
        </p:nvGrpSpPr>
        <p:grpSpPr>
          <a:xfrm rot="5400000">
            <a:off x="6899207" y="1821190"/>
            <a:ext cx="410686" cy="285683"/>
            <a:chOff x="2767362" y="3468591"/>
            <a:chExt cx="748903" cy="285683"/>
          </a:xfrm>
        </p:grpSpPr>
        <p:cxnSp>
          <p:nvCxnSpPr>
            <p:cNvPr id="295" name="Straight Arrow Connector 294">
              <a:extLst>
                <a:ext uri="{FF2B5EF4-FFF2-40B4-BE49-F238E27FC236}">
                  <a16:creationId xmlns:a16="http://schemas.microsoft.com/office/drawing/2014/main" id="{409DE3D7-D164-4F5C-B6F1-33291555DA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468591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Arrow Connector 295">
              <a:extLst>
                <a:ext uri="{FF2B5EF4-FFF2-40B4-BE49-F238E27FC236}">
                  <a16:creationId xmlns:a16="http://schemas.microsoft.com/office/drawing/2014/main" id="{D2564953-F521-4E84-8D50-70C25D40B9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65656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Arrow Connector 296">
              <a:extLst>
                <a:ext uri="{FF2B5EF4-FFF2-40B4-BE49-F238E27FC236}">
                  <a16:creationId xmlns:a16="http://schemas.microsoft.com/office/drawing/2014/main" id="{788F2709-5C2D-451F-B7B8-8C89AD396F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562580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Arrow Connector 297">
              <a:extLst>
                <a:ext uri="{FF2B5EF4-FFF2-40B4-BE49-F238E27FC236}">
                  <a16:creationId xmlns:a16="http://schemas.microsoft.com/office/drawing/2014/main" id="{FB9A6FB5-4F82-4BEC-ADAE-4FCBA6EEF2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75055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CA973A63-2B27-43A4-A72D-27703ACD13E7}"/>
              </a:ext>
            </a:extLst>
          </p:cNvPr>
          <p:cNvGrpSpPr/>
          <p:nvPr/>
        </p:nvGrpSpPr>
        <p:grpSpPr>
          <a:xfrm>
            <a:off x="7283856" y="2332478"/>
            <a:ext cx="606848" cy="285683"/>
            <a:chOff x="2767362" y="3468591"/>
            <a:chExt cx="748903" cy="285683"/>
          </a:xfrm>
        </p:grpSpPr>
        <p:cxnSp>
          <p:nvCxnSpPr>
            <p:cNvPr id="285" name="Straight Arrow Connector 284">
              <a:extLst>
                <a:ext uri="{FF2B5EF4-FFF2-40B4-BE49-F238E27FC236}">
                  <a16:creationId xmlns:a16="http://schemas.microsoft.com/office/drawing/2014/main" id="{81B6160C-E49D-48DD-9280-7ABD52D13B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468591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Arrow Connector 285">
              <a:extLst>
                <a:ext uri="{FF2B5EF4-FFF2-40B4-BE49-F238E27FC236}">
                  <a16:creationId xmlns:a16="http://schemas.microsoft.com/office/drawing/2014/main" id="{CD9366B0-0FEC-4616-9B48-616C042E51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65656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Arrow Connector 286">
              <a:extLst>
                <a:ext uri="{FF2B5EF4-FFF2-40B4-BE49-F238E27FC236}">
                  <a16:creationId xmlns:a16="http://schemas.microsoft.com/office/drawing/2014/main" id="{99C84E6B-E4DB-4F8F-B589-D36EFE1CCD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562580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Arrow Connector 287">
              <a:extLst>
                <a:ext uri="{FF2B5EF4-FFF2-40B4-BE49-F238E27FC236}">
                  <a16:creationId xmlns:a16="http://schemas.microsoft.com/office/drawing/2014/main" id="{6D00320D-2745-47EE-B373-63DA56226D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75055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4689B2D-C8E9-46BE-9D74-4789563D396A}"/>
              </a:ext>
            </a:extLst>
          </p:cNvPr>
          <p:cNvGrpSpPr/>
          <p:nvPr/>
        </p:nvGrpSpPr>
        <p:grpSpPr>
          <a:xfrm>
            <a:off x="3403098" y="3742952"/>
            <a:ext cx="800564" cy="285683"/>
            <a:chOff x="2767362" y="3468591"/>
            <a:chExt cx="748903" cy="285683"/>
          </a:xfrm>
        </p:grpSpPr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C03AF4FE-80B8-40FD-B43C-60B648DEDC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468591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289B0638-9B46-4DD4-8268-AC73285CDE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65656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9D5A7A47-883A-4067-B408-3A5B485496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562580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>
              <a:extLst>
                <a:ext uri="{FF2B5EF4-FFF2-40B4-BE49-F238E27FC236}">
                  <a16:creationId xmlns:a16="http://schemas.microsoft.com/office/drawing/2014/main" id="{90F11242-0289-4CA9-AFEB-B0A4919B2B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75055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2040206-A515-43C0-9334-C16627D51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Gain Scaling Block Diagram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528E43-C534-4072-B735-FAC44B5C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DDC8-459B-431D-AB81-8A067AC4017F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D84D7-0105-4CF3-B6B2-E46EA7C1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B2743C2-A7CF-4D05-A8F0-98E8B0C38FF7}"/>
              </a:ext>
            </a:extLst>
          </p:cNvPr>
          <p:cNvGrpSpPr/>
          <p:nvPr/>
        </p:nvGrpSpPr>
        <p:grpSpPr>
          <a:xfrm>
            <a:off x="576810" y="3602571"/>
            <a:ext cx="1287392" cy="854669"/>
            <a:chOff x="3267926" y="3024238"/>
            <a:chExt cx="1065833" cy="382000"/>
          </a:xfrm>
          <a:noFill/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8E14907-9B17-48B2-9DC3-B335524DDD1E}"/>
                </a:ext>
              </a:extLst>
            </p:cNvPr>
            <p:cNvSpPr/>
            <p:nvPr/>
          </p:nvSpPr>
          <p:spPr>
            <a:xfrm>
              <a:off x="3267926" y="3024238"/>
              <a:ext cx="1065833" cy="382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34AD0287-3EA8-4615-A6EE-661F8F3CF460}"/>
                </a:ext>
              </a:extLst>
            </p:cNvPr>
            <p:cNvSpPr txBox="1"/>
            <p:nvPr/>
          </p:nvSpPr>
          <p:spPr>
            <a:xfrm>
              <a:off x="3368165" y="3134761"/>
              <a:ext cx="871387" cy="165075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tx2"/>
                  </a:solidFill>
                </a:rPr>
                <a:t>FGC</a:t>
              </a:r>
            </a:p>
          </p:txBody>
        </p:sp>
      </p:grpSp>
      <p:sp>
        <p:nvSpPr>
          <p:cNvPr id="166" name="TextBox 165">
            <a:extLst>
              <a:ext uri="{FF2B5EF4-FFF2-40B4-BE49-F238E27FC236}">
                <a16:creationId xmlns:a16="http://schemas.microsoft.com/office/drawing/2014/main" id="{5662CFFD-3C9B-489F-8906-3F1116358336}"/>
              </a:ext>
            </a:extLst>
          </p:cNvPr>
          <p:cNvSpPr txBox="1"/>
          <p:nvPr/>
        </p:nvSpPr>
        <p:spPr>
          <a:xfrm>
            <a:off x="1014768" y="2062069"/>
            <a:ext cx="26762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Gain magnitude registers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29CF664D-9168-4A58-8EA3-595967583817}"/>
              </a:ext>
            </a:extLst>
          </p:cNvPr>
          <p:cNvSpPr txBox="1"/>
          <p:nvPr/>
        </p:nvSpPr>
        <p:spPr>
          <a:xfrm>
            <a:off x="2632297" y="1295129"/>
            <a:ext cx="22508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Gain source register</a:t>
            </a:r>
          </a:p>
        </p:txBody>
      </p:sp>
      <p:sp>
        <p:nvSpPr>
          <p:cNvPr id="6" name="Diagonal Stripe 5">
            <a:extLst>
              <a:ext uri="{FF2B5EF4-FFF2-40B4-BE49-F238E27FC236}">
                <a16:creationId xmlns:a16="http://schemas.microsoft.com/office/drawing/2014/main" id="{8712666A-ACA4-42C3-9928-E2176A055B43}"/>
              </a:ext>
            </a:extLst>
          </p:cNvPr>
          <p:cNvSpPr/>
          <p:nvPr/>
        </p:nvSpPr>
        <p:spPr>
          <a:xfrm rot="8100000">
            <a:off x="3746773" y="3002947"/>
            <a:ext cx="954102" cy="969411"/>
          </a:xfrm>
          <a:prstGeom prst="diagStripe">
            <a:avLst>
              <a:gd name="adj" fmla="val 49973"/>
            </a:avLst>
          </a:prstGeom>
          <a:noFill/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60281668-D494-4376-99D0-333C40530AC5}"/>
              </a:ext>
            </a:extLst>
          </p:cNvPr>
          <p:cNvGrpSpPr/>
          <p:nvPr/>
        </p:nvGrpSpPr>
        <p:grpSpPr>
          <a:xfrm>
            <a:off x="2820853" y="3552954"/>
            <a:ext cx="637310" cy="637310"/>
            <a:chOff x="2105891" y="2475345"/>
            <a:chExt cx="637310" cy="637310"/>
          </a:xfrm>
        </p:grpSpPr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EB7492D6-8E07-48A7-90FA-9CBA7CCF14F6}"/>
                </a:ext>
              </a:extLst>
            </p:cNvPr>
            <p:cNvSpPr/>
            <p:nvPr/>
          </p:nvSpPr>
          <p:spPr>
            <a:xfrm>
              <a:off x="2105891" y="2475345"/>
              <a:ext cx="637310" cy="6373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E8515652-C28E-4029-946D-43B224149EC2}"/>
                </a:ext>
              </a:extLst>
            </p:cNvPr>
            <p:cNvCxnSpPr>
              <a:stCxn id="189" idx="1"/>
              <a:endCxn id="189" idx="5"/>
            </p:cNvCxnSpPr>
            <p:nvPr/>
          </p:nvCxnSpPr>
          <p:spPr>
            <a:xfrm>
              <a:off x="2199223" y="2568677"/>
              <a:ext cx="450646" cy="450646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7E04FD53-E3F5-437E-A615-0573BE4EADE1}"/>
                </a:ext>
              </a:extLst>
            </p:cNvPr>
            <p:cNvCxnSpPr>
              <a:stCxn id="189" idx="3"/>
              <a:endCxn id="189" idx="7"/>
            </p:cNvCxnSpPr>
            <p:nvPr/>
          </p:nvCxnSpPr>
          <p:spPr>
            <a:xfrm flipV="1">
              <a:off x="2199223" y="2568677"/>
              <a:ext cx="450646" cy="450646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60BCEB1A-77C4-43B9-9AAE-684950CA124F}"/>
              </a:ext>
            </a:extLst>
          </p:cNvPr>
          <p:cNvCxnSpPr>
            <a:cxnSpLocks/>
          </p:cNvCxnSpPr>
          <p:nvPr/>
        </p:nvCxnSpPr>
        <p:spPr>
          <a:xfrm flipV="1">
            <a:off x="1864202" y="3872316"/>
            <a:ext cx="970668" cy="3714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1C2B2098-4F3F-4C40-ADC3-2EB30845DD11}"/>
              </a:ext>
            </a:extLst>
          </p:cNvPr>
          <p:cNvGrpSpPr/>
          <p:nvPr/>
        </p:nvGrpSpPr>
        <p:grpSpPr>
          <a:xfrm>
            <a:off x="3010175" y="2912174"/>
            <a:ext cx="1209373" cy="281969"/>
            <a:chOff x="2767362" y="3468591"/>
            <a:chExt cx="748903" cy="281969"/>
          </a:xfrm>
        </p:grpSpPr>
        <p:cxnSp>
          <p:nvCxnSpPr>
            <p:cNvPr id="199" name="Straight Arrow Connector 198">
              <a:extLst>
                <a:ext uri="{FF2B5EF4-FFF2-40B4-BE49-F238E27FC236}">
                  <a16:creationId xmlns:a16="http://schemas.microsoft.com/office/drawing/2014/main" id="{F75EB0D9-B103-471C-8883-4BAEF4B1C6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468591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Arrow Connector 199">
              <a:extLst>
                <a:ext uri="{FF2B5EF4-FFF2-40B4-BE49-F238E27FC236}">
                  <a16:creationId xmlns:a16="http://schemas.microsoft.com/office/drawing/2014/main" id="{D022512A-4013-4C20-842D-1249BA6B3DFD}"/>
                </a:ext>
              </a:extLst>
            </p:cNvPr>
            <p:cNvCxnSpPr>
              <a:cxnSpLocks/>
            </p:cNvCxnSpPr>
            <p:nvPr/>
          </p:nvCxnSpPr>
          <p:spPr>
            <a:xfrm>
              <a:off x="2886069" y="3656569"/>
              <a:ext cx="630196" cy="1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274B3606-E002-4554-88E7-EAB3E55DA1AA}"/>
                </a:ext>
              </a:extLst>
            </p:cNvPr>
            <p:cNvCxnSpPr>
              <a:cxnSpLocks/>
            </p:cNvCxnSpPr>
            <p:nvPr/>
          </p:nvCxnSpPr>
          <p:spPr>
            <a:xfrm>
              <a:off x="2827866" y="3562580"/>
              <a:ext cx="688399" cy="1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249B506E-8462-4AFA-A437-EDA993F6D141}"/>
                </a:ext>
              </a:extLst>
            </p:cNvPr>
            <p:cNvCxnSpPr>
              <a:cxnSpLocks/>
            </p:cNvCxnSpPr>
            <p:nvPr/>
          </p:nvCxnSpPr>
          <p:spPr>
            <a:xfrm>
              <a:off x="2944272" y="3750559"/>
              <a:ext cx="571993" cy="1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085ED32B-630D-4034-B126-6754240B413A}"/>
              </a:ext>
            </a:extLst>
          </p:cNvPr>
          <p:cNvGrpSpPr/>
          <p:nvPr/>
        </p:nvGrpSpPr>
        <p:grpSpPr>
          <a:xfrm rot="5400000">
            <a:off x="2582862" y="2839958"/>
            <a:ext cx="1140310" cy="285683"/>
            <a:chOff x="2767362" y="3468591"/>
            <a:chExt cx="748903" cy="285683"/>
          </a:xfrm>
        </p:grpSpPr>
        <p:cxnSp>
          <p:nvCxnSpPr>
            <p:cNvPr id="204" name="Straight Arrow Connector 203">
              <a:extLst>
                <a:ext uri="{FF2B5EF4-FFF2-40B4-BE49-F238E27FC236}">
                  <a16:creationId xmlns:a16="http://schemas.microsoft.com/office/drawing/2014/main" id="{991E5D9E-A74F-45C6-B332-5564FAB091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468591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C54D66CB-66C7-46B5-8584-FE08E9D510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65656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Arrow Connector 205">
              <a:extLst>
                <a:ext uri="{FF2B5EF4-FFF2-40B4-BE49-F238E27FC236}">
                  <a16:creationId xmlns:a16="http://schemas.microsoft.com/office/drawing/2014/main" id="{0B2636AD-49C1-497A-8EC9-DA14CB74F0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562580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Arrow Connector 206">
              <a:extLst>
                <a:ext uri="{FF2B5EF4-FFF2-40B4-BE49-F238E27FC236}">
                  <a16:creationId xmlns:a16="http://schemas.microsoft.com/office/drawing/2014/main" id="{E14F49BC-C96F-4CAB-987B-8D1EC42A1B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75055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10AABDD2-CC05-463D-9923-322778EF9444}"/>
              </a:ext>
            </a:extLst>
          </p:cNvPr>
          <p:cNvGrpSpPr/>
          <p:nvPr/>
        </p:nvGrpSpPr>
        <p:grpSpPr>
          <a:xfrm>
            <a:off x="4546141" y="3336079"/>
            <a:ext cx="3315667" cy="285683"/>
            <a:chOff x="2767362" y="3468591"/>
            <a:chExt cx="748903" cy="285683"/>
          </a:xfrm>
        </p:grpSpPr>
        <p:cxnSp>
          <p:nvCxnSpPr>
            <p:cNvPr id="209" name="Straight Arrow Connector 208">
              <a:extLst>
                <a:ext uri="{FF2B5EF4-FFF2-40B4-BE49-F238E27FC236}">
                  <a16:creationId xmlns:a16="http://schemas.microsoft.com/office/drawing/2014/main" id="{3503878E-98A3-4E62-A860-10D1307BFE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468591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Arrow Connector 209">
              <a:extLst>
                <a:ext uri="{FF2B5EF4-FFF2-40B4-BE49-F238E27FC236}">
                  <a16:creationId xmlns:a16="http://schemas.microsoft.com/office/drawing/2014/main" id="{6A0A945B-7EC4-4E49-85A1-5A5281E888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65656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6F872FB2-036E-435C-82CF-7C6C23ABF7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562580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Arrow Connector 211">
              <a:extLst>
                <a:ext uri="{FF2B5EF4-FFF2-40B4-BE49-F238E27FC236}">
                  <a16:creationId xmlns:a16="http://schemas.microsoft.com/office/drawing/2014/main" id="{EA19B9FA-E854-4E90-91B1-EEC68F7C54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75055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4F5908BC-0121-4829-8C4B-F697EFB14645}"/>
              </a:ext>
            </a:extLst>
          </p:cNvPr>
          <p:cNvCxnSpPr>
            <a:cxnSpLocks/>
          </p:cNvCxnSpPr>
          <p:nvPr/>
        </p:nvCxnSpPr>
        <p:spPr>
          <a:xfrm>
            <a:off x="4408872" y="1671028"/>
            <a:ext cx="4425" cy="1300732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7EDFCA1A-7B95-45F2-9253-9E06F639BBAE}"/>
              </a:ext>
            </a:extLst>
          </p:cNvPr>
          <p:cNvGrpSpPr/>
          <p:nvPr/>
        </p:nvGrpSpPr>
        <p:grpSpPr>
          <a:xfrm>
            <a:off x="7884108" y="2096788"/>
            <a:ext cx="2106076" cy="1766905"/>
            <a:chOff x="3267926" y="2554864"/>
            <a:chExt cx="1743622" cy="789729"/>
          </a:xfrm>
          <a:noFill/>
        </p:grpSpPr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5AD8D9C8-FFFC-411B-AE5E-C7F15E087E72}"/>
                </a:ext>
              </a:extLst>
            </p:cNvPr>
            <p:cNvSpPr/>
            <p:nvPr/>
          </p:nvSpPr>
          <p:spPr>
            <a:xfrm>
              <a:off x="3267926" y="2554864"/>
              <a:ext cx="1743622" cy="789729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7754987F-C39B-49A7-A675-982213DBF1DA}"/>
                </a:ext>
              </a:extLst>
            </p:cNvPr>
            <p:cNvSpPr txBox="1"/>
            <p:nvPr/>
          </p:nvSpPr>
          <p:spPr>
            <a:xfrm>
              <a:off x="3443457" y="2784653"/>
              <a:ext cx="1392560" cy="33015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tx2"/>
                  </a:solidFill>
                </a:rPr>
                <a:t>Multiplexed CORDIC</a:t>
              </a:r>
            </a:p>
          </p:txBody>
        </p:sp>
      </p:grpSp>
      <p:sp>
        <p:nvSpPr>
          <p:cNvPr id="228" name="TextBox 227">
            <a:extLst>
              <a:ext uri="{FF2B5EF4-FFF2-40B4-BE49-F238E27FC236}">
                <a16:creationId xmlns:a16="http://schemas.microsoft.com/office/drawing/2014/main" id="{6412B0AF-FA24-4619-A2F1-E874FF015C10}"/>
              </a:ext>
            </a:extLst>
          </p:cNvPr>
          <p:cNvSpPr txBox="1"/>
          <p:nvPr/>
        </p:nvSpPr>
        <p:spPr>
          <a:xfrm>
            <a:off x="5041830" y="1240619"/>
            <a:ext cx="11569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Delay registers</a:t>
            </a:r>
          </a:p>
        </p:txBody>
      </p: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B063BC15-2561-4A5D-A1DF-42134F6DD064}"/>
              </a:ext>
            </a:extLst>
          </p:cNvPr>
          <p:cNvGrpSpPr/>
          <p:nvPr/>
        </p:nvGrpSpPr>
        <p:grpSpPr>
          <a:xfrm>
            <a:off x="10012483" y="3371949"/>
            <a:ext cx="572060" cy="285683"/>
            <a:chOff x="2767362" y="3468591"/>
            <a:chExt cx="748903" cy="285683"/>
          </a:xfrm>
        </p:grpSpPr>
        <p:cxnSp>
          <p:nvCxnSpPr>
            <p:cNvPr id="235" name="Straight Arrow Connector 234">
              <a:extLst>
                <a:ext uri="{FF2B5EF4-FFF2-40B4-BE49-F238E27FC236}">
                  <a16:creationId xmlns:a16="http://schemas.microsoft.com/office/drawing/2014/main" id="{64335852-25FD-4D41-B4A1-49A688BB24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468591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Arrow Connector 235">
              <a:extLst>
                <a:ext uri="{FF2B5EF4-FFF2-40B4-BE49-F238E27FC236}">
                  <a16:creationId xmlns:a16="http://schemas.microsoft.com/office/drawing/2014/main" id="{C5CFBF2C-E7AC-4B64-97D6-436EF4A4C2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65656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EDDB8DED-2DAF-4C12-AFA1-DB92536534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562580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Arrow Connector 237">
              <a:extLst>
                <a:ext uri="{FF2B5EF4-FFF2-40B4-BE49-F238E27FC236}">
                  <a16:creationId xmlns:a16="http://schemas.microsoft.com/office/drawing/2014/main" id="{6F9A8CF4-1C89-4CFD-B3EF-D3488D7D62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75055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497CD910-08D6-43DF-80D2-F4EB7AC43D51}"/>
              </a:ext>
            </a:extLst>
          </p:cNvPr>
          <p:cNvGrpSpPr/>
          <p:nvPr/>
        </p:nvGrpSpPr>
        <p:grpSpPr>
          <a:xfrm>
            <a:off x="9995264" y="2245051"/>
            <a:ext cx="572060" cy="285683"/>
            <a:chOff x="2767362" y="3468591"/>
            <a:chExt cx="748903" cy="285683"/>
          </a:xfrm>
        </p:grpSpPr>
        <p:cxnSp>
          <p:nvCxnSpPr>
            <p:cNvPr id="240" name="Straight Arrow Connector 239">
              <a:extLst>
                <a:ext uri="{FF2B5EF4-FFF2-40B4-BE49-F238E27FC236}">
                  <a16:creationId xmlns:a16="http://schemas.microsoft.com/office/drawing/2014/main" id="{A4B3A7A8-4ABD-4DC0-8836-1B169918D2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468591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Arrow Connector 240">
              <a:extLst>
                <a:ext uri="{FF2B5EF4-FFF2-40B4-BE49-F238E27FC236}">
                  <a16:creationId xmlns:a16="http://schemas.microsoft.com/office/drawing/2014/main" id="{FF0D2214-6277-4CDD-ABEB-6CE627375A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65656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D60CC801-78CB-4E2B-87D5-410AF5B0EB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562580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Arrow Connector 242">
              <a:extLst>
                <a:ext uri="{FF2B5EF4-FFF2-40B4-BE49-F238E27FC236}">
                  <a16:creationId xmlns:a16="http://schemas.microsoft.com/office/drawing/2014/main" id="{8A481AEF-B18C-4091-8C66-73FE377FD0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75055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4" name="TextBox 243">
            <a:extLst>
              <a:ext uri="{FF2B5EF4-FFF2-40B4-BE49-F238E27FC236}">
                <a16:creationId xmlns:a16="http://schemas.microsoft.com/office/drawing/2014/main" id="{E8402B02-847B-4B89-B160-C28467F2B96C}"/>
              </a:ext>
            </a:extLst>
          </p:cNvPr>
          <p:cNvSpPr txBox="1"/>
          <p:nvPr/>
        </p:nvSpPr>
        <p:spPr>
          <a:xfrm>
            <a:off x="10584543" y="2190498"/>
            <a:ext cx="12241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Real gains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E6E1E258-9541-4864-B66F-5E3AFBA8AB29}"/>
              </a:ext>
            </a:extLst>
          </p:cNvPr>
          <p:cNvSpPr txBox="1"/>
          <p:nvPr/>
        </p:nvSpPr>
        <p:spPr>
          <a:xfrm>
            <a:off x="10645613" y="3192064"/>
            <a:ext cx="100572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Imaginary gains</a:t>
            </a: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B232D9DD-95DE-40A3-B37B-3B5B96AB066C}"/>
              </a:ext>
            </a:extLst>
          </p:cNvPr>
          <p:cNvGrpSpPr/>
          <p:nvPr/>
        </p:nvGrpSpPr>
        <p:grpSpPr>
          <a:xfrm>
            <a:off x="4276160" y="4366531"/>
            <a:ext cx="2106076" cy="1209336"/>
            <a:chOff x="3267926" y="2680667"/>
            <a:chExt cx="1743622" cy="540520"/>
          </a:xfrm>
          <a:noFill/>
        </p:grpSpPr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DCD2900F-8B18-4D9C-86C1-3CD7806367D5}"/>
                </a:ext>
              </a:extLst>
            </p:cNvPr>
            <p:cNvSpPr/>
            <p:nvPr/>
          </p:nvSpPr>
          <p:spPr>
            <a:xfrm>
              <a:off x="3267926" y="2680667"/>
              <a:ext cx="1743622" cy="540520"/>
            </a:xfrm>
            <a:prstGeom prst="rect">
              <a:avLst/>
            </a:prstGeom>
            <a:grp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B3701AD4-6C99-42DD-BB94-54683F7D2784}"/>
                </a:ext>
              </a:extLst>
            </p:cNvPr>
            <p:cNvSpPr txBox="1"/>
            <p:nvPr/>
          </p:nvSpPr>
          <p:spPr>
            <a:xfrm>
              <a:off x="3513923" y="2782947"/>
              <a:ext cx="1261809" cy="33015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tx2"/>
                  </a:solidFill>
                </a:rPr>
                <a:t>Excitation DDS</a:t>
              </a:r>
            </a:p>
          </p:txBody>
        </p:sp>
      </p:grp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9B90BF91-2303-47FE-8573-A847120D7391}"/>
              </a:ext>
            </a:extLst>
          </p:cNvPr>
          <p:cNvCxnSpPr>
            <a:cxnSpLocks/>
          </p:cNvCxnSpPr>
          <p:nvPr/>
        </p:nvCxnSpPr>
        <p:spPr>
          <a:xfrm>
            <a:off x="1864202" y="4329687"/>
            <a:ext cx="1259390" cy="824800"/>
          </a:xfrm>
          <a:prstGeom prst="bentConnector3">
            <a:avLst>
              <a:gd name="adj1" fmla="val 50000"/>
            </a:avLst>
          </a:prstGeom>
          <a:ln w="381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>
            <a:extLst>
              <a:ext uri="{FF2B5EF4-FFF2-40B4-BE49-F238E27FC236}">
                <a16:creationId xmlns:a16="http://schemas.microsoft.com/office/drawing/2014/main" id="{4BBC5D46-B7C2-4D2E-BE49-6ADB0BC28869}"/>
              </a:ext>
            </a:extLst>
          </p:cNvPr>
          <p:cNvCxnSpPr>
            <a:cxnSpLocks/>
          </p:cNvCxnSpPr>
          <p:nvPr/>
        </p:nvCxnSpPr>
        <p:spPr>
          <a:xfrm flipV="1">
            <a:off x="2168840" y="5455711"/>
            <a:ext cx="970668" cy="3714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Diagonal Stripe 251">
            <a:extLst>
              <a:ext uri="{FF2B5EF4-FFF2-40B4-BE49-F238E27FC236}">
                <a16:creationId xmlns:a16="http://schemas.microsoft.com/office/drawing/2014/main" id="{EDB4EC90-49CB-45B6-A040-081C5AF7712C}"/>
              </a:ext>
            </a:extLst>
          </p:cNvPr>
          <p:cNvSpPr/>
          <p:nvPr/>
        </p:nvSpPr>
        <p:spPr>
          <a:xfrm rot="8100000">
            <a:off x="2946596" y="4414749"/>
            <a:ext cx="412898" cy="419477"/>
          </a:xfrm>
          <a:prstGeom prst="diagStripe">
            <a:avLst>
              <a:gd name="adj" fmla="val 49973"/>
            </a:avLst>
          </a:prstGeom>
          <a:noFill/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403D43DA-6216-4063-B7CD-F1415C24D390}"/>
              </a:ext>
            </a:extLst>
          </p:cNvPr>
          <p:cNvCxnSpPr>
            <a:cxnSpLocks/>
          </p:cNvCxnSpPr>
          <p:nvPr/>
        </p:nvCxnSpPr>
        <p:spPr>
          <a:xfrm flipV="1">
            <a:off x="2173630" y="4769343"/>
            <a:ext cx="970668" cy="3714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Arrow Connector 253">
            <a:extLst>
              <a:ext uri="{FF2B5EF4-FFF2-40B4-BE49-F238E27FC236}">
                <a16:creationId xmlns:a16="http://schemas.microsoft.com/office/drawing/2014/main" id="{D4959CD0-117C-4AFB-83FE-61F7B9218015}"/>
              </a:ext>
            </a:extLst>
          </p:cNvPr>
          <p:cNvCxnSpPr>
            <a:cxnSpLocks/>
            <a:endCxn id="252" idx="3"/>
          </p:cNvCxnSpPr>
          <p:nvPr/>
        </p:nvCxnSpPr>
        <p:spPr>
          <a:xfrm flipV="1">
            <a:off x="3228401" y="4845747"/>
            <a:ext cx="0" cy="939727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>
            <a:extLst>
              <a:ext uri="{FF2B5EF4-FFF2-40B4-BE49-F238E27FC236}">
                <a16:creationId xmlns:a16="http://schemas.microsoft.com/office/drawing/2014/main" id="{9774E572-9A28-4C91-9EF7-EC444E7E5D9C}"/>
              </a:ext>
            </a:extLst>
          </p:cNvPr>
          <p:cNvSpPr txBox="1"/>
          <p:nvPr/>
        </p:nvSpPr>
        <p:spPr>
          <a:xfrm>
            <a:off x="409876" y="4613639"/>
            <a:ext cx="18051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DDS frequency register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CAA2C636-4C77-4F62-8FAC-035212235C2F}"/>
              </a:ext>
            </a:extLst>
          </p:cNvPr>
          <p:cNvSpPr txBox="1"/>
          <p:nvPr/>
        </p:nvSpPr>
        <p:spPr>
          <a:xfrm>
            <a:off x="368447" y="5287044"/>
            <a:ext cx="18051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DDS amplitude register</a:t>
            </a:r>
          </a:p>
        </p:txBody>
      </p:sp>
      <p:sp>
        <p:nvSpPr>
          <p:cNvPr id="249" name="Diagonal Stripe 248">
            <a:extLst>
              <a:ext uri="{FF2B5EF4-FFF2-40B4-BE49-F238E27FC236}">
                <a16:creationId xmlns:a16="http://schemas.microsoft.com/office/drawing/2014/main" id="{DD798588-D379-41A2-A8B4-935908077C13}"/>
              </a:ext>
            </a:extLst>
          </p:cNvPr>
          <p:cNvSpPr/>
          <p:nvPr/>
        </p:nvSpPr>
        <p:spPr>
          <a:xfrm rot="8100000">
            <a:off x="2952858" y="5100246"/>
            <a:ext cx="412898" cy="419477"/>
          </a:xfrm>
          <a:prstGeom prst="diagStripe">
            <a:avLst>
              <a:gd name="adj" fmla="val 49973"/>
            </a:avLst>
          </a:prstGeom>
          <a:solidFill>
            <a:schemeClr val="bg1"/>
          </a:solidFill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2CA8772F-CA5D-4650-987C-00EF2D4C5D03}"/>
              </a:ext>
            </a:extLst>
          </p:cNvPr>
          <p:cNvSpPr txBox="1"/>
          <p:nvPr/>
        </p:nvSpPr>
        <p:spPr>
          <a:xfrm>
            <a:off x="1695446" y="5785474"/>
            <a:ext cx="22508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Gain source register</a:t>
            </a:r>
          </a:p>
        </p:txBody>
      </p:sp>
      <p:cxnSp>
        <p:nvCxnSpPr>
          <p:cNvPr id="260" name="Straight Arrow Connector 259">
            <a:extLst>
              <a:ext uri="{FF2B5EF4-FFF2-40B4-BE49-F238E27FC236}">
                <a16:creationId xmlns:a16="http://schemas.microsoft.com/office/drawing/2014/main" id="{A0C13125-EDFB-4777-9E54-67811F4F2B65}"/>
              </a:ext>
            </a:extLst>
          </p:cNvPr>
          <p:cNvCxnSpPr>
            <a:cxnSpLocks/>
          </p:cNvCxnSpPr>
          <p:nvPr/>
        </p:nvCxnSpPr>
        <p:spPr>
          <a:xfrm flipV="1">
            <a:off x="3306824" y="4621905"/>
            <a:ext cx="970668" cy="3714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665E39AC-B8C0-4218-8EEE-C9111E14C2AE}"/>
              </a:ext>
            </a:extLst>
          </p:cNvPr>
          <p:cNvCxnSpPr>
            <a:cxnSpLocks/>
          </p:cNvCxnSpPr>
          <p:nvPr/>
        </p:nvCxnSpPr>
        <p:spPr>
          <a:xfrm flipV="1">
            <a:off x="3292143" y="5316367"/>
            <a:ext cx="970668" cy="3714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Arrow Connector 262">
            <a:extLst>
              <a:ext uri="{FF2B5EF4-FFF2-40B4-BE49-F238E27FC236}">
                <a16:creationId xmlns:a16="http://schemas.microsoft.com/office/drawing/2014/main" id="{B426564D-ACB0-4A24-AF2F-BFA7946D9936}"/>
              </a:ext>
            </a:extLst>
          </p:cNvPr>
          <p:cNvCxnSpPr>
            <a:cxnSpLocks/>
          </p:cNvCxnSpPr>
          <p:nvPr/>
        </p:nvCxnSpPr>
        <p:spPr>
          <a:xfrm>
            <a:off x="6380053" y="4620977"/>
            <a:ext cx="742557" cy="4642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Arrow Connector 263">
            <a:extLst>
              <a:ext uri="{FF2B5EF4-FFF2-40B4-BE49-F238E27FC236}">
                <a16:creationId xmlns:a16="http://schemas.microsoft.com/office/drawing/2014/main" id="{E02A734B-AC2B-4962-8076-55009AD68623}"/>
              </a:ext>
            </a:extLst>
          </p:cNvPr>
          <p:cNvCxnSpPr>
            <a:cxnSpLocks/>
          </p:cNvCxnSpPr>
          <p:nvPr/>
        </p:nvCxnSpPr>
        <p:spPr>
          <a:xfrm>
            <a:off x="6365372" y="5315439"/>
            <a:ext cx="757238" cy="4642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TextBox 264">
            <a:extLst>
              <a:ext uri="{FF2B5EF4-FFF2-40B4-BE49-F238E27FC236}">
                <a16:creationId xmlns:a16="http://schemas.microsoft.com/office/drawing/2014/main" id="{19EBB3AD-D698-42BB-84FA-0B7FEE07740C}"/>
              </a:ext>
            </a:extLst>
          </p:cNvPr>
          <p:cNvSpPr txBox="1"/>
          <p:nvPr/>
        </p:nvSpPr>
        <p:spPr>
          <a:xfrm>
            <a:off x="7149687" y="4479567"/>
            <a:ext cx="4718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Sin</a:t>
            </a: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03C7C906-F6A3-4C9E-A316-E3B8B98E0B39}"/>
              </a:ext>
            </a:extLst>
          </p:cNvPr>
          <p:cNvSpPr txBox="1"/>
          <p:nvPr/>
        </p:nvSpPr>
        <p:spPr>
          <a:xfrm>
            <a:off x="7104551" y="5192463"/>
            <a:ext cx="5720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Cos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1922542C-6D52-424D-A1A8-FC1C6C8CE20E}"/>
              </a:ext>
            </a:extLst>
          </p:cNvPr>
          <p:cNvSpPr txBox="1"/>
          <p:nvPr/>
        </p:nvSpPr>
        <p:spPr>
          <a:xfrm>
            <a:off x="3447982" y="4288121"/>
            <a:ext cx="5720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Freq</a:t>
            </a: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5B2D0C16-8B11-4E22-92D4-892B0189F8C2}"/>
              </a:ext>
            </a:extLst>
          </p:cNvPr>
          <p:cNvSpPr txBox="1"/>
          <p:nvPr/>
        </p:nvSpPr>
        <p:spPr>
          <a:xfrm>
            <a:off x="3444068" y="4971826"/>
            <a:ext cx="5720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Amp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07C859F4-5DFD-4247-96BD-D8C31CE8D5DC}"/>
              </a:ext>
            </a:extLst>
          </p:cNvPr>
          <p:cNvSpPr txBox="1"/>
          <p:nvPr/>
        </p:nvSpPr>
        <p:spPr>
          <a:xfrm>
            <a:off x="8719985" y="4664292"/>
            <a:ext cx="25732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Similar gain scaling scheme for CBFB and cavity feedback gains.</a:t>
            </a: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43DF3B7-6C31-4709-A130-716DFF9367F6}"/>
              </a:ext>
            </a:extLst>
          </p:cNvPr>
          <p:cNvGrpSpPr/>
          <p:nvPr/>
        </p:nvGrpSpPr>
        <p:grpSpPr>
          <a:xfrm>
            <a:off x="6769220" y="1187154"/>
            <a:ext cx="637310" cy="637310"/>
            <a:chOff x="2105891" y="2475345"/>
            <a:chExt cx="637310" cy="637310"/>
          </a:xfrm>
        </p:grpSpPr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136C174F-7822-4FD8-AD23-3DDF614D6987}"/>
                </a:ext>
              </a:extLst>
            </p:cNvPr>
            <p:cNvSpPr/>
            <p:nvPr/>
          </p:nvSpPr>
          <p:spPr>
            <a:xfrm>
              <a:off x="2105891" y="2475345"/>
              <a:ext cx="637310" cy="6373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50EAFE77-E24B-49D8-BC5C-75A37CD32401}"/>
                </a:ext>
              </a:extLst>
            </p:cNvPr>
            <p:cNvCxnSpPr>
              <a:stCxn id="271" idx="1"/>
              <a:endCxn id="271" idx="5"/>
            </p:cNvCxnSpPr>
            <p:nvPr/>
          </p:nvCxnSpPr>
          <p:spPr>
            <a:xfrm>
              <a:off x="2199223" y="2568677"/>
              <a:ext cx="450646" cy="450646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26E182C9-0A5A-4C93-8040-F027629D1FFB}"/>
                </a:ext>
              </a:extLst>
            </p:cNvPr>
            <p:cNvCxnSpPr>
              <a:stCxn id="271" idx="3"/>
              <a:endCxn id="271" idx="7"/>
            </p:cNvCxnSpPr>
            <p:nvPr/>
          </p:nvCxnSpPr>
          <p:spPr>
            <a:xfrm flipV="1">
              <a:off x="2199223" y="2568677"/>
              <a:ext cx="450646" cy="450646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A839C4EE-D8EA-44B5-B0D0-5024A3AD3803}"/>
              </a:ext>
            </a:extLst>
          </p:cNvPr>
          <p:cNvGrpSpPr/>
          <p:nvPr/>
        </p:nvGrpSpPr>
        <p:grpSpPr>
          <a:xfrm rot="18900000">
            <a:off x="6781686" y="2159259"/>
            <a:ext cx="637310" cy="637310"/>
            <a:chOff x="2105891" y="2475345"/>
            <a:chExt cx="637310" cy="637310"/>
          </a:xfrm>
        </p:grpSpPr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A3ED3B3B-59E4-4A8D-B9E4-B30D9E0F9D83}"/>
                </a:ext>
              </a:extLst>
            </p:cNvPr>
            <p:cNvSpPr/>
            <p:nvPr/>
          </p:nvSpPr>
          <p:spPr>
            <a:xfrm>
              <a:off x="2105891" y="2475345"/>
              <a:ext cx="637310" cy="6373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5AEAEB6C-A0E6-4B1A-8643-8F2E45BB6700}"/>
                </a:ext>
              </a:extLst>
            </p:cNvPr>
            <p:cNvCxnSpPr>
              <a:stCxn id="275" idx="1"/>
              <a:endCxn id="275" idx="5"/>
            </p:cNvCxnSpPr>
            <p:nvPr/>
          </p:nvCxnSpPr>
          <p:spPr>
            <a:xfrm>
              <a:off x="2199223" y="2568677"/>
              <a:ext cx="450646" cy="450646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6AC76DF2-919A-421C-94AD-6F46B71ED0F2}"/>
                </a:ext>
              </a:extLst>
            </p:cNvPr>
            <p:cNvCxnSpPr>
              <a:stCxn id="275" idx="3"/>
              <a:endCxn id="275" idx="7"/>
            </p:cNvCxnSpPr>
            <p:nvPr/>
          </p:nvCxnSpPr>
          <p:spPr>
            <a:xfrm flipV="1">
              <a:off x="2199223" y="2568677"/>
              <a:ext cx="450646" cy="450646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CA22A896-9ED6-4D2D-A3DE-B8B2620C417C}"/>
              </a:ext>
            </a:extLst>
          </p:cNvPr>
          <p:cNvGrpSpPr/>
          <p:nvPr/>
        </p:nvGrpSpPr>
        <p:grpSpPr>
          <a:xfrm>
            <a:off x="6182089" y="2350359"/>
            <a:ext cx="606848" cy="285683"/>
            <a:chOff x="2767362" y="3468591"/>
            <a:chExt cx="748903" cy="285683"/>
          </a:xfrm>
        </p:grpSpPr>
        <p:cxnSp>
          <p:nvCxnSpPr>
            <p:cNvPr id="279" name="Straight Arrow Connector 278">
              <a:extLst>
                <a:ext uri="{FF2B5EF4-FFF2-40B4-BE49-F238E27FC236}">
                  <a16:creationId xmlns:a16="http://schemas.microsoft.com/office/drawing/2014/main" id="{343329FC-5BB5-4D6E-BD9F-AEA20A47B9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468591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Arrow Connector 279">
              <a:extLst>
                <a:ext uri="{FF2B5EF4-FFF2-40B4-BE49-F238E27FC236}">
                  <a16:creationId xmlns:a16="http://schemas.microsoft.com/office/drawing/2014/main" id="{88D39352-0188-4284-AD3D-09E088752A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65656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Arrow Connector 280">
              <a:extLst>
                <a:ext uri="{FF2B5EF4-FFF2-40B4-BE49-F238E27FC236}">
                  <a16:creationId xmlns:a16="http://schemas.microsoft.com/office/drawing/2014/main" id="{4B73CFDA-E4C9-426B-AEA0-E3DDC55544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562580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Arrow Connector 281">
              <a:extLst>
                <a:ext uri="{FF2B5EF4-FFF2-40B4-BE49-F238E27FC236}">
                  <a16:creationId xmlns:a16="http://schemas.microsoft.com/office/drawing/2014/main" id="{08DB74D1-88C4-4264-BF42-5966BFF719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75055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3" name="TextBox 282">
            <a:extLst>
              <a:ext uri="{FF2B5EF4-FFF2-40B4-BE49-F238E27FC236}">
                <a16:creationId xmlns:a16="http://schemas.microsoft.com/office/drawing/2014/main" id="{A19656D9-28DA-4AFA-A31C-4ACCDD160FA0}"/>
              </a:ext>
            </a:extLst>
          </p:cNvPr>
          <p:cNvSpPr txBox="1"/>
          <p:nvPr/>
        </p:nvSpPr>
        <p:spPr>
          <a:xfrm>
            <a:off x="4986348" y="2093996"/>
            <a:ext cx="130299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Feedback phase registers</a:t>
            </a:r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365DCB60-AE47-4282-99B4-F4A93AF2D126}"/>
              </a:ext>
            </a:extLst>
          </p:cNvPr>
          <p:cNvGrpSpPr/>
          <p:nvPr/>
        </p:nvGrpSpPr>
        <p:grpSpPr>
          <a:xfrm>
            <a:off x="6166203" y="1365414"/>
            <a:ext cx="606848" cy="285683"/>
            <a:chOff x="2767362" y="3468591"/>
            <a:chExt cx="748903" cy="285683"/>
          </a:xfrm>
        </p:grpSpPr>
        <p:cxnSp>
          <p:nvCxnSpPr>
            <p:cNvPr id="290" name="Straight Arrow Connector 289">
              <a:extLst>
                <a:ext uri="{FF2B5EF4-FFF2-40B4-BE49-F238E27FC236}">
                  <a16:creationId xmlns:a16="http://schemas.microsoft.com/office/drawing/2014/main" id="{BD451547-158F-4F09-B60B-31C217C9F1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468591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Arrow Connector 290">
              <a:extLst>
                <a:ext uri="{FF2B5EF4-FFF2-40B4-BE49-F238E27FC236}">
                  <a16:creationId xmlns:a16="http://schemas.microsoft.com/office/drawing/2014/main" id="{995375B9-7BD9-4CFA-BAAB-3B7E44C6F9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65656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Arrow Connector 291">
              <a:extLst>
                <a:ext uri="{FF2B5EF4-FFF2-40B4-BE49-F238E27FC236}">
                  <a16:creationId xmlns:a16="http://schemas.microsoft.com/office/drawing/2014/main" id="{B43F7A7C-AB62-42BA-BB35-1CBA09A51F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562580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Arrow Connector 292">
              <a:extLst>
                <a:ext uri="{FF2B5EF4-FFF2-40B4-BE49-F238E27FC236}">
                  <a16:creationId xmlns:a16="http://schemas.microsoft.com/office/drawing/2014/main" id="{A30C410B-C94E-4E9C-B957-09E786EB1B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7362" y="3750559"/>
              <a:ext cx="748903" cy="3715"/>
            </a:xfrm>
            <a:prstGeom prst="straightConnector1">
              <a:avLst/>
            </a:prstGeom>
            <a:ln w="38100">
              <a:solidFill>
                <a:srgbClr val="2F2F2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9" name="Straight Arrow Connector 298">
            <a:extLst>
              <a:ext uri="{FF2B5EF4-FFF2-40B4-BE49-F238E27FC236}">
                <a16:creationId xmlns:a16="http://schemas.microsoft.com/office/drawing/2014/main" id="{FAD4CCA4-A894-4FBF-AE09-4C7FA1E841F5}"/>
              </a:ext>
            </a:extLst>
          </p:cNvPr>
          <p:cNvCxnSpPr>
            <a:cxnSpLocks/>
          </p:cNvCxnSpPr>
          <p:nvPr/>
        </p:nvCxnSpPr>
        <p:spPr>
          <a:xfrm flipH="1">
            <a:off x="7427431" y="1522612"/>
            <a:ext cx="612107" cy="0"/>
          </a:xfrm>
          <a:prstGeom prst="straightConnector1">
            <a:avLst/>
          </a:prstGeom>
          <a:ln w="381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TextBox 299">
            <a:extLst>
              <a:ext uri="{FF2B5EF4-FFF2-40B4-BE49-F238E27FC236}">
                <a16:creationId xmlns:a16="http://schemas.microsoft.com/office/drawing/2014/main" id="{4E17B6CB-17F3-4524-A7FE-59CC4E8B994B}"/>
              </a:ext>
            </a:extLst>
          </p:cNvPr>
          <p:cNvSpPr txBox="1"/>
          <p:nvPr/>
        </p:nvSpPr>
        <p:spPr>
          <a:xfrm>
            <a:off x="7976982" y="1357804"/>
            <a:ext cx="7430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err="1">
                <a:solidFill>
                  <a:schemeClr val="tx2"/>
                </a:solidFill>
              </a:rPr>
              <a:t>f</a:t>
            </a:r>
            <a:r>
              <a:rPr lang="en-GB" baseline="-25000" dirty="0" err="1">
                <a:solidFill>
                  <a:schemeClr val="tx2"/>
                </a:solidFill>
              </a:rPr>
              <a:t>rf_clk</a:t>
            </a:r>
            <a:endParaRPr lang="en-GB" baseline="-25000" dirty="0">
              <a:solidFill>
                <a:schemeClr val="tx2"/>
              </a:solidFill>
            </a:endParaRPr>
          </a:p>
        </p:txBody>
      </p:sp>
      <p:sp>
        <p:nvSpPr>
          <p:cNvPr id="302" name="Footer Placeholder 3">
            <a:extLst>
              <a:ext uri="{FF2B5EF4-FFF2-40B4-BE49-F238E27FC236}">
                <a16:creationId xmlns:a16="http://schemas.microsoft.com/office/drawing/2014/main" id="{324F086F-BF73-4353-982C-7071EA5B6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201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80C1E-D880-4D10-86B6-3F136A0EE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52232"/>
            <a:ext cx="11376025" cy="1065742"/>
          </a:xfrm>
        </p:spPr>
        <p:txBody>
          <a:bodyPr/>
          <a:lstStyle/>
          <a:p>
            <a:r>
              <a:rPr lang="en-GB" dirty="0"/>
              <a:t>Acquired Data Examples and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32340-3C8A-4658-B1E4-F3D8BA2BD6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6131" y="921835"/>
            <a:ext cx="6733309" cy="218045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Data sampled after high-pass filter to remove f</a:t>
            </a:r>
            <a:r>
              <a:rPr lang="en-GB" sz="1800" baseline="-25000" dirty="0"/>
              <a:t>rev</a:t>
            </a:r>
            <a:r>
              <a:rPr lang="en-GB" sz="1800" dirty="0"/>
              <a:t> harmonic.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Single-sideband demodulation can be done in post-processing.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Hilbert transform has very long delay (~1/4 of synchrotron period) so unlikely to work for a feedback.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Sideband magnitudes shown in further slides.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2FA80-EEF4-4A6D-8E86-9E912C8FB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8AE0-621F-4903-98AF-C8EBFCC752BB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5FC246-A4DC-4278-872B-24B07F9A8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D54AF-4C2D-473A-A963-57B65BF3F0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436" b="18656"/>
          <a:stretch/>
        </p:blipFill>
        <p:spPr>
          <a:xfrm>
            <a:off x="7021484" y="972811"/>
            <a:ext cx="4834569" cy="1713704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695DD409-9CC9-4938-BD75-2B38C9D83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22" y="3331958"/>
            <a:ext cx="3558597" cy="2880000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193AF174-C119-47B3-ABE9-C4FA312CA7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5099" y="3331958"/>
            <a:ext cx="3558598" cy="2880000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B2D2556F-8D22-4AF8-A668-45CF48ACEF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3728" y="3331958"/>
            <a:ext cx="3565714" cy="288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5BFB523-4854-45BC-8F5E-A8A2CC97381B}"/>
              </a:ext>
            </a:extLst>
          </p:cNvPr>
          <p:cNvSpPr txBox="1"/>
          <p:nvPr/>
        </p:nvSpPr>
        <p:spPr>
          <a:xfrm>
            <a:off x="9366724" y="3759343"/>
            <a:ext cx="12643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LSB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>
                <a:solidFill>
                  <a:srgbClr val="0070C0"/>
                </a:solidFill>
              </a:rPr>
              <a:t>USB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6E14DF-4348-496E-BB79-2BC264EC47CD}"/>
              </a:ext>
            </a:extLst>
          </p:cNvPr>
          <p:cNvSpPr txBox="1"/>
          <p:nvPr/>
        </p:nvSpPr>
        <p:spPr>
          <a:xfrm>
            <a:off x="4674905" y="3197877"/>
            <a:ext cx="26972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Zoomed in, raw IQ data: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218266-9C85-4F61-9518-91CA130E9377}"/>
              </a:ext>
            </a:extLst>
          </p:cNvPr>
          <p:cNvSpPr txBox="1"/>
          <p:nvPr/>
        </p:nvSpPr>
        <p:spPr>
          <a:xfrm>
            <a:off x="691812" y="3246686"/>
            <a:ext cx="29657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Frequency sweep from VNA: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DA1B77-8CB1-46C9-82D7-18608234C53B}"/>
              </a:ext>
            </a:extLst>
          </p:cNvPr>
          <p:cNvSpPr txBox="1"/>
          <p:nvPr/>
        </p:nvSpPr>
        <p:spPr>
          <a:xfrm>
            <a:off x="8589552" y="3197877"/>
            <a:ext cx="28586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With SSB demodulation:</a:t>
            </a: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B0706418-9801-4A8D-8CAA-5B2B86A78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14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80C1E-D880-4D10-86B6-3F136A0EE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52232"/>
            <a:ext cx="11376025" cy="1065742"/>
          </a:xfrm>
        </p:spPr>
        <p:txBody>
          <a:bodyPr/>
          <a:lstStyle/>
          <a:p>
            <a:r>
              <a:rPr lang="en-GB" dirty="0"/>
              <a:t>Excitation Frequency Scans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32340-3C8A-4658-B1E4-F3D8BA2BD6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6131" y="1043755"/>
            <a:ext cx="11238807" cy="218045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DDS combined with acquisition allows beam studies to be done.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For example: measurement of the response of the beam to excitation at different frequencies.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In this case, an excitation was made on h1 and measurement done on h20.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Excitation for 40 </a:t>
            </a:r>
            <a:r>
              <a:rPr lang="en-GB" dirty="0" err="1"/>
              <a:t>ms</a:t>
            </a:r>
            <a:r>
              <a:rPr lang="en-GB" dirty="0"/>
              <a:t>, natural decay for 10 </a:t>
            </a:r>
            <a:r>
              <a:rPr lang="en-GB" dirty="0" err="1"/>
              <a:t>ms</a:t>
            </a:r>
            <a:r>
              <a:rPr lang="en-GB" dirty="0"/>
              <a:t>, then damping with feedback.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Beat frequency decreases as the excitation frequency approaches the synchrotron frequency.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2FA80-EEF4-4A6D-8E86-9E912C8FB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8AE0-621F-4903-98AF-C8EBFCC752BB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5FC246-A4DC-4278-872B-24B07F9A8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2" name="Picture 21" descr="Chart, histogram&#10;&#10;Description automatically generated">
            <a:extLst>
              <a:ext uri="{FF2B5EF4-FFF2-40B4-BE49-F238E27FC236}">
                <a16:creationId xmlns:a16="http://schemas.microsoft.com/office/drawing/2014/main" id="{F59B2A6F-70BF-47DF-976D-136D4DF69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395" y="3286848"/>
            <a:ext cx="3742222" cy="2880000"/>
          </a:xfrm>
          <a:prstGeom prst="rect">
            <a:avLst/>
          </a:prstGeom>
        </p:spPr>
      </p:pic>
      <p:pic>
        <p:nvPicPr>
          <p:cNvPr id="26" name="Picture 25" descr="Chart, line chart&#10;&#10;Description automatically generated">
            <a:extLst>
              <a:ext uri="{FF2B5EF4-FFF2-40B4-BE49-F238E27FC236}">
                <a16:creationId xmlns:a16="http://schemas.microsoft.com/office/drawing/2014/main" id="{C2265FF2-C0C2-4D2B-8FA6-60918A1B3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768" y="3286848"/>
            <a:ext cx="3807875" cy="2880000"/>
          </a:xfrm>
          <a:prstGeom prst="rect">
            <a:avLst/>
          </a:prstGeom>
        </p:spPr>
      </p:pic>
      <p:pic>
        <p:nvPicPr>
          <p:cNvPr id="28" name="Picture 27" descr="Chart, histogram&#10;&#10;Description automatically generated">
            <a:extLst>
              <a:ext uri="{FF2B5EF4-FFF2-40B4-BE49-F238E27FC236}">
                <a16:creationId xmlns:a16="http://schemas.microsoft.com/office/drawing/2014/main" id="{088F68F5-F3A1-4D5A-8EB2-037DF6B9CC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947" y="3286848"/>
            <a:ext cx="3825070" cy="2880000"/>
          </a:xfrm>
          <a:prstGeom prst="rect">
            <a:avLst/>
          </a:prstGeom>
        </p:spPr>
      </p:pic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BA29CBAA-F52D-463B-B9BD-E2000956F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36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80C1E-D880-4D10-86B6-3F136A0EE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52232"/>
            <a:ext cx="11376025" cy="1065742"/>
          </a:xfrm>
        </p:spPr>
        <p:txBody>
          <a:bodyPr/>
          <a:lstStyle/>
          <a:p>
            <a:r>
              <a:rPr lang="en-GB" dirty="0"/>
              <a:t>Excitation Frequency Scans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32340-3C8A-4658-B1E4-F3D8BA2BD6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6131" y="1043755"/>
            <a:ext cx="11238807" cy="115634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Time-averaged beam response plotted vs. frequency for a few different harmonics.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Lorentzian fitted to measured data to get synchrotron frequency and Q: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2FA80-EEF4-4A6D-8E86-9E912C8FB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8AE0-621F-4903-98AF-C8EBFCC752BB}" type="datetime1">
              <a:rPr lang="en-US" smtClean="0"/>
              <a:t>8/12/2021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E480EB-A27A-4B69-BE64-DA363F499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5FC246-A4DC-4278-872B-24B07F9A8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81C3D3C0-13EC-4B47-AEC3-BABB456EAA9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6292" y="2404020"/>
            <a:ext cx="4363302" cy="3240000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067AEF7C-E9E6-414E-BF40-3665EEC0F5A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5898" y="2404020"/>
            <a:ext cx="4374511" cy="3240000"/>
          </a:xfrm>
          <a:prstGeom prst="rect">
            <a:avLst/>
          </a:prstGeom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5DF60597-7AD1-4EB2-BAEA-E4AF512CB8D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4946" y="2404020"/>
            <a:ext cx="437464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608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3499"/>
            <a:ext cx="10515600" cy="579041"/>
          </a:xfrm>
        </p:spPr>
        <p:txBody>
          <a:bodyPr/>
          <a:lstStyle/>
          <a:p>
            <a:r>
              <a:rPr lang="en-US" dirty="0"/>
              <a:t>Tuning: Phase Scan 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8554"/>
            <a:ext cx="10866120" cy="1972785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Excite coupled-bunch oscillations using the DDS between 2100 and 2150 </a:t>
            </a:r>
            <a:r>
              <a:rPr lang="en-US" b="0" dirty="0" err="1"/>
              <a:t>ms</a:t>
            </a:r>
            <a:r>
              <a:rPr lang="en-US" b="0" dirty="0"/>
              <a:t> (Left: excitation on USB, middle: excitation on LSB. Plots show total baseband magnitude vs time for various feedback phase values).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Activate feedback between 2150 and 2250 </a:t>
            </a:r>
            <a:r>
              <a:rPr lang="en-US" b="0" dirty="0" err="1"/>
              <a:t>ms.</a:t>
            </a:r>
            <a:r>
              <a:rPr lang="en-US" b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Calculate ratio of baseband magnitude during feedback to baseband magnitude during excitation for different phase values. Lower values indicate stronger damping.</a:t>
            </a:r>
            <a:endParaRPr lang="en-GB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424" y="3387353"/>
            <a:ext cx="3495627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684" y="3387353"/>
            <a:ext cx="3849412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05" y="3387353"/>
            <a:ext cx="3496384" cy="28800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5CD8BA-29A4-41D3-9F17-C62D20266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BAE72C26-71D9-404A-A052-B086F14C02FD}" type="slidenum">
              <a:rPr lang="en-GB" smtClean="0"/>
              <a:t>9</a:t>
            </a:fld>
            <a:endParaRPr lang="en-GB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12BC79B4-4D3C-4902-9C9E-20C54BB1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Jan Paszkiewicz | Coupled-Bunch Feedback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613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0</TotalTime>
  <Words>1283</Words>
  <Application>Microsoft Office PowerPoint</Application>
  <PresentationFormat>Widescreen</PresentationFormat>
  <Paragraphs>214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Coupled-Bunch Feedback Status</vt:lpstr>
      <vt:lpstr>Background on Coupled-Bunch Feedback</vt:lpstr>
      <vt:lpstr>Overview of new firmware</vt:lpstr>
      <vt:lpstr>DSP Channel Block Diagram</vt:lpstr>
      <vt:lpstr>Gain Scaling Block Diagram</vt:lpstr>
      <vt:lpstr>Acquired Data Examples and Processing</vt:lpstr>
      <vt:lpstr>Excitation Frequency Scans</vt:lpstr>
      <vt:lpstr>Excitation Frequency Scans</vt:lpstr>
      <vt:lpstr>Tuning: Phase Scan Methodology</vt:lpstr>
      <vt:lpstr>Tuning: Examples with Tomoscope Plots</vt:lpstr>
      <vt:lpstr>Reduction of Loop Delay</vt:lpstr>
      <vt:lpstr>PowerPoint Presentation</vt:lpstr>
      <vt:lpstr>PowerPoint Presentation</vt:lpstr>
      <vt:lpstr>FESA Class</vt:lpstr>
      <vt:lpstr>Quadrupole Mode Tracking Filters</vt:lpstr>
      <vt:lpstr>Quadrupole Mode IIR Filters</vt:lpstr>
      <vt:lpstr>IIR Filter Coefficient Sweeping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Coupled-Bunch Feedback Signal Processing</dc:title>
  <dc:creator>Jan Paszkiewicz</dc:creator>
  <cp:lastModifiedBy>Peacock, Ruth (Student)</cp:lastModifiedBy>
  <cp:revision>128</cp:revision>
  <dcterms:created xsi:type="dcterms:W3CDTF">2020-11-24T12:42:02Z</dcterms:created>
  <dcterms:modified xsi:type="dcterms:W3CDTF">2021-08-12T13:12:18Z</dcterms:modified>
</cp:coreProperties>
</file>