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41"/>
  </p:notesMasterIdLst>
  <p:handoutMasterIdLst>
    <p:handoutMasterId r:id="rId42"/>
  </p:handoutMasterIdLst>
  <p:sldIdLst>
    <p:sldId id="330" r:id="rId2"/>
    <p:sldId id="339" r:id="rId3"/>
    <p:sldId id="377" r:id="rId4"/>
    <p:sldId id="366" r:id="rId5"/>
    <p:sldId id="374" r:id="rId6"/>
    <p:sldId id="340" r:id="rId7"/>
    <p:sldId id="341" r:id="rId8"/>
    <p:sldId id="362" r:id="rId9"/>
    <p:sldId id="342" r:id="rId10"/>
    <p:sldId id="343" r:id="rId11"/>
    <p:sldId id="378" r:id="rId12"/>
    <p:sldId id="372" r:id="rId13"/>
    <p:sldId id="345" r:id="rId14"/>
    <p:sldId id="346" r:id="rId15"/>
    <p:sldId id="347" r:id="rId16"/>
    <p:sldId id="348" r:id="rId17"/>
    <p:sldId id="349" r:id="rId18"/>
    <p:sldId id="350" r:id="rId19"/>
    <p:sldId id="382" r:id="rId20"/>
    <p:sldId id="351" r:id="rId21"/>
    <p:sldId id="381" r:id="rId22"/>
    <p:sldId id="375" r:id="rId23"/>
    <p:sldId id="376" r:id="rId24"/>
    <p:sldId id="352" r:id="rId25"/>
    <p:sldId id="353" r:id="rId26"/>
    <p:sldId id="354" r:id="rId27"/>
    <p:sldId id="355" r:id="rId28"/>
    <p:sldId id="356" r:id="rId29"/>
    <p:sldId id="357" r:id="rId30"/>
    <p:sldId id="371" r:id="rId31"/>
    <p:sldId id="379" r:id="rId32"/>
    <p:sldId id="359" r:id="rId33"/>
    <p:sldId id="367" r:id="rId34"/>
    <p:sldId id="368" r:id="rId35"/>
    <p:sldId id="380" r:id="rId36"/>
    <p:sldId id="369" r:id="rId37"/>
    <p:sldId id="338" r:id="rId38"/>
    <p:sldId id="360" r:id="rId39"/>
    <p:sldId id="370" r:id="rId40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F124A"/>
    <a:srgbClr val="010000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6405" autoAdjust="0"/>
  </p:normalViewPr>
  <p:slideViewPr>
    <p:cSldViewPr snapToObjects="1">
      <p:cViewPr varScale="1">
        <p:scale>
          <a:sx n="152" d="100"/>
          <a:sy n="152" d="100"/>
        </p:scale>
        <p:origin x="420" y="132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70" d="100"/>
        <a:sy n="17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0" d="100"/>
          <a:sy n="90" d="100"/>
        </p:scale>
        <p:origin x="4120" y="224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8DA7B2E-D239-B34C-ADEB-9CE5CC6856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94909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3866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550644"/>
            <a:ext cx="1126899" cy="40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443956"/>
            <a:ext cx="612000" cy="699543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 baseline="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 smtClean="0"/>
              <a:t>The P3 Project:</a:t>
            </a:r>
            <a:br>
              <a:rPr lang="en-US" dirty="0" smtClean="0"/>
            </a:br>
            <a:r>
              <a:rPr lang="en-US" dirty="0" smtClean="0"/>
              <a:t>A positron source demonstrator for FCC-</a:t>
            </a:r>
            <a:r>
              <a:rPr lang="en-US" dirty="0" err="1" smtClean="0"/>
              <a:t>ee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 baseline="0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 smtClean="0"/>
              <a:t>Nicolas Vallis (PSI / EPFL)</a:t>
            </a:r>
            <a:endParaRPr lang="en-US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 baseline="0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 smtClean="0"/>
              <a:t>FCC Week, Paris, 2nd June 2022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16566"/>
            <a:ext cx="1190137" cy="5152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F1AE8D-D73E-2F45-B10B-966D9117533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09241" y="1794436"/>
            <a:ext cx="1107599" cy="374347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612358" y="1100123"/>
            <a:ext cx="4463698" cy="3509963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latin typeface="+mn-lt"/>
              </a:defRPr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+mn-lt"/>
              </a:defRPr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+mn-lt"/>
              </a:defRPr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+mn-lt"/>
              </a:defRPr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357" y="555526"/>
            <a:ext cx="4463699" cy="3813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663141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>
                <a:latin typeface="Helvetica" pitchFamily="2" charset="0"/>
              </a:defRPr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>
                <a:latin typeface="Helvetica" pitchFamily="2" charset="0"/>
              </a:defRPr>
            </a:lvl2pPr>
            <a:lvl3pPr marL="539724" indent="-184142">
              <a:buFont typeface="Symbol" panose="05050102010706020507" pitchFamily="18" charset="2"/>
              <a:buChar char="-"/>
              <a:defRPr sz="1700">
                <a:latin typeface="Helvetica" pitchFamily="2" charset="0"/>
              </a:defRPr>
            </a:lvl3pPr>
            <a:lvl4pPr marL="717515" indent="-177792">
              <a:buFont typeface="Symbol" panose="05050102010706020507" pitchFamily="18" charset="2"/>
              <a:buChar char="-"/>
              <a:defRPr sz="1700">
                <a:latin typeface="Helvetica" pitchFamily="2" charset="0"/>
              </a:defRPr>
            </a:lvl4pPr>
            <a:lvl5pPr marL="895306" indent="-177792">
              <a:buFont typeface="Symbol" panose="05050102010706020507" pitchFamily="18" charset="2"/>
              <a:buChar char="-"/>
              <a:defRPr sz="1700">
                <a:latin typeface="Helvetica" pitchFamily="2" charset="0"/>
              </a:defRPr>
            </a:lvl5pPr>
            <a:lvl6pPr marL="1074685" indent="-179380">
              <a:buFont typeface="Symbol" panose="05050102010706020507" pitchFamily="18" charset="2"/>
              <a:buChar char="-"/>
              <a:defRPr sz="1500">
                <a:latin typeface="Helvetica" pitchFamily="2" charset="0"/>
              </a:defRPr>
            </a:lvl6pPr>
            <a:lvl7pPr marL="1257238" indent="-182554">
              <a:buFont typeface="Symbol" panose="05050102010706020507" pitchFamily="18" charset="2"/>
              <a:buChar char="-"/>
              <a:defRPr sz="1500">
                <a:latin typeface="Helvetica" pitchFamily="2" charset="0"/>
              </a:defRPr>
            </a:lvl7pPr>
            <a:lvl8pPr marL="1436616" indent="-179380">
              <a:buFont typeface="Symbol" panose="05050102010706020507" pitchFamily="18" charset="2"/>
              <a:buChar char="-"/>
              <a:defRPr sz="1500">
                <a:latin typeface="Helvetica" pitchFamily="2" charset="0"/>
              </a:defRPr>
            </a:lvl8pPr>
            <a:lvl9pPr marL="1614408" indent="-177792">
              <a:buFont typeface="Symbol" panose="05050102010706020507" pitchFamily="18" charset="2"/>
              <a:buChar char="-"/>
              <a:defRPr sz="1500">
                <a:latin typeface="Helvetica" pitchFamily="2" charset="0"/>
              </a:defRPr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12357" y="627534"/>
            <a:ext cx="4463699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612358" y="1172131"/>
            <a:ext cx="4463698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132697"/>
            <a:ext cx="648072" cy="23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F1AE8D-D73E-2F45-B10B-966D91175336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293363" y="159262"/>
            <a:ext cx="486803" cy="1645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751" y="133733"/>
            <a:ext cx="497941" cy="2155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chart.ch/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31461" y="3251805"/>
            <a:ext cx="7969249" cy="760105"/>
          </a:xfrm>
        </p:spPr>
        <p:txBody>
          <a:bodyPr/>
          <a:lstStyle/>
          <a:p>
            <a:r>
              <a:rPr lang="en-GB" dirty="0" smtClean="0"/>
              <a:t>The P</a:t>
            </a:r>
            <a:r>
              <a:rPr lang="en-GB" baseline="30000" dirty="0" smtClean="0"/>
              <a:t>3</a:t>
            </a:r>
            <a:r>
              <a:rPr lang="en-GB" dirty="0" smtClean="0"/>
              <a:t> project:</a:t>
            </a:r>
            <a:br>
              <a:rPr lang="en-GB" dirty="0" smtClean="0"/>
            </a:br>
            <a:r>
              <a:rPr lang="en-GB" dirty="0" smtClean="0"/>
              <a:t>A positron source demonstrator for FCC-</a:t>
            </a:r>
            <a:r>
              <a:rPr lang="en-GB" dirty="0" err="1" smtClean="0"/>
              <a:t>ee</a:t>
            </a:r>
            <a:endParaRPr lang="en-GB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831461" y="4083918"/>
            <a:ext cx="7954963" cy="293383"/>
          </a:xfrm>
        </p:spPr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Week, </a:t>
            </a:r>
            <a:r>
              <a:rPr lang="en-GB" dirty="0" smtClean="0"/>
              <a:t>2 June 2022</a:t>
            </a:r>
            <a:endParaRPr lang="en-GB" dirty="0"/>
          </a:p>
        </p:txBody>
      </p:sp>
      <p:sp>
        <p:nvSpPr>
          <p:cNvPr id="7" name="Untertitel 8">
            <a:extLst>
              <a:ext uri="{FF2B5EF4-FFF2-40B4-BE49-F238E27FC236}">
                <a16:creationId xmlns:a16="http://schemas.microsoft.com/office/drawing/2014/main" id="{D3A4F7DA-47D3-4046-B0EA-91472880D687}"/>
              </a:ext>
            </a:extLst>
          </p:cNvPr>
          <p:cNvSpPr txBox="1">
            <a:spLocks/>
          </p:cNvSpPr>
          <p:nvPr/>
        </p:nvSpPr>
        <p:spPr bwMode="auto">
          <a:xfrm>
            <a:off x="845073" y="2978415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None/>
              <a:defRPr sz="1500" b="1" kern="1200" spc="0" baseline="0">
                <a:solidFill>
                  <a:srgbClr val="969696"/>
                </a:solidFill>
                <a:latin typeface="+mn-lt"/>
                <a:ea typeface="ヒラギノ角ゴ Pro W3" charset="0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dirty="0" smtClean="0"/>
              <a:t>Nicolas Vallis (PSI / EPFL) on behalf of FCC-</a:t>
            </a:r>
            <a:r>
              <a:rPr lang="en-GB" dirty="0" err="1" smtClean="0"/>
              <a:t>ee</a:t>
            </a:r>
            <a:r>
              <a:rPr lang="en-GB" dirty="0" smtClean="0"/>
              <a:t> Injector WP6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195736" y="843558"/>
            <a:ext cx="4463698" cy="2808312"/>
          </a:xfrm>
        </p:spPr>
        <p:txBody>
          <a:bodyPr/>
          <a:lstStyle/>
          <a:p>
            <a:pPr marL="156019" indent="-156019" algn="ctr" defTabSz="624078">
              <a:spcBef>
                <a:spcPts val="600"/>
              </a:spcBef>
              <a:defRPr sz="1638"/>
            </a:pPr>
            <a:r>
              <a:rPr lang="en-US" sz="1600" dirty="0"/>
              <a:t>State of the art: </a:t>
            </a:r>
            <a:r>
              <a:rPr lang="en-US" sz="1600" dirty="0" err="1"/>
              <a:t>SuperKEKB</a:t>
            </a:r>
            <a:endParaRPr lang="en-US" sz="1600" dirty="0"/>
          </a:p>
          <a:p>
            <a:pPr marL="0" indent="0" algn="ctr" defTabSz="624078">
              <a:spcBef>
                <a:spcPts val="600"/>
              </a:spcBef>
              <a:buClrTx/>
              <a:buSzTx/>
              <a:buNone/>
              <a:defRPr sz="1638" b="1"/>
            </a:pPr>
            <a:r>
              <a:rPr lang="en-US" sz="1600" dirty="0"/>
              <a:t>Yield ≈ </a:t>
            </a:r>
            <a:r>
              <a:rPr lang="en-US" sz="1600" dirty="0" smtClean="0"/>
              <a:t>0.5</a:t>
            </a:r>
            <a:r>
              <a:rPr lang="en-US" sz="1600" baseline="30000" dirty="0" smtClean="0"/>
              <a:t>1</a:t>
            </a:r>
            <a:endParaRPr lang="en-US" sz="1600" dirty="0"/>
          </a:p>
          <a:p>
            <a:pPr marL="156019" indent="-156019" algn="ctr" defTabSz="624078">
              <a:spcBef>
                <a:spcPts val="600"/>
              </a:spcBef>
              <a:defRPr sz="1638"/>
            </a:pPr>
            <a:endParaRPr lang="en-US" sz="1600" dirty="0"/>
          </a:p>
          <a:p>
            <a:pPr marL="156019" indent="-156019" algn="ctr" defTabSz="624078">
              <a:spcBef>
                <a:spcPts val="600"/>
              </a:spcBef>
              <a:defRPr sz="1638"/>
            </a:pPr>
            <a:r>
              <a:rPr lang="en-US" sz="1600" dirty="0"/>
              <a:t>FCC-</a:t>
            </a:r>
            <a:r>
              <a:rPr lang="en-US" sz="1600" dirty="0" err="1"/>
              <a:t>ee</a:t>
            </a:r>
            <a:r>
              <a:rPr lang="en-US" sz="1600" dirty="0"/>
              <a:t> requirement</a:t>
            </a:r>
          </a:p>
          <a:p>
            <a:pPr marL="0" indent="0" algn="ctr" defTabSz="624078">
              <a:spcBef>
                <a:spcPts val="600"/>
              </a:spcBef>
              <a:buClrTx/>
              <a:buSzTx/>
              <a:buNone/>
              <a:defRPr sz="1638" b="1"/>
            </a:pPr>
            <a:r>
              <a:rPr lang="en-US" sz="1600" dirty="0"/>
              <a:t>Yield = </a:t>
            </a:r>
            <a:r>
              <a:rPr lang="en-US" sz="1600" dirty="0" smtClean="0"/>
              <a:t>1,  w/ </a:t>
            </a:r>
            <a:r>
              <a:rPr lang="en-US" sz="1600" dirty="0"/>
              <a:t>safety margin of </a:t>
            </a:r>
            <a:r>
              <a:rPr lang="en-US" sz="1600" dirty="0" smtClean="0"/>
              <a:t>2</a:t>
            </a:r>
            <a:r>
              <a:rPr lang="en-US" sz="1600" baseline="30000" dirty="0" smtClean="0"/>
              <a:t>1</a:t>
            </a:r>
            <a:endParaRPr lang="en-US" sz="1600" dirty="0"/>
          </a:p>
          <a:p>
            <a:pPr marL="156019" indent="-156019" algn="ctr" defTabSz="624078">
              <a:spcBef>
                <a:spcPts val="600"/>
              </a:spcBef>
              <a:defRPr sz="1638"/>
            </a:pPr>
            <a:endParaRPr lang="en-US" sz="1600" dirty="0"/>
          </a:p>
          <a:p>
            <a:pPr marL="156019" indent="-156019" algn="ctr" defTabSz="624078">
              <a:spcBef>
                <a:spcPts val="600"/>
              </a:spcBef>
              <a:defRPr sz="1638"/>
            </a:pPr>
            <a:r>
              <a:rPr lang="en-US" sz="1600" dirty="0"/>
              <a:t>Preliminary simulation studies: FCC-</a:t>
            </a:r>
            <a:r>
              <a:rPr lang="en-US" sz="1600" dirty="0" err="1"/>
              <a:t>ee</a:t>
            </a:r>
            <a:r>
              <a:rPr lang="en-US" sz="1600" dirty="0"/>
              <a:t> and P-cubed</a:t>
            </a:r>
          </a:p>
          <a:p>
            <a:pPr marL="0" indent="0" algn="ctr" defTabSz="624078">
              <a:spcBef>
                <a:spcPts val="600"/>
              </a:spcBef>
              <a:buClrTx/>
              <a:buSzTx/>
              <a:buNone/>
              <a:defRPr sz="1638" b="1"/>
            </a:pPr>
            <a:r>
              <a:rPr lang="en-US" sz="1600" dirty="0"/>
              <a:t>Yield &gt; 5</a:t>
            </a:r>
          </a:p>
          <a:p>
            <a:endParaRPr lang="de-CH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971600" y="4155926"/>
            <a:ext cx="6912768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buNone/>
            </a:pPr>
            <a:r>
              <a:rPr lang="en-US" sz="1200" i="1" baseline="30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Chaikovska et al., 2019</a:t>
            </a:r>
            <a:endParaRPr lang="de-CH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9437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627784" y="1757550"/>
            <a:ext cx="3492388" cy="2974440"/>
          </a:xfrm>
        </p:spPr>
        <p:txBody>
          <a:bodyPr/>
          <a:lstStyle/>
          <a:p>
            <a:pPr marL="0" indent="0">
              <a:buNone/>
            </a:pP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1.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Introduction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2. Key </a:t>
            </a:r>
            <a:r>
              <a:rPr lang="es-ES" sz="1400" dirty="0" err="1"/>
              <a:t>technology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	2.1. </a:t>
            </a:r>
            <a:r>
              <a:rPr lang="es-ES" sz="1400" dirty="0" err="1"/>
              <a:t>Adiabatic</a:t>
            </a:r>
            <a:r>
              <a:rPr lang="es-ES" sz="1400" dirty="0"/>
              <a:t> </a:t>
            </a:r>
            <a:r>
              <a:rPr lang="es-ES" sz="1400" dirty="0" err="1"/>
              <a:t>Matching</a:t>
            </a:r>
            <a:r>
              <a:rPr lang="es-ES" sz="1400" dirty="0"/>
              <a:t> </a:t>
            </a:r>
            <a:r>
              <a:rPr lang="es-ES" sz="1400" dirty="0" err="1"/>
              <a:t>Device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	2.2. RF </a:t>
            </a:r>
            <a:r>
              <a:rPr lang="es-ES" sz="1400" dirty="0" err="1"/>
              <a:t>Structures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	2.3. </a:t>
            </a:r>
            <a:r>
              <a:rPr lang="es-ES" sz="1400" dirty="0" err="1"/>
              <a:t>Solenoids</a:t>
            </a:r>
            <a:r>
              <a:rPr lang="es-ES" sz="1400" dirty="0"/>
              <a:t> </a:t>
            </a:r>
            <a:r>
              <a:rPr lang="es-ES" sz="1400" dirty="0" err="1"/>
              <a:t>around</a:t>
            </a:r>
            <a:r>
              <a:rPr lang="es-ES" sz="1400" dirty="0"/>
              <a:t> RF </a:t>
            </a:r>
            <a:r>
              <a:rPr lang="es-ES" sz="1400" dirty="0" err="1"/>
              <a:t>structures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	2.4. </a:t>
            </a:r>
            <a:r>
              <a:rPr lang="es-ES" sz="1400" dirty="0" err="1"/>
              <a:t>Beam</a:t>
            </a:r>
            <a:r>
              <a:rPr lang="es-ES" sz="1400" dirty="0"/>
              <a:t> </a:t>
            </a:r>
            <a:r>
              <a:rPr lang="es-ES" sz="1400" dirty="0" err="1"/>
              <a:t>diagnostics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3.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Current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project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status</a:t>
            </a:r>
          </a:p>
          <a:p>
            <a:pPr marL="895305" lvl="5" indent="0">
              <a:buNone/>
            </a:pP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3.1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Latest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simulation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results</a:t>
            </a:r>
            <a:endParaRPr lang="es-ES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895305" lvl="5" indent="0">
              <a:buNone/>
            </a:pP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3.2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Main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task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status</a:t>
            </a:r>
            <a:endParaRPr lang="de-CH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61810" y="749438"/>
            <a:ext cx="3024336" cy="720080"/>
          </a:xfrm>
        </p:spPr>
        <p:txBody>
          <a:bodyPr/>
          <a:lstStyle/>
          <a:p>
            <a:pPr algn="ctr"/>
            <a:r>
              <a:rPr lang="es-ES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bg1">
                    <a:lumMod val="75000"/>
                  </a:schemeClr>
                </a:solidFill>
              </a:rPr>
              <a:t> P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project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PSI Positron Production</a:t>
            </a:r>
            <a:endParaRPr lang="de-CH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8149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baseline="30000" dirty="0" smtClean="0"/>
              <a:t>3</a:t>
            </a:r>
            <a:r>
              <a:rPr lang="en-US" dirty="0" smtClean="0"/>
              <a:t> concept design</a:t>
            </a:r>
            <a:endParaRPr lang="de-CH" dirty="0"/>
          </a:p>
        </p:txBody>
      </p:sp>
      <p:pic>
        <p:nvPicPr>
          <p:cNvPr id="5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rcRect l="20105" b="18588"/>
          <a:stretch>
            <a:fillRect/>
          </a:stretch>
        </p:blipFill>
        <p:spPr>
          <a:xfrm>
            <a:off x="3187279" y="1187370"/>
            <a:ext cx="3720005" cy="242619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6"/>
          <p:cNvSpPr txBox="1"/>
          <p:nvPr/>
        </p:nvSpPr>
        <p:spPr>
          <a:xfrm>
            <a:off x="710359" y="2619199"/>
            <a:ext cx="2462493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lvl1pPr>
          </a:lstStyle>
          <a:p>
            <a:r>
              <a:rPr dirty="0"/>
              <a:t>Adiabatic Matching Device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4956308" y="3484781"/>
            <a:ext cx="2124851" cy="472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pPr>
            <a:r>
              <a:rPr dirty="0"/>
              <a:t>2 RF Structures </a:t>
            </a:r>
          </a:p>
          <a:p>
            <a: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pPr>
            <a:r>
              <a:rPr dirty="0"/>
              <a:t>4 solenoids around</a:t>
            </a:r>
          </a:p>
        </p:txBody>
      </p:sp>
      <p:sp>
        <p:nvSpPr>
          <p:cNvPr id="8" name="TextBox 14"/>
          <p:cNvSpPr txBox="1"/>
          <p:nvPr/>
        </p:nvSpPr>
        <p:spPr>
          <a:xfrm>
            <a:off x="6795117" y="852527"/>
            <a:ext cx="1728193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lvl1pPr>
          </a:lstStyle>
          <a:p>
            <a:r>
              <a:rPr dirty="0"/>
              <a:t>Beam Diagnostics</a:t>
            </a:r>
          </a:p>
        </p:txBody>
      </p:sp>
      <p:sp>
        <p:nvSpPr>
          <p:cNvPr id="9" name="Straight Arrow Connector 10"/>
          <p:cNvSpPr/>
          <p:nvPr/>
        </p:nvSpPr>
        <p:spPr>
          <a:xfrm>
            <a:off x="2827239" y="2888392"/>
            <a:ext cx="648073" cy="293120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" name="Straight Arrow Connector 15"/>
          <p:cNvSpPr/>
          <p:nvPr/>
        </p:nvSpPr>
        <p:spPr>
          <a:xfrm flipH="1">
            <a:off x="6067599" y="1093279"/>
            <a:ext cx="648073" cy="144017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" name="Straight Arrow Connector 18"/>
          <p:cNvSpPr/>
          <p:nvPr/>
        </p:nvSpPr>
        <p:spPr>
          <a:xfrm flipH="1">
            <a:off x="6859687" y="1187370"/>
            <a:ext cx="720081" cy="770006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" name="Straight Arrow Connector 21"/>
          <p:cNvSpPr/>
          <p:nvPr/>
        </p:nvSpPr>
        <p:spPr>
          <a:xfrm flipH="1" flipV="1">
            <a:off x="4848910" y="3086202"/>
            <a:ext cx="360041" cy="365128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3" name="TextBox 24"/>
          <p:cNvSpPr txBox="1"/>
          <p:nvPr/>
        </p:nvSpPr>
        <p:spPr>
          <a:xfrm>
            <a:off x="4556975" y="4572206"/>
            <a:ext cx="785842" cy="2708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lvl1pPr>
          </a:lstStyle>
          <a:p>
            <a:r>
              <a:rPr dirty="0"/>
              <a:t>Target</a:t>
            </a:r>
          </a:p>
        </p:txBody>
      </p:sp>
      <p:sp>
        <p:nvSpPr>
          <p:cNvPr id="14" name="Straight Arrow Connector 25"/>
          <p:cNvSpPr/>
          <p:nvPr/>
        </p:nvSpPr>
        <p:spPr>
          <a:xfrm flipH="1" flipV="1">
            <a:off x="3627711" y="3541551"/>
            <a:ext cx="1215753" cy="1008113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5" name="Straight Connector 4"/>
          <p:cNvSpPr/>
          <p:nvPr/>
        </p:nvSpPr>
        <p:spPr>
          <a:xfrm flipH="1">
            <a:off x="2403575" y="3549523"/>
            <a:ext cx="864097" cy="504057"/>
          </a:xfrm>
          <a:prstGeom prst="line">
            <a:avLst/>
          </a:prstGeom>
          <a:ln>
            <a:solidFill>
              <a:srgbClr val="003A6B"/>
            </a:solidFill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6" name="Straight Connector 16"/>
          <p:cNvSpPr/>
          <p:nvPr/>
        </p:nvSpPr>
        <p:spPr>
          <a:xfrm flipH="1">
            <a:off x="2403575" y="3528180"/>
            <a:ext cx="864097" cy="504057"/>
          </a:xfrm>
          <a:prstGeom prst="line">
            <a:avLst/>
          </a:prstGeom>
          <a:ln>
            <a:solidFill>
              <a:srgbClr val="003B6E"/>
            </a:solidFill>
            <a:prstDash val="dash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884071" y="3877621"/>
            <a:ext cx="1928188" cy="472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pPr>
            <a:r>
              <a:t>6 GeV e- beam</a:t>
            </a:r>
          </a:p>
          <a:p>
            <a: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pPr>
            <a:r>
              <a:t>from SwissFEL linac</a:t>
            </a:r>
          </a:p>
        </p:txBody>
      </p:sp>
      <p:sp>
        <p:nvSpPr>
          <p:cNvPr id="18" name="TextBox 6"/>
          <p:cNvSpPr txBox="1"/>
          <p:nvPr/>
        </p:nvSpPr>
        <p:spPr>
          <a:xfrm>
            <a:off x="3607774" y="1322242"/>
            <a:ext cx="1263733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lvl1pPr>
          </a:lstStyle>
          <a:p>
            <a:r>
              <a:rPr dirty="0"/>
              <a:t>Spectrometer</a:t>
            </a:r>
          </a:p>
        </p:txBody>
      </p:sp>
      <p:sp>
        <p:nvSpPr>
          <p:cNvPr id="19" name="Straight Arrow Connector 10"/>
          <p:cNvSpPr/>
          <p:nvPr/>
        </p:nvSpPr>
        <p:spPr>
          <a:xfrm>
            <a:off x="4625860" y="1563593"/>
            <a:ext cx="648073" cy="293120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" name="P. Craievich et al."/>
          <p:cNvSpPr txBox="1"/>
          <p:nvPr/>
        </p:nvSpPr>
        <p:spPr>
          <a:xfrm>
            <a:off x="7080101" y="4549664"/>
            <a:ext cx="996425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sz="900" b="0" i="1" dirty="0">
                <a:latin typeface="+mn-lt"/>
              </a:rPr>
              <a:t>P. </a:t>
            </a:r>
            <a:r>
              <a:rPr sz="900" b="0" i="1" dirty="0" err="1">
                <a:latin typeface="+mn-lt"/>
              </a:rPr>
              <a:t>Craievich</a:t>
            </a:r>
            <a:r>
              <a:rPr sz="900" b="0" i="1" dirty="0">
                <a:latin typeface="+mn-lt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263325254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12358" y="1316147"/>
            <a:ext cx="3815626" cy="2911787"/>
          </a:xfrm>
        </p:spPr>
        <p:txBody>
          <a:bodyPr/>
          <a:lstStyle/>
          <a:p>
            <a:r>
              <a:rPr lang="en-US" dirty="0" err="1" smtClean="0"/>
              <a:t>SwissFEL</a:t>
            </a:r>
            <a:r>
              <a:rPr lang="en-US" dirty="0" smtClean="0"/>
              <a:t> is a free electron laser facility at PSI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SwissFEL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 can provide similar beam as FCC-</a:t>
            </a:r>
            <a:r>
              <a:rPr lang="en-US" dirty="0" err="1" smtClean="0"/>
              <a:t>ee</a:t>
            </a:r>
            <a:r>
              <a:rPr lang="en-US" dirty="0" smtClean="0"/>
              <a:t> injector </a:t>
            </a:r>
            <a:r>
              <a:rPr lang="en-US" dirty="0" err="1" smtClean="0"/>
              <a:t>linac</a:t>
            </a:r>
            <a:r>
              <a:rPr lang="en-US" dirty="0" smtClean="0"/>
              <a:t>: 6 GeV, highly coherent and collimated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Dedicated extraction line to be installed at </a:t>
            </a:r>
            <a:r>
              <a:rPr lang="en-US" dirty="0" err="1" smtClean="0"/>
              <a:t>SwissFEL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357" y="555526"/>
            <a:ext cx="5471811" cy="381375"/>
          </a:xfrm>
        </p:spPr>
        <p:txBody>
          <a:bodyPr/>
          <a:lstStyle/>
          <a:p>
            <a:r>
              <a:rPr lang="de-CH" dirty="0"/>
              <a:t>e</a:t>
            </a:r>
            <a:r>
              <a:rPr lang="de-CH" dirty="0" smtClean="0"/>
              <a:t>+ </a:t>
            </a:r>
            <a:r>
              <a:rPr lang="de-CH" dirty="0" err="1" smtClean="0"/>
              <a:t>production</a:t>
            </a:r>
            <a:r>
              <a:rPr lang="de-CH" dirty="0" smtClean="0"/>
              <a:t> at </a:t>
            </a:r>
            <a:r>
              <a:rPr lang="de-CH" dirty="0" err="1" smtClean="0"/>
              <a:t>SwissFEL</a:t>
            </a:r>
            <a:endParaRPr lang="de-CH" dirty="0"/>
          </a:p>
        </p:txBody>
      </p:sp>
      <p:sp>
        <p:nvSpPr>
          <p:cNvPr id="6" name="Amorphous tungsten"/>
          <p:cNvSpPr txBox="1"/>
          <p:nvPr/>
        </p:nvSpPr>
        <p:spPr>
          <a:xfrm>
            <a:off x="5239457" y="1005488"/>
            <a:ext cx="3129428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Amorphous tungsten</a:t>
            </a:r>
          </a:p>
        </p:txBody>
      </p:sp>
      <p:sp>
        <p:nvSpPr>
          <p:cNvPr id="8" name="6 GeV e-"/>
          <p:cNvSpPr txBox="1"/>
          <p:nvPr/>
        </p:nvSpPr>
        <p:spPr>
          <a:xfrm>
            <a:off x="5282772" y="1599482"/>
            <a:ext cx="672618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6 GeV e-</a:t>
            </a:r>
          </a:p>
        </p:txBody>
      </p:sp>
      <p:sp>
        <p:nvSpPr>
          <p:cNvPr id="9" name="e+e- pairs"/>
          <p:cNvSpPr txBox="1"/>
          <p:nvPr/>
        </p:nvSpPr>
        <p:spPr>
          <a:xfrm>
            <a:off x="7560706" y="1593340"/>
            <a:ext cx="759565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e+e- pairs</a:t>
            </a:r>
          </a:p>
        </p:txBody>
      </p:sp>
      <p:pic>
        <p:nvPicPr>
          <p:cNvPr id="10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56200" y="1350612"/>
            <a:ext cx="1095941" cy="86109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5076056" y="2571750"/>
            <a:ext cx="3366042" cy="1952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0876" indent="-150876" defTabSz="603504">
              <a:spcBef>
                <a:spcPts val="600"/>
              </a:spcBef>
              <a:defRPr sz="1584"/>
            </a:pPr>
            <a:r>
              <a:rPr lang="en-US" dirty="0" smtClean="0">
                <a:latin typeface="+mn-lt"/>
              </a:rPr>
              <a:t>Very high yield at target (~13) BUT:</a:t>
            </a:r>
          </a:p>
          <a:p>
            <a:pPr marL="285750" indent="-285750" defTabSz="603504">
              <a:spcBef>
                <a:spcPts val="600"/>
              </a:spcBef>
              <a:buFont typeface="Arial" panose="020B0604020202020204" pitchFamily="34" charset="0"/>
              <a:buChar char="•"/>
              <a:defRPr sz="1584"/>
            </a:pPr>
            <a:r>
              <a:rPr lang="en-US" dirty="0" smtClean="0">
                <a:latin typeface="+mn-lt"/>
              </a:rPr>
              <a:t>Extremely high divergence, energy spread and no time structure = No beam!</a:t>
            </a:r>
          </a:p>
          <a:p>
            <a:pPr marL="285750" indent="-285750" defTabSz="603504">
              <a:spcBef>
                <a:spcPts val="600"/>
              </a:spcBef>
              <a:buFont typeface="Arial" panose="020B0604020202020204" pitchFamily="34" charset="0"/>
              <a:buChar char="•"/>
              <a:defRPr sz="1584"/>
            </a:pPr>
            <a:r>
              <a:rPr lang="en-US" dirty="0" smtClean="0">
                <a:latin typeface="+mn-lt"/>
              </a:rPr>
              <a:t>Such distribution needs to be captured, transported and measured. </a:t>
            </a:r>
          </a:p>
        </p:txBody>
      </p:sp>
    </p:spTree>
    <p:extLst>
      <p:ext uri="{BB962C8B-B14F-4D97-AF65-F5344CB8AC3E}">
        <p14:creationId xmlns:p14="http://schemas.microsoft.com/office/powerpoint/2010/main" val="177980617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12358" y="1100123"/>
            <a:ext cx="3527594" cy="3559859"/>
          </a:xfrm>
        </p:spPr>
        <p:txBody>
          <a:bodyPr/>
          <a:lstStyle/>
          <a:p>
            <a:r>
              <a:rPr lang="de-CH" dirty="0"/>
              <a:t>AMD </a:t>
            </a:r>
            <a:r>
              <a:rPr lang="de-CH" dirty="0" err="1"/>
              <a:t>is</a:t>
            </a:r>
            <a:r>
              <a:rPr lang="de-CH" dirty="0"/>
              <a:t> a strong </a:t>
            </a:r>
            <a:r>
              <a:rPr lang="de-CH" dirty="0" err="1"/>
              <a:t>solenoid</a:t>
            </a:r>
            <a:r>
              <a:rPr lang="de-CH" dirty="0"/>
              <a:t> </a:t>
            </a:r>
            <a:r>
              <a:rPr lang="de-CH" dirty="0" err="1" smtClean="0"/>
              <a:t>lens</a:t>
            </a:r>
            <a:r>
              <a:rPr lang="de-CH" dirty="0"/>
              <a:t> </a:t>
            </a:r>
            <a:r>
              <a:rPr lang="en-US" dirty="0" smtClean="0"/>
              <a:t>(up </a:t>
            </a:r>
            <a:r>
              <a:rPr lang="en-US" dirty="0"/>
              <a:t>to 17 </a:t>
            </a:r>
            <a:r>
              <a:rPr lang="en-US" dirty="0" smtClean="0"/>
              <a:t>T in P-cubed studies) </a:t>
            </a:r>
            <a:r>
              <a:rPr lang="en-US" dirty="0"/>
              <a:t>surrounding </a:t>
            </a:r>
            <a:r>
              <a:rPr lang="en-US" dirty="0" smtClean="0"/>
              <a:t>the </a:t>
            </a:r>
            <a:r>
              <a:rPr lang="de-CH" dirty="0" err="1" smtClean="0"/>
              <a:t>target</a:t>
            </a:r>
            <a:r>
              <a:rPr lang="de-CH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Field is tapered adiabatically, target is placed downstream from the peak field. higher yield w.r.t. flux concentrator.</a:t>
            </a:r>
          </a:p>
          <a:p>
            <a:endParaRPr lang="en-US" dirty="0"/>
          </a:p>
          <a:p>
            <a:r>
              <a:rPr lang="en-US" dirty="0" smtClean="0"/>
              <a:t>Extremely high H field (thus yield) high temperature superconductors (HTS).</a:t>
            </a:r>
            <a:endParaRPr lang="de-CH" dirty="0" smtClean="0"/>
          </a:p>
          <a:p>
            <a:endParaRPr lang="en-US" dirty="0"/>
          </a:p>
          <a:p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357" y="555526"/>
            <a:ext cx="4751731" cy="381375"/>
          </a:xfrm>
        </p:spPr>
        <p:txBody>
          <a:bodyPr/>
          <a:lstStyle/>
          <a:p>
            <a:r>
              <a:rPr lang="en-US" dirty="0" smtClean="0"/>
              <a:t>Adiabatic Matching Device (AMD)</a:t>
            </a:r>
            <a:endParaRPr lang="de-CH" dirty="0"/>
          </a:p>
        </p:txBody>
      </p:sp>
      <p:sp>
        <p:nvSpPr>
          <p:cNvPr id="5" name="Línea"/>
          <p:cNvSpPr/>
          <p:nvPr/>
        </p:nvSpPr>
        <p:spPr>
          <a:xfrm flipV="1">
            <a:off x="6303566" y="310250"/>
            <a:ext cx="1" cy="4235416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6 GeV e-"/>
          <p:cNvSpPr txBox="1"/>
          <p:nvPr/>
        </p:nvSpPr>
        <p:spPr>
          <a:xfrm>
            <a:off x="4845291" y="1715758"/>
            <a:ext cx="672618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6 GeV e-</a:t>
            </a:r>
          </a:p>
        </p:txBody>
      </p:sp>
      <p:sp>
        <p:nvSpPr>
          <p:cNvPr id="8" name="Rectangle 7"/>
          <p:cNvSpPr/>
          <p:nvPr/>
        </p:nvSpPr>
        <p:spPr>
          <a:xfrm>
            <a:off x="5769616" y="734092"/>
            <a:ext cx="950963" cy="584849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AMD</a:t>
            </a:r>
          </a:p>
        </p:txBody>
      </p:sp>
      <p:sp>
        <p:nvSpPr>
          <p:cNvPr id="9" name="Rectangle 8"/>
          <p:cNvSpPr/>
          <p:nvPr/>
        </p:nvSpPr>
        <p:spPr>
          <a:xfrm>
            <a:off x="5816963" y="2527953"/>
            <a:ext cx="856269" cy="58485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0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8752" y="3260433"/>
            <a:ext cx="3199991" cy="1479448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e+e- pairs"/>
          <p:cNvSpPr txBox="1"/>
          <p:nvPr/>
        </p:nvSpPr>
        <p:spPr>
          <a:xfrm>
            <a:off x="6803273" y="1715758"/>
            <a:ext cx="759565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e+e- pairs</a:t>
            </a:r>
          </a:p>
        </p:txBody>
      </p:sp>
      <p:pic>
        <p:nvPicPr>
          <p:cNvPr id="12" name="desconocido.png" descr="desconocid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59027" y="1492899"/>
            <a:ext cx="1095941" cy="8610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41017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148064" y="1102553"/>
            <a:ext cx="3311570" cy="2693333"/>
          </a:xfrm>
        </p:spPr>
        <p:txBody>
          <a:bodyPr/>
          <a:lstStyle/>
          <a:p>
            <a:pPr marL="144017" indent="-144017" defTabSz="576071">
              <a:spcBef>
                <a:spcPts val="500"/>
              </a:spcBef>
              <a:defRPr sz="1512"/>
            </a:pPr>
            <a:r>
              <a:rPr lang="en-US" sz="1400" dirty="0"/>
              <a:t>Before the AMD</a:t>
            </a:r>
          </a:p>
          <a:p>
            <a:pPr marL="720089" lvl="2" indent="-144017" defTabSz="576071">
              <a:spcBef>
                <a:spcPts val="500"/>
              </a:spcBef>
              <a:defRPr sz="1512"/>
            </a:pPr>
            <a:r>
              <a:rPr lang="en-US" sz="1400" dirty="0"/>
              <a:t>Similar time structure of primary e+</a:t>
            </a:r>
          </a:p>
          <a:p>
            <a:pPr marL="720089" lvl="2" indent="-144017" defTabSz="576071">
              <a:spcBef>
                <a:spcPts val="500"/>
              </a:spcBef>
              <a:defRPr sz="1512"/>
            </a:pPr>
            <a:r>
              <a:rPr lang="en-US" sz="1400" dirty="0"/>
              <a:t>Large divergence</a:t>
            </a:r>
          </a:p>
          <a:p>
            <a:pPr marL="720089" lvl="2" indent="-144017" defTabSz="576071">
              <a:spcBef>
                <a:spcPts val="500"/>
              </a:spcBef>
              <a:defRPr sz="1512"/>
            </a:pPr>
            <a:r>
              <a:rPr lang="en-US" sz="1400" dirty="0"/>
              <a:t>Large energy spread</a:t>
            </a:r>
          </a:p>
          <a:p>
            <a:endParaRPr lang="en-US" sz="1600" dirty="0" smtClean="0"/>
          </a:p>
          <a:p>
            <a:r>
              <a:rPr lang="en-US" sz="1400" dirty="0" smtClean="0"/>
              <a:t>After the AMD</a:t>
            </a:r>
          </a:p>
          <a:p>
            <a:pPr marL="720089" lvl="2" indent="-144017" defTabSz="576071">
              <a:spcBef>
                <a:spcPts val="500"/>
              </a:spcBef>
              <a:defRPr sz="1512"/>
            </a:pPr>
            <a:r>
              <a:rPr lang="en-US" sz="1400" dirty="0" smtClean="0"/>
              <a:t>No time structure</a:t>
            </a:r>
            <a:endParaRPr lang="en-US" sz="1400" dirty="0"/>
          </a:p>
          <a:p>
            <a:pPr marL="720089" lvl="2" indent="-144017" defTabSz="576071">
              <a:spcBef>
                <a:spcPts val="500"/>
              </a:spcBef>
              <a:defRPr sz="1512"/>
            </a:pPr>
            <a:r>
              <a:rPr lang="en-US" sz="1400" dirty="0" smtClean="0"/>
              <a:t>Still large emittance</a:t>
            </a:r>
            <a:endParaRPr lang="en-US" sz="1400" dirty="0"/>
          </a:p>
          <a:p>
            <a:pPr marL="720089" lvl="2" indent="-144017" defTabSz="576071">
              <a:spcBef>
                <a:spcPts val="500"/>
              </a:spcBef>
              <a:defRPr sz="1512"/>
            </a:pPr>
            <a:r>
              <a:rPr lang="en-US" sz="1400" dirty="0" smtClean="0"/>
              <a:t>Still large energy spread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 (II): Beam dynamics</a:t>
            </a:r>
            <a:endParaRPr lang="de-CH" dirty="0"/>
          </a:p>
        </p:txBody>
      </p:sp>
      <p:pic>
        <p:nvPicPr>
          <p:cNvPr id="5" name="desconocido.gif" descr="desconocido.gi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536" y="1220092"/>
            <a:ext cx="3986408" cy="324041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ínea"/>
          <p:cNvSpPr/>
          <p:nvPr/>
        </p:nvSpPr>
        <p:spPr>
          <a:xfrm flipV="1">
            <a:off x="727261" y="1175362"/>
            <a:ext cx="1" cy="2313180"/>
          </a:xfrm>
          <a:prstGeom prst="line">
            <a:avLst/>
          </a:prstGeom>
          <a:ln w="12700">
            <a:solidFill>
              <a:srgbClr val="0F124A"/>
            </a:solidFill>
            <a:miter/>
            <a:tailEnd type="triangle"/>
          </a:ln>
        </p:spPr>
        <p:txBody>
          <a:bodyPr lIns="45719" rIns="45719"/>
          <a:lstStyle/>
          <a:p>
            <a:endParaRPr>
              <a:solidFill>
                <a:srgbClr val="0F124A"/>
              </a:solidFill>
            </a:endParaRPr>
          </a:p>
        </p:txBody>
      </p:sp>
      <p:sp>
        <p:nvSpPr>
          <p:cNvPr id="7" name="Línea"/>
          <p:cNvSpPr/>
          <p:nvPr/>
        </p:nvSpPr>
        <p:spPr>
          <a:xfrm>
            <a:off x="1678818" y="4209738"/>
            <a:ext cx="3107883" cy="1"/>
          </a:xfrm>
          <a:prstGeom prst="line">
            <a:avLst/>
          </a:prstGeom>
          <a:ln w="12700">
            <a:solidFill>
              <a:srgbClr val="0F124A"/>
            </a:solidFill>
            <a:miter/>
            <a:tailEnd type="triangle"/>
          </a:ln>
        </p:spPr>
        <p:txBody>
          <a:bodyPr lIns="45719" rIns="45719"/>
          <a:lstStyle/>
          <a:p>
            <a:endParaRPr>
              <a:solidFill>
                <a:srgbClr val="0F124A"/>
              </a:solidFill>
            </a:endParaRPr>
          </a:p>
        </p:txBody>
      </p:sp>
      <p:sp>
        <p:nvSpPr>
          <p:cNvPr id="8" name="Energy [MeV]"/>
          <p:cNvSpPr txBox="1"/>
          <p:nvPr/>
        </p:nvSpPr>
        <p:spPr>
          <a:xfrm rot="16200000">
            <a:off x="-156829" y="2228896"/>
            <a:ext cx="1336261" cy="33855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rPr dirty="0">
                <a:solidFill>
                  <a:srgbClr val="0F124A"/>
                </a:solidFill>
              </a:rPr>
              <a:t>Energy [MeV]</a:t>
            </a:r>
          </a:p>
        </p:txBody>
      </p:sp>
      <p:sp>
        <p:nvSpPr>
          <p:cNvPr id="9" name="z [mm]"/>
          <p:cNvSpPr txBox="1"/>
          <p:nvPr/>
        </p:nvSpPr>
        <p:spPr>
          <a:xfrm rot="21547385">
            <a:off x="2756051" y="4235289"/>
            <a:ext cx="711090" cy="33855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rPr>
                <a:solidFill>
                  <a:srgbClr val="0F124A"/>
                </a:solidFill>
              </a:rPr>
              <a:t>z [mm]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064" y="3867894"/>
            <a:ext cx="3168352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000000"/>
                </a:solidFill>
                <a:latin typeface="Calibri"/>
              </a:rPr>
              <a:t>Higher solenoid fields do not necessarily imply higher yield.</a:t>
            </a:r>
            <a:endParaRPr lang="it-IT" sz="1400" b="1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57193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 (III): Target handling</a:t>
            </a:r>
            <a:endParaRPr lang="de-CH" dirty="0"/>
          </a:p>
        </p:txBody>
      </p:sp>
      <p:pic>
        <p:nvPicPr>
          <p:cNvPr id="5" name="Imagen" descr="Imagen"/>
          <p:cNvPicPr>
            <a:picLocks noChangeAspect="1"/>
          </p:cNvPicPr>
          <p:nvPr/>
        </p:nvPicPr>
        <p:blipFill rotWithShape="1">
          <a:blip r:embed="rId2">
            <a:extLst/>
          </a:blip>
          <a:srcRect t="17159" r="50000" b="25199"/>
          <a:stretch/>
        </p:blipFill>
        <p:spPr>
          <a:xfrm>
            <a:off x="683568" y="1995686"/>
            <a:ext cx="3384278" cy="143539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ínea"/>
          <p:cNvSpPr/>
          <p:nvPr/>
        </p:nvSpPr>
        <p:spPr>
          <a:xfrm flipV="1">
            <a:off x="3434887" y="2350407"/>
            <a:ext cx="1" cy="418766"/>
          </a:xfrm>
          <a:prstGeom prst="line">
            <a:avLst/>
          </a:prstGeom>
          <a:ln w="12700">
            <a:solidFill>
              <a:srgbClr val="C50006"/>
            </a:solidFill>
            <a:miter/>
            <a:headEnd type="triangle"/>
            <a:tailEnd type="triangle"/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72 mm"/>
          <p:cNvSpPr txBox="1"/>
          <p:nvPr/>
        </p:nvSpPr>
        <p:spPr>
          <a:xfrm>
            <a:off x="3450552" y="2126449"/>
            <a:ext cx="566820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r>
              <a:rPr dirty="0">
                <a:solidFill>
                  <a:schemeClr val="tx1"/>
                </a:solidFill>
                <a:latin typeface="+mn-lt"/>
              </a:rPr>
              <a:t>72 mm</a:t>
            </a:r>
          </a:p>
        </p:txBody>
      </p:sp>
      <p:pic>
        <p:nvPicPr>
          <p:cNvPr id="9" name="desconocido.png" descr="desconocid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04048" y="1302126"/>
            <a:ext cx="3329642" cy="2515328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P. Craievich et al."/>
          <p:cNvSpPr txBox="1"/>
          <p:nvPr/>
        </p:nvSpPr>
        <p:spPr>
          <a:xfrm>
            <a:off x="7898315" y="3867894"/>
            <a:ext cx="435375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lang="en-US" sz="900" b="0" i="1" dirty="0" smtClean="0">
                <a:latin typeface="+mn-lt"/>
              </a:rPr>
              <a:t>Y. Zhao</a:t>
            </a:r>
            <a:endParaRPr sz="900" b="0" i="1" dirty="0">
              <a:latin typeface="+mn-lt"/>
            </a:endParaRPr>
          </a:p>
        </p:txBody>
      </p:sp>
      <p:sp>
        <p:nvSpPr>
          <p:cNvPr id="10" name="P. Craievich et al."/>
          <p:cNvSpPr txBox="1"/>
          <p:nvPr/>
        </p:nvSpPr>
        <p:spPr>
          <a:xfrm>
            <a:off x="2987825" y="3864828"/>
            <a:ext cx="1080022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lang="en-US" sz="900" b="0" i="1" dirty="0" smtClean="0">
                <a:latin typeface="+mn-lt"/>
              </a:rPr>
              <a:t>R. Zennaro</a:t>
            </a:r>
            <a:endParaRPr sz="900" b="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18787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51516" t="12666" r="5875" b="14166"/>
          <a:stretch/>
        </p:blipFill>
        <p:spPr>
          <a:xfrm>
            <a:off x="5364088" y="2709991"/>
            <a:ext cx="2965856" cy="1432355"/>
          </a:xfrm>
          <a:prstGeom prst="rect">
            <a:avLst/>
          </a:prstGeom>
        </p:spPr>
      </p:pic>
      <p:sp>
        <p:nvSpPr>
          <p:cNvPr id="10" name="Rectángulo"/>
          <p:cNvSpPr/>
          <p:nvPr/>
        </p:nvSpPr>
        <p:spPr>
          <a:xfrm>
            <a:off x="1115616" y="2139702"/>
            <a:ext cx="3312368" cy="273981"/>
          </a:xfrm>
          <a:prstGeom prst="rect">
            <a:avLst/>
          </a:prstGeom>
          <a:solidFill>
            <a:srgbClr val="EDFD53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1" name="Rectángulo"/>
          <p:cNvSpPr/>
          <p:nvPr/>
        </p:nvSpPr>
        <p:spPr>
          <a:xfrm>
            <a:off x="1115616" y="3232462"/>
            <a:ext cx="3312368" cy="285352"/>
          </a:xfrm>
          <a:prstGeom prst="rect">
            <a:avLst/>
          </a:prstGeom>
          <a:solidFill>
            <a:srgbClr val="EDFD53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Cavities</a:t>
            </a:r>
            <a:endParaRPr lang="de-CH" dirty="0"/>
          </a:p>
        </p:txBody>
      </p:sp>
      <p:sp>
        <p:nvSpPr>
          <p:cNvPr id="8" name="P. Craievich et al."/>
          <p:cNvSpPr txBox="1"/>
          <p:nvPr/>
        </p:nvSpPr>
        <p:spPr>
          <a:xfrm>
            <a:off x="6732240" y="4285134"/>
            <a:ext cx="1488547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lang="en-US" sz="900" b="0" i="1" dirty="0" smtClean="0">
                <a:latin typeface="+mn-lt"/>
              </a:rPr>
              <a:t>R. </a:t>
            </a:r>
            <a:r>
              <a:rPr lang="en-US" sz="900" b="0" i="1" dirty="0" err="1" smtClean="0">
                <a:latin typeface="+mn-lt"/>
              </a:rPr>
              <a:t>Zennaro</a:t>
            </a:r>
            <a:r>
              <a:rPr lang="en-US" sz="900" b="0" i="1" dirty="0" smtClean="0">
                <a:latin typeface="+mn-lt"/>
              </a:rPr>
              <a:t> and A. </a:t>
            </a:r>
            <a:r>
              <a:rPr lang="en-US" sz="900" b="0" i="1" dirty="0" err="1" smtClean="0">
                <a:latin typeface="+mn-lt"/>
              </a:rPr>
              <a:t>Magazinik</a:t>
            </a:r>
            <a:endParaRPr sz="900" b="0" i="1" dirty="0">
              <a:latin typeface="+mn-lt"/>
            </a:endParaRPr>
          </a:p>
        </p:txBody>
      </p:sp>
      <p:graphicFrame>
        <p:nvGraphicFramePr>
          <p:cNvPr id="9" name="Table 15"/>
          <p:cNvGraphicFramePr/>
          <p:nvPr>
            <p:extLst>
              <p:ext uri="{D42A27DB-BD31-4B8C-83A1-F6EECF244321}">
                <p14:modId xmlns:p14="http://schemas.microsoft.com/office/powerpoint/2010/main" val="907174221"/>
              </p:ext>
            </p:extLst>
          </p:nvPr>
        </p:nvGraphicFramePr>
        <p:xfrm>
          <a:off x="1115616" y="1601326"/>
          <a:ext cx="3312368" cy="2194560"/>
        </p:xfrm>
        <a:graphic>
          <a:graphicData uri="http://schemas.openxmlformats.org/drawingml/2006/table">
            <a:tbl>
              <a:tblPr/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1789"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Length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1.2 m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789"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RF Frequency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2.9988 GHz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789"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Gradient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≈ 20 MV/m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789"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 cells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789"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Q-factor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~21000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789"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R/L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18.4 MOhm/m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789"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Aperture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 mm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789"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Mode Separation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178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3.5 MHz (pi mode)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" name="Standing wave, S-band Cavities"/>
          <p:cNvSpPr txBox="1"/>
          <p:nvPr/>
        </p:nvSpPr>
        <p:spPr>
          <a:xfrm>
            <a:off x="1631306" y="1320199"/>
            <a:ext cx="201535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r>
              <a:rPr sz="1200" b="0">
                <a:latin typeface="+mn-lt"/>
              </a:rPr>
              <a:t>Standing wave, S-band Cavities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60657" t="13167" r="16328" b="20334"/>
          <a:stretch/>
        </p:blipFill>
        <p:spPr>
          <a:xfrm>
            <a:off x="5657576" y="987574"/>
            <a:ext cx="2122144" cy="17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111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RF(II): Phase tuning</a:t>
            </a:r>
            <a:endParaRPr lang="de-CH" dirty="0"/>
          </a:p>
        </p:txBody>
      </p:sp>
      <p:pic>
        <p:nvPicPr>
          <p:cNvPr id="5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rcRect l="12224" t="5718" r="4631" b="4053"/>
          <a:stretch>
            <a:fillRect/>
          </a:stretch>
        </p:blipFill>
        <p:spPr>
          <a:xfrm>
            <a:off x="2314773" y="1575961"/>
            <a:ext cx="4936320" cy="271194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ínea"/>
          <p:cNvSpPr/>
          <p:nvPr/>
        </p:nvSpPr>
        <p:spPr>
          <a:xfrm flipV="1">
            <a:off x="2370736" y="1998040"/>
            <a:ext cx="1" cy="851702"/>
          </a:xfrm>
          <a:prstGeom prst="line">
            <a:avLst/>
          </a:prstGeom>
          <a:ln w="1270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" name="Línea"/>
          <p:cNvSpPr/>
          <p:nvPr/>
        </p:nvSpPr>
        <p:spPr>
          <a:xfrm>
            <a:off x="2370736" y="2849741"/>
            <a:ext cx="1707169" cy="1268082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" name="Línea"/>
          <p:cNvSpPr/>
          <p:nvPr/>
        </p:nvSpPr>
        <p:spPr>
          <a:xfrm flipV="1">
            <a:off x="3978770" y="3345284"/>
            <a:ext cx="3089372" cy="749094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" name="Phi2"/>
          <p:cNvSpPr txBox="1"/>
          <p:nvPr/>
        </p:nvSpPr>
        <p:spPr>
          <a:xfrm>
            <a:off x="5390431" y="3832825"/>
            <a:ext cx="425756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>
                <a:latin typeface="+mn-lt"/>
              </a:rPr>
              <a:t>Phi2</a:t>
            </a:r>
          </a:p>
        </p:txBody>
      </p:sp>
      <p:sp>
        <p:nvSpPr>
          <p:cNvPr id="10" name="Phi1"/>
          <p:cNvSpPr txBox="1"/>
          <p:nvPr/>
        </p:nvSpPr>
        <p:spPr>
          <a:xfrm>
            <a:off x="2723431" y="3517773"/>
            <a:ext cx="425756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>
                <a:latin typeface="+mn-lt"/>
              </a:rPr>
              <a:t>Phi1</a:t>
            </a:r>
          </a:p>
        </p:txBody>
      </p:sp>
      <p:sp>
        <p:nvSpPr>
          <p:cNvPr id="11" name="Línea"/>
          <p:cNvSpPr/>
          <p:nvPr/>
        </p:nvSpPr>
        <p:spPr>
          <a:xfrm flipH="1">
            <a:off x="3131840" y="1635646"/>
            <a:ext cx="1" cy="1333707"/>
          </a:xfrm>
          <a:prstGeom prst="line">
            <a:avLst/>
          </a:prstGeom>
          <a:ln w="38100">
            <a:solidFill>
              <a:srgbClr val="0F124A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" name="Línea"/>
          <p:cNvSpPr/>
          <p:nvPr/>
        </p:nvSpPr>
        <p:spPr>
          <a:xfrm>
            <a:off x="5807488" y="1635646"/>
            <a:ext cx="1" cy="1133227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lIns="45719" rIns="45719"/>
          <a:lstStyle/>
          <a:p>
            <a:endParaRPr/>
          </a:p>
        </p:txBody>
      </p:sp>
      <p:sp>
        <p:nvSpPr>
          <p:cNvPr id="13" name="e+ in “first” bucket"/>
          <p:cNvSpPr txBox="1"/>
          <p:nvPr/>
        </p:nvSpPr>
        <p:spPr>
          <a:xfrm>
            <a:off x="5290313" y="1340885"/>
            <a:ext cx="1663915" cy="338554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>
                <a:latin typeface="+mn-lt"/>
              </a:rPr>
              <a:t>e+ in “first” bucket</a:t>
            </a:r>
          </a:p>
        </p:txBody>
      </p:sp>
      <p:sp>
        <p:nvSpPr>
          <p:cNvPr id="14" name="e+ in “second” bucket"/>
          <p:cNvSpPr txBox="1"/>
          <p:nvPr/>
        </p:nvSpPr>
        <p:spPr>
          <a:xfrm>
            <a:off x="2593854" y="1340885"/>
            <a:ext cx="1978145" cy="338554"/>
          </a:xfrm>
          <a:prstGeom prst="rect">
            <a:avLst/>
          </a:prstGeom>
          <a:solidFill>
            <a:schemeClr val="accent5"/>
          </a:solidFill>
          <a:ln>
            <a:noFill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>
                <a:latin typeface="+mn-lt"/>
              </a:rPr>
              <a:t>e+ in “second” bucket</a:t>
            </a:r>
          </a:p>
        </p:txBody>
      </p:sp>
    </p:spTree>
    <p:extLst>
      <p:ext uri="{BB962C8B-B14F-4D97-AF65-F5344CB8AC3E}">
        <p14:creationId xmlns:p14="http://schemas.microsoft.com/office/powerpoint/2010/main" val="355216076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RF(III): </a:t>
            </a:r>
            <a:r>
              <a:rPr lang="es-ES" dirty="0" err="1"/>
              <a:t>Second</a:t>
            </a:r>
            <a:r>
              <a:rPr lang="es-ES" dirty="0"/>
              <a:t> </a:t>
            </a:r>
            <a:r>
              <a:rPr lang="es-ES" dirty="0" err="1"/>
              <a:t>bucket</a:t>
            </a:r>
            <a:r>
              <a:rPr lang="es-ES" dirty="0"/>
              <a:t> </a:t>
            </a:r>
            <a:endParaRPr lang="it-IT" dirty="0"/>
          </a:p>
        </p:txBody>
      </p:sp>
      <p:pic>
        <p:nvPicPr>
          <p:cNvPr id="5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2921" y="1141138"/>
            <a:ext cx="6758158" cy="332074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o"/>
          <p:cNvSpPr txBox="1"/>
          <p:nvPr/>
        </p:nvSpPr>
        <p:spPr>
          <a:xfrm>
            <a:off x="1301180" y="1319378"/>
            <a:ext cx="127001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7" name="Línea"/>
          <p:cNvSpPr/>
          <p:nvPr/>
        </p:nvSpPr>
        <p:spPr>
          <a:xfrm flipV="1">
            <a:off x="1780360" y="1211188"/>
            <a:ext cx="1" cy="2253126"/>
          </a:xfrm>
          <a:prstGeom prst="line">
            <a:avLst/>
          </a:prstGeom>
          <a:ln w="12700">
            <a:solidFill>
              <a:schemeClr val="accent4">
                <a:satOff val="-57046"/>
                <a:lumOff val="18725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" name="Línea"/>
          <p:cNvSpPr/>
          <p:nvPr/>
        </p:nvSpPr>
        <p:spPr>
          <a:xfrm>
            <a:off x="2985917" y="4479983"/>
            <a:ext cx="2587616" cy="1"/>
          </a:xfrm>
          <a:prstGeom prst="line">
            <a:avLst/>
          </a:prstGeom>
          <a:ln w="12700">
            <a:solidFill>
              <a:schemeClr val="accent4">
                <a:satOff val="-57046"/>
                <a:lumOff val="18725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" name="Energy [MeV]"/>
          <p:cNvSpPr txBox="1"/>
          <p:nvPr/>
        </p:nvSpPr>
        <p:spPr>
          <a:xfrm rot="21547385">
            <a:off x="665007" y="2138354"/>
            <a:ext cx="1104334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t>Energy [MeV]</a:t>
            </a:r>
          </a:p>
        </p:txBody>
      </p:sp>
      <p:sp>
        <p:nvSpPr>
          <p:cNvPr id="11" name="z [mm]"/>
          <p:cNvSpPr txBox="1"/>
          <p:nvPr/>
        </p:nvSpPr>
        <p:spPr>
          <a:xfrm rot="21547385">
            <a:off x="3892722" y="4521752"/>
            <a:ext cx="599361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t>z [mm]</a:t>
            </a:r>
          </a:p>
        </p:txBody>
      </p:sp>
      <p:sp>
        <p:nvSpPr>
          <p:cNvPr id="12" name="Longitudinal phase space"/>
          <p:cNvSpPr txBox="1"/>
          <p:nvPr/>
        </p:nvSpPr>
        <p:spPr>
          <a:xfrm rot="21547385">
            <a:off x="3170561" y="1774332"/>
            <a:ext cx="1976752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rPr dirty="0"/>
              <a:t>Longitudinal phase space</a:t>
            </a:r>
          </a:p>
        </p:txBody>
      </p:sp>
      <p:sp>
        <p:nvSpPr>
          <p:cNvPr id="13" name="Captured particles"/>
          <p:cNvSpPr txBox="1"/>
          <p:nvPr/>
        </p:nvSpPr>
        <p:spPr>
          <a:xfrm rot="21547385">
            <a:off x="5773331" y="3247651"/>
            <a:ext cx="154465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rPr sz="1400" dirty="0"/>
              <a:t>Captured particles</a:t>
            </a:r>
          </a:p>
        </p:txBody>
      </p:sp>
      <p:sp>
        <p:nvSpPr>
          <p:cNvPr id="14" name="Línea"/>
          <p:cNvSpPr/>
          <p:nvPr/>
        </p:nvSpPr>
        <p:spPr>
          <a:xfrm flipV="1">
            <a:off x="6098360" y="1350624"/>
            <a:ext cx="1" cy="1318838"/>
          </a:xfrm>
          <a:prstGeom prst="line">
            <a:avLst/>
          </a:prstGeom>
          <a:ln w="38100">
            <a:solidFill>
              <a:schemeClr val="accent4">
                <a:satOff val="-57046"/>
                <a:lumOff val="18725"/>
              </a:schemeClr>
            </a:solidFill>
            <a:prstDash val="sysDot"/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" name="Línea"/>
          <p:cNvSpPr/>
          <p:nvPr/>
        </p:nvSpPr>
        <p:spPr>
          <a:xfrm flipV="1">
            <a:off x="6470893" y="1350624"/>
            <a:ext cx="1" cy="1318838"/>
          </a:xfrm>
          <a:prstGeom prst="line">
            <a:avLst/>
          </a:prstGeom>
          <a:ln w="38100">
            <a:solidFill>
              <a:schemeClr val="accent4">
                <a:satOff val="-57046"/>
                <a:lumOff val="18725"/>
              </a:schemeClr>
            </a:solidFill>
            <a:prstDash val="sysDot"/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" name="Línea"/>
          <p:cNvSpPr/>
          <p:nvPr/>
        </p:nvSpPr>
        <p:spPr>
          <a:xfrm flipV="1">
            <a:off x="6843426" y="1350624"/>
            <a:ext cx="1" cy="1318838"/>
          </a:xfrm>
          <a:prstGeom prst="line">
            <a:avLst/>
          </a:prstGeom>
          <a:ln w="38100">
            <a:solidFill>
              <a:schemeClr val="accent4">
                <a:satOff val="-57046"/>
                <a:lumOff val="18725"/>
              </a:schemeClr>
            </a:solidFill>
            <a:prstDash val="sysDot"/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" name="4 cavities"/>
          <p:cNvSpPr txBox="1"/>
          <p:nvPr/>
        </p:nvSpPr>
        <p:spPr>
          <a:xfrm rot="21547385">
            <a:off x="6074717" y="1058456"/>
            <a:ext cx="792353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rPr dirty="0"/>
              <a:t>4 cavities</a:t>
            </a:r>
          </a:p>
        </p:txBody>
      </p:sp>
      <p:sp>
        <p:nvSpPr>
          <p:cNvPr id="18" name="1"/>
          <p:cNvSpPr txBox="1"/>
          <p:nvPr/>
        </p:nvSpPr>
        <p:spPr>
          <a:xfrm rot="21547385">
            <a:off x="5803819" y="1871773"/>
            <a:ext cx="195961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9" name="2"/>
          <p:cNvSpPr txBox="1"/>
          <p:nvPr/>
        </p:nvSpPr>
        <p:spPr>
          <a:xfrm rot="21547385">
            <a:off x="6186646" y="1871773"/>
            <a:ext cx="195962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20" name="3"/>
          <p:cNvSpPr txBox="1"/>
          <p:nvPr/>
        </p:nvSpPr>
        <p:spPr>
          <a:xfrm rot="21547385">
            <a:off x="6562703" y="1859073"/>
            <a:ext cx="195962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21" name="4"/>
          <p:cNvSpPr txBox="1"/>
          <p:nvPr/>
        </p:nvSpPr>
        <p:spPr>
          <a:xfrm rot="21547385">
            <a:off x="7003347" y="1846373"/>
            <a:ext cx="195961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chemeClr val="accent4">
                    <a:satOff val="-57046"/>
                    <a:lumOff val="18725"/>
                  </a:schemeClr>
                </a:solidFill>
              </a:defRPr>
            </a:lvl1pPr>
          </a:lstStyle>
          <a:p>
            <a: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6091557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627784" y="1757550"/>
            <a:ext cx="3492388" cy="2974440"/>
          </a:xfrm>
        </p:spPr>
        <p:txBody>
          <a:bodyPr/>
          <a:lstStyle/>
          <a:p>
            <a:pPr marL="0" indent="0">
              <a:buNone/>
            </a:pPr>
            <a:r>
              <a:rPr lang="es-ES" sz="1400" dirty="0"/>
              <a:t>1. </a:t>
            </a:r>
            <a:r>
              <a:rPr lang="es-ES" sz="1400" dirty="0" err="1"/>
              <a:t>Introduction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2. Key </a:t>
            </a:r>
            <a:r>
              <a:rPr lang="es-ES" sz="1400" dirty="0" err="1"/>
              <a:t>technology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	2.1. </a:t>
            </a:r>
            <a:r>
              <a:rPr lang="es-ES" sz="1400" dirty="0" err="1"/>
              <a:t>Adiabatic</a:t>
            </a:r>
            <a:r>
              <a:rPr lang="es-ES" sz="1400" dirty="0"/>
              <a:t> </a:t>
            </a:r>
            <a:r>
              <a:rPr lang="es-ES" sz="1400" dirty="0" err="1"/>
              <a:t>Matching</a:t>
            </a:r>
            <a:r>
              <a:rPr lang="es-ES" sz="1400" dirty="0"/>
              <a:t> </a:t>
            </a:r>
            <a:r>
              <a:rPr lang="es-ES" sz="1400" dirty="0" err="1"/>
              <a:t>Device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	2.2. RF </a:t>
            </a:r>
            <a:r>
              <a:rPr lang="es-ES" sz="1400" dirty="0" err="1"/>
              <a:t>Structures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	2.3. </a:t>
            </a:r>
            <a:r>
              <a:rPr lang="es-ES" sz="1400" dirty="0" err="1"/>
              <a:t>Solenoids</a:t>
            </a:r>
            <a:r>
              <a:rPr lang="es-ES" sz="1400" dirty="0"/>
              <a:t> </a:t>
            </a:r>
            <a:r>
              <a:rPr lang="es-ES" sz="1400" dirty="0" err="1"/>
              <a:t>around</a:t>
            </a:r>
            <a:r>
              <a:rPr lang="es-ES" sz="1400" dirty="0"/>
              <a:t> RF </a:t>
            </a:r>
            <a:r>
              <a:rPr lang="es-ES" sz="1400" dirty="0" err="1"/>
              <a:t>structures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	2.4. </a:t>
            </a:r>
            <a:r>
              <a:rPr lang="es-ES" sz="1400" dirty="0" err="1"/>
              <a:t>Beam</a:t>
            </a:r>
            <a:r>
              <a:rPr lang="es-ES" sz="1400" dirty="0"/>
              <a:t> </a:t>
            </a:r>
            <a:r>
              <a:rPr lang="es-ES" sz="1400" dirty="0" err="1" smtClean="0"/>
              <a:t>diagnostics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 smtClean="0"/>
              <a:t>3. </a:t>
            </a:r>
            <a:r>
              <a:rPr lang="es-ES" sz="1400" dirty="0" err="1"/>
              <a:t>Current</a:t>
            </a:r>
            <a:r>
              <a:rPr lang="es-ES" sz="1400" dirty="0"/>
              <a:t> </a:t>
            </a:r>
            <a:r>
              <a:rPr lang="es-ES" sz="1400" dirty="0" err="1"/>
              <a:t>project</a:t>
            </a:r>
            <a:r>
              <a:rPr lang="es-ES" sz="1400" dirty="0"/>
              <a:t> </a:t>
            </a:r>
            <a:r>
              <a:rPr lang="es-ES" sz="1400" dirty="0" smtClean="0"/>
              <a:t>status</a:t>
            </a:r>
          </a:p>
          <a:p>
            <a:pPr marL="895305" lvl="5" indent="0">
              <a:buNone/>
            </a:pPr>
            <a:r>
              <a:rPr lang="es-ES" sz="1400" dirty="0" smtClean="0"/>
              <a:t>3.1 </a:t>
            </a:r>
            <a:r>
              <a:rPr lang="es-ES" sz="1400" dirty="0" err="1" smtClean="0"/>
              <a:t>Latest</a:t>
            </a:r>
            <a:r>
              <a:rPr lang="es-ES" sz="1400" dirty="0" smtClean="0"/>
              <a:t> </a:t>
            </a:r>
            <a:r>
              <a:rPr lang="es-ES" sz="1400" dirty="0" err="1" smtClean="0"/>
              <a:t>simulation</a:t>
            </a:r>
            <a:r>
              <a:rPr lang="es-ES" sz="1400" dirty="0" smtClean="0"/>
              <a:t> </a:t>
            </a:r>
            <a:r>
              <a:rPr lang="es-ES" sz="1400" dirty="0" err="1" smtClean="0"/>
              <a:t>results</a:t>
            </a:r>
            <a:endParaRPr lang="es-ES" sz="1400" dirty="0" smtClean="0"/>
          </a:p>
          <a:p>
            <a:pPr marL="895305" lvl="5" indent="0">
              <a:buNone/>
            </a:pPr>
            <a:r>
              <a:rPr lang="es-ES" sz="1400" dirty="0" smtClean="0"/>
              <a:t>3.2 </a:t>
            </a:r>
            <a:r>
              <a:rPr lang="es-ES" sz="1400" dirty="0" err="1"/>
              <a:t>M</a:t>
            </a:r>
            <a:r>
              <a:rPr lang="es-ES" sz="1400" dirty="0" err="1" smtClean="0"/>
              <a:t>ain</a:t>
            </a:r>
            <a:r>
              <a:rPr lang="es-ES" sz="1400" dirty="0" smtClean="0"/>
              <a:t> </a:t>
            </a:r>
            <a:r>
              <a:rPr lang="es-ES" sz="1400" dirty="0" err="1" smtClean="0"/>
              <a:t>task</a:t>
            </a:r>
            <a:r>
              <a:rPr lang="es-ES" sz="1400" dirty="0" smtClean="0"/>
              <a:t> status</a:t>
            </a:r>
            <a:endParaRPr lang="de-CH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61810" y="749438"/>
            <a:ext cx="3024336" cy="720080"/>
          </a:xfrm>
        </p:spPr>
        <p:txBody>
          <a:bodyPr/>
          <a:lstStyle/>
          <a:p>
            <a:pPr algn="ctr"/>
            <a:r>
              <a:rPr lang="es-ES" dirty="0" err="1" smtClean="0"/>
              <a:t>The</a:t>
            </a:r>
            <a:r>
              <a:rPr lang="es-ES" dirty="0" smtClean="0"/>
              <a:t> P</a:t>
            </a:r>
            <a:r>
              <a:rPr lang="en-US" baseline="30000" dirty="0" smtClean="0"/>
              <a:t>3</a:t>
            </a:r>
            <a:r>
              <a:rPr lang="en-US" dirty="0" smtClean="0"/>
              <a:t> project</a:t>
            </a:r>
            <a:br>
              <a:rPr lang="en-US" dirty="0" smtClean="0"/>
            </a:br>
            <a:r>
              <a:rPr lang="en-US" sz="1800" dirty="0" smtClean="0"/>
              <a:t>PSI Positron Production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154759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RF(III): </a:t>
            </a:r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bucket</a:t>
            </a:r>
            <a:r>
              <a:rPr lang="es-ES" dirty="0" smtClean="0"/>
              <a:t> </a:t>
            </a:r>
            <a:endParaRPr lang="de-CH" dirty="0"/>
          </a:p>
        </p:txBody>
      </p:sp>
      <p:pic>
        <p:nvPicPr>
          <p:cNvPr id="5" name="image30.gif" descr="image30.gi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7480" y="987574"/>
            <a:ext cx="7488832" cy="368201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2123627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RF(III): </a:t>
            </a:r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bucket</a:t>
            </a:r>
            <a:r>
              <a:rPr lang="es-ES" dirty="0" smtClean="0"/>
              <a:t> </a:t>
            </a:r>
            <a:endParaRPr lang="de-CH" dirty="0"/>
          </a:p>
        </p:txBody>
      </p:sp>
      <p:pic>
        <p:nvPicPr>
          <p:cNvPr id="6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3753" y="1141138"/>
            <a:ext cx="6758158" cy="332074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ángulo redondeado"/>
          <p:cNvSpPr/>
          <p:nvPr/>
        </p:nvSpPr>
        <p:spPr>
          <a:xfrm>
            <a:off x="3778248" y="2143202"/>
            <a:ext cx="529168" cy="857096"/>
          </a:xfrm>
          <a:prstGeom prst="roundRect">
            <a:avLst>
              <a:gd name="adj" fmla="val 26620"/>
            </a:avLst>
          </a:prstGeom>
          <a:ln w="38100">
            <a:solidFill>
              <a:schemeClr val="accent3"/>
            </a:solidFill>
            <a:prstDash val="sysDot"/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" name="Rectángulo redondeado"/>
          <p:cNvSpPr/>
          <p:nvPr/>
        </p:nvSpPr>
        <p:spPr>
          <a:xfrm>
            <a:off x="5073648" y="2311957"/>
            <a:ext cx="616510" cy="408941"/>
          </a:xfrm>
          <a:prstGeom prst="roundRect">
            <a:avLst>
              <a:gd name="adj" fmla="val 34446"/>
            </a:avLst>
          </a:prstGeom>
          <a:ln w="38100">
            <a:solidFill>
              <a:schemeClr val="accent3"/>
            </a:solidFill>
            <a:prstDash val="sysDot"/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1" name="The beam is decelerated to almost zero during first cells…"/>
          <p:cNvSpPr txBox="1"/>
          <p:nvPr/>
        </p:nvSpPr>
        <p:spPr>
          <a:xfrm>
            <a:off x="7235684" y="962397"/>
            <a:ext cx="1096744" cy="3323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r>
              <a:rPr sz="1400" dirty="0">
                <a:latin typeface="+mn-lt"/>
              </a:rPr>
              <a:t>The beam is decelerated to almost zero during first cells</a:t>
            </a:r>
          </a:p>
          <a:p>
            <a:endParaRPr sz="1400" dirty="0">
              <a:latin typeface="+mn-lt"/>
            </a:endParaRPr>
          </a:p>
          <a:p>
            <a:r>
              <a:rPr sz="1400" dirty="0">
                <a:latin typeface="+mn-lt"/>
              </a:rPr>
              <a:t>Beam deceleration is a well-known technique to reduce the energy spread</a:t>
            </a:r>
          </a:p>
        </p:txBody>
      </p:sp>
      <p:sp>
        <p:nvSpPr>
          <p:cNvPr id="12" name="Línea"/>
          <p:cNvSpPr/>
          <p:nvPr/>
        </p:nvSpPr>
        <p:spPr>
          <a:xfrm flipH="1">
            <a:off x="5724124" y="1476753"/>
            <a:ext cx="1500529" cy="1033228"/>
          </a:xfrm>
          <a:prstGeom prst="line">
            <a:avLst/>
          </a:prstGeom>
          <a:ln w="12700">
            <a:solidFill>
              <a:schemeClr val="accent3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3326048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RF(IV): 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bucket</a:t>
            </a:r>
            <a:r>
              <a:rPr lang="es-ES" dirty="0" smtClean="0"/>
              <a:t> </a:t>
            </a:r>
            <a:endParaRPr lang="de-CH" dirty="0"/>
          </a:p>
        </p:txBody>
      </p:sp>
      <p:pic>
        <p:nvPicPr>
          <p:cNvPr id="5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7714" y="936901"/>
            <a:ext cx="7920141" cy="389170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0552962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12358" y="1563638"/>
            <a:ext cx="3239562" cy="3046448"/>
          </a:xfrm>
        </p:spPr>
        <p:txBody>
          <a:bodyPr/>
          <a:lstStyle/>
          <a:p>
            <a:pPr marL="450860" indent="-285750">
              <a:buSzPct val="90000"/>
            </a:pPr>
            <a:r>
              <a:rPr lang="en-US" sz="1800" dirty="0"/>
              <a:t>Higher </a:t>
            </a:r>
            <a:r>
              <a:rPr lang="en-US" sz="1800" dirty="0" smtClean="0"/>
              <a:t>yield:</a:t>
            </a:r>
            <a:endParaRPr lang="en-US" sz="1800" dirty="0" smtClean="0"/>
          </a:p>
          <a:p>
            <a:pPr marL="628650" lvl="1" indent="-285750">
              <a:buSzPct val="90000"/>
            </a:pPr>
            <a:r>
              <a:rPr lang="en-US" sz="1800" dirty="0" smtClean="0"/>
              <a:t>Higher capture efficiency</a:t>
            </a:r>
            <a:endParaRPr lang="en-US" sz="1800" dirty="0"/>
          </a:p>
          <a:p>
            <a:pPr marL="628650" lvl="1" indent="-285750">
              <a:buSzPct val="90000"/>
            </a:pPr>
            <a:r>
              <a:rPr lang="en-US" sz="1800" dirty="0"/>
              <a:t>Lower energy </a:t>
            </a:r>
            <a:r>
              <a:rPr lang="en-US" sz="1800" dirty="0" smtClean="0"/>
              <a:t>spread</a:t>
            </a:r>
          </a:p>
          <a:p>
            <a:pPr marL="628650" lvl="1" indent="-285750">
              <a:buSzPct val="90000"/>
            </a:pPr>
            <a:r>
              <a:rPr lang="en-US" sz="1800" dirty="0" smtClean="0"/>
              <a:t>More particle concentration in main bucket</a:t>
            </a:r>
            <a:endParaRPr lang="en-US" sz="1800" dirty="0"/>
          </a:p>
          <a:p>
            <a:pPr marL="450860" indent="-285750">
              <a:buSzPct val="90000"/>
            </a:pPr>
            <a:r>
              <a:rPr lang="en-US" sz="1800" dirty="0"/>
              <a:t>More stable working point (phi1, phi2 scan)</a:t>
            </a:r>
          </a:p>
          <a:p>
            <a:pPr marL="450860" indent="-285750">
              <a:buSzPct val="90000"/>
            </a:pPr>
            <a:r>
              <a:rPr lang="en-US" sz="1800" dirty="0"/>
              <a:t>Easier to </a:t>
            </a:r>
            <a:r>
              <a:rPr lang="en-US" sz="1800" dirty="0" smtClean="0"/>
              <a:t>measure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RF(V): </a:t>
            </a:r>
            <a:r>
              <a:rPr lang="es-ES" dirty="0" err="1" smtClean="0"/>
              <a:t>Best</a:t>
            </a:r>
            <a:r>
              <a:rPr lang="es-ES" dirty="0" smtClean="0"/>
              <a:t>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point</a:t>
            </a:r>
            <a:endParaRPr lang="de-CH" dirty="0"/>
          </a:p>
        </p:txBody>
      </p:sp>
      <p:pic>
        <p:nvPicPr>
          <p:cNvPr id="6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rcRect l="10161" t="6966" r="35041"/>
          <a:stretch>
            <a:fillRect/>
          </a:stretch>
        </p:blipFill>
        <p:spPr>
          <a:xfrm>
            <a:off x="4517583" y="123478"/>
            <a:ext cx="2934737" cy="2448272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2nd Bucket"/>
          <p:cNvSpPr txBox="1"/>
          <p:nvPr/>
        </p:nvSpPr>
        <p:spPr>
          <a:xfrm>
            <a:off x="5585785" y="206490"/>
            <a:ext cx="779232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r>
              <a:rPr dirty="0">
                <a:solidFill>
                  <a:schemeClr val="tx1"/>
                </a:solidFill>
                <a:latin typeface="+mn-lt"/>
              </a:rPr>
              <a:t>2nd Bucket</a:t>
            </a:r>
          </a:p>
        </p:txBody>
      </p:sp>
      <p:pic>
        <p:nvPicPr>
          <p:cNvPr id="7" name="desconocido.png" descr="desconocido.png"/>
          <p:cNvPicPr>
            <a:picLocks noChangeAspect="1"/>
          </p:cNvPicPr>
          <p:nvPr/>
        </p:nvPicPr>
        <p:blipFill rotWithShape="1">
          <a:blip r:embed="rId3">
            <a:extLst/>
          </a:blip>
          <a:srcRect l="9898" t="6854" r="34643" b="6182"/>
          <a:stretch/>
        </p:blipFill>
        <p:spPr>
          <a:xfrm>
            <a:off x="4519190" y="2654762"/>
            <a:ext cx="2933130" cy="225995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2nd Bucket"/>
          <p:cNvSpPr txBox="1"/>
          <p:nvPr/>
        </p:nvSpPr>
        <p:spPr>
          <a:xfrm>
            <a:off x="5585785" y="2654762"/>
            <a:ext cx="779232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1st</a:t>
            </a:r>
            <a:r>
              <a:rPr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dirty="0">
                <a:solidFill>
                  <a:schemeClr val="tx1"/>
                </a:solidFill>
                <a:latin typeface="+mn-lt"/>
              </a:rPr>
              <a:t>Bucket</a:t>
            </a:r>
          </a:p>
        </p:txBody>
      </p:sp>
    </p:spTree>
    <p:extLst>
      <p:ext uri="{BB962C8B-B14F-4D97-AF65-F5344CB8AC3E}">
        <p14:creationId xmlns:p14="http://schemas.microsoft.com/office/powerpoint/2010/main" val="239560112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Solenoids</a:t>
            </a:r>
            <a:r>
              <a:rPr lang="es-ES" dirty="0" smtClean="0"/>
              <a:t> </a:t>
            </a:r>
            <a:r>
              <a:rPr lang="es-ES" dirty="0" err="1" smtClean="0"/>
              <a:t>around</a:t>
            </a:r>
            <a:r>
              <a:rPr lang="es-ES" dirty="0" smtClean="0"/>
              <a:t> RF </a:t>
            </a:r>
            <a:r>
              <a:rPr lang="es-ES" dirty="0" err="1" smtClean="0"/>
              <a:t>structures</a:t>
            </a:r>
            <a:endParaRPr lang="de-CH" dirty="0"/>
          </a:p>
        </p:txBody>
      </p:sp>
      <p:sp>
        <p:nvSpPr>
          <p:cNvPr id="6" name="Rectangle 5"/>
          <p:cNvSpPr/>
          <p:nvPr/>
        </p:nvSpPr>
        <p:spPr>
          <a:xfrm>
            <a:off x="612357" y="1203598"/>
            <a:ext cx="4247675" cy="338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637794">
              <a:spcBef>
                <a:spcPts val="600"/>
              </a:spcBef>
              <a:buFont typeface="Arial" panose="020B0604020202020204" pitchFamily="34" charset="0"/>
              <a:buChar char="•"/>
              <a:defRPr sz="1674"/>
            </a:pPr>
            <a:r>
              <a:rPr lang="en-US" dirty="0" smtClean="0"/>
              <a:t>The captured e+ beam is extremely divergent</a:t>
            </a:r>
            <a:endParaRPr lang="en-US" dirty="0"/>
          </a:p>
          <a:p>
            <a:pPr marL="285750" indent="-285750" defTabSz="637794">
              <a:spcBef>
                <a:spcPts val="600"/>
              </a:spcBef>
              <a:buFont typeface="Arial" panose="020B0604020202020204" pitchFamily="34" charset="0"/>
              <a:buChar char="•"/>
              <a:defRPr sz="1674"/>
            </a:pPr>
            <a:endParaRPr lang="en-US" dirty="0"/>
          </a:p>
          <a:p>
            <a:pPr marL="285750" indent="-285750" defTabSz="637794">
              <a:spcBef>
                <a:spcPts val="600"/>
              </a:spcBef>
              <a:buFont typeface="Arial" panose="020B0604020202020204" pitchFamily="34" charset="0"/>
              <a:buChar char="•"/>
              <a:defRPr sz="1674"/>
            </a:pPr>
            <a:r>
              <a:rPr lang="en-US" dirty="0"/>
              <a:t>A solenoid field needs to be applied along the RF structures in order to maintain high capture efficiency. </a:t>
            </a:r>
          </a:p>
          <a:p>
            <a:pPr marL="285750" indent="-285750" defTabSz="637794">
              <a:spcBef>
                <a:spcPts val="600"/>
              </a:spcBef>
              <a:buFont typeface="Arial" panose="020B0604020202020204" pitchFamily="34" charset="0"/>
              <a:buChar char="•"/>
              <a:defRPr sz="1674"/>
            </a:pPr>
            <a:endParaRPr lang="en-US" dirty="0"/>
          </a:p>
          <a:p>
            <a:pPr marL="285750" indent="-285750" defTabSz="637794">
              <a:spcBef>
                <a:spcPts val="600"/>
              </a:spcBef>
              <a:buFont typeface="Arial" panose="020B0604020202020204" pitchFamily="34" charset="0"/>
              <a:buChar char="•"/>
              <a:defRPr sz="1674"/>
            </a:pPr>
            <a:r>
              <a:rPr lang="en-US" dirty="0"/>
              <a:t>In order to provide a high yield, the field needs to be:</a:t>
            </a:r>
          </a:p>
          <a:p>
            <a:pPr marL="923544" lvl="2" indent="-285750" defTabSz="637794">
              <a:spcBef>
                <a:spcPts val="600"/>
              </a:spcBef>
              <a:buFont typeface="Arial" panose="020B0604020202020204" pitchFamily="34" charset="0"/>
              <a:buChar char="•"/>
              <a:defRPr sz="1674"/>
            </a:pPr>
            <a:r>
              <a:rPr lang="en-US" dirty="0"/>
              <a:t>Strong</a:t>
            </a:r>
          </a:p>
          <a:p>
            <a:pPr marL="923544" lvl="2" indent="-285750" defTabSz="637794">
              <a:spcBef>
                <a:spcPts val="600"/>
              </a:spcBef>
              <a:buFont typeface="Arial" panose="020B0604020202020204" pitchFamily="34" charset="0"/>
              <a:buChar char="•"/>
              <a:defRPr sz="1674"/>
            </a:pPr>
            <a:r>
              <a:rPr lang="en-US" dirty="0"/>
              <a:t>Flat</a:t>
            </a:r>
          </a:p>
        </p:txBody>
      </p:sp>
      <p:pic>
        <p:nvPicPr>
          <p:cNvPr id="7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53098" y="2779510"/>
            <a:ext cx="3199990" cy="147944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/>
          <p:cNvSpPr/>
          <p:nvPr/>
        </p:nvSpPr>
        <p:spPr>
          <a:xfrm>
            <a:off x="6917074" y="1716631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45219" y="1716629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17073" y="2311641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29762" y="2321461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2" name="Rectangle 12"/>
          <p:cNvGrpSpPr/>
          <p:nvPr/>
        </p:nvGrpSpPr>
        <p:grpSpPr>
          <a:xfrm>
            <a:off x="7568931" y="1874445"/>
            <a:ext cx="689961" cy="395186"/>
            <a:chOff x="-1" y="0"/>
            <a:chExt cx="689960" cy="395184"/>
          </a:xfrm>
        </p:grpSpPr>
        <p:sp>
          <p:nvSpPr>
            <p:cNvPr id="28" name="Rectángulo"/>
            <p:cNvSpPr/>
            <p:nvPr/>
          </p:nvSpPr>
          <p:spPr>
            <a:xfrm>
              <a:off x="-1" y="0"/>
              <a:ext cx="689960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1pPr>
              <a:lvl2pPr marL="0" marR="0" indent="3429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2pPr>
              <a:lvl3pPr marL="0" marR="0" indent="6858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3pPr>
              <a:lvl4pPr marL="0" marR="0" indent="10287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4pPr>
              <a:lvl5pPr marL="0" marR="0" indent="13716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5pPr>
              <a:lvl6pPr marL="0" marR="0" indent="17145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6pPr>
              <a:lvl7pPr marL="0" marR="0" indent="20574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7pPr>
              <a:lvl8pPr marL="0" marR="0" indent="24003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8pPr>
              <a:lvl9pPr marL="0" marR="0" indent="27432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9pPr>
            </a:lstStyle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9" name="Cavity 2"/>
            <p:cNvSpPr txBox="1"/>
            <p:nvPr/>
          </p:nvSpPr>
          <p:spPr>
            <a:xfrm>
              <a:off x="-1" y="99583"/>
              <a:ext cx="689960" cy="292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1pPr>
              <a:lvl2pPr marL="0" marR="0" indent="3429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2pPr>
              <a:lvl3pPr marL="0" marR="0" indent="6858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3pPr>
              <a:lvl4pPr marL="0" marR="0" indent="10287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4pPr>
              <a:lvl5pPr marL="0" marR="0" indent="13716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5pPr>
              <a:lvl6pPr marL="0" marR="0" indent="17145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6pPr>
              <a:lvl7pPr marL="0" marR="0" indent="20574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7pPr>
              <a:lvl8pPr marL="0" marR="0" indent="24003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8pPr>
              <a:lvl9pPr marL="0" marR="0" indent="27432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9pPr>
            </a:lstStyle>
            <a:p>
              <a:pPr algn="ctr"/>
              <a:r>
                <a:rPr>
                  <a:solidFill>
                    <a:schemeClr val="tx1"/>
                  </a:solidFill>
                  <a:latin typeface="+mn-lt"/>
                </a:rPr>
                <a:t>Cavity 2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7645748" y="1709879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73894" y="1709879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645746" y="2304890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58436" y="2314711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7" name="Rectangle 12"/>
          <p:cNvGrpSpPr/>
          <p:nvPr/>
        </p:nvGrpSpPr>
        <p:grpSpPr>
          <a:xfrm>
            <a:off x="6836081" y="1874445"/>
            <a:ext cx="689961" cy="395186"/>
            <a:chOff x="-1" y="0"/>
            <a:chExt cx="689960" cy="395184"/>
          </a:xfrm>
        </p:grpSpPr>
        <p:sp>
          <p:nvSpPr>
            <p:cNvPr id="26" name="Rectángulo"/>
            <p:cNvSpPr/>
            <p:nvPr/>
          </p:nvSpPr>
          <p:spPr>
            <a:xfrm>
              <a:off x="-1" y="0"/>
              <a:ext cx="689960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1pPr>
              <a:lvl2pPr marL="0" marR="0" indent="3429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2pPr>
              <a:lvl3pPr marL="0" marR="0" indent="6858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3pPr>
              <a:lvl4pPr marL="0" marR="0" indent="10287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4pPr>
              <a:lvl5pPr marL="0" marR="0" indent="13716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5pPr>
              <a:lvl6pPr marL="0" marR="0" indent="17145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6pPr>
              <a:lvl7pPr marL="0" marR="0" indent="20574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7pPr>
              <a:lvl8pPr marL="0" marR="0" indent="24003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8pPr>
              <a:lvl9pPr marL="0" marR="0" indent="27432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9pPr>
            </a:lstStyle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7" name="Cavity 1"/>
            <p:cNvSpPr txBox="1"/>
            <p:nvPr/>
          </p:nvSpPr>
          <p:spPr>
            <a:xfrm>
              <a:off x="-1" y="99583"/>
              <a:ext cx="689960" cy="292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1pPr>
              <a:lvl2pPr marL="0" marR="0" indent="3429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2pPr>
              <a:lvl3pPr marL="0" marR="0" indent="6858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3pPr>
              <a:lvl4pPr marL="0" marR="0" indent="10287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4pPr>
              <a:lvl5pPr marL="0" marR="0" indent="13716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5pPr>
              <a:lvl6pPr marL="0" marR="0" indent="17145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6pPr>
              <a:lvl7pPr marL="0" marR="0" indent="20574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7pPr>
              <a:lvl8pPr marL="0" marR="0" indent="24003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8pPr>
              <a:lvl9pPr marL="0" marR="0" indent="2743200" algn="l" defTabSz="685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300" b="0" i="0" u="none" strike="noStrike" cap="none" spc="0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uFillTx/>
                  <a:latin typeface="+mj-lt"/>
                  <a:ea typeface="+mj-ea"/>
                  <a:cs typeface="+mj-cs"/>
                  <a:sym typeface="Arial"/>
                </a:defRPr>
              </a:lvl9pPr>
            </a:lstStyle>
            <a:p>
              <a:pPr algn="ctr"/>
              <a:r>
                <a:rPr>
                  <a:solidFill>
                    <a:schemeClr val="tx1"/>
                  </a:solidFill>
                  <a:latin typeface="+mn-lt"/>
                </a:rPr>
                <a:t>Cavity 1</a:t>
              </a:r>
            </a:p>
          </p:txBody>
        </p:sp>
      </p:grpSp>
      <p:pic>
        <p:nvPicPr>
          <p:cNvPr id="18" name="Picture 17" descr="Picture 5"/>
          <p:cNvPicPr>
            <a:picLocks noChangeAspect="1"/>
          </p:cNvPicPr>
          <p:nvPr/>
        </p:nvPicPr>
        <p:blipFill>
          <a:blip r:embed="rId3">
            <a:extLst/>
          </a:blip>
          <a:srcRect l="62202" t="34479" r="26708" b="37523"/>
          <a:stretch>
            <a:fillRect/>
          </a:stretch>
        </p:blipFill>
        <p:spPr>
          <a:xfrm>
            <a:off x="6179056" y="1821015"/>
            <a:ext cx="508098" cy="508599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Box 18"/>
          <p:cNvSpPr txBox="1"/>
          <p:nvPr/>
        </p:nvSpPr>
        <p:spPr>
          <a:xfrm>
            <a:off x="5676645" y="1941319"/>
            <a:ext cx="672618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6 GeV e-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320147" y="1594802"/>
            <a:ext cx="353780" cy="253608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5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20146" y="2323936"/>
            <a:ext cx="353782" cy="253608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Línea"/>
          <p:cNvSpPr/>
          <p:nvPr/>
        </p:nvSpPr>
        <p:spPr>
          <a:xfrm flipH="1">
            <a:off x="7667228" y="3539629"/>
            <a:ext cx="186781" cy="393023"/>
          </a:xfrm>
          <a:prstGeom prst="line">
            <a:avLst/>
          </a:prstGeom>
          <a:ln w="12700">
            <a:solidFill>
              <a:schemeClr val="accent3"/>
            </a:solidFill>
            <a:miter/>
            <a:tailEnd type="triangle"/>
          </a:ln>
        </p:spPr>
        <p:txBody>
          <a:bodyPr lIns="45719" rIns="45719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Magnetic field around…"/>
          <p:cNvSpPr txBox="1"/>
          <p:nvPr/>
        </p:nvSpPr>
        <p:spPr>
          <a:xfrm>
            <a:off x="7425756" y="3061650"/>
            <a:ext cx="1593960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Magnetic field around</a:t>
            </a:r>
          </a:p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cavities is not zero!</a:t>
            </a:r>
          </a:p>
        </p:txBody>
      </p:sp>
      <p:sp>
        <p:nvSpPr>
          <p:cNvPr id="24" name="AMD"/>
          <p:cNvSpPr txBox="1"/>
          <p:nvPr/>
        </p:nvSpPr>
        <p:spPr>
          <a:xfrm>
            <a:off x="6261527" y="1275606"/>
            <a:ext cx="433771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AMD</a:t>
            </a:r>
          </a:p>
        </p:txBody>
      </p:sp>
      <p:sp>
        <p:nvSpPr>
          <p:cNvPr id="25" name="solenoids"/>
          <p:cNvSpPr txBox="1"/>
          <p:nvPr/>
        </p:nvSpPr>
        <p:spPr>
          <a:xfrm>
            <a:off x="7138599" y="1424217"/>
            <a:ext cx="736738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>
                <a:solidFill>
                  <a:schemeClr val="tx1"/>
                </a:solidFill>
                <a:latin typeface="+mn-lt"/>
              </a:rPr>
              <a:t>solenoids</a:t>
            </a:r>
          </a:p>
        </p:txBody>
      </p:sp>
    </p:spTree>
    <p:extLst>
      <p:ext uri="{BB962C8B-B14F-4D97-AF65-F5344CB8AC3E}">
        <p14:creationId xmlns:p14="http://schemas.microsoft.com/office/powerpoint/2010/main" val="146803258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Solenoids</a:t>
            </a:r>
            <a:r>
              <a:rPr lang="es-ES" dirty="0" smtClean="0"/>
              <a:t> </a:t>
            </a:r>
            <a:r>
              <a:rPr lang="en-US" dirty="0" smtClean="0"/>
              <a:t>(II): Strength</a:t>
            </a:r>
            <a:endParaRPr lang="de-CH" dirty="0"/>
          </a:p>
        </p:txBody>
      </p:sp>
      <p:pic>
        <p:nvPicPr>
          <p:cNvPr id="5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52878" y="1599110"/>
            <a:ext cx="3554568" cy="260624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olenoid strength around cavities [ T ]"/>
          <p:cNvSpPr txBox="1"/>
          <p:nvPr/>
        </p:nvSpPr>
        <p:spPr>
          <a:xfrm>
            <a:off x="3491880" y="4251817"/>
            <a:ext cx="2638090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>
                <a:solidFill>
                  <a:schemeClr val="accent3">
                    <a:satOff val="-3301"/>
                    <a:lumOff val="18970"/>
                  </a:schemeClr>
                </a:solidFill>
              </a:defRPr>
            </a:lvl1pPr>
          </a:lstStyle>
          <a:p>
            <a:r>
              <a:rPr sz="1100" b="0" dirty="0">
                <a:solidFill>
                  <a:schemeClr val="tx1"/>
                </a:solidFill>
                <a:latin typeface="+mn-lt"/>
              </a:rPr>
              <a:t>Solenoid strength around cavities [ T ]</a:t>
            </a:r>
          </a:p>
        </p:txBody>
      </p:sp>
      <p:sp>
        <p:nvSpPr>
          <p:cNvPr id="8" name="25%"/>
          <p:cNvSpPr txBox="1"/>
          <p:nvPr/>
        </p:nvSpPr>
        <p:spPr>
          <a:xfrm>
            <a:off x="3699141" y="3318521"/>
            <a:ext cx="337591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sz="1100" b="1" dirty="0">
                <a:solidFill>
                  <a:srgbClr val="0F124A"/>
                </a:solidFill>
                <a:latin typeface="+mn-lt"/>
              </a:rPr>
              <a:t>25%</a:t>
            </a:r>
          </a:p>
        </p:txBody>
      </p:sp>
      <p:sp>
        <p:nvSpPr>
          <p:cNvPr id="9" name="72%"/>
          <p:cNvSpPr txBox="1"/>
          <p:nvPr/>
        </p:nvSpPr>
        <p:spPr>
          <a:xfrm>
            <a:off x="5552197" y="2022303"/>
            <a:ext cx="337591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sz="1100" b="1" dirty="0">
                <a:solidFill>
                  <a:srgbClr val="0F124A"/>
                </a:solidFill>
                <a:latin typeface="+mn-lt"/>
              </a:rPr>
              <a:t>72%</a:t>
            </a:r>
          </a:p>
        </p:txBody>
      </p:sp>
      <p:sp>
        <p:nvSpPr>
          <p:cNvPr id="11" name="Línea"/>
          <p:cNvSpPr/>
          <p:nvPr/>
        </p:nvSpPr>
        <p:spPr>
          <a:xfrm flipV="1">
            <a:off x="3662932" y="1112107"/>
            <a:ext cx="1" cy="2923489"/>
          </a:xfrm>
          <a:prstGeom prst="line">
            <a:avLst/>
          </a:prstGeom>
          <a:ln w="28575">
            <a:solidFill>
              <a:srgbClr val="C00000"/>
            </a:solidFill>
            <a:prstDash val="sysDot"/>
            <a:miter lim="400000"/>
          </a:ln>
        </p:spPr>
        <p:txBody>
          <a:bodyPr lIns="45719" rIns="45719"/>
          <a:lstStyle/>
          <a:p>
            <a:endParaRPr>
              <a:solidFill>
                <a:schemeClr val="accent3"/>
              </a:solidFill>
            </a:endParaRPr>
          </a:p>
        </p:txBody>
      </p:sp>
      <p:sp>
        <p:nvSpPr>
          <p:cNvPr id="12" name="Línea"/>
          <p:cNvSpPr/>
          <p:nvPr/>
        </p:nvSpPr>
        <p:spPr>
          <a:xfrm flipV="1">
            <a:off x="5501141" y="1112107"/>
            <a:ext cx="1" cy="2923489"/>
          </a:xfrm>
          <a:prstGeom prst="line">
            <a:avLst/>
          </a:prstGeom>
          <a:ln w="28575">
            <a:solidFill>
              <a:srgbClr val="C00000"/>
            </a:solidFill>
            <a:prstDash val="sysDot"/>
            <a:miter lim="400000"/>
          </a:ln>
        </p:spPr>
        <p:txBody>
          <a:bodyPr lIns="45719" rIns="45719"/>
          <a:lstStyle/>
          <a:p>
            <a:endParaRPr>
              <a:solidFill>
                <a:schemeClr val="accent3"/>
              </a:solidFill>
            </a:endParaRPr>
          </a:p>
        </p:txBody>
      </p:sp>
      <p:sp>
        <p:nvSpPr>
          <p:cNvPr id="13" name="0.3 T as NC…"/>
          <p:cNvSpPr txBox="1"/>
          <p:nvPr/>
        </p:nvSpPr>
        <p:spPr>
          <a:xfrm>
            <a:off x="3669739" y="1112107"/>
            <a:ext cx="1531127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>
                <a:solidFill>
                  <a:schemeClr val="accent1"/>
                </a:solidFill>
              </a:defRPr>
            </a:pPr>
            <a:r>
              <a:rPr sz="1200">
                <a:solidFill>
                  <a:schemeClr val="accent3"/>
                </a:solidFill>
                <a:latin typeface="+mn-lt"/>
              </a:rPr>
              <a:t>0.3 T as NC </a:t>
            </a:r>
          </a:p>
          <a:p>
            <a:pPr>
              <a:defRPr b="1">
                <a:solidFill>
                  <a:schemeClr val="accent1"/>
                </a:solidFill>
              </a:defRPr>
            </a:pPr>
            <a:r>
              <a:rPr sz="1200">
                <a:solidFill>
                  <a:schemeClr val="accent3"/>
                </a:solidFill>
                <a:latin typeface="+mn-lt"/>
              </a:rPr>
              <a:t>reference point</a:t>
            </a:r>
          </a:p>
        </p:txBody>
      </p:sp>
      <p:sp>
        <p:nvSpPr>
          <p:cNvPr id="14" name="1.5 T as SC…"/>
          <p:cNvSpPr txBox="1"/>
          <p:nvPr/>
        </p:nvSpPr>
        <p:spPr>
          <a:xfrm>
            <a:off x="5517649" y="1112107"/>
            <a:ext cx="1531128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>
                <a:solidFill>
                  <a:schemeClr val="accent1"/>
                </a:solidFill>
              </a:defRPr>
            </a:pPr>
            <a:r>
              <a:rPr sz="1200" dirty="0">
                <a:solidFill>
                  <a:schemeClr val="accent3"/>
                </a:solidFill>
                <a:latin typeface="+mn-lt"/>
              </a:rPr>
              <a:t>1.5 T as SC </a:t>
            </a:r>
          </a:p>
          <a:p>
            <a:pPr>
              <a:defRPr b="1">
                <a:solidFill>
                  <a:schemeClr val="accent1"/>
                </a:solidFill>
              </a:defRPr>
            </a:pPr>
            <a:r>
              <a:rPr sz="1200" dirty="0">
                <a:solidFill>
                  <a:schemeClr val="accent3"/>
                </a:solidFill>
                <a:latin typeface="+mn-lt"/>
              </a:rPr>
              <a:t>reference point</a:t>
            </a:r>
          </a:p>
        </p:txBody>
      </p:sp>
      <p:sp>
        <p:nvSpPr>
          <p:cNvPr id="15" name="Solenoid strength around cavities [ T ]"/>
          <p:cNvSpPr txBox="1"/>
          <p:nvPr/>
        </p:nvSpPr>
        <p:spPr>
          <a:xfrm rot="16200000">
            <a:off x="1525161" y="2679870"/>
            <a:ext cx="2638090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>
                <a:solidFill>
                  <a:schemeClr val="accent3">
                    <a:satOff val="-3301"/>
                    <a:lumOff val="18970"/>
                  </a:schemeClr>
                </a:solidFill>
              </a:defRPr>
            </a:lvl1pPr>
          </a:lstStyle>
          <a:p>
            <a:r>
              <a:rPr lang="en-US" sz="1100" b="0" dirty="0" smtClean="0">
                <a:solidFill>
                  <a:schemeClr val="tx1"/>
                </a:solidFill>
                <a:latin typeface="+mn-lt"/>
              </a:rPr>
              <a:t>Capture efficiency after at 200 MeV</a:t>
            </a:r>
            <a:endParaRPr sz="1100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435513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Solenoids</a:t>
            </a:r>
            <a:r>
              <a:rPr lang="es-ES" dirty="0" smtClean="0"/>
              <a:t> </a:t>
            </a:r>
            <a:r>
              <a:rPr lang="en-US" dirty="0" smtClean="0"/>
              <a:t>(III): Separation</a:t>
            </a:r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5" t="33877" r="2926" b="27725"/>
          <a:stretch/>
        </p:blipFill>
        <p:spPr>
          <a:xfrm>
            <a:off x="1043608" y="2355726"/>
            <a:ext cx="6480720" cy="172819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 bwMode="auto">
          <a:xfrm flipH="1" flipV="1">
            <a:off x="7236296" y="3507854"/>
            <a:ext cx="144016" cy="93610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347385" y="4443958"/>
            <a:ext cx="648072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Cryostat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87624" y="1639303"/>
            <a:ext cx="2376264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Space for waveguide and cooling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71121" y="1639303"/>
            <a:ext cx="1473087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Space for assembly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4" name="Straight Arrow Connector 23"/>
          <p:cNvCxnSpPr>
            <a:stCxn id="21" idx="2"/>
          </p:cNvCxnSpPr>
          <p:nvPr/>
        </p:nvCxnSpPr>
        <p:spPr bwMode="auto">
          <a:xfrm>
            <a:off x="2375756" y="1855327"/>
            <a:ext cx="180020" cy="42839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 bwMode="auto">
          <a:xfrm flipH="1">
            <a:off x="4355976" y="1855327"/>
            <a:ext cx="615146" cy="42839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 bwMode="auto">
          <a:xfrm>
            <a:off x="2412158" y="2355726"/>
            <a:ext cx="432048" cy="288032"/>
          </a:xfrm>
          <a:prstGeom prst="ellipse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4067944" y="2364110"/>
            <a:ext cx="432048" cy="288032"/>
          </a:xfrm>
          <a:prstGeom prst="ellipse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064932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sp>
        <p:nvSpPr>
          <p:cNvPr id="32" name="Optimized space (10 cm) between cavities"/>
          <p:cNvSpPr txBox="1"/>
          <p:nvPr/>
        </p:nvSpPr>
        <p:spPr>
          <a:xfrm>
            <a:off x="1043822" y="1390419"/>
            <a:ext cx="3180162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 b="1"/>
            </a:lvl1pPr>
          </a:lstStyle>
          <a:p>
            <a:r>
              <a:rPr b="0" dirty="0">
                <a:latin typeface="+mn-lt"/>
              </a:rPr>
              <a:t>Optimized </a:t>
            </a:r>
            <a:r>
              <a:rPr lang="en-US" b="0" dirty="0" smtClean="0">
                <a:latin typeface="+mn-lt"/>
              </a:rPr>
              <a:t>separation</a:t>
            </a:r>
            <a:r>
              <a:rPr b="0" dirty="0" smtClean="0">
                <a:latin typeface="+mn-lt"/>
              </a:rPr>
              <a:t> </a:t>
            </a:r>
            <a:r>
              <a:rPr b="0" dirty="0">
                <a:latin typeface="+mn-lt"/>
              </a:rPr>
              <a:t>(</a:t>
            </a:r>
            <a:r>
              <a:rPr b="0" dirty="0" smtClean="0">
                <a:latin typeface="+mn-lt"/>
              </a:rPr>
              <a:t>1</a:t>
            </a:r>
            <a:r>
              <a:rPr lang="en-US" b="0" dirty="0" smtClean="0">
                <a:latin typeface="+mn-lt"/>
              </a:rPr>
              <a:t>5</a:t>
            </a:r>
            <a:r>
              <a:rPr b="0" dirty="0" smtClean="0">
                <a:latin typeface="+mn-lt"/>
              </a:rPr>
              <a:t> </a:t>
            </a:r>
            <a:r>
              <a:rPr b="0" dirty="0">
                <a:latin typeface="+mn-lt"/>
              </a:rPr>
              <a:t>cm) between cavities</a:t>
            </a:r>
          </a:p>
        </p:txBody>
      </p:sp>
      <p:pic>
        <p:nvPicPr>
          <p:cNvPr id="33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rcRect b="69071"/>
          <a:stretch>
            <a:fillRect/>
          </a:stretch>
        </p:blipFill>
        <p:spPr>
          <a:xfrm>
            <a:off x="525107" y="1769399"/>
            <a:ext cx="4217610" cy="919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rcRect t="67469" b="1601"/>
          <a:stretch>
            <a:fillRect/>
          </a:stretch>
        </p:blipFill>
        <p:spPr>
          <a:xfrm>
            <a:off x="525107" y="2722678"/>
            <a:ext cx="4217383" cy="9199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desconocido.png" descr="desconocido.png"/>
          <p:cNvPicPr>
            <a:picLocks noChangeAspect="1"/>
          </p:cNvPicPr>
          <p:nvPr/>
        </p:nvPicPr>
        <p:blipFill>
          <a:blip r:embed="rId3">
            <a:extLst/>
          </a:blip>
          <a:srcRect b="68023"/>
          <a:stretch>
            <a:fillRect/>
          </a:stretch>
        </p:blipFill>
        <p:spPr>
          <a:xfrm>
            <a:off x="4606527" y="1717726"/>
            <a:ext cx="4217592" cy="954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desconocido.png" descr="desconocido.png"/>
          <p:cNvPicPr>
            <a:picLocks noChangeAspect="1"/>
          </p:cNvPicPr>
          <p:nvPr/>
        </p:nvPicPr>
        <p:blipFill>
          <a:blip r:embed="rId3">
            <a:extLst/>
          </a:blip>
          <a:srcRect t="66005" b="2018"/>
          <a:stretch>
            <a:fillRect/>
          </a:stretch>
        </p:blipFill>
        <p:spPr>
          <a:xfrm>
            <a:off x="4606527" y="2705215"/>
            <a:ext cx="4217592" cy="954712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Large space (40 cm) between cavities"/>
          <p:cNvSpPr txBox="1"/>
          <p:nvPr/>
        </p:nvSpPr>
        <p:spPr>
          <a:xfrm>
            <a:off x="5125242" y="1390419"/>
            <a:ext cx="3180162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 b="1"/>
            </a:lvl1pPr>
          </a:lstStyle>
          <a:p>
            <a:r>
              <a:rPr b="0" dirty="0">
                <a:latin typeface="+mn-lt"/>
              </a:rPr>
              <a:t>Large </a:t>
            </a:r>
            <a:r>
              <a:rPr lang="en-US" b="0" dirty="0" smtClean="0">
                <a:latin typeface="+mn-lt"/>
              </a:rPr>
              <a:t>separation </a:t>
            </a:r>
            <a:r>
              <a:rPr b="0" dirty="0" smtClean="0">
                <a:latin typeface="+mn-lt"/>
              </a:rPr>
              <a:t>(40 </a:t>
            </a:r>
            <a:r>
              <a:rPr b="0" dirty="0">
                <a:latin typeface="+mn-lt"/>
              </a:rPr>
              <a:t>cm) between cavities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612357" y="555526"/>
            <a:ext cx="6911971" cy="381375"/>
          </a:xfrm>
        </p:spPr>
        <p:txBody>
          <a:bodyPr/>
          <a:lstStyle/>
          <a:p>
            <a:r>
              <a:rPr lang="es-ES" dirty="0" err="1" smtClean="0"/>
              <a:t>Solenoids</a:t>
            </a:r>
            <a:r>
              <a:rPr lang="es-ES" dirty="0" smtClean="0"/>
              <a:t> </a:t>
            </a:r>
            <a:r>
              <a:rPr lang="en-US" dirty="0" smtClean="0"/>
              <a:t>(IV): Capture efficiency after 10th </a:t>
            </a:r>
            <a:r>
              <a:rPr lang="en-US" dirty="0" err="1" smtClean="0"/>
              <a:t>caviti</a:t>
            </a:r>
            <a:r>
              <a:rPr lang="de-CH" dirty="0"/>
              <a:t>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67744" y="4038199"/>
            <a:ext cx="648072" cy="33375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~75%</a:t>
            </a:r>
            <a:endParaRPr lang="it-IT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91287" y="3953978"/>
            <a:ext cx="648072" cy="33375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~35%</a:t>
            </a:r>
            <a:endParaRPr lang="it-IT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987548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357" y="555526"/>
            <a:ext cx="4561068" cy="381375"/>
          </a:xfrm>
        </p:spPr>
        <p:txBody>
          <a:bodyPr/>
          <a:lstStyle/>
          <a:p>
            <a:r>
              <a:rPr lang="en-US" dirty="0" smtClean="0"/>
              <a:t>Beam diagnostics: Faraday Cup</a:t>
            </a:r>
            <a:endParaRPr lang="de-CH" dirty="0"/>
          </a:p>
        </p:txBody>
      </p:sp>
      <p:sp>
        <p:nvSpPr>
          <p:cNvPr id="8" name="TextBox 27"/>
          <p:cNvSpPr txBox="1"/>
          <p:nvPr/>
        </p:nvSpPr>
        <p:spPr>
          <a:xfrm>
            <a:off x="1301194" y="1131733"/>
            <a:ext cx="1245756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914400">
              <a:spcBef>
                <a:spcPts val="600"/>
              </a:spcBef>
              <a:defRPr sz="1000">
                <a:solidFill>
                  <a:srgbClr val="000000"/>
                </a:solidFill>
              </a:defRPr>
            </a:lvl1pPr>
          </a:lstStyle>
          <a:p>
            <a:r>
              <a:t>25 Ohm Faraday cup</a:t>
            </a:r>
          </a:p>
        </p:txBody>
      </p:sp>
      <p:pic>
        <p:nvPicPr>
          <p:cNvPr id="1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l="5048" t="10277" r="7381" b="16911"/>
          <a:stretch>
            <a:fillRect/>
          </a:stretch>
        </p:blipFill>
        <p:spPr>
          <a:xfrm>
            <a:off x="4677046" y="1528005"/>
            <a:ext cx="3945910" cy="2825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rcRect l="5188" t="3698" r="7314" b="17832"/>
          <a:stretch>
            <a:fillRect/>
          </a:stretch>
        </p:blipFill>
        <p:spPr>
          <a:xfrm>
            <a:off x="1033094" y="1198165"/>
            <a:ext cx="3393177" cy="2620337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traight Arrow Connector 11"/>
          <p:cNvSpPr/>
          <p:nvPr/>
        </p:nvSpPr>
        <p:spPr>
          <a:xfrm>
            <a:off x="3187734" y="1146953"/>
            <a:ext cx="1238537" cy="711423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  <a:tail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1" name="Straight Arrow Connector 18"/>
          <p:cNvSpPr/>
          <p:nvPr/>
        </p:nvSpPr>
        <p:spPr>
          <a:xfrm flipV="1">
            <a:off x="1877549" y="3391382"/>
            <a:ext cx="496439" cy="340151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  <a:tail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2" name="TextBox 21"/>
          <p:cNvSpPr txBox="1"/>
          <p:nvPr/>
        </p:nvSpPr>
        <p:spPr>
          <a:xfrm rot="19519378">
            <a:off x="3512960" y="3154493"/>
            <a:ext cx="619268" cy="214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500"/>
              </a:spcBef>
              <a:defRPr sz="900">
                <a:solidFill>
                  <a:srgbClr val="000000"/>
                </a:solidFill>
              </a:defRPr>
            </a:lvl1pPr>
          </a:lstStyle>
          <a:p>
            <a:r>
              <a:t>1050</a:t>
            </a:r>
          </a:p>
        </p:txBody>
      </p:sp>
      <p:sp>
        <p:nvSpPr>
          <p:cNvPr id="23" name="TextBox 22"/>
          <p:cNvSpPr txBox="1"/>
          <p:nvPr/>
        </p:nvSpPr>
        <p:spPr>
          <a:xfrm rot="19519378">
            <a:off x="1973778" y="3494141"/>
            <a:ext cx="619268" cy="214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500"/>
              </a:spcBef>
              <a:defRPr sz="900">
                <a:solidFill>
                  <a:srgbClr val="000000"/>
                </a:solidFill>
              </a:defRPr>
            </a:lvl1pPr>
          </a:lstStyle>
          <a:p>
            <a:r>
              <a:t>250</a:t>
            </a:r>
          </a:p>
        </p:txBody>
      </p:sp>
      <p:sp>
        <p:nvSpPr>
          <p:cNvPr id="24" name="TextBox 23"/>
          <p:cNvSpPr txBox="1"/>
          <p:nvPr/>
        </p:nvSpPr>
        <p:spPr>
          <a:xfrm rot="1739504">
            <a:off x="3835193" y="1449615"/>
            <a:ext cx="619268" cy="214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500"/>
              </a:spcBef>
              <a:defRPr sz="900">
                <a:solidFill>
                  <a:srgbClr val="000000"/>
                </a:solidFill>
              </a:defRPr>
            </a:lvl1pPr>
          </a:lstStyle>
          <a:p>
            <a:r>
              <a:t>650</a:t>
            </a:r>
          </a:p>
        </p:txBody>
      </p:sp>
      <p:sp>
        <p:nvSpPr>
          <p:cNvPr id="25" name="TextBox 27"/>
          <p:cNvSpPr txBox="1"/>
          <p:nvPr/>
        </p:nvSpPr>
        <p:spPr>
          <a:xfrm>
            <a:off x="5173425" y="1248334"/>
            <a:ext cx="1521908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600"/>
              </a:spcBef>
              <a:defRPr sz="1000">
                <a:solidFill>
                  <a:srgbClr val="000000"/>
                </a:solidFill>
              </a:defRPr>
            </a:lvl1pPr>
          </a:lstStyle>
          <a:p>
            <a:r>
              <a:t>25 Ohm Faraday cup</a:t>
            </a:r>
          </a:p>
        </p:txBody>
      </p:sp>
      <p:sp>
        <p:nvSpPr>
          <p:cNvPr id="26" name="Straight Arrow Connector 28"/>
          <p:cNvSpPr/>
          <p:nvPr/>
        </p:nvSpPr>
        <p:spPr>
          <a:xfrm flipH="1" flipV="1">
            <a:off x="6243126" y="1505488"/>
            <a:ext cx="614151" cy="263716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7" name="Straight Arrow Connector 7"/>
          <p:cNvSpPr/>
          <p:nvPr/>
        </p:nvSpPr>
        <p:spPr>
          <a:xfrm flipV="1">
            <a:off x="2691296" y="2569764"/>
            <a:ext cx="1806624" cy="1299951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  <a:tail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9" name="TextBox 27"/>
          <p:cNvSpPr txBox="1"/>
          <p:nvPr/>
        </p:nvSpPr>
        <p:spPr>
          <a:xfrm>
            <a:off x="452768" y="1200383"/>
            <a:ext cx="1521908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600"/>
              </a:spcBef>
              <a:defRPr sz="1000">
                <a:solidFill>
                  <a:srgbClr val="000000"/>
                </a:solidFill>
              </a:defRPr>
            </a:lvl1pPr>
          </a:lstStyle>
          <a:p>
            <a:r>
              <a:t>Vacuum chamber</a:t>
            </a:r>
          </a:p>
        </p:txBody>
      </p:sp>
      <p:sp>
        <p:nvSpPr>
          <p:cNvPr id="30" name="Straight Arrow Connector 28"/>
          <p:cNvSpPr/>
          <p:nvPr/>
        </p:nvSpPr>
        <p:spPr>
          <a:xfrm flipH="1" flipV="1">
            <a:off x="1522469" y="1457536"/>
            <a:ext cx="614151" cy="263717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1" name="TextBox 27"/>
          <p:cNvSpPr txBox="1"/>
          <p:nvPr/>
        </p:nvSpPr>
        <p:spPr>
          <a:xfrm>
            <a:off x="371796" y="3871020"/>
            <a:ext cx="1521908" cy="366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600"/>
              </a:spcBef>
              <a:defRPr sz="1000">
                <a:solidFill>
                  <a:srgbClr val="000000"/>
                </a:solidFill>
              </a:defRPr>
            </a:lvl1pPr>
          </a:lstStyle>
          <a:p>
            <a:r>
              <a:t>Location of the spectrometer</a:t>
            </a:r>
          </a:p>
        </p:txBody>
      </p:sp>
      <p:sp>
        <p:nvSpPr>
          <p:cNvPr id="32" name="Straight Arrow Connector 28"/>
          <p:cNvSpPr/>
          <p:nvPr/>
        </p:nvSpPr>
        <p:spPr>
          <a:xfrm flipH="1">
            <a:off x="908484" y="3316692"/>
            <a:ext cx="613083" cy="485545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3" name="TextBox 27"/>
          <p:cNvSpPr txBox="1"/>
          <p:nvPr/>
        </p:nvSpPr>
        <p:spPr>
          <a:xfrm>
            <a:off x="5807986" y="4641119"/>
            <a:ext cx="1521908" cy="366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600"/>
              </a:spcBef>
              <a:defRPr sz="1000">
                <a:solidFill>
                  <a:srgbClr val="000000"/>
                </a:solidFill>
              </a:defRPr>
            </a:lvl1pPr>
          </a:lstStyle>
          <a:p>
            <a:r>
              <a:t>Spectrometer Magnetic field</a:t>
            </a:r>
          </a:p>
        </p:txBody>
      </p:sp>
      <p:sp>
        <p:nvSpPr>
          <p:cNvPr id="34" name="Straight Arrow Connector 28"/>
          <p:cNvSpPr/>
          <p:nvPr/>
        </p:nvSpPr>
        <p:spPr>
          <a:xfrm>
            <a:off x="5466895" y="3892824"/>
            <a:ext cx="722947" cy="722948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5" name="Línea"/>
          <p:cNvSpPr/>
          <p:nvPr/>
        </p:nvSpPr>
        <p:spPr>
          <a:xfrm>
            <a:off x="4985925" y="2160801"/>
            <a:ext cx="1646614" cy="1898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8428" y="14990"/>
                </a:lnTo>
                <a:cubicBezTo>
                  <a:pt x="12003" y="12679"/>
                  <a:pt x="15224" y="9995"/>
                  <a:pt x="18022" y="7003"/>
                </a:cubicBezTo>
                <a:cubicBezTo>
                  <a:pt x="19062" y="5890"/>
                  <a:pt x="20050" y="4726"/>
                  <a:pt x="20709" y="3406"/>
                </a:cubicBezTo>
                <a:cubicBezTo>
                  <a:pt x="21246" y="2328"/>
                  <a:pt x="21548" y="1173"/>
                  <a:pt x="21600" y="0"/>
                </a:cubicBezTo>
              </a:path>
            </a:pathLst>
          </a:custGeom>
          <a:ln w="38100">
            <a:solidFill>
              <a:schemeClr val="accent3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6" name="Línea"/>
          <p:cNvSpPr/>
          <p:nvPr/>
        </p:nvSpPr>
        <p:spPr>
          <a:xfrm>
            <a:off x="4995691" y="2603179"/>
            <a:ext cx="2456115" cy="14867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9809" y="507"/>
                  <a:pt x="18066" y="1304"/>
                  <a:pt x="16396" y="2371"/>
                </a:cubicBezTo>
                <a:cubicBezTo>
                  <a:pt x="12995" y="4542"/>
                  <a:pt x="9918" y="7802"/>
                  <a:pt x="7119" y="11582"/>
                </a:cubicBezTo>
                <a:cubicBezTo>
                  <a:pt x="4704" y="14842"/>
                  <a:pt x="2489" y="18496"/>
                  <a:pt x="0" y="21600"/>
                </a:cubicBezTo>
              </a:path>
            </a:pathLst>
          </a:custGeom>
          <a:ln w="38100">
            <a:solidFill>
              <a:schemeClr val="accent5"/>
            </a:solidFill>
            <a:miter/>
            <a:head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7" name="e+"/>
          <p:cNvSpPr txBox="1"/>
          <p:nvPr/>
        </p:nvSpPr>
        <p:spPr>
          <a:xfrm>
            <a:off x="6611470" y="1876264"/>
            <a:ext cx="32636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dirty="0">
                <a:solidFill>
                  <a:schemeClr val="accent3"/>
                </a:solidFill>
              </a:rPr>
              <a:t>e+</a:t>
            </a:r>
          </a:p>
        </p:txBody>
      </p:sp>
      <p:sp>
        <p:nvSpPr>
          <p:cNvPr id="38" name="e-"/>
          <p:cNvSpPr txBox="1"/>
          <p:nvPr/>
        </p:nvSpPr>
        <p:spPr>
          <a:xfrm>
            <a:off x="7527194" y="2369980"/>
            <a:ext cx="27507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chemeClr val="accent4"/>
                </a:solidFill>
              </a:defRPr>
            </a:lvl1pPr>
          </a:lstStyle>
          <a:p>
            <a:r>
              <a:rPr dirty="0">
                <a:solidFill>
                  <a:schemeClr val="accent5"/>
                </a:solidFill>
              </a:rPr>
              <a:t>e-</a:t>
            </a:r>
          </a:p>
        </p:txBody>
      </p:sp>
      <p:sp>
        <p:nvSpPr>
          <p:cNvPr id="39" name="B"/>
          <p:cNvSpPr txBox="1"/>
          <p:nvPr/>
        </p:nvSpPr>
        <p:spPr>
          <a:xfrm>
            <a:off x="5096865" y="3458671"/>
            <a:ext cx="223371" cy="27654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0D554"/>
                </a:solidFill>
              </a:defRPr>
            </a:lvl1pPr>
          </a:lstStyle>
          <a:p>
            <a:r>
              <a:t>B</a:t>
            </a:r>
          </a:p>
        </p:txBody>
      </p:sp>
      <p:sp>
        <p:nvSpPr>
          <p:cNvPr id="40" name="Flecha"/>
          <p:cNvSpPr/>
          <p:nvPr/>
        </p:nvSpPr>
        <p:spPr>
          <a:xfrm rot="16200000">
            <a:off x="4701392" y="3498199"/>
            <a:ext cx="1270001" cy="206585"/>
          </a:xfrm>
          <a:prstGeom prst="rightArrow">
            <a:avLst>
              <a:gd name="adj1" fmla="val 19568"/>
              <a:gd name="adj2" fmla="val 110918"/>
            </a:avLst>
          </a:prstGeom>
          <a:solidFill>
            <a:srgbClr val="F5D330"/>
          </a:solidFill>
          <a:ln w="12700">
            <a:solidFill>
              <a:srgbClr val="000000"/>
            </a:solidFill>
            <a:miter lim="400000"/>
          </a:ln>
        </p:spPr>
        <p:txBody>
          <a:bodyPr lIns="45719" rIns="45719" anchor="ctr"/>
          <a:lstStyle/>
          <a:p>
            <a:pPr algn="ctr">
              <a:defRPr sz="500" b="1">
                <a:solidFill>
                  <a:srgbClr val="FFFFFF"/>
                </a:solidFill>
                <a:latin typeface="Franklin Gothic Demi Cond"/>
                <a:ea typeface="Franklin Gothic Demi Cond"/>
                <a:cs typeface="Franklin Gothic Demi Cond"/>
                <a:sym typeface="Franklin Gothic Demi Cond"/>
              </a:defRPr>
            </a:pPr>
            <a:endParaRPr/>
          </a:p>
        </p:txBody>
      </p:sp>
      <p:sp>
        <p:nvSpPr>
          <p:cNvPr id="41" name="P. Craievich et al."/>
          <p:cNvSpPr txBox="1"/>
          <p:nvPr/>
        </p:nvSpPr>
        <p:spPr>
          <a:xfrm>
            <a:off x="8027282" y="4236492"/>
            <a:ext cx="595674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lang="en-US" sz="900" b="0" i="1" dirty="0" smtClean="0">
                <a:latin typeface="+mn-lt"/>
              </a:rPr>
              <a:t>R. </a:t>
            </a:r>
            <a:r>
              <a:rPr lang="en-US" sz="900" b="0" i="1" dirty="0" err="1" smtClean="0">
                <a:latin typeface="+mn-lt"/>
              </a:rPr>
              <a:t>Zennaro</a:t>
            </a:r>
            <a:endParaRPr sz="900" b="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315842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357" y="555526"/>
            <a:ext cx="7127995" cy="381375"/>
          </a:xfrm>
        </p:spPr>
        <p:txBody>
          <a:bodyPr/>
          <a:lstStyle/>
          <a:p>
            <a:r>
              <a:rPr lang="en-US" dirty="0" smtClean="0"/>
              <a:t>Beam Diagnostics (II):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</a:t>
            </a:r>
            <a:r>
              <a:rPr lang="en-US" dirty="0" smtClean="0"/>
              <a:t> profile reconstruction</a:t>
            </a:r>
            <a:endParaRPr lang="de-CH" dirty="0"/>
          </a:p>
        </p:txBody>
      </p:sp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l="5048" t="10277" r="7381" b="16911"/>
          <a:stretch>
            <a:fillRect/>
          </a:stretch>
        </p:blipFill>
        <p:spPr>
          <a:xfrm>
            <a:off x="1268929" y="1297020"/>
            <a:ext cx="3945911" cy="2825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ínea"/>
          <p:cNvSpPr/>
          <p:nvPr/>
        </p:nvSpPr>
        <p:spPr>
          <a:xfrm>
            <a:off x="1587574" y="2233232"/>
            <a:ext cx="2270261" cy="1625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9809" y="507"/>
                  <a:pt x="18066" y="1304"/>
                  <a:pt x="16396" y="2371"/>
                </a:cubicBezTo>
                <a:cubicBezTo>
                  <a:pt x="12995" y="4542"/>
                  <a:pt x="9918" y="7802"/>
                  <a:pt x="7119" y="11582"/>
                </a:cubicBezTo>
                <a:cubicBezTo>
                  <a:pt x="4704" y="14842"/>
                  <a:pt x="2489" y="18496"/>
                  <a:pt x="0" y="21600"/>
                </a:cubicBezTo>
              </a:path>
            </a:pathLst>
          </a:custGeom>
          <a:ln w="38100">
            <a:solidFill>
              <a:schemeClr val="accent3"/>
            </a:solidFill>
            <a:miter/>
            <a:head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" name="Straight Arrow Connector 28"/>
          <p:cNvSpPr/>
          <p:nvPr/>
        </p:nvSpPr>
        <p:spPr>
          <a:xfrm flipH="1">
            <a:off x="880761" y="3551985"/>
            <a:ext cx="827894" cy="827893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" name="e+"/>
          <p:cNvSpPr txBox="1"/>
          <p:nvPr/>
        </p:nvSpPr>
        <p:spPr>
          <a:xfrm>
            <a:off x="4224611" y="2073302"/>
            <a:ext cx="32636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dirty="0">
                <a:solidFill>
                  <a:schemeClr val="accent3"/>
                </a:solidFill>
              </a:rPr>
              <a:t>e+</a:t>
            </a:r>
          </a:p>
        </p:txBody>
      </p:sp>
      <p:sp>
        <p:nvSpPr>
          <p:cNvPr id="9" name="TextBox 27"/>
          <p:cNvSpPr txBox="1"/>
          <p:nvPr/>
        </p:nvSpPr>
        <p:spPr>
          <a:xfrm>
            <a:off x="1065722" y="1309719"/>
            <a:ext cx="1521908" cy="366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600"/>
              </a:spcBef>
              <a:defRPr sz="1000">
                <a:solidFill>
                  <a:srgbClr val="000000"/>
                </a:solidFill>
              </a:defRPr>
            </a:lvl1pPr>
          </a:lstStyle>
          <a:p>
            <a:r>
              <a:t>Vertical strip probe         (2 mm width)</a:t>
            </a:r>
          </a:p>
        </p:txBody>
      </p:sp>
      <p:sp>
        <p:nvSpPr>
          <p:cNvPr id="12" name="Flecha"/>
          <p:cNvSpPr/>
          <p:nvPr/>
        </p:nvSpPr>
        <p:spPr>
          <a:xfrm rot="16200000">
            <a:off x="1293276" y="3267213"/>
            <a:ext cx="1270001" cy="206586"/>
          </a:xfrm>
          <a:prstGeom prst="rightArrow">
            <a:avLst>
              <a:gd name="adj1" fmla="val 19568"/>
              <a:gd name="adj2" fmla="val 110918"/>
            </a:avLst>
          </a:prstGeom>
          <a:solidFill>
            <a:srgbClr val="F5D330"/>
          </a:solidFill>
          <a:ln w="12700">
            <a:solidFill>
              <a:srgbClr val="000000"/>
            </a:solidFill>
            <a:miter lim="400000"/>
          </a:ln>
        </p:spPr>
        <p:txBody>
          <a:bodyPr lIns="45719" rIns="45719" anchor="ctr"/>
          <a:lstStyle/>
          <a:p>
            <a:pPr algn="ctr">
              <a:defRPr sz="500" b="1">
                <a:solidFill>
                  <a:srgbClr val="FFFFFF"/>
                </a:solidFill>
                <a:latin typeface="Franklin Gothic Demi Cond"/>
                <a:ea typeface="Franklin Gothic Demi Cond"/>
                <a:cs typeface="Franklin Gothic Demi Cond"/>
                <a:sym typeface="Franklin Gothic Demi Cond"/>
              </a:defRPr>
            </a:pPr>
            <a:endParaRPr/>
          </a:p>
        </p:txBody>
      </p:sp>
      <p:sp>
        <p:nvSpPr>
          <p:cNvPr id="13" name="B"/>
          <p:cNvSpPr txBox="1"/>
          <p:nvPr/>
        </p:nvSpPr>
        <p:spPr>
          <a:xfrm>
            <a:off x="1688748" y="3227685"/>
            <a:ext cx="223371" cy="27654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0D554"/>
                </a:solidFill>
              </a:defRPr>
            </a:lvl1pPr>
          </a:lstStyle>
          <a:p>
            <a:r>
              <a:t>B</a:t>
            </a:r>
          </a:p>
        </p:txBody>
      </p:sp>
      <p:sp>
        <p:nvSpPr>
          <p:cNvPr id="14" name="TextBox 27"/>
          <p:cNvSpPr txBox="1"/>
          <p:nvPr/>
        </p:nvSpPr>
        <p:spPr>
          <a:xfrm>
            <a:off x="3247136" y="3998539"/>
            <a:ext cx="1015060" cy="646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600"/>
              </a:spcBef>
              <a:defRPr sz="1000">
                <a:solidFill>
                  <a:srgbClr val="000000"/>
                </a:solidFill>
              </a:defRPr>
            </a:lvl1pPr>
          </a:lstStyle>
          <a:p>
            <a:r>
              <a:t>Measure different Trajectories of the beam</a:t>
            </a:r>
          </a:p>
        </p:txBody>
      </p:sp>
      <p:sp>
        <p:nvSpPr>
          <p:cNvPr id="15" name="Straight Arrow Connector 28"/>
          <p:cNvSpPr/>
          <p:nvPr/>
        </p:nvSpPr>
        <p:spPr>
          <a:xfrm>
            <a:off x="3239337" y="2977043"/>
            <a:ext cx="229963" cy="1072057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6" name="Rectángulo"/>
          <p:cNvSpPr/>
          <p:nvPr/>
        </p:nvSpPr>
        <p:spPr>
          <a:xfrm>
            <a:off x="3660735" y="2011133"/>
            <a:ext cx="93931" cy="702470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45719" rIns="45719" anchor="ctr"/>
          <a:lstStyle/>
          <a:p>
            <a:endParaRPr/>
          </a:p>
        </p:txBody>
      </p:sp>
      <p:sp>
        <p:nvSpPr>
          <p:cNvPr id="17" name="Línea"/>
          <p:cNvSpPr/>
          <p:nvPr/>
        </p:nvSpPr>
        <p:spPr>
          <a:xfrm>
            <a:off x="1587574" y="2526654"/>
            <a:ext cx="2587965" cy="1332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9809" y="507"/>
                  <a:pt x="18066" y="1304"/>
                  <a:pt x="16396" y="2371"/>
                </a:cubicBezTo>
                <a:cubicBezTo>
                  <a:pt x="12995" y="4542"/>
                  <a:pt x="9918" y="7802"/>
                  <a:pt x="7119" y="11582"/>
                </a:cubicBezTo>
                <a:cubicBezTo>
                  <a:pt x="4704" y="14842"/>
                  <a:pt x="2489" y="18496"/>
                  <a:pt x="0" y="21600"/>
                </a:cubicBezTo>
              </a:path>
            </a:pathLst>
          </a:custGeom>
          <a:ln w="38100">
            <a:solidFill>
              <a:schemeClr val="accent3"/>
            </a:solidFill>
            <a:miter/>
            <a:head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" name="TextBox 27"/>
          <p:cNvSpPr txBox="1"/>
          <p:nvPr/>
        </p:nvSpPr>
        <p:spPr>
          <a:xfrm>
            <a:off x="275410" y="4211928"/>
            <a:ext cx="1015060" cy="646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spcBef>
                <a:spcPts val="600"/>
              </a:spcBef>
              <a:defRPr sz="1000">
                <a:solidFill>
                  <a:srgbClr val="000000"/>
                </a:solidFill>
              </a:defRPr>
            </a:lvl1pPr>
          </a:lstStyle>
          <a:p>
            <a:r>
              <a:t>Sweep magnetic strength of the spectrometer</a:t>
            </a:r>
          </a:p>
        </p:txBody>
      </p:sp>
      <p:sp>
        <p:nvSpPr>
          <p:cNvPr id="10" name="Straight Arrow Connector 28"/>
          <p:cNvSpPr/>
          <p:nvPr/>
        </p:nvSpPr>
        <p:spPr>
          <a:xfrm flipH="1" flipV="1">
            <a:off x="2197029" y="1441183"/>
            <a:ext cx="1510875" cy="685612"/>
          </a:xfrm>
          <a:prstGeom prst="line">
            <a:avLst/>
          </a:prstGeom>
          <a:ln>
            <a:solidFill>
              <a:srgbClr val="000000"/>
            </a:solidFill>
            <a:prstDash val="dash"/>
            <a:headEnd type="triangle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" name="Línea"/>
          <p:cNvSpPr/>
          <p:nvPr/>
        </p:nvSpPr>
        <p:spPr>
          <a:xfrm>
            <a:off x="1587575" y="2477735"/>
            <a:ext cx="2120330" cy="1381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9809" y="507"/>
                  <a:pt x="18066" y="1304"/>
                  <a:pt x="16396" y="2371"/>
                </a:cubicBezTo>
                <a:cubicBezTo>
                  <a:pt x="12995" y="4542"/>
                  <a:pt x="9918" y="7802"/>
                  <a:pt x="7119" y="11582"/>
                </a:cubicBezTo>
                <a:cubicBezTo>
                  <a:pt x="4704" y="14842"/>
                  <a:pt x="2489" y="18496"/>
                  <a:pt x="0" y="21600"/>
                </a:cubicBezTo>
              </a:path>
            </a:pathLst>
          </a:custGeom>
          <a:ln w="38100">
            <a:solidFill>
              <a:schemeClr val="accent3"/>
            </a:solidFill>
            <a:miter/>
            <a:headEnd type="triangle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3039"/>
          <a:stretch/>
        </p:blipFill>
        <p:spPr>
          <a:xfrm>
            <a:off x="5351075" y="1944805"/>
            <a:ext cx="3152090" cy="249597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724128" y="1297020"/>
            <a:ext cx="2376264" cy="4826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Latest </a:t>
            </a:r>
            <a:r>
              <a:rPr lang="en-US" sz="1400" dirty="0" err="1" smtClean="0">
                <a:latin typeface="+mn-lt"/>
              </a:rPr>
              <a:t>p</a:t>
            </a:r>
            <a:r>
              <a:rPr lang="en-US" sz="1400" baseline="-25000" dirty="0" err="1" smtClean="0">
                <a:latin typeface="+mn-lt"/>
              </a:rPr>
              <a:t>z</a:t>
            </a:r>
            <a:r>
              <a:rPr lang="en-US" sz="1400" baseline="-25000" dirty="0" smtClean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reconstruction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(work in progress)</a:t>
            </a:r>
            <a:endParaRPr lang="it-IT" sz="1400" dirty="0" err="1" smtClean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095289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627784" y="1757550"/>
            <a:ext cx="3492388" cy="2974440"/>
          </a:xfrm>
        </p:spPr>
        <p:txBody>
          <a:bodyPr/>
          <a:lstStyle/>
          <a:p>
            <a:pPr marL="0" indent="0">
              <a:buNone/>
            </a:pPr>
            <a:r>
              <a:rPr lang="es-ES" sz="1400" dirty="0"/>
              <a:t>1. </a:t>
            </a:r>
            <a:r>
              <a:rPr lang="es-ES" sz="1400" dirty="0" err="1"/>
              <a:t>Introduction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2. Key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technology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	2.1.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Adiabatic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Matching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Device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	2.2. RF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Structures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	2.3.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Solenoids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around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RF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structures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	2.4.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Beam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diagnostics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3.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Current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project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status</a:t>
            </a:r>
          </a:p>
          <a:p>
            <a:pPr marL="895305" lvl="5" indent="0">
              <a:buNone/>
            </a:pP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3.1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Latest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simulation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results</a:t>
            </a:r>
            <a:endParaRPr lang="es-ES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895305" lvl="5" indent="0">
              <a:buNone/>
            </a:pP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3.2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Main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task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status</a:t>
            </a:r>
            <a:endParaRPr lang="de-CH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61810" y="749438"/>
            <a:ext cx="3024336" cy="720080"/>
          </a:xfrm>
        </p:spPr>
        <p:txBody>
          <a:bodyPr/>
          <a:lstStyle/>
          <a:p>
            <a:pPr algn="ctr"/>
            <a:r>
              <a:rPr lang="es-ES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bg1">
                    <a:lumMod val="75000"/>
                  </a:schemeClr>
                </a:solidFill>
              </a:rPr>
              <a:t> P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project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PSI Positron Production</a:t>
            </a:r>
            <a:endParaRPr lang="de-CH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058913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357" y="555526"/>
            <a:ext cx="6767955" cy="381375"/>
          </a:xfrm>
        </p:spPr>
        <p:txBody>
          <a:bodyPr/>
          <a:lstStyle/>
          <a:p>
            <a:r>
              <a:rPr lang="en-US" dirty="0" smtClean="0"/>
              <a:t>Beam Diagnostics (III): Broad band pickup</a:t>
            </a:r>
            <a:endParaRPr lang="de-CH" dirty="0"/>
          </a:p>
        </p:txBody>
      </p:sp>
      <p:pic>
        <p:nvPicPr>
          <p:cNvPr id="5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rcRect l="22629" t="70598" r="34522" b="5425"/>
          <a:stretch>
            <a:fillRect/>
          </a:stretch>
        </p:blipFill>
        <p:spPr>
          <a:xfrm>
            <a:off x="5292080" y="1194272"/>
            <a:ext cx="3456779" cy="95040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ángulo"/>
          <p:cNvSpPr/>
          <p:nvPr/>
        </p:nvSpPr>
        <p:spPr>
          <a:xfrm>
            <a:off x="7295925" y="1244477"/>
            <a:ext cx="520391" cy="850107"/>
          </a:xfrm>
          <a:prstGeom prst="rect">
            <a:avLst/>
          </a:prstGeom>
          <a:ln w="12700">
            <a:solidFill>
              <a:schemeClr val="accent3"/>
            </a:solidFill>
            <a:miter/>
          </a:ln>
        </p:spPr>
        <p:txBody>
          <a:bodyPr lIns="45719" rIns="45719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endParaRPr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652120" y="1037820"/>
            <a:ext cx="2890444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3429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6858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10287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13716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7145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20574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24003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274320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algn="ctr"/>
            <a:r>
              <a:rPr dirty="0">
                <a:solidFill>
                  <a:schemeClr val="tx1"/>
                </a:solidFill>
                <a:latin typeface="+mn-lt"/>
              </a:rPr>
              <a:t>Longitudinal distribution of the P3 beam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955" y="2301128"/>
            <a:ext cx="1905445" cy="1895111"/>
          </a:xfrm>
          <a:prstGeom prst="rect">
            <a:avLst/>
          </a:prstGeom>
        </p:spPr>
      </p:pic>
      <p:sp>
        <p:nvSpPr>
          <p:cNvPr id="10" name="P. Craievich et al."/>
          <p:cNvSpPr txBox="1"/>
          <p:nvPr/>
        </p:nvSpPr>
        <p:spPr>
          <a:xfrm>
            <a:off x="6482979" y="4196239"/>
            <a:ext cx="1689421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lang="en-US" sz="900" b="0" i="1" dirty="0" smtClean="0">
                <a:latin typeface="+mn-lt"/>
              </a:rPr>
              <a:t>E. Ismaili and F. </a:t>
            </a:r>
            <a:r>
              <a:rPr lang="en-US" sz="900" b="0" i="1" dirty="0" err="1" smtClean="0">
                <a:latin typeface="+mn-lt"/>
              </a:rPr>
              <a:t>Marcellini</a:t>
            </a:r>
            <a:endParaRPr sz="900" b="0" i="1" dirty="0"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3568" y="1563638"/>
            <a:ext cx="403600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The use of pick-ups for time structure measurement has been proposed. 60 GHz sampling with coaxial pick-ups is currently under investigation.</a:t>
            </a: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The use of a fast BPM has been proposed. </a:t>
            </a:r>
            <a:r>
              <a:rPr lang="en-US" sz="1800" dirty="0" smtClean="0">
                <a:latin typeface="+mn-lt"/>
              </a:rPr>
              <a:t>Successful precedent settled at </a:t>
            </a:r>
            <a:r>
              <a:rPr lang="en-US" sz="1800" dirty="0" err="1" smtClean="0">
                <a:latin typeface="+mn-lt"/>
              </a:rPr>
              <a:t>SuperKEKB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367864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627784" y="1757550"/>
            <a:ext cx="3492388" cy="2974440"/>
          </a:xfrm>
        </p:spPr>
        <p:txBody>
          <a:bodyPr/>
          <a:lstStyle/>
          <a:p>
            <a:pPr marL="0" indent="0">
              <a:buNone/>
            </a:pP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1.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Introduction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2. Key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technology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	2.1.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Adiabatic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Matching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Device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	2.2. RF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Structures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	2.3.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Solenoids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around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RF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structures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	2.4.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Beam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diagnostics</a:t>
            </a: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s-E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es-ES" sz="1400" dirty="0"/>
              <a:t>3. </a:t>
            </a:r>
            <a:r>
              <a:rPr lang="es-ES" sz="1400" dirty="0" err="1"/>
              <a:t>Current</a:t>
            </a:r>
            <a:r>
              <a:rPr lang="es-ES" sz="1400" dirty="0"/>
              <a:t> </a:t>
            </a:r>
            <a:r>
              <a:rPr lang="es-ES" sz="1400" dirty="0" err="1"/>
              <a:t>project</a:t>
            </a:r>
            <a:r>
              <a:rPr lang="es-ES" sz="1400" dirty="0"/>
              <a:t> status</a:t>
            </a:r>
          </a:p>
          <a:p>
            <a:pPr marL="895305" lvl="5" indent="0">
              <a:buNone/>
            </a:pPr>
            <a:r>
              <a:rPr lang="es-ES" sz="1400" dirty="0"/>
              <a:t>3.1 </a:t>
            </a:r>
            <a:r>
              <a:rPr lang="es-ES" sz="1400" dirty="0" err="1"/>
              <a:t>Latest</a:t>
            </a:r>
            <a:r>
              <a:rPr lang="es-ES" sz="1400" dirty="0"/>
              <a:t> </a:t>
            </a:r>
            <a:r>
              <a:rPr lang="es-ES" sz="1400" dirty="0" err="1"/>
              <a:t>simulation</a:t>
            </a:r>
            <a:r>
              <a:rPr lang="es-ES" sz="1400" dirty="0"/>
              <a:t> </a:t>
            </a:r>
            <a:r>
              <a:rPr lang="es-ES" sz="1400" dirty="0" err="1"/>
              <a:t>results</a:t>
            </a:r>
            <a:endParaRPr lang="es-ES" sz="1400" dirty="0"/>
          </a:p>
          <a:p>
            <a:pPr marL="895305" lvl="5" indent="0">
              <a:buNone/>
            </a:pPr>
            <a:r>
              <a:rPr lang="es-ES" sz="1400" dirty="0"/>
              <a:t>3.2 </a:t>
            </a:r>
            <a:r>
              <a:rPr lang="es-ES" sz="1400" dirty="0" err="1"/>
              <a:t>Main</a:t>
            </a:r>
            <a:r>
              <a:rPr lang="es-ES" sz="1400" dirty="0"/>
              <a:t> </a:t>
            </a:r>
            <a:r>
              <a:rPr lang="es-ES" sz="1400" dirty="0" err="1"/>
              <a:t>task</a:t>
            </a:r>
            <a:r>
              <a:rPr lang="es-ES" sz="1400" dirty="0"/>
              <a:t> status</a:t>
            </a:r>
            <a:endParaRPr lang="de-CH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61810" y="749438"/>
            <a:ext cx="3024336" cy="720080"/>
          </a:xfrm>
        </p:spPr>
        <p:txBody>
          <a:bodyPr/>
          <a:lstStyle/>
          <a:p>
            <a:pPr algn="ctr"/>
            <a:r>
              <a:rPr lang="es-ES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bg1">
                    <a:lumMod val="75000"/>
                  </a:schemeClr>
                </a:solidFill>
              </a:rPr>
              <a:t> P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project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PSI Positron Production</a:t>
            </a:r>
            <a:endParaRPr lang="de-CH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60049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Status of </a:t>
            </a:r>
            <a:r>
              <a:rPr lang="es-ES" dirty="0" err="1" smtClean="0"/>
              <a:t>main</a:t>
            </a:r>
            <a:r>
              <a:rPr lang="es-ES" dirty="0" smtClean="0"/>
              <a:t> </a:t>
            </a:r>
            <a:r>
              <a:rPr lang="es-ES" dirty="0" err="1" smtClean="0"/>
              <a:t>tasks</a:t>
            </a:r>
            <a:endParaRPr lang="de-CH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737539"/>
              </p:ext>
            </p:extLst>
          </p:nvPr>
        </p:nvGraphicFramePr>
        <p:xfrm>
          <a:off x="612357" y="1347614"/>
          <a:ext cx="5321914" cy="30056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646">
                  <a:extLst>
                    <a:ext uri="{9D8B030D-6E8A-4147-A177-3AD203B41FA5}">
                      <a16:colId xmlns:a16="http://schemas.microsoft.com/office/drawing/2014/main" val="1806164900"/>
                    </a:ext>
                  </a:extLst>
                </a:gridCol>
                <a:gridCol w="1553948">
                  <a:extLst>
                    <a:ext uri="{9D8B030D-6E8A-4147-A177-3AD203B41FA5}">
                      <a16:colId xmlns:a16="http://schemas.microsoft.com/office/drawing/2014/main" val="3138547419"/>
                    </a:ext>
                  </a:extLst>
                </a:gridCol>
                <a:gridCol w="3337320">
                  <a:extLst>
                    <a:ext uri="{9D8B030D-6E8A-4147-A177-3AD203B41FA5}">
                      <a16:colId xmlns:a16="http://schemas.microsoft.com/office/drawing/2014/main" val="639359185"/>
                    </a:ext>
                  </a:extLst>
                </a:gridCol>
              </a:tblGrid>
              <a:tr h="324881">
                <a:tc>
                  <a:txBody>
                    <a:bodyPr/>
                    <a:lstStyle/>
                    <a:p>
                      <a:endParaRPr lang="de-CH" sz="9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1" dirty="0" smtClean="0">
                          <a:latin typeface="+mn-lt"/>
                        </a:rPr>
                        <a:t>Target</a:t>
                      </a:r>
                      <a:endParaRPr lang="de-CH" sz="900" b="1" dirty="0" smtClean="0"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0" dirty="0" smtClean="0">
                          <a:latin typeface="+mn-lt"/>
                        </a:rPr>
                        <a:t>Concept </a:t>
                      </a:r>
                      <a:r>
                        <a:rPr lang="es-ES" sz="900" b="0" dirty="0" err="1" smtClean="0">
                          <a:latin typeface="+mn-lt"/>
                        </a:rPr>
                        <a:t>design</a:t>
                      </a:r>
                      <a:r>
                        <a:rPr lang="es-ES" sz="900" b="0" dirty="0" smtClean="0">
                          <a:latin typeface="+mn-lt"/>
                        </a:rPr>
                        <a:t> </a:t>
                      </a:r>
                      <a:r>
                        <a:rPr lang="es-ES" sz="900" b="0" dirty="0" err="1" smtClean="0">
                          <a:latin typeface="+mn-lt"/>
                        </a:rPr>
                        <a:t>defined</a:t>
                      </a:r>
                      <a:r>
                        <a:rPr lang="es-ES" sz="900" b="0" dirty="0" smtClean="0">
                          <a:latin typeface="+mn-lt"/>
                        </a:rPr>
                        <a:t>.</a:t>
                      </a:r>
                      <a:endParaRPr lang="de-CH" sz="9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20210"/>
                  </a:ext>
                </a:extLst>
              </a:tr>
              <a:tr h="324881">
                <a:tc>
                  <a:txBody>
                    <a:bodyPr/>
                    <a:lstStyle/>
                    <a:p>
                      <a:endParaRPr lang="de-CH" sz="9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1" dirty="0" smtClean="0">
                          <a:latin typeface="+mn-lt"/>
                        </a:rPr>
                        <a:t>RF </a:t>
                      </a:r>
                      <a:r>
                        <a:rPr lang="es-ES" sz="900" b="1" dirty="0" err="1" smtClean="0">
                          <a:latin typeface="+mn-lt"/>
                        </a:rPr>
                        <a:t>Structures</a:t>
                      </a:r>
                      <a:endParaRPr lang="de-CH" sz="900" b="1" dirty="0" smtClean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0" dirty="0" err="1" smtClean="0">
                          <a:latin typeface="+mn-lt"/>
                        </a:rPr>
                        <a:t>Ready</a:t>
                      </a:r>
                      <a:r>
                        <a:rPr lang="es-ES" sz="900" b="0" dirty="0" smtClean="0">
                          <a:latin typeface="+mn-lt"/>
                        </a:rPr>
                        <a:t> </a:t>
                      </a:r>
                      <a:r>
                        <a:rPr lang="es-ES" sz="900" b="0" dirty="0" err="1" smtClean="0">
                          <a:latin typeface="+mn-lt"/>
                        </a:rPr>
                        <a:t>for</a:t>
                      </a:r>
                      <a:r>
                        <a:rPr lang="es-ES" sz="900" b="0" dirty="0" smtClean="0">
                          <a:latin typeface="+mn-lt"/>
                        </a:rPr>
                        <a:t> </a:t>
                      </a:r>
                      <a:r>
                        <a:rPr lang="es-ES" sz="900" b="0" dirty="0" err="1" smtClean="0">
                          <a:latin typeface="+mn-lt"/>
                        </a:rPr>
                        <a:t>copper</a:t>
                      </a:r>
                      <a:r>
                        <a:rPr lang="es-ES" sz="900" b="0" dirty="0" smtClean="0">
                          <a:latin typeface="+mn-lt"/>
                        </a:rPr>
                        <a:t> </a:t>
                      </a:r>
                      <a:r>
                        <a:rPr lang="es-ES" sz="900" b="0" dirty="0" err="1" smtClean="0">
                          <a:latin typeface="+mn-lt"/>
                        </a:rPr>
                        <a:t>purchase</a:t>
                      </a:r>
                      <a:r>
                        <a:rPr lang="es-ES" sz="900" b="0" dirty="0" smtClean="0">
                          <a:latin typeface="+mn-lt"/>
                        </a:rPr>
                        <a:t>.</a:t>
                      </a:r>
                      <a:endParaRPr lang="de-CH" sz="9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608917"/>
                  </a:ext>
                </a:extLst>
              </a:tr>
              <a:tr h="324881">
                <a:tc rowSpan="2">
                  <a:txBody>
                    <a:bodyPr/>
                    <a:lstStyle/>
                    <a:p>
                      <a:pPr algn="ctr"/>
                      <a:r>
                        <a:rPr lang="es-ES" sz="900" b="1" dirty="0" err="1" smtClean="0">
                          <a:latin typeface="+mn-lt"/>
                        </a:rPr>
                        <a:t>Magnets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s-ES" sz="900" b="1" dirty="0" smtClean="0">
                          <a:latin typeface="+mn-lt"/>
                        </a:rPr>
                        <a:t>AMD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0" baseline="0" dirty="0" smtClean="0">
                          <a:latin typeface="+mn-lt"/>
                        </a:rPr>
                        <a:t>HTS tape to be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purchased</a:t>
                      </a:r>
                      <a:r>
                        <a:rPr lang="es-ES" sz="900" b="0" baseline="0" dirty="0" smtClean="0">
                          <a:latin typeface="+mn-lt"/>
                        </a:rPr>
                        <a:t>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shortly</a:t>
                      </a:r>
                      <a:r>
                        <a:rPr lang="es-ES" sz="900" b="0" baseline="0" dirty="0" smtClean="0">
                          <a:latin typeface="+mn-lt"/>
                        </a:rPr>
                        <a:t>.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Design</a:t>
                      </a:r>
                      <a:r>
                        <a:rPr lang="es-ES" sz="900" b="0" baseline="0" dirty="0" smtClean="0">
                          <a:latin typeface="+mn-lt"/>
                        </a:rPr>
                        <a:t> of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cryostat</a:t>
                      </a:r>
                      <a:r>
                        <a:rPr lang="es-ES" sz="900" b="0" baseline="0" dirty="0" smtClean="0">
                          <a:latin typeface="+mn-lt"/>
                        </a:rPr>
                        <a:t> in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progress</a:t>
                      </a:r>
                      <a:r>
                        <a:rPr lang="es-ES" sz="900" b="0" baseline="0" dirty="0" smtClean="0">
                          <a:latin typeface="+mn-lt"/>
                        </a:rPr>
                        <a:t>.</a:t>
                      </a:r>
                      <a:endParaRPr lang="de-CH" sz="9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943606"/>
                  </a:ext>
                </a:extLst>
              </a:tr>
              <a:tr h="348852">
                <a:tc vMerge="1">
                  <a:txBody>
                    <a:bodyPr/>
                    <a:lstStyle/>
                    <a:p>
                      <a:endParaRPr lang="de-CH" sz="9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900" b="1" dirty="0" err="1" smtClean="0">
                          <a:latin typeface="+mn-lt"/>
                        </a:rPr>
                        <a:t>Solenoids</a:t>
                      </a:r>
                      <a:r>
                        <a:rPr lang="es-ES" sz="900" b="1" dirty="0" smtClean="0">
                          <a:latin typeface="+mn-lt"/>
                        </a:rPr>
                        <a:t> </a:t>
                      </a:r>
                      <a:r>
                        <a:rPr lang="es-ES" sz="900" b="1" dirty="0" err="1" smtClean="0">
                          <a:latin typeface="+mn-lt"/>
                        </a:rPr>
                        <a:t>around</a:t>
                      </a:r>
                      <a:r>
                        <a:rPr lang="es-ES" sz="900" b="1" dirty="0" smtClean="0">
                          <a:latin typeface="+mn-lt"/>
                        </a:rPr>
                        <a:t> RF </a:t>
                      </a:r>
                      <a:r>
                        <a:rPr lang="es-ES" sz="900" b="1" dirty="0" err="1" smtClean="0">
                          <a:latin typeface="+mn-lt"/>
                        </a:rPr>
                        <a:t>structures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0" baseline="0" dirty="0" err="1" smtClean="0">
                          <a:latin typeface="+mn-lt"/>
                        </a:rPr>
                        <a:t>Feasibility</a:t>
                      </a:r>
                      <a:r>
                        <a:rPr lang="es-ES" sz="900" b="0" baseline="0" dirty="0" smtClean="0">
                          <a:latin typeface="+mn-lt"/>
                        </a:rPr>
                        <a:t>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study</a:t>
                      </a:r>
                      <a:r>
                        <a:rPr lang="es-ES" sz="900" b="0" baseline="0" dirty="0" smtClean="0">
                          <a:latin typeface="+mn-lt"/>
                        </a:rPr>
                        <a:t> of NC and SC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options</a:t>
                      </a:r>
                      <a:r>
                        <a:rPr lang="es-ES" sz="900" b="0" baseline="0" dirty="0" smtClean="0">
                          <a:latin typeface="+mn-lt"/>
                        </a:rPr>
                        <a:t>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ongoing</a:t>
                      </a:r>
                      <a:r>
                        <a:rPr lang="es-ES" sz="900" b="0" baseline="0" dirty="0" smtClean="0">
                          <a:latin typeface="+mn-lt"/>
                        </a:rPr>
                        <a:t>.</a:t>
                      </a:r>
                      <a:endParaRPr lang="de-CH" sz="9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34498"/>
                  </a:ext>
                </a:extLst>
              </a:tr>
              <a:tr h="324881">
                <a:tc rowSpan="3">
                  <a:txBody>
                    <a:bodyPr/>
                    <a:lstStyle/>
                    <a:p>
                      <a:pPr algn="ctr"/>
                      <a:r>
                        <a:rPr lang="es-ES" sz="900" b="1" dirty="0" err="1" smtClean="0">
                          <a:latin typeface="+mn-lt"/>
                        </a:rPr>
                        <a:t>Beam</a:t>
                      </a:r>
                      <a:r>
                        <a:rPr lang="es-ES" sz="900" b="1" dirty="0" smtClean="0">
                          <a:latin typeface="+mn-lt"/>
                        </a:rPr>
                        <a:t> </a:t>
                      </a:r>
                      <a:r>
                        <a:rPr lang="es-ES" sz="900" b="1" dirty="0" err="1" smtClean="0">
                          <a:latin typeface="+mn-lt"/>
                        </a:rPr>
                        <a:t>diagnostics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s-ES" sz="900" b="1" dirty="0" smtClean="0">
                          <a:latin typeface="+mn-lt"/>
                        </a:rPr>
                        <a:t>Faraday Cups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0" dirty="0" smtClean="0">
                          <a:latin typeface="+mn-lt"/>
                        </a:rPr>
                        <a:t>Concept </a:t>
                      </a:r>
                      <a:r>
                        <a:rPr lang="es-ES" sz="900" b="0" dirty="0" err="1" smtClean="0">
                          <a:latin typeface="+mn-lt"/>
                        </a:rPr>
                        <a:t>design</a:t>
                      </a:r>
                      <a:r>
                        <a:rPr lang="es-ES" sz="900" b="0" dirty="0" smtClean="0">
                          <a:latin typeface="+mn-lt"/>
                        </a:rPr>
                        <a:t> </a:t>
                      </a:r>
                      <a:r>
                        <a:rPr lang="es-ES" sz="900" b="0" dirty="0" err="1" smtClean="0">
                          <a:latin typeface="+mn-lt"/>
                        </a:rPr>
                        <a:t>defined</a:t>
                      </a:r>
                      <a:r>
                        <a:rPr lang="es-ES" sz="900" b="0" dirty="0" smtClean="0">
                          <a:latin typeface="+mn-lt"/>
                        </a:rPr>
                        <a:t>.</a:t>
                      </a:r>
                      <a:endParaRPr lang="de-CH" sz="9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57669"/>
                  </a:ext>
                </a:extLst>
              </a:tr>
              <a:tr h="324881">
                <a:tc vMerge="1">
                  <a:txBody>
                    <a:bodyPr/>
                    <a:lstStyle/>
                    <a:p>
                      <a:endParaRPr lang="de-CH" sz="9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900" b="1" dirty="0" err="1" smtClean="0">
                          <a:latin typeface="+mn-lt"/>
                        </a:rPr>
                        <a:t>Broad</a:t>
                      </a:r>
                      <a:r>
                        <a:rPr lang="es-ES" sz="900" b="1" dirty="0" smtClean="0">
                          <a:latin typeface="+mn-lt"/>
                        </a:rPr>
                        <a:t>-band</a:t>
                      </a:r>
                      <a:r>
                        <a:rPr lang="es-ES" sz="900" b="1" baseline="0" dirty="0" smtClean="0">
                          <a:latin typeface="+mn-lt"/>
                        </a:rPr>
                        <a:t> pick-ups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9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439712"/>
                  </a:ext>
                </a:extLst>
              </a:tr>
              <a:tr h="324881">
                <a:tc vMerge="1">
                  <a:txBody>
                    <a:bodyPr/>
                    <a:lstStyle/>
                    <a:p>
                      <a:endParaRPr lang="de-CH" sz="9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900" b="1" dirty="0" err="1" smtClean="0">
                          <a:latin typeface="+mn-lt"/>
                        </a:rPr>
                        <a:t>Spectrometer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0" dirty="0" err="1" smtClean="0">
                          <a:latin typeface="+mn-lt"/>
                        </a:rPr>
                        <a:t>Baseline</a:t>
                      </a:r>
                      <a:r>
                        <a:rPr lang="es-ES" sz="900" b="0" dirty="0" smtClean="0">
                          <a:latin typeface="+mn-lt"/>
                        </a:rPr>
                        <a:t> </a:t>
                      </a:r>
                      <a:r>
                        <a:rPr lang="es-ES" sz="900" b="0" dirty="0" err="1" smtClean="0">
                          <a:latin typeface="+mn-lt"/>
                        </a:rPr>
                        <a:t>design</a:t>
                      </a:r>
                      <a:r>
                        <a:rPr lang="es-ES" sz="900" b="0" dirty="0" smtClean="0">
                          <a:latin typeface="+mn-lt"/>
                        </a:rPr>
                        <a:t> complete. </a:t>
                      </a:r>
                      <a:r>
                        <a:rPr lang="es-ES" sz="900" b="0" dirty="0" err="1" smtClean="0">
                          <a:latin typeface="+mn-lt"/>
                        </a:rPr>
                        <a:t>Mechanical</a:t>
                      </a:r>
                      <a:r>
                        <a:rPr lang="es-ES" sz="900" b="0" baseline="0" dirty="0" smtClean="0">
                          <a:latin typeface="+mn-lt"/>
                        </a:rPr>
                        <a:t>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modification</a:t>
                      </a:r>
                      <a:r>
                        <a:rPr lang="es-ES" sz="900" b="0" baseline="0" dirty="0" smtClean="0">
                          <a:latin typeface="+mn-lt"/>
                        </a:rPr>
                        <a:t> of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existing</a:t>
                      </a:r>
                      <a:r>
                        <a:rPr lang="es-ES" sz="900" b="0" baseline="0" dirty="0" smtClean="0">
                          <a:latin typeface="+mn-lt"/>
                        </a:rPr>
                        <a:t>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dipole</a:t>
                      </a:r>
                      <a:r>
                        <a:rPr lang="es-ES" sz="900" b="0" baseline="0" dirty="0" smtClean="0">
                          <a:latin typeface="+mn-lt"/>
                        </a:rPr>
                        <a:t> in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progress</a:t>
                      </a:r>
                      <a:r>
                        <a:rPr lang="es-ES" sz="900" b="0" baseline="0" dirty="0" smtClean="0">
                          <a:latin typeface="+mn-lt"/>
                        </a:rPr>
                        <a:t>. </a:t>
                      </a:r>
                      <a:endParaRPr lang="de-CH" sz="9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353911"/>
                  </a:ext>
                </a:extLst>
              </a:tr>
              <a:tr h="324881">
                <a:tc row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+mn-lt"/>
                        </a:rPr>
                        <a:t>Installation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+mn-lt"/>
                        </a:rPr>
                        <a:t>Radioprotection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0" dirty="0" err="1" smtClean="0">
                          <a:latin typeface="+mn-lt"/>
                        </a:rPr>
                        <a:t>Fluka</a:t>
                      </a:r>
                      <a:r>
                        <a:rPr lang="es-ES" sz="900" b="0" baseline="0" dirty="0" smtClean="0">
                          <a:latin typeface="+mn-lt"/>
                        </a:rPr>
                        <a:t>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simulatio</a:t>
                      </a:r>
                      <a:r>
                        <a:rPr lang="es-ES" sz="900" b="0" dirty="0" err="1" smtClean="0">
                          <a:latin typeface="+mn-lt"/>
                        </a:rPr>
                        <a:t>ns</a:t>
                      </a:r>
                      <a:r>
                        <a:rPr lang="es-ES" sz="900" b="0" dirty="0" smtClean="0">
                          <a:latin typeface="+mn-lt"/>
                        </a:rPr>
                        <a:t> in </a:t>
                      </a:r>
                      <a:r>
                        <a:rPr lang="es-ES" sz="900" b="0" dirty="0" err="1" smtClean="0">
                          <a:latin typeface="+mn-lt"/>
                        </a:rPr>
                        <a:t>progress</a:t>
                      </a:r>
                      <a:endParaRPr lang="de-CH" sz="9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269716"/>
                  </a:ext>
                </a:extLst>
              </a:tr>
              <a:tr h="324881">
                <a:tc vMerge="1">
                  <a:txBody>
                    <a:bodyPr/>
                    <a:lstStyle/>
                    <a:p>
                      <a:endParaRPr lang="de-CH" sz="900" b="1" dirty="0">
                        <a:latin typeface="+mn-lt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+mn-lt"/>
                        </a:rPr>
                        <a:t>Extraction line at </a:t>
                      </a:r>
                      <a:r>
                        <a:rPr lang="en-US" sz="900" b="1" dirty="0" err="1" smtClean="0">
                          <a:latin typeface="+mn-lt"/>
                        </a:rPr>
                        <a:t>SwissFEL</a:t>
                      </a:r>
                      <a:endParaRPr lang="de-CH" sz="900" b="1" dirty="0">
                        <a:latin typeface="+mn-lt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0" dirty="0" err="1" smtClean="0">
                          <a:latin typeface="+mn-lt"/>
                        </a:rPr>
                        <a:t>Location</a:t>
                      </a:r>
                      <a:r>
                        <a:rPr lang="es-ES" sz="900" b="0" dirty="0" smtClean="0">
                          <a:latin typeface="+mn-lt"/>
                        </a:rPr>
                        <a:t>, </a:t>
                      </a:r>
                      <a:r>
                        <a:rPr lang="es-ES" sz="900" b="0" dirty="0" err="1" smtClean="0">
                          <a:latin typeface="+mn-lt"/>
                        </a:rPr>
                        <a:t>layout</a:t>
                      </a:r>
                      <a:r>
                        <a:rPr lang="es-ES" sz="900" b="0" baseline="0" dirty="0" smtClean="0">
                          <a:latin typeface="+mn-lt"/>
                        </a:rPr>
                        <a:t> and </a:t>
                      </a:r>
                      <a:r>
                        <a:rPr lang="es-ES" sz="900" b="0" baseline="0" dirty="0" err="1" smtClean="0">
                          <a:latin typeface="+mn-lt"/>
                        </a:rPr>
                        <a:t>components</a:t>
                      </a:r>
                      <a:r>
                        <a:rPr lang="es-ES" sz="900" b="0" dirty="0" smtClean="0">
                          <a:latin typeface="+mn-lt"/>
                        </a:rPr>
                        <a:t> </a:t>
                      </a:r>
                      <a:r>
                        <a:rPr lang="es-ES" sz="900" b="0" dirty="0" err="1" smtClean="0">
                          <a:latin typeface="+mn-lt"/>
                        </a:rPr>
                        <a:t>defined</a:t>
                      </a:r>
                      <a:r>
                        <a:rPr lang="es-ES" sz="900" b="0" dirty="0" smtClean="0">
                          <a:latin typeface="+mn-lt"/>
                        </a:rPr>
                        <a:t>.</a:t>
                      </a:r>
                      <a:r>
                        <a:rPr lang="es-ES" sz="900" b="0" baseline="0" dirty="0" smtClean="0">
                          <a:latin typeface="+mn-lt"/>
                        </a:rPr>
                        <a:t> </a:t>
                      </a:r>
                      <a:endParaRPr lang="de-CH" sz="900" b="0" dirty="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63793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72200" y="1203598"/>
            <a:ext cx="1944216" cy="10081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 eaLnBrk="1" hangingPunct="1">
              <a:lnSpc>
                <a:spcPct val="200000"/>
              </a:lnSpc>
              <a:spcBef>
                <a:spcPct val="0"/>
              </a:spcBef>
              <a:buClr>
                <a:schemeClr val="accent6">
                  <a:lumMod val="40000"/>
                  <a:lumOff val="60000"/>
                </a:schemeClr>
              </a:buClr>
              <a:buSzPct val="150000"/>
              <a:buFont typeface="Wingdings" panose="05000000000000000000" pitchFamily="2" charset="2"/>
              <a:buChar char="§"/>
            </a:pPr>
            <a:r>
              <a:rPr lang="es-ES" sz="1100" dirty="0" err="1" smtClean="0">
                <a:solidFill>
                  <a:srgbClr val="000000"/>
                </a:solidFill>
                <a:latin typeface="Calibri"/>
              </a:rPr>
              <a:t>Purchase</a:t>
            </a:r>
            <a:r>
              <a:rPr lang="es-ES" sz="11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100" dirty="0" err="1" smtClean="0">
                <a:solidFill>
                  <a:srgbClr val="000000"/>
                </a:solidFill>
                <a:latin typeface="Calibri"/>
              </a:rPr>
              <a:t>phase</a:t>
            </a:r>
            <a:endParaRPr lang="es-ES" sz="1100" dirty="0">
              <a:solidFill>
                <a:srgbClr val="000000"/>
              </a:solidFill>
              <a:latin typeface="Calibri"/>
            </a:endParaRPr>
          </a:p>
          <a:p>
            <a:pPr marL="171450" indent="-171450" eaLnBrk="1" hangingPunct="1">
              <a:lnSpc>
                <a:spcPct val="200000"/>
              </a:lnSpc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50000"/>
              <a:buFont typeface="Wingdings" panose="05000000000000000000" pitchFamily="2" charset="2"/>
              <a:buChar char="§"/>
            </a:pPr>
            <a:r>
              <a:rPr lang="es-ES" sz="1100" dirty="0" err="1" smtClean="0">
                <a:solidFill>
                  <a:srgbClr val="000000"/>
                </a:solidFill>
                <a:latin typeface="Calibri"/>
              </a:rPr>
              <a:t>Main</a:t>
            </a:r>
            <a:r>
              <a:rPr lang="es-ES" sz="11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100" dirty="0" err="1" smtClean="0">
                <a:solidFill>
                  <a:srgbClr val="000000"/>
                </a:solidFill>
                <a:latin typeface="Calibri"/>
              </a:rPr>
              <a:t>ongoing</a:t>
            </a:r>
            <a:r>
              <a:rPr lang="es-ES" sz="11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100" dirty="0" err="1" smtClean="0">
                <a:solidFill>
                  <a:srgbClr val="000000"/>
                </a:solidFill>
                <a:latin typeface="Calibri"/>
              </a:rPr>
              <a:t>task</a:t>
            </a:r>
            <a:endParaRPr lang="es-ES" sz="1100" dirty="0" smtClean="0">
              <a:solidFill>
                <a:srgbClr val="000000"/>
              </a:solidFill>
              <a:latin typeface="Calibri"/>
            </a:endParaRPr>
          </a:p>
          <a:p>
            <a:pPr marL="171450" indent="-171450" eaLnBrk="1" hangingPunct="1">
              <a:lnSpc>
                <a:spcPct val="200000"/>
              </a:lnSpc>
              <a:spcBef>
                <a:spcPct val="0"/>
              </a:spcBef>
              <a:buClr>
                <a:schemeClr val="accent3">
                  <a:lumMod val="60000"/>
                  <a:lumOff val="40000"/>
                </a:schemeClr>
              </a:buClr>
              <a:buSzPct val="150000"/>
              <a:buFont typeface="Wingdings" panose="05000000000000000000" pitchFamily="2" charset="2"/>
              <a:buChar char="§"/>
            </a:pPr>
            <a:r>
              <a:rPr lang="es-ES" sz="1100" dirty="0" smtClean="0">
                <a:solidFill>
                  <a:srgbClr val="000000"/>
                </a:solidFill>
                <a:latin typeface="Calibri"/>
              </a:rPr>
              <a:t>Concept </a:t>
            </a:r>
            <a:r>
              <a:rPr lang="es-ES" sz="1100" dirty="0" err="1" smtClean="0">
                <a:solidFill>
                  <a:srgbClr val="000000"/>
                </a:solidFill>
                <a:latin typeface="Calibri"/>
              </a:rPr>
              <a:t>design</a:t>
            </a:r>
            <a:endParaRPr lang="es-ES" sz="1100" dirty="0" smtClean="0">
              <a:solidFill>
                <a:srgbClr val="000000"/>
              </a:solidFill>
              <a:latin typeface="Calibri"/>
            </a:endParaRPr>
          </a:p>
          <a:p>
            <a:pPr marL="171450" indent="-171450" eaLnBrk="1" hangingPunct="1">
              <a:lnSpc>
                <a:spcPct val="200000"/>
              </a:lnSpc>
              <a:spcBef>
                <a:spcPct val="0"/>
              </a:spcBef>
              <a:buClr>
                <a:srgbClr val="000000"/>
              </a:buClr>
              <a:buSzPct val="150000"/>
              <a:buFont typeface="Wingdings" panose="05000000000000000000" pitchFamily="2" charset="2"/>
              <a:buChar char="§"/>
            </a:pPr>
            <a:endParaRPr lang="de-CH" sz="11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2825334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Istallation</a:t>
            </a:r>
            <a:r>
              <a:rPr lang="es-ES" dirty="0" smtClean="0"/>
              <a:t> at </a:t>
            </a:r>
            <a:r>
              <a:rPr lang="es-ES" dirty="0" err="1" smtClean="0"/>
              <a:t>SwissFEL</a:t>
            </a:r>
            <a:endParaRPr lang="de-CH" dirty="0"/>
          </a:p>
        </p:txBody>
      </p:sp>
      <p:grpSp>
        <p:nvGrpSpPr>
          <p:cNvPr id="5" name="Group 4"/>
          <p:cNvGrpSpPr/>
          <p:nvPr/>
        </p:nvGrpSpPr>
        <p:grpSpPr>
          <a:xfrm>
            <a:off x="44528" y="1491630"/>
            <a:ext cx="9072040" cy="2654857"/>
            <a:chOff x="39956" y="1850821"/>
            <a:chExt cx="9072040" cy="265485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" t="44241" b="34161"/>
            <a:stretch/>
          </p:blipFill>
          <p:spPr>
            <a:xfrm>
              <a:off x="44528" y="1850821"/>
              <a:ext cx="9067468" cy="108012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" t="41361" b="35601"/>
            <a:stretch/>
          </p:blipFill>
          <p:spPr>
            <a:xfrm>
              <a:off x="39956" y="3353550"/>
              <a:ext cx="9070848" cy="1152128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39956" y="1995686"/>
              <a:ext cx="1939756" cy="288032"/>
            </a:xfrm>
            <a:prstGeom prst="rect">
              <a:avLst/>
            </a:prstGeom>
            <a:noFill/>
            <a:ln w="9525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H="1" flipV="1">
              <a:off x="1907704" y="2355726"/>
              <a:ext cx="720080" cy="9978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0" name="Rectangle 9"/>
            <p:cNvSpPr/>
            <p:nvPr/>
          </p:nvSpPr>
          <p:spPr bwMode="auto">
            <a:xfrm>
              <a:off x="44528" y="3353550"/>
              <a:ext cx="9066276" cy="1152128"/>
            </a:xfrm>
            <a:prstGeom prst="rect">
              <a:avLst/>
            </a:prstGeom>
            <a:noFill/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11" name="P. Craievich et al."/>
          <p:cNvSpPr txBox="1"/>
          <p:nvPr/>
        </p:nvSpPr>
        <p:spPr>
          <a:xfrm>
            <a:off x="7641220" y="4146487"/>
            <a:ext cx="1443663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lang="en-US" sz="900" b="0" i="1" dirty="0" smtClean="0">
                <a:latin typeface="+mn-lt"/>
              </a:rPr>
              <a:t>M. </a:t>
            </a:r>
            <a:r>
              <a:rPr lang="en-US" sz="900" b="0" i="1" dirty="0" err="1" smtClean="0">
                <a:latin typeface="+mn-lt"/>
              </a:rPr>
              <a:t>Schaer</a:t>
            </a:r>
            <a:r>
              <a:rPr lang="en-US" sz="900" b="0" i="1" dirty="0" smtClean="0">
                <a:latin typeface="+mn-lt"/>
              </a:rPr>
              <a:t> and D. </a:t>
            </a:r>
            <a:r>
              <a:rPr lang="en-US" sz="900" b="0" i="1" dirty="0" err="1" smtClean="0">
                <a:latin typeface="+mn-lt"/>
              </a:rPr>
              <a:t>Hauenstein</a:t>
            </a:r>
            <a:endParaRPr sz="900" b="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6130849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34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The</a:t>
            </a:r>
            <a:r>
              <a:rPr lang="es-ES" dirty="0" smtClean="0"/>
              <a:t> P3 </a:t>
            </a:r>
            <a:r>
              <a:rPr lang="es-ES" dirty="0" err="1" smtClean="0"/>
              <a:t>beam</a:t>
            </a:r>
            <a:endParaRPr lang="de-CH" dirty="0"/>
          </a:p>
        </p:txBody>
      </p:sp>
      <p:pic>
        <p:nvPicPr>
          <p:cNvPr id="5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0800" y="1563638"/>
            <a:ext cx="6153066" cy="3205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305" y="474047"/>
            <a:ext cx="3491883" cy="109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583253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35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Yield estimation</a:t>
            </a:r>
            <a:endParaRPr lang="it-IT" dirty="0"/>
          </a:p>
        </p:txBody>
      </p:sp>
      <p:sp>
        <p:nvSpPr>
          <p:cNvPr id="5" name="Línea"/>
          <p:cNvSpPr/>
          <p:nvPr/>
        </p:nvSpPr>
        <p:spPr>
          <a:xfrm flipH="1" flipV="1">
            <a:off x="1475656" y="1572923"/>
            <a:ext cx="20782" cy="1997654"/>
          </a:xfrm>
          <a:prstGeom prst="line">
            <a:avLst/>
          </a:prstGeom>
          <a:ln w="38100">
            <a:solidFill>
              <a:schemeClr val="accent1">
                <a:satOff val="-15066"/>
                <a:lumOff val="13578"/>
              </a:schemeClr>
            </a:solidFill>
            <a:custDash>
              <a:ds d="200000" sp="200000"/>
            </a:custDash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" name="Línea"/>
          <p:cNvSpPr/>
          <p:nvPr/>
        </p:nvSpPr>
        <p:spPr>
          <a:xfrm flipV="1">
            <a:off x="4705761" y="1604337"/>
            <a:ext cx="10255" cy="1919268"/>
          </a:xfrm>
          <a:prstGeom prst="line">
            <a:avLst/>
          </a:prstGeom>
          <a:ln w="38100">
            <a:solidFill>
              <a:schemeClr val="accent1">
                <a:satOff val="-15066"/>
                <a:lumOff val="13578"/>
              </a:schemeClr>
            </a:solidFill>
            <a:custDash>
              <a:ds d="200000" sp="200000"/>
            </a:custDash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" name="Rectangle 8"/>
          <p:cNvSpPr/>
          <p:nvPr/>
        </p:nvSpPr>
        <p:spPr>
          <a:xfrm>
            <a:off x="2507008" y="2282836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8" name="Rectangle 9"/>
          <p:cNvSpPr/>
          <p:nvPr/>
        </p:nvSpPr>
        <p:spPr>
          <a:xfrm>
            <a:off x="2835155" y="2282835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9" name="Rectangle 10"/>
          <p:cNvSpPr/>
          <p:nvPr/>
        </p:nvSpPr>
        <p:spPr>
          <a:xfrm>
            <a:off x="2507008" y="2877846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10" name="Rectangle 11"/>
          <p:cNvSpPr/>
          <p:nvPr/>
        </p:nvSpPr>
        <p:spPr>
          <a:xfrm>
            <a:off x="2819698" y="2887667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grpSp>
        <p:nvGrpSpPr>
          <p:cNvPr id="11" name="Rectangle 47"/>
          <p:cNvGrpSpPr/>
          <p:nvPr/>
        </p:nvGrpSpPr>
        <p:grpSpPr>
          <a:xfrm>
            <a:off x="3158538" y="2440650"/>
            <a:ext cx="389211" cy="395185"/>
            <a:chOff x="0" y="0"/>
            <a:chExt cx="389210" cy="395183"/>
          </a:xfrm>
        </p:grpSpPr>
        <p:sp>
          <p:nvSpPr>
            <p:cNvPr id="12" name="Cuadrado"/>
            <p:cNvSpPr/>
            <p:nvPr/>
          </p:nvSpPr>
          <p:spPr>
            <a:xfrm>
              <a:off x="-1" y="0"/>
              <a:ext cx="389212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" name="…"/>
            <p:cNvSpPr txBox="1"/>
            <p:nvPr/>
          </p:nvSpPr>
          <p:spPr>
            <a:xfrm>
              <a:off x="-1" y="0"/>
              <a:ext cx="389212" cy="196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…</a:t>
              </a:r>
            </a:p>
          </p:txBody>
        </p:sp>
      </p:grpSp>
      <p:grpSp>
        <p:nvGrpSpPr>
          <p:cNvPr id="14" name="Rectangle 52"/>
          <p:cNvGrpSpPr/>
          <p:nvPr/>
        </p:nvGrpSpPr>
        <p:grpSpPr>
          <a:xfrm>
            <a:off x="3590639" y="2427734"/>
            <a:ext cx="689961" cy="408102"/>
            <a:chOff x="-1" y="-12916"/>
            <a:chExt cx="689960" cy="408100"/>
          </a:xfrm>
        </p:grpSpPr>
        <p:sp>
          <p:nvSpPr>
            <p:cNvPr id="15" name="Rectángulo"/>
            <p:cNvSpPr/>
            <p:nvPr/>
          </p:nvSpPr>
          <p:spPr>
            <a:xfrm>
              <a:off x="-1" y="0"/>
              <a:ext cx="689960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latin typeface="+mn-lt"/>
              </a:endParaRPr>
            </a:p>
          </p:txBody>
        </p:sp>
        <p:sp>
          <p:nvSpPr>
            <p:cNvPr id="16" name="Cavity 10"/>
            <p:cNvSpPr txBox="1"/>
            <p:nvPr/>
          </p:nvSpPr>
          <p:spPr>
            <a:xfrm>
              <a:off x="-1" y="-12916"/>
              <a:ext cx="689960" cy="276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dirty="0">
                  <a:latin typeface="+mn-lt"/>
                </a:rPr>
                <a:t>Cavity 10</a:t>
              </a:r>
            </a:p>
          </p:txBody>
        </p:sp>
      </p:grpSp>
      <p:sp>
        <p:nvSpPr>
          <p:cNvPr id="17" name="Rectangle 53"/>
          <p:cNvSpPr/>
          <p:nvPr/>
        </p:nvSpPr>
        <p:spPr>
          <a:xfrm>
            <a:off x="3667455" y="2276085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18" name="Rectangle 54"/>
          <p:cNvSpPr/>
          <p:nvPr/>
        </p:nvSpPr>
        <p:spPr>
          <a:xfrm>
            <a:off x="3995601" y="2276084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19" name="Rectangle 55"/>
          <p:cNvSpPr/>
          <p:nvPr/>
        </p:nvSpPr>
        <p:spPr>
          <a:xfrm>
            <a:off x="3667454" y="2871095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0" name="Rectangle 56"/>
          <p:cNvSpPr/>
          <p:nvPr/>
        </p:nvSpPr>
        <p:spPr>
          <a:xfrm>
            <a:off x="3980144" y="2880916"/>
            <a:ext cx="225820" cy="1194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grpSp>
        <p:nvGrpSpPr>
          <p:cNvPr id="21" name="Rectangle 12"/>
          <p:cNvGrpSpPr/>
          <p:nvPr/>
        </p:nvGrpSpPr>
        <p:grpSpPr>
          <a:xfrm>
            <a:off x="2426017" y="2440650"/>
            <a:ext cx="689961" cy="395186"/>
            <a:chOff x="-1" y="0"/>
            <a:chExt cx="689960" cy="395184"/>
          </a:xfrm>
        </p:grpSpPr>
        <p:sp>
          <p:nvSpPr>
            <p:cNvPr id="22" name="Rectángulo"/>
            <p:cNvSpPr/>
            <p:nvPr/>
          </p:nvSpPr>
          <p:spPr>
            <a:xfrm>
              <a:off x="-1" y="0"/>
              <a:ext cx="689960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latin typeface="+mn-lt"/>
              </a:endParaRPr>
            </a:p>
          </p:txBody>
        </p:sp>
        <p:sp>
          <p:nvSpPr>
            <p:cNvPr id="23" name="Cavity 1"/>
            <p:cNvSpPr txBox="1"/>
            <p:nvPr/>
          </p:nvSpPr>
          <p:spPr>
            <a:xfrm>
              <a:off x="-1" y="70127"/>
              <a:ext cx="689960" cy="276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dirty="0">
                  <a:latin typeface="+mn-lt"/>
                </a:rPr>
                <a:t>Cavity 1</a:t>
              </a:r>
            </a:p>
          </p:txBody>
        </p:sp>
      </p:grpSp>
      <p:sp>
        <p:nvSpPr>
          <p:cNvPr id="24" name="Rectangle 8"/>
          <p:cNvSpPr/>
          <p:nvPr/>
        </p:nvSpPr>
        <p:spPr>
          <a:xfrm>
            <a:off x="1276922" y="2125631"/>
            <a:ext cx="1101771" cy="2915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5" name="Rectangle 8"/>
          <p:cNvSpPr/>
          <p:nvPr/>
        </p:nvSpPr>
        <p:spPr>
          <a:xfrm>
            <a:off x="1284057" y="2865859"/>
            <a:ext cx="1101772" cy="291584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>
              <a:latin typeface="+mn-lt"/>
            </a:endParaRPr>
          </a:p>
        </p:txBody>
      </p:sp>
      <p:sp>
        <p:nvSpPr>
          <p:cNvPr id="26" name="Rectangle 57"/>
          <p:cNvSpPr txBox="1"/>
          <p:nvPr/>
        </p:nvSpPr>
        <p:spPr>
          <a:xfrm>
            <a:off x="775443" y="2537034"/>
            <a:ext cx="449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 defTabSz="914400">
              <a:lnSpc>
                <a:spcPct val="150000"/>
              </a:lnSpc>
              <a:defRPr sz="800" b="1">
                <a:solidFill>
                  <a:srgbClr val="000000"/>
                </a:solidFill>
              </a:defRPr>
            </a:lvl1pPr>
          </a:lstStyle>
          <a:p>
            <a:r>
              <a:rPr dirty="0">
                <a:latin typeface="+mn-lt"/>
              </a:rPr>
              <a:t>6 GeV e-</a:t>
            </a:r>
          </a:p>
        </p:txBody>
      </p:sp>
      <p:sp>
        <p:nvSpPr>
          <p:cNvPr id="27" name="Rectangle 57"/>
          <p:cNvSpPr txBox="1"/>
          <p:nvPr/>
        </p:nvSpPr>
        <p:spPr>
          <a:xfrm>
            <a:off x="1777120" y="2496530"/>
            <a:ext cx="441786" cy="326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 defTabSz="914400">
              <a:lnSpc>
                <a:spcPct val="70000"/>
              </a:lnSpc>
              <a:defRPr sz="800" b="1">
                <a:solidFill>
                  <a:srgbClr val="000000"/>
                </a:solidFill>
              </a:defRPr>
            </a:pPr>
            <a:r>
              <a:rPr>
                <a:latin typeface="+mn-lt"/>
              </a:rPr>
              <a:t>10 MeV </a:t>
            </a:r>
          </a:p>
          <a:p>
            <a:pPr algn="ctr" defTabSz="914400">
              <a:lnSpc>
                <a:spcPct val="70000"/>
              </a:lnSpc>
              <a:defRPr sz="800" b="1">
                <a:solidFill>
                  <a:srgbClr val="000000"/>
                </a:solidFill>
              </a:defRPr>
            </a:pPr>
            <a:r>
              <a:rPr>
                <a:latin typeface="+mn-lt"/>
              </a:rPr>
              <a:t>e+e-</a:t>
            </a:r>
          </a:p>
        </p:txBody>
      </p:sp>
      <p:sp>
        <p:nvSpPr>
          <p:cNvPr id="28" name="Rectangle 57"/>
          <p:cNvSpPr txBox="1"/>
          <p:nvPr/>
        </p:nvSpPr>
        <p:spPr>
          <a:xfrm>
            <a:off x="1331640" y="2859782"/>
            <a:ext cx="94372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 defTabSz="914400">
              <a:lnSpc>
                <a:spcPct val="150000"/>
              </a:lnSpc>
              <a:defRPr sz="800">
                <a:solidFill>
                  <a:srgbClr val="000000"/>
                </a:solidFill>
              </a:defRPr>
            </a:lvl1pPr>
          </a:lstStyle>
          <a:p>
            <a:r>
              <a:rPr dirty="0"/>
              <a:t>Matching Device</a:t>
            </a:r>
          </a:p>
        </p:txBody>
      </p:sp>
      <p:sp>
        <p:nvSpPr>
          <p:cNvPr id="29" name="Rectangle 57"/>
          <p:cNvSpPr txBox="1"/>
          <p:nvPr/>
        </p:nvSpPr>
        <p:spPr>
          <a:xfrm>
            <a:off x="4323564" y="2496530"/>
            <a:ext cx="770886" cy="28342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lnSpc>
                <a:spcPct val="70000"/>
              </a:lnSpc>
              <a:defRPr sz="800" b="1">
                <a:solidFill>
                  <a:srgbClr val="000000"/>
                </a:solidFill>
              </a:defRPr>
            </a:pPr>
            <a:r>
              <a:t>200 MeV </a:t>
            </a:r>
          </a:p>
          <a:p>
            <a:pPr algn="ctr" defTabSz="914400">
              <a:lnSpc>
                <a:spcPct val="70000"/>
              </a:lnSpc>
              <a:defRPr sz="800" b="1">
                <a:solidFill>
                  <a:srgbClr val="000000"/>
                </a:solidFill>
              </a:defRPr>
            </a:pPr>
            <a:r>
              <a:t>e+e-</a:t>
            </a:r>
          </a:p>
        </p:txBody>
      </p:sp>
      <p:sp>
        <p:nvSpPr>
          <p:cNvPr id="30" name="LINAC1 (≈ 60 Cavities)"/>
          <p:cNvSpPr/>
          <p:nvPr/>
        </p:nvSpPr>
        <p:spPr>
          <a:xfrm>
            <a:off x="5142177" y="2446215"/>
            <a:ext cx="1453367" cy="38405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sz="800"/>
            </a:lvl1pPr>
          </a:lstStyle>
          <a:p>
            <a:r>
              <a:rPr dirty="0" smtClean="0">
                <a:latin typeface="+mn-lt"/>
              </a:rPr>
              <a:t>LINAC1</a:t>
            </a:r>
            <a:endParaRPr dirty="0">
              <a:latin typeface="+mn-lt"/>
            </a:endParaRPr>
          </a:p>
        </p:txBody>
      </p:sp>
      <p:sp>
        <p:nvSpPr>
          <p:cNvPr id="31" name="Rectangle 57"/>
          <p:cNvSpPr txBox="1"/>
          <p:nvPr/>
        </p:nvSpPr>
        <p:spPr>
          <a:xfrm>
            <a:off x="2117895" y="1703202"/>
            <a:ext cx="2084872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 defTabSz="914400">
              <a:lnSpc>
                <a:spcPct val="70000"/>
              </a:lnSpc>
              <a:defRPr sz="1000" b="1">
                <a:solidFill>
                  <a:srgbClr val="000000"/>
                </a:solidFill>
              </a:defRPr>
            </a:lvl1pPr>
          </a:lstStyle>
          <a:p>
            <a:r>
              <a:rPr>
                <a:latin typeface="+mn-lt"/>
              </a:rPr>
              <a:t>Particle Tracking with ASTRA</a:t>
            </a:r>
          </a:p>
        </p:txBody>
      </p:sp>
      <p:sp>
        <p:nvSpPr>
          <p:cNvPr id="32" name="Rectangle 57"/>
          <p:cNvSpPr txBox="1"/>
          <p:nvPr/>
        </p:nvSpPr>
        <p:spPr>
          <a:xfrm>
            <a:off x="4826425" y="1703202"/>
            <a:ext cx="2084871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 defTabSz="914400">
              <a:lnSpc>
                <a:spcPct val="70000"/>
              </a:lnSpc>
              <a:defRPr sz="1000" b="1">
                <a:solidFill>
                  <a:srgbClr val="000000"/>
                </a:solidFill>
              </a:defRPr>
            </a:lvl1pPr>
          </a:lstStyle>
          <a:p>
            <a:r>
              <a:rPr>
                <a:latin typeface="+mn-lt"/>
              </a:rPr>
              <a:t>Analytical transformation</a:t>
            </a:r>
          </a:p>
        </p:txBody>
      </p:sp>
      <p:sp>
        <p:nvSpPr>
          <p:cNvPr id="33" name="Rectangle 57"/>
          <p:cNvSpPr txBox="1"/>
          <p:nvPr/>
        </p:nvSpPr>
        <p:spPr>
          <a:xfrm>
            <a:off x="203603" y="1703202"/>
            <a:ext cx="1290634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 defTabSz="914400">
              <a:lnSpc>
                <a:spcPct val="70000"/>
              </a:lnSpc>
              <a:defRPr sz="1000" b="1">
                <a:solidFill>
                  <a:srgbClr val="000000"/>
                </a:solidFill>
              </a:defRPr>
            </a:lvl1pPr>
          </a:lstStyle>
          <a:p>
            <a:r>
              <a:rPr>
                <a:latin typeface="+mn-lt"/>
              </a:rPr>
              <a:t>Geant4</a:t>
            </a:r>
          </a:p>
        </p:txBody>
      </p:sp>
      <p:sp>
        <p:nvSpPr>
          <p:cNvPr id="34" name="Rectangle 57"/>
          <p:cNvSpPr txBox="1"/>
          <p:nvPr/>
        </p:nvSpPr>
        <p:spPr>
          <a:xfrm>
            <a:off x="6488093" y="2504065"/>
            <a:ext cx="770886" cy="326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lnSpc>
                <a:spcPct val="70000"/>
              </a:lnSpc>
              <a:defRPr sz="800" b="1">
                <a:solidFill>
                  <a:srgbClr val="000000"/>
                </a:solidFill>
              </a:defRPr>
            </a:pPr>
            <a:r>
              <a:rPr>
                <a:latin typeface="+mn-lt"/>
              </a:rPr>
              <a:t>1.5 GeV</a:t>
            </a:r>
          </a:p>
          <a:p>
            <a:pPr algn="ctr" defTabSz="914400">
              <a:lnSpc>
                <a:spcPct val="70000"/>
              </a:lnSpc>
              <a:defRPr sz="800" b="1">
                <a:solidFill>
                  <a:srgbClr val="000000"/>
                </a:solidFill>
              </a:defRPr>
            </a:pPr>
            <a:r>
              <a:rPr>
                <a:latin typeface="+mn-lt"/>
              </a:rPr>
              <a:t>e+</a:t>
            </a:r>
          </a:p>
        </p:txBody>
      </p:sp>
      <p:pic>
        <p:nvPicPr>
          <p:cNvPr id="36" name="desconocido.png" descr="desconocid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2951" y="2434891"/>
            <a:ext cx="533091" cy="418858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/>
          <a:srcRect l="13057" t="12032" r="10780" b="9756"/>
          <a:stretch/>
        </p:blipFill>
        <p:spPr>
          <a:xfrm>
            <a:off x="7185683" y="2031825"/>
            <a:ext cx="1690299" cy="1255651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 bwMode="auto">
          <a:xfrm>
            <a:off x="7695735" y="2190358"/>
            <a:ext cx="671886" cy="446310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12360" y="2005306"/>
            <a:ext cx="553381" cy="2115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b="1" dirty="0" smtClean="0">
                <a:solidFill>
                  <a:srgbClr val="FF0000"/>
                </a:solidFill>
                <a:latin typeface="Calibri"/>
              </a:rPr>
              <a:t>DR filter</a:t>
            </a:r>
            <a:endParaRPr lang="it-IT" sz="1200" b="1" dirty="0" err="1" smtClean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8861884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36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Extended </a:t>
            </a:r>
            <a:r>
              <a:rPr lang="es-ES" dirty="0" err="1" smtClean="0"/>
              <a:t>simulation</a:t>
            </a:r>
            <a:r>
              <a:rPr lang="es-ES" dirty="0" smtClean="0"/>
              <a:t> (e+ </a:t>
            </a:r>
            <a:r>
              <a:rPr lang="es-ES" dirty="0" err="1" smtClean="0"/>
              <a:t>yield</a:t>
            </a:r>
            <a:r>
              <a:rPr lang="es-ES" dirty="0" smtClean="0"/>
              <a:t>)</a:t>
            </a:r>
            <a:endParaRPr lang="de-CH" dirty="0"/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849" y="1894775"/>
            <a:ext cx="3667124" cy="2332457"/>
          </a:xfrm>
          <a:prstGeom prst="rect">
            <a:avLst/>
          </a:prstGeom>
        </p:spPr>
      </p:pic>
      <p:pic>
        <p:nvPicPr>
          <p:cNvPr id="6" name="desconocido.png" descr="desconocid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5263" y="1405519"/>
            <a:ext cx="3805888" cy="33109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35738701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37</a:t>
            </a:fld>
            <a:endParaRPr lang="de-D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76D035-15C8-614B-8BC1-0EB4E8EEA92D}"/>
              </a:ext>
            </a:extLst>
          </p:cNvPr>
          <p:cNvSpPr/>
          <p:nvPr/>
        </p:nvSpPr>
        <p:spPr>
          <a:xfrm>
            <a:off x="2399571" y="4232671"/>
            <a:ext cx="6755649" cy="6001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FCCIS: 'This project has received funding from the European Union's Horizon 2020 research and innovation programme under the European Union's Horizon 2020 research and innovation programme under grant agreement No 951754.'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A1D238-273F-DF08-3611-DFB01C0B0E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723879"/>
            <a:ext cx="1571988" cy="4616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7DDDD0-27E6-08CE-3D77-61EDF2257560}"/>
              </a:ext>
            </a:extLst>
          </p:cNvPr>
          <p:cNvSpPr txBox="1"/>
          <p:nvPr/>
        </p:nvSpPr>
        <p:spPr>
          <a:xfrm>
            <a:off x="2399572" y="3723879"/>
            <a:ext cx="675564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This work was done under the auspices of CHART (Swiss Accelerator Research and Technology) Collaboration, 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https://chart.ch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CH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18558" y="699542"/>
            <a:ext cx="8361953" cy="2664296"/>
          </a:xfrm>
          <a:prstGeom prst="rect">
            <a:avLst/>
          </a:prstGeom>
          <a:solidFill>
            <a:srgbClr val="FFFFFF">
              <a:alpha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5532" y="1131590"/>
            <a:ext cx="4680520" cy="1800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b="1" dirty="0" smtClean="0">
                <a:solidFill>
                  <a:srgbClr val="000000"/>
                </a:solidFill>
                <a:latin typeface="Calibri"/>
              </a:rPr>
              <a:t>Special thanks go to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Prof. Dr. Mike Seidel (EPFL/PSI), thesis advisor;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Dr. Paolo </a:t>
            </a: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Craievich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(PSI), co-advisor;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Dr. Riccardo </a:t>
            </a: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Zennaro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(PSI), supervisor;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0000"/>
              </a:solidFill>
              <a:latin typeface="Calibri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a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nd the P</a:t>
            </a:r>
            <a:r>
              <a:rPr lang="en-US" sz="1200" baseline="30000" dirty="0" smtClean="0">
                <a:solidFill>
                  <a:srgbClr val="000000"/>
                </a:solidFill>
                <a:latin typeface="Calibri"/>
              </a:rPr>
              <a:t>3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and FCC-</a:t>
            </a: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ee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Injector team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3F1AE8D-D73E-2F45-B10B-966D911753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3363" y="221454"/>
            <a:ext cx="486803" cy="1645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751" y="195925"/>
            <a:ext cx="497941" cy="21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76821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38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Backup: NC Solenoids</a:t>
            </a:r>
            <a:endParaRPr lang="de-CH" dirty="0"/>
          </a:p>
        </p:txBody>
      </p:sp>
      <p:graphicFrame>
        <p:nvGraphicFramePr>
          <p:cNvPr id="5" name="Tabla"/>
          <p:cNvGraphicFramePr/>
          <p:nvPr>
            <p:extLst>
              <p:ext uri="{D42A27DB-BD31-4B8C-83A1-F6EECF244321}">
                <p14:modId xmlns:p14="http://schemas.microsoft.com/office/powerpoint/2010/main" val="1410868424"/>
              </p:ext>
            </p:extLst>
          </p:nvPr>
        </p:nvGraphicFramePr>
        <p:xfrm>
          <a:off x="1855315" y="1880366"/>
          <a:ext cx="5308973" cy="134776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89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6911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300" b="1" dirty="0">
                          <a:sym typeface="Arial"/>
                        </a:rPr>
                        <a:t>Solenoid strength</a:t>
                      </a:r>
                      <a:endParaRPr sz="1300" b="1" dirty="0">
                        <a:solidFill>
                          <a:srgbClr val="FFFFFF"/>
                        </a:solidFill>
                        <a:sym typeface="Arial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300" b="1" dirty="0">
                          <a:sym typeface="Arial"/>
                        </a:rPr>
                        <a:t>Mean power consumption 
(4 solenoids, cooling power not included)</a:t>
                      </a:r>
                      <a:endParaRPr sz="1300" b="1" dirty="0">
                        <a:solidFill>
                          <a:srgbClr val="FFFFFF"/>
                        </a:solidFill>
                        <a:sym typeface="Arial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95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sym typeface="Arial"/>
                        </a:rPr>
                        <a:t>0.3 T</a:t>
                      </a:r>
                      <a:endParaRPr sz="1300">
                        <a:solidFill>
                          <a:schemeClr val="accent3"/>
                        </a:solidFill>
                        <a:sym typeface="Arial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sym typeface="Arial"/>
                        </a:rPr>
                        <a:t>48 kW</a:t>
                      </a:r>
                      <a:endParaRPr sz="1300">
                        <a:solidFill>
                          <a:schemeClr val="accent3"/>
                        </a:solidFill>
                        <a:sym typeface="Arial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95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sym typeface="Arial"/>
                        </a:rPr>
                        <a:t>0.5 T</a:t>
                      </a:r>
                      <a:endParaRPr sz="1300">
                        <a:solidFill>
                          <a:schemeClr val="accent3"/>
                        </a:solidFill>
                        <a:sym typeface="Arial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sym typeface="Arial"/>
                        </a:rPr>
                        <a:t>136 kW</a:t>
                      </a:r>
                      <a:endParaRPr sz="1300">
                        <a:solidFill>
                          <a:schemeClr val="accent3"/>
                        </a:solidFill>
                        <a:sym typeface="Arial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95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sym typeface="Arial"/>
                        </a:rPr>
                        <a:t>0.7 T</a:t>
                      </a:r>
                      <a:endParaRPr sz="1300">
                        <a:solidFill>
                          <a:schemeClr val="accent3"/>
                        </a:solidFill>
                        <a:sym typeface="Arial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 dirty="0">
                          <a:sym typeface="Arial"/>
                        </a:rPr>
                        <a:t>268 kW</a:t>
                      </a:r>
                      <a:endParaRPr sz="1300" dirty="0">
                        <a:solidFill>
                          <a:schemeClr val="accent3"/>
                        </a:solidFill>
                        <a:sym typeface="Arial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Mean power consumption of 2 cavities = 25 kW"/>
          <p:cNvSpPr txBox="1"/>
          <p:nvPr/>
        </p:nvSpPr>
        <p:spPr>
          <a:xfrm>
            <a:off x="2165932" y="3579862"/>
            <a:ext cx="4649054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b="1"/>
            </a:lvl1pPr>
          </a:lstStyle>
          <a:p>
            <a:r>
              <a:t>Mean power consumption of 2 cavities = 25 kW</a:t>
            </a:r>
          </a:p>
        </p:txBody>
      </p:sp>
    </p:spTree>
    <p:extLst>
      <p:ext uri="{BB962C8B-B14F-4D97-AF65-F5344CB8AC3E}">
        <p14:creationId xmlns:p14="http://schemas.microsoft.com/office/powerpoint/2010/main" val="3200236524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39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357" y="555526"/>
            <a:ext cx="5615827" cy="381375"/>
          </a:xfrm>
        </p:spPr>
        <p:txBody>
          <a:bodyPr/>
          <a:lstStyle/>
          <a:p>
            <a:r>
              <a:rPr lang="en-US" dirty="0" smtClean="0"/>
              <a:t>Backup (III): Size-optimized AMD</a:t>
            </a:r>
            <a:endParaRPr lang="de-CH" dirty="0"/>
          </a:p>
        </p:txBody>
      </p:sp>
      <p:pic>
        <p:nvPicPr>
          <p:cNvPr id="5" name="Content Placeholder 5" descr="Content Placeholder 5"/>
          <p:cNvPicPr>
            <a:picLocks noChangeAspect="1"/>
          </p:cNvPicPr>
          <p:nvPr/>
        </p:nvPicPr>
        <p:blipFill>
          <a:blip r:embed="rId2">
            <a:extLst/>
          </a:blip>
          <a:srcRect l="53245" t="6747" r="32048" b="6012"/>
          <a:stretch>
            <a:fillRect/>
          </a:stretch>
        </p:blipFill>
        <p:spPr>
          <a:xfrm rot="5400000">
            <a:off x="3595544" y="2459782"/>
            <a:ext cx="599536" cy="366694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rcRect l="30882" t="32554" r="49261" b="28682"/>
          <a:stretch>
            <a:fillRect/>
          </a:stretch>
        </p:blipFill>
        <p:spPr>
          <a:xfrm rot="16200000">
            <a:off x="4953525" y="3296425"/>
            <a:ext cx="624199" cy="71627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desconocido.png" descr="desconocido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6152" y="1347614"/>
            <a:ext cx="7059897" cy="202363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Original arrangement: 22 coils"/>
          <p:cNvSpPr txBox="1"/>
          <p:nvPr/>
        </p:nvSpPr>
        <p:spPr>
          <a:xfrm>
            <a:off x="5934374" y="4155057"/>
            <a:ext cx="2306549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Original arrangement: 22 coils</a:t>
            </a:r>
          </a:p>
        </p:txBody>
      </p:sp>
      <p:sp>
        <p:nvSpPr>
          <p:cNvPr id="9" name="Downsized version: 5 coils."/>
          <p:cNvSpPr txBox="1"/>
          <p:nvPr/>
        </p:nvSpPr>
        <p:spPr>
          <a:xfrm>
            <a:off x="5934374" y="3516250"/>
            <a:ext cx="2095337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Downsized version: 5 coils.</a:t>
            </a:r>
          </a:p>
        </p:txBody>
      </p:sp>
      <p:pic>
        <p:nvPicPr>
          <p:cNvPr id="10" name="Picture 13" descr="Picture 13"/>
          <p:cNvPicPr>
            <a:picLocks noChangeAspect="1"/>
          </p:cNvPicPr>
          <p:nvPr/>
        </p:nvPicPr>
        <p:blipFill>
          <a:blip r:embed="rId5">
            <a:extLst/>
          </a:blip>
          <a:srcRect l="7468" t="16487" r="36992" b="6673"/>
          <a:stretch>
            <a:fillRect/>
          </a:stretch>
        </p:blipFill>
        <p:spPr>
          <a:xfrm>
            <a:off x="6084168" y="195486"/>
            <a:ext cx="1343758" cy="1297607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P. Craievich et al."/>
          <p:cNvSpPr txBox="1"/>
          <p:nvPr/>
        </p:nvSpPr>
        <p:spPr>
          <a:xfrm>
            <a:off x="2325123" y="4719456"/>
            <a:ext cx="3140377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pPr algn="ctr"/>
            <a:r>
              <a:rPr lang="en-US" sz="900" b="0" i="1" dirty="0" smtClean="0">
                <a:latin typeface="+mn-lt"/>
              </a:rPr>
              <a:t>Thanks to J. Kosse and M. </a:t>
            </a:r>
            <a:r>
              <a:rPr lang="en-US" sz="900" b="0" i="1" smtClean="0">
                <a:latin typeface="+mn-lt"/>
              </a:rPr>
              <a:t>Duda</a:t>
            </a:r>
            <a:endParaRPr sz="900" b="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172520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P-cubed (WP6) in context</a:t>
            </a:r>
            <a:endParaRPr lang="de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7EA34E-25DA-5C4A-931B-B3DE2B7DE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203598"/>
            <a:ext cx="6325568" cy="344362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1115616" y="987574"/>
            <a:ext cx="5040560" cy="3888432"/>
          </a:xfrm>
          <a:prstGeom prst="rect">
            <a:avLst/>
          </a:prstGeom>
          <a:solidFill>
            <a:srgbClr val="FFFFF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156176" y="1491630"/>
            <a:ext cx="936104" cy="144016"/>
          </a:xfrm>
          <a:prstGeom prst="rect">
            <a:avLst/>
          </a:prstGeom>
          <a:solidFill>
            <a:srgbClr val="FFFFF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82269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P-cubed (WP6) in context</a:t>
            </a:r>
            <a:endParaRPr lang="de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7EA34E-25DA-5C4A-931B-B3DE2B7DE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203598"/>
            <a:ext cx="6325568" cy="344362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1115616" y="987574"/>
            <a:ext cx="5040560" cy="3888432"/>
          </a:xfrm>
          <a:prstGeom prst="rect">
            <a:avLst/>
          </a:prstGeom>
          <a:solidFill>
            <a:srgbClr val="FFFFF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156176" y="1491630"/>
            <a:ext cx="936104" cy="144016"/>
          </a:xfrm>
          <a:prstGeom prst="rect">
            <a:avLst/>
          </a:prstGeom>
          <a:solidFill>
            <a:srgbClr val="FFFFFF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sz="quarter" idx="13"/>
          </p:nvPr>
        </p:nvSpPr>
        <p:spPr>
          <a:xfrm>
            <a:off x="827584" y="1176808"/>
            <a:ext cx="5256584" cy="3509963"/>
          </a:xfrm>
          <a:solidFill>
            <a:schemeClr val="bg1"/>
          </a:solidFill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Design and perform a </a:t>
            </a:r>
            <a:r>
              <a:rPr lang="en-US" sz="2000" dirty="0"/>
              <a:t>proof-of-principle experiment </a:t>
            </a:r>
            <a:r>
              <a:rPr lang="en-US" sz="2000" dirty="0" smtClean="0"/>
              <a:t>for the </a:t>
            </a:r>
            <a:r>
              <a:rPr lang="en-US" sz="2000" dirty="0"/>
              <a:t>FCC-</a:t>
            </a:r>
            <a:r>
              <a:rPr lang="en-US" sz="2000" dirty="0" err="1"/>
              <a:t>ee</a:t>
            </a:r>
            <a:r>
              <a:rPr lang="en-US" sz="2000" dirty="0"/>
              <a:t> positron source:</a:t>
            </a:r>
          </a:p>
          <a:p>
            <a:pPr marL="857250" lvl="2" indent="-171450"/>
            <a:r>
              <a:rPr lang="en-US" sz="2000" dirty="0"/>
              <a:t>Provide first experimental measure of the FCC-</a:t>
            </a:r>
            <a:r>
              <a:rPr lang="en-US" sz="2000" dirty="0" err="1"/>
              <a:t>ee</a:t>
            </a:r>
            <a:r>
              <a:rPr lang="en-US" sz="2000" dirty="0"/>
              <a:t> e+ Yield</a:t>
            </a:r>
          </a:p>
          <a:p>
            <a:pPr marL="857250" lvl="2" indent="-171450"/>
            <a:r>
              <a:rPr lang="en-US" sz="2000" dirty="0"/>
              <a:t>Develop and test novel approach technology for e+ production</a:t>
            </a:r>
          </a:p>
          <a:p>
            <a:pPr marL="857250" lvl="2" indent="-171450"/>
            <a:r>
              <a:rPr lang="en-US" sz="2000" dirty="0"/>
              <a:t>Contribute to future accelerators and e+ sources</a:t>
            </a:r>
          </a:p>
        </p:txBody>
      </p:sp>
    </p:spTree>
    <p:extLst>
      <p:ext uri="{BB962C8B-B14F-4D97-AF65-F5344CB8AC3E}">
        <p14:creationId xmlns:p14="http://schemas.microsoft.com/office/powerpoint/2010/main" val="8157524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FCC-</a:t>
            </a:r>
            <a:r>
              <a:rPr lang="en-US" dirty="0" err="1" smtClean="0"/>
              <a:t>ee</a:t>
            </a:r>
            <a:r>
              <a:rPr lang="en-US" dirty="0" smtClean="0"/>
              <a:t> Injector complex</a:t>
            </a:r>
            <a:endParaRPr lang="de-CH" dirty="0"/>
          </a:p>
        </p:txBody>
      </p:sp>
      <p:sp>
        <p:nvSpPr>
          <p:cNvPr id="5" name="P. Craievich et al."/>
          <p:cNvSpPr txBox="1"/>
          <p:nvPr/>
        </p:nvSpPr>
        <p:spPr>
          <a:xfrm>
            <a:off x="6788963" y="2843909"/>
            <a:ext cx="996425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sz="900" b="0" i="1" dirty="0">
                <a:latin typeface="+mn-lt"/>
              </a:rPr>
              <a:t>P. </a:t>
            </a:r>
            <a:r>
              <a:rPr sz="900" b="0" i="1" dirty="0" err="1">
                <a:latin typeface="+mn-lt"/>
              </a:rPr>
              <a:t>Craievich</a:t>
            </a:r>
            <a:r>
              <a:rPr sz="900" b="0" i="1" dirty="0">
                <a:latin typeface="+mn-lt"/>
              </a:rPr>
              <a:t> et al.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155" y="1194680"/>
            <a:ext cx="6526233" cy="164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93367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FCC-</a:t>
            </a:r>
            <a:r>
              <a:rPr lang="en-US" dirty="0" err="1" smtClean="0"/>
              <a:t>ee</a:t>
            </a:r>
            <a:r>
              <a:rPr lang="en-US" dirty="0" smtClean="0"/>
              <a:t> Injector complex</a:t>
            </a:r>
            <a:endParaRPr lang="de-CH" dirty="0"/>
          </a:p>
        </p:txBody>
      </p:sp>
      <p:sp>
        <p:nvSpPr>
          <p:cNvPr id="5" name="P. Craievich et al."/>
          <p:cNvSpPr txBox="1"/>
          <p:nvPr/>
        </p:nvSpPr>
        <p:spPr>
          <a:xfrm>
            <a:off x="6788963" y="2843909"/>
            <a:ext cx="996425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sz="900" b="0" i="1" dirty="0">
                <a:latin typeface="+mn-lt"/>
              </a:rPr>
              <a:t>P. </a:t>
            </a:r>
            <a:r>
              <a:rPr sz="900" b="0" i="1" dirty="0" err="1">
                <a:latin typeface="+mn-lt"/>
              </a:rPr>
              <a:t>Craievich</a:t>
            </a:r>
            <a:r>
              <a:rPr sz="900" b="0" i="1" dirty="0">
                <a:latin typeface="+mn-lt"/>
              </a:rPr>
              <a:t> et al.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155" y="1194680"/>
            <a:ext cx="6526233" cy="1649229"/>
          </a:xfrm>
          <a:prstGeom prst="rect">
            <a:avLst/>
          </a:prstGeom>
        </p:spPr>
      </p:pic>
      <p:sp>
        <p:nvSpPr>
          <p:cNvPr id="7" name="Positron Source + Capture Linac"/>
          <p:cNvSpPr txBox="1"/>
          <p:nvPr/>
        </p:nvSpPr>
        <p:spPr>
          <a:xfrm>
            <a:off x="2767033" y="3147282"/>
            <a:ext cx="276614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 b="1"/>
            </a:lvl1pPr>
          </a:lstStyle>
          <a:p>
            <a:r>
              <a:rPr lang="es-ES" sz="1400" dirty="0" smtClean="0">
                <a:latin typeface="+mn-lt"/>
              </a:rPr>
              <a:t>e</a:t>
            </a:r>
            <a:r>
              <a:rPr sz="1400" dirty="0" smtClean="0">
                <a:latin typeface="+mn-lt"/>
              </a:rPr>
              <a:t>+</a:t>
            </a:r>
            <a:r>
              <a:rPr lang="es-ES" sz="1400" dirty="0" smtClean="0">
                <a:latin typeface="+mn-lt"/>
              </a:rPr>
              <a:t> </a:t>
            </a:r>
            <a:r>
              <a:rPr lang="es-ES" sz="1400" dirty="0" err="1" smtClean="0">
                <a:latin typeface="+mn-lt"/>
              </a:rPr>
              <a:t>production</a:t>
            </a:r>
            <a:r>
              <a:rPr lang="es-ES" sz="1400" dirty="0" smtClean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&amp;</a:t>
            </a:r>
            <a:r>
              <a:rPr sz="1400" dirty="0" smtClean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c</a:t>
            </a:r>
            <a:r>
              <a:rPr sz="1400" dirty="0" smtClean="0">
                <a:latin typeface="+mn-lt"/>
              </a:rPr>
              <a:t>apture </a:t>
            </a:r>
            <a:r>
              <a:rPr lang="en-US" sz="1400" dirty="0" smtClean="0">
                <a:latin typeface="+mn-lt"/>
              </a:rPr>
              <a:t>LINAC</a:t>
            </a:r>
            <a:endParaRPr sz="1400" dirty="0">
              <a:latin typeface="+mn-lt"/>
            </a:endParaRPr>
          </a:p>
        </p:txBody>
      </p:sp>
      <p:sp>
        <p:nvSpPr>
          <p:cNvPr id="8" name="Rectangle 8"/>
          <p:cNvSpPr/>
          <p:nvPr/>
        </p:nvSpPr>
        <p:spPr>
          <a:xfrm>
            <a:off x="2867463" y="3714959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9" name="Rectangle 9"/>
          <p:cNvSpPr/>
          <p:nvPr/>
        </p:nvSpPr>
        <p:spPr>
          <a:xfrm>
            <a:off x="3195610" y="3714958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2867463" y="4309970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11" name="Rectangle 11"/>
          <p:cNvSpPr/>
          <p:nvPr/>
        </p:nvSpPr>
        <p:spPr>
          <a:xfrm>
            <a:off x="3180152" y="4319790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grpSp>
        <p:nvGrpSpPr>
          <p:cNvPr id="12" name="Rectangle 12"/>
          <p:cNvGrpSpPr/>
          <p:nvPr/>
        </p:nvGrpSpPr>
        <p:grpSpPr>
          <a:xfrm>
            <a:off x="3519321" y="3872773"/>
            <a:ext cx="689961" cy="395186"/>
            <a:chOff x="-1" y="0"/>
            <a:chExt cx="689960" cy="395184"/>
          </a:xfrm>
        </p:grpSpPr>
        <p:sp>
          <p:nvSpPr>
            <p:cNvPr id="13" name="Rectángulo"/>
            <p:cNvSpPr/>
            <p:nvPr/>
          </p:nvSpPr>
          <p:spPr>
            <a:xfrm>
              <a:off x="-1" y="0"/>
              <a:ext cx="689960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700">
                <a:latin typeface="+mn-lt"/>
              </a:endParaRPr>
            </a:p>
          </p:txBody>
        </p:sp>
        <p:sp>
          <p:nvSpPr>
            <p:cNvPr id="14" name="Cavity 2"/>
            <p:cNvSpPr txBox="1"/>
            <p:nvPr/>
          </p:nvSpPr>
          <p:spPr>
            <a:xfrm>
              <a:off x="-1" y="99583"/>
              <a:ext cx="689960" cy="253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700" dirty="0">
                  <a:latin typeface="+mn-lt"/>
                </a:rPr>
                <a:t>Cavity 2</a:t>
              </a:r>
            </a:p>
          </p:txBody>
        </p:sp>
      </p:grpSp>
      <p:sp>
        <p:nvSpPr>
          <p:cNvPr id="15" name="Rectangle 13"/>
          <p:cNvSpPr/>
          <p:nvPr/>
        </p:nvSpPr>
        <p:spPr>
          <a:xfrm>
            <a:off x="3596137" y="3708208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16" name="Rectangle 14"/>
          <p:cNvSpPr/>
          <p:nvPr/>
        </p:nvSpPr>
        <p:spPr>
          <a:xfrm>
            <a:off x="3924283" y="3708208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17" name="Rectangle 15"/>
          <p:cNvSpPr/>
          <p:nvPr/>
        </p:nvSpPr>
        <p:spPr>
          <a:xfrm>
            <a:off x="3596136" y="4303218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18" name="Rectangle 16"/>
          <p:cNvSpPr/>
          <p:nvPr/>
        </p:nvSpPr>
        <p:spPr>
          <a:xfrm>
            <a:off x="3908826" y="4313040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grpSp>
        <p:nvGrpSpPr>
          <p:cNvPr id="19" name="Rectangle 17"/>
          <p:cNvGrpSpPr/>
          <p:nvPr/>
        </p:nvGrpSpPr>
        <p:grpSpPr>
          <a:xfrm>
            <a:off x="4252172" y="3871114"/>
            <a:ext cx="689961" cy="395186"/>
            <a:chOff x="-1" y="0"/>
            <a:chExt cx="689960" cy="395184"/>
          </a:xfrm>
        </p:grpSpPr>
        <p:sp>
          <p:nvSpPr>
            <p:cNvPr id="20" name="Rectángulo"/>
            <p:cNvSpPr/>
            <p:nvPr/>
          </p:nvSpPr>
          <p:spPr>
            <a:xfrm>
              <a:off x="-1" y="0"/>
              <a:ext cx="689960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700">
                <a:latin typeface="+mn-lt"/>
              </a:endParaRPr>
            </a:p>
          </p:txBody>
        </p:sp>
        <p:sp>
          <p:nvSpPr>
            <p:cNvPr id="21" name="Cavity 3"/>
            <p:cNvSpPr txBox="1"/>
            <p:nvPr/>
          </p:nvSpPr>
          <p:spPr>
            <a:xfrm>
              <a:off x="-1" y="99583"/>
              <a:ext cx="689960" cy="253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700">
                  <a:latin typeface="+mn-lt"/>
                </a:rPr>
                <a:t>Cavity 3</a:t>
              </a:r>
            </a:p>
          </p:txBody>
        </p:sp>
      </p:grpSp>
      <p:sp>
        <p:nvSpPr>
          <p:cNvPr id="22" name="Rectangle 18"/>
          <p:cNvSpPr/>
          <p:nvPr/>
        </p:nvSpPr>
        <p:spPr>
          <a:xfrm>
            <a:off x="4328987" y="3706549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23" name="Rectangle 19"/>
          <p:cNvSpPr/>
          <p:nvPr/>
        </p:nvSpPr>
        <p:spPr>
          <a:xfrm>
            <a:off x="4657134" y="3706548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24" name="Rectangle 20"/>
          <p:cNvSpPr/>
          <p:nvPr/>
        </p:nvSpPr>
        <p:spPr>
          <a:xfrm>
            <a:off x="4328987" y="4301559"/>
            <a:ext cx="225819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25" name="Rectangle 21"/>
          <p:cNvSpPr/>
          <p:nvPr/>
        </p:nvSpPr>
        <p:spPr>
          <a:xfrm>
            <a:off x="4641676" y="4311380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grpSp>
        <p:nvGrpSpPr>
          <p:cNvPr id="26" name="Rectangle 47"/>
          <p:cNvGrpSpPr/>
          <p:nvPr/>
        </p:nvGrpSpPr>
        <p:grpSpPr>
          <a:xfrm>
            <a:off x="5048182" y="3877155"/>
            <a:ext cx="389213" cy="395186"/>
            <a:chOff x="-1" y="0"/>
            <a:chExt cx="389212" cy="395184"/>
          </a:xfrm>
        </p:grpSpPr>
        <p:sp>
          <p:nvSpPr>
            <p:cNvPr id="27" name="Cuadrado"/>
            <p:cNvSpPr/>
            <p:nvPr/>
          </p:nvSpPr>
          <p:spPr>
            <a:xfrm>
              <a:off x="-1" y="0"/>
              <a:ext cx="389212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700">
                <a:latin typeface="+mn-lt"/>
              </a:endParaRPr>
            </a:p>
          </p:txBody>
        </p:sp>
        <p:sp>
          <p:nvSpPr>
            <p:cNvPr id="28" name="…"/>
            <p:cNvSpPr txBox="1"/>
            <p:nvPr/>
          </p:nvSpPr>
          <p:spPr>
            <a:xfrm>
              <a:off x="-1" y="0"/>
              <a:ext cx="389212" cy="253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700">
                  <a:latin typeface="+mn-lt"/>
                </a:rPr>
                <a:t>…</a:t>
              </a:r>
            </a:p>
          </p:txBody>
        </p:sp>
      </p:grpSp>
      <p:grpSp>
        <p:nvGrpSpPr>
          <p:cNvPr id="29" name="Rectangle 52"/>
          <p:cNvGrpSpPr/>
          <p:nvPr/>
        </p:nvGrpSpPr>
        <p:grpSpPr>
          <a:xfrm>
            <a:off x="5550391" y="3874002"/>
            <a:ext cx="689961" cy="395186"/>
            <a:chOff x="-1" y="0"/>
            <a:chExt cx="689960" cy="395184"/>
          </a:xfrm>
        </p:grpSpPr>
        <p:sp>
          <p:nvSpPr>
            <p:cNvPr id="30" name="Rectángulo"/>
            <p:cNvSpPr/>
            <p:nvPr/>
          </p:nvSpPr>
          <p:spPr>
            <a:xfrm>
              <a:off x="-1" y="0"/>
              <a:ext cx="689960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700">
                <a:latin typeface="+mn-lt"/>
              </a:endParaRPr>
            </a:p>
          </p:txBody>
        </p:sp>
        <p:sp>
          <p:nvSpPr>
            <p:cNvPr id="31" name="Cavity N"/>
            <p:cNvSpPr txBox="1"/>
            <p:nvPr/>
          </p:nvSpPr>
          <p:spPr>
            <a:xfrm>
              <a:off x="-1" y="99583"/>
              <a:ext cx="689960" cy="253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700">
                  <a:latin typeface="+mn-lt"/>
                </a:rPr>
                <a:t>Cavity N</a:t>
              </a:r>
            </a:p>
          </p:txBody>
        </p:sp>
      </p:grpSp>
      <p:sp>
        <p:nvSpPr>
          <p:cNvPr id="32" name="Rectangle 53"/>
          <p:cNvSpPr/>
          <p:nvPr/>
        </p:nvSpPr>
        <p:spPr>
          <a:xfrm>
            <a:off x="5627206" y="3709437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33" name="Rectangle 54"/>
          <p:cNvSpPr/>
          <p:nvPr/>
        </p:nvSpPr>
        <p:spPr>
          <a:xfrm>
            <a:off x="5955352" y="3709437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34" name="Rectangle 55"/>
          <p:cNvSpPr/>
          <p:nvPr/>
        </p:nvSpPr>
        <p:spPr>
          <a:xfrm>
            <a:off x="5627206" y="4304447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35" name="Rectangle 56"/>
          <p:cNvSpPr/>
          <p:nvPr/>
        </p:nvSpPr>
        <p:spPr>
          <a:xfrm>
            <a:off x="5939895" y="4314269"/>
            <a:ext cx="225820" cy="1194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grpSp>
        <p:nvGrpSpPr>
          <p:cNvPr id="36" name="Rectangle 12"/>
          <p:cNvGrpSpPr/>
          <p:nvPr/>
        </p:nvGrpSpPr>
        <p:grpSpPr>
          <a:xfrm>
            <a:off x="2786472" y="3872773"/>
            <a:ext cx="689961" cy="395186"/>
            <a:chOff x="-1" y="0"/>
            <a:chExt cx="689960" cy="395184"/>
          </a:xfrm>
        </p:grpSpPr>
        <p:sp>
          <p:nvSpPr>
            <p:cNvPr id="37" name="Rectángulo"/>
            <p:cNvSpPr/>
            <p:nvPr/>
          </p:nvSpPr>
          <p:spPr>
            <a:xfrm>
              <a:off x="-1" y="0"/>
              <a:ext cx="689960" cy="39518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700">
                <a:latin typeface="+mn-lt"/>
              </a:endParaRPr>
            </a:p>
          </p:txBody>
        </p:sp>
        <p:sp>
          <p:nvSpPr>
            <p:cNvPr id="38" name="Cavity 1"/>
            <p:cNvSpPr txBox="1"/>
            <p:nvPr/>
          </p:nvSpPr>
          <p:spPr>
            <a:xfrm>
              <a:off x="-1" y="99583"/>
              <a:ext cx="689960" cy="253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 defTabSz="914400">
                <a:lnSpc>
                  <a:spcPct val="150000"/>
                </a:lnSpc>
                <a:defRPr sz="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700">
                  <a:latin typeface="+mn-lt"/>
                </a:rPr>
                <a:t>Cavity 1</a:t>
              </a:r>
            </a:p>
          </p:txBody>
        </p:sp>
      </p:grpSp>
      <p:sp>
        <p:nvSpPr>
          <p:cNvPr id="39" name="Rectangle 8"/>
          <p:cNvSpPr/>
          <p:nvPr/>
        </p:nvSpPr>
        <p:spPr>
          <a:xfrm>
            <a:off x="1747764" y="3508406"/>
            <a:ext cx="761361" cy="2915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40" name="Rectangle 8"/>
          <p:cNvSpPr/>
          <p:nvPr/>
        </p:nvSpPr>
        <p:spPr>
          <a:xfrm>
            <a:off x="1747764" y="4348783"/>
            <a:ext cx="761361" cy="291584"/>
          </a:xfrm>
          <a:prstGeom prst="rect">
            <a:avLst/>
          </a:prstGeom>
          <a:solidFill>
            <a:srgbClr val="BEE6F3"/>
          </a:solidFill>
          <a:ln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2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endParaRPr sz="2000">
              <a:latin typeface="+mn-lt"/>
            </a:endParaRPr>
          </a:p>
        </p:txBody>
      </p:sp>
      <p:sp>
        <p:nvSpPr>
          <p:cNvPr id="41" name="Rectangle 57"/>
          <p:cNvSpPr txBox="1"/>
          <p:nvPr/>
        </p:nvSpPr>
        <p:spPr>
          <a:xfrm>
            <a:off x="3146478" y="4406066"/>
            <a:ext cx="1435647" cy="253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 defTabSz="914400">
              <a:lnSpc>
                <a:spcPct val="150000"/>
              </a:lnSpc>
              <a:defRPr sz="800">
                <a:solidFill>
                  <a:srgbClr val="000000"/>
                </a:solidFill>
              </a:defRPr>
            </a:lvl1pPr>
          </a:lstStyle>
          <a:p>
            <a:r>
              <a:rPr sz="700">
                <a:latin typeface="+mn-lt"/>
              </a:rPr>
              <a:t>solenoids surrounding RF cavities</a:t>
            </a:r>
          </a:p>
        </p:txBody>
      </p:sp>
      <p:sp>
        <p:nvSpPr>
          <p:cNvPr id="42" name="Rectangle 57"/>
          <p:cNvSpPr txBox="1"/>
          <p:nvPr/>
        </p:nvSpPr>
        <p:spPr>
          <a:xfrm>
            <a:off x="1395651" y="3947777"/>
            <a:ext cx="453006" cy="253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 defTabSz="914400">
              <a:lnSpc>
                <a:spcPct val="150000"/>
              </a:lnSpc>
              <a:defRPr sz="800">
                <a:solidFill>
                  <a:srgbClr val="000000"/>
                </a:solidFill>
              </a:defRPr>
            </a:lvl1pPr>
          </a:lstStyle>
          <a:p>
            <a:r>
              <a:rPr sz="700">
                <a:latin typeface="+mn-lt"/>
              </a:rPr>
              <a:t>6 GeV e-</a:t>
            </a:r>
          </a:p>
        </p:txBody>
      </p:sp>
      <p:sp>
        <p:nvSpPr>
          <p:cNvPr id="43" name="Rectangle 57"/>
          <p:cNvSpPr txBox="1"/>
          <p:nvPr/>
        </p:nvSpPr>
        <p:spPr>
          <a:xfrm>
            <a:off x="2376696" y="3947777"/>
            <a:ext cx="275073" cy="253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 defTabSz="914400">
              <a:lnSpc>
                <a:spcPct val="150000"/>
              </a:lnSpc>
              <a:defRPr sz="800">
                <a:solidFill>
                  <a:srgbClr val="000000"/>
                </a:solidFill>
              </a:defRPr>
            </a:lvl1pPr>
          </a:lstStyle>
          <a:p>
            <a:r>
              <a:rPr sz="700">
                <a:latin typeface="+mn-lt"/>
              </a:rPr>
              <a:t>e+e-</a:t>
            </a:r>
          </a:p>
        </p:txBody>
      </p:sp>
      <p:sp>
        <p:nvSpPr>
          <p:cNvPr id="44" name="Rectangle 57"/>
          <p:cNvSpPr txBox="1"/>
          <p:nvPr/>
        </p:nvSpPr>
        <p:spPr>
          <a:xfrm>
            <a:off x="1796274" y="4387622"/>
            <a:ext cx="664340" cy="213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 defTabSz="914400">
              <a:lnSpc>
                <a:spcPct val="150000"/>
              </a:lnSpc>
              <a:defRPr sz="800">
                <a:solidFill>
                  <a:srgbClr val="000000"/>
                </a:solidFill>
              </a:defRPr>
            </a:lvl1pPr>
          </a:lstStyle>
          <a:p>
            <a:r>
              <a:rPr sz="600" dirty="0">
                <a:latin typeface="+mn-lt"/>
              </a:rPr>
              <a:t>Matching Device</a:t>
            </a:r>
          </a:p>
        </p:txBody>
      </p:sp>
      <p:sp>
        <p:nvSpPr>
          <p:cNvPr id="45" name="Rectangle 57"/>
          <p:cNvSpPr txBox="1"/>
          <p:nvPr/>
        </p:nvSpPr>
        <p:spPr>
          <a:xfrm>
            <a:off x="6494119" y="3864957"/>
            <a:ext cx="707884" cy="415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 defTabSz="914400">
              <a:lnSpc>
                <a:spcPct val="150000"/>
              </a:lnSpc>
              <a:defRPr sz="800">
                <a:solidFill>
                  <a:srgbClr val="000000"/>
                </a:solidFill>
              </a:defRPr>
            </a:pPr>
            <a:r>
              <a:rPr sz="700" dirty="0">
                <a:latin typeface="+mn-lt"/>
              </a:rPr>
              <a:t>200 - 500 MeV </a:t>
            </a:r>
          </a:p>
          <a:p>
            <a:pPr algn="ctr" defTabSz="914400">
              <a:lnSpc>
                <a:spcPct val="150000"/>
              </a:lnSpc>
              <a:defRPr sz="800">
                <a:solidFill>
                  <a:srgbClr val="000000"/>
                </a:solidFill>
              </a:defRPr>
            </a:pPr>
            <a:r>
              <a:rPr sz="700" dirty="0" err="1">
                <a:latin typeface="+mn-lt"/>
              </a:rPr>
              <a:t>e+e</a:t>
            </a:r>
            <a:r>
              <a:rPr sz="700" dirty="0">
                <a:latin typeface="+mn-lt"/>
              </a:rPr>
              <a:t>-</a:t>
            </a:r>
          </a:p>
        </p:txBody>
      </p:sp>
      <p:pic>
        <p:nvPicPr>
          <p:cNvPr id="46" name="desconocido.png" descr="desconocid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76312" y="3864957"/>
            <a:ext cx="533091" cy="418858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Oval 46"/>
          <p:cNvSpPr/>
          <p:nvPr/>
        </p:nvSpPr>
        <p:spPr>
          <a:xfrm>
            <a:off x="5135414" y="1781316"/>
            <a:ext cx="717612" cy="475956"/>
          </a:xfrm>
          <a:prstGeom prst="ellipse">
            <a:avLst/>
          </a:prstGeom>
          <a:noFill/>
          <a:ln w="76200" cap="flat">
            <a:solidFill>
              <a:srgbClr val="0000FF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CH" sz="1300" b="0" i="0" u="none" strike="noStrike" cap="none" spc="0" normalizeH="0" baseline="0">
              <a:ln>
                <a:noFill/>
              </a:ln>
              <a:solidFill>
                <a:schemeClr val="accent3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cxnSp>
        <p:nvCxnSpPr>
          <p:cNvPr id="48" name="Straight Arrow Connector 47"/>
          <p:cNvCxnSpPr>
            <a:stCxn id="47" idx="2"/>
            <a:endCxn id="7" idx="0"/>
          </p:cNvCxnSpPr>
          <p:nvPr/>
        </p:nvCxnSpPr>
        <p:spPr>
          <a:xfrm flipH="1">
            <a:off x="4150103" y="2019294"/>
            <a:ext cx="985311" cy="1127988"/>
          </a:xfrm>
          <a:prstGeom prst="straightConnector1">
            <a:avLst/>
          </a:prstGeom>
          <a:noFill/>
          <a:ln w="76200" cap="flat">
            <a:solidFill>
              <a:srgbClr val="0000FF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94280543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baseline="30000" dirty="0" smtClean="0"/>
              <a:t>3</a:t>
            </a:r>
            <a:r>
              <a:rPr lang="en-US" dirty="0" smtClean="0"/>
              <a:t> concept design</a:t>
            </a:r>
            <a:endParaRPr lang="de-CH" dirty="0"/>
          </a:p>
        </p:txBody>
      </p:sp>
      <p:pic>
        <p:nvPicPr>
          <p:cNvPr id="5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rcRect l="20105" b="18588"/>
          <a:stretch>
            <a:fillRect/>
          </a:stretch>
        </p:blipFill>
        <p:spPr>
          <a:xfrm>
            <a:off x="3187279" y="1187370"/>
            <a:ext cx="3720005" cy="242619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6"/>
          <p:cNvSpPr txBox="1"/>
          <p:nvPr/>
        </p:nvSpPr>
        <p:spPr>
          <a:xfrm>
            <a:off x="710359" y="2619199"/>
            <a:ext cx="2462493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lvl1pPr>
          </a:lstStyle>
          <a:p>
            <a:r>
              <a:rPr dirty="0"/>
              <a:t>Adiabatic Matching Device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4956308" y="3484781"/>
            <a:ext cx="2124851" cy="472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pPr>
            <a:r>
              <a:rPr dirty="0"/>
              <a:t>2 RF Structures </a:t>
            </a:r>
          </a:p>
          <a:p>
            <a: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pPr>
            <a:r>
              <a:rPr dirty="0"/>
              <a:t>4 solenoids around</a:t>
            </a:r>
          </a:p>
        </p:txBody>
      </p:sp>
      <p:sp>
        <p:nvSpPr>
          <p:cNvPr id="8" name="TextBox 14"/>
          <p:cNvSpPr txBox="1"/>
          <p:nvPr/>
        </p:nvSpPr>
        <p:spPr>
          <a:xfrm>
            <a:off x="6795117" y="852527"/>
            <a:ext cx="1728193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lvl1pPr>
          </a:lstStyle>
          <a:p>
            <a:r>
              <a:rPr dirty="0"/>
              <a:t>Beam Diagnostics</a:t>
            </a:r>
          </a:p>
        </p:txBody>
      </p:sp>
      <p:sp>
        <p:nvSpPr>
          <p:cNvPr id="9" name="Straight Arrow Connector 10"/>
          <p:cNvSpPr/>
          <p:nvPr/>
        </p:nvSpPr>
        <p:spPr>
          <a:xfrm>
            <a:off x="2827239" y="2888392"/>
            <a:ext cx="648073" cy="293120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" name="Straight Arrow Connector 15"/>
          <p:cNvSpPr/>
          <p:nvPr/>
        </p:nvSpPr>
        <p:spPr>
          <a:xfrm flipH="1">
            <a:off x="6067599" y="1093279"/>
            <a:ext cx="648073" cy="144017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" name="Straight Arrow Connector 18"/>
          <p:cNvSpPr/>
          <p:nvPr/>
        </p:nvSpPr>
        <p:spPr>
          <a:xfrm flipH="1">
            <a:off x="6859687" y="1187370"/>
            <a:ext cx="720081" cy="770006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" name="Straight Arrow Connector 21"/>
          <p:cNvSpPr/>
          <p:nvPr/>
        </p:nvSpPr>
        <p:spPr>
          <a:xfrm flipH="1" flipV="1">
            <a:off x="4848910" y="3086202"/>
            <a:ext cx="360041" cy="365128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3" name="TextBox 24"/>
          <p:cNvSpPr txBox="1"/>
          <p:nvPr/>
        </p:nvSpPr>
        <p:spPr>
          <a:xfrm>
            <a:off x="4556975" y="4572206"/>
            <a:ext cx="785842" cy="2708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lvl1pPr>
          </a:lstStyle>
          <a:p>
            <a:r>
              <a:rPr dirty="0"/>
              <a:t>Target</a:t>
            </a:r>
          </a:p>
        </p:txBody>
      </p:sp>
      <p:sp>
        <p:nvSpPr>
          <p:cNvPr id="14" name="Straight Arrow Connector 25"/>
          <p:cNvSpPr/>
          <p:nvPr/>
        </p:nvSpPr>
        <p:spPr>
          <a:xfrm flipH="1" flipV="1">
            <a:off x="3627711" y="3541551"/>
            <a:ext cx="1215753" cy="1008113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5" name="Straight Connector 4"/>
          <p:cNvSpPr/>
          <p:nvPr/>
        </p:nvSpPr>
        <p:spPr>
          <a:xfrm flipH="1">
            <a:off x="2403575" y="3549523"/>
            <a:ext cx="864097" cy="504057"/>
          </a:xfrm>
          <a:prstGeom prst="line">
            <a:avLst/>
          </a:prstGeom>
          <a:ln>
            <a:solidFill>
              <a:srgbClr val="003A6B"/>
            </a:solidFill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6" name="Straight Connector 16"/>
          <p:cNvSpPr/>
          <p:nvPr/>
        </p:nvSpPr>
        <p:spPr>
          <a:xfrm flipH="1">
            <a:off x="2403575" y="3528180"/>
            <a:ext cx="864097" cy="504057"/>
          </a:xfrm>
          <a:prstGeom prst="line">
            <a:avLst/>
          </a:prstGeom>
          <a:ln>
            <a:solidFill>
              <a:srgbClr val="003B6E"/>
            </a:solidFill>
            <a:prstDash val="dash"/>
          </a:ln>
        </p:spPr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884071" y="3877621"/>
            <a:ext cx="1928188" cy="472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pPr>
            <a:r>
              <a:t>6 GeV e- beam</a:t>
            </a:r>
          </a:p>
          <a:p>
            <a: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pPr>
            <a:r>
              <a:t>from SwissFEL linac</a:t>
            </a:r>
          </a:p>
        </p:txBody>
      </p:sp>
      <p:sp>
        <p:nvSpPr>
          <p:cNvPr id="18" name="TextBox 6"/>
          <p:cNvSpPr txBox="1"/>
          <p:nvPr/>
        </p:nvSpPr>
        <p:spPr>
          <a:xfrm>
            <a:off x="3607774" y="1322242"/>
            <a:ext cx="1263733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lnSpc>
                <a:spcPct val="110000"/>
              </a:lnSpc>
              <a:defRPr sz="1600">
                <a:solidFill>
                  <a:srgbClr val="000000"/>
                </a:solidFill>
              </a:defRPr>
            </a:lvl1pPr>
          </a:lstStyle>
          <a:p>
            <a:r>
              <a:rPr dirty="0"/>
              <a:t>Spectrometer</a:t>
            </a:r>
          </a:p>
        </p:txBody>
      </p:sp>
      <p:sp>
        <p:nvSpPr>
          <p:cNvPr id="19" name="Straight Arrow Connector 10"/>
          <p:cNvSpPr/>
          <p:nvPr/>
        </p:nvSpPr>
        <p:spPr>
          <a:xfrm>
            <a:off x="4625860" y="1563593"/>
            <a:ext cx="648073" cy="293120"/>
          </a:xfrm>
          <a:prstGeom prst="line">
            <a:avLst/>
          </a:prstGeom>
          <a:ln w="28575">
            <a:solidFill>
              <a:srgbClr val="0F124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pPr defTabSz="914400">
              <a:spcBef>
                <a:spcPts val="900"/>
              </a:spcBef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" name="P. Craievich et al."/>
          <p:cNvSpPr txBox="1"/>
          <p:nvPr/>
        </p:nvSpPr>
        <p:spPr>
          <a:xfrm>
            <a:off x="7080101" y="4549664"/>
            <a:ext cx="996425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b="1">
                <a:solidFill>
                  <a:srgbClr val="A7A7A7"/>
                </a:solidFill>
              </a:defRPr>
            </a:lvl1pPr>
          </a:lstStyle>
          <a:p>
            <a:r>
              <a:rPr sz="900" b="0" i="1" dirty="0">
                <a:latin typeface="+mn-lt"/>
              </a:rPr>
              <a:t>P. </a:t>
            </a:r>
            <a:r>
              <a:rPr sz="900" b="0" i="1" dirty="0" err="1">
                <a:latin typeface="+mn-lt"/>
              </a:rPr>
              <a:t>Craievich</a:t>
            </a:r>
            <a:r>
              <a:rPr sz="900" b="0" i="1" dirty="0">
                <a:latin typeface="+mn-lt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160402746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148064" y="1851670"/>
            <a:ext cx="3058248" cy="2758416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High yield = </a:t>
            </a:r>
          </a:p>
          <a:p>
            <a:pPr lvl="1"/>
            <a:r>
              <a:rPr lang="en-US" sz="1600" dirty="0"/>
              <a:t>High capture efficiency</a:t>
            </a:r>
          </a:p>
          <a:p>
            <a:pPr lvl="1"/>
            <a:r>
              <a:rPr lang="en-US" sz="1600" dirty="0"/>
              <a:t>All particles in one bucket</a:t>
            </a:r>
          </a:p>
          <a:p>
            <a:pPr lvl="1"/>
            <a:r>
              <a:rPr lang="en-US" sz="1600" dirty="0"/>
              <a:t>Small energy spread</a:t>
            </a:r>
          </a:p>
          <a:p>
            <a:pPr lvl="1"/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e+ beam at target:</a:t>
            </a:r>
          </a:p>
          <a:p>
            <a:pPr lvl="1"/>
            <a:r>
              <a:rPr lang="en-US" sz="1600" dirty="0"/>
              <a:t>Extremely large emittance</a:t>
            </a:r>
          </a:p>
          <a:p>
            <a:pPr lvl="1"/>
            <a:r>
              <a:rPr lang="en-US" sz="1600" dirty="0"/>
              <a:t>No time structure</a:t>
            </a:r>
          </a:p>
          <a:p>
            <a:pPr lvl="1"/>
            <a:r>
              <a:rPr lang="en-US" sz="1600" dirty="0"/>
              <a:t>Extremely large energy spread</a:t>
            </a:r>
          </a:p>
          <a:p>
            <a:endParaRPr lang="de-CH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Yield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cuación"/>
              <p:cNvSpPr txBox="1"/>
              <p:nvPr/>
            </p:nvSpPr>
            <p:spPr>
              <a:xfrm>
                <a:off x="5148064" y="843558"/>
                <a:ext cx="2490810" cy="49532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1500" i="1" smtClean="0">
                          <a:solidFill>
                            <a:srgbClr val="413C3A"/>
                          </a:solidFill>
                          <a:latin typeface="Cambria Math" panose="02040503050406030204" pitchFamily="18" charset="0"/>
                        </a:rPr>
                        <m:t>𝑌𝑖𝑒𝑙𝑑</m:t>
                      </m:r>
                      <m:r>
                        <a:rPr lang="ar-AE" sz="1500" i="1" smtClean="0">
                          <a:solidFill>
                            <a:srgbClr val="413C3A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AE" sz="1500" i="1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1500" i="1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sSup>
                            <m:sSupPr>
                              <m:ctrlPr>
                                <a:rPr lang="ar-AE" sz="1500" i="1">
                                  <a:solidFill>
                                    <a:srgbClr val="413C3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1500" i="1">
                                  <a:solidFill>
                                    <a:srgbClr val="413C3A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ar-AE" sz="1500" i="1">
                                  <a:solidFill>
                                    <a:srgbClr val="413C3A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ar-AE" sz="1500" b="0" i="1" smtClean="0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s-ES" sz="1500" b="0" i="1" smtClean="0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𝑐𝑐𝑒𝑝𝑡𝑒𝑑</m:t>
                          </m:r>
                          <m:r>
                            <a:rPr lang="es-ES" sz="1500" b="0" i="1" smtClean="0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sz="1500" b="0" i="1" smtClean="0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𝑏𝑦</m:t>
                          </m:r>
                          <m:r>
                            <a:rPr lang="es-ES" sz="1500" b="0" i="1" smtClean="0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sz="1500" b="0" i="1" smtClean="0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𝐷𝑅</m:t>
                          </m:r>
                        </m:num>
                        <m:den>
                          <m:r>
                            <a:rPr lang="ar-AE" sz="1500" i="1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sSup>
                            <m:sSupPr>
                              <m:ctrlPr>
                                <a:rPr lang="ar-AE" sz="1500" i="1">
                                  <a:solidFill>
                                    <a:srgbClr val="413C3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1500" i="1">
                                  <a:solidFill>
                                    <a:srgbClr val="413C3A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ar-AE" sz="1500" i="1">
                                  <a:solidFill>
                                    <a:srgbClr val="413C3A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s-ES" sz="1500" b="0" i="1" smtClean="0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𝑝𝑟𝑖𝑚𝑎𝑟𝑦</m:t>
                          </m:r>
                          <m:r>
                            <a:rPr lang="es-ES" sz="1500" b="0" i="1" smtClean="0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sz="1500" b="0" i="1" smtClean="0">
                              <a:solidFill>
                                <a:srgbClr val="413C3A"/>
                              </a:solidFill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den>
                      </m:f>
                    </m:oMath>
                  </m:oMathPara>
                </a14:m>
                <a:endParaRPr sz="1500" dirty="0">
                  <a:solidFill>
                    <a:srgbClr val="413C3A"/>
                  </a:solidFill>
                </a:endParaRPr>
              </a:p>
            </p:txBody>
          </p:sp>
        </mc:Choice>
        <mc:Fallback xmlns="">
          <p:sp>
            <p:nvSpPr>
              <p:cNvPr id="5" name="Ecuació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843558"/>
                <a:ext cx="2490810" cy="4953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3057" t="12032" r="10780" b="9756"/>
          <a:stretch/>
        </p:blipFill>
        <p:spPr>
          <a:xfrm>
            <a:off x="1153569" y="1923677"/>
            <a:ext cx="2520280" cy="18722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657625" y="2211709"/>
            <a:ext cx="1512168" cy="648072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0" name="Straight Connector 9"/>
          <p:cNvCxnSpPr>
            <a:stCxn id="8" idx="3"/>
          </p:cNvCxnSpPr>
          <p:nvPr/>
        </p:nvCxnSpPr>
        <p:spPr bwMode="auto">
          <a:xfrm flipH="1">
            <a:off x="1225577" y="2535745"/>
            <a:ext cx="1944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313809" y="2211709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 flipH="1">
            <a:off x="1657625" y="3012181"/>
            <a:ext cx="151216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72990" y="1923677"/>
            <a:ext cx="144016" cy="3327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E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85817" y="3773608"/>
            <a:ext cx="144016" cy="2383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t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94389" y="2416594"/>
            <a:ext cx="711508" cy="2383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+/- 3.8 %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17830" y="3013330"/>
            <a:ext cx="391758" cy="2383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err="1" smtClean="0">
                <a:solidFill>
                  <a:srgbClr val="000000"/>
                </a:solidFill>
                <a:latin typeface="Calibri"/>
              </a:rPr>
              <a:t>t.b.d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.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9552" y="2369362"/>
            <a:ext cx="601366" cy="3327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1.54 GeV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9592" y="1430321"/>
            <a:ext cx="3312368" cy="4933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Representation of e+ distribution at DR input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And DR acceptance window</a:t>
            </a:r>
            <a:endParaRPr lang="de-CH" sz="1400" i="1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064942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0</TotalTime>
  <Words>1567</Words>
  <Application>Microsoft Office PowerPoint</Application>
  <PresentationFormat>On-screen Show (16:9)</PresentationFormat>
  <Paragraphs>340</Paragraphs>
  <Slides>39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4" baseType="lpstr">
      <vt:lpstr>ＭＳ Ｐゴシック</vt:lpstr>
      <vt:lpstr>Arial</vt:lpstr>
      <vt:lpstr>Arial Narrow</vt:lpstr>
      <vt:lpstr>Calibri</vt:lpstr>
      <vt:lpstr>Calibri Light</vt:lpstr>
      <vt:lpstr>Cambria Math</vt:lpstr>
      <vt:lpstr>Franklin Gothic Demi Cond</vt:lpstr>
      <vt:lpstr>Georgia</vt:lpstr>
      <vt:lpstr>Helvetica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The P3 project: A positron source demonstrator for FCC-ee</vt:lpstr>
      <vt:lpstr>The P3 project PSI Positron Production</vt:lpstr>
      <vt:lpstr>The P3 project PSI Positron Production</vt:lpstr>
      <vt:lpstr>P-cubed (WP6) in context</vt:lpstr>
      <vt:lpstr>P-cubed (WP6) in context</vt:lpstr>
      <vt:lpstr>The FCC-ee Injector complex</vt:lpstr>
      <vt:lpstr>The FCC-ee Injector complex</vt:lpstr>
      <vt:lpstr>P3 concept design</vt:lpstr>
      <vt:lpstr>Positron Yield</vt:lpstr>
      <vt:lpstr>PowerPoint Presentation</vt:lpstr>
      <vt:lpstr>The P3 project PSI Positron Production</vt:lpstr>
      <vt:lpstr>P3 concept design</vt:lpstr>
      <vt:lpstr>e+ production at SwissFEL</vt:lpstr>
      <vt:lpstr>Adiabatic Matching Device (AMD)</vt:lpstr>
      <vt:lpstr>AMD (II): Beam dynamics</vt:lpstr>
      <vt:lpstr>AMD (III): Target handling</vt:lpstr>
      <vt:lpstr>RF Cavities</vt:lpstr>
      <vt:lpstr>RF(II): Phase tuning</vt:lpstr>
      <vt:lpstr>RF(III): Second bucket </vt:lpstr>
      <vt:lpstr>RF(III): Second bucket </vt:lpstr>
      <vt:lpstr>RF(III): Second bucket </vt:lpstr>
      <vt:lpstr>RF(IV): First bucket </vt:lpstr>
      <vt:lpstr>RF(V): Best working point</vt:lpstr>
      <vt:lpstr>Solenoids around RF structures</vt:lpstr>
      <vt:lpstr>Solenoids (II): Strength</vt:lpstr>
      <vt:lpstr>Solenoids (III): Separation</vt:lpstr>
      <vt:lpstr>Solenoids (IV): Capture efficiency after 10th cavitiy</vt:lpstr>
      <vt:lpstr>Beam diagnostics: Faraday Cup</vt:lpstr>
      <vt:lpstr>Beam Diagnostics (II): pz profile reconstruction</vt:lpstr>
      <vt:lpstr>Beam Diagnostics (III): Broad band pickup</vt:lpstr>
      <vt:lpstr>The P3 project PSI Positron Production</vt:lpstr>
      <vt:lpstr>Status of main tasks</vt:lpstr>
      <vt:lpstr>Istallation at SwissFEL</vt:lpstr>
      <vt:lpstr>The P3 beam</vt:lpstr>
      <vt:lpstr>Yield estimation</vt:lpstr>
      <vt:lpstr>Extended simulation (e+ yield)</vt:lpstr>
      <vt:lpstr>PowerPoint Presentation</vt:lpstr>
      <vt:lpstr>Backup: NC Solenoids</vt:lpstr>
      <vt:lpstr>Backup (III): Size-optimized AMD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Craievich</dc:creator>
  <cp:lastModifiedBy>Vallis Maestre Nicolás</cp:lastModifiedBy>
  <cp:revision>116</cp:revision>
  <cp:lastPrinted>2015-09-30T13:23:15Z</cp:lastPrinted>
  <dcterms:created xsi:type="dcterms:W3CDTF">2021-06-26T09:30:50Z</dcterms:created>
  <dcterms:modified xsi:type="dcterms:W3CDTF">2022-05-31T14:34:05Z</dcterms:modified>
</cp:coreProperties>
</file>