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21"/>
  </p:notesMasterIdLst>
  <p:handoutMasterIdLst>
    <p:handoutMasterId r:id="rId22"/>
  </p:handoutMasterIdLst>
  <p:sldIdLst>
    <p:sldId id="276" r:id="rId4"/>
    <p:sldId id="322" r:id="rId5"/>
    <p:sldId id="323" r:id="rId6"/>
    <p:sldId id="321" r:id="rId7"/>
    <p:sldId id="324" r:id="rId8"/>
    <p:sldId id="325" r:id="rId9"/>
    <p:sldId id="330" r:id="rId10"/>
    <p:sldId id="326" r:id="rId11"/>
    <p:sldId id="327" r:id="rId12"/>
    <p:sldId id="333" r:id="rId13"/>
    <p:sldId id="331" r:id="rId14"/>
    <p:sldId id="334" r:id="rId15"/>
    <p:sldId id="332" r:id="rId16"/>
    <p:sldId id="335" r:id="rId17"/>
    <p:sldId id="328" r:id="rId18"/>
    <p:sldId id="329" r:id="rId19"/>
    <p:sldId id="274" r:id="rId20"/>
  </p:sldIdLst>
  <p:sldSz cx="24384000" cy="13716000"/>
  <p:notesSz cx="6797675" cy="9872663"/>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322"/>
            <p14:sldId id="323"/>
            <p14:sldId id="321"/>
            <p14:sldId id="324"/>
            <p14:sldId id="325"/>
            <p14:sldId id="330"/>
            <p14:sldId id="326"/>
            <p14:sldId id="327"/>
            <p14:sldId id="333"/>
            <p14:sldId id="331"/>
            <p14:sldId id="334"/>
            <p14:sldId id="332"/>
            <p14:sldId id="335"/>
            <p14:sldId id="328"/>
            <p14:sldId id="329"/>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DA3"/>
    <a:srgbClr val="40C245"/>
    <a:srgbClr val="FFCCFF"/>
    <a:srgbClr val="DBDBE4"/>
    <a:srgbClr val="DFDFDF"/>
    <a:srgbClr val="5B9BD5"/>
    <a:srgbClr val="0000FF"/>
    <a:srgbClr val="E8FF2E"/>
    <a:srgbClr val="0F124A"/>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12" autoAdjust="0"/>
  </p:normalViewPr>
  <p:slideViewPr>
    <p:cSldViewPr>
      <p:cViewPr varScale="1">
        <p:scale>
          <a:sx n="61" d="100"/>
          <a:sy n="61" d="100"/>
        </p:scale>
        <p:origin x="108" y="252"/>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29B04CF8-15A1-4728-9240-389A47AFFCEA}" type="datetimeFigureOut">
              <a:rPr lang="en-GB" smtClean="0"/>
              <a:t>25/05/2022</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50443" y="9377318"/>
            <a:ext cx="2945659" cy="49534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25.05.2022</a:t>
            </a:fld>
            <a:endParaRPr lang="de-AT"/>
          </a:p>
        </p:txBody>
      </p:sp>
      <p:sp>
        <p:nvSpPr>
          <p:cNvPr id="4" name="Folienbildplatzhalt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3.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743200"/>
            <a:ext cx="14375801" cy="4860000"/>
          </a:xfrm>
          <a:prstGeom prst="rect">
            <a:avLst/>
          </a:prstGeom>
        </p:spPr>
      </p:pic>
      <p:sp>
        <p:nvSpPr>
          <p:cNvPr id="3" name="TextBox 2"/>
          <p:cNvSpPr txBox="1"/>
          <p:nvPr/>
        </p:nvSpPr>
        <p:spPr>
          <a:xfrm>
            <a:off x="3144837" y="8839200"/>
            <a:ext cx="18094325" cy="566822"/>
          </a:xfrm>
          <a:prstGeom prst="rect">
            <a:avLst/>
          </a:prstGeom>
          <a:noFill/>
        </p:spPr>
        <p:txBody>
          <a:bodyPr wrap="square" rtlCol="0">
            <a:spAutoFit/>
          </a:bodyPr>
          <a:lstStyle/>
          <a:p>
            <a:pPr>
              <a:lnSpc>
                <a:spcPts val="3700"/>
              </a:lnSpc>
            </a:pPr>
            <a:r>
              <a:rPr lang="en-GB" sz="6000" dirty="0">
                <a:solidFill>
                  <a:schemeClr val="bg1"/>
                </a:solidFill>
              </a:rPr>
              <a:t>The RF System of FCC-</a:t>
            </a:r>
            <a:r>
              <a:rPr lang="en-GB" sz="6000" dirty="0" err="1">
                <a:solidFill>
                  <a:schemeClr val="bg1"/>
                </a:solidFill>
              </a:rPr>
              <a:t>ee</a:t>
            </a:r>
            <a:r>
              <a:rPr lang="en-GB" sz="6000" dirty="0">
                <a:solidFill>
                  <a:schemeClr val="bg1"/>
                </a:solidFill>
              </a:rPr>
              <a:t> </a:t>
            </a:r>
            <a:r>
              <a:rPr lang="en-GB" sz="6000" dirty="0" smtClean="0">
                <a:solidFill>
                  <a:schemeClr val="bg1"/>
                </a:solidFill>
              </a:rPr>
              <a:t>- General Considerations</a:t>
            </a:r>
            <a:endParaRPr lang="en-GB" sz="6000" dirty="0">
              <a:solidFill>
                <a:schemeClr val="bg1"/>
              </a:solidFill>
            </a:endParaRPr>
          </a:p>
        </p:txBody>
      </p:sp>
      <p:sp>
        <p:nvSpPr>
          <p:cNvPr id="5" name="Subtitle 2"/>
          <p:cNvSpPr txBox="1">
            <a:spLocks/>
          </p:cNvSpPr>
          <p:nvPr/>
        </p:nvSpPr>
        <p:spPr>
          <a:xfrm>
            <a:off x="8763000" y="10287000"/>
            <a:ext cx="6934200" cy="889756"/>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GB" dirty="0" smtClean="0">
                <a:solidFill>
                  <a:schemeClr val="bg1"/>
                </a:solidFill>
              </a:rPr>
              <a:t>K Hanke, CERN</a:t>
            </a:r>
          </a:p>
          <a:p>
            <a:pPr algn="ctr"/>
            <a:r>
              <a:rPr lang="en-US" dirty="0" smtClean="0">
                <a:solidFill>
                  <a:schemeClr val="bg1"/>
                </a:solidFill>
              </a:rPr>
              <a:t>FCC week 2022, Paris</a:t>
            </a:r>
            <a:endParaRPr lang="en-GB" dirty="0">
              <a:solidFill>
                <a:schemeClr val="bg1"/>
              </a:solidFill>
            </a:endParaRPr>
          </a:p>
        </p:txBody>
      </p:sp>
    </p:spTree>
    <p:extLst>
      <p:ext uri="{BB962C8B-B14F-4D97-AF65-F5344CB8AC3E}">
        <p14:creationId xmlns:p14="http://schemas.microsoft.com/office/powerpoint/2010/main" val="2870322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10</a:t>
            </a:fld>
            <a:endParaRPr lang="en-US" noProof="0" dirty="0"/>
          </a:p>
        </p:txBody>
      </p:sp>
      <p:pic>
        <p:nvPicPr>
          <p:cNvPr id="6" name="Picture 5" descr="Diagram&#10;&#10;Description automatically generated">
            <a:extLst>
              <a:ext uri="{FF2B5EF4-FFF2-40B4-BE49-F238E27FC236}">
                <a16:creationId xmlns:a16="http://schemas.microsoft.com/office/drawing/2014/main" id="{EDA96478-02FA-4E79-9A8E-176501F9CF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1561848"/>
            <a:ext cx="17526000" cy="11620752"/>
          </a:xfrm>
          <a:prstGeom prst="rect">
            <a:avLst/>
          </a:prstGeom>
        </p:spPr>
      </p:pic>
      <p:sp>
        <p:nvSpPr>
          <p:cNvPr id="7" name="TextBox 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8" name="TextBox 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2522979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3" name="TextBox 2"/>
          <p:cNvSpPr txBox="1"/>
          <p:nvPr/>
        </p:nvSpPr>
        <p:spPr>
          <a:xfrm>
            <a:off x="9509676" y="1524000"/>
            <a:ext cx="5425524" cy="566822"/>
          </a:xfrm>
          <a:prstGeom prst="rect">
            <a:avLst/>
          </a:prstGeom>
          <a:noFill/>
        </p:spPr>
        <p:txBody>
          <a:bodyPr wrap="none" rtlCol="0">
            <a:spAutoFit/>
          </a:bodyPr>
          <a:lstStyle/>
          <a:p>
            <a:pPr algn="l">
              <a:lnSpc>
                <a:spcPts val="3700"/>
              </a:lnSpc>
            </a:pPr>
            <a:r>
              <a:rPr lang="en-US" sz="6600" dirty="0" smtClean="0"/>
              <a:t>Point L Power</a:t>
            </a:r>
            <a:endParaRPr lang="en-GB" sz="6600" dirty="0"/>
          </a:p>
        </p:txBody>
      </p:sp>
      <p:sp>
        <p:nvSpPr>
          <p:cNvPr id="4" name="TextBox 3"/>
          <p:cNvSpPr txBox="1"/>
          <p:nvPr/>
        </p:nvSpPr>
        <p:spPr>
          <a:xfrm>
            <a:off x="1284288" y="2362200"/>
            <a:ext cx="21077765" cy="7294305"/>
          </a:xfrm>
          <a:prstGeom prst="rect">
            <a:avLst/>
          </a:prstGeom>
          <a:noFill/>
        </p:spPr>
        <p:txBody>
          <a:bodyPr wrap="square" rtlCol="0">
            <a:spAutoFit/>
          </a:bodyPr>
          <a:lstStyle/>
          <a:p>
            <a:r>
              <a:rPr lang="en-GB" dirty="0"/>
              <a:t>P</a:t>
            </a:r>
            <a:r>
              <a:rPr lang="en-GB" dirty="0" smtClean="0"/>
              <a:t>oint L can be powered by 2 different solutions, for a power demand up </a:t>
            </a:r>
            <a:r>
              <a:rPr lang="en-GB" smtClean="0"/>
              <a:t>to 200 MW</a:t>
            </a:r>
            <a:r>
              <a:rPr lang="en-GB" dirty="0" smtClean="0"/>
              <a:t>.</a:t>
            </a:r>
          </a:p>
          <a:p>
            <a:endParaRPr lang="en-GB" dirty="0"/>
          </a:p>
          <a:p>
            <a:r>
              <a:rPr lang="en-GB" dirty="0" smtClean="0"/>
              <a:t>Solution 1: the electricity is coming from a 225kV sub-station not far from point L (3 km). However, the capacity is probably limited, strategy lines for Geneva. </a:t>
            </a:r>
          </a:p>
          <a:p>
            <a:endParaRPr lang="en-GB" dirty="0"/>
          </a:p>
          <a:p>
            <a:r>
              <a:rPr lang="en-GB" dirty="0" smtClean="0"/>
              <a:t>Solution 2: A new 400 kV sub-station is built at this point to get a power up to 200 MW.</a:t>
            </a:r>
          </a:p>
          <a:p>
            <a:endParaRPr lang="en-GB" dirty="0"/>
          </a:p>
          <a:p>
            <a:endParaRPr lang="en-GB" dirty="0" smtClean="0"/>
          </a:p>
          <a:p>
            <a:r>
              <a:rPr lang="en-GB" dirty="0" smtClean="0"/>
              <a:t>Surface needed for 200 MW: RF power supplies 6000 m</a:t>
            </a:r>
            <a:r>
              <a:rPr lang="en-GB" baseline="30000" dirty="0" smtClean="0"/>
              <a:t>2</a:t>
            </a:r>
            <a:r>
              <a:rPr lang="en-GB" dirty="0" smtClean="0"/>
              <a:t>, SVC 6000 m</a:t>
            </a:r>
            <a:r>
              <a:rPr lang="en-GB" baseline="30000" dirty="0" smtClean="0"/>
              <a:t>2</a:t>
            </a:r>
            <a:r>
              <a:rPr lang="en-GB" dirty="0" smtClean="0"/>
              <a:t>, 400 kV-63 kV-18 kV sub-stations 6000 m</a:t>
            </a:r>
            <a:r>
              <a:rPr lang="en-GB" baseline="30000" dirty="0" smtClean="0"/>
              <a:t>2</a:t>
            </a:r>
          </a:p>
          <a:p>
            <a:endParaRPr lang="en-GB" dirty="0"/>
          </a:p>
          <a:p>
            <a:r>
              <a:rPr lang="en-US" dirty="0">
                <a:sym typeface="Wingdings" panose="05000000000000000000" pitchFamily="2" charset="2"/>
              </a:rPr>
              <a:t> See presentation J.-P. Burnet</a:t>
            </a:r>
            <a:endParaRPr lang="en-GB" dirty="0"/>
          </a:p>
          <a:p>
            <a:endParaRPr lang="en-GB" dirty="0"/>
          </a:p>
        </p:txBody>
      </p:sp>
      <p:sp>
        <p:nvSpPr>
          <p:cNvPr id="6" name="TextBox 5"/>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7" name="TextBox 6"/>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2280312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3" name="TextBox 2"/>
          <p:cNvSpPr txBox="1"/>
          <p:nvPr/>
        </p:nvSpPr>
        <p:spPr>
          <a:xfrm>
            <a:off x="7848600" y="1524000"/>
            <a:ext cx="8719695" cy="566822"/>
          </a:xfrm>
          <a:prstGeom prst="rect">
            <a:avLst/>
          </a:prstGeom>
          <a:noFill/>
        </p:spPr>
        <p:txBody>
          <a:bodyPr wrap="none" rtlCol="0">
            <a:spAutoFit/>
          </a:bodyPr>
          <a:lstStyle/>
          <a:p>
            <a:pPr algn="l">
              <a:lnSpc>
                <a:spcPts val="3700"/>
              </a:lnSpc>
            </a:pPr>
            <a:r>
              <a:rPr lang="en-US" sz="6600" dirty="0" smtClean="0"/>
              <a:t>Point L Cooling &amp; </a:t>
            </a:r>
            <a:r>
              <a:rPr lang="en-US" sz="6600" dirty="0" err="1" smtClean="0"/>
              <a:t>Cryo</a:t>
            </a:r>
            <a:endParaRPr lang="en-GB" sz="6600" dirty="0"/>
          </a:p>
        </p:txBody>
      </p:sp>
      <p:sp>
        <p:nvSpPr>
          <p:cNvPr id="5" name="TextBox 4"/>
          <p:cNvSpPr txBox="1"/>
          <p:nvPr/>
        </p:nvSpPr>
        <p:spPr>
          <a:xfrm>
            <a:off x="2587098" y="2971800"/>
            <a:ext cx="16734365" cy="3970318"/>
          </a:xfrm>
          <a:prstGeom prst="rect">
            <a:avLst/>
          </a:prstGeom>
          <a:noFill/>
        </p:spPr>
        <p:txBody>
          <a:bodyPr wrap="square" rtlCol="0">
            <a:spAutoFit/>
          </a:bodyPr>
          <a:lstStyle/>
          <a:p>
            <a:r>
              <a:rPr lang="en-US" b="1" dirty="0" smtClean="0"/>
              <a:t>Cooling &amp; Ventilation:</a:t>
            </a:r>
            <a:endParaRPr lang="en-GB" b="1" dirty="0" smtClean="0"/>
          </a:p>
          <a:p>
            <a:r>
              <a:rPr lang="en-GB" dirty="0" smtClean="0"/>
              <a:t>The </a:t>
            </a:r>
            <a:r>
              <a:rPr lang="en-GB" dirty="0"/>
              <a:t>cooling water need of the RF is 5</a:t>
            </a:r>
            <a:r>
              <a:rPr lang="en-GB" dirty="0" smtClean="0"/>
              <a:t>8.1 </a:t>
            </a:r>
            <a:r>
              <a:rPr lang="en-GB" dirty="0"/>
              <a:t>MW. </a:t>
            </a:r>
            <a:r>
              <a:rPr lang="fr-CH" dirty="0"/>
              <a:t>The </a:t>
            </a:r>
            <a:r>
              <a:rPr lang="fr-CH" dirty="0" err="1"/>
              <a:t>additional</a:t>
            </a:r>
            <a:r>
              <a:rPr lang="fr-CH" dirty="0"/>
              <a:t> </a:t>
            </a:r>
            <a:r>
              <a:rPr lang="fr-CH" dirty="0" err="1"/>
              <a:t>cooling</a:t>
            </a:r>
            <a:r>
              <a:rPr lang="fr-CH" dirty="0"/>
              <a:t> </a:t>
            </a:r>
            <a:r>
              <a:rPr lang="fr-CH" dirty="0" err="1"/>
              <a:t>needed</a:t>
            </a:r>
            <a:r>
              <a:rPr lang="fr-CH" dirty="0"/>
              <a:t> </a:t>
            </a:r>
            <a:r>
              <a:rPr lang="fr-CH" dirty="0" err="1"/>
              <a:t>from</a:t>
            </a:r>
            <a:r>
              <a:rPr lang="fr-CH" dirty="0"/>
              <a:t> </a:t>
            </a:r>
            <a:r>
              <a:rPr lang="fr-CH" dirty="0" err="1"/>
              <a:t>other</a:t>
            </a:r>
            <a:r>
              <a:rPr lang="fr-CH" dirty="0"/>
              <a:t> </a:t>
            </a:r>
            <a:r>
              <a:rPr lang="fr-CH" dirty="0" err="1"/>
              <a:t>users</a:t>
            </a:r>
            <a:r>
              <a:rPr lang="fr-CH" dirty="0"/>
              <a:t> at point F </a:t>
            </a:r>
            <a:r>
              <a:rPr lang="fr-CH" dirty="0" err="1"/>
              <a:t>is</a:t>
            </a:r>
            <a:r>
              <a:rPr lang="fr-CH" dirty="0"/>
              <a:t> </a:t>
            </a:r>
            <a:r>
              <a:rPr lang="fr-CH" dirty="0" err="1"/>
              <a:t>around</a:t>
            </a:r>
            <a:r>
              <a:rPr lang="fr-CH" dirty="0"/>
              <a:t> </a:t>
            </a:r>
            <a:r>
              <a:rPr lang="fr-CH" dirty="0" smtClean="0"/>
              <a:t>4.8 </a:t>
            </a:r>
            <a:r>
              <a:rPr lang="fr-CH" dirty="0"/>
              <a:t>MW (</a:t>
            </a:r>
            <a:r>
              <a:rPr lang="fr-CH" dirty="0" err="1"/>
              <a:t>including</a:t>
            </a:r>
            <a:r>
              <a:rPr lang="fr-CH" dirty="0"/>
              <a:t> </a:t>
            </a:r>
            <a:r>
              <a:rPr lang="fr-CH" dirty="0" err="1"/>
              <a:t>chillers</a:t>
            </a:r>
            <a:r>
              <a:rPr lang="fr-CH" dirty="0"/>
              <a:t> </a:t>
            </a:r>
            <a:r>
              <a:rPr lang="fr-CH" dirty="0" err="1"/>
              <a:t>used</a:t>
            </a:r>
            <a:r>
              <a:rPr lang="fr-CH" dirty="0"/>
              <a:t> for air </a:t>
            </a:r>
            <a:r>
              <a:rPr lang="fr-CH" dirty="0" err="1"/>
              <a:t>cooling</a:t>
            </a:r>
            <a:r>
              <a:rPr lang="fr-CH" dirty="0"/>
              <a:t> in the RF area).</a:t>
            </a:r>
            <a:endParaRPr lang="en-GB" dirty="0"/>
          </a:p>
          <a:p>
            <a:r>
              <a:rPr lang="en-GB" dirty="0"/>
              <a:t>This gives a total of </a:t>
            </a:r>
            <a:r>
              <a:rPr lang="en-GB" dirty="0" smtClean="0"/>
              <a:t>63 </a:t>
            </a:r>
            <a:r>
              <a:rPr lang="en-GB" dirty="0"/>
              <a:t>MW</a:t>
            </a:r>
            <a:r>
              <a:rPr lang="fr-CH" dirty="0"/>
              <a:t>,</a:t>
            </a:r>
            <a:r>
              <a:rPr lang="en-GB" dirty="0"/>
              <a:t> without </a:t>
            </a:r>
            <a:r>
              <a:rPr lang="en-GB" dirty="0" smtClean="0"/>
              <a:t>contingency.</a:t>
            </a:r>
            <a:endParaRPr lang="en-GB" dirty="0"/>
          </a:p>
          <a:p>
            <a:endParaRPr lang="en-GB" dirty="0"/>
          </a:p>
          <a:p>
            <a:endParaRPr lang="en-GB" dirty="0"/>
          </a:p>
        </p:txBody>
      </p:sp>
      <p:sp>
        <p:nvSpPr>
          <p:cNvPr id="6" name="TextBox 7">
            <a:extLst>
              <a:ext uri="{FF2B5EF4-FFF2-40B4-BE49-F238E27FC236}">
                <a16:creationId xmlns:a16="http://schemas.microsoft.com/office/drawing/2014/main" id="{8C1947F8-D5A0-E540-A8A6-6D93B6E5923C}"/>
              </a:ext>
            </a:extLst>
          </p:cNvPr>
          <p:cNvSpPr txBox="1"/>
          <p:nvPr/>
        </p:nvSpPr>
        <p:spPr>
          <a:xfrm>
            <a:off x="2587098" y="6441281"/>
            <a:ext cx="16956175" cy="369331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err="1" smtClean="0"/>
              <a:t>Cryo</a:t>
            </a:r>
            <a:r>
              <a:rPr lang="en-US" sz="3600" b="1" dirty="0" smtClean="0"/>
              <a:t>:</a:t>
            </a:r>
            <a:endParaRPr lang="en-GB" sz="3600" b="1" dirty="0" smtClean="0"/>
          </a:p>
          <a:p>
            <a:r>
              <a:rPr lang="en-GB" sz="3600" dirty="0" smtClean="0"/>
              <a:t>The </a:t>
            </a:r>
            <a:r>
              <a:rPr lang="en-GB" sz="3600" dirty="0"/>
              <a:t>number of RF </a:t>
            </a:r>
            <a:r>
              <a:rPr lang="en-GB" sz="3600" dirty="0" err="1"/>
              <a:t>cryomodules</a:t>
            </a:r>
            <a:r>
              <a:rPr lang="en-GB" sz="3600" dirty="0"/>
              <a:t> and their heat loads have both increased since CDR data published in 2019, inducing de facto an increase in the cryogenic cooling requirements </a:t>
            </a:r>
            <a:endParaRPr lang="en-GB" sz="3600" dirty="0" smtClean="0"/>
          </a:p>
          <a:p>
            <a:endParaRPr lang="en-GB" sz="3600" dirty="0"/>
          </a:p>
          <a:p>
            <a:r>
              <a:rPr lang="en-US" sz="3600" dirty="0" smtClean="0">
                <a:sym typeface="Wingdings" panose="05000000000000000000" pitchFamily="2" charset="2"/>
              </a:rPr>
              <a:t> See presentation L. </a:t>
            </a:r>
            <a:r>
              <a:rPr lang="en-US" sz="3600" dirty="0" err="1" smtClean="0">
                <a:sym typeface="Wingdings" panose="05000000000000000000" pitchFamily="2" charset="2"/>
              </a:rPr>
              <a:t>Delprat</a:t>
            </a:r>
            <a:endParaRPr lang="en-GB" sz="3600" dirty="0"/>
          </a:p>
          <a:p>
            <a:endParaRPr lang="en-GB" dirty="0"/>
          </a:p>
        </p:txBody>
      </p:sp>
      <p:sp>
        <p:nvSpPr>
          <p:cNvPr id="7" name="TextBox 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8" name="TextBox 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650009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3" name="TextBox 2"/>
          <p:cNvSpPr txBox="1"/>
          <p:nvPr/>
        </p:nvSpPr>
        <p:spPr>
          <a:xfrm>
            <a:off x="9448800" y="1524000"/>
            <a:ext cx="5596404" cy="566822"/>
          </a:xfrm>
          <a:prstGeom prst="rect">
            <a:avLst/>
          </a:prstGeom>
          <a:noFill/>
        </p:spPr>
        <p:txBody>
          <a:bodyPr wrap="none" rtlCol="0">
            <a:spAutoFit/>
          </a:bodyPr>
          <a:lstStyle/>
          <a:p>
            <a:pPr algn="l">
              <a:lnSpc>
                <a:spcPts val="3700"/>
              </a:lnSpc>
            </a:pPr>
            <a:r>
              <a:rPr lang="en-US" sz="6600" dirty="0" smtClean="0"/>
              <a:t>Point H Power</a:t>
            </a:r>
            <a:endParaRPr lang="en-GB" sz="6600" dirty="0"/>
          </a:p>
        </p:txBody>
      </p:sp>
      <p:sp>
        <p:nvSpPr>
          <p:cNvPr id="4" name="TextBox 3"/>
          <p:cNvSpPr txBox="1"/>
          <p:nvPr/>
        </p:nvSpPr>
        <p:spPr>
          <a:xfrm>
            <a:off x="2514600" y="3124200"/>
            <a:ext cx="19248965" cy="9325630"/>
          </a:xfrm>
          <a:prstGeom prst="rect">
            <a:avLst/>
          </a:prstGeom>
          <a:noFill/>
        </p:spPr>
        <p:txBody>
          <a:bodyPr wrap="square" rtlCol="0">
            <a:spAutoFit/>
          </a:bodyPr>
          <a:lstStyle/>
          <a:p>
            <a:r>
              <a:rPr lang="en-GB" dirty="0"/>
              <a:t>P</a:t>
            </a:r>
            <a:r>
              <a:rPr lang="en-GB" dirty="0" smtClean="0"/>
              <a:t>oint H can be power by  2 different solutions, for a power demand up to </a:t>
            </a:r>
            <a:r>
              <a:rPr lang="en-GB" dirty="0" smtClean="0"/>
              <a:t>160 </a:t>
            </a:r>
            <a:r>
              <a:rPr lang="en-GB" dirty="0" smtClean="0"/>
              <a:t>MW.</a:t>
            </a:r>
          </a:p>
          <a:p>
            <a:endParaRPr lang="en-GB" dirty="0"/>
          </a:p>
          <a:p>
            <a:r>
              <a:rPr lang="en-GB" dirty="0" smtClean="0"/>
              <a:t>Solution 1</a:t>
            </a:r>
            <a:r>
              <a:rPr lang="en-GB" dirty="0"/>
              <a:t>: A new </a:t>
            </a:r>
            <a:r>
              <a:rPr lang="en-GB" dirty="0" smtClean="0"/>
              <a:t>400 kV </a:t>
            </a:r>
            <a:r>
              <a:rPr lang="en-GB" dirty="0"/>
              <a:t>sub-station is built at this point to get a power up to </a:t>
            </a:r>
            <a:r>
              <a:rPr lang="en-GB" dirty="0" smtClean="0"/>
              <a:t>200 MW</a:t>
            </a:r>
            <a:r>
              <a:rPr lang="en-GB" dirty="0"/>
              <a:t>. </a:t>
            </a:r>
            <a:r>
              <a:rPr lang="en-GB" dirty="0" smtClean="0"/>
              <a:t>A 400 kV </a:t>
            </a:r>
            <a:r>
              <a:rPr lang="en-GB" dirty="0"/>
              <a:t>line </a:t>
            </a:r>
            <a:r>
              <a:rPr lang="en-GB" dirty="0" smtClean="0"/>
              <a:t>is already passing close to point H, will need a new 400 kV sub-station and 4 </a:t>
            </a:r>
            <a:r>
              <a:rPr lang="en-GB" dirty="0" smtClean="0"/>
              <a:t>km </a:t>
            </a:r>
            <a:r>
              <a:rPr lang="en-GB" dirty="0"/>
              <a:t>of lines. </a:t>
            </a:r>
          </a:p>
          <a:p>
            <a:endParaRPr lang="en-GB" dirty="0" smtClean="0"/>
          </a:p>
          <a:p>
            <a:r>
              <a:rPr lang="en-GB" dirty="0"/>
              <a:t>Solution </a:t>
            </a:r>
            <a:r>
              <a:rPr lang="en-GB" dirty="0" smtClean="0"/>
              <a:t>2: the electricity is coming from point F through the FCC tunnel. This will require 132 kV lines in the tunnel. Up to 160 MW sounds feasible. With Point F as main power sub-station (400 kV).</a:t>
            </a:r>
          </a:p>
          <a:p>
            <a:endParaRPr lang="en-GB" dirty="0"/>
          </a:p>
          <a:p>
            <a:endParaRPr lang="en-GB" dirty="0" smtClean="0"/>
          </a:p>
          <a:p>
            <a:r>
              <a:rPr lang="en-GB" dirty="0" smtClean="0"/>
              <a:t>Surface needed for 200 MW: RF power supplies 6000 m</a:t>
            </a:r>
            <a:r>
              <a:rPr lang="en-GB" baseline="30000" dirty="0" smtClean="0"/>
              <a:t>2</a:t>
            </a:r>
            <a:r>
              <a:rPr lang="en-GB" dirty="0" smtClean="0"/>
              <a:t>, SVC 6000 m</a:t>
            </a:r>
            <a:r>
              <a:rPr lang="en-GB" baseline="30000" dirty="0" smtClean="0"/>
              <a:t>2</a:t>
            </a:r>
            <a:r>
              <a:rPr lang="en-GB" dirty="0" smtClean="0"/>
              <a:t>, 400 kV-63 kV-18 kV sub-stations 6000 m</a:t>
            </a:r>
            <a:r>
              <a:rPr lang="en-GB" baseline="30000" dirty="0" smtClean="0"/>
              <a:t>2</a:t>
            </a:r>
          </a:p>
          <a:p>
            <a:endParaRPr lang="en-US" baseline="30000" dirty="0"/>
          </a:p>
          <a:p>
            <a:r>
              <a:rPr lang="en-US" dirty="0">
                <a:sym typeface="Wingdings" panose="05000000000000000000" pitchFamily="2" charset="2"/>
              </a:rPr>
              <a:t> See presentation </a:t>
            </a:r>
            <a:r>
              <a:rPr lang="en-US" dirty="0" smtClean="0">
                <a:sym typeface="Wingdings" panose="05000000000000000000" pitchFamily="2" charset="2"/>
              </a:rPr>
              <a:t>J.-P. Burnet</a:t>
            </a:r>
            <a:endParaRPr lang="en-GB" dirty="0"/>
          </a:p>
          <a:p>
            <a:endParaRPr lang="en-GB" dirty="0"/>
          </a:p>
          <a:p>
            <a:endParaRPr lang="en-GB" dirty="0"/>
          </a:p>
        </p:txBody>
      </p:sp>
      <p:sp>
        <p:nvSpPr>
          <p:cNvPr id="6" name="TextBox 5"/>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7" name="TextBox 6"/>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20426012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4" name="TextBox 3"/>
          <p:cNvSpPr txBox="1"/>
          <p:nvPr/>
        </p:nvSpPr>
        <p:spPr>
          <a:xfrm>
            <a:off x="7848600" y="1524000"/>
            <a:ext cx="8890575" cy="566822"/>
          </a:xfrm>
          <a:prstGeom prst="rect">
            <a:avLst/>
          </a:prstGeom>
          <a:noFill/>
        </p:spPr>
        <p:txBody>
          <a:bodyPr wrap="none" rtlCol="0">
            <a:spAutoFit/>
          </a:bodyPr>
          <a:lstStyle/>
          <a:p>
            <a:pPr algn="l">
              <a:lnSpc>
                <a:spcPts val="3700"/>
              </a:lnSpc>
            </a:pPr>
            <a:r>
              <a:rPr lang="en-US" sz="6600" dirty="0" smtClean="0"/>
              <a:t>Point H Cooling &amp; </a:t>
            </a:r>
            <a:r>
              <a:rPr lang="en-US" sz="6600" dirty="0" err="1" smtClean="0"/>
              <a:t>Cryo</a:t>
            </a:r>
            <a:endParaRPr lang="en-GB" sz="6600" dirty="0"/>
          </a:p>
        </p:txBody>
      </p:sp>
      <p:sp>
        <p:nvSpPr>
          <p:cNvPr id="6" name="TextBox 5"/>
          <p:cNvSpPr txBox="1"/>
          <p:nvPr/>
        </p:nvSpPr>
        <p:spPr>
          <a:xfrm>
            <a:off x="3352800" y="3352800"/>
            <a:ext cx="17645405" cy="4524315"/>
          </a:xfrm>
          <a:prstGeom prst="rect">
            <a:avLst/>
          </a:prstGeom>
          <a:noFill/>
        </p:spPr>
        <p:txBody>
          <a:bodyPr wrap="square" rtlCol="0">
            <a:spAutoFit/>
          </a:bodyPr>
          <a:lstStyle/>
          <a:p>
            <a:r>
              <a:rPr lang="en-US" b="1" dirty="0" smtClean="0"/>
              <a:t>Cooling &amp; Ventilation:</a:t>
            </a:r>
            <a:endParaRPr lang="en-GB" b="1" dirty="0" smtClean="0"/>
          </a:p>
          <a:p>
            <a:r>
              <a:rPr lang="en-GB" dirty="0" smtClean="0"/>
              <a:t>In </a:t>
            </a:r>
            <a:r>
              <a:rPr lang="en-GB" dirty="0"/>
              <a:t>case all RF equipment is installed at point </a:t>
            </a:r>
            <a:r>
              <a:rPr lang="en-GB" dirty="0" smtClean="0"/>
              <a:t>H the </a:t>
            </a:r>
            <a:r>
              <a:rPr lang="en-GB" dirty="0"/>
              <a:t>water cooling need from the RF equipment is around </a:t>
            </a:r>
            <a:r>
              <a:rPr lang="en-GB" dirty="0" smtClean="0"/>
              <a:t>38.7 MW. The </a:t>
            </a:r>
            <a:r>
              <a:rPr lang="en-GB" dirty="0"/>
              <a:t>additional cooling needed at point H is around </a:t>
            </a:r>
            <a:r>
              <a:rPr lang="en-GB" dirty="0" smtClean="0"/>
              <a:t>3.2 MW</a:t>
            </a:r>
            <a:r>
              <a:rPr lang="en-GB" dirty="0"/>
              <a:t> </a:t>
            </a:r>
            <a:r>
              <a:rPr lang="en-GB" dirty="0" smtClean="0"/>
              <a:t>(includes chillers).</a:t>
            </a:r>
          </a:p>
          <a:p>
            <a:endParaRPr lang="en-GB" dirty="0"/>
          </a:p>
          <a:p>
            <a:r>
              <a:rPr lang="en-GB" dirty="0" smtClean="0"/>
              <a:t>Therefore</a:t>
            </a:r>
            <a:r>
              <a:rPr lang="en-GB" dirty="0"/>
              <a:t>, the cooling capacity of the cooling towers </a:t>
            </a:r>
            <a:r>
              <a:rPr lang="en-GB"/>
              <a:t>is </a:t>
            </a:r>
            <a:r>
              <a:rPr lang="en-GB" smtClean="0"/>
              <a:t>42 </a:t>
            </a:r>
            <a:r>
              <a:rPr lang="en-GB" dirty="0"/>
              <a:t>MW, without </a:t>
            </a:r>
            <a:r>
              <a:rPr lang="en-GB" dirty="0" smtClean="0"/>
              <a:t>additional </a:t>
            </a:r>
            <a:r>
              <a:rPr lang="en-GB" dirty="0"/>
              <a:t>capacity for backup. </a:t>
            </a:r>
          </a:p>
          <a:p>
            <a:endParaRPr lang="en-GB" dirty="0"/>
          </a:p>
        </p:txBody>
      </p:sp>
      <p:sp>
        <p:nvSpPr>
          <p:cNvPr id="8" name="TextBox 7"/>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9" name="TextBox 8"/>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
        <p:nvSpPr>
          <p:cNvPr id="10" name="TextBox 7">
            <a:extLst>
              <a:ext uri="{FF2B5EF4-FFF2-40B4-BE49-F238E27FC236}">
                <a16:creationId xmlns:a16="http://schemas.microsoft.com/office/drawing/2014/main" id="{8C1947F8-D5A0-E540-A8A6-6D93B6E5923C}"/>
              </a:ext>
            </a:extLst>
          </p:cNvPr>
          <p:cNvSpPr txBox="1"/>
          <p:nvPr/>
        </p:nvSpPr>
        <p:spPr>
          <a:xfrm>
            <a:off x="3260473" y="8001000"/>
            <a:ext cx="16956175" cy="369331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600" b="1" dirty="0" err="1" smtClean="0"/>
              <a:t>Cryo</a:t>
            </a:r>
            <a:r>
              <a:rPr lang="en-US" sz="3600" b="1" dirty="0" smtClean="0"/>
              <a:t>:</a:t>
            </a:r>
            <a:endParaRPr lang="en-GB" sz="3600" b="1" dirty="0" smtClean="0"/>
          </a:p>
          <a:p>
            <a:r>
              <a:rPr lang="en-GB" sz="3600" dirty="0" smtClean="0"/>
              <a:t>The </a:t>
            </a:r>
            <a:r>
              <a:rPr lang="en-GB" sz="3600" dirty="0"/>
              <a:t>number of RF </a:t>
            </a:r>
            <a:r>
              <a:rPr lang="en-GB" sz="3600" dirty="0" err="1"/>
              <a:t>cryomodules</a:t>
            </a:r>
            <a:r>
              <a:rPr lang="en-GB" sz="3600" dirty="0"/>
              <a:t> and their heat loads have both increased since CDR data published in 2019, inducing de facto an increase in the cryogenic cooling requirements </a:t>
            </a:r>
            <a:endParaRPr lang="en-GB" sz="3600" dirty="0" smtClean="0"/>
          </a:p>
          <a:p>
            <a:endParaRPr lang="en-GB" sz="3600" dirty="0"/>
          </a:p>
          <a:p>
            <a:r>
              <a:rPr lang="en-US" sz="3600" dirty="0" smtClean="0">
                <a:sym typeface="Wingdings" panose="05000000000000000000" pitchFamily="2" charset="2"/>
              </a:rPr>
              <a:t> See presentation L. </a:t>
            </a:r>
            <a:r>
              <a:rPr lang="en-US" sz="3600" dirty="0" err="1" smtClean="0">
                <a:sym typeface="Wingdings" panose="05000000000000000000" pitchFamily="2" charset="2"/>
              </a:rPr>
              <a:t>Delprat</a:t>
            </a:r>
            <a:endParaRPr lang="en-GB" sz="3600" dirty="0"/>
          </a:p>
          <a:p>
            <a:endParaRPr lang="en-GB" dirty="0"/>
          </a:p>
        </p:txBody>
      </p:sp>
    </p:spTree>
    <p:extLst>
      <p:ext uri="{BB962C8B-B14F-4D97-AF65-F5344CB8AC3E}">
        <p14:creationId xmlns:p14="http://schemas.microsoft.com/office/powerpoint/2010/main" val="8112866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4" name="TextBox 3"/>
          <p:cNvSpPr txBox="1"/>
          <p:nvPr/>
        </p:nvSpPr>
        <p:spPr>
          <a:xfrm>
            <a:off x="1246188" y="2164816"/>
            <a:ext cx="21668660" cy="9800119"/>
          </a:xfrm>
          <a:prstGeom prst="rect">
            <a:avLst/>
          </a:prstGeom>
          <a:noFill/>
        </p:spPr>
        <p:txBody>
          <a:bodyPr wrap="square" rtlCol="0">
            <a:spAutoFit/>
          </a:bodyPr>
          <a:lstStyle/>
          <a:p>
            <a:pPr marL="571500" indent="-571500">
              <a:lnSpc>
                <a:spcPct val="150000"/>
              </a:lnSpc>
              <a:buFont typeface="Arial" panose="020B0604020202020204" pitchFamily="34" charset="0"/>
              <a:buChar char="•"/>
            </a:pPr>
            <a:r>
              <a:rPr lang="en-GB" sz="4000" dirty="0" smtClean="0"/>
              <a:t>2 </a:t>
            </a:r>
            <a:r>
              <a:rPr lang="en-GB" sz="4000" dirty="0"/>
              <a:t>RF points proposed for FCC-</a:t>
            </a:r>
            <a:r>
              <a:rPr lang="en-GB" sz="4000" dirty="0" err="1"/>
              <a:t>ee</a:t>
            </a:r>
            <a:r>
              <a:rPr lang="en-GB" sz="4000" dirty="0"/>
              <a:t>: L and H</a:t>
            </a:r>
          </a:p>
          <a:p>
            <a:pPr marL="571500" indent="-571500">
              <a:lnSpc>
                <a:spcPct val="150000"/>
              </a:lnSpc>
              <a:buFont typeface="Arial" panose="020B0604020202020204" pitchFamily="34" charset="0"/>
              <a:buChar char="•"/>
            </a:pPr>
            <a:r>
              <a:rPr lang="en-GB" sz="4000" dirty="0"/>
              <a:t>Integration wise </a:t>
            </a:r>
            <a:r>
              <a:rPr lang="en-GB" sz="4000" dirty="0" smtClean="0"/>
              <a:t>this </a:t>
            </a:r>
            <a:r>
              <a:rPr lang="en-GB" sz="4000" dirty="0"/>
              <a:t>would nicely fit</a:t>
            </a:r>
          </a:p>
          <a:p>
            <a:pPr marL="571500" indent="-571500">
              <a:lnSpc>
                <a:spcPct val="150000"/>
              </a:lnSpc>
              <a:buFont typeface="Arial" panose="020B0604020202020204" pitchFamily="34" charset="0"/>
              <a:buChar char="•"/>
            </a:pPr>
            <a:r>
              <a:rPr lang="en-GB" sz="4000" dirty="0" smtClean="0"/>
              <a:t>For </a:t>
            </a:r>
            <a:r>
              <a:rPr lang="en-GB" sz="4000" dirty="0"/>
              <a:t>Z and W </a:t>
            </a:r>
            <a:r>
              <a:rPr lang="en-GB" sz="4000" dirty="0" smtClean="0"/>
              <a:t>and H machines </a:t>
            </a:r>
            <a:r>
              <a:rPr lang="en-GB" sz="4000"/>
              <a:t>all </a:t>
            </a:r>
            <a:r>
              <a:rPr lang="en-GB" sz="4000" smtClean="0"/>
              <a:t>CMs (400 and 800 MHz) </a:t>
            </a:r>
            <a:r>
              <a:rPr lang="en-GB" sz="4000" dirty="0"/>
              <a:t>to be installed at point </a:t>
            </a:r>
            <a:r>
              <a:rPr lang="en-GB" sz="4000" dirty="0" smtClean="0"/>
              <a:t>L</a:t>
            </a:r>
          </a:p>
          <a:p>
            <a:pPr marL="571500" indent="-571500">
              <a:lnSpc>
                <a:spcPct val="150000"/>
              </a:lnSpc>
              <a:buFont typeface="Arial" panose="020B0604020202020204" pitchFamily="34" charset="0"/>
              <a:buChar char="•"/>
            </a:pPr>
            <a:r>
              <a:rPr lang="en-GB" sz="4000" dirty="0" smtClean="0"/>
              <a:t>For </a:t>
            </a:r>
            <a:r>
              <a:rPr lang="en-GB" sz="4000" dirty="0" err="1" smtClean="0"/>
              <a:t>ttbar</a:t>
            </a:r>
            <a:r>
              <a:rPr lang="en-GB" sz="4000" dirty="0" smtClean="0"/>
              <a:t> </a:t>
            </a:r>
            <a:r>
              <a:rPr lang="en-GB" sz="4000" dirty="0"/>
              <a:t>machines we will split the 400 MHz </a:t>
            </a:r>
            <a:r>
              <a:rPr lang="en-GB" sz="4000" dirty="0" smtClean="0"/>
              <a:t>(point L) and </a:t>
            </a:r>
            <a:r>
              <a:rPr lang="en-GB" sz="4000" dirty="0"/>
              <a:t>800 MHz </a:t>
            </a:r>
            <a:r>
              <a:rPr lang="en-GB" sz="4000" dirty="0" smtClean="0"/>
              <a:t>(point H and L)</a:t>
            </a:r>
            <a:endParaRPr lang="en-GB" sz="4000" dirty="0"/>
          </a:p>
          <a:p>
            <a:pPr marL="571500" indent="-571500">
              <a:lnSpc>
                <a:spcPct val="150000"/>
              </a:lnSpc>
              <a:buFont typeface="Arial" panose="020B0604020202020204" pitchFamily="34" charset="0"/>
              <a:buChar char="•"/>
            </a:pPr>
            <a:r>
              <a:rPr lang="en-GB" sz="4000" dirty="0"/>
              <a:t>Tunnel diameter will be 6 m for the RF points compared to 5.5 m for the tunnel – Civil Engineering are looking into cost and </a:t>
            </a:r>
            <a:r>
              <a:rPr lang="en-GB" sz="4000" dirty="0" smtClean="0"/>
              <a:t>schedule; might review once engineering design of the </a:t>
            </a:r>
            <a:r>
              <a:rPr lang="en-GB" sz="4000" dirty="0" err="1" smtClean="0"/>
              <a:t>cryomodules</a:t>
            </a:r>
            <a:r>
              <a:rPr lang="en-GB" sz="4000" dirty="0" smtClean="0"/>
              <a:t> is available</a:t>
            </a:r>
            <a:endParaRPr lang="en-GB" sz="4000" dirty="0"/>
          </a:p>
          <a:p>
            <a:pPr marL="571500" indent="-571500">
              <a:lnSpc>
                <a:spcPct val="150000"/>
              </a:lnSpc>
              <a:buFont typeface="Arial" panose="020B0604020202020204" pitchFamily="34" charset="0"/>
              <a:buChar char="•"/>
            </a:pPr>
            <a:r>
              <a:rPr lang="en-GB" sz="4000" dirty="0"/>
              <a:t>K</a:t>
            </a:r>
            <a:r>
              <a:rPr lang="en-GB" sz="4000" dirty="0" smtClean="0"/>
              <a:t>lystron </a:t>
            </a:r>
            <a:r>
              <a:rPr lang="en-GB" sz="4000" dirty="0"/>
              <a:t>gallery will sit on top of collider tunnel, waveguides coming down, being elaborated by Civil Engineering (as CDR!)</a:t>
            </a:r>
          </a:p>
          <a:p>
            <a:pPr marL="571500" indent="-571500">
              <a:lnSpc>
                <a:spcPct val="150000"/>
              </a:lnSpc>
              <a:buFont typeface="Arial" panose="020B0604020202020204" pitchFamily="34" charset="0"/>
              <a:buChar char="•"/>
            </a:pPr>
            <a:r>
              <a:rPr lang="en-GB" sz="4000" dirty="0"/>
              <a:t>implicit assumption: Booster will sit on top of collider ring; needs also to be confirmed!</a:t>
            </a:r>
          </a:p>
          <a:p>
            <a:pPr algn="l">
              <a:lnSpc>
                <a:spcPts val="3700"/>
              </a:lnSpc>
            </a:pPr>
            <a:endParaRPr lang="en-GB" sz="3000" dirty="0"/>
          </a:p>
        </p:txBody>
      </p:sp>
      <p:sp>
        <p:nvSpPr>
          <p:cNvPr id="5" name="TextBox 4"/>
          <p:cNvSpPr txBox="1"/>
          <p:nvPr/>
        </p:nvSpPr>
        <p:spPr>
          <a:xfrm>
            <a:off x="10287000" y="1524000"/>
            <a:ext cx="3807453" cy="640816"/>
          </a:xfrm>
          <a:prstGeom prst="rect">
            <a:avLst/>
          </a:prstGeom>
          <a:noFill/>
        </p:spPr>
        <p:txBody>
          <a:bodyPr wrap="none" rtlCol="0">
            <a:spAutoFit/>
          </a:bodyPr>
          <a:lstStyle/>
          <a:p>
            <a:pPr algn="l">
              <a:lnSpc>
                <a:spcPts val="3700"/>
              </a:lnSpc>
            </a:pPr>
            <a:r>
              <a:rPr lang="en-US" sz="6600" dirty="0" smtClean="0"/>
              <a:t>Summary</a:t>
            </a:r>
            <a:endParaRPr lang="en-GB" sz="6600" dirty="0"/>
          </a:p>
        </p:txBody>
      </p:sp>
      <p:sp>
        <p:nvSpPr>
          <p:cNvPr id="7" name="TextBox 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8" name="TextBox 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11162032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3" name="TextBox 2"/>
          <p:cNvSpPr txBox="1"/>
          <p:nvPr/>
        </p:nvSpPr>
        <p:spPr>
          <a:xfrm>
            <a:off x="10074974" y="1524000"/>
            <a:ext cx="4326826" cy="640816"/>
          </a:xfrm>
          <a:prstGeom prst="rect">
            <a:avLst/>
          </a:prstGeom>
          <a:noFill/>
        </p:spPr>
        <p:txBody>
          <a:bodyPr wrap="none" rtlCol="0">
            <a:spAutoFit/>
          </a:bodyPr>
          <a:lstStyle/>
          <a:p>
            <a:pPr algn="l">
              <a:lnSpc>
                <a:spcPts val="3700"/>
              </a:lnSpc>
            </a:pPr>
            <a:r>
              <a:rPr lang="en-US" sz="6600" dirty="0" smtClean="0"/>
              <a:t>Next Steps</a:t>
            </a:r>
            <a:endParaRPr lang="en-GB" sz="6600" dirty="0"/>
          </a:p>
        </p:txBody>
      </p:sp>
      <p:pic>
        <p:nvPicPr>
          <p:cNvPr id="4" name="Picture 3">
            <a:extLst>
              <a:ext uri="{FF2B5EF4-FFF2-40B4-BE49-F238E27FC236}">
                <a16:creationId xmlns:a16="http://schemas.microsoft.com/office/drawing/2014/main" id="{BFF606E3-F6B4-42B5-8D6F-8862037CBC1D}"/>
              </a:ext>
            </a:extLst>
          </p:cNvPr>
          <p:cNvPicPr>
            <a:picLocks noChangeAspect="1"/>
          </p:cNvPicPr>
          <p:nvPr/>
        </p:nvPicPr>
        <p:blipFill rotWithShape="1">
          <a:blip r:embed="rId2"/>
          <a:srcRect l="24539" t="23754" r="26722" b="8871"/>
          <a:stretch/>
        </p:blipFill>
        <p:spPr>
          <a:xfrm rot="320023">
            <a:off x="9718614" y="3147456"/>
            <a:ext cx="12426791" cy="9662905"/>
          </a:xfrm>
          <a:prstGeom prst="rect">
            <a:avLst/>
          </a:prstGeom>
          <a:ln>
            <a:solidFill>
              <a:schemeClr val="tx1"/>
            </a:solidFill>
          </a:ln>
        </p:spPr>
      </p:pic>
      <p:sp>
        <p:nvSpPr>
          <p:cNvPr id="5" name="TextBox 4"/>
          <p:cNvSpPr txBox="1"/>
          <p:nvPr/>
        </p:nvSpPr>
        <p:spPr>
          <a:xfrm>
            <a:off x="1246188" y="2895600"/>
            <a:ext cx="7882337" cy="4524315"/>
          </a:xfrm>
          <a:prstGeom prst="rect">
            <a:avLst/>
          </a:prstGeom>
          <a:noFill/>
        </p:spPr>
        <p:txBody>
          <a:bodyPr wrap="square" rtlCol="0">
            <a:spAutoFit/>
          </a:bodyPr>
          <a:lstStyle/>
          <a:p>
            <a:pPr algn="l"/>
            <a:endParaRPr lang="en-US" sz="4800" dirty="0" smtClean="0"/>
          </a:p>
          <a:p>
            <a:pPr marL="685800" indent="-685800" algn="l">
              <a:buFont typeface="Arial" panose="020B0604020202020204" pitchFamily="34" charset="0"/>
              <a:buChar char="•"/>
            </a:pPr>
            <a:r>
              <a:rPr lang="en-US" sz="4800" dirty="0" smtClean="0"/>
              <a:t>Review 2</a:t>
            </a:r>
            <a:r>
              <a:rPr lang="en-US" sz="4800" baseline="30000" dirty="0" smtClean="0"/>
              <a:t>nd</a:t>
            </a:r>
            <a:r>
              <a:rPr lang="en-US" sz="4800" dirty="0" smtClean="0"/>
              <a:t> half 2022</a:t>
            </a:r>
          </a:p>
          <a:p>
            <a:pPr marL="685800" indent="-685800" algn="l">
              <a:buFont typeface="Arial" panose="020B0604020202020204" pitchFamily="34" charset="0"/>
              <a:buChar char="•"/>
            </a:pPr>
            <a:endParaRPr lang="en-US" sz="4800" dirty="0" smtClean="0"/>
          </a:p>
          <a:p>
            <a:pPr marL="685800" indent="-685800">
              <a:buFont typeface="Arial" panose="020B0604020202020204" pitchFamily="34" charset="0"/>
              <a:buChar char="•"/>
            </a:pPr>
            <a:r>
              <a:rPr lang="en-US" sz="4800" dirty="0"/>
              <a:t>Freeze and document base line</a:t>
            </a:r>
          </a:p>
          <a:p>
            <a:pPr marL="685800" indent="-685800" algn="l">
              <a:buFont typeface="Arial" panose="020B0604020202020204" pitchFamily="34" charset="0"/>
              <a:buChar char="•"/>
            </a:pPr>
            <a:endParaRPr lang="en-GB" sz="4800" dirty="0"/>
          </a:p>
        </p:txBody>
      </p:sp>
      <p:sp>
        <p:nvSpPr>
          <p:cNvPr id="7" name="TextBox 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8" name="TextBox 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7149113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de-AT" dirty="0" smtClean="0"/>
              <a:t>Thank you for your attention</a:t>
            </a:r>
            <a:endParaRPr lang="de-AT" dirty="0"/>
          </a:p>
        </p:txBody>
      </p:sp>
      <p:sp>
        <p:nvSpPr>
          <p:cNvPr id="4" name="Slide Number Placeholder 3">
            <a:extLst>
              <a:ext uri="{FF2B5EF4-FFF2-40B4-BE49-F238E27FC236}">
                <a16:creationId xmlns:a16="http://schemas.microsoft.com/office/drawing/2014/main" id="{F69A1A9B-7D04-4FF6-9DD7-9441F083A016}"/>
              </a:ext>
            </a:extLst>
          </p:cNvPr>
          <p:cNvSpPr>
            <a:spLocks noGrp="1"/>
          </p:cNvSpPr>
          <p:nvPr>
            <p:ph type="sldNum" sz="quarter" idx="12"/>
          </p:nvPr>
        </p:nvSpPr>
        <p:spPr/>
        <p:txBody>
          <a:bodyPr/>
          <a:lstStyle/>
          <a:p>
            <a:fld id="{88A1DFE4-5FC5-43BD-BB7E-75EAD82B965F}" type="slidenum">
              <a:rPr lang="en-US" noProof="0" smtClean="0"/>
              <a:pPr/>
              <a:t>17</a:t>
            </a:fld>
            <a:endParaRPr lang="en-US" noProof="0" dirty="0"/>
          </a:p>
        </p:txBody>
      </p:sp>
    </p:spTree>
    <p:extLst>
      <p:ext uri="{BB962C8B-B14F-4D97-AF65-F5344CB8AC3E}">
        <p14:creationId xmlns:p14="http://schemas.microsoft.com/office/powerpoint/2010/main" val="1294950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RF System of </a:t>
            </a:r>
            <a:r>
              <a:rPr lang="en-GB" dirty="0" smtClean="0"/>
              <a:t>FCC-</a:t>
            </a:r>
            <a:r>
              <a:rPr lang="en-GB" dirty="0" err="1" smtClean="0"/>
              <a:t>ee</a:t>
            </a:r>
            <a:r>
              <a:rPr lang="en-GB" dirty="0" smtClean="0"/>
              <a:t> </a:t>
            </a:r>
            <a:r>
              <a:rPr lang="en-GB" dirty="0"/>
              <a:t/>
            </a:r>
            <a:br>
              <a:rPr lang="en-GB" dirty="0"/>
            </a:br>
            <a:r>
              <a:rPr lang="en-GB" dirty="0" smtClean="0"/>
              <a:t>general </a:t>
            </a:r>
            <a:r>
              <a:rPr lang="en-GB" dirty="0"/>
              <a:t>considerations</a:t>
            </a:r>
            <a:br>
              <a:rPr lang="en-GB" dirty="0"/>
            </a:br>
            <a:endParaRPr lang="en-GB" dirty="0"/>
          </a:p>
        </p:txBody>
      </p:sp>
      <p:sp>
        <p:nvSpPr>
          <p:cNvPr id="3" name="Subtitle 2"/>
          <p:cNvSpPr>
            <a:spLocks noGrp="1"/>
          </p:cNvSpPr>
          <p:nvPr>
            <p:ph type="subTitle" idx="1"/>
          </p:nvPr>
        </p:nvSpPr>
        <p:spPr/>
        <p:txBody>
          <a:bodyPr/>
          <a:lstStyle/>
          <a:p>
            <a:r>
              <a:rPr lang="en-GB" dirty="0"/>
              <a:t>K Hanke, CERN</a:t>
            </a:r>
          </a:p>
          <a:p>
            <a:r>
              <a:rPr lang="en-US" dirty="0" smtClean="0"/>
              <a:t>FCC week 2022, Paris</a:t>
            </a:r>
            <a:endParaRPr lang="en-GB" dirty="0"/>
          </a:p>
        </p:txBody>
      </p:sp>
      <p:sp>
        <p:nvSpPr>
          <p:cNvPr id="4" name="Slide Number Placeholder 3"/>
          <p:cNvSpPr>
            <a:spLocks noGrp="1"/>
          </p:cNvSpPr>
          <p:nvPr>
            <p:ph type="sldNum" sz="quarter" idx="12"/>
          </p:nvPr>
        </p:nvSpPr>
        <p:spPr/>
        <p:txBody>
          <a:bodyPr/>
          <a:lstStyle/>
          <a:p>
            <a:fld id="{88A1DFE4-5FC5-43BD-BB7E-75EAD82B965F}" type="slidenum">
              <a:rPr lang="en-US" noProof="0" smtClean="0"/>
              <a:pPr/>
              <a:t>2</a:t>
            </a:fld>
            <a:endParaRPr lang="en-US" noProof="0" dirty="0"/>
          </a:p>
        </p:txBody>
      </p:sp>
    </p:spTree>
    <p:extLst>
      <p:ext uri="{BB962C8B-B14F-4D97-AF65-F5344CB8AC3E}">
        <p14:creationId xmlns:p14="http://schemas.microsoft.com/office/powerpoint/2010/main" val="2855503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3" name="TextBox 2"/>
          <p:cNvSpPr txBox="1"/>
          <p:nvPr/>
        </p:nvSpPr>
        <p:spPr>
          <a:xfrm>
            <a:off x="10515600" y="1524000"/>
            <a:ext cx="3291286" cy="640816"/>
          </a:xfrm>
          <a:prstGeom prst="rect">
            <a:avLst/>
          </a:prstGeom>
          <a:noFill/>
        </p:spPr>
        <p:txBody>
          <a:bodyPr wrap="none" rtlCol="0">
            <a:spAutoFit/>
          </a:bodyPr>
          <a:lstStyle/>
          <a:p>
            <a:pPr algn="l">
              <a:lnSpc>
                <a:spcPts val="3700"/>
              </a:lnSpc>
            </a:pPr>
            <a:r>
              <a:rPr lang="en-US" sz="6600" dirty="0" smtClean="0"/>
              <a:t>Abstract</a:t>
            </a:r>
            <a:endParaRPr lang="en-GB" sz="6600" dirty="0"/>
          </a:p>
        </p:txBody>
      </p:sp>
      <p:sp>
        <p:nvSpPr>
          <p:cNvPr id="4" name="TextBox 3"/>
          <p:cNvSpPr txBox="1"/>
          <p:nvPr/>
        </p:nvSpPr>
        <p:spPr>
          <a:xfrm>
            <a:off x="3407568" y="3810000"/>
            <a:ext cx="17547432" cy="4875694"/>
          </a:xfrm>
          <a:prstGeom prst="rect">
            <a:avLst/>
          </a:prstGeom>
          <a:noFill/>
        </p:spPr>
        <p:txBody>
          <a:bodyPr wrap="square" rtlCol="0">
            <a:spAutoFit/>
          </a:bodyPr>
          <a:lstStyle/>
          <a:p>
            <a:r>
              <a:rPr lang="en-US" sz="4000" dirty="0" smtClean="0"/>
              <a:t>The </a:t>
            </a:r>
            <a:r>
              <a:rPr lang="en-US" sz="4000" dirty="0"/>
              <a:t>base line for the RF system of FCC-</a:t>
            </a:r>
            <a:r>
              <a:rPr lang="en-US" sz="4000" dirty="0" err="1"/>
              <a:t>ee</a:t>
            </a:r>
            <a:r>
              <a:rPr lang="en-US" sz="4000" dirty="0"/>
              <a:t> is a combination of 400 and 800 MHz systems operating at 4.5 and 2 K respectively. The system is designed to evolve for the different working points of the machine. Taking into account constraints from beam physics, placement and infrastructure, we have identified two straight sections to house the </a:t>
            </a:r>
            <a:r>
              <a:rPr lang="en-US" sz="4000" dirty="0" err="1"/>
              <a:t>cryomodules</a:t>
            </a:r>
            <a:r>
              <a:rPr lang="en-US" sz="4000" dirty="0"/>
              <a:t>. This presentation outlines the constraints and design choices and proposes a base line scenario.</a:t>
            </a:r>
            <a:endParaRPr lang="en-GB" sz="4000" dirty="0"/>
          </a:p>
          <a:p>
            <a:pPr algn="l">
              <a:lnSpc>
                <a:spcPts val="3700"/>
              </a:lnSpc>
            </a:pPr>
            <a:endParaRPr lang="en-GB" sz="4000" dirty="0"/>
          </a:p>
        </p:txBody>
      </p:sp>
      <p:sp>
        <p:nvSpPr>
          <p:cNvPr id="6" name="TextBox 5"/>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7" name="TextBox 6"/>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2020630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3" name="TextBox 2"/>
          <p:cNvSpPr txBox="1"/>
          <p:nvPr/>
        </p:nvSpPr>
        <p:spPr>
          <a:xfrm>
            <a:off x="9885920" y="1524000"/>
            <a:ext cx="4612160" cy="640816"/>
          </a:xfrm>
          <a:prstGeom prst="rect">
            <a:avLst/>
          </a:prstGeom>
          <a:noFill/>
        </p:spPr>
        <p:txBody>
          <a:bodyPr wrap="none" rtlCol="0">
            <a:spAutoFit/>
          </a:bodyPr>
          <a:lstStyle/>
          <a:p>
            <a:pPr algn="l">
              <a:lnSpc>
                <a:spcPts val="3700"/>
              </a:lnSpc>
            </a:pPr>
            <a:r>
              <a:rPr lang="en-US" sz="6600" dirty="0" smtClean="0"/>
              <a:t>Introduction</a:t>
            </a:r>
            <a:endParaRPr lang="en-GB" sz="6600" dirty="0"/>
          </a:p>
        </p:txBody>
      </p:sp>
      <p:sp>
        <p:nvSpPr>
          <p:cNvPr id="4" name="TextBox 3"/>
          <p:cNvSpPr txBox="1"/>
          <p:nvPr/>
        </p:nvSpPr>
        <p:spPr>
          <a:xfrm>
            <a:off x="2590800" y="3581400"/>
            <a:ext cx="19278600" cy="6999032"/>
          </a:xfrm>
          <a:prstGeom prst="rect">
            <a:avLst/>
          </a:prstGeom>
          <a:noFill/>
        </p:spPr>
        <p:txBody>
          <a:bodyPr wrap="square" rtlCol="0">
            <a:spAutoFit/>
          </a:bodyPr>
          <a:lstStyle/>
          <a:p>
            <a:pPr marL="285750" lvl="0" indent="-285750" fontAlgn="auto">
              <a:lnSpc>
                <a:spcPct val="150000"/>
              </a:lnSpc>
              <a:buFont typeface="Arial" panose="020B0604020202020204" pitchFamily="34" charset="0"/>
              <a:buChar char="•"/>
            </a:pPr>
            <a:r>
              <a:rPr lang="en-US" sz="4000" dirty="0" smtClean="0"/>
              <a:t>We base our analysis on a 400/800 MHz system operating at 4.5 / 2.0 K</a:t>
            </a:r>
          </a:p>
          <a:p>
            <a:pPr marL="285750" indent="-285750">
              <a:lnSpc>
                <a:spcPct val="150000"/>
              </a:lnSpc>
              <a:buFont typeface="Arial" panose="020B0604020202020204" pitchFamily="34" charset="0"/>
              <a:buChar char="•"/>
            </a:pPr>
            <a:r>
              <a:rPr lang="fr-CH" sz="4000" dirty="0" smtClean="0"/>
              <a:t>Physics </a:t>
            </a:r>
            <a:r>
              <a:rPr lang="fr-CH" sz="4000" dirty="0"/>
              <a:t>arguments </a:t>
            </a:r>
            <a:endParaRPr lang="en-GB" sz="4000" dirty="0" smtClean="0"/>
          </a:p>
          <a:p>
            <a:pPr marL="285750" lvl="0" indent="-285750" fontAlgn="auto">
              <a:lnSpc>
                <a:spcPct val="150000"/>
              </a:lnSpc>
              <a:buFont typeface="Arial" panose="020B0604020202020204" pitchFamily="34" charset="0"/>
              <a:buChar char="•"/>
            </a:pPr>
            <a:r>
              <a:rPr lang="en-GB" sz="4000" dirty="0" smtClean="0"/>
              <a:t>Integration constraints:</a:t>
            </a:r>
          </a:p>
          <a:p>
            <a:pPr lvl="0" fontAlgn="auto">
              <a:lnSpc>
                <a:spcPct val="150000"/>
              </a:lnSpc>
            </a:pPr>
            <a:r>
              <a:rPr lang="en-GB" sz="4000" dirty="0"/>
              <a:t> </a:t>
            </a:r>
            <a:r>
              <a:rPr lang="en-GB" sz="4000" dirty="0" smtClean="0"/>
              <a:t> Space requirements </a:t>
            </a:r>
            <a:r>
              <a:rPr lang="en-GB" sz="4000" dirty="0"/>
              <a:t>for </a:t>
            </a:r>
            <a:r>
              <a:rPr lang="en-GB" sz="4000" dirty="0" err="1" smtClean="0"/>
              <a:t>cryomodules</a:t>
            </a:r>
            <a:r>
              <a:rPr lang="en-GB" sz="4000" dirty="0" smtClean="0"/>
              <a:t> </a:t>
            </a:r>
            <a:r>
              <a:rPr lang="en-GB" sz="4000" dirty="0"/>
              <a:t>in the </a:t>
            </a:r>
            <a:r>
              <a:rPr lang="en-GB" sz="4000" dirty="0" smtClean="0"/>
              <a:t>straight sections </a:t>
            </a:r>
            <a:r>
              <a:rPr lang="en-US" sz="4000" dirty="0" smtClean="0"/>
              <a:t>(see presentation by </a:t>
            </a:r>
          </a:p>
          <a:p>
            <a:pPr lvl="0" fontAlgn="auto">
              <a:lnSpc>
                <a:spcPct val="150000"/>
              </a:lnSpc>
            </a:pPr>
            <a:r>
              <a:rPr lang="en-US" sz="4000" dirty="0"/>
              <a:t> </a:t>
            </a:r>
            <a:r>
              <a:rPr lang="en-US" sz="4000" dirty="0" smtClean="0"/>
              <a:t> F. </a:t>
            </a:r>
            <a:r>
              <a:rPr lang="en-US" sz="4000" dirty="0" err="1" smtClean="0"/>
              <a:t>Valchkova</a:t>
            </a:r>
            <a:r>
              <a:rPr lang="en-US" sz="4000" dirty="0" smtClean="0"/>
              <a:t>)</a:t>
            </a:r>
            <a:endParaRPr lang="en-GB" sz="4000" dirty="0"/>
          </a:p>
          <a:p>
            <a:pPr marL="285750" lvl="0" indent="-285750" fontAlgn="auto">
              <a:lnSpc>
                <a:spcPct val="150000"/>
              </a:lnSpc>
              <a:buFont typeface="Arial" panose="020B0604020202020204" pitchFamily="34" charset="0"/>
              <a:buChar char="•"/>
            </a:pPr>
            <a:r>
              <a:rPr lang="en-US" sz="4000" dirty="0" smtClean="0"/>
              <a:t>Infrastructure constraints:</a:t>
            </a:r>
            <a:endParaRPr lang="en-GB" sz="4000" dirty="0" smtClean="0"/>
          </a:p>
          <a:p>
            <a:pPr lvl="0" fontAlgn="auto">
              <a:lnSpc>
                <a:spcPct val="150000"/>
              </a:lnSpc>
            </a:pPr>
            <a:r>
              <a:rPr lang="en-GB" sz="4000" dirty="0" smtClean="0"/>
              <a:t>  Electrical power, </a:t>
            </a:r>
            <a:r>
              <a:rPr lang="en-GB" sz="4000" dirty="0"/>
              <a:t>c</a:t>
            </a:r>
            <a:r>
              <a:rPr lang="en-GB" sz="4000" dirty="0" smtClean="0"/>
              <a:t>ooling / ventilation, </a:t>
            </a:r>
            <a:r>
              <a:rPr lang="en-GB" sz="4000" dirty="0" err="1" smtClean="0"/>
              <a:t>cryo</a:t>
            </a:r>
            <a:r>
              <a:rPr lang="en-GB" sz="4000" dirty="0" smtClean="0"/>
              <a:t> </a:t>
            </a:r>
            <a:endParaRPr lang="en-GB" sz="4000" dirty="0"/>
          </a:p>
          <a:p>
            <a:pPr algn="l">
              <a:lnSpc>
                <a:spcPts val="3700"/>
              </a:lnSpc>
            </a:pPr>
            <a:endParaRPr lang="en-GB" sz="3000" dirty="0"/>
          </a:p>
        </p:txBody>
      </p:sp>
      <p:sp>
        <p:nvSpPr>
          <p:cNvPr id="7" name="TextBox 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8" name="TextBox 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356229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4" name="TextBox 3"/>
          <p:cNvSpPr txBox="1"/>
          <p:nvPr/>
        </p:nvSpPr>
        <p:spPr>
          <a:xfrm>
            <a:off x="5867400" y="1524000"/>
            <a:ext cx="12609542" cy="566822"/>
          </a:xfrm>
          <a:prstGeom prst="rect">
            <a:avLst/>
          </a:prstGeom>
          <a:noFill/>
        </p:spPr>
        <p:txBody>
          <a:bodyPr wrap="none" rtlCol="0">
            <a:spAutoFit/>
          </a:bodyPr>
          <a:lstStyle/>
          <a:p>
            <a:pPr algn="l">
              <a:lnSpc>
                <a:spcPts val="3700"/>
              </a:lnSpc>
            </a:pPr>
            <a:r>
              <a:rPr lang="en-US" sz="6600" dirty="0" smtClean="0"/>
              <a:t>Accelerator / Physics Constraints</a:t>
            </a:r>
            <a:endParaRPr lang="en-GB" sz="6600" dirty="0"/>
          </a:p>
        </p:txBody>
      </p:sp>
      <p:sp>
        <p:nvSpPr>
          <p:cNvPr id="6" name="TextBox 5"/>
          <p:cNvSpPr txBox="1"/>
          <p:nvPr/>
        </p:nvSpPr>
        <p:spPr>
          <a:xfrm flipH="1">
            <a:off x="2305988" y="2819400"/>
            <a:ext cx="19772023" cy="8402300"/>
          </a:xfrm>
          <a:prstGeom prst="rect">
            <a:avLst/>
          </a:prstGeom>
          <a:noFill/>
        </p:spPr>
        <p:txBody>
          <a:bodyPr wrap="square" rtlCol="0">
            <a:spAutoFit/>
          </a:bodyPr>
          <a:lstStyle/>
          <a:p>
            <a:endParaRPr lang="fr-FR" dirty="0" smtClean="0"/>
          </a:p>
          <a:p>
            <a:r>
              <a:rPr lang="fr-FR" dirty="0" smtClean="0"/>
              <a:t>In the CDR </a:t>
            </a:r>
            <a:r>
              <a:rPr lang="fr-FR" dirty="0" err="1" smtClean="0"/>
              <a:t>it</a:t>
            </a:r>
            <a:r>
              <a:rPr lang="fr-FR" dirty="0" smtClean="0"/>
              <a:t> </a:t>
            </a:r>
            <a:r>
              <a:rPr lang="fr-FR" dirty="0" err="1" smtClean="0"/>
              <a:t>was</a:t>
            </a:r>
            <a:r>
              <a:rPr lang="fr-FR" dirty="0" smtClean="0"/>
              <a:t> </a:t>
            </a:r>
            <a:r>
              <a:rPr lang="fr-FR" dirty="0" err="1" smtClean="0"/>
              <a:t>requested</a:t>
            </a:r>
            <a:r>
              <a:rPr lang="fr-FR" dirty="0" smtClean="0"/>
              <a:t> </a:t>
            </a:r>
            <a:r>
              <a:rPr lang="fr-FR" dirty="0" err="1" smtClean="0"/>
              <a:t>that</a:t>
            </a:r>
            <a:r>
              <a:rPr lang="fr-FR" dirty="0" smtClean="0"/>
              <a:t> the RF </a:t>
            </a:r>
            <a:r>
              <a:rPr lang="fr-FR" dirty="0" err="1" smtClean="0"/>
              <a:t>be</a:t>
            </a:r>
            <a:r>
              <a:rPr lang="fr-FR" dirty="0" smtClean="0"/>
              <a:t> in a </a:t>
            </a:r>
            <a:r>
              <a:rPr lang="fr-FR" b="1" dirty="0" smtClean="0">
                <a:solidFill>
                  <a:srgbClr val="FF0000"/>
                </a:solidFill>
              </a:rPr>
              <a:t>single place </a:t>
            </a:r>
            <a:r>
              <a:rPr lang="fr-FR" dirty="0" smtClean="0"/>
              <a:t>to </a:t>
            </a:r>
            <a:r>
              <a:rPr lang="fr-FR" dirty="0" err="1" smtClean="0"/>
              <a:t>make</a:t>
            </a:r>
            <a:r>
              <a:rPr lang="fr-FR" dirty="0" smtClean="0"/>
              <a:t> sure </a:t>
            </a:r>
            <a:r>
              <a:rPr lang="fr-FR" dirty="0" err="1" smtClean="0"/>
              <a:t>that</a:t>
            </a:r>
            <a:r>
              <a:rPr lang="fr-FR" dirty="0" smtClean="0"/>
              <a:t> the RF </a:t>
            </a:r>
            <a:r>
              <a:rPr lang="fr-FR" dirty="0" err="1" smtClean="0"/>
              <a:t>energy</a:t>
            </a:r>
            <a:r>
              <a:rPr lang="fr-FR" dirty="0" smtClean="0"/>
              <a:t> gains do not lead to an </a:t>
            </a:r>
            <a:r>
              <a:rPr lang="fr-FR" dirty="0" err="1" smtClean="0"/>
              <a:t>uncertainty</a:t>
            </a:r>
            <a:r>
              <a:rPr lang="fr-FR" dirty="0" smtClean="0"/>
              <a:t> in the center-of-mass </a:t>
            </a:r>
            <a:r>
              <a:rPr lang="fr-FR" dirty="0" err="1" smtClean="0"/>
              <a:t>energy</a:t>
            </a:r>
            <a:r>
              <a:rPr lang="fr-FR" dirty="0" smtClean="0"/>
              <a:t> for the Z and WW </a:t>
            </a:r>
            <a:r>
              <a:rPr lang="fr-FR" dirty="0" err="1" smtClean="0"/>
              <a:t>threshold</a:t>
            </a:r>
            <a:r>
              <a:rPr lang="fr-FR" dirty="0" smtClean="0"/>
              <a:t>. </a:t>
            </a:r>
          </a:p>
          <a:p>
            <a:endParaRPr lang="fr-FR" dirty="0" smtClean="0"/>
          </a:p>
          <a:p>
            <a:r>
              <a:rPr lang="fr-FR" dirty="0" smtClean="0"/>
              <a:t>It </a:t>
            </a:r>
            <a:r>
              <a:rPr lang="fr-FR" dirty="0" err="1" smtClean="0"/>
              <a:t>is</a:t>
            </a:r>
            <a:r>
              <a:rPr lang="fr-FR" dirty="0" smtClean="0"/>
              <a:t> </a:t>
            </a:r>
            <a:r>
              <a:rPr lang="fr-FR" dirty="0" err="1" smtClean="0"/>
              <a:t>also</a:t>
            </a:r>
            <a:r>
              <a:rPr lang="fr-FR" dirty="0" smtClean="0"/>
              <a:t> essential for the </a:t>
            </a:r>
            <a:r>
              <a:rPr lang="fr-FR" dirty="0" err="1" smtClean="0"/>
              <a:t>ee</a:t>
            </a:r>
            <a:r>
              <a:rPr lang="en-CH" dirty="0" smtClean="0">
                <a:sym typeface="Wingdings" panose="05000000000000000000" pitchFamily="2" charset="2"/>
              </a:rPr>
              <a:t></a:t>
            </a:r>
            <a:r>
              <a:rPr lang="en-US" dirty="0" smtClean="0">
                <a:sym typeface="Wingdings" panose="05000000000000000000" pitchFamily="2" charset="2"/>
              </a:rPr>
              <a:t> H experiment that the center of mass energy is the Higgs mass within a few MeV</a:t>
            </a:r>
          </a:p>
          <a:p>
            <a:endParaRPr lang="en-US" dirty="0">
              <a:sym typeface="Wingdings" panose="05000000000000000000" pitchFamily="2" charset="2"/>
            </a:endParaRPr>
          </a:p>
          <a:p>
            <a:r>
              <a:rPr lang="en-US" dirty="0" smtClean="0">
                <a:sym typeface="Wingdings" panose="05000000000000000000" pitchFamily="2" charset="2"/>
              </a:rPr>
              <a:t>It appears possible to fulfill the requirement with only one RF station at e.g. point L or H for the “first phase” of FCC-</a:t>
            </a:r>
            <a:r>
              <a:rPr lang="en-US" dirty="0" err="1" smtClean="0">
                <a:sym typeface="Wingdings" panose="05000000000000000000" pitchFamily="2" charset="2"/>
              </a:rPr>
              <a:t>ee</a:t>
            </a:r>
            <a:r>
              <a:rPr lang="en-US" dirty="0" smtClean="0">
                <a:sym typeface="Wingdings" panose="05000000000000000000" pitchFamily="2" charset="2"/>
              </a:rPr>
              <a:t> (Z, WW, HZ, </a:t>
            </a:r>
            <a:r>
              <a:rPr lang="en-US" dirty="0" err="1" smtClean="0">
                <a:sym typeface="Wingdings" panose="05000000000000000000" pitchFamily="2" charset="2"/>
              </a:rPr>
              <a:t>eeH</a:t>
            </a:r>
            <a:r>
              <a:rPr lang="en-US" dirty="0" smtClean="0">
                <a:sym typeface="Wingdings" panose="05000000000000000000" pitchFamily="2" charset="2"/>
              </a:rPr>
              <a:t>) </a:t>
            </a:r>
          </a:p>
          <a:p>
            <a:endParaRPr lang="en-US" dirty="0" smtClean="0">
              <a:sym typeface="Wingdings" panose="05000000000000000000" pitchFamily="2" charset="2"/>
            </a:endParaRPr>
          </a:p>
          <a:p>
            <a:r>
              <a:rPr lang="en-US" dirty="0" smtClean="0">
                <a:sym typeface="Wingdings" panose="05000000000000000000" pitchFamily="2" charset="2"/>
              </a:rPr>
              <a:t>The High Energy (top) situation requires ~10 GV of RF  (“FCC-</a:t>
            </a:r>
            <a:r>
              <a:rPr lang="en-US" dirty="0" err="1" smtClean="0">
                <a:sym typeface="Wingdings" panose="05000000000000000000" pitchFamily="2" charset="2"/>
              </a:rPr>
              <a:t>ee</a:t>
            </a:r>
            <a:r>
              <a:rPr lang="en-US" dirty="0" smtClean="0">
                <a:sym typeface="Wingdings" panose="05000000000000000000" pitchFamily="2" charset="2"/>
              </a:rPr>
              <a:t> upgrade”) </a:t>
            </a:r>
          </a:p>
          <a:p>
            <a:pPr marL="285750" indent="-285750">
              <a:buFont typeface="Wingdings" panose="05000000000000000000" pitchFamily="2" charset="2"/>
              <a:buChar char="à"/>
            </a:pPr>
            <a:r>
              <a:rPr lang="en-US" dirty="0" smtClean="0">
                <a:sym typeface="Wingdings" panose="05000000000000000000" pitchFamily="2" charset="2"/>
              </a:rPr>
              <a:t>two RF stations each accelerating both e+ and e- (shared RF) </a:t>
            </a:r>
          </a:p>
          <a:p>
            <a:r>
              <a:rPr lang="en-US" dirty="0" smtClean="0">
                <a:sym typeface="Wingdings" panose="05000000000000000000" pitchFamily="2" charset="2"/>
              </a:rPr>
              <a:t>This time we also consider the boost of the IP </a:t>
            </a:r>
          </a:p>
          <a:p>
            <a:r>
              <a:rPr lang="en-US" dirty="0">
                <a:sym typeface="Wingdings" panose="05000000000000000000" pitchFamily="2" charset="2"/>
              </a:rPr>
              <a:t> </a:t>
            </a:r>
            <a:r>
              <a:rPr lang="en-US" dirty="0" smtClean="0">
                <a:sym typeface="Wingdings" panose="05000000000000000000" pitchFamily="2" charset="2"/>
              </a:rPr>
              <a:t>                    </a:t>
            </a:r>
            <a:r>
              <a:rPr lang="en-US" dirty="0" err="1" smtClean="0">
                <a:sym typeface="Wingdings" panose="05000000000000000000" pitchFamily="2" charset="2"/>
              </a:rPr>
              <a:t>P</a:t>
            </a:r>
            <a:r>
              <a:rPr lang="en-US" baseline="-25000" dirty="0" err="1" smtClean="0">
                <a:sym typeface="Wingdings" panose="05000000000000000000" pitchFamily="2" charset="2"/>
              </a:rPr>
              <a:t>cm</a:t>
            </a:r>
            <a:r>
              <a:rPr lang="en-US" dirty="0" smtClean="0">
                <a:sym typeface="Wingdings" panose="05000000000000000000" pitchFamily="2" charset="2"/>
              </a:rPr>
              <a:t>= (E(e+) </a:t>
            </a:r>
            <a:r>
              <a:rPr lang="en-CH" dirty="0" smtClean="0">
                <a:sym typeface="Wingdings" panose="05000000000000000000" pitchFamily="2" charset="2"/>
              </a:rPr>
              <a:t>–</a:t>
            </a:r>
            <a:r>
              <a:rPr lang="en-US" dirty="0" smtClean="0">
                <a:sym typeface="Wingdings" panose="05000000000000000000" pitchFamily="2" charset="2"/>
              </a:rPr>
              <a:t> E(e-))  </a:t>
            </a:r>
          </a:p>
          <a:p>
            <a:endParaRPr lang="fr-FR" dirty="0"/>
          </a:p>
        </p:txBody>
      </p:sp>
      <p:sp>
        <p:nvSpPr>
          <p:cNvPr id="7" name="TextBox 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8" name="TextBox 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9164184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extBox 2"/>
          <p:cNvSpPr txBox="1"/>
          <p:nvPr/>
        </p:nvSpPr>
        <p:spPr>
          <a:xfrm>
            <a:off x="5867400" y="1524000"/>
            <a:ext cx="12609542" cy="566822"/>
          </a:xfrm>
          <a:prstGeom prst="rect">
            <a:avLst/>
          </a:prstGeom>
          <a:noFill/>
        </p:spPr>
        <p:txBody>
          <a:bodyPr wrap="none" rtlCol="0">
            <a:spAutoFit/>
          </a:bodyPr>
          <a:lstStyle/>
          <a:p>
            <a:pPr algn="l">
              <a:lnSpc>
                <a:spcPts val="3700"/>
              </a:lnSpc>
            </a:pPr>
            <a:r>
              <a:rPr lang="en-US" sz="6600" dirty="0" smtClean="0"/>
              <a:t>Accelerator / Physics Constraints</a:t>
            </a:r>
            <a:endParaRPr lang="en-GB" sz="6600" dirty="0"/>
          </a:p>
        </p:txBody>
      </p:sp>
      <p:pic>
        <p:nvPicPr>
          <p:cNvPr id="21" name="Picture 20"/>
          <p:cNvPicPr>
            <a:picLocks noChangeAspect="1"/>
          </p:cNvPicPr>
          <p:nvPr/>
        </p:nvPicPr>
        <p:blipFill>
          <a:blip r:embed="rId2"/>
          <a:stretch>
            <a:fillRect/>
          </a:stretch>
        </p:blipFill>
        <p:spPr>
          <a:xfrm>
            <a:off x="2331488" y="2832115"/>
            <a:ext cx="4740689" cy="4367924"/>
          </a:xfrm>
          <a:prstGeom prst="rect">
            <a:avLst/>
          </a:prstGeom>
        </p:spPr>
      </p:pic>
      <p:sp>
        <p:nvSpPr>
          <p:cNvPr id="22" name="TextBox 21"/>
          <p:cNvSpPr txBox="1"/>
          <p:nvPr/>
        </p:nvSpPr>
        <p:spPr>
          <a:xfrm>
            <a:off x="262598" y="2746769"/>
            <a:ext cx="3119245" cy="646331"/>
          </a:xfrm>
          <a:prstGeom prst="rect">
            <a:avLst/>
          </a:prstGeom>
          <a:solidFill>
            <a:srgbClr val="FFC000"/>
          </a:solidFill>
        </p:spPr>
        <p:txBody>
          <a:bodyPr wrap="square" rtlCol="0">
            <a:spAutoFit/>
          </a:bodyPr>
          <a:lstStyle/>
          <a:p>
            <a:r>
              <a:rPr lang="fr-FR" b="1" dirty="0" smtClean="0">
                <a:solidFill>
                  <a:srgbClr val="FF0000"/>
                </a:solidFill>
              </a:rPr>
              <a:t>e-</a:t>
            </a:r>
            <a:r>
              <a:rPr lang="fr-FR" dirty="0" smtClean="0">
                <a:solidFill>
                  <a:srgbClr val="FF0000"/>
                </a:solidFill>
              </a:rPr>
              <a:t> </a:t>
            </a:r>
            <a:r>
              <a:rPr lang="fr-FR" dirty="0" smtClean="0"/>
              <a:t>and </a:t>
            </a:r>
            <a:r>
              <a:rPr lang="fr-FR" b="1" dirty="0" smtClean="0">
                <a:solidFill>
                  <a:schemeClr val="accent1"/>
                </a:solidFill>
              </a:rPr>
              <a:t>e+</a:t>
            </a:r>
            <a:r>
              <a:rPr lang="fr-FR" dirty="0" smtClean="0"/>
              <a:t>  RF</a:t>
            </a:r>
            <a:endParaRPr lang="fr-FR" dirty="0"/>
          </a:p>
        </p:txBody>
      </p:sp>
      <p:sp>
        <p:nvSpPr>
          <p:cNvPr id="23" name="TextBox 22"/>
          <p:cNvSpPr txBox="1"/>
          <p:nvPr/>
        </p:nvSpPr>
        <p:spPr>
          <a:xfrm>
            <a:off x="4270375" y="2271596"/>
            <a:ext cx="697244" cy="646331"/>
          </a:xfrm>
          <a:prstGeom prst="rect">
            <a:avLst/>
          </a:prstGeom>
          <a:solidFill>
            <a:srgbClr val="FFFF00"/>
          </a:solidFill>
        </p:spPr>
        <p:txBody>
          <a:bodyPr wrap="square" rtlCol="0">
            <a:spAutoFit/>
          </a:bodyPr>
          <a:lstStyle/>
          <a:p>
            <a:r>
              <a:rPr lang="fr-FR" b="1" dirty="0" smtClean="0"/>
              <a:t>A</a:t>
            </a:r>
            <a:endParaRPr lang="fr-FR" b="1" dirty="0"/>
          </a:p>
        </p:txBody>
      </p:sp>
      <p:pic>
        <p:nvPicPr>
          <p:cNvPr id="24" name="Picture 23"/>
          <p:cNvPicPr>
            <a:picLocks noChangeAspect="1"/>
          </p:cNvPicPr>
          <p:nvPr/>
        </p:nvPicPr>
        <p:blipFill>
          <a:blip r:embed="rId2"/>
          <a:stretch>
            <a:fillRect/>
          </a:stretch>
        </p:blipFill>
        <p:spPr>
          <a:xfrm>
            <a:off x="9801826" y="2868642"/>
            <a:ext cx="4740689" cy="4367924"/>
          </a:xfrm>
          <a:prstGeom prst="rect">
            <a:avLst/>
          </a:prstGeom>
        </p:spPr>
      </p:pic>
      <p:sp>
        <p:nvSpPr>
          <p:cNvPr id="25" name="TextBox 24"/>
          <p:cNvSpPr txBox="1"/>
          <p:nvPr/>
        </p:nvSpPr>
        <p:spPr>
          <a:xfrm>
            <a:off x="9056740" y="2933693"/>
            <a:ext cx="1660517" cy="646331"/>
          </a:xfrm>
          <a:prstGeom prst="rect">
            <a:avLst/>
          </a:prstGeom>
          <a:solidFill>
            <a:srgbClr val="FFC000"/>
          </a:solidFill>
        </p:spPr>
        <p:txBody>
          <a:bodyPr wrap="square" rtlCol="0">
            <a:spAutoFit/>
          </a:bodyPr>
          <a:lstStyle/>
          <a:p>
            <a:r>
              <a:rPr lang="fr-FR" b="1" dirty="0" smtClean="0">
                <a:solidFill>
                  <a:schemeClr val="accent1"/>
                </a:solidFill>
              </a:rPr>
              <a:t>e+</a:t>
            </a:r>
            <a:r>
              <a:rPr lang="fr-FR" dirty="0" smtClean="0"/>
              <a:t>  RF</a:t>
            </a:r>
            <a:endParaRPr lang="fr-FR" dirty="0"/>
          </a:p>
        </p:txBody>
      </p:sp>
      <p:sp>
        <p:nvSpPr>
          <p:cNvPr id="26" name="TextBox 25"/>
          <p:cNvSpPr txBox="1"/>
          <p:nvPr/>
        </p:nvSpPr>
        <p:spPr>
          <a:xfrm>
            <a:off x="11177184" y="2299558"/>
            <a:ext cx="697244" cy="646331"/>
          </a:xfrm>
          <a:prstGeom prst="rect">
            <a:avLst/>
          </a:prstGeom>
          <a:solidFill>
            <a:srgbClr val="FFFF00"/>
          </a:solidFill>
        </p:spPr>
        <p:txBody>
          <a:bodyPr wrap="square" rtlCol="0">
            <a:spAutoFit/>
          </a:bodyPr>
          <a:lstStyle/>
          <a:p>
            <a:r>
              <a:rPr lang="fr-FR" b="1" dirty="0"/>
              <a:t>B</a:t>
            </a:r>
          </a:p>
        </p:txBody>
      </p:sp>
      <p:sp>
        <p:nvSpPr>
          <p:cNvPr id="27" name="TextBox 26"/>
          <p:cNvSpPr txBox="1"/>
          <p:nvPr/>
        </p:nvSpPr>
        <p:spPr>
          <a:xfrm>
            <a:off x="9360968" y="6719760"/>
            <a:ext cx="1486209" cy="646331"/>
          </a:xfrm>
          <a:prstGeom prst="rect">
            <a:avLst/>
          </a:prstGeom>
          <a:solidFill>
            <a:srgbClr val="FFC000"/>
          </a:solidFill>
        </p:spPr>
        <p:txBody>
          <a:bodyPr wrap="square" rtlCol="0">
            <a:spAutoFit/>
          </a:bodyPr>
          <a:lstStyle/>
          <a:p>
            <a:r>
              <a:rPr lang="fr-FR" b="1" dirty="0" smtClean="0">
                <a:solidFill>
                  <a:srgbClr val="FF0000"/>
                </a:solidFill>
              </a:rPr>
              <a:t>e-</a:t>
            </a:r>
            <a:r>
              <a:rPr lang="fr-FR" dirty="0" smtClean="0"/>
              <a:t>  RF</a:t>
            </a:r>
            <a:endParaRPr lang="fr-FR" dirty="0"/>
          </a:p>
        </p:txBody>
      </p:sp>
      <p:pic>
        <p:nvPicPr>
          <p:cNvPr id="28" name="Picture 27"/>
          <p:cNvPicPr>
            <a:picLocks noChangeAspect="1"/>
          </p:cNvPicPr>
          <p:nvPr/>
        </p:nvPicPr>
        <p:blipFill>
          <a:blip r:embed="rId2"/>
          <a:stretch>
            <a:fillRect/>
          </a:stretch>
        </p:blipFill>
        <p:spPr>
          <a:xfrm>
            <a:off x="17381541" y="2746769"/>
            <a:ext cx="4740689" cy="4367924"/>
          </a:xfrm>
          <a:prstGeom prst="rect">
            <a:avLst/>
          </a:prstGeom>
        </p:spPr>
      </p:pic>
      <p:sp>
        <p:nvSpPr>
          <p:cNvPr id="29" name="TextBox 28"/>
          <p:cNvSpPr txBox="1"/>
          <p:nvPr/>
        </p:nvSpPr>
        <p:spPr>
          <a:xfrm>
            <a:off x="19291277" y="2299558"/>
            <a:ext cx="697244" cy="646331"/>
          </a:xfrm>
          <a:prstGeom prst="rect">
            <a:avLst/>
          </a:prstGeom>
          <a:solidFill>
            <a:srgbClr val="FFFF00"/>
          </a:solidFill>
        </p:spPr>
        <p:txBody>
          <a:bodyPr wrap="square" rtlCol="0">
            <a:spAutoFit/>
          </a:bodyPr>
          <a:lstStyle/>
          <a:p>
            <a:r>
              <a:rPr lang="fr-FR" b="1" dirty="0" smtClean="0"/>
              <a:t>C</a:t>
            </a:r>
            <a:endParaRPr lang="fr-FR" b="1" dirty="0"/>
          </a:p>
        </p:txBody>
      </p:sp>
      <p:sp>
        <p:nvSpPr>
          <p:cNvPr id="30" name="TextBox 29"/>
          <p:cNvSpPr txBox="1"/>
          <p:nvPr/>
        </p:nvSpPr>
        <p:spPr>
          <a:xfrm>
            <a:off x="15357697" y="2852194"/>
            <a:ext cx="3119245" cy="646331"/>
          </a:xfrm>
          <a:prstGeom prst="rect">
            <a:avLst/>
          </a:prstGeom>
          <a:solidFill>
            <a:srgbClr val="FFC000"/>
          </a:solidFill>
        </p:spPr>
        <p:txBody>
          <a:bodyPr wrap="square" rtlCol="0">
            <a:spAutoFit/>
          </a:bodyPr>
          <a:lstStyle/>
          <a:p>
            <a:r>
              <a:rPr lang="fr-FR" b="1" dirty="0" smtClean="0">
                <a:solidFill>
                  <a:srgbClr val="FF0000"/>
                </a:solidFill>
              </a:rPr>
              <a:t>e-</a:t>
            </a:r>
            <a:r>
              <a:rPr lang="fr-FR" dirty="0" smtClean="0">
                <a:solidFill>
                  <a:srgbClr val="FF0000"/>
                </a:solidFill>
              </a:rPr>
              <a:t> </a:t>
            </a:r>
            <a:r>
              <a:rPr lang="fr-FR" dirty="0" smtClean="0"/>
              <a:t>and </a:t>
            </a:r>
            <a:r>
              <a:rPr lang="fr-FR" b="1" dirty="0" smtClean="0">
                <a:solidFill>
                  <a:schemeClr val="accent1"/>
                </a:solidFill>
              </a:rPr>
              <a:t>e+</a:t>
            </a:r>
            <a:r>
              <a:rPr lang="fr-FR" dirty="0" smtClean="0"/>
              <a:t>  RF</a:t>
            </a:r>
            <a:endParaRPr lang="fr-FR" dirty="0"/>
          </a:p>
        </p:txBody>
      </p:sp>
      <p:sp>
        <p:nvSpPr>
          <p:cNvPr id="31" name="TextBox 30"/>
          <p:cNvSpPr txBox="1"/>
          <p:nvPr/>
        </p:nvSpPr>
        <p:spPr>
          <a:xfrm>
            <a:off x="15287601" y="6708177"/>
            <a:ext cx="3119245" cy="646331"/>
          </a:xfrm>
          <a:prstGeom prst="rect">
            <a:avLst/>
          </a:prstGeom>
          <a:solidFill>
            <a:srgbClr val="FFC000"/>
          </a:solidFill>
        </p:spPr>
        <p:txBody>
          <a:bodyPr wrap="square" rtlCol="0">
            <a:spAutoFit/>
          </a:bodyPr>
          <a:lstStyle/>
          <a:p>
            <a:r>
              <a:rPr lang="fr-FR" b="1" dirty="0" smtClean="0">
                <a:solidFill>
                  <a:srgbClr val="FF0000"/>
                </a:solidFill>
              </a:rPr>
              <a:t>e-</a:t>
            </a:r>
            <a:r>
              <a:rPr lang="fr-FR" dirty="0" smtClean="0">
                <a:solidFill>
                  <a:srgbClr val="FF0000"/>
                </a:solidFill>
              </a:rPr>
              <a:t> </a:t>
            </a:r>
            <a:r>
              <a:rPr lang="fr-FR" dirty="0" smtClean="0"/>
              <a:t>and </a:t>
            </a:r>
            <a:r>
              <a:rPr lang="fr-FR" b="1" dirty="0" smtClean="0">
                <a:solidFill>
                  <a:schemeClr val="accent1"/>
                </a:solidFill>
              </a:rPr>
              <a:t>e+</a:t>
            </a:r>
            <a:r>
              <a:rPr lang="fr-FR" dirty="0" smtClean="0"/>
              <a:t>  RF</a:t>
            </a:r>
            <a:endParaRPr lang="fr-FR" dirty="0"/>
          </a:p>
        </p:txBody>
      </p:sp>
      <p:sp>
        <p:nvSpPr>
          <p:cNvPr id="32" name="TextBox 31"/>
          <p:cNvSpPr txBox="1"/>
          <p:nvPr/>
        </p:nvSpPr>
        <p:spPr>
          <a:xfrm>
            <a:off x="21392161" y="1937192"/>
            <a:ext cx="2280451" cy="646331"/>
          </a:xfrm>
          <a:prstGeom prst="rect">
            <a:avLst/>
          </a:prstGeom>
          <a:noFill/>
          <a:ln>
            <a:solidFill>
              <a:schemeClr val="tx1"/>
            </a:solidFill>
          </a:ln>
        </p:spPr>
        <p:txBody>
          <a:bodyPr wrap="square" rtlCol="0">
            <a:spAutoFit/>
          </a:bodyPr>
          <a:lstStyle/>
          <a:p>
            <a:r>
              <a:rPr lang="en-US" dirty="0" smtClean="0"/>
              <a:t>A Blondel</a:t>
            </a:r>
            <a:endParaRPr lang="en-GB" dirty="0"/>
          </a:p>
        </p:txBody>
      </p:sp>
      <p:sp>
        <p:nvSpPr>
          <p:cNvPr id="33" name="TextBox 32"/>
          <p:cNvSpPr txBox="1"/>
          <p:nvPr/>
        </p:nvSpPr>
        <p:spPr>
          <a:xfrm>
            <a:off x="345802" y="7195602"/>
            <a:ext cx="23598512" cy="5509200"/>
          </a:xfrm>
          <a:prstGeom prst="rect">
            <a:avLst/>
          </a:prstGeom>
          <a:noFill/>
        </p:spPr>
        <p:txBody>
          <a:bodyPr wrap="square" rtlCol="0">
            <a:spAutoFit/>
          </a:bodyPr>
          <a:lstStyle/>
          <a:p>
            <a:r>
              <a:rPr lang="fr-FR" sz="3200" b="1" dirty="0" smtClean="0"/>
              <a:t>RF placements for </a:t>
            </a:r>
            <a:r>
              <a:rPr lang="fr-FR" sz="3200" b="1" dirty="0" err="1" smtClean="0"/>
              <a:t>low</a:t>
            </a:r>
            <a:r>
              <a:rPr lang="fr-FR" sz="3200" b="1" dirty="0" smtClean="0"/>
              <a:t> </a:t>
            </a:r>
            <a:r>
              <a:rPr lang="fr-FR" sz="3200" b="1" dirty="0" err="1" smtClean="0"/>
              <a:t>energies</a:t>
            </a:r>
            <a:r>
              <a:rPr lang="fr-FR" sz="3200" b="1" dirty="0" smtClean="0"/>
              <a:t> (Z, W, H) </a:t>
            </a:r>
          </a:p>
          <a:p>
            <a:endParaRPr lang="fr-FR" sz="3200" dirty="0" smtClean="0"/>
          </a:p>
          <a:p>
            <a:r>
              <a:rPr lang="fr-FR" sz="3200" b="1" dirty="0" smtClean="0"/>
              <a:t>-A- </a:t>
            </a:r>
            <a:r>
              <a:rPr lang="fr-FR" sz="3200" dirty="0"/>
              <a:t>I</a:t>
            </a:r>
            <a:r>
              <a:rPr lang="fr-FR" sz="3200" dirty="0" smtClean="0"/>
              <a:t>t </a:t>
            </a:r>
            <a:r>
              <a:rPr lang="fr-FR" sz="3200" dirty="0" err="1" smtClean="0"/>
              <a:t>is</a:t>
            </a:r>
            <a:r>
              <a:rPr lang="fr-FR" sz="3200" dirty="0" smtClean="0"/>
              <a:t> </a:t>
            </a:r>
            <a:r>
              <a:rPr lang="fr-FR" sz="3200" b="1" dirty="0" err="1" smtClean="0">
                <a:solidFill>
                  <a:srgbClr val="FF0000"/>
                </a:solidFill>
              </a:rPr>
              <a:t>mandatory</a:t>
            </a:r>
            <a:r>
              <a:rPr lang="fr-FR" sz="3200" dirty="0" smtClean="0"/>
              <a:t> to have the  </a:t>
            </a:r>
            <a:r>
              <a:rPr lang="fr-FR" sz="3200" dirty="0" err="1" smtClean="0"/>
              <a:t>whole</a:t>
            </a:r>
            <a:r>
              <a:rPr lang="fr-FR" sz="3200" dirty="0" smtClean="0"/>
              <a:t> RF in </a:t>
            </a:r>
            <a:r>
              <a:rPr lang="fr-FR" sz="3200" dirty="0"/>
              <a:t>a</a:t>
            </a:r>
            <a:r>
              <a:rPr lang="fr-FR" sz="3200" dirty="0" smtClean="0"/>
              <a:t> single point for the </a:t>
            </a:r>
            <a:r>
              <a:rPr lang="fr-FR" sz="3200" dirty="0" err="1" smtClean="0"/>
              <a:t>precision</a:t>
            </a:r>
            <a:r>
              <a:rPr lang="fr-FR" sz="3200" dirty="0" smtClean="0"/>
              <a:t> </a:t>
            </a:r>
            <a:r>
              <a:rPr lang="fr-FR" sz="3200" dirty="0" err="1" smtClean="0"/>
              <a:t>measurements</a:t>
            </a:r>
            <a:r>
              <a:rPr lang="fr-FR" sz="3200" dirty="0" smtClean="0"/>
              <a:t>  (Z, WW, </a:t>
            </a:r>
            <a:r>
              <a:rPr lang="fr-FR" sz="3200" dirty="0" err="1" smtClean="0"/>
              <a:t>eeH</a:t>
            </a:r>
            <a:r>
              <a:rPr lang="fr-FR" sz="3200" dirty="0" smtClean="0"/>
              <a:t>)</a:t>
            </a:r>
          </a:p>
          <a:p>
            <a:r>
              <a:rPr lang="fr-FR" sz="3200" dirty="0" smtClean="0"/>
              <a:t>for </a:t>
            </a:r>
            <a:r>
              <a:rPr lang="fr-FR" sz="3200" dirty="0" err="1"/>
              <a:t>ee</a:t>
            </a:r>
            <a:r>
              <a:rPr lang="en-CH" sz="3200" dirty="0">
                <a:sym typeface="Wingdings" panose="05000000000000000000" pitchFamily="2" charset="2"/>
              </a:rPr>
              <a:t></a:t>
            </a:r>
            <a:r>
              <a:rPr lang="en-US" sz="3200" dirty="0">
                <a:sym typeface="Wingdings" panose="05000000000000000000" pitchFamily="2" charset="2"/>
              </a:rPr>
              <a:t> </a:t>
            </a:r>
            <a:r>
              <a:rPr lang="en-US" sz="3200" dirty="0" smtClean="0">
                <a:sym typeface="Wingdings" panose="05000000000000000000" pitchFamily="2" charset="2"/>
              </a:rPr>
              <a:t>H one </a:t>
            </a:r>
            <a:r>
              <a:rPr lang="en-US" sz="3200" dirty="0">
                <a:sym typeface="Wingdings" panose="05000000000000000000" pitchFamily="2" charset="2"/>
              </a:rPr>
              <a:t>should take into account that </a:t>
            </a:r>
            <a:r>
              <a:rPr lang="en-US" sz="3200" dirty="0" smtClean="0">
                <a:sym typeface="Wingdings" panose="05000000000000000000" pitchFamily="2" charset="2"/>
              </a:rPr>
              <a:t>beam </a:t>
            </a:r>
            <a:r>
              <a:rPr lang="en-US" sz="3200" dirty="0">
                <a:sym typeface="Wingdings" panose="05000000000000000000" pitchFamily="2" charset="2"/>
              </a:rPr>
              <a:t>energies might be different leading to a </a:t>
            </a:r>
            <a:r>
              <a:rPr lang="en-US" sz="3200" dirty="0" smtClean="0">
                <a:sym typeface="Wingdings" panose="05000000000000000000" pitchFamily="2" charset="2"/>
              </a:rPr>
              <a:t>difference </a:t>
            </a:r>
            <a:r>
              <a:rPr lang="en-US" sz="3200" dirty="0">
                <a:sym typeface="Wingdings" panose="05000000000000000000" pitchFamily="2" charset="2"/>
              </a:rPr>
              <a:t>in the total beam energy loss by 3.6 </a:t>
            </a:r>
            <a:r>
              <a:rPr lang="en-US" sz="3200" dirty="0" smtClean="0">
                <a:sym typeface="Wingdings" panose="05000000000000000000" pitchFamily="2" charset="2"/>
              </a:rPr>
              <a:t>MeV/turn (within tolerance).</a:t>
            </a:r>
            <a:endParaRPr lang="fr-FR" sz="3200" b="1" dirty="0" smtClean="0">
              <a:solidFill>
                <a:srgbClr val="FF0000"/>
              </a:solidFill>
            </a:endParaRPr>
          </a:p>
          <a:p>
            <a:endParaRPr lang="fr-FR" sz="3200" b="1" dirty="0" smtClean="0"/>
          </a:p>
          <a:p>
            <a:r>
              <a:rPr lang="fr-FR" sz="3200" b="1" dirty="0" smtClean="0"/>
              <a:t>-B- </a:t>
            </a:r>
            <a:r>
              <a:rPr lang="fr-FR" sz="3200" dirty="0" smtClean="0"/>
              <a:t>It </a:t>
            </a:r>
            <a:r>
              <a:rPr lang="fr-FR" sz="3200" dirty="0" err="1" smtClean="0"/>
              <a:t>might</a:t>
            </a:r>
            <a:r>
              <a:rPr lang="fr-FR" sz="3200" dirty="0" smtClean="0"/>
              <a:t> </a:t>
            </a:r>
            <a:r>
              <a:rPr lang="fr-FR" sz="3200" dirty="0" err="1" smtClean="0"/>
              <a:t>also</a:t>
            </a:r>
            <a:r>
              <a:rPr lang="fr-FR" sz="3200" dirty="0" smtClean="0"/>
              <a:t> </a:t>
            </a:r>
            <a:r>
              <a:rPr lang="fr-FR" sz="3200" dirty="0" err="1" smtClean="0"/>
              <a:t>be</a:t>
            </a:r>
            <a:r>
              <a:rPr lang="fr-FR" sz="3200" dirty="0" smtClean="0"/>
              <a:t> possible to have all e+ RF in one point and all e- RF in </a:t>
            </a:r>
            <a:r>
              <a:rPr lang="fr-FR" sz="3200" dirty="0" err="1" smtClean="0"/>
              <a:t>another</a:t>
            </a:r>
            <a:r>
              <a:rPr lang="fr-FR" sz="3200" dirty="0" smtClean="0"/>
              <a:t> point, but </a:t>
            </a:r>
            <a:r>
              <a:rPr lang="fr-FR" sz="3200" dirty="0" err="1" smtClean="0"/>
              <a:t>his</a:t>
            </a:r>
            <a:r>
              <a:rPr lang="fr-FR" sz="3200" dirty="0" smtClean="0"/>
              <a:t> </a:t>
            </a:r>
            <a:r>
              <a:rPr lang="fr-FR" sz="3200" dirty="0" err="1" smtClean="0"/>
              <a:t>will</a:t>
            </a:r>
            <a:r>
              <a:rPr lang="fr-FR" sz="3200" dirty="0" smtClean="0"/>
              <a:t> lead to large </a:t>
            </a:r>
            <a:r>
              <a:rPr lang="fr-FR" sz="3200" dirty="0" err="1" smtClean="0"/>
              <a:t>differences</a:t>
            </a:r>
            <a:r>
              <a:rPr lang="fr-FR" sz="3200" dirty="0" smtClean="0"/>
              <a:t> </a:t>
            </a:r>
            <a:r>
              <a:rPr lang="fr-FR" sz="3200" dirty="0" err="1" smtClean="0"/>
              <a:t>between</a:t>
            </a:r>
            <a:r>
              <a:rPr lang="fr-FR" sz="3200" dirty="0" smtClean="0"/>
              <a:t> collision points for 4-exp scenario and </a:t>
            </a:r>
            <a:r>
              <a:rPr lang="fr-FR" sz="3200" dirty="0" err="1" smtClean="0"/>
              <a:t>might</a:t>
            </a:r>
            <a:r>
              <a:rPr lang="fr-FR" sz="3200" dirty="0" smtClean="0"/>
              <a:t> cause issues </a:t>
            </a:r>
            <a:r>
              <a:rPr lang="en-CH" sz="3200" dirty="0" smtClean="0"/>
              <a:t>–</a:t>
            </a:r>
            <a:r>
              <a:rPr lang="fr-FR" sz="3200" dirty="0" smtClean="0"/>
              <a:t> not </a:t>
            </a:r>
            <a:r>
              <a:rPr lang="fr-FR" sz="3200" dirty="0" err="1" smtClean="0"/>
              <a:t>preferred</a:t>
            </a:r>
            <a:endParaRPr lang="fr-FR" sz="3200" dirty="0"/>
          </a:p>
          <a:p>
            <a:endParaRPr lang="en-US" sz="3200" dirty="0" smtClean="0">
              <a:sym typeface="Wingdings" panose="05000000000000000000" pitchFamily="2" charset="2"/>
            </a:endParaRPr>
          </a:p>
          <a:p>
            <a:r>
              <a:rPr lang="en-US" sz="3200" dirty="0" smtClean="0">
                <a:sym typeface="Wingdings" panose="05000000000000000000" pitchFamily="2" charset="2"/>
              </a:rPr>
              <a:t>-</a:t>
            </a:r>
            <a:r>
              <a:rPr lang="en-US" sz="3200" b="1" dirty="0" smtClean="0">
                <a:sym typeface="Wingdings" panose="05000000000000000000" pitchFamily="2" charset="2"/>
              </a:rPr>
              <a:t>C- </a:t>
            </a:r>
            <a:r>
              <a:rPr lang="en-US" sz="3200" dirty="0" smtClean="0">
                <a:sym typeface="Wingdings" panose="05000000000000000000" pitchFamily="2" charset="2"/>
              </a:rPr>
              <a:t>for </a:t>
            </a:r>
            <a:r>
              <a:rPr lang="en-US" sz="3200" dirty="0" err="1" smtClean="0">
                <a:sym typeface="Wingdings" panose="05000000000000000000" pitchFamily="2" charset="2"/>
              </a:rPr>
              <a:t>ee</a:t>
            </a:r>
            <a:r>
              <a:rPr lang="en-CH" sz="3200" dirty="0" smtClean="0">
                <a:sym typeface="Wingdings" panose="05000000000000000000" pitchFamily="2" charset="2"/>
              </a:rPr>
              <a:t></a:t>
            </a:r>
            <a:r>
              <a:rPr lang="en-US" sz="3200" dirty="0" smtClean="0">
                <a:sym typeface="Wingdings" panose="05000000000000000000" pitchFamily="2" charset="2"/>
              </a:rPr>
              <a:t> H </a:t>
            </a:r>
            <a:r>
              <a:rPr lang="en-US" sz="3200" dirty="0">
                <a:sym typeface="Wingdings" panose="05000000000000000000" pitchFamily="2" charset="2"/>
              </a:rPr>
              <a:t>t</a:t>
            </a:r>
            <a:r>
              <a:rPr lang="en-US" sz="3200" dirty="0" smtClean="0">
                <a:sym typeface="Wingdings" panose="05000000000000000000" pitchFamily="2" charset="2"/>
              </a:rPr>
              <a:t>he scheme of two RF stations where both e+ and e- get accelerated should also be investigated, </a:t>
            </a:r>
          </a:p>
          <a:p>
            <a:r>
              <a:rPr lang="en-US" sz="3200" dirty="0" smtClean="0">
                <a:sym typeface="Wingdings" panose="05000000000000000000" pitchFamily="2" charset="2"/>
              </a:rPr>
              <a:t>it will work if the acceleration in the RF stations can be controlled at 1% level; the RF stations do not need to be opposite.</a:t>
            </a:r>
            <a:endParaRPr lang="fr-FR" dirty="0"/>
          </a:p>
        </p:txBody>
      </p:sp>
      <p:sp>
        <p:nvSpPr>
          <p:cNvPr id="17" name="TextBox 1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18" name="TextBox 1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20233352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3" name="TextBox 2"/>
          <p:cNvSpPr txBox="1"/>
          <p:nvPr/>
        </p:nvSpPr>
        <p:spPr>
          <a:xfrm>
            <a:off x="5867400" y="1524000"/>
            <a:ext cx="12609542" cy="566822"/>
          </a:xfrm>
          <a:prstGeom prst="rect">
            <a:avLst/>
          </a:prstGeom>
          <a:noFill/>
        </p:spPr>
        <p:txBody>
          <a:bodyPr wrap="none" rtlCol="0">
            <a:spAutoFit/>
          </a:bodyPr>
          <a:lstStyle/>
          <a:p>
            <a:pPr algn="l">
              <a:lnSpc>
                <a:spcPts val="3700"/>
              </a:lnSpc>
            </a:pPr>
            <a:r>
              <a:rPr lang="en-US" sz="6600" dirty="0" smtClean="0"/>
              <a:t>Accelerator / Physics Constraints</a:t>
            </a:r>
            <a:endParaRPr lang="en-GB" sz="6600" dirty="0"/>
          </a:p>
        </p:txBody>
      </p:sp>
      <p:sp>
        <p:nvSpPr>
          <p:cNvPr id="5" name="TextBox 4"/>
          <p:cNvSpPr txBox="1"/>
          <p:nvPr/>
        </p:nvSpPr>
        <p:spPr>
          <a:xfrm>
            <a:off x="3076628" y="7467600"/>
            <a:ext cx="18191085" cy="4216539"/>
          </a:xfrm>
          <a:prstGeom prst="rect">
            <a:avLst/>
          </a:prstGeom>
          <a:noFill/>
        </p:spPr>
        <p:txBody>
          <a:bodyPr wrap="square" rtlCol="0">
            <a:spAutoFit/>
          </a:bodyPr>
          <a:lstStyle/>
          <a:p>
            <a:r>
              <a:rPr lang="fr-FR" sz="3200" b="1" dirty="0"/>
              <a:t>RF placements for </a:t>
            </a:r>
            <a:r>
              <a:rPr lang="fr-FR" sz="3200" b="1" dirty="0" smtClean="0"/>
              <a:t>high </a:t>
            </a:r>
            <a:r>
              <a:rPr lang="fr-FR" sz="3200" b="1" dirty="0" err="1"/>
              <a:t>energies</a:t>
            </a:r>
            <a:r>
              <a:rPr lang="fr-FR" sz="3200" b="1" dirty="0"/>
              <a:t> </a:t>
            </a:r>
          </a:p>
          <a:p>
            <a:endParaRPr lang="fr-FR" sz="3200" dirty="0" smtClean="0"/>
          </a:p>
          <a:p>
            <a:r>
              <a:rPr lang="fr-FR" sz="3200" dirty="0" err="1" smtClean="0"/>
              <a:t>After</a:t>
            </a:r>
            <a:r>
              <a:rPr lang="fr-FR" sz="3200" dirty="0" smtClean="0"/>
              <a:t> an upgrade, the FCC-</a:t>
            </a:r>
            <a:r>
              <a:rPr lang="fr-FR" sz="3200" dirty="0" err="1" smtClean="0"/>
              <a:t>ee</a:t>
            </a:r>
            <a:r>
              <a:rPr lang="fr-FR" sz="3200" dirty="0" smtClean="0"/>
              <a:t> </a:t>
            </a:r>
            <a:r>
              <a:rPr lang="fr-FR" sz="3200" dirty="0" err="1" smtClean="0"/>
              <a:t>will</a:t>
            </a:r>
            <a:r>
              <a:rPr lang="fr-FR" sz="3200" dirty="0" smtClean="0"/>
              <a:t> have </a:t>
            </a:r>
            <a:r>
              <a:rPr lang="fr-FR" sz="3200" dirty="0" err="1" smtClean="0"/>
              <a:t>two</a:t>
            </a:r>
            <a:r>
              <a:rPr lang="fr-FR" sz="3200" dirty="0" smtClean="0"/>
              <a:t> RF points </a:t>
            </a:r>
            <a:r>
              <a:rPr lang="fr-FR" sz="3200" dirty="0" err="1" smtClean="0"/>
              <a:t>with</a:t>
            </a:r>
            <a:r>
              <a:rPr lang="fr-FR" sz="3200" dirty="0" smtClean="0"/>
              <a:t> RF </a:t>
            </a:r>
            <a:r>
              <a:rPr lang="fr-FR" sz="3200" dirty="0" err="1" smtClean="0"/>
              <a:t>shared</a:t>
            </a:r>
            <a:r>
              <a:rPr lang="fr-FR" sz="3200" dirty="0" smtClean="0"/>
              <a:t> </a:t>
            </a:r>
            <a:r>
              <a:rPr lang="fr-FR" sz="3200" dirty="0" err="1" smtClean="0"/>
              <a:t>between</a:t>
            </a:r>
            <a:r>
              <a:rPr lang="fr-FR" sz="3200" dirty="0" smtClean="0"/>
              <a:t> e+ and e- </a:t>
            </a:r>
          </a:p>
          <a:p>
            <a:pPr marL="285750" indent="-285750">
              <a:buFont typeface="Wingdings" panose="05000000000000000000" pitchFamily="2" charset="2"/>
              <a:buChar char="à"/>
            </a:pPr>
            <a:r>
              <a:rPr lang="en-US" sz="3200" dirty="0" smtClean="0">
                <a:sym typeface="Wingdings" panose="05000000000000000000" pitchFamily="2" charset="2"/>
              </a:rPr>
              <a:t>same energy gain for e+ and e- at two different places. </a:t>
            </a:r>
          </a:p>
          <a:p>
            <a:r>
              <a:rPr lang="en-US" sz="3200" dirty="0" smtClean="0">
                <a:sym typeface="Wingdings" panose="05000000000000000000" pitchFamily="2" charset="2"/>
              </a:rPr>
              <a:t>No need to have opposite points (e.g. “C”), any configuration is acceptable (</a:t>
            </a:r>
            <a:r>
              <a:rPr lang="en-US" sz="3200" dirty="0" err="1" smtClean="0">
                <a:sym typeface="Wingdings" panose="05000000000000000000" pitchFamily="2" charset="2"/>
              </a:rPr>
              <a:t>e.g</a:t>
            </a:r>
            <a:r>
              <a:rPr lang="en-US" sz="3200" dirty="0" smtClean="0">
                <a:sym typeface="Wingdings" panose="05000000000000000000" pitchFamily="2" charset="2"/>
              </a:rPr>
              <a:t> “D”)?</a:t>
            </a:r>
          </a:p>
          <a:p>
            <a:endParaRPr lang="en-US" dirty="0">
              <a:sym typeface="Wingdings" panose="05000000000000000000" pitchFamily="2" charset="2"/>
            </a:endParaRPr>
          </a:p>
          <a:p>
            <a:r>
              <a:rPr lang="fr-FR" b="1" dirty="0" smtClean="0"/>
              <a:t>                                        </a:t>
            </a:r>
          </a:p>
          <a:p>
            <a:endParaRPr lang="fr-FR" b="1" dirty="0"/>
          </a:p>
        </p:txBody>
      </p:sp>
      <p:pic>
        <p:nvPicPr>
          <p:cNvPr id="6" name="Picture 5"/>
          <p:cNvPicPr>
            <a:picLocks noChangeAspect="1"/>
          </p:cNvPicPr>
          <p:nvPr/>
        </p:nvPicPr>
        <p:blipFill>
          <a:blip r:embed="rId2"/>
          <a:stretch>
            <a:fillRect/>
          </a:stretch>
        </p:blipFill>
        <p:spPr>
          <a:xfrm>
            <a:off x="3600993" y="2192670"/>
            <a:ext cx="5085807" cy="4685905"/>
          </a:xfrm>
          <a:prstGeom prst="rect">
            <a:avLst/>
          </a:prstGeom>
        </p:spPr>
      </p:pic>
      <p:sp>
        <p:nvSpPr>
          <p:cNvPr id="7" name="TextBox 6"/>
          <p:cNvSpPr txBox="1"/>
          <p:nvPr/>
        </p:nvSpPr>
        <p:spPr>
          <a:xfrm>
            <a:off x="4251325" y="1869504"/>
            <a:ext cx="622663" cy="646331"/>
          </a:xfrm>
          <a:prstGeom prst="rect">
            <a:avLst/>
          </a:prstGeom>
          <a:solidFill>
            <a:srgbClr val="FFFF00"/>
          </a:solidFill>
        </p:spPr>
        <p:txBody>
          <a:bodyPr wrap="square" rtlCol="0">
            <a:spAutoFit/>
          </a:bodyPr>
          <a:lstStyle/>
          <a:p>
            <a:r>
              <a:rPr lang="fr-FR" b="1" dirty="0" smtClean="0"/>
              <a:t>C</a:t>
            </a:r>
            <a:endParaRPr lang="fr-FR" b="1" dirty="0"/>
          </a:p>
        </p:txBody>
      </p:sp>
      <p:sp>
        <p:nvSpPr>
          <p:cNvPr id="8" name="TextBox 7"/>
          <p:cNvSpPr txBox="1"/>
          <p:nvPr/>
        </p:nvSpPr>
        <p:spPr>
          <a:xfrm>
            <a:off x="709464" y="2553486"/>
            <a:ext cx="3113106" cy="646331"/>
          </a:xfrm>
          <a:prstGeom prst="rect">
            <a:avLst/>
          </a:prstGeom>
          <a:solidFill>
            <a:srgbClr val="FFC000"/>
          </a:solidFill>
        </p:spPr>
        <p:txBody>
          <a:bodyPr wrap="square" rtlCol="0">
            <a:spAutoFit/>
          </a:bodyPr>
          <a:lstStyle/>
          <a:p>
            <a:r>
              <a:rPr lang="fr-FR" b="1" dirty="0" smtClean="0">
                <a:solidFill>
                  <a:srgbClr val="FF0000"/>
                </a:solidFill>
              </a:rPr>
              <a:t>e-</a:t>
            </a:r>
            <a:r>
              <a:rPr lang="fr-FR" dirty="0" smtClean="0">
                <a:solidFill>
                  <a:srgbClr val="FF0000"/>
                </a:solidFill>
              </a:rPr>
              <a:t> </a:t>
            </a:r>
            <a:r>
              <a:rPr lang="fr-FR" dirty="0" smtClean="0"/>
              <a:t>and </a:t>
            </a:r>
            <a:r>
              <a:rPr lang="fr-FR" b="1" dirty="0" smtClean="0">
                <a:solidFill>
                  <a:schemeClr val="accent1"/>
                </a:solidFill>
              </a:rPr>
              <a:t>e+</a:t>
            </a:r>
            <a:r>
              <a:rPr lang="fr-FR" dirty="0" smtClean="0"/>
              <a:t>  RF</a:t>
            </a:r>
            <a:endParaRPr lang="fr-FR" dirty="0"/>
          </a:p>
        </p:txBody>
      </p:sp>
      <p:sp>
        <p:nvSpPr>
          <p:cNvPr id="9" name="TextBox 8"/>
          <p:cNvSpPr txBox="1"/>
          <p:nvPr/>
        </p:nvSpPr>
        <p:spPr>
          <a:xfrm>
            <a:off x="8196916" y="6165615"/>
            <a:ext cx="3035808" cy="646331"/>
          </a:xfrm>
          <a:prstGeom prst="rect">
            <a:avLst/>
          </a:prstGeom>
          <a:solidFill>
            <a:srgbClr val="FFC000"/>
          </a:solidFill>
        </p:spPr>
        <p:txBody>
          <a:bodyPr wrap="square" rtlCol="0">
            <a:spAutoFit/>
          </a:bodyPr>
          <a:lstStyle/>
          <a:p>
            <a:r>
              <a:rPr lang="fr-FR" b="1" dirty="0" smtClean="0">
                <a:solidFill>
                  <a:srgbClr val="FF0000"/>
                </a:solidFill>
              </a:rPr>
              <a:t>e-</a:t>
            </a:r>
            <a:r>
              <a:rPr lang="fr-FR" dirty="0" smtClean="0">
                <a:solidFill>
                  <a:srgbClr val="FF0000"/>
                </a:solidFill>
              </a:rPr>
              <a:t> </a:t>
            </a:r>
            <a:r>
              <a:rPr lang="fr-FR" dirty="0" smtClean="0"/>
              <a:t>and </a:t>
            </a:r>
            <a:r>
              <a:rPr lang="fr-FR" b="1" dirty="0" smtClean="0">
                <a:solidFill>
                  <a:schemeClr val="accent1"/>
                </a:solidFill>
              </a:rPr>
              <a:t>e+</a:t>
            </a:r>
            <a:r>
              <a:rPr lang="fr-FR" dirty="0" smtClean="0"/>
              <a:t>  RF</a:t>
            </a:r>
            <a:endParaRPr lang="fr-FR" dirty="0"/>
          </a:p>
        </p:txBody>
      </p:sp>
      <p:pic>
        <p:nvPicPr>
          <p:cNvPr id="10" name="Picture 9"/>
          <p:cNvPicPr>
            <a:picLocks noChangeAspect="1"/>
          </p:cNvPicPr>
          <p:nvPr/>
        </p:nvPicPr>
        <p:blipFill>
          <a:blip r:embed="rId2"/>
          <a:stretch>
            <a:fillRect/>
          </a:stretch>
        </p:blipFill>
        <p:spPr>
          <a:xfrm>
            <a:off x="15189004" y="2282194"/>
            <a:ext cx="5150157" cy="4745194"/>
          </a:xfrm>
          <a:prstGeom prst="rect">
            <a:avLst/>
          </a:prstGeom>
        </p:spPr>
      </p:pic>
      <p:sp>
        <p:nvSpPr>
          <p:cNvPr id="11" name="TextBox 10"/>
          <p:cNvSpPr txBox="1"/>
          <p:nvPr/>
        </p:nvSpPr>
        <p:spPr>
          <a:xfrm>
            <a:off x="19431326" y="1907155"/>
            <a:ext cx="549086" cy="646331"/>
          </a:xfrm>
          <a:prstGeom prst="rect">
            <a:avLst/>
          </a:prstGeom>
          <a:solidFill>
            <a:srgbClr val="FFFF00"/>
          </a:solidFill>
        </p:spPr>
        <p:txBody>
          <a:bodyPr wrap="square" rtlCol="0">
            <a:spAutoFit/>
          </a:bodyPr>
          <a:lstStyle/>
          <a:p>
            <a:r>
              <a:rPr lang="fr-FR" b="1" dirty="0"/>
              <a:t>D</a:t>
            </a:r>
          </a:p>
        </p:txBody>
      </p:sp>
      <p:sp>
        <p:nvSpPr>
          <p:cNvPr id="12" name="TextBox 11"/>
          <p:cNvSpPr txBox="1"/>
          <p:nvPr/>
        </p:nvSpPr>
        <p:spPr>
          <a:xfrm>
            <a:off x="12058801" y="2553486"/>
            <a:ext cx="3269214" cy="646331"/>
          </a:xfrm>
          <a:prstGeom prst="rect">
            <a:avLst/>
          </a:prstGeom>
          <a:solidFill>
            <a:srgbClr val="FFC000"/>
          </a:solidFill>
        </p:spPr>
        <p:txBody>
          <a:bodyPr wrap="square" rtlCol="0">
            <a:spAutoFit/>
          </a:bodyPr>
          <a:lstStyle/>
          <a:p>
            <a:r>
              <a:rPr lang="fr-FR" b="1" dirty="0" smtClean="0">
                <a:solidFill>
                  <a:srgbClr val="FF0000"/>
                </a:solidFill>
              </a:rPr>
              <a:t>e-</a:t>
            </a:r>
            <a:r>
              <a:rPr lang="fr-FR" dirty="0" smtClean="0">
                <a:solidFill>
                  <a:srgbClr val="FF0000"/>
                </a:solidFill>
              </a:rPr>
              <a:t> </a:t>
            </a:r>
            <a:r>
              <a:rPr lang="fr-FR" dirty="0" smtClean="0"/>
              <a:t>and </a:t>
            </a:r>
            <a:r>
              <a:rPr lang="fr-FR" b="1" dirty="0" smtClean="0">
                <a:solidFill>
                  <a:schemeClr val="accent1"/>
                </a:solidFill>
              </a:rPr>
              <a:t>e+</a:t>
            </a:r>
            <a:r>
              <a:rPr lang="fr-FR" dirty="0" smtClean="0"/>
              <a:t>  RF</a:t>
            </a:r>
            <a:endParaRPr lang="fr-FR" dirty="0"/>
          </a:p>
        </p:txBody>
      </p:sp>
      <p:sp>
        <p:nvSpPr>
          <p:cNvPr id="13" name="TextBox 12"/>
          <p:cNvSpPr txBox="1"/>
          <p:nvPr/>
        </p:nvSpPr>
        <p:spPr>
          <a:xfrm>
            <a:off x="12480952" y="6564724"/>
            <a:ext cx="3232399" cy="646331"/>
          </a:xfrm>
          <a:prstGeom prst="rect">
            <a:avLst/>
          </a:prstGeom>
          <a:solidFill>
            <a:srgbClr val="FFC000"/>
          </a:solidFill>
        </p:spPr>
        <p:txBody>
          <a:bodyPr wrap="square" rtlCol="0">
            <a:spAutoFit/>
          </a:bodyPr>
          <a:lstStyle/>
          <a:p>
            <a:r>
              <a:rPr lang="fr-FR" b="1" dirty="0" smtClean="0">
                <a:solidFill>
                  <a:srgbClr val="FF0000"/>
                </a:solidFill>
              </a:rPr>
              <a:t>e-</a:t>
            </a:r>
            <a:r>
              <a:rPr lang="fr-FR" dirty="0" smtClean="0">
                <a:solidFill>
                  <a:srgbClr val="FF0000"/>
                </a:solidFill>
              </a:rPr>
              <a:t> </a:t>
            </a:r>
            <a:r>
              <a:rPr lang="fr-FR" dirty="0" smtClean="0"/>
              <a:t>and </a:t>
            </a:r>
            <a:r>
              <a:rPr lang="fr-FR" b="1" dirty="0" smtClean="0">
                <a:solidFill>
                  <a:schemeClr val="accent1"/>
                </a:solidFill>
              </a:rPr>
              <a:t>e+</a:t>
            </a:r>
            <a:r>
              <a:rPr lang="fr-FR" dirty="0" smtClean="0"/>
              <a:t>  RF</a:t>
            </a:r>
            <a:endParaRPr lang="fr-FR" dirty="0"/>
          </a:p>
        </p:txBody>
      </p:sp>
      <p:sp>
        <p:nvSpPr>
          <p:cNvPr id="14" name="TextBox 13"/>
          <p:cNvSpPr txBox="1"/>
          <p:nvPr/>
        </p:nvSpPr>
        <p:spPr>
          <a:xfrm>
            <a:off x="20880474" y="1636713"/>
            <a:ext cx="2238289" cy="646331"/>
          </a:xfrm>
          <a:prstGeom prst="rect">
            <a:avLst/>
          </a:prstGeom>
          <a:noFill/>
          <a:ln>
            <a:solidFill>
              <a:schemeClr val="tx1"/>
            </a:solidFill>
          </a:ln>
        </p:spPr>
        <p:txBody>
          <a:bodyPr wrap="square" rtlCol="0">
            <a:spAutoFit/>
          </a:bodyPr>
          <a:lstStyle/>
          <a:p>
            <a:r>
              <a:rPr lang="en-US" dirty="0" smtClean="0"/>
              <a:t>A Blondel</a:t>
            </a:r>
            <a:endParaRPr lang="en-GB" dirty="0"/>
          </a:p>
        </p:txBody>
      </p:sp>
      <p:sp>
        <p:nvSpPr>
          <p:cNvPr id="4" name="TextBox 3"/>
          <p:cNvSpPr txBox="1"/>
          <p:nvPr/>
        </p:nvSpPr>
        <p:spPr>
          <a:xfrm>
            <a:off x="1219200" y="10676200"/>
            <a:ext cx="11218549" cy="1515800"/>
          </a:xfrm>
          <a:prstGeom prst="rect">
            <a:avLst/>
          </a:prstGeom>
          <a:solidFill>
            <a:srgbClr val="FFFF00"/>
          </a:solidFill>
        </p:spPr>
        <p:txBody>
          <a:bodyPr wrap="square" rtlCol="0">
            <a:spAutoFit/>
          </a:bodyPr>
          <a:lstStyle/>
          <a:p>
            <a:pPr>
              <a:lnSpc>
                <a:spcPts val="3700"/>
              </a:lnSpc>
            </a:pPr>
            <a:r>
              <a:rPr lang="en-US" sz="3200" b="1" dirty="0" smtClean="0"/>
              <a:t>See presentation by J. </a:t>
            </a:r>
            <a:r>
              <a:rPr lang="en-US" sz="3200" b="1" dirty="0" err="1" smtClean="0"/>
              <a:t>Keintzel</a:t>
            </a:r>
            <a:r>
              <a:rPr lang="en-US" sz="3200" b="1" dirty="0" smtClean="0"/>
              <a:t>: </a:t>
            </a:r>
            <a:r>
              <a:rPr lang="en-GB" sz="3200" b="1" dirty="0" err="1"/>
              <a:t>Center</a:t>
            </a:r>
            <a:r>
              <a:rPr lang="en-GB" sz="3200" b="1" dirty="0"/>
              <a:t>-of-mass energy and boosts for various </a:t>
            </a:r>
            <a:r>
              <a:rPr lang="en-GB" sz="3200" b="1" dirty="0" smtClean="0"/>
              <a:t>RF-configurations, Wednesday morning</a:t>
            </a:r>
            <a:endParaRPr lang="en-GB" sz="3200" b="1" dirty="0"/>
          </a:p>
        </p:txBody>
      </p:sp>
      <p:pic>
        <p:nvPicPr>
          <p:cNvPr id="1026" name="Picture 2" descr="part1"/>
          <p:cNvPicPr>
            <a:picLocks noChangeAspect="1" noChangeArrowheads="1"/>
          </p:cNvPicPr>
          <p:nvPr/>
        </p:nvPicPr>
        <p:blipFill rotWithShape="1">
          <a:blip r:embed="rId3">
            <a:extLst>
              <a:ext uri="{28A0092B-C50C-407E-A947-70E740481C1C}">
                <a14:useLocalDpi xmlns:a14="http://schemas.microsoft.com/office/drawing/2010/main" val="0"/>
              </a:ext>
            </a:extLst>
          </a:blip>
          <a:srcRect t="7948"/>
          <a:stretch/>
        </p:blipFill>
        <p:spPr bwMode="auto">
          <a:xfrm>
            <a:off x="12746811" y="10210800"/>
            <a:ext cx="10951389"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17" name="TextBox 16"/>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13842541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8</a:t>
            </a:fld>
            <a:endParaRPr lang="en-US" noProof="0" dirty="0"/>
          </a:p>
        </p:txBody>
      </p:sp>
      <p:pic>
        <p:nvPicPr>
          <p:cNvPr id="22" name="Picture 21">
            <a:extLst>
              <a:ext uri="{FF2B5EF4-FFF2-40B4-BE49-F238E27FC236}">
                <a16:creationId xmlns:a16="http://schemas.microsoft.com/office/drawing/2014/main" id="{FDD0C997-814E-644D-BCC6-D288396108E4}"/>
              </a:ext>
            </a:extLst>
          </p:cNvPr>
          <p:cNvPicPr>
            <a:picLocks noChangeAspect="1"/>
          </p:cNvPicPr>
          <p:nvPr/>
        </p:nvPicPr>
        <p:blipFill>
          <a:blip r:embed="rId2"/>
          <a:stretch>
            <a:fillRect/>
          </a:stretch>
        </p:blipFill>
        <p:spPr>
          <a:xfrm>
            <a:off x="10287000" y="2550051"/>
            <a:ext cx="11543418" cy="9576910"/>
          </a:xfrm>
          <a:prstGeom prst="rect">
            <a:avLst/>
          </a:prstGeom>
        </p:spPr>
      </p:pic>
      <p:sp>
        <p:nvSpPr>
          <p:cNvPr id="25" name="Oval 24"/>
          <p:cNvSpPr>
            <a:spLocks noChangeAspect="1"/>
          </p:cNvSpPr>
          <p:nvPr/>
        </p:nvSpPr>
        <p:spPr>
          <a:xfrm>
            <a:off x="11755963" y="9791840"/>
            <a:ext cx="1530009" cy="1530009"/>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a:spLocks noChangeAspect="1"/>
          </p:cNvSpPr>
          <p:nvPr/>
        </p:nvSpPr>
        <p:spPr>
          <a:xfrm>
            <a:off x="11839277" y="3443300"/>
            <a:ext cx="1530009" cy="1530009"/>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a:spLocks noChangeAspect="1"/>
          </p:cNvSpPr>
          <p:nvPr/>
        </p:nvSpPr>
        <p:spPr>
          <a:xfrm>
            <a:off x="18364200" y="9753962"/>
            <a:ext cx="1530009" cy="1530009"/>
          </a:xfrm>
          <a:prstGeom prst="ellipse">
            <a:avLst/>
          </a:prstGeom>
          <a:noFill/>
          <a:ln w="3492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400981" y="4495800"/>
            <a:ext cx="9951349" cy="6186309"/>
          </a:xfrm>
          <a:prstGeom prst="rect">
            <a:avLst/>
          </a:prstGeom>
          <a:noFill/>
        </p:spPr>
        <p:txBody>
          <a:bodyPr wrap="square" rtlCol="0">
            <a:spAutoFit/>
          </a:bodyPr>
          <a:lstStyle/>
          <a:p>
            <a:r>
              <a:rPr lang="en-GB" dirty="0"/>
              <a:t>We exclude Experiment Sites (</a:t>
            </a:r>
            <a:r>
              <a:rPr lang="en-GB" b="1" dirty="0"/>
              <a:t>A, D, G, and J</a:t>
            </a:r>
            <a:r>
              <a:rPr lang="en-GB" dirty="0"/>
              <a:t>). Furthermore we recommend that point B not be an RF site (highly sensitive area, difficult access, no resources</a:t>
            </a:r>
            <a:r>
              <a:rPr lang="en-GB" dirty="0" smtClean="0"/>
              <a:t>).</a:t>
            </a:r>
          </a:p>
          <a:p>
            <a:r>
              <a:rPr lang="en-GB" dirty="0" smtClean="0"/>
              <a:t> </a:t>
            </a:r>
          </a:p>
          <a:p>
            <a:r>
              <a:rPr lang="en-GB" dirty="0" smtClean="0"/>
              <a:t>Therefore</a:t>
            </a:r>
            <a:r>
              <a:rPr lang="en-GB" dirty="0"/>
              <a:t>, from an infrastructure point of view, three of the points are eligible to house the RF for FCC-</a:t>
            </a:r>
            <a:r>
              <a:rPr lang="en-GB" dirty="0" err="1"/>
              <a:t>ee</a:t>
            </a:r>
            <a:r>
              <a:rPr lang="en-GB" dirty="0"/>
              <a:t> (</a:t>
            </a:r>
            <a:r>
              <a:rPr lang="en-GB" b="1" dirty="0"/>
              <a:t>H, L, and F</a:t>
            </a:r>
            <a:r>
              <a:rPr lang="en-GB" dirty="0" smtClean="0"/>
              <a:t>).</a:t>
            </a:r>
          </a:p>
          <a:p>
            <a:endParaRPr lang="en-US" dirty="0"/>
          </a:p>
          <a:p>
            <a:endParaRPr lang="en-GB" dirty="0"/>
          </a:p>
          <a:p>
            <a:endParaRPr lang="en-GB" dirty="0"/>
          </a:p>
        </p:txBody>
      </p:sp>
      <p:sp>
        <p:nvSpPr>
          <p:cNvPr id="11" name="TextBox 10"/>
          <p:cNvSpPr txBox="1"/>
          <p:nvPr/>
        </p:nvSpPr>
        <p:spPr>
          <a:xfrm>
            <a:off x="7315200" y="1524000"/>
            <a:ext cx="9695283" cy="566822"/>
          </a:xfrm>
          <a:prstGeom prst="rect">
            <a:avLst/>
          </a:prstGeom>
          <a:noFill/>
        </p:spPr>
        <p:txBody>
          <a:bodyPr wrap="none" rtlCol="0">
            <a:spAutoFit/>
          </a:bodyPr>
          <a:lstStyle/>
          <a:p>
            <a:pPr algn="l">
              <a:lnSpc>
                <a:spcPts val="3700"/>
              </a:lnSpc>
            </a:pPr>
            <a:r>
              <a:rPr lang="en-US" sz="6600" dirty="0" smtClean="0"/>
              <a:t>Infrastructure Constraints</a:t>
            </a:r>
            <a:endParaRPr lang="en-GB" sz="6600" dirty="0"/>
          </a:p>
        </p:txBody>
      </p:sp>
      <p:sp>
        <p:nvSpPr>
          <p:cNvPr id="10" name="TextBox 9"/>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12" name="TextBox 11"/>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34397779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4" name="TextBox 3"/>
          <p:cNvSpPr txBox="1"/>
          <p:nvPr/>
        </p:nvSpPr>
        <p:spPr>
          <a:xfrm>
            <a:off x="7315200" y="1524000"/>
            <a:ext cx="9695283" cy="566822"/>
          </a:xfrm>
          <a:prstGeom prst="rect">
            <a:avLst/>
          </a:prstGeom>
          <a:noFill/>
        </p:spPr>
        <p:txBody>
          <a:bodyPr wrap="none" rtlCol="0">
            <a:spAutoFit/>
          </a:bodyPr>
          <a:lstStyle/>
          <a:p>
            <a:pPr algn="l">
              <a:lnSpc>
                <a:spcPts val="3700"/>
              </a:lnSpc>
            </a:pPr>
            <a:r>
              <a:rPr lang="en-US" sz="6600" dirty="0" smtClean="0"/>
              <a:t>Infrastructure Constraints</a:t>
            </a:r>
            <a:endParaRPr lang="en-GB" sz="6600" dirty="0"/>
          </a:p>
        </p:txBody>
      </p:sp>
      <p:sp>
        <p:nvSpPr>
          <p:cNvPr id="5" name="TextBox 4"/>
          <p:cNvSpPr txBox="1"/>
          <p:nvPr/>
        </p:nvSpPr>
        <p:spPr>
          <a:xfrm>
            <a:off x="1889739" y="3429000"/>
            <a:ext cx="20589261" cy="6186309"/>
          </a:xfrm>
          <a:prstGeom prst="rect">
            <a:avLst/>
          </a:prstGeom>
          <a:noFill/>
        </p:spPr>
        <p:txBody>
          <a:bodyPr wrap="square" rtlCol="0">
            <a:spAutoFit/>
          </a:bodyPr>
          <a:lstStyle/>
          <a:p>
            <a:r>
              <a:rPr lang="en-GB" b="1" dirty="0"/>
              <a:t>Point H</a:t>
            </a:r>
            <a:r>
              <a:rPr lang="en-GB" dirty="0"/>
              <a:t> </a:t>
            </a:r>
            <a:r>
              <a:rPr lang="en-GB" dirty="0" smtClean="0"/>
              <a:t>Good location; </a:t>
            </a:r>
            <a:r>
              <a:rPr lang="en-GB" dirty="0"/>
              <a:t>a</a:t>
            </a:r>
            <a:r>
              <a:rPr lang="en-GB" dirty="0" smtClean="0"/>
              <a:t> </a:t>
            </a:r>
            <a:r>
              <a:rPr lang="en-GB" dirty="0"/>
              <a:t>400 kV line is passing not far away in the north.</a:t>
            </a:r>
          </a:p>
          <a:p>
            <a:r>
              <a:rPr lang="en-GB" dirty="0"/>
              <a:t> </a:t>
            </a:r>
          </a:p>
          <a:p>
            <a:r>
              <a:rPr lang="en-GB" b="1" dirty="0"/>
              <a:t>Point L</a:t>
            </a:r>
            <a:r>
              <a:rPr lang="en-GB" dirty="0"/>
              <a:t> </a:t>
            </a:r>
            <a:r>
              <a:rPr lang="en-GB" dirty="0" smtClean="0"/>
              <a:t>Good traffic connections and access to </a:t>
            </a:r>
            <a:r>
              <a:rPr lang="en-GB" dirty="0"/>
              <a:t>water and </a:t>
            </a:r>
            <a:r>
              <a:rPr lang="en-GB" dirty="0" smtClean="0"/>
              <a:t>electricity; access to water and electricity </a:t>
            </a:r>
            <a:r>
              <a:rPr lang="en-GB" dirty="0"/>
              <a:t>through CERN (additional service shaft on the CERN site) may be an option. </a:t>
            </a:r>
            <a:r>
              <a:rPr lang="en-GB" dirty="0" smtClean="0"/>
              <a:t>Relatively close to the CERN site (interventions, maintenance)</a:t>
            </a:r>
            <a:endParaRPr lang="en-GB" dirty="0"/>
          </a:p>
          <a:p>
            <a:r>
              <a:rPr lang="en-GB" dirty="0"/>
              <a:t> </a:t>
            </a:r>
          </a:p>
          <a:p>
            <a:r>
              <a:rPr lang="en-US" b="1" dirty="0"/>
              <a:t>Pont F</a:t>
            </a:r>
            <a:r>
              <a:rPr lang="en-US" dirty="0"/>
              <a:t> </a:t>
            </a:r>
            <a:r>
              <a:rPr lang="en-US" dirty="0" smtClean="0"/>
              <a:t>features a long </a:t>
            </a:r>
            <a:r>
              <a:rPr lang="en-US" dirty="0"/>
              <a:t>lateral access tunnel. However we do not exclude PF a priori to be an RF point, as the RF equipment (klystrons and klystron power supplies) would be placed underground close to the machine, and electrical power would need to be brought via relatively long cables, which is not unconceivable.</a:t>
            </a:r>
            <a:endParaRPr lang="en-GB" dirty="0"/>
          </a:p>
          <a:p>
            <a:endParaRPr lang="en-GB" dirty="0"/>
          </a:p>
        </p:txBody>
      </p:sp>
      <p:sp>
        <p:nvSpPr>
          <p:cNvPr id="6" name="TextBox 5"/>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smtClean="0">
                <a:solidFill>
                  <a:schemeClr val="bg1"/>
                </a:solidFill>
              </a:rPr>
              <a:t>K Hanke</a:t>
            </a:r>
            <a:endParaRPr lang="en-GB" sz="3000" dirty="0">
              <a:solidFill>
                <a:schemeClr val="bg1"/>
              </a:solidFill>
            </a:endParaRPr>
          </a:p>
        </p:txBody>
      </p:sp>
      <p:sp>
        <p:nvSpPr>
          <p:cNvPr id="8" name="TextBox 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smtClean="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564589848"/>
      </p:ext>
    </p:extLst>
  </p:cSld>
  <p:clrMapOvr>
    <a:masterClrMapping/>
  </p:clrMapOvr>
  <p:timing>
    <p:tnLst>
      <p:par>
        <p:cTn id="1" dur="indefinite" restart="never" nodeType="tmRoot"/>
      </p:par>
    </p:tnLst>
  </p:timing>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3348</TotalTime>
  <Words>1502</Words>
  <Application>Microsoft Office PowerPoint</Application>
  <PresentationFormat>Custom</PresentationFormat>
  <Paragraphs>172</Paragraphs>
  <Slides>17</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17</vt:i4>
      </vt:variant>
    </vt:vector>
  </HeadingPairs>
  <TitlesOfParts>
    <vt:vector size="23" baseType="lpstr">
      <vt:lpstr>Arial</vt:lpstr>
      <vt:lpstr>Calibri</vt:lpstr>
      <vt:lpstr>Wingdings</vt:lpstr>
      <vt:lpstr>Introslides</vt:lpstr>
      <vt:lpstr>Titleslides, Conclusion</vt:lpstr>
      <vt:lpstr>Content Slides - Deep Blue</vt:lpstr>
      <vt:lpstr>PowerPoint Presentation</vt:lpstr>
      <vt:lpstr>The RF System of FCC-ee  general considerations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Klaus Hanke</cp:lastModifiedBy>
  <cp:revision>750</cp:revision>
  <cp:lastPrinted>2022-05-17T06:58:43Z</cp:lastPrinted>
  <dcterms:created xsi:type="dcterms:W3CDTF">2020-10-29T13:06:43Z</dcterms:created>
  <dcterms:modified xsi:type="dcterms:W3CDTF">2022-05-25T12:48:42Z</dcterms:modified>
</cp:coreProperties>
</file>