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83" r:id="rId2"/>
    <p:sldId id="282" r:id="rId3"/>
    <p:sldId id="291" r:id="rId4"/>
    <p:sldId id="288" r:id="rId5"/>
    <p:sldId id="279" r:id="rId6"/>
    <p:sldId id="290" r:id="rId7"/>
    <p:sldId id="293" r:id="rId8"/>
    <p:sldId id="274" r:id="rId9"/>
    <p:sldId id="281" r:id="rId10"/>
    <p:sldId id="262" r:id="rId11"/>
    <p:sldId id="292" r:id="rId12"/>
    <p:sldId id="289" r:id="rId13"/>
    <p:sldId id="298" r:id="rId14"/>
    <p:sldId id="277" r:id="rId15"/>
    <p:sldId id="294" r:id="rId16"/>
    <p:sldId id="286" r:id="rId17"/>
    <p:sldId id="285" r:id="rId18"/>
    <p:sldId id="275" r:id="rId19"/>
    <p:sldId id="280" r:id="rId20"/>
    <p:sldId id="296" r:id="rId21"/>
    <p:sldId id="300" r:id="rId22"/>
    <p:sldId id="287" r:id="rId23"/>
    <p:sldId id="297" r:id="rId24"/>
    <p:sldId id="272" r:id="rId25"/>
    <p:sldId id="295" r:id="rId26"/>
    <p:sldId id="299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24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3B283-07E4-4E99-992F-987845E12F70}" type="datetimeFigureOut">
              <a:rPr lang="en-CH" smtClean="0"/>
              <a:t>5/30/22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3D2F2-1BF6-4165-95CF-AD2B6520D2A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37729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1107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9405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2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5077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63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3288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027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1444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651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773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6660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7655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875980"/>
            <a:ext cx="10515600" cy="5300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31st May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FDA3-607F-4FC8-A795-ACC14F81DF9D}" type="slidenum">
              <a:rPr lang="en-CH" smtClean="0"/>
              <a:t>‹Nr.›</a:t>
            </a:fld>
            <a:endParaRPr lang="en-CH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9A90DEE3-44E4-44B4-8A49-9C34C608FF7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701" y="47373"/>
            <a:ext cx="765516" cy="76551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F97D198-4A76-4910-B34B-B5EFD169A2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7438" y="44525"/>
            <a:ext cx="2141521" cy="72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95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26B6E-4C97-4629-8F79-3F5B0957DB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RF design of traveling-wave structures for the </a:t>
            </a:r>
            <a:r>
              <a:rPr lang="en-GB" sz="4400" dirty="0" err="1"/>
              <a:t>FCCee</a:t>
            </a:r>
            <a:r>
              <a:rPr lang="en-GB" sz="4400" dirty="0"/>
              <a:t> injector</a:t>
            </a:r>
            <a:endParaRPr lang="en-CH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9E9402-C91C-49BB-9476-BD35E67B0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335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H. W. Pommerenke, A. Grudiev, A. Latina :: CERN</a:t>
            </a:r>
          </a:p>
          <a:p>
            <a:r>
              <a:rPr lang="en-US" dirty="0"/>
              <a:t>S. Bettoni, P. Craievich, M. Schär, J.-Y. Raguin :: PSI</a:t>
            </a:r>
          </a:p>
          <a:p>
            <a:endParaRPr lang="en-US" dirty="0"/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FCC Week ‘22, 30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May – 3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June 2022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Campus des Cordeliers, Sorbonne Université, Paris, France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92B48-5466-4BAB-84E6-DF87869DB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914AE-1FE3-44BA-AB1A-455F24E6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A9920-E69C-435A-B17E-CA61D3E82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2363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A835FA64-0BEB-4727-A07B-4682060E7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840493"/>
              </p:ext>
            </p:extLst>
          </p:nvPr>
        </p:nvGraphicFramePr>
        <p:xfrm>
          <a:off x="2378070" y="964511"/>
          <a:ext cx="6300481" cy="4937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46481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364429">
                  <a:extLst>
                    <a:ext uri="{9D8B030D-6E8A-4147-A177-3AD203B41FA5}">
                      <a16:colId xmlns:a16="http://schemas.microsoft.com/office/drawing/2014/main" val="2124877143"/>
                    </a:ext>
                  </a:extLst>
                </a:gridCol>
                <a:gridCol w="1450428">
                  <a:extLst>
                    <a:ext uri="{9D8B030D-6E8A-4147-A177-3AD203B41FA5}">
                      <a16:colId xmlns:a16="http://schemas.microsoft.com/office/drawing/2014/main" val="2388953464"/>
                    </a:ext>
                  </a:extLst>
                </a:gridCol>
                <a:gridCol w="1439143">
                  <a:extLst>
                    <a:ext uri="{9D8B030D-6E8A-4147-A177-3AD203B41FA5}">
                      <a16:colId xmlns:a16="http://schemas.microsoft.com/office/drawing/2014/main" val="2919669280"/>
                    </a:ext>
                  </a:extLst>
                </a:gridCol>
              </a:tblGrid>
              <a:tr h="194921"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sz="1200" dirty="0" err="1"/>
                        <a:t>Electron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Linac</a:t>
                      </a:r>
                      <a:endParaRPr lang="el-GR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Common </a:t>
                      </a:r>
                      <a:r>
                        <a:rPr lang="de-DE" sz="1200" dirty="0" err="1"/>
                        <a:t>Linac</a:t>
                      </a:r>
                      <a:endParaRPr lang="de-DE" sz="1200" dirty="0"/>
                    </a:p>
                  </a:txBody>
                  <a:tcPr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Option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Option 2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Option 1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Option 1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3051067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Frequency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2.0 GHz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2.8 GHz</a:t>
                      </a: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Average </a:t>
                      </a:r>
                      <a:r>
                        <a:rPr lang="de-DE" sz="1200" b="1" dirty="0" err="1"/>
                        <a:t>aperture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0.15 </a:t>
                      </a:r>
                      <a:r>
                        <a:rPr lang="el-GR" sz="1200" b="1" dirty="0"/>
                        <a:t>λ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dirty="0"/>
                        <a:t>0.15 </a:t>
                      </a:r>
                      <a:r>
                        <a:rPr lang="el-GR" sz="1200" b="1" dirty="0"/>
                        <a:t>λ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177364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Phase </a:t>
                      </a:r>
                      <a:r>
                        <a:rPr lang="de-DE" sz="1200" b="1" dirty="0" err="1"/>
                        <a:t>advance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5</a:t>
                      </a:r>
                      <a:r>
                        <a:rPr lang="el-GR" sz="1200" b="1" dirty="0"/>
                        <a:t>π</a:t>
                      </a:r>
                      <a:r>
                        <a:rPr lang="en-US" sz="1200" b="1" dirty="0"/>
                        <a:t>/6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2</a:t>
                      </a:r>
                      <a:r>
                        <a:rPr lang="el-GR" sz="1200" b="1" dirty="0"/>
                        <a:t>π</a:t>
                      </a:r>
                      <a:r>
                        <a:rPr lang="en-US" sz="1200" b="1" dirty="0"/>
                        <a:t>/3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14584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Length (num cells)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3.0 m (48)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3.0 m (84)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19427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0" dirty="0"/>
                        <a:t>Cell geometry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reentrant</a:t>
                      </a:r>
                      <a:endParaRPr lang="en-CH" sz="1200" b="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reentrant</a:t>
                      </a:r>
                      <a:endParaRPr lang="en-CH" sz="1200" b="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CH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394669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Transverse wake at 17.5 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0.10 V/</a:t>
                      </a:r>
                      <a:r>
                        <a:rPr lang="en-US" sz="1200" dirty="0" err="1"/>
                        <a:t>pC</a:t>
                      </a:r>
                      <a:r>
                        <a:rPr lang="en-US" sz="1200" dirty="0"/>
                        <a:t>/mm/m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0.20 V/</a:t>
                      </a:r>
                      <a:r>
                        <a:rPr lang="en-US" sz="1200" dirty="0" err="1"/>
                        <a:t>pC</a:t>
                      </a:r>
                      <a:r>
                        <a:rPr lang="en-US" sz="1200" dirty="0"/>
                        <a:t>/mm/m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781060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Filling time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884 ns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486 ns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11787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Min. group velocity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1.1 % c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1.4 % c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560713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SLED coupling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50919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rf phase </a:t>
                      </a:r>
                      <a:r>
                        <a:rPr lang="el-GR" sz="1200" dirty="0"/>
                        <a:t>φ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90°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90°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78°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760037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Eff. shunt imp. x sin</a:t>
                      </a:r>
                      <a:r>
                        <a:rPr lang="en-US" sz="1200" b="1" baseline="30000" dirty="0"/>
                        <a:t>2</a:t>
                      </a:r>
                      <a:r>
                        <a:rPr lang="el-GR" sz="1200" b="1" dirty="0"/>
                        <a:t>φ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66 M</a:t>
                      </a:r>
                      <a:r>
                        <a:rPr lang="el-GR" sz="1200" b="1" dirty="0"/>
                        <a:t>Ω</a:t>
                      </a:r>
                      <a:r>
                        <a:rPr lang="en-US" sz="1200" b="1" dirty="0"/>
                        <a:t>/m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87 M</a:t>
                      </a:r>
                      <a:r>
                        <a:rPr lang="el-GR" sz="1200" b="1" dirty="0"/>
                        <a:t>Ω</a:t>
                      </a:r>
                      <a:r>
                        <a:rPr lang="en-US" sz="1200" b="1" dirty="0"/>
                        <a:t>/m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83 M</a:t>
                      </a:r>
                      <a:r>
                        <a:rPr lang="el-GR" sz="1200" b="1" dirty="0"/>
                        <a:t>Ω</a:t>
                      </a:r>
                      <a:r>
                        <a:rPr lang="en-US" sz="1200" b="1" dirty="0"/>
                        <a:t>/m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8603549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Average </a:t>
                      </a:r>
                      <a:r>
                        <a:rPr lang="de-DE" sz="1200" b="1" dirty="0" err="1"/>
                        <a:t>gradient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25 MV/m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25 MV/m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823249"/>
                  </a:ext>
                </a:extLst>
              </a:tr>
              <a:tr h="239482">
                <a:tc>
                  <a:txBody>
                    <a:bodyPr/>
                    <a:lstStyle/>
                    <a:p>
                      <a:r>
                        <a:rPr lang="en-US" sz="1200" dirty="0"/>
                        <a:t>E</a:t>
                      </a:r>
                      <a:r>
                        <a:rPr lang="en-US" sz="1200" baseline="-25000" dirty="0"/>
                        <a:t>max </a:t>
                      </a:r>
                      <a:r>
                        <a:rPr lang="en-US" sz="1200" baseline="0" dirty="0"/>
                        <a:t>(instant.)* 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 MV/m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95 MV/m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97 MV/m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8833076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 err="1"/>
                        <a:t>S</a:t>
                      </a:r>
                      <a:r>
                        <a:rPr lang="en-US" sz="1200" baseline="-25000" dirty="0" err="1"/>
                        <a:t>c,max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(instant.)*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737 </a:t>
                      </a:r>
                      <a:r>
                        <a:rPr lang="en-US" sz="1200" dirty="0" err="1"/>
                        <a:t>mW</a:t>
                      </a:r>
                      <a:r>
                        <a:rPr lang="en-US" sz="1200" dirty="0"/>
                        <a:t>/</a:t>
                      </a:r>
                      <a:r>
                        <a:rPr lang="el-GR" sz="1200" dirty="0"/>
                        <a:t>μ</a:t>
                      </a:r>
                      <a:r>
                        <a:rPr lang="en-US" sz="1200" dirty="0"/>
                        <a:t>m</a:t>
                      </a:r>
                      <a:r>
                        <a:rPr lang="en-US" sz="1200" baseline="30000" dirty="0"/>
                        <a:t>2</a:t>
                      </a:r>
                      <a:endParaRPr lang="en-CH" sz="1200" baseline="300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685 </a:t>
                      </a:r>
                      <a:r>
                        <a:rPr lang="en-US" sz="1200" dirty="0" err="1"/>
                        <a:t>mW</a:t>
                      </a:r>
                      <a:r>
                        <a:rPr lang="en-US" sz="1200" dirty="0"/>
                        <a:t>/</a:t>
                      </a:r>
                      <a:r>
                        <a:rPr lang="el-GR" sz="1200" dirty="0"/>
                        <a:t>μ</a:t>
                      </a:r>
                      <a:r>
                        <a:rPr lang="en-US" sz="1200" dirty="0"/>
                        <a:t>m</a:t>
                      </a:r>
                      <a:r>
                        <a:rPr lang="en-US" sz="1200" baseline="30000" dirty="0"/>
                        <a:t>2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716 </a:t>
                      </a:r>
                      <a:r>
                        <a:rPr lang="en-US" sz="1200" dirty="0" err="1"/>
                        <a:t>mW</a:t>
                      </a:r>
                      <a:r>
                        <a:rPr lang="en-US" sz="1200" dirty="0"/>
                        <a:t>/</a:t>
                      </a:r>
                      <a:r>
                        <a:rPr lang="el-GR" sz="1200" dirty="0"/>
                        <a:t>μ</a:t>
                      </a:r>
                      <a:r>
                        <a:rPr lang="en-US" sz="1200" dirty="0"/>
                        <a:t>m</a:t>
                      </a:r>
                      <a:r>
                        <a:rPr lang="en-US" sz="1200" baseline="30000" dirty="0"/>
                        <a:t>2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320369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dirty="0"/>
                        <a:t>Klystron pulse </a:t>
                      </a:r>
                      <a:r>
                        <a:rPr lang="de-DE" sz="1200" dirty="0" err="1"/>
                        <a:t>length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5 </a:t>
                      </a:r>
                      <a:r>
                        <a:rPr lang="el-GR" sz="1200" dirty="0"/>
                        <a:t>μ</a:t>
                      </a:r>
                      <a:r>
                        <a:rPr lang="en-US" sz="1200" dirty="0"/>
                        <a:t>s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 </a:t>
                      </a:r>
                      <a:r>
                        <a:rPr lang="el-GR" sz="1200" dirty="0"/>
                        <a:t>μ</a:t>
                      </a:r>
                      <a:r>
                        <a:rPr lang="en-US" sz="1200" dirty="0"/>
                        <a:t>s</a:t>
                      </a: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 </a:t>
                      </a:r>
                      <a:r>
                        <a:rPr lang="el-GR" sz="1200" dirty="0"/>
                        <a:t>μ</a:t>
                      </a:r>
                      <a:r>
                        <a:rPr lang="en-US" sz="1200" dirty="0"/>
                        <a:t>s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927549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Klystron power per structure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28 MW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21 MW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22 MW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1254528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838200" y="98033"/>
            <a:ext cx="10515600" cy="86647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A </a:t>
            </a:r>
            <a:r>
              <a:rPr lang="de-DE" sz="3200" dirty="0" err="1">
                <a:solidFill>
                  <a:srgbClr val="0070C0"/>
                </a:solidFill>
              </a:rPr>
              <a:t>few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selected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structures</a:t>
            </a:r>
            <a:br>
              <a:rPr lang="de-DE" sz="3200" dirty="0">
                <a:solidFill>
                  <a:srgbClr val="0070C0"/>
                </a:solidFill>
              </a:rPr>
            </a:br>
            <a:r>
              <a:rPr lang="de-DE" sz="3200" dirty="0" err="1">
                <a:solidFill>
                  <a:srgbClr val="0070C0"/>
                </a:solidFill>
              </a:rPr>
              <a:t>for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the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Electron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Linac</a:t>
            </a:r>
            <a:r>
              <a:rPr lang="de-DE" sz="3200" dirty="0">
                <a:solidFill>
                  <a:srgbClr val="0070C0"/>
                </a:solidFill>
              </a:rPr>
              <a:t> and </a:t>
            </a:r>
            <a:r>
              <a:rPr lang="de-DE" sz="3200" dirty="0" err="1">
                <a:solidFill>
                  <a:srgbClr val="0070C0"/>
                </a:solidFill>
              </a:rPr>
              <a:t>the</a:t>
            </a:r>
            <a:r>
              <a:rPr lang="de-DE" sz="3200" dirty="0">
                <a:solidFill>
                  <a:srgbClr val="0070C0"/>
                </a:solidFill>
              </a:rPr>
              <a:t> Common </a:t>
            </a:r>
            <a:r>
              <a:rPr lang="de-DE" sz="3200" dirty="0" err="1">
                <a:solidFill>
                  <a:srgbClr val="0070C0"/>
                </a:solidFill>
              </a:rPr>
              <a:t>Linac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6F338-E6CB-4BA5-8FFE-4A6976FB6E0B}"/>
              </a:ext>
            </a:extLst>
          </p:cNvPr>
          <p:cNvSpPr txBox="1"/>
          <p:nvPr/>
        </p:nvSpPr>
        <p:spPr>
          <a:xfrm>
            <a:off x="2378070" y="5902271"/>
            <a:ext cx="65193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* high-gradient </a:t>
            </a:r>
            <a:r>
              <a:rPr lang="de-DE" sz="1100" dirty="0" err="1"/>
              <a:t>limits</a:t>
            </a:r>
            <a:r>
              <a:rPr lang="de-DE" sz="1100" dirty="0"/>
              <a:t> (1 µs pulse) : </a:t>
            </a:r>
            <a:r>
              <a:rPr lang="de-DE" sz="1100" dirty="0" err="1"/>
              <a:t>Emax</a:t>
            </a:r>
            <a:r>
              <a:rPr lang="de-DE" sz="1100" dirty="0"/>
              <a:t> &lt; 100 MV/m and Sc &lt; 2300 mW/</a:t>
            </a:r>
            <a:r>
              <a:rPr lang="el-GR" sz="1100" dirty="0"/>
              <a:t>μ</a:t>
            </a:r>
            <a:r>
              <a:rPr lang="de-DE" sz="1100" dirty="0"/>
              <a:t>m²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B60E10-CDBA-4118-9537-F52793BD3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31st May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A9F55-4E56-4B76-9C81-8C478D81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22B9B-F5FA-443B-8B91-7FF96CD08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2751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8B4066-C129-49DD-842F-1C0906CA3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76" y="3248941"/>
            <a:ext cx="11360011" cy="27112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5792890-B840-4261-B263-DDD5367C5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0"/>
            <a:ext cx="10515600" cy="2852737"/>
          </a:xfrm>
        </p:spPr>
        <p:txBody>
          <a:bodyPr/>
          <a:lstStyle/>
          <a:p>
            <a:r>
              <a:rPr lang="en-US" dirty="0"/>
              <a:t>RF structures for Positron </a:t>
            </a:r>
            <a:r>
              <a:rPr lang="en-US" dirty="0" err="1"/>
              <a:t>Linac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F6A5A-8CE9-48BC-AD01-568B3E33CA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A31516-695B-4CB5-B837-E1084C11E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371CC5-6443-4C9D-B436-9DFAAC618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1BB79-AAC1-46F8-80D5-5944147E4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11</a:t>
            </a:fld>
            <a:endParaRPr lang="en-CH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C5931366-ABCC-49F8-AA10-BEDC22F4DC5F}"/>
              </a:ext>
            </a:extLst>
          </p:cNvPr>
          <p:cNvSpPr/>
          <p:nvPr/>
        </p:nvSpPr>
        <p:spPr>
          <a:xfrm>
            <a:off x="8438147" y="4203323"/>
            <a:ext cx="1323474" cy="505580"/>
          </a:xfrm>
          <a:prstGeom prst="homePlat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69582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B3DC475-53CA-4ADE-8B4B-42401097F371}"/>
              </a:ext>
            </a:extLst>
          </p:cNvPr>
          <p:cNvSpPr txBox="1"/>
          <p:nvPr/>
        </p:nvSpPr>
        <p:spPr>
          <a:xfrm>
            <a:off x="428623" y="851656"/>
            <a:ext cx="738435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 err="1"/>
              <a:t>positron</a:t>
            </a:r>
            <a:r>
              <a:rPr lang="de-DE" sz="1600" dirty="0"/>
              <a:t> beam </a:t>
            </a:r>
            <a:r>
              <a:rPr lang="de-DE" sz="1600" dirty="0" err="1"/>
              <a:t>size</a:t>
            </a:r>
            <a:r>
              <a:rPr lang="de-DE" sz="1600" dirty="0"/>
              <a:t> (</a:t>
            </a:r>
            <a:r>
              <a:rPr lang="de-DE" sz="1600" dirty="0" err="1"/>
              <a:t>before</a:t>
            </a:r>
            <a:r>
              <a:rPr lang="de-DE" sz="1600" dirty="0"/>
              <a:t> DR) </a:t>
            </a:r>
            <a:r>
              <a:rPr lang="de-DE" sz="1600" dirty="0" err="1"/>
              <a:t>demands</a:t>
            </a:r>
            <a:r>
              <a:rPr lang="de-DE" sz="1600" dirty="0"/>
              <a:t> large </a:t>
            </a:r>
            <a:r>
              <a:rPr lang="de-DE" sz="1600" dirty="0" err="1"/>
              <a:t>aperture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high </a:t>
            </a:r>
            <a:r>
              <a:rPr lang="de-DE" sz="1600" dirty="0" err="1"/>
              <a:t>transmission</a:t>
            </a:r>
            <a:br>
              <a:rPr lang="de-DE" sz="1600" dirty="0"/>
            </a:br>
            <a:r>
              <a:rPr lang="de-DE" sz="1600" dirty="0"/>
              <a:t>(</a:t>
            </a:r>
            <a:r>
              <a:rPr lang="de-DE" sz="1600" dirty="0" err="1"/>
              <a:t>considered</a:t>
            </a:r>
            <a:r>
              <a:rPr lang="de-DE" sz="1600" dirty="0"/>
              <a:t>: 20 mm, </a:t>
            </a:r>
            <a:r>
              <a:rPr lang="de-DE" sz="1600" b="1" u="sng" dirty="0"/>
              <a:t>30 mm</a:t>
            </a:r>
            <a:r>
              <a:rPr lang="de-DE" sz="1600" dirty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600" dirty="0" err="1">
                <a:sym typeface="Wingdings" panose="05000000000000000000" pitchFamily="2" charset="2"/>
              </a:rPr>
              <a:t>need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to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reduce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group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velocity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to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increase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efficiency</a:t>
            </a:r>
            <a:r>
              <a:rPr lang="de-DE" sz="1600" dirty="0">
                <a:sym typeface="Wingdings" panose="05000000000000000000" pitchFamily="2" charset="2"/>
              </a:rPr>
              <a:t> (</a:t>
            </a:r>
            <a:r>
              <a:rPr lang="de-DE" sz="1600" dirty="0" err="1">
                <a:sym typeface="Wingdings" panose="05000000000000000000" pitchFamily="2" charset="2"/>
              </a:rPr>
              <a:t>effective</a:t>
            </a:r>
            <a:r>
              <a:rPr lang="de-DE" sz="1600" dirty="0">
                <a:sym typeface="Wingdings" panose="05000000000000000000" pitchFamily="2" charset="2"/>
              </a:rPr>
              <a:t> shunt </a:t>
            </a:r>
            <a:r>
              <a:rPr lang="de-DE" sz="1600" dirty="0" err="1">
                <a:sym typeface="Wingdings" panose="05000000000000000000" pitchFamily="2" charset="2"/>
              </a:rPr>
              <a:t>impedance</a:t>
            </a:r>
            <a:r>
              <a:rPr lang="de-DE" sz="1600" dirty="0">
                <a:sym typeface="Wingdings" panose="05000000000000000000" pitchFamily="2" charset="2"/>
              </a:rPr>
              <a:t>):</a:t>
            </a:r>
          </a:p>
          <a:p>
            <a:pPr marL="742950" lvl="1" indent="-285750">
              <a:spcAft>
                <a:spcPts val="600"/>
              </a:spcAft>
              <a:buFont typeface="Calibri" panose="020F0502020204030204" pitchFamily="34" charset="0"/>
              <a:buChar char="◦"/>
            </a:pPr>
            <a:r>
              <a:rPr lang="de-DE" sz="1400" dirty="0">
                <a:sym typeface="Wingdings" panose="05000000000000000000" pitchFamily="2" charset="2"/>
              </a:rPr>
              <a:t>high </a:t>
            </a:r>
            <a:r>
              <a:rPr lang="de-DE" sz="1400" dirty="0" err="1">
                <a:sym typeface="Wingdings" panose="05000000000000000000" pitchFamily="2" charset="2"/>
              </a:rPr>
              <a:t>phase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advance</a:t>
            </a:r>
            <a:r>
              <a:rPr lang="de-DE" sz="1400" dirty="0">
                <a:sym typeface="Wingdings" panose="05000000000000000000" pitchFamily="2" charset="2"/>
              </a:rPr>
              <a:t> (9π/10 = 162°)</a:t>
            </a:r>
          </a:p>
          <a:p>
            <a:pPr marL="742950" lvl="1" indent="-285750">
              <a:spcAft>
                <a:spcPts val="600"/>
              </a:spcAft>
              <a:buFont typeface="Calibri" panose="020F0502020204030204" pitchFamily="34" charset="0"/>
              <a:buChar char="◦"/>
            </a:pPr>
            <a:r>
              <a:rPr lang="de-DE" sz="1400" dirty="0" err="1">
                <a:sym typeface="Wingdings" panose="05000000000000000000" pitchFamily="2" charset="2"/>
              </a:rPr>
              <a:t>reentrant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geometry</a:t>
            </a:r>
            <a:endParaRPr lang="de-DE" sz="1400" dirty="0"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Calibri" panose="020F0502020204030204" pitchFamily="34" charset="0"/>
              <a:buChar char="◦"/>
            </a:pPr>
            <a:r>
              <a:rPr lang="de-DE" sz="1400" dirty="0" err="1">
                <a:sym typeface="Wingdings" panose="05000000000000000000" pitchFamily="2" charset="2"/>
              </a:rPr>
              <a:t>lower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frequency</a:t>
            </a:r>
            <a:r>
              <a:rPr lang="de-DE" sz="1400" dirty="0">
                <a:sym typeface="Wingdings" panose="05000000000000000000" pitchFamily="2" charset="2"/>
              </a:rPr>
              <a:t> (2.0 GHz, L-band, </a:t>
            </a:r>
            <a:r>
              <a:rPr lang="de-DE" sz="1400" dirty="0" err="1">
                <a:sym typeface="Wingdings" panose="05000000000000000000" pitchFamily="2" charset="2"/>
              </a:rPr>
              <a:t>harmonic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of</a:t>
            </a:r>
            <a:r>
              <a:rPr lang="de-DE" sz="1400" dirty="0">
                <a:sym typeface="Wingdings" panose="05000000000000000000" pitchFamily="2" charset="2"/>
              </a:rPr>
              <a:t> 400 MHz)</a:t>
            </a:r>
          </a:p>
          <a:p>
            <a:pPr marL="742950" lvl="1" indent="-285750">
              <a:spcAft>
                <a:spcPts val="600"/>
              </a:spcAft>
              <a:buFont typeface="Calibri" panose="020F0502020204030204" pitchFamily="34" charset="0"/>
              <a:buChar char="◦"/>
            </a:pP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600" dirty="0">
              <a:sym typeface="Wingdings" panose="05000000000000000000" pitchFamily="2" charset="2"/>
            </a:endParaRPr>
          </a:p>
          <a:p>
            <a:pPr lvl="1">
              <a:spcAft>
                <a:spcPts val="600"/>
              </a:spcAft>
            </a:pPr>
            <a:br>
              <a:rPr lang="de-DE" sz="1600" dirty="0">
                <a:sym typeface="Wingdings" panose="05000000000000000000" pitchFamily="2" charset="2"/>
              </a:rPr>
            </a:br>
            <a:endParaRPr lang="de-DE" sz="1600" dirty="0">
              <a:sym typeface="Wingdings" panose="05000000000000000000" pitchFamily="2" charset="2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CE90C7-C380-4539-8617-8AF73F857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367" y="2493009"/>
            <a:ext cx="6550655" cy="3652135"/>
          </a:xfrm>
          <a:prstGeom prst="rect">
            <a:avLst/>
          </a:prstGeom>
        </p:spPr>
      </p:pic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396EAA90-42A0-4DAF-83BC-742B8A853A25}"/>
              </a:ext>
            </a:extLst>
          </p:cNvPr>
          <p:cNvSpPr/>
          <p:nvPr/>
        </p:nvSpPr>
        <p:spPr>
          <a:xfrm>
            <a:off x="6731214" y="4296024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1AC329-7BCA-450E-AD8C-B09B0FFD1E33}"/>
              </a:ext>
            </a:extLst>
          </p:cNvPr>
          <p:cNvSpPr txBox="1"/>
          <p:nvPr/>
        </p:nvSpPr>
        <p:spPr>
          <a:xfrm>
            <a:off x="514830" y="5497365"/>
            <a:ext cx="5069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sym typeface="Wingdings" panose="05000000000000000000" pitchFamily="2" charset="2"/>
              </a:rPr>
              <a:t>current</a:t>
            </a:r>
            <a:r>
              <a:rPr lang="de-DE" sz="1400" dirty="0">
                <a:sym typeface="Wingdings" panose="05000000000000000000" pitchFamily="2" charset="2"/>
              </a:rPr>
              <a:t> „</a:t>
            </a:r>
            <a:r>
              <a:rPr lang="de-DE" sz="1400" dirty="0" err="1">
                <a:sym typeface="Wingdings" panose="05000000000000000000" pitchFamily="2" charset="2"/>
              </a:rPr>
              <a:t>baseline</a:t>
            </a:r>
            <a:r>
              <a:rPr lang="de-DE" sz="1400" dirty="0">
                <a:sym typeface="Wingdings" panose="05000000000000000000" pitchFamily="2" charset="2"/>
              </a:rPr>
              <a:t>“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: 2.0 GHz, 30 mm </a:t>
            </a:r>
            <a:r>
              <a:rPr lang="de-DE" sz="1400" dirty="0" err="1">
                <a:sym typeface="Wingdings" panose="05000000000000000000" pitchFamily="2" charset="2"/>
              </a:rPr>
              <a:t>aperture</a:t>
            </a:r>
            <a:r>
              <a:rPr lang="de-DE" sz="1400" dirty="0">
                <a:sym typeface="Wingdings" panose="05000000000000000000" pitchFamily="2" charset="2"/>
              </a:rPr>
              <a:t>, 3 m </a:t>
            </a:r>
            <a:r>
              <a:rPr lang="de-DE" sz="1400" dirty="0" err="1">
                <a:sym typeface="Wingdings" panose="05000000000000000000" pitchFamily="2" charset="2"/>
              </a:rPr>
              <a:t>long</a:t>
            </a:r>
            <a:br>
              <a:rPr lang="de-DE" sz="1400" dirty="0">
                <a:sym typeface="Wingdings" panose="05000000000000000000" pitchFamily="2" charset="2"/>
              </a:rPr>
            </a:br>
            <a:endParaRPr lang="de-DE" sz="1400" dirty="0">
              <a:sym typeface="Wingdings" panose="05000000000000000000" pitchFamily="2" charset="2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CAD6587-C6F7-4F91-B1E4-1BDB10B67454}"/>
              </a:ext>
            </a:extLst>
          </p:cNvPr>
          <p:cNvCxnSpPr>
            <a:cxnSpLocks/>
          </p:cNvCxnSpPr>
          <p:nvPr/>
        </p:nvCxnSpPr>
        <p:spPr>
          <a:xfrm flipV="1">
            <a:off x="5416596" y="4511177"/>
            <a:ext cx="1260829" cy="1142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5B96E184-0862-41C0-8B43-5D8C7739CE36}"/>
              </a:ext>
            </a:extLst>
          </p:cNvPr>
          <p:cNvSpPr/>
          <p:nvPr/>
        </p:nvSpPr>
        <p:spPr>
          <a:xfrm>
            <a:off x="6731213" y="2646689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50D594-754B-4015-8071-81CF58636FFF}"/>
              </a:ext>
            </a:extLst>
          </p:cNvPr>
          <p:cNvSpPr txBox="1"/>
          <p:nvPr/>
        </p:nvSpPr>
        <p:spPr>
          <a:xfrm>
            <a:off x="6577840" y="2493009"/>
            <a:ext cx="36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A</a:t>
            </a:r>
            <a:endParaRPr lang="en-CH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1317DE-DC49-4D7C-8F69-736017DC5E02}"/>
              </a:ext>
            </a:extLst>
          </p:cNvPr>
          <p:cNvSpPr txBox="1"/>
          <p:nvPr/>
        </p:nvSpPr>
        <p:spPr>
          <a:xfrm>
            <a:off x="6577840" y="4085423"/>
            <a:ext cx="36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F3</a:t>
            </a:r>
            <a:endParaRPr lang="en-CH" sz="1200" b="1" dirty="0"/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EC8B62F7-97A6-48D2-B80B-816E2F323D1F}"/>
              </a:ext>
            </a:extLst>
          </p:cNvPr>
          <p:cNvSpPr/>
          <p:nvPr/>
        </p:nvSpPr>
        <p:spPr>
          <a:xfrm>
            <a:off x="6131298" y="3008752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A7D683-46D1-4877-A124-1D000E3BA743}"/>
              </a:ext>
            </a:extLst>
          </p:cNvPr>
          <p:cNvSpPr txBox="1"/>
          <p:nvPr/>
        </p:nvSpPr>
        <p:spPr>
          <a:xfrm>
            <a:off x="5977925" y="2829425"/>
            <a:ext cx="36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C</a:t>
            </a:r>
            <a:endParaRPr lang="en-CH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A9770C-8BD7-481E-BD6B-A84B224FF35D}"/>
              </a:ext>
            </a:extLst>
          </p:cNvPr>
          <p:cNvSpPr txBox="1"/>
          <p:nvPr/>
        </p:nvSpPr>
        <p:spPr>
          <a:xfrm>
            <a:off x="7444447" y="3760650"/>
            <a:ext cx="36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E</a:t>
            </a:r>
            <a:endParaRPr lang="en-CH" sz="1200" b="1" dirty="0"/>
          </a:p>
        </p:txBody>
      </p:sp>
      <p:sp>
        <p:nvSpPr>
          <p:cNvPr id="21" name="Star: 5 Points 20">
            <a:extLst>
              <a:ext uri="{FF2B5EF4-FFF2-40B4-BE49-F238E27FC236}">
                <a16:creationId xmlns:a16="http://schemas.microsoft.com/office/drawing/2014/main" id="{1247D3C4-03D7-4F52-AFCE-12B5F23E9CE9}"/>
              </a:ext>
            </a:extLst>
          </p:cNvPr>
          <p:cNvSpPr/>
          <p:nvPr/>
        </p:nvSpPr>
        <p:spPr>
          <a:xfrm>
            <a:off x="7597820" y="3963401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6EAAAAD-DB7D-4A94-A217-7B3653764251}"/>
              </a:ext>
            </a:extLst>
          </p:cNvPr>
          <p:cNvSpPr txBox="1">
            <a:spLocks/>
          </p:cNvSpPr>
          <p:nvPr/>
        </p:nvSpPr>
        <p:spPr>
          <a:xfrm>
            <a:off x="518841" y="99673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>
                <a:solidFill>
                  <a:srgbClr val="0070C0"/>
                </a:solidFill>
              </a:rPr>
              <a:t>Structures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for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the</a:t>
            </a:r>
            <a:r>
              <a:rPr lang="de-DE" sz="3200" dirty="0">
                <a:solidFill>
                  <a:srgbClr val="0070C0"/>
                </a:solidFill>
              </a:rPr>
              <a:t> Positron </a:t>
            </a:r>
            <a:r>
              <a:rPr lang="de-DE" sz="3200" dirty="0" err="1">
                <a:solidFill>
                  <a:srgbClr val="0070C0"/>
                </a:solidFill>
              </a:rPr>
              <a:t>Linac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A79D3-3A98-4A01-B0D3-5D939AF2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80483A-BFE9-447A-AB28-0E3B2551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4A91D-9EA7-4A8F-9A35-4F9DB75D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12</a:t>
            </a:fld>
            <a:endParaRPr lang="en-CH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4A7C6B-62A1-4BCE-94FC-6077DE20EF27}"/>
              </a:ext>
            </a:extLst>
          </p:cNvPr>
          <p:cNvSpPr txBox="1"/>
          <p:nvPr/>
        </p:nvSpPr>
        <p:spPr>
          <a:xfrm>
            <a:off x="7444447" y="2084985"/>
            <a:ext cx="57729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ym typeface="Wingdings" panose="05000000000000000000" pitchFamily="2" charset="2"/>
              </a:rPr>
              <a:t>Effective</a:t>
            </a:r>
            <a:r>
              <a:rPr lang="de-DE" sz="1100" b="1" dirty="0">
                <a:sym typeface="Wingdings" panose="05000000000000000000" pitchFamily="2" charset="2"/>
              </a:rPr>
              <a:t> shunt </a:t>
            </a:r>
            <a:r>
              <a:rPr lang="de-DE" sz="1100" b="1" dirty="0" err="1">
                <a:sym typeface="Wingdings" panose="05000000000000000000" pitchFamily="2" charset="2"/>
              </a:rPr>
              <a:t>impedance</a:t>
            </a:r>
            <a:r>
              <a:rPr lang="de-DE" sz="1100" b="1" dirty="0">
                <a:sym typeface="Wingdings" panose="05000000000000000000" pitchFamily="2" charset="2"/>
              </a:rPr>
              <a:t> vs. </a:t>
            </a:r>
            <a:r>
              <a:rPr lang="de-DE" sz="1100" b="1" dirty="0" err="1">
                <a:sym typeface="Wingdings" panose="05000000000000000000" pitchFamily="2" charset="2"/>
              </a:rPr>
              <a:t>structure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length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br>
              <a:rPr lang="de-DE" sz="1100" b="1" dirty="0">
                <a:sym typeface="Wingdings" panose="05000000000000000000" pitchFamily="2" charset="2"/>
              </a:rPr>
            </a:br>
            <a:r>
              <a:rPr lang="de-DE" sz="1100" b="1" dirty="0" err="1">
                <a:sym typeface="Wingdings" panose="05000000000000000000" pitchFamily="2" charset="2"/>
              </a:rPr>
              <a:t>for</a:t>
            </a:r>
            <a:r>
              <a:rPr lang="de-DE" sz="1100" b="1" dirty="0">
                <a:sym typeface="Wingdings" panose="05000000000000000000" pitchFamily="2" charset="2"/>
              </a:rPr>
              <a:t> 2.0 GHz, 2.8 GHz, and 20 mm, 30 mm </a:t>
            </a:r>
            <a:r>
              <a:rPr lang="de-DE" sz="1100" b="1" dirty="0" err="1">
                <a:sym typeface="Wingdings" panose="05000000000000000000" pitchFamily="2" charset="2"/>
              </a:rPr>
              <a:t>aperture</a:t>
            </a:r>
            <a:endParaRPr lang="de-DE" sz="1100" b="1" dirty="0">
              <a:sym typeface="Wingdings" panose="05000000000000000000" pitchFamily="2" charset="2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18DD01E-EDC8-4367-A41D-E62CF4498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604611" y="2899332"/>
            <a:ext cx="2012185" cy="237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1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A835FA64-0BEB-4727-A07B-4682060E78A9}"/>
              </a:ext>
            </a:extLst>
          </p:cNvPr>
          <p:cNvGraphicFramePr>
            <a:graphicFrameLocks noGrp="1"/>
          </p:cNvGraphicFramePr>
          <p:nvPr/>
        </p:nvGraphicFramePr>
        <p:xfrm>
          <a:off x="1648154" y="964511"/>
          <a:ext cx="7782439" cy="4937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46481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364429">
                  <a:extLst>
                    <a:ext uri="{9D8B030D-6E8A-4147-A177-3AD203B41FA5}">
                      <a16:colId xmlns:a16="http://schemas.microsoft.com/office/drawing/2014/main" val="2124877143"/>
                    </a:ext>
                  </a:extLst>
                </a:gridCol>
                <a:gridCol w="1450428">
                  <a:extLst>
                    <a:ext uri="{9D8B030D-6E8A-4147-A177-3AD203B41FA5}">
                      <a16:colId xmlns:a16="http://schemas.microsoft.com/office/drawing/2014/main" val="2388953464"/>
                    </a:ext>
                  </a:extLst>
                </a:gridCol>
                <a:gridCol w="1439143">
                  <a:extLst>
                    <a:ext uri="{9D8B030D-6E8A-4147-A177-3AD203B41FA5}">
                      <a16:colId xmlns:a16="http://schemas.microsoft.com/office/drawing/2014/main" val="2919669280"/>
                    </a:ext>
                  </a:extLst>
                </a:gridCol>
                <a:gridCol w="1481958">
                  <a:extLst>
                    <a:ext uri="{9D8B030D-6E8A-4147-A177-3AD203B41FA5}">
                      <a16:colId xmlns:a16="http://schemas.microsoft.com/office/drawing/2014/main" val="396212738"/>
                    </a:ext>
                  </a:extLst>
                </a:gridCol>
              </a:tblGrid>
              <a:tr h="194921"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A</a:t>
                      </a:r>
                      <a:endParaRPr lang="el-G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E</a:t>
                      </a:r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F3 („</a:t>
                      </a:r>
                      <a:r>
                        <a:rPr lang="de-DE" sz="1200" dirty="0" err="1"/>
                        <a:t>baseline</a:t>
                      </a:r>
                      <a:r>
                        <a:rPr lang="de-DE" sz="1200" dirty="0"/>
                        <a:t>“)</a:t>
                      </a: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Frequency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2.0 GHz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Constant </a:t>
                      </a:r>
                      <a:r>
                        <a:rPr lang="de-DE" sz="1200" b="1" dirty="0" err="1"/>
                        <a:t>aperture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20 mm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20 mm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30 mm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30 mm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6177364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Phase </a:t>
                      </a:r>
                      <a:r>
                        <a:rPr lang="de-DE" sz="1200" b="1" dirty="0" err="1"/>
                        <a:t>advance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>
                          <a:sym typeface="Wingdings" panose="05000000000000000000" pitchFamily="2" charset="2"/>
                        </a:rPr>
                        <a:t>2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/3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/10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ym typeface="Wingdings" panose="05000000000000000000" pitchFamily="2" charset="2"/>
                        </a:rPr>
                        <a:t>5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/6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/10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414584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Length (num cells)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3.0 m (60)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0.9 m (14)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6.0 m (96)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3.0 m (44)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3019427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 err="1"/>
                        <a:t>Entr</a:t>
                      </a:r>
                      <a:r>
                        <a:rPr lang="en-US" sz="1200" dirty="0"/>
                        <a:t>., exit iris thickness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10.6 mm, 20.0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14.3 mm, 20.0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12.4 mm, 20.0 mm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14.3 mm, 20.0 mm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72491664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Transverse wake at 17.5 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dirty="0"/>
                        <a:t>0.21 V/pC/mm/m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0.16 </a:t>
                      </a:r>
                      <a:r>
                        <a:rPr lang="da-DK" sz="1200" dirty="0"/>
                        <a:t>V/pC/mm/m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200" dirty="0"/>
                        <a:t>0.15 V/pC/mm/m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200" dirty="0"/>
                        <a:t>0.13 V/pC/mm/m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36781060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Filling time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678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702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544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447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3611787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Min. group velocity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1.1 % c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0.4 % c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3.1 % c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1.9 % c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4560713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Largest cell radius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63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59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63 mm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61 mm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3091946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SLED coupling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14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15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17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2550919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Eff. shunt impedance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79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71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45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39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8603549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0" dirty="0"/>
                        <a:t>Average </a:t>
                      </a:r>
                      <a:r>
                        <a:rPr lang="de-DE" sz="1200" b="0" dirty="0" err="1"/>
                        <a:t>gradient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20 MV/m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20 MV/m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20 MV/m</a:t>
                      </a:r>
                      <a:endParaRPr lang="en-CH" sz="1200" b="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20 MV/m</a:t>
                      </a:r>
                      <a:endParaRPr lang="en-CH" sz="1200" b="1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01823249"/>
                  </a:ext>
                </a:extLst>
              </a:tr>
              <a:tr h="239482">
                <a:tc>
                  <a:txBody>
                    <a:bodyPr/>
                    <a:lstStyle/>
                    <a:p>
                      <a:r>
                        <a:rPr lang="en-US" sz="1200" dirty="0"/>
                        <a:t>E</a:t>
                      </a:r>
                      <a:r>
                        <a:rPr lang="en-US" sz="1200" baseline="-25000" dirty="0"/>
                        <a:t>max </a:t>
                      </a:r>
                      <a:r>
                        <a:rPr lang="en-US" sz="1200" baseline="0" dirty="0"/>
                        <a:t>(instant.)*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79 MV/m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77 MV/m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77 MV/m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77 MV/m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8833076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 err="1"/>
                        <a:t>S</a:t>
                      </a:r>
                      <a:r>
                        <a:rPr lang="en-US" sz="1200" baseline="-25000" dirty="0" err="1"/>
                        <a:t>c,max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(instant.)*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414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370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542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585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320369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dirty="0"/>
                        <a:t>Klystron pulse </a:t>
                      </a:r>
                      <a:r>
                        <a:rPr lang="de-DE" sz="1200" dirty="0" err="1"/>
                        <a:t>length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75927549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Klystron power per structure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14 MW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 MW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53 MW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30 MW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91254528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dirty="0" err="1"/>
                        <a:t>Number</a:t>
                      </a:r>
                      <a:r>
                        <a:rPr lang="de-DE" sz="1200" dirty="0"/>
                        <a:t> of </a:t>
                      </a:r>
                      <a:r>
                        <a:rPr lang="de-DE" sz="1200" dirty="0" err="1"/>
                        <a:t>structures</a:t>
                      </a:r>
                      <a:r>
                        <a:rPr lang="de-DE" sz="1200" dirty="0"/>
                        <a:t>**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23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12</a:t>
                      </a:r>
                      <a:endParaRPr lang="en-CH" sz="1200" dirty="0"/>
                    </a:p>
                  </a:txBody>
                  <a:tcPr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23</a:t>
                      </a:r>
                      <a:endParaRPr lang="en-CH" sz="1200" dirty="0"/>
                    </a:p>
                  </a:txBody>
                  <a:tcPr>
                    <a:lnL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740040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838200" y="98033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A </a:t>
            </a:r>
            <a:r>
              <a:rPr lang="de-DE" sz="3200" dirty="0" err="1">
                <a:solidFill>
                  <a:srgbClr val="0070C0"/>
                </a:solidFill>
              </a:rPr>
              <a:t>few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selected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structures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for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the</a:t>
            </a:r>
            <a:r>
              <a:rPr lang="de-DE" sz="3200" dirty="0">
                <a:solidFill>
                  <a:srgbClr val="0070C0"/>
                </a:solidFill>
              </a:rPr>
              <a:t> Positron </a:t>
            </a:r>
            <a:r>
              <a:rPr lang="de-DE" sz="3200" dirty="0" err="1">
                <a:solidFill>
                  <a:srgbClr val="0070C0"/>
                </a:solidFill>
              </a:rPr>
              <a:t>Linac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6F338-E6CB-4BA5-8FFE-4A6976FB6E0B}"/>
              </a:ext>
            </a:extLst>
          </p:cNvPr>
          <p:cNvSpPr txBox="1"/>
          <p:nvPr/>
        </p:nvSpPr>
        <p:spPr>
          <a:xfrm>
            <a:off x="1626045" y="5902415"/>
            <a:ext cx="65193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* high-gradient </a:t>
            </a:r>
            <a:r>
              <a:rPr lang="de-DE" sz="1100" dirty="0" err="1"/>
              <a:t>limits</a:t>
            </a:r>
            <a:r>
              <a:rPr lang="de-DE" sz="1100" dirty="0"/>
              <a:t> (1 µs pulse) : </a:t>
            </a:r>
            <a:r>
              <a:rPr lang="de-DE" sz="1100" dirty="0" err="1"/>
              <a:t>Emax</a:t>
            </a:r>
            <a:r>
              <a:rPr lang="de-DE" sz="1100" dirty="0"/>
              <a:t> &lt; 100 MV/m and Sc &lt; 2300 mW/</a:t>
            </a:r>
            <a:r>
              <a:rPr lang="el-GR" sz="1100" dirty="0"/>
              <a:t>μ</a:t>
            </a:r>
            <a:r>
              <a:rPr lang="de-DE" sz="1100" dirty="0"/>
              <a:t>m²</a:t>
            </a:r>
          </a:p>
          <a:p>
            <a:r>
              <a:rPr lang="de-DE" sz="1100" dirty="0"/>
              <a:t>** 200 MeV </a:t>
            </a:r>
            <a:r>
              <a:rPr lang="de-DE" sz="1100" dirty="0">
                <a:sym typeface="Wingdings" panose="05000000000000000000" pitchFamily="2" charset="2"/>
              </a:rPr>
              <a:t> 1.54 </a:t>
            </a:r>
            <a:r>
              <a:rPr lang="de-DE" sz="1100" dirty="0" err="1">
                <a:sym typeface="Wingdings" panose="05000000000000000000" pitchFamily="2" charset="2"/>
              </a:rPr>
              <a:t>GeV</a:t>
            </a:r>
            <a:r>
              <a:rPr lang="de-DE" sz="1100" dirty="0">
                <a:sym typeface="Wingdings" panose="05000000000000000000" pitchFamily="2" charset="2"/>
              </a:rPr>
              <a:t>, </a:t>
            </a:r>
            <a:r>
              <a:rPr lang="de-DE" sz="1100" dirty="0" err="1">
                <a:sym typeface="Wingdings" panose="05000000000000000000" pitchFamily="2" charset="2"/>
              </a:rPr>
              <a:t>approx</a:t>
            </a:r>
            <a:endParaRPr lang="de-DE" sz="1100" dirty="0">
              <a:sym typeface="Wingdings" panose="05000000000000000000" pitchFamily="2" charset="2"/>
            </a:endParaRPr>
          </a:p>
          <a:p>
            <a:endParaRPr lang="en-CH" sz="11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B60E10-CDBA-4118-9537-F52793BD3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31st May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A9F55-4E56-4B76-9C81-8C478D81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22B9B-F5FA-443B-8B91-7FF96CD08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2953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484735" y="124460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>
                <a:solidFill>
                  <a:srgbClr val="0070C0"/>
                </a:solidFill>
              </a:rPr>
              <a:t>Current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baseline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structure</a:t>
            </a:r>
            <a:r>
              <a:rPr lang="de-DE" sz="3200" dirty="0">
                <a:solidFill>
                  <a:srgbClr val="0070C0"/>
                </a:solidFill>
              </a:rPr>
              <a:t> „F3“ </a:t>
            </a:r>
            <a:r>
              <a:rPr lang="de-DE" sz="3200" dirty="0" err="1">
                <a:solidFill>
                  <a:srgbClr val="0070C0"/>
                </a:solidFill>
              </a:rPr>
              <a:t>for</a:t>
            </a:r>
            <a:r>
              <a:rPr lang="de-DE" sz="3200" dirty="0">
                <a:solidFill>
                  <a:srgbClr val="0070C0"/>
                </a:solidFill>
              </a:rPr>
              <a:t> Positron </a:t>
            </a:r>
            <a:r>
              <a:rPr lang="de-DE" sz="3200" dirty="0" err="1">
                <a:solidFill>
                  <a:srgbClr val="0070C0"/>
                </a:solidFill>
              </a:rPr>
              <a:t>Linac</a:t>
            </a:r>
            <a:endParaRPr lang="en-CH" sz="3200" dirty="0">
              <a:solidFill>
                <a:srgbClr val="0070C0"/>
              </a:solidFill>
            </a:endParaRPr>
          </a:p>
        </p:txBody>
      </p:sp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F9565650-3872-4874-B8D4-9ADC98DD8B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88508"/>
              </p:ext>
            </p:extLst>
          </p:nvPr>
        </p:nvGraphicFramePr>
        <p:xfrm>
          <a:off x="619572" y="2530840"/>
          <a:ext cx="2881247" cy="3886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28642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152605">
                  <a:extLst>
                    <a:ext uri="{9D8B030D-6E8A-4147-A177-3AD203B41FA5}">
                      <a16:colId xmlns:a16="http://schemas.microsoft.com/office/drawing/2014/main" val="396212738"/>
                    </a:ext>
                  </a:extLst>
                </a:gridCol>
              </a:tblGrid>
              <a:tr h="180383">
                <a:tc>
                  <a:txBody>
                    <a:bodyPr/>
                    <a:lstStyle/>
                    <a:p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F3 (</a:t>
                      </a:r>
                      <a:r>
                        <a:rPr lang="de-DE" sz="900" dirty="0" err="1"/>
                        <a:t>baseline</a:t>
                      </a:r>
                      <a:r>
                        <a:rPr lang="de-DE" sz="900" dirty="0"/>
                        <a:t>)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 err="1"/>
                        <a:t>Frequency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2.0 GHz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/>
                        <a:t>Constant </a:t>
                      </a:r>
                      <a:r>
                        <a:rPr lang="de-DE" sz="900" b="1" dirty="0" err="1"/>
                        <a:t>aperture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/>
                        <a:t>30 mm  = 0.2 λ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6177364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/>
                        <a:t>Phase </a:t>
                      </a:r>
                      <a:r>
                        <a:rPr lang="de-DE" sz="900" b="1" dirty="0" err="1"/>
                        <a:t>advance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l-GR" sz="9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900" b="1" dirty="0">
                          <a:sym typeface="Wingdings" panose="05000000000000000000" pitchFamily="2" charset="2"/>
                        </a:rPr>
                        <a:t>/10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35414584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b="1" dirty="0"/>
                        <a:t>Length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b="1" dirty="0"/>
                        <a:t>3.0 m = 44 </a:t>
                      </a:r>
                      <a:r>
                        <a:rPr lang="de-DE" sz="900" b="1" dirty="0" err="1"/>
                        <a:t>cells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30194271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 err="1"/>
                        <a:t>Entr</a:t>
                      </a:r>
                      <a:r>
                        <a:rPr lang="en-US" sz="900" dirty="0"/>
                        <a:t>., exit iris thickness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14.3 mm, 20.0 mm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372491664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Transverse wake at 17.5 ns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900" dirty="0"/>
                        <a:t>0.13 V/pC/mm/m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536781060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Filling time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447 </a:t>
                      </a:r>
                      <a:r>
                        <a:rPr lang="de-DE" sz="900" dirty="0" err="1"/>
                        <a:t>ns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836117872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Min. group velocity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1.9 % c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14560713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Largest cell radius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0" dirty="0"/>
                        <a:t>61 mm</a:t>
                      </a:r>
                      <a:endParaRPr lang="en-CH" sz="900" b="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630919465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SLED coupling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17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725509195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b="1" dirty="0"/>
                        <a:t>Eff. shunt impedance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39 M</a:t>
                      </a:r>
                      <a:r>
                        <a:rPr lang="el-GR" sz="900" b="1" dirty="0"/>
                        <a:t>Ω/</a:t>
                      </a:r>
                      <a:r>
                        <a:rPr lang="de-DE" sz="900" b="1" dirty="0"/>
                        <a:t>m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886035492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b="1" dirty="0"/>
                        <a:t>Average </a:t>
                      </a:r>
                      <a:r>
                        <a:rPr lang="de-DE" sz="900" b="1" dirty="0" err="1"/>
                        <a:t>gradient</a:t>
                      </a:r>
                      <a:endParaRPr lang="en-CH" sz="9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b="1" dirty="0"/>
                        <a:t>20 MV/m</a:t>
                      </a:r>
                      <a:endParaRPr lang="en-CH" sz="900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701823249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E</a:t>
                      </a:r>
                      <a:r>
                        <a:rPr lang="en-US" sz="900" baseline="-25000" dirty="0"/>
                        <a:t>max </a:t>
                      </a:r>
                      <a:r>
                        <a:rPr lang="en-US" sz="900" baseline="0" dirty="0"/>
                        <a:t>(instant.)</a:t>
                      </a:r>
                      <a:endParaRPr lang="en-CH" sz="900" baseline="-250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77 MV/m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88330767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 err="1"/>
                        <a:t>S</a:t>
                      </a:r>
                      <a:r>
                        <a:rPr lang="en-US" sz="900" baseline="-25000" dirty="0" err="1"/>
                        <a:t>c,max</a:t>
                      </a:r>
                      <a:r>
                        <a:rPr lang="en-US" sz="900" baseline="-25000" dirty="0"/>
                        <a:t> </a:t>
                      </a:r>
                      <a:r>
                        <a:rPr lang="en-US" sz="900" baseline="0" dirty="0"/>
                        <a:t>(instant.)</a:t>
                      </a:r>
                      <a:endParaRPr lang="en-CH" sz="900" baseline="-250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585 mW/</a:t>
                      </a:r>
                      <a:r>
                        <a:rPr lang="el-GR" sz="900" dirty="0"/>
                        <a:t>μ</a:t>
                      </a:r>
                      <a:r>
                        <a:rPr lang="de-DE" sz="900" dirty="0"/>
                        <a:t>m²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32036946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de-DE" sz="900" dirty="0"/>
                        <a:t>Klystron pulse </a:t>
                      </a:r>
                      <a:r>
                        <a:rPr lang="de-DE" sz="900" dirty="0" err="1"/>
                        <a:t>length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/>
                        <a:t>5 µs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475927549"/>
                  </a:ext>
                </a:extLst>
              </a:tr>
              <a:tr h="180383">
                <a:tc>
                  <a:txBody>
                    <a:bodyPr/>
                    <a:lstStyle/>
                    <a:p>
                      <a:r>
                        <a:rPr lang="en-US" sz="900" dirty="0"/>
                        <a:t>Klystron power per structure</a:t>
                      </a:r>
                      <a:endParaRPr lang="en-CH" sz="9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de-DE" sz="900" dirty="0"/>
                        <a:t>30 MW</a:t>
                      </a:r>
                      <a:endParaRPr lang="en-CH" sz="900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91254528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BC1EE3FC-2D25-48B4-A44D-4AEF456DE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262" y="3420749"/>
            <a:ext cx="3570429" cy="151624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AA5D1E5-2AEB-4262-97EC-F1C3EA89F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7390" y="1240558"/>
            <a:ext cx="3819974" cy="20682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D94D4E-2724-46D0-8542-1A75EE26F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8302" y="1245534"/>
            <a:ext cx="3076910" cy="251592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B19E49-5DB1-48CF-807C-DC262F9834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2947" y="3884115"/>
            <a:ext cx="3139242" cy="2532925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16F5074-21F2-409C-83F9-C3F1FABE4B3F}"/>
              </a:ext>
            </a:extLst>
          </p:cNvPr>
          <p:cNvSpPr txBox="1">
            <a:spLocks/>
          </p:cNvSpPr>
          <p:nvPr/>
        </p:nvSpPr>
        <p:spPr>
          <a:xfrm>
            <a:off x="361634" y="862997"/>
            <a:ext cx="10515600" cy="16623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positron beam size demands large aperture (30 mm) </a:t>
            </a:r>
            <a:r>
              <a:rPr lang="en-US" sz="1400" dirty="0">
                <a:sym typeface="Wingdings" panose="05000000000000000000" pitchFamily="2" charset="2"/>
              </a:rPr>
              <a:t> low frequency, reentrant geometry, high phase advance</a:t>
            </a:r>
          </a:p>
          <a:p>
            <a:r>
              <a:rPr lang="en-US" sz="1400" dirty="0">
                <a:sym typeface="Wingdings" panose="05000000000000000000" pitchFamily="2" charset="2"/>
              </a:rPr>
              <a:t>3 m for integration into lattice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(a bit longer is more efficient)</a:t>
            </a:r>
          </a:p>
          <a:p>
            <a:r>
              <a:rPr lang="en-US" sz="1400" dirty="0">
                <a:sym typeface="Wingdings" panose="05000000000000000000" pitchFamily="2" charset="2"/>
              </a:rPr>
              <a:t>same or shorter version considered 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also for Positron Capture </a:t>
            </a:r>
            <a:r>
              <a:rPr lang="en-US" sz="1400" dirty="0" err="1">
                <a:sym typeface="Wingdings" panose="05000000000000000000" pitchFamily="2" charset="2"/>
              </a:rPr>
              <a:t>Linac</a:t>
            </a:r>
            <a:endParaRPr lang="en-US" sz="1400" dirty="0">
              <a:sym typeface="Wingdings" panose="05000000000000000000" pitchFamily="2" charset="2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48DE54-8102-45E4-AEC7-0299C2DBD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7F6D1B-9EBC-4F37-930C-24F34A507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2958D-417D-4597-8656-2B455DD8C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14</a:t>
            </a:fld>
            <a:endParaRPr lang="en-CH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F0196D5-D922-4E72-AD20-BEAED59926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6612" y="4997578"/>
            <a:ext cx="3819975" cy="1434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38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484735" y="124460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Power </a:t>
            </a:r>
            <a:r>
              <a:rPr lang="de-DE" sz="3200" dirty="0" err="1">
                <a:solidFill>
                  <a:srgbClr val="0070C0"/>
                </a:solidFill>
              </a:rPr>
              <a:t>coupler</a:t>
            </a:r>
            <a:r>
              <a:rPr lang="de-DE" sz="3200" dirty="0">
                <a:solidFill>
                  <a:srgbClr val="0070C0"/>
                </a:solidFill>
              </a:rPr>
              <a:t> design (</a:t>
            </a:r>
            <a:r>
              <a:rPr lang="de-DE" sz="3200" dirty="0" err="1">
                <a:solidFill>
                  <a:srgbClr val="0070C0"/>
                </a:solidFill>
              </a:rPr>
              <a:t>preliminary</a:t>
            </a:r>
            <a:r>
              <a:rPr lang="de-DE" sz="3200" dirty="0">
                <a:solidFill>
                  <a:srgbClr val="0070C0"/>
                </a:solidFill>
              </a:rPr>
              <a:t>)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189E816-93FE-468D-8FFF-21F26B0A5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5BBC208-831E-44EF-94ED-62B3608EE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id="{16748AAD-AAD7-4521-9A0E-752E4DD5D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15</a:t>
            </a:fld>
            <a:endParaRPr lang="en-CH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44719D2-64D2-496C-8922-A8C77BC94046}"/>
              </a:ext>
            </a:extLst>
          </p:cNvPr>
          <p:cNvSpPr txBox="1"/>
          <p:nvPr/>
        </p:nvSpPr>
        <p:spPr>
          <a:xfrm>
            <a:off x="482130" y="814780"/>
            <a:ext cx="944303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at 2 GHz, 9</a:t>
            </a:r>
            <a:r>
              <a:rPr lang="el-GR" sz="1400" dirty="0">
                <a:sym typeface="Wingdings" panose="05000000000000000000" pitchFamily="2" charset="2"/>
              </a:rPr>
              <a:t>π/10: </a:t>
            </a:r>
            <a:r>
              <a:rPr lang="en-US" sz="1400" dirty="0">
                <a:sym typeface="Wingdings" panose="05000000000000000000" pitchFamily="2" charset="2"/>
              </a:rPr>
              <a:t>TWS cell length </a:t>
            </a:r>
            <a:r>
              <a:rPr lang="en-US" sz="1400" dirty="0" err="1">
                <a:sym typeface="Wingdings" panose="05000000000000000000" pitchFamily="2" charset="2"/>
              </a:rPr>
              <a:t>L</a:t>
            </a:r>
            <a:r>
              <a:rPr lang="en-US" sz="1400" baseline="-25000" dirty="0" err="1">
                <a:sym typeface="Wingdings" panose="05000000000000000000" pitchFamily="2" charset="2"/>
              </a:rPr>
              <a:t>cell</a:t>
            </a:r>
            <a:r>
              <a:rPr lang="en-US" sz="1400" dirty="0">
                <a:sym typeface="Wingdings" panose="05000000000000000000" pitchFamily="2" charset="2"/>
              </a:rPr>
              <a:t> = 67.453 mm  fits well with WR-430 waveguide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double waveguide coupler (symmetric in each XZ and YZ plane)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matching: </a:t>
            </a:r>
          </a:p>
          <a:p>
            <a:pPr marL="742950" lvl="1" indent="-285750">
              <a:spcAft>
                <a:spcPts val="600"/>
              </a:spcAft>
              <a:buFont typeface="Calibri" panose="020F0502020204030204" pitchFamily="34" charset="0"/>
              <a:buChar char="◦"/>
            </a:pPr>
            <a:r>
              <a:rPr lang="en-US" sz="1200" dirty="0">
                <a:sym typeface="Wingdings" panose="05000000000000000000" pitchFamily="2" charset="2"/>
              </a:rPr>
              <a:t>parameters: coupling cell (first cell) radius (</a:t>
            </a:r>
            <a:r>
              <a:rPr lang="en-US" sz="1200" dirty="0" err="1">
                <a:sym typeface="Wingdings" panose="05000000000000000000" pitchFamily="2" charset="2"/>
              </a:rPr>
              <a:t>R</a:t>
            </a:r>
            <a:r>
              <a:rPr lang="en-US" sz="1200" baseline="-25000" dirty="0" err="1">
                <a:sym typeface="Wingdings" panose="05000000000000000000" pitchFamily="2" charset="2"/>
              </a:rPr>
              <a:t>cpl</a:t>
            </a:r>
            <a:r>
              <a:rPr lang="en-US" sz="1200" dirty="0">
                <a:sym typeface="Wingdings" panose="05000000000000000000" pitchFamily="2" charset="2"/>
              </a:rPr>
              <a:t>) and waveguide iris (</a:t>
            </a:r>
            <a:r>
              <a:rPr lang="en-US" sz="1200" dirty="0" err="1">
                <a:sym typeface="Wingdings" panose="05000000000000000000" pitchFamily="2" charset="2"/>
              </a:rPr>
              <a:t>w</a:t>
            </a:r>
            <a:r>
              <a:rPr lang="en-US" sz="1200" baseline="-25000" dirty="0" err="1">
                <a:sym typeface="Wingdings" panose="05000000000000000000" pitchFamily="2" charset="2"/>
              </a:rPr>
              <a:t>wg</a:t>
            </a:r>
            <a:r>
              <a:rPr lang="en-US" sz="1200" dirty="0">
                <a:sym typeface="Wingdings" panose="05000000000000000000" pitchFamily="2" charset="2"/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Calibri" panose="020F0502020204030204" pitchFamily="34" charset="0"/>
              <a:buChar char="◦"/>
            </a:pPr>
            <a:r>
              <a:rPr lang="en-US" sz="1200" dirty="0">
                <a:sym typeface="Wingdings" panose="05000000000000000000" pitchFamily="2" charset="2"/>
              </a:rPr>
              <a:t>procedure: minimize max(|S</a:t>
            </a:r>
            <a:r>
              <a:rPr lang="en-US" sz="1200" baseline="-25000" dirty="0">
                <a:sym typeface="Wingdings" panose="05000000000000000000" pitchFamily="2" charset="2"/>
              </a:rPr>
              <a:t>11</a:t>
            </a:r>
            <a:r>
              <a:rPr lang="en-US" sz="1200" dirty="0">
                <a:sym typeface="Wingdings" panose="05000000000000000000" pitchFamily="2" charset="2"/>
              </a:rPr>
              <a:t>|) of short model with 1,2,3 cells between coupling cells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200" dirty="0"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>
              <a:sym typeface="Wingdings" panose="05000000000000000000" pitchFamily="2" charset="2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3C1BE3E-B4CF-45C6-9775-3866F87F4056}"/>
              </a:ext>
            </a:extLst>
          </p:cNvPr>
          <p:cNvGrpSpPr/>
          <p:nvPr/>
        </p:nvGrpSpPr>
        <p:grpSpPr>
          <a:xfrm>
            <a:off x="2608009" y="3474870"/>
            <a:ext cx="2694717" cy="2268349"/>
            <a:chOff x="5231450" y="3028848"/>
            <a:chExt cx="3544154" cy="2983385"/>
          </a:xfrm>
        </p:grpSpPr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518F9C37-6FA7-4A61-A9B9-A1C24743B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5640871" y="2619427"/>
              <a:ext cx="2725311" cy="3544154"/>
            </a:xfrm>
            <a:prstGeom prst="rect">
              <a:avLst/>
            </a:prstGeom>
          </p:spPr>
        </p:pic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4764595-0A9D-4720-98B0-6E1A38DD679B}"/>
                </a:ext>
              </a:extLst>
            </p:cNvPr>
            <p:cNvSpPr txBox="1"/>
            <p:nvPr/>
          </p:nvSpPr>
          <p:spPr>
            <a:xfrm>
              <a:off x="6201698" y="3735757"/>
              <a:ext cx="53174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b</a:t>
              </a:r>
              <a:endParaRPr lang="en-CH" sz="1200" b="1" dirty="0"/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2CAE20CE-178A-4F23-9A13-451787153A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0496" y="4037322"/>
              <a:ext cx="99597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4EAF9582-6859-46FD-A51A-076E159CEE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34068" y="5752168"/>
              <a:ext cx="1242465" cy="199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9169798B-F3C0-4A8D-8A13-C4C9CCB24E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76533" y="5752168"/>
              <a:ext cx="1242465" cy="199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0F5B34C-6F5E-4638-B23B-DFAFBF14667A}"/>
                </a:ext>
              </a:extLst>
            </p:cNvPr>
            <p:cNvSpPr txBox="1"/>
            <p:nvPr/>
          </p:nvSpPr>
          <p:spPr>
            <a:xfrm>
              <a:off x="6219925" y="5716308"/>
              <a:ext cx="53174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L</a:t>
              </a:r>
              <a:r>
                <a:rPr lang="de-DE" sz="1200" b="1" baseline="-25000" dirty="0" err="1"/>
                <a:t>cell</a:t>
              </a:r>
              <a:endParaRPr lang="en-CH" sz="1200" b="1" baseline="-25000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61A5D70-26D4-46A8-A2F9-9C717EBCE88F}"/>
                </a:ext>
              </a:extLst>
            </p:cNvPr>
            <p:cNvSpPr txBox="1"/>
            <p:nvPr/>
          </p:nvSpPr>
          <p:spPr>
            <a:xfrm>
              <a:off x="7497764" y="5735234"/>
              <a:ext cx="53174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L</a:t>
              </a:r>
              <a:r>
                <a:rPr lang="de-DE" sz="1200" b="1" baseline="-25000" dirty="0" err="1"/>
                <a:t>cell</a:t>
              </a:r>
              <a:endParaRPr lang="en-CH" sz="1200" b="1" baseline="-25000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E57246F-5DD2-4065-B668-3392BB6C4F33}"/>
              </a:ext>
            </a:extLst>
          </p:cNvPr>
          <p:cNvGrpSpPr/>
          <p:nvPr/>
        </p:nvGrpSpPr>
        <p:grpSpPr>
          <a:xfrm>
            <a:off x="293700" y="2419336"/>
            <a:ext cx="2118991" cy="3550404"/>
            <a:chOff x="5930323" y="2313638"/>
            <a:chExt cx="2118991" cy="3550404"/>
          </a:xfrm>
        </p:grpSpPr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86AFB0FD-95D5-47F4-81D9-045F4650B2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30323" y="2313638"/>
              <a:ext cx="2118991" cy="3550404"/>
            </a:xfrm>
            <a:prstGeom prst="rect">
              <a:avLst/>
            </a:prstGeom>
          </p:spPr>
        </p:pic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F86F86D2-B031-44A3-86FD-BC6FA2CE45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7339" y="3030707"/>
              <a:ext cx="125268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8FD68F3E-0B5F-483B-9320-6C2705F1E1AF}"/>
                </a:ext>
              </a:extLst>
            </p:cNvPr>
            <p:cNvSpPr txBox="1"/>
            <p:nvPr/>
          </p:nvSpPr>
          <p:spPr>
            <a:xfrm>
              <a:off x="6486929" y="3007831"/>
              <a:ext cx="53174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a/2</a:t>
              </a:r>
              <a:endParaRPr lang="en-CH" sz="1200" b="1" dirty="0"/>
            </a:p>
          </p:txBody>
        </p: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964020AB-AC23-4A5A-9260-A4400EEA6F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68872" y="4291412"/>
              <a:ext cx="49915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2B99EC8B-A460-4897-A731-9E1E3205B9D4}"/>
                </a:ext>
              </a:extLst>
            </p:cNvPr>
            <p:cNvSpPr txBox="1"/>
            <p:nvPr/>
          </p:nvSpPr>
          <p:spPr>
            <a:xfrm>
              <a:off x="6067592" y="3957448"/>
              <a:ext cx="71928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w</a:t>
              </a:r>
              <a:r>
                <a:rPr lang="de-DE" sz="1200" b="1" baseline="-25000" dirty="0" err="1"/>
                <a:t>wg</a:t>
              </a:r>
              <a:endParaRPr lang="en-CH" sz="1200" b="1" baseline="-25000" dirty="0"/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00ED0860-4E65-4EC9-B5EE-6A932CAC9E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60026" y="4552728"/>
              <a:ext cx="826472" cy="115112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3683F76B-4239-4F1A-99B1-A8B73B3CEC73}"/>
                </a:ext>
              </a:extLst>
            </p:cNvPr>
            <p:cNvSpPr txBox="1"/>
            <p:nvPr/>
          </p:nvSpPr>
          <p:spPr>
            <a:xfrm>
              <a:off x="6526854" y="5022687"/>
              <a:ext cx="96119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R</a:t>
              </a:r>
              <a:r>
                <a:rPr lang="de-DE" sz="1200" b="1" baseline="-25000" dirty="0" err="1"/>
                <a:t>cpl</a:t>
              </a:r>
              <a:endParaRPr lang="en-CH" sz="1200" b="1" baseline="-250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DAD028-B266-4001-82DB-BF58D4C41405}"/>
              </a:ext>
            </a:extLst>
          </p:cNvPr>
          <p:cNvGrpSpPr/>
          <p:nvPr/>
        </p:nvGrpSpPr>
        <p:grpSpPr>
          <a:xfrm>
            <a:off x="7162072" y="966748"/>
            <a:ext cx="4247853" cy="2786293"/>
            <a:chOff x="7651378" y="990938"/>
            <a:chExt cx="4247853" cy="278629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C071E1D-C16A-4E47-8DE4-394529249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51378" y="990938"/>
              <a:ext cx="4247853" cy="2786293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5F88AB5-543A-4EDA-835C-17A4D5BAB78D}"/>
                </a:ext>
              </a:extLst>
            </p:cNvPr>
            <p:cNvSpPr txBox="1"/>
            <p:nvPr/>
          </p:nvSpPr>
          <p:spPr>
            <a:xfrm>
              <a:off x="10823237" y="1687523"/>
              <a:ext cx="4133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</a:rPr>
                <a:t>a/2</a:t>
              </a:r>
              <a:endParaRPr lang="en-CH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4F5638E-A2D9-42A5-8147-1D11125FC4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758111" y="1670874"/>
              <a:ext cx="655846" cy="53841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D3CDB77-D70E-43E6-94DA-CE21F4A6E99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03804" y="1593725"/>
              <a:ext cx="354307" cy="77149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2AC9764-470C-4FC3-83E2-CA3E2AD6B297}"/>
                </a:ext>
              </a:extLst>
            </p:cNvPr>
            <p:cNvSpPr txBox="1"/>
            <p:nvPr/>
          </p:nvSpPr>
          <p:spPr>
            <a:xfrm>
              <a:off x="10409937" y="1663332"/>
              <a:ext cx="4133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>
                  <a:solidFill>
                    <a:schemeClr val="bg1"/>
                  </a:solidFill>
                </a:rPr>
                <a:t>b</a:t>
              </a:r>
              <a:endParaRPr lang="en-CH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F351757-1901-4179-BB52-34EC1D8B87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7547" y="3985167"/>
            <a:ext cx="4699895" cy="228643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BB62319D-6BC1-4C01-B20B-8A990C30EED4}"/>
              </a:ext>
            </a:extLst>
          </p:cNvPr>
          <p:cNvSpPr txBox="1"/>
          <p:nvPr/>
        </p:nvSpPr>
        <p:spPr>
          <a:xfrm>
            <a:off x="8614611" y="3821121"/>
            <a:ext cx="9893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ym typeface="Wingdings" panose="05000000000000000000" pitchFamily="2" charset="2"/>
              </a:rPr>
              <a:t>Input match</a:t>
            </a:r>
          </a:p>
        </p:txBody>
      </p:sp>
    </p:spTree>
    <p:extLst>
      <p:ext uri="{BB962C8B-B14F-4D97-AF65-F5344CB8AC3E}">
        <p14:creationId xmlns:p14="http://schemas.microsoft.com/office/powerpoint/2010/main" val="1370604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484735" y="124460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Integration </a:t>
            </a:r>
            <a:r>
              <a:rPr lang="de-DE" sz="3200" dirty="0" err="1">
                <a:solidFill>
                  <a:srgbClr val="0070C0"/>
                </a:solidFill>
              </a:rPr>
              <a:t>into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lattice</a:t>
            </a:r>
            <a:r>
              <a:rPr lang="de-DE" sz="3200" dirty="0">
                <a:solidFill>
                  <a:srgbClr val="0070C0"/>
                </a:solidFill>
              </a:rPr>
              <a:t>: </a:t>
            </a:r>
            <a:r>
              <a:rPr lang="de-DE" sz="3200" dirty="0" err="1">
                <a:solidFill>
                  <a:srgbClr val="0070C0"/>
                </a:solidFill>
              </a:rPr>
              <a:t>with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solenoids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189E816-93FE-468D-8FFF-21F26B0A5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 dirty="0"/>
              <a:t>31st May 2022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5BBC208-831E-44EF-94ED-62B3608EE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id="{16748AAD-AAD7-4521-9A0E-752E4DD5D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16</a:t>
            </a:fld>
            <a:endParaRPr lang="en-CH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E6DA06-A8E4-4537-98EC-628C15FEBC9B}"/>
              </a:ext>
            </a:extLst>
          </p:cNvPr>
          <p:cNvGrpSpPr/>
          <p:nvPr/>
        </p:nvGrpSpPr>
        <p:grpSpPr>
          <a:xfrm>
            <a:off x="7966574" y="990938"/>
            <a:ext cx="5604721" cy="5604721"/>
            <a:chOff x="5689994" y="1279098"/>
            <a:chExt cx="7847400" cy="7847400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C921A0B0-AAF2-4BFE-B686-EFDF50C0B8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322" t="6249"/>
            <a:stretch/>
          </p:blipFill>
          <p:spPr>
            <a:xfrm>
              <a:off x="9618882" y="2059881"/>
              <a:ext cx="2006222" cy="3328522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E2D2EE4-BEE3-4F02-982B-EB42BC6857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322" t="6249"/>
            <a:stretch/>
          </p:blipFill>
          <p:spPr>
            <a:xfrm flipH="1">
              <a:off x="7616340" y="2060055"/>
              <a:ext cx="2006222" cy="3328522"/>
            </a:xfrm>
            <a:prstGeom prst="rect">
              <a:avLst/>
            </a:prstGeom>
          </p:spPr>
        </p:pic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CBD3B068-B5F8-46B2-9E9D-6D7EEA1BA9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31949" y="3060077"/>
              <a:ext cx="257386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D6B2E2F-FB4C-418B-BA2E-CDC9DCDB70E9}"/>
                </a:ext>
              </a:extLst>
            </p:cNvPr>
            <p:cNvSpPr txBox="1"/>
            <p:nvPr/>
          </p:nvSpPr>
          <p:spPr>
            <a:xfrm>
              <a:off x="9512957" y="2695926"/>
              <a:ext cx="1913466" cy="3878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a = 109.22 mm</a:t>
              </a:r>
              <a:endParaRPr lang="en-CH" sz="1200" b="1" dirty="0"/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6633BA4-9EDD-4025-8B3E-FBCD7530A3A7}"/>
                </a:ext>
              </a:extLst>
            </p:cNvPr>
            <p:cNvCxnSpPr>
              <a:cxnSpLocks/>
            </p:cNvCxnSpPr>
            <p:nvPr/>
          </p:nvCxnSpPr>
          <p:spPr>
            <a:xfrm>
              <a:off x="7616341" y="2114575"/>
              <a:ext cx="0" cy="3088223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030DA99-343D-4336-B3BF-72CA9F94B0AD}"/>
                </a:ext>
              </a:extLst>
            </p:cNvPr>
            <p:cNvSpPr/>
            <p:nvPr/>
          </p:nvSpPr>
          <p:spPr>
            <a:xfrm>
              <a:off x="7705415" y="2114575"/>
              <a:ext cx="3826933" cy="37432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77021B53-1996-4E37-8F3E-32A0147A95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00227" y="2112704"/>
              <a:ext cx="3826933" cy="1109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A08F181-10EA-46D1-8C41-71C19C1F0238}"/>
                </a:ext>
              </a:extLst>
            </p:cNvPr>
            <p:cNvSpPr txBox="1"/>
            <p:nvPr/>
          </p:nvSpPr>
          <p:spPr>
            <a:xfrm>
              <a:off x="9857200" y="1783056"/>
              <a:ext cx="143532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A = 161 mm</a:t>
              </a:r>
              <a:endParaRPr lang="en-CH" sz="1200" b="1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AE8EAE8-08CD-4A76-BA44-F9EEDDDE35C1}"/>
                </a:ext>
              </a:extLst>
            </p:cNvPr>
            <p:cNvSpPr txBox="1"/>
            <p:nvPr/>
          </p:nvSpPr>
          <p:spPr>
            <a:xfrm>
              <a:off x="7567281" y="3809183"/>
              <a:ext cx="1482859" cy="3524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H ≈ 80 mm</a:t>
              </a:r>
              <a:endParaRPr lang="en-CH" sz="1200" b="1" dirty="0"/>
            </a:p>
          </p:txBody>
        </p:sp>
        <p:sp>
          <p:nvSpPr>
            <p:cNvPr id="65" name="Block Arc 64">
              <a:extLst>
                <a:ext uri="{FF2B5EF4-FFF2-40B4-BE49-F238E27FC236}">
                  <a16:creationId xmlns:a16="http://schemas.microsoft.com/office/drawing/2014/main" id="{9439D1A8-C071-4DB5-BDC0-087EF9304AF8}"/>
                </a:ext>
              </a:extLst>
            </p:cNvPr>
            <p:cNvSpPr/>
            <p:nvPr/>
          </p:nvSpPr>
          <p:spPr>
            <a:xfrm>
              <a:off x="5689994" y="1279098"/>
              <a:ext cx="7847400" cy="7847400"/>
            </a:xfrm>
            <a:prstGeom prst="blockArc">
              <a:avLst>
                <a:gd name="adj1" fmla="val 12089071"/>
                <a:gd name="adj2" fmla="val 17163163"/>
                <a:gd name="adj3" fmla="val 25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F486D81E-DA4F-4F9A-A237-D2E53E01A4B3}"/>
                </a:ext>
              </a:extLst>
            </p:cNvPr>
            <p:cNvCxnSpPr>
              <a:cxnSpLocks/>
            </p:cNvCxnSpPr>
            <p:nvPr/>
          </p:nvCxnSpPr>
          <p:spPr>
            <a:xfrm>
              <a:off x="7612660" y="2064331"/>
              <a:ext cx="2006222" cy="313846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F596E4B-8A15-4B4C-9EDE-333BFAF64362}"/>
                </a:ext>
              </a:extLst>
            </p:cNvPr>
            <p:cNvSpPr txBox="1"/>
            <p:nvPr/>
          </p:nvSpPr>
          <p:spPr>
            <a:xfrm>
              <a:off x="8513741" y="3348238"/>
              <a:ext cx="115743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R</a:t>
              </a:r>
              <a:r>
                <a:rPr lang="de-DE" sz="1200" b="1" baseline="-25000" dirty="0" err="1"/>
                <a:t>solenoid</a:t>
              </a:r>
              <a:endParaRPr lang="en-CH" sz="1200" b="1" baseline="-25000" dirty="0"/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C6239B62-F32B-4AEA-8642-3A08674824F2}"/>
                </a:ext>
              </a:extLst>
            </p:cNvPr>
            <p:cNvCxnSpPr>
              <a:cxnSpLocks/>
            </p:cNvCxnSpPr>
            <p:nvPr/>
          </p:nvCxnSpPr>
          <p:spPr>
            <a:xfrm>
              <a:off x="9618882" y="3763652"/>
              <a:ext cx="0" cy="1439146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C328FFC-607B-46E9-A87F-98064AEE29C5}"/>
                </a:ext>
              </a:extLst>
            </p:cNvPr>
            <p:cNvSpPr txBox="1"/>
            <p:nvPr/>
          </p:nvSpPr>
          <p:spPr>
            <a:xfrm>
              <a:off x="9613693" y="4106804"/>
              <a:ext cx="143532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R ≈ 65 mm</a:t>
              </a:r>
              <a:endParaRPr lang="en-CH" sz="1200" b="1" dirty="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D0663A6-F3AA-42DB-80D8-5B194887D517}"/>
              </a:ext>
            </a:extLst>
          </p:cNvPr>
          <p:cNvGrpSpPr/>
          <p:nvPr/>
        </p:nvGrpSpPr>
        <p:grpSpPr>
          <a:xfrm>
            <a:off x="0" y="4148252"/>
            <a:ext cx="9889959" cy="2316835"/>
            <a:chOff x="-7648" y="3473034"/>
            <a:chExt cx="12199651" cy="2857906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E50574A-8025-4056-818F-3FDC0A0D0AF4}"/>
                </a:ext>
              </a:extLst>
            </p:cNvPr>
            <p:cNvGrpSpPr/>
            <p:nvPr/>
          </p:nvGrpSpPr>
          <p:grpSpPr>
            <a:xfrm>
              <a:off x="0" y="4235922"/>
              <a:ext cx="4276725" cy="1743931"/>
              <a:chOff x="0" y="1113793"/>
              <a:chExt cx="5677692" cy="2315207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F87C8E44-AE30-41E6-8CE3-D02172C3DA62}"/>
                  </a:ext>
                </a:extLst>
              </p:cNvPr>
              <p:cNvSpPr/>
              <p:nvPr/>
            </p:nvSpPr>
            <p:spPr>
              <a:xfrm>
                <a:off x="3000772" y="1113793"/>
                <a:ext cx="790576" cy="343256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E768D945-42D8-4E72-8366-8EE39378DF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6200000">
                <a:off x="1852871" y="-395821"/>
                <a:ext cx="1971950" cy="5677692"/>
              </a:xfrm>
              <a:prstGeom prst="rect">
                <a:avLst/>
              </a:prstGeom>
            </p:spPr>
          </p:pic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66329FE3-C61A-49B1-A9BE-47A36B65E0F6}"/>
                  </a:ext>
                </a:extLst>
              </p:cNvPr>
              <p:cNvSpPr/>
              <p:nvPr/>
            </p:nvSpPr>
            <p:spPr>
              <a:xfrm>
                <a:off x="2810271" y="1640799"/>
                <a:ext cx="1181100" cy="18425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FF445DCC-650F-4C1D-B2C5-23192314A4CC}"/>
                  </a:ext>
                </a:extLst>
              </p:cNvPr>
              <p:cNvSpPr/>
              <p:nvPr/>
            </p:nvSpPr>
            <p:spPr>
              <a:xfrm>
                <a:off x="2810271" y="1457050"/>
                <a:ext cx="1181100" cy="18425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536D0016-CBA2-43EF-91DE-7EA25215A119}"/>
                </a:ext>
              </a:extLst>
            </p:cNvPr>
            <p:cNvGrpSpPr/>
            <p:nvPr/>
          </p:nvGrpSpPr>
          <p:grpSpPr>
            <a:xfrm flipH="1">
              <a:off x="3270249" y="4235922"/>
              <a:ext cx="3921124" cy="1743932"/>
              <a:chOff x="1" y="1113793"/>
              <a:chExt cx="5205604" cy="2315208"/>
            </a:xfrm>
          </p:grpSpPr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48B51D8C-57E5-4159-930D-BF4FCC5335B7}"/>
                  </a:ext>
                </a:extLst>
              </p:cNvPr>
              <p:cNvSpPr/>
              <p:nvPr/>
            </p:nvSpPr>
            <p:spPr>
              <a:xfrm>
                <a:off x="3000771" y="1113793"/>
                <a:ext cx="790576" cy="343256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297F052F-09AD-436D-8288-349FBB7BC3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8314"/>
              <a:stretch/>
            </p:blipFill>
            <p:spPr>
              <a:xfrm rot="16200000">
                <a:off x="1616828" y="-159776"/>
                <a:ext cx="1971950" cy="5205604"/>
              </a:xfrm>
              <a:prstGeom prst="rect">
                <a:avLst/>
              </a:prstGeom>
            </p:spPr>
          </p:pic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6A10993A-E665-4F78-AF99-C5E672B20566}"/>
                  </a:ext>
                </a:extLst>
              </p:cNvPr>
              <p:cNvSpPr/>
              <p:nvPr/>
            </p:nvSpPr>
            <p:spPr>
              <a:xfrm>
                <a:off x="2810271" y="1640798"/>
                <a:ext cx="1181100" cy="18425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50261824-C0BF-4FD3-BA47-5F377F30BFA8}"/>
                  </a:ext>
                </a:extLst>
              </p:cNvPr>
              <p:cNvSpPr/>
              <p:nvPr/>
            </p:nvSpPr>
            <p:spPr>
              <a:xfrm>
                <a:off x="2810271" y="1457049"/>
                <a:ext cx="1181100" cy="18425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523105A-2072-46E8-8D58-4F2BA78CA573}"/>
                </a:ext>
              </a:extLst>
            </p:cNvPr>
            <p:cNvGrpSpPr/>
            <p:nvPr/>
          </p:nvGrpSpPr>
          <p:grpSpPr>
            <a:xfrm>
              <a:off x="8642504" y="4235923"/>
              <a:ext cx="3549499" cy="1743931"/>
              <a:chOff x="2" y="1113793"/>
              <a:chExt cx="4712242" cy="2315207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D2E81E8-6636-4F76-B379-7C86007835F0}"/>
                  </a:ext>
                </a:extLst>
              </p:cNvPr>
              <p:cNvSpPr/>
              <p:nvPr/>
            </p:nvSpPr>
            <p:spPr>
              <a:xfrm>
                <a:off x="3000771" y="1113793"/>
                <a:ext cx="790576" cy="343256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F35C367B-E4CD-4C16-A5F6-2D7D6CAF812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17004"/>
              <a:stretch/>
            </p:blipFill>
            <p:spPr>
              <a:xfrm rot="16200000">
                <a:off x="1370148" y="86904"/>
                <a:ext cx="1971950" cy="4712242"/>
              </a:xfrm>
              <a:prstGeom prst="rect">
                <a:avLst/>
              </a:prstGeom>
            </p:spPr>
          </p:pic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3FF51664-0CAA-4932-AE96-5B8CE4849B9F}"/>
                  </a:ext>
                </a:extLst>
              </p:cNvPr>
              <p:cNvSpPr/>
              <p:nvPr/>
            </p:nvSpPr>
            <p:spPr>
              <a:xfrm>
                <a:off x="2810271" y="1640798"/>
                <a:ext cx="1181100" cy="18425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11CA5376-E828-4914-B481-CB18F84B1AF7}"/>
                  </a:ext>
                </a:extLst>
              </p:cNvPr>
              <p:cNvSpPr/>
              <p:nvPr/>
            </p:nvSpPr>
            <p:spPr>
              <a:xfrm>
                <a:off x="2810271" y="1457049"/>
                <a:ext cx="1181100" cy="184257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840B0E75-AACF-4DCD-9341-246A706609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8184"/>
            <a:stretch/>
          </p:blipFill>
          <p:spPr>
            <a:xfrm rot="16200000">
              <a:off x="7528113" y="4129166"/>
              <a:ext cx="1485372" cy="2216000"/>
            </a:xfrm>
            <a:prstGeom prst="rect">
              <a:avLst/>
            </a:prstGeom>
          </p:spPr>
        </p:pic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E046BB4B-2A29-4337-9C85-4157CC2D0D29}"/>
                </a:ext>
              </a:extLst>
            </p:cNvPr>
            <p:cNvSpPr/>
            <p:nvPr/>
          </p:nvSpPr>
          <p:spPr>
            <a:xfrm>
              <a:off x="5194300" y="3473034"/>
              <a:ext cx="5414373" cy="10577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E15851CF-41A0-4250-BCF3-9B98975440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16838" y="4702285"/>
              <a:ext cx="88966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E1901F3-8302-47A8-9C65-AF39108B2524}"/>
                </a:ext>
              </a:extLst>
            </p:cNvPr>
            <p:cNvSpPr txBox="1"/>
            <p:nvPr/>
          </p:nvSpPr>
          <p:spPr>
            <a:xfrm>
              <a:off x="1982572" y="4752035"/>
              <a:ext cx="30342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F</a:t>
              </a:r>
              <a:endParaRPr lang="en-CH" sz="1200" b="1" baseline="-25000" dirty="0"/>
            </a:p>
          </p:txBody>
        </p: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5E91B547-CFF5-482F-AC03-16B39FE20C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3523" y="5988319"/>
              <a:ext cx="34672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A813CC96-D5BB-4DD4-9164-86AAFE19B709}"/>
                </a:ext>
              </a:extLst>
            </p:cNvPr>
            <p:cNvSpPr txBox="1"/>
            <p:nvPr/>
          </p:nvSpPr>
          <p:spPr>
            <a:xfrm>
              <a:off x="3429366" y="5989251"/>
              <a:ext cx="640815" cy="3416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X </a:t>
              </a:r>
              <a:endParaRPr lang="en-CH" sz="1200" b="1" baseline="-25000" dirty="0"/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44934882-4765-4FCA-BE75-602CD3460B0D}"/>
                </a:ext>
              </a:extLst>
            </p:cNvPr>
            <p:cNvCxnSpPr>
              <a:cxnSpLocks/>
              <a:stCxn id="86" idx="3"/>
              <a:endCxn id="86" idx="1"/>
            </p:cNvCxnSpPr>
            <p:nvPr/>
          </p:nvCxnSpPr>
          <p:spPr>
            <a:xfrm flipH="1">
              <a:off x="5194300" y="4001892"/>
              <a:ext cx="5414373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D9D2CA54-A1AD-4C34-A20C-0279283AE4DD}"/>
                </a:ext>
              </a:extLst>
            </p:cNvPr>
            <p:cNvSpPr txBox="1"/>
            <p:nvPr/>
          </p:nvSpPr>
          <p:spPr>
            <a:xfrm>
              <a:off x="7535104" y="3652183"/>
              <a:ext cx="115743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L</a:t>
              </a:r>
              <a:r>
                <a:rPr lang="de-DE" sz="1200" b="1" baseline="-25000" dirty="0" err="1"/>
                <a:t>solenoid</a:t>
              </a:r>
              <a:endParaRPr lang="en-CH" sz="1200" b="1" baseline="-25000" dirty="0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AF2491AD-071C-4495-B77C-7C8A2E00F207}"/>
                </a:ext>
              </a:extLst>
            </p:cNvPr>
            <p:cNvGrpSpPr/>
            <p:nvPr/>
          </p:nvGrpSpPr>
          <p:grpSpPr>
            <a:xfrm rot="5400000">
              <a:off x="3704021" y="5527854"/>
              <a:ext cx="508673" cy="204329"/>
              <a:chOff x="4337267" y="4163698"/>
              <a:chExt cx="889670" cy="277177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351A1F04-D921-4589-9A8F-22F60D67B6A2}"/>
                  </a:ext>
                </a:extLst>
              </p:cNvPr>
              <p:cNvSpPr/>
              <p:nvPr/>
            </p:nvSpPr>
            <p:spPr>
              <a:xfrm flipH="1">
                <a:off x="4337269" y="4302082"/>
                <a:ext cx="889668" cy="138793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4708C4E1-0DC9-433B-8ECD-F46C21F64616}"/>
                  </a:ext>
                </a:extLst>
              </p:cNvPr>
              <p:cNvSpPr/>
              <p:nvPr/>
            </p:nvSpPr>
            <p:spPr>
              <a:xfrm flipH="1">
                <a:off x="4337267" y="4163698"/>
                <a:ext cx="889670" cy="138789"/>
              </a:xfrm>
              <a:prstGeom prst="rect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B7C78A66-A48B-4ED1-95C4-7F919E5C55C4}"/>
                </a:ext>
              </a:extLst>
            </p:cNvPr>
            <p:cNvSpPr/>
            <p:nvPr/>
          </p:nvSpPr>
          <p:spPr>
            <a:xfrm>
              <a:off x="3081749" y="3473035"/>
              <a:ext cx="999505" cy="1659304"/>
            </a:xfrm>
            <a:prstGeom prst="rect">
              <a:avLst/>
            </a:prstGeom>
            <a:solidFill>
              <a:srgbClr val="9954CC"/>
            </a:solidFill>
            <a:ln>
              <a:solidFill>
                <a:srgbClr val="7030A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96B2E93C-88C2-423A-B972-9F741DAA88D1}"/>
                </a:ext>
              </a:extLst>
            </p:cNvPr>
            <p:cNvSpPr/>
            <p:nvPr/>
          </p:nvSpPr>
          <p:spPr>
            <a:xfrm>
              <a:off x="-7648" y="3473034"/>
              <a:ext cx="1973818" cy="10577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889D169E-8CD2-4B57-A891-67A0530E2B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81749" y="4530602"/>
              <a:ext cx="99950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5B15C0DC-4621-4275-8F91-A3A96694836D}"/>
                </a:ext>
              </a:extLst>
            </p:cNvPr>
            <p:cNvSpPr txBox="1"/>
            <p:nvPr/>
          </p:nvSpPr>
          <p:spPr>
            <a:xfrm>
              <a:off x="3100065" y="4187125"/>
              <a:ext cx="115743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L</a:t>
              </a:r>
              <a:r>
                <a:rPr lang="de-DE" sz="1200" b="1" baseline="-25000" dirty="0" err="1"/>
                <a:t>extra</a:t>
              </a:r>
              <a:r>
                <a:rPr lang="de-DE" sz="1200" b="1" baseline="-25000" dirty="0"/>
                <a:t> </a:t>
              </a:r>
              <a:r>
                <a:rPr lang="de-DE" sz="1200" b="1" baseline="-25000" dirty="0" err="1"/>
                <a:t>solenoid</a:t>
              </a:r>
              <a:endParaRPr lang="en-CH" sz="1200" b="1" baseline="-25000" dirty="0"/>
            </a:p>
          </p:txBody>
        </p: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D0A3F103-AB1F-476A-AFDA-1683771DC1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76725" y="6239411"/>
              <a:ext cx="744210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E88AABCC-0034-47B2-8F8E-63FCA9538829}"/>
                </a:ext>
              </a:extLst>
            </p:cNvPr>
            <p:cNvSpPr txBox="1"/>
            <p:nvPr/>
          </p:nvSpPr>
          <p:spPr>
            <a:xfrm>
              <a:off x="7574681" y="5920072"/>
              <a:ext cx="115743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L</a:t>
              </a:r>
              <a:r>
                <a:rPr lang="de-DE" sz="1200" b="1" baseline="-25000" dirty="0" err="1"/>
                <a:t>structure</a:t>
              </a:r>
              <a:endParaRPr lang="en-CH" sz="1200" b="1" baseline="-25000" dirty="0"/>
            </a:p>
          </p:txBody>
        </p: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DE382B20-84D7-4BEC-9B1B-6198348C3B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66170" y="4001892"/>
              <a:ext cx="32281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BCEA9D7-6D3B-4203-923F-700F957CDA27}"/>
                </a:ext>
              </a:extLst>
            </p:cNvPr>
            <p:cNvSpPr txBox="1"/>
            <p:nvPr/>
          </p:nvSpPr>
          <p:spPr>
            <a:xfrm>
              <a:off x="2079156" y="3683496"/>
              <a:ext cx="115743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D</a:t>
              </a:r>
              <a:r>
                <a:rPr lang="de-DE" sz="1200" b="1" baseline="-25000" dirty="0" err="1"/>
                <a:t>solenoids</a:t>
              </a:r>
              <a:endParaRPr lang="en-CH" sz="1200" b="1" baseline="-25000" dirty="0"/>
            </a:p>
          </p:txBody>
        </p: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E6EEF767-1064-4BFD-886B-BDA86304F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01333" y="5979852"/>
              <a:ext cx="7259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A26400CB-16A2-4A64-BF5B-68406001FD2E}"/>
                </a:ext>
              </a:extLst>
            </p:cNvPr>
            <p:cNvSpPr txBox="1"/>
            <p:nvPr/>
          </p:nvSpPr>
          <p:spPr>
            <a:xfrm>
              <a:off x="2274978" y="5962342"/>
              <a:ext cx="688624" cy="3416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L</a:t>
              </a:r>
              <a:r>
                <a:rPr lang="de-DE" sz="1200" b="1" baseline="-25000" dirty="0" err="1"/>
                <a:t>cell</a:t>
              </a:r>
              <a:endParaRPr lang="en-CH" sz="1200" b="1" baseline="-25000" dirty="0"/>
            </a:p>
          </p:txBody>
        </p: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8D8A0245-B379-43A5-895E-6FE2314CA0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66753" y="5982614"/>
              <a:ext cx="7259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113E8E8-5752-4336-9BE1-5DC7F05A0F96}"/>
                </a:ext>
              </a:extLst>
            </p:cNvPr>
            <p:cNvSpPr txBox="1"/>
            <p:nvPr/>
          </p:nvSpPr>
          <p:spPr>
            <a:xfrm>
              <a:off x="4441941" y="5931127"/>
              <a:ext cx="674310" cy="3416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 err="1"/>
                <a:t>L</a:t>
              </a:r>
              <a:r>
                <a:rPr lang="de-DE" sz="1200" b="1" baseline="-25000" dirty="0" err="1"/>
                <a:t>cell</a:t>
              </a:r>
              <a:endParaRPr lang="en-CH" sz="1200" b="1" baseline="-25000" dirty="0"/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9F002CD8-C3CC-4EC1-8721-C21618DE54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65400" y="4235922"/>
              <a:ext cx="1151" cy="16484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5DA2A3A8-22DD-4E26-957F-7820764C3A4B}"/>
                </a:ext>
              </a:extLst>
            </p:cNvPr>
            <p:cNvCxnSpPr>
              <a:cxnSpLocks/>
            </p:cNvCxnSpPr>
            <p:nvPr/>
          </p:nvCxnSpPr>
          <p:spPr>
            <a:xfrm>
              <a:off x="2922957" y="5594888"/>
              <a:ext cx="0" cy="28097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D7875E2-17DE-45E9-A00C-27DB5B9959AA}"/>
                </a:ext>
              </a:extLst>
            </p:cNvPr>
            <p:cNvCxnSpPr>
              <a:cxnSpLocks/>
            </p:cNvCxnSpPr>
            <p:nvPr/>
          </p:nvCxnSpPr>
          <p:spPr>
            <a:xfrm>
              <a:off x="2220224" y="5586420"/>
              <a:ext cx="0" cy="280979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2AA82989-3765-49BA-980A-07C48FB241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07350" y="5982236"/>
              <a:ext cx="34886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F2321E5-880D-4F85-8511-3BAC0F350A7C}"/>
                </a:ext>
              </a:extLst>
            </p:cNvPr>
            <p:cNvCxnSpPr>
              <a:cxnSpLocks/>
            </p:cNvCxnSpPr>
            <p:nvPr/>
          </p:nvCxnSpPr>
          <p:spPr>
            <a:xfrm>
              <a:off x="4256211" y="5603355"/>
              <a:ext cx="0" cy="63329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A12EF335-4BC2-4378-A801-3CEB9D0C6128}"/>
                </a:ext>
              </a:extLst>
            </p:cNvPr>
            <p:cNvSpPr txBox="1"/>
            <p:nvPr/>
          </p:nvSpPr>
          <p:spPr>
            <a:xfrm>
              <a:off x="3904862" y="5979852"/>
              <a:ext cx="64081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00" b="1" dirty="0"/>
                <a:t>D </a:t>
              </a:r>
              <a:endParaRPr lang="en-CH" sz="1200" b="1" baseline="-250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044719D2-64D2-496C-8922-A8C77BC94046}"/>
                  </a:ext>
                </a:extLst>
              </p:cNvPr>
              <p:cNvSpPr txBox="1"/>
              <p:nvPr/>
            </p:nvSpPr>
            <p:spPr>
              <a:xfrm>
                <a:off x="482130" y="814780"/>
                <a:ext cx="9443037" cy="2899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1400" dirty="0">
                    <a:sym typeface="Wingdings" panose="05000000000000000000" pitchFamily="2" charset="2"/>
                  </a:rPr>
                  <a:t>Positron </a:t>
                </a:r>
                <a:r>
                  <a:rPr lang="de-DE" sz="1400" dirty="0" err="1">
                    <a:sym typeface="Wingdings" panose="05000000000000000000" pitchFamily="2" charset="2"/>
                  </a:rPr>
                  <a:t>Linac</a:t>
                </a:r>
                <a:r>
                  <a:rPr lang="de-DE" sz="1400" dirty="0">
                    <a:sym typeface="Wingdings" panose="05000000000000000000" pitchFamily="2" charset="2"/>
                  </a:rPr>
                  <a:t> will </a:t>
                </a:r>
                <a:r>
                  <a:rPr lang="de-DE" sz="1400" dirty="0" err="1">
                    <a:sym typeface="Wingdings" panose="05000000000000000000" pitchFamily="2" charset="2"/>
                  </a:rPr>
                  <a:t>likely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use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solenoidal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focusing</a:t>
                </a:r>
                <a:r>
                  <a:rPr lang="de-DE" sz="1400" dirty="0">
                    <a:sym typeface="Wingdings" panose="05000000000000000000" pitchFamily="2" charset="2"/>
                  </a:rPr>
                  <a:t> (at least </a:t>
                </a:r>
                <a:r>
                  <a:rPr lang="de-DE" sz="1400" dirty="0" err="1">
                    <a:sym typeface="Wingdings" panose="05000000000000000000" pitchFamily="2" charset="2"/>
                  </a:rPr>
                  <a:t>for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lower-energy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section</a:t>
                </a:r>
                <a:r>
                  <a:rPr lang="de-DE" sz="1400" dirty="0">
                    <a:sym typeface="Wingdings" panose="05000000000000000000" pitchFamily="2" charset="2"/>
                  </a:rPr>
                  <a:t>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1400" dirty="0" err="1">
                    <a:sym typeface="Wingdings" panose="05000000000000000000" pitchFamily="2" charset="2"/>
                  </a:rPr>
                  <a:t>the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solenoids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must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be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assembled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u="sng" dirty="0" err="1">
                    <a:sym typeface="Wingdings" panose="05000000000000000000" pitchFamily="2" charset="2"/>
                  </a:rPr>
                  <a:t>before</a:t>
                </a:r>
                <a:r>
                  <a:rPr lang="de-DE" sz="1400" dirty="0">
                    <a:sym typeface="Wingdings" panose="05000000000000000000" pitchFamily="2" charset="2"/>
                  </a:rPr>
                  <a:t> RF </a:t>
                </a:r>
                <a:r>
                  <a:rPr lang="de-DE" sz="1400" dirty="0" err="1">
                    <a:sym typeface="Wingdings" panose="05000000000000000000" pitchFamily="2" charset="2"/>
                  </a:rPr>
                  <a:t>structure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is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inserted</a:t>
                </a:r>
                <a:r>
                  <a:rPr lang="de-DE" sz="1400" dirty="0">
                    <a:sym typeface="Wingdings" panose="05000000000000000000" pitchFamily="2" charset="2"/>
                  </a:rPr>
                  <a:t>  </a:t>
                </a:r>
                <a:r>
                  <a:rPr lang="de-DE" sz="1400" dirty="0" err="1">
                    <a:sym typeface="Wingdings" panose="05000000000000000000" pitchFamily="2" charset="2"/>
                  </a:rPr>
                  <a:t>coupler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must</a:t>
                </a:r>
                <a:r>
                  <a:rPr lang="de-DE" sz="1400" dirty="0">
                    <a:sym typeface="Wingdings" panose="05000000000000000000" pitchFamily="2" charset="2"/>
                  </a:rPr>
                  <a:t> fit in </a:t>
                </a:r>
                <a:r>
                  <a:rPr lang="de-DE" sz="1400" dirty="0" err="1">
                    <a:sym typeface="Wingdings" panose="05000000000000000000" pitchFamily="2" charset="2"/>
                  </a:rPr>
                  <a:t>solenoid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aperture</a:t>
                </a:r>
                <a:r>
                  <a:rPr lang="de-DE" sz="1400" dirty="0">
                    <a:sym typeface="Wingdings" panose="05000000000000000000" pitchFamily="2" charset="2"/>
                  </a:rPr>
                  <a:t>:</a:t>
                </a:r>
                <a:br>
                  <a:rPr lang="de-DE" sz="1400" dirty="0">
                    <a:sym typeface="Wingdings" panose="05000000000000000000" pitchFamily="2" charset="2"/>
                  </a:rPr>
                </a:br>
                <a:r>
                  <a:rPr lang="de-DE" sz="1200" dirty="0">
                    <a:sym typeface="Wingdings" panose="05000000000000000000" pitchFamily="2" charset="2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1200" b="0" i="0" smtClean="0">
                            <a:latin typeface="Cambria Math" panose="02040503050406030204" pitchFamily="18" charset="0"/>
                          </a:rPr>
                          <m:t>solenoid</m:t>
                        </m:r>
                      </m:sub>
                    </m:sSub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sz="1200" b="0" i="1" smtClean="0"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num>
                                  <m:den>
                                    <m:r>
                                      <a:rPr lang="de-DE" sz="1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≈115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1200" b="0" i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de-DE" sz="1200" dirty="0"/>
                  <a:t> depending on H</a:t>
                </a:r>
                <a:endParaRPr lang="de-DE" sz="1200" dirty="0">
                  <a:sym typeface="Wingdings" panose="05000000000000000000" pitchFamily="2" charset="2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1400" dirty="0" err="1">
                    <a:sym typeface="Wingdings" panose="05000000000000000000" pitchFamily="2" charset="2"/>
                  </a:rPr>
                  <a:t>longitudinally</a:t>
                </a:r>
                <a:r>
                  <a:rPr lang="de-DE" sz="1400" dirty="0">
                    <a:sym typeface="Wingdings" panose="05000000000000000000" pitchFamily="2" charset="2"/>
                  </a:rPr>
                  <a:t>, </a:t>
                </a:r>
                <a:r>
                  <a:rPr lang="de-DE" sz="1400" dirty="0" err="1">
                    <a:sym typeface="Wingdings" panose="05000000000000000000" pitchFamily="2" charset="2"/>
                  </a:rPr>
                  <a:t>lengths</a:t>
                </a:r>
                <a:r>
                  <a:rPr lang="de-DE" sz="1400" dirty="0">
                    <a:sym typeface="Wingdings" panose="05000000000000000000" pitchFamily="2" charset="2"/>
                  </a:rPr>
                  <a:t> and </a:t>
                </a:r>
                <a:r>
                  <a:rPr lang="de-DE" sz="1400" dirty="0" err="1">
                    <a:sym typeface="Wingdings" panose="05000000000000000000" pitchFamily="2" charset="2"/>
                  </a:rPr>
                  <a:t>distances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given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by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waveguides</a:t>
                </a:r>
                <a:r>
                  <a:rPr lang="de-DE" sz="1400" dirty="0">
                    <a:sym typeface="Wingdings" panose="05000000000000000000" pitchFamily="2" charset="2"/>
                  </a:rPr>
                  <a:t> and </a:t>
                </a:r>
                <a:r>
                  <a:rPr lang="de-DE" sz="1400" dirty="0" err="1">
                    <a:sym typeface="Wingdings" panose="05000000000000000000" pitchFamily="2" charset="2"/>
                  </a:rPr>
                  <a:t>minimum</a:t>
                </a:r>
                <a:r>
                  <a:rPr lang="de-DE" sz="1400" dirty="0">
                    <a:sym typeface="Wingdings" panose="05000000000000000000" pitchFamily="2" charset="2"/>
                  </a:rPr>
                  <a:t> RF </a:t>
                </a:r>
                <a:r>
                  <a:rPr lang="de-DE" sz="1400" dirty="0" err="1">
                    <a:sym typeface="Wingdings" panose="05000000000000000000" pitchFamily="2" charset="2"/>
                  </a:rPr>
                  <a:t>structure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distance</a:t>
                </a:r>
                <a:endParaRPr lang="de-DE" sz="1400" dirty="0">
                  <a:sym typeface="Wingdings" panose="05000000000000000000" pitchFamily="2" charset="2"/>
                </a:endParaRPr>
              </a:p>
              <a:p>
                <a:pPr marL="742950" lvl="1" indent="-285750">
                  <a:spcAft>
                    <a:spcPts val="600"/>
                  </a:spcAft>
                  <a:buFont typeface="Calibri" panose="020F0502020204030204" pitchFamily="34" charset="0"/>
                  <a:buChar char="◦"/>
                </a:pPr>
                <a:r>
                  <a:rPr lang="de-DE" sz="1200" dirty="0" err="1"/>
                  <a:t>length</a:t>
                </a:r>
                <a:r>
                  <a:rPr lang="de-DE" sz="1200" dirty="0"/>
                  <a:t> of (large) </a:t>
                </a:r>
                <a:r>
                  <a:rPr lang="de-DE" sz="1200" dirty="0" err="1"/>
                  <a:t>solenoid</a:t>
                </a:r>
                <a:r>
                  <a:rPr lang="de-DE" sz="1200" dirty="0"/>
                  <a:t>: </a:t>
                </a:r>
                <a:r>
                  <a:rPr lang="de-DE" sz="1200" dirty="0" err="1"/>
                  <a:t>L</a:t>
                </a:r>
                <a:r>
                  <a:rPr lang="de-DE" sz="1200" baseline="-25000" dirty="0" err="1"/>
                  <a:t>solenoid</a:t>
                </a:r>
                <a:r>
                  <a:rPr lang="de-DE" sz="1200" dirty="0"/>
                  <a:t> &lt; </a:t>
                </a:r>
                <a:r>
                  <a:rPr lang="de-DE" sz="1200" dirty="0" err="1"/>
                  <a:t>L</a:t>
                </a:r>
                <a:r>
                  <a:rPr lang="de-DE" sz="1200" baseline="-25000" dirty="0" err="1"/>
                  <a:t>structure</a:t>
                </a:r>
                <a:r>
                  <a:rPr lang="de-DE" sz="1200" dirty="0"/>
                  <a:t> – F – </a:t>
                </a:r>
                <a:r>
                  <a:rPr lang="de-DE" sz="1200" dirty="0" err="1"/>
                  <a:t>L</a:t>
                </a:r>
                <a:r>
                  <a:rPr lang="de-DE" sz="1200" baseline="-25000" dirty="0" err="1"/>
                  <a:t>cell</a:t>
                </a:r>
                <a:r>
                  <a:rPr lang="de-DE" sz="1200" dirty="0"/>
                  <a:t> ≈ 2770 mm</a:t>
                </a:r>
              </a:p>
              <a:p>
                <a:pPr marL="742950" lvl="1" indent="-285750">
                  <a:spcAft>
                    <a:spcPts val="600"/>
                  </a:spcAft>
                  <a:buFont typeface="Calibri" panose="020F0502020204030204" pitchFamily="34" charset="0"/>
                  <a:buChar char="◦"/>
                </a:pPr>
                <a:r>
                  <a:rPr lang="de-DE" sz="1200" dirty="0" err="1"/>
                  <a:t>distance</a:t>
                </a:r>
                <a:r>
                  <a:rPr lang="de-DE" sz="1200" dirty="0"/>
                  <a:t> </a:t>
                </a:r>
                <a:r>
                  <a:rPr lang="de-DE" sz="1200" dirty="0" err="1"/>
                  <a:t>between</a:t>
                </a:r>
                <a:r>
                  <a:rPr lang="de-DE" sz="1200" dirty="0"/>
                  <a:t> (large) </a:t>
                </a:r>
                <a:r>
                  <a:rPr lang="de-DE" sz="1200" dirty="0" err="1"/>
                  <a:t>solenoids</a:t>
                </a:r>
                <a:r>
                  <a:rPr lang="de-DE" sz="1200" dirty="0"/>
                  <a:t>: </a:t>
                </a:r>
                <a:r>
                  <a:rPr lang="de-DE" sz="1200" dirty="0" err="1"/>
                  <a:t>D</a:t>
                </a:r>
                <a:r>
                  <a:rPr lang="de-DE" sz="1200" baseline="-25000" dirty="0" err="1"/>
                  <a:t>solenoids</a:t>
                </a:r>
                <a:r>
                  <a:rPr lang="de-DE" sz="1200" dirty="0"/>
                  <a:t> &gt; 2D + F + </a:t>
                </a:r>
                <a:r>
                  <a:rPr lang="de-DE" sz="1200" dirty="0" err="1"/>
                  <a:t>L</a:t>
                </a:r>
                <a:r>
                  <a:rPr lang="de-DE" sz="1200" baseline="-25000" dirty="0" err="1"/>
                  <a:t>cell</a:t>
                </a:r>
                <a:r>
                  <a:rPr lang="de-DE" sz="1200" dirty="0"/>
                  <a:t> ≈ 420 mm</a:t>
                </a:r>
                <a:endParaRPr lang="en-GB" sz="1200" dirty="0">
                  <a:sym typeface="Wingdings" panose="05000000000000000000" pitchFamily="2" charset="2"/>
                </a:endParaRP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1400" dirty="0">
                    <a:sym typeface="Wingdings" panose="05000000000000000000" pitchFamily="2" charset="2"/>
                  </a:rPr>
                  <a:t>optional: </a:t>
                </a:r>
                <a:r>
                  <a:rPr lang="de-DE" sz="1400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extra </a:t>
                </a:r>
                <a:r>
                  <a:rPr lang="de-DE" sz="1400" dirty="0" err="1">
                    <a:solidFill>
                      <a:srgbClr val="7030A0"/>
                    </a:solidFill>
                    <a:sym typeface="Wingdings" panose="05000000000000000000" pitchFamily="2" charset="2"/>
                  </a:rPr>
                  <a:t>solenoid</a:t>
                </a:r>
                <a:r>
                  <a:rPr lang="de-DE" sz="1400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between</a:t>
                </a:r>
                <a:r>
                  <a:rPr lang="de-DE" sz="1400" dirty="0">
                    <a:sym typeface="Wingdings" panose="05000000000000000000" pitchFamily="2" charset="2"/>
                  </a:rPr>
                  <a:t> </a:t>
                </a:r>
                <a:r>
                  <a:rPr lang="de-DE" sz="1400" dirty="0" err="1">
                    <a:sym typeface="Wingdings" panose="05000000000000000000" pitchFamily="2" charset="2"/>
                  </a:rPr>
                  <a:t>structures</a:t>
                </a:r>
                <a:endParaRPr lang="de-DE" sz="1400" dirty="0">
                  <a:sym typeface="Wingdings" panose="05000000000000000000" pitchFamily="2" charset="2"/>
                </a:endParaRPr>
              </a:p>
              <a:p>
                <a:pPr marL="742950" lvl="1" indent="-285750">
                  <a:spcAft>
                    <a:spcPts val="600"/>
                  </a:spcAft>
                  <a:buFont typeface="Calibri" panose="020F0502020204030204" pitchFamily="34" charset="0"/>
                  <a:buChar char="◦"/>
                </a:pPr>
                <a:r>
                  <a:rPr lang="en-GB" sz="1200" dirty="0" err="1">
                    <a:sym typeface="Wingdings" panose="05000000000000000000" pitchFamily="2" charset="2"/>
                  </a:rPr>
                  <a:t>L</a:t>
                </a:r>
                <a:r>
                  <a:rPr lang="en-GB" sz="1200" baseline="-25000" dirty="0" err="1">
                    <a:sym typeface="Wingdings" panose="05000000000000000000" pitchFamily="2" charset="2"/>
                  </a:rPr>
                  <a:t>extra</a:t>
                </a:r>
                <a:r>
                  <a:rPr lang="en-GB" sz="1200" baseline="-25000" dirty="0">
                    <a:sym typeface="Wingdings" panose="05000000000000000000" pitchFamily="2" charset="2"/>
                  </a:rPr>
                  <a:t> solenoid</a:t>
                </a:r>
                <a:r>
                  <a:rPr lang="en-GB" sz="1200" dirty="0">
                    <a:sym typeface="Wingdings" panose="05000000000000000000" pitchFamily="2" charset="2"/>
                  </a:rPr>
                  <a:t> &gt; 2D + </a:t>
                </a:r>
                <a:r>
                  <a:rPr lang="en-GB" sz="1200" dirty="0" err="1">
                    <a:sym typeface="Wingdings" panose="05000000000000000000" pitchFamily="2" charset="2"/>
                  </a:rPr>
                  <a:t>L</a:t>
                </a:r>
                <a:r>
                  <a:rPr lang="en-GB" sz="1200" baseline="-25000" dirty="0" err="1">
                    <a:sym typeface="Wingdings" panose="05000000000000000000" pitchFamily="2" charset="2"/>
                  </a:rPr>
                  <a:t>cell</a:t>
                </a:r>
                <a:r>
                  <a:rPr lang="en-GB" sz="1200" dirty="0">
                    <a:sym typeface="Wingdings" panose="05000000000000000000" pitchFamily="2" charset="2"/>
                  </a:rPr>
                  <a:t> – F + X ≈ 200 mm (X to place flange asymmetrically for access)</a:t>
                </a:r>
              </a:p>
              <a:p>
                <a:pPr marL="742950" lvl="1" indent="-285750">
                  <a:spcAft>
                    <a:spcPts val="600"/>
                  </a:spcAft>
                  <a:buFont typeface="Calibri" panose="020F0502020204030204" pitchFamily="34" charset="0"/>
                  <a:buChar char="◦"/>
                </a:pPr>
                <a:r>
                  <a:rPr lang="en-GB" sz="1200" dirty="0">
                    <a:sym typeface="Wingdings" panose="05000000000000000000" pitchFamily="2" charset="2"/>
                  </a:rPr>
                  <a:t>can have much smaller aperture (e.g., DN63 flange for beam pipe  </a:t>
                </a:r>
                <a:r>
                  <a:rPr lang="en-GB" sz="1200" dirty="0" err="1">
                    <a:sym typeface="Wingdings" panose="05000000000000000000" pitchFamily="2" charset="2"/>
                  </a:rPr>
                  <a:t>Rextra</a:t>
                </a:r>
                <a:r>
                  <a:rPr lang="en-GB" sz="1200" dirty="0">
                    <a:sym typeface="Wingdings" panose="05000000000000000000" pitchFamily="2" charset="2"/>
                  </a:rPr>
                  <a:t> solenoid ≈ 60 mm) </a:t>
                </a:r>
              </a:p>
              <a:p>
                <a:pPr marL="742950" lvl="1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de-DE" sz="14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044719D2-64D2-496C-8922-A8C77BC94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130" y="814780"/>
                <a:ext cx="9443037" cy="2899576"/>
              </a:xfrm>
              <a:prstGeom prst="rect">
                <a:avLst/>
              </a:prstGeom>
              <a:blipFill>
                <a:blip r:embed="rId4"/>
                <a:stretch>
                  <a:fillRect l="-65" t="-42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FA903188-D7D0-45FA-8D65-103E8AE6BEBF}"/>
              </a:ext>
            </a:extLst>
          </p:cNvPr>
          <p:cNvCxnSpPr>
            <a:cxnSpLocks/>
          </p:cNvCxnSpPr>
          <p:nvPr/>
        </p:nvCxnSpPr>
        <p:spPr>
          <a:xfrm flipH="1">
            <a:off x="2657311" y="6188088"/>
            <a:ext cx="514465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C78F561B-E63B-4F77-93C3-EA891CEF715F}"/>
              </a:ext>
            </a:extLst>
          </p:cNvPr>
          <p:cNvSpPr txBox="1"/>
          <p:nvPr/>
        </p:nvSpPr>
        <p:spPr>
          <a:xfrm>
            <a:off x="2401837" y="6180468"/>
            <a:ext cx="519493" cy="224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D </a:t>
            </a:r>
            <a:endParaRPr lang="en-CH" sz="1200" b="1" baseline="-25000" dirty="0"/>
          </a:p>
        </p:txBody>
      </p:sp>
    </p:spTree>
    <p:extLst>
      <p:ext uri="{BB962C8B-B14F-4D97-AF65-F5344CB8AC3E}">
        <p14:creationId xmlns:p14="http://schemas.microsoft.com/office/powerpoint/2010/main" val="773649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484735" y="124460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Integration </a:t>
            </a:r>
            <a:r>
              <a:rPr lang="de-DE" sz="3200" dirty="0" err="1">
                <a:solidFill>
                  <a:srgbClr val="0070C0"/>
                </a:solidFill>
              </a:rPr>
              <a:t>into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lattice</a:t>
            </a:r>
            <a:r>
              <a:rPr lang="de-DE" sz="3200" dirty="0">
                <a:solidFill>
                  <a:srgbClr val="0070C0"/>
                </a:solidFill>
              </a:rPr>
              <a:t>: </a:t>
            </a:r>
            <a:r>
              <a:rPr lang="de-DE" sz="3200" dirty="0" err="1">
                <a:solidFill>
                  <a:srgbClr val="0070C0"/>
                </a:solidFill>
              </a:rPr>
              <a:t>with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quadrupoles</a:t>
            </a:r>
            <a:endParaRPr lang="en-CH" sz="3200" dirty="0">
              <a:solidFill>
                <a:srgbClr val="0070C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E315626-A1ED-40C6-97DB-3E647221E078}"/>
              </a:ext>
            </a:extLst>
          </p:cNvPr>
          <p:cNvGrpSpPr/>
          <p:nvPr/>
        </p:nvGrpSpPr>
        <p:grpSpPr>
          <a:xfrm>
            <a:off x="1477823" y="1613106"/>
            <a:ext cx="8343421" cy="1417926"/>
            <a:chOff x="611801" y="1395008"/>
            <a:chExt cx="11079508" cy="1882913"/>
          </a:xfrm>
        </p:grpSpPr>
        <p:sp>
          <p:nvSpPr>
            <p:cNvPr id="12" name="Flowchart: Sort 11">
              <a:extLst>
                <a:ext uri="{FF2B5EF4-FFF2-40B4-BE49-F238E27FC236}">
                  <a16:creationId xmlns:a16="http://schemas.microsoft.com/office/drawing/2014/main" id="{424D066A-2853-4873-9E58-A46BBDAF4468}"/>
                </a:ext>
              </a:extLst>
            </p:cNvPr>
            <p:cNvSpPr/>
            <p:nvPr/>
          </p:nvSpPr>
          <p:spPr>
            <a:xfrm>
              <a:off x="1255267" y="1669269"/>
              <a:ext cx="482600" cy="1362075"/>
            </a:xfrm>
            <a:prstGeom prst="flowChartSor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Flowchart: Collate 12">
              <a:extLst>
                <a:ext uri="{FF2B5EF4-FFF2-40B4-BE49-F238E27FC236}">
                  <a16:creationId xmlns:a16="http://schemas.microsoft.com/office/drawing/2014/main" id="{5EF0CA3C-7B87-486D-A24B-76AC01FB16CD}"/>
                </a:ext>
              </a:extLst>
            </p:cNvPr>
            <p:cNvSpPr/>
            <p:nvPr/>
          </p:nvSpPr>
          <p:spPr>
            <a:xfrm>
              <a:off x="4345600" y="1669269"/>
              <a:ext cx="414867" cy="1362075"/>
            </a:xfrm>
            <a:prstGeom prst="flowChartCol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16" name="Flowchart: Sort 15">
              <a:extLst>
                <a:ext uri="{FF2B5EF4-FFF2-40B4-BE49-F238E27FC236}">
                  <a16:creationId xmlns:a16="http://schemas.microsoft.com/office/drawing/2014/main" id="{669BBE60-8C90-401F-8D17-D1E034E6BF31}"/>
                </a:ext>
              </a:extLst>
            </p:cNvPr>
            <p:cNvSpPr/>
            <p:nvPr/>
          </p:nvSpPr>
          <p:spPr>
            <a:xfrm>
              <a:off x="7431533" y="1669269"/>
              <a:ext cx="482600" cy="1362075"/>
            </a:xfrm>
            <a:prstGeom prst="flowChartSor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Flowchart: Collate 17">
              <a:extLst>
                <a:ext uri="{FF2B5EF4-FFF2-40B4-BE49-F238E27FC236}">
                  <a16:creationId xmlns:a16="http://schemas.microsoft.com/office/drawing/2014/main" id="{F67C1E18-E524-43C4-AE37-EBDE95D65DB8}"/>
                </a:ext>
              </a:extLst>
            </p:cNvPr>
            <p:cNvSpPr/>
            <p:nvPr/>
          </p:nvSpPr>
          <p:spPr>
            <a:xfrm>
              <a:off x="10521866" y="1669269"/>
              <a:ext cx="414867" cy="1362075"/>
            </a:xfrm>
            <a:prstGeom prst="flowChartCol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20" name="Flowchart: Predefined Process 19">
              <a:extLst>
                <a:ext uri="{FF2B5EF4-FFF2-40B4-BE49-F238E27FC236}">
                  <a16:creationId xmlns:a16="http://schemas.microsoft.com/office/drawing/2014/main" id="{58F959BF-AA11-4CFA-A3F4-960B7C1C4095}"/>
                </a:ext>
              </a:extLst>
            </p:cNvPr>
            <p:cNvSpPr/>
            <p:nvPr/>
          </p:nvSpPr>
          <p:spPr>
            <a:xfrm>
              <a:off x="1856400" y="1982536"/>
              <a:ext cx="2370667" cy="754053"/>
            </a:xfrm>
            <a:prstGeom prst="flowChartPredefinedProcess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Flowchart: Predefined Process 20">
              <a:extLst>
                <a:ext uri="{FF2B5EF4-FFF2-40B4-BE49-F238E27FC236}">
                  <a16:creationId xmlns:a16="http://schemas.microsoft.com/office/drawing/2014/main" id="{37D684CC-867C-4AB5-82A5-8C76B920634C}"/>
                </a:ext>
              </a:extLst>
            </p:cNvPr>
            <p:cNvSpPr/>
            <p:nvPr/>
          </p:nvSpPr>
          <p:spPr>
            <a:xfrm>
              <a:off x="4910666" y="1992061"/>
              <a:ext cx="2370667" cy="754053"/>
            </a:xfrm>
            <a:prstGeom prst="flowChartPredefinedProcess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Flowchart: Predefined Process 21">
              <a:extLst>
                <a:ext uri="{FF2B5EF4-FFF2-40B4-BE49-F238E27FC236}">
                  <a16:creationId xmlns:a16="http://schemas.microsoft.com/office/drawing/2014/main" id="{8B56768B-263D-4EEC-9F8E-F91910978950}"/>
                </a:ext>
              </a:extLst>
            </p:cNvPr>
            <p:cNvSpPr/>
            <p:nvPr/>
          </p:nvSpPr>
          <p:spPr>
            <a:xfrm>
              <a:off x="8040089" y="1974023"/>
              <a:ext cx="2370667" cy="754053"/>
            </a:xfrm>
            <a:prstGeom prst="flowChartPredefinedProcess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9DDA2BD-EB61-47F3-9626-02300F189777}"/>
                </a:ext>
              </a:extLst>
            </p:cNvPr>
            <p:cNvSpPr txBox="1"/>
            <p:nvPr/>
          </p:nvSpPr>
          <p:spPr>
            <a:xfrm>
              <a:off x="611801" y="2196417"/>
              <a:ext cx="643466" cy="347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50" b="1" dirty="0"/>
                <a:t>●●●</a:t>
              </a:r>
              <a:endParaRPr lang="en-CH" sz="105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0381BF5-370C-467B-B5D1-732164C15B9A}"/>
                </a:ext>
              </a:extLst>
            </p:cNvPr>
            <p:cNvSpPr txBox="1"/>
            <p:nvPr/>
          </p:nvSpPr>
          <p:spPr>
            <a:xfrm>
              <a:off x="11047843" y="2196417"/>
              <a:ext cx="643466" cy="347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50" b="1" dirty="0"/>
                <a:t>●●●</a:t>
              </a:r>
              <a:endParaRPr lang="en-CH" sz="1050" b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FE0F90B-7CEE-49D7-BF70-A4463E10B6C3}"/>
                </a:ext>
              </a:extLst>
            </p:cNvPr>
            <p:cNvSpPr txBox="1"/>
            <p:nvPr/>
          </p:nvSpPr>
          <p:spPr>
            <a:xfrm>
              <a:off x="2751666" y="2930520"/>
              <a:ext cx="857331" cy="347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/>
                <a:t>~ 3 m</a:t>
              </a:r>
              <a:endParaRPr lang="en-CH" sz="1100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DCE6720-56DE-4014-9C13-E0B9192BA675}"/>
                </a:ext>
              </a:extLst>
            </p:cNvPr>
            <p:cNvSpPr txBox="1"/>
            <p:nvPr/>
          </p:nvSpPr>
          <p:spPr>
            <a:xfrm>
              <a:off x="2473123" y="2195006"/>
              <a:ext cx="1206333" cy="347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dirty="0" err="1"/>
                <a:t>structure</a:t>
              </a:r>
              <a:r>
                <a:rPr lang="de-DE" sz="1100" b="1" dirty="0"/>
                <a:t> F3</a:t>
              </a:r>
              <a:endParaRPr lang="en-CH" sz="1100" b="1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CA529BD-729B-46CE-B315-684883732F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56400" y="2930520"/>
              <a:ext cx="236219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Flowchart: Manual Operation 30">
              <a:extLst>
                <a:ext uri="{FF2B5EF4-FFF2-40B4-BE49-F238E27FC236}">
                  <a16:creationId xmlns:a16="http://schemas.microsoft.com/office/drawing/2014/main" id="{B6AB916D-9286-4C3B-B34A-3532B3480FBA}"/>
                </a:ext>
              </a:extLst>
            </p:cNvPr>
            <p:cNvSpPr/>
            <p:nvPr/>
          </p:nvSpPr>
          <p:spPr>
            <a:xfrm>
              <a:off x="1840510" y="1407585"/>
              <a:ext cx="321731" cy="575727"/>
            </a:xfrm>
            <a:prstGeom prst="flowChartManualOperatio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" name="Flowchart: Manual Operation 31">
              <a:extLst>
                <a:ext uri="{FF2B5EF4-FFF2-40B4-BE49-F238E27FC236}">
                  <a16:creationId xmlns:a16="http://schemas.microsoft.com/office/drawing/2014/main" id="{36EA4483-6D00-46CD-B65B-90BB2E3CD7D1}"/>
                </a:ext>
              </a:extLst>
            </p:cNvPr>
            <p:cNvSpPr/>
            <p:nvPr/>
          </p:nvSpPr>
          <p:spPr>
            <a:xfrm>
              <a:off x="3921226" y="1407584"/>
              <a:ext cx="321731" cy="575727"/>
            </a:xfrm>
            <a:prstGeom prst="flowChartManualOperatio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Flowchart: Manual Operation 32">
              <a:extLst>
                <a:ext uri="{FF2B5EF4-FFF2-40B4-BE49-F238E27FC236}">
                  <a16:creationId xmlns:a16="http://schemas.microsoft.com/office/drawing/2014/main" id="{B5CA0C26-57AF-4324-AFD9-3D2046FA45BD}"/>
                </a:ext>
              </a:extLst>
            </p:cNvPr>
            <p:cNvSpPr/>
            <p:nvPr/>
          </p:nvSpPr>
          <p:spPr>
            <a:xfrm>
              <a:off x="4900001" y="1417223"/>
              <a:ext cx="321731" cy="575727"/>
            </a:xfrm>
            <a:prstGeom prst="flowChartManualOperatio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Flowchart: Manual Operation 33">
              <a:extLst>
                <a:ext uri="{FF2B5EF4-FFF2-40B4-BE49-F238E27FC236}">
                  <a16:creationId xmlns:a16="http://schemas.microsoft.com/office/drawing/2014/main" id="{184A4B82-C5F6-4E30-9982-E2D3BC1ED9D3}"/>
                </a:ext>
              </a:extLst>
            </p:cNvPr>
            <p:cNvSpPr/>
            <p:nvPr/>
          </p:nvSpPr>
          <p:spPr>
            <a:xfrm>
              <a:off x="6980717" y="1417222"/>
              <a:ext cx="321731" cy="575727"/>
            </a:xfrm>
            <a:prstGeom prst="flowChartManualOperatio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Flowchart: Manual Operation 34">
              <a:extLst>
                <a:ext uri="{FF2B5EF4-FFF2-40B4-BE49-F238E27FC236}">
                  <a16:creationId xmlns:a16="http://schemas.microsoft.com/office/drawing/2014/main" id="{8857C7A2-EBF4-41C7-BFA5-6C2500AD2FCE}"/>
                </a:ext>
              </a:extLst>
            </p:cNvPr>
            <p:cNvSpPr/>
            <p:nvPr/>
          </p:nvSpPr>
          <p:spPr>
            <a:xfrm>
              <a:off x="8011415" y="1395009"/>
              <a:ext cx="321731" cy="575727"/>
            </a:xfrm>
            <a:prstGeom prst="flowChartManualOperatio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Flowchart: Manual Operation 35">
              <a:extLst>
                <a:ext uri="{FF2B5EF4-FFF2-40B4-BE49-F238E27FC236}">
                  <a16:creationId xmlns:a16="http://schemas.microsoft.com/office/drawing/2014/main" id="{171B2120-A5F2-4661-B375-E61A44A55176}"/>
                </a:ext>
              </a:extLst>
            </p:cNvPr>
            <p:cNvSpPr/>
            <p:nvPr/>
          </p:nvSpPr>
          <p:spPr>
            <a:xfrm>
              <a:off x="10092131" y="1395008"/>
              <a:ext cx="321731" cy="575727"/>
            </a:xfrm>
            <a:prstGeom prst="flowChartManualOperation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1A055240-671E-4539-A52D-7ECC81B6F469}"/>
              </a:ext>
            </a:extLst>
          </p:cNvPr>
          <p:cNvSpPr txBox="1"/>
          <p:nvPr/>
        </p:nvSpPr>
        <p:spPr>
          <a:xfrm>
            <a:off x="484735" y="883422"/>
            <a:ext cx="80817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b="1" dirty="0"/>
              <a:t>Option 1: </a:t>
            </a:r>
            <a:r>
              <a:rPr lang="de-DE" sz="1400" b="1" dirty="0" err="1"/>
              <a:t>Quadrupoles</a:t>
            </a:r>
            <a:r>
              <a:rPr lang="de-DE" sz="1400" b="1" dirty="0"/>
              <a:t> </a:t>
            </a:r>
            <a:r>
              <a:rPr lang="de-DE" sz="1400" b="1" dirty="0" err="1"/>
              <a:t>between</a:t>
            </a:r>
            <a:r>
              <a:rPr lang="de-DE" sz="1400" b="1" dirty="0"/>
              <a:t> </a:t>
            </a:r>
            <a:r>
              <a:rPr lang="de-DE" sz="1400" b="1" dirty="0" err="1"/>
              <a:t>structures</a:t>
            </a:r>
            <a:endParaRPr lang="de-DE" sz="1400" b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conventional</a:t>
            </a:r>
            <a:r>
              <a:rPr lang="de-DE" sz="1400" dirty="0"/>
              <a:t>, </a:t>
            </a:r>
            <a:r>
              <a:rPr lang="de-DE" sz="1400" dirty="0" err="1"/>
              <a:t>need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tune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focusing</a:t>
            </a:r>
            <a:r>
              <a:rPr lang="de-DE" sz="1400" dirty="0"/>
              <a:t> &amp; </a:t>
            </a:r>
            <a:r>
              <a:rPr lang="de-DE" sz="1400" dirty="0" err="1"/>
              <a:t>structure</a:t>
            </a:r>
            <a:r>
              <a:rPr lang="de-DE" sz="1400" dirty="0"/>
              <a:t> </a:t>
            </a:r>
            <a:r>
              <a:rPr lang="de-DE" sz="1400" dirty="0" err="1"/>
              <a:t>length</a:t>
            </a:r>
            <a:endParaRPr lang="en-CH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98B719-42CE-410C-B4C4-8FB1F41CFDFE}"/>
              </a:ext>
            </a:extLst>
          </p:cNvPr>
          <p:cNvSpPr txBox="1"/>
          <p:nvPr/>
        </p:nvSpPr>
        <p:spPr>
          <a:xfrm>
            <a:off x="481291" y="3679720"/>
            <a:ext cx="80817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b="1" dirty="0"/>
              <a:t>Option 2: </a:t>
            </a:r>
            <a:r>
              <a:rPr lang="de-DE" sz="1400" b="1" dirty="0" err="1"/>
              <a:t>Quadrupoles</a:t>
            </a:r>
            <a:r>
              <a:rPr lang="de-DE" sz="1400" b="1" dirty="0"/>
              <a:t> </a:t>
            </a:r>
            <a:r>
              <a:rPr lang="de-DE" sz="1400" b="1" dirty="0" err="1"/>
              <a:t>around</a:t>
            </a:r>
            <a:r>
              <a:rPr lang="de-DE" sz="1400" b="1" dirty="0"/>
              <a:t> </a:t>
            </a:r>
            <a:r>
              <a:rPr lang="de-DE" sz="1400" b="1" dirty="0" err="1"/>
              <a:t>structures</a:t>
            </a:r>
            <a:endParaRPr lang="de-DE" sz="1400" b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shorter</a:t>
            </a:r>
            <a:r>
              <a:rPr lang="de-DE" sz="1400" dirty="0"/>
              <a:t> FODO </a:t>
            </a:r>
            <a:r>
              <a:rPr lang="de-DE" sz="1400" dirty="0" err="1"/>
              <a:t>period</a:t>
            </a:r>
            <a:r>
              <a:rPr lang="de-DE" sz="1400" dirty="0"/>
              <a:t>, external </a:t>
            </a:r>
            <a:r>
              <a:rPr lang="de-DE" sz="1400" dirty="0" err="1"/>
              <a:t>structure</a:t>
            </a:r>
            <a:r>
              <a:rPr lang="de-DE" sz="1400" dirty="0"/>
              <a:t> </a:t>
            </a:r>
            <a:r>
              <a:rPr lang="de-DE" sz="1400" dirty="0" err="1"/>
              <a:t>geometry</a:t>
            </a:r>
            <a:r>
              <a:rPr lang="de-DE" sz="1400" dirty="0"/>
              <a:t> vs. </a:t>
            </a:r>
            <a:r>
              <a:rPr lang="de-DE" sz="1400" dirty="0" err="1"/>
              <a:t>magnet</a:t>
            </a:r>
            <a:r>
              <a:rPr lang="de-DE" sz="1400" dirty="0"/>
              <a:t> pole </a:t>
            </a:r>
            <a:r>
              <a:rPr lang="de-DE" sz="1400" dirty="0" err="1"/>
              <a:t>radius</a:t>
            </a:r>
            <a:endParaRPr lang="de-DE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quadrupoles</a:t>
            </a:r>
            <a:r>
              <a:rPr lang="de-DE" sz="1400" dirty="0"/>
              <a:t> </a:t>
            </a:r>
            <a:r>
              <a:rPr lang="de-DE" sz="1400" dirty="0" err="1"/>
              <a:t>can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assembled</a:t>
            </a:r>
            <a:r>
              <a:rPr lang="de-DE" sz="1400" dirty="0"/>
              <a:t> </a:t>
            </a:r>
            <a:r>
              <a:rPr lang="de-DE" sz="1400" dirty="0" err="1"/>
              <a:t>around</a:t>
            </a:r>
            <a:r>
              <a:rPr lang="de-DE" sz="1400" dirty="0"/>
              <a:t> </a:t>
            </a:r>
            <a:r>
              <a:rPr lang="de-DE" sz="1400" dirty="0" err="1"/>
              <a:t>structures</a:t>
            </a:r>
            <a:endParaRPr lang="de-DE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studies</a:t>
            </a:r>
            <a:r>
              <a:rPr lang="de-DE" sz="1400" dirty="0"/>
              <a:t> on </a:t>
            </a:r>
            <a:r>
              <a:rPr lang="de-DE" sz="1400" dirty="0" err="1"/>
              <a:t>production</a:t>
            </a:r>
            <a:r>
              <a:rPr lang="de-DE" sz="1400" dirty="0"/>
              <a:t> of </a:t>
            </a:r>
            <a:r>
              <a:rPr lang="de-DE" sz="1400" dirty="0" err="1"/>
              <a:t>quadratic</a:t>
            </a:r>
            <a:r>
              <a:rPr lang="de-DE" sz="1400" dirty="0"/>
              <a:t> </a:t>
            </a:r>
            <a:r>
              <a:rPr lang="de-DE" sz="1400" dirty="0" err="1"/>
              <a:t>cross</a:t>
            </a:r>
            <a:r>
              <a:rPr lang="de-DE" sz="1400" dirty="0"/>
              <a:t> </a:t>
            </a:r>
            <a:r>
              <a:rPr lang="de-DE" sz="1400" dirty="0" err="1"/>
              <a:t>section</a:t>
            </a:r>
            <a:r>
              <a:rPr lang="de-DE" sz="1400" dirty="0"/>
              <a:t> </a:t>
            </a:r>
            <a:r>
              <a:rPr lang="de-DE" sz="1400" dirty="0" err="1"/>
              <a:t>ongoing</a:t>
            </a:r>
            <a:r>
              <a:rPr lang="de-DE" sz="1400" dirty="0"/>
              <a:t>  </a:t>
            </a:r>
            <a:endParaRPr lang="en-CH" sz="14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A55388-3769-4A56-8520-90E53424CCFA}"/>
              </a:ext>
            </a:extLst>
          </p:cNvPr>
          <p:cNvGrpSpPr/>
          <p:nvPr/>
        </p:nvGrpSpPr>
        <p:grpSpPr>
          <a:xfrm>
            <a:off x="7050101" y="3158692"/>
            <a:ext cx="3096943" cy="3096943"/>
            <a:chOff x="6367188" y="1970735"/>
            <a:chExt cx="4708730" cy="470873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583D6AD-7AC2-4EA1-9EE1-CE833E37A1C9}"/>
                </a:ext>
              </a:extLst>
            </p:cNvPr>
            <p:cNvSpPr/>
            <p:nvPr/>
          </p:nvSpPr>
          <p:spPr>
            <a:xfrm rot="5400000">
              <a:off x="6453416" y="2036858"/>
              <a:ext cx="4556198" cy="45561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Plaque 40">
              <a:extLst>
                <a:ext uri="{FF2B5EF4-FFF2-40B4-BE49-F238E27FC236}">
                  <a16:creationId xmlns:a16="http://schemas.microsoft.com/office/drawing/2014/main" id="{D274004D-1637-4A01-AA61-680D9152DA5A}"/>
                </a:ext>
              </a:extLst>
            </p:cNvPr>
            <p:cNvSpPr/>
            <p:nvPr/>
          </p:nvSpPr>
          <p:spPr>
            <a:xfrm>
              <a:off x="6367188" y="1970735"/>
              <a:ext cx="4708730" cy="4708730"/>
            </a:xfrm>
            <a:prstGeom prst="plaque">
              <a:avLst>
                <a:gd name="adj" fmla="val 3662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3A6A2ED-F456-453D-865A-C325A5DE553F}"/>
                </a:ext>
              </a:extLst>
            </p:cNvPr>
            <p:cNvSpPr/>
            <p:nvPr/>
          </p:nvSpPr>
          <p:spPr>
            <a:xfrm rot="2700000">
              <a:off x="7293582" y="2882782"/>
              <a:ext cx="2864343" cy="286434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601EBCE-45BA-4B34-906E-829E0D639CCB}"/>
                </a:ext>
              </a:extLst>
            </p:cNvPr>
            <p:cNvSpPr/>
            <p:nvPr/>
          </p:nvSpPr>
          <p:spPr>
            <a:xfrm>
              <a:off x="7581689" y="3170889"/>
              <a:ext cx="2288130" cy="2288130"/>
            </a:xfrm>
            <a:prstGeom prst="ellipse">
              <a:avLst/>
            </a:prstGeom>
            <a:gradFill flip="none" rotWithShape="1">
              <a:gsLst>
                <a:gs pos="0">
                  <a:srgbClr val="DF8E0E"/>
                </a:gs>
                <a:gs pos="51000">
                  <a:schemeClr val="accent6">
                    <a:lumMod val="89000"/>
                  </a:schemeClr>
                </a:gs>
                <a:gs pos="85000">
                  <a:schemeClr val="accent6">
                    <a:lumMod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92B9EA4-7003-4C13-A3F5-9E310340E4A6}"/>
                </a:ext>
              </a:extLst>
            </p:cNvPr>
            <p:cNvSpPr/>
            <p:nvPr/>
          </p:nvSpPr>
          <p:spPr>
            <a:xfrm>
              <a:off x="8246743" y="3832939"/>
              <a:ext cx="958022" cy="9580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B46F557-2625-4687-A8E0-0C8A96E9B386}"/>
                </a:ext>
              </a:extLst>
            </p:cNvPr>
            <p:cNvSpPr/>
            <p:nvPr/>
          </p:nvSpPr>
          <p:spPr>
            <a:xfrm>
              <a:off x="8542676" y="2573666"/>
              <a:ext cx="366154" cy="366154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55B1BFA-AF4A-48E8-BC43-2B2557BE7189}"/>
                </a:ext>
              </a:extLst>
            </p:cNvPr>
            <p:cNvSpPr/>
            <p:nvPr/>
          </p:nvSpPr>
          <p:spPr>
            <a:xfrm>
              <a:off x="8542676" y="5769973"/>
              <a:ext cx="366154" cy="366154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03CC5CC-4B9E-436B-BAA8-95E0724050C0}"/>
                </a:ext>
              </a:extLst>
            </p:cNvPr>
            <p:cNvSpPr/>
            <p:nvPr/>
          </p:nvSpPr>
          <p:spPr>
            <a:xfrm>
              <a:off x="6959724" y="4122425"/>
              <a:ext cx="366154" cy="366154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CA0B007-F764-44A0-9AF5-05C444D4D823}"/>
                </a:ext>
              </a:extLst>
            </p:cNvPr>
            <p:cNvSpPr/>
            <p:nvPr/>
          </p:nvSpPr>
          <p:spPr>
            <a:xfrm>
              <a:off x="10121885" y="4129528"/>
              <a:ext cx="366154" cy="366154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B61BE2A5-D94E-43B8-8DCE-94448EEB4D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95824" y="3876081"/>
              <a:ext cx="139509" cy="4388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8191E693-2B5F-4999-9DCD-F27E505738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5333" y="3250774"/>
              <a:ext cx="349081" cy="106418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34890091-0145-4CA1-AC89-4150D0BA70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21553" y="3191925"/>
              <a:ext cx="1125935" cy="112815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5EB9E2A-698F-4AD0-B248-C043B0EB6FEC}"/>
                </a:ext>
              </a:extLst>
            </p:cNvPr>
            <p:cNvSpPr txBox="1"/>
            <p:nvPr/>
          </p:nvSpPr>
          <p:spPr>
            <a:xfrm>
              <a:off x="8405435" y="3970184"/>
              <a:ext cx="4039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/>
                <a:t>a</a:t>
              </a:r>
              <a:endParaRPr lang="en-CH" sz="1400" b="1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0CD100D-FC89-4D95-859D-F93FCC70BCD7}"/>
                </a:ext>
              </a:extLst>
            </p:cNvPr>
            <p:cNvSpPr txBox="1"/>
            <p:nvPr/>
          </p:nvSpPr>
          <p:spPr>
            <a:xfrm>
              <a:off x="8280660" y="3257873"/>
              <a:ext cx="958022" cy="482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 err="1"/>
                <a:t>R</a:t>
              </a:r>
              <a:r>
                <a:rPr lang="de-DE" sz="1400" b="1" baseline="-25000" dirty="0" err="1"/>
                <a:t>cell</a:t>
              </a:r>
              <a:endParaRPr lang="en-CH" sz="1400" b="1" baseline="-25000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3F21AA2-C484-4DE8-9FE5-40074BD36108}"/>
                </a:ext>
              </a:extLst>
            </p:cNvPr>
            <p:cNvSpPr txBox="1"/>
            <p:nvPr/>
          </p:nvSpPr>
          <p:spPr>
            <a:xfrm>
              <a:off x="9272599" y="3667346"/>
              <a:ext cx="1049699" cy="482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 err="1"/>
                <a:t>R</a:t>
              </a:r>
              <a:r>
                <a:rPr lang="de-DE" sz="1400" b="1" baseline="-25000" dirty="0" err="1"/>
                <a:t>pole</a:t>
              </a:r>
              <a:endParaRPr lang="en-CH" sz="1400" b="1" baseline="-25000" dirty="0"/>
            </a:p>
          </p:txBody>
        </p:sp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189E816-93FE-468D-8FFF-21F26B0A5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5BBC208-831E-44EF-94ED-62B3608EE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id="{16748AAD-AAD7-4521-9A0E-752E4DD5D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96159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FCC1FE-829D-4551-A2FC-7DA59F468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850" y="711183"/>
            <a:ext cx="3436509" cy="263147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720020" y="83164"/>
            <a:ext cx="10515600" cy="86647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rgbClr val="0070C0"/>
                </a:solidFill>
              </a:rPr>
              <a:t>Thermal </a:t>
            </a:r>
            <a:r>
              <a:rPr lang="de-DE" sz="3600" dirty="0" err="1">
                <a:solidFill>
                  <a:srgbClr val="0070C0"/>
                </a:solidFill>
              </a:rPr>
              <a:t>simulation</a:t>
            </a:r>
            <a:r>
              <a:rPr lang="de-DE" sz="3600" dirty="0">
                <a:solidFill>
                  <a:srgbClr val="0070C0"/>
                </a:solidFill>
              </a:rPr>
              <a:t> of </a:t>
            </a:r>
            <a:r>
              <a:rPr lang="de-DE" sz="3600" dirty="0" err="1">
                <a:solidFill>
                  <a:srgbClr val="0070C0"/>
                </a:solidFill>
              </a:rPr>
              <a:t>first</a:t>
            </a:r>
            <a:r>
              <a:rPr lang="de-DE" sz="3600" dirty="0">
                <a:solidFill>
                  <a:srgbClr val="0070C0"/>
                </a:solidFill>
              </a:rPr>
              <a:t> </a:t>
            </a:r>
            <a:r>
              <a:rPr lang="de-DE" sz="3600" dirty="0" err="1">
                <a:solidFill>
                  <a:srgbClr val="0070C0"/>
                </a:solidFill>
              </a:rPr>
              <a:t>cell</a:t>
            </a:r>
            <a:endParaRPr lang="de-DE" sz="3600" dirty="0">
              <a:solidFill>
                <a:srgbClr val="0070C0"/>
              </a:solidFill>
            </a:endParaRPr>
          </a:p>
          <a:p>
            <a:r>
              <a:rPr lang="en-US" sz="2700" dirty="0">
                <a:solidFill>
                  <a:srgbClr val="0070C0"/>
                </a:solidFill>
              </a:rPr>
              <a:t>(</a:t>
            </a:r>
            <a:r>
              <a:rPr lang="de-DE" sz="2700" dirty="0" err="1">
                <a:solidFill>
                  <a:srgbClr val="0070C0"/>
                </a:solidFill>
              </a:rPr>
              <a:t>thinner</a:t>
            </a:r>
            <a:r>
              <a:rPr lang="de-DE" sz="2700" dirty="0">
                <a:solidFill>
                  <a:srgbClr val="0070C0"/>
                </a:solidFill>
              </a:rPr>
              <a:t> </a:t>
            </a:r>
            <a:r>
              <a:rPr lang="de-DE" sz="2700" dirty="0" err="1">
                <a:solidFill>
                  <a:srgbClr val="0070C0"/>
                </a:solidFill>
              </a:rPr>
              <a:t>copper</a:t>
            </a:r>
            <a:r>
              <a:rPr lang="de-DE" sz="2700" dirty="0">
                <a:solidFill>
                  <a:srgbClr val="0070C0"/>
                </a:solidFill>
              </a:rPr>
              <a:t>)</a:t>
            </a:r>
            <a:endParaRPr lang="en-CH" sz="2700" dirty="0">
              <a:solidFill>
                <a:srgbClr val="0070C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50B351-A46E-401B-9DD3-67B8F5E29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794D5-C660-4DE0-8006-57A4492A4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18</a:t>
            </a:fld>
            <a:endParaRPr lang="en-CH"/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FCE1D7B6-B7E5-4250-887B-352D7E2A2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402848"/>
              </p:ext>
            </p:extLst>
          </p:nvPr>
        </p:nvGraphicFramePr>
        <p:xfrm>
          <a:off x="265908" y="1002544"/>
          <a:ext cx="3671038" cy="17602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4025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507013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94921">
                <a:tc gridSpan="2"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Thermal </a:t>
                      </a:r>
                      <a:r>
                        <a:rPr lang="de-DE" sz="1050" dirty="0" err="1"/>
                        <a:t>load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parameters</a:t>
                      </a:r>
                      <a:endParaRPr lang="en-CH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Linac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repetition</a:t>
                      </a:r>
                      <a:r>
                        <a:rPr lang="de-DE" sz="1050" b="0" dirty="0"/>
                        <a:t> rate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200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1" dirty="0" err="1"/>
                        <a:t>Avg</a:t>
                      </a:r>
                      <a:r>
                        <a:rPr lang="de-DE" sz="1050" b="1" dirty="0"/>
                        <a:t>. </a:t>
                      </a:r>
                      <a:r>
                        <a:rPr lang="de-DE" sz="1050" b="1" dirty="0" err="1"/>
                        <a:t>structure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input</a:t>
                      </a:r>
                      <a:r>
                        <a:rPr lang="de-DE" sz="1050" b="1" dirty="0"/>
                        <a:t> power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24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klystron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output</a:t>
                      </a:r>
                      <a:r>
                        <a:rPr lang="de-DE" sz="1050" b="0" dirty="0"/>
                        <a:t> power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losses</a:t>
                      </a:r>
                      <a:r>
                        <a:rPr lang="de-DE" sz="1050" b="0" dirty="0"/>
                        <a:t> in pulse </a:t>
                      </a:r>
                      <a:r>
                        <a:rPr lang="de-DE" sz="1050" b="0" dirty="0" err="1"/>
                        <a:t>compressor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6 kW (20 %)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/>
                        <a:t>Total </a:t>
                      </a:r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wall </a:t>
                      </a:r>
                      <a:r>
                        <a:rPr lang="de-DE" sz="1050" b="0" dirty="0" err="1"/>
                        <a:t>losses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5.7 kW (1.9 kW/m)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1" dirty="0" err="1"/>
                        <a:t>Avg</a:t>
                      </a:r>
                      <a:r>
                        <a:rPr lang="de-DE" sz="1050" b="1" dirty="0"/>
                        <a:t>. wall </a:t>
                      </a:r>
                      <a:r>
                        <a:rPr lang="de-DE" sz="1050" b="1" dirty="0" err="1"/>
                        <a:t>losses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first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cell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126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716394"/>
                  </a:ext>
                </a:extLst>
              </a:tr>
            </a:tbl>
          </a:graphicData>
        </a:graphic>
      </p:graphicFrame>
      <p:graphicFrame>
        <p:nvGraphicFramePr>
          <p:cNvPr id="16" name="Table 3">
            <a:extLst>
              <a:ext uri="{FF2B5EF4-FFF2-40B4-BE49-F238E27FC236}">
                <a16:creationId xmlns:a16="http://schemas.microsoft.com/office/drawing/2014/main" id="{2DBCB756-5CDD-415C-B267-8325F4746E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549657"/>
              </p:ext>
            </p:extLst>
          </p:nvPr>
        </p:nvGraphicFramePr>
        <p:xfrm>
          <a:off x="265908" y="4897134"/>
          <a:ext cx="3671038" cy="1508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72492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498546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75188">
                <a:tc>
                  <a:txBody>
                    <a:bodyPr/>
                    <a:lstStyle/>
                    <a:p>
                      <a:r>
                        <a:rPr lang="de-DE" sz="1050" dirty="0"/>
                        <a:t>Material </a:t>
                      </a:r>
                      <a:r>
                        <a:rPr lang="de-DE" sz="1050" dirty="0" err="1"/>
                        <a:t>properties</a:t>
                      </a:r>
                      <a:endParaRPr lang="en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err="1"/>
                        <a:t>Cu</a:t>
                      </a:r>
                      <a:r>
                        <a:rPr lang="de-DE" sz="1050" dirty="0"/>
                        <a:t> OFE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Electrical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conductivity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58 MS/m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Thermal </a:t>
                      </a:r>
                      <a:r>
                        <a:rPr lang="de-DE" sz="1050" b="0" dirty="0" err="1"/>
                        <a:t>conductivity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398 W/m/K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Density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8.93 g/cm³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Specific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heat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385 J/kg/K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Convection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to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water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channel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4 kW/m²/K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0FDD3A65-D2CE-402E-A6CF-406FB9C4DFC7}"/>
              </a:ext>
            </a:extLst>
          </p:cNvPr>
          <p:cNvSpPr txBox="1"/>
          <p:nvPr/>
        </p:nvSpPr>
        <p:spPr>
          <a:xfrm>
            <a:off x="5191216" y="3397260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iris</a:t>
            </a:r>
            <a:r>
              <a:rPr lang="de-DE" sz="1200" b="1" dirty="0"/>
              <a:t> </a:t>
            </a:r>
            <a:r>
              <a:rPr lang="de-DE" sz="1200" b="1" dirty="0" err="1"/>
              <a:t>cross</a:t>
            </a:r>
            <a:r>
              <a:rPr lang="de-DE" sz="1200" b="1" dirty="0"/>
              <a:t> </a:t>
            </a:r>
            <a:r>
              <a:rPr lang="de-DE" sz="1200" b="1" dirty="0" err="1"/>
              <a:t>section</a:t>
            </a:r>
            <a:endParaRPr lang="en-CH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DDE983-FFCC-4E16-893E-DA1602DC1BBC}"/>
              </a:ext>
            </a:extLst>
          </p:cNvPr>
          <p:cNvSpPr txBox="1"/>
          <p:nvPr/>
        </p:nvSpPr>
        <p:spPr>
          <a:xfrm>
            <a:off x="8881762" y="3463451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center</a:t>
            </a:r>
            <a:r>
              <a:rPr lang="de-DE" sz="1200" b="1" dirty="0"/>
              <a:t> </a:t>
            </a:r>
            <a:r>
              <a:rPr lang="de-DE" sz="1200" b="1" dirty="0" err="1"/>
              <a:t>cross</a:t>
            </a:r>
            <a:r>
              <a:rPr lang="de-DE" sz="1200" b="1" dirty="0"/>
              <a:t> </a:t>
            </a:r>
            <a:r>
              <a:rPr lang="de-DE" sz="1200" b="1" dirty="0" err="1"/>
              <a:t>section</a:t>
            </a:r>
            <a:endParaRPr lang="en-CH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6698DD-FBE8-48EA-87B4-23EB2A5B0425}"/>
              </a:ext>
            </a:extLst>
          </p:cNvPr>
          <p:cNvSpPr txBox="1"/>
          <p:nvPr/>
        </p:nvSpPr>
        <p:spPr>
          <a:xfrm>
            <a:off x="4937662" y="690524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Steady-</a:t>
            </a:r>
            <a:r>
              <a:rPr lang="de-DE" sz="1200" b="1" dirty="0" err="1"/>
              <a:t>state</a:t>
            </a:r>
            <a:r>
              <a:rPr lang="de-DE" sz="1200" b="1" dirty="0"/>
              <a:t> </a:t>
            </a:r>
            <a:r>
              <a:rPr lang="de-DE" sz="1200" b="1" dirty="0" err="1"/>
              <a:t>temperature</a:t>
            </a:r>
            <a:r>
              <a:rPr lang="de-DE" sz="1200" b="1" dirty="0"/>
              <a:t> </a:t>
            </a:r>
            <a:r>
              <a:rPr lang="de-DE" sz="1200" b="1" dirty="0" err="1"/>
              <a:t>rise</a:t>
            </a:r>
            <a:r>
              <a:rPr lang="de-DE" sz="1200" b="1" dirty="0"/>
              <a:t> (K)</a:t>
            </a:r>
            <a:endParaRPr lang="en-CH" sz="1200" b="1" dirty="0"/>
          </a:p>
        </p:txBody>
      </p:sp>
      <p:graphicFrame>
        <p:nvGraphicFramePr>
          <p:cNvPr id="34" name="Table 3">
            <a:extLst>
              <a:ext uri="{FF2B5EF4-FFF2-40B4-BE49-F238E27FC236}">
                <a16:creationId xmlns:a16="http://schemas.microsoft.com/office/drawing/2014/main" id="{73DE7CC1-FD35-4368-A20E-9FD05F73E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331388"/>
              </p:ext>
            </p:extLst>
          </p:nvPr>
        </p:nvGraphicFramePr>
        <p:xfrm>
          <a:off x="265908" y="2986070"/>
          <a:ext cx="3671038" cy="17602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4025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507013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75188">
                <a:tc gridSpan="2">
                  <a:txBody>
                    <a:bodyPr/>
                    <a:lstStyle/>
                    <a:p>
                      <a:pPr algn="ctr"/>
                      <a:r>
                        <a:rPr lang="de-DE" sz="1050" dirty="0" err="1"/>
                        <a:t>Exterior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geometry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parameters</a:t>
                      </a:r>
                      <a:endParaRPr lang="en-CH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Cell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radius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≈ 63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Magnet pole </a:t>
                      </a:r>
                      <a:r>
                        <a:rPr lang="de-DE" sz="1050" b="0" dirty="0" err="1"/>
                        <a:t>radius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79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1" dirty="0"/>
                        <a:t>Copper </a:t>
                      </a:r>
                      <a:r>
                        <a:rPr lang="de-DE" sz="1050" b="1" dirty="0" err="1"/>
                        <a:t>btwn</a:t>
                      </a:r>
                      <a:r>
                        <a:rPr lang="de-DE" sz="1050" b="1" dirty="0"/>
                        <a:t>. </a:t>
                      </a:r>
                      <a:r>
                        <a:rPr lang="de-DE" sz="1050" b="1" dirty="0" err="1"/>
                        <a:t>vacuum</a:t>
                      </a:r>
                      <a:r>
                        <a:rPr lang="de-DE" sz="1050" b="1" dirty="0"/>
                        <a:t> and </a:t>
                      </a:r>
                      <a:r>
                        <a:rPr lang="de-DE" sz="1050" b="1" dirty="0" err="1"/>
                        <a:t>air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11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Cooling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diameter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20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Copper </a:t>
                      </a:r>
                      <a:r>
                        <a:rPr lang="de-DE" sz="1050" b="0" dirty="0" err="1"/>
                        <a:t>btwn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and </a:t>
                      </a:r>
                      <a:r>
                        <a:rPr lang="de-DE" sz="1050" b="0" dirty="0" err="1"/>
                        <a:t>vacuum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≈ 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Copper </a:t>
                      </a:r>
                      <a:r>
                        <a:rPr lang="de-DE" sz="1050" b="0" dirty="0" err="1"/>
                        <a:t>btwn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and </a:t>
                      </a:r>
                      <a:r>
                        <a:rPr lang="de-DE" sz="1050" b="0" dirty="0" err="1"/>
                        <a:t>air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9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65766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58DFB3B-2580-479B-8134-D9A02028A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237" y="3615666"/>
            <a:ext cx="2483151" cy="28205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5B472F-CD60-4EF1-8C8B-EC4B557108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372" y="3688691"/>
            <a:ext cx="2555549" cy="2820536"/>
          </a:xfrm>
          <a:prstGeom prst="rect">
            <a:avLst/>
          </a:prstGeo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979CED31-F5BC-47FA-A953-DB204E175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</p:spTree>
    <p:extLst>
      <p:ext uri="{BB962C8B-B14F-4D97-AF65-F5344CB8AC3E}">
        <p14:creationId xmlns:p14="http://schemas.microsoft.com/office/powerpoint/2010/main" val="776323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64C4C75-EEAE-4106-8549-ED4369019862}"/>
              </a:ext>
            </a:extLst>
          </p:cNvPr>
          <p:cNvSpPr txBox="1">
            <a:spLocks/>
          </p:cNvSpPr>
          <p:nvPr/>
        </p:nvSpPr>
        <p:spPr>
          <a:xfrm>
            <a:off x="482130" y="136525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Summary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EFEDEB-BC89-44E5-A271-0FBD39A06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DD3F6E-B1A8-4870-8FB5-89790FF51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ED659-4C36-476D-AA2C-462CF2412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19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DDCA12-D328-4BCC-87FA-DD11E1C42674}"/>
              </a:ext>
            </a:extLst>
          </p:cNvPr>
          <p:cNvSpPr txBox="1"/>
          <p:nvPr/>
        </p:nvSpPr>
        <p:spPr>
          <a:xfrm>
            <a:off x="482130" y="963704"/>
            <a:ext cx="982492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ym typeface="Wingdings" panose="05000000000000000000" pitchFamily="2" charset="2"/>
              </a:rPr>
              <a:t>Have written Python tool + lookup database to rapidly calculate structure parameters</a:t>
            </a:r>
            <a:br>
              <a:rPr lang="en-GB" b="1" dirty="0">
                <a:sym typeface="Wingdings" panose="05000000000000000000" pitchFamily="2" charset="2"/>
              </a:rPr>
            </a:br>
            <a:r>
              <a:rPr lang="en-GB" b="1" dirty="0">
                <a:sym typeface="Wingdings" panose="05000000000000000000" pitchFamily="2" charset="2"/>
              </a:rPr>
              <a:t>incl. higher-order modes / long-range </a:t>
            </a:r>
            <a:r>
              <a:rPr lang="en-GB" b="1" dirty="0" err="1">
                <a:sym typeface="Wingdings" panose="05000000000000000000" pitchFamily="2" charset="2"/>
              </a:rPr>
              <a:t>wakefield</a:t>
            </a:r>
            <a:endParaRPr lang="en-GB" b="1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b="1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ym typeface="Wingdings" panose="05000000000000000000" pitchFamily="2" charset="2"/>
              </a:rPr>
              <a:t>Preliminary RF traveling-wave structure parameters for Electron, Positron, and Common </a:t>
            </a:r>
            <a:r>
              <a:rPr lang="en-GB" b="1" dirty="0" err="1">
                <a:sym typeface="Wingdings" panose="05000000000000000000" pitchFamily="2" charset="2"/>
              </a:rPr>
              <a:t>Linacs</a:t>
            </a:r>
            <a:endParaRPr lang="en-GB" b="1" dirty="0"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>
                <a:sym typeface="Wingdings" panose="05000000000000000000" pitchFamily="2" charset="2"/>
              </a:rPr>
              <a:t>very few more iterations with beam dynamics will converge on final choice of main parameters: 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dirty="0">
                <a:sym typeface="Wingdings" panose="05000000000000000000" pitchFamily="2" charset="2"/>
              </a:rPr>
              <a:t>frequency (N x 400 MHz), length, aperture, gradient</a:t>
            </a:r>
          </a:p>
          <a:p>
            <a:pPr marL="742950" lvl="1" indent="-285750"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>
                <a:sym typeface="Wingdings" panose="05000000000000000000" pitchFamily="2" charset="2"/>
              </a:rPr>
              <a:t>can fine tune parameters based on more input, e.g. available klystrons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b="1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ym typeface="Wingdings" panose="05000000000000000000" pitchFamily="2" charset="2"/>
              </a:rPr>
              <a:t>Positron </a:t>
            </a:r>
            <a:r>
              <a:rPr lang="en-GB" b="1" dirty="0" err="1">
                <a:sym typeface="Wingdings" panose="05000000000000000000" pitchFamily="2" charset="2"/>
              </a:rPr>
              <a:t>Linac</a:t>
            </a:r>
            <a:r>
              <a:rPr lang="en-GB" b="1" dirty="0">
                <a:sym typeface="Wingdings" panose="05000000000000000000" pitchFamily="2" charset="2"/>
              </a:rPr>
              <a:t> TW structure is more advanced: 2.0 GHz, 3 m long, 30 mm aperture radius</a:t>
            </a:r>
            <a:r>
              <a:rPr lang="en-GB" dirty="0">
                <a:sym typeface="Wingdings" panose="05000000000000000000" pitchFamily="2" charset="2"/>
              </a:rPr>
              <a:t>;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dirty="0">
                <a:sym typeface="Wingdings" panose="05000000000000000000" pitchFamily="2" charset="2"/>
              </a:rPr>
              <a:t>preliminary 3D design; will study next / study deeper:</a:t>
            </a:r>
          </a:p>
          <a:p>
            <a:pPr marL="742950" lvl="1" indent="-285750"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>
                <a:sym typeface="Wingdings" panose="05000000000000000000" pitchFamily="2" charset="2"/>
              </a:rPr>
              <a:t>validate short-range wake, compare available models and numerical codes</a:t>
            </a:r>
          </a:p>
          <a:p>
            <a:pPr marL="742950" lvl="1" indent="-285750"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>
                <a:sym typeface="Wingdings" panose="05000000000000000000" pitchFamily="2" charset="2"/>
              </a:rPr>
              <a:t>coupler design</a:t>
            </a:r>
          </a:p>
          <a:p>
            <a:pPr marL="742950" lvl="1" indent="-285750"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>
                <a:sym typeface="Wingdings" panose="05000000000000000000" pitchFamily="2" charset="2"/>
              </a:rPr>
              <a:t>integration with lattice (quadrupoles, solenoids?)</a:t>
            </a:r>
          </a:p>
          <a:p>
            <a:pPr marL="742950" lvl="1" indent="-285750"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>
                <a:sym typeface="Wingdings" panose="05000000000000000000" pitchFamily="2" charset="2"/>
              </a:rPr>
              <a:t>thermal </a:t>
            </a:r>
            <a:r>
              <a:rPr lang="en-GB" dirty="0" err="1">
                <a:sym typeface="Wingdings" panose="05000000000000000000" pitchFamily="2" charset="2"/>
              </a:rPr>
              <a:t>behavior</a:t>
            </a:r>
            <a:endParaRPr lang="en-GB" dirty="0"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Symbol" pitchFamily="2" charset="2"/>
              <a:buChar char="-"/>
            </a:pPr>
            <a:r>
              <a:rPr lang="en-GB" dirty="0">
                <a:sym typeface="Wingdings" panose="05000000000000000000" pitchFamily="2" charset="2"/>
              </a:rPr>
              <a:t>fabrication aspects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3064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7D2DB3-4A05-4914-A1C9-11770DB97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FCCee</a:t>
            </a:r>
            <a:r>
              <a:rPr lang="en-US" dirty="0"/>
              <a:t> injector </a:t>
            </a:r>
            <a:r>
              <a:rPr lang="en-US" dirty="0" err="1"/>
              <a:t>linacs</a:t>
            </a:r>
            <a:r>
              <a:rPr lang="en-US" dirty="0"/>
              <a:t> layout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D6AEDC-75BC-431F-8F3C-D05CCB3F9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26" y="2310726"/>
            <a:ext cx="11360011" cy="27112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02A864-0B84-4850-A801-5175982ED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27BBB-1ED5-4925-B531-C3C039E8B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D93C0-18D3-4BE1-B38C-F896045A7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</a:t>
            </a:fld>
            <a:endParaRPr lang="en-CH"/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405D479B-CDEB-9CD7-EBB6-64816551012C}"/>
              </a:ext>
            </a:extLst>
          </p:cNvPr>
          <p:cNvSpPr txBox="1"/>
          <p:nvPr/>
        </p:nvSpPr>
        <p:spPr>
          <a:xfrm>
            <a:off x="10488385" y="5021931"/>
            <a:ext cx="549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P.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Craievich</a:t>
            </a:r>
            <a:endParaRPr lang="en-CH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986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5792890-B840-4261-B263-DDD5367C5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F6A5A-8CE9-48BC-AD01-568B3E33CA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A31516-695B-4CB5-B837-E1084C11E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371CC5-6443-4C9D-B436-9DFAAC618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1BB79-AAC1-46F8-80D5-5944147E4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990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64C4C75-EEAE-4106-8549-ED4369019862}"/>
              </a:ext>
            </a:extLst>
          </p:cNvPr>
          <p:cNvSpPr txBox="1">
            <a:spLocks/>
          </p:cNvSpPr>
          <p:nvPr/>
        </p:nvSpPr>
        <p:spPr>
          <a:xfrm>
            <a:off x="482130" y="136525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F3 </a:t>
            </a:r>
            <a:r>
              <a:rPr lang="de-DE" sz="3200" dirty="0" err="1">
                <a:solidFill>
                  <a:srgbClr val="0070C0"/>
                </a:solidFill>
              </a:rPr>
              <a:t>structure</a:t>
            </a:r>
            <a:r>
              <a:rPr lang="de-DE" sz="3200" dirty="0">
                <a:solidFill>
                  <a:srgbClr val="0070C0"/>
                </a:solidFill>
              </a:rPr>
              <a:t>: Reff vs. SLED </a:t>
            </a:r>
            <a:r>
              <a:rPr lang="de-DE" sz="3200" dirty="0" err="1">
                <a:solidFill>
                  <a:srgbClr val="0070C0"/>
                </a:solidFill>
              </a:rPr>
              <a:t>coupling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EFEDEB-BC89-44E5-A271-0FBD39A06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DD3F6E-B1A8-4870-8FB5-89790FF51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ED659-4C36-476D-AA2C-462CF2412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21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EC1EE3-A893-4999-85D5-33D7309F7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3506" y="2475728"/>
            <a:ext cx="4834131" cy="35483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DDCA12-D328-4BCC-87FA-DD11E1C42674}"/>
              </a:ext>
            </a:extLst>
          </p:cNvPr>
          <p:cNvSpPr txBox="1"/>
          <p:nvPr/>
        </p:nvSpPr>
        <p:spPr>
          <a:xfrm>
            <a:off x="482130" y="963704"/>
            <a:ext cx="982492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baseline Positron </a:t>
            </a:r>
            <a:r>
              <a:rPr lang="en-US" sz="1400" dirty="0" err="1">
                <a:sym typeface="Wingdings" panose="05000000000000000000" pitchFamily="2" charset="2"/>
              </a:rPr>
              <a:t>Linac</a:t>
            </a:r>
            <a:r>
              <a:rPr lang="en-US" sz="1400" dirty="0">
                <a:sym typeface="Wingdings" panose="05000000000000000000" pitchFamily="2" charset="2"/>
              </a:rPr>
              <a:t> TWS structure reached optimum shunt impedance with SLED pulse compressor coupling strength of 17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(large-aperture structure with </a:t>
            </a:r>
            <a:r>
              <a:rPr lang="en-US" sz="1400" dirty="0" err="1">
                <a:sym typeface="Wingdings" panose="05000000000000000000" pitchFamily="2" charset="2"/>
              </a:rPr>
              <a:t>T</a:t>
            </a:r>
            <a:r>
              <a:rPr lang="en-US" sz="1400" baseline="-25000" dirty="0" err="1">
                <a:sym typeface="Wingdings" panose="05000000000000000000" pitchFamily="2" charset="2"/>
              </a:rPr>
              <a:t>fill</a:t>
            </a:r>
            <a:r>
              <a:rPr lang="en-US" sz="1400" dirty="0">
                <a:sym typeface="Wingdings" panose="05000000000000000000" pitchFamily="2" charset="2"/>
              </a:rPr>
              <a:t> &lt; </a:t>
            </a:r>
            <a:r>
              <a:rPr lang="en-US" sz="1400" dirty="0" err="1">
                <a:sym typeface="Wingdings" panose="05000000000000000000" pitchFamily="2" charset="2"/>
              </a:rPr>
              <a:t>T</a:t>
            </a:r>
            <a:r>
              <a:rPr lang="en-US" sz="1400" baseline="-25000" dirty="0" err="1">
                <a:sym typeface="Wingdings" panose="05000000000000000000" pitchFamily="2" charset="2"/>
              </a:rPr>
              <a:t>klystron</a:t>
            </a:r>
            <a:r>
              <a:rPr lang="en-US" sz="1400" dirty="0">
                <a:sym typeface="Wingdings" panose="05000000000000000000" pitchFamily="2" charset="2"/>
              </a:rPr>
              <a:t> / 10)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l-GR" sz="1400" dirty="0">
                <a:sym typeface="Wingdings" panose="05000000000000000000" pitchFamily="2" charset="2"/>
              </a:rPr>
              <a:t>β</a:t>
            </a:r>
            <a:r>
              <a:rPr lang="en-US" sz="1400" dirty="0">
                <a:sym typeface="Wingdings" panose="05000000000000000000" pitchFamily="2" charset="2"/>
              </a:rPr>
              <a:t> = 17 is quite high and might be difficult to achieve in pulse compressor RF design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with </a:t>
            </a:r>
            <a:r>
              <a:rPr lang="el-GR" sz="1400" dirty="0">
                <a:sym typeface="Wingdings" panose="05000000000000000000" pitchFamily="2" charset="2"/>
              </a:rPr>
              <a:t>β = 1</a:t>
            </a:r>
            <a:r>
              <a:rPr lang="en-US" sz="1400" dirty="0">
                <a:sym typeface="Wingdings" panose="05000000000000000000" pitchFamily="2" charset="2"/>
              </a:rPr>
              <a:t>0  -10 % shunt impedance</a:t>
            </a:r>
            <a:br>
              <a:rPr lang="en-US" sz="1400" dirty="0">
                <a:sym typeface="Wingdings" panose="05000000000000000000" pitchFamily="2" charset="2"/>
              </a:rPr>
            </a:br>
            <a:r>
              <a:rPr lang="en-US" sz="1400" dirty="0">
                <a:sym typeface="Wingdings" panose="05000000000000000000" pitchFamily="2" charset="2"/>
              </a:rPr>
              <a:t>with </a:t>
            </a:r>
            <a:r>
              <a:rPr lang="el-GR" sz="1400" dirty="0">
                <a:sym typeface="Wingdings" panose="05000000000000000000" pitchFamily="2" charset="2"/>
              </a:rPr>
              <a:t>β = </a:t>
            </a:r>
            <a:r>
              <a:rPr lang="en-US" sz="1400" dirty="0">
                <a:sym typeface="Wingdings" panose="05000000000000000000" pitchFamily="2" charset="2"/>
              </a:rPr>
              <a:t>8  - 20 % shunt impedance</a:t>
            </a:r>
            <a:endParaRPr lang="en-US" sz="12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200" dirty="0"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>
              <a:sym typeface="Wingdings" panose="05000000000000000000" pitchFamily="2" charset="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CE0C98-5265-4548-9997-0DCA2CDFC7B4}"/>
              </a:ext>
            </a:extLst>
          </p:cNvPr>
          <p:cNvSpPr txBox="1"/>
          <p:nvPr/>
        </p:nvSpPr>
        <p:spPr>
          <a:xfrm>
            <a:off x="5386570" y="2287854"/>
            <a:ext cx="3569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F3 </a:t>
            </a:r>
            <a:r>
              <a:rPr lang="de-DE" sz="1200" b="1" dirty="0" err="1"/>
              <a:t>structure</a:t>
            </a:r>
            <a:r>
              <a:rPr lang="de-DE" sz="1200" b="1" dirty="0"/>
              <a:t> </a:t>
            </a:r>
            <a:r>
              <a:rPr lang="de-DE" sz="1200" b="1" dirty="0" err="1"/>
              <a:t>eff</a:t>
            </a:r>
            <a:r>
              <a:rPr lang="de-DE" sz="1200" b="1" dirty="0"/>
              <a:t>. shunt </a:t>
            </a:r>
            <a:r>
              <a:rPr lang="de-DE" sz="1200" b="1" dirty="0" err="1"/>
              <a:t>impedance</a:t>
            </a:r>
            <a:r>
              <a:rPr lang="de-DE" sz="1200" b="1" dirty="0"/>
              <a:t> vs. SLED </a:t>
            </a:r>
            <a:r>
              <a:rPr lang="de-DE" sz="1200" b="1" dirty="0" err="1"/>
              <a:t>coupling</a:t>
            </a:r>
            <a:endParaRPr lang="en-CH" sz="1200" b="1" dirty="0"/>
          </a:p>
        </p:txBody>
      </p:sp>
    </p:spTree>
    <p:extLst>
      <p:ext uri="{BB962C8B-B14F-4D97-AF65-F5344CB8AC3E}">
        <p14:creationId xmlns:p14="http://schemas.microsoft.com/office/powerpoint/2010/main" val="2815359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64C4C75-EEAE-4106-8549-ED4369019862}"/>
              </a:ext>
            </a:extLst>
          </p:cNvPr>
          <p:cNvSpPr txBox="1">
            <a:spLocks/>
          </p:cNvSpPr>
          <p:nvPr/>
        </p:nvSpPr>
        <p:spPr>
          <a:xfrm>
            <a:off x="838200" y="98033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Positron </a:t>
            </a:r>
            <a:r>
              <a:rPr lang="de-DE" sz="3200" dirty="0" err="1">
                <a:solidFill>
                  <a:srgbClr val="0070C0"/>
                </a:solidFill>
              </a:rPr>
              <a:t>Linac</a:t>
            </a:r>
            <a:r>
              <a:rPr lang="de-DE" sz="3200" dirty="0">
                <a:solidFill>
                  <a:srgbClr val="0070C0"/>
                </a:solidFill>
              </a:rPr>
              <a:t> TW vs. SW </a:t>
            </a:r>
            <a:r>
              <a:rPr lang="de-DE" sz="3200" dirty="0" err="1">
                <a:solidFill>
                  <a:srgbClr val="0070C0"/>
                </a:solidFill>
              </a:rPr>
              <a:t>structure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EFEDEB-BC89-44E5-A271-0FBD39A06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DD3F6E-B1A8-4870-8FB5-89790FF51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ED659-4C36-476D-AA2C-462CF2412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22</a:t>
            </a:fld>
            <a:endParaRPr lang="en-CH"/>
          </a:p>
        </p:txBody>
      </p:sp>
      <p:graphicFrame>
        <p:nvGraphicFramePr>
          <p:cNvPr id="7" name="Table 3">
            <a:extLst>
              <a:ext uri="{FF2B5EF4-FFF2-40B4-BE49-F238E27FC236}">
                <a16:creationId xmlns:a16="http://schemas.microsoft.com/office/drawing/2014/main" id="{55C0FFD5-F4EC-4179-93EB-567D14E1DE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362076"/>
              </p:ext>
            </p:extLst>
          </p:nvPr>
        </p:nvGraphicFramePr>
        <p:xfrm>
          <a:off x="924654" y="1233893"/>
          <a:ext cx="5499006" cy="4663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40231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549847">
                  <a:extLst>
                    <a:ext uri="{9D8B030D-6E8A-4147-A177-3AD203B41FA5}">
                      <a16:colId xmlns:a16="http://schemas.microsoft.com/office/drawing/2014/main" val="396212738"/>
                    </a:ext>
                  </a:extLst>
                </a:gridCol>
                <a:gridCol w="1808928">
                  <a:extLst>
                    <a:ext uri="{9D8B030D-6E8A-4147-A177-3AD203B41FA5}">
                      <a16:colId xmlns:a16="http://schemas.microsoft.com/office/drawing/2014/main" val="3785714039"/>
                    </a:ext>
                  </a:extLst>
                </a:gridCol>
              </a:tblGrid>
              <a:tr h="194921"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TW </a:t>
                      </a:r>
                      <a:r>
                        <a:rPr lang="de-DE" sz="1200" dirty="0" err="1"/>
                        <a:t>structure</a:t>
                      </a:r>
                      <a:r>
                        <a:rPr lang="de-DE" sz="1200" dirty="0"/>
                        <a:t> „F3“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2x SW </a:t>
                      </a:r>
                      <a:r>
                        <a:rPr lang="de-DE" sz="1200" dirty="0" err="1"/>
                        <a:t>structure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for</a:t>
                      </a:r>
                      <a:r>
                        <a:rPr lang="de-DE" sz="1200" dirty="0"/>
                        <a:t> P</a:t>
                      </a:r>
                      <a:r>
                        <a:rPr lang="de-DE" sz="1200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Frequency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Constant </a:t>
                      </a:r>
                      <a:r>
                        <a:rPr lang="de-DE" sz="1200" b="1" dirty="0" err="1"/>
                        <a:t>aperture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30 mm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30 mm</a:t>
                      </a: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177364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Phase </a:t>
                      </a:r>
                      <a:r>
                        <a:rPr lang="de-DE" sz="1200" b="1" dirty="0" err="1"/>
                        <a:t>advance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r>
                        <a:rPr lang="de-DE" sz="1200" b="1" dirty="0">
                          <a:sym typeface="Wingdings" panose="05000000000000000000" pitchFamily="2" charset="2"/>
                        </a:rPr>
                        <a:t>/10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200" b="1" dirty="0">
                          <a:sym typeface="Wingdings" panose="05000000000000000000" pitchFamily="2" charset="2"/>
                        </a:rPr>
                        <a:t>π</a:t>
                      </a: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14584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Length (num cells)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3.0 m (44)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/>
                        <a:t>2x 1.5 m</a:t>
                      </a: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19427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 err="1"/>
                        <a:t>Entr</a:t>
                      </a:r>
                      <a:r>
                        <a:rPr lang="en-US" sz="1200" dirty="0"/>
                        <a:t>., exit iris thickness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14.3 mm, 20.0 mm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5.25 mm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491664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Transverse wake at 17.5 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200" dirty="0"/>
                        <a:t>0.13 V/pC/mm/m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0.12 </a:t>
                      </a:r>
                      <a:r>
                        <a:rPr lang="da-DK" sz="1200" dirty="0"/>
                        <a:t>V/pC/mm/m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781060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Filling time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447 </a:t>
                      </a:r>
                      <a:r>
                        <a:rPr lang="de-DE" sz="1200" dirty="0" err="1"/>
                        <a:t>ns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11787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Min. group velocity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1.9 % c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560713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Largest cell radius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61 mm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91946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SLED coupling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17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50919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Eff. shunt impedance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39 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14.9 (29.8) </a:t>
                      </a:r>
                      <a:r>
                        <a:rPr lang="de-DE" sz="1200" b="1" dirty="0"/>
                        <a:t>M</a:t>
                      </a:r>
                      <a:r>
                        <a:rPr lang="el-GR" sz="1200" b="1" dirty="0"/>
                        <a:t>Ω/</a:t>
                      </a:r>
                      <a:r>
                        <a:rPr lang="de-DE" sz="1200" b="1" dirty="0"/>
                        <a:t>m</a:t>
                      </a: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03549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0" dirty="0"/>
                        <a:t>Average </a:t>
                      </a:r>
                      <a:r>
                        <a:rPr lang="de-DE" sz="1200" b="0" dirty="0" err="1"/>
                        <a:t>gradient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20 MV/m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20 MV/m</a:t>
                      </a: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823249"/>
                  </a:ext>
                </a:extLst>
              </a:tr>
              <a:tr h="239482">
                <a:tc>
                  <a:txBody>
                    <a:bodyPr/>
                    <a:lstStyle/>
                    <a:p>
                      <a:r>
                        <a:rPr lang="en-US" sz="1200" dirty="0"/>
                        <a:t>E</a:t>
                      </a:r>
                      <a:r>
                        <a:rPr lang="en-US" sz="1200" baseline="-25000" dirty="0"/>
                        <a:t>max </a:t>
                      </a:r>
                      <a:r>
                        <a:rPr lang="en-US" sz="1200" baseline="0" dirty="0"/>
                        <a:t>(instant.)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77 MV/m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88 MV/m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33076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 err="1"/>
                        <a:t>S</a:t>
                      </a:r>
                      <a:r>
                        <a:rPr lang="en-US" sz="1200" baseline="-25000" dirty="0" err="1"/>
                        <a:t>c,max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(instant.)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585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0369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dirty="0"/>
                        <a:t>Klystron pulse </a:t>
                      </a:r>
                      <a:r>
                        <a:rPr lang="de-DE" sz="1200" dirty="0" err="1"/>
                        <a:t>length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 µs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5 </a:t>
                      </a:r>
                      <a:r>
                        <a:rPr lang="de-DE" sz="1200" dirty="0"/>
                        <a:t>µs </a:t>
                      </a:r>
                      <a:r>
                        <a:rPr lang="en-US" sz="1200" dirty="0"/>
                        <a:t>(</a:t>
                      </a:r>
                      <a:r>
                        <a:rPr lang="el-GR" sz="1200" dirty="0"/>
                        <a:t>β</a:t>
                      </a:r>
                      <a:r>
                        <a:rPr lang="en-US" sz="1200" dirty="0"/>
                        <a:t> = 2)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927549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Klystron power per structure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30 MW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45 MW (</a:t>
                      </a:r>
                      <a:r>
                        <a:rPr lang="el-GR" sz="1200" dirty="0"/>
                        <a:t>β</a:t>
                      </a:r>
                      <a:r>
                        <a:rPr lang="en-US" sz="1200" dirty="0"/>
                        <a:t> = 2)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54528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445E851C-C13C-4FD6-A739-FC50588E08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38" t="14615" r="3305" b="21082"/>
          <a:stretch/>
        </p:blipFill>
        <p:spPr>
          <a:xfrm>
            <a:off x="6515100" y="2766060"/>
            <a:ext cx="5335403" cy="29716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F0AF51-5C4E-4AFE-B11B-822F69F206B3}"/>
              </a:ext>
            </a:extLst>
          </p:cNvPr>
          <p:cNvSpPr txBox="1"/>
          <p:nvPr/>
        </p:nvSpPr>
        <p:spPr>
          <a:xfrm>
            <a:off x="6515100" y="5501640"/>
            <a:ext cx="549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Courtesy of R.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Zennaro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(https://indico.cern.ch/event/1150396/contributions/4830169/attachments/2433628/4167805/20220429_WP1_3_6.pdf)</a:t>
            </a:r>
            <a:endParaRPr lang="en-CH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ECAFC1-3D9A-4DB1-A28F-E423BF5DB7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193" r="7382"/>
          <a:stretch/>
        </p:blipFill>
        <p:spPr>
          <a:xfrm flipH="1">
            <a:off x="7018512" y="1298357"/>
            <a:ext cx="3542807" cy="12615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D32FBC-02B1-4BFC-90A0-4F477937633D}"/>
              </a:ext>
            </a:extLst>
          </p:cNvPr>
          <p:cNvSpPr txBox="1"/>
          <p:nvPr/>
        </p:nvSpPr>
        <p:spPr>
          <a:xfrm>
            <a:off x="8624899" y="1367951"/>
            <a:ext cx="2954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TWS </a:t>
            </a:r>
            <a:r>
              <a:rPr lang="de-DE" sz="1100" b="1" dirty="0" err="1"/>
              <a:t>baseline</a:t>
            </a:r>
            <a:r>
              <a:rPr lang="de-DE" sz="1100" b="1" dirty="0"/>
              <a:t> „F3“</a:t>
            </a:r>
            <a:endParaRPr lang="en-CH" sz="11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6FE0AA-FA09-4E41-B9B1-88A6AE057E84}"/>
              </a:ext>
            </a:extLst>
          </p:cNvPr>
          <p:cNvSpPr txBox="1"/>
          <p:nvPr/>
        </p:nvSpPr>
        <p:spPr>
          <a:xfrm>
            <a:off x="8624899" y="3434808"/>
            <a:ext cx="2954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SWS </a:t>
            </a:r>
            <a:r>
              <a:rPr lang="de-DE" sz="1100" b="1" dirty="0" err="1"/>
              <a:t>for</a:t>
            </a:r>
            <a:r>
              <a:rPr lang="de-DE" sz="1100" b="1" dirty="0"/>
              <a:t> P</a:t>
            </a:r>
            <a:r>
              <a:rPr lang="de-DE" sz="1100" b="1" baseline="30000" dirty="0"/>
              <a:t>3</a:t>
            </a:r>
            <a:endParaRPr lang="en-CH" sz="1100" b="1" baseline="30000" dirty="0"/>
          </a:p>
        </p:txBody>
      </p:sp>
    </p:spTree>
    <p:extLst>
      <p:ext uri="{BB962C8B-B14F-4D97-AF65-F5344CB8AC3E}">
        <p14:creationId xmlns:p14="http://schemas.microsoft.com/office/powerpoint/2010/main" val="4277335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8208747-132F-4EA6-A62B-3C6A44164248}"/>
              </a:ext>
            </a:extLst>
          </p:cNvPr>
          <p:cNvCxnSpPr>
            <a:cxnSpLocks/>
          </p:cNvCxnSpPr>
          <p:nvPr/>
        </p:nvCxnSpPr>
        <p:spPr>
          <a:xfrm>
            <a:off x="5687249" y="1209113"/>
            <a:ext cx="0" cy="4721879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C64C4C75-EEAE-4106-8549-ED4369019862}"/>
              </a:ext>
            </a:extLst>
          </p:cNvPr>
          <p:cNvSpPr txBox="1">
            <a:spLocks/>
          </p:cNvSpPr>
          <p:nvPr/>
        </p:nvSpPr>
        <p:spPr>
          <a:xfrm>
            <a:off x="838200" y="98033"/>
            <a:ext cx="10515600" cy="86647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Possible </a:t>
            </a:r>
            <a:r>
              <a:rPr lang="de-DE" sz="3200" dirty="0" err="1">
                <a:solidFill>
                  <a:srgbClr val="0070C0"/>
                </a:solidFill>
              </a:rPr>
              <a:t>fabrication</a:t>
            </a:r>
            <a:r>
              <a:rPr lang="de-DE" sz="3200" dirty="0">
                <a:solidFill>
                  <a:srgbClr val="0070C0"/>
                </a:solidFill>
              </a:rPr>
              <a:t> of F3 </a:t>
            </a:r>
            <a:r>
              <a:rPr lang="de-DE" sz="3200" dirty="0" err="1">
                <a:solidFill>
                  <a:srgbClr val="0070C0"/>
                </a:solidFill>
              </a:rPr>
              <a:t>structure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br>
              <a:rPr lang="de-DE" sz="3200" dirty="0">
                <a:solidFill>
                  <a:srgbClr val="0070C0"/>
                </a:solidFill>
              </a:rPr>
            </a:br>
            <a:r>
              <a:rPr lang="de-DE" sz="3200" dirty="0" err="1">
                <a:solidFill>
                  <a:srgbClr val="0070C0"/>
                </a:solidFill>
              </a:rPr>
              <a:t>with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quadratic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outer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cross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section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EFEDEB-BC89-44E5-A271-0FBD39A06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DD3F6E-B1A8-4870-8FB5-89790FF51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ED659-4C36-476D-AA2C-462CF2412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23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F0AF51-5C4E-4AFE-B11B-822F69F206B3}"/>
              </a:ext>
            </a:extLst>
          </p:cNvPr>
          <p:cNvSpPr txBox="1"/>
          <p:nvPr/>
        </p:nvSpPr>
        <p:spPr>
          <a:xfrm>
            <a:off x="1744980" y="5970186"/>
            <a:ext cx="10017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Courtesy of R.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Zennaro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i="1" dirty="0">
                <a:solidFill>
                  <a:schemeClr val="bg1">
                    <a:lumMod val="50000"/>
                  </a:schemeClr>
                </a:solidFill>
              </a:rPr>
              <a:t>(https://indico.cern.ch/event/1150396/contributions/4830169/attachments/2433628/4167805/20220429_WP1_3_6.pdf)</a:t>
            </a:r>
            <a:endParaRPr lang="en-CH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D32FBC-02B1-4BFC-90A0-4F477937633D}"/>
              </a:ext>
            </a:extLst>
          </p:cNvPr>
          <p:cNvSpPr txBox="1"/>
          <p:nvPr/>
        </p:nvSpPr>
        <p:spPr>
          <a:xfrm>
            <a:off x="838200" y="1405510"/>
            <a:ext cx="3926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Squared shape of the disks, circular housing included in the design. Brazing and machining to be tested.</a:t>
            </a:r>
            <a:endParaRPr lang="en-CH" sz="12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1B6F79-6514-413B-B6DF-A13C9D0200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056" t="33929" r="29858" b="21473"/>
          <a:stretch/>
        </p:blipFill>
        <p:spPr>
          <a:xfrm>
            <a:off x="4796129" y="1042898"/>
            <a:ext cx="1809740" cy="18097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0B3C00-F871-4CD2-A847-0D3D09223C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84" t="2518" r="14304" b="6825"/>
          <a:stretch/>
        </p:blipFill>
        <p:spPr>
          <a:xfrm>
            <a:off x="2501723" y="3284161"/>
            <a:ext cx="2426262" cy="2646831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F69D484-C7FE-42EA-BC3E-9E34124B8FDB}"/>
              </a:ext>
            </a:extLst>
          </p:cNvPr>
          <p:cNvGrpSpPr/>
          <p:nvPr/>
        </p:nvGrpSpPr>
        <p:grpSpPr>
          <a:xfrm>
            <a:off x="94369" y="2025581"/>
            <a:ext cx="2426261" cy="2426261"/>
            <a:chOff x="611560" y="1213418"/>
            <a:chExt cx="3384376" cy="338437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B6E0DD9-1586-4211-BC00-EEC1940990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133" t="5220" r="14117" b="9113"/>
            <a:stretch/>
          </p:blipFill>
          <p:spPr>
            <a:xfrm>
              <a:off x="611560" y="1213418"/>
              <a:ext cx="3384376" cy="3384376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4903E64-C8EE-4F08-82B4-F543694C3636}"/>
                </a:ext>
              </a:extLst>
            </p:cNvPr>
            <p:cNvCxnSpPr/>
            <p:nvPr/>
          </p:nvCxnSpPr>
          <p:spPr bwMode="auto">
            <a:xfrm flipV="1">
              <a:off x="1403648" y="1995686"/>
              <a:ext cx="1728192" cy="180020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1FB74CE-DFF6-4AE8-B445-8991B1488056}"/>
                </a:ext>
              </a:extLst>
            </p:cNvPr>
            <p:cNvSpPr txBox="1"/>
            <p:nvPr/>
          </p:nvSpPr>
          <p:spPr>
            <a:xfrm>
              <a:off x="2699792" y="2715147"/>
              <a:ext cx="648072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126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ADAED38-1466-4A60-9B4E-968C329B9999}"/>
              </a:ext>
            </a:extLst>
          </p:cNvPr>
          <p:cNvSpPr txBox="1"/>
          <p:nvPr/>
        </p:nvSpPr>
        <p:spPr>
          <a:xfrm>
            <a:off x="7606054" y="1405509"/>
            <a:ext cx="4473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Conventional circular cup design, conventional brazing. Machining of the cavity after brazing. Requires final machining tests. </a:t>
            </a:r>
            <a:endParaRPr lang="en-GB" sz="1200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A408E96-22AC-408D-94B4-838E49FC61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213" t="9876" r="18927" b="13089"/>
          <a:stretch/>
        </p:blipFill>
        <p:spPr>
          <a:xfrm>
            <a:off x="6047955" y="3259802"/>
            <a:ext cx="2213340" cy="221334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F92C5976-F0BE-48DB-9B44-8447B8154042}"/>
              </a:ext>
            </a:extLst>
          </p:cNvPr>
          <p:cNvGrpSpPr/>
          <p:nvPr/>
        </p:nvGrpSpPr>
        <p:grpSpPr>
          <a:xfrm>
            <a:off x="9493996" y="3275422"/>
            <a:ext cx="2694765" cy="2694764"/>
            <a:chOff x="5310025" y="1089393"/>
            <a:chExt cx="3456385" cy="345638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FAFE75D-C0EB-4E38-9851-35144745E8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9249" t="11567" r="19845" b="12421"/>
            <a:stretch/>
          </p:blipFill>
          <p:spPr>
            <a:xfrm>
              <a:off x="5310025" y="1089393"/>
              <a:ext cx="3456385" cy="3456384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753539C-18BE-4A63-A6FC-04895A3F97AD}"/>
                </a:ext>
              </a:extLst>
            </p:cNvPr>
            <p:cNvCxnSpPr/>
            <p:nvPr/>
          </p:nvCxnSpPr>
          <p:spPr bwMode="auto">
            <a:xfrm flipV="1">
              <a:off x="6337738" y="2112579"/>
              <a:ext cx="1376855" cy="1382112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0377502-BD50-4009-8A39-185BACAA6F5E}"/>
                </a:ext>
              </a:extLst>
            </p:cNvPr>
            <p:cNvSpPr txBox="1"/>
            <p:nvPr/>
          </p:nvSpPr>
          <p:spPr>
            <a:xfrm rot="18727735">
              <a:off x="6448441" y="2776511"/>
              <a:ext cx="648072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146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10A1901-4192-4A54-B5F1-1A6818BEBC8C}"/>
                </a:ext>
              </a:extLst>
            </p:cNvPr>
            <p:cNvCxnSpPr/>
            <p:nvPr/>
          </p:nvCxnSpPr>
          <p:spPr bwMode="auto">
            <a:xfrm>
              <a:off x="6174828" y="2769476"/>
              <a:ext cx="1676400" cy="52552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BAD7F2-22CB-48A9-89DB-E0DBF9724590}"/>
                </a:ext>
              </a:extLst>
            </p:cNvPr>
            <p:cNvSpPr txBox="1"/>
            <p:nvPr/>
          </p:nvSpPr>
          <p:spPr>
            <a:xfrm>
              <a:off x="6475007" y="2579728"/>
              <a:ext cx="648072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126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D7D65F10-5BC6-4BDC-8BEA-60DD9374521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347" t="7941" r="23450" b="9996"/>
          <a:stretch/>
        </p:blipFill>
        <p:spPr>
          <a:xfrm>
            <a:off x="8541604" y="1972409"/>
            <a:ext cx="1759031" cy="2097306"/>
          </a:xfrm>
          <a:prstGeom prst="rect">
            <a:avLst/>
          </a:prstGeom>
        </p:spPr>
      </p:pic>
      <p:sp>
        <p:nvSpPr>
          <p:cNvPr id="28" name="Arrow: Right 27">
            <a:extLst>
              <a:ext uri="{FF2B5EF4-FFF2-40B4-BE49-F238E27FC236}">
                <a16:creationId xmlns:a16="http://schemas.microsoft.com/office/drawing/2014/main" id="{E4CE77C1-3944-42BE-A78D-19EF3C5BC150}"/>
              </a:ext>
            </a:extLst>
          </p:cNvPr>
          <p:cNvSpPr/>
          <p:nvPr/>
        </p:nvSpPr>
        <p:spPr>
          <a:xfrm>
            <a:off x="8455227" y="4191125"/>
            <a:ext cx="365761" cy="440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1217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A835FA64-0BEB-4727-A07B-4682060E78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595133"/>
              </p:ext>
            </p:extLst>
          </p:nvPr>
        </p:nvGraphicFramePr>
        <p:xfrm>
          <a:off x="541143" y="1033245"/>
          <a:ext cx="3671038" cy="2743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04705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566333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94921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err="1"/>
                        <a:t>Structure</a:t>
                      </a:r>
                      <a:r>
                        <a:rPr lang="de-DE" sz="1200" dirty="0"/>
                        <a:t> RF </a:t>
                      </a:r>
                      <a:r>
                        <a:rPr lang="de-DE" sz="1200" dirty="0" err="1"/>
                        <a:t>optimization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parameters</a:t>
                      </a:r>
                      <a:r>
                        <a:rPr lang="de-DE" sz="1200" dirty="0"/>
                        <a:t> (</a:t>
                      </a:r>
                      <a:r>
                        <a:rPr lang="de-DE" sz="1200" dirty="0" err="1"/>
                        <a:t>Structure</a:t>
                      </a:r>
                      <a:r>
                        <a:rPr lang="de-DE" sz="1200" dirty="0"/>
                        <a:t> F3)</a:t>
                      </a:r>
                      <a:endParaRPr lang="en-CH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Frequency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2.0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Length (num cells)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3.0 m (44)</a:t>
                      </a: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19427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/>
                        <a:t>Largest cell radius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61 mm</a:t>
                      </a:r>
                      <a:endParaRPr lang="en-CH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91946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0" dirty="0"/>
                        <a:t>Eff. shunt impedance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39 M</a:t>
                      </a:r>
                      <a:r>
                        <a:rPr lang="el-GR" sz="1200" b="0" dirty="0"/>
                        <a:t>Ω/</a:t>
                      </a:r>
                      <a:r>
                        <a:rPr lang="de-DE" sz="1200" b="0" dirty="0"/>
                        <a:t>m</a:t>
                      </a:r>
                      <a:endParaRPr lang="en-CH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035492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Average </a:t>
                      </a:r>
                      <a:r>
                        <a:rPr lang="de-DE" sz="1200" b="1" dirty="0" err="1"/>
                        <a:t>gradient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20 MV/m</a:t>
                      </a: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823249"/>
                  </a:ext>
                </a:extLst>
              </a:tr>
              <a:tr h="239482">
                <a:tc>
                  <a:txBody>
                    <a:bodyPr/>
                    <a:lstStyle/>
                    <a:p>
                      <a:r>
                        <a:rPr lang="en-US" sz="1200" dirty="0"/>
                        <a:t>E</a:t>
                      </a:r>
                      <a:r>
                        <a:rPr lang="en-US" sz="1200" baseline="-25000" dirty="0"/>
                        <a:t>max </a:t>
                      </a:r>
                      <a:r>
                        <a:rPr lang="en-US" sz="1200" baseline="0" dirty="0"/>
                        <a:t>(instant.)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77 </a:t>
                      </a:r>
                      <a:r>
                        <a:rPr lang="de-DE" sz="1200" b="0" dirty="0"/>
                        <a:t>MV/m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33076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dirty="0" err="1"/>
                        <a:t>S</a:t>
                      </a:r>
                      <a:r>
                        <a:rPr lang="en-US" sz="1200" baseline="-25000" dirty="0" err="1"/>
                        <a:t>c,max</a:t>
                      </a:r>
                      <a:r>
                        <a:rPr lang="en-US" sz="1200" baseline="-25000" dirty="0"/>
                        <a:t> </a:t>
                      </a:r>
                      <a:r>
                        <a:rPr lang="en-US" sz="1200" baseline="0" dirty="0"/>
                        <a:t>(instant.)</a:t>
                      </a:r>
                      <a:endParaRPr lang="en-CH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/>
                        <a:t>585 mW/</a:t>
                      </a:r>
                      <a:r>
                        <a:rPr lang="el-GR" sz="1200" dirty="0"/>
                        <a:t>μ</a:t>
                      </a:r>
                      <a:r>
                        <a:rPr lang="de-DE" sz="1200" dirty="0"/>
                        <a:t>m²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0369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Klystron pulse </a:t>
                      </a:r>
                      <a:r>
                        <a:rPr lang="de-DE" sz="1200" b="1" dirty="0" err="1"/>
                        <a:t>length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5 µs</a:t>
                      </a:r>
                      <a:endParaRPr lang="en-CH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927549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en-US" sz="1200" b="1" dirty="0"/>
                        <a:t>Klystron power per structure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/>
                        <a:t>30 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1254528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838200" y="228094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rgbClr val="0070C0"/>
                </a:solidFill>
              </a:rPr>
              <a:t>Thermal </a:t>
            </a:r>
            <a:r>
              <a:rPr lang="de-DE" sz="3600" dirty="0" err="1">
                <a:solidFill>
                  <a:srgbClr val="0070C0"/>
                </a:solidFill>
              </a:rPr>
              <a:t>load</a:t>
            </a:r>
            <a:endParaRPr lang="en-CH" sz="3600" dirty="0">
              <a:solidFill>
                <a:srgbClr val="0070C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50B351-A46E-401B-9DD3-67B8F5E29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794D5-C660-4DE0-8006-57A4492A4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24</a:t>
            </a:fld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2D30B1-F648-4D27-B086-4B167A12A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1652" y="5163080"/>
            <a:ext cx="2863847" cy="11932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F52CAA-BB22-4E2A-98DC-AE20EE88A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424282" y="2036861"/>
            <a:ext cx="4359676" cy="1897011"/>
          </a:xfrm>
          <a:prstGeom prst="rect">
            <a:avLst/>
          </a:prstGeom>
        </p:spPr>
      </p:pic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FCE1D7B6-B7E5-4250-887B-352D7E2A2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803455"/>
              </p:ext>
            </p:extLst>
          </p:nvPr>
        </p:nvGraphicFramePr>
        <p:xfrm>
          <a:off x="541143" y="4128869"/>
          <a:ext cx="3671038" cy="1920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27563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443475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94921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/>
                        <a:t>Thermal </a:t>
                      </a:r>
                      <a:r>
                        <a:rPr lang="de-DE" sz="1200" dirty="0" err="1"/>
                        <a:t>load</a:t>
                      </a:r>
                      <a:r>
                        <a:rPr lang="de-DE" sz="1200" dirty="0"/>
                        <a:t> </a:t>
                      </a:r>
                      <a:r>
                        <a:rPr lang="de-DE" sz="1200" dirty="0" err="1"/>
                        <a:t>parameters</a:t>
                      </a:r>
                      <a:endParaRPr lang="en-CH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Linac</a:t>
                      </a:r>
                      <a:r>
                        <a:rPr lang="de-DE" sz="1200" b="1" dirty="0"/>
                        <a:t> </a:t>
                      </a:r>
                      <a:r>
                        <a:rPr lang="de-DE" sz="1200" b="1" dirty="0" err="1"/>
                        <a:t>repetition</a:t>
                      </a:r>
                      <a:r>
                        <a:rPr lang="de-DE" sz="1200" b="1" dirty="0"/>
                        <a:t> rate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200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0" dirty="0" err="1"/>
                        <a:t>Avg</a:t>
                      </a:r>
                      <a:r>
                        <a:rPr lang="de-DE" sz="1200" b="0" dirty="0"/>
                        <a:t>. </a:t>
                      </a:r>
                      <a:r>
                        <a:rPr lang="de-DE" sz="1200" b="0" dirty="0" err="1"/>
                        <a:t>klystron</a:t>
                      </a:r>
                      <a:r>
                        <a:rPr lang="de-DE" sz="1200" b="0" dirty="0"/>
                        <a:t> </a:t>
                      </a:r>
                      <a:r>
                        <a:rPr lang="de-DE" sz="1200" b="0" dirty="0" err="1"/>
                        <a:t>output</a:t>
                      </a:r>
                      <a:r>
                        <a:rPr lang="de-DE" sz="1200" b="0" dirty="0"/>
                        <a:t> power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30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345263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Avg</a:t>
                      </a:r>
                      <a:r>
                        <a:rPr lang="de-DE" sz="1200" b="1" dirty="0"/>
                        <a:t>. </a:t>
                      </a:r>
                      <a:r>
                        <a:rPr lang="de-DE" sz="1200" b="1" dirty="0" err="1"/>
                        <a:t>structure</a:t>
                      </a:r>
                      <a:r>
                        <a:rPr lang="de-DE" sz="1200" b="1" dirty="0"/>
                        <a:t> </a:t>
                      </a:r>
                      <a:r>
                        <a:rPr lang="de-DE" sz="1200" b="1" dirty="0" err="1"/>
                        <a:t>input</a:t>
                      </a:r>
                      <a:r>
                        <a:rPr lang="de-DE" sz="1200" b="1" dirty="0"/>
                        <a:t> power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24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0" dirty="0" err="1"/>
                        <a:t>Avg</a:t>
                      </a:r>
                      <a:r>
                        <a:rPr lang="de-DE" sz="1200" b="0" dirty="0"/>
                        <a:t>. </a:t>
                      </a:r>
                      <a:r>
                        <a:rPr lang="de-DE" sz="1200" b="0" dirty="0" err="1"/>
                        <a:t>losses</a:t>
                      </a:r>
                      <a:r>
                        <a:rPr lang="de-DE" sz="1200" b="0" dirty="0"/>
                        <a:t> in pulse </a:t>
                      </a:r>
                      <a:r>
                        <a:rPr lang="de-DE" sz="1200" b="0" dirty="0" err="1"/>
                        <a:t>compressor</a:t>
                      </a:r>
                      <a:endParaRPr lang="en-CH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/>
                        <a:t>6 kW (20 %)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/>
                        <a:t>Total </a:t>
                      </a:r>
                      <a:r>
                        <a:rPr lang="de-DE" sz="1200" b="1" dirty="0" err="1"/>
                        <a:t>avg</a:t>
                      </a:r>
                      <a:r>
                        <a:rPr lang="de-DE" sz="1200" b="1" dirty="0"/>
                        <a:t>. wall </a:t>
                      </a:r>
                      <a:r>
                        <a:rPr lang="de-DE" sz="1200" b="1" dirty="0" err="1"/>
                        <a:t>losses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5.7 kW (1.9 kW/m)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200" b="1" dirty="0" err="1"/>
                        <a:t>Avg</a:t>
                      </a:r>
                      <a:r>
                        <a:rPr lang="de-DE" sz="1200" b="1" dirty="0"/>
                        <a:t>. wall </a:t>
                      </a:r>
                      <a:r>
                        <a:rPr lang="de-DE" sz="1200" b="1" dirty="0" err="1"/>
                        <a:t>losses</a:t>
                      </a:r>
                      <a:r>
                        <a:rPr lang="de-DE" sz="1200" b="1" dirty="0"/>
                        <a:t> in </a:t>
                      </a:r>
                      <a:r>
                        <a:rPr lang="de-DE" sz="1200" b="1" dirty="0" err="1"/>
                        <a:t>first</a:t>
                      </a:r>
                      <a:r>
                        <a:rPr lang="de-DE" sz="1200" b="1" dirty="0"/>
                        <a:t> </a:t>
                      </a:r>
                      <a:r>
                        <a:rPr lang="de-DE" sz="1200" b="1" dirty="0" err="1"/>
                        <a:t>cell</a:t>
                      </a:r>
                      <a:endParaRPr lang="en-CH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/>
                        <a:t>126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71639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B2FB9DF4-0777-49F5-8171-AD27D1DB3A74}"/>
              </a:ext>
            </a:extLst>
          </p:cNvPr>
          <p:cNvSpPr txBox="1"/>
          <p:nvPr/>
        </p:nvSpPr>
        <p:spPr>
          <a:xfrm>
            <a:off x="5332669" y="587204"/>
            <a:ext cx="25429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/>
              <a:t>Instantaneous</a:t>
            </a:r>
            <a:r>
              <a:rPr lang="de-DE" sz="1100" b="1" dirty="0"/>
              <a:t> wall </a:t>
            </a:r>
            <a:r>
              <a:rPr lang="de-DE" sz="1100" b="1" dirty="0" err="1"/>
              <a:t>losses</a:t>
            </a:r>
            <a:r>
              <a:rPr lang="de-DE" sz="1100" b="1" dirty="0"/>
              <a:t> in </a:t>
            </a:r>
            <a:r>
              <a:rPr lang="de-DE" sz="1100" b="1" dirty="0" err="1"/>
              <a:t>first</a:t>
            </a:r>
            <a:r>
              <a:rPr lang="de-DE" sz="1100" b="1" dirty="0"/>
              <a:t> </a:t>
            </a:r>
            <a:r>
              <a:rPr lang="de-DE" sz="1100" b="1" dirty="0" err="1"/>
              <a:t>cell</a:t>
            </a:r>
            <a:endParaRPr lang="en-CH" sz="11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A54084-C3F1-4E02-A25A-2E04CC30DD3F}"/>
              </a:ext>
            </a:extLst>
          </p:cNvPr>
          <p:cNvSpPr txBox="1"/>
          <p:nvPr/>
        </p:nvSpPr>
        <p:spPr>
          <a:xfrm>
            <a:off x="7875571" y="4927898"/>
            <a:ext cx="2954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Average wall </a:t>
            </a:r>
            <a:r>
              <a:rPr lang="de-DE" sz="1100" b="1" dirty="0" err="1"/>
              <a:t>losses</a:t>
            </a:r>
            <a:r>
              <a:rPr lang="de-DE" sz="1100" b="1" dirty="0"/>
              <a:t> </a:t>
            </a:r>
            <a:r>
              <a:rPr lang="de-DE" sz="1100" b="1" dirty="0" err="1"/>
              <a:t>along</a:t>
            </a:r>
            <a:r>
              <a:rPr lang="de-DE" sz="1100" b="1" dirty="0"/>
              <a:t> </a:t>
            </a:r>
            <a:r>
              <a:rPr lang="de-DE" sz="1100" b="1" dirty="0" err="1"/>
              <a:t>structure</a:t>
            </a:r>
            <a:endParaRPr lang="en-CH" sz="11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4C6EC0F-7E51-4BAA-BB6D-80EFC63550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9646" y="892099"/>
            <a:ext cx="3280544" cy="396997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FEB93-4833-431F-B11F-1BC14D8F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</p:spTree>
    <p:extLst>
      <p:ext uri="{BB962C8B-B14F-4D97-AF65-F5344CB8AC3E}">
        <p14:creationId xmlns:p14="http://schemas.microsoft.com/office/powerpoint/2010/main" val="2272104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3FECA2C-6DFF-42F8-B50F-68D853F75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861" y="619432"/>
            <a:ext cx="3539539" cy="274225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720020" y="83164"/>
            <a:ext cx="10515600" cy="86647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rgbClr val="0070C0"/>
                </a:solidFill>
              </a:rPr>
              <a:t>Thermal </a:t>
            </a:r>
            <a:r>
              <a:rPr lang="de-DE" sz="3600" dirty="0" err="1">
                <a:solidFill>
                  <a:srgbClr val="0070C0"/>
                </a:solidFill>
              </a:rPr>
              <a:t>simulation</a:t>
            </a:r>
            <a:r>
              <a:rPr lang="de-DE" sz="3600" dirty="0">
                <a:solidFill>
                  <a:srgbClr val="0070C0"/>
                </a:solidFill>
              </a:rPr>
              <a:t> of </a:t>
            </a:r>
            <a:r>
              <a:rPr lang="de-DE" sz="3600" dirty="0" err="1">
                <a:solidFill>
                  <a:srgbClr val="0070C0"/>
                </a:solidFill>
              </a:rPr>
              <a:t>first</a:t>
            </a:r>
            <a:r>
              <a:rPr lang="de-DE" sz="3600" dirty="0">
                <a:solidFill>
                  <a:srgbClr val="0070C0"/>
                </a:solidFill>
              </a:rPr>
              <a:t> </a:t>
            </a:r>
            <a:r>
              <a:rPr lang="de-DE" sz="3600" dirty="0" err="1">
                <a:solidFill>
                  <a:srgbClr val="0070C0"/>
                </a:solidFill>
              </a:rPr>
              <a:t>cell</a:t>
            </a:r>
            <a:endParaRPr lang="de-DE" sz="3600" dirty="0">
              <a:solidFill>
                <a:srgbClr val="0070C0"/>
              </a:solidFill>
            </a:endParaRPr>
          </a:p>
          <a:p>
            <a:r>
              <a:rPr lang="en-US" sz="2700" dirty="0">
                <a:solidFill>
                  <a:srgbClr val="0070C0"/>
                </a:solidFill>
              </a:rPr>
              <a:t>(</a:t>
            </a:r>
            <a:r>
              <a:rPr lang="de-DE" sz="2700" dirty="0" err="1">
                <a:solidFill>
                  <a:srgbClr val="0070C0"/>
                </a:solidFill>
              </a:rPr>
              <a:t>thicker</a:t>
            </a:r>
            <a:r>
              <a:rPr lang="de-DE" sz="2700" dirty="0">
                <a:solidFill>
                  <a:srgbClr val="0070C0"/>
                </a:solidFill>
              </a:rPr>
              <a:t> </a:t>
            </a:r>
            <a:r>
              <a:rPr lang="de-DE" sz="2700" dirty="0" err="1">
                <a:solidFill>
                  <a:srgbClr val="0070C0"/>
                </a:solidFill>
              </a:rPr>
              <a:t>copper</a:t>
            </a:r>
            <a:r>
              <a:rPr lang="de-DE" sz="2700" dirty="0">
                <a:solidFill>
                  <a:srgbClr val="0070C0"/>
                </a:solidFill>
              </a:rPr>
              <a:t>)</a:t>
            </a:r>
            <a:endParaRPr lang="en-CH" sz="2700" dirty="0">
              <a:solidFill>
                <a:srgbClr val="0070C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50B351-A46E-401B-9DD3-67B8F5E29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794D5-C660-4DE0-8006-57A4492A4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25</a:t>
            </a:fld>
            <a:endParaRPr lang="en-CH"/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FCE1D7B6-B7E5-4250-887B-352D7E2A2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719166"/>
              </p:ext>
            </p:extLst>
          </p:nvPr>
        </p:nvGraphicFramePr>
        <p:xfrm>
          <a:off x="265908" y="1002544"/>
          <a:ext cx="3671038" cy="17602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4025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507013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94921">
                <a:tc gridSpan="2"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Thermal </a:t>
                      </a:r>
                      <a:r>
                        <a:rPr lang="de-DE" sz="1050" dirty="0" err="1"/>
                        <a:t>load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parameters</a:t>
                      </a:r>
                      <a:endParaRPr lang="en-CH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Linac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repetition</a:t>
                      </a:r>
                      <a:r>
                        <a:rPr lang="de-DE" sz="1050" b="0" dirty="0"/>
                        <a:t> rate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200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1" dirty="0" err="1"/>
                        <a:t>Avg</a:t>
                      </a:r>
                      <a:r>
                        <a:rPr lang="de-DE" sz="1050" b="1" dirty="0"/>
                        <a:t>. </a:t>
                      </a:r>
                      <a:r>
                        <a:rPr lang="de-DE" sz="1050" b="1" dirty="0" err="1"/>
                        <a:t>structure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input</a:t>
                      </a:r>
                      <a:r>
                        <a:rPr lang="de-DE" sz="1050" b="1" dirty="0"/>
                        <a:t> power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24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klystron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output</a:t>
                      </a:r>
                      <a:r>
                        <a:rPr lang="de-DE" sz="1050" b="0" dirty="0"/>
                        <a:t> power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losses</a:t>
                      </a:r>
                      <a:r>
                        <a:rPr lang="de-DE" sz="1050" b="0" dirty="0"/>
                        <a:t> in pulse </a:t>
                      </a:r>
                      <a:r>
                        <a:rPr lang="de-DE" sz="1050" b="0" dirty="0" err="1"/>
                        <a:t>compressor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6 kW (20 %)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/>
                        <a:t>Total </a:t>
                      </a:r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wall </a:t>
                      </a:r>
                      <a:r>
                        <a:rPr lang="de-DE" sz="1050" b="0" dirty="0" err="1"/>
                        <a:t>losses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5.7 kW (1.9 kW/m)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1" dirty="0" err="1"/>
                        <a:t>Avg</a:t>
                      </a:r>
                      <a:r>
                        <a:rPr lang="de-DE" sz="1050" b="1" dirty="0"/>
                        <a:t>. wall </a:t>
                      </a:r>
                      <a:r>
                        <a:rPr lang="de-DE" sz="1050" b="1" dirty="0" err="1"/>
                        <a:t>losses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first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cell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126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716394"/>
                  </a:ext>
                </a:extLst>
              </a:tr>
            </a:tbl>
          </a:graphicData>
        </a:graphic>
      </p:graphicFrame>
      <p:graphicFrame>
        <p:nvGraphicFramePr>
          <p:cNvPr id="16" name="Table 3">
            <a:extLst>
              <a:ext uri="{FF2B5EF4-FFF2-40B4-BE49-F238E27FC236}">
                <a16:creationId xmlns:a16="http://schemas.microsoft.com/office/drawing/2014/main" id="{2DBCB756-5CDD-415C-B267-8325F4746E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15807"/>
              </p:ext>
            </p:extLst>
          </p:nvPr>
        </p:nvGraphicFramePr>
        <p:xfrm>
          <a:off x="265908" y="4897134"/>
          <a:ext cx="3671038" cy="1508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72492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498546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75188">
                <a:tc>
                  <a:txBody>
                    <a:bodyPr/>
                    <a:lstStyle/>
                    <a:p>
                      <a:r>
                        <a:rPr lang="de-DE" sz="1050" dirty="0"/>
                        <a:t>Material </a:t>
                      </a:r>
                      <a:r>
                        <a:rPr lang="de-DE" sz="1050" dirty="0" err="1"/>
                        <a:t>properties</a:t>
                      </a:r>
                      <a:endParaRPr lang="en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err="1"/>
                        <a:t>Cu</a:t>
                      </a:r>
                      <a:r>
                        <a:rPr lang="de-DE" sz="1050" dirty="0"/>
                        <a:t> OFE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Electrical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conductivity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58 MS/m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Thermal </a:t>
                      </a:r>
                      <a:r>
                        <a:rPr lang="de-DE" sz="1050" b="0" dirty="0" err="1"/>
                        <a:t>conductivity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398 W/m/K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Density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8.93 g/cm³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Specific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heat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385 J/kg/K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Convection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to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water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channel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4 kW/m²/K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0FDD3A65-D2CE-402E-A6CF-406FB9C4DFC7}"/>
              </a:ext>
            </a:extLst>
          </p:cNvPr>
          <p:cNvSpPr txBox="1"/>
          <p:nvPr/>
        </p:nvSpPr>
        <p:spPr>
          <a:xfrm>
            <a:off x="5191216" y="3397260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iris</a:t>
            </a:r>
            <a:r>
              <a:rPr lang="de-DE" sz="1200" b="1" dirty="0"/>
              <a:t> </a:t>
            </a:r>
            <a:r>
              <a:rPr lang="de-DE" sz="1200" b="1" dirty="0" err="1"/>
              <a:t>cross</a:t>
            </a:r>
            <a:r>
              <a:rPr lang="de-DE" sz="1200" b="1" dirty="0"/>
              <a:t> </a:t>
            </a:r>
            <a:r>
              <a:rPr lang="de-DE" sz="1200" b="1" dirty="0" err="1"/>
              <a:t>section</a:t>
            </a:r>
            <a:endParaRPr lang="en-CH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DDE983-FFCC-4E16-893E-DA1602DC1BBC}"/>
              </a:ext>
            </a:extLst>
          </p:cNvPr>
          <p:cNvSpPr txBox="1"/>
          <p:nvPr/>
        </p:nvSpPr>
        <p:spPr>
          <a:xfrm>
            <a:off x="8881762" y="3463451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center</a:t>
            </a:r>
            <a:r>
              <a:rPr lang="de-DE" sz="1200" b="1" dirty="0"/>
              <a:t> </a:t>
            </a:r>
            <a:r>
              <a:rPr lang="de-DE" sz="1200" b="1" dirty="0" err="1"/>
              <a:t>cross</a:t>
            </a:r>
            <a:r>
              <a:rPr lang="de-DE" sz="1200" b="1" dirty="0"/>
              <a:t> </a:t>
            </a:r>
            <a:r>
              <a:rPr lang="de-DE" sz="1200" b="1" dirty="0" err="1"/>
              <a:t>section</a:t>
            </a:r>
            <a:endParaRPr lang="en-CH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6698DD-FBE8-48EA-87B4-23EB2A5B0425}"/>
              </a:ext>
            </a:extLst>
          </p:cNvPr>
          <p:cNvSpPr txBox="1"/>
          <p:nvPr/>
        </p:nvSpPr>
        <p:spPr>
          <a:xfrm>
            <a:off x="5346735" y="588110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Steady-</a:t>
            </a:r>
            <a:r>
              <a:rPr lang="de-DE" sz="1200" b="1" dirty="0" err="1"/>
              <a:t>state</a:t>
            </a:r>
            <a:r>
              <a:rPr lang="de-DE" sz="1200" b="1" dirty="0"/>
              <a:t> </a:t>
            </a:r>
            <a:r>
              <a:rPr lang="de-DE" sz="1200" b="1" dirty="0" err="1"/>
              <a:t>temperature</a:t>
            </a:r>
            <a:r>
              <a:rPr lang="de-DE" sz="1200" b="1" dirty="0"/>
              <a:t> </a:t>
            </a:r>
            <a:r>
              <a:rPr lang="de-DE" sz="1200" b="1" dirty="0" err="1"/>
              <a:t>rise</a:t>
            </a:r>
            <a:r>
              <a:rPr lang="de-DE" sz="1200" b="1" dirty="0"/>
              <a:t> (K)</a:t>
            </a:r>
            <a:endParaRPr lang="en-CH" sz="12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FA65F9-2491-4D35-BC41-00CF153D6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3670511"/>
            <a:ext cx="3115733" cy="27422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C683B3-B931-4595-A703-60256487E5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471" y="3642329"/>
            <a:ext cx="3209461" cy="2828767"/>
          </a:xfrm>
          <a:prstGeom prst="rect">
            <a:avLst/>
          </a:prstGeom>
        </p:spPr>
      </p:pic>
      <p:graphicFrame>
        <p:nvGraphicFramePr>
          <p:cNvPr id="34" name="Table 3">
            <a:extLst>
              <a:ext uri="{FF2B5EF4-FFF2-40B4-BE49-F238E27FC236}">
                <a16:creationId xmlns:a16="http://schemas.microsoft.com/office/drawing/2014/main" id="{73DE7CC1-FD35-4368-A20E-9FD05F73E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604551"/>
              </p:ext>
            </p:extLst>
          </p:nvPr>
        </p:nvGraphicFramePr>
        <p:xfrm>
          <a:off x="265908" y="2986070"/>
          <a:ext cx="3671038" cy="17602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4025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507013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75188">
                <a:tc gridSpan="2">
                  <a:txBody>
                    <a:bodyPr/>
                    <a:lstStyle/>
                    <a:p>
                      <a:pPr algn="ctr"/>
                      <a:r>
                        <a:rPr lang="de-DE" sz="1050" dirty="0" err="1"/>
                        <a:t>Exterior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geometry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parameters</a:t>
                      </a:r>
                      <a:endParaRPr lang="en-CH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Cell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radius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≈ 63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Magnet pole </a:t>
                      </a:r>
                      <a:r>
                        <a:rPr lang="de-DE" sz="1050" b="0" dirty="0" err="1"/>
                        <a:t>radius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90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1" dirty="0"/>
                        <a:t>Copper </a:t>
                      </a:r>
                      <a:r>
                        <a:rPr lang="de-DE" sz="1050" b="1" dirty="0" err="1"/>
                        <a:t>btwn</a:t>
                      </a:r>
                      <a:r>
                        <a:rPr lang="de-DE" sz="1050" b="1" dirty="0"/>
                        <a:t>. </a:t>
                      </a:r>
                      <a:r>
                        <a:rPr lang="de-DE" sz="1050" b="1" dirty="0" err="1"/>
                        <a:t>vacuum</a:t>
                      </a:r>
                      <a:r>
                        <a:rPr lang="de-DE" sz="1050" b="1" dirty="0"/>
                        <a:t> and </a:t>
                      </a:r>
                      <a:r>
                        <a:rPr lang="de-DE" sz="1050" b="1" dirty="0" err="1"/>
                        <a:t>air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22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Cooling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diameter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20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Copper </a:t>
                      </a:r>
                      <a:r>
                        <a:rPr lang="de-DE" sz="1050" b="0" dirty="0" err="1"/>
                        <a:t>btwn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and </a:t>
                      </a:r>
                      <a:r>
                        <a:rPr lang="de-DE" sz="1050" b="0" dirty="0" err="1"/>
                        <a:t>vacuum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≈ 19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Copper </a:t>
                      </a:r>
                      <a:r>
                        <a:rPr lang="de-DE" sz="1050" b="0" dirty="0" err="1"/>
                        <a:t>btwn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and </a:t>
                      </a:r>
                      <a:r>
                        <a:rPr lang="de-DE" sz="1050" b="0" dirty="0" err="1"/>
                        <a:t>air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15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65766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885921-49AF-4146-92DA-A34898F7E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</p:spTree>
    <p:extLst>
      <p:ext uri="{BB962C8B-B14F-4D97-AF65-F5344CB8AC3E}">
        <p14:creationId xmlns:p14="http://schemas.microsoft.com/office/powerpoint/2010/main" val="18591428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FCC1FE-829D-4551-A2FC-7DA59F468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850" y="711183"/>
            <a:ext cx="3436509" cy="263147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BCA9EA3-1469-43E7-8C82-F7F26795F65E}"/>
              </a:ext>
            </a:extLst>
          </p:cNvPr>
          <p:cNvSpPr txBox="1">
            <a:spLocks/>
          </p:cNvSpPr>
          <p:nvPr/>
        </p:nvSpPr>
        <p:spPr>
          <a:xfrm>
            <a:off x="720020" y="83164"/>
            <a:ext cx="10515600" cy="86647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>
                <a:solidFill>
                  <a:srgbClr val="0070C0"/>
                </a:solidFill>
              </a:rPr>
              <a:t>Thermal </a:t>
            </a:r>
            <a:r>
              <a:rPr lang="de-DE" sz="3600" dirty="0" err="1">
                <a:solidFill>
                  <a:srgbClr val="0070C0"/>
                </a:solidFill>
              </a:rPr>
              <a:t>simulation</a:t>
            </a:r>
            <a:r>
              <a:rPr lang="de-DE" sz="3600" dirty="0">
                <a:solidFill>
                  <a:srgbClr val="0070C0"/>
                </a:solidFill>
              </a:rPr>
              <a:t> of </a:t>
            </a:r>
            <a:r>
              <a:rPr lang="de-DE" sz="3600" dirty="0" err="1">
                <a:solidFill>
                  <a:srgbClr val="0070C0"/>
                </a:solidFill>
              </a:rPr>
              <a:t>first</a:t>
            </a:r>
            <a:r>
              <a:rPr lang="de-DE" sz="3600" dirty="0">
                <a:solidFill>
                  <a:srgbClr val="0070C0"/>
                </a:solidFill>
              </a:rPr>
              <a:t> </a:t>
            </a:r>
            <a:r>
              <a:rPr lang="de-DE" sz="3600" dirty="0" err="1">
                <a:solidFill>
                  <a:srgbClr val="0070C0"/>
                </a:solidFill>
              </a:rPr>
              <a:t>cell</a:t>
            </a:r>
            <a:endParaRPr lang="de-DE" sz="3600" dirty="0">
              <a:solidFill>
                <a:srgbClr val="0070C0"/>
              </a:solidFill>
            </a:endParaRPr>
          </a:p>
          <a:p>
            <a:r>
              <a:rPr lang="en-US" sz="2700" dirty="0">
                <a:solidFill>
                  <a:srgbClr val="0070C0"/>
                </a:solidFill>
              </a:rPr>
              <a:t>(</a:t>
            </a:r>
            <a:r>
              <a:rPr lang="de-DE" sz="2700" dirty="0" err="1">
                <a:solidFill>
                  <a:srgbClr val="0070C0"/>
                </a:solidFill>
              </a:rPr>
              <a:t>thinner</a:t>
            </a:r>
            <a:r>
              <a:rPr lang="de-DE" sz="2700" dirty="0">
                <a:solidFill>
                  <a:srgbClr val="0070C0"/>
                </a:solidFill>
              </a:rPr>
              <a:t> </a:t>
            </a:r>
            <a:r>
              <a:rPr lang="de-DE" sz="2700" dirty="0" err="1">
                <a:solidFill>
                  <a:srgbClr val="0070C0"/>
                </a:solidFill>
              </a:rPr>
              <a:t>copper</a:t>
            </a:r>
            <a:r>
              <a:rPr lang="de-DE" sz="2700" dirty="0">
                <a:solidFill>
                  <a:srgbClr val="0070C0"/>
                </a:solidFill>
              </a:rPr>
              <a:t>)</a:t>
            </a:r>
            <a:endParaRPr lang="en-CH" sz="2700" dirty="0">
              <a:solidFill>
                <a:srgbClr val="0070C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50B351-A46E-401B-9DD3-67B8F5E29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794D5-C660-4DE0-8006-57A4492A4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26</a:t>
            </a:fld>
            <a:endParaRPr lang="en-CH"/>
          </a:p>
        </p:txBody>
      </p:sp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FCE1D7B6-B7E5-4250-887B-352D7E2A2B7A}"/>
              </a:ext>
            </a:extLst>
          </p:cNvPr>
          <p:cNvGraphicFramePr>
            <a:graphicFrameLocks noGrp="1"/>
          </p:cNvGraphicFramePr>
          <p:nvPr/>
        </p:nvGraphicFramePr>
        <p:xfrm>
          <a:off x="265908" y="1002544"/>
          <a:ext cx="3671038" cy="17602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4025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507013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94921">
                <a:tc gridSpan="2">
                  <a:txBody>
                    <a:bodyPr/>
                    <a:lstStyle/>
                    <a:p>
                      <a:pPr algn="ctr"/>
                      <a:r>
                        <a:rPr lang="de-DE" sz="1050" dirty="0"/>
                        <a:t>Thermal </a:t>
                      </a:r>
                      <a:r>
                        <a:rPr lang="de-DE" sz="1050" dirty="0" err="1"/>
                        <a:t>load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parameters</a:t>
                      </a:r>
                      <a:endParaRPr lang="en-CH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Linac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repetition</a:t>
                      </a:r>
                      <a:r>
                        <a:rPr lang="de-DE" sz="1050" b="0" dirty="0"/>
                        <a:t> rate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200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1" dirty="0" err="1"/>
                        <a:t>Avg</a:t>
                      </a:r>
                      <a:r>
                        <a:rPr lang="de-DE" sz="1050" b="1" dirty="0"/>
                        <a:t>. </a:t>
                      </a:r>
                      <a:r>
                        <a:rPr lang="de-DE" sz="1050" b="1" dirty="0" err="1"/>
                        <a:t>structure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input</a:t>
                      </a:r>
                      <a:r>
                        <a:rPr lang="de-DE" sz="1050" b="1" dirty="0"/>
                        <a:t> power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24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klystron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output</a:t>
                      </a:r>
                      <a:r>
                        <a:rPr lang="de-DE" sz="1050" b="0" dirty="0"/>
                        <a:t> power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losses</a:t>
                      </a:r>
                      <a:r>
                        <a:rPr lang="de-DE" sz="1050" b="0" dirty="0"/>
                        <a:t> in pulse </a:t>
                      </a:r>
                      <a:r>
                        <a:rPr lang="de-DE" sz="1050" b="0" dirty="0" err="1"/>
                        <a:t>compressor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6 kW (20 %)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0" dirty="0"/>
                        <a:t>Total </a:t>
                      </a:r>
                      <a:r>
                        <a:rPr lang="de-DE" sz="1050" b="0" dirty="0" err="1"/>
                        <a:t>avg</a:t>
                      </a:r>
                      <a:r>
                        <a:rPr lang="de-DE" sz="1050" b="0" dirty="0"/>
                        <a:t>. wall </a:t>
                      </a:r>
                      <a:r>
                        <a:rPr lang="de-DE" sz="1050" b="0" dirty="0" err="1"/>
                        <a:t>losses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5.7 kW (1.9 kW/m)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94921">
                <a:tc>
                  <a:txBody>
                    <a:bodyPr/>
                    <a:lstStyle/>
                    <a:p>
                      <a:r>
                        <a:rPr lang="de-DE" sz="1050" b="1" dirty="0" err="1"/>
                        <a:t>Avg</a:t>
                      </a:r>
                      <a:r>
                        <a:rPr lang="de-DE" sz="1050" b="1" dirty="0"/>
                        <a:t>. wall </a:t>
                      </a:r>
                      <a:r>
                        <a:rPr lang="de-DE" sz="1050" b="1" dirty="0" err="1"/>
                        <a:t>losses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first</a:t>
                      </a:r>
                      <a:r>
                        <a:rPr lang="de-DE" sz="1050" b="1" dirty="0"/>
                        <a:t> </a:t>
                      </a:r>
                      <a:r>
                        <a:rPr lang="de-DE" sz="1050" b="1" dirty="0" err="1"/>
                        <a:t>cell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126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716394"/>
                  </a:ext>
                </a:extLst>
              </a:tr>
            </a:tbl>
          </a:graphicData>
        </a:graphic>
      </p:graphicFrame>
      <p:graphicFrame>
        <p:nvGraphicFramePr>
          <p:cNvPr id="16" name="Table 3">
            <a:extLst>
              <a:ext uri="{FF2B5EF4-FFF2-40B4-BE49-F238E27FC236}">
                <a16:creationId xmlns:a16="http://schemas.microsoft.com/office/drawing/2014/main" id="{2DBCB756-5CDD-415C-B267-8325F4746EE9}"/>
              </a:ext>
            </a:extLst>
          </p:cNvPr>
          <p:cNvGraphicFramePr>
            <a:graphicFrameLocks noGrp="1"/>
          </p:cNvGraphicFramePr>
          <p:nvPr/>
        </p:nvGraphicFramePr>
        <p:xfrm>
          <a:off x="265908" y="4897134"/>
          <a:ext cx="3671038" cy="1508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72492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498546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75188">
                <a:tc>
                  <a:txBody>
                    <a:bodyPr/>
                    <a:lstStyle/>
                    <a:p>
                      <a:r>
                        <a:rPr lang="de-DE" sz="1050" dirty="0"/>
                        <a:t>Material </a:t>
                      </a:r>
                      <a:r>
                        <a:rPr lang="de-DE" sz="1050" dirty="0" err="1"/>
                        <a:t>properties</a:t>
                      </a:r>
                      <a:endParaRPr lang="en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err="1"/>
                        <a:t>Cu</a:t>
                      </a:r>
                      <a:r>
                        <a:rPr lang="de-DE" sz="1050" dirty="0"/>
                        <a:t> OFE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Electrical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conductivity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58 MS/m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Thermal </a:t>
                      </a:r>
                      <a:r>
                        <a:rPr lang="de-DE" sz="1050" b="0" dirty="0" err="1"/>
                        <a:t>conductivity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398 W/m/K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Density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8.93 g/cm³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Specific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heat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385 J/kg/K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Convection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to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water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channel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4 kW/m²/K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0FDD3A65-D2CE-402E-A6CF-406FB9C4DFC7}"/>
              </a:ext>
            </a:extLst>
          </p:cNvPr>
          <p:cNvSpPr txBox="1"/>
          <p:nvPr/>
        </p:nvSpPr>
        <p:spPr>
          <a:xfrm>
            <a:off x="5191216" y="3397260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iris</a:t>
            </a:r>
            <a:r>
              <a:rPr lang="de-DE" sz="1200" b="1" dirty="0"/>
              <a:t> </a:t>
            </a:r>
            <a:r>
              <a:rPr lang="de-DE" sz="1200" b="1" dirty="0" err="1"/>
              <a:t>cross</a:t>
            </a:r>
            <a:r>
              <a:rPr lang="de-DE" sz="1200" b="1" dirty="0"/>
              <a:t> </a:t>
            </a:r>
            <a:r>
              <a:rPr lang="de-DE" sz="1200" b="1" dirty="0" err="1"/>
              <a:t>section</a:t>
            </a:r>
            <a:endParaRPr lang="en-CH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DDE983-FFCC-4E16-893E-DA1602DC1BBC}"/>
              </a:ext>
            </a:extLst>
          </p:cNvPr>
          <p:cNvSpPr txBox="1"/>
          <p:nvPr/>
        </p:nvSpPr>
        <p:spPr>
          <a:xfrm>
            <a:off x="8881762" y="3463451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center</a:t>
            </a:r>
            <a:r>
              <a:rPr lang="de-DE" sz="1200" b="1" dirty="0"/>
              <a:t> </a:t>
            </a:r>
            <a:r>
              <a:rPr lang="de-DE" sz="1200" b="1" dirty="0" err="1"/>
              <a:t>cross</a:t>
            </a:r>
            <a:r>
              <a:rPr lang="de-DE" sz="1200" b="1" dirty="0"/>
              <a:t> </a:t>
            </a:r>
            <a:r>
              <a:rPr lang="de-DE" sz="1200" b="1" dirty="0" err="1"/>
              <a:t>section</a:t>
            </a:r>
            <a:endParaRPr lang="en-CH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6698DD-FBE8-48EA-87B4-23EB2A5B0425}"/>
              </a:ext>
            </a:extLst>
          </p:cNvPr>
          <p:cNvSpPr txBox="1"/>
          <p:nvPr/>
        </p:nvSpPr>
        <p:spPr>
          <a:xfrm>
            <a:off x="4937662" y="690524"/>
            <a:ext cx="2954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Steady-</a:t>
            </a:r>
            <a:r>
              <a:rPr lang="de-DE" sz="1200" b="1" dirty="0" err="1"/>
              <a:t>state</a:t>
            </a:r>
            <a:r>
              <a:rPr lang="de-DE" sz="1200" b="1" dirty="0"/>
              <a:t> </a:t>
            </a:r>
            <a:r>
              <a:rPr lang="de-DE" sz="1200" b="1" dirty="0" err="1"/>
              <a:t>temperature</a:t>
            </a:r>
            <a:r>
              <a:rPr lang="de-DE" sz="1200" b="1" dirty="0"/>
              <a:t> </a:t>
            </a:r>
            <a:r>
              <a:rPr lang="de-DE" sz="1200" b="1" dirty="0" err="1"/>
              <a:t>rise</a:t>
            </a:r>
            <a:r>
              <a:rPr lang="de-DE" sz="1200" b="1" dirty="0"/>
              <a:t> (K)</a:t>
            </a:r>
            <a:endParaRPr lang="en-CH" sz="1200" b="1" dirty="0"/>
          </a:p>
        </p:txBody>
      </p:sp>
      <p:graphicFrame>
        <p:nvGraphicFramePr>
          <p:cNvPr id="34" name="Table 3">
            <a:extLst>
              <a:ext uri="{FF2B5EF4-FFF2-40B4-BE49-F238E27FC236}">
                <a16:creationId xmlns:a16="http://schemas.microsoft.com/office/drawing/2014/main" id="{73DE7CC1-FD35-4368-A20E-9FD05F73E4F6}"/>
              </a:ext>
            </a:extLst>
          </p:cNvPr>
          <p:cNvGraphicFramePr>
            <a:graphicFrameLocks noGrp="1"/>
          </p:cNvGraphicFramePr>
          <p:nvPr/>
        </p:nvGraphicFramePr>
        <p:xfrm>
          <a:off x="265908" y="2986070"/>
          <a:ext cx="3671038" cy="17602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4025">
                  <a:extLst>
                    <a:ext uri="{9D8B030D-6E8A-4147-A177-3AD203B41FA5}">
                      <a16:colId xmlns:a16="http://schemas.microsoft.com/office/drawing/2014/main" val="779799690"/>
                    </a:ext>
                  </a:extLst>
                </a:gridCol>
                <a:gridCol w="1507013">
                  <a:extLst>
                    <a:ext uri="{9D8B030D-6E8A-4147-A177-3AD203B41FA5}">
                      <a16:colId xmlns:a16="http://schemas.microsoft.com/office/drawing/2014/main" val="1261867681"/>
                    </a:ext>
                  </a:extLst>
                </a:gridCol>
              </a:tblGrid>
              <a:tr h="175188">
                <a:tc gridSpan="2">
                  <a:txBody>
                    <a:bodyPr/>
                    <a:lstStyle/>
                    <a:p>
                      <a:pPr algn="ctr"/>
                      <a:r>
                        <a:rPr lang="de-DE" sz="1050" dirty="0" err="1"/>
                        <a:t>Exterior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geometry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parameters</a:t>
                      </a:r>
                      <a:endParaRPr lang="en-CH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599107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 err="1"/>
                        <a:t>Cell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radius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≈ 63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333418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Magnet pole </a:t>
                      </a:r>
                      <a:r>
                        <a:rPr lang="de-DE" sz="1050" b="0" dirty="0" err="1"/>
                        <a:t>radius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79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46491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1" dirty="0"/>
                        <a:t>Copper </a:t>
                      </a:r>
                      <a:r>
                        <a:rPr lang="de-DE" sz="1050" b="1" dirty="0" err="1"/>
                        <a:t>btwn</a:t>
                      </a:r>
                      <a:r>
                        <a:rPr lang="de-DE" sz="1050" b="1" dirty="0"/>
                        <a:t>. </a:t>
                      </a:r>
                      <a:r>
                        <a:rPr lang="de-DE" sz="1050" b="1" dirty="0" err="1"/>
                        <a:t>vacuum</a:t>
                      </a:r>
                      <a:r>
                        <a:rPr lang="de-DE" sz="1050" b="1" dirty="0"/>
                        <a:t> and </a:t>
                      </a:r>
                      <a:r>
                        <a:rPr lang="de-DE" sz="1050" b="1" dirty="0" err="1"/>
                        <a:t>air</a:t>
                      </a:r>
                      <a:endParaRPr lang="en-CH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1" dirty="0"/>
                        <a:t>11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567883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Cooling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</a:t>
                      </a:r>
                      <a:r>
                        <a:rPr lang="de-DE" sz="1050" b="0" dirty="0" err="1"/>
                        <a:t>diameter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20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530246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Copper </a:t>
                      </a:r>
                      <a:r>
                        <a:rPr lang="de-DE" sz="1050" b="0" dirty="0" err="1"/>
                        <a:t>btwn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and </a:t>
                      </a:r>
                      <a:r>
                        <a:rPr lang="de-DE" sz="1050" b="0" dirty="0" err="1"/>
                        <a:t>vacuum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≈ 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901105"/>
                  </a:ext>
                </a:extLst>
              </a:tr>
              <a:tr h="175188">
                <a:tc>
                  <a:txBody>
                    <a:bodyPr/>
                    <a:lstStyle/>
                    <a:p>
                      <a:r>
                        <a:rPr lang="de-DE" sz="1050" b="0" dirty="0"/>
                        <a:t>Copper </a:t>
                      </a:r>
                      <a:r>
                        <a:rPr lang="de-DE" sz="1050" b="0" dirty="0" err="1"/>
                        <a:t>btwn</a:t>
                      </a:r>
                      <a:r>
                        <a:rPr lang="de-DE" sz="1050" b="0" dirty="0"/>
                        <a:t>. </a:t>
                      </a:r>
                      <a:r>
                        <a:rPr lang="de-DE" sz="1050" b="0" dirty="0" err="1"/>
                        <a:t>channel</a:t>
                      </a:r>
                      <a:r>
                        <a:rPr lang="de-DE" sz="1050" b="0" dirty="0"/>
                        <a:t> and </a:t>
                      </a:r>
                      <a:r>
                        <a:rPr lang="de-DE" sz="1050" b="0" dirty="0" err="1"/>
                        <a:t>air</a:t>
                      </a:r>
                      <a:endParaRPr lang="en-CH" sz="105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b="0" dirty="0"/>
                        <a:t>9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65766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58DFB3B-2580-479B-8134-D9A02028A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237" y="3615666"/>
            <a:ext cx="2483151" cy="28205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5B472F-CD60-4EF1-8C8B-EC4B557108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372" y="3688691"/>
            <a:ext cx="2555549" cy="2820536"/>
          </a:xfrm>
          <a:prstGeom prst="rect">
            <a:avLst/>
          </a:prstGeo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979CED31-F5BC-47FA-A953-DB204E175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</p:spTree>
    <p:extLst>
      <p:ext uri="{BB962C8B-B14F-4D97-AF65-F5344CB8AC3E}">
        <p14:creationId xmlns:p14="http://schemas.microsoft.com/office/powerpoint/2010/main" val="2710582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5792890-B840-4261-B263-DDD5367C5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F6A5A-8CE9-48BC-AD01-568B3E33CA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A31516-695B-4CB5-B837-E1084C11E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371CC5-6443-4C9D-B436-9DFAAC618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1BB79-AAC1-46F8-80D5-5944147E4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7995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7D2DB3-4A05-4914-A1C9-11770DB97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lookup tables</a:t>
            </a:r>
            <a:endParaRPr lang="en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02A864-0B84-4850-A801-5175982ED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27BBB-1ED5-4925-B531-C3C039E8B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D93C0-18D3-4BE1-B38C-F896045A7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4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9844E4-3056-47C8-88BF-D4A0E41DD347}"/>
              </a:ext>
            </a:extLst>
          </p:cNvPr>
          <p:cNvSpPr txBox="1"/>
          <p:nvPr/>
        </p:nvSpPr>
        <p:spPr>
          <a:xfrm>
            <a:off x="838200" y="783772"/>
            <a:ext cx="837284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consider</a:t>
            </a:r>
            <a:r>
              <a:rPr lang="de-DE" sz="1400" dirty="0"/>
              <a:t> </a:t>
            </a:r>
            <a:r>
              <a:rPr lang="de-DE" sz="1400" dirty="0" err="1"/>
              <a:t>both</a:t>
            </a:r>
            <a:r>
              <a:rPr lang="de-DE" sz="1400" dirty="0"/>
              <a:t> </a:t>
            </a:r>
            <a:r>
              <a:rPr lang="de-DE" sz="1400" dirty="0" err="1"/>
              <a:t>convex</a:t>
            </a:r>
            <a:r>
              <a:rPr lang="de-DE" sz="1400" dirty="0"/>
              <a:t> and </a:t>
            </a:r>
            <a:r>
              <a:rPr lang="de-DE" sz="1400" dirty="0" err="1"/>
              <a:t>reentrant</a:t>
            </a:r>
            <a:r>
              <a:rPr lang="de-DE" sz="1400" dirty="0"/>
              <a:t> geometries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cells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large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advance</a:t>
            </a:r>
            <a:r>
              <a:rPr lang="de-DE" sz="1400" dirty="0"/>
              <a:t> and </a:t>
            </a:r>
            <a:r>
              <a:rPr lang="de-DE" sz="1400" dirty="0" err="1"/>
              <a:t>reentrant</a:t>
            </a:r>
            <a:r>
              <a:rPr lang="de-DE" sz="1400" dirty="0"/>
              <a:t> </a:t>
            </a:r>
            <a:r>
              <a:rPr lang="de-DE" sz="1400" dirty="0" err="1"/>
              <a:t>geometry</a:t>
            </a:r>
            <a:br>
              <a:rPr lang="de-DE" sz="1400" dirty="0"/>
            </a:b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low</a:t>
            </a:r>
            <a:r>
              <a:rPr lang="de-DE" sz="1400" dirty="0"/>
              <a:t> </a:t>
            </a:r>
            <a:r>
              <a:rPr lang="de-DE" sz="1400" dirty="0" err="1"/>
              <a:t>group</a:t>
            </a:r>
            <a:r>
              <a:rPr lang="de-DE" sz="1400" dirty="0"/>
              <a:t> </a:t>
            </a:r>
            <a:r>
              <a:rPr lang="de-DE" sz="1400" dirty="0" err="1"/>
              <a:t>velocities</a:t>
            </a:r>
            <a:r>
              <a:rPr lang="de-DE" sz="1400" dirty="0"/>
              <a:t> at large </a:t>
            </a:r>
            <a:r>
              <a:rPr lang="de-DE" sz="1400" dirty="0" err="1"/>
              <a:t>apertures</a:t>
            </a:r>
            <a:r>
              <a:rPr lang="de-DE" sz="1400" dirty="0"/>
              <a:t> </a:t>
            </a: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 err="1">
                <a:sym typeface="Wingdings" panose="05000000000000000000" pitchFamily="2" charset="2"/>
              </a:rPr>
              <a:t>interesting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positron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linac</a:t>
            </a:r>
            <a:endParaRPr lang="de-DE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rapidly</a:t>
            </a:r>
            <a:r>
              <a:rPr lang="de-DE" sz="1400" dirty="0"/>
              <a:t> </a:t>
            </a:r>
            <a:r>
              <a:rPr lang="de-DE" sz="1400" dirty="0" err="1"/>
              <a:t>compute</a:t>
            </a:r>
            <a:r>
              <a:rPr lang="de-DE" sz="1400" dirty="0"/>
              <a:t> </a:t>
            </a:r>
            <a:r>
              <a:rPr lang="de-DE" sz="1400" dirty="0" err="1"/>
              <a:t>many</a:t>
            </a:r>
            <a:r>
              <a:rPr lang="de-DE" sz="1400" dirty="0"/>
              <a:t> </a:t>
            </a:r>
            <a:r>
              <a:rPr lang="de-DE" sz="1400" dirty="0" err="1"/>
              <a:t>structures</a:t>
            </a:r>
            <a:r>
              <a:rPr lang="de-DE" sz="1400" dirty="0"/>
              <a:t>:</a:t>
            </a:r>
            <a:br>
              <a:rPr lang="de-DE" sz="1400" dirty="0"/>
            </a:br>
            <a:r>
              <a:rPr lang="de-DE" sz="1400" dirty="0" err="1"/>
              <a:t>lookup</a:t>
            </a:r>
            <a:r>
              <a:rPr lang="de-DE" sz="1400" dirty="0"/>
              <a:t> </a:t>
            </a:r>
            <a:r>
              <a:rPr lang="de-DE" sz="1400" dirty="0" err="1"/>
              <a:t>table</a:t>
            </a:r>
            <a:r>
              <a:rPr lang="de-DE" sz="1400" dirty="0"/>
              <a:t> </a:t>
            </a:r>
            <a:r>
              <a:rPr lang="de-DE" sz="1400" dirty="0" err="1"/>
              <a:t>based</a:t>
            </a:r>
            <a:r>
              <a:rPr lang="de-DE" sz="1400" dirty="0"/>
              <a:t> on ~200 </a:t>
            </a:r>
            <a:r>
              <a:rPr lang="de-DE" sz="1400" dirty="0" err="1"/>
              <a:t>reference</a:t>
            </a:r>
            <a:r>
              <a:rPr lang="de-DE" sz="1400" dirty="0"/>
              <a:t> </a:t>
            </a:r>
            <a:r>
              <a:rPr lang="de-DE" sz="1400" dirty="0" err="1"/>
              <a:t>cells</a:t>
            </a:r>
            <a:r>
              <a:rPr lang="de-DE" sz="1400" dirty="0"/>
              <a:t> </a:t>
            </a:r>
            <a:r>
              <a:rPr lang="de-DE" sz="1400" dirty="0">
                <a:sym typeface="Wingdings" panose="05000000000000000000" pitchFamily="2" charset="2"/>
              </a:rPr>
              <a:t>&amp; </a:t>
            </a:r>
            <a:r>
              <a:rPr lang="de-DE" sz="1400" dirty="0" err="1">
                <a:sym typeface="Wingdings" panose="05000000000000000000" pitchFamily="2" charset="2"/>
              </a:rPr>
              <a:t>analytic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formulas</a:t>
            </a:r>
            <a:endParaRPr lang="de-DE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 err="1"/>
              <a:t>lookup</a:t>
            </a:r>
            <a:r>
              <a:rPr lang="de-DE" sz="1400" dirty="0"/>
              <a:t> </a:t>
            </a:r>
            <a:r>
              <a:rPr lang="de-DE" sz="1400" dirty="0" err="1"/>
              <a:t>table</a:t>
            </a:r>
            <a:r>
              <a:rPr lang="de-DE" sz="1400" dirty="0"/>
              <a:t> </a:t>
            </a:r>
            <a:r>
              <a:rPr lang="de-DE" sz="1400" dirty="0" err="1"/>
              <a:t>parameter</a:t>
            </a:r>
            <a:r>
              <a:rPr lang="de-DE" sz="1400" dirty="0"/>
              <a:t> </a:t>
            </a:r>
            <a:r>
              <a:rPr lang="de-DE" sz="1400" dirty="0" err="1"/>
              <a:t>space</a:t>
            </a:r>
            <a:r>
              <a:rPr lang="de-DE" sz="1400" dirty="0"/>
              <a:t>: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rf phase advance: </a:t>
            </a:r>
            <a:r>
              <a:rPr lang="el-GR" sz="1400" dirty="0"/>
              <a:t>ψ</a:t>
            </a:r>
            <a:r>
              <a:rPr lang="en-US" sz="1400" dirty="0"/>
              <a:t> = 2</a:t>
            </a:r>
            <a:r>
              <a:rPr lang="el-GR" sz="1400" dirty="0"/>
              <a:t>π</a:t>
            </a:r>
            <a:r>
              <a:rPr lang="en-US" sz="1400" dirty="0"/>
              <a:t>/3 … 9</a:t>
            </a:r>
            <a:r>
              <a:rPr lang="el-GR" sz="1400" dirty="0"/>
              <a:t>π</a:t>
            </a:r>
            <a:r>
              <a:rPr lang="en-US" sz="1400" dirty="0"/>
              <a:t>/10</a:t>
            </a:r>
          </a:p>
          <a:p>
            <a:pPr lvl="1">
              <a:spcAft>
                <a:spcPts val="600"/>
              </a:spcAft>
            </a:pPr>
            <a:r>
              <a:rPr lang="en-US" sz="1400" dirty="0"/>
              <a:t>aperture: a = 0.08 </a:t>
            </a:r>
            <a:r>
              <a:rPr lang="el-GR" sz="1400" dirty="0"/>
              <a:t>λ</a:t>
            </a:r>
            <a:r>
              <a:rPr lang="en-US" sz="1400" dirty="0"/>
              <a:t> … 0.34 </a:t>
            </a:r>
            <a:r>
              <a:rPr lang="el-GR" sz="1400" dirty="0"/>
              <a:t>λ</a:t>
            </a:r>
            <a:endParaRPr lang="en-US" sz="1400" dirty="0"/>
          </a:p>
          <a:p>
            <a:pPr lvl="1">
              <a:spcAft>
                <a:spcPts val="600"/>
              </a:spcAft>
            </a:pPr>
            <a:r>
              <a:rPr lang="en-US" sz="1400" dirty="0"/>
              <a:t>iris thickness: d = 0.02 </a:t>
            </a:r>
            <a:r>
              <a:rPr lang="el-GR" sz="1400" dirty="0"/>
              <a:t>λ</a:t>
            </a:r>
            <a:r>
              <a:rPr lang="en-US" sz="1400" dirty="0"/>
              <a:t> … 0.19 </a:t>
            </a:r>
            <a:r>
              <a:rPr lang="el-GR" sz="1400" dirty="0"/>
              <a:t>λ</a:t>
            </a:r>
            <a:r>
              <a:rPr lang="en-US" sz="1400" dirty="0"/>
              <a:t> </a:t>
            </a:r>
            <a:endParaRPr lang="en-CH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400" dirty="0">
              <a:sym typeface="Wingdings" panose="05000000000000000000" pitchFamily="2" charset="2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2678AF-4648-4300-A0C8-58BCDA99B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9743967" y="971610"/>
            <a:ext cx="2012185" cy="23721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E2DD46-5512-4235-A9DB-54D077309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035968" y="831281"/>
            <a:ext cx="2347162" cy="23024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67F1CF-17FD-4E84-B06C-C1DF3653BE3E}"/>
              </a:ext>
            </a:extLst>
          </p:cNvPr>
          <p:cNvSpPr txBox="1"/>
          <p:nvPr/>
        </p:nvSpPr>
        <p:spPr>
          <a:xfrm>
            <a:off x="7902410" y="2505921"/>
            <a:ext cx="2457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chemeClr val="bg1"/>
                </a:solidFill>
              </a:rPr>
              <a:t>convex</a:t>
            </a:r>
            <a:endParaRPr lang="en-CH" sz="1200" b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82BBE23-480C-4DEC-A20F-736015BEC386}"/>
              </a:ext>
            </a:extLst>
          </p:cNvPr>
          <p:cNvCxnSpPr>
            <a:cxnSpLocks/>
          </p:cNvCxnSpPr>
          <p:nvPr/>
        </p:nvCxnSpPr>
        <p:spPr>
          <a:xfrm flipV="1">
            <a:off x="6937299" y="2132736"/>
            <a:ext cx="0" cy="1023373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D84E9C-CD4B-4D40-9DD7-B2595950E66B}"/>
              </a:ext>
            </a:extLst>
          </p:cNvPr>
          <p:cNvCxnSpPr>
            <a:cxnSpLocks/>
          </p:cNvCxnSpPr>
          <p:nvPr/>
        </p:nvCxnSpPr>
        <p:spPr>
          <a:xfrm>
            <a:off x="9625385" y="1931671"/>
            <a:ext cx="46108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1D6B2D9-FB9B-4DEB-BD62-F40BB56642BE}"/>
              </a:ext>
            </a:extLst>
          </p:cNvPr>
          <p:cNvSpPr txBox="1"/>
          <p:nvPr/>
        </p:nvSpPr>
        <p:spPr>
          <a:xfrm>
            <a:off x="6643931" y="2505922"/>
            <a:ext cx="293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a</a:t>
            </a:r>
            <a:endParaRPr lang="en-CH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90D2BC-CFB9-4F7D-9ADD-F50BFAB724F9}"/>
              </a:ext>
            </a:extLst>
          </p:cNvPr>
          <p:cNvSpPr txBox="1"/>
          <p:nvPr/>
        </p:nvSpPr>
        <p:spPr>
          <a:xfrm>
            <a:off x="9413967" y="1654672"/>
            <a:ext cx="526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d/2</a:t>
            </a:r>
            <a:endParaRPr lang="en-CH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6B54FE-CB5E-4D46-AEF5-6ACB88EC25B2}"/>
              </a:ext>
            </a:extLst>
          </p:cNvPr>
          <p:cNvSpPr txBox="1"/>
          <p:nvPr/>
        </p:nvSpPr>
        <p:spPr>
          <a:xfrm>
            <a:off x="10360325" y="2505921"/>
            <a:ext cx="9974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solidFill>
                  <a:schemeClr val="bg1"/>
                </a:solidFill>
              </a:rPr>
              <a:t>reentrant</a:t>
            </a:r>
            <a:endParaRPr lang="en-CH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66637A-6A35-4457-8E08-D7179DF6360D}"/>
              </a:ext>
            </a:extLst>
          </p:cNvPr>
          <p:cNvSpPr txBox="1"/>
          <p:nvPr/>
        </p:nvSpPr>
        <p:spPr>
          <a:xfrm>
            <a:off x="314498" y="3353420"/>
            <a:ext cx="41813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/>
              <a:t>find </a:t>
            </a:r>
            <a:r>
              <a:rPr lang="de-DE" sz="1100" b="1" dirty="0" err="1"/>
              <a:t>synchronous</a:t>
            </a:r>
            <a:r>
              <a:rPr lang="de-DE" sz="1100" b="1" dirty="0"/>
              <a:t> </a:t>
            </a:r>
            <a:r>
              <a:rPr lang="de-DE" sz="1100" b="1" dirty="0" err="1"/>
              <a:t>phase</a:t>
            </a:r>
            <a:r>
              <a:rPr lang="de-DE" sz="1100" b="1" dirty="0"/>
              <a:t> </a:t>
            </a:r>
            <a:r>
              <a:rPr lang="de-DE" sz="1100" b="1" dirty="0" err="1"/>
              <a:t>advance</a:t>
            </a:r>
            <a:r>
              <a:rPr lang="de-DE" sz="1100" b="1" dirty="0"/>
              <a:t> of </a:t>
            </a:r>
            <a:r>
              <a:rPr lang="de-DE" sz="1100" b="1" dirty="0" err="1"/>
              <a:t>modes</a:t>
            </a:r>
            <a:endParaRPr lang="en-CH" sz="1100" b="1" dirty="0"/>
          </a:p>
        </p:txBody>
      </p:sp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0038CED5-4577-47DC-B9C6-8E04E7B8DC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5940"/>
            <a:ext cx="3300153" cy="2740410"/>
          </a:xfrm>
          <a:prstGeom prst="rect">
            <a:avLst/>
          </a:prstGeom>
        </p:spPr>
      </p:pic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1D2CBEEE-7232-4A13-B340-47745D078B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914" y="3613235"/>
            <a:ext cx="3300153" cy="274041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DFBE431-E59A-4F78-A5B3-66FE09E0DA64}"/>
              </a:ext>
            </a:extLst>
          </p:cNvPr>
          <p:cNvSpPr txBox="1"/>
          <p:nvPr/>
        </p:nvSpPr>
        <p:spPr>
          <a:xfrm>
            <a:off x="3972098" y="3363329"/>
            <a:ext cx="41813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/>
              <a:t>get</a:t>
            </a:r>
            <a:r>
              <a:rPr lang="de-DE" sz="1100" b="1" dirty="0"/>
              <a:t> f, R/Q, Q, </a:t>
            </a:r>
            <a:r>
              <a:rPr lang="de-DE" sz="1100" b="1" dirty="0" err="1"/>
              <a:t>vg</a:t>
            </a:r>
            <a:r>
              <a:rPr lang="de-DE" sz="1100" b="1" dirty="0"/>
              <a:t> at </a:t>
            </a:r>
            <a:r>
              <a:rPr lang="de-DE" sz="1100" b="1" dirty="0" err="1"/>
              <a:t>synchronous</a:t>
            </a:r>
            <a:r>
              <a:rPr lang="de-DE" sz="1100" b="1" dirty="0"/>
              <a:t> </a:t>
            </a:r>
            <a:r>
              <a:rPr lang="de-DE" sz="1100" b="1" dirty="0" err="1"/>
              <a:t>phase</a:t>
            </a:r>
            <a:r>
              <a:rPr lang="de-DE" sz="1100" b="1" dirty="0"/>
              <a:t> </a:t>
            </a:r>
            <a:r>
              <a:rPr lang="de-DE" sz="1100" b="1" dirty="0" err="1"/>
              <a:t>advance</a:t>
            </a:r>
            <a:endParaRPr lang="en-CH" sz="1100" b="1" dirty="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640137F4-6465-44C1-A8FB-82F1850E9339}"/>
              </a:ext>
            </a:extLst>
          </p:cNvPr>
          <p:cNvSpPr/>
          <p:nvPr/>
        </p:nvSpPr>
        <p:spPr>
          <a:xfrm>
            <a:off x="3300153" y="4687990"/>
            <a:ext cx="365761" cy="440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D5E97A8F-FB68-4032-B2A8-B7097302FFBB}"/>
              </a:ext>
            </a:extLst>
          </p:cNvPr>
          <p:cNvSpPr/>
          <p:nvPr/>
        </p:nvSpPr>
        <p:spPr>
          <a:xfrm>
            <a:off x="6966067" y="4687990"/>
            <a:ext cx="365761" cy="440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893E47-0471-4838-8E74-A0FCBE0CA13A}"/>
              </a:ext>
            </a:extLst>
          </p:cNvPr>
          <p:cNvSpPr txBox="1"/>
          <p:nvPr/>
        </p:nvSpPr>
        <p:spPr>
          <a:xfrm>
            <a:off x="8015838" y="3419404"/>
            <a:ext cx="48528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/>
              <a:t>lookup</a:t>
            </a:r>
            <a:r>
              <a:rPr lang="de-DE" sz="1100" b="1" dirty="0"/>
              <a:t> </a:t>
            </a:r>
            <a:r>
              <a:rPr lang="de-DE" sz="1100" b="1" dirty="0" err="1"/>
              <a:t>tables</a:t>
            </a:r>
            <a:r>
              <a:rPr lang="de-DE" sz="1100" b="1" dirty="0"/>
              <a:t> </a:t>
            </a:r>
            <a:r>
              <a:rPr lang="de-DE" sz="1100" b="1" dirty="0" err="1"/>
              <a:t>for</a:t>
            </a:r>
            <a:r>
              <a:rPr lang="de-DE" sz="1100" b="1" dirty="0"/>
              <a:t> f, R/Q, Q, </a:t>
            </a:r>
            <a:r>
              <a:rPr lang="de-DE" sz="1100" b="1" dirty="0" err="1"/>
              <a:t>v</a:t>
            </a:r>
            <a:r>
              <a:rPr lang="de-DE" sz="1100" b="1" baseline="-25000" dirty="0" err="1"/>
              <a:t>g</a:t>
            </a:r>
            <a:r>
              <a:rPr lang="de-DE" sz="1100" b="1" dirty="0"/>
              <a:t>, </a:t>
            </a:r>
            <a:r>
              <a:rPr lang="de-DE" sz="1100" b="1" dirty="0" err="1"/>
              <a:t>E</a:t>
            </a:r>
            <a:r>
              <a:rPr lang="de-DE" sz="1100" b="1" baseline="-25000" dirty="0" err="1"/>
              <a:t>max</a:t>
            </a:r>
            <a:r>
              <a:rPr lang="de-DE" sz="1100" b="1" dirty="0"/>
              <a:t>, …. + </a:t>
            </a:r>
            <a:r>
              <a:rPr lang="de-DE" sz="1100" b="1" dirty="0" err="1"/>
              <a:t>first</a:t>
            </a:r>
            <a:r>
              <a:rPr lang="de-DE" sz="1100" b="1" dirty="0"/>
              <a:t> 20 HOMs</a:t>
            </a:r>
          </a:p>
          <a:p>
            <a:r>
              <a:rPr lang="de-DE" sz="1100" b="1" dirty="0" err="1"/>
              <a:t>as</a:t>
            </a:r>
            <a:r>
              <a:rPr lang="de-DE" sz="1100" b="1" dirty="0"/>
              <a:t> </a:t>
            </a:r>
            <a:r>
              <a:rPr lang="de-DE" sz="1100" b="1" dirty="0" err="1"/>
              <a:t>functions</a:t>
            </a:r>
            <a:r>
              <a:rPr lang="de-DE" sz="1100" b="1" dirty="0"/>
              <a:t> </a:t>
            </a:r>
            <a:r>
              <a:rPr lang="de-DE" sz="1100" b="1" dirty="0" err="1"/>
              <a:t>of</a:t>
            </a:r>
            <a:r>
              <a:rPr lang="de-DE" sz="1100" b="1" dirty="0"/>
              <a:t> </a:t>
            </a:r>
            <a:r>
              <a:rPr lang="de-DE" sz="1100" b="1" dirty="0" err="1"/>
              <a:t>aperture</a:t>
            </a:r>
            <a:r>
              <a:rPr lang="de-DE" sz="1100" b="1" dirty="0"/>
              <a:t> and </a:t>
            </a:r>
            <a:r>
              <a:rPr lang="de-DE" sz="1100" b="1" dirty="0" err="1"/>
              <a:t>iris</a:t>
            </a:r>
            <a:r>
              <a:rPr lang="de-DE" sz="1100" b="1" dirty="0"/>
              <a:t> </a:t>
            </a:r>
            <a:r>
              <a:rPr lang="de-DE" sz="1100" b="1" dirty="0" err="1"/>
              <a:t>thickness</a:t>
            </a:r>
            <a:endParaRPr lang="en-CH" sz="1100" b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D97975C-DBE0-48FB-A3AB-57C3FC360F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5743" y="3876487"/>
            <a:ext cx="4558671" cy="222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59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B6EAAAAD-DB7D-4A94-A217-7B3653764251}"/>
              </a:ext>
            </a:extLst>
          </p:cNvPr>
          <p:cNvSpPr txBox="1">
            <a:spLocks/>
          </p:cNvSpPr>
          <p:nvPr/>
        </p:nvSpPr>
        <p:spPr>
          <a:xfrm>
            <a:off x="146976" y="98033"/>
            <a:ext cx="11206824" cy="119335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Long-range </a:t>
            </a:r>
            <a:r>
              <a:rPr lang="de-DE" sz="3200" dirty="0" err="1">
                <a:solidFill>
                  <a:srgbClr val="0070C0"/>
                </a:solidFill>
              </a:rPr>
              <a:t>wake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damping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by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dipole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mode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detuning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A79D3-3A98-4A01-B0D3-5D939AF2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80483A-BFE9-447A-AB28-0E3B2551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4A91D-9EA7-4A8F-9A35-4F9DB75D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5</a:t>
            </a:fld>
            <a:endParaRPr lang="en-CH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1C4EDA8-37E5-41CC-8792-A7EBBDE35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668" y="1249413"/>
            <a:ext cx="3459647" cy="26324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93567AB-2050-4827-B35B-668C3CB0C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668" y="3881885"/>
            <a:ext cx="2261538" cy="2481105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2B7827A-81B9-4B16-9C6A-0169F986BFEE}"/>
              </a:ext>
            </a:extLst>
          </p:cNvPr>
          <p:cNvCxnSpPr>
            <a:cxnSpLocks/>
          </p:cNvCxnSpPr>
          <p:nvPr/>
        </p:nvCxnSpPr>
        <p:spPr>
          <a:xfrm flipH="1">
            <a:off x="8283324" y="3137394"/>
            <a:ext cx="88475" cy="9605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F04E4D32-B4C1-45B8-A828-DEE682083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9408" y="3867860"/>
            <a:ext cx="2261539" cy="2509153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36BE1E9-E99B-4ECF-9E11-6F9274F3339E}"/>
              </a:ext>
            </a:extLst>
          </p:cNvPr>
          <p:cNvCxnSpPr>
            <a:cxnSpLocks/>
          </p:cNvCxnSpPr>
          <p:nvPr/>
        </p:nvCxnSpPr>
        <p:spPr>
          <a:xfrm flipH="1">
            <a:off x="10538404" y="2607508"/>
            <a:ext cx="40201" cy="18492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992F56D-D2E2-4DF1-84DC-C98243511487}"/>
              </a:ext>
            </a:extLst>
          </p:cNvPr>
          <p:cNvSpPr txBox="1"/>
          <p:nvPr/>
        </p:nvSpPr>
        <p:spPr>
          <a:xfrm>
            <a:off x="885803" y="4080129"/>
            <a:ext cx="452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Echo2D: time-domain </a:t>
            </a:r>
            <a:r>
              <a:rPr lang="de-DE" sz="1200" b="1" dirty="0" err="1"/>
              <a:t>wakefield</a:t>
            </a:r>
            <a:r>
              <a:rPr lang="de-DE" sz="1200" b="1" dirty="0"/>
              <a:t> </a:t>
            </a:r>
            <a:r>
              <a:rPr lang="de-DE" sz="1200" b="1" dirty="0" err="1"/>
              <a:t>solver</a:t>
            </a:r>
            <a:r>
              <a:rPr lang="de-DE" sz="1200" b="1" dirty="0"/>
              <a:t> </a:t>
            </a:r>
            <a:r>
              <a:rPr lang="de-DE" sz="1200" b="1" dirty="0" err="1"/>
              <a:t>by</a:t>
            </a:r>
            <a:r>
              <a:rPr lang="de-DE" sz="1200" b="1" dirty="0"/>
              <a:t> I. </a:t>
            </a:r>
            <a:r>
              <a:rPr lang="de-DE" sz="1200" b="1" dirty="0" err="1"/>
              <a:t>Zagorodnov</a:t>
            </a:r>
            <a:endParaRPr lang="en-CH" sz="1200" b="1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10438DE-B30C-46ED-BB94-4D7EB9B204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536" t="17691"/>
          <a:stretch/>
        </p:blipFill>
        <p:spPr>
          <a:xfrm>
            <a:off x="615159" y="4330931"/>
            <a:ext cx="5152921" cy="201168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AEDE311-2B97-4CB4-AF64-0C6F9CC7F41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4454"/>
          <a:stretch/>
        </p:blipFill>
        <p:spPr>
          <a:xfrm>
            <a:off x="3349100" y="1412435"/>
            <a:ext cx="3568053" cy="4552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C4ADD22-27B1-4317-A92F-2E93340C71B3}"/>
              </a:ext>
            </a:extLst>
          </p:cNvPr>
          <p:cNvSpPr txBox="1"/>
          <p:nvPr/>
        </p:nvSpPr>
        <p:spPr>
          <a:xfrm>
            <a:off x="8283324" y="910877"/>
            <a:ext cx="2923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Benchmark: Lookup </a:t>
            </a:r>
            <a:r>
              <a:rPr lang="de-DE" sz="1200" b="1" dirty="0" err="1"/>
              <a:t>table</a:t>
            </a:r>
            <a:r>
              <a:rPr lang="de-DE" sz="1200" b="1" dirty="0"/>
              <a:t> vs. Echo2D</a:t>
            </a:r>
            <a:endParaRPr lang="en-CH" sz="12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1CB0090-5DE6-4627-8FBA-3BC8B79D667C}"/>
              </a:ext>
            </a:extLst>
          </p:cNvPr>
          <p:cNvSpPr txBox="1"/>
          <p:nvPr/>
        </p:nvSpPr>
        <p:spPr>
          <a:xfrm>
            <a:off x="984815" y="851351"/>
            <a:ext cx="5401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Long-range </a:t>
            </a:r>
            <a:r>
              <a:rPr lang="de-DE" sz="1200" b="1" dirty="0" err="1"/>
              <a:t>wake</a:t>
            </a:r>
            <a:r>
              <a:rPr lang="de-DE" sz="1200" b="1" dirty="0"/>
              <a:t> </a:t>
            </a:r>
            <a:r>
              <a:rPr lang="de-DE" sz="1200" b="1" dirty="0" err="1"/>
              <a:t>from</a:t>
            </a:r>
            <a:r>
              <a:rPr lang="de-DE" sz="1200" b="1" dirty="0"/>
              <a:t> </a:t>
            </a:r>
            <a:r>
              <a:rPr lang="de-DE" sz="1200" b="1" dirty="0" err="1"/>
              <a:t>frequency</a:t>
            </a:r>
            <a:r>
              <a:rPr lang="de-DE" sz="1200" b="1" dirty="0"/>
              <a:t>-domain </a:t>
            </a:r>
            <a:r>
              <a:rPr lang="de-DE" sz="1200" b="1" dirty="0" err="1"/>
              <a:t>parameters</a:t>
            </a:r>
            <a:r>
              <a:rPr lang="en-US" sz="1200" b="1" dirty="0"/>
              <a:t> </a:t>
            </a:r>
            <a:r>
              <a:rPr lang="en-US" sz="1200" dirty="0"/>
              <a:t>(R/Q, Q, ω)</a:t>
            </a:r>
            <a:endParaRPr lang="de-DE" sz="12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175F183-2324-4CBA-AE8B-8DFF291D9F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6717" y="1874141"/>
            <a:ext cx="3043300" cy="459459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8F18CD-D09B-4546-95DF-EA8FAAF90620}"/>
              </a:ext>
            </a:extLst>
          </p:cNvPr>
          <p:cNvCxnSpPr>
            <a:cxnSpLocks/>
          </p:cNvCxnSpPr>
          <p:nvPr/>
        </p:nvCxnSpPr>
        <p:spPr>
          <a:xfrm>
            <a:off x="7291461" y="851351"/>
            <a:ext cx="0" cy="5447745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893CE21-257A-44B3-806D-0FA7D146DC4B}"/>
              </a:ext>
            </a:extLst>
          </p:cNvPr>
          <p:cNvSpPr txBox="1"/>
          <p:nvPr/>
        </p:nvSpPr>
        <p:spPr>
          <a:xfrm>
            <a:off x="3525072" y="2723012"/>
            <a:ext cx="3514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detuning is effective by tapering both aperture and iris thickness</a:t>
            </a:r>
            <a:endParaRPr lang="de-DE" sz="1400" dirty="0"/>
          </a:p>
        </p:txBody>
      </p:sp>
      <p:pic>
        <p:nvPicPr>
          <p:cNvPr id="36" name="Picture 35" descr="Chart, histogram&#10;&#10;Description automatically generated">
            <a:extLst>
              <a:ext uri="{FF2B5EF4-FFF2-40B4-BE49-F238E27FC236}">
                <a16:creationId xmlns:a16="http://schemas.microsoft.com/office/drawing/2014/main" id="{82E65231-8E93-452C-9AF7-A16339EA52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3" y="1142081"/>
            <a:ext cx="3249007" cy="2838352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31898B1-CF1C-44F2-9492-73BE69902FF7}"/>
              </a:ext>
            </a:extLst>
          </p:cNvPr>
          <p:cNvCxnSpPr>
            <a:cxnSpLocks/>
          </p:cNvCxnSpPr>
          <p:nvPr/>
        </p:nvCxnSpPr>
        <p:spPr>
          <a:xfrm flipH="1">
            <a:off x="919302" y="3168496"/>
            <a:ext cx="876350" cy="0"/>
          </a:xfrm>
          <a:prstGeom prst="straightConnector1">
            <a:avLst/>
          </a:prstGeom>
          <a:ln w="28575">
            <a:solidFill>
              <a:schemeClr val="bg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8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3F72575F-8E17-49B5-A7D3-7AE676A34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18" y="3636770"/>
            <a:ext cx="3294241" cy="2692067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B6EAAAAD-DB7D-4A94-A217-7B3653764251}"/>
              </a:ext>
            </a:extLst>
          </p:cNvPr>
          <p:cNvSpPr txBox="1">
            <a:spLocks/>
          </p:cNvSpPr>
          <p:nvPr/>
        </p:nvSpPr>
        <p:spPr>
          <a:xfrm>
            <a:off x="146976" y="98033"/>
            <a:ext cx="11206824" cy="119335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>
                <a:solidFill>
                  <a:srgbClr val="0070C0"/>
                </a:solidFill>
              </a:rPr>
              <a:t>SLED-type RF pulse </a:t>
            </a:r>
            <a:r>
              <a:rPr lang="de-DE" sz="3200" dirty="0" err="1">
                <a:solidFill>
                  <a:srgbClr val="0070C0"/>
                </a:solidFill>
              </a:rPr>
              <a:t>compressor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2A79D3-3A98-4A01-B0D3-5D939AF2C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80483A-BFE9-447A-AB28-0E3B2551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4A91D-9EA7-4A8F-9A35-4F9DB75D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6</a:t>
            </a:fld>
            <a:endParaRPr lang="en-CH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D669EAF-C05F-4505-BCD8-00CF9C2C8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325" y="798924"/>
            <a:ext cx="3129616" cy="227840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F0BB46A-C70B-4886-AA59-17E23E6B145E}"/>
              </a:ext>
            </a:extLst>
          </p:cNvPr>
          <p:cNvSpPr txBox="1"/>
          <p:nvPr/>
        </p:nvSpPr>
        <p:spPr>
          <a:xfrm>
            <a:off x="597580" y="2955323"/>
            <a:ext cx="4489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Farkas et al., A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method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doubling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SLAC‘s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energy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Proc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. HEACC 1974</a:t>
            </a:r>
            <a:endParaRPr lang="en-CH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95480EC-991C-445C-8A08-390673C97E8B}"/>
              </a:ext>
            </a:extLst>
          </p:cNvPr>
          <p:cNvSpPr txBox="1"/>
          <p:nvPr/>
        </p:nvSpPr>
        <p:spPr>
          <a:xfrm>
            <a:off x="597580" y="3703588"/>
            <a:ext cx="132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/>
              <a:t>Example</a:t>
            </a:r>
            <a:r>
              <a:rPr lang="de-DE" sz="1100" b="1" dirty="0"/>
              <a:t>:</a:t>
            </a:r>
            <a:endParaRPr lang="en-CH" sz="11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CDF07D-32A9-4D63-B706-0A80C3198828}"/>
              </a:ext>
            </a:extLst>
          </p:cNvPr>
          <p:cNvSpPr txBox="1"/>
          <p:nvPr/>
        </p:nvSpPr>
        <p:spPr>
          <a:xfrm>
            <a:off x="5553387" y="836502"/>
            <a:ext cx="680621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increase</a:t>
            </a:r>
            <a:r>
              <a:rPr lang="de-DE" sz="1400" dirty="0"/>
              <a:t> </a:t>
            </a:r>
            <a:r>
              <a:rPr lang="de-DE" sz="1400" dirty="0" err="1"/>
              <a:t>peak</a:t>
            </a:r>
            <a:r>
              <a:rPr lang="de-DE" sz="1400" dirty="0"/>
              <a:t> pulse </a:t>
            </a:r>
            <a:r>
              <a:rPr lang="de-DE" sz="1400" dirty="0" err="1"/>
              <a:t>amplitude</a:t>
            </a:r>
            <a:r>
              <a:rPr lang="de-DE" sz="1400" dirty="0"/>
              <a:t> and </a:t>
            </a:r>
            <a:r>
              <a:rPr lang="de-DE" sz="1400" dirty="0" err="1"/>
              <a:t>reduce</a:t>
            </a:r>
            <a:r>
              <a:rPr lang="de-DE" sz="1400" dirty="0"/>
              <a:t> pulse </a:t>
            </a:r>
            <a:r>
              <a:rPr lang="de-DE" sz="1400" dirty="0" err="1"/>
              <a:t>length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charging</a:t>
            </a:r>
            <a:r>
              <a:rPr lang="de-DE" sz="1400" dirty="0"/>
              <a:t> </a:t>
            </a:r>
            <a:r>
              <a:rPr lang="de-DE" sz="1400" dirty="0" err="1"/>
              <a:t>storage</a:t>
            </a:r>
            <a:r>
              <a:rPr lang="de-DE" sz="1400" dirty="0"/>
              <a:t> </a:t>
            </a:r>
            <a:r>
              <a:rPr lang="de-DE" sz="1400" dirty="0" err="1"/>
              <a:t>cavity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output</a:t>
            </a:r>
            <a:r>
              <a:rPr lang="de-DE" sz="1400" dirty="0"/>
              <a:t> pulse A</a:t>
            </a:r>
            <a:r>
              <a:rPr lang="de-DE" sz="1400" baseline="-25000" dirty="0"/>
              <a:t>L</a:t>
            </a:r>
            <a:r>
              <a:rPr lang="de-DE" sz="1400" dirty="0"/>
              <a:t> </a:t>
            </a:r>
            <a:r>
              <a:rPr lang="de-DE" sz="1400" dirty="0" err="1"/>
              <a:t>given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br>
              <a:rPr lang="de-DE" sz="1400" dirty="0"/>
            </a:br>
            <a:br>
              <a:rPr lang="de-DE" sz="1400" dirty="0"/>
            </a:br>
            <a:r>
              <a:rPr lang="de-DE" sz="1400" dirty="0" err="1"/>
              <a:t>where</a:t>
            </a:r>
            <a:r>
              <a:rPr lang="de-DE" sz="1400" dirty="0"/>
              <a:t> A</a:t>
            </a:r>
            <a:r>
              <a:rPr lang="de-DE" sz="1400" baseline="-25000" dirty="0"/>
              <a:t>K</a:t>
            </a:r>
            <a:r>
              <a:rPr lang="de-DE" sz="1400" dirty="0"/>
              <a:t>: </a:t>
            </a:r>
            <a:r>
              <a:rPr lang="de-DE" sz="1400" dirty="0" err="1"/>
              <a:t>klystron</a:t>
            </a:r>
            <a:r>
              <a:rPr lang="de-DE" sz="1400" dirty="0"/>
              <a:t> pulse, </a:t>
            </a:r>
            <a:r>
              <a:rPr lang="el-GR" sz="1400" dirty="0"/>
              <a:t>β</a:t>
            </a:r>
            <a:r>
              <a:rPr lang="de-DE" sz="1400" dirty="0"/>
              <a:t>, Q</a:t>
            </a:r>
            <a:r>
              <a:rPr lang="de-DE" sz="1400" baseline="-25000" dirty="0"/>
              <a:t>0</a:t>
            </a:r>
            <a:r>
              <a:rPr lang="de-DE" sz="1400" dirty="0"/>
              <a:t>, </a:t>
            </a:r>
            <a:r>
              <a:rPr lang="el-GR" sz="1400" dirty="0"/>
              <a:t>τ</a:t>
            </a:r>
            <a:r>
              <a:rPr lang="de-DE" sz="1400" dirty="0"/>
              <a:t>: </a:t>
            </a:r>
            <a:r>
              <a:rPr lang="de-DE" sz="1400" dirty="0" err="1"/>
              <a:t>coupling</a:t>
            </a:r>
            <a:r>
              <a:rPr lang="de-DE" sz="1400" dirty="0"/>
              <a:t>, Q-</a:t>
            </a:r>
            <a:r>
              <a:rPr lang="de-DE" sz="1400" dirty="0" err="1"/>
              <a:t>factor</a:t>
            </a:r>
            <a:r>
              <a:rPr lang="de-DE" sz="1400" dirty="0"/>
              <a:t>, </a:t>
            </a:r>
            <a:r>
              <a:rPr lang="de-DE" sz="1400" dirty="0" err="1"/>
              <a:t>filling</a:t>
            </a:r>
            <a:r>
              <a:rPr lang="de-DE" sz="1400" dirty="0"/>
              <a:t> time of </a:t>
            </a:r>
            <a:r>
              <a:rPr lang="de-DE" sz="1400" dirty="0" err="1"/>
              <a:t>storage</a:t>
            </a:r>
            <a:r>
              <a:rPr lang="de-DE" sz="1400" dirty="0"/>
              <a:t> </a:t>
            </a:r>
            <a:r>
              <a:rPr lang="de-DE" sz="1400" dirty="0" err="1"/>
              <a:t>cavity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rectangular</a:t>
            </a:r>
            <a:r>
              <a:rPr lang="de-DE" sz="1400" dirty="0"/>
              <a:t> </a:t>
            </a:r>
            <a:r>
              <a:rPr lang="de-DE" sz="1400" dirty="0" err="1"/>
              <a:t>klystron</a:t>
            </a:r>
            <a:r>
              <a:rPr lang="de-DE" sz="1400" dirty="0"/>
              <a:t> pulse, </a:t>
            </a:r>
            <a:r>
              <a:rPr lang="de-DE" sz="1400" dirty="0" err="1"/>
              <a:t>gradient</a:t>
            </a:r>
            <a:r>
              <a:rPr lang="de-DE" sz="1400" dirty="0"/>
              <a:t> at </a:t>
            </a:r>
            <a:r>
              <a:rPr lang="de-DE" sz="1400" dirty="0" err="1"/>
              <a:t>injection</a:t>
            </a:r>
            <a:r>
              <a:rPr lang="de-DE" sz="1400" dirty="0"/>
              <a:t> </a:t>
            </a:r>
            <a:r>
              <a:rPr lang="de-DE" sz="1400" dirty="0" err="1"/>
              <a:t>can</a:t>
            </a:r>
            <a:r>
              <a:rPr lang="de-DE" sz="1400" dirty="0"/>
              <a:t> also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derived</a:t>
            </a:r>
            <a:r>
              <a:rPr lang="de-DE" sz="1400" dirty="0"/>
              <a:t> </a:t>
            </a:r>
            <a:r>
              <a:rPr lang="de-DE" sz="1400" dirty="0" err="1"/>
              <a:t>analytically</a:t>
            </a:r>
            <a:r>
              <a:rPr lang="de-DE" sz="1400" dirty="0"/>
              <a:t>:</a:t>
            </a:r>
            <a:br>
              <a:rPr lang="de-DE" sz="1400" dirty="0"/>
            </a:br>
            <a:br>
              <a:rPr lang="de-DE" sz="1400" dirty="0"/>
            </a:br>
            <a:br>
              <a:rPr lang="de-DE" sz="1400" dirty="0"/>
            </a:br>
            <a:br>
              <a:rPr lang="de-DE" sz="1400" dirty="0"/>
            </a:br>
            <a:r>
              <a:rPr lang="de-DE" sz="1400" dirty="0" err="1"/>
              <a:t>where</a:t>
            </a:r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/>
          </a:p>
          <a:p>
            <a:endParaRPr lang="de-D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we</a:t>
            </a:r>
            <a:r>
              <a:rPr lang="de-DE" sz="1400" dirty="0"/>
              <a:t> </a:t>
            </a:r>
            <a:r>
              <a:rPr lang="de-DE" sz="1400" dirty="0" err="1"/>
              <a:t>define</a:t>
            </a:r>
            <a:r>
              <a:rPr lang="de-DE" sz="1400" dirty="0"/>
              <a:t> an </a:t>
            </a:r>
            <a:r>
              <a:rPr lang="de-DE" sz="1400" b="1" dirty="0" err="1"/>
              <a:t>effective</a:t>
            </a:r>
            <a:r>
              <a:rPr lang="de-DE" sz="1400" b="1" dirty="0"/>
              <a:t> shunt </a:t>
            </a:r>
            <a:r>
              <a:rPr lang="de-DE" sz="1400" b="1" dirty="0" err="1"/>
              <a:t>impedance</a:t>
            </a:r>
            <a:r>
              <a:rPr lang="de-DE" sz="1400" b="1" dirty="0"/>
              <a:t> R</a:t>
            </a:r>
            <a:r>
              <a:rPr lang="de-DE" sz="1400" b="1" baseline="-25000" dirty="0"/>
              <a:t>eff</a:t>
            </a:r>
            <a:r>
              <a:rPr lang="de-DE" sz="1400" b="1" dirty="0"/>
              <a:t> </a:t>
            </a:r>
            <a:r>
              <a:rPr lang="de-DE" sz="1400" dirty="0"/>
              <a:t>= V</a:t>
            </a:r>
            <a:r>
              <a:rPr lang="de-DE" sz="1400" baseline="30000" dirty="0"/>
              <a:t>2</a:t>
            </a:r>
            <a:r>
              <a:rPr lang="de-DE" sz="1400" dirty="0"/>
              <a:t>(</a:t>
            </a:r>
            <a:r>
              <a:rPr lang="de-DE" sz="1400" dirty="0" err="1"/>
              <a:t>T</a:t>
            </a:r>
            <a:r>
              <a:rPr lang="de-DE" sz="1400" baseline="-25000" dirty="0" err="1"/>
              <a:t>k</a:t>
            </a:r>
            <a:r>
              <a:rPr lang="de-DE" sz="1400" dirty="0"/>
              <a:t>)/</a:t>
            </a:r>
            <a:r>
              <a:rPr lang="de-DE" sz="1400" dirty="0" err="1"/>
              <a:t>P</a:t>
            </a:r>
            <a:r>
              <a:rPr lang="de-DE" sz="1400" baseline="-25000" dirty="0" err="1"/>
              <a:t>k</a:t>
            </a:r>
            <a:r>
              <a:rPr lang="de-DE" sz="1400" dirty="0"/>
              <a:t>/</a:t>
            </a:r>
            <a:r>
              <a:rPr lang="de-DE" sz="1400" dirty="0" err="1"/>
              <a:t>L</a:t>
            </a:r>
            <a:r>
              <a:rPr lang="de-DE" sz="1400" baseline="-25000" dirty="0" err="1"/>
              <a:t>structure</a:t>
            </a:r>
            <a:r>
              <a:rPr lang="de-DE" sz="1400" dirty="0"/>
              <a:t> [M</a:t>
            </a:r>
            <a:r>
              <a:rPr lang="el-GR" sz="1400" dirty="0"/>
              <a:t>Ω</a:t>
            </a:r>
            <a:r>
              <a:rPr lang="de-DE" sz="1400" dirty="0"/>
              <a:t>/m]</a:t>
            </a:r>
          </a:p>
          <a:p>
            <a:r>
              <a:rPr lang="de-DE" sz="1400" dirty="0"/>
              <a:t> </a:t>
            </a: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96B1391-41CC-40A3-BD2A-025C12CF2B16}"/>
              </a:ext>
            </a:extLst>
          </p:cNvPr>
          <p:cNvSpPr txBox="1"/>
          <p:nvPr/>
        </p:nvSpPr>
        <p:spPr>
          <a:xfrm>
            <a:off x="5282381" y="5104531"/>
            <a:ext cx="4816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inject</a:t>
            </a:r>
            <a:r>
              <a:rPr lang="de-DE" sz="1400" dirty="0"/>
              <a:t> beam </a:t>
            </a:r>
            <a:r>
              <a:rPr lang="de-DE" sz="1400" dirty="0" err="1"/>
              <a:t>here</a:t>
            </a:r>
            <a:r>
              <a:rPr lang="de-DE" sz="1400" dirty="0"/>
              <a:t>, </a:t>
            </a:r>
            <a:r>
              <a:rPr lang="de-DE" sz="1400" dirty="0" err="1"/>
              <a:t>one</a:t>
            </a:r>
            <a:r>
              <a:rPr lang="de-DE" sz="1400" dirty="0"/>
              <a:t> </a:t>
            </a:r>
            <a:r>
              <a:rPr lang="de-DE" sz="1400" dirty="0" err="1"/>
              <a:t>filling</a:t>
            </a:r>
            <a:r>
              <a:rPr lang="de-DE" sz="1400" dirty="0"/>
              <a:t> time after </a:t>
            </a:r>
            <a:r>
              <a:rPr lang="de-DE" sz="1400" dirty="0" err="1"/>
              <a:t>phase</a:t>
            </a:r>
            <a:r>
              <a:rPr lang="de-DE" sz="1400" dirty="0"/>
              <a:t> </a:t>
            </a:r>
            <a:r>
              <a:rPr lang="de-DE" sz="1400" dirty="0" err="1"/>
              <a:t>reversal</a:t>
            </a:r>
            <a:r>
              <a:rPr lang="de-DE" sz="1400" dirty="0"/>
              <a:t>,</a:t>
            </a:r>
            <a:br>
              <a:rPr lang="de-DE" sz="1400" dirty="0"/>
            </a:br>
            <a:r>
              <a:rPr lang="de-DE" sz="1400" dirty="0"/>
              <a:t>at end of </a:t>
            </a:r>
            <a:r>
              <a:rPr lang="de-DE" sz="1400" dirty="0" err="1"/>
              <a:t>klystron</a:t>
            </a:r>
            <a:r>
              <a:rPr lang="de-DE" sz="1400" dirty="0"/>
              <a:t> pulse, </a:t>
            </a:r>
            <a:r>
              <a:rPr lang="de-DE" sz="1400" dirty="0" err="1"/>
              <a:t>when</a:t>
            </a:r>
            <a:r>
              <a:rPr lang="de-DE" sz="1400" dirty="0"/>
              <a:t> </a:t>
            </a:r>
            <a:r>
              <a:rPr lang="de-DE" sz="1400" dirty="0" err="1"/>
              <a:t>voltage</a:t>
            </a:r>
            <a:r>
              <a:rPr lang="de-DE" sz="1400" dirty="0"/>
              <a:t> (&lt;G&gt;) </a:t>
            </a:r>
            <a:r>
              <a:rPr lang="de-DE" sz="1400" dirty="0" err="1"/>
              <a:t>is</a:t>
            </a:r>
            <a:r>
              <a:rPr lang="de-DE" sz="1400" dirty="0"/>
              <a:t> maximum</a:t>
            </a:r>
            <a:endParaRPr lang="en-CH" sz="1400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42260C7-94EF-4EAB-8DC6-B7ED3C8828B6}"/>
              </a:ext>
            </a:extLst>
          </p:cNvPr>
          <p:cNvCxnSpPr>
            <a:cxnSpLocks/>
          </p:cNvCxnSpPr>
          <p:nvPr/>
        </p:nvCxnSpPr>
        <p:spPr>
          <a:xfrm flipH="1" flipV="1">
            <a:off x="4419600" y="4339389"/>
            <a:ext cx="989960" cy="709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3B53F3D3-F6D8-4887-B590-6D3C730065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2684" y="1106544"/>
            <a:ext cx="2951850" cy="66862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92F1620D-75E4-4C48-BB59-B3A6522D7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2600" y="2359720"/>
            <a:ext cx="4551934" cy="525898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1CAF1AE5-966A-48A8-8475-8CD2966C9F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9047" y="2833673"/>
            <a:ext cx="2691908" cy="62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329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5792890-B840-4261-B263-DDD5367C5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0"/>
            <a:ext cx="10515600" cy="2852737"/>
          </a:xfrm>
        </p:spPr>
        <p:txBody>
          <a:bodyPr/>
          <a:lstStyle/>
          <a:p>
            <a:r>
              <a:rPr lang="en-US" dirty="0"/>
              <a:t>RF structures for Electron </a:t>
            </a:r>
            <a:r>
              <a:rPr lang="en-US" dirty="0" err="1"/>
              <a:t>Linac</a:t>
            </a:r>
            <a:br>
              <a:rPr lang="en-US" dirty="0"/>
            </a:br>
            <a:r>
              <a:rPr lang="en-US" dirty="0"/>
              <a:t>and Common </a:t>
            </a:r>
            <a:r>
              <a:rPr lang="en-US" dirty="0" err="1"/>
              <a:t>Linac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F6A5A-8CE9-48BC-AD01-568B3E33CA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A31516-695B-4CB5-B837-E1084C11E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371CC5-6443-4C9D-B436-9DFAAC618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1BB79-AAC1-46F8-80D5-5944147E4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7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F1D71C-E37E-4F0F-B47C-2CCA6ECA7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76" y="3248941"/>
            <a:ext cx="11360011" cy="27112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Arrow: Pentagon 1">
            <a:extLst>
              <a:ext uri="{FF2B5EF4-FFF2-40B4-BE49-F238E27FC236}">
                <a16:creationId xmlns:a16="http://schemas.microsoft.com/office/drawing/2014/main" id="{B55F1E94-69FE-42D6-99EB-78C777873B81}"/>
              </a:ext>
            </a:extLst>
          </p:cNvPr>
          <p:cNvSpPr/>
          <p:nvPr/>
        </p:nvSpPr>
        <p:spPr>
          <a:xfrm>
            <a:off x="1395663" y="4010526"/>
            <a:ext cx="1323474" cy="505580"/>
          </a:xfrm>
          <a:prstGeom prst="homePlat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45753742-A561-4F5A-98F9-C9751CC5624C}"/>
              </a:ext>
            </a:extLst>
          </p:cNvPr>
          <p:cNvSpPr/>
          <p:nvPr/>
        </p:nvSpPr>
        <p:spPr>
          <a:xfrm>
            <a:off x="3400926" y="4010526"/>
            <a:ext cx="3047999" cy="505580"/>
          </a:xfrm>
          <a:prstGeom prst="homePlat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446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017EE548-E4EA-4729-8030-F8D8EF10B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594133"/>
              </p:ext>
            </p:extLst>
          </p:nvPr>
        </p:nvGraphicFramePr>
        <p:xfrm>
          <a:off x="902781" y="1292159"/>
          <a:ext cx="5538125" cy="2194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50047">
                  <a:extLst>
                    <a:ext uri="{9D8B030D-6E8A-4147-A177-3AD203B41FA5}">
                      <a16:colId xmlns:a16="http://schemas.microsoft.com/office/drawing/2014/main" val="357425590"/>
                    </a:ext>
                  </a:extLst>
                </a:gridCol>
                <a:gridCol w="1253464">
                  <a:extLst>
                    <a:ext uri="{9D8B030D-6E8A-4147-A177-3AD203B41FA5}">
                      <a16:colId xmlns:a16="http://schemas.microsoft.com/office/drawing/2014/main" val="2306346905"/>
                    </a:ext>
                  </a:extLst>
                </a:gridCol>
                <a:gridCol w="1234614">
                  <a:extLst>
                    <a:ext uri="{9D8B030D-6E8A-4147-A177-3AD203B41FA5}">
                      <a16:colId xmlns:a16="http://schemas.microsoft.com/office/drawing/2014/main" val="885473724"/>
                    </a:ext>
                  </a:extLst>
                </a:gridCol>
              </a:tblGrid>
              <a:tr h="263264">
                <a:tc>
                  <a:txBody>
                    <a:bodyPr/>
                    <a:lstStyle/>
                    <a:p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Option 1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Option 2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531482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Gradient (MV/m)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 +/-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 +/-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530425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Frequency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2.8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2.0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584302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Average aperture &lt;a&gt;</a:t>
                      </a:r>
                      <a:r>
                        <a:rPr lang="el-GR" sz="1200" dirty="0"/>
                        <a:t>/λ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0.15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0.15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229404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Average aperture &lt;a&gt; (mm)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16.0603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22.4844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399383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rf phase (deg)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90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90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283012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Kick @ 17.5 ns, 5 </a:t>
                      </a:r>
                      <a:r>
                        <a:rPr lang="en-US" sz="1200" dirty="0" err="1"/>
                        <a:t>nC</a:t>
                      </a:r>
                      <a:r>
                        <a:rPr lang="en-US" sz="1200" dirty="0"/>
                        <a:t> (V/</a:t>
                      </a:r>
                      <a:r>
                        <a:rPr lang="en-US" sz="1200" dirty="0" err="1"/>
                        <a:t>pC</a:t>
                      </a:r>
                      <a:r>
                        <a:rPr lang="en-US" sz="1200" dirty="0"/>
                        <a:t>/mm/m)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0.2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0.2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319702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Approximate structure length (m)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+/-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+/-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619192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87E3BF0A-A97A-4627-BF29-FC54835506E1}"/>
              </a:ext>
            </a:extLst>
          </p:cNvPr>
          <p:cNvSpPr txBox="1">
            <a:spLocks/>
          </p:cNvSpPr>
          <p:nvPr/>
        </p:nvSpPr>
        <p:spPr>
          <a:xfrm>
            <a:off x="838200" y="98033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>
                <a:solidFill>
                  <a:srgbClr val="0070C0"/>
                </a:solidFill>
              </a:rPr>
              <a:t>Structures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for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the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Electron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Linac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930372-4999-45E2-9B4C-E7BC56A73DBD}"/>
              </a:ext>
            </a:extLst>
          </p:cNvPr>
          <p:cNvSpPr txBox="1"/>
          <p:nvPr/>
        </p:nvSpPr>
        <p:spPr>
          <a:xfrm>
            <a:off x="838200" y="974279"/>
            <a:ext cx="5682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ym typeface="Wingdings" panose="05000000000000000000" pitchFamily="2" charset="2"/>
              </a:rPr>
              <a:t>Beam </a:t>
            </a:r>
            <a:r>
              <a:rPr lang="de-DE" sz="1400" dirty="0" err="1">
                <a:sym typeface="Wingdings" panose="05000000000000000000" pitchFamily="2" charset="2"/>
              </a:rPr>
              <a:t>dynamics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options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tolerable 10 % </a:t>
            </a:r>
            <a:r>
              <a:rPr lang="de-DE" sz="1400" dirty="0" err="1">
                <a:sym typeface="Wingdings" panose="05000000000000000000" pitchFamily="2" charset="2"/>
              </a:rPr>
              <a:t>action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amplification</a:t>
            </a:r>
            <a:r>
              <a:rPr lang="de-DE" sz="1400" dirty="0">
                <a:sym typeface="Wingdings" panose="05000000000000000000" pitchFamily="2" charset="2"/>
              </a:rPr>
              <a:t>  [S. Bettoni]: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B363BC-B9A0-420C-AC7A-36B8BE7679E9}"/>
              </a:ext>
            </a:extLst>
          </p:cNvPr>
          <p:cNvSpPr txBox="1"/>
          <p:nvPr/>
        </p:nvSpPr>
        <p:spPr>
          <a:xfrm>
            <a:off x="7445829" y="1306109"/>
            <a:ext cx="48985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ym typeface="Wingdings" panose="05000000000000000000" pitchFamily="2" charset="2"/>
              </a:rPr>
              <a:t>Effective</a:t>
            </a:r>
            <a:r>
              <a:rPr lang="de-DE" sz="1100" b="1" dirty="0">
                <a:sym typeface="Wingdings" panose="05000000000000000000" pitchFamily="2" charset="2"/>
              </a:rPr>
              <a:t> shunt </a:t>
            </a:r>
            <a:r>
              <a:rPr lang="de-DE" sz="1100" b="1" dirty="0" err="1">
                <a:sym typeface="Wingdings" panose="05000000000000000000" pitchFamily="2" charset="2"/>
              </a:rPr>
              <a:t>impedance</a:t>
            </a:r>
            <a:r>
              <a:rPr lang="de-DE" sz="1100" b="1" dirty="0">
                <a:sym typeface="Wingdings" panose="05000000000000000000" pitchFamily="2" charset="2"/>
              </a:rPr>
              <a:t> vs. </a:t>
            </a:r>
            <a:r>
              <a:rPr lang="de-DE" sz="1100" b="1" dirty="0" err="1">
                <a:sym typeface="Wingdings" panose="05000000000000000000" pitchFamily="2" charset="2"/>
              </a:rPr>
              <a:t>structure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length</a:t>
            </a:r>
            <a:br>
              <a:rPr lang="de-DE" sz="1100" b="1" dirty="0">
                <a:sym typeface="Wingdings" panose="05000000000000000000" pitchFamily="2" charset="2"/>
              </a:rPr>
            </a:br>
            <a:r>
              <a:rPr lang="de-DE" sz="1100" b="1" dirty="0" err="1">
                <a:sym typeface="Wingdings" panose="05000000000000000000" pitchFamily="2" charset="2"/>
              </a:rPr>
              <a:t>for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optimum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structures</a:t>
            </a:r>
            <a:endParaRPr lang="de-DE" sz="1100" b="1" dirty="0">
              <a:sym typeface="Wingdings" panose="05000000000000000000" pitchFamily="2" charset="2"/>
            </a:endParaRPr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2FF0182E-27D8-4FB6-9901-7A8F321DD392}"/>
              </a:ext>
            </a:extLst>
          </p:cNvPr>
          <p:cNvSpPr/>
          <p:nvPr/>
        </p:nvSpPr>
        <p:spPr>
          <a:xfrm>
            <a:off x="9441179" y="1788904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53070FB-A352-4B26-A6BD-38BA7D445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154" y="1683571"/>
            <a:ext cx="4898520" cy="3632998"/>
          </a:xfrm>
          <a:prstGeom prst="rect">
            <a:avLst/>
          </a:prstGeom>
        </p:spPr>
      </p:pic>
      <p:sp>
        <p:nvSpPr>
          <p:cNvPr id="19" name="Star: 5 Points 18">
            <a:extLst>
              <a:ext uri="{FF2B5EF4-FFF2-40B4-BE49-F238E27FC236}">
                <a16:creationId xmlns:a16="http://schemas.microsoft.com/office/drawing/2014/main" id="{29D8D468-B9C6-4BCB-86AF-1F500C28C7E7}"/>
              </a:ext>
            </a:extLst>
          </p:cNvPr>
          <p:cNvSpPr/>
          <p:nvPr/>
        </p:nvSpPr>
        <p:spPr>
          <a:xfrm>
            <a:off x="9291947" y="1798673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513FCD28-9CFA-4FFA-80C7-9084551C8F11}"/>
              </a:ext>
            </a:extLst>
          </p:cNvPr>
          <p:cNvSpPr/>
          <p:nvPr/>
        </p:nvSpPr>
        <p:spPr>
          <a:xfrm>
            <a:off x="9291946" y="2571993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2ED8161-F9AE-406A-B439-01E2E0DD4CB4}"/>
              </a:ext>
            </a:extLst>
          </p:cNvPr>
          <p:cNvSpPr txBox="1"/>
          <p:nvPr/>
        </p:nvSpPr>
        <p:spPr>
          <a:xfrm>
            <a:off x="838200" y="4052450"/>
            <a:ext cx="8372846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b="1" dirty="0"/>
              <a:t>Option 1 </a:t>
            </a:r>
            <a:r>
              <a:rPr lang="de-DE" sz="1400" b="1" dirty="0" err="1"/>
              <a:t>is</a:t>
            </a:r>
            <a:r>
              <a:rPr lang="de-DE" sz="1400" b="1" dirty="0"/>
              <a:t> </a:t>
            </a:r>
            <a:r>
              <a:rPr lang="de-DE" sz="1400" b="1" dirty="0" err="1"/>
              <a:t>preferred</a:t>
            </a:r>
            <a:r>
              <a:rPr lang="de-DE" sz="1400" b="1" dirty="0"/>
              <a:t>,</a:t>
            </a:r>
            <a:br>
              <a:rPr lang="de-DE" sz="1400" b="1" dirty="0"/>
            </a:br>
            <a:r>
              <a:rPr lang="de-DE" sz="1400" dirty="0" err="1"/>
              <a:t>higher</a:t>
            </a:r>
            <a:r>
              <a:rPr lang="de-DE" sz="1400" dirty="0"/>
              <a:t> </a:t>
            </a:r>
            <a:r>
              <a:rPr lang="de-DE" sz="1400" dirty="0" err="1"/>
              <a:t>frequency</a:t>
            </a:r>
            <a:r>
              <a:rPr lang="de-DE" sz="1400" dirty="0"/>
              <a:t> </a:t>
            </a:r>
            <a:r>
              <a:rPr lang="de-DE" sz="1400" dirty="0" err="1"/>
              <a:t>gives</a:t>
            </a:r>
            <a:r>
              <a:rPr lang="de-DE" sz="1400" dirty="0"/>
              <a:t> </a:t>
            </a:r>
            <a:r>
              <a:rPr lang="de-DE" sz="1400" dirty="0" err="1"/>
              <a:t>higher</a:t>
            </a:r>
            <a:r>
              <a:rPr lang="de-DE" sz="1400" dirty="0"/>
              <a:t> shunt </a:t>
            </a:r>
            <a:r>
              <a:rPr lang="de-DE" sz="1400" dirty="0" err="1"/>
              <a:t>impedance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b="1" dirty="0">
                <a:sym typeface="Wingdings" panose="05000000000000000000" pitchFamily="2" charset="2"/>
              </a:rPr>
              <a:t>3 m </a:t>
            </a:r>
            <a:r>
              <a:rPr lang="de-DE" sz="1400" b="1" dirty="0" err="1">
                <a:sym typeface="Wingdings" panose="05000000000000000000" pitchFamily="2" charset="2"/>
              </a:rPr>
              <a:t>is</a:t>
            </a:r>
            <a:r>
              <a:rPr lang="de-DE" sz="1400" b="1" dirty="0">
                <a:sym typeface="Wingdings" panose="05000000000000000000" pitchFamily="2" charset="2"/>
              </a:rPr>
              <a:t> a </a:t>
            </a:r>
            <a:r>
              <a:rPr lang="de-DE" sz="1400" b="1" dirty="0" err="1">
                <a:sym typeface="Wingdings" panose="05000000000000000000" pitchFamily="2" charset="2"/>
              </a:rPr>
              <a:t>good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structure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length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both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options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b="1" dirty="0" err="1">
                <a:sym typeface="Wingdings" panose="05000000000000000000" pitchFamily="2" charset="2"/>
              </a:rPr>
              <a:t>reentrant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geometry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is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preferred</a:t>
            </a:r>
            <a:r>
              <a:rPr lang="de-DE" sz="1400" b="1" dirty="0">
                <a:sym typeface="Wingdings" panose="05000000000000000000" pitchFamily="2" charset="2"/>
              </a:rPr>
              <a:t>,</a:t>
            </a:r>
            <a:br>
              <a:rPr lang="de-DE" sz="1400" b="1" dirty="0">
                <a:sym typeface="Wingdings" panose="05000000000000000000" pitchFamily="2" charset="2"/>
              </a:rPr>
            </a:b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convex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we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need</a:t>
            </a:r>
            <a:r>
              <a:rPr lang="de-DE" sz="1400" dirty="0">
                <a:sym typeface="Wingdings" panose="05000000000000000000" pitchFamily="2" charset="2"/>
              </a:rPr>
              <a:t> ~20 % </a:t>
            </a:r>
            <a:r>
              <a:rPr lang="de-DE" sz="1400" dirty="0" err="1">
                <a:sym typeface="Wingdings" panose="05000000000000000000" pitchFamily="2" charset="2"/>
              </a:rPr>
              <a:t>more</a:t>
            </a:r>
            <a:r>
              <a:rPr lang="de-DE" sz="1400" dirty="0">
                <a:sym typeface="Wingdings" panose="05000000000000000000" pitchFamily="2" charset="2"/>
              </a:rPr>
              <a:t> power </a:t>
            </a:r>
            <a:r>
              <a:rPr lang="de-DE" sz="1400" dirty="0" err="1">
                <a:sym typeface="Wingdings" panose="05000000000000000000" pitchFamily="2" charset="2"/>
              </a:rPr>
              <a:t>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almost</a:t>
            </a:r>
            <a:r>
              <a:rPr lang="de-DE" sz="1400" dirty="0">
                <a:sym typeface="Wingdings" panose="05000000000000000000" pitchFamily="2" charset="2"/>
              </a:rPr>
              <a:t> double </a:t>
            </a:r>
            <a:r>
              <a:rPr lang="de-DE" sz="1400" dirty="0" err="1">
                <a:sym typeface="Wingdings" panose="05000000000000000000" pitchFamily="2" charset="2"/>
              </a:rPr>
              <a:t>the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length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ym typeface="Wingdings" panose="05000000000000000000" pitchFamily="2" charset="2"/>
              </a:rPr>
              <a:t>Option 1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the</a:t>
            </a:r>
            <a:r>
              <a:rPr lang="de-DE" sz="1400" dirty="0">
                <a:sym typeface="Wingdings" panose="05000000000000000000" pitchFamily="2" charset="2"/>
              </a:rPr>
              <a:t> same </a:t>
            </a:r>
            <a:r>
              <a:rPr lang="de-DE" sz="1400" dirty="0" err="1">
                <a:sym typeface="Wingdings" panose="05000000000000000000" pitchFamily="2" charset="2"/>
              </a:rPr>
              <a:t>as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option</a:t>
            </a:r>
            <a:r>
              <a:rPr lang="de-DE" sz="1400" dirty="0">
                <a:sym typeface="Wingdings" panose="05000000000000000000" pitchFamily="2" charset="2"/>
              </a:rPr>
              <a:t> 1 </a:t>
            </a:r>
            <a:r>
              <a:rPr lang="de-DE" sz="1400" dirty="0" err="1">
                <a:sym typeface="Wingdings" panose="05000000000000000000" pitchFamily="2" charset="2"/>
              </a:rPr>
              <a:t>of</a:t>
            </a:r>
            <a:r>
              <a:rPr lang="de-DE" sz="1400" dirty="0">
                <a:sym typeface="Wingdings" panose="05000000000000000000" pitchFamily="2" charset="2"/>
              </a:rPr>
              <a:t> Common </a:t>
            </a:r>
            <a:r>
              <a:rPr lang="de-DE" sz="1400" dirty="0" err="1">
                <a:sym typeface="Wingdings" panose="05000000000000000000" pitchFamily="2" charset="2"/>
              </a:rPr>
              <a:t>Linac</a:t>
            </a:r>
            <a:r>
              <a:rPr lang="de-DE" sz="1400" dirty="0">
                <a:sym typeface="Wingdings" panose="05000000000000000000" pitchFamily="2" charset="2"/>
              </a:rPr>
              <a:t>, just </a:t>
            </a:r>
            <a:r>
              <a:rPr lang="de-DE" sz="1400" dirty="0" err="1">
                <a:sym typeface="Wingdings" panose="05000000000000000000" pitchFamily="2" charset="2"/>
              </a:rPr>
              <a:t>stricter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wake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requirement</a:t>
            </a:r>
            <a:r>
              <a:rPr lang="de-DE" sz="1400" dirty="0">
                <a:sym typeface="Wingdings" panose="05000000000000000000" pitchFamily="2" charset="2"/>
              </a:rPr>
              <a:t> ( </a:t>
            </a:r>
            <a:r>
              <a:rPr lang="de-DE" sz="1400" dirty="0" err="1">
                <a:sym typeface="Wingdings" panose="05000000000000000000" pitchFamily="2" charset="2"/>
              </a:rPr>
              <a:t>next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slide</a:t>
            </a:r>
            <a:r>
              <a:rPr lang="de-DE" sz="1400" dirty="0">
                <a:sym typeface="Wingdings" panose="05000000000000000000" pitchFamily="2" charset="2"/>
              </a:rPr>
              <a:t>)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 err="1">
                <a:sym typeface="Wingdings" panose="05000000000000000000" pitchFamily="2" charset="2"/>
              </a:rPr>
              <a:t>cost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efficient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option</a:t>
            </a:r>
            <a:r>
              <a:rPr lang="de-DE" sz="1400" dirty="0">
                <a:sym typeface="Wingdings" panose="05000000000000000000" pitchFamily="2" charset="2"/>
              </a:rPr>
              <a:t>: same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Electron</a:t>
            </a:r>
            <a:r>
              <a:rPr lang="de-DE" sz="1400" dirty="0">
                <a:sym typeface="Wingdings" panose="05000000000000000000" pitchFamily="2" charset="2"/>
              </a:rPr>
              <a:t> and Common </a:t>
            </a:r>
            <a:r>
              <a:rPr lang="de-DE" sz="1400" dirty="0" err="1">
                <a:sym typeface="Wingdings" panose="05000000000000000000" pitchFamily="2" charset="2"/>
              </a:rPr>
              <a:t>Linac</a:t>
            </a:r>
            <a:endParaRPr lang="de-DE" sz="1400" dirty="0">
              <a:sym typeface="Wingdings" panose="05000000000000000000" pitchFamily="2" charset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4BF343-048C-42C7-8E9E-20C959571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18DF39-F4C2-4D27-9BA2-BFA8B760D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CD43FE-915A-4AF9-927E-2F9785DCD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8</a:t>
            </a:fld>
            <a:endParaRPr lang="en-C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55D7CC-0186-4227-B9D6-BC1B95A0ED67}"/>
              </a:ext>
            </a:extLst>
          </p:cNvPr>
          <p:cNvSpPr txBox="1"/>
          <p:nvPr/>
        </p:nvSpPr>
        <p:spPr>
          <a:xfrm>
            <a:off x="9086449" y="1960864"/>
            <a:ext cx="841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Option 1</a:t>
            </a:r>
            <a:endParaRPr lang="en-CH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AE35FD-11A2-4156-9BD1-758B03BD448C}"/>
              </a:ext>
            </a:extLst>
          </p:cNvPr>
          <p:cNvSpPr txBox="1"/>
          <p:nvPr/>
        </p:nvSpPr>
        <p:spPr>
          <a:xfrm>
            <a:off x="9311420" y="2747517"/>
            <a:ext cx="841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Option 2</a:t>
            </a:r>
            <a:endParaRPr lang="en-CH" sz="1200" b="1" dirty="0"/>
          </a:p>
        </p:txBody>
      </p:sp>
    </p:spTree>
    <p:extLst>
      <p:ext uri="{BB962C8B-B14F-4D97-AF65-F5344CB8AC3E}">
        <p14:creationId xmlns:p14="http://schemas.microsoft.com/office/powerpoint/2010/main" val="95614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B3DC475-53CA-4ADE-8B4B-42401097F371}"/>
              </a:ext>
            </a:extLst>
          </p:cNvPr>
          <p:cNvSpPr txBox="1"/>
          <p:nvPr/>
        </p:nvSpPr>
        <p:spPr>
          <a:xfrm>
            <a:off x="838199" y="3726732"/>
            <a:ext cx="9443037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b="1" dirty="0"/>
              <a:t>Option 1 </a:t>
            </a:r>
            <a:r>
              <a:rPr lang="de-DE" sz="1400" b="1" dirty="0" err="1"/>
              <a:t>is</a:t>
            </a:r>
            <a:r>
              <a:rPr lang="de-DE" sz="1400" b="1" dirty="0"/>
              <a:t> </a:t>
            </a:r>
            <a:r>
              <a:rPr lang="de-DE" sz="1400" b="1" dirty="0" err="1"/>
              <a:t>preferred</a:t>
            </a:r>
            <a:r>
              <a:rPr lang="de-DE" sz="1400" b="1" dirty="0"/>
              <a:t>,</a:t>
            </a:r>
            <a:br>
              <a:rPr lang="de-DE" sz="1400" b="1" dirty="0"/>
            </a:br>
            <a:r>
              <a:rPr lang="de-DE" sz="1400" dirty="0" err="1">
                <a:sym typeface="Wingdings" panose="05000000000000000000" pitchFamily="2" charset="2"/>
              </a:rPr>
              <a:t>closer</a:t>
            </a:r>
            <a:r>
              <a:rPr lang="de-DE" sz="1400" dirty="0">
                <a:sym typeface="Wingdings" panose="05000000000000000000" pitchFamily="2" charset="2"/>
              </a:rPr>
              <a:t>-</a:t>
            </a:r>
            <a:r>
              <a:rPr lang="de-DE" sz="1400" dirty="0" err="1">
                <a:sym typeface="Wingdings" panose="05000000000000000000" pitchFamily="2" charset="2"/>
              </a:rPr>
              <a:t>to</a:t>
            </a:r>
            <a:r>
              <a:rPr lang="de-DE" sz="1400" dirty="0">
                <a:sym typeface="Wingdings" panose="05000000000000000000" pitchFamily="2" charset="2"/>
              </a:rPr>
              <a:t>-</a:t>
            </a:r>
            <a:r>
              <a:rPr lang="de-DE" sz="1400" dirty="0" err="1">
                <a:sym typeface="Wingdings" panose="05000000000000000000" pitchFamily="2" charset="2"/>
              </a:rPr>
              <a:t>crest</a:t>
            </a:r>
            <a:r>
              <a:rPr lang="de-DE" sz="1400" dirty="0">
                <a:sym typeface="Wingdings" panose="05000000000000000000" pitchFamily="2" charset="2"/>
              </a:rPr>
              <a:t>-operation of </a:t>
            </a:r>
            <a:r>
              <a:rPr lang="de-DE" sz="1400" dirty="0" err="1">
                <a:sym typeface="Wingdings" panose="05000000000000000000" pitchFamily="2" charset="2"/>
              </a:rPr>
              <a:t>option</a:t>
            </a:r>
            <a:r>
              <a:rPr lang="de-DE" sz="1400" dirty="0">
                <a:sym typeface="Wingdings" panose="05000000000000000000" pitchFamily="2" charset="2"/>
              </a:rPr>
              <a:t> 2 </a:t>
            </a:r>
            <a:r>
              <a:rPr lang="de-DE" sz="1400" dirty="0" err="1">
                <a:sym typeface="Wingdings" panose="05000000000000000000" pitchFamily="2" charset="2"/>
              </a:rPr>
              <a:t>does</a:t>
            </a:r>
            <a:r>
              <a:rPr lang="de-DE" sz="1400" dirty="0">
                <a:sym typeface="Wingdings" panose="05000000000000000000" pitchFamily="2" charset="2"/>
              </a:rPr>
              <a:t> not </a:t>
            </a:r>
            <a:r>
              <a:rPr lang="de-DE" sz="1400" dirty="0" err="1">
                <a:sym typeface="Wingdings" panose="05000000000000000000" pitchFamily="2" charset="2"/>
              </a:rPr>
              <a:t>compensate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loss</a:t>
            </a:r>
            <a:r>
              <a:rPr lang="de-DE" sz="1400" dirty="0">
                <a:sym typeface="Wingdings" panose="05000000000000000000" pitchFamily="2" charset="2"/>
              </a:rPr>
              <a:t> in shunt </a:t>
            </a:r>
            <a:r>
              <a:rPr lang="de-DE" sz="1400" dirty="0" err="1">
                <a:sym typeface="Wingdings" panose="05000000000000000000" pitchFamily="2" charset="2"/>
              </a:rPr>
              <a:t>impedance</a:t>
            </a:r>
            <a:r>
              <a:rPr lang="de-DE" sz="1400" dirty="0">
                <a:sym typeface="Wingdings" panose="05000000000000000000" pitchFamily="2" charset="2"/>
              </a:rPr>
              <a:t> (</a:t>
            </a:r>
            <a:r>
              <a:rPr lang="de-DE" sz="1400" dirty="0" err="1">
                <a:sym typeface="Wingdings" panose="05000000000000000000" pitchFamily="2" charset="2"/>
              </a:rPr>
              <a:t>by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far</a:t>
            </a:r>
            <a:r>
              <a:rPr lang="de-DE" sz="1400" dirty="0">
                <a:sym typeface="Wingdings" panose="05000000000000000000" pitchFamily="2" charset="2"/>
              </a:rPr>
              <a:t>!) &amp; high-gradient </a:t>
            </a:r>
            <a:r>
              <a:rPr lang="de-DE" sz="1400" dirty="0" err="1">
                <a:sym typeface="Wingdings" panose="05000000000000000000" pitchFamily="2" charset="2"/>
              </a:rPr>
              <a:t>limit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b="1" dirty="0">
                <a:sym typeface="Wingdings" panose="05000000000000000000" pitchFamily="2" charset="2"/>
              </a:rPr>
              <a:t>3 m </a:t>
            </a:r>
            <a:r>
              <a:rPr lang="de-DE" sz="1400" b="1" dirty="0" err="1">
                <a:sym typeface="Wingdings" panose="05000000000000000000" pitchFamily="2" charset="2"/>
              </a:rPr>
              <a:t>is</a:t>
            </a:r>
            <a:r>
              <a:rPr lang="de-DE" sz="1400" b="1" dirty="0">
                <a:sym typeface="Wingdings" panose="05000000000000000000" pitchFamily="2" charset="2"/>
              </a:rPr>
              <a:t> a </a:t>
            </a:r>
            <a:r>
              <a:rPr lang="de-DE" sz="1400" b="1" dirty="0" err="1">
                <a:sym typeface="Wingdings" panose="05000000000000000000" pitchFamily="2" charset="2"/>
              </a:rPr>
              <a:t>good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structure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length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option</a:t>
            </a:r>
            <a:r>
              <a:rPr lang="de-DE" sz="1400" dirty="0">
                <a:sym typeface="Wingdings" panose="05000000000000000000" pitchFamily="2" charset="2"/>
              </a:rPr>
              <a:t> 1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b="1" dirty="0" err="1">
                <a:sym typeface="Wingdings" panose="05000000000000000000" pitchFamily="2" charset="2"/>
              </a:rPr>
              <a:t>reentrant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geometry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is</a:t>
            </a:r>
            <a:r>
              <a:rPr lang="de-DE" sz="1400" b="1" dirty="0">
                <a:sym typeface="Wingdings" panose="05000000000000000000" pitchFamily="2" charset="2"/>
              </a:rPr>
              <a:t> </a:t>
            </a:r>
            <a:r>
              <a:rPr lang="de-DE" sz="1400" b="1" dirty="0" err="1">
                <a:sym typeface="Wingdings" panose="05000000000000000000" pitchFamily="2" charset="2"/>
              </a:rPr>
              <a:t>preferred</a:t>
            </a:r>
            <a:r>
              <a:rPr lang="de-DE" sz="1400" b="1" dirty="0">
                <a:sym typeface="Wingdings" panose="05000000000000000000" pitchFamily="2" charset="2"/>
              </a:rPr>
              <a:t>,</a:t>
            </a:r>
            <a:br>
              <a:rPr lang="de-DE" sz="1400" b="1" dirty="0">
                <a:sym typeface="Wingdings" panose="05000000000000000000" pitchFamily="2" charset="2"/>
              </a:rPr>
            </a:b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convex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we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need</a:t>
            </a:r>
            <a:r>
              <a:rPr lang="de-DE" sz="1400" dirty="0">
                <a:sym typeface="Wingdings" panose="05000000000000000000" pitchFamily="2" charset="2"/>
              </a:rPr>
              <a:t> ~20 % </a:t>
            </a:r>
            <a:r>
              <a:rPr lang="de-DE" sz="1400" dirty="0" err="1">
                <a:sym typeface="Wingdings" panose="05000000000000000000" pitchFamily="2" charset="2"/>
              </a:rPr>
              <a:t>more</a:t>
            </a:r>
            <a:r>
              <a:rPr lang="de-DE" sz="1400" dirty="0">
                <a:sym typeface="Wingdings" panose="05000000000000000000" pitchFamily="2" charset="2"/>
              </a:rPr>
              <a:t> power </a:t>
            </a:r>
            <a:r>
              <a:rPr lang="de-DE" sz="1400" dirty="0" err="1">
                <a:sym typeface="Wingdings" panose="05000000000000000000" pitchFamily="2" charset="2"/>
              </a:rPr>
              <a:t>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almost</a:t>
            </a:r>
            <a:r>
              <a:rPr lang="de-DE" sz="1400" dirty="0">
                <a:sym typeface="Wingdings" panose="05000000000000000000" pitchFamily="2" charset="2"/>
              </a:rPr>
              <a:t> double </a:t>
            </a:r>
            <a:r>
              <a:rPr lang="de-DE" sz="1400" dirty="0" err="1">
                <a:sym typeface="Wingdings" panose="05000000000000000000" pitchFamily="2" charset="2"/>
              </a:rPr>
              <a:t>the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length</a:t>
            </a:r>
            <a:endParaRPr lang="de-DE" sz="14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sym typeface="Wingdings" panose="05000000000000000000" pitchFamily="2" charset="2"/>
              </a:rPr>
              <a:t>Option 1 </a:t>
            </a:r>
            <a:r>
              <a:rPr lang="de-DE" sz="1400" dirty="0" err="1">
                <a:sym typeface="Wingdings" panose="05000000000000000000" pitchFamily="2" charset="2"/>
              </a:rPr>
              <a:t>is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the</a:t>
            </a:r>
            <a:r>
              <a:rPr lang="de-DE" sz="1400" dirty="0">
                <a:sym typeface="Wingdings" panose="05000000000000000000" pitchFamily="2" charset="2"/>
              </a:rPr>
              <a:t> same </a:t>
            </a:r>
            <a:r>
              <a:rPr lang="de-DE" sz="1400" dirty="0" err="1">
                <a:sym typeface="Wingdings" panose="05000000000000000000" pitchFamily="2" charset="2"/>
              </a:rPr>
              <a:t>as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option</a:t>
            </a:r>
            <a:r>
              <a:rPr lang="de-DE" sz="1400" dirty="0">
                <a:sym typeface="Wingdings" panose="05000000000000000000" pitchFamily="2" charset="2"/>
              </a:rPr>
              <a:t> 1 </a:t>
            </a:r>
            <a:r>
              <a:rPr lang="de-DE" sz="1400" dirty="0" err="1">
                <a:sym typeface="Wingdings" panose="05000000000000000000" pitchFamily="2" charset="2"/>
              </a:rPr>
              <a:t>of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Electron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Linac</a:t>
            </a:r>
            <a:r>
              <a:rPr lang="de-DE" sz="1400" dirty="0">
                <a:sym typeface="Wingdings" panose="05000000000000000000" pitchFamily="2" charset="2"/>
              </a:rPr>
              <a:t>, just </a:t>
            </a:r>
            <a:r>
              <a:rPr lang="de-DE" sz="1400" dirty="0" err="1">
                <a:sym typeface="Wingdings" panose="05000000000000000000" pitchFamily="2" charset="2"/>
              </a:rPr>
              <a:t>less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strict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wake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requirement</a:t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 err="1">
                <a:sym typeface="Wingdings" panose="05000000000000000000" pitchFamily="2" charset="2"/>
              </a:rPr>
              <a:t>cost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efficient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option</a:t>
            </a:r>
            <a:r>
              <a:rPr lang="de-DE" sz="1400" dirty="0">
                <a:sym typeface="Wingdings" panose="05000000000000000000" pitchFamily="2" charset="2"/>
              </a:rPr>
              <a:t>: same </a:t>
            </a:r>
            <a:r>
              <a:rPr lang="de-DE" sz="1400" dirty="0" err="1">
                <a:sym typeface="Wingdings" panose="05000000000000000000" pitchFamily="2" charset="2"/>
              </a:rPr>
              <a:t>structure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Electron</a:t>
            </a:r>
            <a:r>
              <a:rPr lang="de-DE" sz="1400" dirty="0">
                <a:sym typeface="Wingdings" panose="05000000000000000000" pitchFamily="2" charset="2"/>
              </a:rPr>
              <a:t> and Common </a:t>
            </a:r>
            <a:r>
              <a:rPr lang="de-DE" sz="1400" dirty="0" err="1">
                <a:sym typeface="Wingdings" panose="05000000000000000000" pitchFamily="2" charset="2"/>
              </a:rPr>
              <a:t>Linac</a:t>
            </a:r>
            <a:endParaRPr lang="de-DE" sz="1400" dirty="0">
              <a:sym typeface="Wingdings" panose="05000000000000000000" pitchFamily="2" charset="2"/>
            </a:endParaRPr>
          </a:p>
        </p:txBody>
      </p:sp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017EE548-E4EA-4729-8030-F8D8EF10BF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458336"/>
              </p:ext>
            </p:extLst>
          </p:nvPr>
        </p:nvGraphicFramePr>
        <p:xfrm>
          <a:off x="902780" y="1292159"/>
          <a:ext cx="5514061" cy="21945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36794">
                  <a:extLst>
                    <a:ext uri="{9D8B030D-6E8A-4147-A177-3AD203B41FA5}">
                      <a16:colId xmlns:a16="http://schemas.microsoft.com/office/drawing/2014/main" val="357425590"/>
                    </a:ext>
                  </a:extLst>
                </a:gridCol>
                <a:gridCol w="1248018">
                  <a:extLst>
                    <a:ext uri="{9D8B030D-6E8A-4147-A177-3AD203B41FA5}">
                      <a16:colId xmlns:a16="http://schemas.microsoft.com/office/drawing/2014/main" val="2306346905"/>
                    </a:ext>
                  </a:extLst>
                </a:gridCol>
                <a:gridCol w="1229249">
                  <a:extLst>
                    <a:ext uri="{9D8B030D-6E8A-4147-A177-3AD203B41FA5}">
                      <a16:colId xmlns:a16="http://schemas.microsoft.com/office/drawing/2014/main" val="885473724"/>
                    </a:ext>
                  </a:extLst>
                </a:gridCol>
              </a:tblGrid>
              <a:tr h="263264">
                <a:tc>
                  <a:txBody>
                    <a:bodyPr/>
                    <a:lstStyle/>
                    <a:p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Option 1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Option 2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531482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Gradient (MV/m)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 +/-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 +/-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530425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Frequency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2.8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2.8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584302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Average aperture &lt;a&gt;</a:t>
                      </a:r>
                      <a:r>
                        <a:rPr lang="el-GR" sz="1200" dirty="0"/>
                        <a:t>/λ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0.15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0.20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229404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Average aperture &lt;a&gt; (mm)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16.0603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21.4137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399383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rf phase (deg)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78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83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283012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Kick @ 17.5 ns, 5 </a:t>
                      </a:r>
                      <a:r>
                        <a:rPr lang="en-US" sz="1200" dirty="0" err="1"/>
                        <a:t>nC</a:t>
                      </a:r>
                      <a:r>
                        <a:rPr lang="en-US" sz="1200" dirty="0"/>
                        <a:t> (V/</a:t>
                      </a:r>
                      <a:r>
                        <a:rPr lang="en-US" sz="1200" dirty="0" err="1"/>
                        <a:t>pC</a:t>
                      </a:r>
                      <a:r>
                        <a:rPr lang="en-US" sz="1200" dirty="0"/>
                        <a:t>/mm/m)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0.36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0.36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319702"/>
                  </a:ext>
                </a:extLst>
              </a:tr>
              <a:tr h="263264">
                <a:tc>
                  <a:txBody>
                    <a:bodyPr/>
                    <a:lstStyle/>
                    <a:p>
                      <a:r>
                        <a:rPr lang="en-US" sz="1200" dirty="0"/>
                        <a:t>Approximate structure length (m)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+/-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 +/-</a:t>
                      </a:r>
                      <a:endParaRPr lang="en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619192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EA0245F-132E-424E-A27F-88BAB9186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9527" y="1788679"/>
            <a:ext cx="4809408" cy="369336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7E3BF0A-A97A-4627-BF29-FC54835506E1}"/>
              </a:ext>
            </a:extLst>
          </p:cNvPr>
          <p:cNvSpPr txBox="1">
            <a:spLocks/>
          </p:cNvSpPr>
          <p:nvPr/>
        </p:nvSpPr>
        <p:spPr>
          <a:xfrm>
            <a:off x="838200" y="98033"/>
            <a:ext cx="10515600" cy="86647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>
                <a:solidFill>
                  <a:srgbClr val="0070C0"/>
                </a:solidFill>
              </a:rPr>
              <a:t>Structures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for</a:t>
            </a:r>
            <a:r>
              <a:rPr lang="de-DE" sz="3200" dirty="0">
                <a:solidFill>
                  <a:srgbClr val="0070C0"/>
                </a:solidFill>
              </a:rPr>
              <a:t> </a:t>
            </a:r>
            <a:r>
              <a:rPr lang="de-DE" sz="3200" dirty="0" err="1">
                <a:solidFill>
                  <a:srgbClr val="0070C0"/>
                </a:solidFill>
              </a:rPr>
              <a:t>the</a:t>
            </a:r>
            <a:r>
              <a:rPr lang="de-DE" sz="3200" dirty="0">
                <a:solidFill>
                  <a:srgbClr val="0070C0"/>
                </a:solidFill>
              </a:rPr>
              <a:t> Common </a:t>
            </a:r>
            <a:r>
              <a:rPr lang="de-DE" sz="3200" dirty="0" err="1">
                <a:solidFill>
                  <a:srgbClr val="0070C0"/>
                </a:solidFill>
              </a:rPr>
              <a:t>Linac</a:t>
            </a:r>
            <a:endParaRPr lang="en-CH" sz="32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930372-4999-45E2-9B4C-E7BC56A73DBD}"/>
              </a:ext>
            </a:extLst>
          </p:cNvPr>
          <p:cNvSpPr txBox="1"/>
          <p:nvPr/>
        </p:nvSpPr>
        <p:spPr>
          <a:xfrm>
            <a:off x="838199" y="974279"/>
            <a:ext cx="5935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ym typeface="Wingdings" panose="05000000000000000000" pitchFamily="2" charset="2"/>
              </a:rPr>
              <a:t>Beam </a:t>
            </a:r>
            <a:r>
              <a:rPr lang="de-DE" sz="1400" dirty="0" err="1">
                <a:sym typeface="Wingdings" panose="05000000000000000000" pitchFamily="2" charset="2"/>
              </a:rPr>
              <a:t>dynamics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options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for</a:t>
            </a:r>
            <a:r>
              <a:rPr lang="de-DE" sz="1400" dirty="0">
                <a:sym typeface="Wingdings" panose="05000000000000000000" pitchFamily="2" charset="2"/>
              </a:rPr>
              <a:t> tolerable 10 % </a:t>
            </a:r>
            <a:r>
              <a:rPr lang="de-DE" sz="1400" dirty="0" err="1">
                <a:sym typeface="Wingdings" panose="05000000000000000000" pitchFamily="2" charset="2"/>
              </a:rPr>
              <a:t>action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amplification</a:t>
            </a:r>
            <a:r>
              <a:rPr lang="de-DE" sz="1400" dirty="0">
                <a:sym typeface="Wingdings" panose="05000000000000000000" pitchFamily="2" charset="2"/>
              </a:rPr>
              <a:t>  [S. Bettoni]: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B363BC-B9A0-420C-AC7A-36B8BE7679E9}"/>
              </a:ext>
            </a:extLst>
          </p:cNvPr>
          <p:cNvSpPr txBox="1"/>
          <p:nvPr/>
        </p:nvSpPr>
        <p:spPr>
          <a:xfrm>
            <a:off x="7561090" y="1398490"/>
            <a:ext cx="43078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err="1">
                <a:sym typeface="Wingdings" panose="05000000000000000000" pitchFamily="2" charset="2"/>
              </a:rPr>
              <a:t>Effective</a:t>
            </a:r>
            <a:r>
              <a:rPr lang="de-DE" sz="1100" b="1" dirty="0">
                <a:sym typeface="Wingdings" panose="05000000000000000000" pitchFamily="2" charset="2"/>
              </a:rPr>
              <a:t> off-</a:t>
            </a:r>
            <a:r>
              <a:rPr lang="de-DE" sz="1100" b="1" dirty="0" err="1">
                <a:sym typeface="Wingdings" panose="05000000000000000000" pitchFamily="2" charset="2"/>
              </a:rPr>
              <a:t>crest</a:t>
            </a:r>
            <a:r>
              <a:rPr lang="de-DE" sz="1100" b="1" dirty="0">
                <a:sym typeface="Wingdings" panose="05000000000000000000" pitchFamily="2" charset="2"/>
              </a:rPr>
              <a:t> shunt </a:t>
            </a:r>
            <a:r>
              <a:rPr lang="de-DE" sz="1100" b="1" dirty="0" err="1">
                <a:sym typeface="Wingdings" panose="05000000000000000000" pitchFamily="2" charset="2"/>
              </a:rPr>
              <a:t>impedance</a:t>
            </a:r>
            <a:r>
              <a:rPr lang="de-DE" sz="1100" b="1" dirty="0">
                <a:sym typeface="Wingdings" panose="05000000000000000000" pitchFamily="2" charset="2"/>
              </a:rPr>
              <a:t> vs. </a:t>
            </a:r>
            <a:r>
              <a:rPr lang="de-DE" sz="1100" b="1" dirty="0" err="1">
                <a:sym typeface="Wingdings" panose="05000000000000000000" pitchFamily="2" charset="2"/>
              </a:rPr>
              <a:t>structure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length</a:t>
            </a:r>
            <a:br>
              <a:rPr lang="de-DE" sz="1100" b="1" dirty="0">
                <a:sym typeface="Wingdings" panose="05000000000000000000" pitchFamily="2" charset="2"/>
              </a:rPr>
            </a:br>
            <a:r>
              <a:rPr lang="de-DE" sz="1100" b="1" dirty="0" err="1">
                <a:sym typeface="Wingdings" panose="05000000000000000000" pitchFamily="2" charset="2"/>
              </a:rPr>
              <a:t>for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optimum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structures</a:t>
            </a:r>
            <a:endParaRPr lang="de-DE" sz="1100" b="1" dirty="0">
              <a:sym typeface="Wingdings" panose="05000000000000000000" pitchFamily="2" charset="2"/>
            </a:endParaRPr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2FF0182E-27D8-4FB6-9901-7A8F321DD392}"/>
              </a:ext>
            </a:extLst>
          </p:cNvPr>
          <p:cNvSpPr/>
          <p:nvPr/>
        </p:nvSpPr>
        <p:spPr>
          <a:xfrm>
            <a:off x="9425811" y="1943981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Star: 5 Points 15">
            <a:extLst>
              <a:ext uri="{FF2B5EF4-FFF2-40B4-BE49-F238E27FC236}">
                <a16:creationId xmlns:a16="http://schemas.microsoft.com/office/drawing/2014/main" id="{A819E7A5-2210-427F-BBB4-72E36D2E694B}"/>
              </a:ext>
            </a:extLst>
          </p:cNvPr>
          <p:cNvSpPr/>
          <p:nvPr/>
        </p:nvSpPr>
        <p:spPr>
          <a:xfrm>
            <a:off x="9420481" y="3113114"/>
            <a:ext cx="215153" cy="215153"/>
          </a:xfrm>
          <a:prstGeom prst="star5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6E3E67-2703-44F0-8149-B1D9231C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31st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08F3E5-5CA1-40BC-8FD9-81212155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W. Pommerenke :: CERN  |  FCC Week 2022, Paris, France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26A1AA-E375-456C-A999-A08674830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FDA3-607F-4FC8-A795-ACC14F81DF9D}" type="slidenum">
              <a:rPr lang="en-CH" smtClean="0"/>
              <a:t>9</a:t>
            </a:fld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390A94-28F9-46CA-B47D-CBC70AE1BEA5}"/>
              </a:ext>
            </a:extLst>
          </p:cNvPr>
          <p:cNvSpPr txBox="1"/>
          <p:nvPr/>
        </p:nvSpPr>
        <p:spPr>
          <a:xfrm>
            <a:off x="9533387" y="2069390"/>
            <a:ext cx="841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Option 1</a:t>
            </a:r>
            <a:endParaRPr lang="en-CH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169FE6-D151-46C6-8F18-FEBE2D24B6C1}"/>
              </a:ext>
            </a:extLst>
          </p:cNvPr>
          <p:cNvSpPr txBox="1"/>
          <p:nvPr/>
        </p:nvSpPr>
        <p:spPr>
          <a:xfrm>
            <a:off x="9464231" y="2844802"/>
            <a:ext cx="841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Option 2</a:t>
            </a:r>
            <a:endParaRPr lang="en-CH" sz="1200" b="1" dirty="0"/>
          </a:p>
        </p:txBody>
      </p:sp>
    </p:spTree>
    <p:extLst>
      <p:ext uri="{BB962C8B-B14F-4D97-AF65-F5344CB8AC3E}">
        <p14:creationId xmlns:p14="http://schemas.microsoft.com/office/powerpoint/2010/main" val="1928013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3569</Words>
  <Application>Microsoft Macintosh PowerPoint</Application>
  <PresentationFormat>Breitbild</PresentationFormat>
  <Paragraphs>684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RF design of traveling-wave structures for the FCCee injector</vt:lpstr>
      <vt:lpstr>FCCee injector linacs layout</vt:lpstr>
      <vt:lpstr>Methodology</vt:lpstr>
      <vt:lpstr>Cell lookup tables</vt:lpstr>
      <vt:lpstr>PowerPoint-Präsentation</vt:lpstr>
      <vt:lpstr>PowerPoint-Präsentation</vt:lpstr>
      <vt:lpstr>RF structures for Electron Linac and Common Linac</vt:lpstr>
      <vt:lpstr>PowerPoint-Präsentation</vt:lpstr>
      <vt:lpstr>PowerPoint-Präsentation</vt:lpstr>
      <vt:lpstr>PowerPoint-Präsentation</vt:lpstr>
      <vt:lpstr>RF structures for Positron Linac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Spare Slides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Hermann Winrich Pommerenke</dc:creator>
  <cp:lastModifiedBy>Hermann Pommerenke</cp:lastModifiedBy>
  <cp:revision>130</cp:revision>
  <dcterms:created xsi:type="dcterms:W3CDTF">2021-09-02T10:01:55Z</dcterms:created>
  <dcterms:modified xsi:type="dcterms:W3CDTF">2022-05-30T20:40:40Z</dcterms:modified>
</cp:coreProperties>
</file>