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9"/>
  </p:notesMasterIdLst>
  <p:sldIdLst>
    <p:sldId id="256" r:id="rId4"/>
    <p:sldId id="258" r:id="rId5"/>
    <p:sldId id="284" r:id="rId6"/>
    <p:sldId id="285" r:id="rId7"/>
    <p:sldId id="280" r:id="rId8"/>
    <p:sldId id="277" r:id="rId9"/>
    <p:sldId id="281" r:id="rId10"/>
    <p:sldId id="282" r:id="rId11"/>
    <p:sldId id="278" r:id="rId12"/>
    <p:sldId id="287" r:id="rId13"/>
    <p:sldId id="279" r:id="rId14"/>
    <p:sldId id="283" r:id="rId15"/>
    <p:sldId id="288" r:id="rId16"/>
    <p:sldId id="286" r:id="rId17"/>
    <p:sldId id="274" r:id="rId18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58"/>
            <p14:sldId id="284"/>
            <p14:sldId id="285"/>
            <p14:sldId id="280"/>
            <p14:sldId id="277"/>
            <p14:sldId id="281"/>
            <p14:sldId id="282"/>
            <p14:sldId id="278"/>
            <p14:sldId id="287"/>
            <p14:sldId id="279"/>
            <p14:sldId id="283"/>
            <p14:sldId id="288"/>
            <p14:sldId id="286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7" autoAdjust="0"/>
    <p:restoredTop sz="94712" autoAdjust="0"/>
  </p:normalViewPr>
  <p:slideViewPr>
    <p:cSldViewPr>
      <p:cViewPr varScale="1">
        <p:scale>
          <a:sx n="110" d="100"/>
          <a:sy n="110" d="100"/>
        </p:scale>
        <p:origin x="984" y="6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28.05.2022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1194597"/>
            <a:ext cx="8263350" cy="1161129"/>
          </a:xfrm>
        </p:spPr>
        <p:txBody>
          <a:bodyPr/>
          <a:lstStyle/>
          <a:p>
            <a:r>
              <a:rPr lang="en-US" dirty="0"/>
              <a:t>Transport requirements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gratefully acknowledging the contributions of J. Bauche, J. Osborne, T. Otto and FIML</a:t>
            </a:r>
          </a:p>
          <a:p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underground transport of people 2/2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39743FA-06DF-4CB6-954C-02C5452D52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913" y="1779662"/>
            <a:ext cx="8161535" cy="36264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Possibility for autonomous drive to be investigated;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Vehicles connected between them and/or with a centralized system;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Modular design allowing the mounting of different platforms;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Hosting equipment for autonomous </a:t>
            </a:r>
          </a:p>
          <a:p>
            <a:r>
              <a:rPr lang="en-GB" sz="1700" dirty="0"/>
              <a:t>	or remote interventions (minimise human access to the tunnel).</a:t>
            </a: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780866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6D3941-AD49-4E7F-9240-1C3A1D3DD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116" y="2427734"/>
            <a:ext cx="4677356" cy="1615093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0"/>
            <a:ext cx="8263350" cy="2747250"/>
          </a:xfrm>
        </p:spPr>
        <p:txBody>
          <a:bodyPr/>
          <a:lstStyle/>
          <a:p>
            <a:r>
              <a:rPr lang="en-US" dirty="0"/>
              <a:t>Vehicle design shall take into account the interaction with the surrounding environment, in particular: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Vehicle-vehicle crossing (especially for people vehicle) </a:t>
            </a:r>
          </a:p>
          <a:p>
            <a:r>
              <a:rPr lang="en-US" dirty="0"/>
              <a:t>	-&gt; if this shall be possible anywhere, a rail-bound system is not possible;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Vehicle-people crossing;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Presence of alcoves;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Dedicated areas for vehicles parking;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Passage through fire protection doors in fire partitions.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</p:spTree>
    <p:extLst>
      <p:ext uri="{BB962C8B-B14F-4D97-AF65-F5344CB8AC3E}">
        <p14:creationId xmlns:p14="http://schemas.microsoft.com/office/powerpoint/2010/main" val="153214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  1/2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EC1A8490-401D-4963-8FA1-16F5577678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142041"/>
            <a:ext cx="4123268" cy="2733965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0750" y="1347614"/>
            <a:ext cx="8302500" cy="345638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Same vehicle for all types of magnets?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Number of shafts dedicated to magnets’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Magnets design:</a:t>
            </a:r>
          </a:p>
          <a:p>
            <a:pPr marL="625950" lvl="1" indent="-285750">
              <a:buSzPct val="70000"/>
              <a:buFont typeface="Wingdings" panose="05000000000000000000" pitchFamily="2" charset="2"/>
              <a:buChar char="§"/>
            </a:pPr>
            <a:r>
              <a:rPr lang="en-US" sz="1800" dirty="0"/>
              <a:t>Connection design;</a:t>
            </a:r>
          </a:p>
          <a:p>
            <a:pPr marL="625950" lvl="1" indent="-285750">
              <a:buSzPct val="70000"/>
              <a:buFont typeface="Wingdings" panose="05000000000000000000" pitchFamily="2" charset="2"/>
              <a:buChar char="§"/>
            </a:pPr>
            <a:r>
              <a:rPr lang="en-US" sz="1800" dirty="0"/>
              <a:t>Installation procedure and time;</a:t>
            </a:r>
          </a:p>
          <a:p>
            <a:pPr marL="625950" lvl="1" indent="-285750">
              <a:buSzPct val="70000"/>
              <a:buFont typeface="Wingdings" panose="05000000000000000000" pitchFamily="2" charset="2"/>
              <a:buChar char="§"/>
            </a:pPr>
            <a:r>
              <a:rPr lang="en-US" sz="1800" dirty="0"/>
              <a:t>Number of support points.</a:t>
            </a:r>
          </a:p>
          <a:p>
            <a:pPr marL="625950" lvl="1" indent="-285750">
              <a:buSzPct val="70000"/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11388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 2/2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3A852D-5D35-44EF-A161-DF03DE45F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3" y="2570985"/>
            <a:ext cx="3962117" cy="2233013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0750" y="1203598"/>
            <a:ext cx="8302500" cy="3456384"/>
          </a:xfrm>
        </p:spPr>
        <p:txBody>
          <a:bodyPr/>
          <a:lstStyle/>
          <a:p>
            <a:pPr marL="625950" lvl="1" indent="-285750">
              <a:buSzPct val="70000"/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Number of people/sector present at each stage (installation of the machine, operation i.e. technical stops, dismantling)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Installation schedule and sequence of magnets, technical services and fire protection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Information about components </a:t>
            </a:r>
          </a:p>
          <a:p>
            <a:r>
              <a:rPr lang="en-US" sz="1800" dirty="0"/>
              <a:t>	to be installed in the klystron gallery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91EC752-32DA-42F1-A28B-C92743AB2AD1}"/>
              </a:ext>
            </a:extLst>
          </p:cNvPr>
          <p:cNvCxnSpPr>
            <a:cxnSpLocks/>
          </p:cNvCxnSpPr>
          <p:nvPr/>
        </p:nvCxnSpPr>
        <p:spPr>
          <a:xfrm>
            <a:off x="5834699" y="3535285"/>
            <a:ext cx="459035" cy="508191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ABA0CB9-A615-471C-AA09-CD9796ADA316}"/>
              </a:ext>
            </a:extLst>
          </p:cNvPr>
          <p:cNvSpPr txBox="1"/>
          <p:nvPr/>
        </p:nvSpPr>
        <p:spPr>
          <a:xfrm>
            <a:off x="5031896" y="3219822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F8F6D72-5B84-4163-BBF5-20181FFCBDE7}"/>
              </a:ext>
            </a:extLst>
          </p:cNvPr>
          <p:cNvCxnSpPr>
            <a:cxnSpLocks/>
          </p:cNvCxnSpPr>
          <p:nvPr/>
        </p:nvCxnSpPr>
        <p:spPr>
          <a:xfrm flipH="1" flipV="1">
            <a:off x="7532284" y="3526274"/>
            <a:ext cx="705800" cy="568677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7922475-54D9-49A8-9F61-5CEBDD73D695}"/>
              </a:ext>
            </a:extLst>
          </p:cNvPr>
          <p:cNvSpPr txBox="1"/>
          <p:nvPr/>
        </p:nvSpPr>
        <p:spPr>
          <a:xfrm>
            <a:off x="7642630" y="4094951"/>
            <a:ext cx="1223412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Machine tunnel</a:t>
            </a:r>
          </a:p>
        </p:txBody>
      </p:sp>
    </p:spTree>
    <p:extLst>
      <p:ext uri="{BB962C8B-B14F-4D97-AF65-F5344CB8AC3E}">
        <p14:creationId xmlns:p14="http://schemas.microsoft.com/office/powerpoint/2010/main" val="3104864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 per phase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D7E59F7A-978B-49D3-8AF9-935CC01B9B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266980"/>
              </p:ext>
            </p:extLst>
          </p:nvPr>
        </p:nvGraphicFramePr>
        <p:xfrm>
          <a:off x="755576" y="1203598"/>
          <a:ext cx="7416824" cy="348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>
                  <a:extLst>
                    <a:ext uri="{9D8B030D-6E8A-4147-A177-3AD203B41FA5}">
                      <a16:colId xmlns:a16="http://schemas.microsoft.com/office/drawing/2014/main" val="159688703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066114024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342469029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24119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Installation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/>
                        <a:t>Operation</a:t>
                      </a:r>
                      <a:r>
                        <a:rPr lang="fr-CH" sz="1200" dirty="0"/>
                        <a:t> (</a:t>
                      </a:r>
                      <a:r>
                        <a:rPr lang="fr-CH" sz="1200" dirty="0" err="1"/>
                        <a:t>technical</a:t>
                      </a:r>
                      <a:r>
                        <a:rPr lang="fr-CH" sz="1200" dirty="0"/>
                        <a:t> stops)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/>
                        <a:t>Dismantling</a:t>
                      </a:r>
                      <a:endParaRPr lang="fr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9927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Different types of vehicles</a:t>
                      </a:r>
                      <a:endParaRPr lang="fr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116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/>
                        <a:t>Number</a:t>
                      </a:r>
                      <a:r>
                        <a:rPr lang="fr-CH" sz="1200" dirty="0"/>
                        <a:t> of </a:t>
                      </a:r>
                      <a:r>
                        <a:rPr lang="fr-CH" sz="1200" dirty="0" err="1"/>
                        <a:t>shafts</a:t>
                      </a:r>
                      <a:r>
                        <a:rPr lang="fr-CH" sz="1200" dirty="0"/>
                        <a:t> for magnets’ handling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CH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56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Magnets design: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Connection design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procedure and time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support points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CH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9780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/>
                        <a:t>Number</a:t>
                      </a:r>
                      <a:r>
                        <a:rPr lang="fr-CH" sz="1200" dirty="0"/>
                        <a:t> of people/</a:t>
                      </a:r>
                      <a:r>
                        <a:rPr lang="fr-CH" sz="1200" dirty="0" err="1"/>
                        <a:t>sector</a:t>
                      </a:r>
                      <a:endParaRPr lang="fr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5553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Installation schedule and sequence of magnets, technical services and fire protection doors</a:t>
                      </a:r>
                      <a:endParaRPr lang="fr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6286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Information about components to be installed in the klystron gallery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298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764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extfeld 3">
            <a:extLst>
              <a:ext uri="{FF2B5EF4-FFF2-40B4-BE49-F238E27FC236}">
                <a16:creationId xmlns:a16="http://schemas.microsoft.com/office/drawing/2014/main" id="{23ECC864-A0D1-154E-857F-80E48E9C6D8B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29CD7A0D-21F6-234B-B1E2-394E44BB10B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720FFBD3-6DB1-4C5F-A517-F41CDD7134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7850" y="1381865"/>
            <a:ext cx="8263350" cy="241402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Requirements for underground transport and handling of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Requirements for underground transport of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Boundary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Open points</a:t>
            </a:r>
            <a:endParaRPr lang="en-GB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149 dessins de coloriage Transport à imprimer">
            <a:extLst>
              <a:ext uri="{FF2B5EF4-FFF2-40B4-BE49-F238E27FC236}">
                <a16:creationId xmlns:a16="http://schemas.microsoft.com/office/drawing/2014/main" id="{1B1BC339-6818-417A-90E0-9C1DFC6DC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014" y="1913222"/>
            <a:ext cx="1102370" cy="155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underground transport and handling of magnets</a:t>
            </a:r>
            <a:r>
              <a:rPr lang="en-US" baseline="30000" dirty="0"/>
              <a:t>1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796D4F21-EAEA-4018-8247-1F2818C99982}"/>
              </a:ext>
            </a:extLst>
          </p:cNvPr>
          <p:cNvSpPr txBox="1">
            <a:spLocks/>
          </p:cNvSpPr>
          <p:nvPr/>
        </p:nvSpPr>
        <p:spPr>
          <a:xfrm>
            <a:off x="442913" y="4623750"/>
            <a:ext cx="4023122" cy="341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30000" dirty="0"/>
              <a:t>1</a:t>
            </a:r>
            <a:r>
              <a:rPr lang="en-US" dirty="0"/>
              <a:t> FCC-</a:t>
            </a:r>
            <a:r>
              <a:rPr lang="en-US" dirty="0" err="1"/>
              <a:t>ee</a:t>
            </a:r>
            <a:r>
              <a:rPr lang="en-US" dirty="0"/>
              <a:t> magnets only are considered at this stage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E6B956-2458-4367-B226-3DCA4770B3F6}"/>
              </a:ext>
            </a:extLst>
          </p:cNvPr>
          <p:cNvSpPr txBox="1"/>
          <p:nvPr/>
        </p:nvSpPr>
        <p:spPr>
          <a:xfrm>
            <a:off x="489684" y="1768290"/>
            <a:ext cx="5378460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Manufacturing-&gt; Transport to FCC sites -&gt; Storage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EDA522-01B2-4FBD-9FDB-AAD68F33DDBA}"/>
              </a:ext>
            </a:extLst>
          </p:cNvPr>
          <p:cNvSpPr txBox="1"/>
          <p:nvPr/>
        </p:nvSpPr>
        <p:spPr>
          <a:xfrm>
            <a:off x="4707738" y="2591721"/>
            <a:ext cx="3781805" cy="1924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Lowering -&gt; </a:t>
            </a:r>
            <a:r>
              <a:rPr lang="en-GB" sz="1800" dirty="0"/>
              <a:t>Underground transport</a:t>
            </a:r>
          </a:p>
          <a:p>
            <a:pPr algn="l">
              <a:lnSpc>
                <a:spcPts val="3700"/>
              </a:lnSpc>
            </a:pPr>
            <a:endParaRPr lang="en-GB" sz="1800" dirty="0"/>
          </a:p>
          <a:p>
            <a:pPr algn="l">
              <a:lnSpc>
                <a:spcPts val="3700"/>
              </a:lnSpc>
            </a:pPr>
            <a:r>
              <a:rPr lang="en-GB" sz="1800" dirty="0"/>
              <a:t>		       Unloading</a:t>
            </a:r>
          </a:p>
          <a:p>
            <a:pPr algn="l">
              <a:lnSpc>
                <a:spcPts val="3700"/>
              </a:lnSpc>
            </a:pPr>
            <a:endParaRPr lang="en-GB" sz="18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507679-9E2E-4EFA-A9DB-966C55A7308F}"/>
              </a:ext>
            </a:extLst>
          </p:cNvPr>
          <p:cNvCxnSpPr>
            <a:cxnSpLocks/>
          </p:cNvCxnSpPr>
          <p:nvPr/>
        </p:nvCxnSpPr>
        <p:spPr>
          <a:xfrm>
            <a:off x="5220072" y="2269068"/>
            <a:ext cx="0" cy="50989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551296-AE66-4F6D-AD74-012D83C60F6F}"/>
              </a:ext>
            </a:extLst>
          </p:cNvPr>
          <p:cNvCxnSpPr>
            <a:cxnSpLocks/>
          </p:cNvCxnSpPr>
          <p:nvPr/>
        </p:nvCxnSpPr>
        <p:spPr>
          <a:xfrm>
            <a:off x="7092280" y="3075806"/>
            <a:ext cx="0" cy="5098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99661F-418B-4874-8952-0AEF51485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06926"/>
            <a:ext cx="610684" cy="61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ception et stockage des marchandises e-commerce.">
            <a:extLst>
              <a:ext uri="{FF2B5EF4-FFF2-40B4-BE49-F238E27FC236}">
                <a16:creationId xmlns:a16="http://schemas.microsoft.com/office/drawing/2014/main" id="{64D9E218-D156-4B02-8294-D8DFFB84B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912" y="1490967"/>
            <a:ext cx="639515" cy="63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APPAREILS DE LEVAGE">
            <a:extLst>
              <a:ext uri="{FF2B5EF4-FFF2-40B4-BE49-F238E27FC236}">
                <a16:creationId xmlns:a16="http://schemas.microsoft.com/office/drawing/2014/main" id="{B4329BB9-706E-47B2-9215-5E743DEA6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25" y="3075806"/>
            <a:ext cx="619894" cy="55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Grafik 22">
            <a:extLst>
              <a:ext uri="{FF2B5EF4-FFF2-40B4-BE49-F238E27FC236}">
                <a16:creationId xmlns:a16="http://schemas.microsoft.com/office/drawing/2014/main" id="{FC444A74-8952-4DBD-8337-59CB97E19E9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169" y="3177942"/>
            <a:ext cx="1561436" cy="395816"/>
          </a:xfrm>
          <a:prstGeom prst="rect">
            <a:avLst/>
          </a:prstGeom>
        </p:spPr>
      </p:pic>
      <p:grpSp>
        <p:nvGrpSpPr>
          <p:cNvPr id="30" name="Gruppieren 40">
            <a:extLst>
              <a:ext uri="{FF2B5EF4-FFF2-40B4-BE49-F238E27FC236}">
                <a16:creationId xmlns:a16="http://schemas.microsoft.com/office/drawing/2014/main" id="{9E836B14-3533-401F-8526-A254206B8AC7}"/>
              </a:ext>
            </a:extLst>
          </p:cNvPr>
          <p:cNvGrpSpPr/>
          <p:nvPr/>
        </p:nvGrpSpPr>
        <p:grpSpPr>
          <a:xfrm>
            <a:off x="6513294" y="4100851"/>
            <a:ext cx="1667749" cy="731468"/>
            <a:chOff x="1314345" y="1547055"/>
            <a:chExt cx="6193422" cy="2639469"/>
          </a:xfrm>
        </p:grpSpPr>
        <p:pic>
          <p:nvPicPr>
            <p:cNvPr id="31" name="Grafik 41">
              <a:extLst>
                <a:ext uri="{FF2B5EF4-FFF2-40B4-BE49-F238E27FC236}">
                  <a16:creationId xmlns:a16="http://schemas.microsoft.com/office/drawing/2014/main" id="{9E9DE530-D340-4456-A1A5-53E9592CC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4345" y="1547055"/>
              <a:ext cx="6193422" cy="2639469"/>
            </a:xfrm>
            <a:prstGeom prst="rect">
              <a:avLst/>
            </a:prstGeom>
          </p:spPr>
        </p:pic>
        <p:cxnSp>
          <p:nvCxnSpPr>
            <p:cNvPr id="32" name="Gerade Verbindung mit Pfeil 44">
              <a:extLst>
                <a:ext uri="{FF2B5EF4-FFF2-40B4-BE49-F238E27FC236}">
                  <a16:creationId xmlns:a16="http://schemas.microsoft.com/office/drawing/2014/main" id="{F8410A96-91BC-41DF-9563-3F1656FD36A5}"/>
                </a:ext>
              </a:extLst>
            </p:cNvPr>
            <p:cNvCxnSpPr/>
            <p:nvPr/>
          </p:nvCxnSpPr>
          <p:spPr bwMode="auto">
            <a:xfrm flipV="1">
              <a:off x="4645650" y="2695966"/>
              <a:ext cx="107130" cy="248819"/>
            </a:xfrm>
            <a:prstGeom prst="straightConnector1">
              <a:avLst/>
            </a:prstGeom>
            <a:noFill/>
            <a:ln w="25400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Gerade Verbindung mit Pfeil 45">
              <a:extLst>
                <a:ext uri="{FF2B5EF4-FFF2-40B4-BE49-F238E27FC236}">
                  <a16:creationId xmlns:a16="http://schemas.microsoft.com/office/drawing/2014/main" id="{47DDBFDC-F702-4D95-85B8-1B1FCC6A9D7D}"/>
                </a:ext>
              </a:extLst>
            </p:cNvPr>
            <p:cNvCxnSpPr/>
            <p:nvPr/>
          </p:nvCxnSpPr>
          <p:spPr bwMode="auto">
            <a:xfrm flipV="1">
              <a:off x="6131687" y="3096491"/>
              <a:ext cx="79599" cy="250033"/>
            </a:xfrm>
            <a:prstGeom prst="straightConnector1">
              <a:avLst/>
            </a:prstGeom>
            <a:noFill/>
            <a:ln w="25400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7221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underground transport and handling of magnets</a:t>
            </a:r>
            <a:endParaRPr lang="en-US" baseline="30000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DA891965-6724-4C21-8481-4F3E7749D7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2" r="19288"/>
          <a:stretch/>
        </p:blipFill>
        <p:spPr>
          <a:xfrm>
            <a:off x="2627784" y="1491630"/>
            <a:ext cx="3326083" cy="3281440"/>
          </a:xfrm>
          <a:prstGeom prst="rect">
            <a:avLst/>
          </a:prstGeom>
        </p:spPr>
      </p:pic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477EE631-048D-41DF-A542-04059EF32922}"/>
              </a:ext>
            </a:extLst>
          </p:cNvPr>
          <p:cNvSpPr txBox="1">
            <a:spLocks/>
          </p:cNvSpPr>
          <p:nvPr/>
        </p:nvSpPr>
        <p:spPr>
          <a:xfrm>
            <a:off x="6300192" y="3132350"/>
            <a:ext cx="146490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Collider ring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43D5158-F14F-4365-97CD-6D1C3B8D25C1}"/>
              </a:ext>
            </a:extLst>
          </p:cNvPr>
          <p:cNvCxnSpPr>
            <a:cxnSpLocks/>
          </p:cNvCxnSpPr>
          <p:nvPr/>
        </p:nvCxnSpPr>
        <p:spPr>
          <a:xfrm flipH="1">
            <a:off x="4572000" y="3291830"/>
            <a:ext cx="165618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AE510E82-F967-4D23-8B8B-E59C4B6DE97F}"/>
              </a:ext>
            </a:extLst>
          </p:cNvPr>
          <p:cNvSpPr txBox="1">
            <a:spLocks/>
          </p:cNvSpPr>
          <p:nvPr/>
        </p:nvSpPr>
        <p:spPr>
          <a:xfrm>
            <a:off x="6156176" y="2499742"/>
            <a:ext cx="146490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Booster ring</a:t>
            </a:r>
          </a:p>
          <a:p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50351E-B5DD-40F4-932D-0F7E15032918}"/>
              </a:ext>
            </a:extLst>
          </p:cNvPr>
          <p:cNvCxnSpPr>
            <a:cxnSpLocks/>
          </p:cNvCxnSpPr>
          <p:nvPr/>
        </p:nvCxnSpPr>
        <p:spPr>
          <a:xfrm flipH="1">
            <a:off x="4427984" y="2659222"/>
            <a:ext cx="165618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7516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563638"/>
            <a:ext cx="8263350" cy="432048"/>
          </a:xfrm>
        </p:spPr>
        <p:txBody>
          <a:bodyPr/>
          <a:lstStyle/>
          <a:p>
            <a:r>
              <a:rPr lang="en-US" dirty="0"/>
              <a:t>Collider ring</a:t>
            </a:r>
          </a:p>
          <a:p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underground transport and handling of magnets</a:t>
            </a:r>
            <a:endParaRPr lang="en-US" baseline="30000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graphicFrame>
        <p:nvGraphicFramePr>
          <p:cNvPr id="10" name="Table 11">
            <a:extLst>
              <a:ext uri="{FF2B5EF4-FFF2-40B4-BE49-F238E27FC236}">
                <a16:creationId xmlns:a16="http://schemas.microsoft.com/office/drawing/2014/main" id="{BF9CADC8-722B-4B50-BF3E-430F7187A8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1391"/>
              </p:ext>
            </p:extLst>
          </p:nvPr>
        </p:nvGraphicFramePr>
        <p:xfrm>
          <a:off x="1524000" y="2139702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9698992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923899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64635642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8707901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Dipoles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Quadrupoles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Sextupoles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43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3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2900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3560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459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Length</a:t>
                      </a:r>
                      <a:r>
                        <a:rPr lang="fr-CH" dirty="0"/>
                        <a:t>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170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314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Width</a:t>
                      </a:r>
                      <a:r>
                        <a:rPr lang="fr-CH" dirty="0"/>
                        <a:t>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026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Height</a:t>
                      </a:r>
                      <a:r>
                        <a:rPr lang="fr-CH" dirty="0"/>
                        <a:t>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808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Weight</a:t>
                      </a:r>
                      <a:r>
                        <a:rPr lang="fr-CH" dirty="0"/>
                        <a:t> [kg]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5500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559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575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7544" y="3147814"/>
            <a:ext cx="8263350" cy="1440160"/>
          </a:xfrm>
        </p:spPr>
        <p:txBody>
          <a:bodyPr/>
          <a:lstStyle/>
          <a:p>
            <a:r>
              <a:rPr lang="en-US" dirty="0"/>
              <a:t>Magnets will be installed as follows: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5800</a:t>
            </a:r>
            <a:r>
              <a:rPr lang="en-US" dirty="0"/>
              <a:t> single dipoles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492</a:t>
            </a:r>
            <a:r>
              <a:rPr lang="en-US" dirty="0"/>
              <a:t> single quadrupoles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1256 </a:t>
            </a:r>
            <a:r>
              <a:rPr lang="en-US" dirty="0"/>
              <a:t>units made up of quadrupole-</a:t>
            </a:r>
            <a:r>
              <a:rPr lang="en-US" dirty="0" err="1"/>
              <a:t>sextupole</a:t>
            </a:r>
            <a:r>
              <a:rPr lang="en-US" dirty="0"/>
              <a:t> and supporting girder (Q-S)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1152 </a:t>
            </a:r>
            <a:r>
              <a:rPr lang="en-US" dirty="0"/>
              <a:t>units made up of quadrupole-</a:t>
            </a:r>
            <a:r>
              <a:rPr lang="en-US" dirty="0" err="1"/>
              <a:t>sextupole</a:t>
            </a:r>
            <a:r>
              <a:rPr lang="en-US" dirty="0"/>
              <a:t>-</a:t>
            </a:r>
            <a:r>
              <a:rPr lang="en-US" dirty="0" err="1"/>
              <a:t>sextupole</a:t>
            </a:r>
            <a:r>
              <a:rPr lang="en-US" dirty="0"/>
              <a:t> and supporting girder (Q-S-S)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underground transport and handling of magnets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B3342F5F-BA15-4B3B-89C9-02C13CA1819E}"/>
              </a:ext>
            </a:extLst>
          </p:cNvPr>
          <p:cNvSpPr txBox="1">
            <a:spLocks/>
          </p:cNvSpPr>
          <p:nvPr/>
        </p:nvSpPr>
        <p:spPr>
          <a:xfrm>
            <a:off x="442800" y="1419622"/>
            <a:ext cx="826335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Collider ring</a:t>
            </a:r>
          </a:p>
          <a:p>
            <a:endParaRPr lang="en-US" dirty="0"/>
          </a:p>
        </p:txBody>
      </p:sp>
      <p:graphicFrame>
        <p:nvGraphicFramePr>
          <p:cNvPr id="17" name="Table 11">
            <a:extLst>
              <a:ext uri="{FF2B5EF4-FFF2-40B4-BE49-F238E27FC236}">
                <a16:creationId xmlns:a16="http://schemas.microsoft.com/office/drawing/2014/main" id="{40DB5001-A03A-4072-8B71-FE5B72CD46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336922"/>
              </p:ext>
            </p:extLst>
          </p:nvPr>
        </p:nvGraphicFramePr>
        <p:xfrm>
          <a:off x="4056384" y="1623167"/>
          <a:ext cx="4572000" cy="1586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9698992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923899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646356426"/>
                    </a:ext>
                  </a:extLst>
                </a:gridCol>
              </a:tblGrid>
              <a:tr h="317341">
                <a:tc>
                  <a:txBody>
                    <a:bodyPr/>
                    <a:lstStyle/>
                    <a:p>
                      <a:r>
                        <a:rPr lang="fr-CH" sz="12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Q-S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Q-S-S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437689"/>
                  </a:ext>
                </a:extLst>
              </a:tr>
              <a:tr h="317341">
                <a:tc>
                  <a:txBody>
                    <a:bodyPr/>
                    <a:lstStyle/>
                    <a:p>
                      <a:r>
                        <a:rPr lang="fr-CH" sz="1200" dirty="0" err="1"/>
                        <a:t>Length</a:t>
                      </a:r>
                      <a:r>
                        <a:rPr lang="fr-CH" sz="1200" dirty="0"/>
                        <a:t>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520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>
                          <a:solidFill>
                            <a:srgbClr val="FF0000"/>
                          </a:solidFill>
                        </a:rPr>
                        <a:t>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314376"/>
                  </a:ext>
                </a:extLst>
              </a:tr>
              <a:tr h="317341">
                <a:tc>
                  <a:txBody>
                    <a:bodyPr/>
                    <a:lstStyle/>
                    <a:p>
                      <a:r>
                        <a:rPr lang="fr-CH" sz="1200" dirty="0" err="1"/>
                        <a:t>Width</a:t>
                      </a:r>
                      <a:r>
                        <a:rPr lang="fr-CH" sz="1200" dirty="0"/>
                        <a:t>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026246"/>
                  </a:ext>
                </a:extLst>
              </a:tr>
              <a:tr h="317341">
                <a:tc>
                  <a:txBody>
                    <a:bodyPr/>
                    <a:lstStyle/>
                    <a:p>
                      <a:r>
                        <a:rPr lang="fr-CH" sz="1200" dirty="0" err="1"/>
                        <a:t>Height</a:t>
                      </a:r>
                      <a:r>
                        <a:rPr lang="fr-CH" sz="1200" dirty="0"/>
                        <a:t>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808000"/>
                  </a:ext>
                </a:extLst>
              </a:tr>
              <a:tr h="317341">
                <a:tc>
                  <a:txBody>
                    <a:bodyPr/>
                    <a:lstStyle/>
                    <a:p>
                      <a:r>
                        <a:rPr lang="fr-CH" sz="1200" dirty="0" err="1"/>
                        <a:t>Weight</a:t>
                      </a:r>
                      <a:r>
                        <a:rPr lang="fr-CH" sz="1200" dirty="0"/>
                        <a:t> [kg]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6620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>
                          <a:solidFill>
                            <a:srgbClr val="FF0000"/>
                          </a:solidFill>
                        </a:rPr>
                        <a:t>7400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559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0734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563638"/>
            <a:ext cx="8263350" cy="432048"/>
          </a:xfrm>
        </p:spPr>
        <p:txBody>
          <a:bodyPr/>
          <a:lstStyle/>
          <a:p>
            <a:r>
              <a:rPr lang="en-US" dirty="0"/>
              <a:t>Booster ring</a:t>
            </a:r>
          </a:p>
          <a:p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underground transport and handling of magnets</a:t>
            </a:r>
            <a:endParaRPr lang="en-US" baseline="30000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graphicFrame>
        <p:nvGraphicFramePr>
          <p:cNvPr id="10" name="Table 11">
            <a:extLst>
              <a:ext uri="{FF2B5EF4-FFF2-40B4-BE49-F238E27FC236}">
                <a16:creationId xmlns:a16="http://schemas.microsoft.com/office/drawing/2014/main" id="{BF9CADC8-722B-4B50-BF3E-430F7187A8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072759"/>
              </p:ext>
            </p:extLst>
          </p:nvPr>
        </p:nvGraphicFramePr>
        <p:xfrm>
          <a:off x="1524000" y="2139702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9698992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923899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64635642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8707901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Dipoles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Quadrupoles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Sextupoles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43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5888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2944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Unknown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459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Length</a:t>
                      </a:r>
                      <a:r>
                        <a:rPr lang="fr-CH" dirty="0"/>
                        <a:t>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1140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314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Width</a:t>
                      </a:r>
                      <a:r>
                        <a:rPr lang="fr-CH" dirty="0"/>
                        <a:t>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fr-CH" sz="135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026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Height</a:t>
                      </a:r>
                      <a:r>
                        <a:rPr lang="fr-CH" dirty="0"/>
                        <a:t>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fr-CH" sz="135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808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Weight</a:t>
                      </a:r>
                      <a:r>
                        <a:rPr lang="fr-CH" dirty="0"/>
                        <a:t> [kg]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fr-CH" sz="135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559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3304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106" y="1851670"/>
            <a:ext cx="8263350" cy="18002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Data about collider ring have been defined based on existing design;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Data about booster ring have been derived by scaling the collider ones;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No specific requirements concerning the max allowed acceleration and tilt angle;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Max tunnel slope: 0.5%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endParaRPr lang="en-US" sz="170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underground transport and handling of magnets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</p:spTree>
    <p:extLst>
      <p:ext uri="{BB962C8B-B14F-4D97-AF65-F5344CB8AC3E}">
        <p14:creationId xmlns:p14="http://schemas.microsoft.com/office/powerpoint/2010/main" val="2659972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underground transport of people 1/2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C. Colloca – R. Rinaldesi</a:t>
            </a: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02/06/2022 / FCC Week 2022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67131F-E590-4898-AB0F-7AE139993C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1891" y="1998109"/>
            <a:ext cx="2792597" cy="2901528"/>
          </a:xfrm>
          <a:prstGeom prst="rect">
            <a:avLst/>
          </a:prstGeom>
        </p:spPr>
      </p:pic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39743FA-06DF-4CB6-954C-02C5452D52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635646"/>
            <a:ext cx="6289440" cy="362645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Vehicle shall be used to transport personnel </a:t>
            </a:r>
          </a:p>
          <a:p>
            <a:r>
              <a:rPr lang="en-GB" sz="1700" dirty="0"/>
              <a:t>	with material and evacuate them in case of emergency;</a:t>
            </a:r>
          </a:p>
          <a:p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Minimum capacity: 6 people - 500 kg (possibly a bit more)</a:t>
            </a:r>
          </a:p>
          <a:p>
            <a:r>
              <a:rPr lang="en-GB" sz="1700" dirty="0"/>
              <a:t>	Materials payload: 1000 kg</a:t>
            </a:r>
          </a:p>
          <a:p>
            <a:r>
              <a:rPr lang="en-GB" sz="1700" dirty="0"/>
              <a:t>	Total capacity: 1500 – 2000 kg</a:t>
            </a:r>
          </a:p>
          <a:p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Max speed: 30 km/h (lower for material);</a:t>
            </a:r>
          </a:p>
          <a:p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Battery powered;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214055941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979</TotalTime>
  <Words>857</Words>
  <Application>Microsoft Office PowerPoint</Application>
  <PresentationFormat>On-screen Show (16:9)</PresentationFormat>
  <Paragraphs>234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Wingdings</vt:lpstr>
      <vt:lpstr>Introslides</vt:lpstr>
      <vt:lpstr>Titleslides, Conclusion</vt:lpstr>
      <vt:lpstr>Content Slides - Deep Blue</vt:lpstr>
      <vt:lpstr>Transport requirements</vt:lpstr>
      <vt:lpstr>Table of contents</vt:lpstr>
      <vt:lpstr>Requirements for underground transport and handling of magnets1</vt:lpstr>
      <vt:lpstr>Requirements for underground transport and handling of magnets</vt:lpstr>
      <vt:lpstr>Requirements for underground transport and handling of magnets</vt:lpstr>
      <vt:lpstr>Requirements for underground transport and handling of magnets</vt:lpstr>
      <vt:lpstr>Requirements for underground transport and handling of magnets</vt:lpstr>
      <vt:lpstr>Requirements for underground transport and handling of magnets</vt:lpstr>
      <vt:lpstr>Requirements for underground transport of people 1/2</vt:lpstr>
      <vt:lpstr>Requirements for underground transport of people 2/2</vt:lpstr>
      <vt:lpstr>Boundary conditions</vt:lpstr>
      <vt:lpstr>Open points  1/2</vt:lpstr>
      <vt:lpstr>Open points 2/2</vt:lpstr>
      <vt:lpstr>Open points per phase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Cristiana Colloca</cp:lastModifiedBy>
  <cp:revision>90</cp:revision>
  <dcterms:created xsi:type="dcterms:W3CDTF">2020-10-27T09:23:42Z</dcterms:created>
  <dcterms:modified xsi:type="dcterms:W3CDTF">2022-05-28T08:12:59Z</dcterms:modified>
</cp:coreProperties>
</file>