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36"/>
  </p:notesMasterIdLst>
  <p:handoutMasterIdLst>
    <p:handoutMasterId r:id="rId37"/>
  </p:handoutMasterIdLst>
  <p:sldIdLst>
    <p:sldId id="276" r:id="rId4"/>
    <p:sldId id="328" r:id="rId5"/>
    <p:sldId id="327" r:id="rId6"/>
    <p:sldId id="378" r:id="rId7"/>
    <p:sldId id="337" r:id="rId8"/>
    <p:sldId id="352" r:id="rId9"/>
    <p:sldId id="353" r:id="rId10"/>
    <p:sldId id="354" r:id="rId11"/>
    <p:sldId id="355" r:id="rId12"/>
    <p:sldId id="356" r:id="rId13"/>
    <p:sldId id="357" r:id="rId14"/>
    <p:sldId id="358" r:id="rId15"/>
    <p:sldId id="359" r:id="rId16"/>
    <p:sldId id="360" r:id="rId17"/>
    <p:sldId id="361" r:id="rId18"/>
    <p:sldId id="345" r:id="rId19"/>
    <p:sldId id="379" r:id="rId20"/>
    <p:sldId id="362" r:id="rId21"/>
    <p:sldId id="363" r:id="rId22"/>
    <p:sldId id="364" r:id="rId23"/>
    <p:sldId id="380" r:id="rId24"/>
    <p:sldId id="334" r:id="rId25"/>
    <p:sldId id="347" r:id="rId26"/>
    <p:sldId id="339" r:id="rId27"/>
    <p:sldId id="350" r:id="rId28"/>
    <p:sldId id="341" r:id="rId29"/>
    <p:sldId id="351" r:id="rId30"/>
    <p:sldId id="373" r:id="rId31"/>
    <p:sldId id="376" r:id="rId32"/>
    <p:sldId id="381" r:id="rId33"/>
    <p:sldId id="336" r:id="rId34"/>
    <p:sldId id="274" r:id="rId35"/>
  </p:sldIdLst>
  <p:sldSz cx="24384000" cy="13716000"/>
  <p:notesSz cx="6858000" cy="9144000"/>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76"/>
            <p14:sldId id="328"/>
            <p14:sldId id="327"/>
            <p14:sldId id="378"/>
            <p14:sldId id="337"/>
            <p14:sldId id="352"/>
            <p14:sldId id="353"/>
            <p14:sldId id="354"/>
            <p14:sldId id="355"/>
            <p14:sldId id="356"/>
            <p14:sldId id="357"/>
            <p14:sldId id="358"/>
            <p14:sldId id="359"/>
            <p14:sldId id="360"/>
            <p14:sldId id="361"/>
            <p14:sldId id="345"/>
            <p14:sldId id="379"/>
            <p14:sldId id="362"/>
            <p14:sldId id="363"/>
            <p14:sldId id="364"/>
            <p14:sldId id="380"/>
            <p14:sldId id="334"/>
            <p14:sldId id="347"/>
            <p14:sldId id="339"/>
            <p14:sldId id="350"/>
            <p14:sldId id="341"/>
            <p14:sldId id="351"/>
            <p14:sldId id="373"/>
            <p14:sldId id="376"/>
            <p14:sldId id="381"/>
            <p14:sldId id="336"/>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DFDFDF"/>
    <a:srgbClr val="000000"/>
    <a:srgbClr val="0F124A"/>
    <a:srgbClr val="14FA19"/>
    <a:srgbClr val="40C245"/>
    <a:srgbClr val="F6FDA3"/>
    <a:srgbClr val="FFCCFF"/>
    <a:srgbClr val="DBDBE4"/>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712" autoAdjust="0"/>
  </p:normalViewPr>
  <p:slideViewPr>
    <p:cSldViewPr>
      <p:cViewPr varScale="1">
        <p:scale>
          <a:sx n="33" d="100"/>
          <a:sy n="33" d="100"/>
        </p:scale>
        <p:origin x="696" y="72"/>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B04CF8-15A1-4728-9240-389A47AFFCEA}" type="datetimeFigureOut">
              <a:rPr lang="en-GB" smtClean="0"/>
              <a:t>02/06/2022</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02.06.2022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219200" y="549277"/>
            <a:ext cx="19913600" cy="2286000"/>
          </a:xfrm>
        </p:spPr>
        <p:txBody>
          <a:bodyPr/>
          <a:lstStyle/>
          <a:p>
            <a:r>
              <a:rPr kumimoji="0" lang="en-US"/>
              <a:t>Click to edit Master title style</a:t>
            </a:r>
          </a:p>
        </p:txBody>
      </p:sp>
      <p:sp>
        <p:nvSpPr>
          <p:cNvPr id="3" name="Espace réservé du contenu 2"/>
          <p:cNvSpPr>
            <a:spLocks noGrp="1"/>
          </p:cNvSpPr>
          <p:nvPr>
            <p:ph sz="half" idx="1"/>
          </p:nvPr>
        </p:nvSpPr>
        <p:spPr>
          <a:xfrm>
            <a:off x="1219200" y="3200403"/>
            <a:ext cx="9753600" cy="8700768"/>
          </a:xfrm>
        </p:spPr>
        <p:txBody>
          <a:bodyPr/>
          <a:lstStyle>
            <a:lvl1pPr>
              <a:defRPr sz="6933"/>
            </a:lvl1pPr>
            <a:lvl2pPr>
              <a:defRPr sz="5867"/>
            </a:lvl2pPr>
            <a:lvl3pPr>
              <a:defRPr sz="5333"/>
            </a:lvl3pPr>
            <a:lvl4pPr>
              <a:defRPr sz="4800"/>
            </a:lvl4pPr>
            <a:lvl5pPr>
              <a:defRPr sz="4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11379200" y="3200401"/>
            <a:ext cx="9753600" cy="8700771"/>
          </a:xfrm>
        </p:spPr>
        <p:txBody>
          <a:bodyPr/>
          <a:lstStyle>
            <a:lvl1pPr>
              <a:defRPr sz="6933"/>
            </a:lvl1pPr>
            <a:lvl2pPr>
              <a:defRPr sz="5867"/>
            </a:lvl2pPr>
            <a:lvl3pPr>
              <a:defRPr sz="5333"/>
            </a:lvl3pPr>
            <a:lvl4pPr>
              <a:defRPr sz="4800"/>
            </a:lvl4pPr>
            <a:lvl5pPr>
              <a:defRPr sz="4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7918227" y="12724755"/>
            <a:ext cx="5689600" cy="730251"/>
          </a:xfrm>
          <a:prstGeom prst="rect">
            <a:avLst/>
          </a:prstGeom>
        </p:spPr>
        <p:txBody>
          <a:bodyPr vert="horz" lIns="91440" tIns="45720" rIns="91440" bIns="45720" rtlCol="0" anchor="ctr"/>
          <a:lstStyle>
            <a:lvl1pPr algn="l">
              <a:defRPr sz="3200">
                <a:solidFill>
                  <a:schemeClr val="tx1">
                    <a:tint val="75000"/>
                  </a:schemeClr>
                </a:solidFill>
              </a:defRPr>
            </a:lvl1pPr>
          </a:lstStyle>
          <a:p>
            <a:fld id="{B4BFD808-6B56-4447-9401-2398D08EE3C0}" type="datetime1">
              <a:rPr lang="en-US" smtClean="0"/>
              <a:pPr/>
              <a:t>6/2/2022</a:t>
            </a:fld>
            <a:endParaRPr lang="en-US" dirty="0"/>
          </a:p>
        </p:txBody>
      </p:sp>
      <p:sp>
        <p:nvSpPr>
          <p:cNvPr id="9" name="Footer Placeholder 2"/>
          <p:cNvSpPr>
            <a:spLocks noGrp="1"/>
          </p:cNvSpPr>
          <p:nvPr>
            <p:ph type="ftr" sz="quarter" idx="3"/>
          </p:nvPr>
        </p:nvSpPr>
        <p:spPr>
          <a:xfrm>
            <a:off x="13820683" y="12712701"/>
            <a:ext cx="7721600" cy="730251"/>
          </a:xfrm>
          <a:prstGeom prst="rect">
            <a:avLst/>
          </a:prstGeom>
        </p:spPr>
        <p:txBody>
          <a:bodyPr vert="horz" lIns="91440" tIns="45720" rIns="91440" bIns="45720" rtlCol="0" anchor="ctr"/>
          <a:lstStyle>
            <a:lvl1pPr algn="ctr">
              <a:defRPr sz="3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21827669" y="12712701"/>
            <a:ext cx="1337131" cy="730251"/>
          </a:xfrm>
          <a:prstGeom prst="rect">
            <a:avLst/>
          </a:prstGeom>
        </p:spPr>
        <p:txBody>
          <a:bodyPr vert="horz" lIns="91440" tIns="45720" rIns="91440" bIns="45720" rtlCol="0" anchor="ctr"/>
          <a:lstStyle>
            <a:lvl1pPr algn="r">
              <a:defRPr sz="3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97753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3.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 id="2147483670" r:id="rId1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22.png"/><Relationship Id="rId1" Type="http://schemas.openxmlformats.org/officeDocument/2006/relationships/slideLayout" Target="../slideLayouts/slideLayout8.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emf"/></Relationships>
</file>

<file path=ppt/slides/_rels/slide1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3.emf"/><Relationship Id="rId1" Type="http://schemas.openxmlformats.org/officeDocument/2006/relationships/slideLayout" Target="../slideLayouts/slideLayout8.xml"/><Relationship Id="rId6" Type="http://schemas.openxmlformats.org/officeDocument/2006/relationships/image" Target="../media/image27.png"/><Relationship Id="rId5" Type="http://schemas.openxmlformats.org/officeDocument/2006/relationships/image" Target="../media/image28.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30.emf"/><Relationship Id="rId2" Type="http://schemas.openxmlformats.org/officeDocument/2006/relationships/image" Target="../media/image25.emf"/><Relationship Id="rId1" Type="http://schemas.openxmlformats.org/officeDocument/2006/relationships/slideLayout" Target="../slideLayouts/slideLayout8.xml"/><Relationship Id="rId6" Type="http://schemas.openxmlformats.org/officeDocument/2006/relationships/image" Target="../media/image29.emf"/><Relationship Id="rId5" Type="http://schemas.openxmlformats.org/officeDocument/2006/relationships/image" Target="../media/image1.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8.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50.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6.xml"/><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8.xml"/><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11.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8.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eg"/><Relationship Id="rId1" Type="http://schemas.openxmlformats.org/officeDocument/2006/relationships/slideLayout" Target="../slideLayouts/slideLayout8.xml"/><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8.xml"/><Relationship Id="rId4" Type="http://schemas.openxmlformats.org/officeDocument/2006/relationships/image" Target="../media/image65.emf"/></Relationships>
</file>

<file path=ppt/slides/_rels/slide2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8.xml"/><Relationship Id="rId6" Type="http://schemas.openxmlformats.org/officeDocument/2006/relationships/image" Target="../media/image70.png"/><Relationship Id="rId5" Type="http://schemas.openxmlformats.org/officeDocument/2006/relationships/image" Target="../media/image69.jpg"/><Relationship Id="rId4" Type="http://schemas.openxmlformats.org/officeDocument/2006/relationships/image" Target="../media/image6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8.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1.png"/><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2743200"/>
            <a:ext cx="14375801" cy="4860000"/>
          </a:xfrm>
          <a:prstGeom prst="rect">
            <a:avLst/>
          </a:prstGeom>
        </p:spPr>
      </p:pic>
    </p:spTree>
    <p:extLst>
      <p:ext uri="{BB962C8B-B14F-4D97-AF65-F5344CB8AC3E}">
        <p14:creationId xmlns:p14="http://schemas.microsoft.com/office/powerpoint/2010/main" val="2870322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creenshot of a computer&#10;&#10;Description automatically generated with low confidence">
            <a:extLst>
              <a:ext uri="{FF2B5EF4-FFF2-40B4-BE49-F238E27FC236}">
                <a16:creationId xmlns:a16="http://schemas.microsoft.com/office/drawing/2014/main" id="{CDD0FCF5-5BF5-4BD2-92F9-57198855DC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7754" y="11907777"/>
            <a:ext cx="10820422" cy="1476759"/>
          </a:xfrm>
          <a:prstGeom prst="rect">
            <a:avLst/>
          </a:prstGeom>
          <a:ln w="28575">
            <a:solidFill>
              <a:schemeClr val="tx2"/>
            </a:solidFill>
          </a:ln>
        </p:spPr>
      </p:pic>
      <p:pic>
        <p:nvPicPr>
          <p:cNvPr id="19" name="Picture 18" descr="Text&#10;&#10;Description automatically generated">
            <a:extLst>
              <a:ext uri="{FF2B5EF4-FFF2-40B4-BE49-F238E27FC236}">
                <a16:creationId xmlns:a16="http://schemas.microsoft.com/office/drawing/2014/main" id="{947FADD1-8D3F-4AE1-9FCF-98349597AB41}"/>
              </a:ext>
            </a:extLst>
          </p:cNvPr>
          <p:cNvPicPr>
            <a:picLocks noChangeAspect="1"/>
          </p:cNvPicPr>
          <p:nvPr/>
        </p:nvPicPr>
        <p:blipFill rotWithShape="1">
          <a:blip r:embed="rId3">
            <a:extLst>
              <a:ext uri="{28A0092B-C50C-407E-A947-70E740481C1C}">
                <a14:useLocalDpi xmlns:a14="http://schemas.microsoft.com/office/drawing/2010/main" val="0"/>
              </a:ext>
            </a:extLst>
          </a:blip>
          <a:srcRect l="17892" t="48303" r="57655" b="25463"/>
          <a:stretch/>
        </p:blipFill>
        <p:spPr>
          <a:xfrm>
            <a:off x="14964229" y="8814868"/>
            <a:ext cx="8111788" cy="4657614"/>
          </a:xfrm>
          <a:prstGeom prst="rect">
            <a:avLst/>
          </a:prstGeom>
        </p:spPr>
      </p:pic>
      <p:sp>
        <p:nvSpPr>
          <p:cNvPr id="2" name="Slide Number Placeholder 1"/>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7" name="Text Placeholder 6"/>
          <p:cNvSpPr>
            <a:spLocks noGrp="1"/>
          </p:cNvSpPr>
          <p:nvPr>
            <p:ph type="body" sz="quarter" idx="11"/>
          </p:nvPr>
        </p:nvSpPr>
        <p:spPr>
          <a:xfrm>
            <a:off x="1180798" y="2971800"/>
            <a:ext cx="12459002" cy="566822"/>
          </a:xfrm>
        </p:spPr>
        <p:txBody>
          <a:bodyPr/>
          <a:lstStyle/>
          <a:p>
            <a:r>
              <a:rPr lang="en-GB" dirty="0"/>
              <a:t>Booster’s </a:t>
            </a:r>
            <a:r>
              <a:rPr lang="en-GB" u="sng" dirty="0"/>
              <a:t>Quadrupoles</a:t>
            </a:r>
            <a:r>
              <a:rPr lang="en-GB" dirty="0"/>
              <a:t> – Underground service gallery</a:t>
            </a:r>
          </a:p>
        </p:txBody>
      </p:sp>
      <p:sp>
        <p:nvSpPr>
          <p:cNvPr id="3" name="Title 2"/>
          <p:cNvSpPr>
            <a:spLocks noGrp="1"/>
          </p:cNvSpPr>
          <p:nvPr>
            <p:ph type="title"/>
          </p:nvPr>
        </p:nvSpPr>
        <p:spPr/>
        <p:txBody>
          <a:bodyPr/>
          <a:lstStyle/>
          <a:p>
            <a:r>
              <a:rPr lang="en-GB" dirty="0" err="1"/>
              <a:t>FCCee</a:t>
            </a:r>
            <a:r>
              <a:rPr lang="en-GB" dirty="0"/>
              <a:t> power converters DRAFT layout</a:t>
            </a:r>
          </a:p>
        </p:txBody>
      </p:sp>
      <p:sp>
        <p:nvSpPr>
          <p:cNvPr id="6" name="TextBox 5"/>
          <p:cNvSpPr txBox="1"/>
          <p:nvPr/>
        </p:nvSpPr>
        <p:spPr>
          <a:xfrm>
            <a:off x="15001621" y="3048000"/>
            <a:ext cx="7806945" cy="535724"/>
          </a:xfrm>
          <a:prstGeom prst="rect">
            <a:avLst/>
          </a:prstGeom>
          <a:noFill/>
        </p:spPr>
        <p:txBody>
          <a:bodyPr wrap="none" rtlCol="0">
            <a:spAutoFit/>
          </a:bodyPr>
          <a:lstStyle/>
          <a:p>
            <a:pPr algn="l">
              <a:lnSpc>
                <a:spcPts val="3700"/>
              </a:lnSpc>
            </a:pPr>
            <a:r>
              <a:rPr lang="en-GB" sz="3000" dirty="0"/>
              <a:t>Quadrupole magnet specifications from CDR</a:t>
            </a:r>
          </a:p>
        </p:txBody>
      </p:sp>
      <p:graphicFrame>
        <p:nvGraphicFramePr>
          <p:cNvPr id="4" name="Table 3"/>
          <p:cNvGraphicFramePr>
            <a:graphicFrameLocks noGrp="1"/>
          </p:cNvGraphicFramePr>
          <p:nvPr>
            <p:extLst>
              <p:ext uri="{D42A27DB-BD31-4B8C-83A1-F6EECF244321}">
                <p14:modId xmlns:p14="http://schemas.microsoft.com/office/powerpoint/2010/main" val="996631922"/>
              </p:ext>
            </p:extLst>
          </p:nvPr>
        </p:nvGraphicFramePr>
        <p:xfrm>
          <a:off x="533400" y="3657600"/>
          <a:ext cx="12936094" cy="6858000"/>
        </p:xfrm>
        <a:graphic>
          <a:graphicData uri="http://schemas.openxmlformats.org/drawingml/2006/table">
            <a:tbl>
              <a:tblPr firstRow="1" bandRow="1">
                <a:tableStyleId>{073A0DAA-6AF3-43AB-8588-CEC1D06C72B9}</a:tableStyleId>
              </a:tblPr>
              <a:tblGrid>
                <a:gridCol w="10233343">
                  <a:extLst>
                    <a:ext uri="{9D8B030D-6E8A-4147-A177-3AD203B41FA5}">
                      <a16:colId xmlns:a16="http://schemas.microsoft.com/office/drawing/2014/main" val="4189308850"/>
                    </a:ext>
                  </a:extLst>
                </a:gridCol>
                <a:gridCol w="1503871">
                  <a:extLst>
                    <a:ext uri="{9D8B030D-6E8A-4147-A177-3AD203B41FA5}">
                      <a16:colId xmlns:a16="http://schemas.microsoft.com/office/drawing/2014/main" val="2160440289"/>
                    </a:ext>
                  </a:extLst>
                </a:gridCol>
                <a:gridCol w="1198880">
                  <a:extLst>
                    <a:ext uri="{9D8B030D-6E8A-4147-A177-3AD203B41FA5}">
                      <a16:colId xmlns:a16="http://schemas.microsoft.com/office/drawing/2014/main" val="3054811473"/>
                    </a:ext>
                  </a:extLst>
                </a:gridCol>
              </a:tblGrid>
              <a:tr h="370840">
                <a:tc>
                  <a:txBody>
                    <a:bodyPr/>
                    <a:lstStyle/>
                    <a:p>
                      <a:endParaRPr lang="en-GB" sz="2400" dirty="0"/>
                    </a:p>
                  </a:txBody>
                  <a:tcPr/>
                </a:tc>
                <a:tc>
                  <a:txBody>
                    <a:bodyPr/>
                    <a:lstStyle/>
                    <a:p>
                      <a:r>
                        <a:rPr lang="en-GB" sz="2400" dirty="0"/>
                        <a:t>Value</a:t>
                      </a:r>
                    </a:p>
                  </a:txBody>
                  <a:tcPr/>
                </a:tc>
                <a:tc>
                  <a:txBody>
                    <a:bodyPr/>
                    <a:lstStyle/>
                    <a:p>
                      <a:r>
                        <a:rPr lang="en-GB" sz="2400" dirty="0"/>
                        <a:t>Unit</a:t>
                      </a:r>
                    </a:p>
                  </a:txBody>
                  <a:tcPr/>
                </a:tc>
                <a:extLst>
                  <a:ext uri="{0D108BD9-81ED-4DB2-BD59-A6C34878D82A}">
                    <a16:rowId xmlns:a16="http://schemas.microsoft.com/office/drawing/2014/main" val="4034639559"/>
                  </a:ext>
                </a:extLst>
              </a:tr>
              <a:tr h="370840">
                <a:tc>
                  <a:txBody>
                    <a:bodyPr/>
                    <a:lstStyle/>
                    <a:p>
                      <a:r>
                        <a:rPr lang="en-GB" sz="2400" dirty="0"/>
                        <a:t>Converters/circuits</a:t>
                      </a:r>
                      <a:r>
                        <a:rPr lang="en-GB" sz="2400" baseline="0" dirty="0"/>
                        <a:t> number per power sector</a:t>
                      </a:r>
                      <a:endParaRPr lang="en-GB" sz="2400" dirty="0"/>
                    </a:p>
                  </a:txBody>
                  <a:tcPr/>
                </a:tc>
                <a:tc>
                  <a:txBody>
                    <a:bodyPr/>
                    <a:lstStyle/>
                    <a:p>
                      <a:r>
                        <a:rPr lang="en-GB" sz="2400" dirty="0"/>
                        <a:t>4</a:t>
                      </a:r>
                    </a:p>
                  </a:txBody>
                  <a:tcPr/>
                </a:tc>
                <a:tc>
                  <a:txBody>
                    <a:bodyPr/>
                    <a:lstStyle/>
                    <a:p>
                      <a:r>
                        <a:rPr lang="en-GB" sz="2400" dirty="0"/>
                        <a:t>-</a:t>
                      </a:r>
                    </a:p>
                  </a:txBody>
                  <a:tcPr/>
                </a:tc>
                <a:extLst>
                  <a:ext uri="{0D108BD9-81ED-4DB2-BD59-A6C34878D82A}">
                    <a16:rowId xmlns:a16="http://schemas.microsoft.com/office/drawing/2014/main" val="1394470394"/>
                  </a:ext>
                </a:extLst>
              </a:tr>
              <a:tr h="370840">
                <a:tc>
                  <a:txBody>
                    <a:bodyPr/>
                    <a:lstStyle/>
                    <a:p>
                      <a:r>
                        <a:rPr lang="en-GB" sz="2400" dirty="0"/>
                        <a:t>Resistance per circuit</a:t>
                      </a:r>
                    </a:p>
                  </a:txBody>
                  <a:tcPr/>
                </a:tc>
                <a:tc>
                  <a:txBody>
                    <a:bodyPr/>
                    <a:lstStyle/>
                    <a:p>
                      <a:r>
                        <a:rPr lang="en-GB" sz="2400" b="0" dirty="0"/>
                        <a:t>~</a:t>
                      </a:r>
                      <a:r>
                        <a:rPr lang="en-GB" sz="2400" dirty="0"/>
                        <a:t>3</a:t>
                      </a:r>
                    </a:p>
                  </a:txBody>
                  <a:tcPr/>
                </a:tc>
                <a:tc>
                  <a:txBody>
                    <a:bodyPr/>
                    <a:lstStyle/>
                    <a:p>
                      <a:r>
                        <a:rPr lang="el-GR" sz="2400" dirty="0"/>
                        <a:t>Ω</a:t>
                      </a:r>
                      <a:endParaRPr lang="en-GB" sz="2400" dirty="0"/>
                    </a:p>
                  </a:txBody>
                  <a:tcPr/>
                </a:tc>
                <a:extLst>
                  <a:ext uri="{0D108BD9-81ED-4DB2-BD59-A6C34878D82A}">
                    <a16:rowId xmlns:a16="http://schemas.microsoft.com/office/drawing/2014/main" val="3637235618"/>
                  </a:ext>
                </a:extLst>
              </a:tr>
              <a:tr h="370840">
                <a:tc>
                  <a:txBody>
                    <a:bodyPr/>
                    <a:lstStyle/>
                    <a:p>
                      <a:r>
                        <a:rPr lang="es-ES" sz="2400" dirty="0" err="1"/>
                        <a:t>Inductance</a:t>
                      </a:r>
                      <a:r>
                        <a:rPr lang="es-ES" sz="2400" dirty="0"/>
                        <a:t> per </a:t>
                      </a:r>
                      <a:r>
                        <a:rPr lang="es-ES" sz="2400" dirty="0" err="1"/>
                        <a:t>circuit</a:t>
                      </a:r>
                      <a:endParaRPr lang="en-GB" sz="2400" dirty="0"/>
                    </a:p>
                  </a:txBody>
                  <a:tcPr/>
                </a:tc>
                <a:tc>
                  <a:txBody>
                    <a:bodyPr/>
                    <a:lstStyle/>
                    <a:p>
                      <a:r>
                        <a:rPr lang="es-ES" sz="2400" dirty="0"/>
                        <a:t>3,67</a:t>
                      </a:r>
                      <a:endParaRPr lang="en-GB" sz="2400" dirty="0"/>
                    </a:p>
                  </a:txBody>
                  <a:tcPr/>
                </a:tc>
                <a:tc>
                  <a:txBody>
                    <a:bodyPr/>
                    <a:lstStyle/>
                    <a:p>
                      <a:r>
                        <a:rPr lang="es-ES" sz="2400" dirty="0"/>
                        <a:t>H</a:t>
                      </a:r>
                      <a:endParaRPr lang="en-GB" sz="2400" dirty="0"/>
                    </a:p>
                  </a:txBody>
                  <a:tcPr/>
                </a:tc>
                <a:extLst>
                  <a:ext uri="{0D108BD9-81ED-4DB2-BD59-A6C34878D82A}">
                    <a16:rowId xmlns:a16="http://schemas.microsoft.com/office/drawing/2014/main" val="972602914"/>
                  </a:ext>
                </a:extLst>
              </a:tr>
              <a:tr h="370840">
                <a:tc>
                  <a:txBody>
                    <a:bodyPr/>
                    <a:lstStyle/>
                    <a:p>
                      <a:r>
                        <a:rPr lang="en-GB" sz="2400" dirty="0"/>
                        <a:t>Current per circuit (1 turn magnet)</a:t>
                      </a:r>
                    </a:p>
                  </a:txBody>
                  <a:tcPr/>
                </a:tc>
                <a:tc>
                  <a:txBody>
                    <a:bodyPr/>
                    <a:lstStyle/>
                    <a:p>
                      <a:r>
                        <a:rPr lang="en-GB" sz="2400" dirty="0"/>
                        <a:t>474</a:t>
                      </a:r>
                    </a:p>
                  </a:txBody>
                  <a:tcPr/>
                </a:tc>
                <a:tc>
                  <a:txBody>
                    <a:bodyPr/>
                    <a:lstStyle/>
                    <a:p>
                      <a:r>
                        <a:rPr lang="en-GB" sz="2400" dirty="0"/>
                        <a:t>A</a:t>
                      </a:r>
                    </a:p>
                  </a:txBody>
                  <a:tcPr/>
                </a:tc>
                <a:extLst>
                  <a:ext uri="{0D108BD9-81ED-4DB2-BD59-A6C34878D82A}">
                    <a16:rowId xmlns:a16="http://schemas.microsoft.com/office/drawing/2014/main" val="2913744553"/>
                  </a:ext>
                </a:extLst>
              </a:tr>
              <a:tr h="370840">
                <a:tc>
                  <a:txBody>
                    <a:bodyPr/>
                    <a:lstStyle/>
                    <a:p>
                      <a:r>
                        <a:rPr lang="en-GB" sz="2400" dirty="0"/>
                        <a:t>Voltage per circuit</a:t>
                      </a:r>
                    </a:p>
                  </a:txBody>
                  <a:tcPr/>
                </a:tc>
                <a:tc>
                  <a:txBody>
                    <a:bodyPr/>
                    <a:lstStyle/>
                    <a:p>
                      <a:r>
                        <a:rPr lang="en-GB" sz="2400" dirty="0"/>
                        <a:t>1716</a:t>
                      </a:r>
                    </a:p>
                  </a:txBody>
                  <a:tcPr/>
                </a:tc>
                <a:tc>
                  <a:txBody>
                    <a:bodyPr/>
                    <a:lstStyle/>
                    <a:p>
                      <a:r>
                        <a:rPr lang="en-GB" sz="2400" dirty="0"/>
                        <a:t>V</a:t>
                      </a:r>
                    </a:p>
                  </a:txBody>
                  <a:tcPr/>
                </a:tc>
                <a:extLst>
                  <a:ext uri="{0D108BD9-81ED-4DB2-BD59-A6C34878D82A}">
                    <a16:rowId xmlns:a16="http://schemas.microsoft.com/office/drawing/2014/main" val="1708835481"/>
                  </a:ext>
                </a:extLst>
              </a:tr>
              <a:tr h="370840">
                <a:tc>
                  <a:txBody>
                    <a:bodyPr/>
                    <a:lstStyle/>
                    <a:p>
                      <a:r>
                        <a:rPr lang="en-GB" sz="2400" dirty="0"/>
                        <a:t>Nominal maximum power (selected converter: 2000V, 500A)</a:t>
                      </a:r>
                    </a:p>
                  </a:txBody>
                  <a:tcPr/>
                </a:tc>
                <a:tc>
                  <a:txBody>
                    <a:bodyPr/>
                    <a:lstStyle/>
                    <a:p>
                      <a:r>
                        <a:rPr lang="en-GB" sz="2400" dirty="0"/>
                        <a:t>814</a:t>
                      </a:r>
                    </a:p>
                  </a:txBody>
                  <a:tcPr/>
                </a:tc>
                <a:tc>
                  <a:txBody>
                    <a:bodyPr/>
                    <a:lstStyle/>
                    <a:p>
                      <a:r>
                        <a:rPr lang="en-GB" sz="2400" dirty="0"/>
                        <a:t>kW</a:t>
                      </a:r>
                    </a:p>
                  </a:txBody>
                  <a:tcPr/>
                </a:tc>
                <a:extLst>
                  <a:ext uri="{0D108BD9-81ED-4DB2-BD59-A6C34878D82A}">
                    <a16:rowId xmlns:a16="http://schemas.microsoft.com/office/drawing/2014/main" val="439370891"/>
                  </a:ext>
                </a:extLst>
              </a:tr>
              <a:tr h="370840">
                <a:tc>
                  <a:txBody>
                    <a:bodyPr/>
                    <a:lstStyle/>
                    <a:p>
                      <a:r>
                        <a:rPr lang="en-GB" sz="2400" dirty="0"/>
                        <a:t>Magnet’s average consumption</a:t>
                      </a:r>
                    </a:p>
                  </a:txBody>
                  <a:tcPr/>
                </a:tc>
                <a:tc>
                  <a:txBody>
                    <a:bodyPr/>
                    <a:lstStyle/>
                    <a:p>
                      <a:r>
                        <a:rPr lang="en-GB" sz="2400" dirty="0"/>
                        <a:t>242</a:t>
                      </a:r>
                    </a:p>
                  </a:txBody>
                  <a:tcPr/>
                </a:tc>
                <a:tc>
                  <a:txBody>
                    <a:bodyPr/>
                    <a:lstStyle/>
                    <a:p>
                      <a:r>
                        <a:rPr lang="en-GB" sz="2400" dirty="0"/>
                        <a:t>kW</a:t>
                      </a:r>
                    </a:p>
                  </a:txBody>
                  <a:tcPr/>
                </a:tc>
                <a:extLst>
                  <a:ext uri="{0D108BD9-81ED-4DB2-BD59-A6C34878D82A}">
                    <a16:rowId xmlns:a16="http://schemas.microsoft.com/office/drawing/2014/main" val="3688638704"/>
                  </a:ext>
                </a:extLst>
              </a:tr>
              <a:tr h="370840">
                <a:tc>
                  <a:txBody>
                    <a:bodyPr/>
                    <a:lstStyle/>
                    <a:p>
                      <a:r>
                        <a:rPr lang="en-GB" sz="2400" b="1" dirty="0"/>
                        <a:t>Converter footprint requirement (1 unit)</a:t>
                      </a:r>
                    </a:p>
                  </a:txBody>
                  <a:tcPr/>
                </a:tc>
                <a:tc>
                  <a:txBody>
                    <a:bodyPr/>
                    <a:lstStyle/>
                    <a:p>
                      <a:r>
                        <a:rPr lang="en-GB" sz="2400" b="1" dirty="0"/>
                        <a:t>~125</a:t>
                      </a:r>
                    </a:p>
                  </a:txBody>
                  <a:tcPr/>
                </a:tc>
                <a:tc>
                  <a:txBody>
                    <a:bodyPr/>
                    <a:lstStyle/>
                    <a:p>
                      <a:r>
                        <a:rPr lang="en-GB" sz="2400" b="1" dirty="0"/>
                        <a:t>m</a:t>
                      </a:r>
                      <a:r>
                        <a:rPr lang="en-GB" sz="2400" b="1" baseline="30000" dirty="0"/>
                        <a:t>2</a:t>
                      </a:r>
                    </a:p>
                  </a:txBody>
                  <a:tcPr/>
                </a:tc>
                <a:extLst>
                  <a:ext uri="{0D108BD9-81ED-4DB2-BD59-A6C34878D82A}">
                    <a16:rowId xmlns:a16="http://schemas.microsoft.com/office/drawing/2014/main" val="2300470257"/>
                  </a:ext>
                </a:extLst>
              </a:tr>
              <a:tr h="370840">
                <a:tc>
                  <a:txBody>
                    <a:bodyPr/>
                    <a:lstStyle/>
                    <a:p>
                      <a:r>
                        <a:rPr lang="en-GB" sz="2400" dirty="0"/>
                        <a:t>Converter’s losses</a:t>
                      </a:r>
                    </a:p>
                  </a:txBody>
                  <a:tcPr/>
                </a:tc>
                <a:tc>
                  <a:txBody>
                    <a:bodyPr/>
                    <a:lstStyle/>
                    <a:p>
                      <a:r>
                        <a:rPr lang="en-GB" sz="2400" dirty="0"/>
                        <a:t>10</a:t>
                      </a:r>
                    </a:p>
                  </a:txBody>
                  <a:tcPr/>
                </a:tc>
                <a:tc>
                  <a:txBody>
                    <a:bodyPr/>
                    <a:lstStyle/>
                    <a:p>
                      <a:r>
                        <a:rPr lang="en-GB" sz="2400" dirty="0"/>
                        <a:t>%</a:t>
                      </a:r>
                    </a:p>
                  </a:txBody>
                  <a:tcPr/>
                </a:tc>
                <a:extLst>
                  <a:ext uri="{0D108BD9-81ED-4DB2-BD59-A6C34878D82A}">
                    <a16:rowId xmlns:a16="http://schemas.microsoft.com/office/drawing/2014/main" val="94040270"/>
                  </a:ext>
                </a:extLst>
              </a:tr>
              <a:tr h="370840">
                <a:tc>
                  <a:txBody>
                    <a:bodyPr/>
                    <a:lstStyle/>
                    <a:p>
                      <a:r>
                        <a:rPr lang="en-GB" sz="2400" b="1" dirty="0"/>
                        <a:t>Converter losses in water</a:t>
                      </a:r>
                    </a:p>
                  </a:txBody>
                  <a:tcPr/>
                </a:tc>
                <a:tc>
                  <a:txBody>
                    <a:bodyPr/>
                    <a:lstStyle/>
                    <a:p>
                      <a:r>
                        <a:rPr lang="en-GB" sz="2400" b="1" dirty="0"/>
                        <a:t>~21</a:t>
                      </a:r>
                    </a:p>
                  </a:txBody>
                  <a:tcPr/>
                </a:tc>
                <a:tc>
                  <a:txBody>
                    <a:bodyPr/>
                    <a:lstStyle/>
                    <a:p>
                      <a:r>
                        <a:rPr lang="en-GB" sz="2400" b="1" dirty="0"/>
                        <a:t>kW</a:t>
                      </a:r>
                    </a:p>
                  </a:txBody>
                  <a:tcPr/>
                </a:tc>
                <a:extLst>
                  <a:ext uri="{0D108BD9-81ED-4DB2-BD59-A6C34878D82A}">
                    <a16:rowId xmlns:a16="http://schemas.microsoft.com/office/drawing/2014/main" val="2891318870"/>
                  </a:ext>
                </a:extLst>
              </a:tr>
              <a:tr h="370840">
                <a:tc>
                  <a:txBody>
                    <a:bodyPr/>
                    <a:lstStyle/>
                    <a:p>
                      <a:r>
                        <a:rPr lang="en-GB" sz="2400" b="1" dirty="0"/>
                        <a:t>Converter losses in air</a:t>
                      </a:r>
                    </a:p>
                  </a:txBody>
                  <a:tcPr/>
                </a:tc>
                <a:tc>
                  <a:txBody>
                    <a:bodyPr/>
                    <a:lstStyle/>
                    <a:p>
                      <a:r>
                        <a:rPr lang="en-GB" sz="2400" b="1" dirty="0"/>
                        <a:t>~3</a:t>
                      </a:r>
                    </a:p>
                  </a:txBody>
                  <a:tcPr/>
                </a:tc>
                <a:tc>
                  <a:txBody>
                    <a:bodyPr/>
                    <a:lstStyle/>
                    <a:p>
                      <a:r>
                        <a:rPr lang="en-GB" sz="2400" b="1" dirty="0"/>
                        <a:t>kW</a:t>
                      </a:r>
                    </a:p>
                  </a:txBody>
                  <a:tcPr/>
                </a:tc>
                <a:extLst>
                  <a:ext uri="{0D108BD9-81ED-4DB2-BD59-A6C34878D82A}">
                    <a16:rowId xmlns:a16="http://schemas.microsoft.com/office/drawing/2014/main" val="4204317974"/>
                  </a:ext>
                </a:extLst>
              </a:tr>
              <a:tr h="370840">
                <a:tc>
                  <a:txBody>
                    <a:bodyPr/>
                    <a:lstStyle/>
                    <a:p>
                      <a:r>
                        <a:rPr lang="en-GB" sz="2400" dirty="0"/>
                        <a:t>DC cable distance per circuit (2 x 150 mm</a:t>
                      </a:r>
                      <a:r>
                        <a:rPr lang="en-GB" sz="2400" baseline="30000" dirty="0"/>
                        <a:t>2</a:t>
                      </a:r>
                      <a:r>
                        <a:rPr lang="en-GB" sz="2400" baseline="0" dirty="0"/>
                        <a:t>/ pole)</a:t>
                      </a:r>
                      <a:endParaRPr lang="en-GB" sz="2400" dirty="0"/>
                    </a:p>
                  </a:txBody>
                  <a:tcPr/>
                </a:tc>
                <a:tc>
                  <a:txBody>
                    <a:bodyPr/>
                    <a:lstStyle/>
                    <a:p>
                      <a:r>
                        <a:rPr lang="en-GB" sz="2400" dirty="0"/>
                        <a:t>11500</a:t>
                      </a:r>
                    </a:p>
                  </a:txBody>
                  <a:tcPr/>
                </a:tc>
                <a:tc>
                  <a:txBody>
                    <a:bodyPr/>
                    <a:lstStyle/>
                    <a:p>
                      <a:r>
                        <a:rPr lang="en-GB" sz="2400" dirty="0"/>
                        <a:t>m</a:t>
                      </a:r>
                    </a:p>
                  </a:txBody>
                  <a:tcPr/>
                </a:tc>
                <a:extLst>
                  <a:ext uri="{0D108BD9-81ED-4DB2-BD59-A6C34878D82A}">
                    <a16:rowId xmlns:a16="http://schemas.microsoft.com/office/drawing/2014/main" val="4131708834"/>
                  </a:ext>
                </a:extLst>
              </a:tr>
              <a:tr h="370840">
                <a:tc>
                  <a:txBody>
                    <a:bodyPr/>
                    <a:lstStyle/>
                    <a:p>
                      <a:r>
                        <a:rPr lang="en-GB" sz="2400" b="1" dirty="0"/>
                        <a:t>DC cable losses per circuit</a:t>
                      </a:r>
                    </a:p>
                  </a:txBody>
                  <a:tcPr/>
                </a:tc>
                <a:tc>
                  <a:txBody>
                    <a:bodyPr/>
                    <a:lstStyle/>
                    <a:p>
                      <a:r>
                        <a:rPr lang="en-GB" sz="2400" b="1" dirty="0"/>
                        <a:t>~64</a:t>
                      </a:r>
                    </a:p>
                  </a:txBody>
                  <a:tcPr/>
                </a:tc>
                <a:tc>
                  <a:txBody>
                    <a:bodyPr/>
                    <a:lstStyle/>
                    <a:p>
                      <a:r>
                        <a:rPr lang="en-GB" sz="2400" b="1" dirty="0"/>
                        <a:t>kW</a:t>
                      </a:r>
                    </a:p>
                  </a:txBody>
                  <a:tcPr/>
                </a:tc>
                <a:extLst>
                  <a:ext uri="{0D108BD9-81ED-4DB2-BD59-A6C34878D82A}">
                    <a16:rowId xmlns:a16="http://schemas.microsoft.com/office/drawing/2014/main" val="1432357820"/>
                  </a:ext>
                </a:extLst>
              </a:tr>
              <a:tr h="370840">
                <a:tc>
                  <a:txBody>
                    <a:bodyPr/>
                    <a:lstStyle/>
                    <a:p>
                      <a:pPr marL="0" algn="l" defTabSz="1828800" rtl="0" eaLnBrk="1" latinLnBrk="0" hangingPunct="1"/>
                      <a:r>
                        <a:rPr lang="es-ES" sz="2400" kern="1200" dirty="0" err="1">
                          <a:solidFill>
                            <a:schemeClr val="dk1"/>
                          </a:solidFill>
                          <a:latin typeface="+mn-lt"/>
                          <a:ea typeface="+mn-ea"/>
                          <a:cs typeface="+mn-cs"/>
                        </a:rPr>
                        <a:t>Estimated</a:t>
                      </a:r>
                      <a:r>
                        <a:rPr lang="es-ES" sz="2400" kern="1200" dirty="0">
                          <a:solidFill>
                            <a:schemeClr val="dk1"/>
                          </a:solidFill>
                          <a:latin typeface="+mn-lt"/>
                          <a:ea typeface="+mn-ea"/>
                          <a:cs typeface="+mn-cs"/>
                        </a:rPr>
                        <a:t> </a:t>
                      </a:r>
                      <a:r>
                        <a:rPr lang="es-ES" sz="2400" kern="1200" dirty="0" err="1">
                          <a:solidFill>
                            <a:schemeClr val="dk1"/>
                          </a:solidFill>
                          <a:latin typeface="+mn-lt"/>
                          <a:ea typeface="+mn-ea"/>
                          <a:cs typeface="+mn-cs"/>
                        </a:rPr>
                        <a:t>energy</a:t>
                      </a:r>
                      <a:r>
                        <a:rPr lang="es-ES" sz="2400" kern="1200" dirty="0">
                          <a:solidFill>
                            <a:schemeClr val="dk1"/>
                          </a:solidFill>
                          <a:latin typeface="+mn-lt"/>
                          <a:ea typeface="+mn-ea"/>
                          <a:cs typeface="+mn-cs"/>
                        </a:rPr>
                        <a:t> </a:t>
                      </a:r>
                      <a:r>
                        <a:rPr lang="es-ES" sz="2400" kern="1200" dirty="0" err="1">
                          <a:solidFill>
                            <a:schemeClr val="dk1"/>
                          </a:solidFill>
                          <a:latin typeface="+mn-lt"/>
                          <a:ea typeface="+mn-ea"/>
                          <a:cs typeface="+mn-cs"/>
                        </a:rPr>
                        <a:t>storage</a:t>
                      </a:r>
                      <a:r>
                        <a:rPr lang="es-ES" sz="2400" kern="1200" dirty="0">
                          <a:solidFill>
                            <a:schemeClr val="dk1"/>
                          </a:solidFill>
                          <a:latin typeface="+mn-lt"/>
                          <a:ea typeface="+mn-ea"/>
                          <a:cs typeface="+mn-cs"/>
                        </a:rPr>
                        <a:t> (</a:t>
                      </a:r>
                      <a:r>
                        <a:rPr lang="es-ES" sz="2400" kern="1200" dirty="0" err="1">
                          <a:solidFill>
                            <a:schemeClr val="dk1"/>
                          </a:solidFill>
                          <a:latin typeface="+mn-lt"/>
                          <a:ea typeface="+mn-ea"/>
                          <a:cs typeface="+mn-cs"/>
                        </a:rPr>
                        <a:t>covers</a:t>
                      </a:r>
                      <a:r>
                        <a:rPr lang="es-ES" sz="2400" kern="1200" dirty="0">
                          <a:solidFill>
                            <a:schemeClr val="dk1"/>
                          </a:solidFill>
                          <a:latin typeface="+mn-lt"/>
                          <a:ea typeface="+mn-ea"/>
                          <a:cs typeface="+mn-cs"/>
                        </a:rPr>
                        <a:t> up to </a:t>
                      </a:r>
                      <a:r>
                        <a:rPr lang="es-ES" sz="2400" kern="1200" dirty="0" err="1">
                          <a:solidFill>
                            <a:schemeClr val="dk1"/>
                          </a:solidFill>
                          <a:latin typeface="+mn-lt"/>
                          <a:ea typeface="+mn-ea"/>
                          <a:cs typeface="+mn-cs"/>
                        </a:rPr>
                        <a:t>ttbar</a:t>
                      </a:r>
                      <a:r>
                        <a:rPr lang="es-ES" sz="2400" kern="1200" dirty="0">
                          <a:solidFill>
                            <a:schemeClr val="dk1"/>
                          </a:solidFill>
                          <a:latin typeface="+mn-lt"/>
                          <a:ea typeface="+mn-ea"/>
                          <a:cs typeface="+mn-cs"/>
                        </a:rPr>
                        <a:t> )</a:t>
                      </a:r>
                      <a:endParaRPr lang="en-GB" sz="2400" kern="1200" dirty="0">
                        <a:solidFill>
                          <a:schemeClr val="dk1"/>
                        </a:solidFill>
                        <a:latin typeface="+mn-lt"/>
                        <a:ea typeface="+mn-ea"/>
                        <a:cs typeface="+mn-cs"/>
                      </a:endParaRPr>
                    </a:p>
                  </a:txBody>
                  <a:tcPr/>
                </a:tc>
                <a:tc>
                  <a:txBody>
                    <a:bodyPr/>
                    <a:lstStyle/>
                    <a:p>
                      <a:pPr marL="0" algn="l" defTabSz="1828800" rtl="0" eaLnBrk="1" latinLnBrk="0" hangingPunct="1"/>
                      <a:r>
                        <a:rPr lang="es-ES" sz="2400" kern="1200" dirty="0">
                          <a:solidFill>
                            <a:schemeClr val="dk1"/>
                          </a:solidFill>
                          <a:latin typeface="+mn-lt"/>
                          <a:ea typeface="+mn-ea"/>
                          <a:cs typeface="+mn-cs"/>
                        </a:rPr>
                        <a:t>~1</a:t>
                      </a:r>
                      <a:endParaRPr lang="en-GB" sz="2400" kern="1200" dirty="0">
                        <a:solidFill>
                          <a:schemeClr val="dk1"/>
                        </a:solidFill>
                        <a:latin typeface="+mn-lt"/>
                        <a:ea typeface="+mn-ea"/>
                        <a:cs typeface="+mn-cs"/>
                      </a:endParaRPr>
                    </a:p>
                  </a:txBody>
                  <a:tcPr/>
                </a:tc>
                <a:tc>
                  <a:txBody>
                    <a:bodyPr/>
                    <a:lstStyle/>
                    <a:p>
                      <a:pPr marL="0" algn="l" defTabSz="1828800" rtl="0" eaLnBrk="1" latinLnBrk="0" hangingPunct="1"/>
                      <a:r>
                        <a:rPr lang="es-ES" sz="2400" kern="1200" dirty="0">
                          <a:solidFill>
                            <a:schemeClr val="dk1"/>
                          </a:solidFill>
                          <a:latin typeface="+mn-lt"/>
                          <a:ea typeface="+mn-ea"/>
                          <a:cs typeface="+mn-cs"/>
                        </a:rPr>
                        <a:t>MJ</a:t>
                      </a:r>
                      <a:endParaRPr lang="en-GB" sz="2400" kern="1200" dirty="0">
                        <a:solidFill>
                          <a:schemeClr val="dk1"/>
                        </a:solidFill>
                        <a:latin typeface="+mn-lt"/>
                        <a:ea typeface="+mn-ea"/>
                        <a:cs typeface="+mn-cs"/>
                      </a:endParaRPr>
                    </a:p>
                  </a:txBody>
                  <a:tcPr/>
                </a:tc>
                <a:extLst>
                  <a:ext uri="{0D108BD9-81ED-4DB2-BD59-A6C34878D82A}">
                    <a16:rowId xmlns:a16="http://schemas.microsoft.com/office/drawing/2014/main" val="3135877910"/>
                  </a:ext>
                </a:extLst>
              </a:tr>
            </a:tbl>
          </a:graphicData>
        </a:graphic>
      </p:graphicFrame>
      <p:sp>
        <p:nvSpPr>
          <p:cNvPr id="5" name="TextBox 4"/>
          <p:cNvSpPr txBox="1"/>
          <p:nvPr/>
        </p:nvSpPr>
        <p:spPr>
          <a:xfrm>
            <a:off x="7410299" y="11472778"/>
            <a:ext cx="5097870" cy="566822"/>
          </a:xfrm>
          <a:prstGeom prst="rect">
            <a:avLst/>
          </a:prstGeom>
          <a:noFill/>
        </p:spPr>
        <p:txBody>
          <a:bodyPr wrap="none" rtlCol="0">
            <a:spAutoFit/>
          </a:bodyPr>
          <a:lstStyle/>
          <a:p>
            <a:pPr algn="l">
              <a:lnSpc>
                <a:spcPts val="3700"/>
              </a:lnSpc>
            </a:pPr>
            <a:r>
              <a:rPr lang="en-GB" sz="3000" dirty="0"/>
              <a:t>Estimated converter footprint</a:t>
            </a:r>
          </a:p>
        </p:txBody>
      </p:sp>
      <p:sp>
        <p:nvSpPr>
          <p:cNvPr id="24" name="Rectangle 23"/>
          <p:cNvSpPr/>
          <p:nvPr/>
        </p:nvSpPr>
        <p:spPr>
          <a:xfrm rot="21012196">
            <a:off x="20541805" y="9498071"/>
            <a:ext cx="1202619" cy="429291"/>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a:cxnSpLocks/>
          </p:cNvCxnSpPr>
          <p:nvPr/>
        </p:nvCxnSpPr>
        <p:spPr>
          <a:xfrm flipV="1">
            <a:off x="14718176" y="10026869"/>
            <a:ext cx="5871590" cy="1880908"/>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00000000-0008-0000-0200-000005000000}"/>
              </a:ext>
            </a:extLst>
          </p:cNvPr>
          <p:cNvPicPr>
            <a:picLocks noChangeAspect="1"/>
          </p:cNvPicPr>
          <p:nvPr/>
        </p:nvPicPr>
        <p:blipFill rotWithShape="1">
          <a:blip r:embed="rId4"/>
          <a:srcRect t="8210"/>
          <a:stretch/>
        </p:blipFill>
        <p:spPr>
          <a:xfrm>
            <a:off x="14333094" y="3583724"/>
            <a:ext cx="9144000" cy="5189260"/>
          </a:xfrm>
          <a:prstGeom prst="rect">
            <a:avLst/>
          </a:prstGeom>
        </p:spPr>
      </p:pic>
      <p:pic>
        <p:nvPicPr>
          <p:cNvPr id="13" name="Graphic 12" descr="Warning with solid fill">
            <a:extLst>
              <a:ext uri="{FF2B5EF4-FFF2-40B4-BE49-F238E27FC236}">
                <a16:creationId xmlns:a16="http://schemas.microsoft.com/office/drawing/2014/main" id="{98EDE40B-B1DE-4F4F-BB84-135F1268D62C}"/>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761996" y="9141600"/>
            <a:ext cx="912355" cy="912355"/>
          </a:xfrm>
          <a:prstGeom prst="rect">
            <a:avLst/>
          </a:prstGeom>
        </p:spPr>
      </p:pic>
      <p:sp>
        <p:nvSpPr>
          <p:cNvPr id="22" name="Rectangle 21">
            <a:extLst>
              <a:ext uri="{FF2B5EF4-FFF2-40B4-BE49-F238E27FC236}">
                <a16:creationId xmlns:a16="http://schemas.microsoft.com/office/drawing/2014/main" id="{F735039D-F96C-41E5-8281-5C4649C6F7A0}"/>
              </a:ext>
            </a:extLst>
          </p:cNvPr>
          <p:cNvSpPr/>
          <p:nvPr/>
        </p:nvSpPr>
        <p:spPr>
          <a:xfrm rot="21012196">
            <a:off x="21799112" y="9303265"/>
            <a:ext cx="1021596" cy="429291"/>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a:extLst>
              <a:ext uri="{FF2B5EF4-FFF2-40B4-BE49-F238E27FC236}">
                <a16:creationId xmlns:a16="http://schemas.microsoft.com/office/drawing/2014/main" id="{DBCFCA51-904F-440F-B49F-405AEA0D3C33}"/>
              </a:ext>
            </a:extLst>
          </p:cNvPr>
          <p:cNvPicPr>
            <a:picLocks noChangeAspect="1"/>
          </p:cNvPicPr>
          <p:nvPr/>
        </p:nvPicPr>
        <p:blipFill rotWithShape="1">
          <a:blip r:embed="rId7"/>
          <a:srcRect l="37168" t="18181" r="2771" b="11593"/>
          <a:stretch/>
        </p:blipFill>
        <p:spPr>
          <a:xfrm>
            <a:off x="251737" y="10815834"/>
            <a:ext cx="3161891" cy="2653729"/>
          </a:xfrm>
          <a:prstGeom prst="rect">
            <a:avLst/>
          </a:prstGeom>
          <a:ln w="38100">
            <a:solidFill>
              <a:srgbClr val="FF0000"/>
            </a:solidFill>
          </a:ln>
        </p:spPr>
      </p:pic>
      <p:cxnSp>
        <p:nvCxnSpPr>
          <p:cNvPr id="27" name="Straight Connector 26">
            <a:extLst>
              <a:ext uri="{FF2B5EF4-FFF2-40B4-BE49-F238E27FC236}">
                <a16:creationId xmlns:a16="http://schemas.microsoft.com/office/drawing/2014/main" id="{CC13D825-9A11-411D-A039-5B84DAACF8AC}"/>
              </a:ext>
            </a:extLst>
          </p:cNvPr>
          <p:cNvCxnSpPr>
            <a:cxnSpLocks/>
          </p:cNvCxnSpPr>
          <p:nvPr/>
        </p:nvCxnSpPr>
        <p:spPr>
          <a:xfrm flipH="1" flipV="1">
            <a:off x="3448433" y="10815834"/>
            <a:ext cx="811147" cy="21838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0A65C236-05A3-44F6-8D14-FCF5B7EDECB6}"/>
              </a:ext>
            </a:extLst>
          </p:cNvPr>
          <p:cNvSpPr/>
          <p:nvPr/>
        </p:nvSpPr>
        <p:spPr>
          <a:xfrm>
            <a:off x="4259580" y="12268200"/>
            <a:ext cx="1463040" cy="7315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32E9AB66-778F-4448-9525-B17FC4059458}"/>
              </a:ext>
            </a:extLst>
          </p:cNvPr>
          <p:cNvSpPr txBox="1"/>
          <p:nvPr/>
        </p:nvSpPr>
        <p:spPr>
          <a:xfrm rot="2660035">
            <a:off x="6890148" y="6647796"/>
            <a:ext cx="3493264" cy="566822"/>
          </a:xfrm>
          <a:prstGeom prst="rect">
            <a:avLst/>
          </a:prstGeom>
          <a:noFill/>
        </p:spPr>
        <p:txBody>
          <a:bodyPr wrap="none" rtlCol="0">
            <a:spAutoFit/>
          </a:bodyPr>
          <a:lstStyle/>
          <a:p>
            <a:pPr algn="l">
              <a:lnSpc>
                <a:spcPts val="3700"/>
              </a:lnSpc>
            </a:pPr>
            <a:r>
              <a:rPr lang="en-GB" b="1" dirty="0">
                <a:solidFill>
                  <a:srgbClr val="FF0000"/>
                </a:solidFill>
              </a:rPr>
              <a:t>Draft numbers!</a:t>
            </a:r>
          </a:p>
        </p:txBody>
      </p:sp>
      <p:sp>
        <p:nvSpPr>
          <p:cNvPr id="31" name="TextBox 30">
            <a:extLst>
              <a:ext uri="{FF2B5EF4-FFF2-40B4-BE49-F238E27FC236}">
                <a16:creationId xmlns:a16="http://schemas.microsoft.com/office/drawing/2014/main" id="{1E4C70D8-291B-4D88-B991-764FB6120427}"/>
              </a:ext>
            </a:extLst>
          </p:cNvPr>
          <p:cNvSpPr txBox="1"/>
          <p:nvPr/>
        </p:nvSpPr>
        <p:spPr>
          <a:xfrm>
            <a:off x="4117355" y="10466877"/>
            <a:ext cx="9293846" cy="992708"/>
          </a:xfrm>
          <a:prstGeom prst="rect">
            <a:avLst/>
          </a:prstGeom>
          <a:noFill/>
        </p:spPr>
        <p:txBody>
          <a:bodyPr wrap="square" rtlCol="0">
            <a:spAutoFit/>
          </a:bodyPr>
          <a:lstStyle/>
          <a:p>
            <a:pPr>
              <a:lnSpc>
                <a:spcPts val="3700"/>
              </a:lnSpc>
            </a:pPr>
            <a:r>
              <a:rPr lang="en-GB" sz="2400" b="1" dirty="0">
                <a:solidFill>
                  <a:srgbClr val="002060"/>
                </a:solidFill>
              </a:rPr>
              <a:t>NOTE: </a:t>
            </a:r>
            <a:r>
              <a:rPr lang="en-GB" sz="2400" dirty="0">
                <a:solidFill>
                  <a:srgbClr val="002060"/>
                </a:solidFill>
              </a:rPr>
              <a:t>Cable resistance not considered for the power converter dimensioning as optimization with magnet design is required </a:t>
            </a:r>
          </a:p>
        </p:txBody>
      </p:sp>
    </p:spTree>
    <p:extLst>
      <p:ext uri="{BB962C8B-B14F-4D97-AF65-F5344CB8AC3E}">
        <p14:creationId xmlns:p14="http://schemas.microsoft.com/office/powerpoint/2010/main" val="2217150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7" name="Text Placeholder 6"/>
          <p:cNvSpPr>
            <a:spLocks noGrp="1"/>
          </p:cNvSpPr>
          <p:nvPr>
            <p:ph type="body" sz="quarter" idx="11"/>
          </p:nvPr>
        </p:nvSpPr>
        <p:spPr>
          <a:xfrm>
            <a:off x="1180798" y="2971800"/>
            <a:ext cx="11689471" cy="566822"/>
          </a:xfrm>
        </p:spPr>
        <p:txBody>
          <a:bodyPr/>
          <a:lstStyle/>
          <a:p>
            <a:r>
              <a:rPr lang="en-GB" dirty="0"/>
              <a:t>Collider’s </a:t>
            </a:r>
            <a:r>
              <a:rPr lang="en-GB" u="sng" dirty="0" err="1"/>
              <a:t>Sextupoles</a:t>
            </a:r>
            <a:r>
              <a:rPr lang="en-GB" dirty="0"/>
              <a:t> – Alcoves</a:t>
            </a:r>
          </a:p>
        </p:txBody>
      </p:sp>
      <p:sp>
        <p:nvSpPr>
          <p:cNvPr id="3" name="Title 2"/>
          <p:cNvSpPr>
            <a:spLocks noGrp="1"/>
          </p:cNvSpPr>
          <p:nvPr>
            <p:ph type="title"/>
          </p:nvPr>
        </p:nvSpPr>
        <p:spPr>
          <a:xfrm>
            <a:off x="1180800" y="1540801"/>
            <a:ext cx="22035600" cy="1312022"/>
          </a:xfrm>
        </p:spPr>
        <p:txBody>
          <a:bodyPr/>
          <a:lstStyle/>
          <a:p>
            <a:r>
              <a:rPr lang="en-GB" dirty="0" err="1"/>
              <a:t>FCCee</a:t>
            </a:r>
            <a:r>
              <a:rPr lang="en-GB" dirty="0"/>
              <a:t> power converters DRAFT layout</a:t>
            </a:r>
          </a:p>
        </p:txBody>
      </p:sp>
      <p:sp>
        <p:nvSpPr>
          <p:cNvPr id="6" name="TextBox 5"/>
          <p:cNvSpPr txBox="1"/>
          <p:nvPr/>
        </p:nvSpPr>
        <p:spPr>
          <a:xfrm>
            <a:off x="15150735" y="3067002"/>
            <a:ext cx="7508787" cy="535724"/>
          </a:xfrm>
          <a:prstGeom prst="rect">
            <a:avLst/>
          </a:prstGeom>
          <a:noFill/>
        </p:spPr>
        <p:txBody>
          <a:bodyPr wrap="none" rtlCol="0">
            <a:spAutoFit/>
          </a:bodyPr>
          <a:lstStyle/>
          <a:p>
            <a:pPr algn="l">
              <a:lnSpc>
                <a:spcPts val="3700"/>
              </a:lnSpc>
            </a:pPr>
            <a:r>
              <a:rPr lang="en-GB" sz="3000" dirty="0" err="1"/>
              <a:t>Sextupole</a:t>
            </a:r>
            <a:r>
              <a:rPr lang="en-GB" sz="3000" dirty="0"/>
              <a:t> magnet specifications from CDR</a:t>
            </a:r>
          </a:p>
        </p:txBody>
      </p:sp>
      <p:graphicFrame>
        <p:nvGraphicFramePr>
          <p:cNvPr id="4" name="Table 3"/>
          <p:cNvGraphicFramePr>
            <a:graphicFrameLocks noGrp="1"/>
          </p:cNvGraphicFramePr>
          <p:nvPr/>
        </p:nvGraphicFramePr>
        <p:xfrm>
          <a:off x="533400" y="3657600"/>
          <a:ext cx="12936094" cy="5943600"/>
        </p:xfrm>
        <a:graphic>
          <a:graphicData uri="http://schemas.openxmlformats.org/drawingml/2006/table">
            <a:tbl>
              <a:tblPr firstRow="1" bandRow="1">
                <a:tableStyleId>{073A0DAA-6AF3-43AB-8588-CEC1D06C72B9}</a:tableStyleId>
              </a:tblPr>
              <a:tblGrid>
                <a:gridCol w="10233343">
                  <a:extLst>
                    <a:ext uri="{9D8B030D-6E8A-4147-A177-3AD203B41FA5}">
                      <a16:colId xmlns:a16="http://schemas.microsoft.com/office/drawing/2014/main" val="4189308850"/>
                    </a:ext>
                  </a:extLst>
                </a:gridCol>
                <a:gridCol w="1503871">
                  <a:extLst>
                    <a:ext uri="{9D8B030D-6E8A-4147-A177-3AD203B41FA5}">
                      <a16:colId xmlns:a16="http://schemas.microsoft.com/office/drawing/2014/main" val="2160440289"/>
                    </a:ext>
                  </a:extLst>
                </a:gridCol>
                <a:gridCol w="1198880">
                  <a:extLst>
                    <a:ext uri="{9D8B030D-6E8A-4147-A177-3AD203B41FA5}">
                      <a16:colId xmlns:a16="http://schemas.microsoft.com/office/drawing/2014/main" val="3054811473"/>
                    </a:ext>
                  </a:extLst>
                </a:gridCol>
              </a:tblGrid>
              <a:tr h="370840">
                <a:tc>
                  <a:txBody>
                    <a:bodyPr/>
                    <a:lstStyle/>
                    <a:p>
                      <a:endParaRPr lang="en-GB" sz="2400" dirty="0"/>
                    </a:p>
                  </a:txBody>
                  <a:tcPr/>
                </a:tc>
                <a:tc>
                  <a:txBody>
                    <a:bodyPr/>
                    <a:lstStyle/>
                    <a:p>
                      <a:r>
                        <a:rPr lang="en-GB" sz="2400" dirty="0"/>
                        <a:t>Value</a:t>
                      </a:r>
                    </a:p>
                  </a:txBody>
                  <a:tcPr/>
                </a:tc>
                <a:tc>
                  <a:txBody>
                    <a:bodyPr/>
                    <a:lstStyle/>
                    <a:p>
                      <a:r>
                        <a:rPr lang="en-GB" sz="2400" dirty="0"/>
                        <a:t>Unit</a:t>
                      </a:r>
                    </a:p>
                  </a:txBody>
                  <a:tcPr/>
                </a:tc>
                <a:extLst>
                  <a:ext uri="{0D108BD9-81ED-4DB2-BD59-A6C34878D82A}">
                    <a16:rowId xmlns:a16="http://schemas.microsoft.com/office/drawing/2014/main" val="4034639559"/>
                  </a:ext>
                </a:extLst>
              </a:tr>
              <a:tr h="370840">
                <a:tc>
                  <a:txBody>
                    <a:bodyPr/>
                    <a:lstStyle/>
                    <a:p>
                      <a:r>
                        <a:rPr lang="en-GB" sz="2400" dirty="0"/>
                        <a:t>Converters/circuits</a:t>
                      </a:r>
                      <a:r>
                        <a:rPr lang="en-GB" sz="2400" baseline="0" dirty="0"/>
                        <a:t> number per power sector</a:t>
                      </a:r>
                      <a:endParaRPr lang="en-GB" sz="2400" dirty="0"/>
                    </a:p>
                  </a:txBody>
                  <a:tcPr/>
                </a:tc>
                <a:tc>
                  <a:txBody>
                    <a:bodyPr/>
                    <a:lstStyle/>
                    <a:p>
                      <a:r>
                        <a:rPr lang="en-GB" sz="2400" dirty="0">
                          <a:solidFill>
                            <a:srgbClr val="000000"/>
                          </a:solidFill>
                        </a:rPr>
                        <a:t>73</a:t>
                      </a:r>
                    </a:p>
                  </a:txBody>
                  <a:tcPr/>
                </a:tc>
                <a:tc>
                  <a:txBody>
                    <a:bodyPr/>
                    <a:lstStyle/>
                    <a:p>
                      <a:r>
                        <a:rPr lang="en-GB" sz="2400" dirty="0">
                          <a:solidFill>
                            <a:srgbClr val="000000"/>
                          </a:solidFill>
                        </a:rPr>
                        <a:t>-</a:t>
                      </a:r>
                    </a:p>
                  </a:txBody>
                  <a:tcPr/>
                </a:tc>
                <a:extLst>
                  <a:ext uri="{0D108BD9-81ED-4DB2-BD59-A6C34878D82A}">
                    <a16:rowId xmlns:a16="http://schemas.microsoft.com/office/drawing/2014/main" val="1394470394"/>
                  </a:ext>
                </a:extLst>
              </a:tr>
              <a:tr h="370840">
                <a:tc>
                  <a:txBody>
                    <a:bodyPr/>
                    <a:lstStyle/>
                    <a:p>
                      <a:r>
                        <a:rPr lang="en-GB" sz="2400" dirty="0"/>
                        <a:t>Resistance per circuit</a:t>
                      </a:r>
                    </a:p>
                  </a:txBody>
                  <a:tcPr/>
                </a:tc>
                <a:tc>
                  <a:txBody>
                    <a:bodyPr/>
                    <a:lstStyle/>
                    <a:p>
                      <a:r>
                        <a:rPr lang="en-GB" sz="2400" dirty="0">
                          <a:solidFill>
                            <a:srgbClr val="000000"/>
                          </a:solidFill>
                        </a:rPr>
                        <a:t>1</a:t>
                      </a:r>
                    </a:p>
                  </a:txBody>
                  <a:tcPr/>
                </a:tc>
                <a:tc>
                  <a:txBody>
                    <a:bodyPr/>
                    <a:lstStyle/>
                    <a:p>
                      <a:r>
                        <a:rPr lang="el-GR" sz="2400" dirty="0">
                          <a:solidFill>
                            <a:srgbClr val="000000"/>
                          </a:solidFill>
                        </a:rPr>
                        <a:t>Ω</a:t>
                      </a:r>
                      <a:endParaRPr lang="en-GB" sz="2400" dirty="0">
                        <a:solidFill>
                          <a:srgbClr val="000000"/>
                        </a:solidFill>
                      </a:endParaRPr>
                    </a:p>
                  </a:txBody>
                  <a:tcPr/>
                </a:tc>
                <a:extLst>
                  <a:ext uri="{0D108BD9-81ED-4DB2-BD59-A6C34878D82A}">
                    <a16:rowId xmlns:a16="http://schemas.microsoft.com/office/drawing/2014/main" val="3637235618"/>
                  </a:ext>
                </a:extLst>
              </a:tr>
              <a:tr h="370840">
                <a:tc>
                  <a:txBody>
                    <a:bodyPr/>
                    <a:lstStyle/>
                    <a:p>
                      <a:r>
                        <a:rPr lang="en-GB" sz="2400" dirty="0"/>
                        <a:t>Current per circuit (1 turn magnet)</a:t>
                      </a:r>
                    </a:p>
                  </a:txBody>
                  <a:tcPr/>
                </a:tc>
                <a:tc>
                  <a:txBody>
                    <a:bodyPr/>
                    <a:lstStyle/>
                    <a:p>
                      <a:r>
                        <a:rPr lang="en-GB" sz="2400" dirty="0">
                          <a:solidFill>
                            <a:srgbClr val="000000"/>
                          </a:solidFill>
                        </a:rPr>
                        <a:t>200</a:t>
                      </a:r>
                    </a:p>
                  </a:txBody>
                  <a:tcPr/>
                </a:tc>
                <a:tc>
                  <a:txBody>
                    <a:bodyPr/>
                    <a:lstStyle/>
                    <a:p>
                      <a:r>
                        <a:rPr lang="en-GB" sz="2400" dirty="0">
                          <a:solidFill>
                            <a:srgbClr val="000000"/>
                          </a:solidFill>
                        </a:rPr>
                        <a:t>A</a:t>
                      </a:r>
                    </a:p>
                  </a:txBody>
                  <a:tcPr/>
                </a:tc>
                <a:extLst>
                  <a:ext uri="{0D108BD9-81ED-4DB2-BD59-A6C34878D82A}">
                    <a16:rowId xmlns:a16="http://schemas.microsoft.com/office/drawing/2014/main" val="2913744553"/>
                  </a:ext>
                </a:extLst>
              </a:tr>
              <a:tr h="370840">
                <a:tc>
                  <a:txBody>
                    <a:bodyPr/>
                    <a:lstStyle/>
                    <a:p>
                      <a:r>
                        <a:rPr lang="en-GB" sz="2400" dirty="0"/>
                        <a:t>Voltage per circuit</a:t>
                      </a:r>
                    </a:p>
                  </a:txBody>
                  <a:tcPr/>
                </a:tc>
                <a:tc>
                  <a:txBody>
                    <a:bodyPr/>
                    <a:lstStyle/>
                    <a:p>
                      <a:r>
                        <a:rPr lang="en-GB" sz="2400" dirty="0">
                          <a:solidFill>
                            <a:srgbClr val="000000"/>
                          </a:solidFill>
                        </a:rPr>
                        <a:t>176</a:t>
                      </a:r>
                    </a:p>
                  </a:txBody>
                  <a:tcPr/>
                </a:tc>
                <a:tc>
                  <a:txBody>
                    <a:bodyPr/>
                    <a:lstStyle/>
                    <a:p>
                      <a:r>
                        <a:rPr lang="en-GB" sz="2400" dirty="0">
                          <a:solidFill>
                            <a:srgbClr val="000000"/>
                          </a:solidFill>
                        </a:rPr>
                        <a:t>V</a:t>
                      </a:r>
                    </a:p>
                  </a:txBody>
                  <a:tcPr/>
                </a:tc>
                <a:extLst>
                  <a:ext uri="{0D108BD9-81ED-4DB2-BD59-A6C34878D82A}">
                    <a16:rowId xmlns:a16="http://schemas.microsoft.com/office/drawing/2014/main" val="1708835481"/>
                  </a:ext>
                </a:extLst>
              </a:tr>
              <a:tr h="370840">
                <a:tc>
                  <a:txBody>
                    <a:bodyPr/>
                    <a:lstStyle/>
                    <a:p>
                      <a:r>
                        <a:rPr lang="en-GB" sz="2400" dirty="0"/>
                        <a:t>Nominal power</a:t>
                      </a:r>
                    </a:p>
                  </a:txBody>
                  <a:tcPr/>
                </a:tc>
                <a:tc>
                  <a:txBody>
                    <a:bodyPr/>
                    <a:lstStyle/>
                    <a:p>
                      <a:r>
                        <a:rPr lang="en-GB" sz="2400" dirty="0">
                          <a:solidFill>
                            <a:srgbClr val="000000"/>
                          </a:solidFill>
                        </a:rPr>
                        <a:t>35.2</a:t>
                      </a:r>
                    </a:p>
                  </a:txBody>
                  <a:tcPr/>
                </a:tc>
                <a:tc>
                  <a:txBody>
                    <a:bodyPr/>
                    <a:lstStyle/>
                    <a:p>
                      <a:r>
                        <a:rPr lang="en-GB" sz="2400" dirty="0">
                          <a:solidFill>
                            <a:srgbClr val="000000"/>
                          </a:solidFill>
                        </a:rPr>
                        <a:t>kW</a:t>
                      </a:r>
                    </a:p>
                  </a:txBody>
                  <a:tcPr/>
                </a:tc>
                <a:extLst>
                  <a:ext uri="{0D108BD9-81ED-4DB2-BD59-A6C34878D82A}">
                    <a16:rowId xmlns:a16="http://schemas.microsoft.com/office/drawing/2014/main" val="439370891"/>
                  </a:ext>
                </a:extLst>
              </a:tr>
              <a:tr h="370840">
                <a:tc>
                  <a:txBody>
                    <a:bodyPr/>
                    <a:lstStyle/>
                    <a:p>
                      <a:r>
                        <a:rPr lang="en-GB" sz="2400" dirty="0"/>
                        <a:t>Converter</a:t>
                      </a:r>
                      <a:r>
                        <a:rPr lang="en-GB" sz="2400" baseline="0" dirty="0"/>
                        <a:t> dimensioning power (200V, 200 A)</a:t>
                      </a:r>
                      <a:endParaRPr lang="en-GB" sz="2400" dirty="0"/>
                    </a:p>
                  </a:txBody>
                  <a:tcPr/>
                </a:tc>
                <a:tc>
                  <a:txBody>
                    <a:bodyPr/>
                    <a:lstStyle/>
                    <a:p>
                      <a:r>
                        <a:rPr lang="en-GB" sz="2400" dirty="0">
                          <a:solidFill>
                            <a:srgbClr val="000000"/>
                          </a:solidFill>
                        </a:rPr>
                        <a:t>40</a:t>
                      </a:r>
                    </a:p>
                  </a:txBody>
                  <a:tcPr/>
                </a:tc>
                <a:tc>
                  <a:txBody>
                    <a:bodyPr/>
                    <a:lstStyle/>
                    <a:p>
                      <a:r>
                        <a:rPr lang="en-GB" sz="2400" dirty="0">
                          <a:solidFill>
                            <a:srgbClr val="000000"/>
                          </a:solidFill>
                        </a:rPr>
                        <a:t>kW</a:t>
                      </a:r>
                    </a:p>
                  </a:txBody>
                  <a:tcPr/>
                </a:tc>
                <a:extLst>
                  <a:ext uri="{0D108BD9-81ED-4DB2-BD59-A6C34878D82A}">
                    <a16:rowId xmlns:a16="http://schemas.microsoft.com/office/drawing/2014/main" val="3688638704"/>
                  </a:ext>
                </a:extLst>
              </a:tr>
              <a:tr h="370840">
                <a:tc>
                  <a:txBody>
                    <a:bodyPr/>
                    <a:lstStyle/>
                    <a:p>
                      <a:r>
                        <a:rPr lang="en-GB" sz="2400" b="1" dirty="0"/>
                        <a:t>Converter footprint requirement (1 unit)</a:t>
                      </a:r>
                    </a:p>
                  </a:txBody>
                  <a:tcPr/>
                </a:tc>
                <a:tc>
                  <a:txBody>
                    <a:bodyPr/>
                    <a:lstStyle/>
                    <a:p>
                      <a:r>
                        <a:rPr lang="en-GB" sz="2400" b="1" dirty="0">
                          <a:solidFill>
                            <a:srgbClr val="000000"/>
                          </a:solidFill>
                        </a:rPr>
                        <a:t>~1,5</a:t>
                      </a:r>
                    </a:p>
                  </a:txBody>
                  <a:tcPr/>
                </a:tc>
                <a:tc>
                  <a:txBody>
                    <a:bodyPr/>
                    <a:lstStyle/>
                    <a:p>
                      <a:r>
                        <a:rPr lang="en-GB" sz="2400" b="1" dirty="0">
                          <a:solidFill>
                            <a:srgbClr val="000000"/>
                          </a:solidFill>
                        </a:rPr>
                        <a:t>m</a:t>
                      </a:r>
                      <a:r>
                        <a:rPr lang="en-GB" sz="2400" b="1" baseline="30000" dirty="0">
                          <a:solidFill>
                            <a:srgbClr val="000000"/>
                          </a:solidFill>
                        </a:rPr>
                        <a:t>2</a:t>
                      </a:r>
                    </a:p>
                  </a:txBody>
                  <a:tcPr/>
                </a:tc>
                <a:extLst>
                  <a:ext uri="{0D108BD9-81ED-4DB2-BD59-A6C34878D82A}">
                    <a16:rowId xmlns:a16="http://schemas.microsoft.com/office/drawing/2014/main" val="2300470257"/>
                  </a:ext>
                </a:extLst>
              </a:tr>
              <a:tr h="370840">
                <a:tc>
                  <a:txBody>
                    <a:bodyPr/>
                    <a:lstStyle/>
                    <a:p>
                      <a:r>
                        <a:rPr lang="en-GB" sz="2400" dirty="0"/>
                        <a:t>Converter’s losses</a:t>
                      </a:r>
                    </a:p>
                  </a:txBody>
                  <a:tcPr/>
                </a:tc>
                <a:tc>
                  <a:txBody>
                    <a:bodyPr/>
                    <a:lstStyle/>
                    <a:p>
                      <a:r>
                        <a:rPr lang="en-GB" sz="2400" dirty="0">
                          <a:solidFill>
                            <a:srgbClr val="000000"/>
                          </a:solidFill>
                        </a:rPr>
                        <a:t>10</a:t>
                      </a:r>
                    </a:p>
                  </a:txBody>
                  <a:tcPr/>
                </a:tc>
                <a:tc>
                  <a:txBody>
                    <a:bodyPr/>
                    <a:lstStyle/>
                    <a:p>
                      <a:r>
                        <a:rPr lang="en-GB" sz="2400" dirty="0">
                          <a:solidFill>
                            <a:srgbClr val="000000"/>
                          </a:solidFill>
                        </a:rPr>
                        <a:t>%</a:t>
                      </a:r>
                    </a:p>
                  </a:txBody>
                  <a:tcPr/>
                </a:tc>
                <a:extLst>
                  <a:ext uri="{0D108BD9-81ED-4DB2-BD59-A6C34878D82A}">
                    <a16:rowId xmlns:a16="http://schemas.microsoft.com/office/drawing/2014/main" val="94040270"/>
                  </a:ext>
                </a:extLst>
              </a:tr>
              <a:tr h="370840">
                <a:tc>
                  <a:txBody>
                    <a:bodyPr/>
                    <a:lstStyle/>
                    <a:p>
                      <a:r>
                        <a:rPr lang="en-GB" sz="2400" b="1" dirty="0"/>
                        <a:t>Converter losses in water</a:t>
                      </a:r>
                    </a:p>
                  </a:txBody>
                  <a:tcPr/>
                </a:tc>
                <a:tc>
                  <a:txBody>
                    <a:bodyPr/>
                    <a:lstStyle/>
                    <a:p>
                      <a:r>
                        <a:rPr lang="en-GB" sz="2400" b="1" dirty="0">
                          <a:solidFill>
                            <a:srgbClr val="000000"/>
                          </a:solidFill>
                        </a:rPr>
                        <a:t>~3.6</a:t>
                      </a:r>
                    </a:p>
                  </a:txBody>
                  <a:tcPr/>
                </a:tc>
                <a:tc>
                  <a:txBody>
                    <a:bodyPr/>
                    <a:lstStyle/>
                    <a:p>
                      <a:r>
                        <a:rPr lang="en-GB" sz="2400" b="1" dirty="0">
                          <a:solidFill>
                            <a:srgbClr val="000000"/>
                          </a:solidFill>
                        </a:rPr>
                        <a:t>kW</a:t>
                      </a:r>
                    </a:p>
                  </a:txBody>
                  <a:tcPr/>
                </a:tc>
                <a:extLst>
                  <a:ext uri="{0D108BD9-81ED-4DB2-BD59-A6C34878D82A}">
                    <a16:rowId xmlns:a16="http://schemas.microsoft.com/office/drawing/2014/main" val="2891318870"/>
                  </a:ext>
                </a:extLst>
              </a:tr>
              <a:tr h="370840">
                <a:tc>
                  <a:txBody>
                    <a:bodyPr/>
                    <a:lstStyle/>
                    <a:p>
                      <a:r>
                        <a:rPr lang="en-GB" sz="2400" b="1" dirty="0"/>
                        <a:t>Converter losses in air</a:t>
                      </a:r>
                    </a:p>
                  </a:txBody>
                  <a:tcPr/>
                </a:tc>
                <a:tc>
                  <a:txBody>
                    <a:bodyPr/>
                    <a:lstStyle/>
                    <a:p>
                      <a:r>
                        <a:rPr lang="en-GB" sz="2400" b="1" dirty="0">
                          <a:solidFill>
                            <a:srgbClr val="000000"/>
                          </a:solidFill>
                        </a:rPr>
                        <a:t>~0.4</a:t>
                      </a:r>
                    </a:p>
                  </a:txBody>
                  <a:tcPr/>
                </a:tc>
                <a:tc>
                  <a:txBody>
                    <a:bodyPr/>
                    <a:lstStyle/>
                    <a:p>
                      <a:r>
                        <a:rPr lang="en-GB" sz="2400" b="1" dirty="0">
                          <a:solidFill>
                            <a:srgbClr val="000000"/>
                          </a:solidFill>
                        </a:rPr>
                        <a:t>kW</a:t>
                      </a:r>
                    </a:p>
                  </a:txBody>
                  <a:tcPr/>
                </a:tc>
                <a:extLst>
                  <a:ext uri="{0D108BD9-81ED-4DB2-BD59-A6C34878D82A}">
                    <a16:rowId xmlns:a16="http://schemas.microsoft.com/office/drawing/2014/main" val="4204317974"/>
                  </a:ext>
                </a:extLst>
              </a:tr>
              <a:tr h="370840">
                <a:tc>
                  <a:txBody>
                    <a:bodyPr/>
                    <a:lstStyle/>
                    <a:p>
                      <a:r>
                        <a:rPr lang="en-GB" sz="2400" dirty="0"/>
                        <a:t>DC cable distance per circuit (2 x 120 mm</a:t>
                      </a:r>
                      <a:r>
                        <a:rPr lang="en-GB" sz="2400" baseline="30000" dirty="0"/>
                        <a:t>2</a:t>
                      </a:r>
                      <a:r>
                        <a:rPr lang="en-GB" sz="2400" baseline="0" dirty="0"/>
                        <a:t>/ pole)</a:t>
                      </a:r>
                      <a:endParaRPr lang="en-GB" sz="2400" dirty="0"/>
                    </a:p>
                  </a:txBody>
                  <a:tcPr/>
                </a:tc>
                <a:tc>
                  <a:txBody>
                    <a:bodyPr/>
                    <a:lstStyle/>
                    <a:p>
                      <a:r>
                        <a:rPr lang="en-GB" sz="2400" b="0" dirty="0">
                          <a:solidFill>
                            <a:srgbClr val="000000"/>
                          </a:solidFill>
                        </a:rPr>
                        <a:t>~250</a:t>
                      </a:r>
                    </a:p>
                  </a:txBody>
                  <a:tcPr/>
                </a:tc>
                <a:tc>
                  <a:txBody>
                    <a:bodyPr/>
                    <a:lstStyle/>
                    <a:p>
                      <a:r>
                        <a:rPr lang="en-GB" sz="2400" b="0" dirty="0">
                          <a:solidFill>
                            <a:srgbClr val="000000"/>
                          </a:solidFill>
                        </a:rPr>
                        <a:t>m</a:t>
                      </a:r>
                    </a:p>
                  </a:txBody>
                  <a:tcPr/>
                </a:tc>
                <a:extLst>
                  <a:ext uri="{0D108BD9-81ED-4DB2-BD59-A6C34878D82A}">
                    <a16:rowId xmlns:a16="http://schemas.microsoft.com/office/drawing/2014/main" val="4131708834"/>
                  </a:ext>
                </a:extLst>
              </a:tr>
              <a:tr h="370840">
                <a:tc>
                  <a:txBody>
                    <a:bodyPr/>
                    <a:lstStyle/>
                    <a:p>
                      <a:r>
                        <a:rPr lang="en-GB" sz="2400" b="1" dirty="0"/>
                        <a:t>DC cable losses per circuit</a:t>
                      </a:r>
                    </a:p>
                  </a:txBody>
                  <a:tcPr/>
                </a:tc>
                <a:tc>
                  <a:txBody>
                    <a:bodyPr/>
                    <a:lstStyle/>
                    <a:p>
                      <a:r>
                        <a:rPr lang="en-GB" sz="2400" b="1" dirty="0">
                          <a:solidFill>
                            <a:srgbClr val="000000"/>
                          </a:solidFill>
                        </a:rPr>
                        <a:t>~3,2</a:t>
                      </a:r>
                    </a:p>
                  </a:txBody>
                  <a:tcPr/>
                </a:tc>
                <a:tc>
                  <a:txBody>
                    <a:bodyPr/>
                    <a:lstStyle/>
                    <a:p>
                      <a:r>
                        <a:rPr lang="en-GB" sz="2400" b="1" dirty="0">
                          <a:solidFill>
                            <a:srgbClr val="000000"/>
                          </a:solidFill>
                        </a:rPr>
                        <a:t>kW</a:t>
                      </a:r>
                    </a:p>
                  </a:txBody>
                  <a:tcPr/>
                </a:tc>
                <a:extLst>
                  <a:ext uri="{0D108BD9-81ED-4DB2-BD59-A6C34878D82A}">
                    <a16:rowId xmlns:a16="http://schemas.microsoft.com/office/drawing/2014/main" val="1432357820"/>
                  </a:ext>
                </a:extLst>
              </a:tr>
            </a:tbl>
          </a:graphicData>
        </a:graphic>
      </p:graphicFrame>
      <p:sp>
        <p:nvSpPr>
          <p:cNvPr id="5" name="TextBox 4"/>
          <p:cNvSpPr txBox="1"/>
          <p:nvPr/>
        </p:nvSpPr>
        <p:spPr>
          <a:xfrm>
            <a:off x="8910598" y="10825018"/>
            <a:ext cx="5097870" cy="566822"/>
          </a:xfrm>
          <a:prstGeom prst="rect">
            <a:avLst/>
          </a:prstGeom>
          <a:noFill/>
        </p:spPr>
        <p:txBody>
          <a:bodyPr wrap="none" rtlCol="0">
            <a:spAutoFit/>
          </a:bodyPr>
          <a:lstStyle/>
          <a:p>
            <a:pPr algn="l">
              <a:lnSpc>
                <a:spcPts val="3700"/>
              </a:lnSpc>
            </a:pPr>
            <a:r>
              <a:rPr lang="en-GB" sz="3000" dirty="0"/>
              <a:t>Estimated converter footprint</a:t>
            </a:r>
          </a:p>
        </p:txBody>
      </p:sp>
      <p:pic>
        <p:nvPicPr>
          <p:cNvPr id="11" name="Picture 10">
            <a:extLst>
              <a:ext uri="{FF2B5EF4-FFF2-40B4-BE49-F238E27FC236}">
                <a16:creationId xmlns:a16="http://schemas.microsoft.com/office/drawing/2014/main" id="{C0CD79DC-E166-4BB2-B081-EBCE1CB6EFB0}"/>
              </a:ext>
            </a:extLst>
          </p:cNvPr>
          <p:cNvPicPr>
            <a:picLocks noChangeAspect="1"/>
          </p:cNvPicPr>
          <p:nvPr/>
        </p:nvPicPr>
        <p:blipFill>
          <a:blip r:embed="rId2"/>
          <a:stretch>
            <a:fillRect/>
          </a:stretch>
        </p:blipFill>
        <p:spPr>
          <a:xfrm>
            <a:off x="2895600" y="11492324"/>
            <a:ext cx="12029996" cy="1731301"/>
          </a:xfrm>
          <a:prstGeom prst="rect">
            <a:avLst/>
          </a:prstGeom>
        </p:spPr>
      </p:pic>
      <p:grpSp>
        <p:nvGrpSpPr>
          <p:cNvPr id="36" name="Group 35">
            <a:extLst>
              <a:ext uri="{FF2B5EF4-FFF2-40B4-BE49-F238E27FC236}">
                <a16:creationId xmlns:a16="http://schemas.microsoft.com/office/drawing/2014/main" id="{0229385C-129D-4EC1-8CD3-5F6027B8BA71}"/>
              </a:ext>
            </a:extLst>
          </p:cNvPr>
          <p:cNvGrpSpPr>
            <a:grpSpLocks noChangeAspect="1"/>
          </p:cNvGrpSpPr>
          <p:nvPr/>
        </p:nvGrpSpPr>
        <p:grpSpPr>
          <a:xfrm>
            <a:off x="533400" y="10467945"/>
            <a:ext cx="2209800" cy="3248055"/>
            <a:chOff x="9191625" y="2447925"/>
            <a:chExt cx="6000750" cy="8820150"/>
          </a:xfrm>
        </p:grpSpPr>
        <p:pic>
          <p:nvPicPr>
            <p:cNvPr id="1026" name="Picture 2">
              <a:extLst>
                <a:ext uri="{FF2B5EF4-FFF2-40B4-BE49-F238E27FC236}">
                  <a16:creationId xmlns:a16="http://schemas.microsoft.com/office/drawing/2014/main" id="{245FAEEB-AB81-4672-8D83-D9AD9EED36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1625" y="2447925"/>
              <a:ext cx="6000750" cy="8820150"/>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E409ED5A-6840-4FB7-87CE-97BA6FB8462F}"/>
                </a:ext>
              </a:extLst>
            </p:cNvPr>
            <p:cNvCxnSpPr>
              <a:cxnSpLocks/>
            </p:cNvCxnSpPr>
            <p:nvPr/>
          </p:nvCxnSpPr>
          <p:spPr>
            <a:xfrm>
              <a:off x="9753600" y="3048000"/>
              <a:ext cx="76756" cy="397764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EE3F683-7968-49CB-B1B5-1C7B638B1C7E}"/>
                </a:ext>
              </a:extLst>
            </p:cNvPr>
            <p:cNvCxnSpPr>
              <a:cxnSpLocks/>
            </p:cNvCxnSpPr>
            <p:nvPr/>
          </p:nvCxnSpPr>
          <p:spPr>
            <a:xfrm flipH="1" flipV="1">
              <a:off x="9840866" y="6957323"/>
              <a:ext cx="362389" cy="44418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2A1B1FB-7178-4045-8C7D-52E1AEB8CEF4}"/>
                </a:ext>
              </a:extLst>
            </p:cNvPr>
            <p:cNvCxnSpPr>
              <a:cxnSpLocks/>
            </p:cNvCxnSpPr>
            <p:nvPr/>
          </p:nvCxnSpPr>
          <p:spPr>
            <a:xfrm flipH="1">
              <a:off x="10180573" y="7259268"/>
              <a:ext cx="2235587" cy="11181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276345-2955-4F98-8BDB-B4C24B96529B}"/>
                </a:ext>
              </a:extLst>
            </p:cNvPr>
            <p:cNvCxnSpPr>
              <a:cxnSpLocks/>
            </p:cNvCxnSpPr>
            <p:nvPr/>
          </p:nvCxnSpPr>
          <p:spPr>
            <a:xfrm flipV="1">
              <a:off x="12416160" y="7262439"/>
              <a:ext cx="0" cy="324826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C127CDB-BEEA-4BF7-9F20-08793B740EE8}"/>
                </a:ext>
              </a:extLst>
            </p:cNvPr>
            <p:cNvCxnSpPr>
              <a:cxnSpLocks/>
            </p:cNvCxnSpPr>
            <p:nvPr/>
          </p:nvCxnSpPr>
          <p:spPr>
            <a:xfrm flipV="1">
              <a:off x="12416160" y="10199673"/>
              <a:ext cx="2090896" cy="287983"/>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A440306-E9B7-427F-9913-B4A15289C55D}"/>
                </a:ext>
              </a:extLst>
            </p:cNvPr>
            <p:cNvCxnSpPr>
              <a:cxnSpLocks/>
            </p:cNvCxnSpPr>
            <p:nvPr/>
          </p:nvCxnSpPr>
          <p:spPr>
            <a:xfrm flipH="1">
              <a:off x="14533332" y="2852823"/>
              <a:ext cx="20314" cy="7388892"/>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8EE82D2-F09F-4563-B06E-481A8D10FF0F}"/>
                </a:ext>
              </a:extLst>
            </p:cNvPr>
            <p:cNvCxnSpPr>
              <a:cxnSpLocks/>
            </p:cNvCxnSpPr>
            <p:nvPr/>
          </p:nvCxnSpPr>
          <p:spPr>
            <a:xfrm>
              <a:off x="10022060" y="2503992"/>
              <a:ext cx="4572804" cy="368501"/>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256922B-C764-4763-A324-1870922B974C}"/>
                </a:ext>
              </a:extLst>
            </p:cNvPr>
            <p:cNvCxnSpPr>
              <a:cxnSpLocks/>
            </p:cNvCxnSpPr>
            <p:nvPr/>
          </p:nvCxnSpPr>
          <p:spPr>
            <a:xfrm flipV="1">
              <a:off x="9753600" y="2520051"/>
              <a:ext cx="278970" cy="541075"/>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grpSp>
      <p:cxnSp>
        <p:nvCxnSpPr>
          <p:cNvPr id="38" name="Straight Connector 37">
            <a:extLst>
              <a:ext uri="{FF2B5EF4-FFF2-40B4-BE49-F238E27FC236}">
                <a16:creationId xmlns:a16="http://schemas.microsoft.com/office/drawing/2014/main" id="{B35A2C0A-81A4-41C7-98A3-84E7169C18AC}"/>
              </a:ext>
            </a:extLst>
          </p:cNvPr>
          <p:cNvCxnSpPr>
            <a:cxnSpLocks/>
          </p:cNvCxnSpPr>
          <p:nvPr/>
        </p:nvCxnSpPr>
        <p:spPr>
          <a:xfrm>
            <a:off x="2500505" y="10624294"/>
            <a:ext cx="3176742" cy="868030"/>
          </a:xfrm>
          <a:prstGeom prst="line">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0B1E1CC1-9341-4BDB-80D9-9F703E781111}"/>
              </a:ext>
            </a:extLst>
          </p:cNvPr>
          <p:cNvSpPr txBox="1"/>
          <p:nvPr/>
        </p:nvSpPr>
        <p:spPr>
          <a:xfrm>
            <a:off x="5581067" y="10451240"/>
            <a:ext cx="2888932" cy="1041311"/>
          </a:xfrm>
          <a:prstGeom prst="rect">
            <a:avLst/>
          </a:prstGeom>
          <a:noFill/>
        </p:spPr>
        <p:txBody>
          <a:bodyPr wrap="none" rtlCol="0">
            <a:spAutoFit/>
          </a:bodyPr>
          <a:lstStyle/>
          <a:p>
            <a:pPr algn="ctr">
              <a:lnSpc>
                <a:spcPts val="3700"/>
              </a:lnSpc>
            </a:pPr>
            <a:r>
              <a:rPr lang="en-GB" sz="2400" dirty="0"/>
              <a:t>3 power converters </a:t>
            </a:r>
          </a:p>
          <a:p>
            <a:pPr algn="ctr">
              <a:lnSpc>
                <a:spcPts val="3700"/>
              </a:lnSpc>
            </a:pPr>
            <a:r>
              <a:rPr lang="en-GB" sz="2400" dirty="0">
                <a:latin typeface="Calibri" panose="020F0502020204030204" pitchFamily="34" charset="0"/>
                <a:cs typeface="Calibri" panose="020F0502020204030204" pitchFamily="34" charset="0"/>
              </a:rPr>
              <a:t>≈ </a:t>
            </a:r>
            <a:r>
              <a:rPr lang="en-GB" sz="2400" dirty="0"/>
              <a:t>4.5 – 5 racks</a:t>
            </a:r>
          </a:p>
        </p:txBody>
      </p:sp>
      <p:sp>
        <p:nvSpPr>
          <p:cNvPr id="41" name="TextBox 40">
            <a:extLst>
              <a:ext uri="{FF2B5EF4-FFF2-40B4-BE49-F238E27FC236}">
                <a16:creationId xmlns:a16="http://schemas.microsoft.com/office/drawing/2014/main" id="{0C2127FE-6550-4764-8608-44F038F8A339}"/>
              </a:ext>
            </a:extLst>
          </p:cNvPr>
          <p:cNvSpPr txBox="1"/>
          <p:nvPr/>
        </p:nvSpPr>
        <p:spPr>
          <a:xfrm rot="16200000">
            <a:off x="-996145" y="11776761"/>
            <a:ext cx="2802370" cy="518219"/>
          </a:xfrm>
          <a:prstGeom prst="rect">
            <a:avLst/>
          </a:prstGeom>
          <a:noFill/>
        </p:spPr>
        <p:txBody>
          <a:bodyPr wrap="none" rtlCol="0">
            <a:spAutoFit/>
          </a:bodyPr>
          <a:lstStyle/>
          <a:p>
            <a:pPr algn="l">
              <a:lnSpc>
                <a:spcPts val="3700"/>
              </a:lnSpc>
            </a:pPr>
            <a:r>
              <a:rPr lang="en-GB" sz="2400" dirty="0"/>
              <a:t>1.5 racks/converter</a:t>
            </a:r>
          </a:p>
        </p:txBody>
      </p:sp>
      <p:sp>
        <p:nvSpPr>
          <p:cNvPr id="39" name="Rectangle 38">
            <a:extLst>
              <a:ext uri="{FF2B5EF4-FFF2-40B4-BE49-F238E27FC236}">
                <a16:creationId xmlns:a16="http://schemas.microsoft.com/office/drawing/2014/main" id="{2D97F2DE-D440-471C-90F1-4E9D36A2067D}"/>
              </a:ext>
            </a:extLst>
          </p:cNvPr>
          <p:cNvSpPr/>
          <p:nvPr/>
        </p:nvSpPr>
        <p:spPr>
          <a:xfrm>
            <a:off x="5677247" y="11538857"/>
            <a:ext cx="2552354" cy="595086"/>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8" name="Picture 47">
            <a:extLst>
              <a:ext uri="{FF2B5EF4-FFF2-40B4-BE49-F238E27FC236}">
                <a16:creationId xmlns:a16="http://schemas.microsoft.com/office/drawing/2014/main" id="{813D1B07-423C-479A-8DFF-D33FF53DB016}"/>
              </a:ext>
            </a:extLst>
          </p:cNvPr>
          <p:cNvPicPr>
            <a:picLocks noChangeAspect="1"/>
          </p:cNvPicPr>
          <p:nvPr/>
        </p:nvPicPr>
        <p:blipFill>
          <a:blip r:embed="rId4"/>
          <a:stretch>
            <a:fillRect/>
          </a:stretch>
        </p:blipFill>
        <p:spPr>
          <a:xfrm>
            <a:off x="15621000" y="8441025"/>
            <a:ext cx="3876675" cy="4495800"/>
          </a:xfrm>
          <a:prstGeom prst="rect">
            <a:avLst/>
          </a:prstGeom>
        </p:spPr>
      </p:pic>
      <p:sp>
        <p:nvSpPr>
          <p:cNvPr id="49" name="Rectangle 48">
            <a:extLst>
              <a:ext uri="{FF2B5EF4-FFF2-40B4-BE49-F238E27FC236}">
                <a16:creationId xmlns:a16="http://schemas.microsoft.com/office/drawing/2014/main" id="{3C12C35D-2CE6-4B68-8F5F-321338A0396E}"/>
              </a:ext>
            </a:extLst>
          </p:cNvPr>
          <p:cNvSpPr/>
          <p:nvPr/>
        </p:nvSpPr>
        <p:spPr>
          <a:xfrm>
            <a:off x="3578771" y="11574518"/>
            <a:ext cx="11335407" cy="1526627"/>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4" name="Straight Connector 53">
            <a:extLst>
              <a:ext uri="{FF2B5EF4-FFF2-40B4-BE49-F238E27FC236}">
                <a16:creationId xmlns:a16="http://schemas.microsoft.com/office/drawing/2014/main" id="{D63CE9C0-C134-43D6-A1AB-D9FB7B8853CA}"/>
              </a:ext>
            </a:extLst>
          </p:cNvPr>
          <p:cNvCxnSpPr>
            <a:cxnSpLocks/>
          </p:cNvCxnSpPr>
          <p:nvPr/>
        </p:nvCxnSpPr>
        <p:spPr>
          <a:xfrm flipV="1">
            <a:off x="14902712" y="8875986"/>
            <a:ext cx="2943854" cy="2704749"/>
          </a:xfrm>
          <a:prstGeom prst="line">
            <a:avLst/>
          </a:prstGeom>
          <a:ln w="38100">
            <a:solidFill>
              <a:srgbClr val="0000FF"/>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48A43660-8521-4E3A-B0B1-C25C58C665D9}"/>
              </a:ext>
            </a:extLst>
          </p:cNvPr>
          <p:cNvSpPr/>
          <p:nvPr/>
        </p:nvSpPr>
        <p:spPr>
          <a:xfrm>
            <a:off x="17846566" y="8810297"/>
            <a:ext cx="467709" cy="3187262"/>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8" name="Picture 57">
            <a:extLst>
              <a:ext uri="{FF2B5EF4-FFF2-40B4-BE49-F238E27FC236}">
                <a16:creationId xmlns:a16="http://schemas.microsoft.com/office/drawing/2014/main" id="{00000000-0008-0000-0300-000007000000}"/>
              </a:ext>
            </a:extLst>
          </p:cNvPr>
          <p:cNvPicPr>
            <a:picLocks noChangeAspect="1"/>
          </p:cNvPicPr>
          <p:nvPr/>
        </p:nvPicPr>
        <p:blipFill rotWithShape="1">
          <a:blip r:embed="rId5"/>
          <a:srcRect t="9993"/>
          <a:stretch/>
        </p:blipFill>
        <p:spPr>
          <a:xfrm>
            <a:off x="13750081" y="3778901"/>
            <a:ext cx="10310097" cy="4615044"/>
          </a:xfrm>
          <a:prstGeom prst="rect">
            <a:avLst/>
          </a:prstGeom>
        </p:spPr>
      </p:pic>
      <p:sp>
        <p:nvSpPr>
          <p:cNvPr id="59" name="TextBox 58">
            <a:extLst>
              <a:ext uri="{FF2B5EF4-FFF2-40B4-BE49-F238E27FC236}">
                <a16:creationId xmlns:a16="http://schemas.microsoft.com/office/drawing/2014/main" id="{F763E5A5-FBD5-47FC-A9A7-CC0EB17B4DD5}"/>
              </a:ext>
            </a:extLst>
          </p:cNvPr>
          <p:cNvSpPr txBox="1"/>
          <p:nvPr/>
        </p:nvSpPr>
        <p:spPr>
          <a:xfrm rot="2660035">
            <a:off x="6890148" y="6647796"/>
            <a:ext cx="3493264" cy="566822"/>
          </a:xfrm>
          <a:prstGeom prst="rect">
            <a:avLst/>
          </a:prstGeom>
          <a:noFill/>
        </p:spPr>
        <p:txBody>
          <a:bodyPr wrap="none" rtlCol="0">
            <a:spAutoFit/>
          </a:bodyPr>
          <a:lstStyle/>
          <a:p>
            <a:pPr algn="l">
              <a:lnSpc>
                <a:spcPts val="3700"/>
              </a:lnSpc>
            </a:pPr>
            <a:r>
              <a:rPr lang="en-GB" b="1" dirty="0">
                <a:solidFill>
                  <a:srgbClr val="FF0000"/>
                </a:solidFill>
              </a:rPr>
              <a:t>Draft numbers!</a:t>
            </a:r>
          </a:p>
        </p:txBody>
      </p:sp>
      <p:sp>
        <p:nvSpPr>
          <p:cNvPr id="8" name="TextBox 7"/>
          <p:cNvSpPr txBox="1"/>
          <p:nvPr/>
        </p:nvSpPr>
        <p:spPr>
          <a:xfrm>
            <a:off x="19278600" y="9372600"/>
            <a:ext cx="4800600" cy="1515800"/>
          </a:xfrm>
          <a:prstGeom prst="rect">
            <a:avLst/>
          </a:prstGeom>
          <a:noFill/>
        </p:spPr>
        <p:txBody>
          <a:bodyPr wrap="square" rtlCol="0">
            <a:spAutoFit/>
          </a:bodyPr>
          <a:lstStyle/>
          <a:p>
            <a:pPr algn="l">
              <a:lnSpc>
                <a:spcPts val="3700"/>
              </a:lnSpc>
            </a:pPr>
            <a:r>
              <a:rPr lang="en-GB" sz="3000" dirty="0">
                <a:solidFill>
                  <a:srgbClr val="FF0000"/>
                </a:solidFill>
              </a:rPr>
              <a:t>All based on a first arbitrary assumption of 1 alcove every 400m </a:t>
            </a:r>
          </a:p>
        </p:txBody>
      </p:sp>
      <p:grpSp>
        <p:nvGrpSpPr>
          <p:cNvPr id="9" name="Group 8">
            <a:extLst>
              <a:ext uri="{FF2B5EF4-FFF2-40B4-BE49-F238E27FC236}">
                <a16:creationId xmlns:a16="http://schemas.microsoft.com/office/drawing/2014/main" id="{0BBD119E-0DC3-434B-B56C-4F0BD811596C}"/>
              </a:ext>
            </a:extLst>
          </p:cNvPr>
          <p:cNvGrpSpPr/>
          <p:nvPr/>
        </p:nvGrpSpPr>
        <p:grpSpPr>
          <a:xfrm>
            <a:off x="18325988" y="11135961"/>
            <a:ext cx="5753212" cy="1056039"/>
            <a:chOff x="18325988" y="10926069"/>
            <a:chExt cx="5753212" cy="1056039"/>
          </a:xfrm>
        </p:grpSpPr>
        <p:sp>
          <p:nvSpPr>
            <p:cNvPr id="30" name="TextBox 29">
              <a:extLst>
                <a:ext uri="{FF2B5EF4-FFF2-40B4-BE49-F238E27FC236}">
                  <a16:creationId xmlns:a16="http://schemas.microsoft.com/office/drawing/2014/main" id="{92DE9596-EB6A-411D-9B49-C910FFFE274C}"/>
                </a:ext>
              </a:extLst>
            </p:cNvPr>
            <p:cNvSpPr txBox="1"/>
            <p:nvPr/>
          </p:nvSpPr>
          <p:spPr>
            <a:xfrm>
              <a:off x="19278600" y="10971895"/>
              <a:ext cx="4800600" cy="1010213"/>
            </a:xfrm>
            <a:prstGeom prst="rect">
              <a:avLst/>
            </a:prstGeom>
            <a:noFill/>
          </p:spPr>
          <p:txBody>
            <a:bodyPr wrap="square" rtlCol="0">
              <a:spAutoFit/>
            </a:bodyPr>
            <a:lstStyle/>
            <a:p>
              <a:pPr algn="l">
                <a:lnSpc>
                  <a:spcPts val="3700"/>
                </a:lnSpc>
              </a:pPr>
              <a:r>
                <a:rPr lang="en-GB" sz="3000" dirty="0">
                  <a:solidFill>
                    <a:srgbClr val="FF0000"/>
                  </a:solidFill>
                </a:rPr>
                <a:t>Space required for power converters only!</a:t>
              </a:r>
            </a:p>
          </p:txBody>
        </p:sp>
        <p:pic>
          <p:nvPicPr>
            <p:cNvPr id="31" name="Picture 30">
              <a:extLst>
                <a:ext uri="{FF2B5EF4-FFF2-40B4-BE49-F238E27FC236}">
                  <a16:creationId xmlns:a16="http://schemas.microsoft.com/office/drawing/2014/main" id="{64E1AC61-C6EB-4676-990C-BF2A0056726E}"/>
                </a:ext>
              </a:extLst>
            </p:cNvPr>
            <p:cNvPicPr>
              <a:picLocks noChangeAspect="1"/>
            </p:cNvPicPr>
            <p:nvPr/>
          </p:nvPicPr>
          <p:blipFill>
            <a:blip r:embed="rId6">
              <a:clrChange>
                <a:clrFrom>
                  <a:srgbClr val="000000"/>
                </a:clrFrom>
                <a:clrTo>
                  <a:srgbClr val="000000">
                    <a:alpha val="0"/>
                  </a:srgbClr>
                </a:clrTo>
              </a:clrChange>
            </a:blip>
            <a:stretch>
              <a:fillRect/>
            </a:stretch>
          </p:blipFill>
          <p:spPr>
            <a:xfrm>
              <a:off x="18325988" y="10926069"/>
              <a:ext cx="969805" cy="1010213"/>
            </a:xfrm>
            <a:prstGeom prst="rect">
              <a:avLst/>
            </a:prstGeom>
          </p:spPr>
        </p:pic>
      </p:grpSp>
    </p:spTree>
    <p:extLst>
      <p:ext uri="{BB962C8B-B14F-4D97-AF65-F5344CB8AC3E}">
        <p14:creationId xmlns:p14="http://schemas.microsoft.com/office/powerpoint/2010/main" val="2062362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7" name="Text Placeholder 6"/>
          <p:cNvSpPr>
            <a:spLocks noGrp="1"/>
          </p:cNvSpPr>
          <p:nvPr>
            <p:ph type="body" sz="quarter" idx="11"/>
          </p:nvPr>
        </p:nvSpPr>
        <p:spPr>
          <a:xfrm>
            <a:off x="1180798" y="2971800"/>
            <a:ext cx="11689471" cy="566822"/>
          </a:xfrm>
        </p:spPr>
        <p:txBody>
          <a:bodyPr/>
          <a:lstStyle/>
          <a:p>
            <a:r>
              <a:rPr lang="en-GB" dirty="0"/>
              <a:t>Booster’s </a:t>
            </a:r>
            <a:r>
              <a:rPr lang="en-GB" u="sng" dirty="0" err="1"/>
              <a:t>Sextupoles</a:t>
            </a:r>
            <a:r>
              <a:rPr lang="en-GB" dirty="0"/>
              <a:t> – Alcoves</a:t>
            </a:r>
          </a:p>
        </p:txBody>
      </p:sp>
      <p:sp>
        <p:nvSpPr>
          <p:cNvPr id="3" name="Title 2"/>
          <p:cNvSpPr>
            <a:spLocks noGrp="1"/>
          </p:cNvSpPr>
          <p:nvPr>
            <p:ph type="title"/>
          </p:nvPr>
        </p:nvSpPr>
        <p:spPr>
          <a:xfrm>
            <a:off x="1180800" y="1540801"/>
            <a:ext cx="22035600" cy="1312022"/>
          </a:xfrm>
        </p:spPr>
        <p:txBody>
          <a:bodyPr/>
          <a:lstStyle/>
          <a:p>
            <a:r>
              <a:rPr lang="en-GB" dirty="0" err="1"/>
              <a:t>FCCee</a:t>
            </a:r>
            <a:r>
              <a:rPr lang="en-GB" dirty="0"/>
              <a:t> power converters DRAFT layout</a:t>
            </a:r>
          </a:p>
        </p:txBody>
      </p:sp>
      <p:sp>
        <p:nvSpPr>
          <p:cNvPr id="6" name="TextBox 5"/>
          <p:cNvSpPr txBox="1"/>
          <p:nvPr/>
        </p:nvSpPr>
        <p:spPr>
          <a:xfrm>
            <a:off x="15150735" y="3067002"/>
            <a:ext cx="7508787" cy="535724"/>
          </a:xfrm>
          <a:prstGeom prst="rect">
            <a:avLst/>
          </a:prstGeom>
          <a:noFill/>
        </p:spPr>
        <p:txBody>
          <a:bodyPr wrap="none" rtlCol="0">
            <a:spAutoFit/>
          </a:bodyPr>
          <a:lstStyle/>
          <a:p>
            <a:pPr algn="l">
              <a:lnSpc>
                <a:spcPts val="3700"/>
              </a:lnSpc>
            </a:pPr>
            <a:r>
              <a:rPr lang="en-GB" sz="3000" dirty="0" err="1"/>
              <a:t>Sextupole</a:t>
            </a:r>
            <a:r>
              <a:rPr lang="en-GB" sz="3000" dirty="0"/>
              <a:t> magnet specifications from CDR</a:t>
            </a:r>
          </a:p>
        </p:txBody>
      </p:sp>
      <p:graphicFrame>
        <p:nvGraphicFramePr>
          <p:cNvPr id="4" name="Table 3"/>
          <p:cNvGraphicFramePr>
            <a:graphicFrameLocks noGrp="1"/>
          </p:cNvGraphicFramePr>
          <p:nvPr>
            <p:extLst>
              <p:ext uri="{D42A27DB-BD31-4B8C-83A1-F6EECF244321}">
                <p14:modId xmlns:p14="http://schemas.microsoft.com/office/powerpoint/2010/main" val="3931312606"/>
              </p:ext>
            </p:extLst>
          </p:nvPr>
        </p:nvGraphicFramePr>
        <p:xfrm>
          <a:off x="533400" y="3657600"/>
          <a:ext cx="12936094" cy="6400800"/>
        </p:xfrm>
        <a:graphic>
          <a:graphicData uri="http://schemas.openxmlformats.org/drawingml/2006/table">
            <a:tbl>
              <a:tblPr firstRow="1" bandRow="1">
                <a:tableStyleId>{073A0DAA-6AF3-43AB-8588-CEC1D06C72B9}</a:tableStyleId>
              </a:tblPr>
              <a:tblGrid>
                <a:gridCol w="10233343">
                  <a:extLst>
                    <a:ext uri="{9D8B030D-6E8A-4147-A177-3AD203B41FA5}">
                      <a16:colId xmlns:a16="http://schemas.microsoft.com/office/drawing/2014/main" val="4189308850"/>
                    </a:ext>
                  </a:extLst>
                </a:gridCol>
                <a:gridCol w="1503871">
                  <a:extLst>
                    <a:ext uri="{9D8B030D-6E8A-4147-A177-3AD203B41FA5}">
                      <a16:colId xmlns:a16="http://schemas.microsoft.com/office/drawing/2014/main" val="2160440289"/>
                    </a:ext>
                  </a:extLst>
                </a:gridCol>
                <a:gridCol w="1198880">
                  <a:extLst>
                    <a:ext uri="{9D8B030D-6E8A-4147-A177-3AD203B41FA5}">
                      <a16:colId xmlns:a16="http://schemas.microsoft.com/office/drawing/2014/main" val="3054811473"/>
                    </a:ext>
                  </a:extLst>
                </a:gridCol>
              </a:tblGrid>
              <a:tr h="370840">
                <a:tc>
                  <a:txBody>
                    <a:bodyPr/>
                    <a:lstStyle/>
                    <a:p>
                      <a:endParaRPr lang="en-GB" sz="2400" dirty="0"/>
                    </a:p>
                  </a:txBody>
                  <a:tcPr/>
                </a:tc>
                <a:tc>
                  <a:txBody>
                    <a:bodyPr/>
                    <a:lstStyle/>
                    <a:p>
                      <a:r>
                        <a:rPr lang="en-GB" sz="2400" dirty="0"/>
                        <a:t>Value</a:t>
                      </a:r>
                    </a:p>
                  </a:txBody>
                  <a:tcPr/>
                </a:tc>
                <a:tc>
                  <a:txBody>
                    <a:bodyPr/>
                    <a:lstStyle/>
                    <a:p>
                      <a:r>
                        <a:rPr lang="en-GB" sz="2400" dirty="0"/>
                        <a:t>Unit</a:t>
                      </a:r>
                    </a:p>
                  </a:txBody>
                  <a:tcPr/>
                </a:tc>
                <a:extLst>
                  <a:ext uri="{0D108BD9-81ED-4DB2-BD59-A6C34878D82A}">
                    <a16:rowId xmlns:a16="http://schemas.microsoft.com/office/drawing/2014/main" val="4034639559"/>
                  </a:ext>
                </a:extLst>
              </a:tr>
              <a:tr h="370840">
                <a:tc>
                  <a:txBody>
                    <a:bodyPr/>
                    <a:lstStyle/>
                    <a:p>
                      <a:r>
                        <a:rPr lang="en-GB" sz="2400" dirty="0"/>
                        <a:t>Converters/circuits</a:t>
                      </a:r>
                      <a:r>
                        <a:rPr lang="en-GB" sz="2400" baseline="0" dirty="0"/>
                        <a:t> number per power sector</a:t>
                      </a:r>
                      <a:endParaRPr lang="en-GB" sz="2400" dirty="0"/>
                    </a:p>
                  </a:txBody>
                  <a:tcPr/>
                </a:tc>
                <a:tc>
                  <a:txBody>
                    <a:bodyPr/>
                    <a:lstStyle/>
                    <a:p>
                      <a:r>
                        <a:rPr lang="en-GB" sz="2400" dirty="0">
                          <a:solidFill>
                            <a:srgbClr val="000000"/>
                          </a:solidFill>
                        </a:rPr>
                        <a:t>37</a:t>
                      </a:r>
                    </a:p>
                  </a:txBody>
                  <a:tcPr/>
                </a:tc>
                <a:tc>
                  <a:txBody>
                    <a:bodyPr/>
                    <a:lstStyle/>
                    <a:p>
                      <a:r>
                        <a:rPr lang="en-GB" sz="2400" dirty="0">
                          <a:solidFill>
                            <a:srgbClr val="000000"/>
                          </a:solidFill>
                        </a:rPr>
                        <a:t>-</a:t>
                      </a:r>
                    </a:p>
                  </a:txBody>
                  <a:tcPr/>
                </a:tc>
                <a:extLst>
                  <a:ext uri="{0D108BD9-81ED-4DB2-BD59-A6C34878D82A}">
                    <a16:rowId xmlns:a16="http://schemas.microsoft.com/office/drawing/2014/main" val="1394470394"/>
                  </a:ext>
                </a:extLst>
              </a:tr>
              <a:tr h="370840">
                <a:tc>
                  <a:txBody>
                    <a:bodyPr/>
                    <a:lstStyle/>
                    <a:p>
                      <a:r>
                        <a:rPr lang="en-GB" sz="2400" dirty="0"/>
                        <a:t>Resistance per circuit </a:t>
                      </a:r>
                      <a:r>
                        <a:rPr lang="es-ES" sz="2400" dirty="0"/>
                        <a:t>(292 </a:t>
                      </a:r>
                      <a:r>
                        <a:rPr lang="es-ES" sz="2400" dirty="0" err="1"/>
                        <a:t>circuits</a:t>
                      </a:r>
                      <a:r>
                        <a:rPr lang="es-ES" sz="2400" dirty="0"/>
                        <a:t> </a:t>
                      </a:r>
                      <a:r>
                        <a:rPr lang="es-ES" sz="2400" dirty="0" err="1"/>
                        <a:t>of</a:t>
                      </a:r>
                      <a:r>
                        <a:rPr lang="es-ES" sz="2400" dirty="0"/>
                        <a:t> 8 </a:t>
                      </a:r>
                      <a:r>
                        <a:rPr lang="es-ES" sz="2400" dirty="0" err="1"/>
                        <a:t>magnets</a:t>
                      </a:r>
                      <a:r>
                        <a:rPr lang="es-ES" sz="2400" dirty="0"/>
                        <a:t>)</a:t>
                      </a:r>
                      <a:endParaRPr lang="en-GB" sz="2400" dirty="0"/>
                    </a:p>
                  </a:txBody>
                  <a:tcPr/>
                </a:tc>
                <a:tc>
                  <a:txBody>
                    <a:bodyPr/>
                    <a:lstStyle/>
                    <a:p>
                      <a:r>
                        <a:rPr lang="en-GB" sz="2400" dirty="0">
                          <a:solidFill>
                            <a:srgbClr val="000000"/>
                          </a:solidFill>
                        </a:rPr>
                        <a:t>1</a:t>
                      </a:r>
                    </a:p>
                  </a:txBody>
                  <a:tcPr/>
                </a:tc>
                <a:tc>
                  <a:txBody>
                    <a:bodyPr/>
                    <a:lstStyle/>
                    <a:p>
                      <a:r>
                        <a:rPr lang="el-GR" sz="2400" dirty="0">
                          <a:solidFill>
                            <a:srgbClr val="000000"/>
                          </a:solidFill>
                        </a:rPr>
                        <a:t>Ω</a:t>
                      </a:r>
                      <a:endParaRPr lang="en-GB" sz="2400" dirty="0">
                        <a:solidFill>
                          <a:srgbClr val="000000"/>
                        </a:solidFill>
                      </a:endParaRPr>
                    </a:p>
                  </a:txBody>
                  <a:tcPr/>
                </a:tc>
                <a:extLst>
                  <a:ext uri="{0D108BD9-81ED-4DB2-BD59-A6C34878D82A}">
                    <a16:rowId xmlns:a16="http://schemas.microsoft.com/office/drawing/2014/main" val="3637235618"/>
                  </a:ext>
                </a:extLst>
              </a:tr>
              <a:tr h="370840">
                <a:tc>
                  <a:txBody>
                    <a:bodyPr/>
                    <a:lstStyle/>
                    <a:p>
                      <a:r>
                        <a:rPr lang="es-ES" sz="2400" dirty="0" err="1"/>
                        <a:t>Inductance</a:t>
                      </a:r>
                      <a:r>
                        <a:rPr lang="es-ES" sz="2400" dirty="0"/>
                        <a:t> per </a:t>
                      </a:r>
                      <a:r>
                        <a:rPr lang="es-ES" sz="2400" dirty="0" err="1"/>
                        <a:t>circuit</a:t>
                      </a:r>
                      <a:r>
                        <a:rPr lang="es-ES" sz="2400" dirty="0"/>
                        <a:t> (292 </a:t>
                      </a:r>
                      <a:r>
                        <a:rPr lang="es-ES" sz="2400" dirty="0" err="1"/>
                        <a:t>circuits</a:t>
                      </a:r>
                      <a:r>
                        <a:rPr lang="es-ES" sz="2400" dirty="0"/>
                        <a:t> </a:t>
                      </a:r>
                      <a:r>
                        <a:rPr lang="es-ES" sz="2400" dirty="0" err="1"/>
                        <a:t>of</a:t>
                      </a:r>
                      <a:r>
                        <a:rPr lang="es-ES" sz="2400" dirty="0"/>
                        <a:t> 8 </a:t>
                      </a:r>
                      <a:r>
                        <a:rPr lang="es-ES" sz="2400" dirty="0" err="1"/>
                        <a:t>magnets</a:t>
                      </a:r>
                      <a:r>
                        <a:rPr lang="es-ES" sz="2400" dirty="0"/>
                        <a:t>)</a:t>
                      </a:r>
                      <a:endParaRPr lang="en-GB" sz="2400" dirty="0"/>
                    </a:p>
                  </a:txBody>
                  <a:tcPr/>
                </a:tc>
                <a:tc>
                  <a:txBody>
                    <a:bodyPr/>
                    <a:lstStyle/>
                    <a:p>
                      <a:r>
                        <a:rPr lang="es-ES" sz="2400" dirty="0">
                          <a:solidFill>
                            <a:srgbClr val="000000"/>
                          </a:solidFill>
                        </a:rPr>
                        <a:t>128</a:t>
                      </a:r>
                      <a:endParaRPr lang="en-GB" sz="2400" dirty="0">
                        <a:solidFill>
                          <a:srgbClr val="000000"/>
                        </a:solidFill>
                      </a:endParaRPr>
                    </a:p>
                  </a:txBody>
                  <a:tcPr/>
                </a:tc>
                <a:tc>
                  <a:txBody>
                    <a:bodyPr/>
                    <a:lstStyle/>
                    <a:p>
                      <a:r>
                        <a:rPr lang="es-ES" sz="2400" dirty="0" err="1">
                          <a:solidFill>
                            <a:srgbClr val="000000"/>
                          </a:solidFill>
                        </a:rPr>
                        <a:t>mH</a:t>
                      </a:r>
                      <a:endParaRPr lang="en-GB" sz="2400" dirty="0">
                        <a:solidFill>
                          <a:srgbClr val="000000"/>
                        </a:solidFill>
                      </a:endParaRPr>
                    </a:p>
                  </a:txBody>
                  <a:tcPr/>
                </a:tc>
                <a:extLst>
                  <a:ext uri="{0D108BD9-81ED-4DB2-BD59-A6C34878D82A}">
                    <a16:rowId xmlns:a16="http://schemas.microsoft.com/office/drawing/2014/main" val="1018127486"/>
                  </a:ext>
                </a:extLst>
              </a:tr>
              <a:tr h="370840">
                <a:tc>
                  <a:txBody>
                    <a:bodyPr/>
                    <a:lstStyle/>
                    <a:p>
                      <a:r>
                        <a:rPr lang="en-GB" sz="2400" dirty="0"/>
                        <a:t>Current per circuit</a:t>
                      </a:r>
                    </a:p>
                  </a:txBody>
                  <a:tcPr/>
                </a:tc>
                <a:tc>
                  <a:txBody>
                    <a:bodyPr/>
                    <a:lstStyle/>
                    <a:p>
                      <a:r>
                        <a:rPr lang="en-GB" sz="2400" dirty="0">
                          <a:solidFill>
                            <a:srgbClr val="000000"/>
                          </a:solidFill>
                        </a:rPr>
                        <a:t>200</a:t>
                      </a:r>
                    </a:p>
                  </a:txBody>
                  <a:tcPr/>
                </a:tc>
                <a:tc>
                  <a:txBody>
                    <a:bodyPr/>
                    <a:lstStyle/>
                    <a:p>
                      <a:r>
                        <a:rPr lang="en-GB" sz="2400" dirty="0">
                          <a:solidFill>
                            <a:srgbClr val="000000"/>
                          </a:solidFill>
                        </a:rPr>
                        <a:t>A</a:t>
                      </a:r>
                    </a:p>
                  </a:txBody>
                  <a:tcPr/>
                </a:tc>
                <a:extLst>
                  <a:ext uri="{0D108BD9-81ED-4DB2-BD59-A6C34878D82A}">
                    <a16:rowId xmlns:a16="http://schemas.microsoft.com/office/drawing/2014/main" val="2913744553"/>
                  </a:ext>
                </a:extLst>
              </a:tr>
              <a:tr h="370840">
                <a:tc>
                  <a:txBody>
                    <a:bodyPr/>
                    <a:lstStyle/>
                    <a:p>
                      <a:r>
                        <a:rPr lang="en-GB" sz="2400" dirty="0"/>
                        <a:t>Voltage per circuit</a:t>
                      </a:r>
                    </a:p>
                  </a:txBody>
                  <a:tcPr/>
                </a:tc>
                <a:tc>
                  <a:txBody>
                    <a:bodyPr/>
                    <a:lstStyle/>
                    <a:p>
                      <a:r>
                        <a:rPr lang="en-GB" sz="2400" dirty="0">
                          <a:solidFill>
                            <a:srgbClr val="000000"/>
                          </a:solidFill>
                        </a:rPr>
                        <a:t>215</a:t>
                      </a:r>
                    </a:p>
                  </a:txBody>
                  <a:tcPr/>
                </a:tc>
                <a:tc>
                  <a:txBody>
                    <a:bodyPr/>
                    <a:lstStyle/>
                    <a:p>
                      <a:r>
                        <a:rPr lang="en-GB" sz="2400" dirty="0">
                          <a:solidFill>
                            <a:srgbClr val="000000"/>
                          </a:solidFill>
                        </a:rPr>
                        <a:t>V</a:t>
                      </a:r>
                    </a:p>
                  </a:txBody>
                  <a:tcPr/>
                </a:tc>
                <a:extLst>
                  <a:ext uri="{0D108BD9-81ED-4DB2-BD59-A6C34878D82A}">
                    <a16:rowId xmlns:a16="http://schemas.microsoft.com/office/drawing/2014/main" val="1708835481"/>
                  </a:ext>
                </a:extLst>
              </a:tr>
              <a:tr h="370840">
                <a:tc>
                  <a:txBody>
                    <a:bodyPr/>
                    <a:lstStyle/>
                    <a:p>
                      <a:r>
                        <a:rPr lang="en-GB" sz="2400" dirty="0"/>
                        <a:t>Nominal maximal power (selected converter: 250V, 200A)</a:t>
                      </a:r>
                    </a:p>
                  </a:txBody>
                  <a:tcPr/>
                </a:tc>
                <a:tc>
                  <a:txBody>
                    <a:bodyPr/>
                    <a:lstStyle/>
                    <a:p>
                      <a:r>
                        <a:rPr lang="en-GB" sz="2400" dirty="0">
                          <a:solidFill>
                            <a:srgbClr val="000000"/>
                          </a:solidFill>
                        </a:rPr>
                        <a:t>43</a:t>
                      </a:r>
                    </a:p>
                  </a:txBody>
                  <a:tcPr/>
                </a:tc>
                <a:tc>
                  <a:txBody>
                    <a:bodyPr/>
                    <a:lstStyle/>
                    <a:p>
                      <a:r>
                        <a:rPr lang="en-GB" sz="2400" dirty="0">
                          <a:solidFill>
                            <a:srgbClr val="000000"/>
                          </a:solidFill>
                        </a:rPr>
                        <a:t>kW</a:t>
                      </a:r>
                    </a:p>
                  </a:txBody>
                  <a:tcPr/>
                </a:tc>
                <a:extLst>
                  <a:ext uri="{0D108BD9-81ED-4DB2-BD59-A6C34878D82A}">
                    <a16:rowId xmlns:a16="http://schemas.microsoft.com/office/drawing/2014/main" val="439370891"/>
                  </a:ext>
                </a:extLst>
              </a:tr>
              <a:tr h="370840">
                <a:tc>
                  <a:txBody>
                    <a:bodyPr/>
                    <a:lstStyle/>
                    <a:p>
                      <a:r>
                        <a:rPr lang="en-GB" sz="2400" dirty="0"/>
                        <a:t>Magnet’s average consumption</a:t>
                      </a:r>
                    </a:p>
                  </a:txBody>
                  <a:tcPr/>
                </a:tc>
                <a:tc>
                  <a:txBody>
                    <a:bodyPr/>
                    <a:lstStyle/>
                    <a:p>
                      <a:r>
                        <a:rPr lang="en-GB" sz="2400" dirty="0">
                          <a:solidFill>
                            <a:srgbClr val="000000"/>
                          </a:solidFill>
                        </a:rPr>
                        <a:t>14.4</a:t>
                      </a:r>
                    </a:p>
                  </a:txBody>
                  <a:tcPr/>
                </a:tc>
                <a:tc>
                  <a:txBody>
                    <a:bodyPr/>
                    <a:lstStyle/>
                    <a:p>
                      <a:r>
                        <a:rPr lang="en-GB" sz="2400" dirty="0">
                          <a:solidFill>
                            <a:srgbClr val="000000"/>
                          </a:solidFill>
                        </a:rPr>
                        <a:t>kW</a:t>
                      </a:r>
                    </a:p>
                  </a:txBody>
                  <a:tcPr/>
                </a:tc>
                <a:extLst>
                  <a:ext uri="{0D108BD9-81ED-4DB2-BD59-A6C34878D82A}">
                    <a16:rowId xmlns:a16="http://schemas.microsoft.com/office/drawing/2014/main" val="3688638704"/>
                  </a:ext>
                </a:extLst>
              </a:tr>
              <a:tr h="370840">
                <a:tc>
                  <a:txBody>
                    <a:bodyPr/>
                    <a:lstStyle/>
                    <a:p>
                      <a:r>
                        <a:rPr lang="en-GB" sz="2400" b="1" dirty="0"/>
                        <a:t>Converter footprint requirement (1 unit)</a:t>
                      </a:r>
                    </a:p>
                  </a:txBody>
                  <a:tcPr/>
                </a:tc>
                <a:tc>
                  <a:txBody>
                    <a:bodyPr/>
                    <a:lstStyle/>
                    <a:p>
                      <a:r>
                        <a:rPr lang="en-GB" sz="2400" b="1" dirty="0">
                          <a:solidFill>
                            <a:srgbClr val="000000"/>
                          </a:solidFill>
                        </a:rPr>
                        <a:t>~2</a:t>
                      </a:r>
                    </a:p>
                  </a:txBody>
                  <a:tcPr/>
                </a:tc>
                <a:tc>
                  <a:txBody>
                    <a:bodyPr/>
                    <a:lstStyle/>
                    <a:p>
                      <a:r>
                        <a:rPr lang="en-GB" sz="2400" b="1" dirty="0">
                          <a:solidFill>
                            <a:srgbClr val="000000"/>
                          </a:solidFill>
                        </a:rPr>
                        <a:t>m</a:t>
                      </a:r>
                      <a:r>
                        <a:rPr lang="en-GB" sz="2400" b="1" baseline="30000" dirty="0">
                          <a:solidFill>
                            <a:srgbClr val="000000"/>
                          </a:solidFill>
                        </a:rPr>
                        <a:t>2</a:t>
                      </a:r>
                    </a:p>
                  </a:txBody>
                  <a:tcPr/>
                </a:tc>
                <a:extLst>
                  <a:ext uri="{0D108BD9-81ED-4DB2-BD59-A6C34878D82A}">
                    <a16:rowId xmlns:a16="http://schemas.microsoft.com/office/drawing/2014/main" val="2300470257"/>
                  </a:ext>
                </a:extLst>
              </a:tr>
              <a:tr h="370840">
                <a:tc>
                  <a:txBody>
                    <a:bodyPr/>
                    <a:lstStyle/>
                    <a:p>
                      <a:r>
                        <a:rPr lang="en-GB" sz="2400" dirty="0"/>
                        <a:t>Converter’s losses</a:t>
                      </a:r>
                    </a:p>
                  </a:txBody>
                  <a:tcPr/>
                </a:tc>
                <a:tc>
                  <a:txBody>
                    <a:bodyPr/>
                    <a:lstStyle/>
                    <a:p>
                      <a:r>
                        <a:rPr lang="en-GB" sz="2400" dirty="0">
                          <a:solidFill>
                            <a:srgbClr val="000000"/>
                          </a:solidFill>
                        </a:rPr>
                        <a:t>10</a:t>
                      </a:r>
                    </a:p>
                  </a:txBody>
                  <a:tcPr/>
                </a:tc>
                <a:tc>
                  <a:txBody>
                    <a:bodyPr/>
                    <a:lstStyle/>
                    <a:p>
                      <a:r>
                        <a:rPr lang="en-GB" sz="2400" dirty="0">
                          <a:solidFill>
                            <a:srgbClr val="000000"/>
                          </a:solidFill>
                        </a:rPr>
                        <a:t>%</a:t>
                      </a:r>
                    </a:p>
                  </a:txBody>
                  <a:tcPr/>
                </a:tc>
                <a:extLst>
                  <a:ext uri="{0D108BD9-81ED-4DB2-BD59-A6C34878D82A}">
                    <a16:rowId xmlns:a16="http://schemas.microsoft.com/office/drawing/2014/main" val="94040270"/>
                  </a:ext>
                </a:extLst>
              </a:tr>
              <a:tr h="370840">
                <a:tc>
                  <a:txBody>
                    <a:bodyPr/>
                    <a:lstStyle/>
                    <a:p>
                      <a:r>
                        <a:rPr lang="en-GB" sz="2400" b="1" dirty="0"/>
                        <a:t>Converter losses in water</a:t>
                      </a:r>
                    </a:p>
                  </a:txBody>
                  <a:tcPr/>
                </a:tc>
                <a:tc>
                  <a:txBody>
                    <a:bodyPr/>
                    <a:lstStyle/>
                    <a:p>
                      <a:r>
                        <a:rPr lang="en-GB" sz="2400" b="1" dirty="0">
                          <a:solidFill>
                            <a:srgbClr val="000000"/>
                          </a:solidFill>
                        </a:rPr>
                        <a:t>~1.2</a:t>
                      </a:r>
                    </a:p>
                  </a:txBody>
                  <a:tcPr/>
                </a:tc>
                <a:tc>
                  <a:txBody>
                    <a:bodyPr/>
                    <a:lstStyle/>
                    <a:p>
                      <a:r>
                        <a:rPr lang="en-GB" sz="2400" b="1" dirty="0">
                          <a:solidFill>
                            <a:srgbClr val="000000"/>
                          </a:solidFill>
                        </a:rPr>
                        <a:t>kW</a:t>
                      </a:r>
                    </a:p>
                  </a:txBody>
                  <a:tcPr/>
                </a:tc>
                <a:extLst>
                  <a:ext uri="{0D108BD9-81ED-4DB2-BD59-A6C34878D82A}">
                    <a16:rowId xmlns:a16="http://schemas.microsoft.com/office/drawing/2014/main" val="2891318870"/>
                  </a:ext>
                </a:extLst>
              </a:tr>
              <a:tr h="370840">
                <a:tc>
                  <a:txBody>
                    <a:bodyPr/>
                    <a:lstStyle/>
                    <a:p>
                      <a:r>
                        <a:rPr lang="en-GB" sz="2400" b="1" dirty="0"/>
                        <a:t>Converter losses in air</a:t>
                      </a:r>
                    </a:p>
                  </a:txBody>
                  <a:tcPr/>
                </a:tc>
                <a:tc>
                  <a:txBody>
                    <a:bodyPr/>
                    <a:lstStyle/>
                    <a:p>
                      <a:r>
                        <a:rPr lang="en-GB" sz="2400" b="1" dirty="0">
                          <a:solidFill>
                            <a:srgbClr val="000000"/>
                          </a:solidFill>
                        </a:rPr>
                        <a:t>~0.2</a:t>
                      </a:r>
                    </a:p>
                  </a:txBody>
                  <a:tcPr/>
                </a:tc>
                <a:tc>
                  <a:txBody>
                    <a:bodyPr/>
                    <a:lstStyle/>
                    <a:p>
                      <a:r>
                        <a:rPr lang="en-GB" sz="2400" b="1" dirty="0">
                          <a:solidFill>
                            <a:srgbClr val="000000"/>
                          </a:solidFill>
                        </a:rPr>
                        <a:t>kW</a:t>
                      </a:r>
                    </a:p>
                  </a:txBody>
                  <a:tcPr/>
                </a:tc>
                <a:extLst>
                  <a:ext uri="{0D108BD9-81ED-4DB2-BD59-A6C34878D82A}">
                    <a16:rowId xmlns:a16="http://schemas.microsoft.com/office/drawing/2014/main" val="4204317974"/>
                  </a:ext>
                </a:extLst>
              </a:tr>
              <a:tr h="370840">
                <a:tc>
                  <a:txBody>
                    <a:bodyPr/>
                    <a:lstStyle/>
                    <a:p>
                      <a:r>
                        <a:rPr lang="en-GB" sz="2400" dirty="0"/>
                        <a:t>DC cable distance per circuit (2 x 120 mm</a:t>
                      </a:r>
                      <a:r>
                        <a:rPr lang="en-GB" sz="2400" baseline="30000" dirty="0"/>
                        <a:t>2</a:t>
                      </a:r>
                      <a:r>
                        <a:rPr lang="en-GB" sz="2400" baseline="0" dirty="0"/>
                        <a:t>/ pole)</a:t>
                      </a:r>
                      <a:endParaRPr lang="en-GB" sz="2400" dirty="0"/>
                    </a:p>
                  </a:txBody>
                  <a:tcPr/>
                </a:tc>
                <a:tc>
                  <a:txBody>
                    <a:bodyPr/>
                    <a:lstStyle/>
                    <a:p>
                      <a:r>
                        <a:rPr lang="en-GB" sz="2400" b="0" dirty="0">
                          <a:solidFill>
                            <a:srgbClr val="000000"/>
                          </a:solidFill>
                        </a:rPr>
                        <a:t>~250</a:t>
                      </a:r>
                    </a:p>
                  </a:txBody>
                  <a:tcPr/>
                </a:tc>
                <a:tc>
                  <a:txBody>
                    <a:bodyPr/>
                    <a:lstStyle/>
                    <a:p>
                      <a:r>
                        <a:rPr lang="en-GB" sz="2400" b="0" dirty="0">
                          <a:solidFill>
                            <a:srgbClr val="000000"/>
                          </a:solidFill>
                        </a:rPr>
                        <a:t>m</a:t>
                      </a:r>
                    </a:p>
                  </a:txBody>
                  <a:tcPr/>
                </a:tc>
                <a:extLst>
                  <a:ext uri="{0D108BD9-81ED-4DB2-BD59-A6C34878D82A}">
                    <a16:rowId xmlns:a16="http://schemas.microsoft.com/office/drawing/2014/main" val="4131708834"/>
                  </a:ext>
                </a:extLst>
              </a:tr>
              <a:tr h="370840">
                <a:tc>
                  <a:txBody>
                    <a:bodyPr/>
                    <a:lstStyle/>
                    <a:p>
                      <a:r>
                        <a:rPr lang="en-GB" sz="2400" b="1" dirty="0"/>
                        <a:t>DC cable losses per circuit</a:t>
                      </a:r>
                    </a:p>
                  </a:txBody>
                  <a:tcPr/>
                </a:tc>
                <a:tc>
                  <a:txBody>
                    <a:bodyPr/>
                    <a:lstStyle/>
                    <a:p>
                      <a:r>
                        <a:rPr lang="en-GB" sz="2400" b="1" dirty="0">
                          <a:solidFill>
                            <a:srgbClr val="000000"/>
                          </a:solidFill>
                        </a:rPr>
                        <a:t>~3,2</a:t>
                      </a:r>
                    </a:p>
                  </a:txBody>
                  <a:tcPr/>
                </a:tc>
                <a:tc>
                  <a:txBody>
                    <a:bodyPr/>
                    <a:lstStyle/>
                    <a:p>
                      <a:r>
                        <a:rPr lang="en-GB" sz="2400" b="1" dirty="0">
                          <a:solidFill>
                            <a:srgbClr val="000000"/>
                          </a:solidFill>
                        </a:rPr>
                        <a:t>kW</a:t>
                      </a:r>
                    </a:p>
                  </a:txBody>
                  <a:tcPr/>
                </a:tc>
                <a:extLst>
                  <a:ext uri="{0D108BD9-81ED-4DB2-BD59-A6C34878D82A}">
                    <a16:rowId xmlns:a16="http://schemas.microsoft.com/office/drawing/2014/main" val="1432357820"/>
                  </a:ext>
                </a:extLst>
              </a:tr>
            </a:tbl>
          </a:graphicData>
        </a:graphic>
      </p:graphicFrame>
      <p:sp>
        <p:nvSpPr>
          <p:cNvPr id="5" name="TextBox 4"/>
          <p:cNvSpPr txBox="1"/>
          <p:nvPr/>
        </p:nvSpPr>
        <p:spPr>
          <a:xfrm>
            <a:off x="3278779" y="11074036"/>
            <a:ext cx="5097870" cy="566822"/>
          </a:xfrm>
          <a:prstGeom prst="rect">
            <a:avLst/>
          </a:prstGeom>
          <a:noFill/>
        </p:spPr>
        <p:txBody>
          <a:bodyPr wrap="none" rtlCol="0">
            <a:spAutoFit/>
          </a:bodyPr>
          <a:lstStyle/>
          <a:p>
            <a:pPr algn="l">
              <a:lnSpc>
                <a:spcPts val="3700"/>
              </a:lnSpc>
            </a:pPr>
            <a:r>
              <a:rPr lang="en-GB" sz="3000" dirty="0"/>
              <a:t>Estimated converter footprint</a:t>
            </a:r>
          </a:p>
        </p:txBody>
      </p:sp>
      <p:pic>
        <p:nvPicPr>
          <p:cNvPr id="11" name="Picture 10">
            <a:extLst>
              <a:ext uri="{FF2B5EF4-FFF2-40B4-BE49-F238E27FC236}">
                <a16:creationId xmlns:a16="http://schemas.microsoft.com/office/drawing/2014/main" id="{C0CD79DC-E166-4BB2-B081-EBCE1CB6EFB0}"/>
              </a:ext>
            </a:extLst>
          </p:cNvPr>
          <p:cNvPicPr>
            <a:picLocks noChangeAspect="1"/>
          </p:cNvPicPr>
          <p:nvPr/>
        </p:nvPicPr>
        <p:blipFill>
          <a:blip r:embed="rId2"/>
          <a:stretch>
            <a:fillRect/>
          </a:stretch>
        </p:blipFill>
        <p:spPr>
          <a:xfrm>
            <a:off x="2895600" y="11797124"/>
            <a:ext cx="12029996" cy="1731301"/>
          </a:xfrm>
          <a:prstGeom prst="rect">
            <a:avLst/>
          </a:prstGeom>
        </p:spPr>
      </p:pic>
      <p:cxnSp>
        <p:nvCxnSpPr>
          <p:cNvPr id="38" name="Straight Connector 37">
            <a:extLst>
              <a:ext uri="{FF2B5EF4-FFF2-40B4-BE49-F238E27FC236}">
                <a16:creationId xmlns:a16="http://schemas.microsoft.com/office/drawing/2014/main" id="{B35A2C0A-81A4-41C7-98A3-84E7169C18AC}"/>
              </a:ext>
            </a:extLst>
          </p:cNvPr>
          <p:cNvCxnSpPr>
            <a:cxnSpLocks/>
          </p:cNvCxnSpPr>
          <p:nvPr/>
        </p:nvCxnSpPr>
        <p:spPr>
          <a:xfrm flipV="1">
            <a:off x="3239782" y="12423503"/>
            <a:ext cx="4868244" cy="936589"/>
          </a:xfrm>
          <a:prstGeom prst="line">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0B1E1CC1-9341-4BDB-80D9-9F703E781111}"/>
              </a:ext>
            </a:extLst>
          </p:cNvPr>
          <p:cNvSpPr txBox="1"/>
          <p:nvPr/>
        </p:nvSpPr>
        <p:spPr>
          <a:xfrm>
            <a:off x="9246474" y="10845975"/>
            <a:ext cx="2888932" cy="1041311"/>
          </a:xfrm>
          <a:prstGeom prst="rect">
            <a:avLst/>
          </a:prstGeom>
          <a:noFill/>
        </p:spPr>
        <p:txBody>
          <a:bodyPr wrap="none" rtlCol="0">
            <a:spAutoFit/>
          </a:bodyPr>
          <a:lstStyle/>
          <a:p>
            <a:pPr algn="ctr">
              <a:lnSpc>
                <a:spcPts val="3700"/>
              </a:lnSpc>
            </a:pPr>
            <a:r>
              <a:rPr lang="en-GB" sz="2400" dirty="0"/>
              <a:t>2 power converters </a:t>
            </a:r>
          </a:p>
          <a:p>
            <a:pPr algn="ctr">
              <a:lnSpc>
                <a:spcPts val="3700"/>
              </a:lnSpc>
            </a:pPr>
            <a:r>
              <a:rPr lang="en-GB" sz="2400" dirty="0">
                <a:latin typeface="Calibri" panose="020F0502020204030204" pitchFamily="34" charset="0"/>
                <a:cs typeface="Calibri" panose="020F0502020204030204" pitchFamily="34" charset="0"/>
              </a:rPr>
              <a:t>≈ </a:t>
            </a:r>
            <a:r>
              <a:rPr lang="en-GB" sz="2400" dirty="0"/>
              <a:t>6 racks</a:t>
            </a:r>
          </a:p>
        </p:txBody>
      </p:sp>
      <p:sp>
        <p:nvSpPr>
          <p:cNvPr id="41" name="TextBox 40">
            <a:extLst>
              <a:ext uri="{FF2B5EF4-FFF2-40B4-BE49-F238E27FC236}">
                <a16:creationId xmlns:a16="http://schemas.microsoft.com/office/drawing/2014/main" id="{0C2127FE-6550-4764-8608-44F038F8A339}"/>
              </a:ext>
            </a:extLst>
          </p:cNvPr>
          <p:cNvSpPr txBox="1"/>
          <p:nvPr/>
        </p:nvSpPr>
        <p:spPr>
          <a:xfrm rot="16200000">
            <a:off x="-943026" y="11994792"/>
            <a:ext cx="2545890" cy="518219"/>
          </a:xfrm>
          <a:prstGeom prst="rect">
            <a:avLst/>
          </a:prstGeom>
          <a:noFill/>
        </p:spPr>
        <p:txBody>
          <a:bodyPr wrap="none" rtlCol="0">
            <a:spAutoFit/>
          </a:bodyPr>
          <a:lstStyle/>
          <a:p>
            <a:pPr algn="l">
              <a:lnSpc>
                <a:spcPts val="3700"/>
              </a:lnSpc>
            </a:pPr>
            <a:r>
              <a:rPr lang="en-GB" sz="2400" dirty="0"/>
              <a:t>3 racks/converter</a:t>
            </a:r>
          </a:p>
        </p:txBody>
      </p:sp>
      <p:sp>
        <p:nvSpPr>
          <p:cNvPr id="39" name="Rectangle 38">
            <a:extLst>
              <a:ext uri="{FF2B5EF4-FFF2-40B4-BE49-F238E27FC236}">
                <a16:creationId xmlns:a16="http://schemas.microsoft.com/office/drawing/2014/main" id="{2D97F2DE-D440-471C-90F1-4E9D36A2067D}"/>
              </a:ext>
            </a:extLst>
          </p:cNvPr>
          <p:cNvSpPr/>
          <p:nvPr/>
        </p:nvSpPr>
        <p:spPr>
          <a:xfrm>
            <a:off x="8108026" y="11828417"/>
            <a:ext cx="2979073" cy="59508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8" name="Picture 47">
            <a:extLst>
              <a:ext uri="{FF2B5EF4-FFF2-40B4-BE49-F238E27FC236}">
                <a16:creationId xmlns:a16="http://schemas.microsoft.com/office/drawing/2014/main" id="{813D1B07-423C-479A-8DFF-D33FF53DB016}"/>
              </a:ext>
            </a:extLst>
          </p:cNvPr>
          <p:cNvPicPr>
            <a:picLocks noChangeAspect="1"/>
          </p:cNvPicPr>
          <p:nvPr/>
        </p:nvPicPr>
        <p:blipFill>
          <a:blip r:embed="rId3"/>
          <a:stretch>
            <a:fillRect/>
          </a:stretch>
        </p:blipFill>
        <p:spPr>
          <a:xfrm>
            <a:off x="15621000" y="8441025"/>
            <a:ext cx="3876675" cy="4495800"/>
          </a:xfrm>
          <a:prstGeom prst="rect">
            <a:avLst/>
          </a:prstGeom>
        </p:spPr>
      </p:pic>
      <p:sp>
        <p:nvSpPr>
          <p:cNvPr id="49" name="Rectangle 48">
            <a:extLst>
              <a:ext uri="{FF2B5EF4-FFF2-40B4-BE49-F238E27FC236}">
                <a16:creationId xmlns:a16="http://schemas.microsoft.com/office/drawing/2014/main" id="{3C12C35D-2CE6-4B68-8F5F-321338A0396E}"/>
              </a:ext>
            </a:extLst>
          </p:cNvPr>
          <p:cNvSpPr/>
          <p:nvPr/>
        </p:nvSpPr>
        <p:spPr>
          <a:xfrm>
            <a:off x="3578771" y="11879318"/>
            <a:ext cx="11335407" cy="1526627"/>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4" name="Straight Connector 53">
            <a:extLst>
              <a:ext uri="{FF2B5EF4-FFF2-40B4-BE49-F238E27FC236}">
                <a16:creationId xmlns:a16="http://schemas.microsoft.com/office/drawing/2014/main" id="{D63CE9C0-C134-43D6-A1AB-D9FB7B8853CA}"/>
              </a:ext>
            </a:extLst>
          </p:cNvPr>
          <p:cNvCxnSpPr>
            <a:cxnSpLocks/>
          </p:cNvCxnSpPr>
          <p:nvPr/>
        </p:nvCxnSpPr>
        <p:spPr>
          <a:xfrm flipV="1">
            <a:off x="14902712" y="8825354"/>
            <a:ext cx="2943854" cy="3060181"/>
          </a:xfrm>
          <a:prstGeom prst="line">
            <a:avLst/>
          </a:prstGeom>
          <a:ln w="38100">
            <a:solidFill>
              <a:srgbClr val="0000FF"/>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48A43660-8521-4E3A-B0B1-C25C58C665D9}"/>
              </a:ext>
            </a:extLst>
          </p:cNvPr>
          <p:cNvSpPr/>
          <p:nvPr/>
        </p:nvSpPr>
        <p:spPr>
          <a:xfrm>
            <a:off x="17846566" y="8810297"/>
            <a:ext cx="467709" cy="3187262"/>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8" name="Picture 57">
            <a:extLst>
              <a:ext uri="{FF2B5EF4-FFF2-40B4-BE49-F238E27FC236}">
                <a16:creationId xmlns:a16="http://schemas.microsoft.com/office/drawing/2014/main" id="{00000000-0008-0000-0300-000007000000}"/>
              </a:ext>
            </a:extLst>
          </p:cNvPr>
          <p:cNvPicPr>
            <a:picLocks noChangeAspect="1"/>
          </p:cNvPicPr>
          <p:nvPr/>
        </p:nvPicPr>
        <p:blipFill rotWithShape="1">
          <a:blip r:embed="rId4"/>
          <a:srcRect t="9993"/>
          <a:stretch/>
        </p:blipFill>
        <p:spPr>
          <a:xfrm>
            <a:off x="13750081" y="3778901"/>
            <a:ext cx="10310097" cy="4615044"/>
          </a:xfrm>
          <a:prstGeom prst="rect">
            <a:avLst/>
          </a:prstGeom>
        </p:spPr>
      </p:pic>
      <p:sp>
        <p:nvSpPr>
          <p:cNvPr id="57" name="TextBox 56">
            <a:extLst>
              <a:ext uri="{FF2B5EF4-FFF2-40B4-BE49-F238E27FC236}">
                <a16:creationId xmlns:a16="http://schemas.microsoft.com/office/drawing/2014/main" id="{37DA3C99-FDD4-4DF6-9185-E5AF5E9B31A4}"/>
              </a:ext>
            </a:extLst>
          </p:cNvPr>
          <p:cNvSpPr txBox="1"/>
          <p:nvPr/>
        </p:nvSpPr>
        <p:spPr>
          <a:xfrm>
            <a:off x="2520671" y="10257757"/>
            <a:ext cx="6161384" cy="461665"/>
          </a:xfrm>
          <a:prstGeom prst="rect">
            <a:avLst/>
          </a:prstGeom>
          <a:noFill/>
        </p:spPr>
        <p:txBody>
          <a:bodyPr wrap="square">
            <a:spAutoFit/>
          </a:bodyPr>
          <a:lstStyle/>
          <a:p>
            <a:r>
              <a:rPr lang="en-GB" sz="2400" b="1" dirty="0">
                <a:solidFill>
                  <a:srgbClr val="FF0000"/>
                </a:solidFill>
              </a:rPr>
              <a:t>Including energy storage</a:t>
            </a:r>
          </a:p>
        </p:txBody>
      </p:sp>
      <p:sp>
        <p:nvSpPr>
          <p:cNvPr id="59" name="TextBox 58">
            <a:extLst>
              <a:ext uri="{FF2B5EF4-FFF2-40B4-BE49-F238E27FC236}">
                <a16:creationId xmlns:a16="http://schemas.microsoft.com/office/drawing/2014/main" id="{3828294D-FE89-48F2-80A9-88E17ED2AD70}"/>
              </a:ext>
            </a:extLst>
          </p:cNvPr>
          <p:cNvSpPr txBox="1"/>
          <p:nvPr/>
        </p:nvSpPr>
        <p:spPr>
          <a:xfrm rot="2660035">
            <a:off x="6890148" y="6647796"/>
            <a:ext cx="3493264" cy="566822"/>
          </a:xfrm>
          <a:prstGeom prst="rect">
            <a:avLst/>
          </a:prstGeom>
          <a:noFill/>
        </p:spPr>
        <p:txBody>
          <a:bodyPr wrap="none" rtlCol="0">
            <a:spAutoFit/>
          </a:bodyPr>
          <a:lstStyle/>
          <a:p>
            <a:pPr algn="l">
              <a:lnSpc>
                <a:spcPts val="3700"/>
              </a:lnSpc>
            </a:pPr>
            <a:r>
              <a:rPr lang="en-GB" b="1" dirty="0">
                <a:solidFill>
                  <a:srgbClr val="FF0000"/>
                </a:solidFill>
              </a:rPr>
              <a:t>Draft numbers!</a:t>
            </a:r>
          </a:p>
        </p:txBody>
      </p:sp>
      <p:grpSp>
        <p:nvGrpSpPr>
          <p:cNvPr id="71" name="Group 70">
            <a:extLst>
              <a:ext uri="{FF2B5EF4-FFF2-40B4-BE49-F238E27FC236}">
                <a16:creationId xmlns:a16="http://schemas.microsoft.com/office/drawing/2014/main" id="{9BEBDA14-4590-42B3-94B4-66C15BCF5ED8}"/>
              </a:ext>
            </a:extLst>
          </p:cNvPr>
          <p:cNvGrpSpPr/>
          <p:nvPr/>
        </p:nvGrpSpPr>
        <p:grpSpPr>
          <a:xfrm>
            <a:off x="641627" y="10688925"/>
            <a:ext cx="2662110" cy="3070156"/>
            <a:chOff x="1390217" y="7562850"/>
            <a:chExt cx="2662110" cy="3070156"/>
          </a:xfrm>
        </p:grpSpPr>
        <p:pic>
          <p:nvPicPr>
            <p:cNvPr id="3074" name="Picture 2">
              <a:extLst>
                <a:ext uri="{FF2B5EF4-FFF2-40B4-BE49-F238E27FC236}">
                  <a16:creationId xmlns:a16="http://schemas.microsoft.com/office/drawing/2014/main" id="{B53B9D3D-2B45-4E97-B5CA-6E48830B57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0217" y="7572824"/>
              <a:ext cx="2662110" cy="3060182"/>
            </a:xfrm>
            <a:prstGeom prst="rect">
              <a:avLst/>
            </a:prstGeom>
            <a:noFill/>
            <a:extLst>
              <a:ext uri="{909E8E84-426E-40DD-AFC4-6F175D3DCCD1}">
                <a14:hiddenFill xmlns:a14="http://schemas.microsoft.com/office/drawing/2010/main">
                  <a:solidFill>
                    <a:srgbClr val="FFFFFF"/>
                  </a:solidFill>
                </a14:hiddenFill>
              </a:ext>
            </a:extLst>
          </p:spPr>
        </p:pic>
        <p:cxnSp>
          <p:nvCxnSpPr>
            <p:cNvPr id="30" name="Straight Connector 29">
              <a:extLst>
                <a:ext uri="{FF2B5EF4-FFF2-40B4-BE49-F238E27FC236}">
                  <a16:creationId xmlns:a16="http://schemas.microsoft.com/office/drawing/2014/main" id="{7B0296D4-6ECE-4A41-A39B-2287F281FE53}"/>
                </a:ext>
              </a:extLst>
            </p:cNvPr>
            <p:cNvCxnSpPr>
              <a:cxnSpLocks/>
            </p:cNvCxnSpPr>
            <p:nvPr/>
          </p:nvCxnSpPr>
          <p:spPr>
            <a:xfrm flipV="1">
              <a:off x="1403916" y="7562850"/>
              <a:ext cx="539184" cy="11740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D6B922F-81C0-4286-AFDF-07AB6D2CE09E}"/>
                </a:ext>
              </a:extLst>
            </p:cNvPr>
            <p:cNvCxnSpPr>
              <a:cxnSpLocks/>
            </p:cNvCxnSpPr>
            <p:nvPr/>
          </p:nvCxnSpPr>
          <p:spPr>
            <a:xfrm>
              <a:off x="1918300" y="7573690"/>
              <a:ext cx="2070072" cy="7418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5F5D32E-D01B-4A85-8FC5-27AAE6131CF7}"/>
                </a:ext>
              </a:extLst>
            </p:cNvPr>
            <p:cNvCxnSpPr>
              <a:cxnSpLocks/>
            </p:cNvCxnSpPr>
            <p:nvPr/>
          </p:nvCxnSpPr>
          <p:spPr>
            <a:xfrm>
              <a:off x="3978847" y="7661683"/>
              <a:ext cx="0" cy="261246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35466EE6-DF8C-491E-B10A-961F832ED349}"/>
                </a:ext>
              </a:extLst>
            </p:cNvPr>
            <p:cNvCxnSpPr>
              <a:cxnSpLocks/>
            </p:cNvCxnSpPr>
            <p:nvPr/>
          </p:nvCxnSpPr>
          <p:spPr>
            <a:xfrm flipV="1">
              <a:off x="1914525" y="10234017"/>
              <a:ext cx="2064322" cy="30063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53A7E86D-24C9-4EBD-AA32-92353A359A81}"/>
                </a:ext>
              </a:extLst>
            </p:cNvPr>
            <p:cNvCxnSpPr>
              <a:cxnSpLocks/>
            </p:cNvCxnSpPr>
            <p:nvPr/>
          </p:nvCxnSpPr>
          <p:spPr>
            <a:xfrm>
              <a:off x="1485543" y="10288594"/>
              <a:ext cx="457456" cy="2412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13F4064C-F960-41E7-A880-B2BBD73E3304}"/>
                </a:ext>
              </a:extLst>
            </p:cNvPr>
            <p:cNvCxnSpPr>
              <a:cxnSpLocks/>
            </p:cNvCxnSpPr>
            <p:nvPr/>
          </p:nvCxnSpPr>
          <p:spPr>
            <a:xfrm>
              <a:off x="1446816" y="7675063"/>
              <a:ext cx="38727" cy="259352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8" name="TextBox 27"/>
          <p:cNvSpPr txBox="1"/>
          <p:nvPr/>
        </p:nvSpPr>
        <p:spPr>
          <a:xfrm>
            <a:off x="19278600" y="9372600"/>
            <a:ext cx="4800600" cy="1515800"/>
          </a:xfrm>
          <a:prstGeom prst="rect">
            <a:avLst/>
          </a:prstGeom>
          <a:noFill/>
        </p:spPr>
        <p:txBody>
          <a:bodyPr wrap="square" rtlCol="0">
            <a:spAutoFit/>
          </a:bodyPr>
          <a:lstStyle/>
          <a:p>
            <a:pPr algn="l">
              <a:lnSpc>
                <a:spcPts val="3700"/>
              </a:lnSpc>
            </a:pPr>
            <a:r>
              <a:rPr lang="en-GB" sz="3000" dirty="0">
                <a:solidFill>
                  <a:srgbClr val="FF0000"/>
                </a:solidFill>
              </a:rPr>
              <a:t>All based on a first arbitrary assumption of 1 alcove every 400m </a:t>
            </a:r>
          </a:p>
        </p:txBody>
      </p:sp>
      <p:grpSp>
        <p:nvGrpSpPr>
          <p:cNvPr id="29" name="Group 28">
            <a:extLst>
              <a:ext uri="{FF2B5EF4-FFF2-40B4-BE49-F238E27FC236}">
                <a16:creationId xmlns:a16="http://schemas.microsoft.com/office/drawing/2014/main" id="{59338C4C-D41C-4AB8-8C46-9191C73C919F}"/>
              </a:ext>
            </a:extLst>
          </p:cNvPr>
          <p:cNvGrpSpPr/>
          <p:nvPr/>
        </p:nvGrpSpPr>
        <p:grpSpPr>
          <a:xfrm>
            <a:off x="18325988" y="11135961"/>
            <a:ext cx="5753212" cy="1056039"/>
            <a:chOff x="18325988" y="10926069"/>
            <a:chExt cx="5753212" cy="1056039"/>
          </a:xfrm>
        </p:grpSpPr>
        <p:sp>
          <p:nvSpPr>
            <p:cNvPr id="31" name="TextBox 30">
              <a:extLst>
                <a:ext uri="{FF2B5EF4-FFF2-40B4-BE49-F238E27FC236}">
                  <a16:creationId xmlns:a16="http://schemas.microsoft.com/office/drawing/2014/main" id="{A6CEE73A-4090-4EDF-BA09-140B3BB672EE}"/>
                </a:ext>
              </a:extLst>
            </p:cNvPr>
            <p:cNvSpPr txBox="1"/>
            <p:nvPr/>
          </p:nvSpPr>
          <p:spPr>
            <a:xfrm>
              <a:off x="19278600" y="10971895"/>
              <a:ext cx="4800600" cy="1010213"/>
            </a:xfrm>
            <a:prstGeom prst="rect">
              <a:avLst/>
            </a:prstGeom>
            <a:noFill/>
          </p:spPr>
          <p:txBody>
            <a:bodyPr wrap="square" rtlCol="0">
              <a:spAutoFit/>
            </a:bodyPr>
            <a:lstStyle/>
            <a:p>
              <a:pPr algn="l">
                <a:lnSpc>
                  <a:spcPts val="3700"/>
                </a:lnSpc>
              </a:pPr>
              <a:r>
                <a:rPr lang="en-GB" sz="3000" dirty="0">
                  <a:solidFill>
                    <a:srgbClr val="FF0000"/>
                  </a:solidFill>
                </a:rPr>
                <a:t>Space required for power converters only!</a:t>
              </a:r>
            </a:p>
          </p:txBody>
        </p:sp>
        <p:pic>
          <p:nvPicPr>
            <p:cNvPr id="32" name="Picture 31">
              <a:extLst>
                <a:ext uri="{FF2B5EF4-FFF2-40B4-BE49-F238E27FC236}">
                  <a16:creationId xmlns:a16="http://schemas.microsoft.com/office/drawing/2014/main" id="{FD34DB75-4A3F-43A0-8360-0E9A7E7A77D2}"/>
                </a:ext>
              </a:extLst>
            </p:cNvPr>
            <p:cNvPicPr>
              <a:picLocks noChangeAspect="1"/>
            </p:cNvPicPr>
            <p:nvPr/>
          </p:nvPicPr>
          <p:blipFill>
            <a:blip r:embed="rId6">
              <a:clrChange>
                <a:clrFrom>
                  <a:srgbClr val="000000"/>
                </a:clrFrom>
                <a:clrTo>
                  <a:srgbClr val="000000">
                    <a:alpha val="0"/>
                  </a:srgbClr>
                </a:clrTo>
              </a:clrChange>
            </a:blip>
            <a:stretch>
              <a:fillRect/>
            </a:stretch>
          </p:blipFill>
          <p:spPr>
            <a:xfrm>
              <a:off x="18325988" y="10926069"/>
              <a:ext cx="969805" cy="1010213"/>
            </a:xfrm>
            <a:prstGeom prst="rect">
              <a:avLst/>
            </a:prstGeom>
          </p:spPr>
        </p:pic>
      </p:grpSp>
    </p:spTree>
    <p:extLst>
      <p:ext uri="{BB962C8B-B14F-4D97-AF65-F5344CB8AC3E}">
        <p14:creationId xmlns:p14="http://schemas.microsoft.com/office/powerpoint/2010/main" val="3027390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3" name="Title 2"/>
          <p:cNvSpPr>
            <a:spLocks noGrp="1"/>
          </p:cNvSpPr>
          <p:nvPr>
            <p:ph type="title"/>
          </p:nvPr>
        </p:nvSpPr>
        <p:spPr/>
        <p:txBody>
          <a:bodyPr/>
          <a:lstStyle/>
          <a:p>
            <a:r>
              <a:rPr lang="en-GB" dirty="0"/>
              <a:t>Summary of required space</a:t>
            </a:r>
          </a:p>
        </p:txBody>
      </p:sp>
      <p:cxnSp>
        <p:nvCxnSpPr>
          <p:cNvPr id="11" name="Straight Connector 10">
            <a:extLst>
              <a:ext uri="{FF2B5EF4-FFF2-40B4-BE49-F238E27FC236}">
                <a16:creationId xmlns:a16="http://schemas.microsoft.com/office/drawing/2014/main" id="{FFB8B719-43CD-4608-BB32-963C9A53B77D}"/>
              </a:ext>
            </a:extLst>
          </p:cNvPr>
          <p:cNvCxnSpPr>
            <a:cxnSpLocks/>
          </p:cNvCxnSpPr>
          <p:nvPr/>
        </p:nvCxnSpPr>
        <p:spPr>
          <a:xfrm>
            <a:off x="685800" y="7620000"/>
            <a:ext cx="23012400" cy="0"/>
          </a:xfrm>
          <a:prstGeom prst="line">
            <a:avLst/>
          </a:prstGeom>
          <a:ln w="57150">
            <a:solidFill>
              <a:schemeClr val="accent6"/>
            </a:solidFill>
          </a:ln>
          <a:effectLst>
            <a:outerShdw blurRad="50800" dist="38100" dir="2700000" algn="tl"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12" name="Picture 11">
            <a:extLst>
              <a:ext uri="{FF2B5EF4-FFF2-40B4-BE49-F238E27FC236}">
                <a16:creationId xmlns:a16="http://schemas.microsoft.com/office/drawing/2014/main" id="{2CA9AE99-A461-4825-94EB-DA07E73DB08D}"/>
              </a:ext>
            </a:extLst>
          </p:cNvPr>
          <p:cNvPicPr>
            <a:picLocks noChangeAspect="1"/>
          </p:cNvPicPr>
          <p:nvPr/>
        </p:nvPicPr>
        <p:blipFill>
          <a:blip r:embed="rId2"/>
          <a:stretch>
            <a:fillRect/>
          </a:stretch>
        </p:blipFill>
        <p:spPr>
          <a:xfrm>
            <a:off x="7391400" y="2700601"/>
            <a:ext cx="3876675" cy="4495800"/>
          </a:xfrm>
          <a:prstGeom prst="rect">
            <a:avLst/>
          </a:prstGeom>
        </p:spPr>
      </p:pic>
      <p:pic>
        <p:nvPicPr>
          <p:cNvPr id="15" name="Picture 14">
            <a:extLst>
              <a:ext uri="{FF2B5EF4-FFF2-40B4-BE49-F238E27FC236}">
                <a16:creationId xmlns:a16="http://schemas.microsoft.com/office/drawing/2014/main" id="{7868A8EC-3DCC-419B-AF01-81571E261112}"/>
              </a:ext>
            </a:extLst>
          </p:cNvPr>
          <p:cNvPicPr>
            <a:picLocks noChangeAspect="1"/>
          </p:cNvPicPr>
          <p:nvPr/>
        </p:nvPicPr>
        <p:blipFill>
          <a:blip r:embed="rId3"/>
          <a:stretch>
            <a:fillRect/>
          </a:stretch>
        </p:blipFill>
        <p:spPr>
          <a:xfrm>
            <a:off x="11001454" y="4082851"/>
            <a:ext cx="12029996" cy="1731301"/>
          </a:xfrm>
          <a:prstGeom prst="rect">
            <a:avLst/>
          </a:prstGeom>
        </p:spPr>
      </p:pic>
      <p:pic>
        <p:nvPicPr>
          <p:cNvPr id="16" name="Picture 15" descr="Text&#10;&#10;Description automatically generated">
            <a:extLst>
              <a:ext uri="{FF2B5EF4-FFF2-40B4-BE49-F238E27FC236}">
                <a16:creationId xmlns:a16="http://schemas.microsoft.com/office/drawing/2014/main" id="{B0E8CAAC-80C1-4FB7-9C7F-84E275C9FE38}"/>
              </a:ext>
            </a:extLst>
          </p:cNvPr>
          <p:cNvPicPr>
            <a:picLocks noChangeAspect="1"/>
          </p:cNvPicPr>
          <p:nvPr/>
        </p:nvPicPr>
        <p:blipFill rotWithShape="1">
          <a:blip r:embed="rId4">
            <a:extLst>
              <a:ext uri="{28A0092B-C50C-407E-A947-70E740481C1C}">
                <a14:useLocalDpi xmlns:a14="http://schemas.microsoft.com/office/drawing/2010/main" val="0"/>
              </a:ext>
            </a:extLst>
          </a:blip>
          <a:srcRect l="17198" t="48303" r="57655" b="25463"/>
          <a:stretch/>
        </p:blipFill>
        <p:spPr>
          <a:xfrm>
            <a:off x="6172200" y="10011111"/>
            <a:ext cx="5257800" cy="2935658"/>
          </a:xfrm>
          <a:prstGeom prst="rect">
            <a:avLst/>
          </a:prstGeom>
        </p:spPr>
      </p:pic>
      <p:sp>
        <p:nvSpPr>
          <p:cNvPr id="17" name="Text Placeholder 7">
            <a:extLst>
              <a:ext uri="{FF2B5EF4-FFF2-40B4-BE49-F238E27FC236}">
                <a16:creationId xmlns:a16="http://schemas.microsoft.com/office/drawing/2014/main" id="{BEE18439-74F1-4FA0-AF28-D19D7FB607EE}"/>
              </a:ext>
            </a:extLst>
          </p:cNvPr>
          <p:cNvSpPr txBox="1">
            <a:spLocks/>
          </p:cNvSpPr>
          <p:nvPr/>
        </p:nvSpPr>
        <p:spPr>
          <a:xfrm>
            <a:off x="838200" y="3116701"/>
            <a:ext cx="6324600" cy="2541601"/>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GB" b="1" u="sng" dirty="0"/>
              <a:t>Alcoves:</a:t>
            </a:r>
          </a:p>
          <a:p>
            <a:endParaRPr lang="en-GB" b="1" u="sng" dirty="0"/>
          </a:p>
          <a:p>
            <a:pPr marL="457200" indent="-457200">
              <a:buFont typeface="Wingdings" panose="05000000000000000000" pitchFamily="2" charset="2"/>
              <a:buChar char="q"/>
            </a:pPr>
            <a:r>
              <a:rPr lang="en-GB" b="1" u="sng" dirty="0"/>
              <a:t>75m2/alcove are required only for Power Conv. equipment</a:t>
            </a:r>
          </a:p>
          <a:p>
            <a:pPr marL="457200" indent="-457200">
              <a:buFont typeface="Wingdings" panose="05000000000000000000" pitchFamily="2" charset="2"/>
              <a:buChar char="q"/>
            </a:pPr>
            <a:r>
              <a:rPr lang="en-GB" b="1" u="sng" dirty="0">
                <a:solidFill>
                  <a:srgbClr val="FF0000"/>
                </a:solidFill>
              </a:rPr>
              <a:t>18000 m2 </a:t>
            </a:r>
            <a:r>
              <a:rPr lang="en-GB" b="1" u="sng" dirty="0"/>
              <a:t>required in total in alcoves for whole ring</a:t>
            </a:r>
          </a:p>
        </p:txBody>
      </p:sp>
      <p:pic>
        <p:nvPicPr>
          <p:cNvPr id="19" name="Picture 18">
            <a:extLst>
              <a:ext uri="{FF2B5EF4-FFF2-40B4-BE49-F238E27FC236}">
                <a16:creationId xmlns:a16="http://schemas.microsoft.com/office/drawing/2014/main" id="{6A72D4E9-B8E7-4CAC-9281-EA538BDC0E05}"/>
              </a:ext>
            </a:extLst>
          </p:cNvPr>
          <p:cNvPicPr>
            <a:picLocks noChangeAspect="1"/>
          </p:cNvPicPr>
          <p:nvPr/>
        </p:nvPicPr>
        <p:blipFill>
          <a:blip r:embed="rId6"/>
          <a:stretch>
            <a:fillRect/>
          </a:stretch>
        </p:blipFill>
        <p:spPr>
          <a:xfrm>
            <a:off x="5715000" y="8043600"/>
            <a:ext cx="18135600" cy="951984"/>
          </a:xfrm>
          <a:prstGeom prst="rect">
            <a:avLst/>
          </a:prstGeom>
          <a:ln w="38100">
            <a:solidFill>
              <a:srgbClr val="0000FF"/>
            </a:solidFill>
          </a:ln>
        </p:spPr>
      </p:pic>
      <p:sp>
        <p:nvSpPr>
          <p:cNvPr id="20" name="Text Placeholder 7">
            <a:extLst>
              <a:ext uri="{FF2B5EF4-FFF2-40B4-BE49-F238E27FC236}">
                <a16:creationId xmlns:a16="http://schemas.microsoft.com/office/drawing/2014/main" id="{29787069-F5C1-47E6-A51B-D0CDBD27E326}"/>
              </a:ext>
            </a:extLst>
          </p:cNvPr>
          <p:cNvSpPr txBox="1">
            <a:spLocks/>
          </p:cNvSpPr>
          <p:nvPr/>
        </p:nvSpPr>
        <p:spPr>
          <a:xfrm>
            <a:off x="685801" y="8941241"/>
            <a:ext cx="5486400" cy="2541601"/>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GB" b="1" u="sng" dirty="0"/>
              <a:t>Underground Technical galleries:</a:t>
            </a:r>
          </a:p>
          <a:p>
            <a:endParaRPr lang="en-GB" b="1" u="sng" dirty="0"/>
          </a:p>
          <a:p>
            <a:pPr marL="457200" indent="-457200">
              <a:buFont typeface="Wingdings" panose="05000000000000000000" pitchFamily="2" charset="2"/>
              <a:buChar char="q"/>
            </a:pPr>
            <a:r>
              <a:rPr lang="en-GB" b="1" u="sng" dirty="0"/>
              <a:t>660m2/power sector are required only for Power Conv. equipment</a:t>
            </a:r>
          </a:p>
          <a:p>
            <a:pPr marL="457200" indent="-457200">
              <a:buFont typeface="Wingdings" panose="05000000000000000000" pitchFamily="2" charset="2"/>
              <a:buChar char="q"/>
            </a:pPr>
            <a:r>
              <a:rPr lang="en-GB" b="1" u="sng" dirty="0">
                <a:solidFill>
                  <a:srgbClr val="FF0000"/>
                </a:solidFill>
              </a:rPr>
              <a:t>5280 m2 </a:t>
            </a:r>
            <a:r>
              <a:rPr lang="en-GB" b="1" u="sng" dirty="0"/>
              <a:t>required in total for the whole ring</a:t>
            </a:r>
          </a:p>
        </p:txBody>
      </p:sp>
      <p:sp>
        <p:nvSpPr>
          <p:cNvPr id="23" name="Rectangle 22">
            <a:extLst>
              <a:ext uri="{FF2B5EF4-FFF2-40B4-BE49-F238E27FC236}">
                <a16:creationId xmlns:a16="http://schemas.microsoft.com/office/drawing/2014/main" id="{E824F112-D673-4778-922C-2504F29E6802}"/>
              </a:ext>
            </a:extLst>
          </p:cNvPr>
          <p:cNvSpPr/>
          <p:nvPr/>
        </p:nvSpPr>
        <p:spPr>
          <a:xfrm rot="21031225">
            <a:off x="6915374" y="10553699"/>
            <a:ext cx="4448799" cy="416921"/>
          </a:xfrm>
          <a:prstGeom prst="rect">
            <a:avLst/>
          </a:prstGeom>
          <a:noFill/>
          <a:ln w="571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Arrow Connector 24">
            <a:extLst>
              <a:ext uri="{FF2B5EF4-FFF2-40B4-BE49-F238E27FC236}">
                <a16:creationId xmlns:a16="http://schemas.microsoft.com/office/drawing/2014/main" id="{0FF63728-D59D-4BAF-95DD-61722945BBAB}"/>
              </a:ext>
            </a:extLst>
          </p:cNvPr>
          <p:cNvCxnSpPr/>
          <p:nvPr/>
        </p:nvCxnSpPr>
        <p:spPr>
          <a:xfrm flipV="1">
            <a:off x="8001000" y="9002249"/>
            <a:ext cx="381000" cy="1709424"/>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7BBC98A5-00E9-4D26-AEFE-C97FA53FEB8F}"/>
              </a:ext>
            </a:extLst>
          </p:cNvPr>
          <p:cNvSpPr/>
          <p:nvPr/>
        </p:nvSpPr>
        <p:spPr>
          <a:xfrm>
            <a:off x="14020800" y="7848600"/>
            <a:ext cx="3124200" cy="137158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a:extLst>
              <a:ext uri="{FF2B5EF4-FFF2-40B4-BE49-F238E27FC236}">
                <a16:creationId xmlns:a16="http://schemas.microsoft.com/office/drawing/2014/main" id="{43AFCFC2-8AF0-4852-8161-B681D1C0BCDC}"/>
              </a:ext>
            </a:extLst>
          </p:cNvPr>
          <p:cNvPicPr>
            <a:picLocks noChangeAspect="1"/>
          </p:cNvPicPr>
          <p:nvPr/>
        </p:nvPicPr>
        <p:blipFill>
          <a:blip r:embed="rId7"/>
          <a:stretch>
            <a:fillRect/>
          </a:stretch>
        </p:blipFill>
        <p:spPr>
          <a:xfrm>
            <a:off x="12526815" y="10098280"/>
            <a:ext cx="10554622" cy="3312920"/>
          </a:xfrm>
          <a:prstGeom prst="rect">
            <a:avLst/>
          </a:prstGeom>
          <a:ln w="38100">
            <a:solidFill>
              <a:srgbClr val="00B050"/>
            </a:solidFill>
          </a:ln>
        </p:spPr>
      </p:pic>
      <p:cxnSp>
        <p:nvCxnSpPr>
          <p:cNvPr id="29" name="Straight Arrow Connector 28">
            <a:extLst>
              <a:ext uri="{FF2B5EF4-FFF2-40B4-BE49-F238E27FC236}">
                <a16:creationId xmlns:a16="http://schemas.microsoft.com/office/drawing/2014/main" id="{4C463F1E-4179-4DDC-8998-82C833665629}"/>
              </a:ext>
            </a:extLst>
          </p:cNvPr>
          <p:cNvCxnSpPr>
            <a:cxnSpLocks/>
          </p:cNvCxnSpPr>
          <p:nvPr/>
        </p:nvCxnSpPr>
        <p:spPr>
          <a:xfrm>
            <a:off x="15087301" y="9251428"/>
            <a:ext cx="228899" cy="846852"/>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828294D-FE89-48F2-80A9-88E17ED2AD70}"/>
              </a:ext>
            </a:extLst>
          </p:cNvPr>
          <p:cNvSpPr txBox="1"/>
          <p:nvPr/>
        </p:nvSpPr>
        <p:spPr>
          <a:xfrm rot="2660035">
            <a:off x="20503356" y="2054321"/>
            <a:ext cx="3493264" cy="566822"/>
          </a:xfrm>
          <a:prstGeom prst="rect">
            <a:avLst/>
          </a:prstGeom>
          <a:noFill/>
        </p:spPr>
        <p:txBody>
          <a:bodyPr wrap="none" rtlCol="0">
            <a:spAutoFit/>
          </a:bodyPr>
          <a:lstStyle/>
          <a:p>
            <a:pPr algn="l">
              <a:lnSpc>
                <a:spcPts val="3700"/>
              </a:lnSpc>
            </a:pPr>
            <a:r>
              <a:rPr lang="en-GB" b="1" dirty="0">
                <a:solidFill>
                  <a:srgbClr val="FF0000"/>
                </a:solidFill>
              </a:rPr>
              <a:t>Draft numbers!</a:t>
            </a:r>
          </a:p>
        </p:txBody>
      </p:sp>
    </p:spTree>
    <p:extLst>
      <p:ext uri="{BB962C8B-B14F-4D97-AF65-F5344CB8AC3E}">
        <p14:creationId xmlns:p14="http://schemas.microsoft.com/office/powerpoint/2010/main" val="2202033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3" name="Title 2"/>
          <p:cNvSpPr>
            <a:spLocks noGrp="1"/>
          </p:cNvSpPr>
          <p:nvPr>
            <p:ph type="title"/>
          </p:nvPr>
        </p:nvSpPr>
        <p:spPr/>
        <p:txBody>
          <a:bodyPr/>
          <a:lstStyle/>
          <a:p>
            <a:r>
              <a:rPr lang="en-GB" dirty="0"/>
              <a:t>Simplified heat maps for thermal losses</a:t>
            </a:r>
          </a:p>
        </p:txBody>
      </p:sp>
      <p:sp>
        <p:nvSpPr>
          <p:cNvPr id="6" name="Text Placeholder 5">
            <a:extLst>
              <a:ext uri="{FF2B5EF4-FFF2-40B4-BE49-F238E27FC236}">
                <a16:creationId xmlns:a16="http://schemas.microsoft.com/office/drawing/2014/main" id="{3F1E905A-A4E6-405B-A720-3A52A9871DA9}"/>
              </a:ext>
            </a:extLst>
          </p:cNvPr>
          <p:cNvSpPr>
            <a:spLocks noGrp="1"/>
          </p:cNvSpPr>
          <p:nvPr>
            <p:ph type="body" sz="quarter" idx="11"/>
          </p:nvPr>
        </p:nvSpPr>
        <p:spPr>
          <a:xfrm>
            <a:off x="1167600" y="2644943"/>
            <a:ext cx="10338600" cy="566822"/>
          </a:xfrm>
        </p:spPr>
        <p:txBody>
          <a:bodyPr/>
          <a:lstStyle/>
          <a:p>
            <a:pPr algn="ctr"/>
            <a:r>
              <a:rPr lang="en-GB"/>
              <a:t>Alcoves</a:t>
            </a:r>
          </a:p>
          <a:p>
            <a:endParaRPr lang="en-GB"/>
          </a:p>
        </p:txBody>
      </p:sp>
      <p:sp>
        <p:nvSpPr>
          <p:cNvPr id="9" name="Text Placeholder 5">
            <a:extLst>
              <a:ext uri="{FF2B5EF4-FFF2-40B4-BE49-F238E27FC236}">
                <a16:creationId xmlns:a16="http://schemas.microsoft.com/office/drawing/2014/main" id="{4B7D5FD9-0D14-4208-AC88-534D67BD7F9D}"/>
              </a:ext>
            </a:extLst>
          </p:cNvPr>
          <p:cNvSpPr txBox="1">
            <a:spLocks/>
          </p:cNvSpPr>
          <p:nvPr/>
        </p:nvSpPr>
        <p:spPr>
          <a:xfrm>
            <a:off x="13182600" y="3118155"/>
            <a:ext cx="103386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GB"/>
              <a:t>Underground technical galleries</a:t>
            </a:r>
          </a:p>
          <a:p>
            <a:endParaRPr lang="en-GB"/>
          </a:p>
        </p:txBody>
      </p:sp>
      <p:cxnSp>
        <p:nvCxnSpPr>
          <p:cNvPr id="18" name="Straight Connector 17">
            <a:extLst>
              <a:ext uri="{FF2B5EF4-FFF2-40B4-BE49-F238E27FC236}">
                <a16:creationId xmlns:a16="http://schemas.microsoft.com/office/drawing/2014/main" id="{D2D93ACD-8F0D-4A4C-9E70-564B65CDF8BA}"/>
              </a:ext>
            </a:extLst>
          </p:cNvPr>
          <p:cNvCxnSpPr>
            <a:cxnSpLocks/>
          </p:cNvCxnSpPr>
          <p:nvPr/>
        </p:nvCxnSpPr>
        <p:spPr>
          <a:xfrm flipV="1">
            <a:off x="12039600" y="3118155"/>
            <a:ext cx="0" cy="9672651"/>
          </a:xfrm>
          <a:prstGeom prst="line">
            <a:avLst/>
          </a:prstGeom>
          <a:ln w="57150">
            <a:solidFill>
              <a:schemeClr val="accent6"/>
            </a:solidFill>
          </a:ln>
          <a:effectLst>
            <a:outerShdw blurRad="50800" dist="38100" dir="2700000" algn="tl"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
        <p:nvSpPr>
          <p:cNvPr id="12" name="TextBox 11">
            <a:extLst>
              <a:ext uri="{FF2B5EF4-FFF2-40B4-BE49-F238E27FC236}">
                <a16:creationId xmlns:a16="http://schemas.microsoft.com/office/drawing/2014/main" id="{3828294D-FE89-48F2-80A9-88E17ED2AD70}"/>
              </a:ext>
            </a:extLst>
          </p:cNvPr>
          <p:cNvSpPr txBox="1"/>
          <p:nvPr/>
        </p:nvSpPr>
        <p:spPr>
          <a:xfrm rot="2660035">
            <a:off x="20503356" y="2054321"/>
            <a:ext cx="3493264" cy="566822"/>
          </a:xfrm>
          <a:prstGeom prst="rect">
            <a:avLst/>
          </a:prstGeom>
          <a:noFill/>
        </p:spPr>
        <p:txBody>
          <a:bodyPr wrap="none" rtlCol="0">
            <a:spAutoFit/>
          </a:bodyPr>
          <a:lstStyle/>
          <a:p>
            <a:pPr algn="l">
              <a:lnSpc>
                <a:spcPts val="3700"/>
              </a:lnSpc>
            </a:pPr>
            <a:r>
              <a:rPr lang="en-GB" b="1" dirty="0">
                <a:solidFill>
                  <a:srgbClr val="FF0000"/>
                </a:solidFill>
              </a:rPr>
              <a:t>Draft numbers!</a:t>
            </a:r>
          </a:p>
        </p:txBody>
      </p:sp>
      <p:pic>
        <p:nvPicPr>
          <p:cNvPr id="7" name="Picture 6" descr="Diagram&#10;&#10;Description automatically generated">
            <a:extLst>
              <a:ext uri="{FF2B5EF4-FFF2-40B4-BE49-F238E27FC236}">
                <a16:creationId xmlns:a16="http://schemas.microsoft.com/office/drawing/2014/main" id="{8D828C63-3DA6-4742-A508-C1C87B7402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37464" y="4446095"/>
            <a:ext cx="11723279" cy="7420652"/>
          </a:xfrm>
          <a:prstGeom prst="rect">
            <a:avLst/>
          </a:prstGeom>
        </p:spPr>
      </p:pic>
      <p:pic>
        <p:nvPicPr>
          <p:cNvPr id="10" name="Picture 9" descr="Timeline&#10;&#10;Description automatically generated">
            <a:extLst>
              <a:ext uri="{FF2B5EF4-FFF2-40B4-BE49-F238E27FC236}">
                <a16:creationId xmlns:a16="http://schemas.microsoft.com/office/drawing/2014/main" id="{5926F271-438C-456B-88F1-09045A8E87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664" y="3124200"/>
            <a:ext cx="11297533" cy="9666606"/>
          </a:xfrm>
          <a:prstGeom prst="rect">
            <a:avLst/>
          </a:prstGeom>
        </p:spPr>
      </p:pic>
      <p:sp>
        <p:nvSpPr>
          <p:cNvPr id="4" name="TextBox 3">
            <a:extLst>
              <a:ext uri="{FF2B5EF4-FFF2-40B4-BE49-F238E27FC236}">
                <a16:creationId xmlns:a16="http://schemas.microsoft.com/office/drawing/2014/main" id="{AAE5C11B-7032-498B-8027-C387665A70F5}"/>
              </a:ext>
            </a:extLst>
          </p:cNvPr>
          <p:cNvSpPr txBox="1"/>
          <p:nvPr/>
        </p:nvSpPr>
        <p:spPr>
          <a:xfrm>
            <a:off x="1359850" y="12986652"/>
            <a:ext cx="16939253" cy="566822"/>
          </a:xfrm>
          <a:prstGeom prst="rect">
            <a:avLst/>
          </a:prstGeom>
          <a:noFill/>
        </p:spPr>
        <p:txBody>
          <a:bodyPr wrap="none" rtlCol="0">
            <a:spAutoFit/>
          </a:bodyPr>
          <a:lstStyle/>
          <a:p>
            <a:pPr algn="l">
              <a:lnSpc>
                <a:spcPts val="3700"/>
              </a:lnSpc>
            </a:pPr>
            <a:r>
              <a:rPr lang="en-GB" sz="4000" b="1">
                <a:solidFill>
                  <a:srgbClr val="FF0000"/>
                </a:solidFill>
              </a:rPr>
              <a:t>This does not include magnet losses, only converters and DC cables</a:t>
            </a:r>
          </a:p>
        </p:txBody>
      </p:sp>
      <p:pic>
        <p:nvPicPr>
          <p:cNvPr id="15" name="Picture 14">
            <a:extLst>
              <a:ext uri="{FF2B5EF4-FFF2-40B4-BE49-F238E27FC236}">
                <a16:creationId xmlns:a16="http://schemas.microsoft.com/office/drawing/2014/main" id="{1EFC4FBB-AB5A-458A-B1C1-996BD86B58EA}"/>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0" y="12193444"/>
            <a:ext cx="1382355" cy="1439952"/>
          </a:xfrm>
          <a:prstGeom prst="rect">
            <a:avLst/>
          </a:prstGeom>
        </p:spPr>
      </p:pic>
    </p:spTree>
    <p:extLst>
      <p:ext uri="{BB962C8B-B14F-4D97-AF65-F5344CB8AC3E}">
        <p14:creationId xmlns:p14="http://schemas.microsoft.com/office/powerpoint/2010/main" val="13518418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533FEE1A-649A-4CBF-888C-71B7121E8972}"/>
              </a:ext>
            </a:extLst>
          </p:cNvPr>
          <p:cNvGrpSpPr/>
          <p:nvPr/>
        </p:nvGrpSpPr>
        <p:grpSpPr>
          <a:xfrm>
            <a:off x="15392400" y="7086600"/>
            <a:ext cx="7936506" cy="3157321"/>
            <a:chOff x="15392400" y="7086600"/>
            <a:chExt cx="7936506" cy="3157321"/>
          </a:xfrm>
        </p:grpSpPr>
        <p:grpSp>
          <p:nvGrpSpPr>
            <p:cNvPr id="7" name="Group 6">
              <a:extLst>
                <a:ext uri="{FF2B5EF4-FFF2-40B4-BE49-F238E27FC236}">
                  <a16:creationId xmlns:a16="http://schemas.microsoft.com/office/drawing/2014/main" id="{822BC12F-2AC7-464D-A36A-0F1A8FF24A72}"/>
                </a:ext>
              </a:extLst>
            </p:cNvPr>
            <p:cNvGrpSpPr/>
            <p:nvPr/>
          </p:nvGrpSpPr>
          <p:grpSpPr>
            <a:xfrm>
              <a:off x="15392400" y="7446878"/>
              <a:ext cx="7936506" cy="2797043"/>
              <a:chOff x="15392400" y="7446878"/>
              <a:chExt cx="7936506" cy="2797043"/>
            </a:xfrm>
          </p:grpSpPr>
          <p:pic>
            <p:nvPicPr>
              <p:cNvPr id="1026" name="Picture 3">
                <a:extLst>
                  <a:ext uri="{FF2B5EF4-FFF2-40B4-BE49-F238E27FC236}">
                    <a16:creationId xmlns:a16="http://schemas.microsoft.com/office/drawing/2014/main" id="{3545BCA4-10F2-4F76-9268-695633205D1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6579"/>
              <a:stretch/>
            </p:blipFill>
            <p:spPr bwMode="auto">
              <a:xfrm>
                <a:off x="19211326" y="7446878"/>
                <a:ext cx="4117580" cy="279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9A86E3C4-D443-4866-9A34-CAFEC670AF7B}"/>
                  </a:ext>
                </a:extLst>
              </p:cNvPr>
              <p:cNvSpPr txBox="1"/>
              <p:nvPr/>
            </p:nvSpPr>
            <p:spPr>
              <a:xfrm>
                <a:off x="15392400" y="8486493"/>
                <a:ext cx="3818926" cy="1010213"/>
              </a:xfrm>
              <a:prstGeom prst="rect">
                <a:avLst/>
              </a:prstGeom>
              <a:noFill/>
            </p:spPr>
            <p:txBody>
              <a:bodyPr wrap="square" rtlCol="0">
                <a:spAutoFit/>
              </a:bodyPr>
              <a:lstStyle/>
              <a:p>
                <a:pPr algn="l">
                  <a:lnSpc>
                    <a:spcPts val="3700"/>
                  </a:lnSpc>
                </a:pPr>
                <a:r>
                  <a:rPr lang="fr-CH" sz="3000" dirty="0" err="1"/>
                  <a:t>Considering</a:t>
                </a:r>
                <a:r>
                  <a:rPr lang="fr-CH" sz="3000" dirty="0"/>
                  <a:t> CDR </a:t>
                </a:r>
                <a:r>
                  <a:rPr lang="fr-CH" sz="3000" dirty="0" err="1"/>
                  <a:t>top-up</a:t>
                </a:r>
                <a:r>
                  <a:rPr lang="fr-CH" sz="3000" dirty="0"/>
                  <a:t> injection cycle</a:t>
                </a:r>
                <a:endParaRPr lang="en-US" sz="3000" dirty="0"/>
              </a:p>
            </p:txBody>
          </p:sp>
        </p:grpSp>
        <p:cxnSp>
          <p:nvCxnSpPr>
            <p:cNvPr id="15" name="Straight Arrow Connector 14">
              <a:extLst>
                <a:ext uri="{FF2B5EF4-FFF2-40B4-BE49-F238E27FC236}">
                  <a16:creationId xmlns:a16="http://schemas.microsoft.com/office/drawing/2014/main" id="{5D16CCF3-0C85-47F5-B2D3-4A9249C5472C}"/>
                </a:ext>
              </a:extLst>
            </p:cNvPr>
            <p:cNvCxnSpPr/>
            <p:nvPr/>
          </p:nvCxnSpPr>
          <p:spPr>
            <a:xfrm flipH="1" flipV="1">
              <a:off x="15392400" y="7086600"/>
              <a:ext cx="1143000" cy="1399893"/>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grpSp>
      <p:pic>
        <p:nvPicPr>
          <p:cNvPr id="6" name="Picture 5"/>
          <p:cNvPicPr>
            <a:picLocks noChangeAspect="1"/>
          </p:cNvPicPr>
          <p:nvPr/>
        </p:nvPicPr>
        <p:blipFill>
          <a:blip r:embed="rId3">
            <a:clrChange>
              <a:clrFrom>
                <a:srgbClr val="000000"/>
              </a:clrFrom>
              <a:clrTo>
                <a:srgbClr val="000000">
                  <a:alpha val="0"/>
                </a:srgbClr>
              </a:clrTo>
            </a:clrChange>
          </a:blip>
          <a:stretch>
            <a:fillRect/>
          </a:stretch>
        </p:blipFill>
        <p:spPr>
          <a:xfrm>
            <a:off x="14903480" y="10731688"/>
            <a:ext cx="2743200" cy="2857500"/>
          </a:xfrm>
          <a:prstGeom prst="rect">
            <a:avLst/>
          </a:prstGeom>
        </p:spPr>
      </p:pic>
      <p:sp>
        <p:nvSpPr>
          <p:cNvPr id="2" name="Slide Number Placeholder 1"/>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3" name="Title 2"/>
          <p:cNvSpPr>
            <a:spLocks noGrp="1"/>
          </p:cNvSpPr>
          <p:nvPr>
            <p:ph type="title"/>
          </p:nvPr>
        </p:nvSpPr>
        <p:spPr/>
        <p:txBody>
          <a:bodyPr/>
          <a:lstStyle/>
          <a:p>
            <a:r>
              <a:rPr lang="en-GB" dirty="0"/>
              <a:t>Summary of power consumption and losses</a:t>
            </a:r>
          </a:p>
        </p:txBody>
      </p:sp>
      <p:graphicFrame>
        <p:nvGraphicFramePr>
          <p:cNvPr id="9" name="Table 8">
            <a:extLst>
              <a:ext uri="{FF2B5EF4-FFF2-40B4-BE49-F238E27FC236}">
                <a16:creationId xmlns:a16="http://schemas.microsoft.com/office/drawing/2014/main" id="{B3ED874E-F1E4-49E3-A9A8-F7EF5CFE56B8}"/>
              </a:ext>
            </a:extLst>
          </p:cNvPr>
          <p:cNvGraphicFramePr>
            <a:graphicFrameLocks noGrp="1"/>
          </p:cNvGraphicFramePr>
          <p:nvPr>
            <p:extLst>
              <p:ext uri="{D42A27DB-BD31-4B8C-83A1-F6EECF244321}">
                <p14:modId xmlns:p14="http://schemas.microsoft.com/office/powerpoint/2010/main" val="535276034"/>
              </p:ext>
            </p:extLst>
          </p:nvPr>
        </p:nvGraphicFramePr>
        <p:xfrm>
          <a:off x="228600" y="3581400"/>
          <a:ext cx="12251627" cy="4389120"/>
        </p:xfrm>
        <a:graphic>
          <a:graphicData uri="http://schemas.openxmlformats.org/drawingml/2006/table">
            <a:tbl>
              <a:tblPr firstRow="1" bandRow="1">
                <a:tableStyleId>{073A0DAA-6AF3-43AB-8588-CEC1D06C72B9}</a:tableStyleId>
              </a:tblPr>
              <a:tblGrid>
                <a:gridCol w="3149918">
                  <a:extLst>
                    <a:ext uri="{9D8B030D-6E8A-4147-A177-3AD203B41FA5}">
                      <a16:colId xmlns:a16="http://schemas.microsoft.com/office/drawing/2014/main" val="4189308850"/>
                    </a:ext>
                  </a:extLst>
                </a:gridCol>
                <a:gridCol w="3429318">
                  <a:extLst>
                    <a:ext uri="{9D8B030D-6E8A-4147-A177-3AD203B41FA5}">
                      <a16:colId xmlns:a16="http://schemas.microsoft.com/office/drawing/2014/main" val="2160440289"/>
                    </a:ext>
                  </a:extLst>
                </a:gridCol>
                <a:gridCol w="2537142">
                  <a:extLst>
                    <a:ext uri="{9D8B030D-6E8A-4147-A177-3AD203B41FA5}">
                      <a16:colId xmlns:a16="http://schemas.microsoft.com/office/drawing/2014/main" val="3054811473"/>
                    </a:ext>
                  </a:extLst>
                </a:gridCol>
                <a:gridCol w="3135249">
                  <a:extLst>
                    <a:ext uri="{9D8B030D-6E8A-4147-A177-3AD203B41FA5}">
                      <a16:colId xmlns:a16="http://schemas.microsoft.com/office/drawing/2014/main" val="585767180"/>
                    </a:ext>
                  </a:extLst>
                </a:gridCol>
              </a:tblGrid>
              <a:tr h="370840">
                <a:tc>
                  <a:txBody>
                    <a:bodyPr/>
                    <a:lstStyle/>
                    <a:p>
                      <a:pPr algn="ctr"/>
                      <a:r>
                        <a:rPr lang="en-GB" sz="2400" noProof="0" dirty="0"/>
                        <a:t>Power converter</a:t>
                      </a:r>
                    </a:p>
                  </a:txBody>
                  <a:tcPr anchor="ctr"/>
                </a:tc>
                <a:tc>
                  <a:txBody>
                    <a:bodyPr/>
                    <a:lstStyle/>
                    <a:p>
                      <a:pPr algn="ctr"/>
                      <a:r>
                        <a:rPr lang="en-GB" sz="2400" noProof="0" dirty="0"/>
                        <a:t>Power consumption / </a:t>
                      </a:r>
                    </a:p>
                    <a:p>
                      <a:pPr algn="ctr"/>
                      <a:r>
                        <a:rPr lang="en-GB" sz="2400" noProof="0" dirty="0"/>
                        <a:t>circuit</a:t>
                      </a:r>
                    </a:p>
                    <a:p>
                      <a:pPr algn="ctr"/>
                      <a:r>
                        <a:rPr lang="en-GB" sz="2400" noProof="0" dirty="0"/>
                        <a:t>(kW)</a:t>
                      </a:r>
                    </a:p>
                  </a:txBody>
                  <a:tcPr anchor="ctr"/>
                </a:tc>
                <a:tc>
                  <a:txBody>
                    <a:bodyPr/>
                    <a:lstStyle/>
                    <a:p>
                      <a:pPr algn="ctr"/>
                      <a:r>
                        <a:rPr lang="en-GB" sz="2400" noProof="0" dirty="0" err="1"/>
                        <a:t>Nb</a:t>
                      </a:r>
                      <a:r>
                        <a:rPr lang="en-GB" sz="2400" noProof="0" dirty="0"/>
                        <a:t> Circuits /</a:t>
                      </a:r>
                    </a:p>
                    <a:p>
                      <a:pPr algn="ctr"/>
                      <a:r>
                        <a:rPr lang="en-GB" sz="2400" noProof="0" dirty="0"/>
                        <a:t>Access point</a:t>
                      </a:r>
                    </a:p>
                  </a:txBody>
                  <a:tcPr anchor="ctr"/>
                </a:tc>
                <a:tc>
                  <a:txBody>
                    <a:bodyPr/>
                    <a:lstStyle/>
                    <a:p>
                      <a:pPr algn="ctr"/>
                      <a:r>
                        <a:rPr lang="en-GB" sz="2400" noProof="0" dirty="0"/>
                        <a:t>Total consumption /</a:t>
                      </a:r>
                      <a:br>
                        <a:rPr lang="en-GB" sz="2400" noProof="0" dirty="0"/>
                      </a:br>
                      <a:r>
                        <a:rPr lang="en-GB" sz="2400" noProof="0" dirty="0"/>
                        <a:t>access point</a:t>
                      </a:r>
                    </a:p>
                    <a:p>
                      <a:pPr marL="0" marR="0" lvl="0" indent="0" algn="ctr" defTabSz="1828800" rtl="0" eaLnBrk="1" fontAlgn="auto" latinLnBrk="0" hangingPunct="1">
                        <a:lnSpc>
                          <a:spcPct val="100000"/>
                        </a:lnSpc>
                        <a:spcBef>
                          <a:spcPts val="0"/>
                        </a:spcBef>
                        <a:spcAft>
                          <a:spcPts val="0"/>
                        </a:spcAft>
                        <a:buClrTx/>
                        <a:buSzTx/>
                        <a:buFontTx/>
                        <a:buNone/>
                        <a:tabLst/>
                        <a:defRPr/>
                      </a:pPr>
                      <a:r>
                        <a:rPr lang="en-GB" sz="2400" noProof="0" dirty="0"/>
                        <a:t>(MW)</a:t>
                      </a:r>
                    </a:p>
                  </a:txBody>
                  <a:tcPr anchor="ctr"/>
                </a:tc>
                <a:extLst>
                  <a:ext uri="{0D108BD9-81ED-4DB2-BD59-A6C34878D82A}">
                    <a16:rowId xmlns:a16="http://schemas.microsoft.com/office/drawing/2014/main" val="4034639559"/>
                  </a:ext>
                </a:extLst>
              </a:tr>
              <a:tr h="370840">
                <a:tc>
                  <a:txBody>
                    <a:bodyPr/>
                    <a:lstStyle/>
                    <a:p>
                      <a:r>
                        <a:rPr lang="en-GB" sz="2400" noProof="0" dirty="0"/>
                        <a:t>Collider Dipoles</a:t>
                      </a:r>
                    </a:p>
                  </a:txBody>
                  <a:tcPr/>
                </a:tc>
                <a:tc>
                  <a:txBody>
                    <a:bodyPr/>
                    <a:lstStyle/>
                    <a:p>
                      <a:pPr algn="ctr"/>
                      <a:r>
                        <a:rPr lang="en-GB" sz="2400" noProof="0" dirty="0"/>
                        <a:t>830</a:t>
                      </a:r>
                    </a:p>
                  </a:txBody>
                  <a:tcPr/>
                </a:tc>
                <a:tc>
                  <a:txBody>
                    <a:bodyPr/>
                    <a:lstStyle/>
                    <a:p>
                      <a:pPr algn="ctr"/>
                      <a:r>
                        <a:rPr lang="en-GB" sz="2400" noProof="0" dirty="0">
                          <a:solidFill>
                            <a:srgbClr val="000000"/>
                          </a:solidFill>
                        </a:rPr>
                        <a:t>2</a:t>
                      </a:r>
                    </a:p>
                  </a:txBody>
                  <a:tcPr/>
                </a:tc>
                <a:tc>
                  <a:txBody>
                    <a:bodyPr/>
                    <a:lstStyle/>
                    <a:p>
                      <a:pPr algn="ctr"/>
                      <a:r>
                        <a:rPr lang="en-GB" sz="2400" noProof="0" dirty="0">
                          <a:solidFill>
                            <a:srgbClr val="000000"/>
                          </a:solidFill>
                        </a:rPr>
                        <a:t>1.662</a:t>
                      </a:r>
                    </a:p>
                  </a:txBody>
                  <a:tcPr/>
                </a:tc>
                <a:extLst>
                  <a:ext uri="{0D108BD9-81ED-4DB2-BD59-A6C34878D82A}">
                    <a16:rowId xmlns:a16="http://schemas.microsoft.com/office/drawing/2014/main" val="1394470394"/>
                  </a:ext>
                </a:extLst>
              </a:tr>
              <a:tr h="370840">
                <a:tc>
                  <a:txBody>
                    <a:bodyPr/>
                    <a:lstStyle/>
                    <a:p>
                      <a:r>
                        <a:rPr lang="en-GB" sz="2400" noProof="0" dirty="0"/>
                        <a:t>Collider Quadrupoles</a:t>
                      </a:r>
                    </a:p>
                  </a:txBody>
                  <a:tcPr/>
                </a:tc>
                <a:tc>
                  <a:txBody>
                    <a:bodyPr/>
                    <a:lstStyle/>
                    <a:p>
                      <a:pPr algn="ctr"/>
                      <a:r>
                        <a:rPr lang="en-GB" sz="2400" noProof="0" dirty="0"/>
                        <a:t>930</a:t>
                      </a:r>
                    </a:p>
                  </a:txBody>
                  <a:tcPr/>
                </a:tc>
                <a:tc>
                  <a:txBody>
                    <a:bodyPr/>
                    <a:lstStyle/>
                    <a:p>
                      <a:pPr algn="ctr"/>
                      <a:r>
                        <a:rPr lang="en-GB" sz="2400" noProof="0" dirty="0">
                          <a:solidFill>
                            <a:srgbClr val="000000"/>
                          </a:solidFill>
                        </a:rPr>
                        <a:t>4</a:t>
                      </a:r>
                    </a:p>
                  </a:txBody>
                  <a:tcPr/>
                </a:tc>
                <a:tc>
                  <a:txBody>
                    <a:bodyPr/>
                    <a:lstStyle/>
                    <a:p>
                      <a:pPr algn="ctr"/>
                      <a:r>
                        <a:rPr lang="en-GB" sz="2400" noProof="0" dirty="0">
                          <a:solidFill>
                            <a:srgbClr val="000000"/>
                          </a:solidFill>
                        </a:rPr>
                        <a:t>3.72</a:t>
                      </a:r>
                    </a:p>
                  </a:txBody>
                  <a:tcPr/>
                </a:tc>
                <a:extLst>
                  <a:ext uri="{0D108BD9-81ED-4DB2-BD59-A6C34878D82A}">
                    <a16:rowId xmlns:a16="http://schemas.microsoft.com/office/drawing/2014/main" val="3637235618"/>
                  </a:ext>
                </a:extLst>
              </a:tr>
              <a:tr h="370840">
                <a:tc>
                  <a:txBody>
                    <a:bodyPr/>
                    <a:lstStyle/>
                    <a:p>
                      <a:r>
                        <a:rPr lang="en-GB" sz="2400" noProof="0" dirty="0"/>
                        <a:t>Collider </a:t>
                      </a:r>
                      <a:r>
                        <a:rPr lang="en-GB" sz="2400" noProof="0" dirty="0" err="1"/>
                        <a:t>Sextupoles</a:t>
                      </a:r>
                      <a:endParaRPr lang="en-GB" sz="2400" noProof="0" dirty="0"/>
                    </a:p>
                  </a:txBody>
                  <a:tcPr/>
                </a:tc>
                <a:tc>
                  <a:txBody>
                    <a:bodyPr/>
                    <a:lstStyle/>
                    <a:p>
                      <a:pPr algn="ctr"/>
                      <a:r>
                        <a:rPr lang="en-GB" sz="2400" noProof="0" dirty="0">
                          <a:solidFill>
                            <a:srgbClr val="000000"/>
                          </a:solidFill>
                        </a:rPr>
                        <a:t>42.4</a:t>
                      </a:r>
                    </a:p>
                  </a:txBody>
                  <a:tcPr/>
                </a:tc>
                <a:tc>
                  <a:txBody>
                    <a:bodyPr/>
                    <a:lstStyle/>
                    <a:p>
                      <a:pPr algn="ctr"/>
                      <a:r>
                        <a:rPr lang="en-GB" sz="2400" noProof="0" dirty="0">
                          <a:solidFill>
                            <a:srgbClr val="000000"/>
                          </a:solidFill>
                        </a:rPr>
                        <a:t>73</a:t>
                      </a:r>
                    </a:p>
                  </a:txBody>
                  <a:tcPr/>
                </a:tc>
                <a:tc>
                  <a:txBody>
                    <a:bodyPr/>
                    <a:lstStyle/>
                    <a:p>
                      <a:pPr algn="ctr"/>
                      <a:r>
                        <a:rPr lang="en-GB" sz="2400" noProof="0" dirty="0">
                          <a:solidFill>
                            <a:srgbClr val="000000"/>
                          </a:solidFill>
                        </a:rPr>
                        <a:t>3.1</a:t>
                      </a:r>
                    </a:p>
                  </a:txBody>
                  <a:tcPr/>
                </a:tc>
                <a:extLst>
                  <a:ext uri="{0D108BD9-81ED-4DB2-BD59-A6C34878D82A}">
                    <a16:rowId xmlns:a16="http://schemas.microsoft.com/office/drawing/2014/main" val="1018127486"/>
                  </a:ext>
                </a:extLst>
              </a:tr>
              <a:tr h="370840">
                <a:tc>
                  <a:txBody>
                    <a:bodyPr/>
                    <a:lstStyle/>
                    <a:p>
                      <a:r>
                        <a:rPr lang="en-GB" sz="2400" noProof="0" dirty="0"/>
                        <a:t>Booster Dipoles</a:t>
                      </a:r>
                    </a:p>
                  </a:txBody>
                  <a:tcPr/>
                </a:tc>
                <a:tc>
                  <a:txBody>
                    <a:bodyPr/>
                    <a:lstStyle/>
                    <a:p>
                      <a:pPr algn="ctr"/>
                      <a:r>
                        <a:rPr lang="en-GB" sz="2400" noProof="0" dirty="0"/>
                        <a:t>296</a:t>
                      </a:r>
                    </a:p>
                  </a:txBody>
                  <a:tcPr/>
                </a:tc>
                <a:tc>
                  <a:txBody>
                    <a:bodyPr/>
                    <a:lstStyle/>
                    <a:p>
                      <a:pPr algn="ctr"/>
                      <a:r>
                        <a:rPr lang="en-GB" sz="2400" noProof="0" dirty="0">
                          <a:solidFill>
                            <a:srgbClr val="000000"/>
                          </a:solidFill>
                        </a:rPr>
                        <a:t>2</a:t>
                      </a:r>
                    </a:p>
                  </a:txBody>
                  <a:tcPr/>
                </a:tc>
                <a:tc>
                  <a:txBody>
                    <a:bodyPr/>
                    <a:lstStyle/>
                    <a:p>
                      <a:pPr algn="ctr"/>
                      <a:r>
                        <a:rPr lang="en-GB" sz="2400" noProof="0" dirty="0">
                          <a:solidFill>
                            <a:srgbClr val="000000"/>
                          </a:solidFill>
                        </a:rPr>
                        <a:t>0.592</a:t>
                      </a:r>
                    </a:p>
                  </a:txBody>
                  <a:tcPr/>
                </a:tc>
                <a:extLst>
                  <a:ext uri="{0D108BD9-81ED-4DB2-BD59-A6C34878D82A}">
                    <a16:rowId xmlns:a16="http://schemas.microsoft.com/office/drawing/2014/main" val="2913744553"/>
                  </a:ext>
                </a:extLst>
              </a:tr>
              <a:tr h="370840">
                <a:tc>
                  <a:txBody>
                    <a:bodyPr/>
                    <a:lstStyle/>
                    <a:p>
                      <a:r>
                        <a:rPr lang="en-GB" sz="2400" noProof="0" dirty="0"/>
                        <a:t>Booster Quadrupoles</a:t>
                      </a:r>
                    </a:p>
                  </a:txBody>
                  <a:tcPr/>
                </a:tc>
                <a:tc>
                  <a:txBody>
                    <a:bodyPr/>
                    <a:lstStyle/>
                    <a:p>
                      <a:pPr algn="ctr"/>
                      <a:r>
                        <a:rPr lang="en-GB" sz="2400" noProof="0" dirty="0"/>
                        <a:t>330</a:t>
                      </a:r>
                    </a:p>
                  </a:txBody>
                  <a:tcPr/>
                </a:tc>
                <a:tc>
                  <a:txBody>
                    <a:bodyPr/>
                    <a:lstStyle/>
                    <a:p>
                      <a:pPr algn="ctr"/>
                      <a:r>
                        <a:rPr lang="en-GB" sz="2400" noProof="0" dirty="0">
                          <a:solidFill>
                            <a:srgbClr val="000000"/>
                          </a:solidFill>
                        </a:rPr>
                        <a:t>4</a:t>
                      </a:r>
                    </a:p>
                  </a:txBody>
                  <a:tcPr/>
                </a:tc>
                <a:tc>
                  <a:txBody>
                    <a:bodyPr/>
                    <a:lstStyle/>
                    <a:p>
                      <a:pPr algn="ctr"/>
                      <a:r>
                        <a:rPr lang="en-GB" sz="2400" noProof="0" dirty="0">
                          <a:solidFill>
                            <a:srgbClr val="000000"/>
                          </a:solidFill>
                        </a:rPr>
                        <a:t>1.32</a:t>
                      </a:r>
                    </a:p>
                  </a:txBody>
                  <a:tcPr/>
                </a:tc>
                <a:extLst>
                  <a:ext uri="{0D108BD9-81ED-4DB2-BD59-A6C34878D82A}">
                    <a16:rowId xmlns:a16="http://schemas.microsoft.com/office/drawing/2014/main" val="1708835481"/>
                  </a:ext>
                </a:extLst>
              </a:tr>
              <a:tr h="370840">
                <a:tc>
                  <a:txBody>
                    <a:bodyPr/>
                    <a:lstStyle/>
                    <a:p>
                      <a:r>
                        <a:rPr lang="en-GB" sz="2400" noProof="0" dirty="0"/>
                        <a:t>Booster </a:t>
                      </a:r>
                      <a:r>
                        <a:rPr lang="en-GB" sz="2400" noProof="0" dirty="0" err="1"/>
                        <a:t>Sextupoles</a:t>
                      </a:r>
                      <a:endParaRPr lang="en-GB" sz="2400" noProof="0" dirty="0"/>
                    </a:p>
                  </a:txBody>
                  <a:tcPr/>
                </a:tc>
                <a:tc>
                  <a:txBody>
                    <a:bodyPr/>
                    <a:lstStyle/>
                    <a:p>
                      <a:pPr algn="ctr"/>
                      <a:r>
                        <a:rPr lang="en-GB" sz="2400" noProof="0" dirty="0">
                          <a:solidFill>
                            <a:srgbClr val="000000"/>
                          </a:solidFill>
                        </a:rPr>
                        <a:t>18.3</a:t>
                      </a:r>
                    </a:p>
                  </a:txBody>
                  <a:tcPr/>
                </a:tc>
                <a:tc>
                  <a:txBody>
                    <a:bodyPr/>
                    <a:lstStyle/>
                    <a:p>
                      <a:pPr algn="ctr"/>
                      <a:r>
                        <a:rPr lang="en-GB" sz="2400" noProof="0" dirty="0">
                          <a:solidFill>
                            <a:srgbClr val="000000"/>
                          </a:solidFill>
                        </a:rPr>
                        <a:t>37</a:t>
                      </a:r>
                    </a:p>
                  </a:txBody>
                  <a:tcPr/>
                </a:tc>
                <a:tc>
                  <a:txBody>
                    <a:bodyPr/>
                    <a:lstStyle/>
                    <a:p>
                      <a:pPr algn="ctr"/>
                      <a:r>
                        <a:rPr lang="en-GB" sz="2400" noProof="0" dirty="0">
                          <a:solidFill>
                            <a:srgbClr val="000000"/>
                          </a:solidFill>
                        </a:rPr>
                        <a:t>0.677</a:t>
                      </a:r>
                    </a:p>
                  </a:txBody>
                  <a:tcPr/>
                </a:tc>
                <a:extLst>
                  <a:ext uri="{0D108BD9-81ED-4DB2-BD59-A6C34878D82A}">
                    <a16:rowId xmlns:a16="http://schemas.microsoft.com/office/drawing/2014/main" val="439370891"/>
                  </a:ext>
                </a:extLst>
              </a:tr>
              <a:tr h="370840">
                <a:tc gridSpan="3">
                  <a:txBody>
                    <a:bodyPr/>
                    <a:lstStyle/>
                    <a:p>
                      <a:pPr algn="r"/>
                      <a:r>
                        <a:rPr lang="en-GB" sz="2400" noProof="0" dirty="0"/>
                        <a:t>TOTAL</a:t>
                      </a:r>
                    </a:p>
                  </a:txBody>
                  <a:tcPr/>
                </a:tc>
                <a:tc hMerge="1">
                  <a:txBody>
                    <a:bodyPr/>
                    <a:lstStyle/>
                    <a:p>
                      <a:pPr algn="ctr"/>
                      <a:endParaRPr lang="en-GB" sz="2400" dirty="0">
                        <a:solidFill>
                          <a:srgbClr val="000000"/>
                        </a:solidFill>
                      </a:endParaRPr>
                    </a:p>
                  </a:txBody>
                  <a:tcPr/>
                </a:tc>
                <a:tc hMerge="1">
                  <a:txBody>
                    <a:bodyPr/>
                    <a:lstStyle/>
                    <a:p>
                      <a:pPr algn="ctr"/>
                      <a:endParaRPr lang="en-GB" sz="2400" dirty="0">
                        <a:solidFill>
                          <a:srgbClr val="000000"/>
                        </a:solidFill>
                      </a:endParaRPr>
                    </a:p>
                  </a:txBody>
                  <a:tcPr/>
                </a:tc>
                <a:tc>
                  <a:txBody>
                    <a:bodyPr/>
                    <a:lstStyle/>
                    <a:p>
                      <a:pPr algn="ctr"/>
                      <a:r>
                        <a:rPr lang="en-GB" sz="2400" noProof="0" dirty="0">
                          <a:solidFill>
                            <a:srgbClr val="000000"/>
                          </a:solidFill>
                        </a:rPr>
                        <a:t>9.4</a:t>
                      </a:r>
                    </a:p>
                  </a:txBody>
                  <a:tcPr/>
                </a:tc>
                <a:extLst>
                  <a:ext uri="{0D108BD9-81ED-4DB2-BD59-A6C34878D82A}">
                    <a16:rowId xmlns:a16="http://schemas.microsoft.com/office/drawing/2014/main" val="2964884894"/>
                  </a:ext>
                </a:extLst>
              </a:tr>
            </a:tbl>
          </a:graphicData>
        </a:graphic>
      </p:graphicFrame>
      <p:sp>
        <p:nvSpPr>
          <p:cNvPr id="11" name="Text Placeholder 6">
            <a:extLst>
              <a:ext uri="{FF2B5EF4-FFF2-40B4-BE49-F238E27FC236}">
                <a16:creationId xmlns:a16="http://schemas.microsoft.com/office/drawing/2014/main" id="{0611A532-113B-441E-9336-6D92255F7A5B}"/>
              </a:ext>
            </a:extLst>
          </p:cNvPr>
          <p:cNvSpPr>
            <a:spLocks noGrp="1"/>
          </p:cNvSpPr>
          <p:nvPr>
            <p:ph type="body" sz="quarter" idx="11"/>
          </p:nvPr>
        </p:nvSpPr>
        <p:spPr>
          <a:xfrm>
            <a:off x="228600" y="2971800"/>
            <a:ext cx="14478000" cy="566822"/>
          </a:xfrm>
        </p:spPr>
        <p:txBody>
          <a:bodyPr/>
          <a:lstStyle/>
          <a:p>
            <a:r>
              <a:rPr lang="en-GB" dirty="0"/>
              <a:t>Estimated power converters consumption</a:t>
            </a:r>
          </a:p>
        </p:txBody>
      </p:sp>
      <p:sp>
        <p:nvSpPr>
          <p:cNvPr id="12" name="Text Placeholder 6">
            <a:extLst>
              <a:ext uri="{FF2B5EF4-FFF2-40B4-BE49-F238E27FC236}">
                <a16:creationId xmlns:a16="http://schemas.microsoft.com/office/drawing/2014/main" id="{F9CEE6B6-F70B-4709-A877-FAB5B7ABD031}"/>
              </a:ext>
            </a:extLst>
          </p:cNvPr>
          <p:cNvSpPr txBox="1">
            <a:spLocks/>
          </p:cNvSpPr>
          <p:nvPr/>
        </p:nvSpPr>
        <p:spPr>
          <a:xfrm>
            <a:off x="152400" y="8458200"/>
            <a:ext cx="1447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GB" dirty="0"/>
              <a:t>…from which DC cable losses</a:t>
            </a:r>
          </a:p>
        </p:txBody>
      </p:sp>
      <p:graphicFrame>
        <p:nvGraphicFramePr>
          <p:cNvPr id="13" name="Table 12">
            <a:extLst>
              <a:ext uri="{FF2B5EF4-FFF2-40B4-BE49-F238E27FC236}">
                <a16:creationId xmlns:a16="http://schemas.microsoft.com/office/drawing/2014/main" id="{D282A133-0BA0-4FEA-B940-8FC061493C27}"/>
              </a:ext>
            </a:extLst>
          </p:cNvPr>
          <p:cNvGraphicFramePr>
            <a:graphicFrameLocks noGrp="1"/>
          </p:cNvGraphicFramePr>
          <p:nvPr>
            <p:extLst>
              <p:ext uri="{D42A27DB-BD31-4B8C-83A1-F6EECF244321}">
                <p14:modId xmlns:p14="http://schemas.microsoft.com/office/powerpoint/2010/main" val="2403157181"/>
              </p:ext>
            </p:extLst>
          </p:nvPr>
        </p:nvGraphicFramePr>
        <p:xfrm>
          <a:off x="152400" y="8991600"/>
          <a:ext cx="14896401" cy="4389120"/>
        </p:xfrm>
        <a:graphic>
          <a:graphicData uri="http://schemas.openxmlformats.org/drawingml/2006/table">
            <a:tbl>
              <a:tblPr firstRow="1" bandRow="1">
                <a:tableStyleId>{073A0DAA-6AF3-43AB-8588-CEC1D06C72B9}</a:tableStyleId>
              </a:tblPr>
              <a:tblGrid>
                <a:gridCol w="5888355">
                  <a:extLst>
                    <a:ext uri="{9D8B030D-6E8A-4147-A177-3AD203B41FA5}">
                      <a16:colId xmlns:a16="http://schemas.microsoft.com/office/drawing/2014/main" val="4189308850"/>
                    </a:ext>
                  </a:extLst>
                </a:gridCol>
                <a:gridCol w="2908618">
                  <a:extLst>
                    <a:ext uri="{9D8B030D-6E8A-4147-A177-3AD203B41FA5}">
                      <a16:colId xmlns:a16="http://schemas.microsoft.com/office/drawing/2014/main" val="2160440289"/>
                    </a:ext>
                  </a:extLst>
                </a:gridCol>
                <a:gridCol w="2537142">
                  <a:extLst>
                    <a:ext uri="{9D8B030D-6E8A-4147-A177-3AD203B41FA5}">
                      <a16:colId xmlns:a16="http://schemas.microsoft.com/office/drawing/2014/main" val="3054811473"/>
                    </a:ext>
                  </a:extLst>
                </a:gridCol>
                <a:gridCol w="3562286">
                  <a:extLst>
                    <a:ext uri="{9D8B030D-6E8A-4147-A177-3AD203B41FA5}">
                      <a16:colId xmlns:a16="http://schemas.microsoft.com/office/drawing/2014/main" val="585767180"/>
                    </a:ext>
                  </a:extLst>
                </a:gridCol>
              </a:tblGrid>
              <a:tr h="370840">
                <a:tc>
                  <a:txBody>
                    <a:bodyPr/>
                    <a:lstStyle/>
                    <a:p>
                      <a:pPr marL="0" algn="ctr" defTabSz="1828800" rtl="0" eaLnBrk="1" latinLnBrk="0" hangingPunct="1"/>
                      <a:r>
                        <a:rPr lang="en-GB" sz="2400" b="1" kern="1200" noProof="0" dirty="0">
                          <a:solidFill>
                            <a:schemeClr val="lt1"/>
                          </a:solidFill>
                          <a:latin typeface="+mn-lt"/>
                          <a:ea typeface="+mn-ea"/>
                          <a:cs typeface="+mn-cs"/>
                        </a:rPr>
                        <a:t>DC cable connection</a:t>
                      </a:r>
                    </a:p>
                    <a:p>
                      <a:pPr marL="0" algn="ctr" defTabSz="1828800" rtl="0" eaLnBrk="1" latinLnBrk="0" hangingPunct="1"/>
                      <a:endParaRPr lang="en-GB" sz="2400" b="1" kern="1200" noProof="0" dirty="0">
                        <a:solidFill>
                          <a:schemeClr val="lt1"/>
                        </a:solidFill>
                        <a:latin typeface="+mn-lt"/>
                        <a:ea typeface="+mn-ea"/>
                        <a:cs typeface="+mn-cs"/>
                      </a:endParaRPr>
                    </a:p>
                  </a:txBody>
                  <a:tcPr anchor="ctr"/>
                </a:tc>
                <a:tc>
                  <a:txBody>
                    <a:bodyPr/>
                    <a:lstStyle/>
                    <a:p>
                      <a:pPr marL="0" algn="ctr" defTabSz="1828800" rtl="0" eaLnBrk="1" latinLnBrk="0" hangingPunct="1"/>
                      <a:r>
                        <a:rPr lang="en-GB" sz="2400" b="1" kern="1200" noProof="0" dirty="0">
                          <a:solidFill>
                            <a:schemeClr val="lt1"/>
                          </a:solidFill>
                          <a:latin typeface="+mn-lt"/>
                          <a:ea typeface="+mn-ea"/>
                          <a:cs typeface="+mn-cs"/>
                        </a:rPr>
                        <a:t>DC Cable losses / </a:t>
                      </a:r>
                    </a:p>
                    <a:p>
                      <a:pPr marL="0" algn="ctr" defTabSz="1828800" rtl="0" eaLnBrk="1" latinLnBrk="0" hangingPunct="1"/>
                      <a:r>
                        <a:rPr lang="en-GB" sz="2400" b="1" kern="1200" noProof="0" dirty="0">
                          <a:solidFill>
                            <a:schemeClr val="lt1"/>
                          </a:solidFill>
                          <a:latin typeface="+mn-lt"/>
                          <a:ea typeface="+mn-ea"/>
                          <a:cs typeface="+mn-cs"/>
                        </a:rPr>
                        <a:t>Power converter</a:t>
                      </a:r>
                    </a:p>
                    <a:p>
                      <a:pPr marL="0" algn="ctr" defTabSz="1828800" rtl="0" eaLnBrk="1" latinLnBrk="0" hangingPunct="1"/>
                      <a:r>
                        <a:rPr lang="en-GB" sz="2400" b="1" kern="1200" noProof="0" dirty="0">
                          <a:solidFill>
                            <a:schemeClr val="lt1"/>
                          </a:solidFill>
                          <a:latin typeface="+mn-lt"/>
                          <a:ea typeface="+mn-ea"/>
                          <a:cs typeface="+mn-cs"/>
                        </a:rPr>
                        <a:t>(kW)</a:t>
                      </a:r>
                    </a:p>
                  </a:txBody>
                  <a:tcPr anchor="ctr"/>
                </a:tc>
                <a:tc>
                  <a:txBody>
                    <a:bodyPr/>
                    <a:lstStyle/>
                    <a:p>
                      <a:pPr marL="0" algn="ctr" defTabSz="1828800" rtl="0" eaLnBrk="1" latinLnBrk="0" hangingPunct="1"/>
                      <a:r>
                        <a:rPr lang="en-GB" sz="2400" b="1" kern="1200" noProof="0" dirty="0" err="1">
                          <a:solidFill>
                            <a:schemeClr val="lt1"/>
                          </a:solidFill>
                          <a:latin typeface="+mn-lt"/>
                          <a:ea typeface="+mn-ea"/>
                          <a:cs typeface="+mn-cs"/>
                        </a:rPr>
                        <a:t>Nb</a:t>
                      </a:r>
                      <a:r>
                        <a:rPr lang="en-GB" sz="2400" b="1" kern="1200" noProof="0" dirty="0">
                          <a:solidFill>
                            <a:schemeClr val="lt1"/>
                          </a:solidFill>
                          <a:latin typeface="+mn-lt"/>
                          <a:ea typeface="+mn-ea"/>
                          <a:cs typeface="+mn-cs"/>
                        </a:rPr>
                        <a:t> Converters /</a:t>
                      </a:r>
                    </a:p>
                    <a:p>
                      <a:pPr marL="0" algn="ctr" defTabSz="1828800" rtl="0" eaLnBrk="1" latinLnBrk="0" hangingPunct="1"/>
                      <a:r>
                        <a:rPr lang="en-GB" sz="2400" b="1" kern="1200" noProof="0" dirty="0">
                          <a:solidFill>
                            <a:schemeClr val="lt1"/>
                          </a:solidFill>
                          <a:latin typeface="+mn-lt"/>
                          <a:ea typeface="+mn-ea"/>
                          <a:cs typeface="+mn-cs"/>
                        </a:rPr>
                        <a:t>Access point</a:t>
                      </a:r>
                    </a:p>
                  </a:txBody>
                  <a:tcPr anchor="ctr"/>
                </a:tc>
                <a:tc>
                  <a:txBody>
                    <a:bodyPr/>
                    <a:lstStyle/>
                    <a:p>
                      <a:pPr marL="0" algn="ctr" defTabSz="1828800" rtl="0" eaLnBrk="1" latinLnBrk="0" hangingPunct="1"/>
                      <a:r>
                        <a:rPr lang="en-GB" sz="2400" b="1" kern="1200" noProof="0" dirty="0">
                          <a:solidFill>
                            <a:schemeClr val="lt1"/>
                          </a:solidFill>
                          <a:latin typeface="+mn-lt"/>
                          <a:ea typeface="+mn-ea"/>
                          <a:cs typeface="+mn-cs"/>
                        </a:rPr>
                        <a:t>Total DC cable losses /</a:t>
                      </a:r>
                      <a:br>
                        <a:rPr lang="en-GB" sz="2400" b="1" kern="1200" noProof="0" dirty="0">
                          <a:solidFill>
                            <a:schemeClr val="lt1"/>
                          </a:solidFill>
                          <a:latin typeface="+mn-lt"/>
                          <a:ea typeface="+mn-ea"/>
                          <a:cs typeface="+mn-cs"/>
                        </a:rPr>
                      </a:br>
                      <a:r>
                        <a:rPr lang="en-GB" sz="2400" b="1" kern="1200" noProof="0" dirty="0">
                          <a:solidFill>
                            <a:schemeClr val="lt1"/>
                          </a:solidFill>
                          <a:latin typeface="+mn-lt"/>
                          <a:ea typeface="+mn-ea"/>
                          <a:cs typeface="+mn-cs"/>
                        </a:rPr>
                        <a:t>Access point</a:t>
                      </a:r>
                    </a:p>
                    <a:p>
                      <a:pPr marL="0" marR="0" lvl="0" indent="0" algn="ctr" defTabSz="1828800" rtl="0" eaLnBrk="1" fontAlgn="auto" latinLnBrk="0" hangingPunct="1">
                        <a:lnSpc>
                          <a:spcPct val="100000"/>
                        </a:lnSpc>
                        <a:spcBef>
                          <a:spcPts val="0"/>
                        </a:spcBef>
                        <a:spcAft>
                          <a:spcPts val="0"/>
                        </a:spcAft>
                        <a:buClrTx/>
                        <a:buSzTx/>
                        <a:buFontTx/>
                        <a:buNone/>
                        <a:tabLst/>
                        <a:defRPr/>
                      </a:pPr>
                      <a:r>
                        <a:rPr lang="en-GB" sz="2400" b="1" kern="1200" noProof="0" dirty="0">
                          <a:solidFill>
                            <a:schemeClr val="lt1"/>
                          </a:solidFill>
                          <a:latin typeface="+mn-lt"/>
                          <a:ea typeface="+mn-ea"/>
                          <a:cs typeface="+mn-cs"/>
                        </a:rPr>
                        <a:t>(kW)</a:t>
                      </a:r>
                    </a:p>
                  </a:txBody>
                  <a:tcPr anchor="ctr"/>
                </a:tc>
                <a:extLst>
                  <a:ext uri="{0D108BD9-81ED-4DB2-BD59-A6C34878D82A}">
                    <a16:rowId xmlns:a16="http://schemas.microsoft.com/office/drawing/2014/main" val="4034639559"/>
                  </a:ext>
                </a:extLst>
              </a:tr>
              <a:tr h="370840">
                <a:tc>
                  <a:txBody>
                    <a:bodyPr/>
                    <a:lstStyle/>
                    <a:p>
                      <a:r>
                        <a:rPr lang="en-GB" sz="2400" noProof="0" dirty="0"/>
                        <a:t>Collider Dipoles (4 x 400 mm</a:t>
                      </a:r>
                      <a:r>
                        <a:rPr lang="en-GB" sz="2400" baseline="30000" noProof="0" dirty="0"/>
                        <a:t>2</a:t>
                      </a:r>
                      <a:r>
                        <a:rPr lang="en-GB" sz="2400" baseline="0" noProof="0" dirty="0"/>
                        <a:t>/ pole)</a:t>
                      </a:r>
                      <a:endParaRPr lang="en-GB" sz="2400" noProof="0" dirty="0"/>
                    </a:p>
                  </a:txBody>
                  <a:tcPr/>
                </a:tc>
                <a:tc>
                  <a:txBody>
                    <a:bodyPr/>
                    <a:lstStyle/>
                    <a:p>
                      <a:pPr algn="ctr"/>
                      <a:r>
                        <a:rPr lang="es-ES" sz="2400" dirty="0">
                          <a:solidFill>
                            <a:srgbClr val="000000"/>
                          </a:solidFill>
                        </a:rPr>
                        <a:t>18.8</a:t>
                      </a:r>
                      <a:endParaRPr lang="en-GB" sz="2400" dirty="0">
                        <a:solidFill>
                          <a:srgbClr val="000000"/>
                        </a:solidFill>
                      </a:endParaRPr>
                    </a:p>
                  </a:txBody>
                  <a:tcPr/>
                </a:tc>
                <a:tc>
                  <a:txBody>
                    <a:bodyPr/>
                    <a:lstStyle/>
                    <a:p>
                      <a:pPr algn="ctr"/>
                      <a:r>
                        <a:rPr lang="es-ES" sz="2400" dirty="0">
                          <a:solidFill>
                            <a:srgbClr val="000000"/>
                          </a:solidFill>
                        </a:rPr>
                        <a:t>2</a:t>
                      </a:r>
                      <a:endParaRPr lang="en-GB" sz="2400" dirty="0">
                        <a:solidFill>
                          <a:srgbClr val="000000"/>
                        </a:solidFill>
                      </a:endParaRPr>
                    </a:p>
                  </a:txBody>
                  <a:tcPr/>
                </a:tc>
                <a:tc>
                  <a:txBody>
                    <a:bodyPr/>
                    <a:lstStyle/>
                    <a:p>
                      <a:pPr algn="ctr"/>
                      <a:r>
                        <a:rPr lang="es-ES" sz="2400" dirty="0">
                          <a:solidFill>
                            <a:srgbClr val="000000"/>
                          </a:solidFill>
                        </a:rPr>
                        <a:t>37.6</a:t>
                      </a:r>
                      <a:endParaRPr lang="en-GB" sz="2400" dirty="0">
                        <a:solidFill>
                          <a:srgbClr val="000000"/>
                        </a:solidFill>
                      </a:endParaRPr>
                    </a:p>
                  </a:txBody>
                  <a:tcPr/>
                </a:tc>
                <a:extLst>
                  <a:ext uri="{0D108BD9-81ED-4DB2-BD59-A6C34878D82A}">
                    <a16:rowId xmlns:a16="http://schemas.microsoft.com/office/drawing/2014/main" val="1394470394"/>
                  </a:ext>
                </a:extLst>
              </a:tr>
              <a:tr h="370840">
                <a:tc>
                  <a:txBody>
                    <a:bodyPr/>
                    <a:lstStyle/>
                    <a:p>
                      <a:r>
                        <a:rPr lang="en-GB" sz="2400" noProof="0" dirty="0"/>
                        <a:t>Collider Quadrupoles (2 x 150 mm</a:t>
                      </a:r>
                      <a:r>
                        <a:rPr lang="en-GB" sz="2400" baseline="30000" noProof="0" dirty="0"/>
                        <a:t>2</a:t>
                      </a:r>
                      <a:r>
                        <a:rPr lang="en-GB" sz="2400" baseline="0" noProof="0" dirty="0"/>
                        <a:t>/ pole)</a:t>
                      </a:r>
                      <a:endParaRPr lang="en-GB" sz="2400" noProof="0" dirty="0"/>
                    </a:p>
                  </a:txBody>
                  <a:tcPr/>
                </a:tc>
                <a:tc>
                  <a:txBody>
                    <a:bodyPr/>
                    <a:lstStyle/>
                    <a:p>
                      <a:pPr algn="ctr"/>
                      <a:r>
                        <a:rPr lang="es-ES" sz="2400" dirty="0">
                          <a:solidFill>
                            <a:srgbClr val="000000"/>
                          </a:solidFill>
                        </a:rPr>
                        <a:t>175</a:t>
                      </a:r>
                      <a:endParaRPr lang="en-GB" sz="2400" dirty="0">
                        <a:solidFill>
                          <a:srgbClr val="000000"/>
                        </a:solidFill>
                      </a:endParaRPr>
                    </a:p>
                  </a:txBody>
                  <a:tcPr/>
                </a:tc>
                <a:tc>
                  <a:txBody>
                    <a:bodyPr/>
                    <a:lstStyle/>
                    <a:p>
                      <a:pPr algn="ctr"/>
                      <a:r>
                        <a:rPr lang="es-ES" sz="2400" dirty="0">
                          <a:solidFill>
                            <a:srgbClr val="000000"/>
                          </a:solidFill>
                        </a:rPr>
                        <a:t>4</a:t>
                      </a:r>
                      <a:endParaRPr lang="en-GB" sz="2400" dirty="0">
                        <a:solidFill>
                          <a:srgbClr val="000000"/>
                        </a:solidFill>
                      </a:endParaRPr>
                    </a:p>
                  </a:txBody>
                  <a:tcPr/>
                </a:tc>
                <a:tc>
                  <a:txBody>
                    <a:bodyPr/>
                    <a:lstStyle/>
                    <a:p>
                      <a:pPr algn="ctr"/>
                      <a:r>
                        <a:rPr lang="es-ES" sz="2400" dirty="0">
                          <a:solidFill>
                            <a:srgbClr val="000000"/>
                          </a:solidFill>
                        </a:rPr>
                        <a:t>700</a:t>
                      </a:r>
                      <a:endParaRPr lang="en-GB" sz="2400" dirty="0">
                        <a:solidFill>
                          <a:srgbClr val="000000"/>
                        </a:solidFill>
                      </a:endParaRPr>
                    </a:p>
                  </a:txBody>
                  <a:tcPr/>
                </a:tc>
                <a:extLst>
                  <a:ext uri="{0D108BD9-81ED-4DB2-BD59-A6C34878D82A}">
                    <a16:rowId xmlns:a16="http://schemas.microsoft.com/office/drawing/2014/main" val="3637235618"/>
                  </a:ext>
                </a:extLst>
              </a:tr>
              <a:tr h="370840">
                <a:tc>
                  <a:txBody>
                    <a:bodyPr/>
                    <a:lstStyle/>
                    <a:p>
                      <a:r>
                        <a:rPr lang="en-GB" sz="2400" noProof="0" dirty="0"/>
                        <a:t>Collider </a:t>
                      </a:r>
                      <a:r>
                        <a:rPr lang="en-GB" sz="2400" noProof="0" dirty="0" err="1"/>
                        <a:t>Sextupoles</a:t>
                      </a:r>
                      <a:r>
                        <a:rPr lang="en-GB" sz="2400" noProof="0" dirty="0"/>
                        <a:t> </a:t>
                      </a:r>
                    </a:p>
                  </a:txBody>
                  <a:tcPr/>
                </a:tc>
                <a:tc>
                  <a:txBody>
                    <a:bodyPr/>
                    <a:lstStyle/>
                    <a:p>
                      <a:pPr algn="ctr"/>
                      <a:r>
                        <a:rPr lang="es-ES" sz="2400" dirty="0">
                          <a:solidFill>
                            <a:srgbClr val="000000"/>
                          </a:solidFill>
                        </a:rPr>
                        <a:t>3.2</a:t>
                      </a:r>
                      <a:endParaRPr lang="en-GB" sz="2400" dirty="0">
                        <a:solidFill>
                          <a:srgbClr val="000000"/>
                        </a:solidFill>
                      </a:endParaRPr>
                    </a:p>
                  </a:txBody>
                  <a:tcPr/>
                </a:tc>
                <a:tc>
                  <a:txBody>
                    <a:bodyPr/>
                    <a:lstStyle/>
                    <a:p>
                      <a:pPr algn="ctr"/>
                      <a:r>
                        <a:rPr lang="es-ES" sz="2400" dirty="0">
                          <a:solidFill>
                            <a:srgbClr val="000000"/>
                          </a:solidFill>
                        </a:rPr>
                        <a:t>73</a:t>
                      </a:r>
                      <a:endParaRPr lang="en-GB" sz="2400" dirty="0">
                        <a:solidFill>
                          <a:srgbClr val="000000"/>
                        </a:solidFill>
                      </a:endParaRPr>
                    </a:p>
                  </a:txBody>
                  <a:tcPr/>
                </a:tc>
                <a:tc>
                  <a:txBody>
                    <a:bodyPr/>
                    <a:lstStyle/>
                    <a:p>
                      <a:pPr algn="ctr"/>
                      <a:r>
                        <a:rPr lang="es-ES" sz="2400" dirty="0">
                          <a:solidFill>
                            <a:srgbClr val="000000"/>
                          </a:solidFill>
                        </a:rPr>
                        <a:t>234</a:t>
                      </a:r>
                      <a:endParaRPr lang="en-GB" sz="2400" dirty="0">
                        <a:solidFill>
                          <a:srgbClr val="000000"/>
                        </a:solidFill>
                      </a:endParaRPr>
                    </a:p>
                  </a:txBody>
                  <a:tcPr/>
                </a:tc>
                <a:extLst>
                  <a:ext uri="{0D108BD9-81ED-4DB2-BD59-A6C34878D82A}">
                    <a16:rowId xmlns:a16="http://schemas.microsoft.com/office/drawing/2014/main" val="1018127486"/>
                  </a:ext>
                </a:extLst>
              </a:tr>
              <a:tr h="370840">
                <a:tc>
                  <a:txBody>
                    <a:bodyPr/>
                    <a:lstStyle/>
                    <a:p>
                      <a:r>
                        <a:rPr lang="en-GB" sz="2400" noProof="0" dirty="0"/>
                        <a:t>Booster Dipoles (4 x 400 mm</a:t>
                      </a:r>
                      <a:r>
                        <a:rPr lang="en-GB" sz="2400" baseline="30000" noProof="0" dirty="0"/>
                        <a:t>2</a:t>
                      </a:r>
                      <a:r>
                        <a:rPr lang="en-GB" sz="2400" baseline="0" noProof="0" dirty="0"/>
                        <a:t>/ pole)</a:t>
                      </a:r>
                      <a:endParaRPr lang="en-GB" sz="2400" noProof="0" dirty="0"/>
                    </a:p>
                  </a:txBody>
                  <a:tcPr/>
                </a:tc>
                <a:tc>
                  <a:txBody>
                    <a:bodyPr/>
                    <a:lstStyle/>
                    <a:p>
                      <a:pPr algn="ctr"/>
                      <a:r>
                        <a:rPr lang="es-ES" sz="2400" dirty="0">
                          <a:solidFill>
                            <a:srgbClr val="000000"/>
                          </a:solidFill>
                        </a:rPr>
                        <a:t>10</a:t>
                      </a:r>
                      <a:endParaRPr lang="en-GB" sz="2400" dirty="0">
                        <a:solidFill>
                          <a:srgbClr val="000000"/>
                        </a:solidFill>
                      </a:endParaRPr>
                    </a:p>
                  </a:txBody>
                  <a:tcPr/>
                </a:tc>
                <a:tc>
                  <a:txBody>
                    <a:bodyPr/>
                    <a:lstStyle/>
                    <a:p>
                      <a:pPr algn="ctr"/>
                      <a:r>
                        <a:rPr lang="es-ES" sz="2400" dirty="0">
                          <a:solidFill>
                            <a:srgbClr val="000000"/>
                          </a:solidFill>
                        </a:rPr>
                        <a:t>2</a:t>
                      </a:r>
                      <a:endParaRPr lang="en-GB" sz="2400" dirty="0">
                        <a:solidFill>
                          <a:srgbClr val="000000"/>
                        </a:solidFill>
                      </a:endParaRPr>
                    </a:p>
                  </a:txBody>
                  <a:tcPr/>
                </a:tc>
                <a:tc>
                  <a:txBody>
                    <a:bodyPr/>
                    <a:lstStyle/>
                    <a:p>
                      <a:pPr algn="ctr"/>
                      <a:r>
                        <a:rPr lang="es-ES" sz="2400" dirty="0">
                          <a:solidFill>
                            <a:srgbClr val="000000"/>
                          </a:solidFill>
                        </a:rPr>
                        <a:t>20</a:t>
                      </a:r>
                      <a:endParaRPr lang="en-GB" sz="2400" dirty="0">
                        <a:solidFill>
                          <a:srgbClr val="000000"/>
                        </a:solidFill>
                      </a:endParaRPr>
                    </a:p>
                  </a:txBody>
                  <a:tcPr/>
                </a:tc>
                <a:extLst>
                  <a:ext uri="{0D108BD9-81ED-4DB2-BD59-A6C34878D82A}">
                    <a16:rowId xmlns:a16="http://schemas.microsoft.com/office/drawing/2014/main" val="2913744553"/>
                  </a:ext>
                </a:extLst>
              </a:tr>
              <a:tr h="370840">
                <a:tc>
                  <a:txBody>
                    <a:bodyPr/>
                    <a:lstStyle/>
                    <a:p>
                      <a:r>
                        <a:rPr lang="en-GB" sz="2400" noProof="0" dirty="0"/>
                        <a:t>Booster Quadrupoles (2 x 150 mm</a:t>
                      </a:r>
                      <a:r>
                        <a:rPr lang="en-GB" sz="2400" baseline="30000" noProof="0" dirty="0"/>
                        <a:t>2</a:t>
                      </a:r>
                      <a:r>
                        <a:rPr lang="en-GB" sz="2400" baseline="0" noProof="0" dirty="0"/>
                        <a:t>/ pole)</a:t>
                      </a:r>
                      <a:endParaRPr lang="en-GB" sz="2400" noProof="0" dirty="0"/>
                    </a:p>
                  </a:txBody>
                  <a:tcPr/>
                </a:tc>
                <a:tc>
                  <a:txBody>
                    <a:bodyPr/>
                    <a:lstStyle/>
                    <a:p>
                      <a:pPr algn="ctr"/>
                      <a:r>
                        <a:rPr lang="es-ES" sz="2400" dirty="0">
                          <a:solidFill>
                            <a:srgbClr val="000000"/>
                          </a:solidFill>
                        </a:rPr>
                        <a:t>64</a:t>
                      </a:r>
                      <a:endParaRPr lang="en-GB" sz="2400" dirty="0">
                        <a:solidFill>
                          <a:srgbClr val="000000"/>
                        </a:solidFill>
                      </a:endParaRPr>
                    </a:p>
                  </a:txBody>
                  <a:tcPr/>
                </a:tc>
                <a:tc>
                  <a:txBody>
                    <a:bodyPr/>
                    <a:lstStyle/>
                    <a:p>
                      <a:pPr algn="ctr"/>
                      <a:r>
                        <a:rPr lang="es-ES" sz="2400" dirty="0">
                          <a:solidFill>
                            <a:srgbClr val="000000"/>
                          </a:solidFill>
                        </a:rPr>
                        <a:t>4</a:t>
                      </a:r>
                      <a:endParaRPr lang="en-GB" sz="2400" dirty="0">
                        <a:solidFill>
                          <a:srgbClr val="000000"/>
                        </a:solidFill>
                      </a:endParaRPr>
                    </a:p>
                  </a:txBody>
                  <a:tcPr/>
                </a:tc>
                <a:tc>
                  <a:txBody>
                    <a:bodyPr/>
                    <a:lstStyle/>
                    <a:p>
                      <a:pPr algn="ctr"/>
                      <a:r>
                        <a:rPr lang="es-ES" sz="2400" dirty="0">
                          <a:solidFill>
                            <a:srgbClr val="000000"/>
                          </a:solidFill>
                        </a:rPr>
                        <a:t>256</a:t>
                      </a:r>
                      <a:endParaRPr lang="en-GB" sz="2400" dirty="0">
                        <a:solidFill>
                          <a:srgbClr val="000000"/>
                        </a:solidFill>
                      </a:endParaRPr>
                    </a:p>
                  </a:txBody>
                  <a:tcPr/>
                </a:tc>
                <a:extLst>
                  <a:ext uri="{0D108BD9-81ED-4DB2-BD59-A6C34878D82A}">
                    <a16:rowId xmlns:a16="http://schemas.microsoft.com/office/drawing/2014/main" val="1708835481"/>
                  </a:ext>
                </a:extLst>
              </a:tr>
              <a:tr h="370840">
                <a:tc>
                  <a:txBody>
                    <a:bodyPr/>
                    <a:lstStyle/>
                    <a:p>
                      <a:r>
                        <a:rPr lang="en-GB" sz="2400" noProof="0" dirty="0"/>
                        <a:t>Booster </a:t>
                      </a:r>
                      <a:r>
                        <a:rPr lang="en-GB" sz="2400" noProof="0" dirty="0" err="1"/>
                        <a:t>Sextupoles</a:t>
                      </a:r>
                      <a:endParaRPr lang="en-GB" sz="2400" noProof="0" dirty="0"/>
                    </a:p>
                  </a:txBody>
                  <a:tcPr/>
                </a:tc>
                <a:tc>
                  <a:txBody>
                    <a:bodyPr/>
                    <a:lstStyle/>
                    <a:p>
                      <a:pPr algn="ctr"/>
                      <a:r>
                        <a:rPr lang="es-ES" sz="2400" dirty="0">
                          <a:solidFill>
                            <a:srgbClr val="000000"/>
                          </a:solidFill>
                        </a:rPr>
                        <a:t>2,5</a:t>
                      </a:r>
                      <a:endParaRPr lang="en-GB" sz="2400" dirty="0">
                        <a:solidFill>
                          <a:srgbClr val="000000"/>
                        </a:solidFill>
                      </a:endParaRPr>
                    </a:p>
                  </a:txBody>
                  <a:tcPr/>
                </a:tc>
                <a:tc>
                  <a:txBody>
                    <a:bodyPr/>
                    <a:lstStyle/>
                    <a:p>
                      <a:pPr algn="ctr"/>
                      <a:r>
                        <a:rPr lang="es-ES" sz="2400" dirty="0">
                          <a:solidFill>
                            <a:srgbClr val="000000"/>
                          </a:solidFill>
                        </a:rPr>
                        <a:t>37</a:t>
                      </a:r>
                      <a:endParaRPr lang="en-GB" sz="2400" dirty="0">
                        <a:solidFill>
                          <a:srgbClr val="000000"/>
                        </a:solidFill>
                      </a:endParaRPr>
                    </a:p>
                  </a:txBody>
                  <a:tcPr/>
                </a:tc>
                <a:tc>
                  <a:txBody>
                    <a:bodyPr/>
                    <a:lstStyle/>
                    <a:p>
                      <a:pPr algn="ctr"/>
                      <a:r>
                        <a:rPr lang="es-ES" sz="2400" dirty="0">
                          <a:solidFill>
                            <a:srgbClr val="000000"/>
                          </a:solidFill>
                        </a:rPr>
                        <a:t>93</a:t>
                      </a:r>
                      <a:endParaRPr lang="en-GB" sz="2400" dirty="0">
                        <a:solidFill>
                          <a:srgbClr val="000000"/>
                        </a:solidFill>
                      </a:endParaRPr>
                    </a:p>
                  </a:txBody>
                  <a:tcPr/>
                </a:tc>
                <a:extLst>
                  <a:ext uri="{0D108BD9-81ED-4DB2-BD59-A6C34878D82A}">
                    <a16:rowId xmlns:a16="http://schemas.microsoft.com/office/drawing/2014/main" val="439370891"/>
                  </a:ext>
                </a:extLst>
              </a:tr>
              <a:tr h="370840">
                <a:tc gridSpan="3">
                  <a:txBody>
                    <a:bodyPr/>
                    <a:lstStyle/>
                    <a:p>
                      <a:pPr algn="r"/>
                      <a:r>
                        <a:rPr lang="en-GB" sz="2400" noProof="0" dirty="0"/>
                        <a:t>TOTAL</a:t>
                      </a:r>
                    </a:p>
                  </a:txBody>
                  <a:tcPr/>
                </a:tc>
                <a:tc hMerge="1">
                  <a:txBody>
                    <a:bodyPr/>
                    <a:lstStyle/>
                    <a:p>
                      <a:pPr algn="ctr"/>
                      <a:endParaRPr lang="en-GB" sz="2400" dirty="0">
                        <a:solidFill>
                          <a:srgbClr val="000000"/>
                        </a:solidFill>
                      </a:endParaRPr>
                    </a:p>
                  </a:txBody>
                  <a:tcPr/>
                </a:tc>
                <a:tc hMerge="1">
                  <a:txBody>
                    <a:bodyPr/>
                    <a:lstStyle/>
                    <a:p>
                      <a:pPr algn="ctr"/>
                      <a:endParaRPr lang="en-GB" sz="2400" dirty="0">
                        <a:solidFill>
                          <a:srgbClr val="000000"/>
                        </a:solidFill>
                      </a:endParaRPr>
                    </a:p>
                  </a:txBody>
                  <a:tcPr/>
                </a:tc>
                <a:tc>
                  <a:txBody>
                    <a:bodyPr/>
                    <a:lstStyle/>
                    <a:p>
                      <a:pPr algn="ctr"/>
                      <a:r>
                        <a:rPr lang="en-GB" sz="2400" dirty="0">
                          <a:solidFill>
                            <a:srgbClr val="000000"/>
                          </a:solidFill>
                        </a:rPr>
                        <a:t>1340</a:t>
                      </a:r>
                    </a:p>
                  </a:txBody>
                  <a:tcPr/>
                </a:tc>
                <a:extLst>
                  <a:ext uri="{0D108BD9-81ED-4DB2-BD59-A6C34878D82A}">
                    <a16:rowId xmlns:a16="http://schemas.microsoft.com/office/drawing/2014/main" val="643619139"/>
                  </a:ext>
                </a:extLst>
              </a:tr>
            </a:tbl>
          </a:graphicData>
        </a:graphic>
      </p:graphicFrame>
      <p:graphicFrame>
        <p:nvGraphicFramePr>
          <p:cNvPr id="8" name="Table 7">
            <a:extLst>
              <a:ext uri="{FF2B5EF4-FFF2-40B4-BE49-F238E27FC236}">
                <a16:creationId xmlns:a16="http://schemas.microsoft.com/office/drawing/2014/main" id="{B3ED874E-F1E4-49E3-A9A8-F7EF5CFE56B8}"/>
              </a:ext>
            </a:extLst>
          </p:cNvPr>
          <p:cNvGraphicFramePr>
            <a:graphicFrameLocks noGrp="1"/>
          </p:cNvGraphicFramePr>
          <p:nvPr>
            <p:extLst>
              <p:ext uri="{D42A27DB-BD31-4B8C-83A1-F6EECF244321}">
                <p14:modId xmlns:p14="http://schemas.microsoft.com/office/powerpoint/2010/main" val="2818854273"/>
              </p:ext>
            </p:extLst>
          </p:nvPr>
        </p:nvGraphicFramePr>
        <p:xfrm>
          <a:off x="14020800" y="3657600"/>
          <a:ext cx="9764001" cy="4389120"/>
        </p:xfrm>
        <a:graphic>
          <a:graphicData uri="http://schemas.openxmlformats.org/drawingml/2006/table">
            <a:tbl>
              <a:tblPr firstRow="1" bandRow="1">
                <a:tableStyleId>{073A0DAA-6AF3-43AB-8588-CEC1D06C72B9}</a:tableStyleId>
              </a:tblPr>
              <a:tblGrid>
                <a:gridCol w="2509553">
                  <a:extLst>
                    <a:ext uri="{9D8B030D-6E8A-4147-A177-3AD203B41FA5}">
                      <a16:colId xmlns:a16="http://schemas.microsoft.com/office/drawing/2014/main" val="1187465083"/>
                    </a:ext>
                  </a:extLst>
                </a:gridCol>
                <a:gridCol w="2509553">
                  <a:extLst>
                    <a:ext uri="{9D8B030D-6E8A-4147-A177-3AD203B41FA5}">
                      <a16:colId xmlns:a16="http://schemas.microsoft.com/office/drawing/2014/main" val="4189308850"/>
                    </a:ext>
                  </a:extLst>
                </a:gridCol>
                <a:gridCol w="2727204">
                  <a:extLst>
                    <a:ext uri="{9D8B030D-6E8A-4147-A177-3AD203B41FA5}">
                      <a16:colId xmlns:a16="http://schemas.microsoft.com/office/drawing/2014/main" val="2160440289"/>
                    </a:ext>
                  </a:extLst>
                </a:gridCol>
                <a:gridCol w="2017691">
                  <a:extLst>
                    <a:ext uri="{9D8B030D-6E8A-4147-A177-3AD203B41FA5}">
                      <a16:colId xmlns:a16="http://schemas.microsoft.com/office/drawing/2014/main" val="3054811473"/>
                    </a:ext>
                  </a:extLst>
                </a:gridCol>
              </a:tblGrid>
              <a:tr h="370840">
                <a:tc gridSpan="2">
                  <a:txBody>
                    <a:bodyPr/>
                    <a:lstStyle/>
                    <a:p>
                      <a:pPr algn="ctr"/>
                      <a:r>
                        <a:rPr lang="en-GB" sz="2400" noProof="0" dirty="0"/>
                        <a:t>Circuit</a:t>
                      </a:r>
                    </a:p>
                  </a:txBody>
                  <a:tcPr anchor="ctr"/>
                </a:tc>
                <a:tc hMerge="1">
                  <a:txBody>
                    <a:bodyPr/>
                    <a:lstStyle/>
                    <a:p>
                      <a:pPr algn="ctr"/>
                      <a:endParaRPr lang="es-ES" sz="2400" dirty="0"/>
                    </a:p>
                  </a:txBody>
                  <a:tcPr anchor="ctr"/>
                </a:tc>
                <a:tc>
                  <a:txBody>
                    <a:bodyPr/>
                    <a:lstStyle/>
                    <a:p>
                      <a:pPr algn="ctr"/>
                      <a:r>
                        <a:rPr lang="en-GB" sz="2400" noProof="0" dirty="0"/>
                        <a:t>Power requirement</a:t>
                      </a:r>
                    </a:p>
                    <a:p>
                      <a:pPr algn="ctr"/>
                      <a:r>
                        <a:rPr lang="en-GB" sz="2400" noProof="0" dirty="0"/>
                        <a:t>(MW)</a:t>
                      </a:r>
                    </a:p>
                  </a:txBody>
                  <a:tcPr anchor="ctr"/>
                </a:tc>
                <a:tc>
                  <a:txBody>
                    <a:bodyPr/>
                    <a:lstStyle/>
                    <a:p>
                      <a:pPr algn="ctr"/>
                      <a:r>
                        <a:rPr lang="en-GB" sz="2400" noProof="0" dirty="0"/>
                        <a:t>Total (MW)</a:t>
                      </a:r>
                    </a:p>
                  </a:txBody>
                  <a:tcPr anchor="ctr"/>
                </a:tc>
                <a:extLst>
                  <a:ext uri="{0D108BD9-81ED-4DB2-BD59-A6C34878D82A}">
                    <a16:rowId xmlns:a16="http://schemas.microsoft.com/office/drawing/2014/main" val="4034639559"/>
                  </a:ext>
                </a:extLst>
              </a:tr>
              <a:tr h="370840">
                <a:tc rowSpan="3">
                  <a:txBody>
                    <a:bodyPr/>
                    <a:lstStyle/>
                    <a:p>
                      <a:pPr algn="ctr"/>
                      <a:r>
                        <a:rPr lang="en-GB" sz="2400" noProof="0" dirty="0"/>
                        <a:t>Collider</a:t>
                      </a:r>
                    </a:p>
                  </a:txBody>
                  <a:tcPr anchor="ctr"/>
                </a:tc>
                <a:tc>
                  <a:txBody>
                    <a:bodyPr/>
                    <a:lstStyle/>
                    <a:p>
                      <a:r>
                        <a:rPr lang="en-GB" sz="2400" noProof="0" dirty="0"/>
                        <a:t>Dipoles</a:t>
                      </a:r>
                    </a:p>
                  </a:txBody>
                  <a:tcPr/>
                </a:tc>
                <a:tc>
                  <a:txBody>
                    <a:bodyPr/>
                    <a:lstStyle/>
                    <a:p>
                      <a:pPr algn="ctr"/>
                      <a:r>
                        <a:rPr lang="en-GB" sz="2400" noProof="0" dirty="0"/>
                        <a:t>13.3</a:t>
                      </a:r>
                    </a:p>
                  </a:txBody>
                  <a:tcPr/>
                </a:tc>
                <a:tc rowSpan="3">
                  <a:txBody>
                    <a:bodyPr/>
                    <a:lstStyle/>
                    <a:p>
                      <a:pPr algn="ctr"/>
                      <a:r>
                        <a:rPr lang="en-GB" sz="2400" noProof="0" dirty="0">
                          <a:solidFill>
                            <a:srgbClr val="000000"/>
                          </a:solidFill>
                        </a:rPr>
                        <a:t>68</a:t>
                      </a:r>
                    </a:p>
                  </a:txBody>
                  <a:tcPr anchor="ctr"/>
                </a:tc>
                <a:extLst>
                  <a:ext uri="{0D108BD9-81ED-4DB2-BD59-A6C34878D82A}">
                    <a16:rowId xmlns:a16="http://schemas.microsoft.com/office/drawing/2014/main" val="1394470394"/>
                  </a:ext>
                </a:extLst>
              </a:tr>
              <a:tr h="370840">
                <a:tc vMerge="1">
                  <a:txBody>
                    <a:bodyPr/>
                    <a:lstStyle/>
                    <a:p>
                      <a:endParaRPr lang="en-GB" sz="2400" dirty="0"/>
                    </a:p>
                  </a:txBody>
                  <a:tcPr/>
                </a:tc>
                <a:tc>
                  <a:txBody>
                    <a:bodyPr/>
                    <a:lstStyle/>
                    <a:p>
                      <a:r>
                        <a:rPr lang="en-GB" sz="2400" noProof="0" dirty="0"/>
                        <a:t>Quadrupoles</a:t>
                      </a:r>
                    </a:p>
                  </a:txBody>
                  <a:tcPr/>
                </a:tc>
                <a:tc>
                  <a:txBody>
                    <a:bodyPr/>
                    <a:lstStyle/>
                    <a:p>
                      <a:pPr algn="ctr"/>
                      <a:r>
                        <a:rPr lang="en-GB" sz="2400" noProof="0" dirty="0"/>
                        <a:t>29.8</a:t>
                      </a:r>
                    </a:p>
                  </a:txBody>
                  <a:tcPr/>
                </a:tc>
                <a:tc vMerge="1">
                  <a:txBody>
                    <a:bodyPr/>
                    <a:lstStyle/>
                    <a:p>
                      <a:pPr algn="ctr"/>
                      <a:endParaRPr lang="en-GB" sz="2400" dirty="0">
                        <a:solidFill>
                          <a:srgbClr val="000000"/>
                        </a:solidFill>
                      </a:endParaRPr>
                    </a:p>
                  </a:txBody>
                  <a:tcPr/>
                </a:tc>
                <a:extLst>
                  <a:ext uri="{0D108BD9-81ED-4DB2-BD59-A6C34878D82A}">
                    <a16:rowId xmlns:a16="http://schemas.microsoft.com/office/drawing/2014/main" val="3637235618"/>
                  </a:ext>
                </a:extLst>
              </a:tr>
              <a:tr h="370840">
                <a:tc vMerge="1">
                  <a:txBody>
                    <a:bodyPr/>
                    <a:lstStyle/>
                    <a:p>
                      <a:endParaRPr lang="es-ES" sz="2400" dirty="0"/>
                    </a:p>
                  </a:txBody>
                  <a:tcPr/>
                </a:tc>
                <a:tc>
                  <a:txBody>
                    <a:bodyPr/>
                    <a:lstStyle/>
                    <a:p>
                      <a:r>
                        <a:rPr lang="en-GB" sz="2400" noProof="0" dirty="0" err="1"/>
                        <a:t>Sextupoles</a:t>
                      </a:r>
                      <a:endParaRPr lang="en-GB" sz="2400" noProof="0" dirty="0"/>
                    </a:p>
                  </a:txBody>
                  <a:tcPr/>
                </a:tc>
                <a:tc>
                  <a:txBody>
                    <a:bodyPr/>
                    <a:lstStyle/>
                    <a:p>
                      <a:pPr algn="ctr"/>
                      <a:r>
                        <a:rPr lang="en-GB" sz="2400" noProof="0" dirty="0">
                          <a:solidFill>
                            <a:srgbClr val="000000"/>
                          </a:solidFill>
                        </a:rPr>
                        <a:t>24.8</a:t>
                      </a:r>
                    </a:p>
                  </a:txBody>
                  <a:tcPr/>
                </a:tc>
                <a:tc vMerge="1">
                  <a:txBody>
                    <a:bodyPr/>
                    <a:lstStyle/>
                    <a:p>
                      <a:pPr algn="ctr"/>
                      <a:endParaRPr lang="en-GB" sz="2400" dirty="0">
                        <a:solidFill>
                          <a:srgbClr val="000000"/>
                        </a:solidFill>
                      </a:endParaRPr>
                    </a:p>
                  </a:txBody>
                  <a:tcPr/>
                </a:tc>
                <a:extLst>
                  <a:ext uri="{0D108BD9-81ED-4DB2-BD59-A6C34878D82A}">
                    <a16:rowId xmlns:a16="http://schemas.microsoft.com/office/drawing/2014/main" val="1018127486"/>
                  </a:ext>
                </a:extLst>
              </a:tr>
              <a:tr h="370840">
                <a:tc rowSpan="3">
                  <a:txBody>
                    <a:bodyPr/>
                    <a:lstStyle/>
                    <a:p>
                      <a:pPr algn="ctr"/>
                      <a:r>
                        <a:rPr lang="en-GB" sz="2400" noProof="0" dirty="0"/>
                        <a:t>Booster</a:t>
                      </a:r>
                    </a:p>
                  </a:txBody>
                  <a:tcPr anchor="ctr"/>
                </a:tc>
                <a:tc>
                  <a:txBody>
                    <a:bodyPr/>
                    <a:lstStyle/>
                    <a:p>
                      <a:r>
                        <a:rPr lang="en-GB" sz="2400" noProof="0" dirty="0"/>
                        <a:t>Dipoles</a:t>
                      </a:r>
                    </a:p>
                  </a:txBody>
                  <a:tcPr/>
                </a:tc>
                <a:tc>
                  <a:txBody>
                    <a:bodyPr/>
                    <a:lstStyle/>
                    <a:p>
                      <a:pPr algn="ctr"/>
                      <a:r>
                        <a:rPr lang="en-GB" sz="2400" noProof="0" dirty="0"/>
                        <a:t>4.7</a:t>
                      </a:r>
                    </a:p>
                  </a:txBody>
                  <a:tcPr/>
                </a:tc>
                <a:tc rowSpan="3">
                  <a:txBody>
                    <a:bodyPr/>
                    <a:lstStyle/>
                    <a:p>
                      <a:pPr algn="ctr"/>
                      <a:r>
                        <a:rPr lang="en-GB" sz="2400" noProof="0" dirty="0">
                          <a:solidFill>
                            <a:srgbClr val="000000"/>
                          </a:solidFill>
                        </a:rPr>
                        <a:t>20.7</a:t>
                      </a:r>
                    </a:p>
                  </a:txBody>
                  <a:tcPr anchor="ctr"/>
                </a:tc>
                <a:extLst>
                  <a:ext uri="{0D108BD9-81ED-4DB2-BD59-A6C34878D82A}">
                    <a16:rowId xmlns:a16="http://schemas.microsoft.com/office/drawing/2014/main" val="2913744553"/>
                  </a:ext>
                </a:extLst>
              </a:tr>
              <a:tr h="370840">
                <a:tc vMerge="1">
                  <a:txBody>
                    <a:bodyPr/>
                    <a:lstStyle/>
                    <a:p>
                      <a:endParaRPr lang="es-ES" sz="2400" dirty="0"/>
                    </a:p>
                  </a:txBody>
                  <a:tcPr/>
                </a:tc>
                <a:tc>
                  <a:txBody>
                    <a:bodyPr/>
                    <a:lstStyle/>
                    <a:p>
                      <a:r>
                        <a:rPr lang="en-GB" sz="2400" noProof="0" dirty="0"/>
                        <a:t>Quadrupoles</a:t>
                      </a:r>
                    </a:p>
                  </a:txBody>
                  <a:tcPr/>
                </a:tc>
                <a:tc>
                  <a:txBody>
                    <a:bodyPr/>
                    <a:lstStyle/>
                    <a:p>
                      <a:pPr algn="ctr"/>
                      <a:r>
                        <a:rPr lang="en-GB" sz="2400" noProof="0" dirty="0"/>
                        <a:t>10.6</a:t>
                      </a:r>
                    </a:p>
                  </a:txBody>
                  <a:tcPr/>
                </a:tc>
                <a:tc vMerge="1">
                  <a:txBody>
                    <a:bodyPr/>
                    <a:lstStyle/>
                    <a:p>
                      <a:pPr algn="ctr"/>
                      <a:endParaRPr lang="en-GB" sz="2400" dirty="0">
                        <a:solidFill>
                          <a:srgbClr val="000000"/>
                        </a:solidFill>
                      </a:endParaRPr>
                    </a:p>
                  </a:txBody>
                  <a:tcPr/>
                </a:tc>
                <a:extLst>
                  <a:ext uri="{0D108BD9-81ED-4DB2-BD59-A6C34878D82A}">
                    <a16:rowId xmlns:a16="http://schemas.microsoft.com/office/drawing/2014/main" val="1708835481"/>
                  </a:ext>
                </a:extLst>
              </a:tr>
              <a:tr h="370840">
                <a:tc vMerge="1">
                  <a:txBody>
                    <a:bodyPr/>
                    <a:lstStyle/>
                    <a:p>
                      <a:endParaRPr lang="en-GB" sz="2400" dirty="0"/>
                    </a:p>
                  </a:txBody>
                  <a:tcPr/>
                </a:tc>
                <a:tc>
                  <a:txBody>
                    <a:bodyPr/>
                    <a:lstStyle/>
                    <a:p>
                      <a:r>
                        <a:rPr lang="en-GB" sz="2400" noProof="0" dirty="0" err="1"/>
                        <a:t>Sextupoles</a:t>
                      </a:r>
                      <a:endParaRPr lang="en-GB" sz="2400" noProof="0" dirty="0"/>
                    </a:p>
                  </a:txBody>
                  <a:tcPr/>
                </a:tc>
                <a:tc>
                  <a:txBody>
                    <a:bodyPr/>
                    <a:lstStyle/>
                    <a:p>
                      <a:pPr algn="ctr"/>
                      <a:r>
                        <a:rPr lang="en-GB" sz="2400" noProof="0" dirty="0">
                          <a:solidFill>
                            <a:srgbClr val="000000"/>
                          </a:solidFill>
                        </a:rPr>
                        <a:t>5.4</a:t>
                      </a:r>
                    </a:p>
                  </a:txBody>
                  <a:tcPr/>
                </a:tc>
                <a:tc vMerge="1">
                  <a:txBody>
                    <a:bodyPr/>
                    <a:lstStyle/>
                    <a:p>
                      <a:pPr algn="ctr"/>
                      <a:endParaRPr lang="en-GB" sz="2400" dirty="0">
                        <a:solidFill>
                          <a:srgbClr val="000000"/>
                        </a:solidFill>
                      </a:endParaRPr>
                    </a:p>
                  </a:txBody>
                  <a:tcPr/>
                </a:tc>
                <a:extLst>
                  <a:ext uri="{0D108BD9-81ED-4DB2-BD59-A6C34878D82A}">
                    <a16:rowId xmlns:a16="http://schemas.microsoft.com/office/drawing/2014/main" val="439370891"/>
                  </a:ext>
                </a:extLst>
              </a:tr>
              <a:tr h="370840">
                <a:tc gridSpan="3">
                  <a:txBody>
                    <a:bodyPr/>
                    <a:lstStyle/>
                    <a:p>
                      <a:pPr algn="r"/>
                      <a:r>
                        <a:rPr lang="en-GB" sz="2400" noProof="0" dirty="0"/>
                        <a:t>All circuits</a:t>
                      </a:r>
                    </a:p>
                  </a:txBody>
                  <a:tcPr/>
                </a:tc>
                <a:tc hMerge="1">
                  <a:txBody>
                    <a:bodyPr/>
                    <a:lstStyle/>
                    <a:p>
                      <a:endParaRPr lang="en-GB" sz="2400" dirty="0"/>
                    </a:p>
                  </a:txBody>
                  <a:tcPr/>
                </a:tc>
                <a:tc hMerge="1">
                  <a:txBody>
                    <a:bodyPr/>
                    <a:lstStyle/>
                    <a:p>
                      <a:pPr algn="ctr"/>
                      <a:endParaRPr lang="en-GB" sz="2400" dirty="0">
                        <a:solidFill>
                          <a:srgbClr val="000000"/>
                        </a:solidFill>
                      </a:endParaRPr>
                    </a:p>
                  </a:txBody>
                  <a:tcPr/>
                </a:tc>
                <a:tc>
                  <a:txBody>
                    <a:bodyPr/>
                    <a:lstStyle/>
                    <a:p>
                      <a:pPr algn="ctr"/>
                      <a:r>
                        <a:rPr lang="en-GB" sz="2400" noProof="0" dirty="0">
                          <a:solidFill>
                            <a:srgbClr val="000000"/>
                          </a:solidFill>
                        </a:rPr>
                        <a:t>88.7</a:t>
                      </a:r>
                    </a:p>
                  </a:txBody>
                  <a:tcPr/>
                </a:tc>
                <a:extLst>
                  <a:ext uri="{0D108BD9-81ED-4DB2-BD59-A6C34878D82A}">
                    <a16:rowId xmlns:a16="http://schemas.microsoft.com/office/drawing/2014/main" val="1566033028"/>
                  </a:ext>
                </a:extLst>
              </a:tr>
            </a:tbl>
          </a:graphicData>
        </a:graphic>
      </p:graphicFrame>
      <p:sp>
        <p:nvSpPr>
          <p:cNvPr id="4" name="TextBox 3"/>
          <p:cNvSpPr txBox="1"/>
          <p:nvPr/>
        </p:nvSpPr>
        <p:spPr>
          <a:xfrm>
            <a:off x="17189480" y="10350688"/>
            <a:ext cx="7391400" cy="2939266"/>
          </a:xfrm>
          <a:prstGeom prst="rect">
            <a:avLst/>
          </a:prstGeom>
          <a:noFill/>
        </p:spPr>
        <p:txBody>
          <a:bodyPr wrap="square" rtlCol="0">
            <a:spAutoFit/>
          </a:bodyPr>
          <a:lstStyle/>
          <a:p>
            <a:pPr algn="l">
              <a:lnSpc>
                <a:spcPts val="3700"/>
              </a:lnSpc>
            </a:pPr>
            <a:r>
              <a:rPr lang="en-GB" b="1" dirty="0">
                <a:solidFill>
                  <a:srgbClr val="FF0000"/>
                </a:solidFill>
              </a:rPr>
              <a:t>Note on these numbers:</a:t>
            </a:r>
          </a:p>
          <a:p>
            <a:pPr marL="457200" indent="-457200" algn="l">
              <a:lnSpc>
                <a:spcPts val="3700"/>
              </a:lnSpc>
              <a:buFont typeface="Arial" panose="020B0604020202020204" pitchFamily="34" charset="0"/>
              <a:buChar char="•"/>
            </a:pPr>
            <a:r>
              <a:rPr lang="en-GB" sz="3000" dirty="0">
                <a:solidFill>
                  <a:srgbClr val="FF0000"/>
                </a:solidFill>
              </a:rPr>
              <a:t>All this is draft and consider some arbitrary choices</a:t>
            </a:r>
          </a:p>
          <a:p>
            <a:pPr marL="457200" indent="-457200" algn="l">
              <a:lnSpc>
                <a:spcPts val="3700"/>
              </a:lnSpc>
              <a:buFont typeface="Arial" panose="020B0604020202020204" pitchFamily="34" charset="0"/>
              <a:buChar char="•"/>
            </a:pPr>
            <a:r>
              <a:rPr lang="en-GB" sz="3000" dirty="0">
                <a:solidFill>
                  <a:srgbClr val="FF0000"/>
                </a:solidFill>
              </a:rPr>
              <a:t>This includes only the 3 magnet’s families for which we have a draft spec – </a:t>
            </a:r>
            <a:r>
              <a:rPr lang="en-GB" sz="3000" u="sng" dirty="0">
                <a:solidFill>
                  <a:srgbClr val="FF0000"/>
                </a:solidFill>
              </a:rPr>
              <a:t>many converters/circuits missing!</a:t>
            </a:r>
          </a:p>
        </p:txBody>
      </p:sp>
      <p:sp>
        <p:nvSpPr>
          <p:cNvPr id="14" name="Text Placeholder 6">
            <a:extLst>
              <a:ext uri="{FF2B5EF4-FFF2-40B4-BE49-F238E27FC236}">
                <a16:creationId xmlns:a16="http://schemas.microsoft.com/office/drawing/2014/main" id="{0611A532-113B-441E-9336-6D92255F7A5B}"/>
              </a:ext>
            </a:extLst>
          </p:cNvPr>
          <p:cNvSpPr>
            <a:spLocks noGrp="1"/>
          </p:cNvSpPr>
          <p:nvPr>
            <p:ph type="body" sz="quarter" idx="11"/>
          </p:nvPr>
        </p:nvSpPr>
        <p:spPr>
          <a:xfrm>
            <a:off x="14020800" y="2971800"/>
            <a:ext cx="9601200" cy="566822"/>
          </a:xfrm>
        </p:spPr>
        <p:txBody>
          <a:bodyPr/>
          <a:lstStyle/>
          <a:p>
            <a:r>
              <a:rPr lang="en-GB" dirty="0"/>
              <a:t>Summary</a:t>
            </a:r>
          </a:p>
        </p:txBody>
      </p:sp>
    </p:spTree>
    <p:extLst>
      <p:ext uri="{BB962C8B-B14F-4D97-AF65-F5344CB8AC3E}">
        <p14:creationId xmlns:p14="http://schemas.microsoft.com/office/powerpoint/2010/main" val="263509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7" name="Text Placeholder 6"/>
          <p:cNvSpPr>
            <a:spLocks noGrp="1"/>
          </p:cNvSpPr>
          <p:nvPr>
            <p:ph type="body" sz="quarter" idx="11"/>
          </p:nvPr>
        </p:nvSpPr>
        <p:spPr>
          <a:xfrm>
            <a:off x="1180799" y="2971800"/>
            <a:ext cx="10728000" cy="566822"/>
          </a:xfrm>
        </p:spPr>
        <p:txBody>
          <a:bodyPr/>
          <a:lstStyle/>
          <a:p>
            <a:r>
              <a:rPr lang="en-GB" dirty="0"/>
              <a:t>RF Powering</a:t>
            </a:r>
          </a:p>
        </p:txBody>
      </p:sp>
      <p:sp>
        <p:nvSpPr>
          <p:cNvPr id="3" name="Title 2"/>
          <p:cNvSpPr>
            <a:spLocks noGrp="1"/>
          </p:cNvSpPr>
          <p:nvPr>
            <p:ph type="title"/>
          </p:nvPr>
        </p:nvSpPr>
        <p:spPr>
          <a:xfrm>
            <a:off x="1180800" y="1540801"/>
            <a:ext cx="22035600" cy="1354800"/>
          </a:xfrm>
        </p:spPr>
        <p:txBody>
          <a:bodyPr/>
          <a:lstStyle/>
          <a:p>
            <a:r>
              <a:rPr lang="en-GB" dirty="0" err="1"/>
              <a:t>FCCee</a:t>
            </a:r>
            <a:r>
              <a:rPr lang="en-GB" dirty="0"/>
              <a:t> power converters DRAFT layout</a:t>
            </a:r>
          </a:p>
        </p:txBody>
      </p:sp>
      <p:sp>
        <p:nvSpPr>
          <p:cNvPr id="17" name="Text Placeholder 7"/>
          <p:cNvSpPr txBox="1">
            <a:spLocks/>
          </p:cNvSpPr>
          <p:nvPr/>
        </p:nvSpPr>
        <p:spPr>
          <a:xfrm>
            <a:off x="1219200" y="4191000"/>
            <a:ext cx="12344400" cy="7326000"/>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457200" indent="-457200">
              <a:buFont typeface="Arial" panose="020B0604020202020204" pitchFamily="34" charset="0"/>
              <a:buChar char="•"/>
            </a:pPr>
            <a:r>
              <a:rPr lang="en-GB" sz="3200" dirty="0"/>
              <a:t>50 MW synchrotron radiation loss per beam (collider only)</a:t>
            </a:r>
          </a:p>
          <a:p>
            <a:pPr marL="1105200" lvl="1" indent="-457200"/>
            <a:r>
              <a:rPr lang="en-GB" sz="3200" dirty="0"/>
              <a:t>~150MW electrical power (with high efficiency klystrons)</a:t>
            </a:r>
          </a:p>
          <a:p>
            <a:pPr marL="1105200" lvl="1" indent="-457200"/>
            <a:r>
              <a:rPr lang="en-GB" sz="3200" dirty="0"/>
              <a:t>~15 MW losses </a:t>
            </a:r>
          </a:p>
          <a:p>
            <a:pPr marL="457200" indent="-457200">
              <a:buFont typeface="Arial" panose="020B0604020202020204" pitchFamily="34" charset="0"/>
              <a:buChar char="•"/>
            </a:pPr>
            <a:r>
              <a:rPr lang="en-GB" sz="3200" dirty="0"/>
              <a:t>Modulators in pseudo DC (or CW) mode (or very slow cycling mode)</a:t>
            </a:r>
          </a:p>
          <a:p>
            <a:pPr marL="1105200" lvl="1" indent="-457200"/>
            <a:r>
              <a:rPr lang="en-GB" sz="3200" dirty="0"/>
              <a:t>No need to install them near klystrons</a:t>
            </a:r>
          </a:p>
          <a:p>
            <a:pPr marL="1105200" lvl="1" indent="-457200"/>
            <a:r>
              <a:rPr lang="en-GB" sz="3200" dirty="0"/>
              <a:t>Installation on surface possible</a:t>
            </a:r>
          </a:p>
          <a:p>
            <a:pPr marL="457200" indent="-457200">
              <a:buFont typeface="Arial" panose="020B0604020202020204" pitchFamily="34" charset="0"/>
              <a:buChar char="•"/>
            </a:pPr>
            <a:r>
              <a:rPr lang="en-GB" sz="3200" dirty="0"/>
              <a:t>High Voltage cables</a:t>
            </a:r>
          </a:p>
          <a:p>
            <a:pPr marL="1105200" lvl="1" indent="-457200"/>
            <a:r>
              <a:rPr lang="en-GB" sz="3200" dirty="0"/>
              <a:t>length ~140 m to 250 m</a:t>
            </a:r>
          </a:p>
          <a:p>
            <a:pPr marL="1105200" lvl="1" indent="-457200"/>
            <a:r>
              <a:rPr lang="en-GB" sz="3200" dirty="0"/>
              <a:t>Present roughly 100 pF/m </a:t>
            </a:r>
            <a:r>
              <a:rPr lang="en-GB" sz="3200" dirty="0">
                <a:sym typeface="Wingdings" panose="05000000000000000000" pitchFamily="2" charset="2"/>
              </a:rPr>
              <a:t> some energy stored!</a:t>
            </a:r>
          </a:p>
          <a:p>
            <a:pPr marL="1105200" lvl="1" indent="-457200"/>
            <a:endParaRPr lang="en-GB" sz="3200" dirty="0">
              <a:sym typeface="Wingdings" panose="05000000000000000000" pitchFamily="2" charset="2"/>
            </a:endParaRPr>
          </a:p>
          <a:p>
            <a:pPr marL="1105200" lvl="1" indent="-457200"/>
            <a:endParaRPr lang="en-GB" sz="3200" dirty="0">
              <a:sym typeface="Wingdings" panose="05000000000000000000" pitchFamily="2" charset="2"/>
            </a:endParaRPr>
          </a:p>
          <a:p>
            <a:pPr marL="1105200" lvl="1" indent="-457200"/>
            <a:endParaRPr lang="en-GB" sz="3200" dirty="0">
              <a:sym typeface="Wingdings" panose="05000000000000000000" pitchFamily="2" charset="2"/>
            </a:endParaRPr>
          </a:p>
          <a:p>
            <a:pPr marL="1105200" lvl="1" indent="-457200"/>
            <a:endParaRPr lang="en-GB" sz="3200" dirty="0">
              <a:sym typeface="Wingdings" panose="05000000000000000000" pitchFamily="2" charset="2"/>
            </a:endParaRPr>
          </a:p>
          <a:p>
            <a:pPr marL="1105200" lvl="1" indent="-457200"/>
            <a:endParaRPr lang="en-GB" sz="3200" dirty="0">
              <a:sym typeface="Wingdings" panose="05000000000000000000" pitchFamily="2" charset="2"/>
            </a:endParaRPr>
          </a:p>
          <a:p>
            <a:pPr marL="1105200" lvl="1" indent="-457200"/>
            <a:endParaRPr lang="en-GB" sz="3200" dirty="0">
              <a:sym typeface="Wingdings" panose="05000000000000000000" pitchFamily="2" charset="2"/>
            </a:endParaRPr>
          </a:p>
          <a:p>
            <a:pPr marL="1105200" lvl="1" indent="-457200"/>
            <a:endParaRPr lang="en-GB" sz="3200" dirty="0">
              <a:sym typeface="Wingdings" panose="05000000000000000000" pitchFamily="2" charset="2"/>
            </a:endParaRPr>
          </a:p>
          <a:p>
            <a:pPr marL="457200" indent="-457200">
              <a:buFont typeface="Arial" panose="020B0604020202020204" pitchFamily="34" charset="0"/>
              <a:buChar char="•"/>
            </a:pPr>
            <a:r>
              <a:rPr lang="en-GB" sz="3200" dirty="0"/>
              <a:t>Still to be checked if cost effective to install modulator on surface…</a:t>
            </a:r>
          </a:p>
          <a:p>
            <a:pPr marL="457200" indent="-457200">
              <a:buFont typeface="Arial" panose="020B0604020202020204" pitchFamily="34" charset="0"/>
              <a:buChar char="•"/>
            </a:pPr>
            <a:endParaRPr lang="en-GB" sz="3200" dirty="0"/>
          </a:p>
        </p:txBody>
      </p:sp>
      <p:sp>
        <p:nvSpPr>
          <p:cNvPr id="13" name="TextBox 12"/>
          <p:cNvSpPr txBox="1"/>
          <p:nvPr/>
        </p:nvSpPr>
        <p:spPr>
          <a:xfrm>
            <a:off x="2590800" y="10591800"/>
            <a:ext cx="8915400" cy="1041311"/>
          </a:xfrm>
          <a:prstGeom prst="rect">
            <a:avLst/>
          </a:prstGeom>
          <a:noFill/>
        </p:spPr>
        <p:txBody>
          <a:bodyPr wrap="square" rtlCol="0">
            <a:spAutoFit/>
          </a:bodyPr>
          <a:lstStyle/>
          <a:p>
            <a:pPr algn="l">
              <a:lnSpc>
                <a:spcPts val="3700"/>
              </a:lnSpc>
            </a:pPr>
            <a:r>
              <a:rPr lang="en-GB" sz="3000" dirty="0"/>
              <a:t>Protection devices would be needed in klystron gallery to protect klystrons in case of arcing </a:t>
            </a:r>
          </a:p>
        </p:txBody>
      </p:sp>
      <p:sp>
        <p:nvSpPr>
          <p:cNvPr id="14" name="Down Arrow 13"/>
          <p:cNvSpPr/>
          <p:nvPr/>
        </p:nvSpPr>
        <p:spPr>
          <a:xfrm>
            <a:off x="8153400" y="9220200"/>
            <a:ext cx="762000" cy="129540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Arrow Connector 17"/>
          <p:cNvCxnSpPr/>
          <p:nvPr/>
        </p:nvCxnSpPr>
        <p:spPr>
          <a:xfrm flipV="1">
            <a:off x="10744200" y="10896600"/>
            <a:ext cx="2514600" cy="381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3279896" y="3276600"/>
            <a:ext cx="11104104" cy="9601200"/>
          </a:xfrm>
          <a:prstGeom prst="rect">
            <a:avLst/>
          </a:prstGeom>
        </p:spPr>
      </p:pic>
    </p:spTree>
    <p:extLst>
      <p:ext uri="{BB962C8B-B14F-4D97-AF65-F5344CB8AC3E}">
        <p14:creationId xmlns:p14="http://schemas.microsoft.com/office/powerpoint/2010/main" val="383869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descr="Ein Bild, das Feuerwerk enthält.&#10;&#10;Automatisch generierte Beschreibung">
            <a:extLst>
              <a:ext uri="{FF2B5EF4-FFF2-40B4-BE49-F238E27FC236}">
                <a16:creationId xmlns:a16="http://schemas.microsoft.com/office/drawing/2014/main" id="{ED95C0F9-BB31-42B4-BEAE-2FE31E75F73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148" b="3148"/>
          <a:stretch>
            <a:fillRect/>
          </a:stretch>
        </p:blipFill>
        <p:spPr>
          <a:xfrm>
            <a:off x="11147" y="838200"/>
            <a:ext cx="24372853" cy="12810661"/>
          </a:xfrm>
        </p:spPr>
      </p:pic>
      <p:sp>
        <p:nvSpPr>
          <p:cNvPr id="2" name="Foliennummernplatzhalter 1">
            <a:extLst>
              <a:ext uri="{FF2B5EF4-FFF2-40B4-BE49-F238E27FC236}">
                <a16:creationId xmlns:a16="http://schemas.microsoft.com/office/drawing/2014/main" id="{7DE17B2A-8019-41B6-8858-1607AC225A22}"/>
              </a:ext>
            </a:extLst>
          </p:cNvPr>
          <p:cNvSpPr>
            <a:spLocks noGrp="1"/>
          </p:cNvSpPr>
          <p:nvPr>
            <p:ph type="sldNum" sz="quarter" idx="10"/>
          </p:nvPr>
        </p:nvSpPr>
        <p:spPr>
          <a:xfrm>
            <a:off x="23320801" y="259796"/>
            <a:ext cx="771944" cy="453523"/>
          </a:xfrm>
        </p:spPr>
        <p:txBody>
          <a:bodyPr/>
          <a:lstStyle/>
          <a:p>
            <a:fld id="{88A1DFE4-5FC5-43BD-BB7E-75EAD82B965F}" type="slidenum">
              <a:rPr lang="en-US" noProof="0" smtClean="0"/>
              <a:pPr/>
              <a:t>17</a:t>
            </a:fld>
            <a:endParaRPr lang="en-US" noProof="0" dirty="0"/>
          </a:p>
        </p:txBody>
      </p:sp>
      <p:sp>
        <p:nvSpPr>
          <p:cNvPr id="6" name="Titel 5">
            <a:extLst>
              <a:ext uri="{FF2B5EF4-FFF2-40B4-BE49-F238E27FC236}">
                <a16:creationId xmlns:a16="http://schemas.microsoft.com/office/drawing/2014/main" id="{CCE4C0F6-8682-4A93-87BF-5F4E9D939F2B}"/>
              </a:ext>
            </a:extLst>
          </p:cNvPr>
          <p:cNvSpPr>
            <a:spLocks noGrp="1"/>
          </p:cNvSpPr>
          <p:nvPr>
            <p:ph type="ctrTitle"/>
          </p:nvPr>
        </p:nvSpPr>
        <p:spPr/>
        <p:txBody>
          <a:bodyPr/>
          <a:lstStyle/>
          <a:p>
            <a:r>
              <a:rPr lang="en-US" sz="9600" b="1" dirty="0"/>
              <a:t>Evaluating DC Distribution</a:t>
            </a:r>
          </a:p>
        </p:txBody>
      </p:sp>
    </p:spTree>
    <p:extLst>
      <p:ext uri="{BB962C8B-B14F-4D97-AF65-F5344CB8AC3E}">
        <p14:creationId xmlns:p14="http://schemas.microsoft.com/office/powerpoint/2010/main" val="17193309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p:cNvSpPr>
            <a:spLocks noGrp="1"/>
          </p:cNvSpPr>
          <p:nvPr>
            <p:ph type="body" sz="quarter" idx="12"/>
          </p:nvPr>
        </p:nvSpPr>
        <p:spPr>
          <a:xfrm>
            <a:off x="13792200" y="2438400"/>
            <a:ext cx="14135400" cy="3886200"/>
          </a:xfrm>
        </p:spPr>
        <p:txBody>
          <a:bodyPr/>
          <a:lstStyle/>
          <a:p>
            <a:endParaRPr lang="en-GB" sz="3200" dirty="0"/>
          </a:p>
          <a:p>
            <a:pPr>
              <a:lnSpc>
                <a:spcPct val="100000"/>
              </a:lnSpc>
            </a:pPr>
            <a:r>
              <a:rPr lang="en-US" sz="3600" b="1" dirty="0"/>
              <a:t>Many loads require somewhere a DC voltage:</a:t>
            </a:r>
          </a:p>
          <a:p>
            <a:pPr marL="571500" indent="-571500">
              <a:lnSpc>
                <a:spcPct val="100000"/>
              </a:lnSpc>
              <a:buFont typeface="Arial" panose="020B0604020202020204" pitchFamily="34" charset="0"/>
              <a:buChar char="•"/>
            </a:pPr>
            <a:r>
              <a:rPr lang="en-US" sz="3600" dirty="0"/>
              <a:t>Power converters for magnet supply</a:t>
            </a:r>
          </a:p>
          <a:p>
            <a:pPr marL="571500" indent="-571500">
              <a:lnSpc>
                <a:spcPct val="100000"/>
              </a:lnSpc>
              <a:buFont typeface="Arial" panose="020B0604020202020204" pitchFamily="34" charset="0"/>
              <a:buChar char="•"/>
            </a:pPr>
            <a:r>
              <a:rPr lang="en-US" sz="3600" dirty="0"/>
              <a:t>Uninterruptible power supplies</a:t>
            </a:r>
          </a:p>
          <a:p>
            <a:pPr marL="571500" indent="-571500">
              <a:lnSpc>
                <a:spcPct val="100000"/>
              </a:lnSpc>
              <a:buFont typeface="Arial" panose="020B0604020202020204" pitchFamily="34" charset="0"/>
              <a:buChar char="•"/>
            </a:pPr>
            <a:r>
              <a:rPr lang="en-US" sz="3600" dirty="0"/>
              <a:t>Computing infrastructure and data centers</a:t>
            </a:r>
          </a:p>
          <a:p>
            <a:pPr marL="571500" indent="-571500">
              <a:lnSpc>
                <a:spcPct val="100000"/>
              </a:lnSpc>
              <a:buFont typeface="Arial" panose="020B0604020202020204" pitchFamily="34" charset="0"/>
              <a:buChar char="•"/>
            </a:pPr>
            <a:r>
              <a:rPr lang="en-US" sz="3600" dirty="0"/>
              <a:t>Detector equipment</a:t>
            </a:r>
          </a:p>
          <a:p>
            <a:pPr marL="571500" indent="-571500">
              <a:lnSpc>
                <a:spcPct val="100000"/>
              </a:lnSpc>
              <a:buFont typeface="Arial" panose="020B0604020202020204" pitchFamily="34" charset="0"/>
              <a:buChar char="•"/>
            </a:pPr>
            <a:r>
              <a:rPr lang="en-US" sz="3600" dirty="0"/>
              <a:t>…</a:t>
            </a:r>
          </a:p>
          <a:p>
            <a:pPr>
              <a:lnSpc>
                <a:spcPct val="100000"/>
              </a:lnSpc>
            </a:pPr>
            <a:endParaRPr lang="en-US" sz="3600" dirty="0"/>
          </a:p>
          <a:p>
            <a:pPr marL="571500" indent="-571500">
              <a:lnSpc>
                <a:spcPct val="150000"/>
              </a:lnSpc>
              <a:buFont typeface="Arial" panose="020B0604020202020204" pitchFamily="34" charset="0"/>
              <a:buChar char="•"/>
            </a:pPr>
            <a:endParaRPr lang="en-US" sz="3600" dirty="0"/>
          </a:p>
          <a:p>
            <a:pPr marL="571500" indent="-571500">
              <a:buFont typeface="Arial" panose="020B0604020202020204" pitchFamily="34" charset="0"/>
              <a:buChar char="•"/>
            </a:pPr>
            <a:endParaRPr lang="en-GB" sz="3600" dirty="0"/>
          </a:p>
          <a:p>
            <a:endParaRPr lang="en-GB" sz="3600" dirty="0"/>
          </a:p>
          <a:p>
            <a:endParaRPr lang="en-GB" sz="3600" dirty="0"/>
          </a:p>
          <a:p>
            <a:endParaRPr lang="en-GB" sz="3200" dirty="0"/>
          </a:p>
          <a:p>
            <a:r>
              <a:rPr lang="en-GB" sz="3200" dirty="0"/>
              <a:t> </a:t>
            </a:r>
          </a:p>
          <a:p>
            <a:endParaRPr lang="en-GB" sz="3200" dirty="0"/>
          </a:p>
          <a:p>
            <a:endParaRPr lang="en-GB" sz="3200" dirty="0"/>
          </a:p>
          <a:p>
            <a:endParaRPr lang="en-GB" sz="3200" dirty="0"/>
          </a:p>
          <a:p>
            <a:endParaRPr lang="en-GB" sz="3200" dirty="0"/>
          </a:p>
          <a:p>
            <a:endParaRPr lang="en-GB" sz="3200" dirty="0"/>
          </a:p>
        </p:txBody>
      </p:sp>
      <p:sp>
        <p:nvSpPr>
          <p:cNvPr id="5" name="Text Placeholder 4"/>
          <p:cNvSpPr>
            <a:spLocks noGrp="1"/>
          </p:cNvSpPr>
          <p:nvPr>
            <p:ph type="body" sz="quarter" idx="12"/>
          </p:nvPr>
        </p:nvSpPr>
        <p:spPr>
          <a:xfrm>
            <a:off x="1136929" y="3352800"/>
            <a:ext cx="10728000" cy="6781800"/>
          </a:xfrm>
        </p:spPr>
        <p:txBody>
          <a:bodyPr/>
          <a:lstStyle/>
          <a:p>
            <a:r>
              <a:rPr lang="en-GB" sz="3600" b="1" dirty="0"/>
              <a:t>A DC system can transmit more power </a:t>
            </a:r>
            <a:r>
              <a:rPr lang="en-GB" sz="3600" dirty="0"/>
              <a:t>(for equal current and voltages) </a:t>
            </a:r>
            <a:r>
              <a:rPr lang="en-GB" sz="3600" b="1" dirty="0"/>
              <a:t>on two cores than the AC using three cores</a:t>
            </a:r>
          </a:p>
          <a:p>
            <a:endParaRPr lang="en-GB" sz="3200" dirty="0"/>
          </a:p>
          <a:p>
            <a:endParaRPr lang="en-GB" sz="3200" dirty="0"/>
          </a:p>
          <a:p>
            <a:endParaRPr lang="en-GB" sz="3200" dirty="0"/>
          </a:p>
          <a:p>
            <a:endParaRPr lang="en-GB" sz="3200" dirty="0"/>
          </a:p>
          <a:p>
            <a:endParaRPr lang="en-GB" sz="3200" dirty="0"/>
          </a:p>
          <a:p>
            <a:r>
              <a:rPr lang="en-GB" sz="3600" b="1" dirty="0"/>
              <a:t>lower transmission losses, less copper required</a:t>
            </a:r>
            <a:endParaRPr lang="en-GB" sz="3600" dirty="0"/>
          </a:p>
          <a:p>
            <a:endParaRPr lang="en-GB" sz="3200" dirty="0"/>
          </a:p>
          <a:p>
            <a:r>
              <a:rPr lang="en-GB" sz="3600" b="1" dirty="0"/>
              <a:t>increased power transfer capacity, no need of compensating equipment</a:t>
            </a:r>
          </a:p>
          <a:p>
            <a:endParaRPr lang="en-US" sz="3600" b="1" dirty="0"/>
          </a:p>
          <a:p>
            <a:r>
              <a:rPr lang="en-US" sz="3600" b="1" dirty="0"/>
              <a:t>Lower voltage drops due to inductive effects</a:t>
            </a:r>
            <a:endParaRPr lang="en-GB" sz="3600" b="1" dirty="0"/>
          </a:p>
          <a:p>
            <a:endParaRPr lang="en-GB" sz="3200" dirty="0"/>
          </a:p>
          <a:p>
            <a:r>
              <a:rPr lang="en-GB" sz="3200" dirty="0"/>
              <a:t> </a:t>
            </a:r>
          </a:p>
          <a:p>
            <a:endParaRPr lang="en-GB" sz="3200" dirty="0"/>
          </a:p>
          <a:p>
            <a:endParaRPr lang="en-GB" sz="3200" dirty="0"/>
          </a:p>
          <a:p>
            <a:endParaRPr lang="en-GB" sz="3200" dirty="0"/>
          </a:p>
          <a:p>
            <a:endParaRPr lang="en-GB" sz="3200" dirty="0"/>
          </a:p>
          <a:p>
            <a:endParaRPr lang="en-GB" sz="3200" dirty="0"/>
          </a:p>
        </p:txBody>
      </p:sp>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18</a:t>
            </a:fld>
            <a:endParaRPr lang="en-US" noProof="0"/>
          </a:p>
        </p:txBody>
      </p:sp>
      <p:sp>
        <p:nvSpPr>
          <p:cNvPr id="4" name="Title 3"/>
          <p:cNvSpPr>
            <a:spLocks noGrp="1"/>
          </p:cNvSpPr>
          <p:nvPr>
            <p:ph type="title"/>
          </p:nvPr>
        </p:nvSpPr>
        <p:spPr>
          <a:xfrm>
            <a:off x="1180800" y="1540801"/>
            <a:ext cx="22035600" cy="1126200"/>
          </a:xfrm>
        </p:spPr>
        <p:txBody>
          <a:bodyPr/>
          <a:lstStyle/>
          <a:p>
            <a:r>
              <a:rPr lang="en-GB" sz="7200" dirty="0"/>
              <a:t>Advantages of DC systems over AC</a:t>
            </a:r>
          </a:p>
        </p:txBody>
      </p:sp>
      <p:pic>
        <p:nvPicPr>
          <p:cNvPr id="7" name="Picture 6"/>
          <p:cNvPicPr>
            <a:picLocks noChangeAspect="1"/>
          </p:cNvPicPr>
          <p:nvPr/>
        </p:nvPicPr>
        <p:blipFill>
          <a:blip r:embed="rId2"/>
          <a:stretch>
            <a:fillRect/>
          </a:stretch>
        </p:blipFill>
        <p:spPr>
          <a:xfrm>
            <a:off x="1600200" y="11125200"/>
            <a:ext cx="2361972" cy="2494082"/>
          </a:xfrm>
          <a:prstGeom prst="rect">
            <a:avLst/>
          </a:prstGeom>
        </p:spPr>
      </p:pic>
      <p:pic>
        <p:nvPicPr>
          <p:cNvPr id="6" name="Picture 5"/>
          <p:cNvPicPr>
            <a:picLocks noChangeAspect="1"/>
          </p:cNvPicPr>
          <p:nvPr/>
        </p:nvPicPr>
        <p:blipFill>
          <a:blip r:embed="rId3"/>
          <a:stretch>
            <a:fillRect/>
          </a:stretch>
        </p:blipFill>
        <p:spPr>
          <a:xfrm>
            <a:off x="6400800" y="11887200"/>
            <a:ext cx="2501486" cy="1735725"/>
          </a:xfrm>
          <a:prstGeom prst="rect">
            <a:avLst/>
          </a:prstGeom>
        </p:spPr>
      </p:pic>
      <p:sp>
        <p:nvSpPr>
          <p:cNvPr id="9" name="Text Placeholder 4"/>
          <p:cNvSpPr>
            <a:spLocks noGrp="1"/>
          </p:cNvSpPr>
          <p:nvPr>
            <p:ph type="body" sz="quarter" idx="12"/>
          </p:nvPr>
        </p:nvSpPr>
        <p:spPr>
          <a:xfrm>
            <a:off x="304800" y="10591800"/>
            <a:ext cx="5793915" cy="1608900"/>
          </a:xfrm>
        </p:spPr>
        <p:txBody>
          <a:bodyPr/>
          <a:lstStyle/>
          <a:p>
            <a:r>
              <a:rPr lang="en-GB" sz="3200" b="1" dirty="0"/>
              <a:t>AC three phase system</a:t>
            </a:r>
          </a:p>
        </p:txBody>
      </p:sp>
      <p:sp>
        <p:nvSpPr>
          <p:cNvPr id="11" name="Text Placeholder 4"/>
          <p:cNvSpPr>
            <a:spLocks noGrp="1"/>
          </p:cNvSpPr>
          <p:nvPr>
            <p:ph type="body" sz="quarter" idx="12"/>
          </p:nvPr>
        </p:nvSpPr>
        <p:spPr>
          <a:xfrm>
            <a:off x="6477000" y="10591800"/>
            <a:ext cx="6019800" cy="1608900"/>
          </a:xfrm>
        </p:spPr>
        <p:txBody>
          <a:bodyPr/>
          <a:lstStyle/>
          <a:p>
            <a:r>
              <a:rPr lang="en-GB" sz="3200" b="1" dirty="0"/>
              <a:t>DC system</a:t>
            </a:r>
          </a:p>
        </p:txBody>
      </p:sp>
      <mc:AlternateContent xmlns:mc="http://schemas.openxmlformats.org/markup-compatibility/2006" xmlns:a14="http://schemas.microsoft.com/office/drawing/2010/main">
        <mc:Choice Requires="a14">
          <p:sp>
            <p:nvSpPr>
              <p:cNvPr id="16" name="TextBox 15"/>
              <p:cNvSpPr txBox="1"/>
              <p:nvPr/>
            </p:nvSpPr>
            <p:spPr>
              <a:xfrm>
                <a:off x="2209800" y="5867400"/>
                <a:ext cx="8077200" cy="474489"/>
              </a:xfrm>
              <a:prstGeom prst="rect">
                <a:avLst/>
              </a:prstGeom>
              <a:noFill/>
            </p:spPr>
            <p:txBody>
              <a:bodyPr wrap="square" lIns="0" tIns="0" rIns="0" bIns="0" rtlCol="0">
                <a:spAutoFit/>
              </a:bodyPr>
              <a:lstStyle/>
              <a:p>
                <a:pPr algn="l">
                  <a:lnSpc>
                    <a:spcPts val="3700"/>
                  </a:lnSpc>
                </a:pPr>
                <a14:m>
                  <m:oMathPara xmlns:m="http://schemas.openxmlformats.org/officeDocument/2006/math">
                    <m:oMathParaPr>
                      <m:jc m:val="center"/>
                    </m:oMathParaPr>
                    <m:oMath xmlns:m="http://schemas.openxmlformats.org/officeDocument/2006/math">
                      <m:f>
                        <m:fPr>
                          <m:ctrlPr>
                            <a:rPr lang="en-GB" sz="4000" i="1" smtClean="0">
                              <a:latin typeface="Cambria Math" panose="02040503050406030204" pitchFamily="18" charset="0"/>
                            </a:rPr>
                          </m:ctrlPr>
                        </m:fPr>
                        <m:num>
                          <m:sSub>
                            <m:sSubPr>
                              <m:ctrlPr>
                                <a:rPr lang="en-GB" sz="4000" i="1" smtClean="0">
                                  <a:latin typeface="Cambria Math" panose="02040503050406030204" pitchFamily="18" charset="0"/>
                                </a:rPr>
                              </m:ctrlPr>
                            </m:sSubPr>
                            <m:e>
                              <m:r>
                                <a:rPr lang="en-US" sz="4000" b="0" i="1" smtClean="0">
                                  <a:latin typeface="Cambria Math" panose="02040503050406030204" pitchFamily="18" charset="0"/>
                                </a:rPr>
                                <m:t>𝑃</m:t>
                              </m:r>
                            </m:e>
                            <m:sub>
                              <m:r>
                                <a:rPr lang="en-US" sz="4000" b="0" i="1" smtClean="0">
                                  <a:latin typeface="Cambria Math" panose="02040503050406030204" pitchFamily="18" charset="0"/>
                                </a:rPr>
                                <m:t>𝐷𝐶</m:t>
                              </m:r>
                            </m:sub>
                          </m:sSub>
                        </m:num>
                        <m:den>
                          <m:sSub>
                            <m:sSubPr>
                              <m:ctrlPr>
                                <a:rPr lang="en-GB" sz="4000" i="1" smtClean="0">
                                  <a:latin typeface="Cambria Math" panose="02040503050406030204" pitchFamily="18" charset="0"/>
                                </a:rPr>
                              </m:ctrlPr>
                            </m:sSubPr>
                            <m:e>
                              <m:r>
                                <a:rPr lang="en-US" sz="4000" b="0" i="1" smtClean="0">
                                  <a:latin typeface="Cambria Math" panose="02040503050406030204" pitchFamily="18" charset="0"/>
                                </a:rPr>
                                <m:t>𝑃</m:t>
                              </m:r>
                            </m:e>
                            <m:sub>
                              <m:r>
                                <a:rPr lang="en-US" sz="4000" b="0" i="1" smtClean="0">
                                  <a:latin typeface="Cambria Math" panose="02040503050406030204" pitchFamily="18" charset="0"/>
                                </a:rPr>
                                <m:t>𝐴𝐶</m:t>
                              </m:r>
                            </m:sub>
                          </m:sSub>
                        </m:den>
                      </m:f>
                      <m:r>
                        <a:rPr lang="en-GB" sz="4000" i="1" smtClean="0">
                          <a:latin typeface="Cambria Math" panose="02040503050406030204" pitchFamily="18" charset="0"/>
                        </a:rPr>
                        <m:t>=</m:t>
                      </m:r>
                      <m:f>
                        <m:fPr>
                          <m:ctrlPr>
                            <a:rPr lang="en-GB" sz="4000" i="1" smtClean="0">
                              <a:latin typeface="Cambria Math" panose="02040503050406030204" pitchFamily="18" charset="0"/>
                            </a:rPr>
                          </m:ctrlPr>
                        </m:fPr>
                        <m:num>
                          <m:f>
                            <m:fPr>
                              <m:ctrlPr>
                                <a:rPr lang="en-US" sz="4000" b="0" i="1" smtClean="0">
                                  <a:latin typeface="Cambria Math" panose="02040503050406030204" pitchFamily="18" charset="0"/>
                                </a:rPr>
                              </m:ctrlPr>
                            </m:fPr>
                            <m:num>
                              <m:r>
                                <a:rPr lang="fr-CH" sz="4000" b="0" i="1" smtClean="0">
                                  <a:latin typeface="Cambria Math" panose="02040503050406030204" pitchFamily="18" charset="0"/>
                                </a:rPr>
                                <m:t>2</m:t>
                              </m:r>
                            </m:num>
                            <m:den>
                              <m:rad>
                                <m:radPr>
                                  <m:degHide m:val="on"/>
                                  <m:ctrlPr>
                                    <a:rPr lang="en-US" sz="4000" b="0" i="1" smtClean="0">
                                      <a:latin typeface="Cambria Math" panose="02040503050406030204" pitchFamily="18" charset="0"/>
                                    </a:rPr>
                                  </m:ctrlPr>
                                </m:radPr>
                                <m:deg/>
                                <m:e>
                                  <m:r>
                                    <a:rPr lang="fr-CH" sz="4000" b="0" i="1" smtClean="0">
                                      <a:latin typeface="Cambria Math" panose="02040503050406030204" pitchFamily="18" charset="0"/>
                                    </a:rPr>
                                    <m:t>3</m:t>
                                  </m:r>
                                </m:e>
                              </m:rad>
                            </m:den>
                          </m:f>
                          <m:rad>
                            <m:radPr>
                              <m:degHide m:val="on"/>
                              <m:ctrlPr>
                                <a:rPr lang="en-US" sz="4000" b="0" i="1" smtClean="0">
                                  <a:latin typeface="Cambria Math" panose="02040503050406030204" pitchFamily="18" charset="0"/>
                                </a:rPr>
                              </m:ctrlPr>
                            </m:radPr>
                            <m:deg/>
                            <m:e>
                              <m:r>
                                <a:rPr lang="fr-CH" sz="4000" b="0" i="1" smtClean="0">
                                  <a:latin typeface="Cambria Math" panose="02040503050406030204" pitchFamily="18" charset="0"/>
                                </a:rPr>
                                <m:t>2</m:t>
                              </m:r>
                            </m:e>
                          </m:rad>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𝑉</m:t>
                              </m:r>
                            </m:e>
                            <m:sub>
                              <m:r>
                                <a:rPr lang="en-US" sz="4000" b="0" i="1" smtClean="0">
                                  <a:latin typeface="Cambria Math" panose="02040503050406030204" pitchFamily="18" charset="0"/>
                                </a:rPr>
                                <m:t>𝐷𝐶</m:t>
                              </m:r>
                            </m:sub>
                          </m:sSub>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𝐼</m:t>
                              </m:r>
                            </m:e>
                            <m:sub>
                              <m:r>
                                <a:rPr lang="en-US" sz="4000" b="0" i="1" smtClean="0">
                                  <a:latin typeface="Cambria Math" panose="02040503050406030204" pitchFamily="18" charset="0"/>
                                </a:rPr>
                                <m:t>𝐷𝐶</m:t>
                              </m:r>
                            </m:sub>
                          </m:sSub>
                        </m:num>
                        <m:den>
                          <m:r>
                            <a:rPr lang="fr-CH" sz="4000" b="0" i="1" smtClean="0">
                              <a:latin typeface="Cambria Math" panose="02040503050406030204" pitchFamily="18" charset="0"/>
                            </a:rPr>
                            <m:t>3</m:t>
                          </m:r>
                          <m:sSub>
                            <m:sSubPr>
                              <m:ctrlPr>
                                <a:rPr lang="en-GB" sz="4000" i="1" smtClean="0">
                                  <a:latin typeface="Cambria Math" panose="02040503050406030204" pitchFamily="18" charset="0"/>
                                </a:rPr>
                              </m:ctrlPr>
                            </m:sSubPr>
                            <m:e>
                              <m:r>
                                <a:rPr lang="en-US" sz="4000" b="0" i="1" smtClean="0">
                                  <a:latin typeface="Cambria Math" panose="02040503050406030204" pitchFamily="18" charset="0"/>
                                </a:rPr>
                                <m:t>𝑉</m:t>
                              </m:r>
                            </m:e>
                            <m:sub>
                              <m:r>
                                <a:rPr lang="en-US" sz="4000" b="0" i="1" smtClean="0">
                                  <a:latin typeface="Cambria Math" panose="02040503050406030204" pitchFamily="18" charset="0"/>
                                </a:rPr>
                                <m:t>𝐴𝐶</m:t>
                              </m:r>
                            </m:sub>
                          </m:sSub>
                          <m:sSub>
                            <m:sSubPr>
                              <m:ctrlPr>
                                <a:rPr lang="en-GB" sz="4000" i="1" smtClean="0">
                                  <a:latin typeface="Cambria Math" panose="02040503050406030204" pitchFamily="18" charset="0"/>
                                </a:rPr>
                              </m:ctrlPr>
                            </m:sSubPr>
                            <m:e>
                              <m:r>
                                <a:rPr lang="en-US" sz="4000" b="0" i="1" smtClean="0">
                                  <a:latin typeface="Cambria Math" panose="02040503050406030204" pitchFamily="18" charset="0"/>
                                </a:rPr>
                                <m:t>𝐼</m:t>
                              </m:r>
                            </m:e>
                            <m:sub>
                              <m:r>
                                <a:rPr lang="en-US" sz="4000" b="0" i="1" smtClean="0">
                                  <a:latin typeface="Cambria Math" panose="02040503050406030204" pitchFamily="18" charset="0"/>
                                </a:rPr>
                                <m:t>𝐴𝐶</m:t>
                              </m:r>
                            </m:sub>
                          </m:sSub>
                        </m:den>
                      </m:f>
                      <m:r>
                        <a:rPr lang="en-US" sz="4000" i="1">
                          <a:latin typeface="Cambria Math" panose="02040503050406030204" pitchFamily="18" charset="0"/>
                          <a:ea typeface="Cambria Math" panose="02040503050406030204" pitchFamily="18" charset="0"/>
                        </a:rPr>
                        <m:t>≈</m:t>
                      </m:r>
                      <m:r>
                        <a:rPr lang="fr-CH" sz="4000" b="0" i="1" smtClean="0">
                          <a:latin typeface="Cambria Math" panose="02040503050406030204" pitchFamily="18" charset="0"/>
                          <a:ea typeface="Cambria Math" panose="02040503050406030204" pitchFamily="18" charset="0"/>
                        </a:rPr>
                        <m:t>0.95</m:t>
                      </m:r>
                    </m:oMath>
                  </m:oMathPara>
                </a14:m>
                <a:endParaRPr lang="en-GB" sz="1800" dirty="0"/>
              </a:p>
            </p:txBody>
          </p:sp>
        </mc:Choice>
        <mc:Fallback xmlns="">
          <p:sp>
            <p:nvSpPr>
              <p:cNvPr id="16" name="TextBox 15"/>
              <p:cNvSpPr txBox="1">
                <a:spLocks noRot="1" noChangeAspect="1" noMove="1" noResize="1" noEditPoints="1" noAdjustHandles="1" noChangeArrowheads="1" noChangeShapeType="1" noTextEdit="1"/>
              </p:cNvSpPr>
              <p:nvPr/>
            </p:nvSpPr>
            <p:spPr>
              <a:xfrm>
                <a:off x="2209800" y="5867400"/>
                <a:ext cx="8077200" cy="474489"/>
              </a:xfrm>
              <a:prstGeom prst="rect">
                <a:avLst/>
              </a:prstGeom>
              <a:blipFill>
                <a:blip r:embed="rId4"/>
                <a:stretch>
                  <a:fillRect t="-219481" b="-97403"/>
                </a:stretch>
              </a:blipFill>
            </p:spPr>
            <p:txBody>
              <a:bodyPr/>
              <a:lstStyle/>
              <a:p>
                <a:r>
                  <a:rPr lang="en-GB">
                    <a:noFill/>
                  </a:rPr>
                  <a:t> </a:t>
                </a:r>
              </a:p>
            </p:txBody>
          </p:sp>
        </mc:Fallback>
      </mc:AlternateContent>
      <p:sp>
        <p:nvSpPr>
          <p:cNvPr id="10" name="Slide Number Placeholder 1"/>
          <p:cNvSpPr txBox="1">
            <a:spLocks/>
          </p:cNvSpPr>
          <p:nvPr/>
        </p:nvSpPr>
        <p:spPr>
          <a:xfrm>
            <a:off x="23473200" y="292182"/>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18</a:t>
            </a:fld>
            <a:endParaRPr lang="en-US" dirty="0"/>
          </a:p>
        </p:txBody>
      </p:sp>
      <p:pic>
        <p:nvPicPr>
          <p:cNvPr id="17" name="Picture 16"/>
          <p:cNvPicPr>
            <a:picLocks noChangeAspect="1"/>
          </p:cNvPicPr>
          <p:nvPr/>
        </p:nvPicPr>
        <p:blipFill>
          <a:blip r:embed="rId5"/>
          <a:stretch>
            <a:fillRect/>
          </a:stretch>
        </p:blipFill>
        <p:spPr>
          <a:xfrm>
            <a:off x="13106400" y="7010400"/>
            <a:ext cx="8289432" cy="4876800"/>
          </a:xfrm>
          <a:prstGeom prst="rect">
            <a:avLst/>
          </a:prstGeom>
        </p:spPr>
      </p:pic>
      <p:pic>
        <p:nvPicPr>
          <p:cNvPr id="18" name="Picture 17"/>
          <p:cNvPicPr>
            <a:picLocks noChangeAspect="1"/>
          </p:cNvPicPr>
          <p:nvPr/>
        </p:nvPicPr>
        <p:blipFill rotWithShape="1">
          <a:blip r:embed="rId6"/>
          <a:srcRect r="6740"/>
          <a:stretch/>
        </p:blipFill>
        <p:spPr>
          <a:xfrm>
            <a:off x="19507200" y="8991600"/>
            <a:ext cx="4393162" cy="4050481"/>
          </a:xfrm>
          <a:prstGeom prst="rect">
            <a:avLst/>
          </a:prstGeom>
        </p:spPr>
      </p:pic>
    </p:spTree>
    <p:extLst>
      <p:ext uri="{BB962C8B-B14F-4D97-AF65-F5344CB8AC3E}">
        <p14:creationId xmlns:p14="http://schemas.microsoft.com/office/powerpoint/2010/main" val="26796558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eft-Right Arrow 3"/>
          <p:cNvSpPr/>
          <p:nvPr/>
        </p:nvSpPr>
        <p:spPr>
          <a:xfrm>
            <a:off x="1371600" y="3124200"/>
            <a:ext cx="22331677" cy="2111704"/>
          </a:xfrm>
          <a:prstGeom prst="leftRightArrow">
            <a:avLst/>
          </a:prstGeom>
          <a:gradFill flip="none" rotWithShape="1">
            <a:gsLst>
              <a:gs pos="0">
                <a:schemeClr val="tx1"/>
              </a:gs>
              <a:gs pos="26000">
                <a:schemeClr val="bg2"/>
              </a:gs>
              <a:gs pos="49000">
                <a:schemeClr val="bg1"/>
              </a:gs>
              <a:gs pos="41000">
                <a:schemeClr val="bg1"/>
              </a:gs>
              <a:gs pos="39000">
                <a:schemeClr val="bg1"/>
              </a:gs>
              <a:gs pos="31000">
                <a:schemeClr val="bg2"/>
              </a:gs>
              <a:gs pos="100000">
                <a:schemeClr val="tx1"/>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00"/>
          </a:p>
        </p:txBody>
      </p:sp>
      <p:cxnSp>
        <p:nvCxnSpPr>
          <p:cNvPr id="10" name="Straight Connector 9"/>
          <p:cNvCxnSpPr/>
          <p:nvPr/>
        </p:nvCxnSpPr>
        <p:spPr>
          <a:xfrm>
            <a:off x="6732585" y="3447744"/>
            <a:ext cx="0" cy="93431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12339302" y="3452060"/>
            <a:ext cx="0" cy="918647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7" name="Content Placeholder 2"/>
          <p:cNvSpPr>
            <a:spLocks noGrp="1"/>
          </p:cNvSpPr>
          <p:nvPr>
            <p:ph sz="half" idx="1"/>
          </p:nvPr>
        </p:nvSpPr>
        <p:spPr>
          <a:xfrm>
            <a:off x="2733875" y="4814033"/>
            <a:ext cx="3433403" cy="2142187"/>
          </a:xfrm>
        </p:spPr>
        <p:txBody>
          <a:bodyPr>
            <a:noAutofit/>
          </a:bodyPr>
          <a:lstStyle/>
          <a:p>
            <a:pPr marL="97537" algn="ctr"/>
            <a:r>
              <a:rPr lang="en-GB" sz="3200" dirty="0"/>
              <a:t>HVDC Transmission</a:t>
            </a:r>
          </a:p>
          <a:p>
            <a:pPr marL="97537" algn="ctr"/>
            <a:r>
              <a:rPr lang="en-GB" sz="3200" dirty="0"/>
              <a:t>1MV – 50 kV</a:t>
            </a:r>
          </a:p>
        </p:txBody>
      </p:sp>
      <p:sp>
        <p:nvSpPr>
          <p:cNvPr id="38" name="Content Placeholder 2"/>
          <p:cNvSpPr>
            <a:spLocks noGrp="1"/>
          </p:cNvSpPr>
          <p:nvPr>
            <p:ph sz="half" idx="1"/>
          </p:nvPr>
        </p:nvSpPr>
        <p:spPr>
          <a:xfrm>
            <a:off x="7897069" y="4736327"/>
            <a:ext cx="3447432" cy="2142187"/>
          </a:xfrm>
        </p:spPr>
        <p:txBody>
          <a:bodyPr>
            <a:noAutofit/>
          </a:bodyPr>
          <a:lstStyle/>
          <a:p>
            <a:pPr marL="97537" algn="ctr"/>
            <a:r>
              <a:rPr lang="en-GB" sz="3200" dirty="0"/>
              <a:t>MVDC Distribution</a:t>
            </a:r>
          </a:p>
          <a:p>
            <a:pPr marL="97537" algn="ctr"/>
            <a:r>
              <a:rPr lang="en-GB" sz="3200" dirty="0"/>
              <a:t>50kV – 10 kV</a:t>
            </a:r>
          </a:p>
        </p:txBody>
      </p:sp>
      <p:sp>
        <p:nvSpPr>
          <p:cNvPr id="39" name="Content Placeholder 2"/>
          <p:cNvSpPr>
            <a:spLocks noGrp="1"/>
          </p:cNvSpPr>
          <p:nvPr>
            <p:ph sz="half" idx="1"/>
          </p:nvPr>
        </p:nvSpPr>
        <p:spPr>
          <a:xfrm>
            <a:off x="5846056" y="2574087"/>
            <a:ext cx="11577933" cy="879829"/>
          </a:xfrm>
        </p:spPr>
        <p:txBody>
          <a:bodyPr>
            <a:noAutofit/>
          </a:bodyPr>
          <a:lstStyle/>
          <a:p>
            <a:pPr marL="97537" algn="ctr"/>
            <a:r>
              <a:rPr lang="en-GB" sz="4800" dirty="0"/>
              <a:t>Level of readiness – Voltage Level</a:t>
            </a:r>
          </a:p>
        </p:txBody>
      </p:sp>
      <p:sp>
        <p:nvSpPr>
          <p:cNvPr id="40" name="Content Placeholder 2"/>
          <p:cNvSpPr>
            <a:spLocks noGrp="1"/>
          </p:cNvSpPr>
          <p:nvPr>
            <p:ph sz="half" idx="1"/>
          </p:nvPr>
        </p:nvSpPr>
        <p:spPr>
          <a:xfrm>
            <a:off x="13222561" y="4736327"/>
            <a:ext cx="4477525" cy="1563504"/>
          </a:xfrm>
        </p:spPr>
        <p:txBody>
          <a:bodyPr>
            <a:noAutofit/>
          </a:bodyPr>
          <a:lstStyle/>
          <a:p>
            <a:pPr marL="97537" algn="ctr"/>
            <a:r>
              <a:rPr lang="en-GB" sz="3200" dirty="0"/>
              <a:t>MVDC applications</a:t>
            </a:r>
          </a:p>
          <a:p>
            <a:pPr marL="97537" algn="ctr"/>
            <a:r>
              <a:rPr lang="en-GB" sz="3200" dirty="0"/>
              <a:t>10 kV – 1.5 kV</a:t>
            </a:r>
          </a:p>
        </p:txBody>
      </p:sp>
      <p:sp>
        <p:nvSpPr>
          <p:cNvPr id="44" name="Content Placeholder 2"/>
          <p:cNvSpPr>
            <a:spLocks noGrp="1"/>
          </p:cNvSpPr>
          <p:nvPr>
            <p:ph sz="half" idx="1"/>
          </p:nvPr>
        </p:nvSpPr>
        <p:spPr>
          <a:xfrm>
            <a:off x="17700087" y="4859233"/>
            <a:ext cx="3447432" cy="2142187"/>
          </a:xfrm>
        </p:spPr>
        <p:txBody>
          <a:bodyPr>
            <a:noAutofit/>
          </a:bodyPr>
          <a:lstStyle/>
          <a:p>
            <a:pPr marL="97537" algn="ctr"/>
            <a:r>
              <a:rPr lang="en-GB" sz="3200" dirty="0"/>
              <a:t>LV Distribution</a:t>
            </a:r>
          </a:p>
          <a:p>
            <a:pPr marL="97537" algn="ctr"/>
            <a:r>
              <a:rPr lang="en-GB" sz="3200" dirty="0"/>
              <a:t> 1.5kV– 12V</a:t>
            </a:r>
          </a:p>
        </p:txBody>
      </p:sp>
      <p:pic>
        <p:nvPicPr>
          <p:cNvPr id="17" name="Picture 16"/>
          <p:cNvPicPr>
            <a:picLocks noChangeAspect="1"/>
          </p:cNvPicPr>
          <p:nvPr/>
        </p:nvPicPr>
        <p:blipFill>
          <a:blip r:embed="rId2"/>
          <a:stretch>
            <a:fillRect/>
          </a:stretch>
        </p:blipFill>
        <p:spPr>
          <a:xfrm>
            <a:off x="1107200" y="6595373"/>
            <a:ext cx="5379869" cy="5236696"/>
          </a:xfrm>
          <a:prstGeom prst="rect">
            <a:avLst/>
          </a:prstGeom>
        </p:spPr>
      </p:pic>
      <p:pic>
        <p:nvPicPr>
          <p:cNvPr id="18" name="Picture 17"/>
          <p:cNvPicPr>
            <a:picLocks noChangeAspect="1"/>
          </p:cNvPicPr>
          <p:nvPr/>
        </p:nvPicPr>
        <p:blipFill>
          <a:blip r:embed="rId3"/>
          <a:stretch>
            <a:fillRect/>
          </a:stretch>
        </p:blipFill>
        <p:spPr>
          <a:xfrm>
            <a:off x="7605721" y="6500484"/>
            <a:ext cx="3614512" cy="3766448"/>
          </a:xfrm>
          <a:prstGeom prst="rect">
            <a:avLst/>
          </a:prstGeom>
        </p:spPr>
      </p:pic>
      <p:sp>
        <p:nvSpPr>
          <p:cNvPr id="29" name="Content Placeholder 2"/>
          <p:cNvSpPr>
            <a:spLocks noGrp="1"/>
          </p:cNvSpPr>
          <p:nvPr>
            <p:ph sz="half" idx="1"/>
          </p:nvPr>
        </p:nvSpPr>
        <p:spPr>
          <a:xfrm>
            <a:off x="8837920" y="7025464"/>
            <a:ext cx="2531309" cy="1509096"/>
          </a:xfrm>
        </p:spPr>
        <p:txBody>
          <a:bodyPr>
            <a:noAutofit/>
          </a:bodyPr>
          <a:lstStyle/>
          <a:p>
            <a:pPr marL="97537" algn="ctr"/>
            <a:r>
              <a:rPr lang="en-GB" sz="10667" dirty="0"/>
              <a:t>?</a:t>
            </a:r>
          </a:p>
        </p:txBody>
      </p:sp>
      <p:pic>
        <p:nvPicPr>
          <p:cNvPr id="36" name="Picture 35"/>
          <p:cNvPicPr>
            <a:picLocks noChangeAspect="1"/>
          </p:cNvPicPr>
          <p:nvPr/>
        </p:nvPicPr>
        <p:blipFill rotWithShape="1">
          <a:blip r:embed="rId4"/>
          <a:srcRect b="29406"/>
          <a:stretch/>
        </p:blipFill>
        <p:spPr>
          <a:xfrm>
            <a:off x="13117350" y="10713517"/>
            <a:ext cx="9657339" cy="2237107"/>
          </a:xfrm>
          <a:prstGeom prst="rect">
            <a:avLst/>
          </a:prstGeom>
        </p:spPr>
      </p:pic>
      <p:pic>
        <p:nvPicPr>
          <p:cNvPr id="41" name="Picture 40"/>
          <p:cNvPicPr>
            <a:picLocks noChangeAspect="1"/>
          </p:cNvPicPr>
          <p:nvPr/>
        </p:nvPicPr>
        <p:blipFill>
          <a:blip r:embed="rId5"/>
          <a:stretch>
            <a:fillRect/>
          </a:stretch>
        </p:blipFill>
        <p:spPr>
          <a:xfrm>
            <a:off x="12704973" y="6361929"/>
            <a:ext cx="6050387" cy="3735296"/>
          </a:xfrm>
          <a:prstGeom prst="rect">
            <a:avLst/>
          </a:prstGeom>
        </p:spPr>
      </p:pic>
      <p:sp>
        <p:nvSpPr>
          <p:cNvPr id="42" name="Content Placeholder 2"/>
          <p:cNvSpPr>
            <a:spLocks noGrp="1"/>
          </p:cNvSpPr>
          <p:nvPr>
            <p:ph sz="half" idx="1"/>
          </p:nvPr>
        </p:nvSpPr>
        <p:spPr>
          <a:xfrm>
            <a:off x="939373" y="11948383"/>
            <a:ext cx="5210973" cy="1243155"/>
          </a:xfrm>
        </p:spPr>
        <p:txBody>
          <a:bodyPr>
            <a:noAutofit/>
          </a:bodyPr>
          <a:lstStyle/>
          <a:p>
            <a:pPr marL="97537" algn="ctr"/>
            <a:r>
              <a:rPr lang="en-GB" sz="3200" b="1" dirty="0"/>
              <a:t>Transmission over 90-100 km</a:t>
            </a:r>
          </a:p>
        </p:txBody>
      </p:sp>
      <p:sp>
        <p:nvSpPr>
          <p:cNvPr id="43" name="Content Placeholder 2"/>
          <p:cNvSpPr>
            <a:spLocks noGrp="1"/>
          </p:cNvSpPr>
          <p:nvPr>
            <p:ph sz="half" idx="1"/>
          </p:nvPr>
        </p:nvSpPr>
        <p:spPr>
          <a:xfrm>
            <a:off x="6807493" y="10386407"/>
            <a:ext cx="5210973" cy="1273077"/>
          </a:xfrm>
        </p:spPr>
        <p:txBody>
          <a:bodyPr>
            <a:noAutofit/>
          </a:bodyPr>
          <a:lstStyle/>
          <a:p>
            <a:pPr marL="97537" algn="ctr"/>
            <a:r>
              <a:rPr lang="en-GB" sz="3200" b="1" dirty="0"/>
              <a:t>A cost-effective solution not found</a:t>
            </a:r>
          </a:p>
        </p:txBody>
      </p:sp>
      <p:sp>
        <p:nvSpPr>
          <p:cNvPr id="47" name="Content Placeholder 2"/>
          <p:cNvSpPr>
            <a:spLocks noGrp="1"/>
          </p:cNvSpPr>
          <p:nvPr>
            <p:ph sz="half" idx="1"/>
          </p:nvPr>
        </p:nvSpPr>
        <p:spPr>
          <a:xfrm>
            <a:off x="6928392" y="11558786"/>
            <a:ext cx="5210973" cy="1273077"/>
          </a:xfrm>
        </p:spPr>
        <p:txBody>
          <a:bodyPr>
            <a:noAutofit/>
          </a:bodyPr>
          <a:lstStyle/>
          <a:p>
            <a:pPr marL="97537" algn="ctr"/>
            <a:r>
              <a:rPr lang="en-GB" sz="3200" b="1" dirty="0"/>
              <a:t>HV-LV conversion difficult</a:t>
            </a:r>
          </a:p>
        </p:txBody>
      </p:sp>
      <p:sp>
        <p:nvSpPr>
          <p:cNvPr id="25" name="Title 3"/>
          <p:cNvSpPr>
            <a:spLocks noGrp="1"/>
          </p:cNvSpPr>
          <p:nvPr>
            <p:ph type="title"/>
          </p:nvPr>
        </p:nvSpPr>
        <p:spPr>
          <a:xfrm>
            <a:off x="1136885" y="1192112"/>
            <a:ext cx="22035600" cy="1126200"/>
          </a:xfrm>
        </p:spPr>
        <p:txBody>
          <a:bodyPr/>
          <a:lstStyle/>
          <a:p>
            <a:r>
              <a:rPr lang="en-GB" sz="7200" dirty="0"/>
              <a:t>DC networks for the FCC: scope</a:t>
            </a:r>
          </a:p>
        </p:txBody>
      </p:sp>
      <p:sp>
        <p:nvSpPr>
          <p:cNvPr id="23" name="Slide Number Placeholder 1"/>
          <p:cNvSpPr>
            <a:spLocks noGrp="1"/>
          </p:cNvSpPr>
          <p:nvPr>
            <p:ph type="sldNum" sz="quarter" idx="10"/>
          </p:nvPr>
        </p:nvSpPr>
        <p:spPr>
          <a:xfrm>
            <a:off x="23320800" y="139782"/>
            <a:ext cx="771943" cy="453522"/>
          </a:xfrm>
        </p:spPr>
        <p:txBody>
          <a:bodyPr/>
          <a:lstStyle/>
          <a:p>
            <a:fld id="{88A1DFE4-5FC5-43BD-BB7E-75EAD82B965F}" type="slidenum">
              <a:rPr lang="en-US" noProof="0" smtClean="0"/>
              <a:pPr/>
              <a:t>19</a:t>
            </a:fld>
            <a:endParaRPr lang="en-US" noProof="0" dirty="0"/>
          </a:p>
        </p:txBody>
      </p:sp>
      <p:sp>
        <p:nvSpPr>
          <p:cNvPr id="5" name="TextBox 4">
            <a:extLst>
              <a:ext uri="{FF2B5EF4-FFF2-40B4-BE49-F238E27FC236}">
                <a16:creationId xmlns:a16="http://schemas.microsoft.com/office/drawing/2014/main" id="{84A9075F-D1F3-440F-802B-C086A8313773}"/>
              </a:ext>
            </a:extLst>
          </p:cNvPr>
          <p:cNvSpPr txBox="1"/>
          <p:nvPr/>
        </p:nvSpPr>
        <p:spPr>
          <a:xfrm>
            <a:off x="19416754" y="7617712"/>
            <a:ext cx="4649485" cy="1990288"/>
          </a:xfrm>
          <a:prstGeom prst="rect">
            <a:avLst/>
          </a:prstGeom>
          <a:noFill/>
        </p:spPr>
        <p:txBody>
          <a:bodyPr wrap="square" rtlCol="0">
            <a:spAutoFit/>
          </a:bodyPr>
          <a:lstStyle/>
          <a:p>
            <a:pPr algn="l">
              <a:lnSpc>
                <a:spcPts val="3700"/>
              </a:lnSpc>
            </a:pPr>
            <a:r>
              <a:rPr lang="en-GB"/>
              <a:t>Case study being analysed to supply one of LHC points via DC distribution</a:t>
            </a:r>
          </a:p>
        </p:txBody>
      </p:sp>
    </p:spTree>
    <p:extLst>
      <p:ext uri="{BB962C8B-B14F-4D97-AF65-F5344CB8AC3E}">
        <p14:creationId xmlns:p14="http://schemas.microsoft.com/office/powerpoint/2010/main" val="2888829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dirty="0"/>
              <a:t>Power Converters R&amp;D </a:t>
            </a:r>
            <a:br>
              <a:rPr lang="en-GB" dirty="0"/>
            </a:br>
            <a:r>
              <a:rPr lang="en-GB" dirty="0"/>
              <a:t>– </a:t>
            </a:r>
            <a:br>
              <a:rPr lang="en-GB" dirty="0"/>
            </a:br>
            <a:r>
              <a:rPr lang="en-GB" dirty="0"/>
              <a:t>From DC Distribution to Energy Storage Systems</a:t>
            </a:r>
          </a:p>
        </p:txBody>
      </p:sp>
      <p:sp>
        <p:nvSpPr>
          <p:cNvPr id="6" name="Subtitle 5"/>
          <p:cNvSpPr>
            <a:spLocks noGrp="1"/>
          </p:cNvSpPr>
          <p:nvPr>
            <p:ph type="subTitle" idx="1"/>
          </p:nvPr>
        </p:nvSpPr>
        <p:spPr/>
        <p:txBody>
          <a:bodyPr/>
          <a:lstStyle/>
          <a:p>
            <a:r>
              <a:rPr lang="it-IT" u="sng" dirty="0"/>
              <a:t>D. Agu</a:t>
            </a:r>
            <a:r>
              <a:rPr lang="it-IT" dirty="0"/>
              <a:t>g</a:t>
            </a:r>
            <a:r>
              <a:rPr lang="it-IT" u="sng" dirty="0"/>
              <a:t>lia</a:t>
            </a:r>
            <a:r>
              <a:rPr lang="it-IT" dirty="0"/>
              <a:t>, F. Blanquez, F. Boattini, M. Colmenero Moratalla, K. Papastergiou , S. Pittet, S. Uznanski   </a:t>
            </a:r>
          </a:p>
          <a:p>
            <a:endParaRPr lang="it-IT" dirty="0"/>
          </a:p>
          <a:p>
            <a:r>
              <a:rPr lang="it-IT" b="1" dirty="0"/>
              <a:t>CERN</a:t>
            </a:r>
          </a:p>
          <a:p>
            <a:r>
              <a:rPr lang="it-IT" dirty="0"/>
              <a:t>Electrical Power Converter (EPC) Group, Accelerator Systems (SY Dept.)</a:t>
            </a:r>
          </a:p>
          <a:p>
            <a:endParaRPr lang="it-IT" dirty="0"/>
          </a:p>
          <a:p>
            <a:r>
              <a:rPr lang="it-IT" u="sng" dirty="0"/>
              <a:t>Many thanks to</a:t>
            </a:r>
            <a:r>
              <a:rPr lang="it-IT" dirty="0"/>
              <a:t>:</a:t>
            </a:r>
          </a:p>
          <a:p>
            <a:r>
              <a:rPr lang="it-IT" dirty="0"/>
              <a:t>J. Bauche, CERN Magnet Group</a:t>
            </a:r>
          </a:p>
          <a:p>
            <a:r>
              <a:rPr lang="it-IT" dirty="0"/>
              <a:t>M. Parodi, CERN Electrical Group</a:t>
            </a:r>
          </a:p>
          <a:p>
            <a:r>
              <a:rPr lang="it-IT" dirty="0"/>
              <a:t>J.-P. Burnet, CERN Acc. Deputy Systems Dept. Head</a:t>
            </a:r>
            <a:endParaRPr lang="en-US" dirty="0"/>
          </a:p>
          <a:p>
            <a:endParaRPr lang="en-GB" dirty="0"/>
          </a:p>
        </p:txBody>
      </p:sp>
      <p:sp>
        <p:nvSpPr>
          <p:cNvPr id="4" name="Slide Number Placeholder 3"/>
          <p:cNvSpPr>
            <a:spLocks noGrp="1"/>
          </p:cNvSpPr>
          <p:nvPr>
            <p:ph type="sldNum" sz="quarter" idx="12"/>
          </p:nvPr>
        </p:nvSpPr>
        <p:spPr/>
        <p:txBody>
          <a:bodyPr/>
          <a:lstStyle/>
          <a:p>
            <a:fld id="{88A1DFE4-5FC5-43BD-BB7E-75EAD82B965F}" type="slidenum">
              <a:rPr lang="en-US" noProof="0" smtClean="0"/>
              <a:pPr/>
              <a:t>2</a:t>
            </a:fld>
            <a:endParaRPr lang="en-US" noProof="0" dirty="0"/>
          </a:p>
        </p:txBody>
      </p:sp>
      <p:sp>
        <p:nvSpPr>
          <p:cNvPr id="2" name="TextBox 1"/>
          <p:cNvSpPr txBox="1"/>
          <p:nvPr/>
        </p:nvSpPr>
        <p:spPr>
          <a:xfrm>
            <a:off x="9111669" y="366543"/>
            <a:ext cx="6160661" cy="2308324"/>
          </a:xfrm>
          <a:prstGeom prst="rect">
            <a:avLst/>
          </a:prstGeom>
          <a:noFill/>
        </p:spPr>
        <p:txBody>
          <a:bodyPr wrap="none" rtlCol="0">
            <a:spAutoFit/>
          </a:bodyPr>
          <a:lstStyle/>
          <a:p>
            <a:pPr algn="ctr"/>
            <a:r>
              <a:rPr lang="fr-FR" dirty="0">
                <a:solidFill>
                  <a:schemeClr val="bg1"/>
                </a:solidFill>
              </a:rPr>
              <a:t>FCC </a:t>
            </a:r>
            <a:r>
              <a:rPr lang="fr-FR" dirty="0" err="1">
                <a:solidFill>
                  <a:schemeClr val="bg1"/>
                </a:solidFill>
              </a:rPr>
              <a:t>Week</a:t>
            </a:r>
            <a:r>
              <a:rPr lang="fr-FR" dirty="0">
                <a:solidFill>
                  <a:schemeClr val="bg1"/>
                </a:solidFill>
              </a:rPr>
              <a:t> 2022</a:t>
            </a:r>
          </a:p>
          <a:p>
            <a:pPr algn="ctr"/>
            <a:r>
              <a:rPr lang="fr-FR" dirty="0">
                <a:solidFill>
                  <a:schemeClr val="bg1"/>
                </a:solidFill>
              </a:rPr>
              <a:t>30 May 2022 to 3 </a:t>
            </a:r>
            <a:r>
              <a:rPr lang="fr-FR" dirty="0" err="1">
                <a:solidFill>
                  <a:schemeClr val="bg1"/>
                </a:solidFill>
              </a:rPr>
              <a:t>June</a:t>
            </a:r>
            <a:r>
              <a:rPr lang="fr-FR" dirty="0">
                <a:solidFill>
                  <a:schemeClr val="bg1"/>
                </a:solidFill>
              </a:rPr>
              <a:t> 2022 </a:t>
            </a:r>
          </a:p>
          <a:p>
            <a:pPr algn="ctr"/>
            <a:r>
              <a:rPr lang="fr-FR" dirty="0">
                <a:solidFill>
                  <a:schemeClr val="bg1"/>
                </a:solidFill>
              </a:rPr>
              <a:t>Université Sorbonne, Paris</a:t>
            </a:r>
          </a:p>
          <a:p>
            <a:pPr algn="ctr"/>
            <a:endParaRPr lang="en-GB" dirty="0">
              <a:solidFill>
                <a:schemeClr val="bg1"/>
              </a:solidFill>
            </a:endParaRPr>
          </a:p>
        </p:txBody>
      </p:sp>
    </p:spTree>
    <p:extLst>
      <p:ext uri="{BB962C8B-B14F-4D97-AF65-F5344CB8AC3E}">
        <p14:creationId xmlns:p14="http://schemas.microsoft.com/office/powerpoint/2010/main" val="15921349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11727543" y="925143"/>
            <a:ext cx="12649200" cy="6959730"/>
          </a:xfrm>
          <a:prstGeom prst="rect">
            <a:avLst/>
          </a:prstGeom>
        </p:spPr>
      </p:pic>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20</a:t>
            </a:fld>
            <a:endParaRPr lang="en-US" noProof="0"/>
          </a:p>
        </p:txBody>
      </p:sp>
      <p:sp>
        <p:nvSpPr>
          <p:cNvPr id="4" name="Title 3"/>
          <p:cNvSpPr>
            <a:spLocks noGrp="1"/>
          </p:cNvSpPr>
          <p:nvPr>
            <p:ph type="title"/>
          </p:nvPr>
        </p:nvSpPr>
        <p:spPr>
          <a:xfrm>
            <a:off x="1180800" y="1540801"/>
            <a:ext cx="22035600" cy="1126200"/>
          </a:xfrm>
        </p:spPr>
        <p:txBody>
          <a:bodyPr/>
          <a:lstStyle/>
          <a:p>
            <a:r>
              <a:rPr lang="en-GB" sz="7200" dirty="0"/>
              <a:t>HVDC Transmission for the FCC</a:t>
            </a:r>
          </a:p>
        </p:txBody>
      </p:sp>
      <p:sp>
        <p:nvSpPr>
          <p:cNvPr id="17" name="Text Placeholder 4"/>
          <p:cNvSpPr>
            <a:spLocks noGrp="1"/>
          </p:cNvSpPr>
          <p:nvPr>
            <p:ph type="body" sz="quarter" idx="12"/>
          </p:nvPr>
        </p:nvSpPr>
        <p:spPr>
          <a:xfrm>
            <a:off x="1113481" y="2605515"/>
            <a:ext cx="12579071" cy="1600200"/>
          </a:xfrm>
        </p:spPr>
        <p:txBody>
          <a:bodyPr/>
          <a:lstStyle/>
          <a:p>
            <a:endParaRPr lang="en-GB" sz="3200" dirty="0"/>
          </a:p>
          <a:p>
            <a:r>
              <a:rPr lang="en-GB" sz="3600" dirty="0"/>
              <a:t>Build a </a:t>
            </a:r>
            <a:r>
              <a:rPr lang="en-GB" sz="3600" b="1" dirty="0"/>
              <a:t>DC transmission ring </a:t>
            </a:r>
            <a:r>
              <a:rPr lang="en-GB" sz="3600" dirty="0"/>
              <a:t>along the FCC circumference</a:t>
            </a:r>
          </a:p>
          <a:p>
            <a:endParaRPr lang="en-GB" sz="3600" dirty="0"/>
          </a:p>
          <a:p>
            <a:endParaRPr lang="en-GB" sz="3600" dirty="0"/>
          </a:p>
          <a:p>
            <a:endParaRPr lang="en-GB" sz="3200" dirty="0"/>
          </a:p>
          <a:p>
            <a:r>
              <a:rPr lang="en-GB" sz="3200" dirty="0"/>
              <a:t> </a:t>
            </a:r>
          </a:p>
          <a:p>
            <a:endParaRPr lang="en-GB" sz="3200" dirty="0"/>
          </a:p>
          <a:p>
            <a:endParaRPr lang="en-GB" sz="3200" dirty="0"/>
          </a:p>
          <a:p>
            <a:endParaRPr lang="en-GB" sz="3200" dirty="0"/>
          </a:p>
          <a:p>
            <a:endParaRPr lang="en-GB" sz="3200" dirty="0"/>
          </a:p>
          <a:p>
            <a:endParaRPr lang="en-GB" sz="3200" dirty="0"/>
          </a:p>
        </p:txBody>
      </p:sp>
      <p:sp>
        <p:nvSpPr>
          <p:cNvPr id="18" name="Text Placeholder 4"/>
          <p:cNvSpPr>
            <a:spLocks noGrp="1"/>
          </p:cNvSpPr>
          <p:nvPr>
            <p:ph type="body" sz="quarter" idx="12"/>
          </p:nvPr>
        </p:nvSpPr>
        <p:spPr>
          <a:xfrm>
            <a:off x="1131066" y="3524146"/>
            <a:ext cx="10888107" cy="1600200"/>
          </a:xfrm>
        </p:spPr>
        <p:txBody>
          <a:bodyPr/>
          <a:lstStyle/>
          <a:p>
            <a:endParaRPr lang="en-GB" sz="3200" dirty="0"/>
          </a:p>
          <a:p>
            <a:r>
              <a:rPr lang="en-GB" sz="3600" dirty="0"/>
              <a:t>This network would operate at a </a:t>
            </a:r>
            <a:r>
              <a:rPr lang="en-GB" sz="3600" b="1" dirty="0"/>
              <a:t>DC voltage of 50-150 kV</a:t>
            </a:r>
            <a:r>
              <a:rPr lang="en-GB" sz="3600" dirty="0"/>
              <a:t> (depending on power demand)</a:t>
            </a:r>
          </a:p>
          <a:p>
            <a:endParaRPr lang="en-GB" sz="3600" dirty="0"/>
          </a:p>
          <a:p>
            <a:endParaRPr lang="en-GB" sz="3600" dirty="0"/>
          </a:p>
          <a:p>
            <a:endParaRPr lang="en-GB" sz="3200" dirty="0"/>
          </a:p>
          <a:p>
            <a:r>
              <a:rPr lang="en-GB" sz="3200" dirty="0"/>
              <a:t> </a:t>
            </a:r>
          </a:p>
          <a:p>
            <a:endParaRPr lang="en-GB" sz="3200" dirty="0"/>
          </a:p>
          <a:p>
            <a:endParaRPr lang="en-GB" sz="3200" dirty="0"/>
          </a:p>
          <a:p>
            <a:endParaRPr lang="en-GB" sz="3200" dirty="0"/>
          </a:p>
          <a:p>
            <a:endParaRPr lang="en-GB" sz="3200" dirty="0"/>
          </a:p>
          <a:p>
            <a:endParaRPr lang="en-GB" sz="3200" dirty="0"/>
          </a:p>
        </p:txBody>
      </p:sp>
      <p:sp>
        <p:nvSpPr>
          <p:cNvPr id="20" name="Text Placeholder 4"/>
          <p:cNvSpPr>
            <a:spLocks noGrp="1"/>
          </p:cNvSpPr>
          <p:nvPr>
            <p:ph type="body" sz="quarter" idx="12"/>
          </p:nvPr>
        </p:nvSpPr>
        <p:spPr>
          <a:xfrm>
            <a:off x="1131066" y="4835831"/>
            <a:ext cx="10298933" cy="1799101"/>
          </a:xfrm>
        </p:spPr>
        <p:txBody>
          <a:bodyPr/>
          <a:lstStyle/>
          <a:p>
            <a:endParaRPr lang="en-GB" sz="3200" dirty="0"/>
          </a:p>
          <a:p>
            <a:r>
              <a:rPr lang="en-US" sz="3600" dirty="0"/>
              <a:t>These voltage levels can be easily achieved by using </a:t>
            </a:r>
            <a:r>
              <a:rPr lang="en-US" sz="3600" b="1" dirty="0"/>
              <a:t>Modular Multilevel Converters (MMC)</a:t>
            </a:r>
            <a:endParaRPr lang="en-GB" sz="3200" b="1" dirty="0"/>
          </a:p>
          <a:p>
            <a:endParaRPr lang="en-GB" sz="3200" dirty="0"/>
          </a:p>
          <a:p>
            <a:endParaRPr lang="en-GB" sz="3200" dirty="0"/>
          </a:p>
          <a:p>
            <a:endParaRPr lang="en-GB" sz="3200" dirty="0"/>
          </a:p>
        </p:txBody>
      </p:sp>
      <p:sp>
        <p:nvSpPr>
          <p:cNvPr id="21" name="Text Placeholder 4"/>
          <p:cNvSpPr>
            <a:spLocks noGrp="1"/>
          </p:cNvSpPr>
          <p:nvPr>
            <p:ph type="body" sz="quarter" idx="12"/>
          </p:nvPr>
        </p:nvSpPr>
        <p:spPr>
          <a:xfrm>
            <a:off x="1131066" y="6369635"/>
            <a:ext cx="10888107" cy="1631365"/>
          </a:xfrm>
        </p:spPr>
        <p:txBody>
          <a:bodyPr/>
          <a:lstStyle/>
          <a:p>
            <a:endParaRPr lang="en-GB" sz="3200" dirty="0"/>
          </a:p>
          <a:p>
            <a:r>
              <a:rPr lang="en-US" sz="3600" dirty="0"/>
              <a:t>The DC link decouples the grids regarding quality issues: </a:t>
            </a:r>
            <a:r>
              <a:rPr lang="en-US" sz="3600" b="1" dirty="0"/>
              <a:t>SVCs are not required</a:t>
            </a:r>
            <a:r>
              <a:rPr lang="en-US" sz="3600" dirty="0"/>
              <a:t>	</a:t>
            </a:r>
            <a:endParaRPr lang="en-GB" sz="3600" dirty="0"/>
          </a:p>
          <a:p>
            <a:endParaRPr lang="en-GB" sz="3600" dirty="0"/>
          </a:p>
          <a:p>
            <a:endParaRPr lang="en-GB" sz="3600" dirty="0"/>
          </a:p>
          <a:p>
            <a:endParaRPr lang="en-GB" sz="3200" dirty="0"/>
          </a:p>
          <a:p>
            <a:r>
              <a:rPr lang="en-GB" sz="3200" dirty="0"/>
              <a:t> </a:t>
            </a:r>
          </a:p>
          <a:p>
            <a:endParaRPr lang="en-GB" sz="3200" dirty="0"/>
          </a:p>
          <a:p>
            <a:endParaRPr lang="en-GB" sz="3200" dirty="0"/>
          </a:p>
          <a:p>
            <a:endParaRPr lang="en-GB" sz="3200" dirty="0"/>
          </a:p>
          <a:p>
            <a:endParaRPr lang="en-GB" sz="3200" dirty="0"/>
          </a:p>
          <a:p>
            <a:endParaRPr lang="en-GB" sz="3200" dirty="0"/>
          </a:p>
        </p:txBody>
      </p:sp>
      <p:sp>
        <p:nvSpPr>
          <p:cNvPr id="26" name="Text Placeholder 4"/>
          <p:cNvSpPr>
            <a:spLocks noGrp="1"/>
          </p:cNvSpPr>
          <p:nvPr>
            <p:ph type="body" sz="quarter" idx="12"/>
          </p:nvPr>
        </p:nvSpPr>
        <p:spPr>
          <a:xfrm>
            <a:off x="1160374" y="7759067"/>
            <a:ext cx="10888107" cy="5042533"/>
          </a:xfrm>
        </p:spPr>
        <p:txBody>
          <a:bodyPr/>
          <a:lstStyle/>
          <a:p>
            <a:endParaRPr lang="en-GB" sz="3200" dirty="0"/>
          </a:p>
          <a:p>
            <a:r>
              <a:rPr lang="en-US" sz="3600" dirty="0"/>
              <a:t>Other features:</a:t>
            </a:r>
          </a:p>
          <a:p>
            <a:pPr marL="571500" indent="-571500">
              <a:buFont typeface="Arial" panose="020B0604020202020204" pitchFamily="34" charset="0"/>
              <a:buChar char="•"/>
            </a:pPr>
            <a:r>
              <a:rPr lang="en-US" sz="3600" dirty="0"/>
              <a:t>Better </a:t>
            </a:r>
            <a:r>
              <a:rPr lang="en-US" sz="3600" b="1" dirty="0"/>
              <a:t>control of power flows</a:t>
            </a:r>
          </a:p>
          <a:p>
            <a:pPr marL="571500" indent="-571500">
              <a:buFont typeface="Arial" panose="020B0604020202020204" pitchFamily="34" charset="0"/>
              <a:buChar char="•"/>
            </a:pPr>
            <a:r>
              <a:rPr lang="en-US" sz="3600" dirty="0"/>
              <a:t>Better immunity to networks </a:t>
            </a:r>
            <a:r>
              <a:rPr lang="en-US" sz="3600" b="1" dirty="0"/>
              <a:t>Voltage Dips</a:t>
            </a:r>
          </a:p>
          <a:p>
            <a:pPr marL="571500" indent="-571500">
              <a:buFont typeface="Arial" panose="020B0604020202020204" pitchFamily="34" charset="0"/>
              <a:buChar char="•"/>
            </a:pPr>
            <a:r>
              <a:rPr lang="en-US" sz="3600" b="1" dirty="0"/>
              <a:t>Modular design – high availability</a:t>
            </a:r>
          </a:p>
          <a:p>
            <a:pPr marL="571500" indent="-571500">
              <a:buFont typeface="Arial" panose="020B0604020202020204" pitchFamily="34" charset="0"/>
              <a:buChar char="•"/>
            </a:pPr>
            <a:r>
              <a:rPr lang="en-US" sz="3600" b="1" dirty="0"/>
              <a:t>BUT: </a:t>
            </a:r>
            <a:r>
              <a:rPr lang="en-US" sz="3600" dirty="0"/>
              <a:t>protection systems still requiring R&amp;D</a:t>
            </a:r>
            <a:endParaRPr lang="en-GB" sz="3600" dirty="0"/>
          </a:p>
          <a:p>
            <a:endParaRPr lang="en-GB" sz="3600" dirty="0"/>
          </a:p>
          <a:p>
            <a:endParaRPr lang="en-GB" sz="3600" dirty="0"/>
          </a:p>
          <a:p>
            <a:endParaRPr lang="en-GB" sz="3200" dirty="0"/>
          </a:p>
          <a:p>
            <a:r>
              <a:rPr lang="en-GB" sz="3200" dirty="0"/>
              <a:t> </a:t>
            </a:r>
          </a:p>
          <a:p>
            <a:endParaRPr lang="en-GB" sz="3200" dirty="0"/>
          </a:p>
          <a:p>
            <a:endParaRPr lang="en-GB" sz="3200" dirty="0"/>
          </a:p>
          <a:p>
            <a:endParaRPr lang="en-GB" sz="3200" dirty="0"/>
          </a:p>
          <a:p>
            <a:endParaRPr lang="en-GB" sz="3200" dirty="0"/>
          </a:p>
          <a:p>
            <a:endParaRPr lang="en-GB" sz="3200" dirty="0"/>
          </a:p>
        </p:txBody>
      </p:sp>
      <p:sp>
        <p:nvSpPr>
          <p:cNvPr id="27" name="Text Placeholder 4"/>
          <p:cNvSpPr>
            <a:spLocks noGrp="1"/>
          </p:cNvSpPr>
          <p:nvPr>
            <p:ph type="body" sz="quarter" idx="12"/>
          </p:nvPr>
        </p:nvSpPr>
        <p:spPr>
          <a:xfrm>
            <a:off x="1113481" y="11049000"/>
            <a:ext cx="13974119" cy="2759773"/>
          </a:xfrm>
        </p:spPr>
        <p:txBody>
          <a:bodyPr/>
          <a:lstStyle/>
          <a:p>
            <a:endParaRPr lang="en-GB" sz="3200" dirty="0"/>
          </a:p>
          <a:p>
            <a:r>
              <a:rPr lang="en-GB" sz="3600" dirty="0"/>
              <a:t>Economical feasibility needs to be further developed</a:t>
            </a:r>
          </a:p>
          <a:p>
            <a:pPr marL="571500" indent="-571500">
              <a:buFont typeface="Arial" panose="020B0604020202020204" pitchFamily="34" charset="0"/>
              <a:buChar char="•"/>
            </a:pPr>
            <a:r>
              <a:rPr lang="en-GB" sz="3600" b="1" dirty="0"/>
              <a:t>Savings in cable and reactive power compensation</a:t>
            </a:r>
          </a:p>
          <a:p>
            <a:pPr marL="571500" indent="-571500">
              <a:buFont typeface="Arial" panose="020B0604020202020204" pitchFamily="34" charset="0"/>
              <a:buChar char="•"/>
            </a:pPr>
            <a:r>
              <a:rPr lang="en-GB" sz="3600" b="1" dirty="0"/>
              <a:t>However slightly higher CAPEX and OPEX of converters</a:t>
            </a:r>
          </a:p>
          <a:p>
            <a:endParaRPr lang="en-GB" sz="3600" dirty="0"/>
          </a:p>
          <a:p>
            <a:endParaRPr lang="en-GB" sz="3200" dirty="0"/>
          </a:p>
          <a:p>
            <a:r>
              <a:rPr lang="en-GB" sz="3200" dirty="0"/>
              <a:t> </a:t>
            </a:r>
          </a:p>
          <a:p>
            <a:endParaRPr lang="en-GB" sz="3200" dirty="0"/>
          </a:p>
          <a:p>
            <a:endParaRPr lang="en-GB" sz="3200" dirty="0"/>
          </a:p>
          <a:p>
            <a:endParaRPr lang="en-GB" sz="3200" dirty="0"/>
          </a:p>
          <a:p>
            <a:endParaRPr lang="en-GB" sz="3200" dirty="0"/>
          </a:p>
          <a:p>
            <a:endParaRPr lang="en-GB" sz="3200" dirty="0"/>
          </a:p>
        </p:txBody>
      </p:sp>
      <p:sp>
        <p:nvSpPr>
          <p:cNvPr id="3" name="TextBox 2"/>
          <p:cNvSpPr txBox="1"/>
          <p:nvPr/>
        </p:nvSpPr>
        <p:spPr>
          <a:xfrm rot="20380671">
            <a:off x="11671814" y="3702189"/>
            <a:ext cx="3953942" cy="1041311"/>
          </a:xfrm>
          <a:prstGeom prst="rect">
            <a:avLst/>
          </a:prstGeom>
          <a:noFill/>
        </p:spPr>
        <p:txBody>
          <a:bodyPr wrap="square" rtlCol="0">
            <a:spAutoFit/>
          </a:bodyPr>
          <a:lstStyle/>
          <a:p>
            <a:pPr algn="l">
              <a:lnSpc>
                <a:spcPts val="3700"/>
              </a:lnSpc>
            </a:pPr>
            <a:r>
              <a:rPr lang="en-GB" sz="2400" b="1" dirty="0">
                <a:solidFill>
                  <a:schemeClr val="tx2"/>
                </a:solidFill>
              </a:rPr>
              <a:t>Energy storage can easily be integrated in MMC</a:t>
            </a:r>
          </a:p>
        </p:txBody>
      </p:sp>
      <p:cxnSp>
        <p:nvCxnSpPr>
          <p:cNvPr id="6" name="Straight Arrow Connector 5"/>
          <p:cNvCxnSpPr/>
          <p:nvPr/>
        </p:nvCxnSpPr>
        <p:spPr>
          <a:xfrm flipV="1">
            <a:off x="10896600" y="3810000"/>
            <a:ext cx="5257800" cy="1905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10896600" y="5334000"/>
            <a:ext cx="3352800" cy="381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Slide Number Placeholder 1"/>
          <p:cNvSpPr txBox="1">
            <a:spLocks/>
          </p:cNvSpPr>
          <p:nvPr/>
        </p:nvSpPr>
        <p:spPr>
          <a:xfrm>
            <a:off x="23473200" y="292182"/>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20</a:t>
            </a:fld>
            <a:endParaRPr lang="en-US" dirty="0"/>
          </a:p>
        </p:txBody>
      </p:sp>
      <p:pic>
        <p:nvPicPr>
          <p:cNvPr id="23" name="Picture 22"/>
          <p:cNvPicPr>
            <a:picLocks noChangeAspect="1"/>
          </p:cNvPicPr>
          <p:nvPr/>
        </p:nvPicPr>
        <p:blipFill>
          <a:blip r:embed="rId3"/>
          <a:stretch>
            <a:fillRect/>
          </a:stretch>
        </p:blipFill>
        <p:spPr>
          <a:xfrm>
            <a:off x="14859000" y="7848600"/>
            <a:ext cx="8610600" cy="5748004"/>
          </a:xfrm>
          <a:prstGeom prst="rect">
            <a:avLst/>
          </a:prstGeom>
        </p:spPr>
      </p:pic>
    </p:spTree>
    <p:extLst>
      <p:ext uri="{BB962C8B-B14F-4D97-AF65-F5344CB8AC3E}">
        <p14:creationId xmlns:p14="http://schemas.microsoft.com/office/powerpoint/2010/main" val="707785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descr="Ein Bild, das Feuerwerk enthält.&#10;&#10;Automatisch generierte Beschreibung">
            <a:extLst>
              <a:ext uri="{FF2B5EF4-FFF2-40B4-BE49-F238E27FC236}">
                <a16:creationId xmlns:a16="http://schemas.microsoft.com/office/drawing/2014/main" id="{ED95C0F9-BB31-42B4-BEAE-2FE31E75F73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148" b="3148"/>
          <a:stretch>
            <a:fillRect/>
          </a:stretch>
        </p:blipFill>
        <p:spPr>
          <a:xfrm>
            <a:off x="11147" y="838200"/>
            <a:ext cx="24372853" cy="12810661"/>
          </a:xfrm>
        </p:spPr>
      </p:pic>
      <p:sp>
        <p:nvSpPr>
          <p:cNvPr id="2" name="Foliennummernplatzhalter 1">
            <a:extLst>
              <a:ext uri="{FF2B5EF4-FFF2-40B4-BE49-F238E27FC236}">
                <a16:creationId xmlns:a16="http://schemas.microsoft.com/office/drawing/2014/main" id="{7DE17B2A-8019-41B6-8858-1607AC225A22}"/>
              </a:ext>
            </a:extLst>
          </p:cNvPr>
          <p:cNvSpPr>
            <a:spLocks noGrp="1"/>
          </p:cNvSpPr>
          <p:nvPr>
            <p:ph type="sldNum" sz="quarter" idx="10"/>
          </p:nvPr>
        </p:nvSpPr>
        <p:spPr>
          <a:xfrm>
            <a:off x="23320801" y="259796"/>
            <a:ext cx="771944" cy="453523"/>
          </a:xfrm>
        </p:spPr>
        <p:txBody>
          <a:bodyPr/>
          <a:lstStyle/>
          <a:p>
            <a:fld id="{88A1DFE4-5FC5-43BD-BB7E-75EAD82B965F}" type="slidenum">
              <a:rPr lang="en-US" noProof="0" smtClean="0"/>
              <a:pPr/>
              <a:t>21</a:t>
            </a:fld>
            <a:endParaRPr lang="en-US" noProof="0" dirty="0"/>
          </a:p>
        </p:txBody>
      </p:sp>
      <p:sp>
        <p:nvSpPr>
          <p:cNvPr id="6" name="Titel 5">
            <a:extLst>
              <a:ext uri="{FF2B5EF4-FFF2-40B4-BE49-F238E27FC236}">
                <a16:creationId xmlns:a16="http://schemas.microsoft.com/office/drawing/2014/main" id="{CCE4C0F6-8682-4A93-87BF-5F4E9D939F2B}"/>
              </a:ext>
            </a:extLst>
          </p:cNvPr>
          <p:cNvSpPr>
            <a:spLocks noGrp="1"/>
          </p:cNvSpPr>
          <p:nvPr>
            <p:ph type="ctrTitle"/>
          </p:nvPr>
        </p:nvSpPr>
        <p:spPr/>
        <p:txBody>
          <a:bodyPr/>
          <a:lstStyle/>
          <a:p>
            <a:r>
              <a:rPr lang="en-US" sz="9600" b="1" dirty="0"/>
              <a:t>FCC-</a:t>
            </a:r>
            <a:r>
              <a:rPr lang="en-US" sz="9600" b="1" dirty="0" err="1"/>
              <a:t>hh</a:t>
            </a:r>
            <a:r>
              <a:rPr lang="en-US" sz="9600" b="1" dirty="0"/>
              <a:t> powering specificities</a:t>
            </a:r>
          </a:p>
        </p:txBody>
      </p:sp>
    </p:spTree>
    <p:extLst>
      <p:ext uri="{BB962C8B-B14F-4D97-AF65-F5344CB8AC3E}">
        <p14:creationId xmlns:p14="http://schemas.microsoft.com/office/powerpoint/2010/main" val="3494461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7" name="Text Placeholder 6"/>
          <p:cNvSpPr>
            <a:spLocks noGrp="1"/>
          </p:cNvSpPr>
          <p:nvPr>
            <p:ph type="body" sz="quarter" idx="11"/>
          </p:nvPr>
        </p:nvSpPr>
        <p:spPr/>
        <p:txBody>
          <a:bodyPr/>
          <a:lstStyle/>
          <a:p>
            <a:r>
              <a:rPr lang="en-GB" dirty="0"/>
              <a:t>A different machines to power…</a:t>
            </a:r>
          </a:p>
        </p:txBody>
      </p:sp>
      <p:sp>
        <p:nvSpPr>
          <p:cNvPr id="8" name="Text Placeholder 7"/>
          <p:cNvSpPr>
            <a:spLocks noGrp="1"/>
          </p:cNvSpPr>
          <p:nvPr>
            <p:ph type="body" sz="quarter" idx="12"/>
          </p:nvPr>
        </p:nvSpPr>
        <p:spPr>
          <a:xfrm>
            <a:off x="1180798" y="4654799"/>
            <a:ext cx="14745002" cy="7326000"/>
          </a:xfrm>
        </p:spPr>
        <p:txBody>
          <a:bodyPr/>
          <a:lstStyle/>
          <a:p>
            <a:pPr marL="457200" indent="-457200">
              <a:buFont typeface="Arial" panose="020B0604020202020204" pitchFamily="34" charset="0"/>
              <a:buChar char="•"/>
            </a:pPr>
            <a:r>
              <a:rPr lang="en-GB" dirty="0"/>
              <a:t>From an “</a:t>
            </a:r>
            <a:r>
              <a:rPr lang="en-GB" i="1" dirty="0"/>
              <a:t>RF machine</a:t>
            </a:r>
            <a:r>
              <a:rPr lang="en-GB" dirty="0"/>
              <a:t>” to a “</a:t>
            </a:r>
            <a:r>
              <a:rPr lang="en-GB" i="1" dirty="0"/>
              <a:t>superconducting and cycling magnet machine</a:t>
            </a:r>
            <a:r>
              <a:rPr lang="en-GB" dirty="0"/>
              <a:t>”</a:t>
            </a:r>
          </a:p>
          <a:p>
            <a:pPr marL="1105200" lvl="1" indent="-457200"/>
            <a:r>
              <a:rPr lang="en-GB" dirty="0"/>
              <a:t>Need to deal with higher currents and big distances… </a:t>
            </a:r>
          </a:p>
          <a:p>
            <a:pPr marL="1105200" lvl="1" indent="-457200"/>
            <a:r>
              <a:rPr lang="en-GB" dirty="0"/>
              <a:t>Need for energy storage for peak power shaving into the network</a:t>
            </a:r>
          </a:p>
        </p:txBody>
      </p:sp>
      <p:sp>
        <p:nvSpPr>
          <p:cNvPr id="3" name="Title 2"/>
          <p:cNvSpPr>
            <a:spLocks noGrp="1"/>
          </p:cNvSpPr>
          <p:nvPr>
            <p:ph type="title"/>
          </p:nvPr>
        </p:nvSpPr>
        <p:spPr/>
        <p:txBody>
          <a:bodyPr/>
          <a:lstStyle/>
          <a:p>
            <a:r>
              <a:rPr lang="en-GB" dirty="0" err="1"/>
              <a:t>FCChh</a:t>
            </a:r>
            <a:r>
              <a:rPr lang="en-GB" dirty="0"/>
              <a:t> magnet powering specificities</a:t>
            </a:r>
          </a:p>
        </p:txBody>
      </p:sp>
      <p:graphicFrame>
        <p:nvGraphicFramePr>
          <p:cNvPr id="12" name="Tableau 3">
            <a:extLst>
              <a:ext uri="{FF2B5EF4-FFF2-40B4-BE49-F238E27FC236}">
                <a16:creationId xmlns:a16="http://schemas.microsoft.com/office/drawing/2014/main" id="{D7E0ADA3-02D7-4D85-A653-1E200BD5BD18}"/>
              </a:ext>
            </a:extLst>
          </p:cNvPr>
          <p:cNvGraphicFramePr>
            <a:graphicFrameLocks noGrp="1"/>
          </p:cNvGraphicFramePr>
          <p:nvPr>
            <p:extLst>
              <p:ext uri="{D42A27DB-BD31-4B8C-83A1-F6EECF244321}">
                <p14:modId xmlns:p14="http://schemas.microsoft.com/office/powerpoint/2010/main" val="1104205201"/>
              </p:ext>
            </p:extLst>
          </p:nvPr>
        </p:nvGraphicFramePr>
        <p:xfrm>
          <a:off x="15392400" y="4757796"/>
          <a:ext cx="8053959" cy="3090804"/>
        </p:xfrm>
        <a:graphic>
          <a:graphicData uri="http://schemas.openxmlformats.org/drawingml/2006/table">
            <a:tbl>
              <a:tblPr firstRow="1" bandRow="1">
                <a:tableStyleId>{073A0DAA-6AF3-43AB-8588-CEC1D06C72B9}</a:tableStyleId>
              </a:tblPr>
              <a:tblGrid>
                <a:gridCol w="3071749">
                  <a:extLst>
                    <a:ext uri="{9D8B030D-6E8A-4147-A177-3AD203B41FA5}">
                      <a16:colId xmlns:a16="http://schemas.microsoft.com/office/drawing/2014/main" val="298101256"/>
                    </a:ext>
                  </a:extLst>
                </a:gridCol>
                <a:gridCol w="2110105">
                  <a:extLst>
                    <a:ext uri="{9D8B030D-6E8A-4147-A177-3AD203B41FA5}">
                      <a16:colId xmlns:a16="http://schemas.microsoft.com/office/drawing/2014/main" val="167617037"/>
                    </a:ext>
                  </a:extLst>
                </a:gridCol>
                <a:gridCol w="2872105">
                  <a:extLst>
                    <a:ext uri="{9D8B030D-6E8A-4147-A177-3AD203B41FA5}">
                      <a16:colId xmlns:a16="http://schemas.microsoft.com/office/drawing/2014/main" val="1493637617"/>
                    </a:ext>
                  </a:extLst>
                </a:gridCol>
              </a:tblGrid>
              <a:tr h="573068">
                <a:tc>
                  <a:txBody>
                    <a:bodyPr/>
                    <a:lstStyle/>
                    <a:p>
                      <a:endParaRPr lang="en-GB" sz="2400" noProof="0" dirty="0"/>
                    </a:p>
                  </a:txBody>
                  <a:tcPr/>
                </a:tc>
                <a:tc>
                  <a:txBody>
                    <a:bodyPr/>
                    <a:lstStyle/>
                    <a:p>
                      <a:pPr algn="ctr"/>
                      <a:r>
                        <a:rPr lang="en-GB" sz="2400" noProof="0" dirty="0"/>
                        <a:t>Main dipoles</a:t>
                      </a:r>
                    </a:p>
                  </a:txBody>
                  <a:tcPr anchor="ctr"/>
                </a:tc>
                <a:tc>
                  <a:txBody>
                    <a:bodyPr/>
                    <a:lstStyle/>
                    <a:p>
                      <a:pPr algn="ctr"/>
                      <a:r>
                        <a:rPr lang="en-GB" sz="2400" noProof="0" dirty="0"/>
                        <a:t>Main quadrupoles</a:t>
                      </a:r>
                    </a:p>
                  </a:txBody>
                  <a:tcPr anchor="ctr"/>
                </a:tc>
                <a:extLst>
                  <a:ext uri="{0D108BD9-81ED-4DB2-BD59-A6C34878D82A}">
                    <a16:rowId xmlns:a16="http://schemas.microsoft.com/office/drawing/2014/main" val="1404016023"/>
                  </a:ext>
                </a:extLst>
              </a:tr>
              <a:tr h="421200">
                <a:tc>
                  <a:txBody>
                    <a:bodyPr/>
                    <a:lstStyle/>
                    <a:p>
                      <a:pPr algn="r"/>
                      <a:r>
                        <a:rPr lang="en-GB" sz="2400" noProof="0" dirty="0"/>
                        <a:t>Number of units</a:t>
                      </a:r>
                    </a:p>
                  </a:txBody>
                  <a:tcPr anchor="ctr"/>
                </a:tc>
                <a:tc>
                  <a:txBody>
                    <a:bodyPr/>
                    <a:lstStyle/>
                    <a:p>
                      <a:pPr algn="ctr"/>
                      <a:r>
                        <a:rPr lang="en-GB" sz="2400" noProof="0" dirty="0"/>
                        <a:t>4668</a:t>
                      </a:r>
                    </a:p>
                  </a:txBody>
                  <a:tcPr anchor="ctr"/>
                </a:tc>
                <a:tc>
                  <a:txBody>
                    <a:bodyPr/>
                    <a:lstStyle/>
                    <a:p>
                      <a:pPr algn="ctr"/>
                      <a:r>
                        <a:rPr lang="en-GB" sz="2400" noProof="0" dirty="0"/>
                        <a:t>744</a:t>
                      </a:r>
                    </a:p>
                  </a:txBody>
                  <a:tcPr anchor="ctr"/>
                </a:tc>
                <a:extLst>
                  <a:ext uri="{0D108BD9-81ED-4DB2-BD59-A6C34878D82A}">
                    <a16:rowId xmlns:a16="http://schemas.microsoft.com/office/drawing/2014/main" val="1361386359"/>
                  </a:ext>
                </a:extLst>
              </a:tr>
              <a:tr h="573068">
                <a:tc>
                  <a:txBody>
                    <a:bodyPr/>
                    <a:lstStyle/>
                    <a:p>
                      <a:pPr algn="r"/>
                      <a:r>
                        <a:rPr lang="en-GB" sz="2400" noProof="0" dirty="0"/>
                        <a:t>Operating current</a:t>
                      </a:r>
                    </a:p>
                  </a:txBody>
                  <a:tcPr anchor="ctr"/>
                </a:tc>
                <a:tc>
                  <a:txBody>
                    <a:bodyPr/>
                    <a:lstStyle/>
                    <a:p>
                      <a:pPr algn="ctr"/>
                      <a:r>
                        <a:rPr lang="en-GB" sz="2400" noProof="0" dirty="0"/>
                        <a:t>11.4 kA</a:t>
                      </a:r>
                    </a:p>
                  </a:txBody>
                  <a:tcPr anchor="ctr"/>
                </a:tc>
                <a:tc>
                  <a:txBody>
                    <a:bodyPr/>
                    <a:lstStyle/>
                    <a:p>
                      <a:pPr algn="ctr"/>
                      <a:r>
                        <a:rPr lang="en-GB" sz="2400" noProof="0" dirty="0"/>
                        <a:t>22.5 kA</a:t>
                      </a:r>
                    </a:p>
                  </a:txBody>
                  <a:tcPr anchor="ctr"/>
                </a:tc>
                <a:extLst>
                  <a:ext uri="{0D108BD9-81ED-4DB2-BD59-A6C34878D82A}">
                    <a16:rowId xmlns:a16="http://schemas.microsoft.com/office/drawing/2014/main" val="2723309600"/>
                  </a:ext>
                </a:extLst>
              </a:tr>
              <a:tr h="422565">
                <a:tc>
                  <a:txBody>
                    <a:bodyPr/>
                    <a:lstStyle/>
                    <a:p>
                      <a:pPr algn="r"/>
                      <a:r>
                        <a:rPr lang="en-GB" sz="2400" noProof="0" dirty="0"/>
                        <a:t>Inductance</a:t>
                      </a:r>
                    </a:p>
                  </a:txBody>
                  <a:tcPr anchor="ctr"/>
                </a:tc>
                <a:tc>
                  <a:txBody>
                    <a:bodyPr/>
                    <a:lstStyle/>
                    <a:p>
                      <a:pPr algn="ctr"/>
                      <a:r>
                        <a:rPr lang="en-GB" sz="2400" noProof="0" dirty="0"/>
                        <a:t>570 </a:t>
                      </a:r>
                      <a:r>
                        <a:rPr lang="en-GB" sz="2400" noProof="0" dirty="0" err="1"/>
                        <a:t>mH</a:t>
                      </a:r>
                      <a:endParaRPr lang="en-GB" sz="2400" noProof="0" dirty="0"/>
                    </a:p>
                  </a:txBody>
                  <a:tcPr anchor="ctr"/>
                </a:tc>
                <a:tc>
                  <a:txBody>
                    <a:bodyPr/>
                    <a:lstStyle/>
                    <a:p>
                      <a:pPr algn="ctr"/>
                      <a:r>
                        <a:rPr lang="en-GB" sz="2400" noProof="0" dirty="0"/>
                        <a:t>14.4 </a:t>
                      </a:r>
                      <a:r>
                        <a:rPr lang="en-GB" sz="2400" noProof="0" dirty="0" err="1"/>
                        <a:t>mH</a:t>
                      </a:r>
                      <a:endParaRPr lang="en-GB" sz="2400" noProof="0" dirty="0"/>
                    </a:p>
                  </a:txBody>
                  <a:tcPr anchor="ctr"/>
                </a:tc>
                <a:extLst>
                  <a:ext uri="{0D108BD9-81ED-4DB2-BD59-A6C34878D82A}">
                    <a16:rowId xmlns:a16="http://schemas.microsoft.com/office/drawing/2014/main" val="3386970884"/>
                  </a:ext>
                </a:extLst>
              </a:tr>
              <a:tr h="573068">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n-GB" sz="2400" b="1" i="0" u="none" strike="noStrike" kern="1200" noProof="0" dirty="0">
                          <a:solidFill>
                            <a:schemeClr val="dk1"/>
                          </a:solidFill>
                          <a:latin typeface="+mn-lt"/>
                          <a:ea typeface="+mn-ea"/>
                          <a:cs typeface="+mn-cs"/>
                        </a:rPr>
                        <a:t>Total stored energy</a:t>
                      </a:r>
                    </a:p>
                  </a:txBody>
                  <a:tcPr anchor="ctr"/>
                </a:tc>
                <a:tc>
                  <a:txBody>
                    <a:bodyPr/>
                    <a:lstStyle/>
                    <a:p>
                      <a:pPr algn="ctr"/>
                      <a:r>
                        <a:rPr lang="en-GB" sz="2400" b="1" noProof="0" dirty="0"/>
                        <a:t>174 GJ</a:t>
                      </a:r>
                    </a:p>
                  </a:txBody>
                  <a:tcPr anchor="ctr"/>
                </a:tc>
                <a:tc>
                  <a:txBody>
                    <a:bodyPr/>
                    <a:lstStyle/>
                    <a:p>
                      <a:pPr algn="ctr"/>
                      <a:r>
                        <a:rPr lang="en-GB" sz="2400" b="1" noProof="0" dirty="0"/>
                        <a:t>2.7 GJ</a:t>
                      </a:r>
                    </a:p>
                  </a:txBody>
                  <a:tcPr anchor="ctr"/>
                </a:tc>
                <a:extLst>
                  <a:ext uri="{0D108BD9-81ED-4DB2-BD59-A6C34878D82A}">
                    <a16:rowId xmlns:a16="http://schemas.microsoft.com/office/drawing/2014/main" val="635861291"/>
                  </a:ext>
                </a:extLst>
              </a:tr>
              <a:tr h="422565">
                <a:tc>
                  <a:txBody>
                    <a:bodyPr/>
                    <a:lstStyle/>
                    <a:p>
                      <a:pPr algn="r"/>
                      <a:r>
                        <a:rPr lang="en-GB" sz="2400" noProof="0" dirty="0"/>
                        <a:t>Peak power</a:t>
                      </a:r>
                    </a:p>
                  </a:txBody>
                  <a:tcPr anchor="ctr"/>
                </a:tc>
                <a:tc>
                  <a:txBody>
                    <a:bodyPr/>
                    <a:lstStyle/>
                    <a:p>
                      <a:pPr algn="ctr"/>
                      <a:r>
                        <a:rPr lang="en-GB" sz="2400" noProof="0" dirty="0"/>
                        <a:t>290 MW</a:t>
                      </a:r>
                    </a:p>
                  </a:txBody>
                  <a:tcPr anchor="ctr"/>
                </a:tc>
                <a:tc>
                  <a:txBody>
                    <a:bodyPr/>
                    <a:lstStyle/>
                    <a:p>
                      <a:pPr algn="ctr"/>
                      <a:r>
                        <a:rPr lang="en-GB" sz="2400" noProof="0" dirty="0"/>
                        <a:t>4.5 MW</a:t>
                      </a:r>
                    </a:p>
                  </a:txBody>
                  <a:tcPr anchor="ctr"/>
                </a:tc>
                <a:extLst>
                  <a:ext uri="{0D108BD9-81ED-4DB2-BD59-A6C34878D82A}">
                    <a16:rowId xmlns:a16="http://schemas.microsoft.com/office/drawing/2014/main" val="2176997740"/>
                  </a:ext>
                </a:extLst>
              </a:tr>
            </a:tbl>
          </a:graphicData>
        </a:graphic>
      </p:graphicFrame>
      <p:sp>
        <p:nvSpPr>
          <p:cNvPr id="13" name="Textplatzhalter 6">
            <a:extLst>
              <a:ext uri="{FF2B5EF4-FFF2-40B4-BE49-F238E27FC236}">
                <a16:creationId xmlns:a16="http://schemas.microsoft.com/office/drawing/2014/main" id="{6D012040-72C2-4718-8ABB-734449289780}"/>
              </a:ext>
            </a:extLst>
          </p:cNvPr>
          <p:cNvSpPr>
            <a:spLocks noGrp="1"/>
          </p:cNvSpPr>
          <p:nvPr>
            <p:ph type="body" sz="quarter" idx="4294967295"/>
          </p:nvPr>
        </p:nvSpPr>
        <p:spPr>
          <a:xfrm>
            <a:off x="16002000" y="11887200"/>
            <a:ext cx="2490192" cy="895688"/>
          </a:xfrm>
          <a:prstGeom prst="rect">
            <a:avLst/>
          </a:prstGeom>
        </p:spPr>
        <p:txBody>
          <a:bodyPr/>
          <a:lstStyle/>
          <a:p>
            <a:r>
              <a:rPr lang="en-US" sz="2800" dirty="0"/>
              <a:t>Main dipoles</a:t>
            </a:r>
          </a:p>
        </p:txBody>
      </p:sp>
      <p:pic>
        <p:nvPicPr>
          <p:cNvPr id="14" name="Image 21">
            <a:extLst>
              <a:ext uri="{FF2B5EF4-FFF2-40B4-BE49-F238E27FC236}">
                <a16:creationId xmlns:a16="http://schemas.microsoft.com/office/drawing/2014/main" id="{261B5746-42C7-425A-B712-3F9DA0532BC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392400" y="8077200"/>
            <a:ext cx="3735424" cy="3657600"/>
          </a:xfrm>
          <a:prstGeom prst="rect">
            <a:avLst/>
          </a:prstGeom>
        </p:spPr>
      </p:pic>
      <p:sp>
        <p:nvSpPr>
          <p:cNvPr id="15" name="Textplatzhalter 6">
            <a:extLst>
              <a:ext uri="{FF2B5EF4-FFF2-40B4-BE49-F238E27FC236}">
                <a16:creationId xmlns:a16="http://schemas.microsoft.com/office/drawing/2014/main" id="{C4FB44BC-D11E-4431-8F1B-C19A3C3383A1}"/>
              </a:ext>
            </a:extLst>
          </p:cNvPr>
          <p:cNvSpPr txBox="1">
            <a:spLocks/>
          </p:cNvSpPr>
          <p:nvPr/>
        </p:nvSpPr>
        <p:spPr>
          <a:xfrm>
            <a:off x="20040600" y="12192000"/>
            <a:ext cx="3124200" cy="228600"/>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Main quadrupoles</a:t>
            </a:r>
          </a:p>
        </p:txBody>
      </p:sp>
      <p:pic>
        <p:nvPicPr>
          <p:cNvPr id="16" name="Image 24">
            <a:extLst>
              <a:ext uri="{FF2B5EF4-FFF2-40B4-BE49-F238E27FC236}">
                <a16:creationId xmlns:a16="http://schemas.microsoft.com/office/drawing/2014/main" id="{46C30494-F6CF-4378-B9AE-3A653CF98F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659600" y="8153400"/>
            <a:ext cx="3712029" cy="3657600"/>
          </a:xfrm>
          <a:prstGeom prst="rect">
            <a:avLst/>
          </a:prstGeom>
        </p:spPr>
      </p:pic>
      <p:pic>
        <p:nvPicPr>
          <p:cNvPr id="4" name="Picture 3"/>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6019800" y="7162800"/>
            <a:ext cx="9267346" cy="5334000"/>
          </a:xfrm>
          <a:prstGeom prst="rect">
            <a:avLst/>
          </a:prstGeom>
        </p:spPr>
      </p:pic>
      <p:pic>
        <p:nvPicPr>
          <p:cNvPr id="5" name="Picture 4"/>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57200" y="6934200"/>
            <a:ext cx="6477000" cy="6087756"/>
          </a:xfrm>
          <a:prstGeom prst="rect">
            <a:avLst/>
          </a:prstGeom>
        </p:spPr>
      </p:pic>
      <p:cxnSp>
        <p:nvCxnSpPr>
          <p:cNvPr id="19" name="Straight Connector 18"/>
          <p:cNvCxnSpPr/>
          <p:nvPr/>
        </p:nvCxnSpPr>
        <p:spPr>
          <a:xfrm>
            <a:off x="14935200" y="3810000"/>
            <a:ext cx="0" cy="9220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 Placeholder 6"/>
          <p:cNvSpPr>
            <a:spLocks noGrp="1"/>
          </p:cNvSpPr>
          <p:nvPr>
            <p:ph type="body" sz="quarter" idx="11"/>
          </p:nvPr>
        </p:nvSpPr>
        <p:spPr>
          <a:xfrm>
            <a:off x="15408600" y="3733800"/>
            <a:ext cx="8213400" cy="566822"/>
          </a:xfrm>
        </p:spPr>
        <p:txBody>
          <a:bodyPr/>
          <a:lstStyle/>
          <a:p>
            <a:r>
              <a:rPr lang="en-GB" b="0" dirty="0"/>
              <a:t>Main magnet specs form CDR:</a:t>
            </a:r>
          </a:p>
        </p:txBody>
      </p:sp>
    </p:spTree>
    <p:extLst>
      <p:ext uri="{BB962C8B-B14F-4D97-AF65-F5344CB8AC3E}">
        <p14:creationId xmlns:p14="http://schemas.microsoft.com/office/powerpoint/2010/main" val="12768514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6D012040-72C2-4718-8ABB-734449289780}"/>
              </a:ext>
            </a:extLst>
          </p:cNvPr>
          <p:cNvSpPr>
            <a:spLocks noGrp="1"/>
          </p:cNvSpPr>
          <p:nvPr>
            <p:ph type="body" sz="quarter" idx="18"/>
          </p:nvPr>
        </p:nvSpPr>
        <p:spPr>
          <a:xfrm>
            <a:off x="9784319" y="5214452"/>
            <a:ext cx="4815363" cy="556125"/>
          </a:xfrm>
        </p:spPr>
        <p:txBody>
          <a:bodyPr/>
          <a:lstStyle/>
          <a:p>
            <a:r>
              <a:rPr lang="en-US" sz="2800" dirty="0"/>
              <a:t>90 TGV at 360 km/h</a:t>
            </a:r>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p:txBody>
          <a:bodyPr/>
          <a:lstStyle/>
          <a:p>
            <a:r>
              <a:rPr lang="en-US" dirty="0"/>
              <a:t>175 GJ…</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23320801" y="259796"/>
            <a:ext cx="771944" cy="453523"/>
          </a:xfrm>
        </p:spPr>
        <p:txBody>
          <a:bodyPr/>
          <a:lstStyle/>
          <a:p>
            <a:fld id="{88A1DFE4-5FC5-43BD-BB7E-75EAD82B965F}" type="slidenum">
              <a:rPr lang="en-US" noProof="0" smtClean="0"/>
              <a:pPr/>
              <a:t>23</a:t>
            </a:fld>
            <a:endParaRPr lang="en-US" noProof="0" dirty="0"/>
          </a:p>
        </p:txBody>
      </p:sp>
      <p:sp>
        <p:nvSpPr>
          <p:cNvPr id="23" name="Textplatzhalter 6">
            <a:extLst>
              <a:ext uri="{FF2B5EF4-FFF2-40B4-BE49-F238E27FC236}">
                <a16:creationId xmlns:a16="http://schemas.microsoft.com/office/drawing/2014/main" id="{C4FB44BC-D11E-4431-8F1B-C19A3C3383A1}"/>
              </a:ext>
            </a:extLst>
          </p:cNvPr>
          <p:cNvSpPr txBox="1">
            <a:spLocks/>
          </p:cNvSpPr>
          <p:nvPr/>
        </p:nvSpPr>
        <p:spPr>
          <a:xfrm>
            <a:off x="12686389" y="8271780"/>
            <a:ext cx="3264363" cy="556125"/>
          </a:xfrm>
          <a:prstGeom prst="rect">
            <a:avLst/>
          </a:prstGeom>
        </p:spPr>
        <p:txBody>
          <a:bodyPr vert="horz" wrap="none" lIns="243840" tIns="121920" rIns="243840" bIns="1219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38 tons of TNT</a:t>
            </a:r>
          </a:p>
        </p:txBody>
      </p:sp>
      <p:pic>
        <p:nvPicPr>
          <p:cNvPr id="5" name="Image 4">
            <a:extLst>
              <a:ext uri="{FF2B5EF4-FFF2-40B4-BE49-F238E27FC236}">
                <a16:creationId xmlns:a16="http://schemas.microsoft.com/office/drawing/2014/main" id="{5F2EFAD3-0DBA-46D6-98B7-42440E8FE22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15645" y="2065003"/>
            <a:ext cx="6288315" cy="2716219"/>
          </a:xfrm>
          <a:prstGeom prst="rect">
            <a:avLst/>
          </a:prstGeom>
        </p:spPr>
      </p:pic>
      <p:pic>
        <p:nvPicPr>
          <p:cNvPr id="8" name="Image 7">
            <a:extLst>
              <a:ext uri="{FF2B5EF4-FFF2-40B4-BE49-F238E27FC236}">
                <a16:creationId xmlns:a16="http://schemas.microsoft.com/office/drawing/2014/main" id="{58660DBE-D57E-4EDB-A860-A29462FC99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28464" y="6155845"/>
            <a:ext cx="3419920" cy="1885339"/>
          </a:xfrm>
          <a:prstGeom prst="rect">
            <a:avLst/>
          </a:prstGeom>
        </p:spPr>
      </p:pic>
      <p:pic>
        <p:nvPicPr>
          <p:cNvPr id="10" name="Image 9">
            <a:extLst>
              <a:ext uri="{FF2B5EF4-FFF2-40B4-BE49-F238E27FC236}">
                <a16:creationId xmlns:a16="http://schemas.microsoft.com/office/drawing/2014/main" id="{265FC93E-9801-4879-B388-3AB5FE7CC62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416469" y="1986144"/>
            <a:ext cx="6355067" cy="4169701"/>
          </a:xfrm>
          <a:prstGeom prst="rect">
            <a:avLst/>
          </a:prstGeom>
        </p:spPr>
      </p:pic>
      <p:sp>
        <p:nvSpPr>
          <p:cNvPr id="18" name="Textplatzhalter 6">
            <a:extLst>
              <a:ext uri="{FF2B5EF4-FFF2-40B4-BE49-F238E27FC236}">
                <a16:creationId xmlns:a16="http://schemas.microsoft.com/office/drawing/2014/main" id="{1AF70284-C12C-421E-9CDB-25027E343B89}"/>
              </a:ext>
            </a:extLst>
          </p:cNvPr>
          <p:cNvSpPr txBox="1">
            <a:spLocks/>
          </p:cNvSpPr>
          <p:nvPr/>
        </p:nvSpPr>
        <p:spPr>
          <a:xfrm>
            <a:off x="16367356" y="6473959"/>
            <a:ext cx="4815363" cy="556125"/>
          </a:xfrm>
          <a:prstGeom prst="rect">
            <a:avLst/>
          </a:prstGeom>
        </p:spPr>
        <p:txBody>
          <a:bodyPr vert="horz" wrap="none" lIns="243840" tIns="121920" rIns="243840" bIns="1219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3.2 minutes production of a nuclear reactor</a:t>
            </a:r>
          </a:p>
        </p:txBody>
      </p:sp>
      <p:pic>
        <p:nvPicPr>
          <p:cNvPr id="12" name="Image 11">
            <a:extLst>
              <a:ext uri="{FF2B5EF4-FFF2-40B4-BE49-F238E27FC236}">
                <a16:creationId xmlns:a16="http://schemas.microsoft.com/office/drawing/2014/main" id="{F704FA2B-AF45-4BD3-A132-008C5C8B17C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484799" y="7640075"/>
            <a:ext cx="6602968" cy="4327509"/>
          </a:xfrm>
          <a:prstGeom prst="rect">
            <a:avLst/>
          </a:prstGeom>
        </p:spPr>
      </p:pic>
      <p:sp>
        <p:nvSpPr>
          <p:cNvPr id="20" name="Textplatzhalter 6">
            <a:extLst>
              <a:ext uri="{FF2B5EF4-FFF2-40B4-BE49-F238E27FC236}">
                <a16:creationId xmlns:a16="http://schemas.microsoft.com/office/drawing/2014/main" id="{ABBDE7FF-BC38-4738-96CF-40B402E55131}"/>
              </a:ext>
            </a:extLst>
          </p:cNvPr>
          <p:cNvSpPr txBox="1">
            <a:spLocks/>
          </p:cNvSpPr>
          <p:nvPr/>
        </p:nvSpPr>
        <p:spPr>
          <a:xfrm>
            <a:off x="16916400" y="12192000"/>
            <a:ext cx="4815363" cy="556125"/>
          </a:xfrm>
          <a:prstGeom prst="rect">
            <a:avLst/>
          </a:prstGeom>
        </p:spPr>
        <p:txBody>
          <a:bodyPr vert="horz" wrap="none" lIns="243840" tIns="121920" rIns="243840" bIns="1219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10 min production / 16 min pumping</a:t>
            </a:r>
          </a:p>
          <a:p>
            <a:endParaRPr lang="en-US" sz="2800" dirty="0"/>
          </a:p>
          <a:p>
            <a:endParaRPr lang="en-US" sz="2800" dirty="0"/>
          </a:p>
          <a:p>
            <a:r>
              <a:rPr lang="en-US" sz="2800" dirty="0"/>
              <a:t>of the “</a:t>
            </a:r>
            <a:r>
              <a:rPr lang="en-US" sz="2800" dirty="0" err="1"/>
              <a:t>Dixence</a:t>
            </a:r>
            <a:r>
              <a:rPr lang="en-US" sz="2800" dirty="0"/>
              <a:t>” hydroelectric facility</a:t>
            </a:r>
          </a:p>
        </p:txBody>
      </p:sp>
      <p:pic>
        <p:nvPicPr>
          <p:cNvPr id="15" name="Image 14">
            <a:extLst>
              <a:ext uri="{FF2B5EF4-FFF2-40B4-BE49-F238E27FC236}">
                <a16:creationId xmlns:a16="http://schemas.microsoft.com/office/drawing/2014/main" id="{3EC3A641-F12A-4C67-A119-86004F6A96C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8872" y="3133148"/>
            <a:ext cx="6422299" cy="3896936"/>
          </a:xfrm>
          <a:prstGeom prst="rect">
            <a:avLst/>
          </a:prstGeom>
        </p:spPr>
      </p:pic>
      <p:sp>
        <p:nvSpPr>
          <p:cNvPr id="24" name="Textplatzhalter 6">
            <a:extLst>
              <a:ext uri="{FF2B5EF4-FFF2-40B4-BE49-F238E27FC236}">
                <a16:creationId xmlns:a16="http://schemas.microsoft.com/office/drawing/2014/main" id="{2AC9C7E4-CAD5-47B5-91B7-540395205702}"/>
              </a:ext>
            </a:extLst>
          </p:cNvPr>
          <p:cNvSpPr txBox="1">
            <a:spLocks/>
          </p:cNvSpPr>
          <p:nvPr/>
        </p:nvSpPr>
        <p:spPr>
          <a:xfrm>
            <a:off x="725052" y="7325700"/>
            <a:ext cx="4815363" cy="556125"/>
          </a:xfrm>
          <a:prstGeom prst="rect">
            <a:avLst/>
          </a:prstGeom>
        </p:spPr>
        <p:txBody>
          <a:bodyPr vert="horz" wrap="none" lIns="243840" tIns="121920" rIns="243840" bIns="1219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“Charles de Gaulle” lifted 410 m overseas</a:t>
            </a:r>
          </a:p>
        </p:txBody>
      </p:sp>
      <p:sp>
        <p:nvSpPr>
          <p:cNvPr id="28" name="Textplatzhalter 6">
            <a:extLst>
              <a:ext uri="{FF2B5EF4-FFF2-40B4-BE49-F238E27FC236}">
                <a16:creationId xmlns:a16="http://schemas.microsoft.com/office/drawing/2014/main" id="{D209B721-66FE-47A8-BD3C-2A3111AF939F}"/>
              </a:ext>
            </a:extLst>
          </p:cNvPr>
          <p:cNvSpPr txBox="1">
            <a:spLocks/>
          </p:cNvSpPr>
          <p:nvPr/>
        </p:nvSpPr>
        <p:spPr>
          <a:xfrm>
            <a:off x="471539" y="11993730"/>
            <a:ext cx="3264363" cy="556125"/>
          </a:xfrm>
          <a:prstGeom prst="rect">
            <a:avLst/>
          </a:prstGeom>
        </p:spPr>
        <p:txBody>
          <a:bodyPr vert="horz" wrap="none" lIns="243840" tIns="121920" rIns="243840" bIns="1219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880 fully charged electrical vehicles</a:t>
            </a:r>
          </a:p>
        </p:txBody>
      </p:sp>
      <p:pic>
        <p:nvPicPr>
          <p:cNvPr id="30" name="Image 29">
            <a:extLst>
              <a:ext uri="{FF2B5EF4-FFF2-40B4-BE49-F238E27FC236}">
                <a16:creationId xmlns:a16="http://schemas.microsoft.com/office/drawing/2014/main" id="{A1C83761-466A-4272-9975-8ED0BC44A2A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562" y="8824720"/>
            <a:ext cx="5082205" cy="2785312"/>
          </a:xfrm>
          <a:prstGeom prst="rect">
            <a:avLst/>
          </a:prstGeom>
        </p:spPr>
      </p:pic>
      <p:pic>
        <p:nvPicPr>
          <p:cNvPr id="32" name="Image 31">
            <a:extLst>
              <a:ext uri="{FF2B5EF4-FFF2-40B4-BE49-F238E27FC236}">
                <a16:creationId xmlns:a16="http://schemas.microsoft.com/office/drawing/2014/main" id="{AA83C995-2329-4D3B-9FDE-42DD9BA4894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2686389" y="9513508"/>
            <a:ext cx="3342635" cy="2558211"/>
          </a:xfrm>
          <a:prstGeom prst="rect">
            <a:avLst/>
          </a:prstGeom>
        </p:spPr>
      </p:pic>
      <p:sp>
        <p:nvSpPr>
          <p:cNvPr id="33" name="Textplatzhalter 6">
            <a:extLst>
              <a:ext uri="{FF2B5EF4-FFF2-40B4-BE49-F238E27FC236}">
                <a16:creationId xmlns:a16="http://schemas.microsoft.com/office/drawing/2014/main" id="{489DA77D-211B-407D-8B01-EDB56B39B51C}"/>
              </a:ext>
            </a:extLst>
          </p:cNvPr>
          <p:cNvSpPr txBox="1">
            <a:spLocks/>
          </p:cNvSpPr>
          <p:nvPr/>
        </p:nvSpPr>
        <p:spPr>
          <a:xfrm>
            <a:off x="12573000" y="12420600"/>
            <a:ext cx="3264363" cy="556125"/>
          </a:xfrm>
          <a:prstGeom prst="rect">
            <a:avLst/>
          </a:prstGeom>
        </p:spPr>
        <p:txBody>
          <a:bodyPr vert="horz" wrap="none" lIns="243840" tIns="121920" rIns="243840" bIns="1219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sz="2800" dirty="0"/>
              <a:t>5’000 CHF</a:t>
            </a:r>
          </a:p>
          <a:p>
            <a:pPr algn="ctr"/>
            <a:endParaRPr lang="en-US" sz="2800" dirty="0"/>
          </a:p>
          <a:p>
            <a:pPr algn="ctr"/>
            <a:r>
              <a:rPr lang="en-US" sz="2800" dirty="0"/>
              <a:t> </a:t>
            </a:r>
          </a:p>
          <a:p>
            <a:pPr algn="ctr"/>
            <a:r>
              <a:rPr lang="en-US" sz="2800" dirty="0"/>
              <a:t>(0.1 CHF/kWh)</a:t>
            </a:r>
          </a:p>
        </p:txBody>
      </p:sp>
      <p:pic>
        <p:nvPicPr>
          <p:cNvPr id="35" name="Image 34">
            <a:extLst>
              <a:ext uri="{FF2B5EF4-FFF2-40B4-BE49-F238E27FC236}">
                <a16:creationId xmlns:a16="http://schemas.microsoft.com/office/drawing/2014/main" id="{784C46F1-BEAE-4E9D-8E33-1A102E2A7F0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568300" y="8086325"/>
            <a:ext cx="5370653" cy="3479579"/>
          </a:xfrm>
          <a:prstGeom prst="rect">
            <a:avLst/>
          </a:prstGeom>
        </p:spPr>
      </p:pic>
      <p:sp>
        <p:nvSpPr>
          <p:cNvPr id="36" name="Textplatzhalter 6">
            <a:extLst>
              <a:ext uri="{FF2B5EF4-FFF2-40B4-BE49-F238E27FC236}">
                <a16:creationId xmlns:a16="http://schemas.microsoft.com/office/drawing/2014/main" id="{8CDB2E53-D2AA-4BF2-AA7E-BDA813B4E344}"/>
              </a:ext>
            </a:extLst>
          </p:cNvPr>
          <p:cNvSpPr txBox="1">
            <a:spLocks/>
          </p:cNvSpPr>
          <p:nvPr/>
        </p:nvSpPr>
        <p:spPr>
          <a:xfrm>
            <a:off x="7162800" y="11887200"/>
            <a:ext cx="3264363" cy="556125"/>
          </a:xfrm>
          <a:prstGeom prst="rect">
            <a:avLst/>
          </a:prstGeom>
        </p:spPr>
        <p:txBody>
          <a:bodyPr vert="horz" wrap="none" lIns="243840" tIns="121920" rIns="243840" bIns="1219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875 PS rotating machines</a:t>
            </a:r>
          </a:p>
        </p:txBody>
      </p:sp>
      <p:sp>
        <p:nvSpPr>
          <p:cNvPr id="25" name="Oval 24"/>
          <p:cNvSpPr/>
          <p:nvPr/>
        </p:nvSpPr>
        <p:spPr>
          <a:xfrm>
            <a:off x="12954000" y="3124200"/>
            <a:ext cx="685800" cy="381000"/>
          </a:xfrm>
          <a:prstGeom prst="ellipse">
            <a:avLst/>
          </a:prstGeom>
          <a:solidFill>
            <a:schemeClr val="bg2">
              <a:lumMod val="65000"/>
            </a:schemeClr>
          </a:solidFill>
          <a:ln>
            <a:solidFill>
              <a:schemeClr val="bg2">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1295400" y="10134600"/>
            <a:ext cx="685800" cy="381000"/>
          </a:xfrm>
          <a:prstGeom prst="ellipse">
            <a:avLst/>
          </a:prstGeom>
          <a:solidFill>
            <a:schemeClr val="bg2">
              <a:lumMod val="65000"/>
            </a:schemeClr>
          </a:solidFill>
          <a:ln>
            <a:solidFill>
              <a:schemeClr val="bg2">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1219200" y="10896600"/>
            <a:ext cx="685800" cy="381000"/>
          </a:xfrm>
          <a:prstGeom prst="ellipse">
            <a:avLst/>
          </a:prstGeom>
          <a:solidFill>
            <a:schemeClr val="bg2">
              <a:lumMod val="65000"/>
            </a:schemeClr>
          </a:solidFill>
          <a:ln>
            <a:solidFill>
              <a:schemeClr val="bg2">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47548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1219200" y="3657600"/>
            <a:ext cx="6828123" cy="4588960"/>
            <a:chOff x="1219200" y="3657600"/>
            <a:chExt cx="6828123" cy="4588960"/>
          </a:xfrm>
        </p:grpSpPr>
        <p:sp>
          <p:nvSpPr>
            <p:cNvPr id="16" name="Rectangle 15"/>
            <p:cNvSpPr/>
            <p:nvPr/>
          </p:nvSpPr>
          <p:spPr>
            <a:xfrm>
              <a:off x="1219200" y="3657600"/>
              <a:ext cx="6407228" cy="458896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295400" y="4191000"/>
              <a:ext cx="6751923" cy="3886200"/>
            </a:xfrm>
            <a:prstGeom prst="rect">
              <a:avLst/>
            </a:prstGeom>
          </p:spPr>
        </p:pic>
      </p:grpSp>
      <p:pic>
        <p:nvPicPr>
          <p:cNvPr id="4" name="Picture 3"/>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600200" y="3048000"/>
            <a:ext cx="22560779" cy="10252170"/>
          </a:xfrm>
          <a:prstGeom prst="rect">
            <a:avLst/>
          </a:prstGeom>
        </p:spPr>
      </p:pic>
      <p:sp>
        <p:nvSpPr>
          <p:cNvPr id="13" name="Rectangle 12"/>
          <p:cNvSpPr/>
          <p:nvPr/>
        </p:nvSpPr>
        <p:spPr>
          <a:xfrm rot="21012851">
            <a:off x="10706125" y="8614704"/>
            <a:ext cx="990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rot="21027421">
            <a:off x="11643939" y="8445285"/>
            <a:ext cx="990600" cy="54652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p:cNvSpPr>
            <a:spLocks noGrp="1"/>
          </p:cNvSpPr>
          <p:nvPr>
            <p:ph type="sldNum" sz="quarter" idx="10"/>
          </p:nvPr>
        </p:nvSpPr>
        <p:spPr/>
        <p:txBody>
          <a:bodyPr/>
          <a:lstStyle/>
          <a:p>
            <a:fld id="{88A1DFE4-5FC5-43BD-BB7E-75EAD82B965F}" type="slidenum">
              <a:rPr lang="en-US" noProof="0" smtClean="0"/>
              <a:pPr/>
              <a:t>24</a:t>
            </a:fld>
            <a:endParaRPr lang="en-US" noProof="0" dirty="0"/>
          </a:p>
        </p:txBody>
      </p:sp>
      <p:sp>
        <p:nvSpPr>
          <p:cNvPr id="7" name="Text Placeholder 6"/>
          <p:cNvSpPr>
            <a:spLocks noGrp="1"/>
          </p:cNvSpPr>
          <p:nvPr>
            <p:ph type="body" sz="quarter" idx="11"/>
          </p:nvPr>
        </p:nvSpPr>
        <p:spPr>
          <a:xfrm>
            <a:off x="1180798" y="3048000"/>
            <a:ext cx="12916202" cy="566822"/>
          </a:xfrm>
        </p:spPr>
        <p:txBody>
          <a:bodyPr/>
          <a:lstStyle/>
          <a:p>
            <a:r>
              <a:rPr lang="en-GB" dirty="0"/>
              <a:t>Where to place energy storage? (and Power Converters)</a:t>
            </a:r>
          </a:p>
        </p:txBody>
      </p:sp>
      <p:sp>
        <p:nvSpPr>
          <p:cNvPr id="3" name="Title 2"/>
          <p:cNvSpPr>
            <a:spLocks noGrp="1"/>
          </p:cNvSpPr>
          <p:nvPr>
            <p:ph type="title"/>
          </p:nvPr>
        </p:nvSpPr>
        <p:spPr/>
        <p:txBody>
          <a:bodyPr/>
          <a:lstStyle/>
          <a:p>
            <a:r>
              <a:rPr lang="en-GB" dirty="0" err="1"/>
              <a:t>FCChh</a:t>
            </a:r>
            <a:r>
              <a:rPr lang="en-GB" dirty="0"/>
              <a:t> magnet powering specificities</a:t>
            </a:r>
          </a:p>
        </p:txBody>
      </p:sp>
      <p:sp>
        <p:nvSpPr>
          <p:cNvPr id="15" name="TextBox 14"/>
          <p:cNvSpPr txBox="1"/>
          <p:nvPr/>
        </p:nvSpPr>
        <p:spPr>
          <a:xfrm>
            <a:off x="3384657" y="3624178"/>
            <a:ext cx="2254143" cy="566822"/>
          </a:xfrm>
          <a:prstGeom prst="rect">
            <a:avLst/>
          </a:prstGeom>
          <a:noFill/>
        </p:spPr>
        <p:txBody>
          <a:bodyPr wrap="none" rtlCol="0">
            <a:spAutoFit/>
          </a:bodyPr>
          <a:lstStyle/>
          <a:p>
            <a:pPr algn="l">
              <a:lnSpc>
                <a:spcPts val="3700"/>
              </a:lnSpc>
            </a:pPr>
            <a:r>
              <a:rPr lang="en-GB" sz="3000" dirty="0"/>
              <a:t>Colour code</a:t>
            </a:r>
          </a:p>
        </p:txBody>
      </p:sp>
      <p:sp>
        <p:nvSpPr>
          <p:cNvPr id="25" name="Rectangle 24"/>
          <p:cNvSpPr/>
          <p:nvPr/>
        </p:nvSpPr>
        <p:spPr>
          <a:xfrm rot="21012851">
            <a:off x="12633983" y="8288948"/>
            <a:ext cx="990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rot="21027421">
            <a:off x="13571797" y="8119529"/>
            <a:ext cx="990600" cy="54652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reeform 32"/>
          <p:cNvSpPr/>
          <p:nvPr/>
        </p:nvSpPr>
        <p:spPr>
          <a:xfrm>
            <a:off x="10363200" y="9144000"/>
            <a:ext cx="386080" cy="6858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5" name="Straight Connector 34"/>
          <p:cNvCxnSpPr/>
          <p:nvPr/>
        </p:nvCxnSpPr>
        <p:spPr>
          <a:xfrm flipH="1" flipV="1">
            <a:off x="1842136" y="9827896"/>
            <a:ext cx="12331064" cy="1904"/>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sp>
        <p:nvSpPr>
          <p:cNvPr id="37" name="Freeform 36"/>
          <p:cNvSpPr/>
          <p:nvPr/>
        </p:nvSpPr>
        <p:spPr>
          <a:xfrm>
            <a:off x="3630930" y="9829800"/>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Freeform 37"/>
          <p:cNvSpPr/>
          <p:nvPr/>
        </p:nvSpPr>
        <p:spPr>
          <a:xfrm>
            <a:off x="5311140" y="9831705"/>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reeform 38"/>
          <p:cNvSpPr/>
          <p:nvPr/>
        </p:nvSpPr>
        <p:spPr>
          <a:xfrm>
            <a:off x="7006590" y="9845040"/>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reeform 39"/>
          <p:cNvSpPr/>
          <p:nvPr/>
        </p:nvSpPr>
        <p:spPr>
          <a:xfrm>
            <a:off x="8722995" y="9837420"/>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reeform 41"/>
          <p:cNvSpPr/>
          <p:nvPr/>
        </p:nvSpPr>
        <p:spPr>
          <a:xfrm>
            <a:off x="10416540" y="9679894"/>
            <a:ext cx="131243" cy="626899"/>
          </a:xfrm>
          <a:custGeom>
            <a:avLst/>
            <a:gdLst>
              <a:gd name="connsiteX0" fmla="*/ 0 w 121718"/>
              <a:gd name="connsiteY0" fmla="*/ 622346 h 626899"/>
              <a:gd name="connsiteX1" fmla="*/ 74295 w 121718"/>
              <a:gd name="connsiteY1" fmla="*/ 544241 h 626899"/>
              <a:gd name="connsiteX2" fmla="*/ 116205 w 121718"/>
              <a:gd name="connsiteY2" fmla="*/ 56561 h 626899"/>
              <a:gd name="connsiteX3" fmla="*/ 120015 w 121718"/>
              <a:gd name="connsiteY3" fmla="*/ 29891 h 626899"/>
            </a:gdLst>
            <a:ahLst/>
            <a:cxnLst>
              <a:cxn ang="0">
                <a:pos x="connsiteX0" y="connsiteY0"/>
              </a:cxn>
              <a:cxn ang="0">
                <a:pos x="connsiteX1" y="connsiteY1"/>
              </a:cxn>
              <a:cxn ang="0">
                <a:pos x="connsiteX2" y="connsiteY2"/>
              </a:cxn>
              <a:cxn ang="0">
                <a:pos x="connsiteX3" y="connsiteY3"/>
              </a:cxn>
            </a:cxnLst>
            <a:rect l="l" t="t" r="r" b="b"/>
            <a:pathLst>
              <a:path w="121718" h="626899">
                <a:moveTo>
                  <a:pt x="0" y="622346"/>
                </a:moveTo>
                <a:cubicBezTo>
                  <a:pt x="27464" y="630442"/>
                  <a:pt x="54928" y="638538"/>
                  <a:pt x="74295" y="544241"/>
                </a:cubicBezTo>
                <a:cubicBezTo>
                  <a:pt x="93662" y="449944"/>
                  <a:pt x="108585" y="142286"/>
                  <a:pt x="116205" y="56561"/>
                </a:cubicBezTo>
                <a:cubicBezTo>
                  <a:pt x="123825" y="-29164"/>
                  <a:pt x="121920" y="363"/>
                  <a:pt x="120015" y="29891"/>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Freeform 44"/>
          <p:cNvSpPr/>
          <p:nvPr/>
        </p:nvSpPr>
        <p:spPr>
          <a:xfrm>
            <a:off x="12068175" y="9837420"/>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reeform 45"/>
          <p:cNvSpPr/>
          <p:nvPr/>
        </p:nvSpPr>
        <p:spPr>
          <a:xfrm>
            <a:off x="13714095" y="9845040"/>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p:cNvSpPr txBox="1"/>
          <p:nvPr/>
        </p:nvSpPr>
        <p:spPr>
          <a:xfrm>
            <a:off x="14478000" y="11125200"/>
            <a:ext cx="8229600" cy="1990288"/>
          </a:xfrm>
          <a:prstGeom prst="rect">
            <a:avLst/>
          </a:prstGeom>
          <a:noFill/>
        </p:spPr>
        <p:txBody>
          <a:bodyPr wrap="square" rtlCol="0">
            <a:spAutoFit/>
          </a:bodyPr>
          <a:lstStyle/>
          <a:p>
            <a:pPr marL="457200" indent="-457200" algn="l">
              <a:lnSpc>
                <a:spcPts val="3700"/>
              </a:lnSpc>
              <a:buFont typeface="Arial" panose="020B0604020202020204" pitchFamily="34" charset="0"/>
              <a:buChar char="•"/>
            </a:pPr>
            <a:r>
              <a:rPr lang="en-GB" sz="3000" dirty="0">
                <a:solidFill>
                  <a:srgbClr val="7030A0"/>
                </a:solidFill>
              </a:rPr>
              <a:t>High DC currents with high losses if resistive cables</a:t>
            </a:r>
          </a:p>
          <a:p>
            <a:pPr marL="457200" indent="-457200" algn="l">
              <a:lnSpc>
                <a:spcPts val="3700"/>
              </a:lnSpc>
              <a:buFont typeface="Arial" panose="020B0604020202020204" pitchFamily="34" charset="0"/>
              <a:buChar char="•"/>
            </a:pPr>
            <a:r>
              <a:rPr lang="en-GB" sz="3000" dirty="0">
                <a:solidFill>
                  <a:srgbClr val="7030A0"/>
                </a:solidFill>
              </a:rPr>
              <a:t>Superconducting cables or superconductors passing through magnet’s cold masses</a:t>
            </a:r>
          </a:p>
        </p:txBody>
      </p:sp>
      <p:cxnSp>
        <p:nvCxnSpPr>
          <p:cNvPr id="50" name="Straight Arrow Connector 49"/>
          <p:cNvCxnSpPr/>
          <p:nvPr/>
        </p:nvCxnSpPr>
        <p:spPr>
          <a:xfrm flipH="1" flipV="1">
            <a:off x="11582400" y="9906000"/>
            <a:ext cx="2667000" cy="220980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8001000" y="5105400"/>
            <a:ext cx="6934200" cy="1041311"/>
          </a:xfrm>
          <a:prstGeom prst="rect">
            <a:avLst/>
          </a:prstGeom>
          <a:noFill/>
        </p:spPr>
        <p:txBody>
          <a:bodyPr wrap="square" rtlCol="0">
            <a:spAutoFit/>
          </a:bodyPr>
          <a:lstStyle/>
          <a:p>
            <a:pPr algn="l">
              <a:lnSpc>
                <a:spcPts val="3700"/>
              </a:lnSpc>
            </a:pPr>
            <a:r>
              <a:rPr lang="en-GB" dirty="0">
                <a:solidFill>
                  <a:srgbClr val="FF0000"/>
                </a:solidFill>
              </a:rPr>
              <a:t>Energy storage in underground technical galleries</a:t>
            </a:r>
          </a:p>
        </p:txBody>
      </p:sp>
    </p:spTree>
    <p:extLst>
      <p:ext uri="{BB962C8B-B14F-4D97-AF65-F5344CB8AC3E}">
        <p14:creationId xmlns:p14="http://schemas.microsoft.com/office/powerpoint/2010/main" val="20044728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600200" y="3048000"/>
            <a:ext cx="22560779" cy="10252170"/>
          </a:xfrm>
          <a:prstGeom prst="rect">
            <a:avLst/>
          </a:prstGeom>
        </p:spPr>
      </p:pic>
      <p:grpSp>
        <p:nvGrpSpPr>
          <p:cNvPr id="29" name="Group 28"/>
          <p:cNvGrpSpPr/>
          <p:nvPr/>
        </p:nvGrpSpPr>
        <p:grpSpPr>
          <a:xfrm>
            <a:off x="1219200" y="3657600"/>
            <a:ext cx="6828123" cy="4588960"/>
            <a:chOff x="1219200" y="3657600"/>
            <a:chExt cx="6828123" cy="4588960"/>
          </a:xfrm>
        </p:grpSpPr>
        <p:sp>
          <p:nvSpPr>
            <p:cNvPr id="16" name="Rectangle 15"/>
            <p:cNvSpPr/>
            <p:nvPr/>
          </p:nvSpPr>
          <p:spPr>
            <a:xfrm>
              <a:off x="1219200" y="3657600"/>
              <a:ext cx="6407228" cy="458896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295400" y="4191000"/>
              <a:ext cx="6751923" cy="3886200"/>
            </a:xfrm>
            <a:prstGeom prst="rect">
              <a:avLst/>
            </a:prstGeom>
          </p:spPr>
        </p:pic>
      </p:grpSp>
      <p:sp>
        <p:nvSpPr>
          <p:cNvPr id="2" name="Slide Number Placeholder 1"/>
          <p:cNvSpPr>
            <a:spLocks noGrp="1"/>
          </p:cNvSpPr>
          <p:nvPr>
            <p:ph type="sldNum" sz="quarter" idx="10"/>
          </p:nvPr>
        </p:nvSpPr>
        <p:spPr/>
        <p:txBody>
          <a:bodyPr/>
          <a:lstStyle/>
          <a:p>
            <a:fld id="{88A1DFE4-5FC5-43BD-BB7E-75EAD82B965F}" type="slidenum">
              <a:rPr lang="en-US" noProof="0" smtClean="0"/>
              <a:pPr/>
              <a:t>25</a:t>
            </a:fld>
            <a:endParaRPr lang="en-US" noProof="0" dirty="0"/>
          </a:p>
        </p:txBody>
      </p:sp>
      <p:sp>
        <p:nvSpPr>
          <p:cNvPr id="7" name="Text Placeholder 6"/>
          <p:cNvSpPr>
            <a:spLocks noGrp="1"/>
          </p:cNvSpPr>
          <p:nvPr>
            <p:ph type="body" sz="quarter" idx="11"/>
          </p:nvPr>
        </p:nvSpPr>
        <p:spPr>
          <a:xfrm>
            <a:off x="1180798" y="3048000"/>
            <a:ext cx="12916202" cy="566822"/>
          </a:xfrm>
        </p:spPr>
        <p:txBody>
          <a:bodyPr/>
          <a:lstStyle/>
          <a:p>
            <a:r>
              <a:rPr lang="en-GB" dirty="0"/>
              <a:t>Where to place energy storage? (and Power Converters)</a:t>
            </a:r>
          </a:p>
        </p:txBody>
      </p:sp>
      <p:sp>
        <p:nvSpPr>
          <p:cNvPr id="3" name="Title 2"/>
          <p:cNvSpPr>
            <a:spLocks noGrp="1"/>
          </p:cNvSpPr>
          <p:nvPr>
            <p:ph type="title"/>
          </p:nvPr>
        </p:nvSpPr>
        <p:spPr/>
        <p:txBody>
          <a:bodyPr/>
          <a:lstStyle/>
          <a:p>
            <a:r>
              <a:rPr lang="en-GB" dirty="0" err="1"/>
              <a:t>FCChh</a:t>
            </a:r>
            <a:r>
              <a:rPr lang="en-GB" dirty="0"/>
              <a:t> magnet powering specificities</a:t>
            </a:r>
          </a:p>
        </p:txBody>
      </p:sp>
      <p:sp>
        <p:nvSpPr>
          <p:cNvPr id="15" name="TextBox 14"/>
          <p:cNvSpPr txBox="1"/>
          <p:nvPr/>
        </p:nvSpPr>
        <p:spPr>
          <a:xfrm>
            <a:off x="3384657" y="3624178"/>
            <a:ext cx="2254143" cy="566822"/>
          </a:xfrm>
          <a:prstGeom prst="rect">
            <a:avLst/>
          </a:prstGeom>
          <a:noFill/>
        </p:spPr>
        <p:txBody>
          <a:bodyPr wrap="none" rtlCol="0">
            <a:spAutoFit/>
          </a:bodyPr>
          <a:lstStyle/>
          <a:p>
            <a:pPr algn="l">
              <a:lnSpc>
                <a:spcPts val="3700"/>
              </a:lnSpc>
            </a:pPr>
            <a:r>
              <a:rPr lang="en-GB" sz="3000" dirty="0"/>
              <a:t>Colour code</a:t>
            </a:r>
          </a:p>
        </p:txBody>
      </p:sp>
      <p:sp>
        <p:nvSpPr>
          <p:cNvPr id="26" name="Rectangle 25"/>
          <p:cNvSpPr/>
          <p:nvPr/>
        </p:nvSpPr>
        <p:spPr>
          <a:xfrm>
            <a:off x="19050000" y="1676400"/>
            <a:ext cx="3200400" cy="1232320"/>
          </a:xfrm>
          <a:prstGeom prst="rect">
            <a:avLst/>
          </a:prstGeom>
          <a:gradFill flip="none" rotWithShape="1">
            <a:gsLst>
              <a:gs pos="0">
                <a:srgbClr val="FF0000"/>
              </a:gs>
              <a:gs pos="50000">
                <a:srgbClr val="FF0000">
                  <a:tint val="44500"/>
                  <a:satMod val="160000"/>
                </a:srgbClr>
              </a:gs>
              <a:gs pos="100000">
                <a:schemeClr val="tx2"/>
              </a:gs>
            </a:gsLst>
            <a:lin ang="27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Centralised converter &amp; energy storage</a:t>
            </a:r>
          </a:p>
        </p:txBody>
      </p:sp>
      <p:sp>
        <p:nvSpPr>
          <p:cNvPr id="33" name="Freeform 32"/>
          <p:cNvSpPr/>
          <p:nvPr/>
        </p:nvSpPr>
        <p:spPr>
          <a:xfrm>
            <a:off x="10363200" y="9144000"/>
            <a:ext cx="386080" cy="6858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5" name="Straight Connector 34"/>
          <p:cNvCxnSpPr/>
          <p:nvPr/>
        </p:nvCxnSpPr>
        <p:spPr>
          <a:xfrm flipH="1" flipV="1">
            <a:off x="1842136" y="9827896"/>
            <a:ext cx="12331064" cy="1904"/>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sp>
        <p:nvSpPr>
          <p:cNvPr id="37" name="Freeform 36"/>
          <p:cNvSpPr/>
          <p:nvPr/>
        </p:nvSpPr>
        <p:spPr>
          <a:xfrm>
            <a:off x="3630930" y="9829800"/>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Freeform 37"/>
          <p:cNvSpPr/>
          <p:nvPr/>
        </p:nvSpPr>
        <p:spPr>
          <a:xfrm>
            <a:off x="5311140" y="9831705"/>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reeform 38"/>
          <p:cNvSpPr/>
          <p:nvPr/>
        </p:nvSpPr>
        <p:spPr>
          <a:xfrm>
            <a:off x="7006590" y="9845040"/>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reeform 39"/>
          <p:cNvSpPr/>
          <p:nvPr/>
        </p:nvSpPr>
        <p:spPr>
          <a:xfrm>
            <a:off x="8722995" y="9837420"/>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reeform 41"/>
          <p:cNvSpPr/>
          <p:nvPr/>
        </p:nvSpPr>
        <p:spPr>
          <a:xfrm>
            <a:off x="10416540" y="9679894"/>
            <a:ext cx="131243" cy="626899"/>
          </a:xfrm>
          <a:custGeom>
            <a:avLst/>
            <a:gdLst>
              <a:gd name="connsiteX0" fmla="*/ 0 w 121718"/>
              <a:gd name="connsiteY0" fmla="*/ 622346 h 626899"/>
              <a:gd name="connsiteX1" fmla="*/ 74295 w 121718"/>
              <a:gd name="connsiteY1" fmla="*/ 544241 h 626899"/>
              <a:gd name="connsiteX2" fmla="*/ 116205 w 121718"/>
              <a:gd name="connsiteY2" fmla="*/ 56561 h 626899"/>
              <a:gd name="connsiteX3" fmla="*/ 120015 w 121718"/>
              <a:gd name="connsiteY3" fmla="*/ 29891 h 626899"/>
            </a:gdLst>
            <a:ahLst/>
            <a:cxnLst>
              <a:cxn ang="0">
                <a:pos x="connsiteX0" y="connsiteY0"/>
              </a:cxn>
              <a:cxn ang="0">
                <a:pos x="connsiteX1" y="connsiteY1"/>
              </a:cxn>
              <a:cxn ang="0">
                <a:pos x="connsiteX2" y="connsiteY2"/>
              </a:cxn>
              <a:cxn ang="0">
                <a:pos x="connsiteX3" y="connsiteY3"/>
              </a:cxn>
            </a:cxnLst>
            <a:rect l="l" t="t" r="r" b="b"/>
            <a:pathLst>
              <a:path w="121718" h="626899">
                <a:moveTo>
                  <a:pt x="0" y="622346"/>
                </a:moveTo>
                <a:cubicBezTo>
                  <a:pt x="27464" y="630442"/>
                  <a:pt x="54928" y="638538"/>
                  <a:pt x="74295" y="544241"/>
                </a:cubicBezTo>
                <a:cubicBezTo>
                  <a:pt x="93662" y="449944"/>
                  <a:pt x="108585" y="142286"/>
                  <a:pt x="116205" y="56561"/>
                </a:cubicBezTo>
                <a:cubicBezTo>
                  <a:pt x="123825" y="-29164"/>
                  <a:pt x="121920" y="363"/>
                  <a:pt x="120015" y="29891"/>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Freeform 44"/>
          <p:cNvSpPr/>
          <p:nvPr/>
        </p:nvSpPr>
        <p:spPr>
          <a:xfrm>
            <a:off x="12068175" y="9837420"/>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reeform 45"/>
          <p:cNvSpPr/>
          <p:nvPr/>
        </p:nvSpPr>
        <p:spPr>
          <a:xfrm>
            <a:off x="13714095" y="9845040"/>
            <a:ext cx="331470" cy="457200"/>
          </a:xfrm>
          <a:custGeom>
            <a:avLst/>
            <a:gdLst>
              <a:gd name="connsiteX0" fmla="*/ 386080 w 386080"/>
              <a:gd name="connsiteY0" fmla="*/ 4122 h 700082"/>
              <a:gd name="connsiteX1" fmla="*/ 233680 w 386080"/>
              <a:gd name="connsiteY1" fmla="*/ 85402 h 700082"/>
              <a:gd name="connsiteX2" fmla="*/ 162560 w 386080"/>
              <a:gd name="connsiteY2" fmla="*/ 583242 h 700082"/>
              <a:gd name="connsiteX3" fmla="*/ 0 w 386080"/>
              <a:gd name="connsiteY3" fmla="*/ 700082 h 700082"/>
            </a:gdLst>
            <a:ahLst/>
            <a:cxnLst>
              <a:cxn ang="0">
                <a:pos x="connsiteX0" y="connsiteY0"/>
              </a:cxn>
              <a:cxn ang="0">
                <a:pos x="connsiteX1" y="connsiteY1"/>
              </a:cxn>
              <a:cxn ang="0">
                <a:pos x="connsiteX2" y="connsiteY2"/>
              </a:cxn>
              <a:cxn ang="0">
                <a:pos x="connsiteX3" y="connsiteY3"/>
              </a:cxn>
            </a:cxnLst>
            <a:rect l="l" t="t" r="r" b="b"/>
            <a:pathLst>
              <a:path w="386080" h="700082">
                <a:moveTo>
                  <a:pt x="386080" y="4122"/>
                </a:moveTo>
                <a:cubicBezTo>
                  <a:pt x="328506" y="-3498"/>
                  <a:pt x="270933" y="-11118"/>
                  <a:pt x="233680" y="85402"/>
                </a:cubicBezTo>
                <a:cubicBezTo>
                  <a:pt x="196427" y="181922"/>
                  <a:pt x="201507" y="480795"/>
                  <a:pt x="162560" y="583242"/>
                </a:cubicBezTo>
                <a:cubicBezTo>
                  <a:pt x="123613" y="685689"/>
                  <a:pt x="61806" y="692885"/>
                  <a:pt x="0" y="700082"/>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p:cNvSpPr txBox="1"/>
          <p:nvPr/>
        </p:nvSpPr>
        <p:spPr>
          <a:xfrm>
            <a:off x="14478000" y="10820400"/>
            <a:ext cx="8991600" cy="2939266"/>
          </a:xfrm>
          <a:prstGeom prst="rect">
            <a:avLst/>
          </a:prstGeom>
          <a:noFill/>
        </p:spPr>
        <p:txBody>
          <a:bodyPr wrap="square" rtlCol="0">
            <a:spAutoFit/>
          </a:bodyPr>
          <a:lstStyle/>
          <a:p>
            <a:pPr marL="457200" indent="-457200" algn="l">
              <a:lnSpc>
                <a:spcPts val="3700"/>
              </a:lnSpc>
              <a:buFont typeface="Arial" panose="020B0604020202020204" pitchFamily="34" charset="0"/>
              <a:buChar char="•"/>
            </a:pPr>
            <a:r>
              <a:rPr lang="en-GB" sz="3000" dirty="0">
                <a:solidFill>
                  <a:srgbClr val="FF0000"/>
                </a:solidFill>
              </a:rPr>
              <a:t>All this depends on:</a:t>
            </a:r>
          </a:p>
          <a:p>
            <a:pPr marL="1371502" lvl="1" indent="-457200">
              <a:lnSpc>
                <a:spcPts val="3700"/>
              </a:lnSpc>
              <a:buFont typeface="Arial" panose="020B0604020202020204" pitchFamily="34" charset="0"/>
              <a:buChar char="•"/>
            </a:pPr>
            <a:r>
              <a:rPr lang="en-GB" sz="3000" dirty="0">
                <a:solidFill>
                  <a:srgbClr val="FF0000"/>
                </a:solidFill>
              </a:rPr>
              <a:t>What we can/should do to support the electrical network side</a:t>
            </a:r>
          </a:p>
          <a:p>
            <a:pPr marL="1371502" lvl="1" indent="-457200">
              <a:lnSpc>
                <a:spcPts val="3700"/>
              </a:lnSpc>
              <a:buFont typeface="Arial" panose="020B0604020202020204" pitchFamily="34" charset="0"/>
              <a:buChar char="•"/>
            </a:pPr>
            <a:r>
              <a:rPr lang="en-GB" sz="3000" dirty="0">
                <a:solidFill>
                  <a:srgbClr val="FF0000"/>
                </a:solidFill>
              </a:rPr>
              <a:t>What technology is used for energy storage</a:t>
            </a:r>
          </a:p>
          <a:p>
            <a:pPr marL="1371502" lvl="1" indent="-457200">
              <a:lnSpc>
                <a:spcPts val="3700"/>
              </a:lnSpc>
              <a:buFont typeface="Arial" panose="020B0604020202020204" pitchFamily="34" charset="0"/>
              <a:buChar char="•"/>
            </a:pPr>
            <a:r>
              <a:rPr lang="en-GB" sz="3000" dirty="0">
                <a:solidFill>
                  <a:srgbClr val="FF0000"/>
                </a:solidFill>
              </a:rPr>
              <a:t>Do we integrate, and to which extent, DC distribution </a:t>
            </a:r>
          </a:p>
        </p:txBody>
      </p:sp>
      <p:sp>
        <p:nvSpPr>
          <p:cNvPr id="51" name="TextBox 50"/>
          <p:cNvSpPr txBox="1"/>
          <p:nvPr/>
        </p:nvSpPr>
        <p:spPr>
          <a:xfrm>
            <a:off x="8001000" y="5105400"/>
            <a:ext cx="6934200" cy="566822"/>
          </a:xfrm>
          <a:prstGeom prst="rect">
            <a:avLst/>
          </a:prstGeom>
          <a:noFill/>
        </p:spPr>
        <p:txBody>
          <a:bodyPr wrap="square" rtlCol="0">
            <a:spAutoFit/>
          </a:bodyPr>
          <a:lstStyle/>
          <a:p>
            <a:pPr algn="l">
              <a:lnSpc>
                <a:spcPts val="3700"/>
              </a:lnSpc>
            </a:pPr>
            <a:r>
              <a:rPr lang="en-GB" dirty="0">
                <a:solidFill>
                  <a:srgbClr val="FF0000"/>
                </a:solidFill>
              </a:rPr>
              <a:t>Hybrid approach…</a:t>
            </a:r>
          </a:p>
        </p:txBody>
      </p:sp>
      <p:cxnSp>
        <p:nvCxnSpPr>
          <p:cNvPr id="6" name="Straight Connector 5"/>
          <p:cNvCxnSpPr/>
          <p:nvPr/>
        </p:nvCxnSpPr>
        <p:spPr>
          <a:xfrm>
            <a:off x="16383000" y="3048000"/>
            <a:ext cx="6781800" cy="0"/>
          </a:xfrm>
          <a:prstGeom prst="line">
            <a:avLst/>
          </a:prstGeom>
          <a:ln w="1270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1640800" y="3124200"/>
            <a:ext cx="1508746" cy="535724"/>
          </a:xfrm>
          <a:prstGeom prst="rect">
            <a:avLst/>
          </a:prstGeom>
          <a:noFill/>
        </p:spPr>
        <p:txBody>
          <a:bodyPr wrap="none" rtlCol="0">
            <a:spAutoFit/>
          </a:bodyPr>
          <a:lstStyle/>
          <a:p>
            <a:pPr algn="l">
              <a:lnSpc>
                <a:spcPts val="3700"/>
              </a:lnSpc>
            </a:pPr>
            <a:r>
              <a:rPr lang="en-GB" sz="3000" dirty="0"/>
              <a:t>Surface</a:t>
            </a:r>
          </a:p>
        </p:txBody>
      </p:sp>
      <p:cxnSp>
        <p:nvCxnSpPr>
          <p:cNvPr id="12" name="Straight Connector 11"/>
          <p:cNvCxnSpPr>
            <a:stCxn id="49" idx="2"/>
          </p:cNvCxnSpPr>
          <p:nvPr/>
        </p:nvCxnSpPr>
        <p:spPr>
          <a:xfrm>
            <a:off x="16078200" y="3825240"/>
            <a:ext cx="3811" cy="4255770"/>
          </a:xfrm>
          <a:prstGeom prst="line">
            <a:avLst/>
          </a:prstGeom>
          <a:ln w="50800">
            <a:solidFill>
              <a:srgbClr val="000000"/>
            </a:solidFill>
          </a:ln>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15740743" y="8059783"/>
            <a:ext cx="340471" cy="365760"/>
          </a:xfrm>
          <a:custGeom>
            <a:avLst/>
            <a:gdLst>
              <a:gd name="connsiteX0" fmla="*/ 339634 w 340471"/>
              <a:gd name="connsiteY0" fmla="*/ 0 h 365760"/>
              <a:gd name="connsiteX1" fmla="*/ 287383 w 340471"/>
              <a:gd name="connsiteY1" fmla="*/ 287383 h 365760"/>
              <a:gd name="connsiteX2" fmla="*/ 0 w 340471"/>
              <a:gd name="connsiteY2" fmla="*/ 365760 h 365760"/>
              <a:gd name="connsiteX3" fmla="*/ 0 w 340471"/>
              <a:gd name="connsiteY3" fmla="*/ 365760 h 365760"/>
            </a:gdLst>
            <a:ahLst/>
            <a:cxnLst>
              <a:cxn ang="0">
                <a:pos x="connsiteX0" y="connsiteY0"/>
              </a:cxn>
              <a:cxn ang="0">
                <a:pos x="connsiteX1" y="connsiteY1"/>
              </a:cxn>
              <a:cxn ang="0">
                <a:pos x="connsiteX2" y="connsiteY2"/>
              </a:cxn>
              <a:cxn ang="0">
                <a:pos x="connsiteX3" y="connsiteY3"/>
              </a:cxn>
            </a:cxnLst>
            <a:rect l="l" t="t" r="r" b="b"/>
            <a:pathLst>
              <a:path w="340471" h="365760">
                <a:moveTo>
                  <a:pt x="339634" y="0"/>
                </a:moveTo>
                <a:cubicBezTo>
                  <a:pt x="341811" y="113211"/>
                  <a:pt x="343989" y="226423"/>
                  <a:pt x="287383" y="287383"/>
                </a:cubicBezTo>
                <a:cubicBezTo>
                  <a:pt x="230777" y="348343"/>
                  <a:pt x="0" y="365760"/>
                  <a:pt x="0" y="365760"/>
                </a:cubicBezTo>
                <a:lnTo>
                  <a:pt x="0" y="365760"/>
                </a:lnTo>
              </a:path>
            </a:pathLst>
          </a:custGeom>
          <a:noFill/>
          <a:ln w="508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a:stCxn id="17" idx="2"/>
          </p:cNvCxnSpPr>
          <p:nvPr/>
        </p:nvCxnSpPr>
        <p:spPr>
          <a:xfrm flipH="1">
            <a:off x="13834110" y="8425543"/>
            <a:ext cx="1906633" cy="185057"/>
          </a:xfrm>
          <a:prstGeom prst="line">
            <a:avLst/>
          </a:prstGeom>
          <a:ln w="50800">
            <a:solidFill>
              <a:srgbClr val="000000"/>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077200" y="6629400"/>
            <a:ext cx="6172200" cy="1515800"/>
          </a:xfrm>
          <a:prstGeom prst="rect">
            <a:avLst/>
          </a:prstGeom>
          <a:noFill/>
        </p:spPr>
        <p:txBody>
          <a:bodyPr wrap="square" rtlCol="0">
            <a:spAutoFit/>
          </a:bodyPr>
          <a:lstStyle/>
          <a:p>
            <a:pPr algn="l">
              <a:lnSpc>
                <a:spcPts val="3700"/>
              </a:lnSpc>
            </a:pPr>
            <a:r>
              <a:rPr lang="en-GB" sz="3000" dirty="0">
                <a:solidFill>
                  <a:srgbClr val="0F124A"/>
                </a:solidFill>
              </a:rPr>
              <a:t>This link can be DC or AC (involving transformers and/or DC/DC conversion)</a:t>
            </a:r>
          </a:p>
        </p:txBody>
      </p:sp>
      <p:cxnSp>
        <p:nvCxnSpPr>
          <p:cNvPr id="24" name="Straight Arrow Connector 23"/>
          <p:cNvCxnSpPr/>
          <p:nvPr/>
        </p:nvCxnSpPr>
        <p:spPr>
          <a:xfrm flipV="1">
            <a:off x="12649200" y="6248400"/>
            <a:ext cx="3276600" cy="838200"/>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rot="21012851">
            <a:off x="10706125" y="8614704"/>
            <a:ext cx="990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rot="21027421">
            <a:off x="11643939" y="8445285"/>
            <a:ext cx="990600" cy="54652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p:cNvSpPr/>
          <p:nvPr/>
        </p:nvSpPr>
        <p:spPr>
          <a:xfrm rot="21012851">
            <a:off x="12633983" y="8288948"/>
            <a:ext cx="990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p:nvSpPr>
        <p:spPr>
          <a:xfrm rot="21027421">
            <a:off x="13571797" y="8119529"/>
            <a:ext cx="990600" cy="54652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eform 48"/>
          <p:cNvSpPr/>
          <p:nvPr/>
        </p:nvSpPr>
        <p:spPr>
          <a:xfrm>
            <a:off x="16075312" y="2673018"/>
            <a:ext cx="2959448" cy="1152222"/>
          </a:xfrm>
          <a:custGeom>
            <a:avLst/>
            <a:gdLst>
              <a:gd name="connsiteX0" fmla="*/ 2959448 w 2959448"/>
              <a:gd name="connsiteY0" fmla="*/ 70182 h 1152222"/>
              <a:gd name="connsiteX1" fmla="*/ 475328 w 2959448"/>
              <a:gd name="connsiteY1" fmla="*/ 115902 h 1152222"/>
              <a:gd name="connsiteX2" fmla="*/ 2888 w 2959448"/>
              <a:gd name="connsiteY2" fmla="*/ 1152222 h 1152222"/>
            </a:gdLst>
            <a:ahLst/>
            <a:cxnLst>
              <a:cxn ang="0">
                <a:pos x="connsiteX0" y="connsiteY0"/>
              </a:cxn>
              <a:cxn ang="0">
                <a:pos x="connsiteX1" y="connsiteY1"/>
              </a:cxn>
              <a:cxn ang="0">
                <a:pos x="connsiteX2" y="connsiteY2"/>
              </a:cxn>
            </a:cxnLst>
            <a:rect l="l" t="t" r="r" b="b"/>
            <a:pathLst>
              <a:path w="2959448" h="1152222">
                <a:moveTo>
                  <a:pt x="2959448" y="70182"/>
                </a:moveTo>
                <a:cubicBezTo>
                  <a:pt x="1963768" y="2872"/>
                  <a:pt x="968088" y="-64438"/>
                  <a:pt x="475328" y="115902"/>
                </a:cubicBezTo>
                <a:cubicBezTo>
                  <a:pt x="-17432" y="296242"/>
                  <a:pt x="-7272" y="724232"/>
                  <a:pt x="2888" y="1152222"/>
                </a:cubicBezTo>
              </a:path>
            </a:pathLst>
          </a:custGeom>
          <a:noFill/>
          <a:ln w="508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6" name="Group 55"/>
          <p:cNvGrpSpPr/>
          <p:nvPr/>
        </p:nvGrpSpPr>
        <p:grpSpPr>
          <a:xfrm>
            <a:off x="22250400" y="1981200"/>
            <a:ext cx="1828800" cy="762000"/>
            <a:chOff x="22250400" y="1828800"/>
            <a:chExt cx="1828800" cy="762000"/>
          </a:xfrm>
        </p:grpSpPr>
        <p:sp>
          <p:nvSpPr>
            <p:cNvPr id="32" name="Oval 31"/>
            <p:cNvSpPr/>
            <p:nvPr/>
          </p:nvSpPr>
          <p:spPr>
            <a:xfrm>
              <a:off x="22631400" y="1828800"/>
              <a:ext cx="762000" cy="762000"/>
            </a:xfrm>
            <a:prstGeom prst="ellipse">
              <a:avLst/>
            </a:prstGeom>
            <a:noFill/>
            <a:ln w="285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p:cNvSpPr/>
            <p:nvPr/>
          </p:nvSpPr>
          <p:spPr>
            <a:xfrm>
              <a:off x="22936200" y="1828800"/>
              <a:ext cx="762000" cy="762000"/>
            </a:xfrm>
            <a:prstGeom prst="ellipse">
              <a:avLst/>
            </a:prstGeom>
            <a:noFill/>
            <a:ln w="285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4" name="Straight Connector 53"/>
            <p:cNvCxnSpPr>
              <a:stCxn id="32" idx="2"/>
            </p:cNvCxnSpPr>
            <p:nvPr/>
          </p:nvCxnSpPr>
          <p:spPr>
            <a:xfrm flipH="1">
              <a:off x="22250400" y="2209800"/>
              <a:ext cx="381000"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23698200" y="2209800"/>
              <a:ext cx="381000"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57" name="TextBox 56"/>
          <p:cNvSpPr txBox="1"/>
          <p:nvPr/>
        </p:nvSpPr>
        <p:spPr>
          <a:xfrm>
            <a:off x="21259800" y="990600"/>
            <a:ext cx="3195105" cy="535724"/>
          </a:xfrm>
          <a:prstGeom prst="rect">
            <a:avLst/>
          </a:prstGeom>
          <a:noFill/>
        </p:spPr>
        <p:txBody>
          <a:bodyPr wrap="none" rtlCol="0">
            <a:spAutoFit/>
          </a:bodyPr>
          <a:lstStyle/>
          <a:p>
            <a:pPr algn="l">
              <a:lnSpc>
                <a:spcPts val="3700"/>
              </a:lnSpc>
            </a:pPr>
            <a:r>
              <a:rPr lang="en-GB" sz="3000" dirty="0"/>
              <a:t>Electrical network</a:t>
            </a:r>
          </a:p>
        </p:txBody>
      </p:sp>
      <p:cxnSp>
        <p:nvCxnSpPr>
          <p:cNvPr id="58" name="Straight Arrow Connector 57"/>
          <p:cNvCxnSpPr>
            <a:stCxn id="57" idx="2"/>
          </p:cNvCxnSpPr>
          <p:nvPr/>
        </p:nvCxnSpPr>
        <p:spPr>
          <a:xfrm>
            <a:off x="22857353" y="1526324"/>
            <a:ext cx="993247" cy="531076"/>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43604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26</a:t>
            </a:fld>
            <a:endParaRPr lang="en-US" noProof="0" dirty="0"/>
          </a:p>
        </p:txBody>
      </p:sp>
      <p:sp>
        <p:nvSpPr>
          <p:cNvPr id="7" name="Text Placeholder 6"/>
          <p:cNvSpPr>
            <a:spLocks noGrp="1"/>
          </p:cNvSpPr>
          <p:nvPr>
            <p:ph type="body" sz="quarter" idx="11"/>
          </p:nvPr>
        </p:nvSpPr>
        <p:spPr>
          <a:xfrm>
            <a:off x="1180798" y="3048000"/>
            <a:ext cx="21450602" cy="566822"/>
          </a:xfrm>
        </p:spPr>
        <p:txBody>
          <a:bodyPr/>
          <a:lstStyle/>
          <a:p>
            <a:r>
              <a:rPr lang="en-GB" dirty="0"/>
              <a:t>How big the energy storage? Depends on Technology! Few ones we evaluated so far…</a:t>
            </a:r>
          </a:p>
        </p:txBody>
      </p:sp>
      <p:sp>
        <p:nvSpPr>
          <p:cNvPr id="8" name="Text Placeholder 7"/>
          <p:cNvSpPr>
            <a:spLocks noGrp="1"/>
          </p:cNvSpPr>
          <p:nvPr>
            <p:ph type="body" sz="quarter" idx="12"/>
          </p:nvPr>
        </p:nvSpPr>
        <p:spPr>
          <a:xfrm>
            <a:off x="1180799" y="3810000"/>
            <a:ext cx="10728000" cy="8170799"/>
          </a:xfrm>
        </p:spPr>
        <p:txBody>
          <a:bodyPr/>
          <a:lstStyle/>
          <a:p>
            <a:r>
              <a:rPr lang="en-GB" b="1" dirty="0"/>
              <a:t>Several technologies evaluated</a:t>
            </a:r>
          </a:p>
        </p:txBody>
      </p:sp>
      <p:sp>
        <p:nvSpPr>
          <p:cNvPr id="3" name="Title 2"/>
          <p:cNvSpPr>
            <a:spLocks noGrp="1"/>
          </p:cNvSpPr>
          <p:nvPr>
            <p:ph type="title"/>
          </p:nvPr>
        </p:nvSpPr>
        <p:spPr>
          <a:xfrm>
            <a:off x="1180800" y="1540801"/>
            <a:ext cx="22035600" cy="1278600"/>
          </a:xfrm>
        </p:spPr>
        <p:txBody>
          <a:bodyPr/>
          <a:lstStyle/>
          <a:p>
            <a:r>
              <a:rPr lang="en-GB" dirty="0" err="1"/>
              <a:t>FCChh</a:t>
            </a:r>
            <a:r>
              <a:rPr lang="en-GB" dirty="0"/>
              <a:t> magnet powering specificities</a:t>
            </a:r>
          </a:p>
        </p:txBody>
      </p:sp>
      <p:grpSp>
        <p:nvGrpSpPr>
          <p:cNvPr id="20" name="Group 19"/>
          <p:cNvGrpSpPr/>
          <p:nvPr/>
        </p:nvGrpSpPr>
        <p:grpSpPr>
          <a:xfrm>
            <a:off x="838200" y="4800600"/>
            <a:ext cx="5715000" cy="7670711"/>
            <a:chOff x="838200" y="4800600"/>
            <a:chExt cx="5715000" cy="7670711"/>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l="3678" t="14023" b="6207"/>
            <a:stretch/>
          </p:blipFill>
          <p:spPr>
            <a:xfrm>
              <a:off x="1295400" y="5334000"/>
              <a:ext cx="5257800" cy="5805749"/>
            </a:xfrm>
            <a:prstGeom prst="rect">
              <a:avLst/>
            </a:prstGeom>
          </p:spPr>
        </p:pic>
        <p:sp>
          <p:nvSpPr>
            <p:cNvPr id="5" name="TextBox 4"/>
            <p:cNvSpPr txBox="1"/>
            <p:nvPr/>
          </p:nvSpPr>
          <p:spPr>
            <a:xfrm>
              <a:off x="3048000" y="4800600"/>
              <a:ext cx="2020105" cy="535724"/>
            </a:xfrm>
            <a:prstGeom prst="rect">
              <a:avLst/>
            </a:prstGeom>
            <a:noFill/>
          </p:spPr>
          <p:txBody>
            <a:bodyPr wrap="none" rtlCol="0">
              <a:spAutoFit/>
            </a:bodyPr>
            <a:lstStyle/>
            <a:p>
              <a:pPr algn="l">
                <a:lnSpc>
                  <a:spcPts val="3700"/>
                </a:lnSpc>
              </a:pPr>
              <a:r>
                <a:rPr lang="en-GB" sz="3000" dirty="0"/>
                <a:t>Capacitors</a:t>
              </a:r>
            </a:p>
          </p:txBody>
        </p:sp>
        <p:sp>
          <p:nvSpPr>
            <p:cNvPr id="6" name="TextBox 5"/>
            <p:cNvSpPr txBox="1"/>
            <p:nvPr/>
          </p:nvSpPr>
          <p:spPr>
            <a:xfrm>
              <a:off x="838200" y="11430000"/>
              <a:ext cx="5181600" cy="1041311"/>
            </a:xfrm>
            <a:prstGeom prst="rect">
              <a:avLst/>
            </a:prstGeom>
            <a:noFill/>
          </p:spPr>
          <p:txBody>
            <a:bodyPr wrap="square" rtlCol="0">
              <a:spAutoFit/>
            </a:bodyPr>
            <a:lstStyle/>
            <a:p>
              <a:pPr marL="457200" indent="-457200" algn="l">
                <a:lnSpc>
                  <a:spcPts val="3700"/>
                </a:lnSpc>
                <a:buFont typeface="Arial" panose="020B0604020202020204" pitchFamily="34" charset="0"/>
                <a:buChar char="•"/>
              </a:pPr>
              <a:r>
                <a:rPr lang="en-GB" sz="3000" dirty="0"/>
                <a:t>Energy/power ratio too low</a:t>
              </a:r>
            </a:p>
            <a:p>
              <a:pPr marL="457200" indent="-457200" algn="l">
                <a:lnSpc>
                  <a:spcPts val="3700"/>
                </a:lnSpc>
                <a:buFont typeface="Arial" panose="020B0604020202020204" pitchFamily="34" charset="0"/>
                <a:buChar char="•"/>
              </a:pPr>
              <a:r>
                <a:rPr lang="en-GB" sz="3000" dirty="0"/>
                <a:t>Too voluminous</a:t>
              </a:r>
            </a:p>
          </p:txBody>
        </p:sp>
      </p:grpSp>
      <p:grpSp>
        <p:nvGrpSpPr>
          <p:cNvPr id="21" name="Group 20"/>
          <p:cNvGrpSpPr/>
          <p:nvPr/>
        </p:nvGrpSpPr>
        <p:grpSpPr>
          <a:xfrm>
            <a:off x="7543800" y="4800600"/>
            <a:ext cx="8077200" cy="8713177"/>
            <a:chOff x="7543800" y="4800600"/>
            <a:chExt cx="8077200" cy="8713177"/>
          </a:xfrm>
        </p:grpSpPr>
        <p:pic>
          <p:nvPicPr>
            <p:cNvPr id="13" name="Picture 12"/>
            <p:cNvPicPr>
              <a:picLocks noChangeAspect="1"/>
            </p:cNvPicPr>
            <p:nvPr/>
          </p:nvPicPr>
          <p:blipFill>
            <a:blip r:embed="rId3"/>
            <a:stretch>
              <a:fillRect/>
            </a:stretch>
          </p:blipFill>
          <p:spPr>
            <a:xfrm>
              <a:off x="7543800" y="5105400"/>
              <a:ext cx="8022772" cy="6239934"/>
            </a:xfrm>
            <a:prstGeom prst="rect">
              <a:avLst/>
            </a:prstGeom>
          </p:spPr>
        </p:pic>
        <p:sp>
          <p:nvSpPr>
            <p:cNvPr id="15" name="TextBox 14"/>
            <p:cNvSpPr txBox="1"/>
            <p:nvPr/>
          </p:nvSpPr>
          <p:spPr>
            <a:xfrm>
              <a:off x="10552895" y="4800600"/>
              <a:ext cx="1891865" cy="535724"/>
            </a:xfrm>
            <a:prstGeom prst="rect">
              <a:avLst/>
            </a:prstGeom>
            <a:noFill/>
          </p:spPr>
          <p:txBody>
            <a:bodyPr wrap="none" rtlCol="0">
              <a:spAutoFit/>
            </a:bodyPr>
            <a:lstStyle/>
            <a:p>
              <a:pPr algn="l">
                <a:lnSpc>
                  <a:spcPts val="3700"/>
                </a:lnSpc>
              </a:pPr>
              <a:r>
                <a:rPr lang="en-GB" sz="3000" dirty="0"/>
                <a:t>Flywheels</a:t>
              </a:r>
            </a:p>
          </p:txBody>
        </p:sp>
        <p:sp>
          <p:nvSpPr>
            <p:cNvPr id="17" name="TextBox 16"/>
            <p:cNvSpPr txBox="1"/>
            <p:nvPr/>
          </p:nvSpPr>
          <p:spPr>
            <a:xfrm>
              <a:off x="7543800" y="11049000"/>
              <a:ext cx="8077200" cy="2464777"/>
            </a:xfrm>
            <a:prstGeom prst="rect">
              <a:avLst/>
            </a:prstGeom>
            <a:noFill/>
          </p:spPr>
          <p:txBody>
            <a:bodyPr wrap="square" rtlCol="0">
              <a:spAutoFit/>
            </a:bodyPr>
            <a:lstStyle/>
            <a:p>
              <a:pPr marL="457200" indent="-457200" algn="l">
                <a:lnSpc>
                  <a:spcPts val="3700"/>
                </a:lnSpc>
                <a:buFont typeface="Arial" panose="020B0604020202020204" pitchFamily="34" charset="0"/>
                <a:buChar char="•"/>
              </a:pPr>
              <a:r>
                <a:rPr lang="en-GB" sz="3000" dirty="0"/>
                <a:t>Energy/power ratio too low</a:t>
              </a:r>
            </a:p>
            <a:p>
              <a:pPr marL="457200" indent="-457200" algn="l">
                <a:lnSpc>
                  <a:spcPts val="3700"/>
                </a:lnSpc>
                <a:buFont typeface="Arial" panose="020B0604020202020204" pitchFamily="34" charset="0"/>
                <a:buChar char="•"/>
              </a:pPr>
              <a:r>
                <a:rPr lang="en-GB" sz="3000" dirty="0"/>
                <a:t>Too voluminous</a:t>
              </a:r>
            </a:p>
            <a:p>
              <a:pPr marL="457200" indent="-457200" algn="l">
                <a:lnSpc>
                  <a:spcPts val="3700"/>
                </a:lnSpc>
                <a:buFont typeface="Arial" panose="020B0604020202020204" pitchFamily="34" charset="0"/>
                <a:buChar char="•"/>
              </a:pPr>
              <a:r>
                <a:rPr lang="en-GB" sz="3000" dirty="0"/>
                <a:t>No maintenance / chemicals</a:t>
              </a:r>
            </a:p>
            <a:p>
              <a:pPr marL="457200" indent="-457200" algn="l">
                <a:lnSpc>
                  <a:spcPts val="3700"/>
                </a:lnSpc>
                <a:buFont typeface="Arial" panose="020B0604020202020204" pitchFamily="34" charset="0"/>
                <a:buChar char="•"/>
              </a:pPr>
              <a:r>
                <a:rPr lang="en-GB" sz="3000" dirty="0"/>
                <a:t>Room for improvements in the next 20 - 40 years (SC mag. levitation &amp; bearings)</a:t>
              </a:r>
            </a:p>
          </p:txBody>
        </p:sp>
      </p:grpSp>
      <p:sp>
        <p:nvSpPr>
          <p:cNvPr id="19" name="TextBox 18"/>
          <p:cNvSpPr txBox="1"/>
          <p:nvPr/>
        </p:nvSpPr>
        <p:spPr>
          <a:xfrm>
            <a:off x="16611600" y="11887200"/>
            <a:ext cx="7086600" cy="1041311"/>
          </a:xfrm>
          <a:prstGeom prst="rect">
            <a:avLst/>
          </a:prstGeom>
          <a:noFill/>
        </p:spPr>
        <p:txBody>
          <a:bodyPr wrap="square" rtlCol="0">
            <a:spAutoFit/>
          </a:bodyPr>
          <a:lstStyle/>
          <a:p>
            <a:pPr algn="ctr">
              <a:lnSpc>
                <a:spcPts val="3700"/>
              </a:lnSpc>
            </a:pPr>
            <a:r>
              <a:rPr lang="en-GB" dirty="0">
                <a:solidFill>
                  <a:srgbClr val="FF0000"/>
                </a:solidFill>
              </a:rPr>
              <a:t>Today batteries seem the only viable solution!</a:t>
            </a:r>
          </a:p>
        </p:txBody>
      </p:sp>
      <p:grpSp>
        <p:nvGrpSpPr>
          <p:cNvPr id="9" name="Group 8">
            <a:extLst>
              <a:ext uri="{FF2B5EF4-FFF2-40B4-BE49-F238E27FC236}">
                <a16:creationId xmlns:a16="http://schemas.microsoft.com/office/drawing/2014/main" id="{67D85801-356B-481B-ABE4-3A0A3D1854F6}"/>
              </a:ext>
            </a:extLst>
          </p:cNvPr>
          <p:cNvGrpSpPr/>
          <p:nvPr/>
        </p:nvGrpSpPr>
        <p:grpSpPr>
          <a:xfrm>
            <a:off x="16002000" y="4724400"/>
            <a:ext cx="8077200" cy="6808177"/>
            <a:chOff x="16002000" y="4724400"/>
            <a:chExt cx="8077200" cy="6808177"/>
          </a:xfrm>
        </p:grpSpPr>
        <p:grpSp>
          <p:nvGrpSpPr>
            <p:cNvPr id="22" name="Group 21"/>
            <p:cNvGrpSpPr/>
            <p:nvPr/>
          </p:nvGrpSpPr>
          <p:grpSpPr>
            <a:xfrm>
              <a:off x="16002000" y="4724400"/>
              <a:ext cx="8077200" cy="6808177"/>
              <a:chOff x="16002000" y="4724400"/>
              <a:chExt cx="8077200" cy="6808177"/>
            </a:xfrm>
          </p:grpSpPr>
          <p:pic>
            <p:nvPicPr>
              <p:cNvPr id="14" name="Image 14">
                <a:extLst>
                  <a:ext uri="{FF2B5EF4-FFF2-40B4-BE49-F238E27FC236}">
                    <a16:creationId xmlns:a16="http://schemas.microsoft.com/office/drawing/2014/main" id="{4C323658-7DB2-489F-8CA1-26A83C4CC5F1}"/>
                  </a:ext>
                </a:extLst>
              </p:cNvPr>
              <p:cNvPicPr>
                <a:picLocks noChangeAspect="1"/>
              </p:cNvPicPr>
              <p:nvPr/>
            </p:nvPicPr>
            <p:blipFill>
              <a:blip r:embed="rId4"/>
              <a:stretch>
                <a:fillRect/>
              </a:stretch>
            </p:blipFill>
            <p:spPr>
              <a:xfrm>
                <a:off x="16078200" y="5334000"/>
                <a:ext cx="7300915" cy="3200400"/>
              </a:xfrm>
              <a:prstGeom prst="rect">
                <a:avLst/>
              </a:prstGeom>
            </p:spPr>
          </p:pic>
          <p:sp>
            <p:nvSpPr>
              <p:cNvPr id="16" name="TextBox 15"/>
              <p:cNvSpPr txBox="1"/>
              <p:nvPr/>
            </p:nvSpPr>
            <p:spPr>
              <a:xfrm>
                <a:off x="18288000" y="4724400"/>
                <a:ext cx="2959465" cy="535724"/>
              </a:xfrm>
              <a:prstGeom prst="rect">
                <a:avLst/>
              </a:prstGeom>
              <a:noFill/>
            </p:spPr>
            <p:txBody>
              <a:bodyPr wrap="none" rtlCol="0">
                <a:spAutoFit/>
              </a:bodyPr>
              <a:lstStyle/>
              <a:p>
                <a:pPr algn="l">
                  <a:lnSpc>
                    <a:spcPts val="3700"/>
                  </a:lnSpc>
                </a:pPr>
                <a:r>
                  <a:rPr lang="en-GB" sz="3000" dirty="0" err="1"/>
                  <a:t>Supercapacitors</a:t>
                </a:r>
                <a:endParaRPr lang="en-GB" sz="3000" dirty="0"/>
              </a:p>
            </p:txBody>
          </p:sp>
          <p:sp>
            <p:nvSpPr>
              <p:cNvPr id="18" name="TextBox 17"/>
              <p:cNvSpPr txBox="1"/>
              <p:nvPr/>
            </p:nvSpPr>
            <p:spPr>
              <a:xfrm>
                <a:off x="16002000" y="9067800"/>
                <a:ext cx="8077200" cy="2464777"/>
              </a:xfrm>
              <a:prstGeom prst="rect">
                <a:avLst/>
              </a:prstGeom>
              <a:noFill/>
            </p:spPr>
            <p:txBody>
              <a:bodyPr wrap="square" rtlCol="0">
                <a:spAutoFit/>
              </a:bodyPr>
              <a:lstStyle/>
              <a:p>
                <a:pPr marL="457200" indent="-457200" algn="l">
                  <a:lnSpc>
                    <a:spcPts val="3700"/>
                  </a:lnSpc>
                  <a:buFont typeface="Arial" panose="020B0604020202020204" pitchFamily="34" charset="0"/>
                  <a:buChar char="•"/>
                </a:pPr>
                <a:r>
                  <a:rPr lang="en-GB" sz="3000" dirty="0"/>
                  <a:t>Energy/power still too low</a:t>
                </a:r>
              </a:p>
              <a:p>
                <a:pPr marL="457200" indent="-457200" algn="l">
                  <a:lnSpc>
                    <a:spcPts val="3700"/>
                  </a:lnSpc>
                  <a:buFont typeface="Arial" panose="020B0604020202020204" pitchFamily="34" charset="0"/>
                  <a:buChar char="•"/>
                </a:pPr>
                <a:r>
                  <a:rPr lang="en-GB" sz="3000" dirty="0"/>
                  <a:t>We would need </a:t>
                </a:r>
              </a:p>
              <a:p>
                <a:pPr marL="1371502" lvl="1" indent="-457200">
                  <a:lnSpc>
                    <a:spcPts val="3700"/>
                  </a:lnSpc>
                  <a:buFont typeface="Arial" panose="020B0604020202020204" pitchFamily="34" charset="0"/>
                  <a:buChar char="•"/>
                </a:pPr>
                <a:r>
                  <a:rPr lang="en-GB" sz="3000" dirty="0"/>
                  <a:t>18980 m3</a:t>
                </a:r>
              </a:p>
              <a:p>
                <a:pPr marL="1371502" lvl="1" indent="-457200">
                  <a:lnSpc>
                    <a:spcPts val="3700"/>
                  </a:lnSpc>
                  <a:buFont typeface="Arial" panose="020B0604020202020204" pitchFamily="34" charset="0"/>
                  <a:buChar char="•"/>
                </a:pPr>
                <a:r>
                  <a:rPr lang="en-GB" sz="3000" dirty="0"/>
                  <a:t>14220 Tons</a:t>
                </a:r>
              </a:p>
              <a:p>
                <a:pPr marL="457200" indent="-457200" algn="l">
                  <a:lnSpc>
                    <a:spcPts val="3700"/>
                  </a:lnSpc>
                  <a:buFont typeface="Arial" panose="020B0604020202020204" pitchFamily="34" charset="0"/>
                  <a:buChar char="•"/>
                </a:pPr>
                <a:endParaRPr lang="en-GB" sz="3000" dirty="0"/>
              </a:p>
            </p:txBody>
          </p:sp>
        </p:grpSp>
        <p:sp>
          <p:nvSpPr>
            <p:cNvPr id="24" name="Oval 23"/>
            <p:cNvSpPr/>
            <p:nvPr/>
          </p:nvSpPr>
          <p:spPr>
            <a:xfrm rot="536570">
              <a:off x="18404171" y="6644256"/>
              <a:ext cx="1219200" cy="609600"/>
            </a:xfrm>
            <a:prstGeom prst="ellipse">
              <a:avLst/>
            </a:prstGeom>
            <a:solidFill>
              <a:schemeClr val="bg2">
                <a:lumMod val="65000"/>
              </a:schemeClr>
            </a:solidFill>
            <a:ln>
              <a:solidFill>
                <a:schemeClr val="bg2">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063400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27</a:t>
            </a:fld>
            <a:endParaRPr lang="en-US" noProof="0" dirty="0"/>
          </a:p>
        </p:txBody>
      </p:sp>
      <p:sp>
        <p:nvSpPr>
          <p:cNvPr id="7" name="Text Placeholder 6"/>
          <p:cNvSpPr>
            <a:spLocks noGrp="1"/>
          </p:cNvSpPr>
          <p:nvPr>
            <p:ph type="body" sz="quarter" idx="11"/>
          </p:nvPr>
        </p:nvSpPr>
        <p:spPr>
          <a:xfrm>
            <a:off x="1180798" y="3048000"/>
            <a:ext cx="20231402" cy="566822"/>
          </a:xfrm>
        </p:spPr>
        <p:txBody>
          <a:bodyPr/>
          <a:lstStyle/>
          <a:p>
            <a:r>
              <a:rPr lang="en-GB" dirty="0"/>
              <a:t>How big the energy storage? Depends on Technology! Few ones we evaluated so far…</a:t>
            </a:r>
          </a:p>
          <a:p>
            <a:endParaRPr lang="en-GB" dirty="0"/>
          </a:p>
        </p:txBody>
      </p:sp>
      <p:sp>
        <p:nvSpPr>
          <p:cNvPr id="8" name="Text Placeholder 7"/>
          <p:cNvSpPr>
            <a:spLocks noGrp="1"/>
          </p:cNvSpPr>
          <p:nvPr>
            <p:ph type="body" sz="quarter" idx="12"/>
          </p:nvPr>
        </p:nvSpPr>
        <p:spPr>
          <a:xfrm>
            <a:off x="1180798" y="3810000"/>
            <a:ext cx="11392201" cy="8170799"/>
          </a:xfrm>
        </p:spPr>
        <p:txBody>
          <a:bodyPr/>
          <a:lstStyle/>
          <a:p>
            <a:r>
              <a:rPr lang="en-GB" b="1" dirty="0"/>
              <a:t>Chemical storage – Batteries – LTO (Lithium-</a:t>
            </a:r>
            <a:r>
              <a:rPr lang="en-GB" b="1" dirty="0" err="1"/>
              <a:t>Titanate</a:t>
            </a:r>
            <a:r>
              <a:rPr lang="en-GB" b="1" dirty="0"/>
              <a:t>-Oxide)</a:t>
            </a:r>
          </a:p>
          <a:p>
            <a:endParaRPr lang="en-GB" b="1" dirty="0"/>
          </a:p>
        </p:txBody>
      </p:sp>
      <p:sp>
        <p:nvSpPr>
          <p:cNvPr id="3" name="Title 2"/>
          <p:cNvSpPr>
            <a:spLocks noGrp="1"/>
          </p:cNvSpPr>
          <p:nvPr>
            <p:ph type="title"/>
          </p:nvPr>
        </p:nvSpPr>
        <p:spPr>
          <a:xfrm>
            <a:off x="1180800" y="1540801"/>
            <a:ext cx="22035600" cy="1507200"/>
          </a:xfrm>
        </p:spPr>
        <p:txBody>
          <a:bodyPr/>
          <a:lstStyle/>
          <a:p>
            <a:r>
              <a:rPr lang="en-GB" dirty="0" err="1"/>
              <a:t>FCChh</a:t>
            </a:r>
            <a:r>
              <a:rPr lang="en-GB" dirty="0"/>
              <a:t> magnet powering specificities</a:t>
            </a:r>
          </a:p>
        </p:txBody>
      </p:sp>
      <p:pic>
        <p:nvPicPr>
          <p:cNvPr id="9" name="Image 3">
            <a:extLst>
              <a:ext uri="{FF2B5EF4-FFF2-40B4-BE49-F238E27FC236}">
                <a16:creationId xmlns:a16="http://schemas.microsoft.com/office/drawing/2014/main" id="{1C5AF47E-5A91-4172-8AA6-CDD4950E0663}"/>
              </a:ext>
            </a:extLst>
          </p:cNvPr>
          <p:cNvPicPr>
            <a:picLocks noChangeAspect="1"/>
          </p:cNvPicPr>
          <p:nvPr/>
        </p:nvPicPr>
        <p:blipFill>
          <a:blip r:embed="rId2"/>
          <a:stretch>
            <a:fillRect/>
          </a:stretch>
        </p:blipFill>
        <p:spPr>
          <a:xfrm>
            <a:off x="16992600" y="3581400"/>
            <a:ext cx="6477000" cy="7101974"/>
          </a:xfrm>
          <a:prstGeom prst="rect">
            <a:avLst/>
          </a:prstGeom>
        </p:spPr>
      </p:pic>
      <p:sp>
        <p:nvSpPr>
          <p:cNvPr id="11"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1219200" y="4724400"/>
            <a:ext cx="13639800" cy="7315200"/>
          </a:xfrm>
        </p:spPr>
        <p:txBody>
          <a:bodyPr/>
          <a:lstStyle/>
          <a:p>
            <a:r>
              <a:rPr lang="en-US" dirty="0"/>
              <a:t>The ratio Energy / power of the LTO batteries (280 J/W) is not far from the main dipoles (600 J/W) requirement.</a:t>
            </a:r>
          </a:p>
          <a:p>
            <a:r>
              <a:rPr lang="en-US" dirty="0"/>
              <a:t>The storage is sized to the required energy, which provides almost twice the required power.</a:t>
            </a:r>
          </a:p>
          <a:p>
            <a:r>
              <a:rPr lang="en-US" dirty="0"/>
              <a:t>The oversizing in power allows to reduce the cells temperature and increases the lifetime.</a:t>
            </a:r>
          </a:p>
          <a:p>
            <a:endParaRPr lang="en-US" dirty="0"/>
          </a:p>
          <a:p>
            <a:r>
              <a:rPr lang="en-US" dirty="0"/>
              <a:t>The system can be charged/discharged at 7C/7C within the 20% to 80% State of charge range.</a:t>
            </a:r>
          </a:p>
          <a:p>
            <a:endParaRPr lang="en-US" dirty="0"/>
          </a:p>
          <a:p>
            <a:pPr lvl="1"/>
            <a:r>
              <a:rPr lang="en-US" b="1" dirty="0"/>
              <a:t>Total volume: 760 m</a:t>
            </a:r>
            <a:r>
              <a:rPr lang="en-US" b="1" baseline="30000" dirty="0"/>
              <a:t>3</a:t>
            </a:r>
          </a:p>
          <a:p>
            <a:pPr lvl="1"/>
            <a:r>
              <a:rPr lang="en-US" dirty="0"/>
              <a:t>Total weight: 1450 Tons</a:t>
            </a:r>
          </a:p>
          <a:p>
            <a:pPr lvl="1"/>
            <a:r>
              <a:rPr lang="en-US" b="1" dirty="0"/>
              <a:t>Expected lifetime with 1600 cycles / year: 22 years</a:t>
            </a:r>
          </a:p>
          <a:p>
            <a:pPr lvl="1"/>
            <a:r>
              <a:rPr lang="en-GB" dirty="0"/>
              <a:t>Calendar life at 25°C: 25 years</a:t>
            </a:r>
            <a:endParaRPr lang="en-US" dirty="0"/>
          </a:p>
          <a:p>
            <a:pPr lvl="1"/>
            <a:r>
              <a:rPr lang="en-US" dirty="0"/>
              <a:t>No emission of hydrogen in case of failure.</a:t>
            </a:r>
          </a:p>
          <a:p>
            <a:endParaRPr lang="en-US" dirty="0"/>
          </a:p>
        </p:txBody>
      </p:sp>
      <p:sp>
        <p:nvSpPr>
          <p:cNvPr id="13" name="Textplatzhalter 6">
            <a:extLst>
              <a:ext uri="{FF2B5EF4-FFF2-40B4-BE49-F238E27FC236}">
                <a16:creationId xmlns:a16="http://schemas.microsoft.com/office/drawing/2014/main" id="{C28B05B4-CAEC-4706-9F82-0BB4CF36E36E}"/>
              </a:ext>
            </a:extLst>
          </p:cNvPr>
          <p:cNvSpPr txBox="1">
            <a:spLocks/>
          </p:cNvSpPr>
          <p:nvPr/>
        </p:nvSpPr>
        <p:spPr>
          <a:xfrm>
            <a:off x="18745200" y="10668000"/>
            <a:ext cx="2592288" cy="1371600"/>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sz="2800" dirty="0"/>
              <a:t>24 V / 70 Ah </a:t>
            </a:r>
          </a:p>
          <a:p>
            <a:pPr algn="ctr"/>
            <a:endParaRPr lang="en-US" sz="2800" dirty="0"/>
          </a:p>
          <a:p>
            <a:pPr algn="ctr"/>
            <a:endParaRPr lang="en-US" sz="2800" dirty="0"/>
          </a:p>
          <a:p>
            <a:pPr algn="ctr"/>
            <a:r>
              <a:rPr lang="en-US" sz="2800" dirty="0"/>
              <a:t>(3.4 MJ from 20% to 80%)</a:t>
            </a:r>
          </a:p>
          <a:p>
            <a:pPr algn="ctr"/>
            <a:endParaRPr lang="en-US" sz="2800" dirty="0"/>
          </a:p>
          <a:p>
            <a:pPr algn="ctr"/>
            <a:endParaRPr lang="en-US" sz="2800" dirty="0"/>
          </a:p>
          <a:p>
            <a:pPr algn="ctr"/>
            <a:r>
              <a:rPr lang="en-US" sz="2800" dirty="0"/>
              <a:t>LTO module</a:t>
            </a:r>
          </a:p>
        </p:txBody>
      </p:sp>
      <p:sp>
        <p:nvSpPr>
          <p:cNvPr id="4" name="TextBox 3"/>
          <p:cNvSpPr txBox="1"/>
          <p:nvPr/>
        </p:nvSpPr>
        <p:spPr>
          <a:xfrm>
            <a:off x="13030200" y="8991600"/>
            <a:ext cx="3048001" cy="1515800"/>
          </a:xfrm>
          <a:prstGeom prst="rect">
            <a:avLst/>
          </a:prstGeom>
          <a:noFill/>
        </p:spPr>
        <p:txBody>
          <a:bodyPr wrap="square" rtlCol="0">
            <a:spAutoFit/>
          </a:bodyPr>
          <a:lstStyle/>
          <a:p>
            <a:pPr>
              <a:lnSpc>
                <a:spcPts val="3700"/>
              </a:lnSpc>
            </a:pPr>
            <a:r>
              <a:rPr lang="en-GB" sz="3000" b="1" dirty="0">
                <a:solidFill>
                  <a:srgbClr val="FF0000"/>
                </a:solidFill>
              </a:rPr>
              <a:t>95 </a:t>
            </a:r>
            <a:r>
              <a:rPr lang="en-US" sz="3200" b="1" dirty="0">
                <a:solidFill>
                  <a:srgbClr val="FF0000"/>
                </a:solidFill>
              </a:rPr>
              <a:t>m</a:t>
            </a:r>
            <a:r>
              <a:rPr lang="en-US" sz="3200" b="1" baseline="30000" dirty="0">
                <a:solidFill>
                  <a:srgbClr val="FF0000"/>
                </a:solidFill>
              </a:rPr>
              <a:t>3 </a:t>
            </a:r>
            <a:r>
              <a:rPr lang="en-GB" sz="3000" b="1" dirty="0">
                <a:solidFill>
                  <a:srgbClr val="FF0000"/>
                </a:solidFill>
              </a:rPr>
              <a:t>in each access point</a:t>
            </a:r>
          </a:p>
          <a:p>
            <a:pPr>
              <a:lnSpc>
                <a:spcPts val="3700"/>
              </a:lnSpc>
            </a:pPr>
            <a:r>
              <a:rPr lang="en-GB" sz="3000" b="1" dirty="0">
                <a:solidFill>
                  <a:srgbClr val="FF0000"/>
                </a:solidFill>
                <a:sym typeface="Wingdings" panose="05000000000000000000" pitchFamily="2" charset="2"/>
              </a:rPr>
              <a:t> ~50m</a:t>
            </a:r>
            <a:r>
              <a:rPr lang="en-GB" sz="3000" b="1" baseline="30000" dirty="0">
                <a:solidFill>
                  <a:srgbClr val="FF0000"/>
                </a:solidFill>
                <a:sym typeface="Wingdings" panose="05000000000000000000" pitchFamily="2" charset="2"/>
              </a:rPr>
              <a:t>2</a:t>
            </a:r>
            <a:endParaRPr lang="en-GB" sz="3000" b="1" baseline="30000" dirty="0">
              <a:solidFill>
                <a:srgbClr val="FF0000"/>
              </a:solidFill>
            </a:endParaRPr>
          </a:p>
        </p:txBody>
      </p:sp>
      <p:cxnSp>
        <p:nvCxnSpPr>
          <p:cNvPr id="6" name="Straight Arrow Connector 5"/>
          <p:cNvCxnSpPr/>
          <p:nvPr/>
        </p:nvCxnSpPr>
        <p:spPr>
          <a:xfrm>
            <a:off x="5943600" y="9677400"/>
            <a:ext cx="6934200" cy="0"/>
          </a:xfrm>
          <a:prstGeom prst="straightConnector1">
            <a:avLst/>
          </a:prstGeom>
          <a:ln w="698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143000" y="12200200"/>
            <a:ext cx="21031200" cy="1515800"/>
          </a:xfrm>
          <a:prstGeom prst="rect">
            <a:avLst/>
          </a:prstGeom>
          <a:noFill/>
        </p:spPr>
        <p:txBody>
          <a:bodyPr wrap="square" rtlCol="0">
            <a:spAutoFit/>
          </a:bodyPr>
          <a:lstStyle/>
          <a:p>
            <a:pPr>
              <a:lnSpc>
                <a:spcPts val="3700"/>
              </a:lnSpc>
            </a:pPr>
            <a:r>
              <a:rPr lang="en-GB" sz="3000" dirty="0"/>
              <a:t>Batteries </a:t>
            </a:r>
            <a:r>
              <a:rPr lang="en-US" sz="3200" dirty="0"/>
              <a:t>technology and recycling evolves rapidly, pushed by a demanding market (EV, photovoltaic) and shall be fully reassessed at the time of procurement.</a:t>
            </a:r>
          </a:p>
          <a:p>
            <a:pPr algn="l">
              <a:lnSpc>
                <a:spcPts val="3700"/>
              </a:lnSpc>
            </a:pPr>
            <a:endParaRPr lang="en-GB" sz="3000" dirty="0"/>
          </a:p>
        </p:txBody>
      </p:sp>
      <p:sp>
        <p:nvSpPr>
          <p:cNvPr id="16" name="Oval 15"/>
          <p:cNvSpPr/>
          <p:nvPr/>
        </p:nvSpPr>
        <p:spPr>
          <a:xfrm>
            <a:off x="17754600" y="6553200"/>
            <a:ext cx="2667000" cy="1371600"/>
          </a:xfrm>
          <a:prstGeom prst="ellipse">
            <a:avLst/>
          </a:prstGeom>
          <a:solidFill>
            <a:schemeClr val="bg2">
              <a:lumMod val="65000"/>
            </a:schemeClr>
          </a:solidFill>
          <a:ln>
            <a:solidFill>
              <a:schemeClr val="bg2">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580077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28</a:t>
            </a:fld>
            <a:endParaRPr lang="en-US" noProof="0" dirty="0"/>
          </a:p>
        </p:txBody>
      </p:sp>
      <p:sp>
        <p:nvSpPr>
          <p:cNvPr id="7" name="Text Placeholder 6"/>
          <p:cNvSpPr>
            <a:spLocks noGrp="1"/>
          </p:cNvSpPr>
          <p:nvPr>
            <p:ph type="body" sz="quarter" idx="11"/>
          </p:nvPr>
        </p:nvSpPr>
        <p:spPr>
          <a:xfrm>
            <a:off x="1180798" y="3048000"/>
            <a:ext cx="20231402" cy="566822"/>
          </a:xfrm>
        </p:spPr>
        <p:txBody>
          <a:bodyPr/>
          <a:lstStyle/>
          <a:p>
            <a:r>
              <a:rPr lang="en-GB" dirty="0"/>
              <a:t>Thinking a bit out of the box…</a:t>
            </a:r>
          </a:p>
          <a:p>
            <a:endParaRPr lang="en-GB" dirty="0"/>
          </a:p>
        </p:txBody>
      </p:sp>
      <p:sp>
        <p:nvSpPr>
          <p:cNvPr id="8" name="Text Placeholder 7"/>
          <p:cNvSpPr>
            <a:spLocks noGrp="1"/>
          </p:cNvSpPr>
          <p:nvPr>
            <p:ph type="body" sz="quarter" idx="12"/>
          </p:nvPr>
        </p:nvSpPr>
        <p:spPr>
          <a:xfrm>
            <a:off x="1180798" y="3810000"/>
            <a:ext cx="21755402" cy="8170799"/>
          </a:xfrm>
        </p:spPr>
        <p:txBody>
          <a:bodyPr/>
          <a:lstStyle/>
          <a:p>
            <a:r>
              <a:rPr lang="en-GB" b="1" dirty="0"/>
              <a:t>An example of a centralized energy storage system – Gravitational</a:t>
            </a:r>
          </a:p>
          <a:p>
            <a:endParaRPr lang="en-GB" sz="3200" dirty="0"/>
          </a:p>
          <a:p>
            <a:pPr marL="214313" indent="-214313">
              <a:buFont typeface="Arial" panose="020B0604020202020204" pitchFamily="34" charset="0"/>
              <a:buChar char="•"/>
            </a:pPr>
            <a:r>
              <a:rPr lang="en-GB" sz="3200" dirty="0"/>
              <a:t>Well established/durable technology (e.g. pumped hydro)</a:t>
            </a:r>
          </a:p>
          <a:p>
            <a:pPr marL="214313" indent="-214313">
              <a:buFont typeface="Arial" panose="020B0604020202020204" pitchFamily="34" charset="0"/>
              <a:buChar char="•"/>
            </a:pPr>
            <a:r>
              <a:rPr lang="en-GB" sz="3200" dirty="0"/>
              <a:t>Utilisation of access shaft volume</a:t>
            </a:r>
          </a:p>
          <a:p>
            <a:pPr marL="214313" indent="-214313">
              <a:buFont typeface="Arial" panose="020B0604020202020204" pitchFamily="34" charset="0"/>
              <a:buChar char="•"/>
            </a:pPr>
            <a:r>
              <a:rPr lang="en-GB" sz="3200" dirty="0"/>
              <a:t>Technology leadership in Europe</a:t>
            </a:r>
          </a:p>
          <a:p>
            <a:pPr marL="457200" indent="-457200">
              <a:buFont typeface="Arial" panose="020B0604020202020204" pitchFamily="34" charset="0"/>
              <a:buChar char="•"/>
            </a:pPr>
            <a:endParaRPr lang="en-GB" b="1" dirty="0"/>
          </a:p>
        </p:txBody>
      </p:sp>
      <p:sp>
        <p:nvSpPr>
          <p:cNvPr id="3" name="Title 2"/>
          <p:cNvSpPr>
            <a:spLocks noGrp="1"/>
          </p:cNvSpPr>
          <p:nvPr>
            <p:ph type="title"/>
          </p:nvPr>
        </p:nvSpPr>
        <p:spPr>
          <a:xfrm>
            <a:off x="1180800" y="1540801"/>
            <a:ext cx="22035600" cy="1507200"/>
          </a:xfrm>
        </p:spPr>
        <p:txBody>
          <a:bodyPr/>
          <a:lstStyle/>
          <a:p>
            <a:r>
              <a:rPr lang="en-GB" dirty="0" err="1"/>
              <a:t>FCChh</a:t>
            </a:r>
            <a:r>
              <a:rPr lang="en-GB" dirty="0"/>
              <a:t> magnet powering specificities</a:t>
            </a:r>
          </a:p>
        </p:txBody>
      </p:sp>
      <p:graphicFrame>
        <p:nvGraphicFramePr>
          <p:cNvPr id="24" name="Table 5">
            <a:extLst>
              <a:ext uri="{FF2B5EF4-FFF2-40B4-BE49-F238E27FC236}">
                <a16:creationId xmlns:a16="http://schemas.microsoft.com/office/drawing/2014/main" id="{B3F45C6E-B737-4117-3EB4-ADE42DC786DB}"/>
              </a:ext>
            </a:extLst>
          </p:cNvPr>
          <p:cNvGraphicFramePr>
            <a:graphicFrameLocks noGrp="1"/>
          </p:cNvGraphicFramePr>
          <p:nvPr>
            <p:extLst>
              <p:ext uri="{D42A27DB-BD31-4B8C-83A1-F6EECF244321}">
                <p14:modId xmlns:p14="http://schemas.microsoft.com/office/powerpoint/2010/main" val="3371125024"/>
              </p:ext>
            </p:extLst>
          </p:nvPr>
        </p:nvGraphicFramePr>
        <p:xfrm>
          <a:off x="1295400" y="6553200"/>
          <a:ext cx="8382000" cy="3398520"/>
        </p:xfrm>
        <a:graphic>
          <a:graphicData uri="http://schemas.openxmlformats.org/drawingml/2006/table">
            <a:tbl>
              <a:tblPr firstRow="1" bandRow="1">
                <a:tableStyleId>{073A0DAA-6AF3-43AB-8588-CEC1D06C72B9}</a:tableStyleId>
              </a:tblPr>
              <a:tblGrid>
                <a:gridCol w="2819400">
                  <a:extLst>
                    <a:ext uri="{9D8B030D-6E8A-4147-A177-3AD203B41FA5}">
                      <a16:colId xmlns:a16="http://schemas.microsoft.com/office/drawing/2014/main" val="3722940034"/>
                    </a:ext>
                  </a:extLst>
                </a:gridCol>
                <a:gridCol w="2743200">
                  <a:extLst>
                    <a:ext uri="{9D8B030D-6E8A-4147-A177-3AD203B41FA5}">
                      <a16:colId xmlns:a16="http://schemas.microsoft.com/office/drawing/2014/main" val="1365911564"/>
                    </a:ext>
                  </a:extLst>
                </a:gridCol>
                <a:gridCol w="2819400">
                  <a:extLst>
                    <a:ext uri="{9D8B030D-6E8A-4147-A177-3AD203B41FA5}">
                      <a16:colId xmlns:a16="http://schemas.microsoft.com/office/drawing/2014/main" val="395864943"/>
                    </a:ext>
                  </a:extLst>
                </a:gridCol>
              </a:tblGrid>
              <a:tr h="342900">
                <a:tc>
                  <a:txBody>
                    <a:bodyPr/>
                    <a:lstStyle/>
                    <a:p>
                      <a:r>
                        <a:rPr lang="en-GB" sz="2800" dirty="0"/>
                        <a:t>Type</a:t>
                      </a:r>
                    </a:p>
                  </a:txBody>
                  <a:tcPr marL="68580" marR="68580" marT="34290" marB="34290"/>
                </a:tc>
                <a:tc>
                  <a:txBody>
                    <a:bodyPr/>
                    <a:lstStyle/>
                    <a:p>
                      <a:r>
                        <a:rPr lang="en-GB" sz="2800" dirty="0"/>
                        <a:t>Max cycles/lifetime</a:t>
                      </a:r>
                    </a:p>
                  </a:txBody>
                  <a:tcPr marL="68580" marR="68580" marT="34290" marB="34290"/>
                </a:tc>
                <a:tc>
                  <a:txBody>
                    <a:bodyPr/>
                    <a:lstStyle/>
                    <a:p>
                      <a:r>
                        <a:rPr lang="en-GB" sz="2800" dirty="0"/>
                        <a:t>Energy Density </a:t>
                      </a:r>
                      <a:br>
                        <a:rPr lang="en-GB" sz="2800" dirty="0"/>
                      </a:br>
                      <a:r>
                        <a:rPr lang="en-GB" sz="2800" dirty="0"/>
                        <a:t>(</a:t>
                      </a:r>
                      <a:r>
                        <a:rPr lang="en-GB" sz="2800" dirty="0" err="1"/>
                        <a:t>wh</a:t>
                      </a:r>
                      <a:r>
                        <a:rPr lang="en-GB" sz="2800" dirty="0"/>
                        <a:t>/</a:t>
                      </a:r>
                      <a:r>
                        <a:rPr lang="en-GB" sz="2800" dirty="0" err="1"/>
                        <a:t>liter</a:t>
                      </a:r>
                      <a:r>
                        <a:rPr lang="en-GB" sz="2800" dirty="0"/>
                        <a:t>)</a:t>
                      </a:r>
                    </a:p>
                  </a:txBody>
                  <a:tcPr marL="68580" marR="68580" marT="34290" marB="34290"/>
                </a:tc>
                <a:extLst>
                  <a:ext uri="{0D108BD9-81ED-4DB2-BD59-A6C34878D82A}">
                    <a16:rowId xmlns:a16="http://schemas.microsoft.com/office/drawing/2014/main" val="1735458809"/>
                  </a:ext>
                </a:extLst>
              </a:tr>
              <a:tr h="278130">
                <a:tc>
                  <a:txBody>
                    <a:bodyPr/>
                    <a:lstStyle/>
                    <a:p>
                      <a:r>
                        <a:rPr lang="en-GB" sz="2800" dirty="0"/>
                        <a:t>Pumped hydro</a:t>
                      </a:r>
                    </a:p>
                  </a:txBody>
                  <a:tcPr marL="68580" marR="68580" marT="34290" marB="34290"/>
                </a:tc>
                <a:tc>
                  <a:txBody>
                    <a:bodyPr/>
                    <a:lstStyle/>
                    <a:p>
                      <a:r>
                        <a:rPr lang="en-GB" sz="2800" dirty="0"/>
                        <a:t>30-60 </a:t>
                      </a:r>
                      <a:r>
                        <a:rPr lang="en-GB" sz="2800" dirty="0" err="1"/>
                        <a:t>yrs</a:t>
                      </a:r>
                      <a:endParaRPr lang="en-GB" sz="2800" dirty="0"/>
                    </a:p>
                  </a:txBody>
                  <a:tcPr marL="68580" marR="68580" marT="34290" marB="34290"/>
                </a:tc>
                <a:tc>
                  <a:txBody>
                    <a:bodyPr/>
                    <a:lstStyle/>
                    <a:p>
                      <a:r>
                        <a:rPr lang="en-GB" sz="2800" dirty="0"/>
                        <a:t>0.2-2</a:t>
                      </a:r>
                    </a:p>
                  </a:txBody>
                  <a:tcPr marL="68580" marR="68580" marT="34290" marB="34290"/>
                </a:tc>
                <a:extLst>
                  <a:ext uri="{0D108BD9-81ED-4DB2-BD59-A6C34878D82A}">
                    <a16:rowId xmlns:a16="http://schemas.microsoft.com/office/drawing/2014/main" val="899191535"/>
                  </a:ext>
                </a:extLst>
              </a:tr>
              <a:tr h="278130">
                <a:tc>
                  <a:txBody>
                    <a:bodyPr/>
                    <a:lstStyle/>
                    <a:p>
                      <a:r>
                        <a:rPr lang="en-GB" sz="2800" dirty="0"/>
                        <a:t>Compressed air</a:t>
                      </a:r>
                    </a:p>
                  </a:txBody>
                  <a:tcPr marL="68580" marR="68580" marT="34290" marB="34290"/>
                </a:tc>
                <a:tc>
                  <a:txBody>
                    <a:bodyPr/>
                    <a:lstStyle/>
                    <a:p>
                      <a:r>
                        <a:rPr lang="en-GB" sz="2800" dirty="0"/>
                        <a:t>20-40 </a:t>
                      </a:r>
                      <a:r>
                        <a:rPr lang="en-GB" sz="2800" dirty="0" err="1"/>
                        <a:t>yrs</a:t>
                      </a:r>
                      <a:endParaRPr lang="en-GB" sz="2800" dirty="0"/>
                    </a:p>
                  </a:txBody>
                  <a:tcPr marL="68580" marR="68580" marT="34290" marB="34290"/>
                </a:tc>
                <a:tc>
                  <a:txBody>
                    <a:bodyPr/>
                    <a:lstStyle/>
                    <a:p>
                      <a:r>
                        <a:rPr lang="en-GB" sz="2800" dirty="0"/>
                        <a:t>2-6</a:t>
                      </a:r>
                    </a:p>
                  </a:txBody>
                  <a:tcPr marL="68580" marR="68580" marT="34290" marB="34290"/>
                </a:tc>
                <a:extLst>
                  <a:ext uri="{0D108BD9-81ED-4DB2-BD59-A6C34878D82A}">
                    <a16:rowId xmlns:a16="http://schemas.microsoft.com/office/drawing/2014/main" val="2066350147"/>
                  </a:ext>
                </a:extLst>
              </a:tr>
              <a:tr h="278130">
                <a:tc>
                  <a:txBody>
                    <a:bodyPr/>
                    <a:lstStyle/>
                    <a:p>
                      <a:r>
                        <a:rPr lang="en-GB" sz="2800" dirty="0"/>
                        <a:t>Li-ion battery</a:t>
                      </a:r>
                    </a:p>
                  </a:txBody>
                  <a:tcPr marL="68580" marR="68580" marT="34290" marB="34290"/>
                </a:tc>
                <a:tc>
                  <a:txBody>
                    <a:bodyPr/>
                    <a:lstStyle/>
                    <a:p>
                      <a:r>
                        <a:rPr lang="en-GB" sz="2800" dirty="0"/>
                        <a:t>10-10,000</a:t>
                      </a:r>
                    </a:p>
                  </a:txBody>
                  <a:tcPr marL="68580" marR="68580" marT="34290" marB="34290"/>
                </a:tc>
                <a:tc>
                  <a:txBody>
                    <a:bodyPr/>
                    <a:lstStyle/>
                    <a:p>
                      <a:r>
                        <a:rPr lang="en-GB" sz="2800" dirty="0"/>
                        <a:t>200-400</a:t>
                      </a:r>
                    </a:p>
                  </a:txBody>
                  <a:tcPr marL="68580" marR="68580" marT="34290" marB="34290"/>
                </a:tc>
                <a:extLst>
                  <a:ext uri="{0D108BD9-81ED-4DB2-BD59-A6C34878D82A}">
                    <a16:rowId xmlns:a16="http://schemas.microsoft.com/office/drawing/2014/main" val="1170011645"/>
                  </a:ext>
                </a:extLst>
              </a:tr>
              <a:tr h="278130">
                <a:tc>
                  <a:txBody>
                    <a:bodyPr/>
                    <a:lstStyle/>
                    <a:p>
                      <a:r>
                        <a:rPr lang="en-GB" sz="2800" dirty="0"/>
                        <a:t>Lead acid</a:t>
                      </a:r>
                    </a:p>
                  </a:txBody>
                  <a:tcPr marL="68580" marR="68580" marT="34290" marB="34290"/>
                </a:tc>
                <a:tc>
                  <a:txBody>
                    <a:bodyPr/>
                    <a:lstStyle/>
                    <a:p>
                      <a:r>
                        <a:rPr lang="en-GB" sz="2800" dirty="0"/>
                        <a:t>6-40yrs</a:t>
                      </a:r>
                    </a:p>
                  </a:txBody>
                  <a:tcPr marL="68580" marR="68580" marT="34290" marB="34290"/>
                </a:tc>
                <a:tc>
                  <a:txBody>
                    <a:bodyPr/>
                    <a:lstStyle/>
                    <a:p>
                      <a:r>
                        <a:rPr lang="en-GB" sz="2800" dirty="0"/>
                        <a:t>50-80</a:t>
                      </a:r>
                    </a:p>
                  </a:txBody>
                  <a:tcPr marL="68580" marR="68580" marT="34290" marB="34290"/>
                </a:tc>
                <a:extLst>
                  <a:ext uri="{0D108BD9-81ED-4DB2-BD59-A6C34878D82A}">
                    <a16:rowId xmlns:a16="http://schemas.microsoft.com/office/drawing/2014/main" val="2442723849"/>
                  </a:ext>
                </a:extLst>
              </a:tr>
              <a:tr h="278130">
                <a:tc>
                  <a:txBody>
                    <a:bodyPr/>
                    <a:lstStyle/>
                    <a:p>
                      <a:r>
                        <a:rPr lang="en-GB" sz="2800" dirty="0"/>
                        <a:t>Hydrogen</a:t>
                      </a:r>
                    </a:p>
                  </a:txBody>
                  <a:tcPr marL="68580" marR="68580" marT="34290" marB="34290"/>
                </a:tc>
                <a:tc>
                  <a:txBody>
                    <a:bodyPr/>
                    <a:lstStyle/>
                    <a:p>
                      <a:r>
                        <a:rPr lang="en-GB" sz="2800" dirty="0"/>
                        <a:t>5-30yrs</a:t>
                      </a:r>
                    </a:p>
                  </a:txBody>
                  <a:tcPr marL="68580" marR="68580" marT="34290" marB="34290"/>
                </a:tc>
                <a:tc>
                  <a:txBody>
                    <a:bodyPr/>
                    <a:lstStyle/>
                    <a:p>
                      <a:r>
                        <a:rPr lang="en-GB" sz="2800" dirty="0"/>
                        <a:t>600</a:t>
                      </a:r>
                    </a:p>
                  </a:txBody>
                  <a:tcPr marL="68580" marR="68580" marT="34290" marB="34290"/>
                </a:tc>
                <a:extLst>
                  <a:ext uri="{0D108BD9-81ED-4DB2-BD59-A6C34878D82A}">
                    <a16:rowId xmlns:a16="http://schemas.microsoft.com/office/drawing/2014/main" val="92564204"/>
                  </a:ext>
                </a:extLst>
              </a:tr>
            </a:tbl>
          </a:graphicData>
        </a:graphic>
      </p:graphicFrame>
      <p:graphicFrame>
        <p:nvGraphicFramePr>
          <p:cNvPr id="25" name="Table 5">
            <a:extLst>
              <a:ext uri="{FF2B5EF4-FFF2-40B4-BE49-F238E27FC236}">
                <a16:creationId xmlns:a16="http://schemas.microsoft.com/office/drawing/2014/main" id="{3145D703-F9EC-DD66-A993-BC35140560B7}"/>
              </a:ext>
            </a:extLst>
          </p:cNvPr>
          <p:cNvGraphicFramePr>
            <a:graphicFrameLocks noGrp="1"/>
          </p:cNvGraphicFramePr>
          <p:nvPr>
            <p:extLst>
              <p:ext uri="{D42A27DB-BD31-4B8C-83A1-F6EECF244321}">
                <p14:modId xmlns:p14="http://schemas.microsoft.com/office/powerpoint/2010/main" val="3336509081"/>
              </p:ext>
            </p:extLst>
          </p:nvPr>
        </p:nvGraphicFramePr>
        <p:xfrm>
          <a:off x="1295400" y="10591800"/>
          <a:ext cx="8382000" cy="1844040"/>
        </p:xfrm>
        <a:graphic>
          <a:graphicData uri="http://schemas.openxmlformats.org/drawingml/2006/table">
            <a:tbl>
              <a:tblPr bandRow="1">
                <a:tableStyleId>{073A0DAA-6AF3-43AB-8588-CEC1D06C72B9}</a:tableStyleId>
              </a:tblPr>
              <a:tblGrid>
                <a:gridCol w="2819400">
                  <a:extLst>
                    <a:ext uri="{9D8B030D-6E8A-4147-A177-3AD203B41FA5}">
                      <a16:colId xmlns:a16="http://schemas.microsoft.com/office/drawing/2014/main" val="3722940034"/>
                    </a:ext>
                  </a:extLst>
                </a:gridCol>
                <a:gridCol w="2743200">
                  <a:extLst>
                    <a:ext uri="{9D8B030D-6E8A-4147-A177-3AD203B41FA5}">
                      <a16:colId xmlns:a16="http://schemas.microsoft.com/office/drawing/2014/main" val="1365911564"/>
                    </a:ext>
                  </a:extLst>
                </a:gridCol>
                <a:gridCol w="2819400">
                  <a:extLst>
                    <a:ext uri="{9D8B030D-6E8A-4147-A177-3AD203B41FA5}">
                      <a16:colId xmlns:a16="http://schemas.microsoft.com/office/drawing/2014/main" val="395864943"/>
                    </a:ext>
                  </a:extLst>
                </a:gridCol>
              </a:tblGrid>
              <a:tr h="342900">
                <a:tc>
                  <a:txBody>
                    <a:bodyPr/>
                    <a:lstStyle/>
                    <a:p>
                      <a:pPr algn="l"/>
                      <a:r>
                        <a:rPr lang="en-GB" sz="2800" dirty="0"/>
                        <a:t>Gravitational</a:t>
                      </a:r>
                      <a:br>
                        <a:rPr lang="en-GB" sz="2800" dirty="0"/>
                      </a:br>
                      <a:r>
                        <a:rPr lang="en-GB" sz="2800" dirty="0"/>
                        <a:t>(lead mass)</a:t>
                      </a:r>
                      <a:endParaRPr lang="en-GB" sz="2800" b="1" dirty="0"/>
                    </a:p>
                  </a:txBody>
                  <a:tcPr marL="68580" marR="68580" marT="34290" marB="34290"/>
                </a:tc>
                <a:tc>
                  <a:txBody>
                    <a:bodyPr/>
                    <a:lstStyle/>
                    <a:p>
                      <a:r>
                        <a:rPr lang="en-GB" sz="2800" dirty="0"/>
                        <a:t>30-60 </a:t>
                      </a:r>
                      <a:r>
                        <a:rPr lang="en-GB" sz="2800" dirty="0" err="1"/>
                        <a:t>yrs</a:t>
                      </a:r>
                      <a:endParaRPr lang="en-GB" sz="2800" dirty="0"/>
                    </a:p>
                  </a:txBody>
                  <a:tcPr marL="68580" marR="68580" marT="34290" marB="34290"/>
                </a:tc>
                <a:tc>
                  <a:txBody>
                    <a:bodyPr/>
                    <a:lstStyle/>
                    <a:p>
                      <a:r>
                        <a:rPr lang="en-GB" sz="2800" dirty="0"/>
                        <a:t>6.2</a:t>
                      </a:r>
                    </a:p>
                  </a:txBody>
                  <a:tcPr marL="68580" marR="68580" marT="34290" marB="34290"/>
                </a:tc>
                <a:extLst>
                  <a:ext uri="{0D108BD9-81ED-4DB2-BD59-A6C34878D82A}">
                    <a16:rowId xmlns:a16="http://schemas.microsoft.com/office/drawing/2014/main" val="899191535"/>
                  </a:ext>
                </a:extLst>
              </a:tr>
              <a:tr h="3429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dirty="0"/>
                        <a:t>Gravitational</a:t>
                      </a:r>
                      <a:br>
                        <a:rPr lang="en-GB" sz="2800" dirty="0"/>
                      </a:br>
                      <a:r>
                        <a:rPr lang="en-GB" sz="2800" dirty="0"/>
                        <a:t>(molasse mass)</a:t>
                      </a:r>
                      <a:endParaRPr lang="en-GB" sz="2800" b="1" dirty="0"/>
                    </a:p>
                  </a:txBody>
                  <a:tcPr marL="68580" marR="68580" marT="34290" marB="34290"/>
                </a:tc>
                <a:tc>
                  <a:txBody>
                    <a:bodyPr/>
                    <a:lstStyle/>
                    <a:p>
                      <a:r>
                        <a:rPr lang="en-GB" sz="2800" dirty="0"/>
                        <a:t>30-60 </a:t>
                      </a:r>
                      <a:r>
                        <a:rPr lang="en-GB" sz="2800" dirty="0" err="1"/>
                        <a:t>yrs</a:t>
                      </a:r>
                      <a:endParaRPr lang="en-GB" sz="2800" dirty="0"/>
                    </a:p>
                  </a:txBody>
                  <a:tcPr marL="68580" marR="68580" marT="34290" marB="34290"/>
                </a:tc>
                <a:tc>
                  <a:txBody>
                    <a:bodyPr/>
                    <a:lstStyle/>
                    <a:p>
                      <a:r>
                        <a:rPr lang="en-GB" sz="2800" dirty="0"/>
                        <a:t>1.6</a:t>
                      </a:r>
                    </a:p>
                  </a:txBody>
                  <a:tcPr marL="68580" marR="68580" marT="34290" marB="34290"/>
                </a:tc>
                <a:extLst>
                  <a:ext uri="{0D108BD9-81ED-4DB2-BD59-A6C34878D82A}">
                    <a16:rowId xmlns:a16="http://schemas.microsoft.com/office/drawing/2014/main" val="18505871"/>
                  </a:ext>
                </a:extLst>
              </a:tr>
            </a:tbl>
          </a:graphicData>
        </a:graphic>
      </p:graphicFrame>
      <p:sp>
        <p:nvSpPr>
          <p:cNvPr id="26" name="Rectangle 25">
            <a:extLst>
              <a:ext uri="{FF2B5EF4-FFF2-40B4-BE49-F238E27FC236}">
                <a16:creationId xmlns:a16="http://schemas.microsoft.com/office/drawing/2014/main" id="{F50F780E-DDF1-64D5-9753-AF71CEB1B016}"/>
              </a:ext>
            </a:extLst>
          </p:cNvPr>
          <p:cNvSpPr/>
          <p:nvPr/>
        </p:nvSpPr>
        <p:spPr>
          <a:xfrm>
            <a:off x="1219200" y="7467600"/>
            <a:ext cx="8534400" cy="533400"/>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7" name="Rectangle 26">
            <a:extLst>
              <a:ext uri="{FF2B5EF4-FFF2-40B4-BE49-F238E27FC236}">
                <a16:creationId xmlns:a16="http://schemas.microsoft.com/office/drawing/2014/main" id="{F50F780E-DDF1-64D5-9753-AF71CEB1B016}"/>
              </a:ext>
            </a:extLst>
          </p:cNvPr>
          <p:cNvSpPr/>
          <p:nvPr/>
        </p:nvSpPr>
        <p:spPr>
          <a:xfrm>
            <a:off x="1219200" y="10515600"/>
            <a:ext cx="8534400" cy="1981200"/>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28" name="Straight Connector 27">
            <a:extLst>
              <a:ext uri="{FF2B5EF4-FFF2-40B4-BE49-F238E27FC236}">
                <a16:creationId xmlns:a16="http://schemas.microsoft.com/office/drawing/2014/main" id="{1892667E-2030-B9B4-4F62-E05676EE2CC8}"/>
              </a:ext>
            </a:extLst>
          </p:cNvPr>
          <p:cNvCxnSpPr>
            <a:cxnSpLocks/>
          </p:cNvCxnSpPr>
          <p:nvPr/>
        </p:nvCxnSpPr>
        <p:spPr>
          <a:xfrm>
            <a:off x="853440" y="7731760"/>
            <a:ext cx="5080" cy="378968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838200" y="7734300"/>
            <a:ext cx="381000" cy="762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843280" y="11498580"/>
            <a:ext cx="381000" cy="762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35" name="Picture 34" descr="Graphical user interface, calendar&#10;&#10;Description automatically generated">
            <a:extLst>
              <a:ext uri="{FF2B5EF4-FFF2-40B4-BE49-F238E27FC236}">
                <a16:creationId xmlns:a16="http://schemas.microsoft.com/office/drawing/2014/main" id="{FBEAE9A8-47EA-BF3C-57D6-1B61F46C1C6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039600" y="5181599"/>
            <a:ext cx="12192000" cy="8362461"/>
          </a:xfrm>
          <a:prstGeom prst="rect">
            <a:avLst/>
          </a:prstGeom>
        </p:spPr>
      </p:pic>
      <p:sp>
        <p:nvSpPr>
          <p:cNvPr id="37" name="TextBox 36">
            <a:extLst>
              <a:ext uri="{FF2B5EF4-FFF2-40B4-BE49-F238E27FC236}">
                <a16:creationId xmlns:a16="http://schemas.microsoft.com/office/drawing/2014/main" id="{010D4B3E-4E3F-6F47-F215-726FEC0F47FF}"/>
              </a:ext>
            </a:extLst>
          </p:cNvPr>
          <p:cNvSpPr txBox="1"/>
          <p:nvPr/>
        </p:nvSpPr>
        <p:spPr>
          <a:xfrm>
            <a:off x="19964400" y="8839200"/>
            <a:ext cx="1371600" cy="584775"/>
          </a:xfrm>
          <a:prstGeom prst="rect">
            <a:avLst/>
          </a:prstGeom>
          <a:solidFill>
            <a:srgbClr val="FFC000"/>
          </a:solidFill>
        </p:spPr>
        <p:txBody>
          <a:bodyPr wrap="square" rtlCol="0">
            <a:spAutoFit/>
          </a:bodyPr>
          <a:lstStyle/>
          <a:p>
            <a:pPr algn="r"/>
            <a:r>
              <a:rPr lang="en-GB" sz="3200" b="1" dirty="0"/>
              <a:t>&lt;4m</a:t>
            </a:r>
          </a:p>
        </p:txBody>
      </p:sp>
      <p:sp>
        <p:nvSpPr>
          <p:cNvPr id="38" name="TextBox 37">
            <a:extLst>
              <a:ext uri="{FF2B5EF4-FFF2-40B4-BE49-F238E27FC236}">
                <a16:creationId xmlns:a16="http://schemas.microsoft.com/office/drawing/2014/main" id="{F1BFAF2C-F742-8B99-DFDD-19210FA4734A}"/>
              </a:ext>
            </a:extLst>
          </p:cNvPr>
          <p:cNvSpPr txBox="1"/>
          <p:nvPr/>
        </p:nvSpPr>
        <p:spPr>
          <a:xfrm>
            <a:off x="13045440" y="7726680"/>
            <a:ext cx="2381520" cy="954107"/>
          </a:xfrm>
          <a:prstGeom prst="rect">
            <a:avLst/>
          </a:prstGeom>
          <a:noFill/>
        </p:spPr>
        <p:txBody>
          <a:bodyPr wrap="square" rtlCol="0">
            <a:spAutoFit/>
          </a:bodyPr>
          <a:lstStyle/>
          <a:p>
            <a:pPr algn="r"/>
            <a:r>
              <a:rPr lang="en-GB" sz="2800" b="1" dirty="0">
                <a:solidFill>
                  <a:schemeClr val="accent2">
                    <a:lumMod val="75000"/>
                  </a:schemeClr>
                </a:solidFill>
              </a:rPr>
              <a:t>Platform mass</a:t>
            </a:r>
          </a:p>
        </p:txBody>
      </p:sp>
      <p:sp>
        <p:nvSpPr>
          <p:cNvPr id="39" name="TextBox 38">
            <a:extLst>
              <a:ext uri="{FF2B5EF4-FFF2-40B4-BE49-F238E27FC236}">
                <a16:creationId xmlns:a16="http://schemas.microsoft.com/office/drawing/2014/main" id="{50E36486-61F6-7AA9-6FA5-DD27AC40D916}"/>
              </a:ext>
            </a:extLst>
          </p:cNvPr>
          <p:cNvSpPr txBox="1"/>
          <p:nvPr/>
        </p:nvSpPr>
        <p:spPr>
          <a:xfrm>
            <a:off x="21325840" y="8651240"/>
            <a:ext cx="2602469" cy="954107"/>
          </a:xfrm>
          <a:prstGeom prst="rect">
            <a:avLst/>
          </a:prstGeom>
          <a:noFill/>
        </p:spPr>
        <p:txBody>
          <a:bodyPr wrap="square" rtlCol="0">
            <a:spAutoFit/>
          </a:bodyPr>
          <a:lstStyle/>
          <a:p>
            <a:r>
              <a:rPr lang="en-GB" sz="2800" b="1" dirty="0">
                <a:solidFill>
                  <a:srgbClr val="FFC000"/>
                </a:solidFill>
              </a:rPr>
              <a:t>Platform height</a:t>
            </a:r>
          </a:p>
        </p:txBody>
      </p:sp>
      <p:sp>
        <p:nvSpPr>
          <p:cNvPr id="40" name="TextBox 39">
            <a:extLst>
              <a:ext uri="{FF2B5EF4-FFF2-40B4-BE49-F238E27FC236}">
                <a16:creationId xmlns:a16="http://schemas.microsoft.com/office/drawing/2014/main" id="{0E9FE3D6-5778-9E41-7F54-CD68257770FC}"/>
              </a:ext>
            </a:extLst>
          </p:cNvPr>
          <p:cNvSpPr txBox="1"/>
          <p:nvPr/>
        </p:nvSpPr>
        <p:spPr>
          <a:xfrm>
            <a:off x="21569680" y="7736840"/>
            <a:ext cx="2595756" cy="954107"/>
          </a:xfrm>
          <a:prstGeom prst="rect">
            <a:avLst/>
          </a:prstGeom>
          <a:noFill/>
        </p:spPr>
        <p:txBody>
          <a:bodyPr wrap="square" rtlCol="0">
            <a:spAutoFit/>
          </a:bodyPr>
          <a:lstStyle/>
          <a:p>
            <a:r>
              <a:rPr lang="en-GB" sz="2800" b="1" dirty="0">
                <a:solidFill>
                  <a:schemeClr val="accent2">
                    <a:lumMod val="75000"/>
                  </a:schemeClr>
                </a:solidFill>
              </a:rPr>
              <a:t>Platform volume</a:t>
            </a:r>
          </a:p>
        </p:txBody>
      </p:sp>
      <p:sp>
        <p:nvSpPr>
          <p:cNvPr id="41" name="TextBox 40">
            <a:extLst>
              <a:ext uri="{FF2B5EF4-FFF2-40B4-BE49-F238E27FC236}">
                <a16:creationId xmlns:a16="http://schemas.microsoft.com/office/drawing/2014/main" id="{ADB7A118-E62C-F5D5-1181-9C849B2FBB75}"/>
              </a:ext>
            </a:extLst>
          </p:cNvPr>
          <p:cNvSpPr txBox="1"/>
          <p:nvPr/>
        </p:nvSpPr>
        <p:spPr>
          <a:xfrm>
            <a:off x="19964400" y="7924800"/>
            <a:ext cx="1600200" cy="584775"/>
          </a:xfrm>
          <a:prstGeom prst="rect">
            <a:avLst/>
          </a:prstGeom>
          <a:solidFill>
            <a:schemeClr val="accent2">
              <a:lumMod val="75000"/>
            </a:schemeClr>
          </a:solidFill>
        </p:spPr>
        <p:txBody>
          <a:bodyPr wrap="square" rtlCol="0">
            <a:spAutoFit/>
          </a:bodyPr>
          <a:lstStyle/>
          <a:p>
            <a:pPr algn="r"/>
            <a:r>
              <a:rPr lang="en-GB" sz="3200" b="1" dirty="0"/>
              <a:t>1522m</a:t>
            </a:r>
            <a:r>
              <a:rPr lang="en-GB" sz="3200" b="1" baseline="30000" dirty="0"/>
              <a:t>3</a:t>
            </a:r>
          </a:p>
        </p:txBody>
      </p:sp>
      <p:sp>
        <p:nvSpPr>
          <p:cNvPr id="42" name="TextBox 41">
            <a:extLst>
              <a:ext uri="{FF2B5EF4-FFF2-40B4-BE49-F238E27FC236}">
                <a16:creationId xmlns:a16="http://schemas.microsoft.com/office/drawing/2014/main" id="{A98CB53F-B6B4-B1ED-02AF-81D5050D46EA}"/>
              </a:ext>
            </a:extLst>
          </p:cNvPr>
          <p:cNvSpPr txBox="1"/>
          <p:nvPr/>
        </p:nvSpPr>
        <p:spPr>
          <a:xfrm>
            <a:off x="15392400" y="7924800"/>
            <a:ext cx="1871252" cy="584775"/>
          </a:xfrm>
          <a:prstGeom prst="rect">
            <a:avLst/>
          </a:prstGeom>
          <a:solidFill>
            <a:schemeClr val="accent2">
              <a:lumMod val="75000"/>
            </a:schemeClr>
          </a:solidFill>
        </p:spPr>
        <p:txBody>
          <a:bodyPr wrap="square" rtlCol="0">
            <a:spAutoFit/>
          </a:bodyPr>
          <a:lstStyle/>
          <a:p>
            <a:pPr algn="r"/>
            <a:r>
              <a:rPr lang="en-GB" sz="3200" b="1" dirty="0"/>
              <a:t>18500tn</a:t>
            </a:r>
          </a:p>
        </p:txBody>
      </p:sp>
      <p:sp>
        <p:nvSpPr>
          <p:cNvPr id="43" name="TextBox 42">
            <a:extLst>
              <a:ext uri="{FF2B5EF4-FFF2-40B4-BE49-F238E27FC236}">
                <a16:creationId xmlns:a16="http://schemas.microsoft.com/office/drawing/2014/main" id="{4ECD9DFA-3B37-2CA1-C7B5-FB06CB4C0AEC}"/>
              </a:ext>
            </a:extLst>
          </p:cNvPr>
          <p:cNvSpPr txBox="1"/>
          <p:nvPr/>
        </p:nvSpPr>
        <p:spPr>
          <a:xfrm>
            <a:off x="19888200" y="9829800"/>
            <a:ext cx="5105400" cy="2246769"/>
          </a:xfrm>
          <a:prstGeom prst="rect">
            <a:avLst/>
          </a:prstGeom>
          <a:noFill/>
        </p:spPr>
        <p:txBody>
          <a:bodyPr wrap="square" rtlCol="0">
            <a:spAutoFit/>
          </a:bodyPr>
          <a:lstStyle/>
          <a:p>
            <a:r>
              <a:rPr lang="en-GB" sz="2800" b="1" dirty="0">
                <a:solidFill>
                  <a:srgbClr val="FFC000"/>
                </a:solidFill>
              </a:rPr>
              <a:t>Max Power 28.3MW</a:t>
            </a:r>
          </a:p>
          <a:p>
            <a:r>
              <a:rPr lang="en-GB" sz="2800" b="1" dirty="0">
                <a:solidFill>
                  <a:srgbClr val="FFC000"/>
                </a:solidFill>
              </a:rPr>
              <a:t>Displacement of 0.17m/s</a:t>
            </a:r>
          </a:p>
          <a:p>
            <a:r>
              <a:rPr lang="en-GB" sz="2800" b="1" dirty="0">
                <a:solidFill>
                  <a:srgbClr val="FFC000"/>
                </a:solidFill>
              </a:rPr>
              <a:t>Descend time: 20mins</a:t>
            </a:r>
          </a:p>
          <a:p>
            <a:r>
              <a:rPr lang="en-GB" sz="2800" b="1" dirty="0">
                <a:solidFill>
                  <a:srgbClr val="FF0000"/>
                </a:solidFill>
              </a:rPr>
              <a:t>Energy stored: 9.4MWh</a:t>
            </a:r>
          </a:p>
          <a:p>
            <a:r>
              <a:rPr lang="en-GB" sz="2800" b="1" dirty="0">
                <a:solidFill>
                  <a:srgbClr val="FF0000"/>
                </a:solidFill>
              </a:rPr>
              <a:t>	        34 MJ</a:t>
            </a:r>
          </a:p>
        </p:txBody>
      </p:sp>
      <p:sp>
        <p:nvSpPr>
          <p:cNvPr id="44" name="Oval 43">
            <a:extLst>
              <a:ext uri="{FF2B5EF4-FFF2-40B4-BE49-F238E27FC236}">
                <a16:creationId xmlns:a16="http://schemas.microsoft.com/office/drawing/2014/main" id="{A5863615-A4D1-86FE-C4E6-E6C73E192F3D}"/>
              </a:ext>
            </a:extLst>
          </p:cNvPr>
          <p:cNvSpPr/>
          <p:nvPr/>
        </p:nvSpPr>
        <p:spPr>
          <a:xfrm>
            <a:off x="17449800" y="8609576"/>
            <a:ext cx="2286000" cy="153424"/>
          </a:xfrm>
          <a:prstGeom prst="ellipse">
            <a:avLst/>
          </a:prstGeom>
          <a:solidFill>
            <a:schemeClr val="bg1">
              <a:lumMod val="75000"/>
            </a:schemeClr>
          </a:solidFill>
          <a:ln>
            <a:solidFill>
              <a:schemeClr val="accent1">
                <a:lumMod val="40000"/>
                <a:lumOff val="6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45" name="Picture 44" descr="A picture containing light&#10;&#10;Description automatically generated">
            <a:extLst>
              <a:ext uri="{FF2B5EF4-FFF2-40B4-BE49-F238E27FC236}">
                <a16:creationId xmlns:a16="http://schemas.microsoft.com/office/drawing/2014/main" id="{4AF3E37B-1292-1069-27CC-D445DB8059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014440" y="8001000"/>
            <a:ext cx="858875" cy="858875"/>
          </a:xfrm>
          <a:prstGeom prst="rect">
            <a:avLst/>
          </a:prstGeom>
        </p:spPr>
      </p:pic>
      <p:pic>
        <p:nvPicPr>
          <p:cNvPr id="46" name="Picture 45" descr="A picture containing light&#10;&#10;Description automatically generated">
            <a:extLst>
              <a:ext uri="{FF2B5EF4-FFF2-40B4-BE49-F238E27FC236}">
                <a16:creationId xmlns:a16="http://schemas.microsoft.com/office/drawing/2014/main" id="{B5F279C1-0C7C-21D0-03C8-DD441AD979E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17297400" y="8001000"/>
            <a:ext cx="855915" cy="855915"/>
          </a:xfrm>
          <a:prstGeom prst="rect">
            <a:avLst/>
          </a:prstGeom>
        </p:spPr>
      </p:pic>
      <p:sp>
        <p:nvSpPr>
          <p:cNvPr id="50" name="TextBox 49">
            <a:extLst>
              <a:ext uri="{FF2B5EF4-FFF2-40B4-BE49-F238E27FC236}">
                <a16:creationId xmlns:a16="http://schemas.microsoft.com/office/drawing/2014/main" id="{72FDC230-31B1-92A4-0DDF-D6820B368FC5}"/>
              </a:ext>
            </a:extLst>
          </p:cNvPr>
          <p:cNvSpPr txBox="1"/>
          <p:nvPr/>
        </p:nvSpPr>
        <p:spPr>
          <a:xfrm>
            <a:off x="18059400" y="10896600"/>
            <a:ext cx="1028720" cy="584775"/>
          </a:xfrm>
          <a:prstGeom prst="rect">
            <a:avLst/>
          </a:prstGeom>
          <a:solidFill>
            <a:srgbClr val="FFC000"/>
          </a:solidFill>
        </p:spPr>
        <p:txBody>
          <a:bodyPr wrap="square" rtlCol="0">
            <a:spAutoFit/>
          </a:bodyPr>
          <a:lstStyle/>
          <a:p>
            <a:pPr algn="ctr"/>
            <a:r>
              <a:rPr lang="en-GB" sz="3200" b="1" dirty="0"/>
              <a:t>25m</a:t>
            </a:r>
            <a:endParaRPr lang="en-GB" sz="3200" b="1" baseline="30000" dirty="0"/>
          </a:p>
        </p:txBody>
      </p:sp>
      <p:sp>
        <p:nvSpPr>
          <p:cNvPr id="51" name="TextBox 50">
            <a:extLst>
              <a:ext uri="{FF2B5EF4-FFF2-40B4-BE49-F238E27FC236}">
                <a16:creationId xmlns:a16="http://schemas.microsoft.com/office/drawing/2014/main" id="{4E809551-F536-2F33-7FE7-1F900752AAE9}"/>
              </a:ext>
            </a:extLst>
          </p:cNvPr>
          <p:cNvSpPr txBox="1"/>
          <p:nvPr/>
        </p:nvSpPr>
        <p:spPr>
          <a:xfrm>
            <a:off x="17449800" y="9982200"/>
            <a:ext cx="2209800" cy="954107"/>
          </a:xfrm>
          <a:prstGeom prst="rect">
            <a:avLst/>
          </a:prstGeom>
          <a:noFill/>
        </p:spPr>
        <p:txBody>
          <a:bodyPr wrap="square" rtlCol="0">
            <a:spAutoFit/>
          </a:bodyPr>
          <a:lstStyle/>
          <a:p>
            <a:pPr algn="ctr"/>
            <a:r>
              <a:rPr lang="en-GB" sz="2800" b="1" dirty="0">
                <a:solidFill>
                  <a:srgbClr val="FFC000"/>
                </a:solidFill>
              </a:rPr>
              <a:t>Shaft diameter</a:t>
            </a:r>
          </a:p>
        </p:txBody>
      </p:sp>
      <p:sp>
        <p:nvSpPr>
          <p:cNvPr id="52" name="TextBox 51">
            <a:extLst>
              <a:ext uri="{FF2B5EF4-FFF2-40B4-BE49-F238E27FC236}">
                <a16:creationId xmlns:a16="http://schemas.microsoft.com/office/drawing/2014/main" id="{3A5AEC95-3F57-5CBA-653F-31649D47DDDD}"/>
              </a:ext>
            </a:extLst>
          </p:cNvPr>
          <p:cNvSpPr txBox="1"/>
          <p:nvPr/>
        </p:nvSpPr>
        <p:spPr>
          <a:xfrm>
            <a:off x="15986760" y="9815169"/>
            <a:ext cx="1275586" cy="584775"/>
          </a:xfrm>
          <a:prstGeom prst="rect">
            <a:avLst/>
          </a:prstGeom>
          <a:solidFill>
            <a:srgbClr val="FFC000"/>
          </a:solidFill>
        </p:spPr>
        <p:txBody>
          <a:bodyPr wrap="square" rtlCol="0">
            <a:spAutoFit/>
          </a:bodyPr>
          <a:lstStyle/>
          <a:p>
            <a:pPr algn="r"/>
            <a:r>
              <a:rPr lang="en-GB" sz="3200" b="1" dirty="0"/>
              <a:t>200m</a:t>
            </a:r>
          </a:p>
        </p:txBody>
      </p:sp>
      <p:sp>
        <p:nvSpPr>
          <p:cNvPr id="53" name="TextBox 52">
            <a:extLst>
              <a:ext uri="{FF2B5EF4-FFF2-40B4-BE49-F238E27FC236}">
                <a16:creationId xmlns:a16="http://schemas.microsoft.com/office/drawing/2014/main" id="{CC94BB74-E3A4-28DE-8A91-7F3677B9A85F}"/>
              </a:ext>
            </a:extLst>
          </p:cNvPr>
          <p:cNvSpPr txBox="1"/>
          <p:nvPr/>
        </p:nvSpPr>
        <p:spPr>
          <a:xfrm>
            <a:off x="13578840" y="9624060"/>
            <a:ext cx="2398421" cy="954107"/>
          </a:xfrm>
          <a:prstGeom prst="rect">
            <a:avLst/>
          </a:prstGeom>
          <a:noFill/>
        </p:spPr>
        <p:txBody>
          <a:bodyPr wrap="square" rtlCol="0">
            <a:spAutoFit/>
          </a:bodyPr>
          <a:lstStyle/>
          <a:p>
            <a:pPr algn="r"/>
            <a:r>
              <a:rPr lang="en-GB" sz="2800" b="1" dirty="0">
                <a:solidFill>
                  <a:srgbClr val="FFC000"/>
                </a:solidFill>
              </a:rPr>
              <a:t>Shaft</a:t>
            </a:r>
          </a:p>
          <a:p>
            <a:pPr algn="r"/>
            <a:r>
              <a:rPr lang="en-GB" sz="2800" b="1" dirty="0">
                <a:solidFill>
                  <a:srgbClr val="FFC000"/>
                </a:solidFill>
              </a:rPr>
              <a:t>height</a:t>
            </a:r>
          </a:p>
        </p:txBody>
      </p:sp>
      <p:sp>
        <p:nvSpPr>
          <p:cNvPr id="54" name="TextBox 53">
            <a:extLst>
              <a:ext uri="{FF2B5EF4-FFF2-40B4-BE49-F238E27FC236}">
                <a16:creationId xmlns:a16="http://schemas.microsoft.com/office/drawing/2014/main" id="{29DE94FE-0478-A69D-423D-7665DD9767CC}"/>
              </a:ext>
            </a:extLst>
          </p:cNvPr>
          <p:cNvSpPr txBox="1"/>
          <p:nvPr/>
        </p:nvSpPr>
        <p:spPr>
          <a:xfrm>
            <a:off x="17830801" y="8116669"/>
            <a:ext cx="1523999" cy="646331"/>
          </a:xfrm>
          <a:prstGeom prst="rect">
            <a:avLst/>
          </a:prstGeom>
          <a:noFill/>
        </p:spPr>
        <p:txBody>
          <a:bodyPr wrap="square" rtlCol="0">
            <a:spAutoFit/>
          </a:bodyPr>
          <a:lstStyle/>
          <a:p>
            <a:pPr algn="ctr"/>
            <a:r>
              <a:rPr lang="en-GB" sz="1800" b="1" dirty="0">
                <a:solidFill>
                  <a:srgbClr val="FFC000"/>
                </a:solidFill>
              </a:rPr>
              <a:t>generation plant</a:t>
            </a:r>
          </a:p>
        </p:txBody>
      </p:sp>
      <p:sp>
        <p:nvSpPr>
          <p:cNvPr id="55" name="Rectangle 54"/>
          <p:cNvSpPr/>
          <p:nvPr/>
        </p:nvSpPr>
        <p:spPr>
          <a:xfrm>
            <a:off x="1143000" y="12801600"/>
            <a:ext cx="12192000" cy="461665"/>
          </a:xfrm>
          <a:prstGeom prst="rect">
            <a:avLst/>
          </a:prstGeom>
        </p:spPr>
        <p:txBody>
          <a:bodyPr>
            <a:spAutoFit/>
          </a:bodyPr>
          <a:lstStyle/>
          <a:p>
            <a:r>
              <a:rPr lang="en-GB" sz="2400" dirty="0"/>
              <a:t>Re-use of excavated materials (molasses-granite) of 7300m3/point</a:t>
            </a:r>
          </a:p>
        </p:txBody>
      </p:sp>
      <p:cxnSp>
        <p:nvCxnSpPr>
          <p:cNvPr id="57" name="Straight Arrow Connector 56"/>
          <p:cNvCxnSpPr/>
          <p:nvPr/>
        </p:nvCxnSpPr>
        <p:spPr>
          <a:xfrm flipH="1" flipV="1">
            <a:off x="2743200" y="12344400"/>
            <a:ext cx="381000" cy="4572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14859000" y="4648200"/>
            <a:ext cx="7000634" cy="566822"/>
          </a:xfrm>
          <a:prstGeom prst="rect">
            <a:avLst/>
          </a:prstGeom>
          <a:noFill/>
        </p:spPr>
        <p:txBody>
          <a:bodyPr wrap="none" rtlCol="0">
            <a:spAutoFit/>
          </a:bodyPr>
          <a:lstStyle/>
          <a:p>
            <a:pPr algn="l">
              <a:lnSpc>
                <a:spcPts val="3700"/>
              </a:lnSpc>
            </a:pPr>
            <a:r>
              <a:rPr lang="en-GB" sz="2400" dirty="0"/>
              <a:t>Only a principle scheme– several layouts possible</a:t>
            </a:r>
          </a:p>
        </p:txBody>
      </p:sp>
      <p:sp>
        <p:nvSpPr>
          <p:cNvPr id="59" name="Oval 58">
            <a:extLst>
              <a:ext uri="{FF2B5EF4-FFF2-40B4-BE49-F238E27FC236}">
                <a16:creationId xmlns:a16="http://schemas.microsoft.com/office/drawing/2014/main" id="{A5863615-A4D1-86FE-C4E6-E6C73E192F3D}"/>
              </a:ext>
            </a:extLst>
          </p:cNvPr>
          <p:cNvSpPr/>
          <p:nvPr/>
        </p:nvSpPr>
        <p:spPr>
          <a:xfrm>
            <a:off x="17454880" y="8030456"/>
            <a:ext cx="2286000" cy="153424"/>
          </a:xfrm>
          <a:prstGeom prst="ellipse">
            <a:avLst/>
          </a:prstGeom>
          <a:solidFill>
            <a:schemeClr val="bg1">
              <a:lumMod val="75000"/>
            </a:schemeClr>
          </a:solidFill>
          <a:ln>
            <a:solidFill>
              <a:schemeClr val="accent1">
                <a:lumMod val="40000"/>
                <a:lumOff val="6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36" name="Picture 35">
            <a:extLst>
              <a:ext uri="{FF2B5EF4-FFF2-40B4-BE49-F238E27FC236}">
                <a16:creationId xmlns:a16="http://schemas.microsoft.com/office/drawing/2014/main" id="{BE0E1D9C-2D9E-A706-F84C-56074B1753E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864158" y="7601989"/>
            <a:ext cx="717472" cy="592088"/>
          </a:xfrm>
          <a:prstGeom prst="rect">
            <a:avLst/>
          </a:prstGeom>
        </p:spPr>
      </p:pic>
      <p:pic>
        <p:nvPicPr>
          <p:cNvPr id="48" name="Picture 47">
            <a:extLst>
              <a:ext uri="{FF2B5EF4-FFF2-40B4-BE49-F238E27FC236}">
                <a16:creationId xmlns:a16="http://schemas.microsoft.com/office/drawing/2014/main" id="{C2A41A6A-8F23-12E2-8488-78ED9D090DE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418130" y="7564686"/>
            <a:ext cx="458447" cy="378330"/>
          </a:xfrm>
          <a:prstGeom prst="rect">
            <a:avLst/>
          </a:prstGeom>
        </p:spPr>
      </p:pic>
      <p:pic>
        <p:nvPicPr>
          <p:cNvPr id="49" name="Picture 48">
            <a:extLst>
              <a:ext uri="{FF2B5EF4-FFF2-40B4-BE49-F238E27FC236}">
                <a16:creationId xmlns:a16="http://schemas.microsoft.com/office/drawing/2014/main" id="{EC960226-073E-4531-EFD2-59EC94B1F6C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540288" y="7885636"/>
            <a:ext cx="373670" cy="308368"/>
          </a:xfrm>
          <a:prstGeom prst="rect">
            <a:avLst/>
          </a:prstGeom>
        </p:spPr>
      </p:pic>
      <p:sp>
        <p:nvSpPr>
          <p:cNvPr id="60" name="TextBox 59"/>
          <p:cNvSpPr txBox="1"/>
          <p:nvPr/>
        </p:nvSpPr>
        <p:spPr>
          <a:xfrm>
            <a:off x="12420600" y="11049000"/>
            <a:ext cx="3733800" cy="1041311"/>
          </a:xfrm>
          <a:prstGeom prst="rect">
            <a:avLst/>
          </a:prstGeom>
          <a:noFill/>
        </p:spPr>
        <p:txBody>
          <a:bodyPr wrap="square" rtlCol="0">
            <a:spAutoFit/>
          </a:bodyPr>
          <a:lstStyle/>
          <a:p>
            <a:pPr algn="ctr">
              <a:lnSpc>
                <a:spcPts val="3700"/>
              </a:lnSpc>
            </a:pPr>
            <a:r>
              <a:rPr lang="en-GB" sz="3000" dirty="0">
                <a:solidFill>
                  <a:srgbClr val="FF0000"/>
                </a:solidFill>
              </a:rPr>
              <a:t>55% more than what stored in magnets!</a:t>
            </a:r>
          </a:p>
        </p:txBody>
      </p:sp>
      <p:cxnSp>
        <p:nvCxnSpPr>
          <p:cNvPr id="62" name="Straight Arrow Connector 61"/>
          <p:cNvCxnSpPr>
            <a:stCxn id="60" idx="3"/>
          </p:cNvCxnSpPr>
          <p:nvPr/>
        </p:nvCxnSpPr>
        <p:spPr>
          <a:xfrm>
            <a:off x="16154400" y="11569656"/>
            <a:ext cx="6324600" cy="24134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rot="1454572">
            <a:off x="19683096" y="2564823"/>
            <a:ext cx="5562600" cy="566822"/>
          </a:xfrm>
          <a:prstGeom prst="rect">
            <a:avLst/>
          </a:prstGeom>
          <a:noFill/>
        </p:spPr>
        <p:txBody>
          <a:bodyPr wrap="square" rtlCol="0">
            <a:spAutoFit/>
          </a:bodyPr>
          <a:lstStyle/>
          <a:p>
            <a:pPr algn="l">
              <a:lnSpc>
                <a:spcPts val="3700"/>
              </a:lnSpc>
            </a:pPr>
            <a:r>
              <a:rPr lang="en-GB" sz="3000" dirty="0">
                <a:solidFill>
                  <a:srgbClr val="FF0000"/>
                </a:solidFill>
              </a:rPr>
              <a:t>Only a conceptual idea</a:t>
            </a:r>
          </a:p>
        </p:txBody>
      </p:sp>
    </p:spTree>
    <p:extLst>
      <p:ext uri="{BB962C8B-B14F-4D97-AF65-F5344CB8AC3E}">
        <p14:creationId xmlns:p14="http://schemas.microsoft.com/office/powerpoint/2010/main" val="2801940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29</a:t>
            </a:fld>
            <a:endParaRPr lang="en-US" noProof="0" dirty="0"/>
          </a:p>
        </p:txBody>
      </p:sp>
      <p:sp>
        <p:nvSpPr>
          <p:cNvPr id="7" name="Text Placeholder 6"/>
          <p:cNvSpPr>
            <a:spLocks noGrp="1"/>
          </p:cNvSpPr>
          <p:nvPr>
            <p:ph type="body" sz="quarter" idx="11"/>
          </p:nvPr>
        </p:nvSpPr>
        <p:spPr>
          <a:xfrm>
            <a:off x="1180798" y="3048000"/>
            <a:ext cx="20231402" cy="566822"/>
          </a:xfrm>
        </p:spPr>
        <p:txBody>
          <a:bodyPr/>
          <a:lstStyle/>
          <a:p>
            <a:r>
              <a:rPr lang="en-GB" dirty="0"/>
              <a:t>Thinking a bit out of the box…</a:t>
            </a:r>
          </a:p>
          <a:p>
            <a:endParaRPr lang="en-GB" dirty="0"/>
          </a:p>
        </p:txBody>
      </p:sp>
      <p:sp>
        <p:nvSpPr>
          <p:cNvPr id="8" name="Text Placeholder 7"/>
          <p:cNvSpPr>
            <a:spLocks noGrp="1"/>
          </p:cNvSpPr>
          <p:nvPr>
            <p:ph type="body" sz="quarter" idx="12"/>
          </p:nvPr>
        </p:nvSpPr>
        <p:spPr>
          <a:xfrm>
            <a:off x="1180798" y="3810001"/>
            <a:ext cx="15964202" cy="1066800"/>
          </a:xfrm>
        </p:spPr>
        <p:txBody>
          <a:bodyPr/>
          <a:lstStyle/>
          <a:p>
            <a:r>
              <a:rPr lang="en-GB" b="1" dirty="0"/>
              <a:t>An example of a centralized energy storage system – Gravitational</a:t>
            </a:r>
          </a:p>
          <a:p>
            <a:endParaRPr lang="en-GB" sz="3200" dirty="0"/>
          </a:p>
        </p:txBody>
      </p:sp>
      <p:sp>
        <p:nvSpPr>
          <p:cNvPr id="3" name="Title 2"/>
          <p:cNvSpPr>
            <a:spLocks noGrp="1"/>
          </p:cNvSpPr>
          <p:nvPr>
            <p:ph type="title"/>
          </p:nvPr>
        </p:nvSpPr>
        <p:spPr>
          <a:xfrm>
            <a:off x="1180800" y="1540801"/>
            <a:ext cx="22035600" cy="1507200"/>
          </a:xfrm>
        </p:spPr>
        <p:txBody>
          <a:bodyPr/>
          <a:lstStyle/>
          <a:p>
            <a:r>
              <a:rPr lang="en-GB" dirty="0" err="1"/>
              <a:t>FCChh</a:t>
            </a:r>
            <a:r>
              <a:rPr lang="en-GB" dirty="0"/>
              <a:t> magnet powering specificities</a:t>
            </a:r>
          </a:p>
        </p:txBody>
      </p:sp>
      <p:grpSp>
        <p:nvGrpSpPr>
          <p:cNvPr id="47" name="Group 46">
            <a:extLst>
              <a:ext uri="{FF2B5EF4-FFF2-40B4-BE49-F238E27FC236}">
                <a16:creationId xmlns:a16="http://schemas.microsoft.com/office/drawing/2014/main" id="{DCDE2274-F61F-3531-7E81-041D5ECBC01C}"/>
              </a:ext>
            </a:extLst>
          </p:cNvPr>
          <p:cNvGrpSpPr/>
          <p:nvPr/>
        </p:nvGrpSpPr>
        <p:grpSpPr>
          <a:xfrm>
            <a:off x="381000" y="8419564"/>
            <a:ext cx="6934200" cy="4496305"/>
            <a:chOff x="3054467" y="1960095"/>
            <a:chExt cx="2879085" cy="1866869"/>
          </a:xfrm>
        </p:grpSpPr>
        <p:pic>
          <p:nvPicPr>
            <p:cNvPr id="56" name="Picture 55">
              <a:extLst>
                <a:ext uri="{FF2B5EF4-FFF2-40B4-BE49-F238E27FC236}">
                  <a16:creationId xmlns:a16="http://schemas.microsoft.com/office/drawing/2014/main" id="{C5E484D8-9FC5-82E0-68BA-0168FA88A0A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54467" y="1960095"/>
              <a:ext cx="2879085" cy="1809611"/>
            </a:xfrm>
            <a:prstGeom prst="rect">
              <a:avLst/>
            </a:prstGeom>
          </p:spPr>
        </p:pic>
        <p:sp>
          <p:nvSpPr>
            <p:cNvPr id="61" name="Rectangle 60">
              <a:extLst>
                <a:ext uri="{FF2B5EF4-FFF2-40B4-BE49-F238E27FC236}">
                  <a16:creationId xmlns:a16="http://schemas.microsoft.com/office/drawing/2014/main" id="{9D081CE1-3810-56FD-12B0-EF6946E05371}"/>
                </a:ext>
              </a:extLst>
            </p:cNvPr>
            <p:cNvSpPr/>
            <p:nvPr/>
          </p:nvSpPr>
          <p:spPr>
            <a:xfrm>
              <a:off x="3065204" y="1960095"/>
              <a:ext cx="2868348" cy="1866869"/>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63" name="Group 62">
            <a:extLst>
              <a:ext uri="{FF2B5EF4-FFF2-40B4-BE49-F238E27FC236}">
                <a16:creationId xmlns:a16="http://schemas.microsoft.com/office/drawing/2014/main" id="{6D9C578B-5311-B7C4-8EE3-6DE4AB6D2931}"/>
              </a:ext>
            </a:extLst>
          </p:cNvPr>
          <p:cNvGrpSpPr/>
          <p:nvPr/>
        </p:nvGrpSpPr>
        <p:grpSpPr>
          <a:xfrm>
            <a:off x="8839200" y="8458200"/>
            <a:ext cx="5943600" cy="4464896"/>
            <a:chOff x="-1" y="3935841"/>
            <a:chExt cx="2764042" cy="2064909"/>
          </a:xfrm>
        </p:grpSpPr>
        <p:pic>
          <p:nvPicPr>
            <p:cNvPr id="64" name="Picture 63">
              <a:extLst>
                <a:ext uri="{FF2B5EF4-FFF2-40B4-BE49-F238E27FC236}">
                  <a16:creationId xmlns:a16="http://schemas.microsoft.com/office/drawing/2014/main" id="{506E87CA-CEDE-FB5F-DFDD-E318F2F3A96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935841"/>
              <a:ext cx="2749961" cy="2064909"/>
            </a:xfrm>
            <a:prstGeom prst="rect">
              <a:avLst/>
            </a:prstGeom>
          </p:spPr>
        </p:pic>
        <p:sp>
          <p:nvSpPr>
            <p:cNvPr id="65" name="Rectangle 64">
              <a:extLst>
                <a:ext uri="{FF2B5EF4-FFF2-40B4-BE49-F238E27FC236}">
                  <a16:creationId xmlns:a16="http://schemas.microsoft.com/office/drawing/2014/main" id="{2B38B30B-5AD1-1EEA-AA76-3907FFB6EF6E}"/>
                </a:ext>
              </a:extLst>
            </p:cNvPr>
            <p:cNvSpPr/>
            <p:nvPr/>
          </p:nvSpPr>
          <p:spPr>
            <a:xfrm>
              <a:off x="-1" y="3935842"/>
              <a:ext cx="2764042" cy="206490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70" name="TextBox 69">
            <a:extLst>
              <a:ext uri="{FF2B5EF4-FFF2-40B4-BE49-F238E27FC236}">
                <a16:creationId xmlns:a16="http://schemas.microsoft.com/office/drawing/2014/main" id="{EA54044B-6D4F-F57C-534E-B5ADEF4A04C3}"/>
              </a:ext>
            </a:extLst>
          </p:cNvPr>
          <p:cNvSpPr txBox="1"/>
          <p:nvPr/>
        </p:nvSpPr>
        <p:spPr>
          <a:xfrm>
            <a:off x="17907000" y="7467600"/>
            <a:ext cx="4648200" cy="954107"/>
          </a:xfrm>
          <a:prstGeom prst="rect">
            <a:avLst/>
          </a:prstGeom>
          <a:noFill/>
        </p:spPr>
        <p:txBody>
          <a:bodyPr wrap="square">
            <a:spAutoFit/>
          </a:bodyPr>
          <a:lstStyle/>
          <a:p>
            <a:pPr algn="ctr"/>
            <a:r>
              <a:rPr lang="en-GB" sz="2800" b="1" dirty="0"/>
              <a:t>Energy Vault, CH, Ticino</a:t>
            </a:r>
            <a:r>
              <a:rPr lang="en-GB" sz="2800" dirty="0"/>
              <a:t> Joule storing Jenga</a:t>
            </a:r>
          </a:p>
        </p:txBody>
      </p:sp>
      <p:sp>
        <p:nvSpPr>
          <p:cNvPr id="71" name="TextBox 70">
            <a:extLst>
              <a:ext uri="{FF2B5EF4-FFF2-40B4-BE49-F238E27FC236}">
                <a16:creationId xmlns:a16="http://schemas.microsoft.com/office/drawing/2014/main" id="{1F70DC9E-14F1-ED0E-9232-E62BFA38B947}"/>
              </a:ext>
            </a:extLst>
          </p:cNvPr>
          <p:cNvSpPr txBox="1"/>
          <p:nvPr/>
        </p:nvSpPr>
        <p:spPr>
          <a:xfrm>
            <a:off x="7848600" y="7467600"/>
            <a:ext cx="8153400" cy="954107"/>
          </a:xfrm>
          <a:prstGeom prst="rect">
            <a:avLst/>
          </a:prstGeom>
          <a:noFill/>
        </p:spPr>
        <p:txBody>
          <a:bodyPr wrap="square" rtlCol="0">
            <a:spAutoFit/>
          </a:bodyPr>
          <a:lstStyle/>
          <a:p>
            <a:pPr algn="ctr"/>
            <a:r>
              <a:rPr lang="en-GB" sz="2800" b="1" dirty="0"/>
              <a:t>New Energy </a:t>
            </a:r>
            <a:r>
              <a:rPr lang="en-GB" sz="2800" b="1" dirty="0" err="1"/>
              <a:t>Let’Go</a:t>
            </a:r>
            <a:r>
              <a:rPr lang="en-GB" sz="2800" b="1" dirty="0"/>
              <a:t>, Hamburg Germany</a:t>
            </a:r>
          </a:p>
          <a:p>
            <a:pPr algn="ctr"/>
            <a:r>
              <a:rPr lang="en-GB" sz="2800" dirty="0"/>
              <a:t>Heavy piston lifting by pumping water in reservoir</a:t>
            </a:r>
          </a:p>
        </p:txBody>
      </p:sp>
      <p:sp>
        <p:nvSpPr>
          <p:cNvPr id="72" name="TextBox 71">
            <a:extLst>
              <a:ext uri="{FF2B5EF4-FFF2-40B4-BE49-F238E27FC236}">
                <a16:creationId xmlns:a16="http://schemas.microsoft.com/office/drawing/2014/main" id="{A79A114A-86C3-0CF4-5339-FE58B6239B8B}"/>
              </a:ext>
            </a:extLst>
          </p:cNvPr>
          <p:cNvSpPr txBox="1"/>
          <p:nvPr/>
        </p:nvSpPr>
        <p:spPr>
          <a:xfrm>
            <a:off x="1600200" y="7315200"/>
            <a:ext cx="5486400" cy="954107"/>
          </a:xfrm>
          <a:prstGeom prst="rect">
            <a:avLst/>
          </a:prstGeom>
          <a:noFill/>
        </p:spPr>
        <p:txBody>
          <a:bodyPr wrap="square">
            <a:spAutoFit/>
          </a:bodyPr>
          <a:lstStyle/>
          <a:p>
            <a:r>
              <a:rPr lang="en-GB" sz="2800" b="1" dirty="0" err="1"/>
              <a:t>Gravitricity</a:t>
            </a:r>
            <a:r>
              <a:rPr lang="en-GB" sz="2800" b="1" dirty="0"/>
              <a:t>, Scotland, UK </a:t>
            </a:r>
            <a:r>
              <a:rPr lang="en-GB" sz="2800" dirty="0"/>
              <a:t>12000tn up to 300m depth</a:t>
            </a:r>
          </a:p>
        </p:txBody>
      </p:sp>
      <p:sp>
        <p:nvSpPr>
          <p:cNvPr id="73" name="TextBox 72"/>
          <p:cNvSpPr txBox="1"/>
          <p:nvPr/>
        </p:nvSpPr>
        <p:spPr>
          <a:xfrm rot="1454572">
            <a:off x="19683096" y="2564823"/>
            <a:ext cx="5562600" cy="566822"/>
          </a:xfrm>
          <a:prstGeom prst="rect">
            <a:avLst/>
          </a:prstGeom>
          <a:noFill/>
        </p:spPr>
        <p:txBody>
          <a:bodyPr wrap="square" rtlCol="0">
            <a:spAutoFit/>
          </a:bodyPr>
          <a:lstStyle/>
          <a:p>
            <a:pPr algn="l">
              <a:lnSpc>
                <a:spcPts val="3700"/>
              </a:lnSpc>
            </a:pPr>
            <a:r>
              <a:rPr lang="en-GB" sz="3000" dirty="0">
                <a:solidFill>
                  <a:srgbClr val="FF0000"/>
                </a:solidFill>
              </a:rPr>
              <a:t>Only a conceptual idea</a:t>
            </a:r>
          </a:p>
        </p:txBody>
      </p:sp>
      <p:grpSp>
        <p:nvGrpSpPr>
          <p:cNvPr id="6" name="Group 5"/>
          <p:cNvGrpSpPr/>
          <p:nvPr/>
        </p:nvGrpSpPr>
        <p:grpSpPr>
          <a:xfrm>
            <a:off x="16002000" y="8458200"/>
            <a:ext cx="8229601" cy="4446947"/>
            <a:chOff x="16002000" y="8915400"/>
            <a:chExt cx="8229601" cy="4446947"/>
          </a:xfrm>
        </p:grpSpPr>
        <p:pic>
          <p:nvPicPr>
            <p:cNvPr id="67" name="Picture 2" descr="Energy Vault Lands $110M From SoftBank's Vision Fund for Gravity Storage |  Greentech Media">
              <a:extLst>
                <a:ext uri="{FF2B5EF4-FFF2-40B4-BE49-F238E27FC236}">
                  <a16:creationId xmlns:a16="http://schemas.microsoft.com/office/drawing/2014/main" id="{18D3C268-01BE-7F2A-BA44-B834071EE16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002002" y="9191359"/>
              <a:ext cx="4343398" cy="417098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69" name="Rectangle 68">
              <a:extLst>
                <a:ext uri="{FF2B5EF4-FFF2-40B4-BE49-F238E27FC236}">
                  <a16:creationId xmlns:a16="http://schemas.microsoft.com/office/drawing/2014/main" id="{4268F64D-AD7C-04B9-F18E-BA09D522E06C}"/>
                </a:ext>
              </a:extLst>
            </p:cNvPr>
            <p:cNvSpPr/>
            <p:nvPr/>
          </p:nvSpPr>
          <p:spPr>
            <a:xfrm>
              <a:off x="16002000" y="8915400"/>
              <a:ext cx="8229600" cy="4446947"/>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295937" y="11141242"/>
              <a:ext cx="3928533" cy="2209800"/>
            </a:xfrm>
            <a:prstGeom prst="rect">
              <a:avLst/>
            </a:prstGeom>
          </p:spPr>
        </p:pic>
        <p:pic>
          <p:nvPicPr>
            <p:cNvPr id="5" name="Picture 4"/>
            <p:cNvPicPr>
              <a:picLocks noChangeAspect="1"/>
            </p:cNvPicPr>
            <p:nvPr/>
          </p:nvPicPr>
          <p:blipFill>
            <a:blip r:embed="rId6"/>
            <a:stretch>
              <a:fillRect/>
            </a:stretch>
          </p:blipFill>
          <p:spPr>
            <a:xfrm>
              <a:off x="20345400" y="8939464"/>
              <a:ext cx="3886201" cy="1768324"/>
            </a:xfrm>
            <a:prstGeom prst="rect">
              <a:avLst/>
            </a:prstGeom>
          </p:spPr>
        </p:pic>
      </p:grpSp>
      <p:sp>
        <p:nvSpPr>
          <p:cNvPr id="9" name="TextBox 8"/>
          <p:cNvSpPr txBox="1"/>
          <p:nvPr/>
        </p:nvSpPr>
        <p:spPr>
          <a:xfrm>
            <a:off x="6248400" y="5410200"/>
            <a:ext cx="11582400" cy="1041311"/>
          </a:xfrm>
          <a:prstGeom prst="rect">
            <a:avLst/>
          </a:prstGeom>
          <a:noFill/>
        </p:spPr>
        <p:txBody>
          <a:bodyPr wrap="square" rtlCol="0">
            <a:spAutoFit/>
          </a:bodyPr>
          <a:lstStyle/>
          <a:p>
            <a:pPr algn="ctr">
              <a:lnSpc>
                <a:spcPts val="3700"/>
              </a:lnSpc>
            </a:pPr>
            <a:r>
              <a:rPr lang="en-GB" sz="4000" dirty="0">
                <a:solidFill>
                  <a:srgbClr val="FF0000"/>
                </a:solidFill>
              </a:rPr>
              <a:t>Centralised energy storage can be used to better integrate renewables on surface sites! (e.g. solar)</a:t>
            </a:r>
          </a:p>
        </p:txBody>
      </p:sp>
    </p:spTree>
    <p:extLst>
      <p:ext uri="{BB962C8B-B14F-4D97-AF65-F5344CB8AC3E}">
        <p14:creationId xmlns:p14="http://schemas.microsoft.com/office/powerpoint/2010/main" val="2246799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23610888" y="139700"/>
            <a:ext cx="773112" cy="454025"/>
          </a:xfrm>
        </p:spPr>
        <p:txBody>
          <a:bodyPr/>
          <a:lstStyle/>
          <a:p>
            <a:fld id="{88A1DFE4-5FC5-43BD-BB7E-75EAD82B965F}" type="slidenum">
              <a:rPr lang="en-US" noProof="0" smtClean="0"/>
              <a:pPr/>
              <a:t>3</a:t>
            </a:fld>
            <a:endParaRPr lang="en-US" noProof="0" dirty="0"/>
          </a:p>
        </p:txBody>
      </p:sp>
      <p:sp>
        <p:nvSpPr>
          <p:cNvPr id="5" name="Rectangle 4"/>
          <p:cNvSpPr/>
          <p:nvPr/>
        </p:nvSpPr>
        <p:spPr>
          <a:xfrm>
            <a:off x="1066800" y="3657600"/>
            <a:ext cx="17754600" cy="6863417"/>
          </a:xfrm>
          <a:prstGeom prst="rect">
            <a:avLst/>
          </a:prstGeom>
        </p:spPr>
        <p:txBody>
          <a:bodyPr wrap="square">
            <a:spAutoFit/>
          </a:bodyPr>
          <a:lstStyle/>
          <a:p>
            <a:endParaRPr lang="en-US" sz="4400" b="1" dirty="0"/>
          </a:p>
          <a:p>
            <a:r>
              <a:rPr lang="en-US" sz="4400" b="1" dirty="0"/>
              <a:t>FCC-</a:t>
            </a:r>
            <a:r>
              <a:rPr lang="en-US" sz="4400" b="1" dirty="0" err="1"/>
              <a:t>ee</a:t>
            </a:r>
            <a:r>
              <a:rPr lang="en-US" sz="4400" b="1" dirty="0"/>
              <a:t> Power Converter DRAFT layout</a:t>
            </a:r>
          </a:p>
          <a:p>
            <a:endParaRPr lang="en-US" sz="4400" b="1" dirty="0"/>
          </a:p>
          <a:p>
            <a:r>
              <a:rPr lang="en-US" sz="4400" b="1" dirty="0"/>
              <a:t>Evaluating DC Distribution</a:t>
            </a:r>
          </a:p>
          <a:p>
            <a:endParaRPr lang="en-US" sz="4400" b="1" dirty="0"/>
          </a:p>
          <a:p>
            <a:r>
              <a:rPr lang="en-US" sz="4400" b="1" dirty="0"/>
              <a:t>FCC-</a:t>
            </a:r>
            <a:r>
              <a:rPr lang="en-US" sz="4400" b="1" dirty="0" err="1"/>
              <a:t>hh</a:t>
            </a:r>
            <a:r>
              <a:rPr lang="en-US" sz="4400" b="1" dirty="0"/>
              <a:t> powering specificities</a:t>
            </a:r>
          </a:p>
          <a:p>
            <a:endParaRPr lang="en-US" sz="4400" b="1" dirty="0"/>
          </a:p>
          <a:p>
            <a:r>
              <a:rPr lang="en-US" sz="4400" b="1" dirty="0"/>
              <a:t>Conclusion</a:t>
            </a:r>
          </a:p>
          <a:p>
            <a:endParaRPr lang="en-US" sz="4400" b="1" dirty="0"/>
          </a:p>
          <a:p>
            <a:endParaRPr lang="en-US" sz="4400" b="1" dirty="0"/>
          </a:p>
        </p:txBody>
      </p:sp>
      <p:sp>
        <p:nvSpPr>
          <p:cNvPr id="6" name="Titel 1">
            <a:extLst>
              <a:ext uri="{FF2B5EF4-FFF2-40B4-BE49-F238E27FC236}">
                <a16:creationId xmlns:a16="http://schemas.microsoft.com/office/drawing/2014/main" id="{DFEB1A91-989E-4FD6-BF4B-3E6E7CE1D4AD}"/>
              </a:ext>
            </a:extLst>
          </p:cNvPr>
          <p:cNvSpPr txBox="1">
            <a:spLocks/>
          </p:cNvSpPr>
          <p:nvPr/>
        </p:nvSpPr>
        <p:spPr>
          <a:xfrm>
            <a:off x="1180800" y="1540800"/>
            <a:ext cx="22035600" cy="2144177"/>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dirty="0"/>
              <a:t>Outline</a:t>
            </a:r>
          </a:p>
        </p:txBody>
      </p:sp>
    </p:spTree>
    <p:extLst>
      <p:ext uri="{BB962C8B-B14F-4D97-AF65-F5344CB8AC3E}">
        <p14:creationId xmlns:p14="http://schemas.microsoft.com/office/powerpoint/2010/main" val="374638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descr="Ein Bild, das Feuerwerk enthält.&#10;&#10;Automatisch generierte Beschreibung">
            <a:extLst>
              <a:ext uri="{FF2B5EF4-FFF2-40B4-BE49-F238E27FC236}">
                <a16:creationId xmlns:a16="http://schemas.microsoft.com/office/drawing/2014/main" id="{ED95C0F9-BB31-42B4-BEAE-2FE31E75F73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148" b="3148"/>
          <a:stretch>
            <a:fillRect/>
          </a:stretch>
        </p:blipFill>
        <p:spPr>
          <a:xfrm>
            <a:off x="11147" y="838200"/>
            <a:ext cx="24372853" cy="12810661"/>
          </a:xfrm>
        </p:spPr>
      </p:pic>
      <p:sp>
        <p:nvSpPr>
          <p:cNvPr id="2" name="Foliennummernplatzhalter 1">
            <a:extLst>
              <a:ext uri="{FF2B5EF4-FFF2-40B4-BE49-F238E27FC236}">
                <a16:creationId xmlns:a16="http://schemas.microsoft.com/office/drawing/2014/main" id="{7DE17B2A-8019-41B6-8858-1607AC225A22}"/>
              </a:ext>
            </a:extLst>
          </p:cNvPr>
          <p:cNvSpPr>
            <a:spLocks noGrp="1"/>
          </p:cNvSpPr>
          <p:nvPr>
            <p:ph type="sldNum" sz="quarter" idx="10"/>
          </p:nvPr>
        </p:nvSpPr>
        <p:spPr>
          <a:xfrm>
            <a:off x="23320801" y="259796"/>
            <a:ext cx="771944" cy="453523"/>
          </a:xfrm>
        </p:spPr>
        <p:txBody>
          <a:bodyPr/>
          <a:lstStyle/>
          <a:p>
            <a:fld id="{88A1DFE4-5FC5-43BD-BB7E-75EAD82B965F}" type="slidenum">
              <a:rPr lang="en-US" noProof="0" smtClean="0"/>
              <a:pPr/>
              <a:t>30</a:t>
            </a:fld>
            <a:endParaRPr lang="en-US" noProof="0" dirty="0"/>
          </a:p>
        </p:txBody>
      </p:sp>
      <p:sp>
        <p:nvSpPr>
          <p:cNvPr id="6" name="Titel 5">
            <a:extLst>
              <a:ext uri="{FF2B5EF4-FFF2-40B4-BE49-F238E27FC236}">
                <a16:creationId xmlns:a16="http://schemas.microsoft.com/office/drawing/2014/main" id="{CCE4C0F6-8682-4A93-87BF-5F4E9D939F2B}"/>
              </a:ext>
            </a:extLst>
          </p:cNvPr>
          <p:cNvSpPr>
            <a:spLocks noGrp="1"/>
          </p:cNvSpPr>
          <p:nvPr>
            <p:ph type="ctrTitle"/>
          </p:nvPr>
        </p:nvSpPr>
        <p:spPr/>
        <p:txBody>
          <a:bodyPr/>
          <a:lstStyle/>
          <a:p>
            <a:r>
              <a:rPr lang="en-US" sz="9600" b="1" dirty="0"/>
              <a:t>conclusion</a:t>
            </a:r>
          </a:p>
        </p:txBody>
      </p:sp>
    </p:spTree>
    <p:extLst>
      <p:ext uri="{BB962C8B-B14F-4D97-AF65-F5344CB8AC3E}">
        <p14:creationId xmlns:p14="http://schemas.microsoft.com/office/powerpoint/2010/main" val="37344437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31</a:t>
            </a:fld>
            <a:endParaRPr lang="en-US" noProof="0" dirty="0"/>
          </a:p>
        </p:txBody>
      </p:sp>
      <p:sp>
        <p:nvSpPr>
          <p:cNvPr id="3" name="Title 2"/>
          <p:cNvSpPr>
            <a:spLocks noGrp="1"/>
          </p:cNvSpPr>
          <p:nvPr>
            <p:ph type="title"/>
          </p:nvPr>
        </p:nvSpPr>
        <p:spPr/>
        <p:txBody>
          <a:bodyPr/>
          <a:lstStyle/>
          <a:p>
            <a:r>
              <a:rPr lang="en-GB" dirty="0"/>
              <a:t>Conclusion and R&amp;D to come</a:t>
            </a:r>
          </a:p>
        </p:txBody>
      </p:sp>
      <p:sp>
        <p:nvSpPr>
          <p:cNvPr id="13"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1180800" y="2819400"/>
            <a:ext cx="22035600" cy="10896600"/>
          </a:xfrm>
        </p:spPr>
        <p:txBody>
          <a:bodyPr/>
          <a:lstStyle/>
          <a:p>
            <a:pPr algn="just"/>
            <a:endParaRPr lang="en-US" sz="4000" b="1" dirty="0"/>
          </a:p>
          <a:p>
            <a:pPr marL="457200" indent="-457200" algn="just">
              <a:buFont typeface="Arial" panose="020B0604020202020204" pitchFamily="34" charset="0"/>
              <a:buChar char="•"/>
            </a:pPr>
            <a:r>
              <a:rPr lang="en-US" sz="4000" dirty="0" err="1"/>
              <a:t>FCCee</a:t>
            </a:r>
            <a:r>
              <a:rPr lang="en-US" sz="4000" dirty="0"/>
              <a:t> powering does not present huge challenges – Its powering can be done with power converters in use, or in development at CERN</a:t>
            </a:r>
          </a:p>
          <a:p>
            <a:pPr marL="457200" indent="-457200" algn="just">
              <a:buFont typeface="Arial" panose="020B0604020202020204" pitchFamily="34" charset="0"/>
              <a:buChar char="•"/>
            </a:pPr>
            <a:endParaRPr lang="en-US" sz="4000" dirty="0"/>
          </a:p>
          <a:p>
            <a:pPr marL="457200" indent="-457200" algn="just">
              <a:buFont typeface="Arial" panose="020B0604020202020204" pitchFamily="34" charset="0"/>
              <a:buChar char="•"/>
            </a:pPr>
            <a:r>
              <a:rPr lang="en-US" sz="4000" dirty="0" err="1"/>
              <a:t>FCCee</a:t>
            </a:r>
            <a:r>
              <a:rPr lang="en-US" sz="4000" dirty="0"/>
              <a:t> and </a:t>
            </a:r>
            <a:r>
              <a:rPr lang="en-US" sz="4000" dirty="0" err="1"/>
              <a:t>FCChh</a:t>
            </a:r>
            <a:r>
              <a:rPr lang="en-US" sz="4000" dirty="0"/>
              <a:t> powering need an integrated optimal design approach to maximize energy saving and investment cost</a:t>
            </a:r>
          </a:p>
          <a:p>
            <a:pPr marL="457200" indent="-457200" algn="just">
              <a:buFont typeface="Arial" panose="020B0604020202020204" pitchFamily="34" charset="0"/>
              <a:buChar char="•"/>
            </a:pPr>
            <a:endParaRPr lang="en-US" sz="4000" dirty="0"/>
          </a:p>
          <a:p>
            <a:pPr marL="457200" indent="-457200" algn="just">
              <a:buFont typeface="Arial" panose="020B0604020202020204" pitchFamily="34" charset="0"/>
              <a:buChar char="•"/>
            </a:pPr>
            <a:r>
              <a:rPr lang="en-US" sz="4000" dirty="0" err="1"/>
              <a:t>FCChh</a:t>
            </a:r>
            <a:r>
              <a:rPr lang="en-US" sz="4000" dirty="0"/>
              <a:t> needs to integrate a huge amount of energy storage. Centralized vs. decentralized storage need to be addressed considering electrical network support capabilities interests from RTE. With external support, evaluation of technological trends, and long-term commodity outlook, for energy storage &amp; savings</a:t>
            </a:r>
          </a:p>
          <a:p>
            <a:pPr marL="457200" indent="-457200" algn="just">
              <a:buFont typeface="Arial" panose="020B0604020202020204" pitchFamily="34" charset="0"/>
              <a:buChar char="•"/>
            </a:pPr>
            <a:endParaRPr lang="en-US" sz="4000" dirty="0"/>
          </a:p>
          <a:p>
            <a:pPr marL="457200" indent="-457200" algn="just">
              <a:buFont typeface="Arial" panose="020B0604020202020204" pitchFamily="34" charset="0"/>
              <a:buChar char="•"/>
            </a:pPr>
            <a:r>
              <a:rPr lang="en-US" sz="4000" dirty="0"/>
              <a:t>Need to develop reliability &amp; availability models for power conv. controls and its infrastructure &amp; energy storage. These models will be integrated into the optimal design tool considering MTBF (FEMA) prediction, Fault Tree Analyses, and FCC operational availability predictions  </a:t>
            </a:r>
          </a:p>
          <a:p>
            <a:pPr marL="457200" indent="-457200" algn="just">
              <a:buFont typeface="Arial" panose="020B0604020202020204" pitchFamily="34" charset="0"/>
              <a:buChar char="•"/>
            </a:pPr>
            <a:endParaRPr lang="en-US" sz="4000" dirty="0"/>
          </a:p>
          <a:p>
            <a:pPr marL="457200" indent="-457200" algn="just">
              <a:buFont typeface="Arial" panose="020B0604020202020204" pitchFamily="34" charset="0"/>
              <a:buChar char="•"/>
            </a:pPr>
            <a:r>
              <a:rPr lang="en-US" sz="4000" dirty="0"/>
              <a:t>In the framework of the energy management WG, we need to evaluate solutions to produce (or regenerate) energy by exploiting the FCC infrastructure  </a:t>
            </a:r>
          </a:p>
          <a:p>
            <a:pPr marL="457200" indent="-457200" algn="just">
              <a:buFont typeface="Arial" panose="020B0604020202020204" pitchFamily="34" charset="0"/>
              <a:buChar char="•"/>
            </a:pPr>
            <a:endParaRPr lang="en-US" sz="4000" dirty="0"/>
          </a:p>
          <a:p>
            <a:pPr marL="457200" indent="-457200" algn="just">
              <a:buFont typeface="Arial" panose="020B0604020202020204" pitchFamily="34" charset="0"/>
              <a:buChar char="•"/>
            </a:pPr>
            <a:endParaRPr lang="en-US" sz="4000" dirty="0"/>
          </a:p>
          <a:p>
            <a:pPr marL="457200" indent="-457200" algn="just">
              <a:buFont typeface="Arial" panose="020B0604020202020204" pitchFamily="34" charset="0"/>
              <a:buChar char="•"/>
            </a:pPr>
            <a:endParaRPr lang="en-US" sz="4000" dirty="0"/>
          </a:p>
        </p:txBody>
      </p:sp>
    </p:spTree>
    <p:extLst>
      <p:ext uri="{BB962C8B-B14F-4D97-AF65-F5344CB8AC3E}">
        <p14:creationId xmlns:p14="http://schemas.microsoft.com/office/powerpoint/2010/main" val="2762987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de-AT" dirty="0"/>
              <a:t>Thank you</a:t>
            </a:r>
            <a:br>
              <a:rPr lang="de-AT" dirty="0"/>
            </a:br>
            <a:r>
              <a:rPr lang="de-AT" dirty="0"/>
              <a:t>for your attention.</a:t>
            </a:r>
          </a:p>
        </p:txBody>
      </p:sp>
      <p:sp>
        <p:nvSpPr>
          <p:cNvPr id="4" name="Slide Number Placeholder 3">
            <a:extLst>
              <a:ext uri="{FF2B5EF4-FFF2-40B4-BE49-F238E27FC236}">
                <a16:creationId xmlns:a16="http://schemas.microsoft.com/office/drawing/2014/main" id="{F69A1A9B-7D04-4FF6-9DD7-9441F083A016}"/>
              </a:ext>
            </a:extLst>
          </p:cNvPr>
          <p:cNvSpPr>
            <a:spLocks noGrp="1"/>
          </p:cNvSpPr>
          <p:nvPr>
            <p:ph type="sldNum" sz="quarter" idx="12"/>
          </p:nvPr>
        </p:nvSpPr>
        <p:spPr/>
        <p:txBody>
          <a:bodyPr/>
          <a:lstStyle/>
          <a:p>
            <a:fld id="{88A1DFE4-5FC5-43BD-BB7E-75EAD82B965F}" type="slidenum">
              <a:rPr lang="en-US" noProof="0" smtClean="0"/>
              <a:pPr/>
              <a:t>32</a:t>
            </a:fld>
            <a:endParaRPr lang="en-US" noProof="0" dirty="0"/>
          </a:p>
        </p:txBody>
      </p:sp>
    </p:spTree>
    <p:extLst>
      <p:ext uri="{BB962C8B-B14F-4D97-AF65-F5344CB8AC3E}">
        <p14:creationId xmlns:p14="http://schemas.microsoft.com/office/powerpoint/2010/main" val="1294950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descr="Ein Bild, das Feuerwerk enthält.&#10;&#10;Automatisch generierte Beschreibung">
            <a:extLst>
              <a:ext uri="{FF2B5EF4-FFF2-40B4-BE49-F238E27FC236}">
                <a16:creationId xmlns:a16="http://schemas.microsoft.com/office/drawing/2014/main" id="{ED95C0F9-BB31-42B4-BEAE-2FE31E75F73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148" b="3148"/>
          <a:stretch>
            <a:fillRect/>
          </a:stretch>
        </p:blipFill>
        <p:spPr>
          <a:xfrm>
            <a:off x="11147" y="838200"/>
            <a:ext cx="24372853" cy="12810661"/>
          </a:xfrm>
        </p:spPr>
      </p:pic>
      <p:sp>
        <p:nvSpPr>
          <p:cNvPr id="2" name="Foliennummernplatzhalter 1">
            <a:extLst>
              <a:ext uri="{FF2B5EF4-FFF2-40B4-BE49-F238E27FC236}">
                <a16:creationId xmlns:a16="http://schemas.microsoft.com/office/drawing/2014/main" id="{7DE17B2A-8019-41B6-8858-1607AC225A22}"/>
              </a:ext>
            </a:extLst>
          </p:cNvPr>
          <p:cNvSpPr>
            <a:spLocks noGrp="1"/>
          </p:cNvSpPr>
          <p:nvPr>
            <p:ph type="sldNum" sz="quarter" idx="10"/>
          </p:nvPr>
        </p:nvSpPr>
        <p:spPr>
          <a:xfrm>
            <a:off x="23320801" y="259796"/>
            <a:ext cx="771944" cy="453523"/>
          </a:xfrm>
        </p:spPr>
        <p:txBody>
          <a:bodyPr/>
          <a:lstStyle/>
          <a:p>
            <a:fld id="{88A1DFE4-5FC5-43BD-BB7E-75EAD82B965F}" type="slidenum">
              <a:rPr lang="en-US" noProof="0" smtClean="0"/>
              <a:pPr/>
              <a:t>4</a:t>
            </a:fld>
            <a:endParaRPr lang="en-US" noProof="0" dirty="0"/>
          </a:p>
        </p:txBody>
      </p:sp>
      <p:sp>
        <p:nvSpPr>
          <p:cNvPr id="6" name="Titel 5">
            <a:extLst>
              <a:ext uri="{FF2B5EF4-FFF2-40B4-BE49-F238E27FC236}">
                <a16:creationId xmlns:a16="http://schemas.microsoft.com/office/drawing/2014/main" id="{CCE4C0F6-8682-4A93-87BF-5F4E9D939F2B}"/>
              </a:ext>
            </a:extLst>
          </p:cNvPr>
          <p:cNvSpPr>
            <a:spLocks noGrp="1"/>
          </p:cNvSpPr>
          <p:nvPr>
            <p:ph type="ctrTitle"/>
          </p:nvPr>
        </p:nvSpPr>
        <p:spPr/>
        <p:txBody>
          <a:bodyPr/>
          <a:lstStyle/>
          <a:p>
            <a:r>
              <a:rPr lang="en-US" sz="9600" b="1" dirty="0"/>
              <a:t>FCC-</a:t>
            </a:r>
            <a:r>
              <a:rPr lang="en-US" sz="9600" b="1" dirty="0" err="1"/>
              <a:t>ee</a:t>
            </a:r>
            <a:r>
              <a:rPr lang="en-US" sz="9600" b="1" dirty="0"/>
              <a:t> Power Converter DRAFT layout</a:t>
            </a:r>
          </a:p>
        </p:txBody>
      </p:sp>
    </p:spTree>
    <p:extLst>
      <p:ext uri="{BB962C8B-B14F-4D97-AF65-F5344CB8AC3E}">
        <p14:creationId xmlns:p14="http://schemas.microsoft.com/office/powerpoint/2010/main" val="2196051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7" name="Text Placeholder 6"/>
          <p:cNvSpPr>
            <a:spLocks noGrp="1"/>
          </p:cNvSpPr>
          <p:nvPr>
            <p:ph type="body" sz="quarter" idx="11"/>
          </p:nvPr>
        </p:nvSpPr>
        <p:spPr/>
        <p:txBody>
          <a:bodyPr/>
          <a:lstStyle/>
          <a:p>
            <a:r>
              <a:rPr lang="en-GB" dirty="0"/>
              <a:t>A first attempt</a:t>
            </a:r>
          </a:p>
        </p:txBody>
      </p:sp>
      <p:sp>
        <p:nvSpPr>
          <p:cNvPr id="8" name="Text Placeholder 7"/>
          <p:cNvSpPr>
            <a:spLocks noGrp="1"/>
          </p:cNvSpPr>
          <p:nvPr>
            <p:ph type="body" sz="quarter" idx="12"/>
          </p:nvPr>
        </p:nvSpPr>
        <p:spPr>
          <a:xfrm>
            <a:off x="1180798" y="4654799"/>
            <a:ext cx="22060201" cy="7326000"/>
          </a:xfrm>
        </p:spPr>
        <p:txBody>
          <a:bodyPr/>
          <a:lstStyle/>
          <a:p>
            <a:pPr marL="457200" indent="-457200">
              <a:buFont typeface="Arial" panose="020B0604020202020204" pitchFamily="34" charset="0"/>
              <a:buChar char="•"/>
            </a:pPr>
            <a:r>
              <a:rPr lang="en-GB" sz="4000" dirty="0"/>
              <a:t>The Power Converter Group at CERN will start optimizing the powering layout at the end of this year</a:t>
            </a:r>
          </a:p>
          <a:p>
            <a:pPr marL="457200" indent="-457200">
              <a:buFont typeface="Arial" panose="020B0604020202020204" pitchFamily="34" charset="0"/>
              <a:buChar char="•"/>
            </a:pPr>
            <a:r>
              <a:rPr lang="en-GB" sz="4000" dirty="0"/>
              <a:t>However, a draft, non-optimal baseline is needed to provide starting point numbers for losses and volumes to other working groups</a:t>
            </a:r>
          </a:p>
          <a:p>
            <a:endParaRPr lang="en-GB" sz="4000" dirty="0">
              <a:sym typeface="Wingdings" panose="05000000000000000000" pitchFamily="2" charset="2"/>
            </a:endParaRPr>
          </a:p>
          <a:p>
            <a:r>
              <a:rPr lang="en-GB" sz="4000" dirty="0">
                <a:sym typeface="Wingdings" panose="05000000000000000000" pitchFamily="2" charset="2"/>
              </a:rPr>
              <a:t> </a:t>
            </a:r>
            <a:r>
              <a:rPr lang="en-GB" sz="4000" dirty="0"/>
              <a:t>Decided to propose first draft layout based on our group’s expertise's </a:t>
            </a:r>
          </a:p>
          <a:p>
            <a:endParaRPr lang="en-GB" sz="4000" dirty="0"/>
          </a:p>
          <a:p>
            <a:endParaRPr lang="en-GB" sz="4000" dirty="0"/>
          </a:p>
        </p:txBody>
      </p:sp>
      <p:sp>
        <p:nvSpPr>
          <p:cNvPr id="3" name="Title 2"/>
          <p:cNvSpPr>
            <a:spLocks noGrp="1"/>
          </p:cNvSpPr>
          <p:nvPr>
            <p:ph type="title"/>
          </p:nvPr>
        </p:nvSpPr>
        <p:spPr/>
        <p:txBody>
          <a:bodyPr/>
          <a:lstStyle/>
          <a:p>
            <a:r>
              <a:rPr lang="en-GB" dirty="0" err="1"/>
              <a:t>FCCee</a:t>
            </a:r>
            <a:r>
              <a:rPr lang="en-GB" dirty="0"/>
              <a:t> power converters DRAFT layout</a:t>
            </a:r>
          </a:p>
        </p:txBody>
      </p:sp>
      <p:pic>
        <p:nvPicPr>
          <p:cNvPr id="4" name="Picture 3"/>
          <p:cNvPicPr>
            <a:picLocks noChangeAspect="1"/>
          </p:cNvPicPr>
          <p:nvPr/>
        </p:nvPicPr>
        <p:blipFill>
          <a:blip r:embed="rId2"/>
          <a:stretch>
            <a:fillRect/>
          </a:stretch>
        </p:blipFill>
        <p:spPr>
          <a:xfrm>
            <a:off x="914400" y="8305800"/>
            <a:ext cx="6858000" cy="3429000"/>
          </a:xfrm>
          <a:prstGeom prst="rect">
            <a:avLst/>
          </a:prstGeom>
        </p:spPr>
      </p:pic>
      <p:sp>
        <p:nvSpPr>
          <p:cNvPr id="5" name="TextBox 4"/>
          <p:cNvSpPr txBox="1"/>
          <p:nvPr/>
        </p:nvSpPr>
        <p:spPr>
          <a:xfrm>
            <a:off x="7696200" y="9982200"/>
            <a:ext cx="16381408" cy="605871"/>
          </a:xfrm>
          <a:prstGeom prst="rect">
            <a:avLst/>
          </a:prstGeom>
          <a:noFill/>
        </p:spPr>
        <p:txBody>
          <a:bodyPr wrap="none" rtlCol="0">
            <a:spAutoFit/>
          </a:bodyPr>
          <a:lstStyle/>
          <a:p>
            <a:pPr algn="l">
              <a:lnSpc>
                <a:spcPts val="3700"/>
              </a:lnSpc>
            </a:pPr>
            <a:r>
              <a:rPr lang="en-GB" sz="5400" dirty="0">
                <a:solidFill>
                  <a:srgbClr val="FF0000"/>
                </a:solidFill>
              </a:rPr>
              <a:t>In the following slides, numbers are draft/preliminary!</a:t>
            </a:r>
          </a:p>
        </p:txBody>
      </p:sp>
    </p:spTree>
    <p:extLst>
      <p:ext uri="{BB962C8B-B14F-4D97-AF65-F5344CB8AC3E}">
        <p14:creationId xmlns:p14="http://schemas.microsoft.com/office/powerpoint/2010/main" val="2198959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ext&#10;&#10;Description automatically generated">
            <a:extLst>
              <a:ext uri="{FF2B5EF4-FFF2-40B4-BE49-F238E27FC236}">
                <a16:creationId xmlns:a16="http://schemas.microsoft.com/office/drawing/2014/main" id="{F7247639-162F-4E36-8C24-19FEC0F426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5552" y="2799031"/>
            <a:ext cx="19178028" cy="10264296"/>
          </a:xfrm>
          <a:prstGeom prst="rect">
            <a:avLst/>
          </a:prstGeom>
        </p:spPr>
      </p:pic>
      <p:sp>
        <p:nvSpPr>
          <p:cNvPr id="2" name="Slide Number Placeholder 1"/>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7" name="Text Placeholder 6"/>
          <p:cNvSpPr>
            <a:spLocks noGrp="1"/>
          </p:cNvSpPr>
          <p:nvPr>
            <p:ph type="body" sz="quarter" idx="11"/>
          </p:nvPr>
        </p:nvSpPr>
        <p:spPr>
          <a:xfrm>
            <a:off x="1180799" y="2971800"/>
            <a:ext cx="10728000" cy="566822"/>
          </a:xfrm>
        </p:spPr>
        <p:txBody>
          <a:bodyPr/>
          <a:lstStyle/>
          <a:p>
            <a:r>
              <a:rPr lang="en-GB" dirty="0"/>
              <a:t>General layout – power converters location</a:t>
            </a:r>
          </a:p>
        </p:txBody>
      </p:sp>
      <p:sp>
        <p:nvSpPr>
          <p:cNvPr id="3" name="Title 2"/>
          <p:cNvSpPr>
            <a:spLocks noGrp="1"/>
          </p:cNvSpPr>
          <p:nvPr>
            <p:ph type="title"/>
          </p:nvPr>
        </p:nvSpPr>
        <p:spPr/>
        <p:txBody>
          <a:bodyPr/>
          <a:lstStyle/>
          <a:p>
            <a:r>
              <a:rPr lang="en-GB" dirty="0" err="1"/>
              <a:t>FCCee</a:t>
            </a:r>
            <a:r>
              <a:rPr lang="en-GB" dirty="0"/>
              <a:t> power converters DRAFT layout</a:t>
            </a:r>
          </a:p>
        </p:txBody>
      </p:sp>
      <p:sp>
        <p:nvSpPr>
          <p:cNvPr id="6" name="TextBox 5"/>
          <p:cNvSpPr txBox="1"/>
          <p:nvPr/>
        </p:nvSpPr>
        <p:spPr>
          <a:xfrm rot="975474">
            <a:off x="19337344" y="1596317"/>
            <a:ext cx="4841390" cy="535724"/>
          </a:xfrm>
          <a:prstGeom prst="rect">
            <a:avLst/>
          </a:prstGeom>
          <a:noFill/>
        </p:spPr>
        <p:txBody>
          <a:bodyPr wrap="none" rtlCol="0">
            <a:spAutoFit/>
          </a:bodyPr>
          <a:lstStyle/>
          <a:p>
            <a:pPr algn="l">
              <a:lnSpc>
                <a:spcPts val="3700"/>
              </a:lnSpc>
            </a:pPr>
            <a:r>
              <a:rPr lang="en-GB" sz="3000" dirty="0">
                <a:solidFill>
                  <a:srgbClr val="FF0000"/>
                </a:solidFill>
              </a:rPr>
              <a:t>First non-optimized attempt</a:t>
            </a:r>
          </a:p>
        </p:txBody>
      </p:sp>
      <p:sp>
        <p:nvSpPr>
          <p:cNvPr id="15" name="TextBox 14"/>
          <p:cNvSpPr txBox="1"/>
          <p:nvPr/>
        </p:nvSpPr>
        <p:spPr>
          <a:xfrm>
            <a:off x="5074654" y="4384935"/>
            <a:ext cx="3259811" cy="1010213"/>
          </a:xfrm>
          <a:prstGeom prst="rect">
            <a:avLst/>
          </a:prstGeom>
          <a:noFill/>
        </p:spPr>
        <p:txBody>
          <a:bodyPr wrap="square" rtlCol="0">
            <a:spAutoFit/>
          </a:bodyPr>
          <a:lstStyle/>
          <a:p>
            <a:pPr algn="ctr">
              <a:lnSpc>
                <a:spcPts val="3700"/>
              </a:lnSpc>
            </a:pPr>
            <a:r>
              <a:rPr lang="en-GB" sz="3000" dirty="0"/>
              <a:t>Collider </a:t>
            </a:r>
          </a:p>
          <a:p>
            <a:pPr algn="ctr">
              <a:lnSpc>
                <a:spcPts val="3700"/>
              </a:lnSpc>
            </a:pPr>
            <a:r>
              <a:rPr lang="en-GB" sz="3000" dirty="0"/>
              <a:t>power converters</a:t>
            </a:r>
          </a:p>
        </p:txBody>
      </p:sp>
      <p:sp>
        <p:nvSpPr>
          <p:cNvPr id="9" name="Arrow: Down 8">
            <a:extLst>
              <a:ext uri="{FF2B5EF4-FFF2-40B4-BE49-F238E27FC236}">
                <a16:creationId xmlns:a16="http://schemas.microsoft.com/office/drawing/2014/main" id="{071C3AE8-FCA2-4333-9B83-7FD7571A1EEA}"/>
              </a:ext>
            </a:extLst>
          </p:cNvPr>
          <p:cNvSpPr/>
          <p:nvPr/>
        </p:nvSpPr>
        <p:spPr>
          <a:xfrm rot="20946652">
            <a:off x="6855428" y="5340602"/>
            <a:ext cx="288011" cy="2420433"/>
          </a:xfrm>
          <a:prstGeom prst="downArrow">
            <a:avLst>
              <a:gd name="adj1" fmla="val 50000"/>
              <a:gd name="adj2" fmla="val 121104"/>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12" name="Arrow: Down 11">
            <a:extLst>
              <a:ext uri="{FF2B5EF4-FFF2-40B4-BE49-F238E27FC236}">
                <a16:creationId xmlns:a16="http://schemas.microsoft.com/office/drawing/2014/main" id="{8D477CFA-8B33-4828-B7B1-21726DF6CBE3}"/>
              </a:ext>
            </a:extLst>
          </p:cNvPr>
          <p:cNvSpPr/>
          <p:nvPr/>
        </p:nvSpPr>
        <p:spPr>
          <a:xfrm rot="20946652">
            <a:off x="8931000" y="6434451"/>
            <a:ext cx="288011" cy="999330"/>
          </a:xfrm>
          <a:prstGeom prst="downArrow">
            <a:avLst>
              <a:gd name="adj1" fmla="val 50000"/>
              <a:gd name="adj2" fmla="val 121104"/>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13" name="TextBox 12">
            <a:extLst>
              <a:ext uri="{FF2B5EF4-FFF2-40B4-BE49-F238E27FC236}">
                <a16:creationId xmlns:a16="http://schemas.microsoft.com/office/drawing/2014/main" id="{6C951AE3-191B-4F68-B821-C7E5DFEA81FD}"/>
              </a:ext>
            </a:extLst>
          </p:cNvPr>
          <p:cNvSpPr txBox="1"/>
          <p:nvPr/>
        </p:nvSpPr>
        <p:spPr>
          <a:xfrm>
            <a:off x="7268798" y="5396494"/>
            <a:ext cx="3259811" cy="1010213"/>
          </a:xfrm>
          <a:prstGeom prst="rect">
            <a:avLst/>
          </a:prstGeom>
          <a:noFill/>
        </p:spPr>
        <p:txBody>
          <a:bodyPr wrap="square" rtlCol="0">
            <a:spAutoFit/>
          </a:bodyPr>
          <a:lstStyle/>
          <a:p>
            <a:pPr algn="ctr">
              <a:lnSpc>
                <a:spcPts val="3700"/>
              </a:lnSpc>
            </a:pPr>
            <a:r>
              <a:rPr lang="en-GB" sz="3000" dirty="0"/>
              <a:t>Booster </a:t>
            </a:r>
          </a:p>
          <a:p>
            <a:pPr algn="ctr">
              <a:lnSpc>
                <a:spcPts val="3700"/>
              </a:lnSpc>
            </a:pPr>
            <a:r>
              <a:rPr lang="en-GB" sz="3000" dirty="0"/>
              <a:t>power converters</a:t>
            </a:r>
          </a:p>
        </p:txBody>
      </p:sp>
      <p:sp>
        <p:nvSpPr>
          <p:cNvPr id="10" name="Left Brace 9">
            <a:extLst>
              <a:ext uri="{FF2B5EF4-FFF2-40B4-BE49-F238E27FC236}">
                <a16:creationId xmlns:a16="http://schemas.microsoft.com/office/drawing/2014/main" id="{5CBD8562-1D1D-418E-B2BA-A057EA760305}"/>
              </a:ext>
            </a:extLst>
          </p:cNvPr>
          <p:cNvSpPr/>
          <p:nvPr/>
        </p:nvSpPr>
        <p:spPr>
          <a:xfrm rot="4833462">
            <a:off x="7079876" y="7017986"/>
            <a:ext cx="377843" cy="1975534"/>
          </a:xfrm>
          <a:prstGeom prst="leftBrace">
            <a:avLst/>
          </a:prstGeom>
          <a:ln w="3810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16" name="Left Brace 15">
            <a:extLst>
              <a:ext uri="{FF2B5EF4-FFF2-40B4-BE49-F238E27FC236}">
                <a16:creationId xmlns:a16="http://schemas.microsoft.com/office/drawing/2014/main" id="{89716593-F40F-4333-8288-FDCAE0A58D0F}"/>
              </a:ext>
            </a:extLst>
          </p:cNvPr>
          <p:cNvSpPr/>
          <p:nvPr/>
        </p:nvSpPr>
        <p:spPr>
          <a:xfrm rot="4833462">
            <a:off x="9038216" y="6690326"/>
            <a:ext cx="377843" cy="1975534"/>
          </a:xfrm>
          <a:prstGeom prst="leftBrace">
            <a:avLst/>
          </a:prstGeom>
          <a:ln w="3810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18" name="Arrow: Down 17">
            <a:extLst>
              <a:ext uri="{FF2B5EF4-FFF2-40B4-BE49-F238E27FC236}">
                <a16:creationId xmlns:a16="http://schemas.microsoft.com/office/drawing/2014/main" id="{91B959A9-C22C-48D6-8A46-EA93722B2DD6}"/>
              </a:ext>
            </a:extLst>
          </p:cNvPr>
          <p:cNvSpPr/>
          <p:nvPr/>
        </p:nvSpPr>
        <p:spPr>
          <a:xfrm rot="4091680">
            <a:off x="12836149" y="6814636"/>
            <a:ext cx="288011" cy="1568341"/>
          </a:xfrm>
          <a:prstGeom prst="downArrow">
            <a:avLst>
              <a:gd name="adj1" fmla="val 50000"/>
              <a:gd name="adj2" fmla="val 121104"/>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19" name="TextBox 18">
            <a:extLst>
              <a:ext uri="{FF2B5EF4-FFF2-40B4-BE49-F238E27FC236}">
                <a16:creationId xmlns:a16="http://schemas.microsoft.com/office/drawing/2014/main" id="{C64379EB-A6E3-4443-AED4-49448BC88B0D}"/>
              </a:ext>
            </a:extLst>
          </p:cNvPr>
          <p:cNvSpPr txBox="1"/>
          <p:nvPr/>
        </p:nvSpPr>
        <p:spPr>
          <a:xfrm>
            <a:off x="13074088" y="6406707"/>
            <a:ext cx="3259811" cy="1010213"/>
          </a:xfrm>
          <a:prstGeom prst="rect">
            <a:avLst/>
          </a:prstGeom>
          <a:noFill/>
        </p:spPr>
        <p:txBody>
          <a:bodyPr wrap="square" rtlCol="0">
            <a:spAutoFit/>
          </a:bodyPr>
          <a:lstStyle/>
          <a:p>
            <a:pPr algn="ctr">
              <a:lnSpc>
                <a:spcPts val="3700"/>
              </a:lnSpc>
            </a:pPr>
            <a:r>
              <a:rPr lang="en-GB" sz="3000" dirty="0"/>
              <a:t>Underground</a:t>
            </a:r>
          </a:p>
          <a:p>
            <a:pPr algn="ctr">
              <a:lnSpc>
                <a:spcPts val="3700"/>
              </a:lnSpc>
            </a:pPr>
            <a:r>
              <a:rPr lang="en-GB" sz="3000" dirty="0"/>
              <a:t>substation</a:t>
            </a:r>
          </a:p>
        </p:txBody>
      </p:sp>
    </p:spTree>
    <p:extLst>
      <p:ext uri="{BB962C8B-B14F-4D97-AF65-F5344CB8AC3E}">
        <p14:creationId xmlns:p14="http://schemas.microsoft.com/office/powerpoint/2010/main" val="2757329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Diagram&#10;&#10;Description automatically generated">
            <a:extLst>
              <a:ext uri="{FF2B5EF4-FFF2-40B4-BE49-F238E27FC236}">
                <a16:creationId xmlns:a16="http://schemas.microsoft.com/office/drawing/2014/main" id="{D97D5856-3E39-49F2-9C14-D6A9E59BC5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7800" y="11026971"/>
            <a:ext cx="6913294" cy="2529318"/>
          </a:xfrm>
          <a:prstGeom prst="rect">
            <a:avLst/>
          </a:prstGeom>
          <a:ln w="19050">
            <a:solidFill>
              <a:schemeClr val="tx2"/>
            </a:solidFill>
          </a:ln>
        </p:spPr>
      </p:pic>
      <p:pic>
        <p:nvPicPr>
          <p:cNvPr id="19" name="Picture 18" descr="Text&#10;&#10;Description automatically generated">
            <a:extLst>
              <a:ext uri="{FF2B5EF4-FFF2-40B4-BE49-F238E27FC236}">
                <a16:creationId xmlns:a16="http://schemas.microsoft.com/office/drawing/2014/main" id="{947FADD1-8D3F-4AE1-9FCF-98349597AB41}"/>
              </a:ext>
            </a:extLst>
          </p:cNvPr>
          <p:cNvPicPr>
            <a:picLocks noChangeAspect="1"/>
          </p:cNvPicPr>
          <p:nvPr/>
        </p:nvPicPr>
        <p:blipFill rotWithShape="1">
          <a:blip r:embed="rId3">
            <a:extLst>
              <a:ext uri="{28A0092B-C50C-407E-A947-70E740481C1C}">
                <a14:useLocalDpi xmlns:a14="http://schemas.microsoft.com/office/drawing/2010/main" val="0"/>
              </a:ext>
            </a:extLst>
          </a:blip>
          <a:srcRect l="17198" t="48303" r="57655" b="25463"/>
          <a:stretch/>
        </p:blipFill>
        <p:spPr>
          <a:xfrm>
            <a:off x="14734172" y="8814868"/>
            <a:ext cx="8341845" cy="4657614"/>
          </a:xfrm>
          <a:prstGeom prst="rect">
            <a:avLst/>
          </a:prstGeom>
        </p:spPr>
      </p:pic>
      <p:sp>
        <p:nvSpPr>
          <p:cNvPr id="2" name="Slide Number Placeholder 1"/>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7" name="Text Placeholder 6"/>
          <p:cNvSpPr>
            <a:spLocks noGrp="1"/>
          </p:cNvSpPr>
          <p:nvPr>
            <p:ph type="body" sz="quarter" idx="11"/>
          </p:nvPr>
        </p:nvSpPr>
        <p:spPr>
          <a:xfrm>
            <a:off x="1180798" y="2971800"/>
            <a:ext cx="11689471" cy="566822"/>
          </a:xfrm>
        </p:spPr>
        <p:txBody>
          <a:bodyPr/>
          <a:lstStyle/>
          <a:p>
            <a:r>
              <a:rPr lang="en-GB" dirty="0"/>
              <a:t>Collider’s </a:t>
            </a:r>
            <a:r>
              <a:rPr lang="en-GB" u="sng" dirty="0"/>
              <a:t>Dipoles</a:t>
            </a:r>
            <a:r>
              <a:rPr lang="en-GB" dirty="0"/>
              <a:t> – Underground service gallery</a:t>
            </a:r>
          </a:p>
        </p:txBody>
      </p:sp>
      <p:sp>
        <p:nvSpPr>
          <p:cNvPr id="3" name="Title 2"/>
          <p:cNvSpPr>
            <a:spLocks noGrp="1"/>
          </p:cNvSpPr>
          <p:nvPr>
            <p:ph type="title"/>
          </p:nvPr>
        </p:nvSpPr>
        <p:spPr/>
        <p:txBody>
          <a:bodyPr/>
          <a:lstStyle/>
          <a:p>
            <a:r>
              <a:rPr lang="en-GB" dirty="0" err="1"/>
              <a:t>FCCee</a:t>
            </a:r>
            <a:r>
              <a:rPr lang="en-GB" dirty="0"/>
              <a:t> power converters DRAFT layout</a:t>
            </a:r>
          </a:p>
        </p:txBody>
      </p:sp>
      <p:sp>
        <p:nvSpPr>
          <p:cNvPr id="6" name="TextBox 5"/>
          <p:cNvSpPr txBox="1"/>
          <p:nvPr/>
        </p:nvSpPr>
        <p:spPr>
          <a:xfrm>
            <a:off x="15392400" y="3048000"/>
            <a:ext cx="6888424" cy="535724"/>
          </a:xfrm>
          <a:prstGeom prst="rect">
            <a:avLst/>
          </a:prstGeom>
          <a:noFill/>
        </p:spPr>
        <p:txBody>
          <a:bodyPr wrap="none" rtlCol="0">
            <a:spAutoFit/>
          </a:bodyPr>
          <a:lstStyle/>
          <a:p>
            <a:pPr algn="l">
              <a:lnSpc>
                <a:spcPts val="3700"/>
              </a:lnSpc>
            </a:pPr>
            <a:r>
              <a:rPr lang="en-GB" sz="3000" dirty="0"/>
              <a:t>Dipole magnet specifications from CDR</a:t>
            </a:r>
          </a:p>
        </p:txBody>
      </p:sp>
      <p:pic>
        <p:nvPicPr>
          <p:cNvPr id="9" name="Picture 8">
            <a:extLst>
              <a:ext uri="{FF2B5EF4-FFF2-40B4-BE49-F238E27FC236}">
                <a16:creationId xmlns:a16="http://schemas.microsoft.com/office/drawing/2014/main" id="{00000000-0008-0000-0100-000007000000}"/>
              </a:ext>
            </a:extLst>
          </p:cNvPr>
          <p:cNvPicPr>
            <a:picLocks noChangeAspect="1"/>
          </p:cNvPicPr>
          <p:nvPr/>
        </p:nvPicPr>
        <p:blipFill>
          <a:blip r:embed="rId4"/>
          <a:stretch>
            <a:fillRect/>
          </a:stretch>
        </p:blipFill>
        <p:spPr>
          <a:xfrm>
            <a:off x="14097000" y="3581400"/>
            <a:ext cx="9372600" cy="4771637"/>
          </a:xfrm>
          <a:prstGeom prst="rect">
            <a:avLst/>
          </a:prstGeom>
        </p:spPr>
      </p:pic>
      <p:graphicFrame>
        <p:nvGraphicFramePr>
          <p:cNvPr id="4" name="Table 3"/>
          <p:cNvGraphicFramePr>
            <a:graphicFrameLocks noGrp="1"/>
          </p:cNvGraphicFramePr>
          <p:nvPr/>
        </p:nvGraphicFramePr>
        <p:xfrm>
          <a:off x="533400" y="3657600"/>
          <a:ext cx="12936094" cy="5943600"/>
        </p:xfrm>
        <a:graphic>
          <a:graphicData uri="http://schemas.openxmlformats.org/drawingml/2006/table">
            <a:tbl>
              <a:tblPr firstRow="1" bandRow="1">
                <a:tableStyleId>{073A0DAA-6AF3-43AB-8588-CEC1D06C72B9}</a:tableStyleId>
              </a:tblPr>
              <a:tblGrid>
                <a:gridCol w="10233343">
                  <a:extLst>
                    <a:ext uri="{9D8B030D-6E8A-4147-A177-3AD203B41FA5}">
                      <a16:colId xmlns:a16="http://schemas.microsoft.com/office/drawing/2014/main" val="4189308850"/>
                    </a:ext>
                  </a:extLst>
                </a:gridCol>
                <a:gridCol w="1503871">
                  <a:extLst>
                    <a:ext uri="{9D8B030D-6E8A-4147-A177-3AD203B41FA5}">
                      <a16:colId xmlns:a16="http://schemas.microsoft.com/office/drawing/2014/main" val="2160440289"/>
                    </a:ext>
                  </a:extLst>
                </a:gridCol>
                <a:gridCol w="1198880">
                  <a:extLst>
                    <a:ext uri="{9D8B030D-6E8A-4147-A177-3AD203B41FA5}">
                      <a16:colId xmlns:a16="http://schemas.microsoft.com/office/drawing/2014/main" val="3054811473"/>
                    </a:ext>
                  </a:extLst>
                </a:gridCol>
              </a:tblGrid>
              <a:tr h="370840">
                <a:tc>
                  <a:txBody>
                    <a:bodyPr/>
                    <a:lstStyle/>
                    <a:p>
                      <a:endParaRPr lang="en-GB" sz="2400" dirty="0"/>
                    </a:p>
                  </a:txBody>
                  <a:tcPr/>
                </a:tc>
                <a:tc>
                  <a:txBody>
                    <a:bodyPr/>
                    <a:lstStyle/>
                    <a:p>
                      <a:r>
                        <a:rPr lang="en-GB" sz="2400" dirty="0"/>
                        <a:t>Value</a:t>
                      </a:r>
                    </a:p>
                  </a:txBody>
                  <a:tcPr/>
                </a:tc>
                <a:tc>
                  <a:txBody>
                    <a:bodyPr/>
                    <a:lstStyle/>
                    <a:p>
                      <a:r>
                        <a:rPr lang="en-GB" sz="2400" dirty="0"/>
                        <a:t>Unit</a:t>
                      </a:r>
                    </a:p>
                  </a:txBody>
                  <a:tcPr/>
                </a:tc>
                <a:extLst>
                  <a:ext uri="{0D108BD9-81ED-4DB2-BD59-A6C34878D82A}">
                    <a16:rowId xmlns:a16="http://schemas.microsoft.com/office/drawing/2014/main" val="4034639559"/>
                  </a:ext>
                </a:extLst>
              </a:tr>
              <a:tr h="370840">
                <a:tc>
                  <a:txBody>
                    <a:bodyPr/>
                    <a:lstStyle/>
                    <a:p>
                      <a:r>
                        <a:rPr lang="en-GB" sz="2400" dirty="0"/>
                        <a:t>Converters/circuits</a:t>
                      </a:r>
                      <a:r>
                        <a:rPr lang="en-GB" sz="2400" baseline="0" dirty="0"/>
                        <a:t> number per power sector</a:t>
                      </a:r>
                      <a:endParaRPr lang="en-GB" sz="2400" dirty="0"/>
                    </a:p>
                  </a:txBody>
                  <a:tcPr/>
                </a:tc>
                <a:tc>
                  <a:txBody>
                    <a:bodyPr/>
                    <a:lstStyle/>
                    <a:p>
                      <a:r>
                        <a:rPr lang="en-GB" sz="2400" dirty="0"/>
                        <a:t>2</a:t>
                      </a:r>
                    </a:p>
                  </a:txBody>
                  <a:tcPr/>
                </a:tc>
                <a:tc>
                  <a:txBody>
                    <a:bodyPr/>
                    <a:lstStyle/>
                    <a:p>
                      <a:r>
                        <a:rPr lang="en-GB" sz="2400" dirty="0"/>
                        <a:t>-</a:t>
                      </a:r>
                    </a:p>
                  </a:txBody>
                  <a:tcPr/>
                </a:tc>
                <a:extLst>
                  <a:ext uri="{0D108BD9-81ED-4DB2-BD59-A6C34878D82A}">
                    <a16:rowId xmlns:a16="http://schemas.microsoft.com/office/drawing/2014/main" val="1394470394"/>
                  </a:ext>
                </a:extLst>
              </a:tr>
              <a:tr h="370840">
                <a:tc>
                  <a:txBody>
                    <a:bodyPr/>
                    <a:lstStyle/>
                    <a:p>
                      <a:r>
                        <a:rPr lang="en-GB" sz="2400" dirty="0"/>
                        <a:t>Resistance per circuit</a:t>
                      </a:r>
                    </a:p>
                  </a:txBody>
                  <a:tcPr/>
                </a:tc>
                <a:tc>
                  <a:txBody>
                    <a:bodyPr/>
                    <a:lstStyle/>
                    <a:p>
                      <a:r>
                        <a:rPr lang="en-GB" sz="2400" dirty="0"/>
                        <a:t>50</a:t>
                      </a:r>
                    </a:p>
                  </a:txBody>
                  <a:tcPr/>
                </a:tc>
                <a:tc>
                  <a:txBody>
                    <a:bodyPr/>
                    <a:lstStyle/>
                    <a:p>
                      <a:r>
                        <a:rPr lang="en-GB" sz="2400" dirty="0"/>
                        <a:t>m</a:t>
                      </a:r>
                      <a:r>
                        <a:rPr lang="el-GR" sz="2400" dirty="0"/>
                        <a:t>Ω</a:t>
                      </a:r>
                      <a:endParaRPr lang="en-GB" sz="2400" dirty="0"/>
                    </a:p>
                  </a:txBody>
                  <a:tcPr/>
                </a:tc>
                <a:extLst>
                  <a:ext uri="{0D108BD9-81ED-4DB2-BD59-A6C34878D82A}">
                    <a16:rowId xmlns:a16="http://schemas.microsoft.com/office/drawing/2014/main" val="3637235618"/>
                  </a:ext>
                </a:extLst>
              </a:tr>
              <a:tr h="370840">
                <a:tc>
                  <a:txBody>
                    <a:bodyPr/>
                    <a:lstStyle/>
                    <a:p>
                      <a:r>
                        <a:rPr lang="en-GB" sz="2400" dirty="0"/>
                        <a:t>Current per circuit (1 turn magnet)</a:t>
                      </a:r>
                    </a:p>
                  </a:txBody>
                  <a:tcPr/>
                </a:tc>
                <a:tc>
                  <a:txBody>
                    <a:bodyPr/>
                    <a:lstStyle/>
                    <a:p>
                      <a:r>
                        <a:rPr lang="en-GB" sz="2400" dirty="0"/>
                        <a:t>3.8</a:t>
                      </a:r>
                    </a:p>
                  </a:txBody>
                  <a:tcPr/>
                </a:tc>
                <a:tc>
                  <a:txBody>
                    <a:bodyPr/>
                    <a:lstStyle/>
                    <a:p>
                      <a:r>
                        <a:rPr lang="en-GB" sz="2400" dirty="0"/>
                        <a:t>kA</a:t>
                      </a:r>
                    </a:p>
                  </a:txBody>
                  <a:tcPr/>
                </a:tc>
                <a:extLst>
                  <a:ext uri="{0D108BD9-81ED-4DB2-BD59-A6C34878D82A}">
                    <a16:rowId xmlns:a16="http://schemas.microsoft.com/office/drawing/2014/main" val="2913744553"/>
                  </a:ext>
                </a:extLst>
              </a:tr>
              <a:tr h="370840">
                <a:tc>
                  <a:txBody>
                    <a:bodyPr/>
                    <a:lstStyle/>
                    <a:p>
                      <a:r>
                        <a:rPr lang="en-GB" sz="2400" dirty="0"/>
                        <a:t>Voltage per circuit</a:t>
                      </a:r>
                    </a:p>
                  </a:txBody>
                  <a:tcPr/>
                </a:tc>
                <a:tc>
                  <a:txBody>
                    <a:bodyPr/>
                    <a:lstStyle/>
                    <a:p>
                      <a:r>
                        <a:rPr lang="en-GB" sz="2400" dirty="0"/>
                        <a:t>189</a:t>
                      </a:r>
                    </a:p>
                  </a:txBody>
                  <a:tcPr/>
                </a:tc>
                <a:tc>
                  <a:txBody>
                    <a:bodyPr/>
                    <a:lstStyle/>
                    <a:p>
                      <a:r>
                        <a:rPr lang="en-GB" sz="2400" dirty="0"/>
                        <a:t>V</a:t>
                      </a:r>
                    </a:p>
                  </a:txBody>
                  <a:tcPr/>
                </a:tc>
                <a:extLst>
                  <a:ext uri="{0D108BD9-81ED-4DB2-BD59-A6C34878D82A}">
                    <a16:rowId xmlns:a16="http://schemas.microsoft.com/office/drawing/2014/main" val="1708835481"/>
                  </a:ext>
                </a:extLst>
              </a:tr>
              <a:tr h="370840">
                <a:tc>
                  <a:txBody>
                    <a:bodyPr/>
                    <a:lstStyle/>
                    <a:p>
                      <a:r>
                        <a:rPr lang="en-GB" sz="2400" dirty="0"/>
                        <a:t>Nominal power</a:t>
                      </a:r>
                    </a:p>
                  </a:txBody>
                  <a:tcPr/>
                </a:tc>
                <a:tc>
                  <a:txBody>
                    <a:bodyPr/>
                    <a:lstStyle/>
                    <a:p>
                      <a:r>
                        <a:rPr lang="en-GB" sz="2400" dirty="0"/>
                        <a:t>717</a:t>
                      </a:r>
                    </a:p>
                  </a:txBody>
                  <a:tcPr/>
                </a:tc>
                <a:tc>
                  <a:txBody>
                    <a:bodyPr/>
                    <a:lstStyle/>
                    <a:p>
                      <a:r>
                        <a:rPr lang="en-GB" sz="2400" dirty="0"/>
                        <a:t>kW</a:t>
                      </a:r>
                    </a:p>
                  </a:txBody>
                  <a:tcPr/>
                </a:tc>
                <a:extLst>
                  <a:ext uri="{0D108BD9-81ED-4DB2-BD59-A6C34878D82A}">
                    <a16:rowId xmlns:a16="http://schemas.microsoft.com/office/drawing/2014/main" val="439370891"/>
                  </a:ext>
                </a:extLst>
              </a:tr>
              <a:tr h="370840">
                <a:tc>
                  <a:txBody>
                    <a:bodyPr/>
                    <a:lstStyle/>
                    <a:p>
                      <a:r>
                        <a:rPr lang="en-GB" sz="2400" dirty="0"/>
                        <a:t>Converter</a:t>
                      </a:r>
                      <a:r>
                        <a:rPr lang="en-GB" sz="2400" baseline="0" dirty="0"/>
                        <a:t> dimensioning power (250V, 3.8 kA)</a:t>
                      </a:r>
                      <a:endParaRPr lang="en-GB" sz="2400" dirty="0"/>
                    </a:p>
                  </a:txBody>
                  <a:tcPr/>
                </a:tc>
                <a:tc>
                  <a:txBody>
                    <a:bodyPr/>
                    <a:lstStyle/>
                    <a:p>
                      <a:r>
                        <a:rPr lang="en-GB" sz="2400" dirty="0"/>
                        <a:t>950</a:t>
                      </a:r>
                    </a:p>
                  </a:txBody>
                  <a:tcPr/>
                </a:tc>
                <a:tc>
                  <a:txBody>
                    <a:bodyPr/>
                    <a:lstStyle/>
                    <a:p>
                      <a:r>
                        <a:rPr lang="en-GB" sz="2400" dirty="0"/>
                        <a:t>kW</a:t>
                      </a:r>
                    </a:p>
                  </a:txBody>
                  <a:tcPr/>
                </a:tc>
                <a:extLst>
                  <a:ext uri="{0D108BD9-81ED-4DB2-BD59-A6C34878D82A}">
                    <a16:rowId xmlns:a16="http://schemas.microsoft.com/office/drawing/2014/main" val="3688638704"/>
                  </a:ext>
                </a:extLst>
              </a:tr>
              <a:tr h="370840">
                <a:tc>
                  <a:txBody>
                    <a:bodyPr/>
                    <a:lstStyle/>
                    <a:p>
                      <a:r>
                        <a:rPr lang="en-GB" sz="2400" b="1" dirty="0"/>
                        <a:t>Converter footprint requirement (1 unit)</a:t>
                      </a:r>
                    </a:p>
                  </a:txBody>
                  <a:tcPr/>
                </a:tc>
                <a:tc>
                  <a:txBody>
                    <a:bodyPr/>
                    <a:lstStyle/>
                    <a:p>
                      <a:r>
                        <a:rPr lang="en-GB" sz="2400" b="1" dirty="0"/>
                        <a:t>~45</a:t>
                      </a:r>
                    </a:p>
                  </a:txBody>
                  <a:tcPr/>
                </a:tc>
                <a:tc>
                  <a:txBody>
                    <a:bodyPr/>
                    <a:lstStyle/>
                    <a:p>
                      <a:r>
                        <a:rPr lang="en-GB" sz="2400" b="1" dirty="0"/>
                        <a:t>m</a:t>
                      </a:r>
                      <a:r>
                        <a:rPr lang="en-GB" sz="2400" b="1" baseline="30000" dirty="0"/>
                        <a:t>2</a:t>
                      </a:r>
                    </a:p>
                  </a:txBody>
                  <a:tcPr/>
                </a:tc>
                <a:extLst>
                  <a:ext uri="{0D108BD9-81ED-4DB2-BD59-A6C34878D82A}">
                    <a16:rowId xmlns:a16="http://schemas.microsoft.com/office/drawing/2014/main" val="2300470257"/>
                  </a:ext>
                </a:extLst>
              </a:tr>
              <a:tr h="370840">
                <a:tc>
                  <a:txBody>
                    <a:bodyPr/>
                    <a:lstStyle/>
                    <a:p>
                      <a:r>
                        <a:rPr lang="en-GB" sz="2400" dirty="0"/>
                        <a:t>Converter’s losses</a:t>
                      </a:r>
                    </a:p>
                  </a:txBody>
                  <a:tcPr/>
                </a:tc>
                <a:tc>
                  <a:txBody>
                    <a:bodyPr/>
                    <a:lstStyle/>
                    <a:p>
                      <a:r>
                        <a:rPr lang="en-GB" sz="2400" dirty="0"/>
                        <a:t>10</a:t>
                      </a:r>
                    </a:p>
                  </a:txBody>
                  <a:tcPr/>
                </a:tc>
                <a:tc>
                  <a:txBody>
                    <a:bodyPr/>
                    <a:lstStyle/>
                    <a:p>
                      <a:r>
                        <a:rPr lang="en-GB" sz="2400" dirty="0"/>
                        <a:t>%</a:t>
                      </a:r>
                    </a:p>
                  </a:txBody>
                  <a:tcPr/>
                </a:tc>
                <a:extLst>
                  <a:ext uri="{0D108BD9-81ED-4DB2-BD59-A6C34878D82A}">
                    <a16:rowId xmlns:a16="http://schemas.microsoft.com/office/drawing/2014/main" val="94040270"/>
                  </a:ext>
                </a:extLst>
              </a:tr>
              <a:tr h="370840">
                <a:tc>
                  <a:txBody>
                    <a:bodyPr/>
                    <a:lstStyle/>
                    <a:p>
                      <a:r>
                        <a:rPr lang="en-GB" sz="2400" b="1" dirty="0"/>
                        <a:t>Converter losses in water</a:t>
                      </a:r>
                    </a:p>
                  </a:txBody>
                  <a:tcPr/>
                </a:tc>
                <a:tc>
                  <a:txBody>
                    <a:bodyPr/>
                    <a:lstStyle/>
                    <a:p>
                      <a:r>
                        <a:rPr lang="en-GB" sz="2400" b="1" dirty="0"/>
                        <a:t>~85</a:t>
                      </a:r>
                    </a:p>
                  </a:txBody>
                  <a:tcPr/>
                </a:tc>
                <a:tc>
                  <a:txBody>
                    <a:bodyPr/>
                    <a:lstStyle/>
                    <a:p>
                      <a:r>
                        <a:rPr lang="en-GB" sz="2400" b="1" dirty="0"/>
                        <a:t>kW</a:t>
                      </a:r>
                    </a:p>
                  </a:txBody>
                  <a:tcPr/>
                </a:tc>
                <a:extLst>
                  <a:ext uri="{0D108BD9-81ED-4DB2-BD59-A6C34878D82A}">
                    <a16:rowId xmlns:a16="http://schemas.microsoft.com/office/drawing/2014/main" val="2891318870"/>
                  </a:ext>
                </a:extLst>
              </a:tr>
              <a:tr h="370840">
                <a:tc>
                  <a:txBody>
                    <a:bodyPr/>
                    <a:lstStyle/>
                    <a:p>
                      <a:r>
                        <a:rPr lang="en-GB" sz="2400" b="1" dirty="0"/>
                        <a:t>Converter losses in air</a:t>
                      </a:r>
                    </a:p>
                  </a:txBody>
                  <a:tcPr/>
                </a:tc>
                <a:tc>
                  <a:txBody>
                    <a:bodyPr/>
                    <a:lstStyle/>
                    <a:p>
                      <a:r>
                        <a:rPr lang="en-GB" sz="2400" b="1" dirty="0"/>
                        <a:t>~10</a:t>
                      </a:r>
                    </a:p>
                  </a:txBody>
                  <a:tcPr/>
                </a:tc>
                <a:tc>
                  <a:txBody>
                    <a:bodyPr/>
                    <a:lstStyle/>
                    <a:p>
                      <a:r>
                        <a:rPr lang="en-GB" sz="2400" b="1" dirty="0"/>
                        <a:t>kW</a:t>
                      </a:r>
                    </a:p>
                  </a:txBody>
                  <a:tcPr/>
                </a:tc>
                <a:extLst>
                  <a:ext uri="{0D108BD9-81ED-4DB2-BD59-A6C34878D82A}">
                    <a16:rowId xmlns:a16="http://schemas.microsoft.com/office/drawing/2014/main" val="4204317974"/>
                  </a:ext>
                </a:extLst>
              </a:tr>
              <a:tr h="370840">
                <a:tc>
                  <a:txBody>
                    <a:bodyPr/>
                    <a:lstStyle/>
                    <a:p>
                      <a:r>
                        <a:rPr lang="en-GB" sz="2400" dirty="0"/>
                        <a:t>DC cable distance per circuit (4 x 400 mm</a:t>
                      </a:r>
                      <a:r>
                        <a:rPr lang="en-GB" sz="2400" baseline="30000" dirty="0"/>
                        <a:t>2</a:t>
                      </a:r>
                      <a:r>
                        <a:rPr lang="en-GB" sz="2400" baseline="0" dirty="0"/>
                        <a:t>/ pole)</a:t>
                      </a:r>
                      <a:endParaRPr lang="en-GB" sz="2400" dirty="0"/>
                    </a:p>
                  </a:txBody>
                  <a:tcPr/>
                </a:tc>
                <a:tc>
                  <a:txBody>
                    <a:bodyPr/>
                    <a:lstStyle/>
                    <a:p>
                      <a:r>
                        <a:rPr lang="en-GB" sz="2400" dirty="0"/>
                        <a:t>50</a:t>
                      </a:r>
                    </a:p>
                  </a:txBody>
                  <a:tcPr/>
                </a:tc>
                <a:tc>
                  <a:txBody>
                    <a:bodyPr/>
                    <a:lstStyle/>
                    <a:p>
                      <a:r>
                        <a:rPr lang="en-GB" sz="2400" dirty="0"/>
                        <a:t>m</a:t>
                      </a:r>
                    </a:p>
                  </a:txBody>
                  <a:tcPr/>
                </a:tc>
                <a:extLst>
                  <a:ext uri="{0D108BD9-81ED-4DB2-BD59-A6C34878D82A}">
                    <a16:rowId xmlns:a16="http://schemas.microsoft.com/office/drawing/2014/main" val="4131708834"/>
                  </a:ext>
                </a:extLst>
              </a:tr>
              <a:tr h="370840">
                <a:tc>
                  <a:txBody>
                    <a:bodyPr/>
                    <a:lstStyle/>
                    <a:p>
                      <a:r>
                        <a:rPr lang="en-GB" sz="2400" b="1" dirty="0"/>
                        <a:t>DC cable losses per circuit</a:t>
                      </a:r>
                    </a:p>
                  </a:txBody>
                  <a:tcPr/>
                </a:tc>
                <a:tc>
                  <a:txBody>
                    <a:bodyPr/>
                    <a:lstStyle/>
                    <a:p>
                      <a:r>
                        <a:rPr lang="en-GB" sz="2400" b="1" dirty="0"/>
                        <a:t>~18.8</a:t>
                      </a:r>
                    </a:p>
                  </a:txBody>
                  <a:tcPr/>
                </a:tc>
                <a:tc>
                  <a:txBody>
                    <a:bodyPr/>
                    <a:lstStyle/>
                    <a:p>
                      <a:r>
                        <a:rPr lang="en-GB" sz="2400" b="1" dirty="0"/>
                        <a:t>kW</a:t>
                      </a:r>
                    </a:p>
                  </a:txBody>
                  <a:tcPr/>
                </a:tc>
                <a:extLst>
                  <a:ext uri="{0D108BD9-81ED-4DB2-BD59-A6C34878D82A}">
                    <a16:rowId xmlns:a16="http://schemas.microsoft.com/office/drawing/2014/main" val="1432357820"/>
                  </a:ext>
                </a:extLst>
              </a:tr>
            </a:tbl>
          </a:graphicData>
        </a:graphic>
      </p:graphicFrame>
      <p:sp>
        <p:nvSpPr>
          <p:cNvPr id="24" name="Rectangle 23"/>
          <p:cNvSpPr/>
          <p:nvPr/>
        </p:nvSpPr>
        <p:spPr>
          <a:xfrm rot="21012196">
            <a:off x="16107178" y="10299395"/>
            <a:ext cx="993604" cy="425762"/>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a:cxnSpLocks/>
          </p:cNvCxnSpPr>
          <p:nvPr/>
        </p:nvCxnSpPr>
        <p:spPr>
          <a:xfrm flipV="1">
            <a:off x="12120797" y="10386060"/>
            <a:ext cx="3934543" cy="622456"/>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0AD71612-0BCF-461F-83BC-321FC77A8A3D}"/>
              </a:ext>
            </a:extLst>
          </p:cNvPr>
          <p:cNvPicPr>
            <a:picLocks noChangeAspect="1"/>
          </p:cNvPicPr>
          <p:nvPr/>
        </p:nvPicPr>
        <p:blipFill rotWithShape="1">
          <a:blip r:embed="rId5"/>
          <a:srcRect l="37168" t="18181" r="2771" b="11593"/>
          <a:stretch/>
        </p:blipFill>
        <p:spPr>
          <a:xfrm>
            <a:off x="609600" y="10363200"/>
            <a:ext cx="3727376" cy="3128332"/>
          </a:xfrm>
          <a:prstGeom prst="rect">
            <a:avLst/>
          </a:prstGeom>
          <a:ln w="38100">
            <a:solidFill>
              <a:srgbClr val="FF0000"/>
            </a:solidFill>
          </a:ln>
        </p:spPr>
      </p:pic>
      <p:sp>
        <p:nvSpPr>
          <p:cNvPr id="22" name="Rectangle 21">
            <a:extLst>
              <a:ext uri="{FF2B5EF4-FFF2-40B4-BE49-F238E27FC236}">
                <a16:creationId xmlns:a16="http://schemas.microsoft.com/office/drawing/2014/main" id="{9C0D59A3-8E0B-4045-A35D-D059D9E68280}"/>
              </a:ext>
            </a:extLst>
          </p:cNvPr>
          <p:cNvSpPr/>
          <p:nvPr/>
        </p:nvSpPr>
        <p:spPr>
          <a:xfrm>
            <a:off x="5905500" y="11676887"/>
            <a:ext cx="2476500" cy="122948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a:extLst>
              <a:ext uri="{FF2B5EF4-FFF2-40B4-BE49-F238E27FC236}">
                <a16:creationId xmlns:a16="http://schemas.microsoft.com/office/drawing/2014/main" id="{A5B945A6-95A8-49DB-BDC0-72591FE86EF8}"/>
              </a:ext>
            </a:extLst>
          </p:cNvPr>
          <p:cNvCxnSpPr>
            <a:cxnSpLocks/>
          </p:cNvCxnSpPr>
          <p:nvPr/>
        </p:nvCxnSpPr>
        <p:spPr>
          <a:xfrm flipH="1" flipV="1">
            <a:off x="4336976" y="10363200"/>
            <a:ext cx="1568524" cy="254317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5E672E19-5F0B-48A2-8527-804C7E561193}"/>
              </a:ext>
            </a:extLst>
          </p:cNvPr>
          <p:cNvSpPr txBox="1"/>
          <p:nvPr/>
        </p:nvSpPr>
        <p:spPr>
          <a:xfrm>
            <a:off x="6142208" y="10401029"/>
            <a:ext cx="5097870" cy="566822"/>
          </a:xfrm>
          <a:prstGeom prst="rect">
            <a:avLst/>
          </a:prstGeom>
          <a:noFill/>
        </p:spPr>
        <p:txBody>
          <a:bodyPr wrap="none" rtlCol="0">
            <a:spAutoFit/>
          </a:bodyPr>
          <a:lstStyle/>
          <a:p>
            <a:pPr algn="l">
              <a:lnSpc>
                <a:spcPts val="3700"/>
              </a:lnSpc>
            </a:pPr>
            <a:r>
              <a:rPr lang="en-GB" sz="3000" dirty="0"/>
              <a:t>Estimated converter footprint</a:t>
            </a:r>
          </a:p>
        </p:txBody>
      </p:sp>
      <p:sp>
        <p:nvSpPr>
          <p:cNvPr id="27" name="TextBox 26">
            <a:extLst>
              <a:ext uri="{FF2B5EF4-FFF2-40B4-BE49-F238E27FC236}">
                <a16:creationId xmlns:a16="http://schemas.microsoft.com/office/drawing/2014/main" id="{58C3605C-F852-4EBA-8542-8D0CC5838046}"/>
              </a:ext>
            </a:extLst>
          </p:cNvPr>
          <p:cNvSpPr txBox="1"/>
          <p:nvPr/>
        </p:nvSpPr>
        <p:spPr>
          <a:xfrm rot="2660035">
            <a:off x="6890148" y="6647796"/>
            <a:ext cx="3493264" cy="566822"/>
          </a:xfrm>
          <a:prstGeom prst="rect">
            <a:avLst/>
          </a:prstGeom>
          <a:noFill/>
        </p:spPr>
        <p:txBody>
          <a:bodyPr wrap="none" rtlCol="0">
            <a:spAutoFit/>
          </a:bodyPr>
          <a:lstStyle/>
          <a:p>
            <a:pPr algn="l">
              <a:lnSpc>
                <a:spcPts val="3700"/>
              </a:lnSpc>
            </a:pPr>
            <a:r>
              <a:rPr lang="en-GB" b="1" dirty="0">
                <a:solidFill>
                  <a:srgbClr val="FF0000"/>
                </a:solidFill>
              </a:rPr>
              <a:t>Draft numbers!</a:t>
            </a:r>
          </a:p>
        </p:txBody>
      </p:sp>
    </p:spTree>
    <p:extLst>
      <p:ext uri="{BB962C8B-B14F-4D97-AF65-F5344CB8AC3E}">
        <p14:creationId xmlns:p14="http://schemas.microsoft.com/office/powerpoint/2010/main" val="282628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10;&#10;Description automatically generated">
            <a:extLst>
              <a:ext uri="{FF2B5EF4-FFF2-40B4-BE49-F238E27FC236}">
                <a16:creationId xmlns:a16="http://schemas.microsoft.com/office/drawing/2014/main" id="{9825830C-CA1C-497C-A93D-19613E626C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2276" y="11621573"/>
            <a:ext cx="10320524" cy="1624527"/>
          </a:xfrm>
          <a:prstGeom prst="rect">
            <a:avLst/>
          </a:prstGeom>
          <a:ln w="28575">
            <a:solidFill>
              <a:schemeClr val="tx2"/>
            </a:solidFill>
          </a:ln>
        </p:spPr>
      </p:pic>
      <p:pic>
        <p:nvPicPr>
          <p:cNvPr id="19" name="Picture 18" descr="Text&#10;&#10;Description automatically generated">
            <a:extLst>
              <a:ext uri="{FF2B5EF4-FFF2-40B4-BE49-F238E27FC236}">
                <a16:creationId xmlns:a16="http://schemas.microsoft.com/office/drawing/2014/main" id="{947FADD1-8D3F-4AE1-9FCF-98349597AB41}"/>
              </a:ext>
            </a:extLst>
          </p:cNvPr>
          <p:cNvPicPr>
            <a:picLocks noChangeAspect="1"/>
          </p:cNvPicPr>
          <p:nvPr/>
        </p:nvPicPr>
        <p:blipFill rotWithShape="1">
          <a:blip r:embed="rId3">
            <a:extLst>
              <a:ext uri="{28A0092B-C50C-407E-A947-70E740481C1C}">
                <a14:useLocalDpi xmlns:a14="http://schemas.microsoft.com/office/drawing/2010/main" val="0"/>
              </a:ext>
            </a:extLst>
          </a:blip>
          <a:srcRect l="17892" t="48303" r="57655" b="25463"/>
          <a:stretch/>
        </p:blipFill>
        <p:spPr>
          <a:xfrm>
            <a:off x="14964229" y="8814868"/>
            <a:ext cx="8111788" cy="4657614"/>
          </a:xfrm>
          <a:prstGeom prst="rect">
            <a:avLst/>
          </a:prstGeom>
        </p:spPr>
      </p:pic>
      <p:sp>
        <p:nvSpPr>
          <p:cNvPr id="2" name="Slide Number Placeholder 1"/>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7" name="Text Placeholder 6"/>
          <p:cNvSpPr>
            <a:spLocks noGrp="1"/>
          </p:cNvSpPr>
          <p:nvPr>
            <p:ph type="body" sz="quarter" idx="11"/>
          </p:nvPr>
        </p:nvSpPr>
        <p:spPr>
          <a:xfrm>
            <a:off x="1180798" y="2971800"/>
            <a:ext cx="12459002" cy="566822"/>
          </a:xfrm>
        </p:spPr>
        <p:txBody>
          <a:bodyPr/>
          <a:lstStyle/>
          <a:p>
            <a:r>
              <a:rPr lang="en-GB" dirty="0"/>
              <a:t>Collider’s </a:t>
            </a:r>
            <a:r>
              <a:rPr lang="en-GB" u="sng" dirty="0"/>
              <a:t>Quadrupoles</a:t>
            </a:r>
            <a:r>
              <a:rPr lang="en-GB" dirty="0"/>
              <a:t> – Underground service gallery</a:t>
            </a:r>
          </a:p>
        </p:txBody>
      </p:sp>
      <p:sp>
        <p:nvSpPr>
          <p:cNvPr id="3" name="Title 2"/>
          <p:cNvSpPr>
            <a:spLocks noGrp="1"/>
          </p:cNvSpPr>
          <p:nvPr>
            <p:ph type="title"/>
          </p:nvPr>
        </p:nvSpPr>
        <p:spPr/>
        <p:txBody>
          <a:bodyPr/>
          <a:lstStyle/>
          <a:p>
            <a:r>
              <a:rPr lang="en-GB" dirty="0" err="1"/>
              <a:t>FCCee</a:t>
            </a:r>
            <a:r>
              <a:rPr lang="en-GB" dirty="0"/>
              <a:t> power converters DRAFT layout</a:t>
            </a:r>
          </a:p>
        </p:txBody>
      </p:sp>
      <p:sp>
        <p:nvSpPr>
          <p:cNvPr id="6" name="TextBox 5"/>
          <p:cNvSpPr txBox="1"/>
          <p:nvPr/>
        </p:nvSpPr>
        <p:spPr>
          <a:xfrm>
            <a:off x="15001621" y="3048000"/>
            <a:ext cx="7806945" cy="535724"/>
          </a:xfrm>
          <a:prstGeom prst="rect">
            <a:avLst/>
          </a:prstGeom>
          <a:noFill/>
        </p:spPr>
        <p:txBody>
          <a:bodyPr wrap="none" rtlCol="0">
            <a:spAutoFit/>
          </a:bodyPr>
          <a:lstStyle/>
          <a:p>
            <a:pPr algn="l">
              <a:lnSpc>
                <a:spcPts val="3700"/>
              </a:lnSpc>
            </a:pPr>
            <a:r>
              <a:rPr lang="en-GB" sz="3000" dirty="0"/>
              <a:t>Quadrupole magnet specifications from CDR</a:t>
            </a:r>
          </a:p>
        </p:txBody>
      </p:sp>
      <p:graphicFrame>
        <p:nvGraphicFramePr>
          <p:cNvPr id="4" name="Table 3"/>
          <p:cNvGraphicFramePr>
            <a:graphicFrameLocks noGrp="1"/>
          </p:cNvGraphicFramePr>
          <p:nvPr>
            <p:extLst>
              <p:ext uri="{D42A27DB-BD31-4B8C-83A1-F6EECF244321}">
                <p14:modId xmlns:p14="http://schemas.microsoft.com/office/powerpoint/2010/main" val="1137031764"/>
              </p:ext>
            </p:extLst>
          </p:nvPr>
        </p:nvGraphicFramePr>
        <p:xfrm>
          <a:off x="533400" y="3657600"/>
          <a:ext cx="12936094" cy="5943600"/>
        </p:xfrm>
        <a:graphic>
          <a:graphicData uri="http://schemas.openxmlformats.org/drawingml/2006/table">
            <a:tbl>
              <a:tblPr firstRow="1" bandRow="1">
                <a:tableStyleId>{073A0DAA-6AF3-43AB-8588-CEC1D06C72B9}</a:tableStyleId>
              </a:tblPr>
              <a:tblGrid>
                <a:gridCol w="10233343">
                  <a:extLst>
                    <a:ext uri="{9D8B030D-6E8A-4147-A177-3AD203B41FA5}">
                      <a16:colId xmlns:a16="http://schemas.microsoft.com/office/drawing/2014/main" val="4189308850"/>
                    </a:ext>
                  </a:extLst>
                </a:gridCol>
                <a:gridCol w="1503871">
                  <a:extLst>
                    <a:ext uri="{9D8B030D-6E8A-4147-A177-3AD203B41FA5}">
                      <a16:colId xmlns:a16="http://schemas.microsoft.com/office/drawing/2014/main" val="2160440289"/>
                    </a:ext>
                  </a:extLst>
                </a:gridCol>
                <a:gridCol w="1198880">
                  <a:extLst>
                    <a:ext uri="{9D8B030D-6E8A-4147-A177-3AD203B41FA5}">
                      <a16:colId xmlns:a16="http://schemas.microsoft.com/office/drawing/2014/main" val="3054811473"/>
                    </a:ext>
                  </a:extLst>
                </a:gridCol>
              </a:tblGrid>
              <a:tr h="370840">
                <a:tc>
                  <a:txBody>
                    <a:bodyPr/>
                    <a:lstStyle/>
                    <a:p>
                      <a:endParaRPr lang="en-GB" sz="2400" dirty="0"/>
                    </a:p>
                  </a:txBody>
                  <a:tcPr/>
                </a:tc>
                <a:tc>
                  <a:txBody>
                    <a:bodyPr/>
                    <a:lstStyle/>
                    <a:p>
                      <a:r>
                        <a:rPr lang="en-GB" sz="2400" dirty="0"/>
                        <a:t>Value</a:t>
                      </a:r>
                    </a:p>
                  </a:txBody>
                  <a:tcPr/>
                </a:tc>
                <a:tc>
                  <a:txBody>
                    <a:bodyPr/>
                    <a:lstStyle/>
                    <a:p>
                      <a:r>
                        <a:rPr lang="en-GB" sz="2400" dirty="0"/>
                        <a:t>Unit</a:t>
                      </a:r>
                    </a:p>
                  </a:txBody>
                  <a:tcPr/>
                </a:tc>
                <a:extLst>
                  <a:ext uri="{0D108BD9-81ED-4DB2-BD59-A6C34878D82A}">
                    <a16:rowId xmlns:a16="http://schemas.microsoft.com/office/drawing/2014/main" val="4034639559"/>
                  </a:ext>
                </a:extLst>
              </a:tr>
              <a:tr h="370840">
                <a:tc>
                  <a:txBody>
                    <a:bodyPr/>
                    <a:lstStyle/>
                    <a:p>
                      <a:r>
                        <a:rPr lang="en-GB" sz="2400" dirty="0"/>
                        <a:t>Converters/circuits</a:t>
                      </a:r>
                      <a:r>
                        <a:rPr lang="en-GB" sz="2400" baseline="0" dirty="0"/>
                        <a:t> number per power sector</a:t>
                      </a:r>
                      <a:endParaRPr lang="en-GB" sz="2400" dirty="0"/>
                    </a:p>
                  </a:txBody>
                  <a:tcPr/>
                </a:tc>
                <a:tc>
                  <a:txBody>
                    <a:bodyPr/>
                    <a:lstStyle/>
                    <a:p>
                      <a:r>
                        <a:rPr lang="en-GB" sz="2400" dirty="0"/>
                        <a:t>4</a:t>
                      </a:r>
                    </a:p>
                  </a:txBody>
                  <a:tcPr/>
                </a:tc>
                <a:tc>
                  <a:txBody>
                    <a:bodyPr/>
                    <a:lstStyle/>
                    <a:p>
                      <a:r>
                        <a:rPr lang="en-GB" sz="2400" dirty="0"/>
                        <a:t>-</a:t>
                      </a:r>
                    </a:p>
                  </a:txBody>
                  <a:tcPr/>
                </a:tc>
                <a:extLst>
                  <a:ext uri="{0D108BD9-81ED-4DB2-BD59-A6C34878D82A}">
                    <a16:rowId xmlns:a16="http://schemas.microsoft.com/office/drawing/2014/main" val="1394470394"/>
                  </a:ext>
                </a:extLst>
              </a:tr>
              <a:tr h="370840">
                <a:tc>
                  <a:txBody>
                    <a:bodyPr/>
                    <a:lstStyle/>
                    <a:p>
                      <a:r>
                        <a:rPr lang="en-GB" sz="2400" dirty="0"/>
                        <a:t>Resistance per circuit</a:t>
                      </a:r>
                    </a:p>
                  </a:txBody>
                  <a:tcPr/>
                </a:tc>
                <a:tc>
                  <a:txBody>
                    <a:bodyPr/>
                    <a:lstStyle/>
                    <a:p>
                      <a:r>
                        <a:rPr lang="en-GB" sz="2400" b="0" dirty="0"/>
                        <a:t>~</a:t>
                      </a:r>
                      <a:r>
                        <a:rPr lang="en-GB" sz="2400" dirty="0"/>
                        <a:t>3</a:t>
                      </a:r>
                    </a:p>
                  </a:txBody>
                  <a:tcPr/>
                </a:tc>
                <a:tc>
                  <a:txBody>
                    <a:bodyPr/>
                    <a:lstStyle/>
                    <a:p>
                      <a:r>
                        <a:rPr lang="el-GR" sz="2400" dirty="0"/>
                        <a:t>Ω</a:t>
                      </a:r>
                      <a:endParaRPr lang="en-GB" sz="2400" dirty="0"/>
                    </a:p>
                  </a:txBody>
                  <a:tcPr/>
                </a:tc>
                <a:extLst>
                  <a:ext uri="{0D108BD9-81ED-4DB2-BD59-A6C34878D82A}">
                    <a16:rowId xmlns:a16="http://schemas.microsoft.com/office/drawing/2014/main" val="3637235618"/>
                  </a:ext>
                </a:extLst>
              </a:tr>
              <a:tr h="370840">
                <a:tc>
                  <a:txBody>
                    <a:bodyPr/>
                    <a:lstStyle/>
                    <a:p>
                      <a:r>
                        <a:rPr lang="en-GB" sz="2400" dirty="0"/>
                        <a:t>Current per circuit (1 turn magnet)</a:t>
                      </a:r>
                    </a:p>
                  </a:txBody>
                  <a:tcPr/>
                </a:tc>
                <a:tc>
                  <a:txBody>
                    <a:bodyPr/>
                    <a:lstStyle/>
                    <a:p>
                      <a:r>
                        <a:rPr lang="en-GB" sz="2400" dirty="0"/>
                        <a:t>474</a:t>
                      </a:r>
                    </a:p>
                  </a:txBody>
                  <a:tcPr/>
                </a:tc>
                <a:tc>
                  <a:txBody>
                    <a:bodyPr/>
                    <a:lstStyle/>
                    <a:p>
                      <a:r>
                        <a:rPr lang="en-GB" sz="2400" dirty="0"/>
                        <a:t>A</a:t>
                      </a:r>
                    </a:p>
                  </a:txBody>
                  <a:tcPr/>
                </a:tc>
                <a:extLst>
                  <a:ext uri="{0D108BD9-81ED-4DB2-BD59-A6C34878D82A}">
                    <a16:rowId xmlns:a16="http://schemas.microsoft.com/office/drawing/2014/main" val="2913744553"/>
                  </a:ext>
                </a:extLst>
              </a:tr>
              <a:tr h="370840">
                <a:tc>
                  <a:txBody>
                    <a:bodyPr/>
                    <a:lstStyle/>
                    <a:p>
                      <a:r>
                        <a:rPr lang="en-GB" sz="2400" dirty="0"/>
                        <a:t>Voltage per circuit</a:t>
                      </a:r>
                    </a:p>
                  </a:txBody>
                  <a:tcPr/>
                </a:tc>
                <a:tc>
                  <a:txBody>
                    <a:bodyPr/>
                    <a:lstStyle/>
                    <a:p>
                      <a:r>
                        <a:rPr lang="en-GB" sz="2400" dirty="0"/>
                        <a:t>1430</a:t>
                      </a:r>
                    </a:p>
                  </a:txBody>
                  <a:tcPr/>
                </a:tc>
                <a:tc>
                  <a:txBody>
                    <a:bodyPr/>
                    <a:lstStyle/>
                    <a:p>
                      <a:r>
                        <a:rPr lang="en-GB" sz="2400" dirty="0"/>
                        <a:t>V</a:t>
                      </a:r>
                    </a:p>
                  </a:txBody>
                  <a:tcPr/>
                </a:tc>
                <a:extLst>
                  <a:ext uri="{0D108BD9-81ED-4DB2-BD59-A6C34878D82A}">
                    <a16:rowId xmlns:a16="http://schemas.microsoft.com/office/drawing/2014/main" val="1708835481"/>
                  </a:ext>
                </a:extLst>
              </a:tr>
              <a:tr h="370840">
                <a:tc>
                  <a:txBody>
                    <a:bodyPr/>
                    <a:lstStyle/>
                    <a:p>
                      <a:r>
                        <a:rPr lang="en-GB" sz="2400" dirty="0"/>
                        <a:t>Nominal power</a:t>
                      </a:r>
                    </a:p>
                  </a:txBody>
                  <a:tcPr/>
                </a:tc>
                <a:tc>
                  <a:txBody>
                    <a:bodyPr/>
                    <a:lstStyle/>
                    <a:p>
                      <a:r>
                        <a:rPr lang="en-GB" sz="2400" dirty="0"/>
                        <a:t>680</a:t>
                      </a:r>
                    </a:p>
                  </a:txBody>
                  <a:tcPr/>
                </a:tc>
                <a:tc>
                  <a:txBody>
                    <a:bodyPr/>
                    <a:lstStyle/>
                    <a:p>
                      <a:r>
                        <a:rPr lang="en-GB" sz="2400" dirty="0"/>
                        <a:t>kW</a:t>
                      </a:r>
                    </a:p>
                  </a:txBody>
                  <a:tcPr/>
                </a:tc>
                <a:extLst>
                  <a:ext uri="{0D108BD9-81ED-4DB2-BD59-A6C34878D82A}">
                    <a16:rowId xmlns:a16="http://schemas.microsoft.com/office/drawing/2014/main" val="439370891"/>
                  </a:ext>
                </a:extLst>
              </a:tr>
              <a:tr h="370840">
                <a:tc>
                  <a:txBody>
                    <a:bodyPr/>
                    <a:lstStyle/>
                    <a:p>
                      <a:r>
                        <a:rPr lang="en-GB" sz="2400" dirty="0"/>
                        <a:t>Converter</a:t>
                      </a:r>
                      <a:r>
                        <a:rPr lang="en-GB" sz="2400" baseline="0" dirty="0"/>
                        <a:t> dimensioning power (1500V, 500A)</a:t>
                      </a:r>
                      <a:endParaRPr lang="en-GB" sz="2400" dirty="0"/>
                    </a:p>
                  </a:txBody>
                  <a:tcPr/>
                </a:tc>
                <a:tc>
                  <a:txBody>
                    <a:bodyPr/>
                    <a:lstStyle/>
                    <a:p>
                      <a:r>
                        <a:rPr lang="en-GB" sz="2400" dirty="0"/>
                        <a:t>750</a:t>
                      </a:r>
                    </a:p>
                  </a:txBody>
                  <a:tcPr/>
                </a:tc>
                <a:tc>
                  <a:txBody>
                    <a:bodyPr/>
                    <a:lstStyle/>
                    <a:p>
                      <a:r>
                        <a:rPr lang="en-GB" sz="2400" dirty="0"/>
                        <a:t>kW</a:t>
                      </a:r>
                    </a:p>
                  </a:txBody>
                  <a:tcPr/>
                </a:tc>
                <a:extLst>
                  <a:ext uri="{0D108BD9-81ED-4DB2-BD59-A6C34878D82A}">
                    <a16:rowId xmlns:a16="http://schemas.microsoft.com/office/drawing/2014/main" val="3688638704"/>
                  </a:ext>
                </a:extLst>
              </a:tr>
              <a:tr h="370840">
                <a:tc>
                  <a:txBody>
                    <a:bodyPr/>
                    <a:lstStyle/>
                    <a:p>
                      <a:r>
                        <a:rPr lang="en-GB" sz="2400" b="1" dirty="0"/>
                        <a:t>Converter footprint requirement (1 unit)</a:t>
                      </a:r>
                    </a:p>
                  </a:txBody>
                  <a:tcPr/>
                </a:tc>
                <a:tc>
                  <a:txBody>
                    <a:bodyPr/>
                    <a:lstStyle/>
                    <a:p>
                      <a:r>
                        <a:rPr lang="en-GB" sz="2400" b="1" dirty="0"/>
                        <a:t>~105</a:t>
                      </a:r>
                    </a:p>
                  </a:txBody>
                  <a:tcPr/>
                </a:tc>
                <a:tc>
                  <a:txBody>
                    <a:bodyPr/>
                    <a:lstStyle/>
                    <a:p>
                      <a:r>
                        <a:rPr lang="en-GB" sz="2400" b="1" dirty="0"/>
                        <a:t>m</a:t>
                      </a:r>
                      <a:r>
                        <a:rPr lang="en-GB" sz="2400" b="1" baseline="30000" dirty="0"/>
                        <a:t>2</a:t>
                      </a:r>
                    </a:p>
                  </a:txBody>
                  <a:tcPr/>
                </a:tc>
                <a:extLst>
                  <a:ext uri="{0D108BD9-81ED-4DB2-BD59-A6C34878D82A}">
                    <a16:rowId xmlns:a16="http://schemas.microsoft.com/office/drawing/2014/main" val="2300470257"/>
                  </a:ext>
                </a:extLst>
              </a:tr>
              <a:tr h="370840">
                <a:tc>
                  <a:txBody>
                    <a:bodyPr/>
                    <a:lstStyle/>
                    <a:p>
                      <a:r>
                        <a:rPr lang="en-GB" sz="2400" dirty="0"/>
                        <a:t>Converter’s losses</a:t>
                      </a:r>
                    </a:p>
                  </a:txBody>
                  <a:tcPr/>
                </a:tc>
                <a:tc>
                  <a:txBody>
                    <a:bodyPr/>
                    <a:lstStyle/>
                    <a:p>
                      <a:r>
                        <a:rPr lang="en-GB" sz="2400" dirty="0"/>
                        <a:t>10</a:t>
                      </a:r>
                    </a:p>
                  </a:txBody>
                  <a:tcPr/>
                </a:tc>
                <a:tc>
                  <a:txBody>
                    <a:bodyPr/>
                    <a:lstStyle/>
                    <a:p>
                      <a:r>
                        <a:rPr lang="en-GB" sz="2400" dirty="0"/>
                        <a:t>%</a:t>
                      </a:r>
                    </a:p>
                  </a:txBody>
                  <a:tcPr/>
                </a:tc>
                <a:extLst>
                  <a:ext uri="{0D108BD9-81ED-4DB2-BD59-A6C34878D82A}">
                    <a16:rowId xmlns:a16="http://schemas.microsoft.com/office/drawing/2014/main" val="94040270"/>
                  </a:ext>
                </a:extLst>
              </a:tr>
              <a:tr h="370840">
                <a:tc>
                  <a:txBody>
                    <a:bodyPr/>
                    <a:lstStyle/>
                    <a:p>
                      <a:r>
                        <a:rPr lang="en-GB" sz="2400" b="1" dirty="0"/>
                        <a:t>Converter losses in water</a:t>
                      </a:r>
                    </a:p>
                  </a:txBody>
                  <a:tcPr/>
                </a:tc>
                <a:tc>
                  <a:txBody>
                    <a:bodyPr/>
                    <a:lstStyle/>
                    <a:p>
                      <a:r>
                        <a:rPr lang="en-GB" sz="2400" b="1" dirty="0"/>
                        <a:t>~68</a:t>
                      </a:r>
                    </a:p>
                  </a:txBody>
                  <a:tcPr/>
                </a:tc>
                <a:tc>
                  <a:txBody>
                    <a:bodyPr/>
                    <a:lstStyle/>
                    <a:p>
                      <a:r>
                        <a:rPr lang="en-GB" sz="2400" b="1" dirty="0"/>
                        <a:t>kW</a:t>
                      </a:r>
                    </a:p>
                  </a:txBody>
                  <a:tcPr/>
                </a:tc>
                <a:extLst>
                  <a:ext uri="{0D108BD9-81ED-4DB2-BD59-A6C34878D82A}">
                    <a16:rowId xmlns:a16="http://schemas.microsoft.com/office/drawing/2014/main" val="2891318870"/>
                  </a:ext>
                </a:extLst>
              </a:tr>
              <a:tr h="370840">
                <a:tc>
                  <a:txBody>
                    <a:bodyPr/>
                    <a:lstStyle/>
                    <a:p>
                      <a:r>
                        <a:rPr lang="en-GB" sz="2400" b="1" dirty="0"/>
                        <a:t>Converter losses in air</a:t>
                      </a:r>
                    </a:p>
                  </a:txBody>
                  <a:tcPr/>
                </a:tc>
                <a:tc>
                  <a:txBody>
                    <a:bodyPr/>
                    <a:lstStyle/>
                    <a:p>
                      <a:r>
                        <a:rPr lang="en-GB" sz="2400" b="1" dirty="0"/>
                        <a:t>~7</a:t>
                      </a:r>
                    </a:p>
                  </a:txBody>
                  <a:tcPr/>
                </a:tc>
                <a:tc>
                  <a:txBody>
                    <a:bodyPr/>
                    <a:lstStyle/>
                    <a:p>
                      <a:r>
                        <a:rPr lang="en-GB" sz="2400" b="1" dirty="0"/>
                        <a:t>kW</a:t>
                      </a:r>
                    </a:p>
                  </a:txBody>
                  <a:tcPr/>
                </a:tc>
                <a:extLst>
                  <a:ext uri="{0D108BD9-81ED-4DB2-BD59-A6C34878D82A}">
                    <a16:rowId xmlns:a16="http://schemas.microsoft.com/office/drawing/2014/main" val="4204317974"/>
                  </a:ext>
                </a:extLst>
              </a:tr>
              <a:tr h="370840">
                <a:tc>
                  <a:txBody>
                    <a:bodyPr/>
                    <a:lstStyle/>
                    <a:p>
                      <a:r>
                        <a:rPr lang="en-GB" sz="2400" dirty="0"/>
                        <a:t>DC cable distance per circuit (2 x 150 mm</a:t>
                      </a:r>
                      <a:r>
                        <a:rPr lang="en-GB" sz="2400" baseline="30000" dirty="0"/>
                        <a:t>2</a:t>
                      </a:r>
                      <a:r>
                        <a:rPr lang="en-GB" sz="2400" baseline="0" dirty="0"/>
                        <a:t>/ pole)</a:t>
                      </a:r>
                      <a:endParaRPr lang="en-GB" sz="2400" dirty="0"/>
                    </a:p>
                  </a:txBody>
                  <a:tcPr/>
                </a:tc>
                <a:tc>
                  <a:txBody>
                    <a:bodyPr/>
                    <a:lstStyle/>
                    <a:p>
                      <a:r>
                        <a:rPr lang="en-GB" sz="2400" dirty="0"/>
                        <a:t>11500</a:t>
                      </a:r>
                    </a:p>
                  </a:txBody>
                  <a:tcPr/>
                </a:tc>
                <a:tc>
                  <a:txBody>
                    <a:bodyPr/>
                    <a:lstStyle/>
                    <a:p>
                      <a:r>
                        <a:rPr lang="en-GB" sz="2400" dirty="0"/>
                        <a:t>m</a:t>
                      </a:r>
                    </a:p>
                  </a:txBody>
                  <a:tcPr/>
                </a:tc>
                <a:extLst>
                  <a:ext uri="{0D108BD9-81ED-4DB2-BD59-A6C34878D82A}">
                    <a16:rowId xmlns:a16="http://schemas.microsoft.com/office/drawing/2014/main" val="4131708834"/>
                  </a:ext>
                </a:extLst>
              </a:tr>
              <a:tr h="370840">
                <a:tc>
                  <a:txBody>
                    <a:bodyPr/>
                    <a:lstStyle/>
                    <a:p>
                      <a:r>
                        <a:rPr lang="en-GB" sz="2400" b="1" dirty="0"/>
                        <a:t>DC cable losses per circuit</a:t>
                      </a:r>
                    </a:p>
                  </a:txBody>
                  <a:tcPr/>
                </a:tc>
                <a:tc>
                  <a:txBody>
                    <a:bodyPr/>
                    <a:lstStyle/>
                    <a:p>
                      <a:r>
                        <a:rPr lang="en-GB" sz="2400" b="1" dirty="0"/>
                        <a:t>~178</a:t>
                      </a:r>
                    </a:p>
                  </a:txBody>
                  <a:tcPr/>
                </a:tc>
                <a:tc>
                  <a:txBody>
                    <a:bodyPr/>
                    <a:lstStyle/>
                    <a:p>
                      <a:r>
                        <a:rPr lang="en-GB" sz="2400" b="1" dirty="0"/>
                        <a:t>kW</a:t>
                      </a:r>
                    </a:p>
                  </a:txBody>
                  <a:tcPr/>
                </a:tc>
                <a:extLst>
                  <a:ext uri="{0D108BD9-81ED-4DB2-BD59-A6C34878D82A}">
                    <a16:rowId xmlns:a16="http://schemas.microsoft.com/office/drawing/2014/main" val="1432357820"/>
                  </a:ext>
                </a:extLst>
              </a:tr>
            </a:tbl>
          </a:graphicData>
        </a:graphic>
      </p:graphicFrame>
      <p:sp>
        <p:nvSpPr>
          <p:cNvPr id="5" name="TextBox 4"/>
          <p:cNvSpPr txBox="1"/>
          <p:nvPr/>
        </p:nvSpPr>
        <p:spPr>
          <a:xfrm>
            <a:off x="7410299" y="10946277"/>
            <a:ext cx="5097870" cy="566822"/>
          </a:xfrm>
          <a:prstGeom prst="rect">
            <a:avLst/>
          </a:prstGeom>
          <a:noFill/>
        </p:spPr>
        <p:txBody>
          <a:bodyPr wrap="none" rtlCol="0">
            <a:spAutoFit/>
          </a:bodyPr>
          <a:lstStyle/>
          <a:p>
            <a:pPr algn="l">
              <a:lnSpc>
                <a:spcPts val="3700"/>
              </a:lnSpc>
            </a:pPr>
            <a:r>
              <a:rPr lang="en-GB" sz="3000" dirty="0"/>
              <a:t>Estimated converter footprint</a:t>
            </a:r>
          </a:p>
        </p:txBody>
      </p:sp>
      <p:sp>
        <p:nvSpPr>
          <p:cNvPr id="24" name="Rectangle 23"/>
          <p:cNvSpPr/>
          <p:nvPr/>
        </p:nvSpPr>
        <p:spPr>
          <a:xfrm rot="21012196">
            <a:off x="17173206" y="9969760"/>
            <a:ext cx="2189959" cy="461850"/>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a:cxnSpLocks/>
          </p:cNvCxnSpPr>
          <p:nvPr/>
        </p:nvCxnSpPr>
        <p:spPr>
          <a:xfrm flipV="1">
            <a:off x="14776125" y="10604500"/>
            <a:ext cx="2438725" cy="1017073"/>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rot="2660035">
            <a:off x="6890148" y="6647796"/>
            <a:ext cx="3493264" cy="566822"/>
          </a:xfrm>
          <a:prstGeom prst="rect">
            <a:avLst/>
          </a:prstGeom>
          <a:noFill/>
        </p:spPr>
        <p:txBody>
          <a:bodyPr wrap="none" rtlCol="0">
            <a:spAutoFit/>
          </a:bodyPr>
          <a:lstStyle/>
          <a:p>
            <a:pPr algn="l">
              <a:lnSpc>
                <a:spcPts val="3700"/>
              </a:lnSpc>
            </a:pPr>
            <a:r>
              <a:rPr lang="en-GB" b="1" dirty="0">
                <a:solidFill>
                  <a:srgbClr val="FF0000"/>
                </a:solidFill>
              </a:rPr>
              <a:t>Draft numbers!</a:t>
            </a:r>
          </a:p>
        </p:txBody>
      </p:sp>
      <p:pic>
        <p:nvPicPr>
          <p:cNvPr id="17" name="Picture 16">
            <a:extLst>
              <a:ext uri="{FF2B5EF4-FFF2-40B4-BE49-F238E27FC236}">
                <a16:creationId xmlns:a16="http://schemas.microsoft.com/office/drawing/2014/main" id="{00000000-0008-0000-0200-000005000000}"/>
              </a:ext>
            </a:extLst>
          </p:cNvPr>
          <p:cNvPicPr>
            <a:picLocks noChangeAspect="1"/>
          </p:cNvPicPr>
          <p:nvPr/>
        </p:nvPicPr>
        <p:blipFill rotWithShape="1">
          <a:blip r:embed="rId4"/>
          <a:srcRect t="8210"/>
          <a:stretch/>
        </p:blipFill>
        <p:spPr>
          <a:xfrm>
            <a:off x="14333094" y="3583724"/>
            <a:ext cx="9144000" cy="5189260"/>
          </a:xfrm>
          <a:prstGeom prst="rect">
            <a:avLst/>
          </a:prstGeom>
        </p:spPr>
      </p:pic>
      <p:pic>
        <p:nvPicPr>
          <p:cNvPr id="13" name="Graphic 12" descr="Warning with solid fill">
            <a:extLst>
              <a:ext uri="{FF2B5EF4-FFF2-40B4-BE49-F238E27FC236}">
                <a16:creationId xmlns:a16="http://schemas.microsoft.com/office/drawing/2014/main" id="{98EDE40B-B1DE-4F4F-BB84-135F1268D62C}"/>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829800" y="8688845"/>
            <a:ext cx="912355" cy="912355"/>
          </a:xfrm>
          <a:prstGeom prst="rect">
            <a:avLst/>
          </a:prstGeom>
        </p:spPr>
      </p:pic>
      <p:pic>
        <p:nvPicPr>
          <p:cNvPr id="26" name="Picture 25">
            <a:extLst>
              <a:ext uri="{FF2B5EF4-FFF2-40B4-BE49-F238E27FC236}">
                <a16:creationId xmlns:a16="http://schemas.microsoft.com/office/drawing/2014/main" id="{0DFB179A-03E9-478F-9C13-4BB2560CC5E4}"/>
              </a:ext>
            </a:extLst>
          </p:cNvPr>
          <p:cNvPicPr>
            <a:picLocks noChangeAspect="1"/>
          </p:cNvPicPr>
          <p:nvPr/>
        </p:nvPicPr>
        <p:blipFill rotWithShape="1">
          <a:blip r:embed="rId7"/>
          <a:srcRect l="37168" t="18181" r="2771" b="11593"/>
          <a:stretch/>
        </p:blipFill>
        <p:spPr>
          <a:xfrm>
            <a:off x="783795" y="10837803"/>
            <a:ext cx="3161891" cy="2653729"/>
          </a:xfrm>
          <a:prstGeom prst="rect">
            <a:avLst/>
          </a:prstGeom>
          <a:ln w="38100">
            <a:solidFill>
              <a:srgbClr val="FF0000"/>
            </a:solidFill>
          </a:ln>
        </p:spPr>
      </p:pic>
      <p:sp>
        <p:nvSpPr>
          <p:cNvPr id="29" name="Rectangle 28">
            <a:extLst>
              <a:ext uri="{FF2B5EF4-FFF2-40B4-BE49-F238E27FC236}">
                <a16:creationId xmlns:a16="http://schemas.microsoft.com/office/drawing/2014/main" id="{57626F70-A299-4B9D-80C5-5F2BC1EDA506}"/>
              </a:ext>
            </a:extLst>
          </p:cNvPr>
          <p:cNvSpPr/>
          <p:nvPr/>
        </p:nvSpPr>
        <p:spPr>
          <a:xfrm>
            <a:off x="4876800" y="12039600"/>
            <a:ext cx="1600200" cy="762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Connector 29">
            <a:extLst>
              <a:ext uri="{FF2B5EF4-FFF2-40B4-BE49-F238E27FC236}">
                <a16:creationId xmlns:a16="http://schemas.microsoft.com/office/drawing/2014/main" id="{300FD6B2-AAED-4009-BF13-74FC1FCE7DA1}"/>
              </a:ext>
            </a:extLst>
          </p:cNvPr>
          <p:cNvCxnSpPr>
            <a:cxnSpLocks/>
          </p:cNvCxnSpPr>
          <p:nvPr/>
        </p:nvCxnSpPr>
        <p:spPr>
          <a:xfrm flipH="1" flipV="1">
            <a:off x="3980491" y="10837803"/>
            <a:ext cx="896309" cy="196379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AAE6C35A-186E-4A33-9E5E-7A9A0114C3BE}"/>
              </a:ext>
            </a:extLst>
          </p:cNvPr>
          <p:cNvSpPr txBox="1"/>
          <p:nvPr/>
        </p:nvSpPr>
        <p:spPr>
          <a:xfrm>
            <a:off x="764745" y="9647045"/>
            <a:ext cx="12875055" cy="992708"/>
          </a:xfrm>
          <a:prstGeom prst="rect">
            <a:avLst/>
          </a:prstGeom>
          <a:noFill/>
        </p:spPr>
        <p:txBody>
          <a:bodyPr wrap="square" rtlCol="0">
            <a:spAutoFit/>
          </a:bodyPr>
          <a:lstStyle/>
          <a:p>
            <a:pPr algn="l">
              <a:lnSpc>
                <a:spcPts val="3700"/>
              </a:lnSpc>
            </a:pPr>
            <a:r>
              <a:rPr lang="en-GB" sz="2400" b="1" dirty="0">
                <a:solidFill>
                  <a:srgbClr val="002060"/>
                </a:solidFill>
              </a:rPr>
              <a:t>NOTE: </a:t>
            </a:r>
            <a:r>
              <a:rPr lang="en-GB" sz="2400" dirty="0">
                <a:solidFill>
                  <a:srgbClr val="002060"/>
                </a:solidFill>
              </a:rPr>
              <a:t>Cable resistance not considered for the power converter dimensioning as optimization with magnet design is required </a:t>
            </a:r>
          </a:p>
        </p:txBody>
      </p:sp>
    </p:spTree>
    <p:extLst>
      <p:ext uri="{BB962C8B-B14F-4D97-AF65-F5344CB8AC3E}">
        <p14:creationId xmlns:p14="http://schemas.microsoft.com/office/powerpoint/2010/main" val="3187700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Diagram, schematic&#10;&#10;Description automatically generated">
            <a:extLst>
              <a:ext uri="{FF2B5EF4-FFF2-40B4-BE49-F238E27FC236}">
                <a16:creationId xmlns:a16="http://schemas.microsoft.com/office/drawing/2014/main" id="{C7E5B3FD-5AD1-4DDA-9D0F-C97090B247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5050" y="11054949"/>
            <a:ext cx="7953750" cy="2467960"/>
          </a:xfrm>
          <a:prstGeom prst="rect">
            <a:avLst/>
          </a:prstGeom>
          <a:ln w="28575">
            <a:solidFill>
              <a:schemeClr val="tx2"/>
            </a:solidFill>
          </a:ln>
        </p:spPr>
      </p:pic>
      <p:pic>
        <p:nvPicPr>
          <p:cNvPr id="19" name="Picture 18" descr="Text&#10;&#10;Description automatically generated">
            <a:extLst>
              <a:ext uri="{FF2B5EF4-FFF2-40B4-BE49-F238E27FC236}">
                <a16:creationId xmlns:a16="http://schemas.microsoft.com/office/drawing/2014/main" id="{947FADD1-8D3F-4AE1-9FCF-98349597AB41}"/>
              </a:ext>
            </a:extLst>
          </p:cNvPr>
          <p:cNvPicPr>
            <a:picLocks noChangeAspect="1"/>
          </p:cNvPicPr>
          <p:nvPr/>
        </p:nvPicPr>
        <p:blipFill rotWithShape="1">
          <a:blip r:embed="rId3">
            <a:extLst>
              <a:ext uri="{28A0092B-C50C-407E-A947-70E740481C1C}">
                <a14:useLocalDpi xmlns:a14="http://schemas.microsoft.com/office/drawing/2010/main" val="0"/>
              </a:ext>
            </a:extLst>
          </a:blip>
          <a:srcRect l="17198" t="48303" r="57655" b="25463"/>
          <a:stretch/>
        </p:blipFill>
        <p:spPr>
          <a:xfrm>
            <a:off x="14734172" y="8814868"/>
            <a:ext cx="8341845" cy="4657614"/>
          </a:xfrm>
          <a:prstGeom prst="rect">
            <a:avLst/>
          </a:prstGeom>
        </p:spPr>
      </p:pic>
      <p:sp>
        <p:nvSpPr>
          <p:cNvPr id="2" name="Slide Number Placeholder 1"/>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7" name="Text Placeholder 6"/>
          <p:cNvSpPr>
            <a:spLocks noGrp="1"/>
          </p:cNvSpPr>
          <p:nvPr>
            <p:ph type="body" sz="quarter" idx="11"/>
          </p:nvPr>
        </p:nvSpPr>
        <p:spPr>
          <a:xfrm>
            <a:off x="1180798" y="2971800"/>
            <a:ext cx="11689471" cy="566822"/>
          </a:xfrm>
        </p:spPr>
        <p:txBody>
          <a:bodyPr/>
          <a:lstStyle/>
          <a:p>
            <a:r>
              <a:rPr lang="en-GB" dirty="0"/>
              <a:t>Booster’s </a:t>
            </a:r>
            <a:r>
              <a:rPr lang="en-GB" u="sng" dirty="0"/>
              <a:t>Dipoles</a:t>
            </a:r>
            <a:r>
              <a:rPr lang="en-GB" dirty="0"/>
              <a:t> – Underground service gallery</a:t>
            </a:r>
          </a:p>
        </p:txBody>
      </p:sp>
      <p:sp>
        <p:nvSpPr>
          <p:cNvPr id="3" name="Title 2"/>
          <p:cNvSpPr>
            <a:spLocks noGrp="1"/>
          </p:cNvSpPr>
          <p:nvPr>
            <p:ph type="title"/>
          </p:nvPr>
        </p:nvSpPr>
        <p:spPr/>
        <p:txBody>
          <a:bodyPr/>
          <a:lstStyle/>
          <a:p>
            <a:r>
              <a:rPr lang="en-GB" dirty="0" err="1"/>
              <a:t>FCCee</a:t>
            </a:r>
            <a:r>
              <a:rPr lang="en-GB" dirty="0"/>
              <a:t> power converters DRAFT layout</a:t>
            </a:r>
          </a:p>
        </p:txBody>
      </p:sp>
      <p:sp>
        <p:nvSpPr>
          <p:cNvPr id="6" name="TextBox 5"/>
          <p:cNvSpPr txBox="1"/>
          <p:nvPr/>
        </p:nvSpPr>
        <p:spPr>
          <a:xfrm>
            <a:off x="15392400" y="3048000"/>
            <a:ext cx="6888424" cy="535724"/>
          </a:xfrm>
          <a:prstGeom prst="rect">
            <a:avLst/>
          </a:prstGeom>
          <a:noFill/>
        </p:spPr>
        <p:txBody>
          <a:bodyPr wrap="none" rtlCol="0">
            <a:spAutoFit/>
          </a:bodyPr>
          <a:lstStyle/>
          <a:p>
            <a:pPr algn="l">
              <a:lnSpc>
                <a:spcPts val="3700"/>
              </a:lnSpc>
            </a:pPr>
            <a:r>
              <a:rPr lang="en-GB" sz="3000" dirty="0"/>
              <a:t>Dipole magnet specifications from CDR</a:t>
            </a:r>
          </a:p>
        </p:txBody>
      </p:sp>
      <p:pic>
        <p:nvPicPr>
          <p:cNvPr id="9" name="Picture 8">
            <a:extLst>
              <a:ext uri="{FF2B5EF4-FFF2-40B4-BE49-F238E27FC236}">
                <a16:creationId xmlns:a16="http://schemas.microsoft.com/office/drawing/2014/main" id="{00000000-0008-0000-0100-000007000000}"/>
              </a:ext>
            </a:extLst>
          </p:cNvPr>
          <p:cNvPicPr>
            <a:picLocks noChangeAspect="1"/>
          </p:cNvPicPr>
          <p:nvPr/>
        </p:nvPicPr>
        <p:blipFill>
          <a:blip r:embed="rId4"/>
          <a:stretch>
            <a:fillRect/>
          </a:stretch>
        </p:blipFill>
        <p:spPr>
          <a:xfrm>
            <a:off x="14097000" y="3581400"/>
            <a:ext cx="9372600" cy="4771637"/>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1060785071"/>
              </p:ext>
            </p:extLst>
          </p:nvPr>
        </p:nvGraphicFramePr>
        <p:xfrm>
          <a:off x="533400" y="3657600"/>
          <a:ext cx="12936094" cy="6858000"/>
        </p:xfrm>
        <a:graphic>
          <a:graphicData uri="http://schemas.openxmlformats.org/drawingml/2006/table">
            <a:tbl>
              <a:tblPr firstRow="1" bandRow="1">
                <a:tableStyleId>{073A0DAA-6AF3-43AB-8588-CEC1D06C72B9}</a:tableStyleId>
              </a:tblPr>
              <a:tblGrid>
                <a:gridCol w="10233343">
                  <a:extLst>
                    <a:ext uri="{9D8B030D-6E8A-4147-A177-3AD203B41FA5}">
                      <a16:colId xmlns:a16="http://schemas.microsoft.com/office/drawing/2014/main" val="4189308850"/>
                    </a:ext>
                  </a:extLst>
                </a:gridCol>
                <a:gridCol w="1503871">
                  <a:extLst>
                    <a:ext uri="{9D8B030D-6E8A-4147-A177-3AD203B41FA5}">
                      <a16:colId xmlns:a16="http://schemas.microsoft.com/office/drawing/2014/main" val="2160440289"/>
                    </a:ext>
                  </a:extLst>
                </a:gridCol>
                <a:gridCol w="1198880">
                  <a:extLst>
                    <a:ext uri="{9D8B030D-6E8A-4147-A177-3AD203B41FA5}">
                      <a16:colId xmlns:a16="http://schemas.microsoft.com/office/drawing/2014/main" val="3054811473"/>
                    </a:ext>
                  </a:extLst>
                </a:gridCol>
              </a:tblGrid>
              <a:tr h="370840">
                <a:tc>
                  <a:txBody>
                    <a:bodyPr/>
                    <a:lstStyle/>
                    <a:p>
                      <a:endParaRPr lang="en-GB" sz="2400" dirty="0"/>
                    </a:p>
                  </a:txBody>
                  <a:tcPr/>
                </a:tc>
                <a:tc>
                  <a:txBody>
                    <a:bodyPr/>
                    <a:lstStyle/>
                    <a:p>
                      <a:r>
                        <a:rPr lang="en-GB" sz="2400" dirty="0"/>
                        <a:t>Value</a:t>
                      </a:r>
                    </a:p>
                  </a:txBody>
                  <a:tcPr/>
                </a:tc>
                <a:tc>
                  <a:txBody>
                    <a:bodyPr/>
                    <a:lstStyle/>
                    <a:p>
                      <a:r>
                        <a:rPr lang="en-GB" sz="2400" dirty="0"/>
                        <a:t>Unit</a:t>
                      </a:r>
                    </a:p>
                  </a:txBody>
                  <a:tcPr/>
                </a:tc>
                <a:extLst>
                  <a:ext uri="{0D108BD9-81ED-4DB2-BD59-A6C34878D82A}">
                    <a16:rowId xmlns:a16="http://schemas.microsoft.com/office/drawing/2014/main" val="4034639559"/>
                  </a:ext>
                </a:extLst>
              </a:tr>
              <a:tr h="370840">
                <a:tc>
                  <a:txBody>
                    <a:bodyPr/>
                    <a:lstStyle/>
                    <a:p>
                      <a:r>
                        <a:rPr lang="en-GB" sz="2400" dirty="0"/>
                        <a:t>Converters/circuits</a:t>
                      </a:r>
                      <a:r>
                        <a:rPr lang="en-GB" sz="2400" baseline="0" dirty="0"/>
                        <a:t> number per power sector</a:t>
                      </a:r>
                      <a:endParaRPr lang="en-GB" sz="2400" dirty="0"/>
                    </a:p>
                  </a:txBody>
                  <a:tcPr/>
                </a:tc>
                <a:tc>
                  <a:txBody>
                    <a:bodyPr/>
                    <a:lstStyle/>
                    <a:p>
                      <a:r>
                        <a:rPr lang="en-GB" sz="2400" dirty="0"/>
                        <a:t>2</a:t>
                      </a:r>
                    </a:p>
                  </a:txBody>
                  <a:tcPr/>
                </a:tc>
                <a:tc>
                  <a:txBody>
                    <a:bodyPr/>
                    <a:lstStyle/>
                    <a:p>
                      <a:r>
                        <a:rPr lang="en-GB" sz="2400" dirty="0"/>
                        <a:t>-</a:t>
                      </a:r>
                    </a:p>
                  </a:txBody>
                  <a:tcPr/>
                </a:tc>
                <a:extLst>
                  <a:ext uri="{0D108BD9-81ED-4DB2-BD59-A6C34878D82A}">
                    <a16:rowId xmlns:a16="http://schemas.microsoft.com/office/drawing/2014/main" val="1394470394"/>
                  </a:ext>
                </a:extLst>
              </a:tr>
              <a:tr h="370840">
                <a:tc>
                  <a:txBody>
                    <a:bodyPr/>
                    <a:lstStyle/>
                    <a:p>
                      <a:r>
                        <a:rPr lang="en-GB" sz="2400" dirty="0"/>
                        <a:t>Resistance per circuit</a:t>
                      </a:r>
                    </a:p>
                  </a:txBody>
                  <a:tcPr/>
                </a:tc>
                <a:tc>
                  <a:txBody>
                    <a:bodyPr/>
                    <a:lstStyle/>
                    <a:p>
                      <a:r>
                        <a:rPr lang="en-GB" sz="2400" dirty="0"/>
                        <a:t>50</a:t>
                      </a:r>
                    </a:p>
                  </a:txBody>
                  <a:tcPr/>
                </a:tc>
                <a:tc>
                  <a:txBody>
                    <a:bodyPr/>
                    <a:lstStyle/>
                    <a:p>
                      <a:r>
                        <a:rPr lang="en-GB" sz="2400" dirty="0"/>
                        <a:t>m</a:t>
                      </a:r>
                      <a:r>
                        <a:rPr lang="el-GR" sz="2400" dirty="0"/>
                        <a:t>Ω</a:t>
                      </a:r>
                      <a:endParaRPr lang="en-GB" sz="2400" dirty="0"/>
                    </a:p>
                  </a:txBody>
                  <a:tcPr/>
                </a:tc>
                <a:extLst>
                  <a:ext uri="{0D108BD9-81ED-4DB2-BD59-A6C34878D82A}">
                    <a16:rowId xmlns:a16="http://schemas.microsoft.com/office/drawing/2014/main" val="3637235618"/>
                  </a:ext>
                </a:extLst>
              </a:tr>
              <a:tr h="370840">
                <a:tc>
                  <a:txBody>
                    <a:bodyPr/>
                    <a:lstStyle/>
                    <a:p>
                      <a:r>
                        <a:rPr lang="es-ES" sz="2400" dirty="0" err="1"/>
                        <a:t>Inductance</a:t>
                      </a:r>
                      <a:r>
                        <a:rPr lang="es-ES" sz="2400" dirty="0"/>
                        <a:t> per </a:t>
                      </a:r>
                      <a:r>
                        <a:rPr lang="es-ES" sz="2400" dirty="0" err="1"/>
                        <a:t>circuit</a:t>
                      </a:r>
                      <a:endParaRPr lang="en-GB" sz="2400" dirty="0"/>
                    </a:p>
                  </a:txBody>
                  <a:tcPr/>
                </a:tc>
                <a:tc>
                  <a:txBody>
                    <a:bodyPr/>
                    <a:lstStyle/>
                    <a:p>
                      <a:r>
                        <a:rPr lang="en-GB" sz="2400" b="0" dirty="0">
                          <a:solidFill>
                            <a:schemeClr val="tx1"/>
                          </a:solidFill>
                        </a:rPr>
                        <a:t>~</a:t>
                      </a:r>
                      <a:r>
                        <a:rPr lang="es-ES" sz="2400" b="0" dirty="0">
                          <a:solidFill>
                            <a:schemeClr val="tx1"/>
                          </a:solidFill>
                        </a:rPr>
                        <a:t>160</a:t>
                      </a:r>
                      <a:endParaRPr lang="en-GB" sz="2400" b="0" dirty="0">
                        <a:solidFill>
                          <a:schemeClr val="tx1"/>
                        </a:solidFill>
                      </a:endParaRPr>
                    </a:p>
                  </a:txBody>
                  <a:tcPr/>
                </a:tc>
                <a:tc>
                  <a:txBody>
                    <a:bodyPr/>
                    <a:lstStyle/>
                    <a:p>
                      <a:r>
                        <a:rPr lang="es-ES" sz="2400" b="0" dirty="0" err="1">
                          <a:solidFill>
                            <a:schemeClr val="tx1"/>
                          </a:solidFill>
                        </a:rPr>
                        <a:t>mH</a:t>
                      </a:r>
                      <a:endParaRPr lang="en-GB" sz="2400" b="0" dirty="0">
                        <a:solidFill>
                          <a:schemeClr val="tx1"/>
                        </a:solidFill>
                      </a:endParaRPr>
                    </a:p>
                  </a:txBody>
                  <a:tcPr/>
                </a:tc>
                <a:extLst>
                  <a:ext uri="{0D108BD9-81ED-4DB2-BD59-A6C34878D82A}">
                    <a16:rowId xmlns:a16="http://schemas.microsoft.com/office/drawing/2014/main" val="4096341165"/>
                  </a:ext>
                </a:extLst>
              </a:tr>
              <a:tr h="370840">
                <a:tc>
                  <a:txBody>
                    <a:bodyPr/>
                    <a:lstStyle/>
                    <a:p>
                      <a:r>
                        <a:rPr lang="en-GB" sz="2400" dirty="0"/>
                        <a:t>Current per circuit (1 turn magnet)</a:t>
                      </a:r>
                    </a:p>
                  </a:txBody>
                  <a:tcPr/>
                </a:tc>
                <a:tc>
                  <a:txBody>
                    <a:bodyPr/>
                    <a:lstStyle/>
                    <a:p>
                      <a:r>
                        <a:rPr lang="en-GB" sz="2400" dirty="0"/>
                        <a:t>3.8</a:t>
                      </a:r>
                    </a:p>
                  </a:txBody>
                  <a:tcPr/>
                </a:tc>
                <a:tc>
                  <a:txBody>
                    <a:bodyPr/>
                    <a:lstStyle/>
                    <a:p>
                      <a:r>
                        <a:rPr lang="en-GB" sz="2400" dirty="0"/>
                        <a:t>kA</a:t>
                      </a:r>
                    </a:p>
                  </a:txBody>
                  <a:tcPr/>
                </a:tc>
                <a:extLst>
                  <a:ext uri="{0D108BD9-81ED-4DB2-BD59-A6C34878D82A}">
                    <a16:rowId xmlns:a16="http://schemas.microsoft.com/office/drawing/2014/main" val="2913744553"/>
                  </a:ext>
                </a:extLst>
              </a:tr>
              <a:tr h="370840">
                <a:tc>
                  <a:txBody>
                    <a:bodyPr/>
                    <a:lstStyle/>
                    <a:p>
                      <a:r>
                        <a:rPr lang="en-GB" sz="2400" dirty="0"/>
                        <a:t>Voltage per circuit</a:t>
                      </a:r>
                    </a:p>
                  </a:txBody>
                  <a:tcPr/>
                </a:tc>
                <a:tc>
                  <a:txBody>
                    <a:bodyPr/>
                    <a:lstStyle/>
                    <a:p>
                      <a:r>
                        <a:rPr lang="en-GB" sz="2400" dirty="0"/>
                        <a:t>378</a:t>
                      </a:r>
                    </a:p>
                  </a:txBody>
                  <a:tcPr/>
                </a:tc>
                <a:tc>
                  <a:txBody>
                    <a:bodyPr/>
                    <a:lstStyle/>
                    <a:p>
                      <a:r>
                        <a:rPr lang="en-GB" sz="2400" dirty="0"/>
                        <a:t>V</a:t>
                      </a:r>
                    </a:p>
                  </a:txBody>
                  <a:tcPr/>
                </a:tc>
                <a:extLst>
                  <a:ext uri="{0D108BD9-81ED-4DB2-BD59-A6C34878D82A}">
                    <a16:rowId xmlns:a16="http://schemas.microsoft.com/office/drawing/2014/main" val="1708835481"/>
                  </a:ext>
                </a:extLst>
              </a:tr>
              <a:tr h="370840">
                <a:tc>
                  <a:txBody>
                    <a:bodyPr/>
                    <a:lstStyle/>
                    <a:p>
                      <a:r>
                        <a:rPr lang="en-GB" sz="2400" dirty="0"/>
                        <a:t>Nominal maximum power (selected converter: 400V, 3.8kA)</a:t>
                      </a:r>
                    </a:p>
                  </a:txBody>
                  <a:tcPr/>
                </a:tc>
                <a:tc>
                  <a:txBody>
                    <a:bodyPr/>
                    <a:lstStyle/>
                    <a:p>
                      <a:r>
                        <a:rPr lang="en-GB" sz="2400" dirty="0"/>
                        <a:t>1436</a:t>
                      </a:r>
                    </a:p>
                  </a:txBody>
                  <a:tcPr/>
                </a:tc>
                <a:tc>
                  <a:txBody>
                    <a:bodyPr/>
                    <a:lstStyle/>
                    <a:p>
                      <a:r>
                        <a:rPr lang="en-GB" sz="2400" dirty="0"/>
                        <a:t>kW</a:t>
                      </a:r>
                    </a:p>
                  </a:txBody>
                  <a:tcPr/>
                </a:tc>
                <a:extLst>
                  <a:ext uri="{0D108BD9-81ED-4DB2-BD59-A6C34878D82A}">
                    <a16:rowId xmlns:a16="http://schemas.microsoft.com/office/drawing/2014/main" val="439370891"/>
                  </a:ext>
                </a:extLst>
              </a:tr>
              <a:tr h="370840">
                <a:tc>
                  <a:txBody>
                    <a:bodyPr/>
                    <a:lstStyle/>
                    <a:p>
                      <a:r>
                        <a:rPr lang="en-GB" sz="2400" dirty="0"/>
                        <a:t>Magnet’s average consumption</a:t>
                      </a:r>
                    </a:p>
                  </a:txBody>
                  <a:tcPr/>
                </a:tc>
                <a:tc>
                  <a:txBody>
                    <a:bodyPr/>
                    <a:lstStyle/>
                    <a:p>
                      <a:r>
                        <a:rPr lang="en-GB" sz="2400" dirty="0"/>
                        <a:t>260</a:t>
                      </a:r>
                    </a:p>
                  </a:txBody>
                  <a:tcPr/>
                </a:tc>
                <a:tc>
                  <a:txBody>
                    <a:bodyPr/>
                    <a:lstStyle/>
                    <a:p>
                      <a:r>
                        <a:rPr lang="en-GB" sz="2400" dirty="0"/>
                        <a:t>kW</a:t>
                      </a:r>
                    </a:p>
                  </a:txBody>
                  <a:tcPr/>
                </a:tc>
                <a:extLst>
                  <a:ext uri="{0D108BD9-81ED-4DB2-BD59-A6C34878D82A}">
                    <a16:rowId xmlns:a16="http://schemas.microsoft.com/office/drawing/2014/main" val="3688638704"/>
                  </a:ext>
                </a:extLst>
              </a:tr>
              <a:tr h="370840">
                <a:tc>
                  <a:txBody>
                    <a:bodyPr/>
                    <a:lstStyle/>
                    <a:p>
                      <a:r>
                        <a:rPr lang="en-GB" sz="2400" b="1" dirty="0"/>
                        <a:t>Converter footprint requirement (1 unit)</a:t>
                      </a:r>
                    </a:p>
                  </a:txBody>
                  <a:tcPr/>
                </a:tc>
                <a:tc>
                  <a:txBody>
                    <a:bodyPr/>
                    <a:lstStyle/>
                    <a:p>
                      <a:r>
                        <a:rPr lang="en-GB" sz="2400" b="1" dirty="0"/>
                        <a:t>~55</a:t>
                      </a:r>
                    </a:p>
                  </a:txBody>
                  <a:tcPr/>
                </a:tc>
                <a:tc>
                  <a:txBody>
                    <a:bodyPr/>
                    <a:lstStyle/>
                    <a:p>
                      <a:r>
                        <a:rPr lang="en-GB" sz="2400" b="1" dirty="0"/>
                        <a:t>m</a:t>
                      </a:r>
                      <a:r>
                        <a:rPr lang="en-GB" sz="2400" b="1" baseline="30000" dirty="0"/>
                        <a:t>2</a:t>
                      </a:r>
                    </a:p>
                  </a:txBody>
                  <a:tcPr/>
                </a:tc>
                <a:extLst>
                  <a:ext uri="{0D108BD9-81ED-4DB2-BD59-A6C34878D82A}">
                    <a16:rowId xmlns:a16="http://schemas.microsoft.com/office/drawing/2014/main" val="2300470257"/>
                  </a:ext>
                </a:extLst>
              </a:tr>
              <a:tr h="370840">
                <a:tc>
                  <a:txBody>
                    <a:bodyPr/>
                    <a:lstStyle/>
                    <a:p>
                      <a:r>
                        <a:rPr lang="en-GB" sz="2400" dirty="0"/>
                        <a:t>Converter’s losses</a:t>
                      </a:r>
                    </a:p>
                  </a:txBody>
                  <a:tcPr/>
                </a:tc>
                <a:tc>
                  <a:txBody>
                    <a:bodyPr/>
                    <a:lstStyle/>
                    <a:p>
                      <a:r>
                        <a:rPr lang="en-GB" sz="2400" dirty="0"/>
                        <a:t>10</a:t>
                      </a:r>
                    </a:p>
                  </a:txBody>
                  <a:tcPr/>
                </a:tc>
                <a:tc>
                  <a:txBody>
                    <a:bodyPr/>
                    <a:lstStyle/>
                    <a:p>
                      <a:r>
                        <a:rPr lang="en-GB" sz="2400" dirty="0"/>
                        <a:t>%</a:t>
                      </a:r>
                    </a:p>
                  </a:txBody>
                  <a:tcPr/>
                </a:tc>
                <a:extLst>
                  <a:ext uri="{0D108BD9-81ED-4DB2-BD59-A6C34878D82A}">
                    <a16:rowId xmlns:a16="http://schemas.microsoft.com/office/drawing/2014/main" val="94040270"/>
                  </a:ext>
                </a:extLst>
              </a:tr>
              <a:tr h="370840">
                <a:tc>
                  <a:txBody>
                    <a:bodyPr/>
                    <a:lstStyle/>
                    <a:p>
                      <a:r>
                        <a:rPr lang="en-GB" sz="2400" b="1" dirty="0"/>
                        <a:t>Converter losses in water</a:t>
                      </a:r>
                    </a:p>
                  </a:txBody>
                  <a:tcPr/>
                </a:tc>
                <a:tc>
                  <a:txBody>
                    <a:bodyPr/>
                    <a:lstStyle/>
                    <a:p>
                      <a:r>
                        <a:rPr lang="en-GB" sz="2400" b="1" dirty="0"/>
                        <a:t>~23</a:t>
                      </a:r>
                    </a:p>
                  </a:txBody>
                  <a:tcPr/>
                </a:tc>
                <a:tc>
                  <a:txBody>
                    <a:bodyPr/>
                    <a:lstStyle/>
                    <a:p>
                      <a:r>
                        <a:rPr lang="en-GB" sz="2400" b="1" dirty="0"/>
                        <a:t>kW</a:t>
                      </a:r>
                    </a:p>
                  </a:txBody>
                  <a:tcPr/>
                </a:tc>
                <a:extLst>
                  <a:ext uri="{0D108BD9-81ED-4DB2-BD59-A6C34878D82A}">
                    <a16:rowId xmlns:a16="http://schemas.microsoft.com/office/drawing/2014/main" val="2891318870"/>
                  </a:ext>
                </a:extLst>
              </a:tr>
              <a:tr h="370840">
                <a:tc>
                  <a:txBody>
                    <a:bodyPr/>
                    <a:lstStyle/>
                    <a:p>
                      <a:r>
                        <a:rPr lang="en-GB" sz="2400" b="1" dirty="0"/>
                        <a:t>Converter losses in air</a:t>
                      </a:r>
                    </a:p>
                  </a:txBody>
                  <a:tcPr/>
                </a:tc>
                <a:tc>
                  <a:txBody>
                    <a:bodyPr/>
                    <a:lstStyle/>
                    <a:p>
                      <a:r>
                        <a:rPr lang="en-GB" sz="2400" b="1" dirty="0"/>
                        <a:t>~3</a:t>
                      </a:r>
                    </a:p>
                  </a:txBody>
                  <a:tcPr/>
                </a:tc>
                <a:tc>
                  <a:txBody>
                    <a:bodyPr/>
                    <a:lstStyle/>
                    <a:p>
                      <a:r>
                        <a:rPr lang="en-GB" sz="2400" b="1" dirty="0"/>
                        <a:t>kW</a:t>
                      </a:r>
                    </a:p>
                  </a:txBody>
                  <a:tcPr/>
                </a:tc>
                <a:extLst>
                  <a:ext uri="{0D108BD9-81ED-4DB2-BD59-A6C34878D82A}">
                    <a16:rowId xmlns:a16="http://schemas.microsoft.com/office/drawing/2014/main" val="4204317974"/>
                  </a:ext>
                </a:extLst>
              </a:tr>
              <a:tr h="370840">
                <a:tc>
                  <a:txBody>
                    <a:bodyPr/>
                    <a:lstStyle/>
                    <a:p>
                      <a:r>
                        <a:rPr lang="en-GB" sz="2400" dirty="0"/>
                        <a:t>DC cable distance per circuit (4 x 400 mm</a:t>
                      </a:r>
                      <a:r>
                        <a:rPr lang="en-GB" sz="2400" baseline="30000" dirty="0"/>
                        <a:t>2</a:t>
                      </a:r>
                      <a:r>
                        <a:rPr lang="en-GB" sz="2400" baseline="0" dirty="0"/>
                        <a:t>/ pole)</a:t>
                      </a:r>
                      <a:endParaRPr lang="en-GB" sz="2400" dirty="0"/>
                    </a:p>
                  </a:txBody>
                  <a:tcPr/>
                </a:tc>
                <a:tc>
                  <a:txBody>
                    <a:bodyPr/>
                    <a:lstStyle/>
                    <a:p>
                      <a:r>
                        <a:rPr lang="en-GB" sz="2400" dirty="0"/>
                        <a:t>50</a:t>
                      </a:r>
                    </a:p>
                  </a:txBody>
                  <a:tcPr/>
                </a:tc>
                <a:tc>
                  <a:txBody>
                    <a:bodyPr/>
                    <a:lstStyle/>
                    <a:p>
                      <a:r>
                        <a:rPr lang="en-GB" sz="2400" dirty="0"/>
                        <a:t>m</a:t>
                      </a:r>
                    </a:p>
                  </a:txBody>
                  <a:tcPr/>
                </a:tc>
                <a:extLst>
                  <a:ext uri="{0D108BD9-81ED-4DB2-BD59-A6C34878D82A}">
                    <a16:rowId xmlns:a16="http://schemas.microsoft.com/office/drawing/2014/main" val="4131708834"/>
                  </a:ext>
                </a:extLst>
              </a:tr>
              <a:tr h="370840">
                <a:tc>
                  <a:txBody>
                    <a:bodyPr/>
                    <a:lstStyle/>
                    <a:p>
                      <a:r>
                        <a:rPr lang="en-GB" sz="2400" b="1" dirty="0"/>
                        <a:t>DC cable losses per circuit</a:t>
                      </a:r>
                    </a:p>
                  </a:txBody>
                  <a:tcPr/>
                </a:tc>
                <a:tc>
                  <a:txBody>
                    <a:bodyPr/>
                    <a:lstStyle/>
                    <a:p>
                      <a:r>
                        <a:rPr lang="en-GB" sz="2400" b="1" dirty="0"/>
                        <a:t>~10</a:t>
                      </a:r>
                    </a:p>
                  </a:txBody>
                  <a:tcPr/>
                </a:tc>
                <a:tc>
                  <a:txBody>
                    <a:bodyPr/>
                    <a:lstStyle/>
                    <a:p>
                      <a:r>
                        <a:rPr lang="en-GB" sz="2400" b="1" dirty="0"/>
                        <a:t>kW</a:t>
                      </a:r>
                    </a:p>
                  </a:txBody>
                  <a:tcPr/>
                </a:tc>
                <a:extLst>
                  <a:ext uri="{0D108BD9-81ED-4DB2-BD59-A6C34878D82A}">
                    <a16:rowId xmlns:a16="http://schemas.microsoft.com/office/drawing/2014/main" val="1432357820"/>
                  </a:ext>
                </a:extLst>
              </a:tr>
              <a:tr h="370840">
                <a:tc>
                  <a:txBody>
                    <a:bodyPr/>
                    <a:lstStyle/>
                    <a:p>
                      <a:r>
                        <a:rPr lang="es-ES" sz="2400" b="1" dirty="0" err="1"/>
                        <a:t>Estimated</a:t>
                      </a:r>
                      <a:r>
                        <a:rPr lang="es-ES" sz="2400" b="1" dirty="0"/>
                        <a:t> </a:t>
                      </a:r>
                      <a:r>
                        <a:rPr lang="es-ES" sz="2400" b="1" dirty="0" err="1"/>
                        <a:t>energy</a:t>
                      </a:r>
                      <a:r>
                        <a:rPr lang="es-ES" sz="2400" b="1" dirty="0"/>
                        <a:t> </a:t>
                      </a:r>
                      <a:r>
                        <a:rPr lang="es-ES" sz="2400" b="1" dirty="0" err="1"/>
                        <a:t>storage</a:t>
                      </a:r>
                      <a:r>
                        <a:rPr lang="es-ES" sz="2400" b="1" dirty="0"/>
                        <a:t> (</a:t>
                      </a:r>
                      <a:r>
                        <a:rPr lang="es-ES" sz="2400" b="1" dirty="0" err="1"/>
                        <a:t>valid</a:t>
                      </a:r>
                      <a:r>
                        <a:rPr lang="es-ES" sz="2400" b="1" dirty="0"/>
                        <a:t> </a:t>
                      </a:r>
                      <a:r>
                        <a:rPr lang="es-ES" sz="2400" b="1" dirty="0" err="1"/>
                        <a:t>for</a:t>
                      </a:r>
                      <a:r>
                        <a:rPr lang="es-ES" sz="2400" b="1" dirty="0"/>
                        <a:t> Z and </a:t>
                      </a:r>
                      <a:r>
                        <a:rPr lang="es-ES" sz="2400" b="1" dirty="0" err="1"/>
                        <a:t>tt</a:t>
                      </a:r>
                      <a:r>
                        <a:rPr lang="es-ES" sz="2400" b="1" dirty="0"/>
                        <a:t> )</a:t>
                      </a:r>
                      <a:endParaRPr lang="en-GB" sz="2400" b="1" dirty="0"/>
                    </a:p>
                  </a:txBody>
                  <a:tcPr/>
                </a:tc>
                <a:tc>
                  <a:txBody>
                    <a:bodyPr/>
                    <a:lstStyle/>
                    <a:p>
                      <a:r>
                        <a:rPr lang="es-ES" sz="2400" b="1" dirty="0"/>
                        <a:t>~1</a:t>
                      </a:r>
                      <a:endParaRPr lang="en-GB" sz="2400" b="1" dirty="0"/>
                    </a:p>
                  </a:txBody>
                  <a:tcPr/>
                </a:tc>
                <a:tc>
                  <a:txBody>
                    <a:bodyPr/>
                    <a:lstStyle/>
                    <a:p>
                      <a:r>
                        <a:rPr lang="es-ES" sz="2400" b="1" dirty="0"/>
                        <a:t>MJ</a:t>
                      </a:r>
                      <a:endParaRPr lang="en-GB" sz="2400" b="1" dirty="0"/>
                    </a:p>
                  </a:txBody>
                  <a:tcPr/>
                </a:tc>
                <a:extLst>
                  <a:ext uri="{0D108BD9-81ED-4DB2-BD59-A6C34878D82A}">
                    <a16:rowId xmlns:a16="http://schemas.microsoft.com/office/drawing/2014/main" val="3722197942"/>
                  </a:ext>
                </a:extLst>
              </a:tr>
            </a:tbl>
          </a:graphicData>
        </a:graphic>
      </p:graphicFrame>
      <p:sp>
        <p:nvSpPr>
          <p:cNvPr id="8" name="Rectangle 7"/>
          <p:cNvSpPr/>
          <p:nvPr/>
        </p:nvSpPr>
        <p:spPr>
          <a:xfrm>
            <a:off x="5905500" y="11676887"/>
            <a:ext cx="2476500" cy="122948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rot="21012196">
            <a:off x="19404613" y="9691777"/>
            <a:ext cx="1090670" cy="462787"/>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a:cxnSpLocks/>
          </p:cNvCxnSpPr>
          <p:nvPr/>
        </p:nvCxnSpPr>
        <p:spPr>
          <a:xfrm flipV="1">
            <a:off x="13267582" y="10247586"/>
            <a:ext cx="6187066" cy="79474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87A32B4-710E-42A7-A0DE-A3075176CA06}"/>
              </a:ext>
            </a:extLst>
          </p:cNvPr>
          <p:cNvSpPr txBox="1"/>
          <p:nvPr/>
        </p:nvSpPr>
        <p:spPr>
          <a:xfrm>
            <a:off x="6614947" y="10475504"/>
            <a:ext cx="5097870" cy="566822"/>
          </a:xfrm>
          <a:prstGeom prst="rect">
            <a:avLst/>
          </a:prstGeom>
          <a:noFill/>
        </p:spPr>
        <p:txBody>
          <a:bodyPr wrap="none" rtlCol="0">
            <a:spAutoFit/>
          </a:bodyPr>
          <a:lstStyle/>
          <a:p>
            <a:pPr algn="l">
              <a:lnSpc>
                <a:spcPts val="3700"/>
              </a:lnSpc>
            </a:pPr>
            <a:r>
              <a:rPr lang="en-GB" sz="3000" dirty="0"/>
              <a:t>Estimated converter footprint</a:t>
            </a:r>
          </a:p>
        </p:txBody>
      </p:sp>
      <p:pic>
        <p:nvPicPr>
          <p:cNvPr id="27" name="Picture 26">
            <a:extLst>
              <a:ext uri="{FF2B5EF4-FFF2-40B4-BE49-F238E27FC236}">
                <a16:creationId xmlns:a16="http://schemas.microsoft.com/office/drawing/2014/main" id="{BCC0642F-8845-488F-8223-24F7C6A5BE7B}"/>
              </a:ext>
            </a:extLst>
          </p:cNvPr>
          <p:cNvPicPr>
            <a:picLocks noChangeAspect="1"/>
          </p:cNvPicPr>
          <p:nvPr/>
        </p:nvPicPr>
        <p:blipFill rotWithShape="1">
          <a:blip r:embed="rId5"/>
          <a:srcRect l="37168" t="18181" r="2771" b="11593"/>
          <a:stretch/>
        </p:blipFill>
        <p:spPr>
          <a:xfrm>
            <a:off x="783795" y="10837803"/>
            <a:ext cx="3161891" cy="2653729"/>
          </a:xfrm>
          <a:prstGeom prst="rect">
            <a:avLst/>
          </a:prstGeom>
          <a:ln w="38100">
            <a:solidFill>
              <a:srgbClr val="FF0000"/>
            </a:solidFill>
          </a:ln>
        </p:spPr>
      </p:pic>
      <p:cxnSp>
        <p:nvCxnSpPr>
          <p:cNvPr id="29" name="Straight Connector 28">
            <a:extLst>
              <a:ext uri="{FF2B5EF4-FFF2-40B4-BE49-F238E27FC236}">
                <a16:creationId xmlns:a16="http://schemas.microsoft.com/office/drawing/2014/main" id="{64D4ACFE-71EA-4770-A0A8-669070950E6F}"/>
              </a:ext>
            </a:extLst>
          </p:cNvPr>
          <p:cNvCxnSpPr>
            <a:cxnSpLocks/>
          </p:cNvCxnSpPr>
          <p:nvPr/>
        </p:nvCxnSpPr>
        <p:spPr>
          <a:xfrm flipH="1" flipV="1">
            <a:off x="3980491" y="10837803"/>
            <a:ext cx="1925009" cy="206857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9839104F-CA3B-485A-929C-25186D38E9E7}"/>
              </a:ext>
            </a:extLst>
          </p:cNvPr>
          <p:cNvSpPr txBox="1"/>
          <p:nvPr/>
        </p:nvSpPr>
        <p:spPr>
          <a:xfrm rot="2660035">
            <a:off x="7015956" y="6574589"/>
            <a:ext cx="3493264" cy="566822"/>
          </a:xfrm>
          <a:prstGeom prst="rect">
            <a:avLst/>
          </a:prstGeom>
          <a:noFill/>
        </p:spPr>
        <p:txBody>
          <a:bodyPr wrap="none" rtlCol="0">
            <a:spAutoFit/>
          </a:bodyPr>
          <a:lstStyle/>
          <a:p>
            <a:pPr algn="l">
              <a:lnSpc>
                <a:spcPts val="3700"/>
              </a:lnSpc>
            </a:pPr>
            <a:r>
              <a:rPr lang="en-GB" b="1" dirty="0">
                <a:solidFill>
                  <a:srgbClr val="FF0000"/>
                </a:solidFill>
              </a:rPr>
              <a:t>Draft numbers!</a:t>
            </a:r>
          </a:p>
        </p:txBody>
      </p:sp>
    </p:spTree>
    <p:extLst>
      <p:ext uri="{BB962C8B-B14F-4D97-AF65-F5344CB8AC3E}">
        <p14:creationId xmlns:p14="http://schemas.microsoft.com/office/powerpoint/2010/main" val="664749425"/>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20148</TotalTime>
  <Words>2813</Words>
  <Application>Microsoft Office PowerPoint</Application>
  <PresentationFormat>Custom</PresentationFormat>
  <Paragraphs>775</Paragraphs>
  <Slides>32</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32</vt:i4>
      </vt:variant>
    </vt:vector>
  </HeadingPairs>
  <TitlesOfParts>
    <vt:vector size="39" baseType="lpstr">
      <vt:lpstr>Arial</vt:lpstr>
      <vt:lpstr>Calibri</vt:lpstr>
      <vt:lpstr>Cambria Math</vt:lpstr>
      <vt:lpstr>Wingdings</vt:lpstr>
      <vt:lpstr>Introslides</vt:lpstr>
      <vt:lpstr>Titleslides, Conclusion</vt:lpstr>
      <vt:lpstr>Content Slides - Deep Blue</vt:lpstr>
      <vt:lpstr>PowerPoint Presentation</vt:lpstr>
      <vt:lpstr>Power Converters R&amp;D  –  From DC Distribution to Energy Storage Systems</vt:lpstr>
      <vt:lpstr>PowerPoint Presentation</vt:lpstr>
      <vt:lpstr>FCC-ee Power Converter DRAFT layout</vt:lpstr>
      <vt:lpstr>FCCee power converters DRAFT layout</vt:lpstr>
      <vt:lpstr>FCCee power converters DRAFT layout</vt:lpstr>
      <vt:lpstr>FCCee power converters DRAFT layout</vt:lpstr>
      <vt:lpstr>FCCee power converters DRAFT layout</vt:lpstr>
      <vt:lpstr>FCCee power converters DRAFT layout</vt:lpstr>
      <vt:lpstr>FCCee power converters DRAFT layout</vt:lpstr>
      <vt:lpstr>FCCee power converters DRAFT layout</vt:lpstr>
      <vt:lpstr>FCCee power converters DRAFT layout</vt:lpstr>
      <vt:lpstr>Summary of required space</vt:lpstr>
      <vt:lpstr>Simplified heat maps for thermal losses</vt:lpstr>
      <vt:lpstr>Summary of power consumption and losses</vt:lpstr>
      <vt:lpstr>FCCee power converters DRAFT layout</vt:lpstr>
      <vt:lpstr>Evaluating DC Distribution</vt:lpstr>
      <vt:lpstr>Advantages of DC systems over AC</vt:lpstr>
      <vt:lpstr>DC networks for the FCC: scope</vt:lpstr>
      <vt:lpstr>HVDC Transmission for the FCC</vt:lpstr>
      <vt:lpstr>FCC-hh powering specificities</vt:lpstr>
      <vt:lpstr>FCChh magnet powering specificities</vt:lpstr>
      <vt:lpstr>175 GJ…</vt:lpstr>
      <vt:lpstr>FCChh magnet powering specificities</vt:lpstr>
      <vt:lpstr>FCChh magnet powering specificities</vt:lpstr>
      <vt:lpstr>FCChh magnet powering specificities</vt:lpstr>
      <vt:lpstr>FCChh magnet powering specificities</vt:lpstr>
      <vt:lpstr>FCChh magnet powering specificities</vt:lpstr>
      <vt:lpstr>FCChh magnet powering specificities</vt:lpstr>
      <vt:lpstr>conclusion</vt:lpstr>
      <vt:lpstr>Conclusion and R&amp;D to come</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Davide Aguglia</cp:lastModifiedBy>
  <cp:revision>1067</cp:revision>
  <dcterms:created xsi:type="dcterms:W3CDTF">2020-10-29T13:06:43Z</dcterms:created>
  <dcterms:modified xsi:type="dcterms:W3CDTF">2022-06-02T07:18:35Z</dcterms:modified>
</cp:coreProperties>
</file>