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30"/>
  </p:notesMasterIdLst>
  <p:handoutMasterIdLst>
    <p:handoutMasterId r:id="rId31"/>
  </p:handoutMasterIdLst>
  <p:sldIdLst>
    <p:sldId id="276" r:id="rId4"/>
    <p:sldId id="321" r:id="rId5"/>
    <p:sldId id="320" r:id="rId6"/>
    <p:sldId id="322" r:id="rId7"/>
    <p:sldId id="323" r:id="rId8"/>
    <p:sldId id="324" r:id="rId9"/>
    <p:sldId id="325" r:id="rId10"/>
    <p:sldId id="326" r:id="rId11"/>
    <p:sldId id="327" r:id="rId12"/>
    <p:sldId id="328" r:id="rId13"/>
    <p:sldId id="340" r:id="rId14"/>
    <p:sldId id="329" r:id="rId15"/>
    <p:sldId id="330" r:id="rId16"/>
    <p:sldId id="331" r:id="rId17"/>
    <p:sldId id="337" r:id="rId18"/>
    <p:sldId id="338" r:id="rId19"/>
    <p:sldId id="332" r:id="rId20"/>
    <p:sldId id="333" r:id="rId21"/>
    <p:sldId id="334" r:id="rId22"/>
    <p:sldId id="335" r:id="rId23"/>
    <p:sldId id="343" r:id="rId24"/>
    <p:sldId id="336" r:id="rId25"/>
    <p:sldId id="339" r:id="rId26"/>
    <p:sldId id="341" r:id="rId27"/>
    <p:sldId id="342" r:id="rId28"/>
    <p:sldId id="274" r:id="rId29"/>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1"/>
            <p14:sldId id="320"/>
            <p14:sldId id="322"/>
            <p14:sldId id="323"/>
            <p14:sldId id="324"/>
            <p14:sldId id="325"/>
            <p14:sldId id="326"/>
            <p14:sldId id="327"/>
            <p14:sldId id="328"/>
            <p14:sldId id="340"/>
            <p14:sldId id="329"/>
            <p14:sldId id="330"/>
            <p14:sldId id="331"/>
            <p14:sldId id="337"/>
            <p14:sldId id="338"/>
            <p14:sldId id="332"/>
            <p14:sldId id="333"/>
            <p14:sldId id="334"/>
            <p14:sldId id="335"/>
            <p14:sldId id="343"/>
            <p14:sldId id="336"/>
            <p14:sldId id="339"/>
            <p14:sldId id="341"/>
            <p14:sldId id="342"/>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A3"/>
    <a:srgbClr val="40C245"/>
    <a:srgbClr val="FFCCFF"/>
    <a:srgbClr val="DBDBE4"/>
    <a:srgbClr val="DFDFDF"/>
    <a:srgbClr val="5B9BD5"/>
    <a:srgbClr val="0000FF"/>
    <a:srgbClr val="E8FF2E"/>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2" autoAdjust="0"/>
  </p:normalViewPr>
  <p:slideViewPr>
    <p:cSldViewPr>
      <p:cViewPr varScale="1">
        <p:scale>
          <a:sx n="34" d="100"/>
          <a:sy n="34" d="100"/>
        </p:scale>
        <p:origin x="82" y="252"/>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02/06/2022</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02.06.2022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Tree>
    <p:extLst>
      <p:ext uri="{BB962C8B-B14F-4D97-AF65-F5344CB8AC3E}">
        <p14:creationId xmlns:p14="http://schemas.microsoft.com/office/powerpoint/2010/main" val="2870322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Update of FCC-</a:t>
            </a:r>
            <a:r>
              <a:rPr lang="en-GB" dirty="0" err="1"/>
              <a:t>ee</a:t>
            </a:r>
            <a:r>
              <a:rPr lang="en-GB" dirty="0"/>
              <a:t> power demand</a:t>
            </a:r>
          </a:p>
        </p:txBody>
      </p:sp>
      <p:sp>
        <p:nvSpPr>
          <p:cNvPr id="6" name="Title 5"/>
          <p:cNvSpPr>
            <a:spLocks noGrp="1"/>
          </p:cNvSpPr>
          <p:nvPr>
            <p:ph type="title"/>
          </p:nvPr>
        </p:nvSpPr>
        <p:spPr/>
        <p:txBody>
          <a:bodyPr/>
          <a:lstStyle/>
          <a:p>
            <a:r>
              <a:rPr lang="en-GB" dirty="0"/>
              <a:t>Total power demand by machine configuration</a:t>
            </a:r>
          </a:p>
        </p:txBody>
      </p:sp>
      <p:graphicFrame>
        <p:nvGraphicFramePr>
          <p:cNvPr id="5" name="Table 4"/>
          <p:cNvGraphicFramePr>
            <a:graphicFrameLocks noGrp="1"/>
          </p:cNvGraphicFramePr>
          <p:nvPr>
            <p:extLst>
              <p:ext uri="{D42A27DB-BD31-4B8C-83A1-F6EECF244321}">
                <p14:modId xmlns:p14="http://schemas.microsoft.com/office/powerpoint/2010/main" val="613586192"/>
              </p:ext>
            </p:extLst>
          </p:nvPr>
        </p:nvGraphicFramePr>
        <p:xfrm>
          <a:off x="228599" y="4572000"/>
          <a:ext cx="16002002" cy="7955280"/>
        </p:xfrm>
        <a:graphic>
          <a:graphicData uri="http://schemas.openxmlformats.org/drawingml/2006/table">
            <a:tbl>
              <a:tblPr>
                <a:tableStyleId>{5C22544A-7EE6-4342-B048-85BDC9FD1C3A}</a:tableStyleId>
              </a:tblPr>
              <a:tblGrid>
                <a:gridCol w="6172201">
                  <a:extLst>
                    <a:ext uri="{9D8B030D-6E8A-4147-A177-3AD203B41FA5}">
                      <a16:colId xmlns:a16="http://schemas.microsoft.com/office/drawing/2014/main" val="320585520"/>
                    </a:ext>
                  </a:extLst>
                </a:gridCol>
                <a:gridCol w="1600200">
                  <a:extLst>
                    <a:ext uri="{9D8B030D-6E8A-4147-A177-3AD203B41FA5}">
                      <a16:colId xmlns:a16="http://schemas.microsoft.com/office/drawing/2014/main" val="2278272684"/>
                    </a:ext>
                  </a:extLst>
                </a:gridCol>
                <a:gridCol w="1846531">
                  <a:extLst>
                    <a:ext uri="{9D8B030D-6E8A-4147-A177-3AD203B41FA5}">
                      <a16:colId xmlns:a16="http://schemas.microsoft.com/office/drawing/2014/main" val="2346743392"/>
                    </a:ext>
                  </a:extLst>
                </a:gridCol>
                <a:gridCol w="2127690">
                  <a:extLst>
                    <a:ext uri="{9D8B030D-6E8A-4147-A177-3AD203B41FA5}">
                      <a16:colId xmlns:a16="http://schemas.microsoft.com/office/drawing/2014/main" val="3023622042"/>
                    </a:ext>
                  </a:extLst>
                </a:gridCol>
                <a:gridCol w="2127690">
                  <a:extLst>
                    <a:ext uri="{9D8B030D-6E8A-4147-A177-3AD203B41FA5}">
                      <a16:colId xmlns:a16="http://schemas.microsoft.com/office/drawing/2014/main" val="2675524899"/>
                    </a:ext>
                  </a:extLst>
                </a:gridCol>
                <a:gridCol w="2127690">
                  <a:extLst>
                    <a:ext uri="{9D8B030D-6E8A-4147-A177-3AD203B41FA5}">
                      <a16:colId xmlns:a16="http://schemas.microsoft.com/office/drawing/2014/main" val="3361421674"/>
                    </a:ext>
                  </a:extLst>
                </a:gridCol>
              </a:tblGrid>
              <a:tr h="384844">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Z</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W</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H</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TT</a:t>
                      </a:r>
                    </a:p>
                  </a:txBody>
                  <a:tcPr marL="9525" marR="9525" marT="9525" marB="0" anchor="ctr"/>
                </a:tc>
                <a:extLst>
                  <a:ext uri="{0D108BD9-81ED-4DB2-BD59-A6C34878D82A}">
                    <a16:rowId xmlns:a16="http://schemas.microsoft.com/office/drawing/2014/main" val="2309638852"/>
                  </a:ext>
                </a:extLst>
              </a:tr>
              <a:tr h="384844">
                <a:tc>
                  <a:txBody>
                    <a:bodyPr/>
                    <a:lstStyle/>
                    <a:p>
                      <a:pPr algn="l" fontAlgn="b"/>
                      <a:r>
                        <a:rPr lang="en-GB" sz="3200" b="0" i="0" u="none" strike="noStrike" dirty="0">
                          <a:solidFill>
                            <a:srgbClr val="000000"/>
                          </a:solidFill>
                          <a:effectLst/>
                          <a:latin typeface="Calibri" panose="020F0502020204030204" pitchFamily="34" charset="0"/>
                        </a:rPr>
                        <a:t>Beam energy (GeV)</a:t>
                      </a:r>
                    </a:p>
                  </a:txBody>
                  <a:tcPr marL="9525" marR="9525" marT="9525" marB="0" anchor="b"/>
                </a:tc>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45.6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182.5</a:t>
                      </a:r>
                    </a:p>
                  </a:txBody>
                  <a:tcPr marL="9525" marR="9525" marT="9525" marB="0" anchor="ctr"/>
                </a:tc>
                <a:extLst>
                  <a:ext uri="{0D108BD9-81ED-4DB2-BD59-A6C34878D82A}">
                    <a16:rowId xmlns:a16="http://schemas.microsoft.com/office/drawing/2014/main" val="2136028300"/>
                  </a:ext>
                </a:extLst>
              </a:tr>
              <a:tr h="384844">
                <a:tc>
                  <a:txBody>
                    <a:bodyPr/>
                    <a:lstStyle/>
                    <a:p>
                      <a:pPr algn="l" fontAlgn="b"/>
                      <a:r>
                        <a:rPr lang="en-GB" sz="3200" b="0" i="0" u="none" strike="noStrike" dirty="0">
                          <a:solidFill>
                            <a:srgbClr val="000000"/>
                          </a:solidFill>
                          <a:effectLst/>
                          <a:latin typeface="Calibri" panose="020F0502020204030204" pitchFamily="34" charset="0"/>
                        </a:rPr>
                        <a:t>Magnet current</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25%</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44%</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66%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320652772"/>
                  </a:ext>
                </a:extLst>
              </a:tr>
              <a:tr h="384844">
                <a:tc>
                  <a:txBody>
                    <a:bodyPr/>
                    <a:lstStyle/>
                    <a:p>
                      <a:pPr algn="l" fontAlgn="b"/>
                      <a:r>
                        <a:rPr lang="en-GB" sz="3200" b="0" i="0" u="none" strike="noStrike" dirty="0">
                          <a:solidFill>
                            <a:srgbClr val="000000"/>
                          </a:solidFill>
                          <a:effectLst/>
                          <a:latin typeface="Calibri" panose="020F0502020204030204" pitchFamily="34" charset="0"/>
                        </a:rPr>
                        <a:t>Power ratio</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19%</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43%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419613825"/>
                  </a:ext>
                </a:extLst>
              </a:tr>
              <a:tr h="384844">
                <a:tc>
                  <a:txBody>
                    <a:bodyPr/>
                    <a:lstStyle/>
                    <a:p>
                      <a:pPr algn="l" fontAlgn="b"/>
                      <a:r>
                        <a:rPr lang="en-GB" sz="3200" b="0" i="0" u="none" strike="noStrike" dirty="0">
                          <a:solidFill>
                            <a:srgbClr val="000000"/>
                          </a:solidFill>
                          <a:effectLst/>
                          <a:latin typeface="Calibri" panose="020F0502020204030204" pitchFamily="34" charset="0"/>
                        </a:rPr>
                        <a:t>PRF EL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Storage</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extLst>
                  <a:ext uri="{0D108BD9-81ED-4DB2-BD59-A6C34878D82A}">
                    <a16:rowId xmlns:a16="http://schemas.microsoft.com/office/drawing/2014/main" val="241238004"/>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PRFb</a:t>
                      </a:r>
                      <a:r>
                        <a:rPr lang="en-GB" sz="3200" b="0" i="0" u="none" strike="noStrike" dirty="0">
                          <a:solidFill>
                            <a:srgbClr val="000000"/>
                          </a:solidFill>
                          <a:effectLst/>
                          <a:latin typeface="Calibri" panose="020F0502020204030204" pitchFamily="34" charset="0"/>
                        </a:rPr>
                        <a:t> EL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872626390"/>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Pcryo</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all</a:t>
                      </a: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1,3</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12,6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15,8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47,5</a:t>
                      </a:r>
                    </a:p>
                  </a:txBody>
                  <a:tcPr marL="9525" marR="9525" marT="9525" marB="0" anchor="ctr"/>
                </a:tc>
                <a:extLst>
                  <a:ext uri="{0D108BD9-81ED-4DB2-BD59-A6C34878D82A}">
                    <a16:rowId xmlns:a16="http://schemas.microsoft.com/office/drawing/2014/main" val="3909453730"/>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Pcv</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all</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33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34</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40.2</a:t>
                      </a:r>
                    </a:p>
                  </a:txBody>
                  <a:tcPr marL="9525" marR="9525" marT="9525" marB="0" anchor="ctr"/>
                </a:tc>
                <a:extLst>
                  <a:ext uri="{0D108BD9-81ED-4DB2-BD59-A6C34878D82A}">
                    <a16:rowId xmlns:a16="http://schemas.microsoft.com/office/drawing/2014/main" val="588031136"/>
                  </a:ext>
                </a:extLst>
              </a:tr>
              <a:tr h="384844">
                <a:tc>
                  <a:txBody>
                    <a:bodyPr/>
                    <a:lstStyle/>
                    <a:p>
                      <a:pPr algn="l" fontAlgn="b"/>
                      <a:r>
                        <a:rPr lang="en-GB" sz="32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Stroage</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39</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89</a:t>
                      </a:r>
                    </a:p>
                  </a:txBody>
                  <a:tcPr marL="9525" marR="9525" marT="9525" marB="0" anchor="ctr"/>
                </a:tc>
                <a:extLst>
                  <a:ext uri="{0D108BD9-81ED-4DB2-BD59-A6C34878D82A}">
                    <a16:rowId xmlns:a16="http://schemas.microsoft.com/office/drawing/2014/main" val="1712209607"/>
                  </a:ext>
                </a:extLst>
              </a:tr>
              <a:tr h="384844">
                <a:tc>
                  <a:txBody>
                    <a:bodyPr/>
                    <a:lstStyle/>
                    <a:p>
                      <a:pPr algn="l" fontAlgn="b"/>
                      <a:r>
                        <a:rPr lang="en-GB" sz="32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604709128"/>
                  </a:ext>
                </a:extLst>
              </a:tr>
              <a:tr h="384844">
                <a:tc>
                  <a:txBody>
                    <a:bodyPr/>
                    <a:lstStyle/>
                    <a:p>
                      <a:pPr algn="l" fontAlgn="b"/>
                      <a:r>
                        <a:rPr lang="en-GB" sz="3200" b="0" i="0" u="none" strike="noStrike" dirty="0">
                          <a:solidFill>
                            <a:srgbClr val="000000"/>
                          </a:solidFill>
                          <a:effectLst/>
                          <a:latin typeface="Calibri" panose="020F0502020204030204" pitchFamily="34" charset="0"/>
                        </a:rPr>
                        <a:t>Experiments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124274925"/>
                  </a:ext>
                </a:extLst>
              </a:tr>
              <a:tr h="384844">
                <a:tc>
                  <a:txBody>
                    <a:bodyPr/>
                    <a:lstStyle/>
                    <a:p>
                      <a:pPr algn="l" fontAlgn="b"/>
                      <a:r>
                        <a:rPr lang="en-GB" sz="3200" b="0" i="0" u="none" strike="noStrike" dirty="0">
                          <a:solidFill>
                            <a:srgbClr val="000000"/>
                          </a:solidFill>
                          <a:effectLst/>
                          <a:latin typeface="Calibri" panose="020F0502020204030204" pitchFamily="34" charset="0"/>
                        </a:rPr>
                        <a:t>Data </a:t>
                      </a:r>
                      <a:r>
                        <a:rPr lang="en-GB" sz="3200" b="0" i="0" u="none" strike="noStrike" dirty="0" err="1">
                          <a:solidFill>
                            <a:srgbClr val="000000"/>
                          </a:solidFill>
                          <a:effectLst/>
                          <a:latin typeface="Calibri" panose="020F0502020204030204" pitchFamily="34" charset="0"/>
                        </a:rPr>
                        <a:t>centers</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3512213944"/>
                  </a:ext>
                </a:extLst>
              </a:tr>
              <a:tr h="384844">
                <a:tc>
                  <a:txBody>
                    <a:bodyPr/>
                    <a:lstStyle/>
                    <a:p>
                      <a:pPr algn="l" fontAlgn="b"/>
                      <a:r>
                        <a:rPr lang="en-GB" sz="3200" b="0" i="0" u="none" strike="noStrike" dirty="0">
                          <a:solidFill>
                            <a:srgbClr val="000000"/>
                          </a:solidFill>
                          <a:effectLst/>
                          <a:latin typeface="Calibri" panose="020F0502020204030204" pitchFamily="34" charset="0"/>
                        </a:rPr>
                        <a:t>General services (MW)</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extLst>
                  <a:ext uri="{0D108BD9-81ED-4DB2-BD59-A6C34878D82A}">
                    <a16:rowId xmlns:a16="http://schemas.microsoft.com/office/drawing/2014/main" val="3054593684"/>
                  </a:ext>
                </a:extLst>
              </a:tr>
              <a:tr h="384844">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65793551"/>
                  </a:ext>
                </a:extLst>
              </a:tr>
              <a:tr h="384844">
                <a:tc>
                  <a:txBody>
                    <a:bodyPr/>
                    <a:lstStyle/>
                    <a:p>
                      <a:pPr algn="l" fontAlgn="b"/>
                      <a:r>
                        <a:rPr lang="en-GB" sz="3200" b="0" i="0" u="none" strike="noStrike" dirty="0">
                          <a:solidFill>
                            <a:srgbClr val="000000"/>
                          </a:solidFill>
                          <a:effectLst/>
                          <a:latin typeface="Calibri" panose="020F0502020204030204" pitchFamily="34" charset="0"/>
                        </a:rPr>
                        <a:t>Power</a:t>
                      </a:r>
                      <a:r>
                        <a:rPr lang="en-GB" sz="3200" b="0" i="0" u="none" strike="noStrike" baseline="0" dirty="0">
                          <a:solidFill>
                            <a:srgbClr val="000000"/>
                          </a:solidFill>
                          <a:effectLst/>
                          <a:latin typeface="Calibri" panose="020F0502020204030204" pitchFamily="34" charset="0"/>
                        </a:rPr>
                        <a:t> during beam operation (MW)</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237</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262</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291</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384</a:t>
                      </a:r>
                    </a:p>
                  </a:txBody>
                  <a:tcPr marL="9525" marR="9525" marT="9525" marB="0" anchor="ctr"/>
                </a:tc>
                <a:extLst>
                  <a:ext uri="{0D108BD9-81ED-4DB2-BD59-A6C34878D82A}">
                    <a16:rowId xmlns:a16="http://schemas.microsoft.com/office/drawing/2014/main" val="136526613"/>
                  </a:ext>
                </a:extLst>
              </a:tr>
              <a:tr h="384844">
                <a:tc>
                  <a:txBody>
                    <a:bodyPr/>
                    <a:lstStyle/>
                    <a:p>
                      <a:pPr algn="l" fontAlgn="b"/>
                      <a:r>
                        <a:rPr lang="en-GB" sz="3200" b="0" i="0" u="none" strike="noStrike" dirty="0">
                          <a:solidFill>
                            <a:srgbClr val="000000"/>
                          </a:solidFill>
                          <a:effectLst/>
                          <a:latin typeface="Calibri" panose="020F0502020204030204" pitchFamily="34" charset="0"/>
                        </a:rPr>
                        <a:t>Average power / year (MW)</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143</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157</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173</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224</a:t>
                      </a:r>
                    </a:p>
                  </a:txBody>
                  <a:tcPr marL="9525" marR="9525" marT="9525" marB="0" anchor="ctr"/>
                </a:tc>
                <a:extLst>
                  <a:ext uri="{0D108BD9-81ED-4DB2-BD59-A6C34878D82A}">
                    <a16:rowId xmlns:a16="http://schemas.microsoft.com/office/drawing/2014/main" val="2197422502"/>
                  </a:ext>
                </a:extLst>
              </a:tr>
            </a:tbl>
          </a:graphicData>
        </a:graphic>
      </p:graphicFrame>
      <p:pic>
        <p:nvPicPr>
          <p:cNvPr id="12" name="Image 16">
            <a:extLst>
              <a:ext uri="{FF2B5EF4-FFF2-40B4-BE49-F238E27FC236}">
                <a16:creationId xmlns:a16="http://schemas.microsoft.com/office/drawing/2014/main" id="{29D96A68-6A3B-47A3-9ABC-0F3669AB39C2}"/>
              </a:ext>
            </a:extLst>
          </p:cNvPr>
          <p:cNvPicPr>
            <a:picLocks noChangeAspect="1"/>
          </p:cNvPicPr>
          <p:nvPr/>
        </p:nvPicPr>
        <p:blipFill rotWithShape="1">
          <a:blip r:embed="rId2"/>
          <a:srcRect b="9262"/>
          <a:stretch/>
        </p:blipFill>
        <p:spPr>
          <a:xfrm>
            <a:off x="17443029" y="7918944"/>
            <a:ext cx="5728543" cy="5128465"/>
          </a:xfrm>
          <a:prstGeom prst="rect">
            <a:avLst/>
          </a:prstGeom>
        </p:spPr>
      </p:pic>
      <p:sp>
        <p:nvSpPr>
          <p:cNvPr id="13" name="Textplatzhalter 4">
            <a:extLst>
              <a:ext uri="{FF2B5EF4-FFF2-40B4-BE49-F238E27FC236}">
                <a16:creationId xmlns:a16="http://schemas.microsoft.com/office/drawing/2014/main" id="{A4AFFA3B-453D-4223-B1C9-DC5381B77C9E}"/>
              </a:ext>
            </a:extLst>
          </p:cNvPr>
          <p:cNvSpPr txBox="1">
            <a:spLocks/>
          </p:cNvSpPr>
          <p:nvPr/>
        </p:nvSpPr>
        <p:spPr>
          <a:xfrm>
            <a:off x="16230601" y="6629400"/>
            <a:ext cx="8153400" cy="1232753"/>
          </a:xfrm>
          <a:prstGeom prst="rect">
            <a:avLst/>
          </a:prstGeom>
        </p:spPr>
        <p:txBody>
          <a:bodyPr vert="horz" lIns="91440" tIns="45720" rIns="91440" bIns="45720" rtlCol="0" anchor="ctr">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dirty="0"/>
              <a:t>The previous estimation (2018) was from 259 to 359MW</a:t>
            </a:r>
          </a:p>
        </p:txBody>
      </p:sp>
    </p:spTree>
    <p:extLst>
      <p:ext uri="{BB962C8B-B14F-4D97-AF65-F5344CB8AC3E}">
        <p14:creationId xmlns:p14="http://schemas.microsoft.com/office/powerpoint/2010/main" val="18877573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Power demand uncertainties</a:t>
            </a:r>
          </a:p>
        </p:txBody>
      </p:sp>
      <p:sp>
        <p:nvSpPr>
          <p:cNvPr id="6" name="Title 5"/>
          <p:cNvSpPr>
            <a:spLocks noGrp="1"/>
          </p:cNvSpPr>
          <p:nvPr>
            <p:ph type="title"/>
          </p:nvPr>
        </p:nvSpPr>
        <p:spPr/>
        <p:txBody>
          <a:bodyPr/>
          <a:lstStyle/>
          <a:p>
            <a:r>
              <a:rPr lang="en-GB" dirty="0"/>
              <a:t>Estimation uncertainties</a:t>
            </a:r>
          </a:p>
        </p:txBody>
      </p:sp>
      <p:graphicFrame>
        <p:nvGraphicFramePr>
          <p:cNvPr id="5" name="Table 4"/>
          <p:cNvGraphicFramePr>
            <a:graphicFrameLocks noGrp="1"/>
          </p:cNvGraphicFramePr>
          <p:nvPr>
            <p:extLst>
              <p:ext uri="{D42A27DB-BD31-4B8C-83A1-F6EECF244321}">
                <p14:modId xmlns:p14="http://schemas.microsoft.com/office/powerpoint/2010/main" val="3232114391"/>
              </p:ext>
            </p:extLst>
          </p:nvPr>
        </p:nvGraphicFramePr>
        <p:xfrm>
          <a:off x="1523999" y="8500364"/>
          <a:ext cx="17589773" cy="3480435"/>
        </p:xfrm>
        <a:graphic>
          <a:graphicData uri="http://schemas.openxmlformats.org/drawingml/2006/table">
            <a:tbl>
              <a:tblPr>
                <a:tableStyleId>{5C22544A-7EE6-4342-B048-85BDC9FD1C3A}</a:tableStyleId>
              </a:tblPr>
              <a:tblGrid>
                <a:gridCol w="6128284">
                  <a:extLst>
                    <a:ext uri="{9D8B030D-6E8A-4147-A177-3AD203B41FA5}">
                      <a16:colId xmlns:a16="http://schemas.microsoft.com/office/drawing/2014/main" val="320585520"/>
                    </a:ext>
                  </a:extLst>
                </a:gridCol>
                <a:gridCol w="2528773">
                  <a:extLst>
                    <a:ext uri="{9D8B030D-6E8A-4147-A177-3AD203B41FA5}">
                      <a16:colId xmlns:a16="http://schemas.microsoft.com/office/drawing/2014/main" val="2278272684"/>
                    </a:ext>
                  </a:extLst>
                </a:gridCol>
                <a:gridCol w="1916295">
                  <a:extLst>
                    <a:ext uri="{9D8B030D-6E8A-4147-A177-3AD203B41FA5}">
                      <a16:colId xmlns:a16="http://schemas.microsoft.com/office/drawing/2014/main" val="2346743392"/>
                    </a:ext>
                  </a:extLst>
                </a:gridCol>
                <a:gridCol w="2338807">
                  <a:extLst>
                    <a:ext uri="{9D8B030D-6E8A-4147-A177-3AD203B41FA5}">
                      <a16:colId xmlns:a16="http://schemas.microsoft.com/office/drawing/2014/main" val="3023622042"/>
                    </a:ext>
                  </a:extLst>
                </a:gridCol>
                <a:gridCol w="2338807">
                  <a:extLst>
                    <a:ext uri="{9D8B030D-6E8A-4147-A177-3AD203B41FA5}">
                      <a16:colId xmlns:a16="http://schemas.microsoft.com/office/drawing/2014/main" val="2675524899"/>
                    </a:ext>
                  </a:extLst>
                </a:gridCol>
                <a:gridCol w="2338807">
                  <a:extLst>
                    <a:ext uri="{9D8B030D-6E8A-4147-A177-3AD203B41FA5}">
                      <a16:colId xmlns:a16="http://schemas.microsoft.com/office/drawing/2014/main" val="3361421674"/>
                    </a:ext>
                  </a:extLst>
                </a:gridCol>
              </a:tblGrid>
              <a:tr h="384844">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Z</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W</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H</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TT</a:t>
                      </a:r>
                    </a:p>
                  </a:txBody>
                  <a:tcPr marL="9525" marR="9525" marT="9525" marB="0" anchor="ctr"/>
                </a:tc>
                <a:extLst>
                  <a:ext uri="{0D108BD9-81ED-4DB2-BD59-A6C34878D82A}">
                    <a16:rowId xmlns:a16="http://schemas.microsoft.com/office/drawing/2014/main" val="2731576179"/>
                  </a:ext>
                </a:extLst>
              </a:tr>
              <a:tr h="384844">
                <a:tc>
                  <a:txBody>
                    <a:bodyPr/>
                    <a:lstStyle/>
                    <a:p>
                      <a:pPr algn="l" fontAlgn="b"/>
                      <a:r>
                        <a:rPr lang="en-GB" sz="3200" b="0" i="0" u="none" strike="noStrike" dirty="0">
                          <a:solidFill>
                            <a:srgbClr val="000000"/>
                          </a:solidFill>
                          <a:effectLst/>
                          <a:latin typeface="Calibri" panose="020F0502020204030204" pitchFamily="34" charset="0"/>
                        </a:rPr>
                        <a:t>Beam energy (GeV)</a:t>
                      </a:r>
                    </a:p>
                  </a:txBody>
                  <a:tcPr marL="9525" marR="9525" marT="9525" marB="0" anchor="b"/>
                </a:tc>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45.6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182.5</a:t>
                      </a:r>
                    </a:p>
                  </a:txBody>
                  <a:tcPr marL="9525" marR="9525" marT="9525" marB="0" anchor="ctr"/>
                </a:tc>
                <a:extLst>
                  <a:ext uri="{0D108BD9-81ED-4DB2-BD59-A6C34878D82A}">
                    <a16:rowId xmlns:a16="http://schemas.microsoft.com/office/drawing/2014/main" val="3343310965"/>
                  </a:ext>
                </a:extLst>
              </a:tr>
              <a:tr h="384844">
                <a:tc>
                  <a:txBody>
                    <a:bodyPr/>
                    <a:lstStyle/>
                    <a:p>
                      <a:pPr algn="l" fontAlgn="b"/>
                      <a:r>
                        <a:rPr lang="en-GB" sz="3200" b="0" i="0" u="none" strike="noStrike" dirty="0">
                          <a:solidFill>
                            <a:srgbClr val="000000"/>
                          </a:solidFill>
                          <a:effectLst/>
                          <a:latin typeface="Calibri" panose="020F0502020204030204" pitchFamily="34" charset="0"/>
                        </a:rPr>
                        <a:t>Experiments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Pt A, D,  G, J</a:t>
                      </a: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16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16</a:t>
                      </a:r>
                    </a:p>
                  </a:txBody>
                  <a:tcPr marL="9525" marR="9525" marT="9525" marB="0" anchor="ctr"/>
                </a:tc>
                <a:extLst>
                  <a:ext uri="{0D108BD9-81ED-4DB2-BD59-A6C34878D82A}">
                    <a16:rowId xmlns:a16="http://schemas.microsoft.com/office/drawing/2014/main" val="2124274925"/>
                  </a:ext>
                </a:extLst>
              </a:tr>
              <a:tr h="384844">
                <a:tc>
                  <a:txBody>
                    <a:bodyPr/>
                    <a:lstStyle/>
                    <a:p>
                      <a:pPr algn="l" fontAlgn="b"/>
                      <a:r>
                        <a:rPr lang="en-GB" sz="3200" b="0" i="0" u="none" strike="noStrike" dirty="0">
                          <a:solidFill>
                            <a:srgbClr val="000000"/>
                          </a:solidFill>
                          <a:effectLst/>
                          <a:latin typeface="Calibri" panose="020F0502020204030204" pitchFamily="34" charset="0"/>
                        </a:rPr>
                        <a:t>Data </a:t>
                      </a:r>
                      <a:r>
                        <a:rPr lang="en-GB" sz="3200" b="0" i="0" u="none" strike="noStrike" dirty="0" err="1">
                          <a:solidFill>
                            <a:srgbClr val="000000"/>
                          </a:solidFill>
                          <a:effectLst/>
                          <a:latin typeface="Calibri" panose="020F0502020204030204" pitchFamily="34" charset="0"/>
                        </a:rPr>
                        <a:t>centers</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Pt A, D,  G, J</a:t>
                      </a: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3512213944"/>
                  </a:ext>
                </a:extLst>
              </a:tr>
              <a:tr h="384844">
                <a:tc>
                  <a:txBody>
                    <a:bodyPr/>
                    <a:lstStyle/>
                    <a:p>
                      <a:pPr algn="l" fontAlgn="b"/>
                      <a:r>
                        <a:rPr lang="en-GB" sz="3200" b="0" i="0" u="none" strike="noStrike" dirty="0">
                          <a:solidFill>
                            <a:srgbClr val="000000"/>
                          </a:solidFill>
                          <a:effectLst/>
                          <a:latin typeface="Calibri" panose="020F0502020204030204" pitchFamily="34" charset="0"/>
                        </a:rPr>
                        <a:t>General services (MW)</a:t>
                      </a:r>
                    </a:p>
                  </a:txBody>
                  <a:tcPr marL="9525" marR="9525" marT="9525" marB="0" anchor="b"/>
                </a:tc>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26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26</a:t>
                      </a:r>
                    </a:p>
                  </a:txBody>
                  <a:tcPr marL="9525" marR="9525" marT="9525" marB="0" anchor="ctr"/>
                </a:tc>
                <a:extLst>
                  <a:ext uri="{0D108BD9-81ED-4DB2-BD59-A6C34878D82A}">
                    <a16:rowId xmlns:a16="http://schemas.microsoft.com/office/drawing/2014/main" val="3054593684"/>
                  </a:ext>
                </a:extLst>
              </a:tr>
              <a:tr h="384844">
                <a:tc>
                  <a:txBody>
                    <a:bodyPr/>
                    <a:lstStyle/>
                    <a:p>
                      <a:pPr algn="l" fontAlgn="b"/>
                      <a:r>
                        <a:rPr lang="en-GB" sz="3200" b="0" i="0" u="none" strike="noStrike" dirty="0">
                          <a:solidFill>
                            <a:srgbClr val="000000"/>
                          </a:solidFill>
                          <a:effectLst/>
                          <a:latin typeface="Calibri" panose="020F0502020204030204" pitchFamily="34" charset="0"/>
                        </a:rPr>
                        <a:t>Compare to previous slide (MW)</a:t>
                      </a:r>
                    </a:p>
                  </a:txBody>
                  <a:tcPr marL="9525" marR="9525" marT="9525" marB="0" anchor="b"/>
                </a:tc>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2465793551"/>
                  </a:ext>
                </a:extLst>
              </a:tr>
              <a:tr h="384844">
                <a:tc>
                  <a:txBody>
                    <a:bodyPr/>
                    <a:lstStyle/>
                    <a:p>
                      <a:pPr algn="l" fontAlgn="b"/>
                      <a:r>
                        <a:rPr lang="en-GB" sz="3200" b="0" i="0" u="none" strike="noStrike" dirty="0">
                          <a:solidFill>
                            <a:srgbClr val="000000"/>
                          </a:solidFill>
                          <a:effectLst/>
                          <a:latin typeface="Calibri" panose="020F0502020204030204" pitchFamily="34" charset="0"/>
                        </a:rPr>
                        <a:t>Power</a:t>
                      </a:r>
                      <a:r>
                        <a:rPr lang="en-GB" sz="3200" b="0" i="0" u="none" strike="noStrike" baseline="0" dirty="0">
                          <a:solidFill>
                            <a:srgbClr val="000000"/>
                          </a:solidFill>
                          <a:effectLst/>
                          <a:latin typeface="Calibri" panose="020F0502020204030204" pitchFamily="34" charset="0"/>
                        </a:rPr>
                        <a:t> during beam operation (MW)</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239</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264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293</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386</a:t>
                      </a:r>
                    </a:p>
                  </a:txBody>
                  <a:tcPr marL="9525" marR="9525" marT="9525" marB="0" anchor="ctr"/>
                </a:tc>
                <a:extLst>
                  <a:ext uri="{0D108BD9-81ED-4DB2-BD59-A6C34878D82A}">
                    <a16:rowId xmlns:a16="http://schemas.microsoft.com/office/drawing/2014/main" val="136526613"/>
                  </a:ext>
                </a:extLst>
              </a:tr>
            </a:tbl>
          </a:graphicData>
        </a:graphic>
      </p:graphicFrame>
      <p:sp>
        <p:nvSpPr>
          <p:cNvPr id="8" name="Text Placeholder 3"/>
          <p:cNvSpPr>
            <a:spLocks noGrp="1"/>
          </p:cNvSpPr>
          <p:nvPr>
            <p:ph type="body" sz="quarter" idx="12"/>
          </p:nvPr>
        </p:nvSpPr>
        <p:spPr>
          <a:xfrm>
            <a:off x="1180798" y="4654799"/>
            <a:ext cx="21374401" cy="7326000"/>
          </a:xfrm>
        </p:spPr>
        <p:txBody>
          <a:bodyPr/>
          <a:lstStyle/>
          <a:p>
            <a:r>
              <a:rPr lang="en-US" dirty="0"/>
              <a:t>The main loads are known for the storage ring, still, a lot of equipment is not defined.</a:t>
            </a:r>
          </a:p>
          <a:p>
            <a:r>
              <a:rPr lang="en-US" dirty="0"/>
              <a:t>Also, a lot of unknown on the Booster, equipment and operation mode (types of cycle)</a:t>
            </a:r>
          </a:p>
          <a:p>
            <a:r>
              <a:rPr lang="en-US" dirty="0"/>
              <a:t>Power cables, 20MW, can be optimized, 50% gain?</a:t>
            </a:r>
          </a:p>
          <a:p>
            <a:r>
              <a:rPr lang="en-US" dirty="0"/>
              <a:t>Option for 4 experiments, 4 * 4MW</a:t>
            </a:r>
          </a:p>
          <a:p>
            <a:r>
              <a:rPr lang="en-US" dirty="0"/>
              <a:t>General services are over-estimated (estimation based on LHC, but with mixed loads), should be below 26MW </a:t>
            </a:r>
          </a:p>
          <a:p>
            <a:endParaRPr lang="en-US" dirty="0"/>
          </a:p>
          <a:p>
            <a:r>
              <a:rPr lang="en-US" dirty="0"/>
              <a:t>Despite of a lot of unknown of the accelerator systems, the global uncertainty is &lt; 5%</a:t>
            </a:r>
          </a:p>
          <a:p>
            <a:endParaRPr lang="en-US" dirty="0"/>
          </a:p>
        </p:txBody>
      </p:sp>
    </p:spTree>
    <p:extLst>
      <p:ext uri="{BB962C8B-B14F-4D97-AF65-F5344CB8AC3E}">
        <p14:creationId xmlns:p14="http://schemas.microsoft.com/office/powerpoint/2010/main" val="3694541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Infrastructure needed for FCC-</a:t>
            </a:r>
            <a:r>
              <a:rPr lang="en-GB" dirty="0" err="1"/>
              <a:t>ee</a:t>
            </a:r>
            <a:endParaRPr lang="en-GB" dirty="0"/>
          </a:p>
        </p:txBody>
      </p:sp>
      <p:sp>
        <p:nvSpPr>
          <p:cNvPr id="6" name="Title 5"/>
          <p:cNvSpPr>
            <a:spLocks noGrp="1"/>
          </p:cNvSpPr>
          <p:nvPr>
            <p:ph type="title"/>
          </p:nvPr>
        </p:nvSpPr>
        <p:spPr/>
        <p:txBody>
          <a:bodyPr/>
          <a:lstStyle/>
          <a:p>
            <a:r>
              <a:rPr lang="en-GB" dirty="0"/>
              <a:t>Power demand per points, focus RF loads</a:t>
            </a:r>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3335000" y="4800600"/>
            <a:ext cx="9354161" cy="7760607"/>
          </a:xfrm>
          <a:prstGeom prst="rect">
            <a:avLst/>
          </a:prstGeom>
        </p:spPr>
      </p:pic>
      <p:sp>
        <p:nvSpPr>
          <p:cNvPr id="18" name="Oval 17"/>
          <p:cNvSpPr>
            <a:spLocks noChangeAspect="1"/>
          </p:cNvSpPr>
          <p:nvPr/>
        </p:nvSpPr>
        <p:spPr>
          <a:xfrm>
            <a:off x="13792200" y="4994823"/>
            <a:ext cx="2064100" cy="20641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4554200" y="4146707"/>
            <a:ext cx="7162800" cy="646331"/>
          </a:xfrm>
          <a:prstGeom prst="rect">
            <a:avLst/>
          </a:prstGeom>
          <a:noFill/>
        </p:spPr>
        <p:txBody>
          <a:bodyPr wrap="square" rtlCol="0">
            <a:spAutoFit/>
          </a:bodyPr>
          <a:lstStyle/>
          <a:p>
            <a:r>
              <a:rPr lang="en-US" dirty="0">
                <a:solidFill>
                  <a:srgbClr val="FF0000"/>
                </a:solidFill>
              </a:rPr>
              <a:t>Z,W,H, RF point, 180MW</a:t>
            </a:r>
            <a:endParaRPr lang="en-GB" dirty="0">
              <a:solidFill>
                <a:srgbClr val="FF0000"/>
              </a:solidFill>
            </a:endParaRPr>
          </a:p>
        </p:txBody>
      </p:sp>
      <p:sp>
        <p:nvSpPr>
          <p:cNvPr id="20" name="Oval 19"/>
          <p:cNvSpPr>
            <a:spLocks noChangeAspect="1"/>
          </p:cNvSpPr>
          <p:nvPr/>
        </p:nvSpPr>
        <p:spPr>
          <a:xfrm>
            <a:off x="13792200" y="10521350"/>
            <a:ext cx="2064100" cy="20641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3792200" y="12787235"/>
            <a:ext cx="7095154" cy="646331"/>
          </a:xfrm>
          <a:prstGeom prst="rect">
            <a:avLst/>
          </a:prstGeom>
          <a:noFill/>
        </p:spPr>
        <p:txBody>
          <a:bodyPr wrap="square" rtlCol="0">
            <a:spAutoFit/>
          </a:bodyPr>
          <a:lstStyle/>
          <a:p>
            <a:r>
              <a:rPr lang="en-US" dirty="0">
                <a:solidFill>
                  <a:srgbClr val="FF0000"/>
                </a:solidFill>
              </a:rPr>
              <a:t>TT, RF point, 141MW</a:t>
            </a:r>
            <a:endParaRPr lang="en-GB" dirty="0">
              <a:solidFill>
                <a:srgbClr val="FF0000"/>
              </a:solidFill>
            </a:endParaRPr>
          </a:p>
        </p:txBody>
      </p:sp>
      <p:sp>
        <p:nvSpPr>
          <p:cNvPr id="22" name="Text Placeholder 3"/>
          <p:cNvSpPr>
            <a:spLocks noGrp="1"/>
          </p:cNvSpPr>
          <p:nvPr>
            <p:ph type="body" sz="quarter" idx="12"/>
          </p:nvPr>
        </p:nvSpPr>
        <p:spPr>
          <a:xfrm>
            <a:off x="1180798" y="4654799"/>
            <a:ext cx="11239801" cy="7326000"/>
          </a:xfrm>
        </p:spPr>
        <p:txBody>
          <a:bodyPr/>
          <a:lstStyle/>
          <a:p>
            <a:r>
              <a:rPr lang="en-US" dirty="0"/>
              <a:t>Strong dissymmetry of the power needs:</a:t>
            </a:r>
          </a:p>
          <a:p>
            <a:r>
              <a:rPr lang="en-US" dirty="0"/>
              <a:t>1 point needs 141MW</a:t>
            </a:r>
          </a:p>
          <a:p>
            <a:r>
              <a:rPr lang="en-US" dirty="0"/>
              <a:t>1 point needs 180MW</a:t>
            </a:r>
          </a:p>
          <a:p>
            <a:r>
              <a:rPr lang="en-US" dirty="0"/>
              <a:t>6 points need &lt;30MW</a:t>
            </a:r>
          </a:p>
          <a:p>
            <a:r>
              <a:rPr lang="en-US" dirty="0"/>
              <a:t>High RF loads move from PL to PH.</a:t>
            </a:r>
          </a:p>
        </p:txBody>
      </p:sp>
      <p:graphicFrame>
        <p:nvGraphicFramePr>
          <p:cNvPr id="4" name="Table 3"/>
          <p:cNvGraphicFramePr>
            <a:graphicFrameLocks noGrp="1"/>
          </p:cNvGraphicFramePr>
          <p:nvPr>
            <p:extLst>
              <p:ext uri="{D42A27DB-BD31-4B8C-83A1-F6EECF244321}">
                <p14:modId xmlns:p14="http://schemas.microsoft.com/office/powerpoint/2010/main" val="1833845633"/>
              </p:ext>
            </p:extLst>
          </p:nvPr>
        </p:nvGraphicFramePr>
        <p:xfrm>
          <a:off x="1676400" y="8153400"/>
          <a:ext cx="8077200" cy="4474845"/>
        </p:xfrm>
        <a:graphic>
          <a:graphicData uri="http://schemas.openxmlformats.org/drawingml/2006/table">
            <a:tbl>
              <a:tblPr>
                <a:tableStyleId>{5C22544A-7EE6-4342-B048-85BDC9FD1C3A}</a:tableStyleId>
              </a:tblPr>
              <a:tblGrid>
                <a:gridCol w="1955639">
                  <a:extLst>
                    <a:ext uri="{9D8B030D-6E8A-4147-A177-3AD203B41FA5}">
                      <a16:colId xmlns:a16="http://schemas.microsoft.com/office/drawing/2014/main" val="497188636"/>
                    </a:ext>
                  </a:extLst>
                </a:gridCol>
                <a:gridCol w="2607520">
                  <a:extLst>
                    <a:ext uri="{9D8B030D-6E8A-4147-A177-3AD203B41FA5}">
                      <a16:colId xmlns:a16="http://schemas.microsoft.com/office/drawing/2014/main" val="668507864"/>
                    </a:ext>
                  </a:extLst>
                </a:gridCol>
                <a:gridCol w="3514041">
                  <a:extLst>
                    <a:ext uri="{9D8B030D-6E8A-4147-A177-3AD203B41FA5}">
                      <a16:colId xmlns:a16="http://schemas.microsoft.com/office/drawing/2014/main" val="1853349830"/>
                    </a:ext>
                  </a:extLst>
                </a:gridCol>
              </a:tblGrid>
              <a:tr h="364067">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Max power (MW)</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023532133"/>
                  </a:ext>
                </a:extLst>
              </a:tr>
              <a:tr h="364067">
                <a:tc>
                  <a:txBody>
                    <a:bodyPr/>
                    <a:lstStyle/>
                    <a:p>
                      <a:pPr algn="l" fontAlgn="b"/>
                      <a:r>
                        <a:rPr lang="en-GB" sz="3200" u="none" strike="noStrike">
                          <a:effectLst/>
                          <a:latin typeface="+mn-lt"/>
                        </a:rPr>
                        <a:t>Point A</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Experiment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27</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444043240"/>
                  </a:ext>
                </a:extLst>
              </a:tr>
              <a:tr h="364067">
                <a:tc>
                  <a:txBody>
                    <a:bodyPr/>
                    <a:lstStyle/>
                    <a:p>
                      <a:pPr algn="l" fontAlgn="b"/>
                      <a:r>
                        <a:rPr lang="en-GB" sz="3200" u="none" strike="noStrike">
                          <a:effectLst/>
                          <a:latin typeface="+mn-lt"/>
                        </a:rPr>
                        <a:t>Point B</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21</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403906133"/>
                  </a:ext>
                </a:extLst>
              </a:tr>
              <a:tr h="364067">
                <a:tc>
                  <a:txBody>
                    <a:bodyPr/>
                    <a:lstStyle/>
                    <a:p>
                      <a:pPr algn="l" fontAlgn="b"/>
                      <a:r>
                        <a:rPr lang="en-GB" sz="3200" u="none" strike="noStrike">
                          <a:effectLst/>
                          <a:latin typeface="+mn-lt"/>
                        </a:rPr>
                        <a:t>Point D</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21</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622149548"/>
                  </a:ext>
                </a:extLst>
              </a:tr>
              <a:tr h="364067">
                <a:tc>
                  <a:txBody>
                    <a:bodyPr/>
                    <a:lstStyle/>
                    <a:p>
                      <a:pPr algn="l" fontAlgn="b"/>
                      <a:r>
                        <a:rPr lang="en-GB" sz="3200" u="none" strike="noStrike">
                          <a:effectLst/>
                          <a:latin typeface="+mn-lt"/>
                        </a:rPr>
                        <a:t>Point F</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21</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817565421"/>
                  </a:ext>
                </a:extLst>
              </a:tr>
              <a:tr h="364067">
                <a:tc>
                  <a:txBody>
                    <a:bodyPr/>
                    <a:lstStyle/>
                    <a:p>
                      <a:pPr algn="l" fontAlgn="b"/>
                      <a:r>
                        <a:rPr lang="en-GB" sz="3200" u="none" strike="noStrike">
                          <a:effectLst/>
                          <a:latin typeface="+mn-lt"/>
                        </a:rPr>
                        <a:t>Point G</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experiment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27</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879807102"/>
                  </a:ext>
                </a:extLst>
              </a:tr>
              <a:tr h="364067">
                <a:tc>
                  <a:txBody>
                    <a:bodyPr/>
                    <a:lstStyle/>
                    <a:p>
                      <a:pPr algn="l" fontAlgn="b"/>
                      <a:r>
                        <a:rPr lang="en-GB" sz="3200" u="none" strike="noStrike">
                          <a:effectLst/>
                          <a:latin typeface="+mn-lt"/>
                        </a:rPr>
                        <a:t>Point H</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RF TT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141</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686455939"/>
                  </a:ext>
                </a:extLst>
              </a:tr>
              <a:tr h="364067">
                <a:tc>
                  <a:txBody>
                    <a:bodyPr/>
                    <a:lstStyle/>
                    <a:p>
                      <a:pPr algn="l" fontAlgn="b"/>
                      <a:r>
                        <a:rPr lang="en-GB" sz="3200" u="none" strike="noStrike">
                          <a:effectLst/>
                          <a:latin typeface="+mn-lt"/>
                        </a:rPr>
                        <a:t>Point J</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21</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38350298"/>
                  </a:ext>
                </a:extLst>
              </a:tr>
              <a:tr h="364067">
                <a:tc>
                  <a:txBody>
                    <a:bodyPr/>
                    <a:lstStyle/>
                    <a:p>
                      <a:pPr algn="l" fontAlgn="b"/>
                      <a:r>
                        <a:rPr lang="en-GB" sz="3200" u="none" strike="noStrike">
                          <a:effectLst/>
                          <a:latin typeface="+mn-lt"/>
                        </a:rPr>
                        <a:t>Point L</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RF Z,W,H</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180</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684651485"/>
                  </a:ext>
                </a:extLst>
              </a:tr>
            </a:tbl>
          </a:graphicData>
        </a:graphic>
      </p:graphicFrame>
    </p:spTree>
    <p:extLst>
      <p:ext uri="{BB962C8B-B14F-4D97-AF65-F5344CB8AC3E}">
        <p14:creationId xmlns:p14="http://schemas.microsoft.com/office/powerpoint/2010/main" val="4091241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Infrastructure needed for FCC-</a:t>
            </a:r>
            <a:r>
              <a:rPr lang="en-GB" dirty="0" err="1"/>
              <a:t>ee</a:t>
            </a:r>
            <a:r>
              <a:rPr lang="en-GB" dirty="0"/>
              <a:t> Z, W,H</a:t>
            </a:r>
          </a:p>
        </p:txBody>
      </p:sp>
      <p:sp>
        <p:nvSpPr>
          <p:cNvPr id="6" name="Title 5"/>
          <p:cNvSpPr>
            <a:spLocks noGrp="1"/>
          </p:cNvSpPr>
          <p:nvPr>
            <p:ph type="title"/>
          </p:nvPr>
        </p:nvSpPr>
        <p:spPr/>
        <p:txBody>
          <a:bodyPr/>
          <a:lstStyle/>
          <a:p>
            <a:r>
              <a:rPr lang="en-GB" dirty="0"/>
              <a:t>Power demand per points, configuration Z, W, H</a:t>
            </a:r>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3335000" y="4800600"/>
            <a:ext cx="9354161" cy="7760607"/>
          </a:xfrm>
          <a:prstGeom prst="rect">
            <a:avLst/>
          </a:prstGeom>
        </p:spPr>
      </p:pic>
      <p:sp>
        <p:nvSpPr>
          <p:cNvPr id="18" name="Oval 17"/>
          <p:cNvSpPr>
            <a:spLocks noChangeAspect="1"/>
          </p:cNvSpPr>
          <p:nvPr/>
        </p:nvSpPr>
        <p:spPr>
          <a:xfrm>
            <a:off x="13792200" y="4994823"/>
            <a:ext cx="2064100" cy="2064100"/>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1734800" y="4256141"/>
            <a:ext cx="7162800" cy="646331"/>
          </a:xfrm>
          <a:prstGeom prst="rect">
            <a:avLst/>
          </a:prstGeom>
          <a:noFill/>
        </p:spPr>
        <p:txBody>
          <a:bodyPr wrap="square" rtlCol="0">
            <a:spAutoFit/>
          </a:bodyPr>
          <a:lstStyle/>
          <a:p>
            <a:r>
              <a:rPr lang="en-US" dirty="0">
                <a:solidFill>
                  <a:srgbClr val="FFC000"/>
                </a:solidFill>
              </a:rPr>
              <a:t>PL, 100% RF, 180MW</a:t>
            </a:r>
            <a:endParaRPr lang="en-GB" dirty="0">
              <a:solidFill>
                <a:srgbClr val="FFC000"/>
              </a:solidFill>
            </a:endParaRPr>
          </a:p>
        </p:txBody>
      </p:sp>
      <p:sp>
        <p:nvSpPr>
          <p:cNvPr id="22" name="Text Placeholder 3"/>
          <p:cNvSpPr>
            <a:spLocks noGrp="1"/>
          </p:cNvSpPr>
          <p:nvPr>
            <p:ph type="body" sz="quarter" idx="12"/>
          </p:nvPr>
        </p:nvSpPr>
        <p:spPr>
          <a:xfrm>
            <a:off x="1180798" y="4654799"/>
            <a:ext cx="11239801" cy="7326000"/>
          </a:xfrm>
        </p:spPr>
        <p:txBody>
          <a:bodyPr/>
          <a:lstStyle/>
          <a:p>
            <a:r>
              <a:rPr lang="en-US" dirty="0"/>
              <a:t>Very high power demand on point L, 180MW.</a:t>
            </a:r>
          </a:p>
          <a:p>
            <a:endParaRPr lang="en-US" dirty="0"/>
          </a:p>
          <a:p>
            <a:r>
              <a:rPr lang="en-US" dirty="0"/>
              <a:t>2 experiments, point A and G.</a:t>
            </a:r>
          </a:p>
        </p:txBody>
      </p:sp>
      <p:sp>
        <p:nvSpPr>
          <p:cNvPr id="12" name="TextBox 11"/>
          <p:cNvSpPr txBox="1"/>
          <p:nvPr/>
        </p:nvSpPr>
        <p:spPr>
          <a:xfrm>
            <a:off x="20831614" y="11914876"/>
            <a:ext cx="2875157" cy="646331"/>
          </a:xfrm>
          <a:prstGeom prst="rect">
            <a:avLst/>
          </a:prstGeom>
          <a:noFill/>
        </p:spPr>
        <p:txBody>
          <a:bodyPr wrap="square" rtlCol="0">
            <a:spAutoFit/>
          </a:bodyPr>
          <a:lstStyle/>
          <a:p>
            <a:r>
              <a:rPr lang="en-US" dirty="0">
                <a:solidFill>
                  <a:srgbClr val="00B050"/>
                </a:solidFill>
              </a:rPr>
              <a:t>PF, 14MW</a:t>
            </a:r>
            <a:endParaRPr lang="en-GB" dirty="0">
              <a:solidFill>
                <a:srgbClr val="00B050"/>
              </a:solidFill>
            </a:endParaRPr>
          </a:p>
        </p:txBody>
      </p:sp>
      <p:sp>
        <p:nvSpPr>
          <p:cNvPr id="13" name="TextBox 12"/>
          <p:cNvSpPr txBox="1"/>
          <p:nvPr/>
        </p:nvSpPr>
        <p:spPr>
          <a:xfrm>
            <a:off x="21217586" y="6412592"/>
            <a:ext cx="2875157" cy="646331"/>
          </a:xfrm>
          <a:prstGeom prst="rect">
            <a:avLst/>
          </a:prstGeom>
          <a:noFill/>
        </p:spPr>
        <p:txBody>
          <a:bodyPr wrap="square" rtlCol="0">
            <a:spAutoFit/>
          </a:bodyPr>
          <a:lstStyle/>
          <a:p>
            <a:r>
              <a:rPr lang="en-US" dirty="0">
                <a:solidFill>
                  <a:srgbClr val="00B050"/>
                </a:solidFill>
              </a:rPr>
              <a:t>PB, 14MW</a:t>
            </a:r>
            <a:endParaRPr lang="en-GB" dirty="0">
              <a:solidFill>
                <a:srgbClr val="00B050"/>
              </a:solidFill>
            </a:endParaRPr>
          </a:p>
        </p:txBody>
      </p:sp>
      <p:sp>
        <p:nvSpPr>
          <p:cNvPr id="14" name="TextBox 13"/>
          <p:cNvSpPr txBox="1"/>
          <p:nvPr/>
        </p:nvSpPr>
        <p:spPr>
          <a:xfrm>
            <a:off x="21430776" y="7851380"/>
            <a:ext cx="2875157" cy="646331"/>
          </a:xfrm>
          <a:prstGeom prst="rect">
            <a:avLst/>
          </a:prstGeom>
          <a:noFill/>
        </p:spPr>
        <p:txBody>
          <a:bodyPr wrap="square" rtlCol="0">
            <a:spAutoFit/>
          </a:bodyPr>
          <a:lstStyle/>
          <a:p>
            <a:r>
              <a:rPr lang="en-US" dirty="0">
                <a:solidFill>
                  <a:srgbClr val="00B050"/>
                </a:solidFill>
              </a:rPr>
              <a:t>PD, 14MW</a:t>
            </a:r>
            <a:endParaRPr lang="en-GB" dirty="0">
              <a:solidFill>
                <a:srgbClr val="00B050"/>
              </a:solidFill>
            </a:endParaRPr>
          </a:p>
        </p:txBody>
      </p:sp>
      <p:sp>
        <p:nvSpPr>
          <p:cNvPr id="16" name="TextBox 15"/>
          <p:cNvSpPr txBox="1"/>
          <p:nvPr/>
        </p:nvSpPr>
        <p:spPr>
          <a:xfrm>
            <a:off x="17602199" y="12964674"/>
            <a:ext cx="2875157" cy="646331"/>
          </a:xfrm>
          <a:prstGeom prst="rect">
            <a:avLst/>
          </a:prstGeom>
          <a:noFill/>
        </p:spPr>
        <p:txBody>
          <a:bodyPr wrap="square" rtlCol="0">
            <a:spAutoFit/>
          </a:bodyPr>
          <a:lstStyle/>
          <a:p>
            <a:r>
              <a:rPr lang="en-US" dirty="0">
                <a:solidFill>
                  <a:srgbClr val="00B050"/>
                </a:solidFill>
              </a:rPr>
              <a:t>PG, 20MW</a:t>
            </a:r>
            <a:endParaRPr lang="en-GB" dirty="0">
              <a:solidFill>
                <a:srgbClr val="00B050"/>
              </a:solidFill>
            </a:endParaRPr>
          </a:p>
        </p:txBody>
      </p:sp>
      <p:sp>
        <p:nvSpPr>
          <p:cNvPr id="17" name="TextBox 16"/>
          <p:cNvSpPr txBox="1"/>
          <p:nvPr/>
        </p:nvSpPr>
        <p:spPr>
          <a:xfrm>
            <a:off x="17602200" y="4025215"/>
            <a:ext cx="2875157" cy="646331"/>
          </a:xfrm>
          <a:prstGeom prst="rect">
            <a:avLst/>
          </a:prstGeom>
          <a:noFill/>
        </p:spPr>
        <p:txBody>
          <a:bodyPr wrap="square" rtlCol="0">
            <a:spAutoFit/>
          </a:bodyPr>
          <a:lstStyle/>
          <a:p>
            <a:r>
              <a:rPr lang="en-US" dirty="0">
                <a:solidFill>
                  <a:srgbClr val="00B050"/>
                </a:solidFill>
              </a:rPr>
              <a:t>PA, 20MW</a:t>
            </a:r>
            <a:endParaRPr lang="en-GB" dirty="0">
              <a:solidFill>
                <a:srgbClr val="00B050"/>
              </a:solidFill>
            </a:endParaRPr>
          </a:p>
        </p:txBody>
      </p:sp>
      <p:sp>
        <p:nvSpPr>
          <p:cNvPr id="23" name="TextBox 22"/>
          <p:cNvSpPr txBox="1"/>
          <p:nvPr/>
        </p:nvSpPr>
        <p:spPr>
          <a:xfrm>
            <a:off x="10715597" y="8388782"/>
            <a:ext cx="2875157" cy="646331"/>
          </a:xfrm>
          <a:prstGeom prst="rect">
            <a:avLst/>
          </a:prstGeom>
          <a:noFill/>
        </p:spPr>
        <p:txBody>
          <a:bodyPr wrap="square" rtlCol="0">
            <a:spAutoFit/>
          </a:bodyPr>
          <a:lstStyle/>
          <a:p>
            <a:r>
              <a:rPr lang="en-US" dirty="0">
                <a:solidFill>
                  <a:srgbClr val="00B050"/>
                </a:solidFill>
              </a:rPr>
              <a:t>PJ, 14MW</a:t>
            </a:r>
            <a:endParaRPr lang="en-GB" dirty="0">
              <a:solidFill>
                <a:srgbClr val="00B050"/>
              </a:solidFill>
            </a:endParaRPr>
          </a:p>
        </p:txBody>
      </p:sp>
      <p:sp>
        <p:nvSpPr>
          <p:cNvPr id="24" name="TextBox 23"/>
          <p:cNvSpPr txBox="1"/>
          <p:nvPr/>
        </p:nvSpPr>
        <p:spPr>
          <a:xfrm>
            <a:off x="12441043" y="11657633"/>
            <a:ext cx="2875157" cy="646331"/>
          </a:xfrm>
          <a:prstGeom prst="rect">
            <a:avLst/>
          </a:prstGeom>
          <a:noFill/>
        </p:spPr>
        <p:txBody>
          <a:bodyPr wrap="square" rtlCol="0">
            <a:spAutoFit/>
          </a:bodyPr>
          <a:lstStyle/>
          <a:p>
            <a:r>
              <a:rPr lang="en-US" dirty="0">
                <a:solidFill>
                  <a:srgbClr val="00B050"/>
                </a:solidFill>
              </a:rPr>
              <a:t>PH, 14MW</a:t>
            </a:r>
            <a:endParaRPr lang="en-GB" dirty="0">
              <a:solidFill>
                <a:srgbClr val="00B05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465730143"/>
              </p:ext>
            </p:extLst>
          </p:nvPr>
        </p:nvGraphicFramePr>
        <p:xfrm>
          <a:off x="1617189" y="7531532"/>
          <a:ext cx="7694826" cy="4772430"/>
        </p:xfrm>
        <a:graphic>
          <a:graphicData uri="http://schemas.openxmlformats.org/drawingml/2006/table">
            <a:tbl>
              <a:tblPr>
                <a:tableStyleId>{5C22544A-7EE6-4342-B048-85BDC9FD1C3A}</a:tableStyleId>
              </a:tblPr>
              <a:tblGrid>
                <a:gridCol w="1863059">
                  <a:extLst>
                    <a:ext uri="{9D8B030D-6E8A-4147-A177-3AD203B41FA5}">
                      <a16:colId xmlns:a16="http://schemas.microsoft.com/office/drawing/2014/main" val="3513430551"/>
                    </a:ext>
                  </a:extLst>
                </a:gridCol>
                <a:gridCol w="2484080">
                  <a:extLst>
                    <a:ext uri="{9D8B030D-6E8A-4147-A177-3AD203B41FA5}">
                      <a16:colId xmlns:a16="http://schemas.microsoft.com/office/drawing/2014/main" val="342674334"/>
                    </a:ext>
                  </a:extLst>
                </a:gridCol>
                <a:gridCol w="3347687">
                  <a:extLst>
                    <a:ext uri="{9D8B030D-6E8A-4147-A177-3AD203B41FA5}">
                      <a16:colId xmlns:a16="http://schemas.microsoft.com/office/drawing/2014/main" val="507488182"/>
                    </a:ext>
                  </a:extLst>
                </a:gridCol>
              </a:tblGrid>
              <a:tr h="530270">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Max power (MW)</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092889389"/>
                  </a:ext>
                </a:extLst>
              </a:tr>
              <a:tr h="530270">
                <a:tc>
                  <a:txBody>
                    <a:bodyPr/>
                    <a:lstStyle/>
                    <a:p>
                      <a:pPr algn="l" fontAlgn="b"/>
                      <a:r>
                        <a:rPr lang="en-GB" sz="3200" u="none" strike="noStrike">
                          <a:effectLst/>
                          <a:latin typeface="+mn-lt"/>
                        </a:rPr>
                        <a:t>Point A</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Experiment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92417222"/>
                  </a:ext>
                </a:extLst>
              </a:tr>
              <a:tr h="530270">
                <a:tc>
                  <a:txBody>
                    <a:bodyPr/>
                    <a:lstStyle/>
                    <a:p>
                      <a:pPr algn="l" fontAlgn="b"/>
                      <a:r>
                        <a:rPr lang="en-GB" sz="3200" u="none" strike="noStrike">
                          <a:effectLst/>
                          <a:latin typeface="+mn-lt"/>
                        </a:rPr>
                        <a:t>Point B</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572057851"/>
                  </a:ext>
                </a:extLst>
              </a:tr>
              <a:tr h="530270">
                <a:tc>
                  <a:txBody>
                    <a:bodyPr/>
                    <a:lstStyle/>
                    <a:p>
                      <a:pPr algn="l" fontAlgn="b"/>
                      <a:r>
                        <a:rPr lang="en-GB" sz="3200" u="none" strike="noStrike">
                          <a:effectLst/>
                          <a:latin typeface="+mn-lt"/>
                        </a:rPr>
                        <a:t>Point D</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013912887"/>
                  </a:ext>
                </a:extLst>
              </a:tr>
              <a:tr h="530270">
                <a:tc>
                  <a:txBody>
                    <a:bodyPr/>
                    <a:lstStyle/>
                    <a:p>
                      <a:pPr algn="l" fontAlgn="b"/>
                      <a:r>
                        <a:rPr lang="en-GB" sz="3200" u="none" strike="noStrike">
                          <a:effectLst/>
                          <a:latin typeface="+mn-lt"/>
                        </a:rPr>
                        <a:t>Point F</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448735755"/>
                  </a:ext>
                </a:extLst>
              </a:tr>
              <a:tr h="530270">
                <a:tc>
                  <a:txBody>
                    <a:bodyPr/>
                    <a:lstStyle/>
                    <a:p>
                      <a:pPr algn="l" fontAlgn="b"/>
                      <a:r>
                        <a:rPr lang="en-GB" sz="3200" u="none" strike="noStrike">
                          <a:effectLst/>
                          <a:latin typeface="+mn-lt"/>
                        </a:rPr>
                        <a:t>Point G</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experiment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751835818"/>
                  </a:ext>
                </a:extLst>
              </a:tr>
              <a:tr h="530270">
                <a:tc>
                  <a:txBody>
                    <a:bodyPr/>
                    <a:lstStyle/>
                    <a:p>
                      <a:pPr algn="l" fontAlgn="b"/>
                      <a:r>
                        <a:rPr lang="en-GB" sz="3200" u="none" strike="noStrike">
                          <a:effectLst/>
                          <a:latin typeface="+mn-lt"/>
                        </a:rPr>
                        <a:t>Point H</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RF TT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911964907"/>
                  </a:ext>
                </a:extLst>
              </a:tr>
              <a:tr h="530270">
                <a:tc>
                  <a:txBody>
                    <a:bodyPr/>
                    <a:lstStyle/>
                    <a:p>
                      <a:pPr algn="l" fontAlgn="b"/>
                      <a:r>
                        <a:rPr lang="en-GB" sz="3200" u="none" strike="noStrike">
                          <a:effectLst/>
                          <a:latin typeface="+mn-lt"/>
                        </a:rPr>
                        <a:t>Point J</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252062731"/>
                  </a:ext>
                </a:extLst>
              </a:tr>
              <a:tr h="530270">
                <a:tc>
                  <a:txBody>
                    <a:bodyPr/>
                    <a:lstStyle/>
                    <a:p>
                      <a:pPr algn="l" fontAlgn="b"/>
                      <a:r>
                        <a:rPr lang="en-GB" sz="3200" u="none" strike="noStrike">
                          <a:effectLst/>
                          <a:latin typeface="+mn-lt"/>
                        </a:rPr>
                        <a:t>Point L</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RF Z,W,H</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dirty="0">
                          <a:effectLst/>
                          <a:latin typeface="+mn-lt"/>
                        </a:rPr>
                        <a:t>180</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83215085"/>
                  </a:ext>
                </a:extLst>
              </a:tr>
            </a:tbl>
          </a:graphicData>
        </a:graphic>
      </p:graphicFrame>
    </p:spTree>
    <p:extLst>
      <p:ext uri="{BB962C8B-B14F-4D97-AF65-F5344CB8AC3E}">
        <p14:creationId xmlns:p14="http://schemas.microsoft.com/office/powerpoint/2010/main" val="2126707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Infrastructure needed for FCC-</a:t>
            </a:r>
            <a:r>
              <a:rPr lang="en-GB" dirty="0" err="1"/>
              <a:t>ee</a:t>
            </a:r>
            <a:r>
              <a:rPr lang="en-GB" dirty="0"/>
              <a:t> </a:t>
            </a:r>
            <a:r>
              <a:rPr lang="en-GB" dirty="0" err="1"/>
              <a:t>TTbar</a:t>
            </a:r>
            <a:endParaRPr lang="en-GB" dirty="0"/>
          </a:p>
        </p:txBody>
      </p:sp>
      <p:sp>
        <p:nvSpPr>
          <p:cNvPr id="6" name="Title 5"/>
          <p:cNvSpPr>
            <a:spLocks noGrp="1"/>
          </p:cNvSpPr>
          <p:nvPr>
            <p:ph type="title"/>
          </p:nvPr>
        </p:nvSpPr>
        <p:spPr/>
        <p:txBody>
          <a:bodyPr/>
          <a:lstStyle/>
          <a:p>
            <a:r>
              <a:rPr lang="en-GB" dirty="0"/>
              <a:t>Power demand per points, configuration </a:t>
            </a:r>
            <a:r>
              <a:rPr lang="en-GB" dirty="0" err="1"/>
              <a:t>TTbar</a:t>
            </a:r>
            <a:endParaRPr lang="en-GB" dirty="0"/>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3335000" y="4800600"/>
            <a:ext cx="9354161" cy="7760607"/>
          </a:xfrm>
          <a:prstGeom prst="rect">
            <a:avLst/>
          </a:prstGeom>
        </p:spPr>
      </p:pic>
      <p:sp>
        <p:nvSpPr>
          <p:cNvPr id="18" name="Oval 17"/>
          <p:cNvSpPr>
            <a:spLocks noChangeAspect="1"/>
          </p:cNvSpPr>
          <p:nvPr/>
        </p:nvSpPr>
        <p:spPr>
          <a:xfrm>
            <a:off x="13792200" y="4994823"/>
            <a:ext cx="2064100" cy="2064100"/>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1141191" y="3729967"/>
            <a:ext cx="7162800" cy="1200329"/>
          </a:xfrm>
          <a:prstGeom prst="rect">
            <a:avLst/>
          </a:prstGeom>
          <a:noFill/>
        </p:spPr>
        <p:txBody>
          <a:bodyPr wrap="square" rtlCol="0">
            <a:spAutoFit/>
          </a:bodyPr>
          <a:lstStyle/>
          <a:p>
            <a:r>
              <a:rPr lang="en-US" dirty="0">
                <a:solidFill>
                  <a:srgbClr val="FFC000"/>
                </a:solidFill>
              </a:rPr>
              <a:t>PL, 1/3 RF power, 101MW</a:t>
            </a:r>
          </a:p>
          <a:p>
            <a:r>
              <a:rPr lang="en-US" dirty="0">
                <a:solidFill>
                  <a:srgbClr val="FFC000"/>
                </a:solidFill>
              </a:rPr>
              <a:t>400MHz system</a:t>
            </a:r>
            <a:endParaRPr lang="en-GB" dirty="0">
              <a:solidFill>
                <a:srgbClr val="FFC000"/>
              </a:solidFill>
            </a:endParaRPr>
          </a:p>
        </p:txBody>
      </p:sp>
      <p:sp>
        <p:nvSpPr>
          <p:cNvPr id="22" name="Text Placeholder 3"/>
          <p:cNvSpPr>
            <a:spLocks noGrp="1"/>
          </p:cNvSpPr>
          <p:nvPr>
            <p:ph type="body" sz="quarter" idx="12"/>
          </p:nvPr>
        </p:nvSpPr>
        <p:spPr>
          <a:xfrm>
            <a:off x="1180798" y="4654799"/>
            <a:ext cx="11239801" cy="7326000"/>
          </a:xfrm>
        </p:spPr>
        <p:txBody>
          <a:bodyPr/>
          <a:lstStyle/>
          <a:p>
            <a:r>
              <a:rPr lang="en-US" dirty="0"/>
              <a:t>2 high power demands,</a:t>
            </a:r>
          </a:p>
          <a:p>
            <a:r>
              <a:rPr lang="en-US" dirty="0"/>
              <a:t>Point L 101MW, 40% 400MHz</a:t>
            </a:r>
          </a:p>
          <a:p>
            <a:r>
              <a:rPr lang="en-US" dirty="0"/>
              <a:t>Point H, 141MW, 60% 800MHz</a:t>
            </a:r>
          </a:p>
        </p:txBody>
      </p:sp>
      <p:sp>
        <p:nvSpPr>
          <p:cNvPr id="12" name="TextBox 11"/>
          <p:cNvSpPr txBox="1"/>
          <p:nvPr/>
        </p:nvSpPr>
        <p:spPr>
          <a:xfrm>
            <a:off x="20831614" y="11914876"/>
            <a:ext cx="2875157" cy="646331"/>
          </a:xfrm>
          <a:prstGeom prst="rect">
            <a:avLst/>
          </a:prstGeom>
          <a:noFill/>
        </p:spPr>
        <p:txBody>
          <a:bodyPr wrap="square" rtlCol="0">
            <a:spAutoFit/>
          </a:bodyPr>
          <a:lstStyle/>
          <a:p>
            <a:r>
              <a:rPr lang="en-US" dirty="0">
                <a:solidFill>
                  <a:srgbClr val="00B050"/>
                </a:solidFill>
              </a:rPr>
              <a:t>PF, 21MW</a:t>
            </a:r>
            <a:endParaRPr lang="en-GB" dirty="0">
              <a:solidFill>
                <a:srgbClr val="00B050"/>
              </a:solidFill>
            </a:endParaRPr>
          </a:p>
        </p:txBody>
      </p:sp>
      <p:sp>
        <p:nvSpPr>
          <p:cNvPr id="13" name="TextBox 12"/>
          <p:cNvSpPr txBox="1"/>
          <p:nvPr/>
        </p:nvSpPr>
        <p:spPr>
          <a:xfrm>
            <a:off x="21217586" y="6412592"/>
            <a:ext cx="2875157" cy="646331"/>
          </a:xfrm>
          <a:prstGeom prst="rect">
            <a:avLst/>
          </a:prstGeom>
          <a:noFill/>
        </p:spPr>
        <p:txBody>
          <a:bodyPr wrap="square" rtlCol="0">
            <a:spAutoFit/>
          </a:bodyPr>
          <a:lstStyle/>
          <a:p>
            <a:r>
              <a:rPr lang="en-US" dirty="0">
                <a:solidFill>
                  <a:srgbClr val="00B050"/>
                </a:solidFill>
              </a:rPr>
              <a:t>PB, 21MW</a:t>
            </a:r>
            <a:endParaRPr lang="en-GB" dirty="0">
              <a:solidFill>
                <a:srgbClr val="00B050"/>
              </a:solidFill>
            </a:endParaRPr>
          </a:p>
        </p:txBody>
      </p:sp>
      <p:sp>
        <p:nvSpPr>
          <p:cNvPr id="14" name="TextBox 13"/>
          <p:cNvSpPr txBox="1"/>
          <p:nvPr/>
        </p:nvSpPr>
        <p:spPr>
          <a:xfrm>
            <a:off x="21430776" y="7851380"/>
            <a:ext cx="2875157" cy="646331"/>
          </a:xfrm>
          <a:prstGeom prst="rect">
            <a:avLst/>
          </a:prstGeom>
          <a:noFill/>
        </p:spPr>
        <p:txBody>
          <a:bodyPr wrap="square" rtlCol="0">
            <a:spAutoFit/>
          </a:bodyPr>
          <a:lstStyle/>
          <a:p>
            <a:r>
              <a:rPr lang="en-US" dirty="0">
                <a:solidFill>
                  <a:srgbClr val="00B050"/>
                </a:solidFill>
              </a:rPr>
              <a:t>PD, 21MW</a:t>
            </a:r>
            <a:endParaRPr lang="en-GB" dirty="0">
              <a:solidFill>
                <a:srgbClr val="00B050"/>
              </a:solidFill>
            </a:endParaRPr>
          </a:p>
        </p:txBody>
      </p:sp>
      <p:sp>
        <p:nvSpPr>
          <p:cNvPr id="16" name="TextBox 15"/>
          <p:cNvSpPr txBox="1"/>
          <p:nvPr/>
        </p:nvSpPr>
        <p:spPr>
          <a:xfrm>
            <a:off x="17602199" y="12964674"/>
            <a:ext cx="2875157" cy="646331"/>
          </a:xfrm>
          <a:prstGeom prst="rect">
            <a:avLst/>
          </a:prstGeom>
          <a:noFill/>
        </p:spPr>
        <p:txBody>
          <a:bodyPr wrap="square" rtlCol="0">
            <a:spAutoFit/>
          </a:bodyPr>
          <a:lstStyle/>
          <a:p>
            <a:r>
              <a:rPr lang="en-US" dirty="0">
                <a:solidFill>
                  <a:srgbClr val="00B050"/>
                </a:solidFill>
              </a:rPr>
              <a:t>PG, 27MW</a:t>
            </a:r>
            <a:endParaRPr lang="en-GB" dirty="0">
              <a:solidFill>
                <a:srgbClr val="00B050"/>
              </a:solidFill>
            </a:endParaRPr>
          </a:p>
        </p:txBody>
      </p:sp>
      <p:sp>
        <p:nvSpPr>
          <p:cNvPr id="17" name="TextBox 16"/>
          <p:cNvSpPr txBox="1"/>
          <p:nvPr/>
        </p:nvSpPr>
        <p:spPr>
          <a:xfrm>
            <a:off x="17602200" y="4025215"/>
            <a:ext cx="2875157" cy="646331"/>
          </a:xfrm>
          <a:prstGeom prst="rect">
            <a:avLst/>
          </a:prstGeom>
          <a:noFill/>
        </p:spPr>
        <p:txBody>
          <a:bodyPr wrap="square" rtlCol="0">
            <a:spAutoFit/>
          </a:bodyPr>
          <a:lstStyle/>
          <a:p>
            <a:r>
              <a:rPr lang="en-US" dirty="0">
                <a:solidFill>
                  <a:srgbClr val="00B050"/>
                </a:solidFill>
              </a:rPr>
              <a:t>PA, 27MW</a:t>
            </a:r>
            <a:endParaRPr lang="en-GB" dirty="0">
              <a:solidFill>
                <a:srgbClr val="00B050"/>
              </a:solidFill>
            </a:endParaRPr>
          </a:p>
        </p:txBody>
      </p:sp>
      <p:sp>
        <p:nvSpPr>
          <p:cNvPr id="23" name="TextBox 22"/>
          <p:cNvSpPr txBox="1"/>
          <p:nvPr/>
        </p:nvSpPr>
        <p:spPr>
          <a:xfrm>
            <a:off x="10715597" y="8388782"/>
            <a:ext cx="2875157" cy="646331"/>
          </a:xfrm>
          <a:prstGeom prst="rect">
            <a:avLst/>
          </a:prstGeom>
          <a:noFill/>
        </p:spPr>
        <p:txBody>
          <a:bodyPr wrap="square" rtlCol="0">
            <a:spAutoFit/>
          </a:bodyPr>
          <a:lstStyle/>
          <a:p>
            <a:r>
              <a:rPr lang="en-US" dirty="0">
                <a:solidFill>
                  <a:srgbClr val="00B050"/>
                </a:solidFill>
              </a:rPr>
              <a:t>PJ, 21MW</a:t>
            </a:r>
            <a:endParaRPr lang="en-GB" dirty="0">
              <a:solidFill>
                <a:srgbClr val="00B05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80774098"/>
              </p:ext>
            </p:extLst>
          </p:nvPr>
        </p:nvGraphicFramePr>
        <p:xfrm>
          <a:off x="1617189" y="7531532"/>
          <a:ext cx="8080798" cy="4772430"/>
        </p:xfrm>
        <a:graphic>
          <a:graphicData uri="http://schemas.openxmlformats.org/drawingml/2006/table">
            <a:tbl>
              <a:tblPr>
                <a:tableStyleId>{5C22544A-7EE6-4342-B048-85BDC9FD1C3A}</a:tableStyleId>
              </a:tblPr>
              <a:tblGrid>
                <a:gridCol w="1956510">
                  <a:extLst>
                    <a:ext uri="{9D8B030D-6E8A-4147-A177-3AD203B41FA5}">
                      <a16:colId xmlns:a16="http://schemas.microsoft.com/office/drawing/2014/main" val="3513430551"/>
                    </a:ext>
                  </a:extLst>
                </a:gridCol>
                <a:gridCol w="2608681">
                  <a:extLst>
                    <a:ext uri="{9D8B030D-6E8A-4147-A177-3AD203B41FA5}">
                      <a16:colId xmlns:a16="http://schemas.microsoft.com/office/drawing/2014/main" val="342674334"/>
                    </a:ext>
                  </a:extLst>
                </a:gridCol>
                <a:gridCol w="3515607">
                  <a:extLst>
                    <a:ext uri="{9D8B030D-6E8A-4147-A177-3AD203B41FA5}">
                      <a16:colId xmlns:a16="http://schemas.microsoft.com/office/drawing/2014/main" val="507488182"/>
                    </a:ext>
                  </a:extLst>
                </a:gridCol>
              </a:tblGrid>
              <a:tr h="530270">
                <a:tc>
                  <a:txBody>
                    <a:bodyPr/>
                    <a:lstStyle/>
                    <a:p>
                      <a:pPr algn="l" fontAlgn="b"/>
                      <a:endParaRPr lang="en-GB" sz="3200" b="0" i="0" u="none" strike="noStrike" dirty="0">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Max power (MW)</a:t>
                      </a:r>
                    </a:p>
                  </a:txBody>
                  <a:tcPr marL="9525" marR="9525" marT="9525" marB="0" anchor="ctr"/>
                </a:tc>
                <a:extLst>
                  <a:ext uri="{0D108BD9-81ED-4DB2-BD59-A6C34878D82A}">
                    <a16:rowId xmlns:a16="http://schemas.microsoft.com/office/drawing/2014/main" val="3092889389"/>
                  </a:ext>
                </a:extLst>
              </a:tr>
              <a:tr h="530270">
                <a:tc>
                  <a:txBody>
                    <a:bodyPr/>
                    <a:lstStyle/>
                    <a:p>
                      <a:pPr algn="l" fontAlgn="b"/>
                      <a:r>
                        <a:rPr lang="en-GB" sz="3200" b="0" i="0" u="none" strike="noStrike">
                          <a:solidFill>
                            <a:srgbClr val="000000"/>
                          </a:solidFill>
                          <a:effectLst/>
                          <a:latin typeface="+mn-lt"/>
                        </a:rPr>
                        <a:t>Point A</a:t>
                      </a:r>
                    </a:p>
                  </a:txBody>
                  <a:tcPr marL="9525" marR="9525" marT="9525" marB="0" anchor="b"/>
                </a:tc>
                <a:tc>
                  <a:txBody>
                    <a:bodyPr/>
                    <a:lstStyle/>
                    <a:p>
                      <a:pPr algn="l" fontAlgn="b"/>
                      <a:r>
                        <a:rPr lang="en-GB" sz="3200" b="0" i="0" u="none" strike="noStrike">
                          <a:solidFill>
                            <a:srgbClr val="000000"/>
                          </a:solidFill>
                          <a:effectLst/>
                          <a:latin typeface="+mn-lt"/>
                        </a:rPr>
                        <a:t>Experiment</a:t>
                      </a:r>
                    </a:p>
                  </a:txBody>
                  <a:tcPr marL="9525" marR="9525" marT="9525" marB="0" anchor="b"/>
                </a:tc>
                <a:tc>
                  <a:txBody>
                    <a:bodyPr/>
                    <a:lstStyle/>
                    <a:p>
                      <a:pPr algn="ctr" fontAlgn="ctr"/>
                      <a:r>
                        <a:rPr lang="en-GB" sz="3200" b="0" i="0" u="none" strike="noStrike" dirty="0">
                          <a:solidFill>
                            <a:srgbClr val="000000"/>
                          </a:solidFill>
                          <a:effectLst/>
                          <a:latin typeface="+mn-lt"/>
                        </a:rPr>
                        <a:t>27</a:t>
                      </a:r>
                    </a:p>
                  </a:txBody>
                  <a:tcPr marL="9525" marR="9525" marT="9525" marB="0" anchor="ctr"/>
                </a:tc>
                <a:extLst>
                  <a:ext uri="{0D108BD9-81ED-4DB2-BD59-A6C34878D82A}">
                    <a16:rowId xmlns:a16="http://schemas.microsoft.com/office/drawing/2014/main" val="92417222"/>
                  </a:ext>
                </a:extLst>
              </a:tr>
              <a:tr h="530270">
                <a:tc>
                  <a:txBody>
                    <a:bodyPr/>
                    <a:lstStyle/>
                    <a:p>
                      <a:pPr algn="l" fontAlgn="b"/>
                      <a:r>
                        <a:rPr lang="en-GB" sz="3200" b="0" i="0" u="none" strike="noStrike">
                          <a:solidFill>
                            <a:srgbClr val="000000"/>
                          </a:solidFill>
                          <a:effectLst/>
                          <a:latin typeface="+mn-lt"/>
                        </a:rPr>
                        <a:t>Point B</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dirty="0">
                          <a:solidFill>
                            <a:srgbClr val="000000"/>
                          </a:solidFill>
                          <a:effectLst/>
                          <a:latin typeface="+mn-lt"/>
                        </a:rPr>
                        <a:t>21</a:t>
                      </a:r>
                    </a:p>
                  </a:txBody>
                  <a:tcPr marL="9525" marR="9525" marT="9525" marB="0" anchor="ctr"/>
                </a:tc>
                <a:extLst>
                  <a:ext uri="{0D108BD9-81ED-4DB2-BD59-A6C34878D82A}">
                    <a16:rowId xmlns:a16="http://schemas.microsoft.com/office/drawing/2014/main" val="2572057851"/>
                  </a:ext>
                </a:extLst>
              </a:tr>
              <a:tr h="530270">
                <a:tc>
                  <a:txBody>
                    <a:bodyPr/>
                    <a:lstStyle/>
                    <a:p>
                      <a:pPr algn="l" fontAlgn="b"/>
                      <a:r>
                        <a:rPr lang="en-GB" sz="3200" b="0" i="0" u="none" strike="noStrike">
                          <a:solidFill>
                            <a:srgbClr val="000000"/>
                          </a:solidFill>
                          <a:effectLst/>
                          <a:latin typeface="+mn-lt"/>
                        </a:rPr>
                        <a:t>Point D</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dirty="0">
                          <a:solidFill>
                            <a:srgbClr val="000000"/>
                          </a:solidFill>
                          <a:effectLst/>
                          <a:latin typeface="+mn-lt"/>
                        </a:rPr>
                        <a:t>21</a:t>
                      </a:r>
                    </a:p>
                  </a:txBody>
                  <a:tcPr marL="9525" marR="9525" marT="9525" marB="0" anchor="ctr"/>
                </a:tc>
                <a:extLst>
                  <a:ext uri="{0D108BD9-81ED-4DB2-BD59-A6C34878D82A}">
                    <a16:rowId xmlns:a16="http://schemas.microsoft.com/office/drawing/2014/main" val="3013912887"/>
                  </a:ext>
                </a:extLst>
              </a:tr>
              <a:tr h="530270">
                <a:tc>
                  <a:txBody>
                    <a:bodyPr/>
                    <a:lstStyle/>
                    <a:p>
                      <a:pPr algn="l" fontAlgn="b"/>
                      <a:r>
                        <a:rPr lang="en-GB" sz="3200" b="0" i="0" u="none" strike="noStrike">
                          <a:solidFill>
                            <a:srgbClr val="000000"/>
                          </a:solidFill>
                          <a:effectLst/>
                          <a:latin typeface="+mn-lt"/>
                        </a:rPr>
                        <a:t>Point F</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dirty="0">
                          <a:solidFill>
                            <a:srgbClr val="000000"/>
                          </a:solidFill>
                          <a:effectLst/>
                          <a:latin typeface="+mn-lt"/>
                        </a:rPr>
                        <a:t>21</a:t>
                      </a:r>
                    </a:p>
                  </a:txBody>
                  <a:tcPr marL="9525" marR="9525" marT="9525" marB="0" anchor="ctr"/>
                </a:tc>
                <a:extLst>
                  <a:ext uri="{0D108BD9-81ED-4DB2-BD59-A6C34878D82A}">
                    <a16:rowId xmlns:a16="http://schemas.microsoft.com/office/drawing/2014/main" val="1448735755"/>
                  </a:ext>
                </a:extLst>
              </a:tr>
              <a:tr h="530270">
                <a:tc>
                  <a:txBody>
                    <a:bodyPr/>
                    <a:lstStyle/>
                    <a:p>
                      <a:pPr algn="l" fontAlgn="b"/>
                      <a:r>
                        <a:rPr lang="en-GB" sz="3200" b="0" i="0" u="none" strike="noStrike">
                          <a:solidFill>
                            <a:srgbClr val="000000"/>
                          </a:solidFill>
                          <a:effectLst/>
                          <a:latin typeface="+mn-lt"/>
                        </a:rPr>
                        <a:t>Point G</a:t>
                      </a:r>
                    </a:p>
                  </a:txBody>
                  <a:tcPr marL="9525" marR="9525" marT="9525" marB="0" anchor="b"/>
                </a:tc>
                <a:tc>
                  <a:txBody>
                    <a:bodyPr/>
                    <a:lstStyle/>
                    <a:p>
                      <a:pPr algn="l" fontAlgn="b"/>
                      <a:r>
                        <a:rPr lang="en-GB" sz="3200" b="0" i="0" u="none" strike="noStrike">
                          <a:solidFill>
                            <a:srgbClr val="000000"/>
                          </a:solidFill>
                          <a:effectLst/>
                          <a:latin typeface="+mn-lt"/>
                        </a:rPr>
                        <a:t>experiment</a:t>
                      </a:r>
                    </a:p>
                  </a:txBody>
                  <a:tcPr marL="9525" marR="9525" marT="9525" marB="0" anchor="b"/>
                </a:tc>
                <a:tc>
                  <a:txBody>
                    <a:bodyPr/>
                    <a:lstStyle/>
                    <a:p>
                      <a:pPr algn="ctr" fontAlgn="ctr"/>
                      <a:r>
                        <a:rPr lang="en-GB" sz="3200" b="0" i="0" u="none" strike="noStrike" dirty="0">
                          <a:solidFill>
                            <a:srgbClr val="000000"/>
                          </a:solidFill>
                          <a:effectLst/>
                          <a:latin typeface="+mn-lt"/>
                        </a:rPr>
                        <a:t>27</a:t>
                      </a:r>
                    </a:p>
                  </a:txBody>
                  <a:tcPr marL="9525" marR="9525" marT="9525" marB="0" anchor="ctr"/>
                </a:tc>
                <a:extLst>
                  <a:ext uri="{0D108BD9-81ED-4DB2-BD59-A6C34878D82A}">
                    <a16:rowId xmlns:a16="http://schemas.microsoft.com/office/drawing/2014/main" val="1751835818"/>
                  </a:ext>
                </a:extLst>
              </a:tr>
              <a:tr h="530270">
                <a:tc>
                  <a:txBody>
                    <a:bodyPr/>
                    <a:lstStyle/>
                    <a:p>
                      <a:pPr algn="l" fontAlgn="b"/>
                      <a:r>
                        <a:rPr lang="en-GB" sz="3200" b="0" i="0" u="none" strike="noStrike">
                          <a:solidFill>
                            <a:srgbClr val="000000"/>
                          </a:solidFill>
                          <a:effectLst/>
                          <a:latin typeface="+mn-lt"/>
                        </a:rPr>
                        <a:t>Point H</a:t>
                      </a:r>
                    </a:p>
                  </a:txBody>
                  <a:tcPr marL="9525" marR="9525" marT="9525" marB="0" anchor="b"/>
                </a:tc>
                <a:tc>
                  <a:txBody>
                    <a:bodyPr/>
                    <a:lstStyle/>
                    <a:p>
                      <a:pPr algn="l" fontAlgn="b"/>
                      <a:r>
                        <a:rPr lang="en-GB" sz="3200" b="0" i="0" u="none" strike="noStrike">
                          <a:solidFill>
                            <a:srgbClr val="000000"/>
                          </a:solidFill>
                          <a:effectLst/>
                          <a:latin typeface="+mn-lt"/>
                        </a:rPr>
                        <a:t>RF TT</a:t>
                      </a:r>
                    </a:p>
                  </a:txBody>
                  <a:tcPr marL="9525" marR="9525" marT="9525" marB="0" anchor="b"/>
                </a:tc>
                <a:tc>
                  <a:txBody>
                    <a:bodyPr/>
                    <a:lstStyle/>
                    <a:p>
                      <a:pPr algn="ctr" fontAlgn="ctr"/>
                      <a:r>
                        <a:rPr lang="en-GB" sz="3200" b="0" i="0" u="none" strike="noStrike" dirty="0">
                          <a:solidFill>
                            <a:srgbClr val="000000"/>
                          </a:solidFill>
                          <a:effectLst/>
                          <a:latin typeface="+mn-lt"/>
                        </a:rPr>
                        <a:t>141</a:t>
                      </a:r>
                    </a:p>
                  </a:txBody>
                  <a:tcPr marL="9525" marR="9525" marT="9525" marB="0" anchor="ctr"/>
                </a:tc>
                <a:extLst>
                  <a:ext uri="{0D108BD9-81ED-4DB2-BD59-A6C34878D82A}">
                    <a16:rowId xmlns:a16="http://schemas.microsoft.com/office/drawing/2014/main" val="911964907"/>
                  </a:ext>
                </a:extLst>
              </a:tr>
              <a:tr h="530270">
                <a:tc>
                  <a:txBody>
                    <a:bodyPr/>
                    <a:lstStyle/>
                    <a:p>
                      <a:pPr algn="l" fontAlgn="b"/>
                      <a:r>
                        <a:rPr lang="en-GB" sz="3200" b="0" i="0" u="none" strike="noStrike">
                          <a:solidFill>
                            <a:srgbClr val="000000"/>
                          </a:solidFill>
                          <a:effectLst/>
                          <a:latin typeface="+mn-lt"/>
                        </a:rPr>
                        <a:t>Point J</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dirty="0">
                          <a:solidFill>
                            <a:srgbClr val="000000"/>
                          </a:solidFill>
                          <a:effectLst/>
                          <a:latin typeface="+mn-lt"/>
                        </a:rPr>
                        <a:t>21</a:t>
                      </a:r>
                    </a:p>
                  </a:txBody>
                  <a:tcPr marL="9525" marR="9525" marT="9525" marB="0" anchor="ctr"/>
                </a:tc>
                <a:extLst>
                  <a:ext uri="{0D108BD9-81ED-4DB2-BD59-A6C34878D82A}">
                    <a16:rowId xmlns:a16="http://schemas.microsoft.com/office/drawing/2014/main" val="3252062731"/>
                  </a:ext>
                </a:extLst>
              </a:tr>
              <a:tr h="530270">
                <a:tc>
                  <a:txBody>
                    <a:bodyPr/>
                    <a:lstStyle/>
                    <a:p>
                      <a:pPr algn="l" fontAlgn="b"/>
                      <a:r>
                        <a:rPr lang="en-GB" sz="3200" b="0" i="0" u="none" strike="noStrike">
                          <a:solidFill>
                            <a:srgbClr val="000000"/>
                          </a:solidFill>
                          <a:effectLst/>
                          <a:latin typeface="+mn-lt"/>
                        </a:rPr>
                        <a:t>Point L</a:t>
                      </a:r>
                    </a:p>
                  </a:txBody>
                  <a:tcPr marL="9525" marR="9525" marT="9525" marB="0" anchor="b"/>
                </a:tc>
                <a:tc>
                  <a:txBody>
                    <a:bodyPr/>
                    <a:lstStyle/>
                    <a:p>
                      <a:pPr algn="l" fontAlgn="b"/>
                      <a:r>
                        <a:rPr lang="en-GB" sz="3200" b="0" i="0" u="none" strike="noStrike">
                          <a:solidFill>
                            <a:srgbClr val="000000"/>
                          </a:solidFill>
                          <a:effectLst/>
                          <a:latin typeface="+mn-lt"/>
                        </a:rPr>
                        <a:t>RF Z,W,H</a:t>
                      </a:r>
                    </a:p>
                  </a:txBody>
                  <a:tcPr marL="9525" marR="9525" marT="9525" marB="0" anchor="b"/>
                </a:tc>
                <a:tc>
                  <a:txBody>
                    <a:bodyPr/>
                    <a:lstStyle/>
                    <a:p>
                      <a:pPr algn="ctr" fontAlgn="ctr"/>
                      <a:r>
                        <a:rPr lang="en-GB" sz="3200" b="0" i="0" u="none" strike="noStrike" dirty="0">
                          <a:solidFill>
                            <a:srgbClr val="000000"/>
                          </a:solidFill>
                          <a:effectLst/>
                          <a:latin typeface="+mn-lt"/>
                        </a:rPr>
                        <a:t>101</a:t>
                      </a:r>
                    </a:p>
                  </a:txBody>
                  <a:tcPr marL="9525" marR="9525" marT="9525" marB="0" anchor="ctr"/>
                </a:tc>
                <a:extLst>
                  <a:ext uri="{0D108BD9-81ED-4DB2-BD59-A6C34878D82A}">
                    <a16:rowId xmlns:a16="http://schemas.microsoft.com/office/drawing/2014/main" val="983215085"/>
                  </a:ext>
                </a:extLst>
              </a:tr>
            </a:tbl>
          </a:graphicData>
        </a:graphic>
      </p:graphicFrame>
      <p:sp>
        <p:nvSpPr>
          <p:cNvPr id="20" name="TextBox 19"/>
          <p:cNvSpPr txBox="1"/>
          <p:nvPr/>
        </p:nvSpPr>
        <p:spPr>
          <a:xfrm>
            <a:off x="10820400" y="12134671"/>
            <a:ext cx="7162800" cy="1200329"/>
          </a:xfrm>
          <a:prstGeom prst="rect">
            <a:avLst/>
          </a:prstGeom>
          <a:noFill/>
        </p:spPr>
        <p:txBody>
          <a:bodyPr wrap="square" rtlCol="0">
            <a:spAutoFit/>
          </a:bodyPr>
          <a:lstStyle/>
          <a:p>
            <a:r>
              <a:rPr lang="en-US" dirty="0">
                <a:solidFill>
                  <a:srgbClr val="FFC000"/>
                </a:solidFill>
              </a:rPr>
              <a:t>PH, 2/3 RF power, 141MW</a:t>
            </a:r>
          </a:p>
          <a:p>
            <a:r>
              <a:rPr lang="en-US" dirty="0">
                <a:solidFill>
                  <a:srgbClr val="FFC000"/>
                </a:solidFill>
              </a:rPr>
              <a:t>800MHz system</a:t>
            </a:r>
            <a:endParaRPr lang="en-GB" dirty="0">
              <a:solidFill>
                <a:srgbClr val="FFC000"/>
              </a:solidFill>
            </a:endParaRPr>
          </a:p>
        </p:txBody>
      </p:sp>
      <p:sp>
        <p:nvSpPr>
          <p:cNvPr id="21" name="Oval 20"/>
          <p:cNvSpPr>
            <a:spLocks noChangeAspect="1"/>
          </p:cNvSpPr>
          <p:nvPr/>
        </p:nvSpPr>
        <p:spPr>
          <a:xfrm>
            <a:off x="13792200" y="10070456"/>
            <a:ext cx="2064100" cy="2064100"/>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37484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Infrastructure needed for FCC-</a:t>
            </a:r>
            <a:r>
              <a:rPr lang="en-GB" dirty="0" err="1"/>
              <a:t>ee</a:t>
            </a:r>
            <a:endParaRPr lang="en-GB" dirty="0"/>
          </a:p>
        </p:txBody>
      </p:sp>
      <p:sp>
        <p:nvSpPr>
          <p:cNvPr id="6" name="Title 5"/>
          <p:cNvSpPr>
            <a:spLocks noGrp="1"/>
          </p:cNvSpPr>
          <p:nvPr>
            <p:ph type="title"/>
          </p:nvPr>
        </p:nvSpPr>
        <p:spPr/>
        <p:txBody>
          <a:bodyPr/>
          <a:lstStyle/>
          <a:p>
            <a:r>
              <a:rPr lang="en-GB" dirty="0"/>
              <a:t>Electrical sub-stations, FCC-</a:t>
            </a:r>
            <a:r>
              <a:rPr lang="en-GB" dirty="0" err="1"/>
              <a:t>ee</a:t>
            </a:r>
            <a:endParaRPr lang="en-GB" dirty="0"/>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3335000" y="4800600"/>
            <a:ext cx="9354161" cy="7760607"/>
          </a:xfrm>
          <a:prstGeom prst="rect">
            <a:avLst/>
          </a:prstGeom>
        </p:spPr>
      </p:pic>
      <p:sp>
        <p:nvSpPr>
          <p:cNvPr id="18" name="Oval 17"/>
          <p:cNvSpPr>
            <a:spLocks noChangeAspect="1"/>
          </p:cNvSpPr>
          <p:nvPr/>
        </p:nvSpPr>
        <p:spPr>
          <a:xfrm>
            <a:off x="13792200" y="4994823"/>
            <a:ext cx="2064100" cy="2064100"/>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21498841" y="7068280"/>
            <a:ext cx="2685439" cy="646331"/>
          </a:xfrm>
          <a:prstGeom prst="rect">
            <a:avLst/>
          </a:prstGeom>
          <a:noFill/>
        </p:spPr>
        <p:txBody>
          <a:bodyPr wrap="square" rtlCol="0">
            <a:spAutoFit/>
          </a:bodyPr>
          <a:lstStyle/>
          <a:p>
            <a:r>
              <a:rPr lang="en-US" dirty="0">
                <a:solidFill>
                  <a:srgbClr val="00B050"/>
                </a:solidFill>
              </a:rPr>
              <a:t>PD, 90MW</a:t>
            </a:r>
          </a:p>
        </p:txBody>
      </p:sp>
      <p:sp>
        <p:nvSpPr>
          <p:cNvPr id="22" name="Text Placeholder 3"/>
          <p:cNvSpPr>
            <a:spLocks noGrp="1"/>
          </p:cNvSpPr>
          <p:nvPr>
            <p:ph type="body" sz="quarter" idx="12"/>
          </p:nvPr>
        </p:nvSpPr>
        <p:spPr>
          <a:xfrm>
            <a:off x="1180798" y="4654799"/>
            <a:ext cx="11239801" cy="7326000"/>
          </a:xfrm>
        </p:spPr>
        <p:txBody>
          <a:bodyPr/>
          <a:lstStyle/>
          <a:p>
            <a:r>
              <a:rPr lang="en-US" dirty="0"/>
              <a:t>2 high power demands,</a:t>
            </a:r>
          </a:p>
          <a:p>
            <a:r>
              <a:rPr lang="en-US" dirty="0"/>
              <a:t>Point L 101MW, 40% 400MHz</a:t>
            </a:r>
          </a:p>
          <a:p>
            <a:r>
              <a:rPr lang="en-US" dirty="0"/>
              <a:t>Point H, 141MW, 60% 800MHz</a:t>
            </a:r>
          </a:p>
          <a:p>
            <a:r>
              <a:rPr lang="en-US" dirty="0"/>
              <a:t>Need 2 main sub-stations for RF loads.</a:t>
            </a:r>
          </a:p>
          <a:p>
            <a:r>
              <a:rPr lang="en-US" dirty="0"/>
              <a:t>Need an additional sub-station for East part of the machine.</a:t>
            </a:r>
          </a:p>
        </p:txBody>
      </p:sp>
      <p:graphicFrame>
        <p:nvGraphicFramePr>
          <p:cNvPr id="5" name="Table 4"/>
          <p:cNvGraphicFramePr>
            <a:graphicFrameLocks noGrp="1"/>
          </p:cNvGraphicFramePr>
          <p:nvPr>
            <p:extLst>
              <p:ext uri="{D42A27DB-BD31-4B8C-83A1-F6EECF244321}">
                <p14:modId xmlns:p14="http://schemas.microsoft.com/office/powerpoint/2010/main" val="759950760"/>
              </p:ext>
            </p:extLst>
          </p:nvPr>
        </p:nvGraphicFramePr>
        <p:xfrm>
          <a:off x="1617188" y="7531532"/>
          <a:ext cx="8060211" cy="4772430"/>
        </p:xfrm>
        <a:graphic>
          <a:graphicData uri="http://schemas.openxmlformats.org/drawingml/2006/table">
            <a:tbl>
              <a:tblPr>
                <a:tableStyleId>{5C22544A-7EE6-4342-B048-85BDC9FD1C3A}</a:tableStyleId>
              </a:tblPr>
              <a:tblGrid>
                <a:gridCol w="1951526">
                  <a:extLst>
                    <a:ext uri="{9D8B030D-6E8A-4147-A177-3AD203B41FA5}">
                      <a16:colId xmlns:a16="http://schemas.microsoft.com/office/drawing/2014/main" val="3513430551"/>
                    </a:ext>
                  </a:extLst>
                </a:gridCol>
                <a:gridCol w="2602035">
                  <a:extLst>
                    <a:ext uri="{9D8B030D-6E8A-4147-A177-3AD203B41FA5}">
                      <a16:colId xmlns:a16="http://schemas.microsoft.com/office/drawing/2014/main" val="342674334"/>
                    </a:ext>
                  </a:extLst>
                </a:gridCol>
                <a:gridCol w="3506650">
                  <a:extLst>
                    <a:ext uri="{9D8B030D-6E8A-4147-A177-3AD203B41FA5}">
                      <a16:colId xmlns:a16="http://schemas.microsoft.com/office/drawing/2014/main" val="507488182"/>
                    </a:ext>
                  </a:extLst>
                </a:gridCol>
              </a:tblGrid>
              <a:tr h="530270">
                <a:tc>
                  <a:txBody>
                    <a:bodyPr/>
                    <a:lstStyle/>
                    <a:p>
                      <a:pPr algn="l" fontAlgn="b"/>
                      <a:endParaRPr lang="en-GB" sz="3200" b="0" i="0" u="none" strike="noStrike" dirty="0">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Max power (MW)</a:t>
                      </a:r>
                    </a:p>
                  </a:txBody>
                  <a:tcPr marL="9525" marR="9525" marT="9525" marB="0" anchor="ctr"/>
                </a:tc>
                <a:extLst>
                  <a:ext uri="{0D108BD9-81ED-4DB2-BD59-A6C34878D82A}">
                    <a16:rowId xmlns:a16="http://schemas.microsoft.com/office/drawing/2014/main" val="3092889389"/>
                  </a:ext>
                </a:extLst>
              </a:tr>
              <a:tr h="530270">
                <a:tc>
                  <a:txBody>
                    <a:bodyPr/>
                    <a:lstStyle/>
                    <a:p>
                      <a:pPr algn="l" fontAlgn="b"/>
                      <a:r>
                        <a:rPr lang="en-GB" sz="3200" b="0" i="0" u="none" strike="noStrike">
                          <a:solidFill>
                            <a:srgbClr val="000000"/>
                          </a:solidFill>
                          <a:effectLst/>
                          <a:latin typeface="+mn-lt"/>
                        </a:rPr>
                        <a:t>Point A</a:t>
                      </a:r>
                    </a:p>
                  </a:txBody>
                  <a:tcPr marL="9525" marR="9525" marT="9525" marB="0" anchor="b"/>
                </a:tc>
                <a:tc>
                  <a:txBody>
                    <a:bodyPr/>
                    <a:lstStyle/>
                    <a:p>
                      <a:pPr algn="l" fontAlgn="b"/>
                      <a:r>
                        <a:rPr lang="en-GB" sz="3200" b="0" i="0" u="none" strike="noStrike">
                          <a:solidFill>
                            <a:srgbClr val="000000"/>
                          </a:solidFill>
                          <a:effectLst/>
                          <a:latin typeface="+mn-lt"/>
                        </a:rPr>
                        <a:t>Experiment</a:t>
                      </a:r>
                    </a:p>
                  </a:txBody>
                  <a:tcPr marL="9525" marR="9525" marT="9525" marB="0" anchor="b"/>
                </a:tc>
                <a:tc>
                  <a:txBody>
                    <a:bodyPr/>
                    <a:lstStyle/>
                    <a:p>
                      <a:pPr algn="ctr" fontAlgn="ctr"/>
                      <a:r>
                        <a:rPr lang="en-GB" sz="3200" b="0" i="0" u="none" strike="noStrike">
                          <a:solidFill>
                            <a:srgbClr val="000000"/>
                          </a:solidFill>
                          <a:effectLst/>
                          <a:latin typeface="+mn-lt"/>
                        </a:rPr>
                        <a:t>28</a:t>
                      </a:r>
                    </a:p>
                  </a:txBody>
                  <a:tcPr marL="9525" marR="9525" marT="9525" marB="0" anchor="ctr"/>
                </a:tc>
                <a:extLst>
                  <a:ext uri="{0D108BD9-81ED-4DB2-BD59-A6C34878D82A}">
                    <a16:rowId xmlns:a16="http://schemas.microsoft.com/office/drawing/2014/main" val="92417222"/>
                  </a:ext>
                </a:extLst>
              </a:tr>
              <a:tr h="530270">
                <a:tc>
                  <a:txBody>
                    <a:bodyPr/>
                    <a:lstStyle/>
                    <a:p>
                      <a:pPr algn="l" fontAlgn="b"/>
                      <a:r>
                        <a:rPr lang="en-GB" sz="3200" b="0" i="0" u="none" strike="noStrike">
                          <a:solidFill>
                            <a:srgbClr val="000000"/>
                          </a:solidFill>
                          <a:effectLst/>
                          <a:latin typeface="+mn-lt"/>
                        </a:rPr>
                        <a:t>Point B</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22</a:t>
                      </a:r>
                    </a:p>
                  </a:txBody>
                  <a:tcPr marL="9525" marR="9525" marT="9525" marB="0" anchor="ctr"/>
                </a:tc>
                <a:extLst>
                  <a:ext uri="{0D108BD9-81ED-4DB2-BD59-A6C34878D82A}">
                    <a16:rowId xmlns:a16="http://schemas.microsoft.com/office/drawing/2014/main" val="2572057851"/>
                  </a:ext>
                </a:extLst>
              </a:tr>
              <a:tr h="530270">
                <a:tc>
                  <a:txBody>
                    <a:bodyPr/>
                    <a:lstStyle/>
                    <a:p>
                      <a:pPr algn="l" fontAlgn="b"/>
                      <a:r>
                        <a:rPr lang="en-GB" sz="3200" b="0" i="0" u="none" strike="noStrike">
                          <a:solidFill>
                            <a:srgbClr val="000000"/>
                          </a:solidFill>
                          <a:effectLst/>
                          <a:latin typeface="+mn-lt"/>
                        </a:rPr>
                        <a:t>Point D</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22</a:t>
                      </a:r>
                    </a:p>
                  </a:txBody>
                  <a:tcPr marL="9525" marR="9525" marT="9525" marB="0" anchor="ctr"/>
                </a:tc>
                <a:extLst>
                  <a:ext uri="{0D108BD9-81ED-4DB2-BD59-A6C34878D82A}">
                    <a16:rowId xmlns:a16="http://schemas.microsoft.com/office/drawing/2014/main" val="3013912887"/>
                  </a:ext>
                </a:extLst>
              </a:tr>
              <a:tr h="530270">
                <a:tc>
                  <a:txBody>
                    <a:bodyPr/>
                    <a:lstStyle/>
                    <a:p>
                      <a:pPr algn="l" fontAlgn="b"/>
                      <a:r>
                        <a:rPr lang="en-GB" sz="3200" b="0" i="0" u="none" strike="noStrike">
                          <a:solidFill>
                            <a:srgbClr val="000000"/>
                          </a:solidFill>
                          <a:effectLst/>
                          <a:latin typeface="+mn-lt"/>
                        </a:rPr>
                        <a:t>Point F</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22</a:t>
                      </a:r>
                    </a:p>
                  </a:txBody>
                  <a:tcPr marL="9525" marR="9525" marT="9525" marB="0" anchor="ctr"/>
                </a:tc>
                <a:extLst>
                  <a:ext uri="{0D108BD9-81ED-4DB2-BD59-A6C34878D82A}">
                    <a16:rowId xmlns:a16="http://schemas.microsoft.com/office/drawing/2014/main" val="1448735755"/>
                  </a:ext>
                </a:extLst>
              </a:tr>
              <a:tr h="530270">
                <a:tc>
                  <a:txBody>
                    <a:bodyPr/>
                    <a:lstStyle/>
                    <a:p>
                      <a:pPr algn="l" fontAlgn="b"/>
                      <a:r>
                        <a:rPr lang="en-GB" sz="3200" b="0" i="0" u="none" strike="noStrike">
                          <a:solidFill>
                            <a:srgbClr val="000000"/>
                          </a:solidFill>
                          <a:effectLst/>
                          <a:latin typeface="+mn-lt"/>
                        </a:rPr>
                        <a:t>Point G</a:t>
                      </a:r>
                    </a:p>
                  </a:txBody>
                  <a:tcPr marL="9525" marR="9525" marT="9525" marB="0" anchor="b"/>
                </a:tc>
                <a:tc>
                  <a:txBody>
                    <a:bodyPr/>
                    <a:lstStyle/>
                    <a:p>
                      <a:pPr algn="l" fontAlgn="b"/>
                      <a:r>
                        <a:rPr lang="en-GB" sz="3200" b="0" i="0" u="none" strike="noStrike">
                          <a:solidFill>
                            <a:srgbClr val="000000"/>
                          </a:solidFill>
                          <a:effectLst/>
                          <a:latin typeface="+mn-lt"/>
                        </a:rPr>
                        <a:t>experiment</a:t>
                      </a:r>
                    </a:p>
                  </a:txBody>
                  <a:tcPr marL="9525" marR="9525" marT="9525" marB="0" anchor="b"/>
                </a:tc>
                <a:tc>
                  <a:txBody>
                    <a:bodyPr/>
                    <a:lstStyle/>
                    <a:p>
                      <a:pPr algn="ctr" fontAlgn="ctr"/>
                      <a:r>
                        <a:rPr lang="en-GB" sz="3200" b="0" i="0" u="none" strike="noStrike">
                          <a:solidFill>
                            <a:srgbClr val="000000"/>
                          </a:solidFill>
                          <a:effectLst/>
                          <a:latin typeface="+mn-lt"/>
                        </a:rPr>
                        <a:t>28</a:t>
                      </a:r>
                    </a:p>
                  </a:txBody>
                  <a:tcPr marL="9525" marR="9525" marT="9525" marB="0" anchor="ctr"/>
                </a:tc>
                <a:extLst>
                  <a:ext uri="{0D108BD9-81ED-4DB2-BD59-A6C34878D82A}">
                    <a16:rowId xmlns:a16="http://schemas.microsoft.com/office/drawing/2014/main" val="1751835818"/>
                  </a:ext>
                </a:extLst>
              </a:tr>
              <a:tr h="530270">
                <a:tc>
                  <a:txBody>
                    <a:bodyPr/>
                    <a:lstStyle/>
                    <a:p>
                      <a:pPr algn="l" fontAlgn="b"/>
                      <a:r>
                        <a:rPr lang="en-GB" sz="3200" b="0" i="0" u="none" strike="noStrike">
                          <a:solidFill>
                            <a:srgbClr val="000000"/>
                          </a:solidFill>
                          <a:effectLst/>
                          <a:latin typeface="+mn-lt"/>
                        </a:rPr>
                        <a:t>Point H</a:t>
                      </a:r>
                    </a:p>
                  </a:txBody>
                  <a:tcPr marL="9525" marR="9525" marT="9525" marB="0" anchor="b"/>
                </a:tc>
                <a:tc>
                  <a:txBody>
                    <a:bodyPr/>
                    <a:lstStyle/>
                    <a:p>
                      <a:pPr algn="l" fontAlgn="b"/>
                      <a:r>
                        <a:rPr lang="en-GB" sz="3200" b="0" i="0" u="none" strike="noStrike">
                          <a:solidFill>
                            <a:srgbClr val="000000"/>
                          </a:solidFill>
                          <a:effectLst/>
                          <a:latin typeface="+mn-lt"/>
                        </a:rPr>
                        <a:t>RF TT</a:t>
                      </a:r>
                    </a:p>
                  </a:txBody>
                  <a:tcPr marL="9525" marR="9525" marT="9525" marB="0" anchor="b"/>
                </a:tc>
                <a:tc>
                  <a:txBody>
                    <a:bodyPr/>
                    <a:lstStyle/>
                    <a:p>
                      <a:pPr algn="ctr" fontAlgn="ctr"/>
                      <a:r>
                        <a:rPr lang="en-GB" sz="3200" b="0" i="0" u="none" strike="noStrike">
                          <a:solidFill>
                            <a:srgbClr val="000000"/>
                          </a:solidFill>
                          <a:effectLst/>
                          <a:latin typeface="+mn-lt"/>
                        </a:rPr>
                        <a:t>141</a:t>
                      </a:r>
                    </a:p>
                  </a:txBody>
                  <a:tcPr marL="9525" marR="9525" marT="9525" marB="0" anchor="ctr"/>
                </a:tc>
                <a:extLst>
                  <a:ext uri="{0D108BD9-81ED-4DB2-BD59-A6C34878D82A}">
                    <a16:rowId xmlns:a16="http://schemas.microsoft.com/office/drawing/2014/main" val="911964907"/>
                  </a:ext>
                </a:extLst>
              </a:tr>
              <a:tr h="530270">
                <a:tc>
                  <a:txBody>
                    <a:bodyPr/>
                    <a:lstStyle/>
                    <a:p>
                      <a:pPr algn="l" fontAlgn="b"/>
                      <a:r>
                        <a:rPr lang="en-GB" sz="3200" b="0" i="0" u="none" strike="noStrike">
                          <a:solidFill>
                            <a:srgbClr val="000000"/>
                          </a:solidFill>
                          <a:effectLst/>
                          <a:latin typeface="+mn-lt"/>
                        </a:rPr>
                        <a:t>Point J</a:t>
                      </a: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b="0" i="0" u="none" strike="noStrike">
                          <a:solidFill>
                            <a:srgbClr val="000000"/>
                          </a:solidFill>
                          <a:effectLst/>
                          <a:latin typeface="+mn-lt"/>
                        </a:rPr>
                        <a:t>22</a:t>
                      </a:r>
                    </a:p>
                  </a:txBody>
                  <a:tcPr marL="9525" marR="9525" marT="9525" marB="0" anchor="ctr"/>
                </a:tc>
                <a:extLst>
                  <a:ext uri="{0D108BD9-81ED-4DB2-BD59-A6C34878D82A}">
                    <a16:rowId xmlns:a16="http://schemas.microsoft.com/office/drawing/2014/main" val="3252062731"/>
                  </a:ext>
                </a:extLst>
              </a:tr>
              <a:tr h="530270">
                <a:tc>
                  <a:txBody>
                    <a:bodyPr/>
                    <a:lstStyle/>
                    <a:p>
                      <a:pPr algn="l" fontAlgn="b"/>
                      <a:r>
                        <a:rPr lang="en-GB" sz="3200" b="0" i="0" u="none" strike="noStrike">
                          <a:solidFill>
                            <a:srgbClr val="000000"/>
                          </a:solidFill>
                          <a:effectLst/>
                          <a:latin typeface="+mn-lt"/>
                        </a:rPr>
                        <a:t>Point L</a:t>
                      </a:r>
                    </a:p>
                  </a:txBody>
                  <a:tcPr marL="9525" marR="9525" marT="9525" marB="0" anchor="b"/>
                </a:tc>
                <a:tc>
                  <a:txBody>
                    <a:bodyPr/>
                    <a:lstStyle/>
                    <a:p>
                      <a:pPr algn="l" fontAlgn="b"/>
                      <a:r>
                        <a:rPr lang="en-GB" sz="3200" b="0" i="0" u="none" strike="noStrike">
                          <a:solidFill>
                            <a:srgbClr val="000000"/>
                          </a:solidFill>
                          <a:effectLst/>
                          <a:latin typeface="+mn-lt"/>
                        </a:rPr>
                        <a:t>RF Z,W,H</a:t>
                      </a:r>
                    </a:p>
                  </a:txBody>
                  <a:tcPr marL="9525" marR="9525" marT="9525" marB="0" anchor="b"/>
                </a:tc>
                <a:tc>
                  <a:txBody>
                    <a:bodyPr/>
                    <a:lstStyle/>
                    <a:p>
                      <a:pPr algn="ctr" fontAlgn="ctr"/>
                      <a:r>
                        <a:rPr lang="en-GB" sz="3200" b="0" i="0" u="none" strike="noStrike" dirty="0">
                          <a:solidFill>
                            <a:srgbClr val="000000"/>
                          </a:solidFill>
                          <a:effectLst/>
                          <a:latin typeface="+mn-lt"/>
                        </a:rPr>
                        <a:t>101</a:t>
                      </a:r>
                    </a:p>
                  </a:txBody>
                  <a:tcPr marL="9525" marR="9525" marT="9525" marB="0" anchor="ctr"/>
                </a:tc>
                <a:extLst>
                  <a:ext uri="{0D108BD9-81ED-4DB2-BD59-A6C34878D82A}">
                    <a16:rowId xmlns:a16="http://schemas.microsoft.com/office/drawing/2014/main" val="983215085"/>
                  </a:ext>
                </a:extLst>
              </a:tr>
            </a:tbl>
          </a:graphicData>
        </a:graphic>
      </p:graphicFrame>
      <p:sp>
        <p:nvSpPr>
          <p:cNvPr id="20" name="TextBox 19"/>
          <p:cNvSpPr txBox="1"/>
          <p:nvPr/>
        </p:nvSpPr>
        <p:spPr>
          <a:xfrm>
            <a:off x="13335000" y="12490601"/>
            <a:ext cx="3521591" cy="646331"/>
          </a:xfrm>
          <a:prstGeom prst="rect">
            <a:avLst/>
          </a:prstGeom>
          <a:noFill/>
        </p:spPr>
        <p:txBody>
          <a:bodyPr wrap="square" rtlCol="0">
            <a:spAutoFit/>
          </a:bodyPr>
          <a:lstStyle/>
          <a:p>
            <a:r>
              <a:rPr lang="en-US" dirty="0">
                <a:solidFill>
                  <a:srgbClr val="FF0000"/>
                </a:solidFill>
              </a:rPr>
              <a:t>PH,141MW</a:t>
            </a:r>
            <a:endParaRPr lang="en-GB" dirty="0">
              <a:solidFill>
                <a:srgbClr val="FF0000"/>
              </a:solidFill>
            </a:endParaRPr>
          </a:p>
        </p:txBody>
      </p:sp>
      <p:sp>
        <p:nvSpPr>
          <p:cNvPr id="21" name="Oval 20"/>
          <p:cNvSpPr>
            <a:spLocks noChangeAspect="1"/>
          </p:cNvSpPr>
          <p:nvPr/>
        </p:nvSpPr>
        <p:spPr>
          <a:xfrm>
            <a:off x="13792200" y="10070456"/>
            <a:ext cx="2064100" cy="20641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3182600" y="4320416"/>
            <a:ext cx="3276600" cy="646331"/>
          </a:xfrm>
          <a:prstGeom prst="rect">
            <a:avLst/>
          </a:prstGeom>
          <a:noFill/>
        </p:spPr>
        <p:txBody>
          <a:bodyPr wrap="square" rtlCol="0">
            <a:spAutoFit/>
          </a:bodyPr>
          <a:lstStyle/>
          <a:p>
            <a:r>
              <a:rPr lang="en-US" dirty="0">
                <a:solidFill>
                  <a:srgbClr val="FFC000"/>
                </a:solidFill>
              </a:rPr>
              <a:t>PL, 180MW</a:t>
            </a:r>
          </a:p>
        </p:txBody>
      </p:sp>
      <p:sp>
        <p:nvSpPr>
          <p:cNvPr id="25" name="Oval 24"/>
          <p:cNvSpPr>
            <a:spLocks noChangeAspect="1"/>
          </p:cNvSpPr>
          <p:nvPr/>
        </p:nvSpPr>
        <p:spPr>
          <a:xfrm>
            <a:off x="20777461" y="7854697"/>
            <a:ext cx="2064100" cy="2064100"/>
          </a:xfrm>
          <a:prstGeom prst="ellipse">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14859000" y="5917028"/>
            <a:ext cx="2853809" cy="2471754"/>
          </a:xfrm>
          <a:custGeom>
            <a:avLst/>
            <a:gdLst>
              <a:gd name="connsiteX0" fmla="*/ 1236372 w 1276846"/>
              <a:gd name="connsiteY0" fmla="*/ 0 h 1316683"/>
              <a:gd name="connsiteX1" fmla="*/ 1171977 w 1276846"/>
              <a:gd name="connsiteY1" fmla="*/ 972355 h 1316683"/>
              <a:gd name="connsiteX2" fmla="*/ 334850 w 1276846"/>
              <a:gd name="connsiteY2" fmla="*/ 418563 h 1316683"/>
              <a:gd name="connsiteX3" fmla="*/ 933718 w 1276846"/>
              <a:gd name="connsiteY3" fmla="*/ 1204174 h 1316683"/>
              <a:gd name="connsiteX4" fmla="*/ 0 w 1276846"/>
              <a:gd name="connsiteY4" fmla="*/ 1294326 h 1316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846" h="1316683">
                <a:moveTo>
                  <a:pt x="1236372" y="0"/>
                </a:moveTo>
                <a:cubicBezTo>
                  <a:pt x="1279301" y="451297"/>
                  <a:pt x="1322231" y="902595"/>
                  <a:pt x="1171977" y="972355"/>
                </a:cubicBezTo>
                <a:cubicBezTo>
                  <a:pt x="1021723" y="1042116"/>
                  <a:pt x="374560" y="379927"/>
                  <a:pt x="334850" y="418563"/>
                </a:cubicBezTo>
                <a:cubicBezTo>
                  <a:pt x="295140" y="457199"/>
                  <a:pt x="989526" y="1058214"/>
                  <a:pt x="933718" y="1204174"/>
                </a:cubicBezTo>
                <a:cubicBezTo>
                  <a:pt x="877910" y="1350134"/>
                  <a:pt x="438955" y="1322230"/>
                  <a:pt x="0" y="1294326"/>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26"/>
          <p:cNvSpPr/>
          <p:nvPr/>
        </p:nvSpPr>
        <p:spPr>
          <a:xfrm>
            <a:off x="18315153" y="6774870"/>
            <a:ext cx="2133660" cy="4807529"/>
          </a:xfrm>
          <a:custGeom>
            <a:avLst/>
            <a:gdLst>
              <a:gd name="connsiteX0" fmla="*/ 1001046 w 1271552"/>
              <a:gd name="connsiteY0" fmla="*/ 0 h 2260242"/>
              <a:gd name="connsiteX1" fmla="*/ 369981 w 1271552"/>
              <a:gd name="connsiteY1" fmla="*/ 708338 h 2260242"/>
              <a:gd name="connsiteX2" fmla="*/ 1271502 w 1271552"/>
              <a:gd name="connsiteY2" fmla="*/ 843566 h 2260242"/>
              <a:gd name="connsiteX3" fmla="*/ 415057 w 1271552"/>
              <a:gd name="connsiteY3" fmla="*/ 1159098 h 2260242"/>
              <a:gd name="connsiteX4" fmla="*/ 1052562 w 1271552"/>
              <a:gd name="connsiteY4" fmla="*/ 1873876 h 2260242"/>
              <a:gd name="connsiteX5" fmla="*/ 151040 w 1271552"/>
              <a:gd name="connsiteY5" fmla="*/ 1416676 h 2260242"/>
              <a:gd name="connsiteX6" fmla="*/ 9373 w 1271552"/>
              <a:gd name="connsiteY6" fmla="*/ 2260242 h 226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52" h="2260242">
                <a:moveTo>
                  <a:pt x="1001046" y="0"/>
                </a:moveTo>
                <a:cubicBezTo>
                  <a:pt x="662975" y="283872"/>
                  <a:pt x="324905" y="567744"/>
                  <a:pt x="369981" y="708338"/>
                </a:cubicBezTo>
                <a:cubicBezTo>
                  <a:pt x="415057" y="848932"/>
                  <a:pt x="1263989" y="768439"/>
                  <a:pt x="1271502" y="843566"/>
                </a:cubicBezTo>
                <a:cubicBezTo>
                  <a:pt x="1279015" y="918693"/>
                  <a:pt x="451547" y="987380"/>
                  <a:pt x="415057" y="1159098"/>
                </a:cubicBezTo>
                <a:cubicBezTo>
                  <a:pt x="378567" y="1330816"/>
                  <a:pt x="1096565" y="1830946"/>
                  <a:pt x="1052562" y="1873876"/>
                </a:cubicBezTo>
                <a:cubicBezTo>
                  <a:pt x="1008559" y="1916806"/>
                  <a:pt x="324905" y="1352282"/>
                  <a:pt x="151040" y="1416676"/>
                </a:cubicBezTo>
                <a:cubicBezTo>
                  <a:pt x="-22825" y="1481070"/>
                  <a:pt x="-6726" y="1870656"/>
                  <a:pt x="9373" y="2260242"/>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779934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Infrastructure needed for FCC-</a:t>
            </a:r>
            <a:r>
              <a:rPr lang="en-GB" dirty="0" err="1"/>
              <a:t>hh</a:t>
            </a:r>
            <a:endParaRPr lang="en-GB" dirty="0"/>
          </a:p>
        </p:txBody>
      </p:sp>
      <p:sp>
        <p:nvSpPr>
          <p:cNvPr id="6" name="Title 5"/>
          <p:cNvSpPr>
            <a:spLocks noGrp="1"/>
          </p:cNvSpPr>
          <p:nvPr>
            <p:ph type="title"/>
          </p:nvPr>
        </p:nvSpPr>
        <p:spPr/>
        <p:txBody>
          <a:bodyPr/>
          <a:lstStyle/>
          <a:p>
            <a:r>
              <a:rPr lang="en-GB" dirty="0"/>
              <a:t>Electrical sub-stations, FCC-</a:t>
            </a:r>
            <a:r>
              <a:rPr lang="en-GB" dirty="0" err="1"/>
              <a:t>hh</a:t>
            </a:r>
            <a:endParaRPr lang="en-GB" dirty="0"/>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3335000" y="4800600"/>
            <a:ext cx="9354161" cy="7760607"/>
          </a:xfrm>
          <a:prstGeom prst="rect">
            <a:avLst/>
          </a:prstGeom>
        </p:spPr>
      </p:pic>
      <p:sp>
        <p:nvSpPr>
          <p:cNvPr id="18" name="Oval 17"/>
          <p:cNvSpPr>
            <a:spLocks noChangeAspect="1"/>
          </p:cNvSpPr>
          <p:nvPr/>
        </p:nvSpPr>
        <p:spPr>
          <a:xfrm>
            <a:off x="13792200" y="4994823"/>
            <a:ext cx="2064100" cy="2064100"/>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21241361" y="7058923"/>
            <a:ext cx="3048000" cy="646331"/>
          </a:xfrm>
          <a:prstGeom prst="rect">
            <a:avLst/>
          </a:prstGeom>
          <a:noFill/>
        </p:spPr>
        <p:txBody>
          <a:bodyPr wrap="square" rtlCol="0">
            <a:spAutoFit/>
          </a:bodyPr>
          <a:lstStyle/>
          <a:p>
            <a:r>
              <a:rPr lang="en-US" dirty="0">
                <a:solidFill>
                  <a:srgbClr val="00B050"/>
                </a:solidFill>
              </a:rPr>
              <a:t>PD, 188MW</a:t>
            </a:r>
          </a:p>
        </p:txBody>
      </p:sp>
      <p:sp>
        <p:nvSpPr>
          <p:cNvPr id="22" name="Text Placeholder 3"/>
          <p:cNvSpPr>
            <a:spLocks noGrp="1"/>
          </p:cNvSpPr>
          <p:nvPr>
            <p:ph type="body" sz="quarter" idx="12"/>
          </p:nvPr>
        </p:nvSpPr>
        <p:spPr>
          <a:xfrm>
            <a:off x="1180798" y="4654799"/>
            <a:ext cx="11239801" cy="7326000"/>
          </a:xfrm>
        </p:spPr>
        <p:txBody>
          <a:bodyPr/>
          <a:lstStyle/>
          <a:p>
            <a:r>
              <a:rPr lang="en-US" dirty="0"/>
              <a:t>The power demand will be spread all around the machine, due to the cryogenic needed for superconducting magnets distributed all around the machine. </a:t>
            </a:r>
          </a:p>
          <a:p>
            <a:r>
              <a:rPr lang="en-US" dirty="0"/>
              <a:t>500MW / 8 = 62.5 MW per point</a:t>
            </a:r>
          </a:p>
          <a:p>
            <a:endParaRPr lang="en-US" dirty="0"/>
          </a:p>
          <a:p>
            <a:r>
              <a:rPr lang="en-US" dirty="0"/>
              <a:t>Need 3 substations for </a:t>
            </a:r>
            <a:r>
              <a:rPr lang="en-US" dirty="0" err="1"/>
              <a:t>hh</a:t>
            </a:r>
            <a:r>
              <a:rPr lang="en-US" dirty="0"/>
              <a:t> configuration, rated at ~200MW .</a:t>
            </a:r>
          </a:p>
          <a:p>
            <a:endParaRPr lang="en-US" dirty="0"/>
          </a:p>
          <a:p>
            <a:r>
              <a:rPr lang="en-US" dirty="0"/>
              <a:t>Interesting scheme also for redundancy.</a:t>
            </a:r>
          </a:p>
        </p:txBody>
      </p:sp>
      <p:sp>
        <p:nvSpPr>
          <p:cNvPr id="20" name="TextBox 19"/>
          <p:cNvSpPr txBox="1"/>
          <p:nvPr/>
        </p:nvSpPr>
        <p:spPr>
          <a:xfrm>
            <a:off x="13182600" y="12659969"/>
            <a:ext cx="2759591" cy="646331"/>
          </a:xfrm>
          <a:prstGeom prst="rect">
            <a:avLst/>
          </a:prstGeom>
          <a:noFill/>
        </p:spPr>
        <p:txBody>
          <a:bodyPr wrap="square" rtlCol="0">
            <a:spAutoFit/>
          </a:bodyPr>
          <a:lstStyle/>
          <a:p>
            <a:r>
              <a:rPr lang="en-US" dirty="0">
                <a:solidFill>
                  <a:srgbClr val="FF0000"/>
                </a:solidFill>
              </a:rPr>
              <a:t>PH,125MW</a:t>
            </a:r>
            <a:endParaRPr lang="en-GB" dirty="0">
              <a:solidFill>
                <a:srgbClr val="FF0000"/>
              </a:solidFill>
            </a:endParaRPr>
          </a:p>
        </p:txBody>
      </p:sp>
      <p:sp>
        <p:nvSpPr>
          <p:cNvPr id="21" name="Oval 20"/>
          <p:cNvSpPr>
            <a:spLocks noChangeAspect="1"/>
          </p:cNvSpPr>
          <p:nvPr/>
        </p:nvSpPr>
        <p:spPr>
          <a:xfrm>
            <a:off x="13792200" y="10070456"/>
            <a:ext cx="2064100" cy="20641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3182600" y="4249730"/>
            <a:ext cx="7162800" cy="646331"/>
          </a:xfrm>
          <a:prstGeom prst="rect">
            <a:avLst/>
          </a:prstGeom>
          <a:noFill/>
        </p:spPr>
        <p:txBody>
          <a:bodyPr wrap="square" rtlCol="0">
            <a:spAutoFit/>
          </a:bodyPr>
          <a:lstStyle/>
          <a:p>
            <a:r>
              <a:rPr lang="en-US" dirty="0">
                <a:solidFill>
                  <a:srgbClr val="FFC000"/>
                </a:solidFill>
              </a:rPr>
              <a:t>PL, 188MW</a:t>
            </a:r>
          </a:p>
        </p:txBody>
      </p:sp>
      <p:sp>
        <p:nvSpPr>
          <p:cNvPr id="25" name="Oval 24"/>
          <p:cNvSpPr>
            <a:spLocks noChangeAspect="1"/>
          </p:cNvSpPr>
          <p:nvPr/>
        </p:nvSpPr>
        <p:spPr>
          <a:xfrm>
            <a:off x="20777461" y="7854697"/>
            <a:ext cx="2064100" cy="2064100"/>
          </a:xfrm>
          <a:prstGeom prst="ellipse">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14859000" y="5917028"/>
            <a:ext cx="2853809" cy="2471754"/>
          </a:xfrm>
          <a:custGeom>
            <a:avLst/>
            <a:gdLst>
              <a:gd name="connsiteX0" fmla="*/ 1236372 w 1276846"/>
              <a:gd name="connsiteY0" fmla="*/ 0 h 1316683"/>
              <a:gd name="connsiteX1" fmla="*/ 1171977 w 1276846"/>
              <a:gd name="connsiteY1" fmla="*/ 972355 h 1316683"/>
              <a:gd name="connsiteX2" fmla="*/ 334850 w 1276846"/>
              <a:gd name="connsiteY2" fmla="*/ 418563 h 1316683"/>
              <a:gd name="connsiteX3" fmla="*/ 933718 w 1276846"/>
              <a:gd name="connsiteY3" fmla="*/ 1204174 h 1316683"/>
              <a:gd name="connsiteX4" fmla="*/ 0 w 1276846"/>
              <a:gd name="connsiteY4" fmla="*/ 1294326 h 1316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846" h="1316683">
                <a:moveTo>
                  <a:pt x="1236372" y="0"/>
                </a:moveTo>
                <a:cubicBezTo>
                  <a:pt x="1279301" y="451297"/>
                  <a:pt x="1322231" y="902595"/>
                  <a:pt x="1171977" y="972355"/>
                </a:cubicBezTo>
                <a:cubicBezTo>
                  <a:pt x="1021723" y="1042116"/>
                  <a:pt x="374560" y="379927"/>
                  <a:pt x="334850" y="418563"/>
                </a:cubicBezTo>
                <a:cubicBezTo>
                  <a:pt x="295140" y="457199"/>
                  <a:pt x="989526" y="1058214"/>
                  <a:pt x="933718" y="1204174"/>
                </a:cubicBezTo>
                <a:cubicBezTo>
                  <a:pt x="877910" y="1350134"/>
                  <a:pt x="438955" y="1322230"/>
                  <a:pt x="0" y="1294326"/>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p:nvPr/>
        </p:nvSpPr>
        <p:spPr>
          <a:xfrm rot="8147748">
            <a:off x="18498041" y="7440808"/>
            <a:ext cx="2853809" cy="2471754"/>
          </a:xfrm>
          <a:custGeom>
            <a:avLst/>
            <a:gdLst>
              <a:gd name="connsiteX0" fmla="*/ 1236372 w 1276846"/>
              <a:gd name="connsiteY0" fmla="*/ 0 h 1316683"/>
              <a:gd name="connsiteX1" fmla="*/ 1171977 w 1276846"/>
              <a:gd name="connsiteY1" fmla="*/ 972355 h 1316683"/>
              <a:gd name="connsiteX2" fmla="*/ 334850 w 1276846"/>
              <a:gd name="connsiteY2" fmla="*/ 418563 h 1316683"/>
              <a:gd name="connsiteX3" fmla="*/ 933718 w 1276846"/>
              <a:gd name="connsiteY3" fmla="*/ 1204174 h 1316683"/>
              <a:gd name="connsiteX4" fmla="*/ 0 w 1276846"/>
              <a:gd name="connsiteY4" fmla="*/ 1294326 h 1316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846" h="1316683">
                <a:moveTo>
                  <a:pt x="1236372" y="0"/>
                </a:moveTo>
                <a:cubicBezTo>
                  <a:pt x="1279301" y="451297"/>
                  <a:pt x="1322231" y="902595"/>
                  <a:pt x="1171977" y="972355"/>
                </a:cubicBezTo>
                <a:cubicBezTo>
                  <a:pt x="1021723" y="1042116"/>
                  <a:pt x="374560" y="379927"/>
                  <a:pt x="334850" y="418563"/>
                </a:cubicBezTo>
                <a:cubicBezTo>
                  <a:pt x="295140" y="457199"/>
                  <a:pt x="989526" y="1058214"/>
                  <a:pt x="933718" y="1204174"/>
                </a:cubicBezTo>
                <a:cubicBezTo>
                  <a:pt x="877910" y="1350134"/>
                  <a:pt x="438955" y="1322230"/>
                  <a:pt x="0" y="1294326"/>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p:cNvSpPr/>
          <p:nvPr/>
        </p:nvSpPr>
        <p:spPr>
          <a:xfrm rot="16581036">
            <a:off x="15063565" y="9071321"/>
            <a:ext cx="2853809" cy="2471754"/>
          </a:xfrm>
          <a:custGeom>
            <a:avLst/>
            <a:gdLst>
              <a:gd name="connsiteX0" fmla="*/ 1236372 w 1276846"/>
              <a:gd name="connsiteY0" fmla="*/ 0 h 1316683"/>
              <a:gd name="connsiteX1" fmla="*/ 1171977 w 1276846"/>
              <a:gd name="connsiteY1" fmla="*/ 972355 h 1316683"/>
              <a:gd name="connsiteX2" fmla="*/ 334850 w 1276846"/>
              <a:gd name="connsiteY2" fmla="*/ 418563 h 1316683"/>
              <a:gd name="connsiteX3" fmla="*/ 933718 w 1276846"/>
              <a:gd name="connsiteY3" fmla="*/ 1204174 h 1316683"/>
              <a:gd name="connsiteX4" fmla="*/ 0 w 1276846"/>
              <a:gd name="connsiteY4" fmla="*/ 1294326 h 1316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846" h="1316683">
                <a:moveTo>
                  <a:pt x="1236372" y="0"/>
                </a:moveTo>
                <a:cubicBezTo>
                  <a:pt x="1279301" y="451297"/>
                  <a:pt x="1322231" y="902595"/>
                  <a:pt x="1171977" y="972355"/>
                </a:cubicBezTo>
                <a:cubicBezTo>
                  <a:pt x="1021723" y="1042116"/>
                  <a:pt x="374560" y="379927"/>
                  <a:pt x="334850" y="418563"/>
                </a:cubicBezTo>
                <a:cubicBezTo>
                  <a:pt x="295140" y="457199"/>
                  <a:pt x="989526" y="1058214"/>
                  <a:pt x="933718" y="1204174"/>
                </a:cubicBezTo>
                <a:cubicBezTo>
                  <a:pt x="877910" y="1350134"/>
                  <a:pt x="438955" y="1322230"/>
                  <a:pt x="0" y="129432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259505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energy consumption, 1.25TWh</a:t>
            </a:r>
          </a:p>
        </p:txBody>
      </p:sp>
      <p:sp>
        <p:nvSpPr>
          <p:cNvPr id="6" name="Title 5"/>
          <p:cNvSpPr>
            <a:spLocks noGrp="1"/>
          </p:cNvSpPr>
          <p:nvPr>
            <p:ph type="title"/>
          </p:nvPr>
        </p:nvSpPr>
        <p:spPr/>
        <p:txBody>
          <a:bodyPr/>
          <a:lstStyle/>
          <a:p>
            <a:r>
              <a:rPr lang="en-GB" dirty="0"/>
              <a:t>Energy consumption, 45,6 GeV (Z)</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10" name="Table 9"/>
          <p:cNvGraphicFramePr>
            <a:graphicFrameLocks noGrp="1"/>
          </p:cNvGraphicFramePr>
          <p:nvPr>
            <p:extLst>
              <p:ext uri="{D42A27DB-BD31-4B8C-83A1-F6EECF244321}">
                <p14:modId xmlns:p14="http://schemas.microsoft.com/office/powerpoint/2010/main" val="2725079741"/>
              </p:ext>
            </p:extLst>
          </p:nvPr>
        </p:nvGraphicFramePr>
        <p:xfrm>
          <a:off x="11811000" y="3200400"/>
          <a:ext cx="12496800" cy="3577530"/>
        </p:xfrm>
        <a:graphic>
          <a:graphicData uri="http://schemas.openxmlformats.org/drawingml/2006/table">
            <a:tbl>
              <a:tblPr>
                <a:tableStyleId>{5C22544A-7EE6-4342-B048-85BDC9FD1C3A}</a:tableStyleId>
              </a:tblPr>
              <a:tblGrid>
                <a:gridCol w="6781800">
                  <a:extLst>
                    <a:ext uri="{9D8B030D-6E8A-4147-A177-3AD203B41FA5}">
                      <a16:colId xmlns:a16="http://schemas.microsoft.com/office/drawing/2014/main" val="174190139"/>
                    </a:ext>
                  </a:extLst>
                </a:gridCol>
                <a:gridCol w="5715000">
                  <a:extLst>
                    <a:ext uri="{9D8B030D-6E8A-4147-A177-3AD203B41FA5}">
                      <a16:colId xmlns:a16="http://schemas.microsoft.com/office/drawing/2014/main" val="4220866624"/>
                    </a:ext>
                  </a:extLst>
                </a:gridCol>
              </a:tblGrid>
              <a:tr h="467223">
                <a:tc>
                  <a:txBody>
                    <a:bodyPr/>
                    <a:lstStyle/>
                    <a:p>
                      <a:pPr algn="l" fontAlgn="ctr"/>
                      <a:r>
                        <a:rPr lang="en-GB" sz="2800" u="none" strike="noStrike">
                          <a:effectLst/>
                          <a:latin typeface="+mn-lt"/>
                        </a:rPr>
                        <a:t>Beam operation </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All systems ON</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52433657"/>
                  </a:ext>
                </a:extLst>
              </a:tr>
              <a:tr h="467223">
                <a:tc>
                  <a:txBody>
                    <a:bodyPr/>
                    <a:lstStyle/>
                    <a:p>
                      <a:pPr algn="l" fontAlgn="ctr"/>
                      <a:r>
                        <a:rPr lang="en-GB" sz="2800" u="none" strike="noStrike">
                          <a:effectLst/>
                          <a:latin typeface="+mn-lt"/>
                        </a:rPr>
                        <a:t>Downtime operation</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0% RF, 100% </a:t>
                      </a:r>
                      <a:r>
                        <a:rPr lang="en-GB" sz="2800" u="none" strike="noStrike" dirty="0" err="1">
                          <a:effectLst/>
                          <a:latin typeface="+mn-lt"/>
                        </a:rPr>
                        <a:t>cryo</a:t>
                      </a:r>
                      <a:r>
                        <a:rPr lang="en-GB" sz="2800" u="none" strike="noStrike" dirty="0">
                          <a:effectLst/>
                          <a:latin typeface="+mn-lt"/>
                        </a:rPr>
                        <a:t>, 50%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17633660"/>
                  </a:ext>
                </a:extLst>
              </a:tr>
              <a:tr h="467223">
                <a:tc>
                  <a:txBody>
                    <a:bodyPr/>
                    <a:lstStyle/>
                    <a:p>
                      <a:pPr algn="l" fontAlgn="ctr"/>
                      <a:r>
                        <a:rPr lang="en-GB" sz="2800" u="none" strike="noStrike" dirty="0">
                          <a:effectLst/>
                          <a:latin typeface="+mn-lt"/>
                        </a:rPr>
                        <a:t>Hardware + Beam commissioning (COM)</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50% magnets, 50% </a:t>
                      </a:r>
                      <a:r>
                        <a:rPr lang="en-GB" sz="2800" u="none" strike="noStrike" dirty="0" err="1">
                          <a:effectLst/>
                          <a:latin typeface="+mn-lt"/>
                        </a:rPr>
                        <a:t>RF+Cryo</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19280491"/>
                  </a:ext>
                </a:extLst>
              </a:tr>
              <a:tr h="845673">
                <a:tc>
                  <a:txBody>
                    <a:bodyPr/>
                    <a:lstStyle/>
                    <a:p>
                      <a:pPr algn="l" fontAlgn="ctr"/>
                      <a:r>
                        <a:rPr lang="en-GB" sz="2800" u="none" strike="noStrike" dirty="0">
                          <a:effectLst/>
                          <a:latin typeface="+mn-lt"/>
                        </a:rPr>
                        <a:t>Machine Development (MD)</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30% RF, 100%Cryo, 100%magnets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35115399"/>
                  </a:ext>
                </a:extLst>
              </a:tr>
              <a:tr h="467223">
                <a:tc>
                  <a:txBody>
                    <a:bodyPr/>
                    <a:lstStyle/>
                    <a:p>
                      <a:pPr algn="l" fontAlgn="ctr"/>
                      <a:r>
                        <a:rPr lang="en-GB" sz="2800" u="none" strike="noStrike" dirty="0">
                          <a:effectLst/>
                          <a:latin typeface="+mn-lt"/>
                        </a:rPr>
                        <a:t>technical stop (TS)</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fr-FR" sz="2800" u="none" strike="noStrike" dirty="0">
                          <a:effectLst/>
                          <a:latin typeface="+mn-lt"/>
                        </a:rPr>
                        <a:t>20% </a:t>
                      </a:r>
                      <a:r>
                        <a:rPr lang="fr-FR" sz="2800" u="none" strike="noStrike" dirty="0" err="1">
                          <a:effectLst/>
                          <a:latin typeface="+mn-lt"/>
                        </a:rPr>
                        <a:t>croy</a:t>
                      </a:r>
                      <a:r>
                        <a:rPr lang="fr-FR" sz="2800" u="none" strike="noStrike" dirty="0">
                          <a:effectLst/>
                          <a:latin typeface="+mn-lt"/>
                        </a:rPr>
                        <a:t>, 0% RF + </a:t>
                      </a:r>
                      <a:r>
                        <a:rPr lang="fr-FR" sz="2800" u="none" strike="noStrike" dirty="0" err="1">
                          <a:effectLst/>
                          <a:latin typeface="+mn-lt"/>
                        </a:rPr>
                        <a:t>magnets</a:t>
                      </a:r>
                      <a:endParaRPr lang="fr-FR"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098463156"/>
                  </a:ext>
                </a:extLst>
              </a:tr>
              <a:tr h="845673">
                <a:tc>
                  <a:txBody>
                    <a:bodyPr/>
                    <a:lstStyle/>
                    <a:p>
                      <a:pPr algn="l" fontAlgn="ctr"/>
                      <a:r>
                        <a:rPr lang="en-GB" sz="2800" u="none" strike="noStrike" dirty="0">
                          <a:effectLst/>
                          <a:latin typeface="+mn-lt"/>
                        </a:rPr>
                        <a:t>Shutdown</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20% </a:t>
                      </a:r>
                      <a:r>
                        <a:rPr lang="en-GB" sz="2800" u="none" strike="noStrike" dirty="0" err="1">
                          <a:effectLst/>
                          <a:latin typeface="+mn-lt"/>
                        </a:rPr>
                        <a:t>cryo</a:t>
                      </a:r>
                      <a:r>
                        <a:rPr lang="en-GB" sz="2800" u="none" strike="noStrike" dirty="0">
                          <a:effectLst/>
                          <a:latin typeface="+mn-lt"/>
                        </a:rPr>
                        <a:t>, 50%CV, 0% RF +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62325169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23445781"/>
              </p:ext>
            </p:extLst>
          </p:nvPr>
        </p:nvGraphicFramePr>
        <p:xfrm>
          <a:off x="1189265" y="7386805"/>
          <a:ext cx="20908734" cy="5016029"/>
        </p:xfrm>
        <a:graphic>
          <a:graphicData uri="http://schemas.openxmlformats.org/drawingml/2006/table">
            <a:tbl>
              <a:tblPr>
                <a:tableStyleId>{5C22544A-7EE6-4342-B048-85BDC9FD1C3A}</a:tableStyleId>
              </a:tblPr>
              <a:tblGrid>
                <a:gridCol w="5897335">
                  <a:extLst>
                    <a:ext uri="{9D8B030D-6E8A-4147-A177-3AD203B41FA5}">
                      <a16:colId xmlns:a16="http://schemas.microsoft.com/office/drawing/2014/main" val="2377354465"/>
                    </a:ext>
                  </a:extLst>
                </a:gridCol>
                <a:gridCol w="1447800">
                  <a:extLst>
                    <a:ext uri="{9D8B030D-6E8A-4147-A177-3AD203B41FA5}">
                      <a16:colId xmlns:a16="http://schemas.microsoft.com/office/drawing/2014/main" val="3843758347"/>
                    </a:ext>
                  </a:extLst>
                </a:gridCol>
                <a:gridCol w="1600200">
                  <a:extLst>
                    <a:ext uri="{9D8B030D-6E8A-4147-A177-3AD203B41FA5}">
                      <a16:colId xmlns:a16="http://schemas.microsoft.com/office/drawing/2014/main" val="331273481"/>
                    </a:ext>
                  </a:extLst>
                </a:gridCol>
                <a:gridCol w="1371600">
                  <a:extLst>
                    <a:ext uri="{9D8B030D-6E8A-4147-A177-3AD203B41FA5}">
                      <a16:colId xmlns:a16="http://schemas.microsoft.com/office/drawing/2014/main" val="2061725139"/>
                    </a:ext>
                  </a:extLst>
                </a:gridCol>
                <a:gridCol w="1580922">
                  <a:extLst>
                    <a:ext uri="{9D8B030D-6E8A-4147-A177-3AD203B41FA5}">
                      <a16:colId xmlns:a16="http://schemas.microsoft.com/office/drawing/2014/main" val="167618755"/>
                    </a:ext>
                  </a:extLst>
                </a:gridCol>
                <a:gridCol w="1694014">
                  <a:extLst>
                    <a:ext uri="{9D8B030D-6E8A-4147-A177-3AD203B41FA5}">
                      <a16:colId xmlns:a16="http://schemas.microsoft.com/office/drawing/2014/main" val="520061153"/>
                    </a:ext>
                  </a:extLst>
                </a:gridCol>
                <a:gridCol w="1526997">
                  <a:extLst>
                    <a:ext uri="{9D8B030D-6E8A-4147-A177-3AD203B41FA5}">
                      <a16:colId xmlns:a16="http://schemas.microsoft.com/office/drawing/2014/main" val="500282861"/>
                    </a:ext>
                  </a:extLst>
                </a:gridCol>
                <a:gridCol w="2208467">
                  <a:extLst>
                    <a:ext uri="{9D8B030D-6E8A-4147-A177-3AD203B41FA5}">
                      <a16:colId xmlns:a16="http://schemas.microsoft.com/office/drawing/2014/main" val="999659585"/>
                    </a:ext>
                  </a:extLst>
                </a:gridCol>
                <a:gridCol w="2054402">
                  <a:extLst>
                    <a:ext uri="{9D8B030D-6E8A-4147-A177-3AD203B41FA5}">
                      <a16:colId xmlns:a16="http://schemas.microsoft.com/office/drawing/2014/main" val="3518125532"/>
                    </a:ext>
                  </a:extLst>
                </a:gridCol>
                <a:gridCol w="1526997">
                  <a:extLst>
                    <a:ext uri="{9D8B030D-6E8A-4147-A177-3AD203B41FA5}">
                      <a16:colId xmlns:a16="http://schemas.microsoft.com/office/drawing/2014/main" val="638466597"/>
                    </a:ext>
                  </a:extLst>
                </a:gridCol>
              </a:tblGrid>
              <a:tr h="912047">
                <a:tc>
                  <a:txBody>
                    <a:bodyPr/>
                    <a:lstStyle/>
                    <a:p>
                      <a:pPr algn="l" fontAlgn="b"/>
                      <a:r>
                        <a:rPr lang="en-GB" sz="3200" u="none" strike="noStrike" dirty="0">
                          <a:effectLst/>
                          <a:latin typeface="+mn-lt"/>
                        </a:rPr>
                        <a:t>45,6 GeV</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Days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Hours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OP</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Com</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MD</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TS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Power Shutdown</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l" fontAlgn="b"/>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801227266"/>
                  </a:ext>
                </a:extLst>
              </a:tr>
              <a:tr h="503893">
                <a:tc>
                  <a:txBody>
                    <a:bodyPr/>
                    <a:lstStyle/>
                    <a:p>
                      <a:pPr algn="l" fontAlgn="b"/>
                      <a:r>
                        <a:rPr lang="en-GB" sz="3200" u="none" strike="noStrike">
                          <a:effectLst/>
                          <a:latin typeface="+mn-lt"/>
                        </a:rPr>
                        <a:t>Beam operation </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143</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3432</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237</a:t>
                      </a:r>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813125</a:t>
                      </a:r>
                    </a:p>
                  </a:txBody>
                  <a:tcPr marL="9525" marR="9525" marT="9525" marB="0" anchor="ctr"/>
                </a:tc>
                <a:tc>
                  <a:txBody>
                    <a:bodyPr/>
                    <a:lstStyle/>
                    <a:p>
                      <a:pPr algn="l" fontAlgn="b"/>
                      <a:r>
                        <a:rPr lang="en-GB" sz="3200" u="none" strike="noStrike" dirty="0">
                          <a:effectLst/>
                          <a:latin typeface="+mn-lt"/>
                        </a:rPr>
                        <a:t>MWh</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011651773"/>
                  </a:ext>
                </a:extLst>
              </a:tr>
              <a:tr h="503893">
                <a:tc>
                  <a:txBody>
                    <a:bodyPr/>
                    <a:lstStyle/>
                    <a:p>
                      <a:pPr algn="l" fontAlgn="b"/>
                      <a:r>
                        <a:rPr lang="en-GB" sz="3200" u="none" strike="noStrike">
                          <a:effectLst/>
                          <a:latin typeface="+mn-lt"/>
                        </a:rPr>
                        <a:t>Downtime operation</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42</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1008</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85</a:t>
                      </a:r>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85413</a:t>
                      </a:r>
                    </a:p>
                  </a:txBody>
                  <a:tcPr marL="9525" marR="9525" marT="9525" marB="0" anchor="ctr"/>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536681157"/>
                  </a:ext>
                </a:extLst>
              </a:tr>
              <a:tr h="503893">
                <a:tc>
                  <a:txBody>
                    <a:bodyPr/>
                    <a:lstStyle/>
                    <a:p>
                      <a:pPr algn="l" fontAlgn="b"/>
                      <a:r>
                        <a:rPr lang="en-GB" sz="3200" u="none" strike="noStrike" dirty="0">
                          <a:effectLst/>
                          <a:latin typeface="+mn-lt"/>
                        </a:rPr>
                        <a:t>Hardware, Beam commissioning</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30</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720</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114</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82299</a:t>
                      </a:r>
                    </a:p>
                  </a:txBody>
                  <a:tcPr marL="9525" marR="9525" marT="9525" marB="0" anchor="ctr"/>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502636329"/>
                  </a:ext>
                </a:extLst>
              </a:tr>
              <a:tr h="503893">
                <a:tc>
                  <a:txBody>
                    <a:bodyPr/>
                    <a:lstStyle/>
                    <a:p>
                      <a:pPr algn="l" fontAlgn="b"/>
                      <a:r>
                        <a:rPr lang="en-GB" sz="3200" u="none" strike="noStrike">
                          <a:effectLst/>
                          <a:latin typeface="+mn-lt"/>
                        </a:rPr>
                        <a:t>MD</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480</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133</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63707</a:t>
                      </a:r>
                    </a:p>
                  </a:txBody>
                  <a:tcPr marL="9525" marR="9525" marT="9525" marB="0" anchor="ctr"/>
                </a:tc>
                <a:tc>
                  <a:txBody>
                    <a:bodyPr/>
                    <a:lstStyle/>
                    <a:p>
                      <a:pPr algn="l" fontAlgn="b"/>
                      <a:r>
                        <a:rPr lang="en-GB" sz="3200" u="none" strike="noStrike" dirty="0">
                          <a:effectLst/>
                          <a:latin typeface="+mn-lt"/>
                        </a:rPr>
                        <a:t>MWh</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00145449"/>
                  </a:ext>
                </a:extLst>
              </a:tr>
              <a:tr h="503893">
                <a:tc>
                  <a:txBody>
                    <a:bodyPr/>
                    <a:lstStyle/>
                    <a:p>
                      <a:pPr algn="l" fontAlgn="b"/>
                      <a:r>
                        <a:rPr lang="en-GB" sz="3200" u="none" strike="noStrike">
                          <a:effectLst/>
                          <a:latin typeface="+mn-lt"/>
                        </a:rPr>
                        <a:t>technical stop</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10</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240</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81</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19489</a:t>
                      </a:r>
                    </a:p>
                  </a:txBody>
                  <a:tcPr marL="9525" marR="9525" marT="9525" marB="0" anchor="ctr"/>
                </a:tc>
                <a:tc>
                  <a:txBody>
                    <a:bodyPr/>
                    <a:lstStyle/>
                    <a:p>
                      <a:pPr algn="l" fontAlgn="b"/>
                      <a:r>
                        <a:rPr lang="en-GB" sz="3200" u="none" strike="noStrike" dirty="0">
                          <a:effectLst/>
                          <a:latin typeface="+mn-lt"/>
                        </a:rPr>
                        <a:t>MWh</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172483017"/>
                  </a:ext>
                </a:extLst>
              </a:tr>
              <a:tr h="503893">
                <a:tc>
                  <a:txBody>
                    <a:bodyPr/>
                    <a:lstStyle/>
                    <a:p>
                      <a:pPr algn="l" fontAlgn="b"/>
                      <a:r>
                        <a:rPr lang="en-GB" sz="3200" u="none" strike="noStrike">
                          <a:effectLst/>
                          <a:latin typeface="+mn-lt"/>
                        </a:rPr>
                        <a:t>Shutdown</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120</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2880</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65</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186342</a:t>
                      </a:r>
                    </a:p>
                  </a:txBody>
                  <a:tcPr marL="9525" marR="9525" marT="9525" marB="0" anchor="ctr"/>
                </a:tc>
                <a:tc>
                  <a:txBody>
                    <a:bodyPr/>
                    <a:lstStyle/>
                    <a:p>
                      <a:pPr algn="l" fontAlgn="b"/>
                      <a:r>
                        <a:rPr lang="en-GB" sz="3200" u="none" strike="noStrike" dirty="0">
                          <a:effectLst/>
                          <a:latin typeface="+mn-lt"/>
                        </a:rPr>
                        <a:t>MWh</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0887407"/>
                  </a:ext>
                </a:extLst>
              </a:tr>
              <a:tr h="503893">
                <a:tc>
                  <a:txBody>
                    <a:bodyPr/>
                    <a:lstStyle/>
                    <a:p>
                      <a:pPr algn="l" fontAlgn="b"/>
                      <a:r>
                        <a:rPr lang="en-GB" sz="3200" b="0" i="0" u="none" strike="noStrike" dirty="0">
                          <a:solidFill>
                            <a:srgbClr val="000000"/>
                          </a:solidFill>
                          <a:effectLst/>
                          <a:latin typeface="+mn-lt"/>
                        </a:rPr>
                        <a:t>Energy consumption / year</a:t>
                      </a:r>
                    </a:p>
                  </a:txBody>
                  <a:tcPr marL="9525" marR="9525" marT="9525" marB="0" anchor="ctr"/>
                </a:tc>
                <a:tc>
                  <a:txBody>
                    <a:bodyPr/>
                    <a:lstStyle/>
                    <a:p>
                      <a:pPr algn="ctr" fontAlgn="b"/>
                      <a:r>
                        <a:rPr lang="en-GB" sz="3200" u="none" strike="noStrike">
                          <a:effectLst/>
                          <a:latin typeface="+mn-lt"/>
                        </a:rPr>
                        <a:t>365</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8760</a:t>
                      </a:r>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1.25</a:t>
                      </a:r>
                    </a:p>
                  </a:txBody>
                  <a:tcPr marL="9525" marR="9525" marT="9525" marB="0" anchor="ctr"/>
                </a:tc>
                <a:tc>
                  <a:txBody>
                    <a:bodyPr/>
                    <a:lstStyle/>
                    <a:p>
                      <a:pPr algn="l" fontAlgn="b"/>
                      <a:r>
                        <a:rPr lang="en-GB" sz="3200" u="none" strike="noStrike" dirty="0" err="1">
                          <a:effectLst/>
                          <a:latin typeface="+mn-lt"/>
                        </a:rPr>
                        <a:t>TWh</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162012855"/>
                  </a:ext>
                </a:extLst>
              </a:tr>
              <a:tr h="503893">
                <a:tc>
                  <a:txBody>
                    <a:bodyPr/>
                    <a:lstStyle/>
                    <a:p>
                      <a:pPr algn="l" fontAlgn="b"/>
                      <a:r>
                        <a:rPr lang="en-GB" sz="3200" u="none" strike="noStrike" dirty="0">
                          <a:effectLst/>
                          <a:latin typeface="+mn-lt"/>
                        </a:rPr>
                        <a:t>Average power</a:t>
                      </a:r>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143</a:t>
                      </a:r>
                    </a:p>
                  </a:txBody>
                  <a:tcPr marL="9525" marR="9525" marT="9525" marB="0" anchor="ctr"/>
                </a:tc>
                <a:tc>
                  <a:txBody>
                    <a:bodyPr/>
                    <a:lstStyle/>
                    <a:p>
                      <a:pPr algn="l" fontAlgn="b"/>
                      <a:r>
                        <a:rPr lang="en-GB" sz="3200" u="none" strike="noStrike" dirty="0">
                          <a:effectLst/>
                          <a:latin typeface="+mn-lt"/>
                        </a:rPr>
                        <a:t>MW</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81690804"/>
                  </a:ext>
                </a:extLst>
              </a:tr>
            </a:tbl>
          </a:graphicData>
        </a:graphic>
      </p:graphicFrame>
      <p:sp>
        <p:nvSpPr>
          <p:cNvPr id="8" name="Text Placeholder 7"/>
          <p:cNvSpPr>
            <a:spLocks noGrp="1"/>
          </p:cNvSpPr>
          <p:nvPr>
            <p:ph type="body" sz="quarter" idx="12"/>
          </p:nvPr>
        </p:nvSpPr>
        <p:spPr/>
        <p:txBody>
          <a:bodyPr/>
          <a:lstStyle/>
          <a:p>
            <a:r>
              <a:rPr lang="en-GB" dirty="0"/>
              <a:t>Energy consumption FCC alone.</a:t>
            </a:r>
          </a:p>
        </p:txBody>
      </p:sp>
    </p:spTree>
    <p:extLst>
      <p:ext uri="{BB962C8B-B14F-4D97-AF65-F5344CB8AC3E}">
        <p14:creationId xmlns:p14="http://schemas.microsoft.com/office/powerpoint/2010/main" val="876043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energy consumption, 1.35TWh</a:t>
            </a:r>
          </a:p>
        </p:txBody>
      </p:sp>
      <p:sp>
        <p:nvSpPr>
          <p:cNvPr id="6" name="Title 5"/>
          <p:cNvSpPr>
            <a:spLocks noGrp="1"/>
          </p:cNvSpPr>
          <p:nvPr>
            <p:ph type="title"/>
          </p:nvPr>
        </p:nvSpPr>
        <p:spPr/>
        <p:txBody>
          <a:bodyPr/>
          <a:lstStyle/>
          <a:p>
            <a:r>
              <a:rPr lang="en-GB" dirty="0"/>
              <a:t>Energy consumption, 80 GeV (H)</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5" name="Table 4"/>
          <p:cNvGraphicFramePr>
            <a:graphicFrameLocks noGrp="1"/>
          </p:cNvGraphicFramePr>
          <p:nvPr>
            <p:extLst>
              <p:ext uri="{D42A27DB-BD31-4B8C-83A1-F6EECF244321}">
                <p14:modId xmlns:p14="http://schemas.microsoft.com/office/powerpoint/2010/main" val="2484240466"/>
              </p:ext>
            </p:extLst>
          </p:nvPr>
        </p:nvGraphicFramePr>
        <p:xfrm>
          <a:off x="1189265" y="7386805"/>
          <a:ext cx="20908734" cy="5016029"/>
        </p:xfrm>
        <a:graphic>
          <a:graphicData uri="http://schemas.openxmlformats.org/drawingml/2006/table">
            <a:tbl>
              <a:tblPr>
                <a:tableStyleId>{5C22544A-7EE6-4342-B048-85BDC9FD1C3A}</a:tableStyleId>
              </a:tblPr>
              <a:tblGrid>
                <a:gridCol w="5897335">
                  <a:extLst>
                    <a:ext uri="{9D8B030D-6E8A-4147-A177-3AD203B41FA5}">
                      <a16:colId xmlns:a16="http://schemas.microsoft.com/office/drawing/2014/main" val="2377354465"/>
                    </a:ext>
                  </a:extLst>
                </a:gridCol>
                <a:gridCol w="1447800">
                  <a:extLst>
                    <a:ext uri="{9D8B030D-6E8A-4147-A177-3AD203B41FA5}">
                      <a16:colId xmlns:a16="http://schemas.microsoft.com/office/drawing/2014/main" val="3843758347"/>
                    </a:ext>
                  </a:extLst>
                </a:gridCol>
                <a:gridCol w="1600200">
                  <a:extLst>
                    <a:ext uri="{9D8B030D-6E8A-4147-A177-3AD203B41FA5}">
                      <a16:colId xmlns:a16="http://schemas.microsoft.com/office/drawing/2014/main" val="331273481"/>
                    </a:ext>
                  </a:extLst>
                </a:gridCol>
                <a:gridCol w="1371600">
                  <a:extLst>
                    <a:ext uri="{9D8B030D-6E8A-4147-A177-3AD203B41FA5}">
                      <a16:colId xmlns:a16="http://schemas.microsoft.com/office/drawing/2014/main" val="2061725139"/>
                    </a:ext>
                  </a:extLst>
                </a:gridCol>
                <a:gridCol w="1580922">
                  <a:extLst>
                    <a:ext uri="{9D8B030D-6E8A-4147-A177-3AD203B41FA5}">
                      <a16:colId xmlns:a16="http://schemas.microsoft.com/office/drawing/2014/main" val="167618755"/>
                    </a:ext>
                  </a:extLst>
                </a:gridCol>
                <a:gridCol w="1694014">
                  <a:extLst>
                    <a:ext uri="{9D8B030D-6E8A-4147-A177-3AD203B41FA5}">
                      <a16:colId xmlns:a16="http://schemas.microsoft.com/office/drawing/2014/main" val="520061153"/>
                    </a:ext>
                  </a:extLst>
                </a:gridCol>
                <a:gridCol w="1526997">
                  <a:extLst>
                    <a:ext uri="{9D8B030D-6E8A-4147-A177-3AD203B41FA5}">
                      <a16:colId xmlns:a16="http://schemas.microsoft.com/office/drawing/2014/main" val="500282861"/>
                    </a:ext>
                  </a:extLst>
                </a:gridCol>
                <a:gridCol w="2208467">
                  <a:extLst>
                    <a:ext uri="{9D8B030D-6E8A-4147-A177-3AD203B41FA5}">
                      <a16:colId xmlns:a16="http://schemas.microsoft.com/office/drawing/2014/main" val="999659585"/>
                    </a:ext>
                  </a:extLst>
                </a:gridCol>
                <a:gridCol w="2054402">
                  <a:extLst>
                    <a:ext uri="{9D8B030D-6E8A-4147-A177-3AD203B41FA5}">
                      <a16:colId xmlns:a16="http://schemas.microsoft.com/office/drawing/2014/main" val="3518125532"/>
                    </a:ext>
                  </a:extLst>
                </a:gridCol>
                <a:gridCol w="1526997">
                  <a:extLst>
                    <a:ext uri="{9D8B030D-6E8A-4147-A177-3AD203B41FA5}">
                      <a16:colId xmlns:a16="http://schemas.microsoft.com/office/drawing/2014/main" val="638466597"/>
                    </a:ext>
                  </a:extLst>
                </a:gridCol>
              </a:tblGrid>
              <a:tr h="912047">
                <a:tc>
                  <a:txBody>
                    <a:bodyPr/>
                    <a:lstStyle/>
                    <a:p>
                      <a:pPr algn="l" fontAlgn="b"/>
                      <a:r>
                        <a:rPr lang="en-GB" sz="3200" b="0" i="0" u="none" strike="noStrike" dirty="0">
                          <a:solidFill>
                            <a:srgbClr val="000000"/>
                          </a:solidFill>
                          <a:effectLst/>
                          <a:latin typeface="+mn-lt"/>
                        </a:rPr>
                        <a:t>80 GeV</a:t>
                      </a:r>
                    </a:p>
                  </a:txBody>
                  <a:tcPr marL="9525" marR="9525" marT="9525" marB="0" anchor="ctr"/>
                </a:tc>
                <a:tc>
                  <a:txBody>
                    <a:bodyPr/>
                    <a:lstStyle/>
                    <a:p>
                      <a:pPr algn="ctr" fontAlgn="b"/>
                      <a:r>
                        <a:rPr lang="en-GB" sz="3200" b="0" i="0" u="none" strike="noStrike" dirty="0">
                          <a:solidFill>
                            <a:srgbClr val="000000"/>
                          </a:solidFill>
                          <a:effectLst/>
                          <a:latin typeface="+mn-lt"/>
                        </a:rPr>
                        <a:t>Days</a:t>
                      </a:r>
                    </a:p>
                  </a:txBody>
                  <a:tcPr marL="9525" marR="9525" marT="9525" marB="0" anchor="ctr"/>
                </a:tc>
                <a:tc>
                  <a:txBody>
                    <a:bodyPr/>
                    <a:lstStyle/>
                    <a:p>
                      <a:pPr algn="ctr" fontAlgn="b"/>
                      <a:r>
                        <a:rPr lang="en-GB" sz="3200" b="0" i="0" u="none" strike="noStrike" dirty="0">
                          <a:solidFill>
                            <a:srgbClr val="000000"/>
                          </a:solidFill>
                          <a:effectLst/>
                          <a:latin typeface="+mn-lt"/>
                        </a:rPr>
                        <a:t>Hours</a:t>
                      </a:r>
                    </a:p>
                  </a:txBody>
                  <a:tcPr marL="9525" marR="9525" marT="9525" marB="0" anchor="ctr"/>
                </a:tc>
                <a:tc>
                  <a:txBody>
                    <a:bodyPr/>
                    <a:lstStyle/>
                    <a:p>
                      <a:pPr algn="ctr" fontAlgn="b"/>
                      <a:r>
                        <a:rPr lang="en-GB" sz="3200" b="0" i="0" u="none" strike="noStrike" dirty="0">
                          <a:solidFill>
                            <a:srgbClr val="000000"/>
                          </a:solidFill>
                          <a:effectLst/>
                          <a:latin typeface="+mn-lt"/>
                        </a:rPr>
                        <a:t>Power OP</a:t>
                      </a:r>
                    </a:p>
                  </a:txBody>
                  <a:tcPr marL="9525" marR="9525" marT="9525" marB="0" anchor="ctr"/>
                </a:tc>
                <a:tc>
                  <a:txBody>
                    <a:bodyPr/>
                    <a:lstStyle/>
                    <a:p>
                      <a:pPr algn="ctr" fontAlgn="b"/>
                      <a:r>
                        <a:rPr lang="en-GB" sz="3200" b="0" i="0" u="none" strike="noStrike" dirty="0">
                          <a:solidFill>
                            <a:srgbClr val="000000"/>
                          </a:solidFill>
                          <a:effectLst/>
                          <a:latin typeface="+mn-lt"/>
                        </a:rPr>
                        <a:t>Power Com</a:t>
                      </a:r>
                    </a:p>
                  </a:txBody>
                  <a:tcPr marL="9525" marR="9525" marT="9525" marB="0" anchor="ctr"/>
                </a:tc>
                <a:tc>
                  <a:txBody>
                    <a:bodyPr/>
                    <a:lstStyle/>
                    <a:p>
                      <a:pPr algn="ctr" fontAlgn="b"/>
                      <a:r>
                        <a:rPr lang="en-GB" sz="3200" b="0" i="0" u="none" strike="noStrike" dirty="0">
                          <a:solidFill>
                            <a:srgbClr val="000000"/>
                          </a:solidFill>
                          <a:effectLst/>
                          <a:latin typeface="+mn-lt"/>
                        </a:rPr>
                        <a:t>Power MD</a:t>
                      </a:r>
                    </a:p>
                  </a:txBody>
                  <a:tcPr marL="9525" marR="9525" marT="9525" marB="0" anchor="ctr"/>
                </a:tc>
                <a:tc>
                  <a:txBody>
                    <a:bodyPr/>
                    <a:lstStyle/>
                    <a:p>
                      <a:pPr algn="ctr" fontAlgn="b"/>
                      <a:r>
                        <a:rPr lang="en-GB" sz="3200" b="0" i="0" u="none" strike="noStrike" dirty="0">
                          <a:solidFill>
                            <a:srgbClr val="000000"/>
                          </a:solidFill>
                          <a:effectLst/>
                          <a:latin typeface="+mn-lt"/>
                        </a:rPr>
                        <a:t>Power TS</a:t>
                      </a:r>
                    </a:p>
                  </a:txBody>
                  <a:tcPr marL="9525" marR="9525" marT="9525" marB="0" anchor="ctr"/>
                </a:tc>
                <a:tc>
                  <a:txBody>
                    <a:bodyPr/>
                    <a:lstStyle/>
                    <a:p>
                      <a:pPr algn="ctr" fontAlgn="b"/>
                      <a:r>
                        <a:rPr lang="en-GB" sz="3200" b="0" i="0" u="none" strike="noStrike" dirty="0">
                          <a:solidFill>
                            <a:srgbClr val="000000"/>
                          </a:solidFill>
                          <a:effectLst/>
                          <a:latin typeface="+mn-lt"/>
                        </a:rPr>
                        <a:t>Power Shutdown</a:t>
                      </a: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801227266"/>
                  </a:ext>
                </a:extLst>
              </a:tr>
              <a:tr h="503893">
                <a:tc>
                  <a:txBody>
                    <a:bodyPr/>
                    <a:lstStyle/>
                    <a:p>
                      <a:pPr algn="l" fontAlgn="b"/>
                      <a:r>
                        <a:rPr lang="en-GB" sz="3200" b="0" i="0" u="none" strike="noStrike">
                          <a:solidFill>
                            <a:srgbClr val="000000"/>
                          </a:solidFill>
                          <a:effectLst/>
                          <a:latin typeface="+mn-lt"/>
                        </a:rPr>
                        <a:t>Beam operation </a:t>
                      </a:r>
                    </a:p>
                  </a:txBody>
                  <a:tcPr marL="9525" marR="9525" marT="9525" marB="0" anchor="b"/>
                </a:tc>
                <a:tc>
                  <a:txBody>
                    <a:bodyPr/>
                    <a:lstStyle/>
                    <a:p>
                      <a:pPr algn="ctr" fontAlgn="b"/>
                      <a:r>
                        <a:rPr lang="en-GB" sz="3200" b="0" i="0" u="none" strike="noStrike">
                          <a:solidFill>
                            <a:srgbClr val="000000"/>
                          </a:solidFill>
                          <a:effectLst/>
                          <a:latin typeface="+mn-lt"/>
                        </a:rPr>
                        <a:t>143</a:t>
                      </a:r>
                    </a:p>
                  </a:txBody>
                  <a:tcPr marL="9525" marR="9525" marT="9525" marB="0" anchor="b"/>
                </a:tc>
                <a:tc>
                  <a:txBody>
                    <a:bodyPr/>
                    <a:lstStyle/>
                    <a:p>
                      <a:pPr algn="ctr" fontAlgn="b"/>
                      <a:r>
                        <a:rPr lang="en-GB" sz="3200" b="0" i="0" u="none" strike="noStrike">
                          <a:solidFill>
                            <a:srgbClr val="000000"/>
                          </a:solidFill>
                          <a:effectLst/>
                          <a:latin typeface="+mn-lt"/>
                        </a:rPr>
                        <a:t>3432</a:t>
                      </a:r>
                    </a:p>
                  </a:txBody>
                  <a:tcPr marL="9525" marR="9525" marT="9525" marB="0" anchor="b"/>
                </a:tc>
                <a:tc>
                  <a:txBody>
                    <a:bodyPr/>
                    <a:lstStyle/>
                    <a:p>
                      <a:pPr algn="ctr" fontAlgn="b"/>
                      <a:r>
                        <a:rPr lang="en-GB" sz="3200" b="0" i="0" u="none" strike="noStrike">
                          <a:solidFill>
                            <a:srgbClr val="000000"/>
                          </a:solidFill>
                          <a:effectLst/>
                          <a:latin typeface="+mn-lt"/>
                        </a:rPr>
                        <a:t>257</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881810</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011651773"/>
                  </a:ext>
                </a:extLst>
              </a:tr>
              <a:tr h="503893">
                <a:tc>
                  <a:txBody>
                    <a:bodyPr/>
                    <a:lstStyle/>
                    <a:p>
                      <a:pPr algn="l" fontAlgn="b"/>
                      <a:r>
                        <a:rPr lang="en-GB" sz="3200" b="0" i="0" u="none" strike="noStrike">
                          <a:solidFill>
                            <a:srgbClr val="000000"/>
                          </a:solidFill>
                          <a:effectLst/>
                          <a:latin typeface="+mn-lt"/>
                        </a:rPr>
                        <a:t>Downtime operation</a:t>
                      </a:r>
                    </a:p>
                  </a:txBody>
                  <a:tcPr marL="9525" marR="9525" marT="9525" marB="0" anchor="b"/>
                </a:tc>
                <a:tc>
                  <a:txBody>
                    <a:bodyPr/>
                    <a:lstStyle/>
                    <a:p>
                      <a:pPr algn="ctr" fontAlgn="b"/>
                      <a:r>
                        <a:rPr lang="en-GB" sz="3200" b="0" i="0" u="none" strike="noStrike">
                          <a:solidFill>
                            <a:srgbClr val="000000"/>
                          </a:solidFill>
                          <a:effectLst/>
                          <a:latin typeface="+mn-lt"/>
                        </a:rPr>
                        <a:t>42</a:t>
                      </a:r>
                    </a:p>
                  </a:txBody>
                  <a:tcPr marL="9525" marR="9525" marT="9525" marB="0" anchor="b"/>
                </a:tc>
                <a:tc>
                  <a:txBody>
                    <a:bodyPr/>
                    <a:lstStyle/>
                    <a:p>
                      <a:pPr algn="ctr" fontAlgn="b"/>
                      <a:r>
                        <a:rPr lang="en-GB" sz="3200" b="0" i="0" u="none" strike="noStrike">
                          <a:solidFill>
                            <a:srgbClr val="000000"/>
                          </a:solidFill>
                          <a:effectLst/>
                          <a:latin typeface="+mn-lt"/>
                        </a:rPr>
                        <a:t>1008</a:t>
                      </a:r>
                    </a:p>
                  </a:txBody>
                  <a:tcPr marL="9525" marR="9525" marT="9525" marB="0" anchor="b"/>
                </a:tc>
                <a:tc>
                  <a:txBody>
                    <a:bodyPr/>
                    <a:lstStyle/>
                    <a:p>
                      <a:pPr algn="ctr" fontAlgn="b"/>
                      <a:r>
                        <a:rPr lang="en-GB" sz="3200" b="0" i="0" u="none" strike="noStrike">
                          <a:solidFill>
                            <a:srgbClr val="000000"/>
                          </a:solidFill>
                          <a:effectLst/>
                          <a:latin typeface="+mn-lt"/>
                        </a:rPr>
                        <a:t>93</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dirty="0">
                          <a:solidFill>
                            <a:srgbClr val="000000"/>
                          </a:solidFill>
                          <a:effectLst/>
                          <a:latin typeface="+mn-lt"/>
                        </a:rPr>
                        <a:t>94153</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536681157"/>
                  </a:ext>
                </a:extLst>
              </a:tr>
              <a:tr h="503893">
                <a:tc>
                  <a:txBody>
                    <a:bodyPr/>
                    <a:lstStyle/>
                    <a:p>
                      <a:pPr algn="l" fontAlgn="b"/>
                      <a:r>
                        <a:rPr lang="en-GB" sz="3200" b="0" i="0" u="none" strike="noStrike" dirty="0">
                          <a:solidFill>
                            <a:srgbClr val="000000"/>
                          </a:solidFill>
                          <a:effectLst/>
                          <a:latin typeface="+mn-lt"/>
                        </a:rPr>
                        <a:t>Hardware, Beam commissioning</a:t>
                      </a:r>
                    </a:p>
                  </a:txBody>
                  <a:tcPr marL="9525" marR="9525" marT="9525" marB="0" anchor="b"/>
                </a:tc>
                <a:tc>
                  <a:txBody>
                    <a:bodyPr/>
                    <a:lstStyle/>
                    <a:p>
                      <a:pPr algn="ctr" fontAlgn="b"/>
                      <a:r>
                        <a:rPr lang="en-GB" sz="3200" b="0" i="0" u="none" strike="noStrike">
                          <a:solidFill>
                            <a:srgbClr val="000000"/>
                          </a:solidFill>
                          <a:effectLst/>
                          <a:latin typeface="+mn-lt"/>
                        </a:rPr>
                        <a:t>30</a:t>
                      </a:r>
                    </a:p>
                  </a:txBody>
                  <a:tcPr marL="9525" marR="9525" marT="9525" marB="0" anchor="b"/>
                </a:tc>
                <a:tc>
                  <a:txBody>
                    <a:bodyPr/>
                    <a:lstStyle/>
                    <a:p>
                      <a:pPr algn="ctr" fontAlgn="b"/>
                      <a:r>
                        <a:rPr lang="en-GB" sz="3200" b="0" i="0" u="none" strike="noStrike">
                          <a:solidFill>
                            <a:srgbClr val="000000"/>
                          </a:solidFill>
                          <a:effectLst/>
                          <a:latin typeface="+mn-lt"/>
                        </a:rPr>
                        <a:t>720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123</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88553</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2502636329"/>
                  </a:ext>
                </a:extLst>
              </a:tr>
              <a:tr h="503893">
                <a:tc>
                  <a:txBody>
                    <a:bodyPr/>
                    <a:lstStyle/>
                    <a:p>
                      <a:pPr algn="l" fontAlgn="b"/>
                      <a:r>
                        <a:rPr lang="en-GB" sz="3200" b="0" i="0" u="none" strike="noStrike">
                          <a:solidFill>
                            <a:srgbClr val="000000"/>
                          </a:solidFill>
                          <a:effectLst/>
                          <a:latin typeface="+mn-lt"/>
                        </a:rPr>
                        <a:t>MD</a:t>
                      </a:r>
                    </a:p>
                  </a:txBody>
                  <a:tcPr marL="9525" marR="9525" marT="9525" marB="0" anchor="b"/>
                </a:tc>
                <a:tc>
                  <a:txBody>
                    <a:bodyPr/>
                    <a:lstStyle/>
                    <a:p>
                      <a:pPr algn="ctr" fontAlgn="b"/>
                      <a:r>
                        <a:rPr lang="en-GB" sz="3200" b="0" i="0" u="none" strike="noStrike">
                          <a:solidFill>
                            <a:srgbClr val="000000"/>
                          </a:solidFill>
                          <a:effectLst/>
                          <a:latin typeface="+mn-lt"/>
                        </a:rPr>
                        <a:t>20</a:t>
                      </a:r>
                    </a:p>
                  </a:txBody>
                  <a:tcPr marL="9525" marR="9525" marT="9525" marB="0" anchor="b"/>
                </a:tc>
                <a:tc>
                  <a:txBody>
                    <a:bodyPr/>
                    <a:lstStyle/>
                    <a:p>
                      <a:pPr algn="ctr" fontAlgn="b"/>
                      <a:r>
                        <a:rPr lang="en-GB" sz="3200" b="0" i="0" u="none" strike="noStrike">
                          <a:solidFill>
                            <a:srgbClr val="000000"/>
                          </a:solidFill>
                          <a:effectLst/>
                          <a:latin typeface="+mn-lt"/>
                        </a:rPr>
                        <a:t>480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148</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dirty="0">
                          <a:solidFill>
                            <a:srgbClr val="000000"/>
                          </a:solidFill>
                          <a:effectLst/>
                          <a:latin typeface="+mn-lt"/>
                        </a:rPr>
                        <a:t>71275</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900145449"/>
                  </a:ext>
                </a:extLst>
              </a:tr>
              <a:tr h="503893">
                <a:tc>
                  <a:txBody>
                    <a:bodyPr/>
                    <a:lstStyle/>
                    <a:p>
                      <a:pPr algn="l" fontAlgn="b"/>
                      <a:r>
                        <a:rPr lang="en-GB" sz="3200" b="0" i="0" u="none" strike="noStrike">
                          <a:solidFill>
                            <a:srgbClr val="000000"/>
                          </a:solidFill>
                          <a:effectLst/>
                          <a:latin typeface="+mn-lt"/>
                        </a:rPr>
                        <a:t>technical stop</a:t>
                      </a:r>
                    </a:p>
                  </a:txBody>
                  <a:tcPr marL="9525" marR="9525" marT="9525" marB="0" anchor="b"/>
                </a:tc>
                <a:tc>
                  <a:txBody>
                    <a:bodyPr/>
                    <a:lstStyle/>
                    <a:p>
                      <a:pPr algn="ctr" fontAlgn="b"/>
                      <a:r>
                        <a:rPr lang="en-GB" sz="3200" b="0" i="0" u="none" strike="noStrike">
                          <a:solidFill>
                            <a:srgbClr val="000000"/>
                          </a:solidFill>
                          <a:effectLst/>
                          <a:latin typeface="+mn-lt"/>
                        </a:rPr>
                        <a:t>10</a:t>
                      </a:r>
                    </a:p>
                  </a:txBody>
                  <a:tcPr marL="9525" marR="9525" marT="9525" marB="0" anchor="b"/>
                </a:tc>
                <a:tc>
                  <a:txBody>
                    <a:bodyPr/>
                    <a:lstStyle/>
                    <a:p>
                      <a:pPr algn="ctr" fontAlgn="b"/>
                      <a:r>
                        <a:rPr lang="en-GB" sz="3200" b="0" i="0" u="none" strike="noStrike">
                          <a:solidFill>
                            <a:srgbClr val="000000"/>
                          </a:solidFill>
                          <a:effectLst/>
                          <a:latin typeface="+mn-lt"/>
                        </a:rPr>
                        <a:t>240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83</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20020</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172483017"/>
                  </a:ext>
                </a:extLst>
              </a:tr>
              <a:tr h="503893">
                <a:tc>
                  <a:txBody>
                    <a:bodyPr/>
                    <a:lstStyle/>
                    <a:p>
                      <a:pPr algn="l" fontAlgn="b"/>
                      <a:r>
                        <a:rPr lang="en-GB" sz="3200" b="0" i="0" u="none" strike="noStrike">
                          <a:solidFill>
                            <a:srgbClr val="000000"/>
                          </a:solidFill>
                          <a:effectLst/>
                          <a:latin typeface="+mn-lt"/>
                        </a:rPr>
                        <a:t>Shutdown</a:t>
                      </a:r>
                    </a:p>
                  </a:txBody>
                  <a:tcPr marL="9525" marR="9525" marT="9525" marB="0" anchor="b"/>
                </a:tc>
                <a:tc>
                  <a:txBody>
                    <a:bodyPr/>
                    <a:lstStyle/>
                    <a:p>
                      <a:pPr algn="ctr" fontAlgn="b"/>
                      <a:r>
                        <a:rPr lang="en-GB" sz="3200" b="0" i="0" u="none" strike="noStrike">
                          <a:solidFill>
                            <a:srgbClr val="000000"/>
                          </a:solidFill>
                          <a:effectLst/>
                          <a:latin typeface="+mn-lt"/>
                        </a:rPr>
                        <a:t>120</a:t>
                      </a:r>
                    </a:p>
                  </a:txBody>
                  <a:tcPr marL="9525" marR="9525" marT="9525" marB="0" anchor="b"/>
                </a:tc>
                <a:tc>
                  <a:txBody>
                    <a:bodyPr/>
                    <a:lstStyle/>
                    <a:p>
                      <a:pPr algn="ctr" fontAlgn="b"/>
                      <a:r>
                        <a:rPr lang="en-GB" sz="3200" b="0" i="0" u="none" strike="noStrike">
                          <a:solidFill>
                            <a:srgbClr val="000000"/>
                          </a:solidFill>
                          <a:effectLst/>
                          <a:latin typeface="+mn-lt"/>
                        </a:rPr>
                        <a:t>2880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66</a:t>
                      </a:r>
                    </a:p>
                  </a:txBody>
                  <a:tcPr marL="9525" marR="9525" marT="9525" marB="0" anchor="b"/>
                </a:tc>
                <a:tc>
                  <a:txBody>
                    <a:bodyPr/>
                    <a:lstStyle/>
                    <a:p>
                      <a:pPr algn="ctr" fontAlgn="b"/>
                      <a:r>
                        <a:rPr lang="en-GB" sz="3200" b="0" i="0" u="none" strike="noStrike">
                          <a:solidFill>
                            <a:srgbClr val="000000"/>
                          </a:solidFill>
                          <a:effectLst/>
                          <a:latin typeface="+mn-lt"/>
                        </a:rPr>
                        <a:t>191232</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1970887407"/>
                  </a:ext>
                </a:extLst>
              </a:tr>
              <a:tr h="503893">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3200" b="0" i="0" u="none" strike="noStrike" dirty="0">
                          <a:solidFill>
                            <a:srgbClr val="000000"/>
                          </a:solidFill>
                          <a:effectLst/>
                          <a:latin typeface="+mn-lt"/>
                        </a:rPr>
                        <a:t>Energy consumption / year</a:t>
                      </a:r>
                    </a:p>
                  </a:txBody>
                  <a:tcPr marL="9525" marR="9525" marT="9525" marB="0" anchor="b"/>
                </a:tc>
                <a:tc>
                  <a:txBody>
                    <a:bodyPr/>
                    <a:lstStyle/>
                    <a:p>
                      <a:pPr algn="ctr" fontAlgn="b"/>
                      <a:r>
                        <a:rPr lang="en-GB" sz="3200" b="0" i="0" u="none" strike="noStrike">
                          <a:solidFill>
                            <a:srgbClr val="000000"/>
                          </a:solidFill>
                          <a:effectLst/>
                          <a:latin typeface="+mn-lt"/>
                        </a:rPr>
                        <a:t>365</a:t>
                      </a:r>
                    </a:p>
                  </a:txBody>
                  <a:tcPr marL="9525" marR="9525" marT="9525" marB="0" anchor="b"/>
                </a:tc>
                <a:tc>
                  <a:txBody>
                    <a:bodyPr/>
                    <a:lstStyle/>
                    <a:p>
                      <a:pPr algn="ctr" fontAlgn="b"/>
                      <a:r>
                        <a:rPr lang="en-GB" sz="3200" b="0" i="0" u="none" strike="noStrike">
                          <a:solidFill>
                            <a:srgbClr val="000000"/>
                          </a:solidFill>
                          <a:effectLst/>
                          <a:latin typeface="+mn-lt"/>
                        </a:rPr>
                        <a:t>8760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dirty="0">
                          <a:solidFill>
                            <a:srgbClr val="000000"/>
                          </a:solidFill>
                          <a:effectLst/>
                          <a:latin typeface="+mn-lt"/>
                        </a:rPr>
                        <a:t>1.35</a:t>
                      </a:r>
                    </a:p>
                  </a:txBody>
                  <a:tcPr marL="9525" marR="9525" marT="9525" marB="0" anchor="b"/>
                </a:tc>
                <a:tc>
                  <a:txBody>
                    <a:bodyPr/>
                    <a:lstStyle/>
                    <a:p>
                      <a:pPr algn="l" fontAlgn="b"/>
                      <a:r>
                        <a:rPr lang="en-GB" sz="3200" b="0" i="0" u="none" strike="noStrike">
                          <a:solidFill>
                            <a:srgbClr val="000000"/>
                          </a:solidFill>
                          <a:effectLst/>
                          <a:latin typeface="+mn-lt"/>
                        </a:rPr>
                        <a:t>TWh</a:t>
                      </a:r>
                    </a:p>
                  </a:txBody>
                  <a:tcPr marL="9525" marR="9525" marT="9525" marB="0" anchor="b"/>
                </a:tc>
                <a:extLst>
                  <a:ext uri="{0D108BD9-81ED-4DB2-BD59-A6C34878D82A}">
                    <a16:rowId xmlns:a16="http://schemas.microsoft.com/office/drawing/2014/main" val="4162012855"/>
                  </a:ext>
                </a:extLst>
              </a:tr>
              <a:tr h="503893">
                <a:tc>
                  <a:txBody>
                    <a:bodyPr/>
                    <a:lstStyle/>
                    <a:p>
                      <a:pPr algn="l" fontAlgn="b"/>
                      <a:r>
                        <a:rPr lang="en-GB" sz="3200" b="0" i="0" u="none" strike="noStrike">
                          <a:solidFill>
                            <a:srgbClr val="000000"/>
                          </a:solidFill>
                          <a:effectLst/>
                          <a:latin typeface="+mn-lt"/>
                        </a:rPr>
                        <a:t>Average power</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154</a:t>
                      </a:r>
                    </a:p>
                  </a:txBody>
                  <a:tcPr marL="9525" marR="9525" marT="9525" marB="0" anchor="b"/>
                </a:tc>
                <a:tc>
                  <a:txBody>
                    <a:bodyPr/>
                    <a:lstStyle/>
                    <a:p>
                      <a:pPr algn="l" fontAlgn="b"/>
                      <a:r>
                        <a:rPr lang="en-GB" sz="3200" b="0" i="0" u="none" strike="noStrike" dirty="0">
                          <a:solidFill>
                            <a:srgbClr val="000000"/>
                          </a:solidFill>
                          <a:effectLst/>
                          <a:latin typeface="+mn-lt"/>
                        </a:rPr>
                        <a:t>MW</a:t>
                      </a:r>
                    </a:p>
                  </a:txBody>
                  <a:tcPr marL="9525" marR="9525" marT="9525" marB="0" anchor="b"/>
                </a:tc>
                <a:extLst>
                  <a:ext uri="{0D108BD9-81ED-4DB2-BD59-A6C34878D82A}">
                    <a16:rowId xmlns:a16="http://schemas.microsoft.com/office/drawing/2014/main" val="4281690804"/>
                  </a:ext>
                </a:extLst>
              </a:tr>
            </a:tbl>
          </a:graphicData>
        </a:graphic>
      </p:graphicFrame>
      <p:sp>
        <p:nvSpPr>
          <p:cNvPr id="8" name="Text Placeholder 7"/>
          <p:cNvSpPr>
            <a:spLocks noGrp="1"/>
          </p:cNvSpPr>
          <p:nvPr>
            <p:ph type="body" sz="quarter" idx="12"/>
          </p:nvPr>
        </p:nvSpPr>
        <p:spPr/>
        <p:txBody>
          <a:bodyPr/>
          <a:lstStyle/>
          <a:p>
            <a:r>
              <a:rPr lang="en-GB" dirty="0"/>
              <a:t>Energy consumption FCC alone.</a:t>
            </a:r>
          </a:p>
        </p:txBody>
      </p:sp>
      <p:graphicFrame>
        <p:nvGraphicFramePr>
          <p:cNvPr id="9" name="Table 8"/>
          <p:cNvGraphicFramePr>
            <a:graphicFrameLocks noGrp="1"/>
          </p:cNvGraphicFramePr>
          <p:nvPr>
            <p:extLst>
              <p:ext uri="{D42A27DB-BD31-4B8C-83A1-F6EECF244321}">
                <p14:modId xmlns:p14="http://schemas.microsoft.com/office/powerpoint/2010/main" val="4254525714"/>
              </p:ext>
            </p:extLst>
          </p:nvPr>
        </p:nvGraphicFramePr>
        <p:xfrm>
          <a:off x="11811000" y="3200400"/>
          <a:ext cx="12496800" cy="3577530"/>
        </p:xfrm>
        <a:graphic>
          <a:graphicData uri="http://schemas.openxmlformats.org/drawingml/2006/table">
            <a:tbl>
              <a:tblPr>
                <a:tableStyleId>{5C22544A-7EE6-4342-B048-85BDC9FD1C3A}</a:tableStyleId>
              </a:tblPr>
              <a:tblGrid>
                <a:gridCol w="6781800">
                  <a:extLst>
                    <a:ext uri="{9D8B030D-6E8A-4147-A177-3AD203B41FA5}">
                      <a16:colId xmlns:a16="http://schemas.microsoft.com/office/drawing/2014/main" val="174190139"/>
                    </a:ext>
                  </a:extLst>
                </a:gridCol>
                <a:gridCol w="5715000">
                  <a:extLst>
                    <a:ext uri="{9D8B030D-6E8A-4147-A177-3AD203B41FA5}">
                      <a16:colId xmlns:a16="http://schemas.microsoft.com/office/drawing/2014/main" val="4220866624"/>
                    </a:ext>
                  </a:extLst>
                </a:gridCol>
              </a:tblGrid>
              <a:tr h="467223">
                <a:tc>
                  <a:txBody>
                    <a:bodyPr/>
                    <a:lstStyle/>
                    <a:p>
                      <a:pPr algn="l" fontAlgn="ctr"/>
                      <a:r>
                        <a:rPr lang="en-GB" sz="2800" u="none" strike="noStrike">
                          <a:effectLst/>
                          <a:latin typeface="+mn-lt"/>
                        </a:rPr>
                        <a:t>Beam operation </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All systems ON</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52433657"/>
                  </a:ext>
                </a:extLst>
              </a:tr>
              <a:tr h="467223">
                <a:tc>
                  <a:txBody>
                    <a:bodyPr/>
                    <a:lstStyle/>
                    <a:p>
                      <a:pPr algn="l" fontAlgn="ctr"/>
                      <a:r>
                        <a:rPr lang="en-GB" sz="2800" u="none" strike="noStrike">
                          <a:effectLst/>
                          <a:latin typeface="+mn-lt"/>
                        </a:rPr>
                        <a:t>Downtime operation</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0% RF, 100% </a:t>
                      </a:r>
                      <a:r>
                        <a:rPr lang="en-GB" sz="2800" u="none" strike="noStrike" dirty="0" err="1">
                          <a:effectLst/>
                          <a:latin typeface="+mn-lt"/>
                        </a:rPr>
                        <a:t>cryo</a:t>
                      </a:r>
                      <a:r>
                        <a:rPr lang="en-GB" sz="2800" u="none" strike="noStrike" dirty="0">
                          <a:effectLst/>
                          <a:latin typeface="+mn-lt"/>
                        </a:rPr>
                        <a:t>, 50%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17633660"/>
                  </a:ext>
                </a:extLst>
              </a:tr>
              <a:tr h="467223">
                <a:tc>
                  <a:txBody>
                    <a:bodyPr/>
                    <a:lstStyle/>
                    <a:p>
                      <a:pPr algn="l" fontAlgn="ctr"/>
                      <a:r>
                        <a:rPr lang="en-GB" sz="2800" u="none" strike="noStrike" dirty="0">
                          <a:effectLst/>
                          <a:latin typeface="+mn-lt"/>
                        </a:rPr>
                        <a:t>Hardware + Beam commissioning (COM)</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50% magnets, 50% </a:t>
                      </a:r>
                      <a:r>
                        <a:rPr lang="en-GB" sz="2800" u="none" strike="noStrike" dirty="0" err="1">
                          <a:effectLst/>
                          <a:latin typeface="+mn-lt"/>
                        </a:rPr>
                        <a:t>RF+Cryo</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19280491"/>
                  </a:ext>
                </a:extLst>
              </a:tr>
              <a:tr h="845673">
                <a:tc>
                  <a:txBody>
                    <a:bodyPr/>
                    <a:lstStyle/>
                    <a:p>
                      <a:pPr algn="l" fontAlgn="ctr"/>
                      <a:r>
                        <a:rPr lang="en-GB" sz="2800" u="none" strike="noStrike" dirty="0">
                          <a:effectLst/>
                          <a:latin typeface="+mn-lt"/>
                        </a:rPr>
                        <a:t>Machine Development (MD)</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30% RF, 100%Cryo, 100%magnets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35115399"/>
                  </a:ext>
                </a:extLst>
              </a:tr>
              <a:tr h="467223">
                <a:tc>
                  <a:txBody>
                    <a:bodyPr/>
                    <a:lstStyle/>
                    <a:p>
                      <a:pPr algn="l" fontAlgn="ctr"/>
                      <a:r>
                        <a:rPr lang="en-GB" sz="2800" u="none" strike="noStrike" dirty="0">
                          <a:effectLst/>
                          <a:latin typeface="+mn-lt"/>
                        </a:rPr>
                        <a:t>technical stop (TS)</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fr-FR" sz="2800" u="none" strike="noStrike" dirty="0">
                          <a:effectLst/>
                          <a:latin typeface="+mn-lt"/>
                        </a:rPr>
                        <a:t>20% </a:t>
                      </a:r>
                      <a:r>
                        <a:rPr lang="fr-FR" sz="2800" u="none" strike="noStrike" dirty="0" err="1">
                          <a:effectLst/>
                          <a:latin typeface="+mn-lt"/>
                        </a:rPr>
                        <a:t>cryo</a:t>
                      </a:r>
                      <a:r>
                        <a:rPr lang="fr-FR" sz="2800" u="none" strike="noStrike" dirty="0">
                          <a:effectLst/>
                          <a:latin typeface="+mn-lt"/>
                        </a:rPr>
                        <a:t>, 0% RF + magnets</a:t>
                      </a:r>
                      <a:endParaRPr lang="fr-FR"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098463156"/>
                  </a:ext>
                </a:extLst>
              </a:tr>
              <a:tr h="845673">
                <a:tc>
                  <a:txBody>
                    <a:bodyPr/>
                    <a:lstStyle/>
                    <a:p>
                      <a:pPr algn="l" fontAlgn="ctr"/>
                      <a:r>
                        <a:rPr lang="en-GB" sz="2800" u="none" strike="noStrike" dirty="0">
                          <a:effectLst/>
                          <a:latin typeface="+mn-lt"/>
                        </a:rPr>
                        <a:t>Shutdown</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20% </a:t>
                      </a:r>
                      <a:r>
                        <a:rPr lang="en-GB" sz="2800" u="none" strike="noStrike" dirty="0" err="1">
                          <a:effectLst/>
                          <a:latin typeface="+mn-lt"/>
                        </a:rPr>
                        <a:t>cryo</a:t>
                      </a:r>
                      <a:r>
                        <a:rPr lang="en-GB" sz="2800" u="none" strike="noStrike" dirty="0">
                          <a:effectLst/>
                          <a:latin typeface="+mn-lt"/>
                        </a:rPr>
                        <a:t>, 50%CV, 0% RF +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623251696"/>
                  </a:ext>
                </a:extLst>
              </a:tr>
            </a:tbl>
          </a:graphicData>
        </a:graphic>
      </p:graphicFrame>
    </p:spTree>
    <p:extLst>
      <p:ext uri="{BB962C8B-B14F-4D97-AF65-F5344CB8AC3E}">
        <p14:creationId xmlns:p14="http://schemas.microsoft.com/office/powerpoint/2010/main" val="1957154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energy consumption, 1.52TWh</a:t>
            </a:r>
          </a:p>
        </p:txBody>
      </p:sp>
      <p:sp>
        <p:nvSpPr>
          <p:cNvPr id="6" name="Title 5"/>
          <p:cNvSpPr>
            <a:spLocks noGrp="1"/>
          </p:cNvSpPr>
          <p:nvPr>
            <p:ph type="title"/>
          </p:nvPr>
        </p:nvSpPr>
        <p:spPr/>
        <p:txBody>
          <a:bodyPr/>
          <a:lstStyle/>
          <a:p>
            <a:r>
              <a:rPr lang="en-GB" dirty="0"/>
              <a:t>Energy consumption, 120 GeV (W)</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5" name="Table 4"/>
          <p:cNvGraphicFramePr>
            <a:graphicFrameLocks noGrp="1"/>
          </p:cNvGraphicFramePr>
          <p:nvPr>
            <p:extLst>
              <p:ext uri="{D42A27DB-BD31-4B8C-83A1-F6EECF244321}">
                <p14:modId xmlns:p14="http://schemas.microsoft.com/office/powerpoint/2010/main" val="49399251"/>
              </p:ext>
            </p:extLst>
          </p:nvPr>
        </p:nvGraphicFramePr>
        <p:xfrm>
          <a:off x="1189265" y="7386805"/>
          <a:ext cx="20908734" cy="5016029"/>
        </p:xfrm>
        <a:graphic>
          <a:graphicData uri="http://schemas.openxmlformats.org/drawingml/2006/table">
            <a:tbl>
              <a:tblPr>
                <a:tableStyleId>{5C22544A-7EE6-4342-B048-85BDC9FD1C3A}</a:tableStyleId>
              </a:tblPr>
              <a:tblGrid>
                <a:gridCol w="5897335">
                  <a:extLst>
                    <a:ext uri="{9D8B030D-6E8A-4147-A177-3AD203B41FA5}">
                      <a16:colId xmlns:a16="http://schemas.microsoft.com/office/drawing/2014/main" val="2377354465"/>
                    </a:ext>
                  </a:extLst>
                </a:gridCol>
                <a:gridCol w="1447800">
                  <a:extLst>
                    <a:ext uri="{9D8B030D-6E8A-4147-A177-3AD203B41FA5}">
                      <a16:colId xmlns:a16="http://schemas.microsoft.com/office/drawing/2014/main" val="3843758347"/>
                    </a:ext>
                  </a:extLst>
                </a:gridCol>
                <a:gridCol w="1600200">
                  <a:extLst>
                    <a:ext uri="{9D8B030D-6E8A-4147-A177-3AD203B41FA5}">
                      <a16:colId xmlns:a16="http://schemas.microsoft.com/office/drawing/2014/main" val="331273481"/>
                    </a:ext>
                  </a:extLst>
                </a:gridCol>
                <a:gridCol w="1371600">
                  <a:extLst>
                    <a:ext uri="{9D8B030D-6E8A-4147-A177-3AD203B41FA5}">
                      <a16:colId xmlns:a16="http://schemas.microsoft.com/office/drawing/2014/main" val="2061725139"/>
                    </a:ext>
                  </a:extLst>
                </a:gridCol>
                <a:gridCol w="1580922">
                  <a:extLst>
                    <a:ext uri="{9D8B030D-6E8A-4147-A177-3AD203B41FA5}">
                      <a16:colId xmlns:a16="http://schemas.microsoft.com/office/drawing/2014/main" val="167618755"/>
                    </a:ext>
                  </a:extLst>
                </a:gridCol>
                <a:gridCol w="1694014">
                  <a:extLst>
                    <a:ext uri="{9D8B030D-6E8A-4147-A177-3AD203B41FA5}">
                      <a16:colId xmlns:a16="http://schemas.microsoft.com/office/drawing/2014/main" val="520061153"/>
                    </a:ext>
                  </a:extLst>
                </a:gridCol>
                <a:gridCol w="1526997">
                  <a:extLst>
                    <a:ext uri="{9D8B030D-6E8A-4147-A177-3AD203B41FA5}">
                      <a16:colId xmlns:a16="http://schemas.microsoft.com/office/drawing/2014/main" val="500282861"/>
                    </a:ext>
                  </a:extLst>
                </a:gridCol>
                <a:gridCol w="2208467">
                  <a:extLst>
                    <a:ext uri="{9D8B030D-6E8A-4147-A177-3AD203B41FA5}">
                      <a16:colId xmlns:a16="http://schemas.microsoft.com/office/drawing/2014/main" val="999659585"/>
                    </a:ext>
                  </a:extLst>
                </a:gridCol>
                <a:gridCol w="2054402">
                  <a:extLst>
                    <a:ext uri="{9D8B030D-6E8A-4147-A177-3AD203B41FA5}">
                      <a16:colId xmlns:a16="http://schemas.microsoft.com/office/drawing/2014/main" val="3518125532"/>
                    </a:ext>
                  </a:extLst>
                </a:gridCol>
                <a:gridCol w="1526997">
                  <a:extLst>
                    <a:ext uri="{9D8B030D-6E8A-4147-A177-3AD203B41FA5}">
                      <a16:colId xmlns:a16="http://schemas.microsoft.com/office/drawing/2014/main" val="638466597"/>
                    </a:ext>
                  </a:extLst>
                </a:gridCol>
              </a:tblGrid>
              <a:tr h="912047">
                <a:tc>
                  <a:txBody>
                    <a:bodyPr/>
                    <a:lstStyle/>
                    <a:p>
                      <a:pPr algn="l" fontAlgn="b"/>
                      <a:r>
                        <a:rPr lang="en-GB" sz="3200" b="0" i="0" u="none" strike="noStrike" dirty="0">
                          <a:solidFill>
                            <a:srgbClr val="000000"/>
                          </a:solidFill>
                          <a:effectLst/>
                          <a:latin typeface="+mn-lt"/>
                        </a:rPr>
                        <a:t>120 GeV</a:t>
                      </a:r>
                    </a:p>
                  </a:txBody>
                  <a:tcPr marL="9525" marR="9525" marT="9525" marB="0" anchor="ctr"/>
                </a:tc>
                <a:tc>
                  <a:txBody>
                    <a:bodyPr/>
                    <a:lstStyle/>
                    <a:p>
                      <a:pPr algn="ctr" fontAlgn="b"/>
                      <a:r>
                        <a:rPr lang="en-GB" sz="3200" b="0" i="0" u="none" strike="noStrike" dirty="0">
                          <a:solidFill>
                            <a:srgbClr val="000000"/>
                          </a:solidFill>
                          <a:effectLst/>
                          <a:latin typeface="+mn-lt"/>
                        </a:rPr>
                        <a:t>Days</a:t>
                      </a:r>
                    </a:p>
                  </a:txBody>
                  <a:tcPr marL="9525" marR="9525" marT="9525" marB="0" anchor="ctr"/>
                </a:tc>
                <a:tc>
                  <a:txBody>
                    <a:bodyPr/>
                    <a:lstStyle/>
                    <a:p>
                      <a:pPr algn="ctr" fontAlgn="b"/>
                      <a:r>
                        <a:rPr lang="en-GB" sz="3200" b="0" i="0" u="none" strike="noStrike" dirty="0">
                          <a:solidFill>
                            <a:srgbClr val="000000"/>
                          </a:solidFill>
                          <a:effectLst/>
                          <a:latin typeface="+mn-lt"/>
                        </a:rPr>
                        <a:t>Hours</a:t>
                      </a:r>
                    </a:p>
                  </a:txBody>
                  <a:tcPr marL="9525" marR="9525" marT="9525" marB="0" anchor="ctr"/>
                </a:tc>
                <a:tc>
                  <a:txBody>
                    <a:bodyPr/>
                    <a:lstStyle/>
                    <a:p>
                      <a:pPr algn="ctr" fontAlgn="b"/>
                      <a:r>
                        <a:rPr lang="en-GB" sz="3200" b="0" i="0" u="none" strike="noStrike" dirty="0">
                          <a:solidFill>
                            <a:srgbClr val="000000"/>
                          </a:solidFill>
                          <a:effectLst/>
                          <a:latin typeface="+mn-lt"/>
                        </a:rPr>
                        <a:t>Power OP</a:t>
                      </a:r>
                    </a:p>
                  </a:txBody>
                  <a:tcPr marL="9525" marR="9525" marT="9525" marB="0" anchor="ctr"/>
                </a:tc>
                <a:tc>
                  <a:txBody>
                    <a:bodyPr/>
                    <a:lstStyle/>
                    <a:p>
                      <a:pPr algn="ctr" fontAlgn="b"/>
                      <a:r>
                        <a:rPr lang="en-GB" sz="3200" b="0" i="0" u="none" strike="noStrike" dirty="0">
                          <a:solidFill>
                            <a:srgbClr val="000000"/>
                          </a:solidFill>
                          <a:effectLst/>
                          <a:latin typeface="+mn-lt"/>
                        </a:rPr>
                        <a:t>Power Com</a:t>
                      </a:r>
                    </a:p>
                  </a:txBody>
                  <a:tcPr marL="9525" marR="9525" marT="9525" marB="0" anchor="ctr"/>
                </a:tc>
                <a:tc>
                  <a:txBody>
                    <a:bodyPr/>
                    <a:lstStyle/>
                    <a:p>
                      <a:pPr algn="ctr" fontAlgn="b"/>
                      <a:r>
                        <a:rPr lang="en-GB" sz="3200" b="0" i="0" u="none" strike="noStrike" dirty="0">
                          <a:solidFill>
                            <a:srgbClr val="000000"/>
                          </a:solidFill>
                          <a:effectLst/>
                          <a:latin typeface="+mn-lt"/>
                        </a:rPr>
                        <a:t>Power MD</a:t>
                      </a:r>
                    </a:p>
                  </a:txBody>
                  <a:tcPr marL="9525" marR="9525" marT="9525" marB="0" anchor="ctr"/>
                </a:tc>
                <a:tc>
                  <a:txBody>
                    <a:bodyPr/>
                    <a:lstStyle/>
                    <a:p>
                      <a:pPr algn="ctr" fontAlgn="b"/>
                      <a:r>
                        <a:rPr lang="en-GB" sz="3200" b="0" i="0" u="none" strike="noStrike" dirty="0">
                          <a:solidFill>
                            <a:srgbClr val="000000"/>
                          </a:solidFill>
                          <a:effectLst/>
                          <a:latin typeface="+mn-lt"/>
                        </a:rPr>
                        <a:t>Power TS</a:t>
                      </a:r>
                    </a:p>
                  </a:txBody>
                  <a:tcPr marL="9525" marR="9525" marT="9525" marB="0" anchor="ctr"/>
                </a:tc>
                <a:tc>
                  <a:txBody>
                    <a:bodyPr/>
                    <a:lstStyle/>
                    <a:p>
                      <a:pPr algn="ctr" fontAlgn="b"/>
                      <a:r>
                        <a:rPr lang="en-GB" sz="3200" b="0" i="0" u="none" strike="noStrike" dirty="0">
                          <a:solidFill>
                            <a:srgbClr val="000000"/>
                          </a:solidFill>
                          <a:effectLst/>
                          <a:latin typeface="+mn-lt"/>
                        </a:rPr>
                        <a:t>Power Shutdown</a:t>
                      </a: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801227266"/>
                  </a:ext>
                </a:extLst>
              </a:tr>
              <a:tr h="503893">
                <a:tc>
                  <a:txBody>
                    <a:bodyPr/>
                    <a:lstStyle/>
                    <a:p>
                      <a:pPr algn="l" fontAlgn="b"/>
                      <a:r>
                        <a:rPr lang="en-GB" sz="3200" b="0" i="0" u="none" strike="noStrike">
                          <a:solidFill>
                            <a:srgbClr val="000000"/>
                          </a:solidFill>
                          <a:effectLst/>
                          <a:latin typeface="+mn-lt"/>
                        </a:rPr>
                        <a:t>Beam operation </a:t>
                      </a:r>
                    </a:p>
                  </a:txBody>
                  <a:tcPr marL="9525" marR="9525" marT="9525" marB="0" anchor="b"/>
                </a:tc>
                <a:tc>
                  <a:txBody>
                    <a:bodyPr/>
                    <a:lstStyle/>
                    <a:p>
                      <a:pPr algn="ctr" fontAlgn="b"/>
                      <a:r>
                        <a:rPr lang="en-GB" sz="3200" b="0" i="0" u="none" strike="noStrike">
                          <a:solidFill>
                            <a:srgbClr val="000000"/>
                          </a:solidFill>
                          <a:effectLst/>
                          <a:latin typeface="+mn-lt"/>
                        </a:rPr>
                        <a:t>143</a:t>
                      </a:r>
                    </a:p>
                  </a:txBody>
                  <a:tcPr marL="9525" marR="9525" marT="9525" marB="0" anchor="b"/>
                </a:tc>
                <a:tc>
                  <a:txBody>
                    <a:bodyPr/>
                    <a:lstStyle/>
                    <a:p>
                      <a:pPr algn="ctr" fontAlgn="b"/>
                      <a:r>
                        <a:rPr lang="en-GB" sz="3200" b="0" i="0" u="none" strike="noStrike">
                          <a:solidFill>
                            <a:srgbClr val="000000"/>
                          </a:solidFill>
                          <a:effectLst/>
                          <a:latin typeface="+mn-lt"/>
                        </a:rPr>
                        <a:t>3432</a:t>
                      </a:r>
                    </a:p>
                  </a:txBody>
                  <a:tcPr marL="9525" marR="9525" marT="9525" marB="0" anchor="b"/>
                </a:tc>
                <a:tc>
                  <a:txBody>
                    <a:bodyPr/>
                    <a:lstStyle/>
                    <a:p>
                      <a:pPr algn="ctr" fontAlgn="b"/>
                      <a:r>
                        <a:rPr lang="en-GB" sz="3200" b="0" i="0" u="none" strike="noStrike">
                          <a:solidFill>
                            <a:srgbClr val="000000"/>
                          </a:solidFill>
                          <a:effectLst/>
                          <a:latin typeface="+mn-lt"/>
                        </a:rPr>
                        <a:t>293</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1005644</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011651773"/>
                  </a:ext>
                </a:extLst>
              </a:tr>
              <a:tr h="503893">
                <a:tc>
                  <a:txBody>
                    <a:bodyPr/>
                    <a:lstStyle/>
                    <a:p>
                      <a:pPr algn="l" fontAlgn="b"/>
                      <a:r>
                        <a:rPr lang="en-GB" sz="3200" b="0" i="0" u="none" strike="noStrike">
                          <a:solidFill>
                            <a:srgbClr val="000000"/>
                          </a:solidFill>
                          <a:effectLst/>
                          <a:latin typeface="+mn-lt"/>
                        </a:rPr>
                        <a:t>Downtime operation</a:t>
                      </a:r>
                    </a:p>
                  </a:txBody>
                  <a:tcPr marL="9525" marR="9525" marT="9525" marB="0" anchor="b"/>
                </a:tc>
                <a:tc>
                  <a:txBody>
                    <a:bodyPr/>
                    <a:lstStyle/>
                    <a:p>
                      <a:pPr algn="ctr" fontAlgn="b"/>
                      <a:r>
                        <a:rPr lang="en-GB" sz="3200" b="0" i="0" u="none" strike="noStrike">
                          <a:solidFill>
                            <a:srgbClr val="000000"/>
                          </a:solidFill>
                          <a:effectLst/>
                          <a:latin typeface="+mn-lt"/>
                        </a:rPr>
                        <a:t>42</a:t>
                      </a:r>
                    </a:p>
                  </a:txBody>
                  <a:tcPr marL="9525" marR="9525" marT="9525" marB="0" anchor="b"/>
                </a:tc>
                <a:tc>
                  <a:txBody>
                    <a:bodyPr/>
                    <a:lstStyle/>
                    <a:p>
                      <a:pPr algn="ctr" fontAlgn="b"/>
                      <a:r>
                        <a:rPr lang="en-GB" sz="3200" b="0" i="0" u="none" strike="noStrike">
                          <a:solidFill>
                            <a:srgbClr val="000000"/>
                          </a:solidFill>
                          <a:effectLst/>
                          <a:latin typeface="+mn-lt"/>
                        </a:rPr>
                        <a:t>1008</a:t>
                      </a:r>
                    </a:p>
                  </a:txBody>
                  <a:tcPr marL="9525" marR="9525" marT="9525" marB="0" anchor="b"/>
                </a:tc>
                <a:tc>
                  <a:txBody>
                    <a:bodyPr/>
                    <a:lstStyle/>
                    <a:p>
                      <a:pPr algn="ctr" fontAlgn="b"/>
                      <a:r>
                        <a:rPr lang="en-GB" sz="3200" b="0" i="0" u="none" strike="noStrike">
                          <a:solidFill>
                            <a:srgbClr val="000000"/>
                          </a:solidFill>
                          <a:effectLst/>
                          <a:latin typeface="+mn-lt"/>
                        </a:rPr>
                        <a:t>109</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110266</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536681157"/>
                  </a:ext>
                </a:extLst>
              </a:tr>
              <a:tr h="503893">
                <a:tc>
                  <a:txBody>
                    <a:bodyPr/>
                    <a:lstStyle/>
                    <a:p>
                      <a:pPr algn="l" fontAlgn="b"/>
                      <a:r>
                        <a:rPr lang="en-GB" sz="3200" b="0" i="0" u="none" strike="noStrike" dirty="0">
                          <a:solidFill>
                            <a:srgbClr val="000000"/>
                          </a:solidFill>
                          <a:effectLst/>
                          <a:latin typeface="+mn-lt"/>
                        </a:rPr>
                        <a:t>Hardware,</a:t>
                      </a:r>
                      <a:r>
                        <a:rPr lang="en-GB" sz="3200" b="0" i="0" u="none" strike="noStrike" baseline="0" dirty="0">
                          <a:solidFill>
                            <a:srgbClr val="000000"/>
                          </a:solidFill>
                          <a:effectLst/>
                          <a:latin typeface="+mn-lt"/>
                        </a:rPr>
                        <a:t> </a:t>
                      </a:r>
                      <a:r>
                        <a:rPr lang="en-GB" sz="3200" b="0" i="0" u="none" strike="noStrike" dirty="0">
                          <a:solidFill>
                            <a:srgbClr val="000000"/>
                          </a:solidFill>
                          <a:effectLst/>
                          <a:latin typeface="+mn-lt"/>
                        </a:rPr>
                        <a:t>Beam commissioning</a:t>
                      </a:r>
                    </a:p>
                  </a:txBody>
                  <a:tcPr marL="9525" marR="9525" marT="9525" marB="0" anchor="b"/>
                </a:tc>
                <a:tc>
                  <a:txBody>
                    <a:bodyPr/>
                    <a:lstStyle/>
                    <a:p>
                      <a:pPr algn="ctr" fontAlgn="b"/>
                      <a:r>
                        <a:rPr lang="en-GB" sz="3200" b="0" i="0" u="none" strike="noStrike">
                          <a:solidFill>
                            <a:srgbClr val="000000"/>
                          </a:solidFill>
                          <a:effectLst/>
                          <a:latin typeface="+mn-lt"/>
                        </a:rPr>
                        <a:t>30</a:t>
                      </a:r>
                    </a:p>
                  </a:txBody>
                  <a:tcPr marL="9525" marR="9525" marT="9525" marB="0" anchor="b"/>
                </a:tc>
                <a:tc>
                  <a:txBody>
                    <a:bodyPr/>
                    <a:lstStyle/>
                    <a:p>
                      <a:pPr algn="ctr" fontAlgn="b"/>
                      <a:r>
                        <a:rPr lang="en-GB" sz="3200" b="0" i="0" u="none" strike="noStrike">
                          <a:solidFill>
                            <a:srgbClr val="000000"/>
                          </a:solidFill>
                          <a:effectLst/>
                          <a:latin typeface="+mn-lt"/>
                        </a:rPr>
                        <a:t>720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139</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100079</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2502636329"/>
                  </a:ext>
                </a:extLst>
              </a:tr>
              <a:tr h="503893">
                <a:tc>
                  <a:txBody>
                    <a:bodyPr/>
                    <a:lstStyle/>
                    <a:p>
                      <a:pPr algn="l" fontAlgn="b"/>
                      <a:r>
                        <a:rPr lang="en-GB" sz="3200" b="0" i="0" u="none" strike="noStrike">
                          <a:solidFill>
                            <a:srgbClr val="000000"/>
                          </a:solidFill>
                          <a:effectLst/>
                          <a:latin typeface="+mn-lt"/>
                        </a:rPr>
                        <a:t>MD</a:t>
                      </a:r>
                    </a:p>
                  </a:txBody>
                  <a:tcPr marL="9525" marR="9525" marT="9525" marB="0" anchor="b"/>
                </a:tc>
                <a:tc>
                  <a:txBody>
                    <a:bodyPr/>
                    <a:lstStyle/>
                    <a:p>
                      <a:pPr algn="ctr" fontAlgn="b"/>
                      <a:r>
                        <a:rPr lang="en-GB" sz="3200" b="0" i="0" u="none" strike="noStrike">
                          <a:solidFill>
                            <a:srgbClr val="000000"/>
                          </a:solidFill>
                          <a:effectLst/>
                          <a:latin typeface="+mn-lt"/>
                        </a:rPr>
                        <a:t>20</a:t>
                      </a:r>
                    </a:p>
                  </a:txBody>
                  <a:tcPr marL="9525" marR="9525" marT="9525" marB="0" anchor="b"/>
                </a:tc>
                <a:tc>
                  <a:txBody>
                    <a:bodyPr/>
                    <a:lstStyle/>
                    <a:p>
                      <a:pPr algn="ctr" fontAlgn="b"/>
                      <a:r>
                        <a:rPr lang="en-GB" sz="3200" b="0" i="0" u="none" strike="noStrike">
                          <a:solidFill>
                            <a:srgbClr val="000000"/>
                          </a:solidFill>
                          <a:effectLst/>
                          <a:latin typeface="+mn-lt"/>
                        </a:rPr>
                        <a:t>480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177</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85196</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900145449"/>
                  </a:ext>
                </a:extLst>
              </a:tr>
              <a:tr h="503893">
                <a:tc>
                  <a:txBody>
                    <a:bodyPr/>
                    <a:lstStyle/>
                    <a:p>
                      <a:pPr algn="l" fontAlgn="b"/>
                      <a:r>
                        <a:rPr lang="en-GB" sz="3200" b="0" i="0" u="none" strike="noStrike">
                          <a:solidFill>
                            <a:srgbClr val="000000"/>
                          </a:solidFill>
                          <a:effectLst/>
                          <a:latin typeface="+mn-lt"/>
                        </a:rPr>
                        <a:t>technical stop</a:t>
                      </a:r>
                    </a:p>
                  </a:txBody>
                  <a:tcPr marL="9525" marR="9525" marT="9525" marB="0" anchor="b"/>
                </a:tc>
                <a:tc>
                  <a:txBody>
                    <a:bodyPr/>
                    <a:lstStyle/>
                    <a:p>
                      <a:pPr algn="ctr" fontAlgn="b"/>
                      <a:r>
                        <a:rPr lang="en-GB" sz="3200" b="0" i="0" u="none" strike="noStrike">
                          <a:solidFill>
                            <a:srgbClr val="000000"/>
                          </a:solidFill>
                          <a:effectLst/>
                          <a:latin typeface="+mn-lt"/>
                        </a:rPr>
                        <a:t>10</a:t>
                      </a:r>
                    </a:p>
                  </a:txBody>
                  <a:tcPr marL="9525" marR="9525" marT="9525" marB="0" anchor="b"/>
                </a:tc>
                <a:tc>
                  <a:txBody>
                    <a:bodyPr/>
                    <a:lstStyle/>
                    <a:p>
                      <a:pPr algn="ctr" fontAlgn="b"/>
                      <a:r>
                        <a:rPr lang="en-GB" sz="3200" b="0" i="0" u="none" strike="noStrike">
                          <a:solidFill>
                            <a:srgbClr val="000000"/>
                          </a:solidFill>
                          <a:effectLst/>
                          <a:latin typeface="+mn-lt"/>
                        </a:rPr>
                        <a:t>240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87</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20985</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172483017"/>
                  </a:ext>
                </a:extLst>
              </a:tr>
              <a:tr h="503893">
                <a:tc>
                  <a:txBody>
                    <a:bodyPr/>
                    <a:lstStyle/>
                    <a:p>
                      <a:pPr algn="l" fontAlgn="b"/>
                      <a:r>
                        <a:rPr lang="en-GB" sz="3200" b="0" i="0" u="none" strike="noStrike">
                          <a:solidFill>
                            <a:srgbClr val="000000"/>
                          </a:solidFill>
                          <a:effectLst/>
                          <a:latin typeface="+mn-lt"/>
                        </a:rPr>
                        <a:t>Shutdown</a:t>
                      </a:r>
                    </a:p>
                  </a:txBody>
                  <a:tcPr marL="9525" marR="9525" marT="9525" marB="0" anchor="b"/>
                </a:tc>
                <a:tc>
                  <a:txBody>
                    <a:bodyPr/>
                    <a:lstStyle/>
                    <a:p>
                      <a:pPr algn="ctr" fontAlgn="b"/>
                      <a:r>
                        <a:rPr lang="en-GB" sz="3200" b="0" i="0" u="none" strike="noStrike">
                          <a:solidFill>
                            <a:srgbClr val="000000"/>
                          </a:solidFill>
                          <a:effectLst/>
                          <a:latin typeface="+mn-lt"/>
                        </a:rPr>
                        <a:t>120</a:t>
                      </a:r>
                    </a:p>
                  </a:txBody>
                  <a:tcPr marL="9525" marR="9525" marT="9525" marB="0" anchor="b"/>
                </a:tc>
                <a:tc>
                  <a:txBody>
                    <a:bodyPr/>
                    <a:lstStyle/>
                    <a:p>
                      <a:pPr algn="ctr" fontAlgn="b"/>
                      <a:r>
                        <a:rPr lang="en-GB" sz="3200" b="0" i="0" u="none" strike="noStrike">
                          <a:solidFill>
                            <a:srgbClr val="000000"/>
                          </a:solidFill>
                          <a:effectLst/>
                          <a:latin typeface="+mn-lt"/>
                        </a:rPr>
                        <a:t>2880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69</a:t>
                      </a:r>
                    </a:p>
                  </a:txBody>
                  <a:tcPr marL="9525" marR="9525" marT="9525" marB="0" anchor="b"/>
                </a:tc>
                <a:tc>
                  <a:txBody>
                    <a:bodyPr/>
                    <a:lstStyle/>
                    <a:p>
                      <a:pPr algn="ctr" fontAlgn="b"/>
                      <a:r>
                        <a:rPr lang="en-GB" sz="3200" b="0" i="0" u="none" strike="noStrike">
                          <a:solidFill>
                            <a:srgbClr val="000000"/>
                          </a:solidFill>
                          <a:effectLst/>
                          <a:latin typeface="+mn-lt"/>
                        </a:rPr>
                        <a:t>199872</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1970887407"/>
                  </a:ext>
                </a:extLst>
              </a:tr>
              <a:tr h="503893">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3200" b="0" i="0" u="none" strike="noStrike" dirty="0">
                          <a:solidFill>
                            <a:srgbClr val="000000"/>
                          </a:solidFill>
                          <a:effectLst/>
                          <a:latin typeface="+mn-lt"/>
                        </a:rPr>
                        <a:t>Energy consumption / year</a:t>
                      </a:r>
                    </a:p>
                  </a:txBody>
                  <a:tcPr marL="9525" marR="9525" marT="9525" marB="0" anchor="b"/>
                </a:tc>
                <a:tc>
                  <a:txBody>
                    <a:bodyPr/>
                    <a:lstStyle/>
                    <a:p>
                      <a:pPr algn="ctr" fontAlgn="b"/>
                      <a:r>
                        <a:rPr lang="en-GB" sz="3200" b="0" i="0" u="none" strike="noStrike">
                          <a:solidFill>
                            <a:srgbClr val="000000"/>
                          </a:solidFill>
                          <a:effectLst/>
                          <a:latin typeface="+mn-lt"/>
                        </a:rPr>
                        <a:t>365</a:t>
                      </a:r>
                    </a:p>
                  </a:txBody>
                  <a:tcPr marL="9525" marR="9525" marT="9525" marB="0" anchor="b"/>
                </a:tc>
                <a:tc>
                  <a:txBody>
                    <a:bodyPr/>
                    <a:lstStyle/>
                    <a:p>
                      <a:pPr algn="ctr" fontAlgn="b"/>
                      <a:r>
                        <a:rPr lang="en-GB" sz="3200" b="0" i="0" u="none" strike="noStrike">
                          <a:solidFill>
                            <a:srgbClr val="000000"/>
                          </a:solidFill>
                          <a:effectLst/>
                          <a:latin typeface="+mn-lt"/>
                        </a:rPr>
                        <a:t>8760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1.52</a:t>
                      </a:r>
                    </a:p>
                  </a:txBody>
                  <a:tcPr marL="9525" marR="9525" marT="9525" marB="0" anchor="b"/>
                </a:tc>
                <a:tc>
                  <a:txBody>
                    <a:bodyPr/>
                    <a:lstStyle/>
                    <a:p>
                      <a:pPr algn="l" fontAlgn="b"/>
                      <a:r>
                        <a:rPr lang="en-GB" sz="3200" b="0" i="0" u="none" strike="noStrike">
                          <a:solidFill>
                            <a:srgbClr val="000000"/>
                          </a:solidFill>
                          <a:effectLst/>
                          <a:latin typeface="+mn-lt"/>
                        </a:rPr>
                        <a:t>TWh</a:t>
                      </a:r>
                    </a:p>
                  </a:txBody>
                  <a:tcPr marL="9525" marR="9525" marT="9525" marB="0" anchor="b"/>
                </a:tc>
                <a:extLst>
                  <a:ext uri="{0D108BD9-81ED-4DB2-BD59-A6C34878D82A}">
                    <a16:rowId xmlns:a16="http://schemas.microsoft.com/office/drawing/2014/main" val="4162012855"/>
                  </a:ext>
                </a:extLst>
              </a:tr>
              <a:tr h="503893">
                <a:tc>
                  <a:txBody>
                    <a:bodyPr/>
                    <a:lstStyle/>
                    <a:p>
                      <a:pPr algn="l" fontAlgn="b"/>
                      <a:r>
                        <a:rPr lang="en-GB" sz="3200" b="0" i="0" u="none" strike="noStrike">
                          <a:solidFill>
                            <a:srgbClr val="000000"/>
                          </a:solidFill>
                          <a:effectLst/>
                          <a:latin typeface="+mn-lt"/>
                        </a:rPr>
                        <a:t>Average power</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174</a:t>
                      </a:r>
                    </a:p>
                  </a:txBody>
                  <a:tcPr marL="9525" marR="9525" marT="9525" marB="0" anchor="b"/>
                </a:tc>
                <a:tc>
                  <a:txBody>
                    <a:bodyPr/>
                    <a:lstStyle/>
                    <a:p>
                      <a:pPr algn="l" fontAlgn="b"/>
                      <a:r>
                        <a:rPr lang="en-GB" sz="3200" b="0" i="0" u="none" strike="noStrike" dirty="0">
                          <a:solidFill>
                            <a:srgbClr val="000000"/>
                          </a:solidFill>
                          <a:effectLst/>
                          <a:latin typeface="+mn-lt"/>
                        </a:rPr>
                        <a:t>MW</a:t>
                      </a:r>
                    </a:p>
                  </a:txBody>
                  <a:tcPr marL="9525" marR="9525" marT="9525" marB="0" anchor="b"/>
                </a:tc>
                <a:extLst>
                  <a:ext uri="{0D108BD9-81ED-4DB2-BD59-A6C34878D82A}">
                    <a16:rowId xmlns:a16="http://schemas.microsoft.com/office/drawing/2014/main" val="4281690804"/>
                  </a:ext>
                </a:extLst>
              </a:tr>
            </a:tbl>
          </a:graphicData>
        </a:graphic>
      </p:graphicFrame>
      <p:sp>
        <p:nvSpPr>
          <p:cNvPr id="8" name="Text Placeholder 7"/>
          <p:cNvSpPr>
            <a:spLocks noGrp="1"/>
          </p:cNvSpPr>
          <p:nvPr>
            <p:ph type="body" sz="quarter" idx="12"/>
          </p:nvPr>
        </p:nvSpPr>
        <p:spPr/>
        <p:txBody>
          <a:bodyPr/>
          <a:lstStyle/>
          <a:p>
            <a:r>
              <a:rPr lang="en-GB" dirty="0"/>
              <a:t>Energy consumption FCC alone.</a:t>
            </a:r>
          </a:p>
        </p:txBody>
      </p:sp>
      <p:graphicFrame>
        <p:nvGraphicFramePr>
          <p:cNvPr id="9" name="Table 8"/>
          <p:cNvGraphicFramePr>
            <a:graphicFrameLocks noGrp="1"/>
          </p:cNvGraphicFramePr>
          <p:nvPr>
            <p:extLst>
              <p:ext uri="{D42A27DB-BD31-4B8C-83A1-F6EECF244321}">
                <p14:modId xmlns:p14="http://schemas.microsoft.com/office/powerpoint/2010/main" val="1461339479"/>
              </p:ext>
            </p:extLst>
          </p:nvPr>
        </p:nvGraphicFramePr>
        <p:xfrm>
          <a:off x="11811000" y="3200400"/>
          <a:ext cx="12496800" cy="3577530"/>
        </p:xfrm>
        <a:graphic>
          <a:graphicData uri="http://schemas.openxmlformats.org/drawingml/2006/table">
            <a:tbl>
              <a:tblPr>
                <a:tableStyleId>{5C22544A-7EE6-4342-B048-85BDC9FD1C3A}</a:tableStyleId>
              </a:tblPr>
              <a:tblGrid>
                <a:gridCol w="6781800">
                  <a:extLst>
                    <a:ext uri="{9D8B030D-6E8A-4147-A177-3AD203B41FA5}">
                      <a16:colId xmlns:a16="http://schemas.microsoft.com/office/drawing/2014/main" val="174190139"/>
                    </a:ext>
                  </a:extLst>
                </a:gridCol>
                <a:gridCol w="5715000">
                  <a:extLst>
                    <a:ext uri="{9D8B030D-6E8A-4147-A177-3AD203B41FA5}">
                      <a16:colId xmlns:a16="http://schemas.microsoft.com/office/drawing/2014/main" val="4220866624"/>
                    </a:ext>
                  </a:extLst>
                </a:gridCol>
              </a:tblGrid>
              <a:tr h="467223">
                <a:tc>
                  <a:txBody>
                    <a:bodyPr/>
                    <a:lstStyle/>
                    <a:p>
                      <a:pPr algn="l" fontAlgn="ctr"/>
                      <a:r>
                        <a:rPr lang="en-GB" sz="2800" u="none" strike="noStrike">
                          <a:effectLst/>
                          <a:latin typeface="+mn-lt"/>
                        </a:rPr>
                        <a:t>Beam operation </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All systems ON</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52433657"/>
                  </a:ext>
                </a:extLst>
              </a:tr>
              <a:tr h="467223">
                <a:tc>
                  <a:txBody>
                    <a:bodyPr/>
                    <a:lstStyle/>
                    <a:p>
                      <a:pPr algn="l" fontAlgn="ctr"/>
                      <a:r>
                        <a:rPr lang="en-GB" sz="2800" u="none" strike="noStrike">
                          <a:effectLst/>
                          <a:latin typeface="+mn-lt"/>
                        </a:rPr>
                        <a:t>Downtime operation</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0% RF, 100% </a:t>
                      </a:r>
                      <a:r>
                        <a:rPr lang="en-GB" sz="2800" u="none" strike="noStrike" dirty="0" err="1">
                          <a:effectLst/>
                          <a:latin typeface="+mn-lt"/>
                        </a:rPr>
                        <a:t>cryo</a:t>
                      </a:r>
                      <a:r>
                        <a:rPr lang="en-GB" sz="2800" u="none" strike="noStrike" dirty="0">
                          <a:effectLst/>
                          <a:latin typeface="+mn-lt"/>
                        </a:rPr>
                        <a:t>, 50%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17633660"/>
                  </a:ext>
                </a:extLst>
              </a:tr>
              <a:tr h="467223">
                <a:tc>
                  <a:txBody>
                    <a:bodyPr/>
                    <a:lstStyle/>
                    <a:p>
                      <a:pPr algn="l" fontAlgn="ctr"/>
                      <a:r>
                        <a:rPr lang="en-GB" sz="2800" u="none" strike="noStrike" dirty="0">
                          <a:effectLst/>
                          <a:latin typeface="+mn-lt"/>
                        </a:rPr>
                        <a:t>Hardware + Beam commissioning (COM)</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50% magnets, 50% </a:t>
                      </a:r>
                      <a:r>
                        <a:rPr lang="en-GB" sz="2800" u="none" strike="noStrike" dirty="0" err="1">
                          <a:effectLst/>
                          <a:latin typeface="+mn-lt"/>
                        </a:rPr>
                        <a:t>RF+Cryo</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19280491"/>
                  </a:ext>
                </a:extLst>
              </a:tr>
              <a:tr h="845673">
                <a:tc>
                  <a:txBody>
                    <a:bodyPr/>
                    <a:lstStyle/>
                    <a:p>
                      <a:pPr algn="l" fontAlgn="ctr"/>
                      <a:r>
                        <a:rPr lang="en-GB" sz="2800" u="none" strike="noStrike" dirty="0">
                          <a:effectLst/>
                          <a:latin typeface="+mn-lt"/>
                        </a:rPr>
                        <a:t>Machine Development (MD)</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30% RF, 100%Cryo, 100%magnets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35115399"/>
                  </a:ext>
                </a:extLst>
              </a:tr>
              <a:tr h="467223">
                <a:tc>
                  <a:txBody>
                    <a:bodyPr/>
                    <a:lstStyle/>
                    <a:p>
                      <a:pPr algn="l" fontAlgn="ctr"/>
                      <a:r>
                        <a:rPr lang="en-GB" sz="2800" u="none" strike="noStrike" dirty="0">
                          <a:effectLst/>
                          <a:latin typeface="+mn-lt"/>
                        </a:rPr>
                        <a:t>technical stop (TS)</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fr-FR" sz="2800" u="none" strike="noStrike" dirty="0">
                          <a:effectLst/>
                          <a:latin typeface="+mn-lt"/>
                        </a:rPr>
                        <a:t>20% </a:t>
                      </a:r>
                      <a:r>
                        <a:rPr lang="fr-FR" sz="2800" u="none" strike="noStrike" dirty="0" err="1">
                          <a:effectLst/>
                          <a:latin typeface="+mn-lt"/>
                        </a:rPr>
                        <a:t>cryo</a:t>
                      </a:r>
                      <a:r>
                        <a:rPr lang="fr-FR" sz="2800" u="none" strike="noStrike" dirty="0">
                          <a:effectLst/>
                          <a:latin typeface="+mn-lt"/>
                        </a:rPr>
                        <a:t>, 0% RF + magnets</a:t>
                      </a:r>
                      <a:endParaRPr lang="fr-FR"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098463156"/>
                  </a:ext>
                </a:extLst>
              </a:tr>
              <a:tr h="845673">
                <a:tc>
                  <a:txBody>
                    <a:bodyPr/>
                    <a:lstStyle/>
                    <a:p>
                      <a:pPr algn="l" fontAlgn="ctr"/>
                      <a:r>
                        <a:rPr lang="en-GB" sz="2800" u="none" strike="noStrike" dirty="0">
                          <a:effectLst/>
                          <a:latin typeface="+mn-lt"/>
                        </a:rPr>
                        <a:t>Shutdown</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20% </a:t>
                      </a:r>
                      <a:r>
                        <a:rPr lang="en-GB" sz="2800" u="none" strike="noStrike" dirty="0" err="1">
                          <a:effectLst/>
                          <a:latin typeface="+mn-lt"/>
                        </a:rPr>
                        <a:t>cryo</a:t>
                      </a:r>
                      <a:r>
                        <a:rPr lang="en-GB" sz="2800" u="none" strike="noStrike" dirty="0">
                          <a:effectLst/>
                          <a:latin typeface="+mn-lt"/>
                        </a:rPr>
                        <a:t>, 50%CV, 0% RF +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623251696"/>
                  </a:ext>
                </a:extLst>
              </a:tr>
            </a:tbl>
          </a:graphicData>
        </a:graphic>
      </p:graphicFrame>
    </p:spTree>
    <p:extLst>
      <p:ext uri="{BB962C8B-B14F-4D97-AF65-F5344CB8AC3E}">
        <p14:creationId xmlns:p14="http://schemas.microsoft.com/office/powerpoint/2010/main" val="3084967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Update of the power demand</a:t>
            </a:r>
            <a:br>
              <a:rPr lang="en-GB" dirty="0"/>
            </a:br>
            <a:r>
              <a:rPr lang="en-GB" dirty="0"/>
              <a:t>for </a:t>
            </a:r>
            <a:br>
              <a:rPr lang="en-GB" dirty="0"/>
            </a:br>
            <a:r>
              <a:rPr lang="en-GB" dirty="0"/>
              <a:t>FCC-</a:t>
            </a:r>
            <a:r>
              <a:rPr lang="en-GB" cap="none" dirty="0" err="1"/>
              <a:t>ee</a:t>
            </a:r>
            <a:r>
              <a:rPr lang="en-GB" dirty="0"/>
              <a:t/>
            </a:r>
            <a:br>
              <a:rPr lang="en-GB" dirty="0"/>
            </a:br>
            <a:endParaRPr lang="en-GB" dirty="0"/>
          </a:p>
        </p:txBody>
      </p:sp>
      <p:sp>
        <p:nvSpPr>
          <p:cNvPr id="3" name="Subtitle 2"/>
          <p:cNvSpPr>
            <a:spLocks noGrp="1"/>
          </p:cNvSpPr>
          <p:nvPr>
            <p:ph type="subTitle" idx="1"/>
          </p:nvPr>
        </p:nvSpPr>
        <p:spPr/>
        <p:txBody>
          <a:bodyPr/>
          <a:lstStyle/>
          <a:p>
            <a:r>
              <a:rPr lang="en-GB" sz="3200" dirty="0"/>
              <a:t>Jean-Paul Burnet (CERN) </a:t>
            </a:r>
          </a:p>
          <a:p>
            <a:endParaRPr lang="en-GB" sz="3200" dirty="0"/>
          </a:p>
          <a:p>
            <a:r>
              <a:rPr lang="en-GB" sz="3200" dirty="0"/>
              <a:t>Technical and Infrastructure Working Group </a:t>
            </a:r>
          </a:p>
          <a:p>
            <a:r>
              <a:rPr lang="en-GB" sz="3200" dirty="0"/>
              <a:t>Electricity &amp; Energy Management Work Package</a:t>
            </a:r>
          </a:p>
          <a:p>
            <a:r>
              <a:rPr lang="en-GB" sz="3200" dirty="0"/>
              <a:t>FCC Week 2022</a:t>
            </a:r>
          </a:p>
          <a:p>
            <a:r>
              <a:rPr lang="en-GB" sz="3200" dirty="0"/>
              <a:t>Paris</a:t>
            </a:r>
          </a:p>
          <a:p>
            <a:endParaRPr lang="en-GB" dirty="0"/>
          </a:p>
        </p:txBody>
      </p:sp>
      <p:sp>
        <p:nvSpPr>
          <p:cNvPr id="4" name="Slide Number Placeholder 3"/>
          <p:cNvSpPr>
            <a:spLocks noGrp="1"/>
          </p:cNvSpPr>
          <p:nvPr>
            <p:ph type="sldNum" sz="quarter" idx="12"/>
          </p:nvPr>
        </p:nvSpPr>
        <p:spPr/>
        <p:txBody>
          <a:bodyPr/>
          <a:lstStyle/>
          <a:p>
            <a:fld id="{88A1DFE4-5FC5-43BD-BB7E-75EAD82B965F}" type="slidenum">
              <a:rPr lang="en-US" noProof="0" smtClean="0"/>
              <a:pPr/>
              <a:t>2</a:t>
            </a:fld>
            <a:endParaRPr lang="en-US" noProof="0" dirty="0"/>
          </a:p>
        </p:txBody>
      </p:sp>
    </p:spTree>
    <p:extLst>
      <p:ext uri="{BB962C8B-B14F-4D97-AF65-F5344CB8AC3E}">
        <p14:creationId xmlns:p14="http://schemas.microsoft.com/office/powerpoint/2010/main" val="1285188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energy consumption, 1.97TWh</a:t>
            </a:r>
          </a:p>
        </p:txBody>
      </p:sp>
      <p:sp>
        <p:nvSpPr>
          <p:cNvPr id="6" name="Title 5"/>
          <p:cNvSpPr>
            <a:spLocks noGrp="1"/>
          </p:cNvSpPr>
          <p:nvPr>
            <p:ph type="title"/>
          </p:nvPr>
        </p:nvSpPr>
        <p:spPr/>
        <p:txBody>
          <a:bodyPr/>
          <a:lstStyle/>
          <a:p>
            <a:r>
              <a:rPr lang="en-GB" dirty="0"/>
              <a:t>Energy consumption, 182.5 GeV (TT)</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5" name="Table 4"/>
          <p:cNvGraphicFramePr>
            <a:graphicFrameLocks noGrp="1"/>
          </p:cNvGraphicFramePr>
          <p:nvPr>
            <p:extLst>
              <p:ext uri="{D42A27DB-BD31-4B8C-83A1-F6EECF244321}">
                <p14:modId xmlns:p14="http://schemas.microsoft.com/office/powerpoint/2010/main" val="1094554311"/>
              </p:ext>
            </p:extLst>
          </p:nvPr>
        </p:nvGraphicFramePr>
        <p:xfrm>
          <a:off x="1189265" y="7386805"/>
          <a:ext cx="20908734" cy="5016029"/>
        </p:xfrm>
        <a:graphic>
          <a:graphicData uri="http://schemas.openxmlformats.org/drawingml/2006/table">
            <a:tbl>
              <a:tblPr>
                <a:tableStyleId>{5C22544A-7EE6-4342-B048-85BDC9FD1C3A}</a:tableStyleId>
              </a:tblPr>
              <a:tblGrid>
                <a:gridCol w="5897335">
                  <a:extLst>
                    <a:ext uri="{9D8B030D-6E8A-4147-A177-3AD203B41FA5}">
                      <a16:colId xmlns:a16="http://schemas.microsoft.com/office/drawing/2014/main" val="2377354465"/>
                    </a:ext>
                  </a:extLst>
                </a:gridCol>
                <a:gridCol w="1447800">
                  <a:extLst>
                    <a:ext uri="{9D8B030D-6E8A-4147-A177-3AD203B41FA5}">
                      <a16:colId xmlns:a16="http://schemas.microsoft.com/office/drawing/2014/main" val="3843758347"/>
                    </a:ext>
                  </a:extLst>
                </a:gridCol>
                <a:gridCol w="1600200">
                  <a:extLst>
                    <a:ext uri="{9D8B030D-6E8A-4147-A177-3AD203B41FA5}">
                      <a16:colId xmlns:a16="http://schemas.microsoft.com/office/drawing/2014/main" val="331273481"/>
                    </a:ext>
                  </a:extLst>
                </a:gridCol>
                <a:gridCol w="1371600">
                  <a:extLst>
                    <a:ext uri="{9D8B030D-6E8A-4147-A177-3AD203B41FA5}">
                      <a16:colId xmlns:a16="http://schemas.microsoft.com/office/drawing/2014/main" val="2061725139"/>
                    </a:ext>
                  </a:extLst>
                </a:gridCol>
                <a:gridCol w="1580922">
                  <a:extLst>
                    <a:ext uri="{9D8B030D-6E8A-4147-A177-3AD203B41FA5}">
                      <a16:colId xmlns:a16="http://schemas.microsoft.com/office/drawing/2014/main" val="167618755"/>
                    </a:ext>
                  </a:extLst>
                </a:gridCol>
                <a:gridCol w="1694014">
                  <a:extLst>
                    <a:ext uri="{9D8B030D-6E8A-4147-A177-3AD203B41FA5}">
                      <a16:colId xmlns:a16="http://schemas.microsoft.com/office/drawing/2014/main" val="520061153"/>
                    </a:ext>
                  </a:extLst>
                </a:gridCol>
                <a:gridCol w="1526997">
                  <a:extLst>
                    <a:ext uri="{9D8B030D-6E8A-4147-A177-3AD203B41FA5}">
                      <a16:colId xmlns:a16="http://schemas.microsoft.com/office/drawing/2014/main" val="500282861"/>
                    </a:ext>
                  </a:extLst>
                </a:gridCol>
                <a:gridCol w="2208467">
                  <a:extLst>
                    <a:ext uri="{9D8B030D-6E8A-4147-A177-3AD203B41FA5}">
                      <a16:colId xmlns:a16="http://schemas.microsoft.com/office/drawing/2014/main" val="999659585"/>
                    </a:ext>
                  </a:extLst>
                </a:gridCol>
                <a:gridCol w="2054402">
                  <a:extLst>
                    <a:ext uri="{9D8B030D-6E8A-4147-A177-3AD203B41FA5}">
                      <a16:colId xmlns:a16="http://schemas.microsoft.com/office/drawing/2014/main" val="3518125532"/>
                    </a:ext>
                  </a:extLst>
                </a:gridCol>
                <a:gridCol w="1526997">
                  <a:extLst>
                    <a:ext uri="{9D8B030D-6E8A-4147-A177-3AD203B41FA5}">
                      <a16:colId xmlns:a16="http://schemas.microsoft.com/office/drawing/2014/main" val="638466597"/>
                    </a:ext>
                  </a:extLst>
                </a:gridCol>
              </a:tblGrid>
              <a:tr h="912047">
                <a:tc>
                  <a:txBody>
                    <a:bodyPr/>
                    <a:lstStyle/>
                    <a:p>
                      <a:pPr algn="l" fontAlgn="b"/>
                      <a:r>
                        <a:rPr lang="en-GB" sz="3200" b="0" i="0" u="none" strike="noStrike" dirty="0">
                          <a:solidFill>
                            <a:srgbClr val="000000"/>
                          </a:solidFill>
                          <a:effectLst/>
                          <a:latin typeface="+mn-lt"/>
                        </a:rPr>
                        <a:t>182.5 GeV</a:t>
                      </a:r>
                    </a:p>
                  </a:txBody>
                  <a:tcPr marL="9525" marR="9525" marT="9525" marB="0" anchor="ctr"/>
                </a:tc>
                <a:tc>
                  <a:txBody>
                    <a:bodyPr/>
                    <a:lstStyle/>
                    <a:p>
                      <a:pPr algn="ctr" fontAlgn="b"/>
                      <a:r>
                        <a:rPr lang="en-GB" sz="3200" b="0" i="0" u="none" strike="noStrike">
                          <a:solidFill>
                            <a:srgbClr val="000000"/>
                          </a:solidFill>
                          <a:effectLst/>
                          <a:latin typeface="+mn-lt"/>
                        </a:rPr>
                        <a:t>Days</a:t>
                      </a:r>
                    </a:p>
                  </a:txBody>
                  <a:tcPr marL="9525" marR="9525" marT="9525" marB="0" anchor="ctr"/>
                </a:tc>
                <a:tc>
                  <a:txBody>
                    <a:bodyPr/>
                    <a:lstStyle/>
                    <a:p>
                      <a:pPr algn="ctr" fontAlgn="b"/>
                      <a:r>
                        <a:rPr lang="en-GB" sz="3200" b="0" i="0" u="none" strike="noStrike">
                          <a:solidFill>
                            <a:srgbClr val="000000"/>
                          </a:solidFill>
                          <a:effectLst/>
                          <a:latin typeface="+mn-lt"/>
                        </a:rPr>
                        <a:t>Hours</a:t>
                      </a:r>
                    </a:p>
                  </a:txBody>
                  <a:tcPr marL="9525" marR="9525" marT="9525" marB="0" anchor="ctr"/>
                </a:tc>
                <a:tc>
                  <a:txBody>
                    <a:bodyPr/>
                    <a:lstStyle/>
                    <a:p>
                      <a:pPr algn="ctr" fontAlgn="b"/>
                      <a:r>
                        <a:rPr lang="en-GB" sz="3200" b="0" i="0" u="none" strike="noStrike" dirty="0">
                          <a:solidFill>
                            <a:srgbClr val="000000"/>
                          </a:solidFill>
                          <a:effectLst/>
                          <a:latin typeface="+mn-lt"/>
                        </a:rPr>
                        <a:t>Power OP</a:t>
                      </a:r>
                    </a:p>
                  </a:txBody>
                  <a:tcPr marL="9525" marR="9525" marT="9525" marB="0" anchor="ctr"/>
                </a:tc>
                <a:tc>
                  <a:txBody>
                    <a:bodyPr/>
                    <a:lstStyle/>
                    <a:p>
                      <a:pPr algn="ctr" fontAlgn="b"/>
                      <a:r>
                        <a:rPr lang="en-GB" sz="3200" b="0" i="0" u="none" strike="noStrike" dirty="0">
                          <a:solidFill>
                            <a:srgbClr val="000000"/>
                          </a:solidFill>
                          <a:effectLst/>
                          <a:latin typeface="+mn-lt"/>
                        </a:rPr>
                        <a:t>Power Com</a:t>
                      </a:r>
                    </a:p>
                  </a:txBody>
                  <a:tcPr marL="9525" marR="9525" marT="9525" marB="0" anchor="ctr"/>
                </a:tc>
                <a:tc>
                  <a:txBody>
                    <a:bodyPr/>
                    <a:lstStyle/>
                    <a:p>
                      <a:pPr algn="ctr" fontAlgn="b"/>
                      <a:r>
                        <a:rPr lang="en-GB" sz="3200" b="0" i="0" u="none" strike="noStrike" dirty="0">
                          <a:solidFill>
                            <a:srgbClr val="000000"/>
                          </a:solidFill>
                          <a:effectLst/>
                          <a:latin typeface="+mn-lt"/>
                        </a:rPr>
                        <a:t>Power MD</a:t>
                      </a:r>
                    </a:p>
                  </a:txBody>
                  <a:tcPr marL="9525" marR="9525" marT="9525" marB="0" anchor="ctr"/>
                </a:tc>
                <a:tc>
                  <a:txBody>
                    <a:bodyPr/>
                    <a:lstStyle/>
                    <a:p>
                      <a:pPr algn="ctr" fontAlgn="b"/>
                      <a:r>
                        <a:rPr lang="en-GB" sz="3200" b="0" i="0" u="none" strike="noStrike" dirty="0">
                          <a:solidFill>
                            <a:srgbClr val="000000"/>
                          </a:solidFill>
                          <a:effectLst/>
                          <a:latin typeface="+mn-lt"/>
                        </a:rPr>
                        <a:t>Power TS</a:t>
                      </a:r>
                    </a:p>
                  </a:txBody>
                  <a:tcPr marL="9525" marR="9525" marT="9525" marB="0" anchor="ctr"/>
                </a:tc>
                <a:tc>
                  <a:txBody>
                    <a:bodyPr/>
                    <a:lstStyle/>
                    <a:p>
                      <a:pPr algn="ctr" fontAlgn="b"/>
                      <a:r>
                        <a:rPr lang="en-GB" sz="3200" b="0" i="0" u="none" strike="noStrike" dirty="0">
                          <a:solidFill>
                            <a:srgbClr val="000000"/>
                          </a:solidFill>
                          <a:effectLst/>
                          <a:latin typeface="+mn-lt"/>
                        </a:rPr>
                        <a:t>Power Shutdown</a:t>
                      </a: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801227266"/>
                  </a:ext>
                </a:extLst>
              </a:tr>
              <a:tr h="503893">
                <a:tc>
                  <a:txBody>
                    <a:bodyPr/>
                    <a:lstStyle/>
                    <a:p>
                      <a:pPr algn="l" fontAlgn="b"/>
                      <a:r>
                        <a:rPr lang="en-GB" sz="3200" b="0" i="0" u="none" strike="noStrike">
                          <a:solidFill>
                            <a:srgbClr val="000000"/>
                          </a:solidFill>
                          <a:effectLst/>
                          <a:latin typeface="+mn-lt"/>
                        </a:rPr>
                        <a:t>Beam operation </a:t>
                      </a:r>
                    </a:p>
                  </a:txBody>
                  <a:tcPr marL="9525" marR="9525" marT="9525" marB="0" anchor="b"/>
                </a:tc>
                <a:tc>
                  <a:txBody>
                    <a:bodyPr/>
                    <a:lstStyle/>
                    <a:p>
                      <a:pPr algn="ctr" fontAlgn="b"/>
                      <a:r>
                        <a:rPr lang="en-GB" sz="3200" b="0" i="0" u="none" strike="noStrike">
                          <a:solidFill>
                            <a:srgbClr val="000000"/>
                          </a:solidFill>
                          <a:effectLst/>
                          <a:latin typeface="+mn-lt"/>
                        </a:rPr>
                        <a:t>143</a:t>
                      </a:r>
                    </a:p>
                  </a:txBody>
                  <a:tcPr marL="9525" marR="9525" marT="9525" marB="0" anchor="b"/>
                </a:tc>
                <a:tc>
                  <a:txBody>
                    <a:bodyPr/>
                    <a:lstStyle/>
                    <a:p>
                      <a:pPr algn="ctr" fontAlgn="b"/>
                      <a:r>
                        <a:rPr lang="en-GB" sz="3200" b="0" i="0" u="none" strike="noStrike" dirty="0">
                          <a:solidFill>
                            <a:srgbClr val="000000"/>
                          </a:solidFill>
                          <a:effectLst/>
                          <a:latin typeface="+mn-lt"/>
                        </a:rPr>
                        <a:t>3432</a:t>
                      </a:r>
                    </a:p>
                  </a:txBody>
                  <a:tcPr marL="9525" marR="9525" marT="9525" marB="0" anchor="b"/>
                </a:tc>
                <a:tc>
                  <a:txBody>
                    <a:bodyPr/>
                    <a:lstStyle/>
                    <a:p>
                      <a:pPr algn="ctr" fontAlgn="b"/>
                      <a:r>
                        <a:rPr lang="en-GB" sz="3200" b="0" i="0" u="none" strike="noStrike" dirty="0">
                          <a:solidFill>
                            <a:srgbClr val="000000"/>
                          </a:solidFill>
                          <a:effectLst/>
                          <a:latin typeface="+mn-lt"/>
                        </a:rPr>
                        <a:t>387</a:t>
                      </a:r>
                    </a:p>
                  </a:txBody>
                  <a:tcPr marL="9525" marR="9525" marT="9525" marB="0" anchor="b"/>
                </a:tc>
                <a:tc>
                  <a:txBody>
                    <a:bodyPr/>
                    <a:lstStyle/>
                    <a:p>
                      <a:pPr algn="ctr" fontAlgn="b"/>
                      <a:endParaRPr lang="en-GB" sz="3200" b="0" i="0" u="none" strike="noStrike" dirty="0">
                        <a:solidFill>
                          <a:srgbClr val="000000"/>
                        </a:solidFill>
                        <a:effectLst/>
                        <a:latin typeface="+mn-lt"/>
                      </a:endParaRPr>
                    </a:p>
                  </a:txBody>
                  <a:tcPr marL="9525" marR="9525" marT="9525" marB="0" anchor="b"/>
                </a:tc>
                <a:tc>
                  <a:txBody>
                    <a:bodyPr/>
                    <a:lstStyle/>
                    <a:p>
                      <a:pPr algn="ctr" fontAlgn="b"/>
                      <a:endParaRPr lang="en-GB" sz="3200" b="0" i="0" u="none" strike="noStrike" dirty="0">
                        <a:solidFill>
                          <a:srgbClr val="000000"/>
                        </a:solidFill>
                        <a:effectLst/>
                        <a:latin typeface="+mn-lt"/>
                      </a:endParaRPr>
                    </a:p>
                  </a:txBody>
                  <a:tcPr marL="9525" marR="9525" marT="9525" marB="0" anchor="b"/>
                </a:tc>
                <a:tc>
                  <a:txBody>
                    <a:bodyPr/>
                    <a:lstStyle/>
                    <a:p>
                      <a:pPr algn="ctr" fontAlgn="b"/>
                      <a:endParaRPr lang="en-GB" sz="3200" b="0" i="0" u="none" strike="noStrike" dirty="0">
                        <a:solidFill>
                          <a:srgbClr val="000000"/>
                        </a:solidFill>
                        <a:effectLst/>
                        <a:latin typeface="+mn-lt"/>
                      </a:endParaRPr>
                    </a:p>
                  </a:txBody>
                  <a:tcPr marL="9525" marR="9525" marT="9525" marB="0" anchor="b"/>
                </a:tc>
                <a:tc>
                  <a:txBody>
                    <a:bodyPr/>
                    <a:lstStyle/>
                    <a:p>
                      <a:pPr algn="ctr" fontAlgn="b"/>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1329001</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011651773"/>
                  </a:ext>
                </a:extLst>
              </a:tr>
              <a:tr h="503893">
                <a:tc>
                  <a:txBody>
                    <a:bodyPr/>
                    <a:lstStyle/>
                    <a:p>
                      <a:pPr algn="l" fontAlgn="b"/>
                      <a:r>
                        <a:rPr lang="en-GB" sz="3200" b="0" i="0" u="none" strike="noStrike">
                          <a:solidFill>
                            <a:srgbClr val="000000"/>
                          </a:solidFill>
                          <a:effectLst/>
                          <a:latin typeface="+mn-lt"/>
                        </a:rPr>
                        <a:t>Downtime operation</a:t>
                      </a:r>
                    </a:p>
                  </a:txBody>
                  <a:tcPr marL="9525" marR="9525" marT="9525" marB="0" anchor="b"/>
                </a:tc>
                <a:tc>
                  <a:txBody>
                    <a:bodyPr/>
                    <a:lstStyle/>
                    <a:p>
                      <a:pPr algn="ctr" fontAlgn="b"/>
                      <a:r>
                        <a:rPr lang="en-GB" sz="3200" b="0" i="0" u="none" strike="noStrike">
                          <a:solidFill>
                            <a:srgbClr val="000000"/>
                          </a:solidFill>
                          <a:effectLst/>
                          <a:latin typeface="+mn-lt"/>
                        </a:rPr>
                        <a:t>42</a:t>
                      </a:r>
                    </a:p>
                  </a:txBody>
                  <a:tcPr marL="9525" marR="9525" marT="9525" marB="0" anchor="b"/>
                </a:tc>
                <a:tc>
                  <a:txBody>
                    <a:bodyPr/>
                    <a:lstStyle/>
                    <a:p>
                      <a:pPr algn="ctr" fontAlgn="b"/>
                      <a:r>
                        <a:rPr lang="en-GB" sz="3200" b="0" i="0" u="none" strike="noStrike">
                          <a:solidFill>
                            <a:srgbClr val="000000"/>
                          </a:solidFill>
                          <a:effectLst/>
                          <a:latin typeface="+mn-lt"/>
                        </a:rPr>
                        <a:t>1008</a:t>
                      </a:r>
                    </a:p>
                  </a:txBody>
                  <a:tcPr marL="9525" marR="9525" marT="9525" marB="0" anchor="b"/>
                </a:tc>
                <a:tc>
                  <a:txBody>
                    <a:bodyPr/>
                    <a:lstStyle/>
                    <a:p>
                      <a:pPr algn="ctr" fontAlgn="b"/>
                      <a:r>
                        <a:rPr lang="en-GB" sz="3200" b="0" i="0" u="none" strike="noStrike">
                          <a:solidFill>
                            <a:srgbClr val="000000"/>
                          </a:solidFill>
                          <a:effectLst/>
                          <a:latin typeface="+mn-lt"/>
                        </a:rPr>
                        <a:t>149</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149702</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536681157"/>
                  </a:ext>
                </a:extLst>
              </a:tr>
              <a:tr h="503893">
                <a:tc>
                  <a:txBody>
                    <a:bodyPr/>
                    <a:lstStyle/>
                    <a:p>
                      <a:pPr algn="l" fontAlgn="b"/>
                      <a:r>
                        <a:rPr lang="en-GB" sz="3200" b="0" i="0" u="none" strike="noStrike" dirty="0">
                          <a:solidFill>
                            <a:srgbClr val="000000"/>
                          </a:solidFill>
                          <a:effectLst/>
                          <a:latin typeface="+mn-lt"/>
                        </a:rPr>
                        <a:t>Hardware, Beam commissioning</a:t>
                      </a:r>
                    </a:p>
                  </a:txBody>
                  <a:tcPr marL="9525" marR="9525" marT="9525" marB="0" anchor="b"/>
                </a:tc>
                <a:tc>
                  <a:txBody>
                    <a:bodyPr/>
                    <a:lstStyle/>
                    <a:p>
                      <a:pPr algn="ctr" fontAlgn="b"/>
                      <a:r>
                        <a:rPr lang="en-GB" sz="3200" b="0" i="0" u="none" strike="noStrike">
                          <a:solidFill>
                            <a:srgbClr val="000000"/>
                          </a:solidFill>
                          <a:effectLst/>
                          <a:latin typeface="+mn-lt"/>
                        </a:rPr>
                        <a:t>30</a:t>
                      </a:r>
                    </a:p>
                  </a:txBody>
                  <a:tcPr marL="9525" marR="9525" marT="9525" marB="0" anchor="b"/>
                </a:tc>
                <a:tc>
                  <a:txBody>
                    <a:bodyPr/>
                    <a:lstStyle/>
                    <a:p>
                      <a:pPr algn="ctr" fontAlgn="b"/>
                      <a:r>
                        <a:rPr lang="en-GB" sz="3200" b="0" i="0" u="none" strike="noStrike">
                          <a:solidFill>
                            <a:srgbClr val="000000"/>
                          </a:solidFill>
                          <a:effectLst/>
                          <a:latin typeface="+mn-lt"/>
                        </a:rPr>
                        <a:t>720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178</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128301</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2502636329"/>
                  </a:ext>
                </a:extLst>
              </a:tr>
              <a:tr h="503893">
                <a:tc>
                  <a:txBody>
                    <a:bodyPr/>
                    <a:lstStyle/>
                    <a:p>
                      <a:pPr algn="l" fontAlgn="b"/>
                      <a:r>
                        <a:rPr lang="en-GB" sz="3200" b="0" i="0" u="none" strike="noStrike">
                          <a:solidFill>
                            <a:srgbClr val="000000"/>
                          </a:solidFill>
                          <a:effectLst/>
                          <a:latin typeface="+mn-lt"/>
                        </a:rPr>
                        <a:t>MD</a:t>
                      </a:r>
                    </a:p>
                  </a:txBody>
                  <a:tcPr marL="9525" marR="9525" marT="9525" marB="0" anchor="b"/>
                </a:tc>
                <a:tc>
                  <a:txBody>
                    <a:bodyPr/>
                    <a:lstStyle/>
                    <a:p>
                      <a:pPr algn="ctr" fontAlgn="b"/>
                      <a:r>
                        <a:rPr lang="en-GB" sz="3200" b="0" i="0" u="none" strike="noStrike">
                          <a:solidFill>
                            <a:srgbClr val="000000"/>
                          </a:solidFill>
                          <a:effectLst/>
                          <a:latin typeface="+mn-lt"/>
                        </a:rPr>
                        <a:t>20</a:t>
                      </a:r>
                    </a:p>
                  </a:txBody>
                  <a:tcPr marL="9525" marR="9525" marT="9525" marB="0" anchor="b"/>
                </a:tc>
                <a:tc>
                  <a:txBody>
                    <a:bodyPr/>
                    <a:lstStyle/>
                    <a:p>
                      <a:pPr algn="ctr" fontAlgn="b"/>
                      <a:r>
                        <a:rPr lang="en-GB" sz="3200" b="0" i="0" u="none" strike="noStrike">
                          <a:solidFill>
                            <a:srgbClr val="000000"/>
                          </a:solidFill>
                          <a:effectLst/>
                          <a:latin typeface="+mn-lt"/>
                        </a:rPr>
                        <a:t>480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248</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119208</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900145449"/>
                  </a:ext>
                </a:extLst>
              </a:tr>
              <a:tr h="503893">
                <a:tc>
                  <a:txBody>
                    <a:bodyPr/>
                    <a:lstStyle/>
                    <a:p>
                      <a:pPr algn="l" fontAlgn="b"/>
                      <a:r>
                        <a:rPr lang="en-GB" sz="3200" b="0" i="0" u="none" strike="noStrike">
                          <a:solidFill>
                            <a:srgbClr val="000000"/>
                          </a:solidFill>
                          <a:effectLst/>
                          <a:latin typeface="+mn-lt"/>
                        </a:rPr>
                        <a:t>technical stop</a:t>
                      </a:r>
                    </a:p>
                  </a:txBody>
                  <a:tcPr marL="9525" marR="9525" marT="9525" marB="0" anchor="b"/>
                </a:tc>
                <a:tc>
                  <a:txBody>
                    <a:bodyPr/>
                    <a:lstStyle/>
                    <a:p>
                      <a:pPr algn="ctr" fontAlgn="b"/>
                      <a:r>
                        <a:rPr lang="en-GB" sz="3200" b="0" i="0" u="none" strike="noStrike">
                          <a:solidFill>
                            <a:srgbClr val="000000"/>
                          </a:solidFill>
                          <a:effectLst/>
                          <a:latin typeface="+mn-lt"/>
                        </a:rPr>
                        <a:t>10</a:t>
                      </a:r>
                    </a:p>
                  </a:txBody>
                  <a:tcPr marL="9525" marR="9525" marT="9525" marB="0" anchor="b"/>
                </a:tc>
                <a:tc>
                  <a:txBody>
                    <a:bodyPr/>
                    <a:lstStyle/>
                    <a:p>
                      <a:pPr algn="ctr" fontAlgn="b"/>
                      <a:r>
                        <a:rPr lang="en-GB" sz="3200" b="0" i="0" u="none" strike="noStrike">
                          <a:solidFill>
                            <a:srgbClr val="000000"/>
                          </a:solidFill>
                          <a:effectLst/>
                          <a:latin typeface="+mn-lt"/>
                        </a:rPr>
                        <a:t>240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98</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23595</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3172483017"/>
                  </a:ext>
                </a:extLst>
              </a:tr>
              <a:tr h="503893">
                <a:tc>
                  <a:txBody>
                    <a:bodyPr/>
                    <a:lstStyle/>
                    <a:p>
                      <a:pPr algn="l" fontAlgn="b"/>
                      <a:r>
                        <a:rPr lang="en-GB" sz="3200" b="0" i="0" u="none" strike="noStrike">
                          <a:solidFill>
                            <a:srgbClr val="000000"/>
                          </a:solidFill>
                          <a:effectLst/>
                          <a:latin typeface="+mn-lt"/>
                        </a:rPr>
                        <a:t>Shutdown</a:t>
                      </a:r>
                    </a:p>
                  </a:txBody>
                  <a:tcPr marL="9525" marR="9525" marT="9525" marB="0" anchor="b"/>
                </a:tc>
                <a:tc>
                  <a:txBody>
                    <a:bodyPr/>
                    <a:lstStyle/>
                    <a:p>
                      <a:pPr algn="ctr" fontAlgn="b"/>
                      <a:r>
                        <a:rPr lang="en-GB" sz="3200" b="0" i="0" u="none" strike="noStrike">
                          <a:solidFill>
                            <a:srgbClr val="000000"/>
                          </a:solidFill>
                          <a:effectLst/>
                          <a:latin typeface="+mn-lt"/>
                        </a:rPr>
                        <a:t>120</a:t>
                      </a:r>
                    </a:p>
                  </a:txBody>
                  <a:tcPr marL="9525" marR="9525" marT="9525" marB="0" anchor="b"/>
                </a:tc>
                <a:tc>
                  <a:txBody>
                    <a:bodyPr/>
                    <a:lstStyle/>
                    <a:p>
                      <a:pPr algn="ctr" fontAlgn="b"/>
                      <a:r>
                        <a:rPr lang="en-GB" sz="3200" b="0" i="0" u="none" strike="noStrike">
                          <a:solidFill>
                            <a:srgbClr val="000000"/>
                          </a:solidFill>
                          <a:effectLst/>
                          <a:latin typeface="+mn-lt"/>
                        </a:rPr>
                        <a:t>2880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78</a:t>
                      </a:r>
                    </a:p>
                  </a:txBody>
                  <a:tcPr marL="9525" marR="9525" marT="9525" marB="0" anchor="b"/>
                </a:tc>
                <a:tc>
                  <a:txBody>
                    <a:bodyPr/>
                    <a:lstStyle/>
                    <a:p>
                      <a:pPr algn="ctr" fontAlgn="b"/>
                      <a:r>
                        <a:rPr lang="en-GB" sz="3200" b="0" i="0" u="none" strike="noStrike">
                          <a:solidFill>
                            <a:srgbClr val="000000"/>
                          </a:solidFill>
                          <a:effectLst/>
                          <a:latin typeface="+mn-lt"/>
                        </a:rPr>
                        <a:t>224928</a:t>
                      </a:r>
                    </a:p>
                  </a:txBody>
                  <a:tcPr marL="9525" marR="9525" marT="9525" marB="0" anchor="b"/>
                </a:tc>
                <a:tc>
                  <a:txBody>
                    <a:bodyPr/>
                    <a:lstStyle/>
                    <a:p>
                      <a:pPr algn="l" fontAlgn="b"/>
                      <a:r>
                        <a:rPr lang="en-GB" sz="3200" b="0" i="0" u="none" strike="noStrike">
                          <a:solidFill>
                            <a:srgbClr val="000000"/>
                          </a:solidFill>
                          <a:effectLst/>
                          <a:latin typeface="+mn-lt"/>
                        </a:rPr>
                        <a:t>MWh</a:t>
                      </a:r>
                    </a:p>
                  </a:txBody>
                  <a:tcPr marL="9525" marR="9525" marT="9525" marB="0" anchor="b"/>
                </a:tc>
                <a:extLst>
                  <a:ext uri="{0D108BD9-81ED-4DB2-BD59-A6C34878D82A}">
                    <a16:rowId xmlns:a16="http://schemas.microsoft.com/office/drawing/2014/main" val="1970887407"/>
                  </a:ext>
                </a:extLst>
              </a:tr>
              <a:tr h="503893">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3200" b="0" i="0" u="none" strike="noStrike" dirty="0">
                          <a:solidFill>
                            <a:srgbClr val="000000"/>
                          </a:solidFill>
                          <a:effectLst/>
                          <a:latin typeface="+mn-lt"/>
                        </a:rPr>
                        <a:t>Energy consumption / year</a:t>
                      </a:r>
                    </a:p>
                  </a:txBody>
                  <a:tcPr marL="9525" marR="9525" marT="9525" marB="0" anchor="b"/>
                </a:tc>
                <a:tc>
                  <a:txBody>
                    <a:bodyPr/>
                    <a:lstStyle/>
                    <a:p>
                      <a:pPr algn="ctr" fontAlgn="b"/>
                      <a:r>
                        <a:rPr lang="en-GB" sz="3200" b="0" i="0" u="none" strike="noStrike">
                          <a:solidFill>
                            <a:srgbClr val="000000"/>
                          </a:solidFill>
                          <a:effectLst/>
                          <a:latin typeface="+mn-lt"/>
                        </a:rPr>
                        <a:t>365</a:t>
                      </a:r>
                    </a:p>
                  </a:txBody>
                  <a:tcPr marL="9525" marR="9525" marT="9525" marB="0" anchor="b"/>
                </a:tc>
                <a:tc>
                  <a:txBody>
                    <a:bodyPr/>
                    <a:lstStyle/>
                    <a:p>
                      <a:pPr algn="ctr" fontAlgn="b"/>
                      <a:r>
                        <a:rPr lang="en-GB" sz="3200" b="0" i="0" u="none" strike="noStrike">
                          <a:solidFill>
                            <a:srgbClr val="000000"/>
                          </a:solidFill>
                          <a:effectLst/>
                          <a:latin typeface="+mn-lt"/>
                        </a:rPr>
                        <a:t>8760</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1.97</a:t>
                      </a:r>
                    </a:p>
                  </a:txBody>
                  <a:tcPr marL="9525" marR="9525" marT="9525" marB="0" anchor="b"/>
                </a:tc>
                <a:tc>
                  <a:txBody>
                    <a:bodyPr/>
                    <a:lstStyle/>
                    <a:p>
                      <a:pPr algn="l" fontAlgn="b"/>
                      <a:r>
                        <a:rPr lang="en-GB" sz="3200" b="0" i="0" u="none" strike="noStrike">
                          <a:solidFill>
                            <a:srgbClr val="000000"/>
                          </a:solidFill>
                          <a:effectLst/>
                          <a:latin typeface="+mn-lt"/>
                        </a:rPr>
                        <a:t>TWh</a:t>
                      </a:r>
                    </a:p>
                  </a:txBody>
                  <a:tcPr marL="9525" marR="9525" marT="9525" marB="0" anchor="b"/>
                </a:tc>
                <a:extLst>
                  <a:ext uri="{0D108BD9-81ED-4DB2-BD59-A6C34878D82A}">
                    <a16:rowId xmlns:a16="http://schemas.microsoft.com/office/drawing/2014/main" val="4162012855"/>
                  </a:ext>
                </a:extLst>
              </a:tr>
              <a:tr h="503893">
                <a:tc>
                  <a:txBody>
                    <a:bodyPr/>
                    <a:lstStyle/>
                    <a:p>
                      <a:pPr algn="l" fontAlgn="b"/>
                      <a:r>
                        <a:rPr lang="en-GB" sz="3200" b="0" i="0" u="none" strike="noStrike">
                          <a:solidFill>
                            <a:srgbClr val="000000"/>
                          </a:solidFill>
                          <a:effectLst/>
                          <a:latin typeface="+mn-lt"/>
                        </a:rPr>
                        <a:t>Average power</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a:solidFill>
                            <a:srgbClr val="000000"/>
                          </a:solidFill>
                          <a:effectLst/>
                          <a:latin typeface="+mn-lt"/>
                        </a:rPr>
                        <a:t>225</a:t>
                      </a:r>
                    </a:p>
                  </a:txBody>
                  <a:tcPr marL="9525" marR="9525" marT="9525" marB="0" anchor="b"/>
                </a:tc>
                <a:tc>
                  <a:txBody>
                    <a:bodyPr/>
                    <a:lstStyle/>
                    <a:p>
                      <a:pPr algn="l" fontAlgn="b"/>
                      <a:r>
                        <a:rPr lang="en-GB" sz="3200" b="0" i="0" u="none" strike="noStrike" dirty="0">
                          <a:solidFill>
                            <a:srgbClr val="000000"/>
                          </a:solidFill>
                          <a:effectLst/>
                          <a:latin typeface="+mn-lt"/>
                        </a:rPr>
                        <a:t>MW</a:t>
                      </a:r>
                    </a:p>
                  </a:txBody>
                  <a:tcPr marL="9525" marR="9525" marT="9525" marB="0" anchor="b"/>
                </a:tc>
                <a:extLst>
                  <a:ext uri="{0D108BD9-81ED-4DB2-BD59-A6C34878D82A}">
                    <a16:rowId xmlns:a16="http://schemas.microsoft.com/office/drawing/2014/main" val="4281690804"/>
                  </a:ext>
                </a:extLst>
              </a:tr>
            </a:tbl>
          </a:graphicData>
        </a:graphic>
      </p:graphicFrame>
      <p:sp>
        <p:nvSpPr>
          <p:cNvPr id="8" name="Text Placeholder 7"/>
          <p:cNvSpPr>
            <a:spLocks noGrp="1"/>
          </p:cNvSpPr>
          <p:nvPr>
            <p:ph type="body" sz="quarter" idx="12"/>
          </p:nvPr>
        </p:nvSpPr>
        <p:spPr/>
        <p:txBody>
          <a:bodyPr/>
          <a:lstStyle/>
          <a:p>
            <a:r>
              <a:rPr lang="en-GB" dirty="0"/>
              <a:t>Energy consumption FCC alone.</a:t>
            </a:r>
          </a:p>
        </p:txBody>
      </p:sp>
      <p:graphicFrame>
        <p:nvGraphicFramePr>
          <p:cNvPr id="9" name="Table 8"/>
          <p:cNvGraphicFramePr>
            <a:graphicFrameLocks noGrp="1"/>
          </p:cNvGraphicFramePr>
          <p:nvPr>
            <p:extLst>
              <p:ext uri="{D42A27DB-BD31-4B8C-83A1-F6EECF244321}">
                <p14:modId xmlns:p14="http://schemas.microsoft.com/office/powerpoint/2010/main" val="2075709921"/>
              </p:ext>
            </p:extLst>
          </p:nvPr>
        </p:nvGraphicFramePr>
        <p:xfrm>
          <a:off x="11811000" y="3200400"/>
          <a:ext cx="12496800" cy="3577530"/>
        </p:xfrm>
        <a:graphic>
          <a:graphicData uri="http://schemas.openxmlformats.org/drawingml/2006/table">
            <a:tbl>
              <a:tblPr>
                <a:tableStyleId>{5C22544A-7EE6-4342-B048-85BDC9FD1C3A}</a:tableStyleId>
              </a:tblPr>
              <a:tblGrid>
                <a:gridCol w="6781800">
                  <a:extLst>
                    <a:ext uri="{9D8B030D-6E8A-4147-A177-3AD203B41FA5}">
                      <a16:colId xmlns:a16="http://schemas.microsoft.com/office/drawing/2014/main" val="174190139"/>
                    </a:ext>
                  </a:extLst>
                </a:gridCol>
                <a:gridCol w="5715000">
                  <a:extLst>
                    <a:ext uri="{9D8B030D-6E8A-4147-A177-3AD203B41FA5}">
                      <a16:colId xmlns:a16="http://schemas.microsoft.com/office/drawing/2014/main" val="4220866624"/>
                    </a:ext>
                  </a:extLst>
                </a:gridCol>
              </a:tblGrid>
              <a:tr h="467223">
                <a:tc>
                  <a:txBody>
                    <a:bodyPr/>
                    <a:lstStyle/>
                    <a:p>
                      <a:pPr algn="l" fontAlgn="ctr"/>
                      <a:r>
                        <a:rPr lang="en-GB" sz="2800" u="none" strike="noStrike">
                          <a:effectLst/>
                          <a:latin typeface="+mn-lt"/>
                        </a:rPr>
                        <a:t>Beam operation </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All systems ON</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952433657"/>
                  </a:ext>
                </a:extLst>
              </a:tr>
              <a:tr h="467223">
                <a:tc>
                  <a:txBody>
                    <a:bodyPr/>
                    <a:lstStyle/>
                    <a:p>
                      <a:pPr algn="l" fontAlgn="ctr"/>
                      <a:r>
                        <a:rPr lang="en-GB" sz="2800" u="none" strike="noStrike">
                          <a:effectLst/>
                          <a:latin typeface="+mn-lt"/>
                        </a:rPr>
                        <a:t>Downtime operation</a:t>
                      </a:r>
                      <a:endParaRPr lang="en-GB" sz="2800" b="0" i="0" u="none" strike="noStrike">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0% RF, 100% </a:t>
                      </a:r>
                      <a:r>
                        <a:rPr lang="en-GB" sz="2800" u="none" strike="noStrike" dirty="0" err="1">
                          <a:effectLst/>
                          <a:latin typeface="+mn-lt"/>
                        </a:rPr>
                        <a:t>cryo</a:t>
                      </a:r>
                      <a:r>
                        <a:rPr lang="en-GB" sz="2800" u="none" strike="noStrike" dirty="0">
                          <a:effectLst/>
                          <a:latin typeface="+mn-lt"/>
                        </a:rPr>
                        <a:t>, 50%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17633660"/>
                  </a:ext>
                </a:extLst>
              </a:tr>
              <a:tr h="467223">
                <a:tc>
                  <a:txBody>
                    <a:bodyPr/>
                    <a:lstStyle/>
                    <a:p>
                      <a:pPr algn="l" fontAlgn="ctr"/>
                      <a:r>
                        <a:rPr lang="en-GB" sz="2800" u="none" strike="noStrike" dirty="0">
                          <a:effectLst/>
                          <a:latin typeface="+mn-lt"/>
                        </a:rPr>
                        <a:t>Hardware + Beam commissioning (COM)</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50% magnets, 50% </a:t>
                      </a:r>
                      <a:r>
                        <a:rPr lang="en-GB" sz="2800" u="none" strike="noStrike" dirty="0" err="1">
                          <a:effectLst/>
                          <a:latin typeface="+mn-lt"/>
                        </a:rPr>
                        <a:t>RF+Cryo</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19280491"/>
                  </a:ext>
                </a:extLst>
              </a:tr>
              <a:tr h="845673">
                <a:tc>
                  <a:txBody>
                    <a:bodyPr/>
                    <a:lstStyle/>
                    <a:p>
                      <a:pPr algn="l" fontAlgn="ctr"/>
                      <a:r>
                        <a:rPr lang="en-GB" sz="2800" u="none" strike="noStrike" dirty="0">
                          <a:effectLst/>
                          <a:latin typeface="+mn-lt"/>
                        </a:rPr>
                        <a:t>Machine Development (MD)</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30% RF, 100%Cryo, 100%magnets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35115399"/>
                  </a:ext>
                </a:extLst>
              </a:tr>
              <a:tr h="467223">
                <a:tc>
                  <a:txBody>
                    <a:bodyPr/>
                    <a:lstStyle/>
                    <a:p>
                      <a:pPr algn="l" fontAlgn="ctr"/>
                      <a:r>
                        <a:rPr lang="en-GB" sz="2800" u="none" strike="noStrike" dirty="0">
                          <a:effectLst/>
                          <a:latin typeface="+mn-lt"/>
                        </a:rPr>
                        <a:t>technical stop (TS)</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fr-FR" sz="2800" u="none" strike="noStrike" dirty="0">
                          <a:effectLst/>
                          <a:latin typeface="+mn-lt"/>
                        </a:rPr>
                        <a:t>20% </a:t>
                      </a:r>
                      <a:r>
                        <a:rPr lang="fr-FR" sz="2800" u="none" strike="noStrike" dirty="0" err="1">
                          <a:effectLst/>
                          <a:latin typeface="+mn-lt"/>
                        </a:rPr>
                        <a:t>cryo</a:t>
                      </a:r>
                      <a:r>
                        <a:rPr lang="fr-FR" sz="2800" u="none" strike="noStrike" dirty="0">
                          <a:effectLst/>
                          <a:latin typeface="+mn-lt"/>
                        </a:rPr>
                        <a:t>, 0% RF + magnets</a:t>
                      </a:r>
                      <a:endParaRPr lang="fr-FR"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098463156"/>
                  </a:ext>
                </a:extLst>
              </a:tr>
              <a:tr h="845673">
                <a:tc>
                  <a:txBody>
                    <a:bodyPr/>
                    <a:lstStyle/>
                    <a:p>
                      <a:pPr algn="l" fontAlgn="ctr"/>
                      <a:r>
                        <a:rPr lang="en-GB" sz="2800" u="none" strike="noStrike" dirty="0">
                          <a:effectLst/>
                          <a:latin typeface="+mn-lt"/>
                        </a:rPr>
                        <a:t>Shutdown</a:t>
                      </a:r>
                      <a:endParaRPr lang="en-GB" sz="2800" b="0" i="0" u="none" strike="noStrike" dirty="0">
                        <a:solidFill>
                          <a:srgbClr val="000000"/>
                        </a:solidFill>
                        <a:effectLst/>
                        <a:latin typeface="+mn-lt"/>
                      </a:endParaRPr>
                    </a:p>
                  </a:txBody>
                  <a:tcPr marL="9525" marR="9525" marT="9525" marB="0" anchor="ctr"/>
                </a:tc>
                <a:tc>
                  <a:txBody>
                    <a:bodyPr/>
                    <a:lstStyle/>
                    <a:p>
                      <a:pPr algn="l" fontAlgn="ctr"/>
                      <a:r>
                        <a:rPr lang="en-GB" sz="2800" u="none" strike="noStrike" dirty="0">
                          <a:effectLst/>
                          <a:latin typeface="+mn-lt"/>
                        </a:rPr>
                        <a:t>20% </a:t>
                      </a:r>
                      <a:r>
                        <a:rPr lang="en-GB" sz="2800" u="none" strike="noStrike" dirty="0" err="1">
                          <a:effectLst/>
                          <a:latin typeface="+mn-lt"/>
                        </a:rPr>
                        <a:t>cryo</a:t>
                      </a:r>
                      <a:r>
                        <a:rPr lang="en-GB" sz="2800" u="none" strike="noStrike" dirty="0">
                          <a:effectLst/>
                          <a:latin typeface="+mn-lt"/>
                        </a:rPr>
                        <a:t>, 50%CV, 0% RF + Magnets</a:t>
                      </a:r>
                      <a:endParaRPr lang="en-GB" sz="2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623251696"/>
                  </a:ext>
                </a:extLst>
              </a:tr>
            </a:tbl>
          </a:graphicData>
        </a:graphic>
      </p:graphicFrame>
    </p:spTree>
    <p:extLst>
      <p:ext uri="{BB962C8B-B14F-4D97-AF65-F5344CB8AC3E}">
        <p14:creationId xmlns:p14="http://schemas.microsoft.com/office/powerpoint/2010/main" val="3521019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energy consumption by systems</a:t>
            </a:r>
          </a:p>
        </p:txBody>
      </p:sp>
      <p:sp>
        <p:nvSpPr>
          <p:cNvPr id="6" name="Title 5"/>
          <p:cNvSpPr>
            <a:spLocks noGrp="1"/>
          </p:cNvSpPr>
          <p:nvPr>
            <p:ph type="title"/>
          </p:nvPr>
        </p:nvSpPr>
        <p:spPr/>
        <p:txBody>
          <a:bodyPr/>
          <a:lstStyle/>
          <a:p>
            <a:r>
              <a:rPr lang="en-GB" dirty="0"/>
              <a:t>Energy consumption, 182.5 GeV (TT)</a:t>
            </a:r>
          </a:p>
        </p:txBody>
      </p:sp>
      <p:sp>
        <p:nvSpPr>
          <p:cNvPr id="7" name="Text Placeholder 6"/>
          <p:cNvSpPr>
            <a:spLocks noGrp="1"/>
          </p:cNvSpPr>
          <p:nvPr>
            <p:ph type="body" sz="quarter" idx="14"/>
          </p:nvPr>
        </p:nvSpPr>
        <p:spPr>
          <a:xfrm>
            <a:off x="1180798" y="12175200"/>
            <a:ext cx="10728325" cy="910800"/>
          </a:xfrm>
        </p:spPr>
        <p:txBody>
          <a:bodyPr/>
          <a:lstStyle/>
          <a:p>
            <a:r>
              <a:rPr lang="en-GB" dirty="0"/>
              <a:t>Electricity &amp; Energy Management </a:t>
            </a:r>
          </a:p>
        </p:txBody>
      </p:sp>
      <p:sp>
        <p:nvSpPr>
          <p:cNvPr id="8" name="Text Placeholder 7"/>
          <p:cNvSpPr>
            <a:spLocks noGrp="1"/>
          </p:cNvSpPr>
          <p:nvPr>
            <p:ph type="body" sz="quarter" idx="12"/>
          </p:nvPr>
        </p:nvSpPr>
        <p:spPr/>
        <p:txBody>
          <a:bodyPr/>
          <a:lstStyle/>
          <a:p>
            <a:r>
              <a:rPr lang="en-GB" dirty="0"/>
              <a:t>Energy consumption FCC alone.</a:t>
            </a:r>
          </a:p>
        </p:txBody>
      </p:sp>
      <p:graphicFrame>
        <p:nvGraphicFramePr>
          <p:cNvPr id="10" name="Table 9"/>
          <p:cNvGraphicFramePr>
            <a:graphicFrameLocks noGrp="1"/>
          </p:cNvGraphicFramePr>
          <p:nvPr>
            <p:extLst>
              <p:ext uri="{D42A27DB-BD31-4B8C-83A1-F6EECF244321}">
                <p14:modId xmlns:p14="http://schemas.microsoft.com/office/powerpoint/2010/main" val="673850926"/>
              </p:ext>
            </p:extLst>
          </p:nvPr>
        </p:nvGraphicFramePr>
        <p:xfrm>
          <a:off x="990598" y="5638800"/>
          <a:ext cx="21014701" cy="3968115"/>
        </p:xfrm>
        <a:graphic>
          <a:graphicData uri="http://schemas.openxmlformats.org/drawingml/2006/table">
            <a:tbl>
              <a:tblPr>
                <a:tableStyleId>{5C22544A-7EE6-4342-B048-85BDC9FD1C3A}</a:tableStyleId>
              </a:tblPr>
              <a:tblGrid>
                <a:gridCol w="5005982">
                  <a:extLst>
                    <a:ext uri="{9D8B030D-6E8A-4147-A177-3AD203B41FA5}">
                      <a16:colId xmlns:a16="http://schemas.microsoft.com/office/drawing/2014/main" val="3930008951"/>
                    </a:ext>
                  </a:extLst>
                </a:gridCol>
                <a:gridCol w="1430282">
                  <a:extLst>
                    <a:ext uri="{9D8B030D-6E8A-4147-A177-3AD203B41FA5}">
                      <a16:colId xmlns:a16="http://schemas.microsoft.com/office/drawing/2014/main" val="3690081947"/>
                    </a:ext>
                  </a:extLst>
                </a:gridCol>
                <a:gridCol w="1430282">
                  <a:extLst>
                    <a:ext uri="{9D8B030D-6E8A-4147-A177-3AD203B41FA5}">
                      <a16:colId xmlns:a16="http://schemas.microsoft.com/office/drawing/2014/main" val="3279854846"/>
                    </a:ext>
                  </a:extLst>
                </a:gridCol>
                <a:gridCol w="1519672">
                  <a:extLst>
                    <a:ext uri="{9D8B030D-6E8A-4147-A177-3AD203B41FA5}">
                      <a16:colId xmlns:a16="http://schemas.microsoft.com/office/drawing/2014/main" val="1337229568"/>
                    </a:ext>
                  </a:extLst>
                </a:gridCol>
                <a:gridCol w="1758052">
                  <a:extLst>
                    <a:ext uri="{9D8B030D-6E8A-4147-A177-3AD203B41FA5}">
                      <a16:colId xmlns:a16="http://schemas.microsoft.com/office/drawing/2014/main" val="3049431317"/>
                    </a:ext>
                  </a:extLst>
                </a:gridCol>
                <a:gridCol w="1586717">
                  <a:extLst>
                    <a:ext uri="{9D8B030D-6E8A-4147-A177-3AD203B41FA5}">
                      <a16:colId xmlns:a16="http://schemas.microsoft.com/office/drawing/2014/main" val="433584110"/>
                    </a:ext>
                  </a:extLst>
                </a:gridCol>
                <a:gridCol w="1430282">
                  <a:extLst>
                    <a:ext uri="{9D8B030D-6E8A-4147-A177-3AD203B41FA5}">
                      <a16:colId xmlns:a16="http://schemas.microsoft.com/office/drawing/2014/main" val="3996658718"/>
                    </a:ext>
                  </a:extLst>
                </a:gridCol>
                <a:gridCol w="2562586">
                  <a:extLst>
                    <a:ext uri="{9D8B030D-6E8A-4147-A177-3AD203B41FA5}">
                      <a16:colId xmlns:a16="http://schemas.microsoft.com/office/drawing/2014/main" val="3516835817"/>
                    </a:ext>
                  </a:extLst>
                </a:gridCol>
                <a:gridCol w="1430282">
                  <a:extLst>
                    <a:ext uri="{9D8B030D-6E8A-4147-A177-3AD203B41FA5}">
                      <a16:colId xmlns:a16="http://schemas.microsoft.com/office/drawing/2014/main" val="1928588162"/>
                    </a:ext>
                  </a:extLst>
                </a:gridCol>
                <a:gridCol w="1430282">
                  <a:extLst>
                    <a:ext uri="{9D8B030D-6E8A-4147-A177-3AD203B41FA5}">
                      <a16:colId xmlns:a16="http://schemas.microsoft.com/office/drawing/2014/main" val="248087327"/>
                    </a:ext>
                  </a:extLst>
                </a:gridCol>
                <a:gridCol w="1430282">
                  <a:extLst>
                    <a:ext uri="{9D8B030D-6E8A-4147-A177-3AD203B41FA5}">
                      <a16:colId xmlns:a16="http://schemas.microsoft.com/office/drawing/2014/main" val="2912934507"/>
                    </a:ext>
                  </a:extLst>
                </a:gridCol>
              </a:tblGrid>
              <a:tr h="881769">
                <a:tc>
                  <a:txBody>
                    <a:bodyPr/>
                    <a:lstStyle/>
                    <a:p>
                      <a:pPr algn="l" fontAlgn="b"/>
                      <a:r>
                        <a:rPr lang="en-GB" sz="3200" u="none" strike="noStrike" dirty="0">
                          <a:effectLst/>
                          <a:latin typeface="+mn-lt"/>
                        </a:rPr>
                        <a:t>182.5 GeV</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Days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Hours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OP</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Com</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MD</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TS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Power Shutdown</a:t>
                      </a:r>
                      <a:endParaRPr lang="en-GB" sz="3200" b="0" i="0" u="none" strike="noStrike" dirty="0">
                        <a:solidFill>
                          <a:srgbClr val="000000"/>
                        </a:solidFill>
                        <a:effectLst/>
                        <a:latin typeface="+mn-lt"/>
                      </a:endParaRPr>
                    </a:p>
                  </a:txBody>
                  <a:tcPr marL="9525" marR="9525" marT="9525" marB="0" anchor="ctr"/>
                </a:tc>
                <a:tc>
                  <a:txBody>
                    <a:bodyPr/>
                    <a:lstStyle/>
                    <a:p>
                      <a:pPr algn="r" fontAlgn="b"/>
                      <a:endParaRPr lang="en-GB" sz="3200" b="0" i="0" u="none" strike="noStrike" dirty="0">
                        <a:solidFill>
                          <a:srgbClr val="000000"/>
                        </a:solidFill>
                        <a:effectLst/>
                        <a:latin typeface="+mn-lt"/>
                      </a:endParaRPr>
                    </a:p>
                  </a:txBody>
                  <a:tcPr marL="9525" marR="9525" marT="9525" marB="0" anchor="ctr"/>
                </a:tc>
                <a:tc>
                  <a:txBody>
                    <a:bodyPr/>
                    <a:lstStyle/>
                    <a:p>
                      <a:pPr algn="l"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733512293"/>
                  </a:ext>
                </a:extLst>
              </a:tr>
              <a:tr h="487165">
                <a:tc>
                  <a:txBody>
                    <a:bodyPr/>
                    <a:lstStyle/>
                    <a:p>
                      <a:pPr algn="l" fontAlgn="b"/>
                      <a:r>
                        <a:rPr lang="en-GB" sz="3200" u="none" strike="noStrike">
                          <a:effectLst/>
                          <a:latin typeface="+mn-lt"/>
                        </a:rPr>
                        <a:t>RF systems</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165</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3960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150</a:t>
                      </a:r>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r" fontAlgn="b"/>
                      <a:r>
                        <a:rPr lang="en-GB" sz="3200" u="none" strike="noStrike">
                          <a:effectLst/>
                          <a:latin typeface="+mn-lt"/>
                        </a:rPr>
                        <a:t>594000</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29%</a:t>
                      </a:r>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457415483"/>
                  </a:ext>
                </a:extLst>
              </a:tr>
              <a:tr h="487165">
                <a:tc>
                  <a:txBody>
                    <a:bodyPr/>
                    <a:lstStyle/>
                    <a:p>
                      <a:pPr algn="l" fontAlgn="b"/>
                      <a:r>
                        <a:rPr lang="en-GB" sz="3200" u="none" strike="noStrike">
                          <a:effectLst/>
                          <a:latin typeface="+mn-lt"/>
                        </a:rPr>
                        <a:t>Magnets</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180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4320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90</a:t>
                      </a:r>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r" fontAlgn="b"/>
                      <a:r>
                        <a:rPr lang="en-GB" sz="3200" u="none" strike="noStrike">
                          <a:effectLst/>
                          <a:latin typeface="+mn-lt"/>
                        </a:rPr>
                        <a:t>388800</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19%</a:t>
                      </a:r>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89357931"/>
                  </a:ext>
                </a:extLst>
              </a:tr>
              <a:tr h="487165">
                <a:tc>
                  <a:txBody>
                    <a:bodyPr/>
                    <a:lstStyle/>
                    <a:p>
                      <a:pPr algn="l" fontAlgn="b"/>
                      <a:r>
                        <a:rPr lang="en-GB" sz="3200" u="none" strike="noStrike" dirty="0">
                          <a:effectLst/>
                          <a:latin typeface="+mn-lt"/>
                        </a:rPr>
                        <a:t>Cryogenics</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245</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5880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b="0" i="0" u="none" strike="noStrike" dirty="0">
                          <a:solidFill>
                            <a:srgbClr val="000000"/>
                          </a:solidFill>
                          <a:effectLst/>
                          <a:latin typeface="+mn-lt"/>
                        </a:rPr>
                        <a:t>47,5</a:t>
                      </a: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10</a:t>
                      </a:r>
                      <a:endParaRPr lang="en-GB" sz="3200" b="0" i="0" u="none" strike="noStrike">
                        <a:solidFill>
                          <a:srgbClr val="000000"/>
                        </a:solidFill>
                        <a:effectLst/>
                        <a:latin typeface="+mn-lt"/>
                      </a:endParaRPr>
                    </a:p>
                  </a:txBody>
                  <a:tcPr marL="9525" marR="9525" marT="9525" marB="0" anchor="b"/>
                </a:tc>
                <a:tc>
                  <a:txBody>
                    <a:bodyPr/>
                    <a:lstStyle/>
                    <a:p>
                      <a:pPr algn="r" fontAlgn="b"/>
                      <a:r>
                        <a:rPr lang="en-GB" sz="3200" u="none" strike="noStrike" dirty="0">
                          <a:effectLst/>
                          <a:latin typeface="+mn-lt"/>
                        </a:rPr>
                        <a:t>322800</a:t>
                      </a:r>
                      <a:endParaRPr lang="en-GB" sz="3200" b="0" i="0" u="none" strike="noStrike" dirty="0">
                        <a:solidFill>
                          <a:srgbClr val="000000"/>
                        </a:solidFill>
                        <a:effectLst/>
                        <a:latin typeface="+mn-lt"/>
                      </a:endParaRPr>
                    </a:p>
                  </a:txBody>
                  <a:tcPr marL="9525" marR="9525" marT="9525" marB="0" anchor="b"/>
                </a:tc>
                <a:tc>
                  <a:txBody>
                    <a:bodyPr/>
                    <a:lstStyle/>
                    <a:p>
                      <a:pPr algn="l" fontAlgn="b"/>
                      <a:r>
                        <a:rPr lang="en-GB" sz="3200" u="none" strike="noStrike" dirty="0">
                          <a:effectLst/>
                          <a:latin typeface="+mn-lt"/>
                        </a:rPr>
                        <a:t>MWh</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16%</a:t>
                      </a:r>
                      <a:endParaRPr lang="en-GB" sz="3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321828200"/>
                  </a:ext>
                </a:extLst>
              </a:tr>
              <a:tr h="487165">
                <a:tc>
                  <a:txBody>
                    <a:bodyPr/>
                    <a:lstStyle/>
                    <a:p>
                      <a:pPr algn="l" fontAlgn="b"/>
                      <a:r>
                        <a:rPr lang="en-GB" sz="3200" u="none" strike="noStrike" dirty="0">
                          <a:effectLst/>
                          <a:latin typeface="+mn-lt"/>
                        </a:rPr>
                        <a:t>Cooling</a:t>
                      </a:r>
                      <a:r>
                        <a:rPr lang="en-GB" sz="3200" u="none" strike="noStrike" baseline="0" dirty="0">
                          <a:effectLst/>
                          <a:latin typeface="+mn-lt"/>
                        </a:rPr>
                        <a:t> &amp; Ventilation</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245</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5880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40</a:t>
                      </a:r>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b"/>
                </a:tc>
                <a:tc>
                  <a:txBody>
                    <a:bodyPr/>
                    <a:lstStyle/>
                    <a:p>
                      <a:pPr algn="r" fontAlgn="b"/>
                      <a:r>
                        <a:rPr lang="en-GB" sz="3200" u="none" strike="noStrike">
                          <a:effectLst/>
                          <a:latin typeface="+mn-lt"/>
                        </a:rPr>
                        <a:t>292800</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704511858"/>
                  </a:ext>
                </a:extLst>
              </a:tr>
              <a:tr h="487165">
                <a:tc>
                  <a:txBody>
                    <a:bodyPr/>
                    <a:lstStyle/>
                    <a:p>
                      <a:pPr algn="l" fontAlgn="b"/>
                      <a:r>
                        <a:rPr lang="en-GB" sz="3200" u="none" strike="noStrike" dirty="0">
                          <a:effectLst/>
                          <a:latin typeface="+mn-lt"/>
                        </a:rPr>
                        <a:t>General services</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365</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8760</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26</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26</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26</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26</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26</a:t>
                      </a:r>
                      <a:endParaRPr lang="en-GB" sz="3200" b="0" i="0" u="none" strike="noStrike" dirty="0">
                        <a:solidFill>
                          <a:srgbClr val="000000"/>
                        </a:solidFill>
                        <a:effectLst/>
                        <a:latin typeface="+mn-lt"/>
                      </a:endParaRPr>
                    </a:p>
                  </a:txBody>
                  <a:tcPr marL="9525" marR="9525" marT="9525" marB="0" anchor="b"/>
                </a:tc>
                <a:tc>
                  <a:txBody>
                    <a:bodyPr/>
                    <a:lstStyle/>
                    <a:p>
                      <a:pPr algn="r" fontAlgn="b"/>
                      <a:r>
                        <a:rPr lang="en-GB" sz="3200" u="none" strike="noStrike" dirty="0">
                          <a:effectLst/>
                          <a:latin typeface="+mn-lt"/>
                        </a:rPr>
                        <a:t>227760</a:t>
                      </a:r>
                      <a:endParaRPr lang="en-GB" sz="3200" b="0" i="0" u="none" strike="noStrike" dirty="0">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11%</a:t>
                      </a:r>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845877437"/>
                  </a:ext>
                </a:extLst>
              </a:tr>
              <a:tr h="487165">
                <a:tc>
                  <a:txBody>
                    <a:bodyPr/>
                    <a:lstStyle/>
                    <a:p>
                      <a:pPr algn="l" fontAlgn="b"/>
                      <a:r>
                        <a:rPr lang="en-GB" sz="3200" u="none" strike="noStrike" dirty="0">
                          <a:effectLst/>
                          <a:latin typeface="+mn-lt"/>
                        </a:rPr>
                        <a:t>Experiments + data </a:t>
                      </a:r>
                      <a:r>
                        <a:rPr lang="en-GB" sz="3200" u="none" strike="noStrike" dirty="0" err="1">
                          <a:effectLst/>
                          <a:latin typeface="+mn-lt"/>
                        </a:rPr>
                        <a:t>centers</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365</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8760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24</a:t>
                      </a:r>
                      <a:endParaRPr lang="en-GB" sz="3200" b="0" i="0" u="none" strike="noStrike">
                        <a:solidFill>
                          <a:srgbClr val="000000"/>
                        </a:solidFill>
                        <a:effectLst/>
                        <a:latin typeface="+mn-lt"/>
                      </a:endParaRPr>
                    </a:p>
                  </a:txBody>
                  <a:tcPr marL="9525" marR="9525" marT="9525" marB="0" anchor="b"/>
                </a:tc>
                <a:tc>
                  <a:txBody>
                    <a:bodyPr/>
                    <a:lstStyle/>
                    <a:p>
                      <a:pPr algn="r" fontAlgn="b"/>
                      <a:r>
                        <a:rPr lang="en-GB" sz="3200" u="none" strike="noStrike">
                          <a:effectLst/>
                          <a:latin typeface="+mn-lt"/>
                        </a:rPr>
                        <a:t>210240</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a:effectLst/>
                          <a:latin typeface="+mn-lt"/>
                        </a:rPr>
                        <a:t>MWh</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10%</a:t>
                      </a:r>
                      <a:endParaRPr lang="en-GB" sz="3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4154586497"/>
                  </a:ext>
                </a:extLst>
              </a:tr>
            </a:tbl>
          </a:graphicData>
        </a:graphic>
      </p:graphicFrame>
    </p:spTree>
    <p:extLst>
      <p:ext uri="{BB962C8B-B14F-4D97-AF65-F5344CB8AC3E}">
        <p14:creationId xmlns:p14="http://schemas.microsoft.com/office/powerpoint/2010/main" val="34225003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Estimation of CERN global energy consumption</a:t>
            </a:r>
          </a:p>
        </p:txBody>
      </p:sp>
      <p:sp>
        <p:nvSpPr>
          <p:cNvPr id="6" name="Title 5"/>
          <p:cNvSpPr>
            <a:spLocks noGrp="1"/>
          </p:cNvSpPr>
          <p:nvPr>
            <p:ph type="title"/>
          </p:nvPr>
        </p:nvSpPr>
        <p:spPr/>
        <p:txBody>
          <a:bodyPr/>
          <a:lstStyle/>
          <a:p>
            <a:r>
              <a:rPr lang="en-GB" dirty="0"/>
              <a:t>CERN energy consumption with </a:t>
            </a:r>
            <a:r>
              <a:rPr lang="en-GB" dirty="0" err="1"/>
              <a:t>Meyrin</a:t>
            </a:r>
            <a:r>
              <a:rPr lang="en-GB" dirty="0"/>
              <a:t> site, SPS and FCC</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5" name="Table 4"/>
          <p:cNvGraphicFramePr>
            <a:graphicFrameLocks noGrp="1"/>
          </p:cNvGraphicFramePr>
          <p:nvPr>
            <p:extLst>
              <p:ext uri="{D42A27DB-BD31-4B8C-83A1-F6EECF244321}">
                <p14:modId xmlns:p14="http://schemas.microsoft.com/office/powerpoint/2010/main" val="471883502"/>
              </p:ext>
            </p:extLst>
          </p:nvPr>
        </p:nvGraphicFramePr>
        <p:xfrm>
          <a:off x="1180798" y="6096000"/>
          <a:ext cx="20908734" cy="1992671"/>
        </p:xfrm>
        <a:graphic>
          <a:graphicData uri="http://schemas.openxmlformats.org/drawingml/2006/table">
            <a:tbl>
              <a:tblPr>
                <a:tableStyleId>{5C22544A-7EE6-4342-B048-85BDC9FD1C3A}</a:tableStyleId>
              </a:tblPr>
              <a:tblGrid>
                <a:gridCol w="5515426">
                  <a:extLst>
                    <a:ext uri="{9D8B030D-6E8A-4147-A177-3AD203B41FA5}">
                      <a16:colId xmlns:a16="http://schemas.microsoft.com/office/drawing/2014/main" val="2377354465"/>
                    </a:ext>
                  </a:extLst>
                </a:gridCol>
                <a:gridCol w="1354041">
                  <a:extLst>
                    <a:ext uri="{9D8B030D-6E8A-4147-A177-3AD203B41FA5}">
                      <a16:colId xmlns:a16="http://schemas.microsoft.com/office/drawing/2014/main" val="3843758347"/>
                    </a:ext>
                  </a:extLst>
                </a:gridCol>
                <a:gridCol w="1354041">
                  <a:extLst>
                    <a:ext uri="{9D8B030D-6E8A-4147-A177-3AD203B41FA5}">
                      <a16:colId xmlns:a16="http://schemas.microsoft.com/office/drawing/2014/main" val="2265313227"/>
                    </a:ext>
                  </a:extLst>
                </a:gridCol>
                <a:gridCol w="1496572">
                  <a:extLst>
                    <a:ext uri="{9D8B030D-6E8A-4147-A177-3AD203B41FA5}">
                      <a16:colId xmlns:a16="http://schemas.microsoft.com/office/drawing/2014/main" val="331273481"/>
                    </a:ext>
                  </a:extLst>
                </a:gridCol>
                <a:gridCol w="1282776">
                  <a:extLst>
                    <a:ext uri="{9D8B030D-6E8A-4147-A177-3AD203B41FA5}">
                      <a16:colId xmlns:a16="http://schemas.microsoft.com/office/drawing/2014/main" val="2061725139"/>
                    </a:ext>
                  </a:extLst>
                </a:gridCol>
                <a:gridCol w="1478542">
                  <a:extLst>
                    <a:ext uri="{9D8B030D-6E8A-4147-A177-3AD203B41FA5}">
                      <a16:colId xmlns:a16="http://schemas.microsoft.com/office/drawing/2014/main" val="167618755"/>
                    </a:ext>
                  </a:extLst>
                </a:gridCol>
                <a:gridCol w="1584310">
                  <a:extLst>
                    <a:ext uri="{9D8B030D-6E8A-4147-A177-3AD203B41FA5}">
                      <a16:colId xmlns:a16="http://schemas.microsoft.com/office/drawing/2014/main" val="520061153"/>
                    </a:ext>
                  </a:extLst>
                </a:gridCol>
                <a:gridCol w="1890027">
                  <a:extLst>
                    <a:ext uri="{9D8B030D-6E8A-4147-A177-3AD203B41FA5}">
                      <a16:colId xmlns:a16="http://schemas.microsoft.com/office/drawing/2014/main" val="500282861"/>
                    </a:ext>
                  </a:extLst>
                </a:gridCol>
                <a:gridCol w="1603530">
                  <a:extLst>
                    <a:ext uri="{9D8B030D-6E8A-4147-A177-3AD203B41FA5}">
                      <a16:colId xmlns:a16="http://schemas.microsoft.com/office/drawing/2014/main" val="999659585"/>
                    </a:ext>
                  </a:extLst>
                </a:gridCol>
                <a:gridCol w="1921360">
                  <a:extLst>
                    <a:ext uri="{9D8B030D-6E8A-4147-A177-3AD203B41FA5}">
                      <a16:colId xmlns:a16="http://schemas.microsoft.com/office/drawing/2014/main" val="3518125532"/>
                    </a:ext>
                  </a:extLst>
                </a:gridCol>
                <a:gridCol w="1428109">
                  <a:extLst>
                    <a:ext uri="{9D8B030D-6E8A-4147-A177-3AD203B41FA5}">
                      <a16:colId xmlns:a16="http://schemas.microsoft.com/office/drawing/2014/main" val="638466597"/>
                    </a:ext>
                  </a:extLst>
                </a:gridCol>
              </a:tblGrid>
              <a:tr h="912047">
                <a:tc>
                  <a:txBody>
                    <a:bodyPr/>
                    <a:lstStyle/>
                    <a:p>
                      <a:pPr algn="l" fontAlgn="b"/>
                      <a:r>
                        <a:rPr lang="en-GB" sz="3200" b="0" i="0" u="none" strike="noStrike" dirty="0">
                          <a:solidFill>
                            <a:srgbClr val="000000"/>
                          </a:solidFill>
                          <a:effectLst/>
                          <a:latin typeface="+mn-lt"/>
                        </a:rPr>
                        <a:t>2018 consumption</a:t>
                      </a:r>
                    </a:p>
                  </a:txBody>
                  <a:tcPr marL="9525" marR="9525" marT="9525" marB="0" anchor="ctr"/>
                </a:tc>
                <a:tc>
                  <a:txBody>
                    <a:bodyPr/>
                    <a:lstStyle/>
                    <a:p>
                      <a:pPr algn="ctr" fontAlgn="b"/>
                      <a:r>
                        <a:rPr lang="en-GB" sz="3200" b="0" i="0" u="none" strike="noStrike">
                          <a:solidFill>
                            <a:srgbClr val="000000"/>
                          </a:solidFill>
                          <a:effectLst/>
                          <a:latin typeface="+mn-lt"/>
                        </a:rPr>
                        <a:t>Days</a:t>
                      </a:r>
                    </a:p>
                  </a:txBody>
                  <a:tcPr marL="9525" marR="9525" marT="9525" marB="0" anchor="ctr"/>
                </a:tc>
                <a:tc>
                  <a:txBody>
                    <a:bodyPr/>
                    <a:lstStyle/>
                    <a:p>
                      <a:pPr marL="0" marR="0" lvl="0" indent="0" algn="ctr" defTabSz="1828800" rtl="0" eaLnBrk="1" fontAlgn="b" latinLnBrk="0" hangingPunct="1">
                        <a:lnSpc>
                          <a:spcPct val="100000"/>
                        </a:lnSpc>
                        <a:spcBef>
                          <a:spcPts val="0"/>
                        </a:spcBef>
                        <a:spcAft>
                          <a:spcPts val="0"/>
                        </a:spcAft>
                        <a:buClrTx/>
                        <a:buSzTx/>
                        <a:buFontTx/>
                        <a:buNone/>
                        <a:tabLst/>
                        <a:defRPr/>
                      </a:pPr>
                      <a:r>
                        <a:rPr lang="en-GB" sz="3200" b="0" i="0" u="none" strike="noStrike" dirty="0">
                          <a:solidFill>
                            <a:srgbClr val="000000"/>
                          </a:solidFill>
                          <a:effectLst/>
                          <a:latin typeface="+mn-lt"/>
                        </a:rPr>
                        <a:t>Hours</a:t>
                      </a:r>
                    </a:p>
                  </a:txBody>
                  <a:tcPr marL="9525" marR="9525" marT="9525" marB="0" anchor="ctr"/>
                </a:tc>
                <a:tc>
                  <a:txBody>
                    <a:bodyPr/>
                    <a:lstStyle/>
                    <a:p>
                      <a:pPr algn="ctr" fontAlgn="b"/>
                      <a:r>
                        <a:rPr lang="en-GB" sz="3200" b="0" i="0" u="none" strike="noStrike" dirty="0">
                          <a:solidFill>
                            <a:srgbClr val="000000"/>
                          </a:solidFill>
                          <a:effectLst/>
                          <a:latin typeface="+mn-lt"/>
                        </a:rPr>
                        <a:t>Power OP</a:t>
                      </a:r>
                    </a:p>
                  </a:txBody>
                  <a:tcPr marL="9525" marR="9525" marT="9525" marB="0" anchor="ctr"/>
                </a:tc>
                <a:tc>
                  <a:txBody>
                    <a:bodyPr/>
                    <a:lstStyle/>
                    <a:p>
                      <a:pPr algn="ctr" fontAlgn="b"/>
                      <a:r>
                        <a:rPr lang="en-GB" sz="3200" b="0" i="0" u="none" strike="noStrike" dirty="0">
                          <a:solidFill>
                            <a:srgbClr val="000000"/>
                          </a:solidFill>
                          <a:effectLst/>
                          <a:latin typeface="+mn-lt"/>
                        </a:rPr>
                        <a:t>Power Com</a:t>
                      </a:r>
                    </a:p>
                  </a:txBody>
                  <a:tcPr marL="9525" marR="9525" marT="9525" marB="0" anchor="ctr"/>
                </a:tc>
                <a:tc>
                  <a:txBody>
                    <a:bodyPr/>
                    <a:lstStyle/>
                    <a:p>
                      <a:pPr algn="ctr" fontAlgn="b"/>
                      <a:r>
                        <a:rPr lang="en-GB" sz="3200" b="0" i="0" u="none" strike="noStrike" dirty="0">
                          <a:solidFill>
                            <a:srgbClr val="000000"/>
                          </a:solidFill>
                          <a:effectLst/>
                          <a:latin typeface="+mn-lt"/>
                        </a:rPr>
                        <a:t>Power MD</a:t>
                      </a:r>
                    </a:p>
                  </a:txBody>
                  <a:tcPr marL="9525" marR="9525" marT="9525" marB="0" anchor="ctr"/>
                </a:tc>
                <a:tc>
                  <a:txBody>
                    <a:bodyPr/>
                    <a:lstStyle/>
                    <a:p>
                      <a:pPr algn="ctr" fontAlgn="b"/>
                      <a:r>
                        <a:rPr lang="en-GB" sz="3200" b="0" i="0" u="none" strike="noStrike" dirty="0">
                          <a:solidFill>
                            <a:srgbClr val="000000"/>
                          </a:solidFill>
                          <a:effectLst/>
                          <a:latin typeface="+mn-lt"/>
                        </a:rPr>
                        <a:t>Power TS</a:t>
                      </a:r>
                    </a:p>
                  </a:txBody>
                  <a:tcPr marL="9525" marR="9525" marT="9525" marB="0" anchor="ctr"/>
                </a:tc>
                <a:tc>
                  <a:txBody>
                    <a:bodyPr/>
                    <a:lstStyle/>
                    <a:p>
                      <a:pPr algn="ctr" fontAlgn="b"/>
                      <a:r>
                        <a:rPr lang="en-GB" sz="3200" b="0" i="0" u="none" strike="noStrike" dirty="0">
                          <a:solidFill>
                            <a:srgbClr val="000000"/>
                          </a:solidFill>
                          <a:effectLst/>
                          <a:latin typeface="+mn-lt"/>
                        </a:rPr>
                        <a:t>Power Shutdown</a:t>
                      </a: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b="0" i="0" u="none" strike="noStrike" dirty="0">
                          <a:solidFill>
                            <a:srgbClr val="000000"/>
                          </a:solidFill>
                          <a:effectLst/>
                          <a:latin typeface="+mn-lt"/>
                        </a:rPr>
                        <a:t>Year</a:t>
                      </a:r>
                    </a:p>
                  </a:txBody>
                  <a:tcPr marL="9525" marR="9525" marT="9525" marB="0" anchor="ctr"/>
                </a:tc>
                <a:extLst>
                  <a:ext uri="{0D108BD9-81ED-4DB2-BD59-A6C34878D82A}">
                    <a16:rowId xmlns:a16="http://schemas.microsoft.com/office/drawing/2014/main" val="2801227266"/>
                  </a:ext>
                </a:extLst>
              </a:tr>
              <a:tr h="503893">
                <a:tc>
                  <a:txBody>
                    <a:bodyPr/>
                    <a:lstStyle/>
                    <a:p>
                      <a:pPr algn="l" fontAlgn="b"/>
                      <a:r>
                        <a:rPr lang="en-GB" sz="3200" b="0" i="0" u="none" strike="noStrike" dirty="0" err="1">
                          <a:solidFill>
                            <a:srgbClr val="000000"/>
                          </a:solidFill>
                          <a:effectLst/>
                          <a:latin typeface="+mn-lt"/>
                        </a:rPr>
                        <a:t>Meyrin</a:t>
                      </a:r>
                      <a:r>
                        <a:rPr lang="en-GB" sz="3200" b="0" i="0" u="none" strike="noStrike" dirty="0">
                          <a:solidFill>
                            <a:srgbClr val="000000"/>
                          </a:solidFill>
                          <a:effectLst/>
                          <a:latin typeface="+mn-lt"/>
                        </a:rPr>
                        <a:t> site</a:t>
                      </a:r>
                    </a:p>
                  </a:txBody>
                  <a:tcPr marL="9525" marR="9525" marT="9525" marB="0" anchor="ctr"/>
                </a:tc>
                <a:tc>
                  <a:txBody>
                    <a:bodyPr/>
                    <a:lstStyle/>
                    <a:p>
                      <a:pPr algn="ctr" fontAlgn="b"/>
                      <a:r>
                        <a:rPr lang="en-GB" sz="3200" b="0" i="0" u="none" strike="noStrike" dirty="0">
                          <a:solidFill>
                            <a:srgbClr val="000000"/>
                          </a:solidFill>
                          <a:effectLst/>
                          <a:latin typeface="+mn-lt"/>
                        </a:rPr>
                        <a:t>300</a:t>
                      </a:r>
                    </a:p>
                  </a:txBody>
                  <a:tcPr marL="9525" marR="9525" marT="9525" marB="0" anchor="ctr"/>
                </a:tc>
                <a:tc>
                  <a:txBody>
                    <a:bodyPr/>
                    <a:lstStyle/>
                    <a:p>
                      <a:pPr algn="ctr" fontAlgn="b"/>
                      <a:r>
                        <a:rPr lang="en-GB" sz="3200" b="0" i="0" u="none" strike="noStrike">
                          <a:solidFill>
                            <a:srgbClr val="000000"/>
                          </a:solidFill>
                          <a:effectLst/>
                          <a:latin typeface="+mn-lt"/>
                        </a:rPr>
                        <a:t>7200</a:t>
                      </a:r>
                    </a:p>
                  </a:txBody>
                  <a:tcPr marL="9525" marR="9525" marT="9525" marB="0" anchor="ctr"/>
                </a:tc>
                <a:tc>
                  <a:txBody>
                    <a:bodyPr/>
                    <a:lstStyle/>
                    <a:p>
                      <a:pPr algn="ctr" fontAlgn="b"/>
                      <a:r>
                        <a:rPr lang="en-GB" sz="3200" b="0" i="0" u="none" strike="noStrike">
                          <a:solidFill>
                            <a:srgbClr val="000000"/>
                          </a:solidFill>
                          <a:effectLst/>
                          <a:latin typeface="+mn-lt"/>
                        </a:rPr>
                        <a:t>27</a:t>
                      </a:r>
                    </a:p>
                  </a:txBody>
                  <a:tcPr marL="9525" marR="9525" marT="9525" marB="0" anchor="ctr"/>
                </a:tc>
                <a:tc>
                  <a:txBody>
                    <a:bodyPr/>
                    <a:lstStyle/>
                    <a:p>
                      <a:pPr algn="ctr" fontAlgn="b"/>
                      <a:r>
                        <a:rPr lang="en-GB" sz="3200" b="0" i="0" u="none" strike="noStrike">
                          <a:solidFill>
                            <a:srgbClr val="000000"/>
                          </a:solidFill>
                          <a:effectLst/>
                          <a:latin typeface="+mn-lt"/>
                        </a:rPr>
                        <a:t>20</a:t>
                      </a:r>
                    </a:p>
                  </a:txBody>
                  <a:tcPr marL="9525" marR="9525" marT="9525" marB="0" anchor="ctr"/>
                </a:tc>
                <a:tc>
                  <a:txBody>
                    <a:bodyPr/>
                    <a:lstStyle/>
                    <a:p>
                      <a:pPr algn="ctr" fontAlgn="b"/>
                      <a:r>
                        <a:rPr lang="en-GB" sz="3200" b="0" i="0" u="none" strike="noStrike">
                          <a:solidFill>
                            <a:srgbClr val="000000"/>
                          </a:solidFill>
                          <a:effectLst/>
                          <a:latin typeface="+mn-lt"/>
                        </a:rPr>
                        <a:t>27</a:t>
                      </a:r>
                    </a:p>
                  </a:txBody>
                  <a:tcPr marL="9525" marR="9525" marT="9525" marB="0" anchor="ctr"/>
                </a:tc>
                <a:tc>
                  <a:txBody>
                    <a:bodyPr/>
                    <a:lstStyle/>
                    <a:p>
                      <a:pPr algn="ctr" fontAlgn="b"/>
                      <a:r>
                        <a:rPr lang="en-GB" sz="3200" b="0" i="0" u="none" strike="noStrike">
                          <a:solidFill>
                            <a:srgbClr val="000000"/>
                          </a:solidFill>
                          <a:effectLst/>
                          <a:latin typeface="+mn-lt"/>
                        </a:rPr>
                        <a:t>20</a:t>
                      </a:r>
                    </a:p>
                  </a:txBody>
                  <a:tcPr marL="9525" marR="9525" marT="9525" marB="0" anchor="ctr"/>
                </a:tc>
                <a:tc>
                  <a:txBody>
                    <a:bodyPr/>
                    <a:lstStyle/>
                    <a:p>
                      <a:pPr algn="ctr" fontAlgn="b"/>
                      <a:r>
                        <a:rPr lang="en-GB" sz="3200" b="0" i="0" u="none" strike="noStrike">
                          <a:solidFill>
                            <a:srgbClr val="000000"/>
                          </a:solidFill>
                          <a:effectLst/>
                          <a:latin typeface="+mn-lt"/>
                        </a:rPr>
                        <a:t>15</a:t>
                      </a:r>
                    </a:p>
                  </a:txBody>
                  <a:tcPr marL="9525" marR="9525" marT="9525" marB="0" anchor="ctr"/>
                </a:tc>
                <a:tc>
                  <a:txBody>
                    <a:bodyPr/>
                    <a:lstStyle/>
                    <a:p>
                      <a:pPr algn="ctr" fontAlgn="b"/>
                      <a:r>
                        <a:rPr lang="en-GB" sz="3200" b="0" i="0" u="none" strike="noStrike" dirty="0">
                          <a:solidFill>
                            <a:srgbClr val="FF0000"/>
                          </a:solidFill>
                          <a:effectLst/>
                          <a:latin typeface="+mn-lt"/>
                        </a:rPr>
                        <a:t>207000</a:t>
                      </a:r>
                    </a:p>
                  </a:txBody>
                  <a:tcPr marL="9525" marR="9525" marT="9525" marB="0" anchor="ctr"/>
                </a:tc>
                <a:tc>
                  <a:txBody>
                    <a:bodyPr/>
                    <a:lstStyle/>
                    <a:p>
                      <a:pPr algn="l" fontAlgn="b"/>
                      <a:r>
                        <a:rPr lang="en-GB" sz="3200" b="0" i="0" u="none" strike="noStrike" dirty="0">
                          <a:solidFill>
                            <a:srgbClr val="000000"/>
                          </a:solidFill>
                          <a:effectLst/>
                          <a:latin typeface="+mn-lt"/>
                        </a:rPr>
                        <a:t>MWh</a:t>
                      </a:r>
                    </a:p>
                  </a:txBody>
                  <a:tcPr marL="9525" marR="9525" marT="9525" marB="0" anchor="ctr"/>
                </a:tc>
                <a:tc>
                  <a:txBody>
                    <a:bodyPr/>
                    <a:lstStyle/>
                    <a:p>
                      <a:pPr algn="ctr" fontAlgn="b"/>
                      <a:r>
                        <a:rPr lang="en-GB" sz="3200" b="0" i="0" u="none" strike="noStrike" dirty="0">
                          <a:solidFill>
                            <a:srgbClr val="FF0000"/>
                          </a:solidFill>
                          <a:effectLst/>
                          <a:latin typeface="+mn-lt"/>
                        </a:rPr>
                        <a:t>2018</a:t>
                      </a:r>
                    </a:p>
                  </a:txBody>
                  <a:tcPr marL="9525" marR="9525" marT="9525" marB="0" anchor="ctr"/>
                </a:tc>
                <a:extLst>
                  <a:ext uri="{0D108BD9-81ED-4DB2-BD59-A6C34878D82A}">
                    <a16:rowId xmlns:a16="http://schemas.microsoft.com/office/drawing/2014/main" val="3011651773"/>
                  </a:ext>
                </a:extLst>
              </a:tr>
              <a:tr h="503893">
                <a:tc>
                  <a:txBody>
                    <a:bodyPr/>
                    <a:lstStyle/>
                    <a:p>
                      <a:pPr algn="l" fontAlgn="b"/>
                      <a:r>
                        <a:rPr lang="en-GB" sz="3200" b="0" i="0" u="none" strike="noStrike" dirty="0">
                          <a:solidFill>
                            <a:srgbClr val="000000"/>
                          </a:solidFill>
                          <a:effectLst/>
                          <a:latin typeface="+mn-lt"/>
                        </a:rPr>
                        <a:t>SPS with</a:t>
                      </a:r>
                      <a:r>
                        <a:rPr lang="en-GB" sz="3200" b="0" i="0" u="none" strike="noStrike" baseline="0" dirty="0">
                          <a:solidFill>
                            <a:srgbClr val="000000"/>
                          </a:solidFill>
                          <a:effectLst/>
                          <a:latin typeface="+mn-lt"/>
                        </a:rPr>
                        <a:t> North Area</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b="0" i="0" u="none" strike="noStrike">
                          <a:solidFill>
                            <a:srgbClr val="000000"/>
                          </a:solidFill>
                          <a:effectLst/>
                          <a:latin typeface="+mn-lt"/>
                        </a:rPr>
                        <a:t>275</a:t>
                      </a:r>
                    </a:p>
                  </a:txBody>
                  <a:tcPr marL="9525" marR="9525" marT="9525" marB="0" anchor="ctr"/>
                </a:tc>
                <a:tc>
                  <a:txBody>
                    <a:bodyPr/>
                    <a:lstStyle/>
                    <a:p>
                      <a:pPr algn="ctr" fontAlgn="b"/>
                      <a:r>
                        <a:rPr lang="en-GB" sz="3200" b="0" i="0" u="none" strike="noStrike">
                          <a:solidFill>
                            <a:srgbClr val="000000"/>
                          </a:solidFill>
                          <a:effectLst/>
                          <a:latin typeface="+mn-lt"/>
                        </a:rPr>
                        <a:t>6600</a:t>
                      </a:r>
                    </a:p>
                  </a:txBody>
                  <a:tcPr marL="9525" marR="9525" marT="9525" marB="0" anchor="ctr"/>
                </a:tc>
                <a:tc>
                  <a:txBody>
                    <a:bodyPr/>
                    <a:lstStyle/>
                    <a:p>
                      <a:pPr algn="ctr" fontAlgn="b"/>
                      <a:r>
                        <a:rPr lang="en-GB" sz="3200" b="0" i="0" u="none" strike="noStrike">
                          <a:solidFill>
                            <a:srgbClr val="000000"/>
                          </a:solidFill>
                          <a:effectLst/>
                          <a:latin typeface="+mn-lt"/>
                        </a:rPr>
                        <a:t>60</a:t>
                      </a:r>
                    </a:p>
                  </a:txBody>
                  <a:tcPr marL="9525" marR="9525" marT="9525" marB="0" anchor="ctr"/>
                </a:tc>
                <a:tc>
                  <a:txBody>
                    <a:bodyPr/>
                    <a:lstStyle/>
                    <a:p>
                      <a:pPr algn="ctr" fontAlgn="b"/>
                      <a:r>
                        <a:rPr lang="en-GB" sz="3200" b="0" i="0" u="none" strike="noStrike">
                          <a:solidFill>
                            <a:srgbClr val="000000"/>
                          </a:solidFill>
                          <a:effectLst/>
                          <a:latin typeface="+mn-lt"/>
                        </a:rPr>
                        <a:t>30</a:t>
                      </a:r>
                    </a:p>
                  </a:txBody>
                  <a:tcPr marL="9525" marR="9525" marT="9525" marB="0" anchor="ctr"/>
                </a:tc>
                <a:tc>
                  <a:txBody>
                    <a:bodyPr/>
                    <a:lstStyle/>
                    <a:p>
                      <a:pPr algn="ctr" fontAlgn="b"/>
                      <a:r>
                        <a:rPr lang="en-GB" sz="3200" b="0" i="0" u="none" strike="noStrike">
                          <a:solidFill>
                            <a:srgbClr val="000000"/>
                          </a:solidFill>
                          <a:effectLst/>
                          <a:latin typeface="+mn-lt"/>
                        </a:rPr>
                        <a:t>60</a:t>
                      </a:r>
                    </a:p>
                  </a:txBody>
                  <a:tcPr marL="9525" marR="9525" marT="9525" marB="0" anchor="ctr"/>
                </a:tc>
                <a:tc>
                  <a:txBody>
                    <a:bodyPr/>
                    <a:lstStyle/>
                    <a:p>
                      <a:pPr algn="ctr" fontAlgn="b"/>
                      <a:r>
                        <a:rPr lang="en-GB" sz="3200" b="0" i="0" u="none" strike="noStrike">
                          <a:solidFill>
                            <a:srgbClr val="000000"/>
                          </a:solidFill>
                          <a:effectLst/>
                          <a:latin typeface="+mn-lt"/>
                        </a:rPr>
                        <a:t>15</a:t>
                      </a:r>
                    </a:p>
                  </a:txBody>
                  <a:tcPr marL="9525" marR="9525" marT="9525" marB="0" anchor="ctr"/>
                </a:tc>
                <a:tc>
                  <a:txBody>
                    <a:bodyPr/>
                    <a:lstStyle/>
                    <a:p>
                      <a:pPr algn="ctr" fontAlgn="b"/>
                      <a:r>
                        <a:rPr lang="en-GB" sz="3200" b="0" i="0" u="none" strike="noStrike">
                          <a:solidFill>
                            <a:srgbClr val="000000"/>
                          </a:solidFill>
                          <a:effectLst/>
                          <a:latin typeface="+mn-lt"/>
                        </a:rPr>
                        <a:t>5</a:t>
                      </a:r>
                    </a:p>
                  </a:txBody>
                  <a:tcPr marL="9525" marR="9525" marT="9525" marB="0" anchor="ctr"/>
                </a:tc>
                <a:tc>
                  <a:txBody>
                    <a:bodyPr/>
                    <a:lstStyle/>
                    <a:p>
                      <a:pPr algn="ctr" fontAlgn="b"/>
                      <a:r>
                        <a:rPr lang="en-GB" sz="3200" b="0" i="0" u="none" strike="noStrike" dirty="0">
                          <a:solidFill>
                            <a:srgbClr val="FF0000"/>
                          </a:solidFill>
                          <a:effectLst/>
                          <a:latin typeface="+mn-lt"/>
                        </a:rPr>
                        <a:t>362000</a:t>
                      </a:r>
                    </a:p>
                  </a:txBody>
                  <a:tcPr marL="9525" marR="9525" marT="9525" marB="0" anchor="ctr"/>
                </a:tc>
                <a:tc>
                  <a:txBody>
                    <a:bodyPr/>
                    <a:lstStyle/>
                    <a:p>
                      <a:pPr algn="l" fontAlgn="b"/>
                      <a:r>
                        <a:rPr lang="en-GB" sz="3200" b="0" i="0" u="none" strike="noStrike" dirty="0">
                          <a:solidFill>
                            <a:srgbClr val="000000"/>
                          </a:solidFill>
                          <a:effectLst/>
                          <a:latin typeface="+mn-lt"/>
                        </a:rPr>
                        <a:t>MWh</a:t>
                      </a:r>
                    </a:p>
                  </a:txBody>
                  <a:tcPr marL="9525" marR="9525" marT="9525" marB="0" anchor="ctr"/>
                </a:tc>
                <a:tc>
                  <a:txBody>
                    <a:bodyPr/>
                    <a:lstStyle/>
                    <a:p>
                      <a:pPr algn="ctr" fontAlgn="b"/>
                      <a:r>
                        <a:rPr lang="en-GB" sz="3200" b="0" i="0" u="none" strike="noStrike" dirty="0">
                          <a:solidFill>
                            <a:srgbClr val="FF0000"/>
                          </a:solidFill>
                          <a:effectLst/>
                          <a:latin typeface="+mn-lt"/>
                        </a:rPr>
                        <a:t>2018</a:t>
                      </a:r>
                    </a:p>
                  </a:txBody>
                  <a:tcPr marL="9525" marR="9525" marT="9525" marB="0" anchor="ctr"/>
                </a:tc>
                <a:extLst>
                  <a:ext uri="{0D108BD9-81ED-4DB2-BD59-A6C34878D82A}">
                    <a16:rowId xmlns:a16="http://schemas.microsoft.com/office/drawing/2014/main" val="536681157"/>
                  </a:ext>
                </a:extLst>
              </a:tr>
            </a:tbl>
          </a:graphicData>
        </a:graphic>
      </p:graphicFrame>
      <p:sp>
        <p:nvSpPr>
          <p:cNvPr id="8" name="Text Placeholder 7"/>
          <p:cNvSpPr>
            <a:spLocks noGrp="1"/>
          </p:cNvSpPr>
          <p:nvPr>
            <p:ph type="body" sz="quarter" idx="12"/>
          </p:nvPr>
        </p:nvSpPr>
        <p:spPr>
          <a:xfrm>
            <a:off x="1180798" y="4654799"/>
            <a:ext cx="19698002" cy="7326000"/>
          </a:xfrm>
        </p:spPr>
        <p:txBody>
          <a:bodyPr/>
          <a:lstStyle/>
          <a:p>
            <a:r>
              <a:rPr lang="en-GB" dirty="0" err="1"/>
              <a:t>Meyrin</a:t>
            </a:r>
            <a:r>
              <a:rPr lang="en-GB" dirty="0"/>
              <a:t> site, with all facilities, is around 27MW, 202 </a:t>
            </a:r>
            <a:r>
              <a:rPr lang="en-GB" dirty="0" err="1"/>
              <a:t>GWh</a:t>
            </a:r>
            <a:r>
              <a:rPr lang="en-GB" dirty="0"/>
              <a:t>/y</a:t>
            </a:r>
          </a:p>
          <a:p>
            <a:r>
              <a:rPr lang="en-GB" dirty="0"/>
              <a:t>SPS with North Area is around 60MW, 362 </a:t>
            </a:r>
            <a:r>
              <a:rPr lang="en-GB" dirty="0" err="1"/>
              <a:t>GWh</a:t>
            </a:r>
            <a:r>
              <a:rPr lang="en-GB" dirty="0"/>
              <a:t>/y</a:t>
            </a:r>
          </a:p>
          <a:p>
            <a:endParaRPr lang="en-GB" dirty="0"/>
          </a:p>
          <a:p>
            <a:endParaRPr lang="en-GB" dirty="0"/>
          </a:p>
          <a:p>
            <a:endParaRPr lang="en-GB" dirty="0"/>
          </a:p>
          <a:p>
            <a:endParaRPr lang="en-GB" dirty="0"/>
          </a:p>
          <a:p>
            <a:endParaRPr lang="en-GB" dirty="0"/>
          </a:p>
          <a:p>
            <a:endParaRPr lang="en-GB" dirty="0"/>
          </a:p>
          <a:p>
            <a:endParaRPr lang="en-GB" dirty="0"/>
          </a:p>
          <a:p>
            <a:r>
              <a:rPr lang="en-GB" dirty="0"/>
              <a:t>FCC injector won’t increase the energy consumption, it has a minor impact compare to SPS with North Area.</a:t>
            </a:r>
          </a:p>
          <a:p>
            <a:endParaRPr lang="en-GB" dirty="0"/>
          </a:p>
          <a:p>
            <a:r>
              <a:rPr lang="en-GB" dirty="0" err="1"/>
              <a:t>Prevessin</a:t>
            </a:r>
            <a:r>
              <a:rPr lang="en-GB" dirty="0"/>
              <a:t> data </a:t>
            </a:r>
            <a:r>
              <a:rPr lang="en-GB" dirty="0" err="1"/>
              <a:t>center</a:t>
            </a:r>
            <a:r>
              <a:rPr lang="en-GB" dirty="0"/>
              <a:t> (up to 12MW) not included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455530882"/>
              </p:ext>
            </p:extLst>
          </p:nvPr>
        </p:nvGraphicFramePr>
        <p:xfrm>
          <a:off x="10183173" y="10207952"/>
          <a:ext cx="13642130" cy="2560515"/>
        </p:xfrm>
        <a:graphic>
          <a:graphicData uri="http://schemas.openxmlformats.org/drawingml/2006/table">
            <a:tbl>
              <a:tblPr>
                <a:tableStyleId>{5C22544A-7EE6-4342-B048-85BDC9FD1C3A}</a:tableStyleId>
              </a:tblPr>
              <a:tblGrid>
                <a:gridCol w="5960930">
                  <a:extLst>
                    <a:ext uri="{9D8B030D-6E8A-4147-A177-3AD203B41FA5}">
                      <a16:colId xmlns:a16="http://schemas.microsoft.com/office/drawing/2014/main" val="1604126133"/>
                    </a:ext>
                  </a:extLst>
                </a:gridCol>
                <a:gridCol w="1920300">
                  <a:extLst>
                    <a:ext uri="{9D8B030D-6E8A-4147-A177-3AD203B41FA5}">
                      <a16:colId xmlns:a16="http://schemas.microsoft.com/office/drawing/2014/main" val="159789886"/>
                    </a:ext>
                  </a:extLst>
                </a:gridCol>
                <a:gridCol w="1920300">
                  <a:extLst>
                    <a:ext uri="{9D8B030D-6E8A-4147-A177-3AD203B41FA5}">
                      <a16:colId xmlns:a16="http://schemas.microsoft.com/office/drawing/2014/main" val="211333649"/>
                    </a:ext>
                  </a:extLst>
                </a:gridCol>
                <a:gridCol w="1920300">
                  <a:extLst>
                    <a:ext uri="{9D8B030D-6E8A-4147-A177-3AD203B41FA5}">
                      <a16:colId xmlns:a16="http://schemas.microsoft.com/office/drawing/2014/main" val="3603896755"/>
                    </a:ext>
                  </a:extLst>
                </a:gridCol>
                <a:gridCol w="1920300">
                  <a:extLst>
                    <a:ext uri="{9D8B030D-6E8A-4147-A177-3AD203B41FA5}">
                      <a16:colId xmlns:a16="http://schemas.microsoft.com/office/drawing/2014/main" val="342868391"/>
                    </a:ext>
                  </a:extLst>
                </a:gridCol>
              </a:tblGrid>
              <a:tr h="853505">
                <a:tc>
                  <a:txBody>
                    <a:bodyPr/>
                    <a:lstStyle/>
                    <a:p>
                      <a:pPr algn="l" fontAlgn="b"/>
                      <a:r>
                        <a:rPr lang="en-GB" sz="3200" b="0" i="0" u="none" strike="noStrike" dirty="0">
                          <a:solidFill>
                            <a:srgbClr val="000000"/>
                          </a:solidFill>
                          <a:effectLst/>
                          <a:latin typeface="+mn-lt"/>
                        </a:rPr>
                        <a:t>CERN</a:t>
                      </a:r>
                      <a:r>
                        <a:rPr lang="en-GB" sz="3200" b="0" i="0" u="none" strike="noStrike" baseline="0" dirty="0">
                          <a:solidFill>
                            <a:srgbClr val="000000"/>
                          </a:solidFill>
                          <a:effectLst/>
                          <a:latin typeface="+mn-lt"/>
                        </a:rPr>
                        <a:t> </a:t>
                      </a:r>
                      <a:r>
                        <a:rPr lang="en-GB" sz="3200" b="0" i="0" u="none" strike="noStrike" baseline="0" dirty="0" err="1">
                          <a:solidFill>
                            <a:srgbClr val="000000"/>
                          </a:solidFill>
                          <a:effectLst/>
                          <a:latin typeface="+mn-lt"/>
                        </a:rPr>
                        <a:t>Meyrin</a:t>
                      </a:r>
                      <a:r>
                        <a:rPr lang="en-GB" sz="3200" b="0" i="0" u="none" strike="noStrike" baseline="0" dirty="0">
                          <a:solidFill>
                            <a:srgbClr val="000000"/>
                          </a:solidFill>
                          <a:effectLst/>
                          <a:latin typeface="+mn-lt"/>
                        </a:rPr>
                        <a:t>, SPS, FCC </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Z</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W</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H</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TT</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724242033"/>
                  </a:ext>
                </a:extLst>
              </a:tr>
              <a:tr h="853505">
                <a:tc>
                  <a:txBody>
                    <a:bodyPr/>
                    <a:lstStyle/>
                    <a:p>
                      <a:pPr algn="l" fontAlgn="b"/>
                      <a:r>
                        <a:rPr lang="en-GB" sz="3200" u="none" strike="noStrike" dirty="0">
                          <a:effectLst/>
                          <a:latin typeface="+mn-lt"/>
                        </a:rPr>
                        <a:t>Beam energy (GeV)</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45.6</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80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120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182.5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427218764"/>
                  </a:ext>
                </a:extLst>
              </a:tr>
              <a:tr h="853505">
                <a:tc>
                  <a:txBody>
                    <a:bodyPr/>
                    <a:lstStyle/>
                    <a:p>
                      <a:pPr algn="l" fontAlgn="b"/>
                      <a:r>
                        <a:rPr lang="en-GB" sz="3200" u="none" strike="noStrike" dirty="0">
                          <a:effectLst/>
                          <a:latin typeface="+mn-lt"/>
                        </a:rPr>
                        <a:t>Energy consumption (</a:t>
                      </a:r>
                      <a:r>
                        <a:rPr lang="en-GB" sz="3200" u="none" strike="noStrike" dirty="0" err="1">
                          <a:effectLst/>
                          <a:latin typeface="+mn-lt"/>
                        </a:rPr>
                        <a:t>TWh</a:t>
                      </a:r>
                      <a:r>
                        <a:rPr lang="en-GB" sz="3200" u="none" strike="noStrike" dirty="0">
                          <a:effectLst/>
                          <a:latin typeface="+mn-lt"/>
                        </a:rPr>
                        <a:t>/y)</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1.82</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1.92</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2.09</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2.54</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308589549"/>
                  </a:ext>
                </a:extLst>
              </a:tr>
            </a:tbl>
          </a:graphicData>
        </a:graphic>
      </p:graphicFrame>
    </p:spTree>
    <p:extLst>
      <p:ext uri="{BB962C8B-B14F-4D97-AF65-F5344CB8AC3E}">
        <p14:creationId xmlns:p14="http://schemas.microsoft.com/office/powerpoint/2010/main" val="1479863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Focus on reduction of the power demand</a:t>
            </a:r>
          </a:p>
        </p:txBody>
      </p:sp>
      <p:sp>
        <p:nvSpPr>
          <p:cNvPr id="6" name="Title 5"/>
          <p:cNvSpPr>
            <a:spLocks noGrp="1"/>
          </p:cNvSpPr>
          <p:nvPr>
            <p:ph type="title"/>
          </p:nvPr>
        </p:nvSpPr>
        <p:spPr/>
        <p:txBody>
          <a:bodyPr/>
          <a:lstStyle/>
          <a:p>
            <a:pPr>
              <a:lnSpc>
                <a:spcPct val="150000"/>
              </a:lnSpc>
            </a:pPr>
            <a:r>
              <a:rPr lang="en-GB" dirty="0"/>
              <a:t>Optimization of the accelerator systems</a:t>
            </a:r>
          </a:p>
        </p:txBody>
      </p:sp>
      <p:sp>
        <p:nvSpPr>
          <p:cNvPr id="7" name="Text Placeholder 6"/>
          <p:cNvSpPr>
            <a:spLocks noGrp="1"/>
          </p:cNvSpPr>
          <p:nvPr>
            <p:ph type="body" sz="quarter" idx="14"/>
          </p:nvPr>
        </p:nvSpPr>
        <p:spPr/>
        <p:txBody>
          <a:bodyPr/>
          <a:lstStyle/>
          <a:p>
            <a:r>
              <a:rPr lang="en-GB" dirty="0"/>
              <a:t>Electricity &amp; Energy Management </a:t>
            </a:r>
          </a:p>
        </p:txBody>
      </p:sp>
      <p:sp>
        <p:nvSpPr>
          <p:cNvPr id="8" name="Text Placeholder 7"/>
          <p:cNvSpPr>
            <a:spLocks noGrp="1"/>
          </p:cNvSpPr>
          <p:nvPr>
            <p:ph type="body" sz="quarter" idx="12"/>
          </p:nvPr>
        </p:nvSpPr>
        <p:spPr>
          <a:xfrm>
            <a:off x="1180798" y="4654799"/>
            <a:ext cx="22441202" cy="7326000"/>
          </a:xfrm>
        </p:spPr>
        <p:txBody>
          <a:bodyPr/>
          <a:lstStyle/>
          <a:p>
            <a:r>
              <a:rPr lang="en-GB" dirty="0"/>
              <a:t>FCC team has already identified the main accelerator systems which need to be optimized to reduce the energy consumption.</a:t>
            </a:r>
          </a:p>
          <a:p>
            <a:endParaRPr lang="en-GB" dirty="0"/>
          </a:p>
          <a:p>
            <a:r>
              <a:rPr lang="en-GB" dirty="0">
                <a:solidFill>
                  <a:srgbClr val="00B050"/>
                </a:solidFill>
              </a:rPr>
              <a:t>High-efficiency klystron, target 80%</a:t>
            </a:r>
          </a:p>
          <a:p>
            <a:r>
              <a:rPr lang="en-GB" dirty="0">
                <a:solidFill>
                  <a:srgbClr val="00B050"/>
                </a:solidFill>
              </a:rPr>
              <a:t>Low-loss magnet design</a:t>
            </a:r>
          </a:p>
          <a:p>
            <a:r>
              <a:rPr lang="en-GB" dirty="0">
                <a:solidFill>
                  <a:srgbClr val="00B050"/>
                </a:solidFill>
              </a:rPr>
              <a:t>Low static losses of RF cavities</a:t>
            </a:r>
          </a:p>
          <a:p>
            <a:r>
              <a:rPr lang="en-GB" dirty="0">
                <a:solidFill>
                  <a:srgbClr val="00B050"/>
                </a:solidFill>
              </a:rPr>
              <a:t>High-efficiency </a:t>
            </a:r>
            <a:r>
              <a:rPr lang="en-GB" dirty="0" err="1">
                <a:solidFill>
                  <a:srgbClr val="00B050"/>
                </a:solidFill>
              </a:rPr>
              <a:t>cryoplant</a:t>
            </a:r>
            <a:endParaRPr lang="en-GB" dirty="0">
              <a:solidFill>
                <a:srgbClr val="00B050"/>
              </a:solidFill>
            </a:endParaRPr>
          </a:p>
          <a:p>
            <a:endParaRPr lang="en-GB" dirty="0">
              <a:solidFill>
                <a:srgbClr val="00B050"/>
              </a:solidFill>
            </a:endParaRPr>
          </a:p>
          <a:p>
            <a:r>
              <a:rPr lang="en-GB" dirty="0">
                <a:solidFill>
                  <a:srgbClr val="FF0000"/>
                </a:solidFill>
              </a:rPr>
              <a:t>The power demand estimation is already based on these optimisations! </a:t>
            </a:r>
          </a:p>
          <a:p>
            <a:endParaRPr lang="en-GB" dirty="0"/>
          </a:p>
          <a:p>
            <a:r>
              <a:rPr lang="en-GB" dirty="0"/>
              <a:t>Nice behaviour of FCC-</a:t>
            </a:r>
            <a:r>
              <a:rPr lang="en-GB" dirty="0" err="1"/>
              <a:t>ee</a:t>
            </a:r>
            <a:r>
              <a:rPr lang="en-GB" dirty="0"/>
              <a:t>: RF power (150MW) is present only with beam operation! </a:t>
            </a:r>
          </a:p>
          <a:p>
            <a:endParaRPr lang="en-GB" dirty="0"/>
          </a:p>
          <a:p>
            <a:r>
              <a:rPr lang="en-GB" dirty="0"/>
              <a:t>Power demand drops when there is no beam, be careful with electrical network stability!</a:t>
            </a:r>
          </a:p>
          <a:p>
            <a:endParaRPr lang="en-GB" dirty="0"/>
          </a:p>
          <a:p>
            <a:endParaRPr lang="en-GB" dirty="0"/>
          </a:p>
          <a:p>
            <a:endParaRPr lang="en-GB" dirty="0"/>
          </a:p>
        </p:txBody>
      </p:sp>
    </p:spTree>
    <p:extLst>
      <p:ext uri="{BB962C8B-B14F-4D97-AF65-F5344CB8AC3E}">
        <p14:creationId xmlns:p14="http://schemas.microsoft.com/office/powerpoint/2010/main" val="21715731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US" dirty="0"/>
              <a:t>Focus on reduction of the energy consumption</a:t>
            </a:r>
          </a:p>
        </p:txBody>
      </p:sp>
      <p:sp>
        <p:nvSpPr>
          <p:cNvPr id="6" name="Title 5"/>
          <p:cNvSpPr>
            <a:spLocks noGrp="1"/>
          </p:cNvSpPr>
          <p:nvPr>
            <p:ph type="title"/>
          </p:nvPr>
        </p:nvSpPr>
        <p:spPr/>
        <p:txBody>
          <a:bodyPr/>
          <a:lstStyle/>
          <a:p>
            <a:pPr>
              <a:lnSpc>
                <a:spcPct val="150000"/>
              </a:lnSpc>
            </a:pPr>
            <a:r>
              <a:rPr lang="en-GB" dirty="0"/>
              <a:t>Ways to reduce energy consumption</a:t>
            </a:r>
          </a:p>
        </p:txBody>
      </p:sp>
      <p:sp>
        <p:nvSpPr>
          <p:cNvPr id="7" name="Text Placeholder 6"/>
          <p:cNvSpPr>
            <a:spLocks noGrp="1"/>
          </p:cNvSpPr>
          <p:nvPr>
            <p:ph type="body" sz="quarter" idx="14"/>
          </p:nvPr>
        </p:nvSpPr>
        <p:spPr/>
        <p:txBody>
          <a:bodyPr/>
          <a:lstStyle/>
          <a:p>
            <a:r>
              <a:rPr lang="en-GB" dirty="0"/>
              <a:t>Electricity &amp; Energy Management </a:t>
            </a:r>
          </a:p>
        </p:txBody>
      </p:sp>
      <p:sp>
        <p:nvSpPr>
          <p:cNvPr id="8" name="Text Placeholder 7"/>
          <p:cNvSpPr>
            <a:spLocks noGrp="1"/>
          </p:cNvSpPr>
          <p:nvPr>
            <p:ph type="body" sz="quarter" idx="12"/>
          </p:nvPr>
        </p:nvSpPr>
        <p:spPr>
          <a:xfrm>
            <a:off x="1180797" y="4654799"/>
            <a:ext cx="22911945" cy="7326000"/>
          </a:xfrm>
        </p:spPr>
        <p:txBody>
          <a:bodyPr/>
          <a:lstStyle/>
          <a:p>
            <a:r>
              <a:rPr lang="en-GB" dirty="0"/>
              <a:t>For beam operation, the only way to reduce the energy consumption is to work on accelerator systems optimisation, see the previous slide.</a:t>
            </a:r>
          </a:p>
          <a:p>
            <a:endParaRPr lang="en-GB" dirty="0"/>
          </a:p>
          <a:p>
            <a:r>
              <a:rPr lang="en-GB" dirty="0"/>
              <a:t>A lot of energy is consumed without beams, this is also where energy saving can be developed.</a:t>
            </a:r>
          </a:p>
          <a:p>
            <a:endParaRPr lang="en-GB" dirty="0" smtClean="0"/>
          </a:p>
          <a:p>
            <a:r>
              <a:rPr lang="en-GB" dirty="0" smtClean="0">
                <a:solidFill>
                  <a:srgbClr val="00B050"/>
                </a:solidFill>
              </a:rPr>
              <a:t>High-Q cavities, </a:t>
            </a:r>
            <a:r>
              <a:rPr lang="en-GB" dirty="0" smtClean="0"/>
              <a:t>which can bring down the </a:t>
            </a:r>
            <a:r>
              <a:rPr lang="en-GB" dirty="0" err="1" smtClean="0"/>
              <a:t>Cryo</a:t>
            </a:r>
            <a:r>
              <a:rPr lang="en-GB" dirty="0" smtClean="0"/>
              <a:t> power (50%), R&amp;D effort to be </a:t>
            </a:r>
            <a:r>
              <a:rPr lang="en-GB" dirty="0" smtClean="0"/>
              <a:t>pursued</a:t>
            </a:r>
            <a:endParaRPr lang="en-GB" dirty="0"/>
          </a:p>
          <a:p>
            <a:r>
              <a:rPr lang="en-GB" dirty="0">
                <a:solidFill>
                  <a:srgbClr val="00B050"/>
                </a:solidFill>
              </a:rPr>
              <a:t>Economic mode for magnets </a:t>
            </a:r>
            <a:r>
              <a:rPr lang="en-GB" dirty="0"/>
              <a:t>(Switch-off magnets during short or long stops)</a:t>
            </a:r>
          </a:p>
          <a:p>
            <a:r>
              <a:rPr lang="en-GB" dirty="0">
                <a:solidFill>
                  <a:srgbClr val="00B050"/>
                </a:solidFill>
              </a:rPr>
              <a:t>Economic mode for </a:t>
            </a:r>
            <a:r>
              <a:rPr lang="en-GB" dirty="0" err="1">
                <a:solidFill>
                  <a:srgbClr val="00B050"/>
                </a:solidFill>
              </a:rPr>
              <a:t>cryoplant</a:t>
            </a:r>
            <a:r>
              <a:rPr lang="en-GB" dirty="0">
                <a:solidFill>
                  <a:srgbClr val="00B050"/>
                </a:solidFill>
              </a:rPr>
              <a:t> </a:t>
            </a:r>
            <a:r>
              <a:rPr lang="en-GB" dirty="0"/>
              <a:t>(Static losses represent less than 10%, can we operate </a:t>
            </a:r>
            <a:r>
              <a:rPr lang="en-GB" dirty="0" err="1"/>
              <a:t>cryoplants</a:t>
            </a:r>
            <a:r>
              <a:rPr lang="en-GB" dirty="0"/>
              <a:t> at 20%,50% for short or long stop?)</a:t>
            </a:r>
          </a:p>
          <a:p>
            <a:r>
              <a:rPr lang="en-GB" dirty="0">
                <a:solidFill>
                  <a:srgbClr val="00B050"/>
                </a:solidFill>
              </a:rPr>
              <a:t>Economic mode for cooling an ventilation</a:t>
            </a:r>
          </a:p>
          <a:p>
            <a:r>
              <a:rPr lang="en-GB" dirty="0"/>
              <a:t>	can we reduce the tunnel ventilation when nobody is inside or regulated it on temperature? Different from fixed speed.</a:t>
            </a:r>
          </a:p>
          <a:p>
            <a:r>
              <a:rPr lang="en-GB" dirty="0"/>
              <a:t>	can we adapt the water flow rate depending on the power dissipation? Motor drive systems regulated on power demand.</a:t>
            </a:r>
          </a:p>
          <a:p>
            <a:r>
              <a:rPr lang="en-GB" dirty="0"/>
              <a:t>	can we modulate the cooling tower with the power dissipation?  Motor drive systems regulated on power demand.</a:t>
            </a:r>
          </a:p>
          <a:p>
            <a:r>
              <a:rPr lang="en-GB" dirty="0">
                <a:solidFill>
                  <a:srgbClr val="00B050"/>
                </a:solidFill>
              </a:rPr>
              <a:t>Economic mode for experiments</a:t>
            </a:r>
          </a:p>
          <a:p>
            <a:r>
              <a:rPr lang="en-GB" dirty="0"/>
              <a:t>	can we identify some systems that can be put in sleep mode?	  </a:t>
            </a:r>
          </a:p>
          <a:p>
            <a:r>
              <a:rPr lang="en-GB" dirty="0"/>
              <a:t>	…</a:t>
            </a:r>
          </a:p>
          <a:p>
            <a:pPr algn="ctr"/>
            <a:r>
              <a:rPr lang="en-GB" dirty="0"/>
              <a:t>Under discussion, a proposal for a working group on energy saving</a:t>
            </a:r>
          </a:p>
          <a:p>
            <a:pPr algn="ctr"/>
            <a:r>
              <a:rPr lang="en-GB" dirty="0">
                <a:solidFill>
                  <a:srgbClr val="FF0000"/>
                </a:solidFill>
              </a:rPr>
              <a:t>Target 10% ? 200GWh </a:t>
            </a:r>
          </a:p>
          <a:p>
            <a:endParaRPr lang="en-GB" dirty="0"/>
          </a:p>
        </p:txBody>
      </p:sp>
    </p:spTree>
    <p:extLst>
      <p:ext uri="{BB962C8B-B14F-4D97-AF65-F5344CB8AC3E}">
        <p14:creationId xmlns:p14="http://schemas.microsoft.com/office/powerpoint/2010/main" val="2707897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6" name="Title 5"/>
          <p:cNvSpPr>
            <a:spLocks noGrp="1"/>
          </p:cNvSpPr>
          <p:nvPr>
            <p:ph type="title"/>
          </p:nvPr>
        </p:nvSpPr>
        <p:spPr/>
        <p:txBody>
          <a:bodyPr/>
          <a:lstStyle/>
          <a:p>
            <a:pPr>
              <a:lnSpc>
                <a:spcPct val="150000"/>
              </a:lnSpc>
            </a:pPr>
            <a:r>
              <a:rPr lang="en-GB" dirty="0"/>
              <a:t>Summary</a:t>
            </a:r>
          </a:p>
        </p:txBody>
      </p:sp>
      <p:sp>
        <p:nvSpPr>
          <p:cNvPr id="7" name="Text Placeholder 6"/>
          <p:cNvSpPr>
            <a:spLocks noGrp="1"/>
          </p:cNvSpPr>
          <p:nvPr>
            <p:ph type="body" sz="quarter" idx="14"/>
          </p:nvPr>
        </p:nvSpPr>
        <p:spPr/>
        <p:txBody>
          <a:bodyPr/>
          <a:lstStyle/>
          <a:p>
            <a:r>
              <a:rPr lang="en-GB" dirty="0"/>
              <a:t>Electricity &amp; Energy Management </a:t>
            </a:r>
          </a:p>
        </p:txBody>
      </p:sp>
      <p:sp>
        <p:nvSpPr>
          <p:cNvPr id="8" name="Text Placeholder 7"/>
          <p:cNvSpPr>
            <a:spLocks noGrp="1"/>
          </p:cNvSpPr>
          <p:nvPr>
            <p:ph type="body" sz="quarter" idx="12"/>
          </p:nvPr>
        </p:nvSpPr>
        <p:spPr>
          <a:xfrm>
            <a:off x="1180798" y="4654799"/>
            <a:ext cx="22288802" cy="7326000"/>
          </a:xfrm>
        </p:spPr>
        <p:txBody>
          <a:bodyPr/>
          <a:lstStyle/>
          <a:p>
            <a:pPr marL="457200" indent="-457200">
              <a:buFont typeface="Wingdings" panose="05000000000000000000" pitchFamily="2" charset="2"/>
              <a:buChar char="Ø"/>
            </a:pPr>
            <a:r>
              <a:rPr lang="en-GB" dirty="0"/>
              <a:t>The main loads of the machine are known</a:t>
            </a:r>
          </a:p>
          <a:p>
            <a:pPr marL="457200" indent="-457200">
              <a:buFont typeface="Wingdings" panose="05000000000000000000" pitchFamily="2" charset="2"/>
              <a:buChar char="Ø"/>
            </a:pPr>
            <a:r>
              <a:rPr lang="en-GB" dirty="0"/>
              <a:t>An estimation of the power demand was presented depending of the machine configuration, with an uncertainty around 5%</a:t>
            </a:r>
          </a:p>
          <a:p>
            <a:pPr marL="457200" indent="-457200">
              <a:buFont typeface="Wingdings" panose="05000000000000000000" pitchFamily="2" charset="2"/>
              <a:buChar char="Ø"/>
            </a:pPr>
            <a:r>
              <a:rPr lang="en-GB" dirty="0"/>
              <a:t>The power demand is known by point of the machine which allows for defining the electrical infrastructure</a:t>
            </a:r>
          </a:p>
          <a:p>
            <a:pPr marL="457200" indent="-457200">
              <a:buFont typeface="Wingdings" panose="05000000000000000000" pitchFamily="2" charset="2"/>
              <a:buChar char="Ø"/>
            </a:pPr>
            <a:r>
              <a:rPr lang="en-GB" dirty="0"/>
              <a:t>The energy consumption of FCC was detailed</a:t>
            </a:r>
          </a:p>
          <a:p>
            <a:pPr marL="457200" indent="-457200">
              <a:buFont typeface="Wingdings" panose="05000000000000000000" pitchFamily="2" charset="2"/>
              <a:buChar char="Ø"/>
            </a:pPr>
            <a:r>
              <a:rPr lang="en-GB" dirty="0"/>
              <a:t>The way to reduce the energy consumption was highlighted</a:t>
            </a:r>
          </a:p>
          <a:p>
            <a:pPr marL="457200" indent="-457200">
              <a:buFontTx/>
              <a:buChar char="-"/>
            </a:pPr>
            <a:endParaRPr lang="en-GB" dirty="0"/>
          </a:p>
          <a:p>
            <a:r>
              <a:rPr lang="en-GB" dirty="0"/>
              <a:t>Next steps</a:t>
            </a:r>
          </a:p>
          <a:p>
            <a:endParaRPr lang="en-GB" dirty="0"/>
          </a:p>
          <a:p>
            <a:pPr marL="457200" indent="-457200">
              <a:buFont typeface="Wingdings" panose="05000000000000000000" pitchFamily="2" charset="2"/>
              <a:buChar char="Ø"/>
            </a:pPr>
            <a:r>
              <a:rPr lang="en-GB" dirty="0"/>
              <a:t>Define the electrical infrastructure based on these numbers</a:t>
            </a:r>
          </a:p>
          <a:p>
            <a:pPr marL="457200" indent="-457200">
              <a:buFont typeface="Wingdings" panose="05000000000000000000" pitchFamily="2" charset="2"/>
              <a:buChar char="Ø"/>
            </a:pPr>
            <a:r>
              <a:rPr lang="en-GB" dirty="0"/>
              <a:t>Work on the reduction of the energy consumption</a:t>
            </a:r>
          </a:p>
          <a:p>
            <a:pPr marL="457200" indent="-457200">
              <a:buFont typeface="Wingdings" panose="05000000000000000000" pitchFamily="2" charset="2"/>
              <a:buChar char="Ø"/>
            </a:pPr>
            <a:r>
              <a:rPr lang="en-GB" dirty="0"/>
              <a:t>Keep updated the power demand with new inputs</a:t>
            </a:r>
          </a:p>
          <a:p>
            <a:pPr marL="457200" indent="-457200">
              <a:buFont typeface="Wingdings" panose="05000000000000000000" pitchFamily="2" charset="2"/>
              <a:buChar char="Ø"/>
            </a:pPr>
            <a:r>
              <a:rPr lang="en-GB" dirty="0"/>
              <a:t>Introduce energy production and energy recovery</a:t>
            </a:r>
          </a:p>
          <a:p>
            <a:endParaRPr lang="en-GB" dirty="0"/>
          </a:p>
          <a:p>
            <a:pPr marL="457200" indent="-457200">
              <a:buFontTx/>
              <a:buChar char="-"/>
            </a:pPr>
            <a:endParaRPr lang="en-GB" dirty="0"/>
          </a:p>
        </p:txBody>
      </p:sp>
    </p:spTree>
    <p:extLst>
      <p:ext uri="{BB962C8B-B14F-4D97-AF65-F5344CB8AC3E}">
        <p14:creationId xmlns:p14="http://schemas.microsoft.com/office/powerpoint/2010/main" val="726547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a:t>Thank you</a:t>
            </a:r>
            <a:br>
              <a:rPr lang="de-AT" dirty="0"/>
            </a:br>
            <a:r>
              <a:rPr lang="de-AT" dirty="0"/>
              <a:t>for your attention </a:t>
            </a:r>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26</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fontScale="25000" lnSpcReduction="20000"/>
          </a:bodyPr>
          <a:lstStyle/>
          <a:p>
            <a:pPr>
              <a:spcAft>
                <a:spcPts val="600"/>
              </a:spcAft>
            </a:pPr>
            <a:fld id="{88A1DFE4-5FC5-43BD-BB7E-75EAD82B965F}" type="slidenum">
              <a:rPr lang="en-US" noProof="0" smtClean="0"/>
              <a:pPr>
                <a:spcAft>
                  <a:spcPts val="600"/>
                </a:spcAft>
              </a:pPr>
              <a:t>3</a:t>
            </a:fld>
            <a:endParaRPr lang="en-US" noProof="0"/>
          </a:p>
        </p:txBody>
      </p:sp>
      <p:sp>
        <p:nvSpPr>
          <p:cNvPr id="4" name="Title 3"/>
          <p:cNvSpPr>
            <a:spLocks noGrp="1"/>
          </p:cNvSpPr>
          <p:nvPr>
            <p:ph type="title"/>
          </p:nvPr>
        </p:nvSpPr>
        <p:spPr/>
        <p:txBody>
          <a:bodyPr/>
          <a:lstStyle/>
          <a:p>
            <a:pPr algn="ctr"/>
            <a:r>
              <a:rPr lang="en-GB" dirty="0"/>
              <a:t>Abstract</a:t>
            </a:r>
          </a:p>
        </p:txBody>
      </p:sp>
      <p:sp>
        <p:nvSpPr>
          <p:cNvPr id="5" name="Text Placeholder 4"/>
          <p:cNvSpPr>
            <a:spLocks noGrp="1"/>
          </p:cNvSpPr>
          <p:nvPr>
            <p:ph type="body" sz="quarter" idx="12"/>
          </p:nvPr>
        </p:nvSpPr>
        <p:spPr>
          <a:xfrm>
            <a:off x="1180798" y="4654799"/>
            <a:ext cx="21222001" cy="7326000"/>
          </a:xfrm>
        </p:spPr>
        <p:txBody>
          <a:bodyPr/>
          <a:lstStyle/>
          <a:p>
            <a:r>
              <a:rPr lang="en-GB" sz="3200" dirty="0"/>
              <a:t>The FCC-</a:t>
            </a:r>
            <a:r>
              <a:rPr lang="en-GB" sz="3200" dirty="0" err="1"/>
              <a:t>ee</a:t>
            </a:r>
            <a:r>
              <a:rPr lang="en-GB" sz="3200" dirty="0"/>
              <a:t> will be the largest accelerator ever built with </a:t>
            </a:r>
            <a:r>
              <a:rPr lang="en-GB" sz="3200" dirty="0" err="1"/>
              <a:t>kilometers</a:t>
            </a:r>
            <a:r>
              <a:rPr lang="en-GB" sz="3200" dirty="0"/>
              <a:t> of different accelerator devices. </a:t>
            </a:r>
          </a:p>
          <a:p>
            <a:r>
              <a:rPr lang="en-GB" sz="3200" dirty="0"/>
              <a:t>The identification of the main loads is crucial for designing the electricity infrastructure and for evaluating its energy consumption. </a:t>
            </a:r>
          </a:p>
          <a:p>
            <a:r>
              <a:rPr lang="en-GB" sz="3200" dirty="0"/>
              <a:t>An update of the FCC power demand is ongoing with the evaluation of its annual energy consumption depending on the machine configurations. </a:t>
            </a:r>
          </a:p>
          <a:p>
            <a:r>
              <a:rPr lang="en-GB" sz="3200" dirty="0"/>
              <a:t>The next step is to identify how energy consumption can be reduced, by design and optimization of equipment and systems, and by optimization of the operation mode of the accelerators and their infrastructures. </a:t>
            </a:r>
          </a:p>
          <a:p>
            <a:r>
              <a:rPr lang="en-GB" sz="3200" dirty="0"/>
              <a:t>The goal is to identify where the effort needs to be focused to reduce the environmental impact of the project.      </a:t>
            </a:r>
          </a:p>
          <a:p>
            <a:endParaRPr lang="en-GB" sz="3200" dirty="0"/>
          </a:p>
        </p:txBody>
      </p:sp>
    </p:spTree>
    <p:extLst>
      <p:ext uri="{BB962C8B-B14F-4D97-AF65-F5344CB8AC3E}">
        <p14:creationId xmlns:p14="http://schemas.microsoft.com/office/powerpoint/2010/main" val="1838923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p:cNvSpPr>
            <a:spLocks noGrp="1"/>
          </p:cNvSpPr>
          <p:nvPr>
            <p:ph type="body" sz="quarter" idx="12"/>
          </p:nvPr>
        </p:nvSpPr>
        <p:spPr>
          <a:xfrm>
            <a:off x="1180798" y="4654799"/>
            <a:ext cx="17412001" cy="7326000"/>
          </a:xfrm>
        </p:spPr>
        <p:txBody>
          <a:bodyPr/>
          <a:lstStyle/>
          <a:p>
            <a:pPr marL="457200" indent="-457200">
              <a:lnSpc>
                <a:spcPct val="150000"/>
              </a:lnSpc>
              <a:buFont typeface="Arial" panose="020B0604020202020204" pitchFamily="34" charset="0"/>
              <a:buChar char="•"/>
            </a:pPr>
            <a:r>
              <a:rPr lang="en-GB" sz="4000" dirty="0">
                <a:latin typeface="+mj-lt"/>
              </a:rPr>
              <a:t>Update of the power demand / main loads for FCC-</a:t>
            </a:r>
            <a:r>
              <a:rPr lang="en-GB" sz="4000" dirty="0" err="1">
                <a:latin typeface="+mj-lt"/>
              </a:rPr>
              <a:t>ee</a:t>
            </a:r>
            <a:endParaRPr lang="en-GB" sz="4000" dirty="0">
              <a:latin typeface="+mj-lt"/>
            </a:endParaRPr>
          </a:p>
          <a:p>
            <a:pPr marL="457200" indent="-457200">
              <a:lnSpc>
                <a:spcPct val="150000"/>
              </a:lnSpc>
              <a:buFont typeface="Arial" panose="020B0604020202020204" pitchFamily="34" charset="0"/>
              <a:buChar char="•"/>
            </a:pPr>
            <a:r>
              <a:rPr lang="en-GB" sz="4000" dirty="0">
                <a:latin typeface="+mj-lt"/>
              </a:rPr>
              <a:t>Distribution of the power demand by points and by the beam energies</a:t>
            </a:r>
          </a:p>
          <a:p>
            <a:pPr marL="457200" indent="-457200">
              <a:lnSpc>
                <a:spcPct val="150000"/>
              </a:lnSpc>
              <a:buFont typeface="Arial" panose="020B0604020202020204" pitchFamily="34" charset="0"/>
              <a:buChar char="•"/>
            </a:pPr>
            <a:r>
              <a:rPr lang="en-GB" sz="4000" dirty="0">
                <a:latin typeface="+mj-lt"/>
              </a:rPr>
              <a:t>Estimation of energy consumption per machine configurations</a:t>
            </a:r>
          </a:p>
          <a:p>
            <a:pPr marL="457200" indent="-457200">
              <a:lnSpc>
                <a:spcPct val="150000"/>
              </a:lnSpc>
              <a:buFont typeface="Arial" panose="020B0604020202020204" pitchFamily="34" charset="0"/>
              <a:buChar char="•"/>
            </a:pPr>
            <a:r>
              <a:rPr lang="en-GB" sz="4000" dirty="0">
                <a:latin typeface="+mj-lt"/>
              </a:rPr>
              <a:t>Optimization of the accelerator systems to reduce the power demand</a:t>
            </a:r>
          </a:p>
          <a:p>
            <a:pPr marL="457200" indent="-457200">
              <a:lnSpc>
                <a:spcPct val="150000"/>
              </a:lnSpc>
              <a:buFont typeface="Arial" panose="020B0604020202020204" pitchFamily="34" charset="0"/>
              <a:buChar char="•"/>
            </a:pPr>
            <a:r>
              <a:rPr lang="en-GB" sz="4000" dirty="0">
                <a:latin typeface="+mj-lt"/>
              </a:rPr>
              <a:t>Ways to reduce the energy consumption</a:t>
            </a:r>
          </a:p>
          <a:p>
            <a:pPr marL="457200" indent="-457200">
              <a:buFont typeface="Arial" panose="020B0604020202020204" pitchFamily="34" charset="0"/>
              <a:buChar char="•"/>
            </a:pPr>
            <a:endParaRPr lang="en-GB" sz="4000" dirty="0"/>
          </a:p>
        </p:txBody>
      </p:sp>
      <p:sp>
        <p:nvSpPr>
          <p:cNvPr id="6" name="Title 5"/>
          <p:cNvSpPr>
            <a:spLocks noGrp="1"/>
          </p:cNvSpPr>
          <p:nvPr>
            <p:ph type="title"/>
          </p:nvPr>
        </p:nvSpPr>
        <p:spPr/>
        <p:txBody>
          <a:bodyPr/>
          <a:lstStyle/>
          <a:p>
            <a:pPr algn="ctr"/>
            <a:r>
              <a:rPr lang="en-GB" dirty="0"/>
              <a:t>Content</a:t>
            </a:r>
          </a:p>
        </p:txBody>
      </p:sp>
      <p:sp>
        <p:nvSpPr>
          <p:cNvPr id="7" name="Text Placeholder 6"/>
          <p:cNvSpPr>
            <a:spLocks noGrp="1"/>
          </p:cNvSpPr>
          <p:nvPr>
            <p:ph type="body" sz="quarter" idx="14"/>
          </p:nvPr>
        </p:nvSpPr>
        <p:spPr/>
        <p:txBody>
          <a:bodyPr/>
          <a:lstStyle/>
          <a:p>
            <a:r>
              <a:rPr lang="en-GB" dirty="0"/>
              <a:t>Electricity &amp; Energy Management </a:t>
            </a:r>
          </a:p>
        </p:txBody>
      </p:sp>
    </p:spTree>
    <p:extLst>
      <p:ext uri="{BB962C8B-B14F-4D97-AF65-F5344CB8AC3E}">
        <p14:creationId xmlns:p14="http://schemas.microsoft.com/office/powerpoint/2010/main" val="1722722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Energy loss from synchrotron radiation limited to 50MW per beam</a:t>
            </a:r>
          </a:p>
        </p:txBody>
      </p:sp>
      <p:sp>
        <p:nvSpPr>
          <p:cNvPr id="4" name="Text Placeholder 3"/>
          <p:cNvSpPr>
            <a:spLocks noGrp="1"/>
          </p:cNvSpPr>
          <p:nvPr>
            <p:ph type="body" sz="quarter" idx="12"/>
          </p:nvPr>
        </p:nvSpPr>
        <p:spPr/>
        <p:txBody>
          <a:bodyPr/>
          <a:lstStyle/>
          <a:p>
            <a:r>
              <a:rPr lang="en-US" dirty="0"/>
              <a:t>Power demand for RF Storage ring Z, W, H</a:t>
            </a:r>
          </a:p>
          <a:p>
            <a:r>
              <a:rPr lang="en-US" dirty="0"/>
              <a:t>P</a:t>
            </a:r>
            <a:r>
              <a:rPr lang="en-US" baseline="-25000" dirty="0"/>
              <a:t>RF</a:t>
            </a:r>
            <a:r>
              <a:rPr lang="en-US" dirty="0"/>
              <a:t> = 100MW</a:t>
            </a:r>
          </a:p>
          <a:p>
            <a:r>
              <a:rPr lang="en-US" dirty="0"/>
              <a:t>P</a:t>
            </a:r>
            <a:r>
              <a:rPr lang="en-US" baseline="-25000" dirty="0"/>
              <a:t>EL</a:t>
            </a:r>
            <a:r>
              <a:rPr lang="en-US" dirty="0"/>
              <a:t> = 100 / </a:t>
            </a:r>
            <a:r>
              <a:rPr lang="el-GR" dirty="0"/>
              <a:t>η</a:t>
            </a:r>
            <a:r>
              <a:rPr lang="en-US" dirty="0"/>
              <a:t>klystron / </a:t>
            </a:r>
            <a:r>
              <a:rPr lang="en-US" dirty="0" err="1"/>
              <a:t>ηmodulator</a:t>
            </a:r>
            <a:r>
              <a:rPr lang="en-US" dirty="0"/>
              <a:t> / </a:t>
            </a:r>
            <a:r>
              <a:rPr lang="en-US" dirty="0" err="1"/>
              <a:t>ηdistribution</a:t>
            </a:r>
            <a:r>
              <a:rPr lang="en-US" dirty="0"/>
              <a:t> </a:t>
            </a:r>
          </a:p>
          <a:p>
            <a:r>
              <a:rPr lang="en-US" dirty="0"/>
              <a:t>P</a:t>
            </a:r>
            <a:r>
              <a:rPr lang="en-US" baseline="-25000" dirty="0"/>
              <a:t>EL</a:t>
            </a:r>
            <a:r>
              <a:rPr lang="en-US" dirty="0"/>
              <a:t>= 100 / 0.8 / 0.9 / 0.95 = 146MW</a:t>
            </a:r>
          </a:p>
          <a:p>
            <a:endParaRPr lang="en-US" dirty="0"/>
          </a:p>
          <a:p>
            <a:r>
              <a:rPr lang="en-US" dirty="0"/>
              <a:t>Booster</a:t>
            </a:r>
          </a:p>
          <a:p>
            <a:r>
              <a:rPr lang="en-US" dirty="0"/>
              <a:t>P</a:t>
            </a:r>
            <a:r>
              <a:rPr lang="en-US" baseline="-25000" dirty="0"/>
              <a:t>RF</a:t>
            </a:r>
            <a:r>
              <a:rPr lang="en-US" dirty="0"/>
              <a:t> = 15% P</a:t>
            </a:r>
            <a:r>
              <a:rPr lang="en-US" baseline="-25000" dirty="0"/>
              <a:t>RF</a:t>
            </a:r>
            <a:r>
              <a:rPr lang="en-US" dirty="0"/>
              <a:t> storage (1 beam) = 7.5MW</a:t>
            </a:r>
          </a:p>
          <a:p>
            <a:r>
              <a:rPr lang="en-US" dirty="0"/>
              <a:t>P</a:t>
            </a:r>
            <a:r>
              <a:rPr lang="en-US" baseline="-25000" dirty="0"/>
              <a:t>EL</a:t>
            </a:r>
            <a:r>
              <a:rPr lang="en-US" dirty="0"/>
              <a:t> = 7.5 / </a:t>
            </a:r>
            <a:r>
              <a:rPr lang="el-GR" dirty="0"/>
              <a:t>η</a:t>
            </a:r>
            <a:r>
              <a:rPr lang="en-US" dirty="0"/>
              <a:t>klystron / </a:t>
            </a:r>
            <a:r>
              <a:rPr lang="en-US" dirty="0" err="1"/>
              <a:t>ηmodulator</a:t>
            </a:r>
            <a:r>
              <a:rPr lang="en-US" dirty="0"/>
              <a:t> / </a:t>
            </a:r>
            <a:r>
              <a:rPr lang="en-US" dirty="0" err="1"/>
              <a:t>ηdistribution</a:t>
            </a:r>
            <a:endParaRPr lang="en-US" dirty="0"/>
          </a:p>
          <a:p>
            <a:r>
              <a:rPr lang="en-US" dirty="0" err="1"/>
              <a:t>P</a:t>
            </a:r>
            <a:r>
              <a:rPr lang="en-US" baseline="-25000" dirty="0" err="1"/>
              <a:t>ELav</a:t>
            </a:r>
            <a:r>
              <a:rPr lang="en-US" dirty="0"/>
              <a:t> = P</a:t>
            </a:r>
            <a:r>
              <a:rPr lang="en-US" baseline="-25000" dirty="0"/>
              <a:t>EL</a:t>
            </a:r>
            <a:r>
              <a:rPr lang="en-US" dirty="0"/>
              <a:t> * booster duty cycle = 1.7MW</a:t>
            </a:r>
          </a:p>
          <a:p>
            <a:endParaRPr lang="en-US" dirty="0"/>
          </a:p>
          <a:p>
            <a:r>
              <a:rPr lang="en-US" dirty="0"/>
              <a:t>The Booster duty cycle has a huge impact on its power demand. With a low duty cycle, the power demand is very low</a:t>
            </a:r>
          </a:p>
          <a:p>
            <a:endParaRPr lang="en-GB" dirty="0"/>
          </a:p>
        </p:txBody>
      </p:sp>
      <p:sp>
        <p:nvSpPr>
          <p:cNvPr id="6" name="Title 5"/>
          <p:cNvSpPr>
            <a:spLocks noGrp="1"/>
          </p:cNvSpPr>
          <p:nvPr>
            <p:ph type="title"/>
          </p:nvPr>
        </p:nvSpPr>
        <p:spPr/>
        <p:txBody>
          <a:bodyPr/>
          <a:lstStyle/>
          <a:p>
            <a:r>
              <a:rPr lang="en-GB" dirty="0"/>
              <a:t>Radio-frequency systems</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8" name="Table 7"/>
          <p:cNvGraphicFramePr>
            <a:graphicFrameLocks noGrp="1"/>
          </p:cNvGraphicFramePr>
          <p:nvPr>
            <p:extLst>
              <p:ext uri="{D42A27DB-BD31-4B8C-83A1-F6EECF244321}">
                <p14:modId xmlns:p14="http://schemas.microsoft.com/office/powerpoint/2010/main" val="1157548474"/>
              </p:ext>
            </p:extLst>
          </p:nvPr>
        </p:nvGraphicFramePr>
        <p:xfrm>
          <a:off x="12649201" y="4829175"/>
          <a:ext cx="10972798" cy="2486025"/>
        </p:xfrm>
        <a:graphic>
          <a:graphicData uri="http://schemas.openxmlformats.org/drawingml/2006/table">
            <a:tbl>
              <a:tblPr>
                <a:tableStyleId>{5C22544A-7EE6-4342-B048-85BDC9FD1C3A}</a:tableStyleId>
              </a:tblPr>
              <a:tblGrid>
                <a:gridCol w="4038599">
                  <a:extLst>
                    <a:ext uri="{9D8B030D-6E8A-4147-A177-3AD203B41FA5}">
                      <a16:colId xmlns:a16="http://schemas.microsoft.com/office/drawing/2014/main" val="3542144302"/>
                    </a:ext>
                  </a:extLst>
                </a:gridCol>
                <a:gridCol w="1390049">
                  <a:extLst>
                    <a:ext uri="{9D8B030D-6E8A-4147-A177-3AD203B41FA5}">
                      <a16:colId xmlns:a16="http://schemas.microsoft.com/office/drawing/2014/main" val="2711405255"/>
                    </a:ext>
                  </a:extLst>
                </a:gridCol>
                <a:gridCol w="1848050">
                  <a:extLst>
                    <a:ext uri="{9D8B030D-6E8A-4147-A177-3AD203B41FA5}">
                      <a16:colId xmlns:a16="http://schemas.microsoft.com/office/drawing/2014/main" val="4093846525"/>
                    </a:ext>
                  </a:extLst>
                </a:gridCol>
                <a:gridCol w="1848050">
                  <a:extLst>
                    <a:ext uri="{9D8B030D-6E8A-4147-A177-3AD203B41FA5}">
                      <a16:colId xmlns:a16="http://schemas.microsoft.com/office/drawing/2014/main" val="997495719"/>
                    </a:ext>
                  </a:extLst>
                </a:gridCol>
                <a:gridCol w="1848050">
                  <a:extLst>
                    <a:ext uri="{9D8B030D-6E8A-4147-A177-3AD203B41FA5}">
                      <a16:colId xmlns:a16="http://schemas.microsoft.com/office/drawing/2014/main" val="1057658205"/>
                    </a:ext>
                  </a:extLst>
                </a:gridCol>
              </a:tblGrid>
              <a:tr h="190500">
                <a:tc>
                  <a:txBody>
                    <a:bodyPr/>
                    <a:lstStyle/>
                    <a:p>
                      <a:pPr algn="l" fontAlgn="b"/>
                      <a:r>
                        <a:rPr lang="en-GB" sz="3200" u="none" strike="noStrike">
                          <a:effectLst/>
                        </a:rPr>
                        <a:t>Storage ring</a:t>
                      </a:r>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Z</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W</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H</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TT</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925323"/>
                  </a:ext>
                </a:extLst>
              </a:tr>
              <a:tr h="190500">
                <a:tc>
                  <a:txBody>
                    <a:bodyPr/>
                    <a:lstStyle/>
                    <a:p>
                      <a:pPr algn="l" fontAlgn="b"/>
                      <a:r>
                        <a:rPr lang="en-GB" sz="3200" u="none" strike="noStrike" dirty="0">
                          <a:effectLst/>
                        </a:rPr>
                        <a:t>Beam Energy (GeV)</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45.6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80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120</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182.5</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4084365"/>
                  </a:ext>
                </a:extLst>
              </a:tr>
              <a:tr h="190500">
                <a:tc>
                  <a:txBody>
                    <a:bodyPr/>
                    <a:lstStyle/>
                    <a:p>
                      <a:pPr algn="l" fontAlgn="b"/>
                      <a:r>
                        <a:rPr lang="en-GB" sz="3200" u="none" strike="noStrike">
                          <a:effectLst/>
                        </a:rPr>
                        <a:t>PRF (MW)</a:t>
                      </a:r>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100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100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100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100</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39160165"/>
                  </a:ext>
                </a:extLst>
              </a:tr>
              <a:tr h="190500">
                <a:tc>
                  <a:txBody>
                    <a:bodyPr/>
                    <a:lstStyle/>
                    <a:p>
                      <a:pPr algn="l" fontAlgn="b"/>
                      <a:r>
                        <a:rPr lang="en-GB" sz="3200" u="none" strike="noStrike">
                          <a:effectLst/>
                        </a:rPr>
                        <a:t>Klystron efficiency</a:t>
                      </a:r>
                      <a:endParaRPr lang="en-GB" sz="3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79633167"/>
                  </a:ext>
                </a:extLst>
              </a:tr>
              <a:tr h="190500">
                <a:tc>
                  <a:txBody>
                    <a:bodyPr/>
                    <a:lstStyle/>
                    <a:p>
                      <a:pPr algn="l" fontAlgn="b"/>
                      <a:r>
                        <a:rPr lang="en-GB" sz="3200" u="none" strike="noStrike" dirty="0">
                          <a:effectLst/>
                        </a:rPr>
                        <a:t>PRF EL (MW)</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146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146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146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146</a:t>
                      </a:r>
                      <a:endParaRPr lang="en-GB" sz="3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0994114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17658782"/>
              </p:ext>
            </p:extLst>
          </p:nvPr>
        </p:nvGraphicFramePr>
        <p:xfrm>
          <a:off x="12649201" y="8077200"/>
          <a:ext cx="10972797" cy="3200400"/>
        </p:xfrm>
        <a:graphic>
          <a:graphicData uri="http://schemas.openxmlformats.org/drawingml/2006/table">
            <a:tbl>
              <a:tblPr>
                <a:tableStyleId>{5C22544A-7EE6-4342-B048-85BDC9FD1C3A}</a:tableStyleId>
              </a:tblPr>
              <a:tblGrid>
                <a:gridCol w="4038599">
                  <a:extLst>
                    <a:ext uri="{9D8B030D-6E8A-4147-A177-3AD203B41FA5}">
                      <a16:colId xmlns:a16="http://schemas.microsoft.com/office/drawing/2014/main" val="1639921867"/>
                    </a:ext>
                  </a:extLst>
                </a:gridCol>
                <a:gridCol w="1390048">
                  <a:extLst>
                    <a:ext uri="{9D8B030D-6E8A-4147-A177-3AD203B41FA5}">
                      <a16:colId xmlns:a16="http://schemas.microsoft.com/office/drawing/2014/main" val="1020312953"/>
                    </a:ext>
                  </a:extLst>
                </a:gridCol>
                <a:gridCol w="1848050">
                  <a:extLst>
                    <a:ext uri="{9D8B030D-6E8A-4147-A177-3AD203B41FA5}">
                      <a16:colId xmlns:a16="http://schemas.microsoft.com/office/drawing/2014/main" val="1289592306"/>
                    </a:ext>
                  </a:extLst>
                </a:gridCol>
                <a:gridCol w="1848050">
                  <a:extLst>
                    <a:ext uri="{9D8B030D-6E8A-4147-A177-3AD203B41FA5}">
                      <a16:colId xmlns:a16="http://schemas.microsoft.com/office/drawing/2014/main" val="3559979895"/>
                    </a:ext>
                  </a:extLst>
                </a:gridCol>
                <a:gridCol w="1848050">
                  <a:extLst>
                    <a:ext uri="{9D8B030D-6E8A-4147-A177-3AD203B41FA5}">
                      <a16:colId xmlns:a16="http://schemas.microsoft.com/office/drawing/2014/main" val="845379697"/>
                    </a:ext>
                  </a:extLst>
                </a:gridCol>
              </a:tblGrid>
              <a:tr h="533400">
                <a:tc>
                  <a:txBody>
                    <a:bodyPr/>
                    <a:lstStyle/>
                    <a:p>
                      <a:pPr algn="l" fontAlgn="b"/>
                      <a:r>
                        <a:rPr lang="en-GB" sz="3200" u="none" strike="noStrike">
                          <a:effectLst/>
                        </a:rPr>
                        <a:t>Booster</a:t>
                      </a:r>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Z</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W</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H</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TT</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93735906"/>
                  </a:ext>
                </a:extLst>
              </a:tr>
              <a:tr h="533400">
                <a:tc>
                  <a:txBody>
                    <a:bodyPr/>
                    <a:lstStyle/>
                    <a:p>
                      <a:pPr algn="l" fontAlgn="b"/>
                      <a:r>
                        <a:rPr lang="en-GB" sz="3200" u="none" strike="noStrike" dirty="0">
                          <a:effectLst/>
                        </a:rPr>
                        <a:t>Beam Energy (GeV)</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45.6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80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120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182.5</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12448042"/>
                  </a:ext>
                </a:extLst>
              </a:tr>
              <a:tr h="533400">
                <a:tc>
                  <a:txBody>
                    <a:bodyPr/>
                    <a:lstStyle/>
                    <a:p>
                      <a:pPr algn="l" fontAlgn="b"/>
                      <a:r>
                        <a:rPr lang="en-GB" sz="3200" u="none" strike="noStrike">
                          <a:effectLst/>
                        </a:rPr>
                        <a:t>PRFb (MW)</a:t>
                      </a:r>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u="none" strike="noStrike">
                          <a:effectLst/>
                        </a:rPr>
                        <a:t>7.5</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7.5</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7.5</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7.5</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24503948"/>
                  </a:ext>
                </a:extLst>
              </a:tr>
              <a:tr h="533400">
                <a:tc>
                  <a:txBody>
                    <a:bodyPr/>
                    <a:lstStyle/>
                    <a:p>
                      <a:pPr algn="l" fontAlgn="b"/>
                      <a:r>
                        <a:rPr lang="en-GB" sz="3200" u="none" strike="noStrike">
                          <a:effectLst/>
                        </a:rPr>
                        <a:t>Klystron efficiency</a:t>
                      </a:r>
                      <a:endParaRPr lang="en-GB" sz="3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solidFill>
                            <a:srgbClr val="00B050"/>
                          </a:solidFill>
                          <a:effectLst/>
                        </a:rPr>
                        <a:t>0.8</a:t>
                      </a:r>
                      <a:endParaRPr lang="en-GB" sz="3200" b="0" i="0" u="none" strike="noStrike" dirty="0">
                        <a:solidFill>
                          <a:srgbClr val="00B05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98031414"/>
                  </a:ext>
                </a:extLst>
              </a:tr>
              <a:tr h="533400">
                <a:tc>
                  <a:txBody>
                    <a:bodyPr/>
                    <a:lstStyle/>
                    <a:p>
                      <a:pPr algn="l" fontAlgn="b"/>
                      <a:r>
                        <a:rPr lang="en-GB" sz="3200" u="none" strike="noStrike">
                          <a:effectLst/>
                        </a:rPr>
                        <a:t>Booster duty cycle</a:t>
                      </a:r>
                      <a:endParaRPr lang="en-GB" sz="3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ctr"/>
                      <a:r>
                        <a:rPr lang="en-GB" sz="3200" u="none" strike="noStrike" dirty="0">
                          <a:effectLst/>
                        </a:rPr>
                        <a:t>0.15</a:t>
                      </a:r>
                      <a:endParaRPr lang="en-GB" sz="32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0.15</a:t>
                      </a:r>
                      <a:endParaRPr lang="en-GB" sz="32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0.15</a:t>
                      </a:r>
                      <a:endParaRPr lang="en-GB" sz="32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0.15</a:t>
                      </a:r>
                      <a:endParaRPr lang="en-GB" sz="3200" b="0" i="0" u="none" strike="noStrike" dirty="0">
                        <a:solidFill>
                          <a:srgbClr val="FF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843856989"/>
                  </a:ext>
                </a:extLst>
              </a:tr>
              <a:tr h="533400">
                <a:tc>
                  <a:txBody>
                    <a:bodyPr/>
                    <a:lstStyle/>
                    <a:p>
                      <a:pPr algn="l" fontAlgn="b"/>
                      <a:r>
                        <a:rPr lang="en-GB" sz="3200" u="none" strike="noStrike">
                          <a:effectLst/>
                        </a:rPr>
                        <a:t>PRFb EL (MW)</a:t>
                      </a:r>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chemeClr val="dk1"/>
                          </a:solidFill>
                          <a:effectLst/>
                          <a:latin typeface="+mn-lt"/>
                        </a:rPr>
                        <a:t>2</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b="0" i="0" u="none" strike="noStrike" dirty="0">
                          <a:solidFill>
                            <a:schemeClr val="dk1"/>
                          </a:solidFill>
                          <a:effectLst/>
                          <a:latin typeface="+mn-lt"/>
                        </a:rPr>
                        <a:t>2</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b="0" i="0" u="none" strike="noStrike" dirty="0">
                          <a:solidFill>
                            <a:schemeClr val="dk1"/>
                          </a:solidFill>
                          <a:effectLst/>
                          <a:latin typeface="+mn-lt"/>
                        </a:rPr>
                        <a:t>2</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b="0" i="0" u="none" strike="noStrike" dirty="0">
                          <a:solidFill>
                            <a:schemeClr val="dk1"/>
                          </a:solidFill>
                          <a:effectLst/>
                          <a:latin typeface="+mn-lt"/>
                        </a:rPr>
                        <a:t>2</a:t>
                      </a:r>
                      <a:endParaRPr lang="en-GB" sz="3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57948290"/>
                  </a:ext>
                </a:extLst>
              </a:tr>
            </a:tbl>
          </a:graphicData>
        </a:graphic>
      </p:graphicFrame>
      <p:sp>
        <p:nvSpPr>
          <p:cNvPr id="10" name="Rectangle 9"/>
          <p:cNvSpPr/>
          <p:nvPr/>
        </p:nvSpPr>
        <p:spPr>
          <a:xfrm>
            <a:off x="4343400" y="11813063"/>
            <a:ext cx="19340917" cy="1569660"/>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800" b="1" dirty="0">
                <a:ln/>
                <a:solidFill>
                  <a:schemeClr val="accent4"/>
                </a:solidFill>
              </a:rPr>
              <a:t>R&amp;D High-efficiency klystron, today 50-60%, </a:t>
            </a:r>
          </a:p>
          <a:p>
            <a:pPr algn="ctr"/>
            <a:r>
              <a:rPr lang="en-US" sz="4800" b="1" dirty="0">
                <a:ln/>
                <a:solidFill>
                  <a:schemeClr val="accent4"/>
                </a:solidFill>
              </a:rPr>
              <a:t>target 80%</a:t>
            </a:r>
          </a:p>
        </p:txBody>
      </p:sp>
    </p:spTree>
    <p:extLst>
      <p:ext uri="{BB962C8B-B14F-4D97-AF65-F5344CB8AC3E}">
        <p14:creationId xmlns:p14="http://schemas.microsoft.com/office/powerpoint/2010/main" val="1032367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Cryogenic systems needed for RF cavities</a:t>
            </a:r>
          </a:p>
        </p:txBody>
      </p:sp>
      <p:sp>
        <p:nvSpPr>
          <p:cNvPr id="4" name="Text Placeholder 3"/>
          <p:cNvSpPr>
            <a:spLocks noGrp="1"/>
          </p:cNvSpPr>
          <p:nvPr>
            <p:ph type="body" sz="quarter" idx="12"/>
          </p:nvPr>
        </p:nvSpPr>
        <p:spPr/>
        <p:txBody>
          <a:bodyPr/>
          <a:lstStyle/>
          <a:p>
            <a:r>
              <a:rPr lang="en-US" dirty="0"/>
              <a:t>Storage ring</a:t>
            </a:r>
          </a:p>
          <a:p>
            <a:r>
              <a:rPr lang="en-US" dirty="0" err="1"/>
              <a:t>Cryo</a:t>
            </a:r>
            <a:r>
              <a:rPr lang="en-US" dirty="0"/>
              <a:t> power demand varies Z, W, H, </a:t>
            </a:r>
            <a:r>
              <a:rPr lang="en-US" dirty="0" err="1"/>
              <a:t>ttbar</a:t>
            </a:r>
            <a:endParaRPr lang="en-US" dirty="0"/>
          </a:p>
          <a:p>
            <a:endParaRPr lang="en-US" dirty="0"/>
          </a:p>
        </p:txBody>
      </p:sp>
      <p:sp>
        <p:nvSpPr>
          <p:cNvPr id="6" name="Title 5"/>
          <p:cNvSpPr>
            <a:spLocks noGrp="1"/>
          </p:cNvSpPr>
          <p:nvPr>
            <p:ph type="title"/>
          </p:nvPr>
        </p:nvSpPr>
        <p:spPr/>
        <p:txBody>
          <a:bodyPr/>
          <a:lstStyle/>
          <a:p>
            <a:r>
              <a:rPr lang="en-GB" dirty="0"/>
              <a:t>Cryogenic systems</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11" name="Table 10"/>
          <p:cNvGraphicFramePr>
            <a:graphicFrameLocks noGrp="1"/>
          </p:cNvGraphicFramePr>
          <p:nvPr>
            <p:extLst>
              <p:ext uri="{D42A27DB-BD31-4B8C-83A1-F6EECF244321}">
                <p14:modId xmlns:p14="http://schemas.microsoft.com/office/powerpoint/2010/main" val="2007482922"/>
              </p:ext>
            </p:extLst>
          </p:nvPr>
        </p:nvGraphicFramePr>
        <p:xfrm>
          <a:off x="11867072" y="10936346"/>
          <a:ext cx="12205543" cy="1491615"/>
        </p:xfrm>
        <a:graphic>
          <a:graphicData uri="http://schemas.openxmlformats.org/drawingml/2006/table">
            <a:tbl>
              <a:tblPr>
                <a:tableStyleId>{5C22544A-7EE6-4342-B048-85BDC9FD1C3A}</a:tableStyleId>
              </a:tblPr>
              <a:tblGrid>
                <a:gridCol w="3733801">
                  <a:extLst>
                    <a:ext uri="{9D8B030D-6E8A-4147-A177-3AD203B41FA5}">
                      <a16:colId xmlns:a16="http://schemas.microsoft.com/office/drawing/2014/main" val="2266868319"/>
                    </a:ext>
                  </a:extLst>
                </a:gridCol>
                <a:gridCol w="1763352">
                  <a:extLst>
                    <a:ext uri="{9D8B030D-6E8A-4147-A177-3AD203B41FA5}">
                      <a16:colId xmlns:a16="http://schemas.microsoft.com/office/drawing/2014/main" val="3665171140"/>
                    </a:ext>
                  </a:extLst>
                </a:gridCol>
                <a:gridCol w="2236130">
                  <a:extLst>
                    <a:ext uri="{9D8B030D-6E8A-4147-A177-3AD203B41FA5}">
                      <a16:colId xmlns:a16="http://schemas.microsoft.com/office/drawing/2014/main" val="3948246679"/>
                    </a:ext>
                  </a:extLst>
                </a:gridCol>
                <a:gridCol w="2236130">
                  <a:extLst>
                    <a:ext uri="{9D8B030D-6E8A-4147-A177-3AD203B41FA5}">
                      <a16:colId xmlns:a16="http://schemas.microsoft.com/office/drawing/2014/main" val="2933578263"/>
                    </a:ext>
                  </a:extLst>
                </a:gridCol>
                <a:gridCol w="2236130">
                  <a:extLst>
                    <a:ext uri="{9D8B030D-6E8A-4147-A177-3AD203B41FA5}">
                      <a16:colId xmlns:a16="http://schemas.microsoft.com/office/drawing/2014/main" val="1527066534"/>
                    </a:ext>
                  </a:extLst>
                </a:gridCol>
              </a:tblGrid>
              <a:tr h="420000">
                <a:tc>
                  <a:txBody>
                    <a:bodyPr/>
                    <a:lstStyle/>
                    <a:p>
                      <a:pPr algn="l" fontAlgn="b"/>
                      <a:r>
                        <a:rPr lang="en-GB" sz="3200" u="none" strike="noStrike" dirty="0">
                          <a:effectLst/>
                        </a:rPr>
                        <a:t>Storage ring</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Z</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W</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H</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TT</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44743556"/>
                  </a:ext>
                </a:extLst>
              </a:tr>
              <a:tr h="420000">
                <a:tc>
                  <a:txBody>
                    <a:bodyPr/>
                    <a:lstStyle/>
                    <a:p>
                      <a:pPr algn="l" fontAlgn="b"/>
                      <a:r>
                        <a:rPr lang="en-GB" sz="3200" u="none" strike="noStrike" dirty="0">
                          <a:effectLst/>
                        </a:rPr>
                        <a:t>Beam Energy (GeV)</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45.6</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80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120</a:t>
                      </a: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a:effectLst/>
                        </a:rPr>
                        <a:t>182.5</a:t>
                      </a: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32496739"/>
                  </a:ext>
                </a:extLst>
              </a:tr>
              <a:tr h="420000">
                <a:tc>
                  <a:txBody>
                    <a:bodyPr/>
                    <a:lstStyle/>
                    <a:p>
                      <a:pPr algn="l" fontAlgn="b"/>
                      <a:r>
                        <a:rPr lang="en-GB" sz="3200" u="none" strike="noStrike" dirty="0" err="1">
                          <a:effectLst/>
                        </a:rPr>
                        <a:t>Pcryo</a:t>
                      </a:r>
                      <a:r>
                        <a:rPr lang="en-GB" sz="3200" u="none" strike="noStrike" dirty="0">
                          <a:effectLst/>
                        </a:rPr>
                        <a:t> (MW)</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u="none" strike="noStrike" dirty="0">
                          <a:effectLst/>
                        </a:rPr>
                        <a:t>1,3</a:t>
                      </a:r>
                      <a:endParaRPr lang="en-GB" sz="3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12,6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15,8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47,5</a:t>
                      </a:r>
                    </a:p>
                  </a:txBody>
                  <a:tcPr marL="9525" marR="9525" marT="9525" marB="0" anchor="ctr"/>
                </a:tc>
                <a:extLst>
                  <a:ext uri="{0D108BD9-81ED-4DB2-BD59-A6C34878D82A}">
                    <a16:rowId xmlns:a16="http://schemas.microsoft.com/office/drawing/2014/main" val="598530915"/>
                  </a:ext>
                </a:extLst>
              </a:tr>
            </a:tbl>
          </a:graphicData>
        </a:graphic>
      </p:graphicFrame>
      <p:sp>
        <p:nvSpPr>
          <p:cNvPr id="13" name="Rectangle 12"/>
          <p:cNvSpPr/>
          <p:nvPr/>
        </p:nvSpPr>
        <p:spPr>
          <a:xfrm>
            <a:off x="228600" y="8725982"/>
            <a:ext cx="11201400" cy="2308324"/>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800" b="1" dirty="0">
                <a:ln/>
                <a:solidFill>
                  <a:schemeClr val="accent4"/>
                </a:solidFill>
              </a:rPr>
              <a:t>Cavities with very low static losses</a:t>
            </a:r>
          </a:p>
          <a:p>
            <a:pPr algn="ctr"/>
            <a:r>
              <a:rPr lang="en-US" sz="4800" b="1" dirty="0">
                <a:ln/>
                <a:solidFill>
                  <a:schemeClr val="accent4"/>
                </a:solidFill>
              </a:rPr>
              <a:t>High-efficiency </a:t>
            </a:r>
            <a:r>
              <a:rPr lang="en-US" sz="4800" b="1" dirty="0" err="1">
                <a:ln/>
                <a:solidFill>
                  <a:schemeClr val="accent4"/>
                </a:solidFill>
              </a:rPr>
              <a:t>cryoplant</a:t>
            </a:r>
            <a:r>
              <a:rPr lang="en-US" sz="4800" b="1" dirty="0">
                <a:ln/>
                <a:solidFill>
                  <a:schemeClr val="accent4"/>
                </a:solidFill>
              </a:rPr>
              <a:t> </a:t>
            </a:r>
          </a:p>
          <a:p>
            <a:pPr algn="ctr"/>
            <a:r>
              <a:rPr lang="en-US" sz="4800" b="1" dirty="0">
                <a:ln/>
                <a:solidFill>
                  <a:schemeClr val="accent4"/>
                </a:solidFill>
              </a:rPr>
              <a:t>250Welec/W@4.5K (as LHC) </a:t>
            </a:r>
          </a:p>
        </p:txBody>
      </p:sp>
      <p:pic>
        <p:nvPicPr>
          <p:cNvPr id="17" name="Image 16">
            <a:extLst>
              <a:ext uri="{FF2B5EF4-FFF2-40B4-BE49-F238E27FC236}">
                <a16:creationId xmlns:a16="http://schemas.microsoft.com/office/drawing/2014/main" id="{A4D804C0-B19A-BECF-AB08-4E5F6A487F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53165" y="3661939"/>
            <a:ext cx="11652849" cy="4737273"/>
          </a:xfrm>
          <a:prstGeom prst="rect">
            <a:avLst/>
          </a:prstGeom>
        </p:spPr>
      </p:pic>
    </p:spTree>
    <p:extLst>
      <p:ext uri="{BB962C8B-B14F-4D97-AF65-F5344CB8AC3E}">
        <p14:creationId xmlns:p14="http://schemas.microsoft.com/office/powerpoint/2010/main" val="1803553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Energy loss in magnets</a:t>
            </a:r>
          </a:p>
        </p:txBody>
      </p:sp>
      <p:sp>
        <p:nvSpPr>
          <p:cNvPr id="4" name="Text Placeholder 3"/>
          <p:cNvSpPr>
            <a:spLocks noGrp="1"/>
          </p:cNvSpPr>
          <p:nvPr>
            <p:ph type="body" sz="quarter" idx="12"/>
          </p:nvPr>
        </p:nvSpPr>
        <p:spPr>
          <a:xfrm>
            <a:off x="1180798" y="4654799"/>
            <a:ext cx="11316001" cy="7326000"/>
          </a:xfrm>
        </p:spPr>
        <p:txBody>
          <a:bodyPr/>
          <a:lstStyle/>
          <a:p>
            <a:r>
              <a:rPr lang="en-US" dirty="0"/>
              <a:t>Magnet losses storage ring</a:t>
            </a:r>
          </a:p>
          <a:p>
            <a:r>
              <a:rPr lang="en-US" dirty="0" err="1"/>
              <a:t>P</a:t>
            </a:r>
            <a:r>
              <a:rPr lang="en-US" baseline="-25000" dirty="0" err="1"/>
              <a:t>magnets</a:t>
            </a:r>
            <a:r>
              <a:rPr lang="en-US" dirty="0"/>
              <a:t> = 56MW from CDR</a:t>
            </a:r>
          </a:p>
          <a:p>
            <a:r>
              <a:rPr lang="en-US" dirty="0" err="1"/>
              <a:t>P</a:t>
            </a:r>
            <a:r>
              <a:rPr lang="en-US" baseline="-25000" dirty="0" err="1"/>
              <a:t>cables</a:t>
            </a:r>
            <a:r>
              <a:rPr lang="en-US" dirty="0"/>
              <a:t> = 20MW (rough estimation)</a:t>
            </a:r>
          </a:p>
          <a:p>
            <a:r>
              <a:rPr lang="en-US" dirty="0" err="1"/>
              <a:t>P</a:t>
            </a:r>
            <a:r>
              <a:rPr lang="en-US" baseline="-25000" dirty="0" err="1"/>
              <a:t>ELmagnets</a:t>
            </a:r>
            <a:r>
              <a:rPr lang="en-US" dirty="0"/>
              <a:t> = 76 / </a:t>
            </a:r>
            <a:r>
              <a:rPr lang="en-US" dirty="0" err="1"/>
              <a:t>ηconversion</a:t>
            </a:r>
            <a:r>
              <a:rPr lang="en-US" dirty="0"/>
              <a:t> / </a:t>
            </a:r>
            <a:r>
              <a:rPr lang="en-US" dirty="0" err="1"/>
              <a:t>ηdistribution</a:t>
            </a:r>
            <a:r>
              <a:rPr lang="en-US" dirty="0"/>
              <a:t> </a:t>
            </a:r>
          </a:p>
          <a:p>
            <a:r>
              <a:rPr lang="en-US" dirty="0" err="1"/>
              <a:t>P</a:t>
            </a:r>
            <a:r>
              <a:rPr lang="en-US" baseline="-25000" dirty="0" err="1"/>
              <a:t>ELmagnets</a:t>
            </a:r>
            <a:r>
              <a:rPr lang="en-US" dirty="0"/>
              <a:t> = 76 / 0.9 / 0.95 = 89MW</a:t>
            </a:r>
          </a:p>
          <a:p>
            <a:endParaRPr lang="en-US" dirty="0"/>
          </a:p>
          <a:p>
            <a:r>
              <a:rPr lang="en-US" dirty="0"/>
              <a:t>A lot of magnet families still unknown, inner triplet, single quadrupoles, </a:t>
            </a:r>
            <a:r>
              <a:rPr lang="en-US" dirty="0" err="1"/>
              <a:t>octupoles</a:t>
            </a:r>
            <a:r>
              <a:rPr lang="en-US" dirty="0"/>
              <a:t>, correctors… </a:t>
            </a:r>
          </a:p>
          <a:p>
            <a:r>
              <a:rPr lang="en-US" dirty="0"/>
              <a:t>They should have a limited impact on the power demand &lt;10%.</a:t>
            </a:r>
          </a:p>
        </p:txBody>
      </p:sp>
      <p:sp>
        <p:nvSpPr>
          <p:cNvPr id="6" name="Title 5"/>
          <p:cNvSpPr>
            <a:spLocks noGrp="1"/>
          </p:cNvSpPr>
          <p:nvPr>
            <p:ph type="title"/>
          </p:nvPr>
        </p:nvSpPr>
        <p:spPr/>
        <p:txBody>
          <a:bodyPr/>
          <a:lstStyle/>
          <a:p>
            <a:r>
              <a:rPr lang="en-GB" dirty="0"/>
              <a:t>Storage Ring Magnet systems</a:t>
            </a:r>
          </a:p>
        </p:txBody>
      </p:sp>
      <p:sp>
        <p:nvSpPr>
          <p:cNvPr id="7" name="Text Placeholder 6"/>
          <p:cNvSpPr>
            <a:spLocks noGrp="1"/>
          </p:cNvSpPr>
          <p:nvPr>
            <p:ph type="body" sz="quarter" idx="14"/>
          </p:nvPr>
        </p:nvSpPr>
        <p:spPr/>
        <p:txBody>
          <a:bodyPr/>
          <a:lstStyle/>
          <a:p>
            <a:r>
              <a:rPr lang="en-GB" dirty="0"/>
              <a:t>Electricity &amp; Energy Management </a:t>
            </a:r>
          </a:p>
        </p:txBody>
      </p:sp>
      <p:sp>
        <p:nvSpPr>
          <p:cNvPr id="10" name="Rectangle 9"/>
          <p:cNvSpPr/>
          <p:nvPr/>
        </p:nvSpPr>
        <p:spPr>
          <a:xfrm>
            <a:off x="4343400" y="11813063"/>
            <a:ext cx="19340917" cy="830997"/>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800" b="1" dirty="0">
                <a:ln/>
                <a:solidFill>
                  <a:schemeClr val="accent4"/>
                </a:solidFill>
              </a:rPr>
              <a:t>Low-loss magnets design</a:t>
            </a:r>
          </a:p>
        </p:txBody>
      </p:sp>
      <p:graphicFrame>
        <p:nvGraphicFramePr>
          <p:cNvPr id="5" name="Table 4"/>
          <p:cNvGraphicFramePr>
            <a:graphicFrameLocks noGrp="1"/>
          </p:cNvGraphicFramePr>
          <p:nvPr>
            <p:extLst>
              <p:ext uri="{D42A27DB-BD31-4B8C-83A1-F6EECF244321}">
                <p14:modId xmlns:p14="http://schemas.microsoft.com/office/powerpoint/2010/main" val="4237802545"/>
              </p:ext>
            </p:extLst>
          </p:nvPr>
        </p:nvGraphicFramePr>
        <p:xfrm>
          <a:off x="12877800" y="4840658"/>
          <a:ext cx="11240343" cy="5706222"/>
        </p:xfrm>
        <a:graphic>
          <a:graphicData uri="http://schemas.openxmlformats.org/drawingml/2006/table">
            <a:tbl>
              <a:tblPr>
                <a:tableStyleId>{5C22544A-7EE6-4342-B048-85BDC9FD1C3A}</a:tableStyleId>
              </a:tblPr>
              <a:tblGrid>
                <a:gridCol w="4114800">
                  <a:extLst>
                    <a:ext uri="{9D8B030D-6E8A-4147-A177-3AD203B41FA5}">
                      <a16:colId xmlns:a16="http://schemas.microsoft.com/office/drawing/2014/main" val="3756858259"/>
                    </a:ext>
                  </a:extLst>
                </a:gridCol>
                <a:gridCol w="1524819">
                  <a:extLst>
                    <a:ext uri="{9D8B030D-6E8A-4147-A177-3AD203B41FA5}">
                      <a16:colId xmlns:a16="http://schemas.microsoft.com/office/drawing/2014/main" val="3278475668"/>
                    </a:ext>
                  </a:extLst>
                </a:gridCol>
                <a:gridCol w="1866908">
                  <a:extLst>
                    <a:ext uri="{9D8B030D-6E8A-4147-A177-3AD203B41FA5}">
                      <a16:colId xmlns:a16="http://schemas.microsoft.com/office/drawing/2014/main" val="4017374349"/>
                    </a:ext>
                  </a:extLst>
                </a:gridCol>
                <a:gridCol w="1866908">
                  <a:extLst>
                    <a:ext uri="{9D8B030D-6E8A-4147-A177-3AD203B41FA5}">
                      <a16:colId xmlns:a16="http://schemas.microsoft.com/office/drawing/2014/main" val="3491270325"/>
                    </a:ext>
                  </a:extLst>
                </a:gridCol>
                <a:gridCol w="1866908">
                  <a:extLst>
                    <a:ext uri="{9D8B030D-6E8A-4147-A177-3AD203B41FA5}">
                      <a16:colId xmlns:a16="http://schemas.microsoft.com/office/drawing/2014/main" val="1592272091"/>
                    </a:ext>
                  </a:extLst>
                </a:gridCol>
              </a:tblGrid>
              <a:tr h="318339">
                <a:tc>
                  <a:txBody>
                    <a:bodyPr/>
                    <a:lstStyle/>
                    <a:p>
                      <a:pPr algn="l" fontAlgn="b"/>
                      <a:r>
                        <a:rPr lang="en-GB" sz="3200" u="none" strike="noStrike" dirty="0">
                          <a:effectLst/>
                          <a:latin typeface="+mn-lt"/>
                        </a:rPr>
                        <a:t>Storage Ring</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Z</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W</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H</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TT</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361943000"/>
                  </a:ext>
                </a:extLst>
              </a:tr>
              <a:tr h="576194">
                <a:tc>
                  <a:txBody>
                    <a:bodyPr/>
                    <a:lstStyle/>
                    <a:p>
                      <a:pPr algn="l" fontAlgn="b"/>
                      <a:r>
                        <a:rPr lang="en-GB" sz="3200" u="none" strike="noStrike" dirty="0">
                          <a:effectLst/>
                          <a:latin typeface="+mn-lt"/>
                        </a:rPr>
                        <a:t>Beam Energy (GeV)</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45.6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80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120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182.5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064027552"/>
                  </a:ext>
                </a:extLst>
              </a:tr>
              <a:tr h="318339">
                <a:tc>
                  <a:txBody>
                    <a:bodyPr/>
                    <a:lstStyle/>
                    <a:p>
                      <a:pPr algn="l" fontAlgn="b"/>
                      <a:r>
                        <a:rPr lang="en-GB" sz="3200" u="none" strike="noStrike" dirty="0">
                          <a:effectLst/>
                          <a:latin typeface="+mn-lt"/>
                        </a:rPr>
                        <a:t>Magnet current</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25%</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44%</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66%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100%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668855353"/>
                  </a:ext>
                </a:extLst>
              </a:tr>
              <a:tr h="318339">
                <a:tc>
                  <a:txBody>
                    <a:bodyPr/>
                    <a:lstStyle/>
                    <a:p>
                      <a:pPr algn="l" fontAlgn="b"/>
                      <a:r>
                        <a:rPr lang="en-GB" sz="3200" u="none" strike="noStrike" dirty="0">
                          <a:effectLst/>
                          <a:latin typeface="+mn-lt"/>
                        </a:rPr>
                        <a:t>Power ratio</a:t>
                      </a:r>
                      <a:endParaRPr lang="en-GB" sz="3200" b="0" i="0" u="none" strike="noStrike" dirty="0">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19%</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43%</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100%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615992784"/>
                  </a:ext>
                </a:extLst>
              </a:tr>
              <a:tr h="318339">
                <a:tc>
                  <a:txBody>
                    <a:bodyPr/>
                    <a:lstStyle/>
                    <a:p>
                      <a:pPr algn="l" fontAlgn="b"/>
                      <a:r>
                        <a:rPr lang="en-GB" sz="3200" u="none" strike="noStrike" dirty="0">
                          <a:effectLst/>
                          <a:latin typeface="+mn-lt"/>
                        </a:rPr>
                        <a:t>Dipoles (MW)</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0.8</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2.6</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5.8</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13.3</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964207066"/>
                  </a:ext>
                </a:extLst>
              </a:tr>
              <a:tr h="318339">
                <a:tc>
                  <a:txBody>
                    <a:bodyPr/>
                    <a:lstStyle/>
                    <a:p>
                      <a:pPr algn="l" fontAlgn="b"/>
                      <a:r>
                        <a:rPr lang="en-GB" sz="3200" u="none" strike="noStrike" dirty="0">
                          <a:effectLst/>
                          <a:latin typeface="+mn-lt"/>
                        </a:rPr>
                        <a:t>Quadrupoles (MW)</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4.3</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9.8</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22.6</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624608189"/>
                  </a:ext>
                </a:extLst>
              </a:tr>
              <a:tr h="318339">
                <a:tc>
                  <a:txBody>
                    <a:bodyPr/>
                    <a:lstStyle/>
                    <a:p>
                      <a:pPr algn="l" fontAlgn="b"/>
                      <a:r>
                        <a:rPr lang="en-GB" sz="3200" u="none" strike="noStrike" dirty="0" err="1">
                          <a:effectLst/>
                          <a:latin typeface="+mn-lt"/>
                        </a:rPr>
                        <a:t>Sextupoles</a:t>
                      </a:r>
                      <a:r>
                        <a:rPr lang="en-GB" sz="3200" u="none" strike="noStrike" dirty="0">
                          <a:effectLst/>
                          <a:latin typeface="+mn-lt"/>
                        </a:rPr>
                        <a:t> (MW)</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1.3</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3.9</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8.9</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20.5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840792272"/>
                  </a:ext>
                </a:extLst>
              </a:tr>
              <a:tr h="576194">
                <a:tc>
                  <a:txBody>
                    <a:bodyPr/>
                    <a:lstStyle/>
                    <a:p>
                      <a:pPr algn="l" fontAlgn="b"/>
                      <a:r>
                        <a:rPr lang="en-GB" sz="3200" u="none" strike="noStrike" dirty="0">
                          <a:effectLst/>
                          <a:latin typeface="+mn-lt"/>
                        </a:rPr>
                        <a:t>Power cables (MW)</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1.2</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3.8</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8.6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841986849"/>
                  </a:ext>
                </a:extLst>
              </a:tr>
              <a:tr h="318339">
                <a:tc>
                  <a:txBody>
                    <a:bodyPr/>
                    <a:lstStyle/>
                    <a:p>
                      <a:pPr algn="l" fontAlgn="b"/>
                      <a:endParaRPr lang="en-GB" sz="3200" b="0" i="0" u="none" strike="noStrike" dirty="0">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tc>
                  <a:txBody>
                    <a:bodyPr/>
                    <a:lstStyle/>
                    <a:p>
                      <a:pPr algn="ctr" fontAlgn="b"/>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606847327"/>
                  </a:ext>
                </a:extLst>
              </a:tr>
              <a:tr h="576194">
                <a:tc>
                  <a:txBody>
                    <a:bodyPr/>
                    <a:lstStyle/>
                    <a:p>
                      <a:pPr algn="l" fontAlgn="b"/>
                      <a:r>
                        <a:rPr lang="en-GB" sz="3200" u="none" strike="noStrike" dirty="0">
                          <a:effectLst/>
                          <a:latin typeface="+mn-lt"/>
                        </a:rPr>
                        <a:t>Total magnet losses</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4.8</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14.7</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33.0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76.4</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864851990"/>
                  </a:ext>
                </a:extLst>
              </a:tr>
              <a:tr h="318339">
                <a:tc>
                  <a:txBody>
                    <a:bodyPr/>
                    <a:lstStyle/>
                    <a:p>
                      <a:pPr algn="l" fontAlgn="b"/>
                      <a:r>
                        <a:rPr lang="en-GB" sz="3200" u="none" strike="noStrike" dirty="0">
                          <a:effectLst/>
                          <a:latin typeface="+mn-lt"/>
                        </a:rPr>
                        <a:t>Power demand (MW)</a:t>
                      </a:r>
                      <a:endParaRPr lang="en-GB" sz="3200" b="0" i="0" u="none" strike="noStrike" dirty="0">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5.6</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17.2</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a:effectLst/>
                          <a:latin typeface="+mn-lt"/>
                        </a:rPr>
                        <a:t>38.6</a:t>
                      </a:r>
                      <a:endParaRPr lang="en-GB" sz="3200" b="0" i="0" u="none" strike="noStrike">
                        <a:solidFill>
                          <a:srgbClr val="000000"/>
                        </a:solidFill>
                        <a:effectLst/>
                        <a:latin typeface="+mn-lt"/>
                      </a:endParaRPr>
                    </a:p>
                  </a:txBody>
                  <a:tcPr marL="9525" marR="9525" marT="9525" marB="0" anchor="ctr"/>
                </a:tc>
                <a:tc>
                  <a:txBody>
                    <a:bodyPr/>
                    <a:lstStyle/>
                    <a:p>
                      <a:pPr algn="ctr" fontAlgn="b"/>
                      <a:r>
                        <a:rPr lang="en-GB" sz="3200" u="none" strike="noStrike" dirty="0">
                          <a:effectLst/>
                          <a:latin typeface="+mn-lt"/>
                        </a:rPr>
                        <a:t>89</a:t>
                      </a:r>
                      <a:endParaRPr lang="en-GB" sz="3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206432072"/>
                  </a:ext>
                </a:extLst>
              </a:tr>
            </a:tbl>
          </a:graphicData>
        </a:graphic>
      </p:graphicFrame>
    </p:spTree>
    <p:extLst>
      <p:ext uri="{BB962C8B-B14F-4D97-AF65-F5344CB8AC3E}">
        <p14:creationId xmlns:p14="http://schemas.microsoft.com/office/powerpoint/2010/main" val="3584400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Energy loss in magnets</a:t>
            </a:r>
          </a:p>
        </p:txBody>
      </p:sp>
      <p:sp>
        <p:nvSpPr>
          <p:cNvPr id="4" name="Text Placeholder 3"/>
          <p:cNvSpPr>
            <a:spLocks noGrp="1"/>
          </p:cNvSpPr>
          <p:nvPr>
            <p:ph type="body" sz="quarter" idx="12"/>
          </p:nvPr>
        </p:nvSpPr>
        <p:spPr>
          <a:xfrm>
            <a:off x="1180798" y="4654799"/>
            <a:ext cx="11239801" cy="7326000"/>
          </a:xfrm>
        </p:spPr>
        <p:txBody>
          <a:bodyPr/>
          <a:lstStyle/>
          <a:p>
            <a:r>
              <a:rPr lang="en-US" dirty="0"/>
              <a:t>We made the assumption that the magnets are the same as the storage ring, except </a:t>
            </a:r>
            <a:r>
              <a:rPr lang="en-US" dirty="0" err="1"/>
              <a:t>sextupole</a:t>
            </a:r>
            <a:r>
              <a:rPr lang="en-US" dirty="0"/>
              <a:t> (half power). </a:t>
            </a:r>
          </a:p>
          <a:p>
            <a:r>
              <a:rPr lang="en-US" dirty="0"/>
              <a:t>The duty cycle taken for calculation is 15%, one Booster cycle of 4s every 26.6s.</a:t>
            </a:r>
          </a:p>
          <a:p>
            <a:r>
              <a:rPr lang="en-US" dirty="0"/>
              <a:t>However, in CDR, the repetition rate is up to 1 cycle every 5.6s. </a:t>
            </a:r>
          </a:p>
        </p:txBody>
      </p:sp>
      <p:sp>
        <p:nvSpPr>
          <p:cNvPr id="6" name="Title 5"/>
          <p:cNvSpPr>
            <a:spLocks noGrp="1"/>
          </p:cNvSpPr>
          <p:nvPr>
            <p:ph type="title"/>
          </p:nvPr>
        </p:nvSpPr>
        <p:spPr/>
        <p:txBody>
          <a:bodyPr/>
          <a:lstStyle/>
          <a:p>
            <a:r>
              <a:rPr lang="en-GB" dirty="0"/>
              <a:t>Booster Magnet systems</a:t>
            </a:r>
          </a:p>
        </p:txBody>
      </p:sp>
      <p:sp>
        <p:nvSpPr>
          <p:cNvPr id="7" name="Text Placeholder 6"/>
          <p:cNvSpPr>
            <a:spLocks noGrp="1"/>
          </p:cNvSpPr>
          <p:nvPr>
            <p:ph type="body" sz="quarter" idx="14"/>
          </p:nvPr>
        </p:nvSpPr>
        <p:spPr/>
        <p:txBody>
          <a:bodyPr/>
          <a:lstStyle/>
          <a:p>
            <a:r>
              <a:rPr lang="en-GB" dirty="0"/>
              <a:t>Electricity &amp; Energy Management </a:t>
            </a:r>
          </a:p>
        </p:txBody>
      </p:sp>
      <p:sp>
        <p:nvSpPr>
          <p:cNvPr id="10" name="Rectangle 9"/>
          <p:cNvSpPr/>
          <p:nvPr/>
        </p:nvSpPr>
        <p:spPr>
          <a:xfrm>
            <a:off x="4343400" y="11813063"/>
            <a:ext cx="19340917" cy="830997"/>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800" b="1">
                <a:ln/>
                <a:solidFill>
                  <a:schemeClr val="accent4"/>
                </a:solidFill>
              </a:rPr>
              <a:t>Low-loss </a:t>
            </a:r>
            <a:r>
              <a:rPr lang="en-US" sz="4800" b="1" smtClean="0">
                <a:ln/>
                <a:solidFill>
                  <a:schemeClr val="accent4"/>
                </a:solidFill>
              </a:rPr>
              <a:t>magnets </a:t>
            </a:r>
            <a:r>
              <a:rPr lang="en-US" sz="4800" b="1" dirty="0">
                <a:ln/>
                <a:solidFill>
                  <a:schemeClr val="accent4"/>
                </a:solidFill>
              </a:rPr>
              <a:t>design</a:t>
            </a:r>
          </a:p>
        </p:txBody>
      </p:sp>
      <p:graphicFrame>
        <p:nvGraphicFramePr>
          <p:cNvPr id="8" name="Table 7"/>
          <p:cNvGraphicFramePr>
            <a:graphicFrameLocks noGrp="1"/>
          </p:cNvGraphicFramePr>
          <p:nvPr>
            <p:extLst>
              <p:ext uri="{D42A27DB-BD31-4B8C-83A1-F6EECF244321}">
                <p14:modId xmlns:p14="http://schemas.microsoft.com/office/powerpoint/2010/main" val="590246518"/>
              </p:ext>
            </p:extLst>
          </p:nvPr>
        </p:nvGraphicFramePr>
        <p:xfrm>
          <a:off x="12760916" y="4292101"/>
          <a:ext cx="11297960" cy="6512295"/>
        </p:xfrm>
        <a:graphic>
          <a:graphicData uri="http://schemas.openxmlformats.org/drawingml/2006/table">
            <a:tbl>
              <a:tblPr>
                <a:tableStyleId>{5C22544A-7EE6-4342-B048-85BDC9FD1C3A}</a:tableStyleId>
              </a:tblPr>
              <a:tblGrid>
                <a:gridCol w="4038601">
                  <a:extLst>
                    <a:ext uri="{9D8B030D-6E8A-4147-A177-3AD203B41FA5}">
                      <a16:colId xmlns:a16="http://schemas.microsoft.com/office/drawing/2014/main" val="2037915755"/>
                    </a:ext>
                  </a:extLst>
                </a:gridCol>
                <a:gridCol w="1629925">
                  <a:extLst>
                    <a:ext uri="{9D8B030D-6E8A-4147-A177-3AD203B41FA5}">
                      <a16:colId xmlns:a16="http://schemas.microsoft.com/office/drawing/2014/main" val="1627639776"/>
                    </a:ext>
                  </a:extLst>
                </a:gridCol>
                <a:gridCol w="1876478">
                  <a:extLst>
                    <a:ext uri="{9D8B030D-6E8A-4147-A177-3AD203B41FA5}">
                      <a16:colId xmlns:a16="http://schemas.microsoft.com/office/drawing/2014/main" val="4134650136"/>
                    </a:ext>
                  </a:extLst>
                </a:gridCol>
                <a:gridCol w="1876478">
                  <a:extLst>
                    <a:ext uri="{9D8B030D-6E8A-4147-A177-3AD203B41FA5}">
                      <a16:colId xmlns:a16="http://schemas.microsoft.com/office/drawing/2014/main" val="2353014682"/>
                    </a:ext>
                  </a:extLst>
                </a:gridCol>
                <a:gridCol w="1876478">
                  <a:extLst>
                    <a:ext uri="{9D8B030D-6E8A-4147-A177-3AD203B41FA5}">
                      <a16:colId xmlns:a16="http://schemas.microsoft.com/office/drawing/2014/main" val="3532809782"/>
                    </a:ext>
                  </a:extLst>
                </a:gridCol>
              </a:tblGrid>
              <a:tr h="375221">
                <a:tc>
                  <a:txBody>
                    <a:bodyPr/>
                    <a:lstStyle/>
                    <a:p>
                      <a:pPr algn="l" fontAlgn="b"/>
                      <a:r>
                        <a:rPr lang="en-GB" sz="3200" u="none" strike="noStrike">
                          <a:effectLst/>
                          <a:latin typeface="+mn-lt"/>
                        </a:rPr>
                        <a:t>Booster</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Z</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W</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H</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TT</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689941923"/>
                  </a:ext>
                </a:extLst>
              </a:tr>
              <a:tr h="679150">
                <a:tc>
                  <a:txBody>
                    <a:bodyPr/>
                    <a:lstStyle/>
                    <a:p>
                      <a:pPr algn="l" fontAlgn="b"/>
                      <a:r>
                        <a:rPr lang="en-GB" sz="3200" u="none" strike="noStrike">
                          <a:effectLst/>
                          <a:latin typeface="+mn-lt"/>
                        </a:rPr>
                        <a:t>Beam Energy (GeV)</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45.6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80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120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182.5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44537193"/>
                  </a:ext>
                </a:extLst>
              </a:tr>
              <a:tr h="375221">
                <a:tc>
                  <a:txBody>
                    <a:bodyPr/>
                    <a:lstStyle/>
                    <a:p>
                      <a:pPr algn="l" fontAlgn="b"/>
                      <a:r>
                        <a:rPr lang="en-GB" sz="3200" u="none" strike="noStrike">
                          <a:effectLst/>
                          <a:latin typeface="+mn-lt"/>
                        </a:rPr>
                        <a:t>Magnet current</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25%</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44%</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66%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100%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568364391"/>
                  </a:ext>
                </a:extLst>
              </a:tr>
              <a:tr h="375221">
                <a:tc>
                  <a:txBody>
                    <a:bodyPr/>
                    <a:lstStyle/>
                    <a:p>
                      <a:pPr algn="l" fontAlgn="b"/>
                      <a:r>
                        <a:rPr lang="en-GB" sz="3200" u="none" strike="noStrike">
                          <a:effectLst/>
                          <a:latin typeface="+mn-lt"/>
                        </a:rPr>
                        <a:t>Power ratio</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19%</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43%</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100%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4155805159"/>
                  </a:ext>
                </a:extLst>
              </a:tr>
              <a:tr h="375221">
                <a:tc>
                  <a:txBody>
                    <a:bodyPr/>
                    <a:lstStyle/>
                    <a:p>
                      <a:pPr algn="l" fontAlgn="b"/>
                      <a:r>
                        <a:rPr lang="en-GB" sz="3200" u="none" strike="noStrike">
                          <a:effectLst/>
                          <a:latin typeface="+mn-lt"/>
                        </a:rPr>
                        <a:t>Dipole (MW)</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0.8</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2.6</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5.8</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13.3</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588201956"/>
                  </a:ext>
                </a:extLst>
              </a:tr>
              <a:tr h="375221">
                <a:tc>
                  <a:txBody>
                    <a:bodyPr/>
                    <a:lstStyle/>
                    <a:p>
                      <a:pPr algn="l" fontAlgn="b"/>
                      <a:r>
                        <a:rPr lang="en-GB" sz="3200" u="none" strike="noStrike">
                          <a:effectLst/>
                          <a:latin typeface="+mn-lt"/>
                        </a:rPr>
                        <a:t>Quads (MW)</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1.4</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4.3</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9.8</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22.6</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367661870"/>
                  </a:ext>
                </a:extLst>
              </a:tr>
              <a:tr h="375221">
                <a:tc>
                  <a:txBody>
                    <a:bodyPr/>
                    <a:lstStyle/>
                    <a:p>
                      <a:pPr algn="l" fontAlgn="b"/>
                      <a:r>
                        <a:rPr lang="en-GB" sz="3200" u="none" strike="noStrike">
                          <a:effectLst/>
                          <a:latin typeface="+mn-lt"/>
                        </a:rPr>
                        <a:t>Sextupoles (MW)</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0.6</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4.4</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10.25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90990250"/>
                  </a:ext>
                </a:extLst>
              </a:tr>
              <a:tr h="679150">
                <a:tc>
                  <a:txBody>
                    <a:bodyPr/>
                    <a:lstStyle/>
                    <a:p>
                      <a:pPr algn="l" fontAlgn="b"/>
                      <a:r>
                        <a:rPr lang="en-GB" sz="3200" u="none" strike="noStrike" dirty="0">
                          <a:effectLst/>
                          <a:latin typeface="+mn-lt"/>
                        </a:rPr>
                        <a:t>Power cables (MW)</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1.2</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3.8</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8.6</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20</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697138059"/>
                  </a:ext>
                </a:extLst>
              </a:tr>
              <a:tr h="375221">
                <a:tc>
                  <a:txBody>
                    <a:bodyPr/>
                    <a:lstStyle/>
                    <a:p>
                      <a:pPr algn="l" fontAlgn="b"/>
                      <a:r>
                        <a:rPr lang="en-GB" sz="3200" u="none" strike="noStrike" dirty="0">
                          <a:effectLst/>
                          <a:latin typeface="+mn-lt"/>
                        </a:rPr>
                        <a:t>Booster duty cycle</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dirty="0">
                          <a:solidFill>
                            <a:srgbClr val="00B050"/>
                          </a:solidFill>
                          <a:effectLst/>
                          <a:latin typeface="+mn-lt"/>
                        </a:rPr>
                        <a:t>0.15</a:t>
                      </a:r>
                      <a:endParaRPr lang="en-GB" sz="3200" b="0" i="0" u="none" strike="noStrike" dirty="0">
                        <a:solidFill>
                          <a:srgbClr val="00B050"/>
                        </a:solidFill>
                        <a:effectLst/>
                        <a:latin typeface="+mn-lt"/>
                      </a:endParaRPr>
                    </a:p>
                  </a:txBody>
                  <a:tcPr marL="9525" marR="9525" marT="9525" marB="0" anchor="b"/>
                </a:tc>
                <a:tc>
                  <a:txBody>
                    <a:bodyPr/>
                    <a:lstStyle/>
                    <a:p>
                      <a:pPr algn="ctr" fontAlgn="b"/>
                      <a:r>
                        <a:rPr lang="en-GB" sz="3200" u="none" strike="noStrike" dirty="0">
                          <a:solidFill>
                            <a:srgbClr val="00B050"/>
                          </a:solidFill>
                          <a:effectLst/>
                          <a:latin typeface="+mn-lt"/>
                        </a:rPr>
                        <a:t>0.15</a:t>
                      </a:r>
                      <a:endParaRPr lang="en-GB" sz="3200" b="0" i="0" u="none" strike="noStrike" dirty="0">
                        <a:solidFill>
                          <a:srgbClr val="00B050"/>
                        </a:solidFill>
                        <a:effectLst/>
                        <a:latin typeface="+mn-lt"/>
                      </a:endParaRPr>
                    </a:p>
                  </a:txBody>
                  <a:tcPr marL="9525" marR="9525" marT="9525" marB="0" anchor="b"/>
                </a:tc>
                <a:tc>
                  <a:txBody>
                    <a:bodyPr/>
                    <a:lstStyle/>
                    <a:p>
                      <a:pPr algn="ctr" fontAlgn="b"/>
                      <a:r>
                        <a:rPr lang="en-GB" sz="3200" u="none" strike="noStrike" dirty="0">
                          <a:solidFill>
                            <a:srgbClr val="00B050"/>
                          </a:solidFill>
                          <a:effectLst/>
                          <a:latin typeface="+mn-lt"/>
                        </a:rPr>
                        <a:t>0.15</a:t>
                      </a:r>
                      <a:endParaRPr lang="en-GB" sz="3200" b="0" i="0" u="none" strike="noStrike" dirty="0">
                        <a:solidFill>
                          <a:srgbClr val="00B050"/>
                        </a:solidFill>
                        <a:effectLst/>
                        <a:latin typeface="+mn-lt"/>
                      </a:endParaRPr>
                    </a:p>
                  </a:txBody>
                  <a:tcPr marL="9525" marR="9525" marT="9525" marB="0" anchor="b"/>
                </a:tc>
                <a:tc>
                  <a:txBody>
                    <a:bodyPr/>
                    <a:lstStyle/>
                    <a:p>
                      <a:pPr algn="ctr" fontAlgn="ctr"/>
                      <a:r>
                        <a:rPr lang="en-GB" sz="3200" u="none" strike="noStrike" dirty="0">
                          <a:solidFill>
                            <a:srgbClr val="00B050"/>
                          </a:solidFill>
                          <a:effectLst/>
                          <a:latin typeface="+mn-lt"/>
                        </a:rPr>
                        <a:t>0.15</a:t>
                      </a:r>
                      <a:endParaRPr lang="en-GB" sz="3200" b="0" i="0" u="none" strike="noStrike" dirty="0">
                        <a:solidFill>
                          <a:srgbClr val="00B050"/>
                        </a:solidFill>
                        <a:effectLst/>
                        <a:latin typeface="+mn-lt"/>
                      </a:endParaRPr>
                    </a:p>
                  </a:txBody>
                  <a:tcPr marL="9525" marR="9525" marT="9525" marB="0" anchor="ctr"/>
                </a:tc>
                <a:extLst>
                  <a:ext uri="{0D108BD9-81ED-4DB2-BD59-A6C34878D82A}">
                    <a16:rowId xmlns:a16="http://schemas.microsoft.com/office/drawing/2014/main" val="2617591789"/>
                  </a:ext>
                </a:extLst>
              </a:tr>
              <a:tr h="375221">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tc>
                  <a:txBody>
                    <a:bodyPr/>
                    <a:lstStyle/>
                    <a:p>
                      <a:pPr algn="ctr" fontAlgn="b"/>
                      <a:endParaRPr lang="en-GB" sz="3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50009776"/>
                  </a:ext>
                </a:extLst>
              </a:tr>
              <a:tr h="679150">
                <a:tc>
                  <a:txBody>
                    <a:bodyPr/>
                    <a:lstStyle/>
                    <a:p>
                      <a:pPr algn="l" fontAlgn="b"/>
                      <a:r>
                        <a:rPr lang="en-GB" sz="3200" u="none" strike="noStrike">
                          <a:effectLst/>
                          <a:latin typeface="+mn-lt"/>
                        </a:rPr>
                        <a:t>Total magnet losses</a:t>
                      </a:r>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0.6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1.9</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4.3</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9.9</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888349365"/>
                  </a:ext>
                </a:extLst>
              </a:tr>
              <a:tr h="375221">
                <a:tc>
                  <a:txBody>
                    <a:bodyPr/>
                    <a:lstStyle/>
                    <a:p>
                      <a:pPr algn="l" fontAlgn="b"/>
                      <a:r>
                        <a:rPr lang="en-GB" sz="3200" u="none" strike="noStrike" dirty="0">
                          <a:effectLst/>
                          <a:latin typeface="+mn-lt"/>
                        </a:rPr>
                        <a:t>Power demand (MW)</a:t>
                      </a:r>
                      <a:endParaRPr lang="en-GB" sz="3200" b="0" i="0" u="none" strike="noStrike" dirty="0">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0.7</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2.2</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a:effectLst/>
                          <a:latin typeface="+mn-lt"/>
                        </a:rPr>
                        <a:t>5.0</a:t>
                      </a:r>
                      <a:endParaRPr lang="en-GB" sz="3200" b="0" i="0" u="none" strike="noStrike">
                        <a:solidFill>
                          <a:srgbClr val="000000"/>
                        </a:solidFill>
                        <a:effectLst/>
                        <a:latin typeface="+mn-lt"/>
                      </a:endParaRPr>
                    </a:p>
                  </a:txBody>
                  <a:tcPr marL="9525" marR="9525" marT="9525" marB="0" anchor="b"/>
                </a:tc>
                <a:tc>
                  <a:txBody>
                    <a:bodyPr/>
                    <a:lstStyle/>
                    <a:p>
                      <a:pPr algn="ctr" fontAlgn="b"/>
                      <a:r>
                        <a:rPr lang="en-GB" sz="3200" u="none" strike="noStrike" dirty="0">
                          <a:effectLst/>
                          <a:latin typeface="+mn-lt"/>
                        </a:rPr>
                        <a:t>12</a:t>
                      </a:r>
                      <a:endParaRPr lang="en-GB" sz="3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4102841752"/>
                  </a:ext>
                </a:extLst>
              </a:tr>
            </a:tbl>
          </a:graphicData>
        </a:graphic>
      </p:graphicFrame>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798" y="7548248"/>
            <a:ext cx="5943600" cy="2153295"/>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615" y="9715331"/>
            <a:ext cx="6477000" cy="2549226"/>
          </a:xfrm>
          <a:prstGeom prst="rect">
            <a:avLst/>
          </a:prstGeom>
        </p:spPr>
      </p:pic>
    </p:spTree>
    <p:extLst>
      <p:ext uri="{BB962C8B-B14F-4D97-AF65-F5344CB8AC3E}">
        <p14:creationId xmlns:p14="http://schemas.microsoft.com/office/powerpoint/2010/main" val="3056445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p:cNvSpPr>
            <a:spLocks noGrp="1"/>
          </p:cNvSpPr>
          <p:nvPr>
            <p:ph type="body" sz="quarter" idx="11"/>
          </p:nvPr>
        </p:nvSpPr>
        <p:spPr>
          <a:xfrm>
            <a:off x="1180798" y="3745593"/>
            <a:ext cx="16421402" cy="566822"/>
          </a:xfrm>
        </p:spPr>
        <p:txBody>
          <a:bodyPr/>
          <a:lstStyle/>
          <a:p>
            <a:r>
              <a:rPr lang="en-GB" dirty="0"/>
              <a:t>Power demand for cooling and ventilation systems</a:t>
            </a:r>
          </a:p>
        </p:txBody>
      </p:sp>
      <p:sp>
        <p:nvSpPr>
          <p:cNvPr id="4" name="Text Placeholder 3"/>
          <p:cNvSpPr>
            <a:spLocks noGrp="1"/>
          </p:cNvSpPr>
          <p:nvPr>
            <p:ph type="body" sz="quarter" idx="12"/>
          </p:nvPr>
        </p:nvSpPr>
        <p:spPr/>
        <p:txBody>
          <a:bodyPr/>
          <a:lstStyle/>
          <a:p>
            <a:r>
              <a:rPr lang="en-US" dirty="0"/>
              <a:t>Power demand is constant for RF loads</a:t>
            </a:r>
          </a:p>
          <a:p>
            <a:r>
              <a:rPr lang="en-US" dirty="0"/>
              <a:t>It varies for cryogenics and magnets depending on the machine configuration Z, W, H, </a:t>
            </a:r>
            <a:r>
              <a:rPr lang="en-US" dirty="0" err="1"/>
              <a:t>ttbar</a:t>
            </a:r>
            <a:r>
              <a:rPr lang="en-US" dirty="0"/>
              <a:t>.</a:t>
            </a:r>
          </a:p>
          <a:p>
            <a:endParaRPr lang="en-US" dirty="0"/>
          </a:p>
        </p:txBody>
      </p:sp>
      <p:sp>
        <p:nvSpPr>
          <p:cNvPr id="6" name="Title 5"/>
          <p:cNvSpPr>
            <a:spLocks noGrp="1"/>
          </p:cNvSpPr>
          <p:nvPr>
            <p:ph type="title"/>
          </p:nvPr>
        </p:nvSpPr>
        <p:spPr/>
        <p:txBody>
          <a:bodyPr/>
          <a:lstStyle/>
          <a:p>
            <a:r>
              <a:rPr lang="en-GB" dirty="0"/>
              <a:t>Cooling and Ventilation systems</a:t>
            </a:r>
          </a:p>
        </p:txBody>
      </p:sp>
      <p:sp>
        <p:nvSpPr>
          <p:cNvPr id="7" name="Text Placeholder 6"/>
          <p:cNvSpPr>
            <a:spLocks noGrp="1"/>
          </p:cNvSpPr>
          <p:nvPr>
            <p:ph type="body" sz="quarter" idx="14"/>
          </p:nvPr>
        </p:nvSpPr>
        <p:spPr/>
        <p:txBody>
          <a:bodyPr/>
          <a:lstStyle/>
          <a:p>
            <a:r>
              <a:rPr lang="en-GB" dirty="0"/>
              <a:t>Electricity &amp; Energy Management </a:t>
            </a:r>
          </a:p>
        </p:txBody>
      </p:sp>
      <p:graphicFrame>
        <p:nvGraphicFramePr>
          <p:cNvPr id="9" name="Table 8"/>
          <p:cNvGraphicFramePr>
            <a:graphicFrameLocks noGrp="1"/>
          </p:cNvGraphicFramePr>
          <p:nvPr>
            <p:extLst>
              <p:ext uri="{D42A27DB-BD31-4B8C-83A1-F6EECF244321}">
                <p14:modId xmlns:p14="http://schemas.microsoft.com/office/powerpoint/2010/main" val="856482149"/>
              </p:ext>
            </p:extLst>
          </p:nvPr>
        </p:nvGraphicFramePr>
        <p:xfrm>
          <a:off x="12496801" y="3684977"/>
          <a:ext cx="10926832" cy="6339840"/>
        </p:xfrm>
        <a:graphic>
          <a:graphicData uri="http://schemas.openxmlformats.org/drawingml/2006/table">
            <a:tbl>
              <a:tblPr firstRow="1" firstCol="1" bandRow="1"/>
              <a:tblGrid>
                <a:gridCol w="3962399">
                  <a:extLst>
                    <a:ext uri="{9D8B030D-6E8A-4147-A177-3AD203B41FA5}">
                      <a16:colId xmlns:a16="http://schemas.microsoft.com/office/drawing/2014/main" val="3359080359"/>
                    </a:ext>
                  </a:extLst>
                </a:gridCol>
                <a:gridCol w="1961745">
                  <a:extLst>
                    <a:ext uri="{9D8B030D-6E8A-4147-A177-3AD203B41FA5}">
                      <a16:colId xmlns:a16="http://schemas.microsoft.com/office/drawing/2014/main" val="847961582"/>
                    </a:ext>
                  </a:extLst>
                </a:gridCol>
                <a:gridCol w="1543455">
                  <a:extLst>
                    <a:ext uri="{9D8B030D-6E8A-4147-A177-3AD203B41FA5}">
                      <a16:colId xmlns:a16="http://schemas.microsoft.com/office/drawing/2014/main" val="1799561475"/>
                    </a:ext>
                  </a:extLst>
                </a:gridCol>
                <a:gridCol w="2133600">
                  <a:extLst>
                    <a:ext uri="{9D8B030D-6E8A-4147-A177-3AD203B41FA5}">
                      <a16:colId xmlns:a16="http://schemas.microsoft.com/office/drawing/2014/main" val="1933040631"/>
                    </a:ext>
                  </a:extLst>
                </a:gridCol>
                <a:gridCol w="1325633">
                  <a:extLst>
                    <a:ext uri="{9D8B030D-6E8A-4147-A177-3AD203B41FA5}">
                      <a16:colId xmlns:a16="http://schemas.microsoft.com/office/drawing/2014/main" val="841151171"/>
                    </a:ext>
                  </a:extLst>
                </a:gridCol>
              </a:tblGrid>
              <a:tr h="700078">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Electrical consumption (MW)</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Cooling</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Chillers</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Ventilation</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b="1" dirty="0">
                          <a:solidFill>
                            <a:srgbClr val="FFFFFF"/>
                          </a:solidFill>
                          <a:effectLst/>
                          <a:latin typeface="Calibri" panose="020F0502020204030204" pitchFamily="34" charset="0"/>
                          <a:ea typeface="Calibri" panose="020F0502020204030204" pitchFamily="34" charset="0"/>
                        </a:rPr>
                        <a:t>Total</a:t>
                      </a:r>
                      <a:endParaRPr lang="en-GB" sz="3200" dirty="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801581204"/>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POINT</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66950341"/>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A</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1.7</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4.2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840339027"/>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B</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0.3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1.0</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2.6</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78667653"/>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D</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1.7</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1.1</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4.2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157974262"/>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F</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0.3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1.0</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2.6</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975211309"/>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G</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1.7</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4.2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15315384"/>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H</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3.3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2.1</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2.1</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7.5</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929592072"/>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J</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1.7</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1.1</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1.3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4.2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46458351"/>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L</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5.5</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2.6</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2.5</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10.6</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837693680"/>
                  </a:ext>
                </a:extLst>
              </a:tr>
              <a:tr h="341899">
                <a:tc>
                  <a:txBody>
                    <a:bodyPr/>
                    <a:lstStyle/>
                    <a:p>
                      <a:pPr marL="0" marR="0" algn="ctr">
                        <a:spcBef>
                          <a:spcPts val="0"/>
                        </a:spcBef>
                        <a:spcAft>
                          <a:spcPts val="0"/>
                        </a:spcAft>
                      </a:pPr>
                      <a:r>
                        <a:rPr lang="en-GB" sz="3200" b="1">
                          <a:solidFill>
                            <a:srgbClr val="FFFFFF"/>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 </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01638998"/>
                  </a:ext>
                </a:extLst>
              </a:tr>
              <a:tr h="423303">
                <a:tc>
                  <a:txBody>
                    <a:bodyPr/>
                    <a:lstStyle/>
                    <a:p>
                      <a:pPr marL="0" marR="0" algn="ctr">
                        <a:spcBef>
                          <a:spcPts val="0"/>
                        </a:spcBef>
                        <a:spcAft>
                          <a:spcPts val="0"/>
                        </a:spcAft>
                      </a:pPr>
                      <a:r>
                        <a:rPr lang="en-GB" sz="3200" b="1" dirty="0">
                          <a:solidFill>
                            <a:srgbClr val="FFFFFF"/>
                          </a:solidFill>
                          <a:effectLst/>
                          <a:latin typeface="Calibri" panose="020F0502020204030204" pitchFamily="34" charset="0"/>
                          <a:ea typeface="Calibri" panose="020F0502020204030204" pitchFamily="34" charset="0"/>
                        </a:rPr>
                        <a:t>Total</a:t>
                      </a:r>
                      <a:endParaRPr lang="en-GB" sz="3200" dirty="0">
                        <a:effectLst/>
                        <a:latin typeface="Calibri" panose="020F050202020403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16.3</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11.2</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a:solidFill>
                            <a:srgbClr val="000000"/>
                          </a:solidFill>
                          <a:effectLst/>
                          <a:latin typeface="Calibri" panose="020F0502020204030204" pitchFamily="34" charset="0"/>
                          <a:ea typeface="Calibri" panose="020F0502020204030204" pitchFamily="34" charset="0"/>
                        </a:rPr>
                        <a:t>12.7</a:t>
                      </a:r>
                      <a:endParaRPr lang="en-GB" sz="320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GB" sz="3200" b="1" dirty="0">
                          <a:solidFill>
                            <a:srgbClr val="000000"/>
                          </a:solidFill>
                          <a:effectLst/>
                          <a:latin typeface="Calibri" panose="020F0502020204030204" pitchFamily="34" charset="0"/>
                          <a:ea typeface="Calibri" panose="020F0502020204030204" pitchFamily="34" charset="0"/>
                        </a:rPr>
                        <a:t>40.2</a:t>
                      </a:r>
                      <a:endParaRPr lang="en-GB" sz="3200" dirty="0">
                        <a:effectLst/>
                        <a:latin typeface="Calibri" panose="020F0502020204030204" pitchFamily="34" charset="0"/>
                        <a:ea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972598857"/>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061660974"/>
              </p:ext>
            </p:extLst>
          </p:nvPr>
        </p:nvGraphicFramePr>
        <p:xfrm>
          <a:off x="12935204" y="11293785"/>
          <a:ext cx="10471496" cy="1491615"/>
        </p:xfrm>
        <a:graphic>
          <a:graphicData uri="http://schemas.openxmlformats.org/drawingml/2006/table">
            <a:tbl>
              <a:tblPr>
                <a:tableStyleId>{5C22544A-7EE6-4342-B048-85BDC9FD1C3A}</a:tableStyleId>
              </a:tblPr>
              <a:tblGrid>
                <a:gridCol w="3985769">
                  <a:extLst>
                    <a:ext uri="{9D8B030D-6E8A-4147-A177-3AD203B41FA5}">
                      <a16:colId xmlns:a16="http://schemas.microsoft.com/office/drawing/2014/main" val="528667075"/>
                    </a:ext>
                  </a:extLst>
                </a:gridCol>
                <a:gridCol w="916399">
                  <a:extLst>
                    <a:ext uri="{9D8B030D-6E8A-4147-A177-3AD203B41FA5}">
                      <a16:colId xmlns:a16="http://schemas.microsoft.com/office/drawing/2014/main" val="2980119735"/>
                    </a:ext>
                  </a:extLst>
                </a:gridCol>
                <a:gridCol w="1392332">
                  <a:extLst>
                    <a:ext uri="{9D8B030D-6E8A-4147-A177-3AD203B41FA5}">
                      <a16:colId xmlns:a16="http://schemas.microsoft.com/office/drawing/2014/main" val="4016372471"/>
                    </a:ext>
                  </a:extLst>
                </a:gridCol>
                <a:gridCol w="1392332">
                  <a:extLst>
                    <a:ext uri="{9D8B030D-6E8A-4147-A177-3AD203B41FA5}">
                      <a16:colId xmlns:a16="http://schemas.microsoft.com/office/drawing/2014/main" val="2973682913"/>
                    </a:ext>
                  </a:extLst>
                </a:gridCol>
                <a:gridCol w="1392332">
                  <a:extLst>
                    <a:ext uri="{9D8B030D-6E8A-4147-A177-3AD203B41FA5}">
                      <a16:colId xmlns:a16="http://schemas.microsoft.com/office/drawing/2014/main" val="1241883353"/>
                    </a:ext>
                  </a:extLst>
                </a:gridCol>
                <a:gridCol w="1392332">
                  <a:extLst>
                    <a:ext uri="{9D8B030D-6E8A-4147-A177-3AD203B41FA5}">
                      <a16:colId xmlns:a16="http://schemas.microsoft.com/office/drawing/2014/main" val="1598842850"/>
                    </a:ext>
                  </a:extLst>
                </a:gridCol>
              </a:tblGrid>
              <a:tr h="190500">
                <a:tc>
                  <a:txBody>
                    <a:bodyPr/>
                    <a:lstStyle/>
                    <a:p>
                      <a:pPr algn="l" fontAlgn="b"/>
                      <a:endParaRPr lang="en-GB" sz="3200" b="0" i="0" u="none" strike="noStrike" dirty="0">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Z</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W</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H</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TT</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3074361551"/>
                  </a:ext>
                </a:extLst>
              </a:tr>
              <a:tr h="190500">
                <a:tc>
                  <a:txBody>
                    <a:bodyPr/>
                    <a:lstStyle/>
                    <a:p>
                      <a:pPr algn="l" fontAlgn="b"/>
                      <a:r>
                        <a:rPr lang="en-GB" sz="3200" u="none" strike="noStrike">
                          <a:effectLst/>
                          <a:latin typeface="+mn-lt"/>
                        </a:rPr>
                        <a:t>Beam energy (GeV)</a:t>
                      </a:r>
                      <a:endParaRPr lang="en-GB" sz="3200" b="0" i="0" u="none" strike="noStrike">
                        <a:solidFill>
                          <a:srgbClr val="000000"/>
                        </a:solidFill>
                        <a:effectLst/>
                        <a:latin typeface="+mn-lt"/>
                      </a:endParaRPr>
                    </a:p>
                  </a:txBody>
                  <a:tcPr marL="9525" marR="9525" marT="9525" marB="0" anchor="b"/>
                </a:tc>
                <a:tc>
                  <a:txBody>
                    <a:bodyPr/>
                    <a:lstStyle/>
                    <a:p>
                      <a:pPr algn="l" fontAlgn="b"/>
                      <a:endParaRPr lang="en-GB" sz="3200" b="0" i="0" u="none" strike="noStrike">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45.6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80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120</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182.5</a:t>
                      </a:r>
                      <a:endParaRPr lang="en-GB" sz="32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42701294"/>
                  </a:ext>
                </a:extLst>
              </a:tr>
              <a:tr h="190500">
                <a:tc>
                  <a:txBody>
                    <a:bodyPr/>
                    <a:lstStyle/>
                    <a:p>
                      <a:pPr algn="l" fontAlgn="b"/>
                      <a:r>
                        <a:rPr lang="en-GB" sz="3200" u="none" strike="noStrike">
                          <a:effectLst/>
                          <a:latin typeface="+mn-lt"/>
                        </a:rPr>
                        <a:t>Pcv (MW)</a:t>
                      </a:r>
                      <a:endParaRPr lang="en-GB" sz="3200" b="0" i="0" u="none" strike="noStrike">
                        <a:solidFill>
                          <a:srgbClr val="000000"/>
                        </a:solidFill>
                        <a:effectLst/>
                        <a:latin typeface="+mn-lt"/>
                      </a:endParaRPr>
                    </a:p>
                  </a:txBody>
                  <a:tcPr marL="9525" marR="9525" marT="9525" marB="0" anchor="b"/>
                </a:tc>
                <a:tc>
                  <a:txBody>
                    <a:bodyPr/>
                    <a:lstStyle/>
                    <a:p>
                      <a:pPr algn="l" fontAlgn="b"/>
                      <a:r>
                        <a:rPr lang="en-GB" sz="3200" u="none" strike="noStrike" dirty="0">
                          <a:effectLst/>
                          <a:latin typeface="+mn-lt"/>
                        </a:rPr>
                        <a:t>all</a:t>
                      </a:r>
                      <a:endParaRPr lang="en-GB" sz="3200" b="0" i="0" u="none" strike="noStrike" dirty="0">
                        <a:solidFill>
                          <a:srgbClr val="000000"/>
                        </a:solidFill>
                        <a:effectLst/>
                        <a:latin typeface="+mn-lt"/>
                      </a:endParaRPr>
                    </a:p>
                  </a:txBody>
                  <a:tcPr marL="9525" marR="9525" marT="9525" marB="0" anchor="b"/>
                </a:tc>
                <a:tc>
                  <a:txBody>
                    <a:bodyPr/>
                    <a:lstStyle/>
                    <a:p>
                      <a:pPr algn="ctr" fontAlgn="ctr"/>
                      <a:r>
                        <a:rPr lang="en-GB" sz="3200" u="none" strike="noStrike">
                          <a:effectLst/>
                          <a:latin typeface="+mn-lt"/>
                        </a:rPr>
                        <a:t>33</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34</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a:effectLst/>
                          <a:latin typeface="+mn-lt"/>
                        </a:rPr>
                        <a:t>36</a:t>
                      </a:r>
                      <a:endParaRPr lang="en-GB" sz="3200" b="0" i="0" u="none" strike="noStrike">
                        <a:solidFill>
                          <a:srgbClr val="000000"/>
                        </a:solidFill>
                        <a:effectLst/>
                        <a:latin typeface="+mn-lt"/>
                      </a:endParaRPr>
                    </a:p>
                  </a:txBody>
                  <a:tcPr marL="9525" marR="9525" marT="9525" marB="0" anchor="ctr"/>
                </a:tc>
                <a:tc>
                  <a:txBody>
                    <a:bodyPr/>
                    <a:lstStyle/>
                    <a:p>
                      <a:pPr algn="ctr" fontAlgn="ctr"/>
                      <a:r>
                        <a:rPr lang="en-GB" sz="3200" u="none" strike="noStrike" dirty="0">
                          <a:effectLst/>
                          <a:latin typeface="+mn-lt"/>
                        </a:rPr>
                        <a:t>40.2</a:t>
                      </a:r>
                    </a:p>
                  </a:txBody>
                  <a:tcPr marL="9525" marR="9525" marT="9525" marB="0" anchor="ctr"/>
                </a:tc>
                <a:extLst>
                  <a:ext uri="{0D108BD9-81ED-4DB2-BD59-A6C34878D82A}">
                    <a16:rowId xmlns:a16="http://schemas.microsoft.com/office/drawing/2014/main" val="2536434535"/>
                  </a:ext>
                </a:extLst>
              </a:tr>
            </a:tbl>
          </a:graphicData>
        </a:graphic>
      </p:graphicFrame>
    </p:spTree>
    <p:extLst>
      <p:ext uri="{BB962C8B-B14F-4D97-AF65-F5344CB8AC3E}">
        <p14:creationId xmlns:p14="http://schemas.microsoft.com/office/powerpoint/2010/main" val="3624305732"/>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3456</TotalTime>
  <Words>3045</Words>
  <Application>Microsoft Office PowerPoint</Application>
  <PresentationFormat>Custom</PresentationFormat>
  <Paragraphs>1069</Paragraphs>
  <Slides>26</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26</vt:i4>
      </vt:variant>
    </vt:vector>
  </HeadingPairs>
  <TitlesOfParts>
    <vt:vector size="32" baseType="lpstr">
      <vt:lpstr>Arial</vt:lpstr>
      <vt:lpstr>Calibri</vt:lpstr>
      <vt:lpstr>Wingdings</vt:lpstr>
      <vt:lpstr>Introslides</vt:lpstr>
      <vt:lpstr>Titleslides, Conclusion</vt:lpstr>
      <vt:lpstr>Content Slides - Deep Blue</vt:lpstr>
      <vt:lpstr>PowerPoint Presentation</vt:lpstr>
      <vt:lpstr>Update of the power demand for  FCC-ee </vt:lpstr>
      <vt:lpstr>Abstract</vt:lpstr>
      <vt:lpstr>Content</vt:lpstr>
      <vt:lpstr>Radio-frequency systems</vt:lpstr>
      <vt:lpstr>Cryogenic systems</vt:lpstr>
      <vt:lpstr>Storage Ring Magnet systems</vt:lpstr>
      <vt:lpstr>Booster Magnet systems</vt:lpstr>
      <vt:lpstr>Cooling and Ventilation systems</vt:lpstr>
      <vt:lpstr>Total power demand by machine configuration</vt:lpstr>
      <vt:lpstr>Estimation uncertainties</vt:lpstr>
      <vt:lpstr>Power demand per points, focus RF loads</vt:lpstr>
      <vt:lpstr>Power demand per points, configuration Z, W, H</vt:lpstr>
      <vt:lpstr>Power demand per points, configuration TTbar</vt:lpstr>
      <vt:lpstr>Electrical sub-stations, FCC-ee</vt:lpstr>
      <vt:lpstr>Electrical sub-stations, FCC-hh</vt:lpstr>
      <vt:lpstr>Energy consumption, 45,6 GeV (Z)</vt:lpstr>
      <vt:lpstr>Energy consumption, 80 GeV (H)</vt:lpstr>
      <vt:lpstr>Energy consumption, 120 GeV (W)</vt:lpstr>
      <vt:lpstr>Energy consumption, 182.5 GeV (TT)</vt:lpstr>
      <vt:lpstr>Energy consumption, 182.5 GeV (TT)</vt:lpstr>
      <vt:lpstr>CERN energy consumption with Meyrin site, SPS and FCC</vt:lpstr>
      <vt:lpstr>Optimization of the accelerator systems</vt:lpstr>
      <vt:lpstr>Ways to reduce energy consumption</vt:lpstr>
      <vt:lpstr>Summary</vt:lpstr>
      <vt:lpstr>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Jean-Paul Burnet</cp:lastModifiedBy>
  <cp:revision>842</cp:revision>
  <dcterms:created xsi:type="dcterms:W3CDTF">2020-10-29T13:06:43Z</dcterms:created>
  <dcterms:modified xsi:type="dcterms:W3CDTF">2022-06-02T08:34:54Z</dcterms:modified>
</cp:coreProperties>
</file>