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  <p:sldMasterId id="2147483648" r:id="rId2"/>
    <p:sldMasterId id="2147483650" r:id="rId3"/>
  </p:sldMasterIdLst>
  <p:notesMasterIdLst>
    <p:notesMasterId r:id="rId20"/>
  </p:notesMasterIdLst>
  <p:sldIdLst>
    <p:sldId id="257" r:id="rId4"/>
    <p:sldId id="259" r:id="rId5"/>
    <p:sldId id="271" r:id="rId6"/>
    <p:sldId id="273" r:id="rId7"/>
    <p:sldId id="278" r:id="rId8"/>
    <p:sldId id="274" r:id="rId9"/>
    <p:sldId id="282" r:id="rId10"/>
    <p:sldId id="277" r:id="rId11"/>
    <p:sldId id="280" r:id="rId12"/>
    <p:sldId id="276" r:id="rId13"/>
    <p:sldId id="281" r:id="rId14"/>
    <p:sldId id="275" r:id="rId15"/>
    <p:sldId id="283" r:id="rId16"/>
    <p:sldId id="270" r:id="rId17"/>
    <p:sldId id="258" r:id="rId18"/>
    <p:sldId id="279" r:id="rId19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00FF"/>
    <a:srgbClr val="CB0000"/>
    <a:srgbClr val="F1FF82"/>
    <a:srgbClr val="0000BC"/>
    <a:srgbClr val="941700"/>
    <a:srgbClr val="FFFF00"/>
    <a:srgbClr val="660033"/>
    <a:srgbClr val="0F124A"/>
    <a:srgbClr val="DFDF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712" autoAdjust="0"/>
  </p:normalViewPr>
  <p:slideViewPr>
    <p:cSldViewPr>
      <p:cViewPr varScale="1">
        <p:scale>
          <a:sx n="150" d="100"/>
          <a:sy n="150" d="100"/>
        </p:scale>
        <p:origin x="459" y="57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31.05.2022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91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png"/><Relationship Id="rId4" Type="http://schemas.openxmlformats.org/officeDocument/2006/relationships/image" Target="../media/image19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gitlab.cern.ch/acc-models/fcc/fcc-ee-lattice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indico.cern.ch/event/1118299/contributions/4766789/attachments/2409541/4122785/Bx%2A10cm_Oide_220317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F1DD26-46A7-4F28-A9DD-12DBED9C38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Baseline optics and layout for the FCC-</a:t>
            </a:r>
            <a:r>
              <a:rPr lang="en-US" dirty="0" err="1"/>
              <a:t>ee</a:t>
            </a:r>
            <a:r>
              <a:rPr lang="en-US" dirty="0"/>
              <a:t> collider Ring</a:t>
            </a:r>
            <a:endParaRPr lang="en-GB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DD9D56D-FFFD-424E-A8FF-7A6C0B0AEB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504" y="3219822"/>
            <a:ext cx="8352928" cy="517241"/>
          </a:xfrm>
        </p:spPr>
        <p:txBody>
          <a:bodyPr/>
          <a:lstStyle/>
          <a:p>
            <a:r>
              <a:rPr lang="en-US" dirty="0"/>
              <a:t>M. Hofer</a:t>
            </a:r>
            <a:br>
              <a:rPr lang="en-US" dirty="0"/>
            </a:br>
            <a:r>
              <a:rPr lang="en-US" dirty="0"/>
              <a:t> Many thanks to K. </a:t>
            </a:r>
            <a:r>
              <a:rPr lang="en-US" dirty="0" err="1"/>
              <a:t>Oide</a:t>
            </a:r>
            <a:r>
              <a:rPr lang="en-US" dirty="0"/>
              <a:t>, T. </a:t>
            </a:r>
            <a:r>
              <a:rPr lang="en-US" dirty="0" err="1"/>
              <a:t>Raubenheimer</a:t>
            </a:r>
            <a:r>
              <a:rPr lang="en-US" dirty="0"/>
              <a:t>, D. </a:t>
            </a:r>
            <a:r>
              <a:rPr lang="en-US" dirty="0" err="1"/>
              <a:t>Shatilov</a:t>
            </a:r>
            <a:r>
              <a:rPr lang="en-US" dirty="0"/>
              <a:t>, R. Tomás, F. Zimmermann, </a:t>
            </a:r>
            <a:br>
              <a:rPr lang="en-US" dirty="0"/>
            </a:br>
            <a:r>
              <a:rPr lang="en-US" dirty="0"/>
              <a:t>and all colleagues from the FCC-</a:t>
            </a:r>
            <a:r>
              <a:rPr lang="en-US" dirty="0" err="1"/>
              <a:t>ee</a:t>
            </a:r>
            <a:r>
              <a:rPr lang="en-US" dirty="0"/>
              <a:t> collaboration</a:t>
            </a:r>
          </a:p>
          <a:p>
            <a:endParaRPr lang="en-GB" dirty="0"/>
          </a:p>
        </p:txBody>
      </p:sp>
      <p:sp>
        <p:nvSpPr>
          <p:cNvPr id="5" name="TextBox 22">
            <a:extLst>
              <a:ext uri="{FF2B5EF4-FFF2-40B4-BE49-F238E27FC236}">
                <a16:creationId xmlns:a16="http://schemas.microsoft.com/office/drawing/2014/main" id="{C089D185-BB9C-5DF9-2E92-4C6B04FCE5C4}"/>
              </a:ext>
            </a:extLst>
          </p:cNvPr>
          <p:cNvSpPr txBox="1"/>
          <p:nvPr/>
        </p:nvSpPr>
        <p:spPr>
          <a:xfrm>
            <a:off x="971600" y="4699505"/>
            <a:ext cx="81189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804587" rtl="0" eaLnBrk="1" latinLnBrk="0" hangingPunct="1">
              <a:defRPr sz="15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2293" algn="l" defTabSz="804587" rtl="0" eaLnBrk="1" latinLnBrk="0" hangingPunct="1">
              <a:defRPr sz="15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587" algn="l" defTabSz="804587" rtl="0" eaLnBrk="1" latinLnBrk="0" hangingPunct="1">
              <a:defRPr sz="15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6880" algn="l" defTabSz="804587" rtl="0" eaLnBrk="1" latinLnBrk="0" hangingPunct="1">
              <a:defRPr sz="15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9172" algn="l" defTabSz="804587" rtl="0" eaLnBrk="1" latinLnBrk="0" hangingPunct="1">
              <a:defRPr sz="15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466" algn="l" defTabSz="804587" rtl="0" eaLnBrk="1" latinLnBrk="0" hangingPunct="1">
              <a:defRPr sz="15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13759" algn="l" defTabSz="804587" rtl="0" eaLnBrk="1" latinLnBrk="0" hangingPunct="1">
              <a:defRPr sz="15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16053" algn="l" defTabSz="804587" rtl="0" eaLnBrk="1" latinLnBrk="0" hangingPunct="1">
              <a:defRPr sz="15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8346" algn="l" defTabSz="804587" rtl="0" eaLnBrk="1" latinLnBrk="0" hangingPunct="1">
              <a:defRPr sz="15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900" b="1" dirty="0"/>
              <a:t>FCCIS</a:t>
            </a:r>
            <a:r>
              <a:rPr lang="en-US" sz="900" dirty="0"/>
              <a:t> – </a:t>
            </a:r>
            <a:r>
              <a:rPr lang="en-US" sz="900" b="1" dirty="0"/>
              <a:t>The Future Circular Collider Innovation Study</a:t>
            </a:r>
            <a:r>
              <a:rPr lang="en-US" sz="900" dirty="0"/>
              <a:t>. This INFRADEV Research and Innovation Action project receives funding from the European Union’s H2020 Framework </a:t>
            </a:r>
            <a:r>
              <a:rPr lang="en-US" sz="900" dirty="0" err="1"/>
              <a:t>Programme</a:t>
            </a:r>
            <a:r>
              <a:rPr lang="en-US" sz="900" dirty="0"/>
              <a:t> under grant agreement no. 951754</a:t>
            </a:r>
            <a:endParaRPr lang="en-CH" sz="800" dirty="0">
              <a:solidFill>
                <a:srgbClr val="0F124A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E8D4E1-5019-CE69-6336-4D43980B56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97" y="4691011"/>
            <a:ext cx="567626" cy="37782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33979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68365-D64B-4186-8A70-00D4C87CDA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0FF4719-96D4-424F-8F11-B605D7A12288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122391" y="1001320"/>
                <a:ext cx="8809640" cy="27472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After preliminary survey of surface sites, </a:t>
                </a:r>
                <a:br>
                  <a:rPr lang="en-US" dirty="0"/>
                </a:br>
                <a:r>
                  <a:rPr lang="en-US" dirty="0"/>
                  <a:t>recommendation is to place RF in points H and L</a:t>
                </a:r>
                <a:br>
                  <a:rPr lang="en-US" dirty="0"/>
                </a:br>
                <a:r>
                  <a:rPr lang="en-US" dirty="0"/>
                  <a:t>(see presentation by K. Hanke)</a:t>
                </a:r>
              </a:p>
              <a:p>
                <a:pPr marL="625950" lvl="1" indent="-285750"/>
                <a:r>
                  <a:rPr lang="en-US" dirty="0"/>
                  <a:t>In case of 2-IP, straight sections D and J also feasible</a:t>
                </a:r>
              </a:p>
              <a:p>
                <a:pPr marL="285750" indent="-285750"/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To reduce the uncertainty on center-of-mass energy,</a:t>
                </a:r>
                <a:br>
                  <a:rPr lang="en-US" dirty="0"/>
                </a:br>
                <a:r>
                  <a:rPr lang="en-US" dirty="0"/>
                  <a:t>RF located in a single place for Z and W operation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operation, RF cavities distributed between points H and L</a:t>
                </a:r>
              </a:p>
              <a:p>
                <a:pPr marL="625950" lvl="1" indent="-285750"/>
                <a:r>
                  <a:rPr lang="en-US" dirty="0"/>
                  <a:t>Different RF settings and their impact on center-of-mass energies</a:t>
                </a:r>
                <a:br>
                  <a:rPr lang="en-US" dirty="0"/>
                </a:br>
                <a:r>
                  <a:rPr lang="en-US" dirty="0"/>
                  <a:t>under study (see talk by J. </a:t>
                </a:r>
                <a:r>
                  <a:rPr lang="en-US" dirty="0" err="1"/>
                  <a:t>Keintzel</a:t>
                </a:r>
                <a:r>
                  <a:rPr lang="en-US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625950" lvl="1" indent="-285750"/>
                <a:endParaRPr lang="en-US" dirty="0"/>
              </a:p>
              <a:p>
                <a:br>
                  <a:rPr lang="en-US" dirty="0"/>
                </a:br>
                <a:endParaRPr lang="en-US" dirty="0"/>
              </a:p>
              <a:p>
                <a:pPr marL="625950" lvl="1" indent="-285750"/>
                <a:endParaRPr lang="en-US" dirty="0"/>
              </a:p>
            </p:txBody>
          </p:sp>
        </mc:Choice>
        <mc:Fallback xmlns="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0FF4719-96D4-424F-8F11-B605D7A122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122391" y="1001320"/>
                <a:ext cx="8809640" cy="2747250"/>
              </a:xfrm>
              <a:blipFill>
                <a:blip r:embed="rId2"/>
                <a:stretch>
                  <a:fillRect l="-277" t="-887" b="-73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74114EBC-9583-4488-8592-C5F9F6F3C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490690"/>
            <a:ext cx="8263350" cy="481782"/>
          </a:xfrm>
        </p:spPr>
        <p:txBody>
          <a:bodyPr/>
          <a:lstStyle/>
          <a:p>
            <a:r>
              <a:rPr lang="en-US" dirty="0"/>
              <a:t>RF insertions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BEBA7DC-A205-44D9-BD3E-2229148A70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1AF9FD0-F6DE-B079-1D86-8FCA1AA315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17128"/>
            <a:ext cx="2808312" cy="2808312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3F5426E7-272D-33CE-8322-9D41EACF809D}"/>
              </a:ext>
            </a:extLst>
          </p:cNvPr>
          <p:cNvSpPr/>
          <p:nvPr/>
        </p:nvSpPr>
        <p:spPr>
          <a:xfrm>
            <a:off x="6732240" y="507714"/>
            <a:ext cx="936104" cy="71460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7A5F75A-3559-097E-4CE5-F9D9F6D1E3D0}"/>
              </a:ext>
            </a:extLst>
          </p:cNvPr>
          <p:cNvSpPr/>
          <p:nvPr/>
        </p:nvSpPr>
        <p:spPr>
          <a:xfrm>
            <a:off x="6810238" y="1749209"/>
            <a:ext cx="936104" cy="71460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468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68365-D64B-4186-8A70-00D4C87CDA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0FF4719-96D4-424F-8F11-B605D7A12288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122391" y="1001320"/>
                <a:ext cx="8809640" cy="27472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RF insertion layout similar to CDR</a:t>
                </a:r>
              </a:p>
              <a:p>
                <a:pPr marL="625950" lvl="1" indent="-285750"/>
                <a:r>
                  <a:rPr lang="en-US" dirty="0"/>
                  <a:t>Drift Space for cavities extended to 52 m</a:t>
                </a:r>
              </a:p>
              <a:p>
                <a:pPr marL="625950" lvl="1" indent="-285750"/>
                <a:endParaRPr lang="en-US" dirty="0"/>
              </a:p>
              <a:p>
                <a:pPr marL="625950" lvl="1" indent="-285750"/>
                <a:r>
                  <a:rPr lang="en-US" dirty="0"/>
                  <a:t>At Z and W, separate RF for</a:t>
                </a:r>
                <a:br>
                  <a:rPr lang="en-US" dirty="0"/>
                </a:br>
                <a:r>
                  <a:rPr lang="en-US" dirty="0"/>
                  <a:t>each beam</a:t>
                </a:r>
              </a:p>
              <a:p>
                <a:pPr marL="966150" lvl="2" indent="-285750"/>
                <a:r>
                  <a:rPr lang="en-US" dirty="0"/>
                  <a:t>Beam crossing in </a:t>
                </a:r>
                <a:br>
                  <a:rPr lang="en-US" dirty="0"/>
                </a:br>
                <a:r>
                  <a:rPr lang="en-US" dirty="0"/>
                  <a:t>the middle of the insertion </a:t>
                </a:r>
              </a:p>
              <a:p>
                <a:pPr marL="625950" lvl="1" indent="-285750"/>
                <a:endParaRPr lang="en-US" dirty="0"/>
              </a:p>
              <a:p>
                <a:pPr marL="625950" lvl="1" indent="-285750"/>
                <a:r>
                  <a:rPr lang="en-US" dirty="0"/>
                  <a:t>Common RF for </a:t>
                </a:r>
                <a:br>
                  <a:rPr lang="en-US" dirty="0"/>
                </a:br>
                <a:r>
                  <a:rPr lang="en-US" dirty="0"/>
                  <a:t>H and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 operation modes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625950" lvl="1" indent="-285750"/>
                <a:endParaRPr lang="en-US" dirty="0"/>
              </a:p>
              <a:p>
                <a:br>
                  <a:rPr lang="en-US" dirty="0"/>
                </a:br>
                <a:endParaRPr lang="en-US" dirty="0"/>
              </a:p>
              <a:p>
                <a:pPr marL="625950" lvl="1" indent="-285750"/>
                <a:endParaRPr lang="en-US" dirty="0"/>
              </a:p>
            </p:txBody>
          </p:sp>
        </mc:Choice>
        <mc:Fallback xmlns="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0FF4719-96D4-424F-8F11-B605D7A122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122391" y="1001320"/>
                <a:ext cx="8809640" cy="2747250"/>
              </a:xfrm>
              <a:blipFill>
                <a:blip r:embed="rId2"/>
                <a:stretch>
                  <a:fillRect l="-277" t="-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74114EBC-9583-4488-8592-C5F9F6F3C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490690"/>
            <a:ext cx="8263350" cy="481782"/>
          </a:xfrm>
        </p:spPr>
        <p:txBody>
          <a:bodyPr/>
          <a:lstStyle/>
          <a:p>
            <a:r>
              <a:rPr lang="en-US" dirty="0"/>
              <a:t>RF insertions II</a:t>
            </a:r>
            <a:endParaRPr lang="en-GB" dirty="0"/>
          </a:p>
        </p:txBody>
      </p:sp>
      <p:grpSp>
        <p:nvGrpSpPr>
          <p:cNvPr id="9" name="Group">
            <a:extLst>
              <a:ext uri="{FF2B5EF4-FFF2-40B4-BE49-F238E27FC236}">
                <a16:creationId xmlns:a16="http://schemas.microsoft.com/office/drawing/2014/main" id="{98C321C5-0F3C-98EA-62F8-4882A662CA25}"/>
              </a:ext>
            </a:extLst>
          </p:cNvPr>
          <p:cNvGrpSpPr/>
          <p:nvPr/>
        </p:nvGrpSpPr>
        <p:grpSpPr>
          <a:xfrm>
            <a:off x="4685709" y="411510"/>
            <a:ext cx="4422795" cy="1329462"/>
            <a:chOff x="52615" y="-197846"/>
            <a:chExt cx="10889683" cy="3493098"/>
          </a:xfrm>
        </p:grpSpPr>
        <p:pic>
          <p:nvPicPr>
            <p:cNvPr id="10" name="Image">
              <a:extLst>
                <a:ext uri="{FF2B5EF4-FFF2-40B4-BE49-F238E27FC236}">
                  <a16:creationId xmlns:a16="http://schemas.microsoft.com/office/drawing/2014/main" id="{1B1769B5-E65C-475F-8D7D-C5D61EAF85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28035" b="16866"/>
            <a:stretch>
              <a:fillRect/>
            </a:stretch>
          </p:blipFill>
          <p:spPr>
            <a:xfrm>
              <a:off x="309867" y="0"/>
              <a:ext cx="10632431" cy="3295252"/>
            </a:xfrm>
            <a:prstGeom prst="rect">
              <a:avLst/>
            </a:prstGeom>
            <a:ln w="25400" cap="flat">
              <a:solidFill>
                <a:schemeClr val="accent4">
                  <a:hueOff val="-476017"/>
                  <a:lumOff val="-10042"/>
                </a:schemeClr>
              </a:solidFill>
              <a:prstDash val="solid"/>
              <a:miter lim="400000"/>
            </a:ln>
            <a:effectLst/>
          </p:spPr>
        </p:pic>
        <p:sp>
          <p:nvSpPr>
            <p:cNvPr id="11" name="F.K. Valchkova">
              <a:extLst>
                <a:ext uri="{FF2B5EF4-FFF2-40B4-BE49-F238E27FC236}">
                  <a16:creationId xmlns:a16="http://schemas.microsoft.com/office/drawing/2014/main" id="{86815E8E-F228-7F3E-37AD-DC01ED5A6F7F}"/>
                </a:ext>
              </a:extLst>
            </p:cNvPr>
            <p:cNvSpPr txBox="1"/>
            <p:nvPr/>
          </p:nvSpPr>
          <p:spPr>
            <a:xfrm>
              <a:off x="52615" y="-197846"/>
              <a:ext cx="3523161" cy="585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1" algn="l" defTabSz="825500">
                <a:spcBef>
                  <a:spcPts val="1600"/>
                </a:spcBef>
                <a:defRPr spc="-24">
                  <a:latin typeface="Founders Grotesk"/>
                  <a:ea typeface="Founders Grotesk"/>
                  <a:cs typeface="Founders Grotesk"/>
                  <a:sym typeface="Founders Grotesk"/>
                </a:defRPr>
              </a:pPr>
              <a:r>
                <a:rPr dirty="0"/>
                <a:t>F.K. </a:t>
              </a:r>
              <a:r>
                <a:rPr dirty="0" err="1"/>
                <a:t>Valchkova</a:t>
              </a:r>
              <a:endParaRPr dirty="0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B8A87F2C-4535-1D41-234B-657105AC3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480" y="3472019"/>
            <a:ext cx="4644008" cy="15480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B18156-1E25-B954-1079-DDED1E83CF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480" y="1887846"/>
            <a:ext cx="4644000" cy="154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FA7064A-EE67-EFDA-5809-9EFBA54BC133}"/>
                  </a:ext>
                </a:extLst>
              </p:cNvPr>
              <p:cNvSpPr txBox="1"/>
              <p:nvPr/>
            </p:nvSpPr>
            <p:spPr>
              <a:xfrm>
                <a:off x="3740369" y="3622421"/>
                <a:ext cx="652127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lang="en-US" sz="3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FA7064A-EE67-EFDA-5809-9EFBA54BC1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0369" y="3622421"/>
                <a:ext cx="652127" cy="56682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A9EC42C-9E1E-23B6-11DD-7FE243F3AC6F}"/>
                  </a:ext>
                </a:extLst>
              </p:cNvPr>
              <p:cNvSpPr txBox="1"/>
              <p:nvPr/>
            </p:nvSpPr>
            <p:spPr>
              <a:xfrm>
                <a:off x="3627731" y="1863925"/>
                <a:ext cx="652127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A9EC42C-9E1E-23B6-11DD-7FE243F3AC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7731" y="1863925"/>
                <a:ext cx="652127" cy="56682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91314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68365-D64B-4186-8A70-00D4C87CDA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0FF4719-96D4-424F-8F11-B605D7A12288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225139" y="1059582"/>
                <a:ext cx="8809640" cy="27472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Chromaticity correction by families of non-interleaved </a:t>
                </a:r>
                <a:r>
                  <a:rPr lang="en-US" dirty="0" err="1"/>
                  <a:t>sextupole</a:t>
                </a:r>
                <a:r>
                  <a:rPr lang="en-US" dirty="0"/>
                  <a:t> pairs, </a:t>
                </a:r>
                <a:br>
                  <a:rPr lang="en-US" dirty="0"/>
                </a:br>
                <a:r>
                  <a:rPr lang="en-US" dirty="0"/>
                  <a:t>with –I transform between </a:t>
                </a:r>
                <a:r>
                  <a:rPr lang="en-US" dirty="0" err="1"/>
                  <a:t>sextupoles</a:t>
                </a:r>
                <a:endParaRPr lang="en-US" dirty="0"/>
              </a:p>
              <a:p>
                <a:pPr marL="625950" lvl="1" indent="-285750"/>
                <a:r>
                  <a:rPr lang="en-US" dirty="0"/>
                  <a:t>All 75(Z) /  146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) </a:t>
                </a:r>
                <a:r>
                  <a:rPr lang="en-US" dirty="0" err="1"/>
                  <a:t>sextupole</a:t>
                </a:r>
                <a:r>
                  <a:rPr lang="en-US" dirty="0"/>
                  <a:t> pair used in dynamic aperture optimization</a:t>
                </a:r>
                <a:br>
                  <a:rPr lang="en-US" dirty="0"/>
                </a:br>
                <a:r>
                  <a:rPr lang="en-US" dirty="0"/>
                  <a:t>Impact of reducing number of </a:t>
                </a:r>
                <a:r>
                  <a:rPr lang="en-US" dirty="0" err="1"/>
                  <a:t>sextupole</a:t>
                </a:r>
                <a:r>
                  <a:rPr lang="en-US" dirty="0"/>
                  <a:t> families under study</a:t>
                </a:r>
                <a:br>
                  <a:rPr lang="en-US" dirty="0"/>
                </a:br>
                <a:br>
                  <a:rPr lang="en-US" dirty="0"/>
                </a:b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For on-momentum top-up injection, </a:t>
                </a:r>
                <a:br>
                  <a:rPr lang="en-US" dirty="0"/>
                </a:br>
                <a:r>
                  <a:rPr lang="en-US" dirty="0"/>
                  <a:t>a dynamic aperture of more than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 is required</a:t>
                </a:r>
              </a:p>
              <a:p>
                <a:pPr marL="625950" lvl="1" indent="-285750"/>
                <a:r>
                  <a:rPr lang="en-US" dirty="0"/>
                  <a:t>For off-momentum injection, DA &gt;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 for </a:t>
                </a:r>
                <a:br>
                  <a:rPr lang="en-US" dirty="0"/>
                </a:br>
                <a:r>
                  <a:rPr lang="en-US" dirty="0"/>
                  <a:t>chosen setting of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Target for momentum acceptance based on beam lifetime</a:t>
                </a:r>
                <a:br>
                  <a:rPr lang="en-US" dirty="0"/>
                </a:br>
                <a:r>
                  <a:rPr lang="en-US" dirty="0"/>
                  <a:t>in the presence of large energy spread due to </a:t>
                </a:r>
                <a:r>
                  <a:rPr lang="en-US" dirty="0" err="1"/>
                  <a:t>beamstrahlung</a:t>
                </a:r>
                <a:endParaRPr lang="en-US" dirty="0"/>
              </a:p>
              <a:p>
                <a:pPr marL="625950" lvl="1" indent="-285750"/>
                <a:r>
                  <a:rPr lang="en-US" dirty="0"/>
                  <a:t>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, requirement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𝑎𝑐𝑐𝑒𝑝𝑡𝑎𝑛𝑐𝑒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&gt;2.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dirty="0"/>
                  <a:t>, while for</a:t>
                </a:r>
                <a:br>
                  <a:rPr lang="en-US" dirty="0"/>
                </a:br>
                <a:r>
                  <a:rPr lang="en-US" dirty="0"/>
                  <a:t>Z, threshold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𝑎𝑐𝑐𝑒𝑝𝑡𝑎𝑛𝑐𝑒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br>
                  <a:rPr lang="en-US" dirty="0"/>
                </a:br>
                <a:endParaRPr lang="en-US" dirty="0"/>
              </a:p>
              <a:p>
                <a:pPr marL="625950" lvl="1" indent="-285750"/>
                <a:endParaRPr lang="en-US" dirty="0"/>
              </a:p>
            </p:txBody>
          </p:sp>
        </mc:Choice>
        <mc:Fallback xmlns="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0FF4719-96D4-424F-8F11-B605D7A122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225139" y="1059582"/>
                <a:ext cx="8809640" cy="2747250"/>
              </a:xfrm>
              <a:blipFill>
                <a:blip r:embed="rId2"/>
                <a:stretch>
                  <a:fillRect l="-277" t="-889" b="-35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74114EBC-9583-4488-8592-C5F9F6F3C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81782"/>
          </a:xfrm>
        </p:spPr>
        <p:txBody>
          <a:bodyPr/>
          <a:lstStyle/>
          <a:p>
            <a:r>
              <a:rPr lang="en-US" dirty="0" err="1"/>
              <a:t>Sextupoles</a:t>
            </a:r>
            <a:r>
              <a:rPr lang="en-US" dirty="0"/>
              <a:t> and DA optimization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EF1622F-B72B-A5D0-C948-7F22FEDAF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715766"/>
            <a:ext cx="2517116" cy="2310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4032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68365-D64B-4186-8A70-00D4C87CDA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0FF4719-96D4-424F-8F11-B605D7A12288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225139" y="1059582"/>
                <a:ext cx="8809640" cy="27472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Sufficient dynamic aperture and </a:t>
                </a:r>
                <a:br>
                  <a:rPr lang="en-US" dirty="0"/>
                </a:br>
                <a:r>
                  <a:rPr lang="en-US" dirty="0"/>
                  <a:t>momentum acceptance</a:t>
                </a:r>
                <a:br>
                  <a:rPr lang="en-US" dirty="0"/>
                </a:br>
                <a:r>
                  <a:rPr lang="en-US" dirty="0"/>
                  <a:t>is found</a:t>
                </a:r>
              </a:p>
              <a:p>
                <a:pPr marL="625950" lvl="1" indent="-285750"/>
                <a:r>
                  <a:rPr lang="en-US" dirty="0"/>
                  <a:t>Impact of</a:t>
                </a:r>
                <a:br>
                  <a:rPr lang="en-US" dirty="0"/>
                </a:br>
                <a:r>
                  <a:rPr lang="en-US" dirty="0"/>
                  <a:t>reduction 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=10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𝑐𝑚</m:t>
                    </m:r>
                  </m:oMath>
                </a14:m>
                <a:br>
                  <a:rPr lang="en-US" dirty="0"/>
                </a:br>
                <a:r>
                  <a:rPr lang="en-US" dirty="0"/>
                  <a:t>at Z and </a:t>
                </a:r>
                <a:br>
                  <a:rPr lang="en-US" dirty="0"/>
                </a:br>
                <a:r>
                  <a:rPr lang="en-US" dirty="0"/>
                  <a:t>asymmetric placement of RF</a:t>
                </a:r>
                <a:br>
                  <a:rPr lang="en-US" dirty="0"/>
                </a:br>
                <a:r>
                  <a:rPr lang="en-US" dirty="0"/>
                  <a:t>on DA small</a:t>
                </a:r>
              </a:p>
              <a:p>
                <a:pPr marL="625950" lvl="1" indent="-285750"/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Achievable performance </a:t>
                </a:r>
                <a:br>
                  <a:rPr lang="en-US" dirty="0"/>
                </a:br>
                <a:r>
                  <a:rPr lang="en-US" dirty="0"/>
                  <a:t>in presence of misalignments </a:t>
                </a:r>
                <a:br>
                  <a:rPr lang="en-US" dirty="0"/>
                </a:br>
                <a:r>
                  <a:rPr lang="en-US" dirty="0"/>
                  <a:t>to be studied</a:t>
                </a:r>
              </a:p>
              <a:p>
                <a:pPr lvl="1" indent="0">
                  <a:buNone/>
                </a:pPr>
                <a:br>
                  <a:rPr lang="en-US" dirty="0"/>
                </a:br>
                <a:endParaRPr lang="en-US" dirty="0"/>
              </a:p>
            </p:txBody>
          </p:sp>
        </mc:Choice>
        <mc:Fallback xmlns="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0FF4719-96D4-424F-8F11-B605D7A122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225139" y="1059582"/>
                <a:ext cx="8809640" cy="2747250"/>
              </a:xfrm>
              <a:blipFill>
                <a:blip r:embed="rId2"/>
                <a:stretch>
                  <a:fillRect l="-277" t="-889" b="-16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74114EBC-9583-4488-8592-C5F9F6F3C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81782"/>
          </a:xfrm>
        </p:spPr>
        <p:txBody>
          <a:bodyPr/>
          <a:lstStyle/>
          <a:p>
            <a:r>
              <a:rPr lang="en-US" dirty="0" err="1"/>
              <a:t>Sextupoles</a:t>
            </a:r>
            <a:r>
              <a:rPr lang="en-US" dirty="0"/>
              <a:t> and DA optimization</a:t>
            </a:r>
            <a:endParaRPr lang="en-GB" dirty="0"/>
          </a:p>
        </p:txBody>
      </p:sp>
      <p:pic>
        <p:nvPicPr>
          <p:cNvPr id="3" name="Picture 2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CD485680-EDE7-28D4-7CD3-FFC515E971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857" y="1133219"/>
            <a:ext cx="2448000" cy="183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BEDF302-7984-757A-E4CE-B59DBED0AB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488" y="1131830"/>
            <a:ext cx="2448000" cy="1836000"/>
          </a:xfrm>
          <a:prstGeom prst="rect">
            <a:avLst/>
          </a:prstGeom>
        </p:spPr>
      </p:pic>
      <p:pic>
        <p:nvPicPr>
          <p:cNvPr id="6" name="Picture 5" descr="Histogram&#10;&#10;Description automatically generated with medium confidence">
            <a:extLst>
              <a:ext uri="{FF2B5EF4-FFF2-40B4-BE49-F238E27FC236}">
                <a16:creationId xmlns:a16="http://schemas.microsoft.com/office/drawing/2014/main" id="{832FE56C-4CED-BA7B-062D-BF736A11BA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935" y="3064064"/>
            <a:ext cx="2448000" cy="1836000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730C0957-557C-9F9C-6081-6B84068FD1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857" y="3064064"/>
            <a:ext cx="2448000" cy="1836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51EF427-2B56-5252-F035-10D8D699696D}"/>
                  </a:ext>
                </a:extLst>
              </p:cNvPr>
              <p:cNvSpPr txBox="1"/>
              <p:nvPr/>
            </p:nvSpPr>
            <p:spPr>
              <a:xfrm>
                <a:off x="3329177" y="2967830"/>
                <a:ext cx="652127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lang="en-US" sz="3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51EF427-2B56-5252-F035-10D8D69969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9177" y="2967830"/>
                <a:ext cx="652127" cy="56682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128EAE5-63E5-5CFC-F996-93CB6D8F7F95}"/>
                  </a:ext>
                </a:extLst>
              </p:cNvPr>
              <p:cNvSpPr txBox="1"/>
              <p:nvPr/>
            </p:nvSpPr>
            <p:spPr>
              <a:xfrm>
                <a:off x="3491880" y="1533450"/>
                <a:ext cx="652127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n-US" sz="3000" b="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128EAE5-63E5-5CFC-F996-93CB6D8F7F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1533450"/>
                <a:ext cx="652127" cy="56682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72215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1691C3-AFC6-44F5-A7C9-11E2A0AE4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155268C2-56E5-416D-9423-EC73F779D50C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395536" y="1275606"/>
                <a:ext cx="8263350" cy="27472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New tunnel layout since the last FCC-week</a:t>
                </a:r>
              </a:p>
              <a:p>
                <a:pPr marL="625950" lvl="1" indent="-285750"/>
                <a:r>
                  <a:rPr lang="en-US" dirty="0"/>
                  <a:t>Reduced circumference leads to a slight decrease in luminosity performance</a:t>
                </a:r>
              </a:p>
              <a:p>
                <a:pPr marL="625950" lvl="1" indent="-285750"/>
                <a:r>
                  <a:rPr lang="en-US" dirty="0"/>
                  <a:t>Following 4-fold periodicity, most studies focus on 4-IP lattice </a:t>
                </a:r>
              </a:p>
              <a:p>
                <a:pPr marL="625950" lvl="1" indent="-285750"/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Numerous changes in beam optics for new layout</a:t>
                </a:r>
              </a:p>
              <a:p>
                <a:pPr marL="625950" lvl="1" indent="-285750"/>
                <a:r>
                  <a:rPr lang="en-US" dirty="0"/>
                  <a:t>Different arc cell length between Z/W and H/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, wiggler and polarimeter space,</a:t>
                </a:r>
                <a:br>
                  <a:rPr lang="en-US" dirty="0"/>
                </a:br>
                <a:r>
                  <a:rPr lang="en-US" dirty="0"/>
                  <a:t>redesign of RF sections, …</a:t>
                </a:r>
              </a:p>
              <a:p>
                <a:pPr marL="625950" lvl="1" indent="-285750"/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Next steps include integration of auxiliary system such as collimation and injection insertions into lattice</a:t>
                </a:r>
              </a:p>
              <a:p>
                <a:pPr marL="625950" lvl="1" indent="-285750"/>
                <a:endParaRPr lang="en-US" dirty="0"/>
              </a:p>
              <a:p>
                <a:pPr marL="625950" lvl="1" indent="-285750"/>
                <a:endParaRPr lang="en-US" dirty="0"/>
              </a:p>
              <a:p>
                <a:pPr lvl="2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155268C2-56E5-416D-9423-EC73F779D5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395536" y="1275606"/>
                <a:ext cx="8263350" cy="2747250"/>
              </a:xfrm>
              <a:blipFill>
                <a:blip r:embed="rId2"/>
                <a:stretch>
                  <a:fillRect l="-295" t="-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B5266573-EEB9-4CA9-824C-B6D8F7734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next steps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106C61-A03D-4333-B219-BDEA1CCB43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250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42EE04D-ACFB-42D8-8061-38CEF762E5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Thanks for your attention!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94B650-2D6B-44EB-8D1E-D5052C220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291891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1691C3-AFC6-44F5-A7C9-11E2A0AE4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268C2-56E5-416D-9423-EC73F779D50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5536" y="1275606"/>
            <a:ext cx="8263350" cy="27472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5266573-EEB9-4CA9-824C-B6D8F7734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 cell parameters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106C61-A03D-4333-B219-BDEA1CCB43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552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68365-D64B-4186-8A70-00D4C87CDA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0FF4719-96D4-424F-8F11-B605D7A12288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225139" y="1198125"/>
                <a:ext cx="8809640" cy="27472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FCC-</a:t>
                </a:r>
                <a:r>
                  <a:rPr lang="en-US" dirty="0" err="1"/>
                  <a:t>ee</a:t>
                </a:r>
                <a:r>
                  <a:rPr lang="en-US" dirty="0"/>
                  <a:t> poses several challenges for the optics design</a:t>
                </a:r>
              </a:p>
              <a:p>
                <a:pPr marL="625950" lvl="1" indent="-285750"/>
                <a:r>
                  <a:rPr lang="en-US" dirty="0"/>
                  <a:t>Delivering record luminosities at four different center of mass energies</a:t>
                </a:r>
                <a:br>
                  <a:rPr lang="en-US" dirty="0"/>
                </a:br>
                <a:r>
                  <a:rPr lang="en-US" dirty="0"/>
                  <a:t>with minimal changes between operation modes</a:t>
                </a:r>
              </a:p>
              <a:p>
                <a:pPr marL="625950" lvl="1" indent="-285750"/>
                <a:r>
                  <a:rPr lang="en-US" dirty="0"/>
                  <a:t>Beam line to follow the tunnel layout for the FCC-</a:t>
                </a:r>
                <a:r>
                  <a:rPr lang="en-US" dirty="0" err="1"/>
                  <a:t>hh</a:t>
                </a:r>
                <a:endParaRPr lang="en-US" dirty="0"/>
              </a:p>
              <a:p>
                <a:pPr marL="625950" lvl="1" indent="-285750"/>
                <a:r>
                  <a:rPr lang="en-US" dirty="0"/>
                  <a:t>Double ring collider, tapering,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𝑐𝑟𝑖𝑡𝑖𝑐𝑎𝑙</m:t>
                        </m:r>
                      </m:sub>
                    </m:sSub>
                  </m:oMath>
                </a14:m>
                <a:r>
                  <a:rPr lang="en-US" dirty="0"/>
                  <a:t> below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100 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𝑘𝑒𝑉</m:t>
                    </m:r>
                  </m:oMath>
                </a14:m>
                <a:r>
                  <a:rPr lang="en-US" dirty="0"/>
                  <a:t> for the last dipoles upstream of IP,  top-up injection, record stored beam energy for lepton collider, crab waist scheme, …</a:t>
                </a:r>
              </a:p>
              <a:p>
                <a:pPr marL="625950" lvl="1" indent="-285750"/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general feasibility of such a machine has been demonstrated in the CDR</a:t>
                </a:r>
              </a:p>
              <a:p>
                <a:pPr marL="625950" lvl="1" indent="-285750"/>
                <a:r>
                  <a:rPr lang="en-US" dirty="0"/>
                  <a:t>Based on a tunnel with a circumference of 97 km and with two experiments</a:t>
                </a:r>
              </a:p>
              <a:p>
                <a:pPr marL="625950" lvl="1" indent="-285750"/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Continued studies in many areas since the publications of the CDR</a:t>
                </a:r>
              </a:p>
              <a:p>
                <a:pPr marL="625950" lvl="1" indent="-285750"/>
                <a:r>
                  <a:rPr lang="en-US" dirty="0"/>
                  <a:t>In this talk, summary of new baseline layout with changes to follow recent developments</a:t>
                </a:r>
                <a:br>
                  <a:rPr lang="en-US" dirty="0"/>
                </a:br>
                <a:endParaRPr lang="en-US" dirty="0"/>
              </a:p>
            </p:txBody>
          </p:sp>
        </mc:Choice>
        <mc:Fallback xmlns="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0FF4719-96D4-424F-8F11-B605D7A122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225139" y="1198125"/>
                <a:ext cx="8809640" cy="2747250"/>
              </a:xfrm>
              <a:blipFill>
                <a:blip r:embed="rId2"/>
                <a:stretch>
                  <a:fillRect l="-277" t="-889" b="-16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74114EBC-9583-4488-8592-C5F9F6F3C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81782"/>
          </a:xfrm>
        </p:spPr>
        <p:txBody>
          <a:bodyPr/>
          <a:lstStyle/>
          <a:p>
            <a:r>
              <a:rPr lang="en-US"/>
              <a:t>Introduction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BEBA7DC-A205-44D9-BD3E-2229148A70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5106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68365-D64B-4186-8A70-00D4C87CDA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FF4719-96D4-424F-8F11-B605D7A1228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0399" y="965300"/>
            <a:ext cx="8809640" cy="330227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Following the CDR, continued studies to </a:t>
            </a:r>
            <a:br>
              <a:rPr lang="en-US" dirty="0"/>
            </a:br>
            <a:r>
              <a:rPr lang="en-US" dirty="0"/>
              <a:t>optimize the placement of ring </a:t>
            </a:r>
          </a:p>
          <a:p>
            <a:pPr marL="625950" lvl="1" indent="-285750"/>
            <a:r>
              <a:rPr lang="en-US" dirty="0"/>
              <a:t>Many factors to consider:</a:t>
            </a:r>
            <a:br>
              <a:rPr lang="en-US" dirty="0"/>
            </a:br>
            <a:r>
              <a:rPr lang="en-US" dirty="0"/>
              <a:t>Geology, Infrastructure, Access tunnels,</a:t>
            </a:r>
            <a:br>
              <a:rPr lang="en-US" dirty="0"/>
            </a:br>
            <a:r>
              <a:rPr lang="en-US" dirty="0"/>
              <a:t>Periodicity, …</a:t>
            </a:r>
          </a:p>
          <a:p>
            <a:pPr lvl="1" indent="0">
              <a:buNone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baseline tunnel layout PA31-1.0</a:t>
            </a:r>
          </a:p>
          <a:p>
            <a:pPr marL="625950" lvl="1" indent="-285750"/>
            <a:r>
              <a:rPr lang="en-US" dirty="0"/>
              <a:t>Decrease in circumference to 91 km</a:t>
            </a:r>
          </a:p>
          <a:p>
            <a:pPr marL="625950" lvl="1" indent="-285750"/>
            <a:r>
              <a:rPr lang="en-US" dirty="0"/>
              <a:t>Four-fold periodicity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Small adjustments foreseen</a:t>
            </a:r>
            <a:br>
              <a:rPr lang="en-US" dirty="0"/>
            </a:br>
            <a:r>
              <a:rPr lang="en-US" dirty="0"/>
              <a:t>to facilitate injection into FCC-</a:t>
            </a:r>
            <a:r>
              <a:rPr lang="en-US" dirty="0" err="1"/>
              <a:t>hh</a:t>
            </a:r>
            <a:endParaRPr lang="en-US" dirty="0"/>
          </a:p>
          <a:p>
            <a:pPr marL="625950" lvl="1" indent="-285750"/>
            <a:endParaRPr lang="en-US" dirty="0"/>
          </a:p>
          <a:p>
            <a:pPr marL="625950" lvl="1" indent="-285750"/>
            <a:endParaRPr lang="en-US" dirty="0"/>
          </a:p>
          <a:p>
            <a:pPr marL="625950" lvl="1" indent="-285750"/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4114EBC-9583-4488-8592-C5F9F6F3C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56" y="483518"/>
            <a:ext cx="8263350" cy="481782"/>
          </a:xfrm>
        </p:spPr>
        <p:txBody>
          <a:bodyPr/>
          <a:lstStyle/>
          <a:p>
            <a:r>
              <a:rPr lang="en-US" dirty="0"/>
              <a:t>Placement Studies &amp; new tunnel baseline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BEBA7DC-A205-44D9-BD3E-2229148A70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AFAD22-C5EE-61EA-42D7-47D6C3C719AC}"/>
              </a:ext>
            </a:extLst>
          </p:cNvPr>
          <p:cNvGrpSpPr/>
          <p:nvPr/>
        </p:nvGrpSpPr>
        <p:grpSpPr>
          <a:xfrm>
            <a:off x="6876256" y="915566"/>
            <a:ext cx="2208008" cy="2130166"/>
            <a:chOff x="47328" y="1092995"/>
            <a:chExt cx="5200544" cy="5047217"/>
          </a:xfrm>
        </p:grpSpPr>
        <p:pic>
          <p:nvPicPr>
            <p:cNvPr id="6" name="Picture 5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31028CCC-C431-A7AD-E363-C99168DE48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28" y="1092995"/>
              <a:ext cx="5200544" cy="483244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BAFE508-3A47-5BE3-ADAE-0A007CF483B1}"/>
                </a:ext>
              </a:extLst>
            </p:cNvPr>
            <p:cNvSpPr txBox="1"/>
            <p:nvPr/>
          </p:nvSpPr>
          <p:spPr>
            <a:xfrm>
              <a:off x="568960" y="5770880"/>
              <a:ext cx="25231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</a:rPr>
                <a:t>J. Gutleber, V. Mertens</a:t>
              </a:r>
              <a:endParaRPr lang="en-GB" dirty="0">
                <a:highlight>
                  <a:srgbClr val="FFFF00"/>
                </a:highlight>
              </a:endParaRP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E5313297-1762-844F-A694-645812BEEF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8"/>
          <a:stretch/>
        </p:blipFill>
        <p:spPr>
          <a:xfrm>
            <a:off x="3885907" y="2643758"/>
            <a:ext cx="3134365" cy="2574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640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68365-D64B-4186-8A70-00D4C87CDA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0FF4719-96D4-424F-8F11-B605D7A12288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225139" y="1096508"/>
                <a:ext cx="8809640" cy="3347449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FODO cell is used in the arcs due to high packing factor</a:t>
                </a:r>
                <a:br>
                  <a:rPr lang="en-US" dirty="0"/>
                </a:br>
                <a:endParaRPr lang="en-US" dirty="0"/>
              </a:p>
              <a:p>
                <a:pPr marL="625950" lvl="1" indent="-285750"/>
                <a:r>
                  <a:rPr lang="en-US" dirty="0"/>
                  <a:t>In CDR, cell length of ~50m and arc cell phase advance of</a:t>
                </a:r>
                <a:br>
                  <a:rPr lang="en-US" dirty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60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dirty="0"/>
                  <a:t> for Z and W operation, </a:t>
                </a:r>
                <a:br>
                  <a:rPr lang="en-US" dirty="0"/>
                </a:br>
                <a:r>
                  <a:rPr lang="en-US" dirty="0"/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dirty="0"/>
                  <a:t> for H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 operation</a:t>
                </a:r>
                <a:br>
                  <a:rPr lang="en-US" dirty="0"/>
                </a:br>
                <a:br>
                  <a:rPr lang="en-US" dirty="0"/>
                </a:br>
                <a:endParaRPr lang="en-US" dirty="0"/>
              </a:p>
              <a:p>
                <a:pPr marL="625950" lvl="1" indent="-285750"/>
                <a:r>
                  <a:rPr lang="en-US" dirty="0"/>
                  <a:t>For mitigation of collective instabilities, </a:t>
                </a:r>
                <a:br>
                  <a:rPr lang="en-US" dirty="0"/>
                </a:br>
                <a:r>
                  <a:rPr lang="en-US" dirty="0"/>
                  <a:t>large momentum compaction at Z and W required</a:t>
                </a:r>
              </a:p>
              <a:p>
                <a:pPr marL="966150" lvl="2" indent="-285750"/>
                <a:r>
                  <a:rPr lang="en-US" dirty="0"/>
                  <a:t>For luminosity, preference is to have </a:t>
                </a:r>
                <a:br>
                  <a:rPr lang="en-US" dirty="0"/>
                </a:br>
                <a:r>
                  <a:rPr lang="en-US" dirty="0"/>
                  <a:t>arc cell phase advance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45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45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dirty="0"/>
                  <a:t> for Z, </a:t>
                </a:r>
                <a:br>
                  <a:rPr lang="en-US" dirty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dirty="0"/>
                  <a:t> for W,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dirty="0"/>
                  <a:t> for H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 </a:t>
                </a:r>
              </a:p>
              <a:p>
                <a:pPr marL="966150" lvl="2" indent="-285750"/>
                <a:r>
                  <a:rPr lang="en-US" dirty="0"/>
                  <a:t>Optics for Z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45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45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dirty="0"/>
                  <a:t> phase advance is problematic for</a:t>
                </a:r>
                <a:br>
                  <a:rPr lang="en-US" dirty="0"/>
                </a:br>
                <a:r>
                  <a:rPr lang="en-US" dirty="0" err="1"/>
                  <a:t>sextupole</a:t>
                </a:r>
                <a:endParaRPr lang="en-US" dirty="0"/>
              </a:p>
              <a:p>
                <a:pPr marL="625950" lvl="1" indent="-285750"/>
                <a:endParaRPr lang="en-US" dirty="0"/>
              </a:p>
              <a:p>
                <a:pPr marL="625950" lvl="1" indent="-285750"/>
                <a:endParaRPr lang="en-US" dirty="0"/>
              </a:p>
              <a:p>
                <a:pPr marL="625950" lvl="1" indent="-285750"/>
                <a:endParaRPr lang="en-US" dirty="0"/>
              </a:p>
            </p:txBody>
          </p:sp>
        </mc:Choice>
        <mc:Fallback xmlns="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0FF4719-96D4-424F-8F11-B605D7A122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225139" y="1096508"/>
                <a:ext cx="8809640" cy="3347449"/>
              </a:xfrm>
              <a:blipFill>
                <a:blip r:embed="rId2"/>
                <a:stretch>
                  <a:fillRect l="-277" t="-729" b="-109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74114EBC-9583-4488-8592-C5F9F6F3C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519750"/>
            <a:ext cx="8263350" cy="481782"/>
          </a:xfrm>
        </p:spPr>
        <p:txBody>
          <a:bodyPr/>
          <a:lstStyle/>
          <a:p>
            <a:r>
              <a:rPr lang="en-US" dirty="0"/>
              <a:t>Arc cell considerations &amp; CDR layout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BEBA7DC-A205-44D9-BD3E-2229148A70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5" name="Picture 1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3BEEF46E-C002-9860-3516-A1F4F6B959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255" y="682121"/>
            <a:ext cx="2160000" cy="2160000"/>
          </a:xfrm>
          <a:prstGeom prst="rect">
            <a:avLst/>
          </a:prstGeom>
        </p:spPr>
      </p:pic>
      <p:pic>
        <p:nvPicPr>
          <p:cNvPr id="17" name="Picture 1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C1243884-C89A-A7CA-1D52-E5DEAD300A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888535"/>
            <a:ext cx="2160000" cy="216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02073AD-7513-B12D-DA60-5F88A8082C7C}"/>
                  </a:ext>
                </a:extLst>
              </p:cNvPr>
              <p:cNvSpPr txBox="1"/>
              <p:nvPr/>
            </p:nvSpPr>
            <p:spPr>
              <a:xfrm>
                <a:off x="6300192" y="836397"/>
                <a:ext cx="652127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02073AD-7513-B12D-DA60-5F88A8082C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836397"/>
                <a:ext cx="652127" cy="56682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31AD9B6-102A-0C37-E48A-752127439240}"/>
                  </a:ext>
                </a:extLst>
              </p:cNvPr>
              <p:cNvSpPr txBox="1"/>
              <p:nvPr/>
            </p:nvSpPr>
            <p:spPr>
              <a:xfrm>
                <a:off x="6213283" y="2842121"/>
                <a:ext cx="652127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lang="en-US" sz="3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31AD9B6-102A-0C37-E48A-7521274392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3283" y="2842121"/>
                <a:ext cx="652127" cy="56682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8726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68365-D64B-4186-8A70-00D4C87CDA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0FF4719-96D4-424F-8F11-B605D7A12288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97068" y="934030"/>
                <a:ext cx="8809640" cy="3347449"/>
              </a:xfrm>
            </p:spPr>
            <p:txBody>
              <a:bodyPr/>
              <a:lstStyle/>
              <a:p>
                <a:pPr marL="625950" lvl="1" indent="-285750"/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New baseline layout now implements variable arc cell length</a:t>
                </a:r>
              </a:p>
              <a:p>
                <a:pPr marL="625950" lvl="1" indent="-285750"/>
                <a:r>
                  <a:rPr lang="en-US" dirty="0"/>
                  <a:t>For Z and W, cell length of ~100m and </a:t>
                </a:r>
                <a:br>
                  <a:rPr lang="en-US" dirty="0"/>
                </a:br>
                <a:r>
                  <a:rPr lang="en-US" dirty="0"/>
                  <a:t>phase advance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dirty="0"/>
                  <a:t>  used</a:t>
                </a:r>
              </a:p>
              <a:p>
                <a:pPr marL="625950" lvl="1" indent="-285750"/>
                <a:r>
                  <a:rPr lang="en-US" dirty="0"/>
                  <a:t>By installing quadrupoles in the gaps between dipoles,</a:t>
                </a:r>
                <a:br>
                  <a:rPr lang="en-US" dirty="0"/>
                </a:br>
                <a:r>
                  <a:rPr lang="en-US" dirty="0"/>
                  <a:t>the cell length for H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 is reduced back to 50m,</a:t>
                </a:r>
                <a:br>
                  <a:rPr lang="en-US" dirty="0"/>
                </a:br>
                <a:r>
                  <a:rPr lang="en-US" dirty="0"/>
                  <a:t>using again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90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90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dirty="0"/>
                  <a:t> phase advance to achieve 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US" dirty="0"/>
              </a:p>
              <a:p>
                <a:pPr marL="625950" lvl="1" indent="-285750"/>
                <a:endParaRPr lang="en-US" dirty="0"/>
              </a:p>
              <a:p>
                <a:pPr marL="625950" lvl="1" indent="-285750"/>
                <a:r>
                  <a:rPr lang="en-US" dirty="0"/>
                  <a:t>Modification of arc cell to include correctors, BPMs,</a:t>
                </a:r>
                <a:br>
                  <a:rPr lang="en-US" dirty="0"/>
                </a:br>
                <a:r>
                  <a:rPr lang="en-US" dirty="0"/>
                  <a:t>gaps between elements are investigated </a:t>
                </a:r>
                <a:br>
                  <a:rPr lang="en-US" dirty="0"/>
                </a:br>
                <a:r>
                  <a:rPr lang="en-US" dirty="0"/>
                  <a:t>(see talk by L. van </a:t>
                </a:r>
                <a:r>
                  <a:rPr lang="en-US" dirty="0" err="1"/>
                  <a:t>Riesen</a:t>
                </a:r>
                <a:r>
                  <a:rPr lang="en-US" dirty="0"/>
                  <a:t>-Haupt)</a:t>
                </a:r>
              </a:p>
              <a:p>
                <a:pPr marL="625950" lvl="1" indent="-285750"/>
                <a:endParaRPr lang="en-US" dirty="0"/>
              </a:p>
            </p:txBody>
          </p:sp>
        </mc:Choice>
        <mc:Fallback xmlns="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0FF4719-96D4-424F-8F11-B605D7A122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97068" y="934030"/>
                <a:ext cx="8809640" cy="3347449"/>
              </a:xfrm>
              <a:blipFill>
                <a:blip r:embed="rId2"/>
                <a:stretch>
                  <a:fillRect l="-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74114EBC-9583-4488-8592-C5F9F6F3C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519750"/>
            <a:ext cx="8263350" cy="481782"/>
          </a:xfrm>
        </p:spPr>
        <p:txBody>
          <a:bodyPr/>
          <a:lstStyle/>
          <a:p>
            <a:r>
              <a:rPr lang="en-US" dirty="0"/>
              <a:t>Arc optics in new layout</a:t>
            </a:r>
            <a:endParaRPr lang="en-GB" dirty="0"/>
          </a:p>
        </p:txBody>
      </p:sp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B80886E-88EC-5C53-9D98-10A2D53813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504" y="2643758"/>
            <a:ext cx="2160000" cy="216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04A721-050C-EA8E-5983-BD3C07EF5C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504" y="411750"/>
            <a:ext cx="2160000" cy="216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02D4847-D2EA-B97A-3F8F-5D974B6CB37B}"/>
                  </a:ext>
                </a:extLst>
              </p:cNvPr>
              <p:cNvSpPr txBox="1"/>
              <p:nvPr/>
            </p:nvSpPr>
            <p:spPr>
              <a:xfrm>
                <a:off x="6156176" y="2931790"/>
                <a:ext cx="652127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lang="en-US" sz="3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02D4847-D2EA-B97A-3F8F-5D974B6CB3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2931790"/>
                <a:ext cx="652127" cy="56682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7AFAB98-E80D-A5C9-0D93-94FE43D270EF}"/>
                  </a:ext>
                </a:extLst>
              </p:cNvPr>
              <p:cNvSpPr txBox="1"/>
              <p:nvPr/>
            </p:nvSpPr>
            <p:spPr>
              <a:xfrm>
                <a:off x="6372200" y="477230"/>
                <a:ext cx="652127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7AFAB98-E80D-A5C9-0D93-94FE43D270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200" y="477230"/>
                <a:ext cx="652127" cy="56682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2090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68365-D64B-4186-8A70-00D4C87CDA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0FF4719-96D4-424F-8F11-B605D7A12288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218342" y="1031892"/>
                <a:ext cx="8809640" cy="27472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Experimental IR straight section layout remains as presented in the CDR</a:t>
                </a:r>
              </a:p>
              <a:p>
                <a:pPr marL="625950" lvl="1" indent="-285750"/>
                <a:r>
                  <a:rPr lang="en-US" dirty="0"/>
                  <a:t>Focus lies on a 4-IP configuration</a:t>
                </a:r>
              </a:p>
              <a:p>
                <a:pPr marL="625950" lvl="1" indent="-285750"/>
                <a:r>
                  <a:rPr lang="en-US" dirty="0"/>
                  <a:t>Minor changes:</a:t>
                </a:r>
              </a:p>
              <a:p>
                <a:pPr marL="966150" lvl="2" indent="-285750"/>
                <a:r>
                  <a:rPr lang="en-US" dirty="0"/>
                  <a:t>Reduction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/>
                  <a:t> to 10cm to </a:t>
                </a:r>
                <a:br>
                  <a:rPr lang="en-US" dirty="0"/>
                </a:br>
                <a:r>
                  <a:rPr lang="en-US" dirty="0"/>
                  <a:t>suppress coherent beam-beam instability</a:t>
                </a:r>
                <a:br>
                  <a:rPr lang="en-US" dirty="0"/>
                </a:br>
                <a:r>
                  <a:rPr lang="en-US" dirty="0"/>
                  <a:t>(D. </a:t>
                </a:r>
                <a:r>
                  <a:rPr lang="en-US" dirty="0" err="1"/>
                  <a:t>Shatilov</a:t>
                </a:r>
                <a:r>
                  <a:rPr lang="en-US" dirty="0"/>
                  <a:t>, Y. Zhang, M. </a:t>
                </a:r>
                <a:r>
                  <a:rPr lang="en-US" dirty="0" err="1"/>
                  <a:t>Zobov</a:t>
                </a:r>
                <a:r>
                  <a:rPr lang="en-US" dirty="0"/>
                  <a:t>)</a:t>
                </a:r>
              </a:p>
              <a:p>
                <a:pPr marL="966150" lvl="2" indent="-285750"/>
                <a:r>
                  <a:rPr lang="en-US" dirty="0"/>
                  <a:t>Modifications of length of drift spaces to install </a:t>
                </a:r>
                <a:r>
                  <a:rPr lang="en-US" dirty="0" err="1"/>
                  <a:t>polarisation</a:t>
                </a:r>
                <a:r>
                  <a:rPr lang="en-US" dirty="0"/>
                  <a:t> wigglers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625950" lvl="1" indent="-285750"/>
                <a:endParaRPr lang="en-US" dirty="0"/>
              </a:p>
            </p:txBody>
          </p:sp>
        </mc:Choice>
        <mc:Fallback xmlns="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0FF4719-96D4-424F-8F11-B605D7A122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218342" y="1031892"/>
                <a:ext cx="8809640" cy="2747250"/>
              </a:xfrm>
              <a:blipFill>
                <a:blip r:embed="rId2"/>
                <a:stretch>
                  <a:fillRect l="-277" t="-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74114EBC-9583-4488-8592-C5F9F6F3C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483518"/>
            <a:ext cx="8263350" cy="481782"/>
          </a:xfrm>
        </p:spPr>
        <p:txBody>
          <a:bodyPr/>
          <a:lstStyle/>
          <a:p>
            <a:r>
              <a:rPr lang="en-US" dirty="0"/>
              <a:t>Experimental IR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FF80C2-FD0E-B9AC-B00A-7C6148463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931790"/>
            <a:ext cx="6480718" cy="21602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8">
                <a:extLst>
                  <a:ext uri="{FF2B5EF4-FFF2-40B4-BE49-F238E27FC236}">
                    <a16:creationId xmlns:a16="http://schemas.microsoft.com/office/drawing/2014/main" id="{0586D600-0EE2-19D6-D58F-9E61ACFA60F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5889668"/>
                  </p:ext>
                </p:extLst>
              </p:nvPr>
            </p:nvGraphicFramePr>
            <p:xfrm>
              <a:off x="6775623" y="2990343"/>
              <a:ext cx="2258089" cy="138434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28591">
                      <a:extLst>
                        <a:ext uri="{9D8B030D-6E8A-4147-A177-3AD203B41FA5}">
                          <a16:colId xmlns:a16="http://schemas.microsoft.com/office/drawing/2014/main" val="1140300924"/>
                        </a:ext>
                      </a:extLst>
                    </a:gridCol>
                    <a:gridCol w="731110">
                      <a:extLst>
                        <a:ext uri="{9D8B030D-6E8A-4147-A177-3AD203B41FA5}">
                          <a16:colId xmlns:a16="http://schemas.microsoft.com/office/drawing/2014/main" val="2602100243"/>
                        </a:ext>
                      </a:extLst>
                    </a:gridCol>
                    <a:gridCol w="698388">
                      <a:extLst>
                        <a:ext uri="{9D8B030D-6E8A-4147-A177-3AD203B41FA5}">
                          <a16:colId xmlns:a16="http://schemas.microsoft.com/office/drawing/2014/main" val="4176719128"/>
                        </a:ext>
                      </a:extLst>
                    </a:gridCol>
                  </a:tblGrid>
                  <a:tr h="4089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Operation mode</a:t>
                          </a:r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GB" sz="1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0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𝜷</m:t>
                                  </m:r>
                                </m:e>
                                <m:sub>
                                  <m:r>
                                    <a:rPr lang="en-US" sz="1000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  <m:sup>
                                  <m:r>
                                    <a:rPr lang="en-US" sz="1000" b="1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GB" sz="1000" dirty="0"/>
                            <a:t> [mm]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GB" sz="1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0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𝜷</m:t>
                                  </m:r>
                                </m:e>
                                <m:sub>
                                  <m:r>
                                    <a:rPr lang="en-US" sz="10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  <m:sup>
                                  <m:r>
                                    <a:rPr lang="en-US" sz="1000" b="1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GB" sz="1000" dirty="0"/>
                            <a:t> [mm]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78203437"/>
                      </a:ext>
                    </a:extLst>
                  </a:tr>
                  <a:tr h="2416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Z</a:t>
                          </a:r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100</a:t>
                          </a:r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0.8</a:t>
                          </a:r>
                          <a:endParaRPr lang="en-GB" sz="1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33829239"/>
                      </a:ext>
                    </a:extLst>
                  </a:tr>
                  <a:tr h="2416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W</a:t>
                          </a:r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200</a:t>
                          </a:r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</a:t>
                          </a:r>
                          <a:endParaRPr lang="en-GB" sz="1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11847369"/>
                      </a:ext>
                    </a:extLst>
                  </a:tr>
                  <a:tr h="2416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H</a:t>
                          </a:r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300</a:t>
                          </a:r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</a:t>
                          </a:r>
                          <a:endParaRPr lang="en-GB" sz="1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71203103"/>
                      </a:ext>
                    </a:extLst>
                  </a:tr>
                  <a:tr h="24167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1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0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1000</a:t>
                          </a:r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1.6</a:t>
                          </a:r>
                          <a:endParaRPr lang="en-GB" sz="1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2766728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8">
                <a:extLst>
                  <a:ext uri="{FF2B5EF4-FFF2-40B4-BE49-F238E27FC236}">
                    <a16:creationId xmlns:a16="http://schemas.microsoft.com/office/drawing/2014/main" id="{0586D600-0EE2-19D6-D58F-9E61ACFA60F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5889668"/>
                  </p:ext>
                </p:extLst>
              </p:nvPr>
            </p:nvGraphicFramePr>
            <p:xfrm>
              <a:off x="6775623" y="2990343"/>
              <a:ext cx="2258089" cy="138434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28591">
                      <a:extLst>
                        <a:ext uri="{9D8B030D-6E8A-4147-A177-3AD203B41FA5}">
                          <a16:colId xmlns:a16="http://schemas.microsoft.com/office/drawing/2014/main" val="1140300924"/>
                        </a:ext>
                      </a:extLst>
                    </a:gridCol>
                    <a:gridCol w="731110">
                      <a:extLst>
                        <a:ext uri="{9D8B030D-6E8A-4147-A177-3AD203B41FA5}">
                          <a16:colId xmlns:a16="http://schemas.microsoft.com/office/drawing/2014/main" val="2602100243"/>
                        </a:ext>
                      </a:extLst>
                    </a:gridCol>
                    <a:gridCol w="698388">
                      <a:extLst>
                        <a:ext uri="{9D8B030D-6E8A-4147-A177-3AD203B41FA5}">
                          <a16:colId xmlns:a16="http://schemas.microsoft.com/office/drawing/2014/main" val="4176719128"/>
                        </a:ext>
                      </a:extLst>
                    </a:gridCol>
                  </a:tblGrid>
                  <a:tr h="4089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Operation mode</a:t>
                          </a:r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14167" t="-1493" r="-100000" b="-2462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23478" t="-1493" r="-4348" b="-24626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78203437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Z</a:t>
                          </a:r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100</a:t>
                          </a:r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0.8</a:t>
                          </a:r>
                          <a:endParaRPr lang="en-GB" sz="1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33829239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W</a:t>
                          </a:r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200</a:t>
                          </a:r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</a:t>
                          </a:r>
                          <a:endParaRPr lang="en-GB" sz="1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11847369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H</a:t>
                          </a:r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300</a:t>
                          </a:r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</a:t>
                          </a:r>
                          <a:endParaRPr lang="en-GB" sz="1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71203103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735" t="-472500" r="-176471" b="-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1000</a:t>
                          </a:r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1.6</a:t>
                          </a:r>
                          <a:endParaRPr lang="en-GB" sz="1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2766728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0EDF08A5-85E9-DF76-F615-6EB7B1358A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395620"/>
            <a:ext cx="3347862" cy="1115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913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68365-D64B-4186-8A70-00D4C87CDA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FF4719-96D4-424F-8F11-B605D7A1228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4848" y="1034711"/>
            <a:ext cx="8809640" cy="348705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optics and parameter</a:t>
            </a:r>
            <a:br>
              <a:rPr lang="en-US" dirty="0"/>
            </a:br>
            <a:r>
              <a:rPr lang="en-US" dirty="0"/>
              <a:t>on the </a:t>
            </a:r>
            <a:r>
              <a:rPr lang="en-US" dirty="0">
                <a:hlinkClick r:id="rId2"/>
              </a:rPr>
              <a:t>FCC-</a:t>
            </a:r>
            <a:r>
              <a:rPr lang="en-US" dirty="0" err="1">
                <a:hlinkClick r:id="rId2"/>
              </a:rPr>
              <a:t>ee</a:t>
            </a:r>
            <a:r>
              <a:rPr lang="en-US" dirty="0">
                <a:hlinkClick r:id="rId2"/>
              </a:rPr>
              <a:t> optics repo</a:t>
            </a:r>
            <a:br>
              <a:rPr lang="en-US" dirty="0"/>
            </a:br>
            <a:r>
              <a:rPr lang="en-US" dirty="0"/>
              <a:t>in the V22 branch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Parameters adjusted</a:t>
            </a:r>
            <a:br>
              <a:rPr lang="en-US" dirty="0"/>
            </a:br>
            <a:r>
              <a:rPr lang="en-US" dirty="0"/>
              <a:t>for lower circumference and</a:t>
            </a:r>
            <a:br>
              <a:rPr lang="en-US" dirty="0"/>
            </a:br>
            <a:r>
              <a:rPr lang="en-US" dirty="0"/>
              <a:t>new arc optics</a:t>
            </a:r>
          </a:p>
          <a:p>
            <a:pPr marL="625950" lvl="1" indent="-285750"/>
            <a:r>
              <a:rPr lang="en-US" dirty="0"/>
              <a:t>Results in a </a:t>
            </a:r>
            <a:br>
              <a:rPr lang="en-US" dirty="0"/>
            </a:br>
            <a:r>
              <a:rPr lang="en-US" dirty="0"/>
              <a:t>slight decrease of</a:t>
            </a:r>
            <a:br>
              <a:rPr lang="en-US" dirty="0"/>
            </a:br>
            <a:r>
              <a:rPr lang="en-US" dirty="0"/>
              <a:t>luminosity per IP</a:t>
            </a:r>
          </a:p>
          <a:p>
            <a:pPr marL="625950" lvl="1" indent="-285750"/>
            <a:r>
              <a:rPr lang="en-US" dirty="0"/>
              <a:t>Luminosity numbers </a:t>
            </a:r>
            <a:br>
              <a:rPr lang="en-US" dirty="0"/>
            </a:br>
            <a:r>
              <a:rPr lang="en-US" dirty="0"/>
              <a:t>based on simple model,</a:t>
            </a:r>
            <a:br>
              <a:rPr lang="en-US" dirty="0"/>
            </a:br>
            <a:r>
              <a:rPr lang="en-US" dirty="0"/>
              <a:t>to be refined </a:t>
            </a:r>
            <a:br>
              <a:rPr lang="en-US" dirty="0"/>
            </a:br>
            <a:r>
              <a:rPr lang="en-US" dirty="0"/>
              <a:t>with simulations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25950" lvl="1" indent="-285750"/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4114EBC-9583-4488-8592-C5F9F6F3C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483518"/>
            <a:ext cx="8263350" cy="481782"/>
          </a:xfrm>
        </p:spPr>
        <p:txBody>
          <a:bodyPr/>
          <a:lstStyle/>
          <a:p>
            <a:r>
              <a:rPr lang="en-US" dirty="0"/>
              <a:t>Parameters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7">
                <a:extLst>
                  <a:ext uri="{FF2B5EF4-FFF2-40B4-BE49-F238E27FC236}">
                    <a16:creationId xmlns:a16="http://schemas.microsoft.com/office/drawing/2014/main" id="{DB4E63AF-8BC2-3D95-E20E-5574BF244F1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06527068"/>
                  </p:ext>
                </p:extLst>
              </p:nvPr>
            </p:nvGraphicFramePr>
            <p:xfrm>
              <a:off x="3203848" y="487611"/>
              <a:ext cx="5904656" cy="41296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76264">
                      <a:extLst>
                        <a:ext uri="{9D8B030D-6E8A-4147-A177-3AD203B41FA5}">
                          <a16:colId xmlns:a16="http://schemas.microsoft.com/office/drawing/2014/main" val="2439157482"/>
                        </a:ext>
                      </a:extLst>
                    </a:gridCol>
                    <a:gridCol w="936104">
                      <a:extLst>
                        <a:ext uri="{9D8B030D-6E8A-4147-A177-3AD203B41FA5}">
                          <a16:colId xmlns:a16="http://schemas.microsoft.com/office/drawing/2014/main" val="2464147"/>
                        </a:ext>
                      </a:extLst>
                    </a:gridCol>
                    <a:gridCol w="864096">
                      <a:extLst>
                        <a:ext uri="{9D8B030D-6E8A-4147-A177-3AD203B41FA5}">
                          <a16:colId xmlns:a16="http://schemas.microsoft.com/office/drawing/2014/main" val="2748345983"/>
                        </a:ext>
                      </a:extLst>
                    </a:gridCol>
                    <a:gridCol w="849716">
                      <a:extLst>
                        <a:ext uri="{9D8B030D-6E8A-4147-A177-3AD203B41FA5}">
                          <a16:colId xmlns:a16="http://schemas.microsoft.com/office/drawing/2014/main" val="1206308799"/>
                        </a:ext>
                      </a:extLst>
                    </a:gridCol>
                    <a:gridCol w="878476">
                      <a:extLst>
                        <a:ext uri="{9D8B030D-6E8A-4147-A177-3AD203B41FA5}">
                          <a16:colId xmlns:a16="http://schemas.microsoft.com/office/drawing/2014/main" val="2360623295"/>
                        </a:ext>
                      </a:extLst>
                    </a:gridCol>
                  </a:tblGrid>
                  <a:tr h="362673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Operation mode</a:t>
                          </a:r>
                          <a:endParaRPr lang="en-GB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Z (45.6 GeV)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acc>
                                <m:accPr>
                                  <m:chr m:val="̅"/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dirty="0"/>
                            <a:t> (182.5 GeV)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19927075"/>
                      </a:ext>
                    </a:extLst>
                  </a:tr>
                  <a:tr h="362673">
                    <a:tc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2"/>
                              </a:solidFill>
                            </a:rPr>
                            <a:t>V22.2</a:t>
                          </a:r>
                          <a:endParaRPr lang="en-GB" b="1" dirty="0">
                            <a:solidFill>
                              <a:schemeClr val="bg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rgbClr val="0000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2"/>
                              </a:solidFill>
                            </a:rPr>
                            <a:t>CDR</a:t>
                          </a:r>
                          <a:endParaRPr lang="en-GB" b="1" dirty="0">
                            <a:solidFill>
                              <a:schemeClr val="bg2"/>
                            </a:solidFill>
                          </a:endParaRP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0000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2"/>
                              </a:solidFill>
                            </a:rPr>
                            <a:t>V22.2</a:t>
                          </a:r>
                          <a:endParaRPr lang="en-GB" b="1" dirty="0">
                            <a:solidFill>
                              <a:schemeClr val="bg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rgbClr val="0000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2"/>
                              </a:solidFill>
                            </a:rPr>
                            <a:t>CDR</a:t>
                          </a:r>
                          <a:endParaRPr lang="en-GB" b="1" dirty="0">
                            <a:solidFill>
                              <a:schemeClr val="bg2"/>
                            </a:solidFill>
                          </a:endParaRPr>
                        </a:p>
                      </a:txBody>
                      <a:tcPr>
                        <a:solidFill>
                          <a:srgbClr val="0000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55601224"/>
                      </a:ext>
                    </a:extLst>
                  </a:tr>
                  <a:tr h="362673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Circumference [km]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91.17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97.75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91.17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97.75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92801000"/>
                      </a:ext>
                    </a:extLst>
                  </a:tr>
                  <a:tr h="45816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Bending radius of main dipoles [km]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9.937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10.76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9.937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10.76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9529531"/>
                      </a:ext>
                    </a:extLst>
                  </a:tr>
                  <a:tr h="362673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Energy loss/turn [GeV]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0.0391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0.036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10.0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9322468"/>
                      </a:ext>
                    </a:extLst>
                  </a:tr>
                  <a:tr h="362673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Bunches/beam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10000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16640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40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48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78146070"/>
                      </a:ext>
                    </a:extLst>
                  </a:tr>
                  <a:tr h="362673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Bunch population 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/>
                            <a:t>]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2.43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1.7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2.37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4956150"/>
                      </a:ext>
                    </a:extLst>
                  </a:tr>
                  <a:tr h="362673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Hor. Emittance [nm]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0.71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0.27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1.49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1.46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1668838"/>
                      </a:ext>
                    </a:extLst>
                  </a:tr>
                  <a:tr h="362673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Ver. Emittance [pm]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1.42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1.0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2.98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2.9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95194115"/>
                      </a:ext>
                    </a:extLst>
                  </a:tr>
                  <a:tr h="362673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Sup>
                                <m:sSub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dirty="0"/>
                            <a:t>[mm]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100/0.8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150/0.8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1000/1.6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1000/1.6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76628259"/>
                      </a:ext>
                    </a:extLst>
                  </a:tr>
                  <a:tr h="362673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Luminosity/IP 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34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𝑐𝑚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/>
                            <a:t>]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182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230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1.24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2165449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7">
                <a:extLst>
                  <a:ext uri="{FF2B5EF4-FFF2-40B4-BE49-F238E27FC236}">
                    <a16:creationId xmlns:a16="http://schemas.microsoft.com/office/drawing/2014/main" id="{DB4E63AF-8BC2-3D95-E20E-5574BF244F1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06527068"/>
                  </p:ext>
                </p:extLst>
              </p:nvPr>
            </p:nvGraphicFramePr>
            <p:xfrm>
              <a:off x="3203848" y="487611"/>
              <a:ext cx="5904656" cy="41296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76264">
                      <a:extLst>
                        <a:ext uri="{9D8B030D-6E8A-4147-A177-3AD203B41FA5}">
                          <a16:colId xmlns:a16="http://schemas.microsoft.com/office/drawing/2014/main" val="2439157482"/>
                        </a:ext>
                      </a:extLst>
                    </a:gridCol>
                    <a:gridCol w="936104">
                      <a:extLst>
                        <a:ext uri="{9D8B030D-6E8A-4147-A177-3AD203B41FA5}">
                          <a16:colId xmlns:a16="http://schemas.microsoft.com/office/drawing/2014/main" val="2464147"/>
                        </a:ext>
                      </a:extLst>
                    </a:gridCol>
                    <a:gridCol w="864096">
                      <a:extLst>
                        <a:ext uri="{9D8B030D-6E8A-4147-A177-3AD203B41FA5}">
                          <a16:colId xmlns:a16="http://schemas.microsoft.com/office/drawing/2014/main" val="2748345983"/>
                        </a:ext>
                      </a:extLst>
                    </a:gridCol>
                    <a:gridCol w="849716">
                      <a:extLst>
                        <a:ext uri="{9D8B030D-6E8A-4147-A177-3AD203B41FA5}">
                          <a16:colId xmlns:a16="http://schemas.microsoft.com/office/drawing/2014/main" val="1206308799"/>
                        </a:ext>
                      </a:extLst>
                    </a:gridCol>
                    <a:gridCol w="878476">
                      <a:extLst>
                        <a:ext uri="{9D8B030D-6E8A-4147-A177-3AD203B41FA5}">
                          <a16:colId xmlns:a16="http://schemas.microsoft.com/office/drawing/2014/main" val="2360623295"/>
                        </a:ext>
                      </a:extLst>
                    </a:gridCol>
                  </a:tblGrid>
                  <a:tr h="362673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Operation mode</a:t>
                          </a:r>
                          <a:endParaRPr lang="en-GB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Z (45.6 GeV)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>
                          <a:blip r:embed="rId3"/>
                          <a:stretch>
                            <a:fillRect l="-241901" t="-1667" r="-1408" b="-10350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19927075"/>
                      </a:ext>
                    </a:extLst>
                  </a:tr>
                  <a:tr h="362673">
                    <a:tc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2"/>
                              </a:solidFill>
                            </a:rPr>
                            <a:t>V22.2</a:t>
                          </a:r>
                          <a:endParaRPr lang="en-GB" b="1" dirty="0">
                            <a:solidFill>
                              <a:schemeClr val="bg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rgbClr val="0000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2"/>
                              </a:solidFill>
                            </a:rPr>
                            <a:t>CDR</a:t>
                          </a:r>
                          <a:endParaRPr lang="en-GB" b="1" dirty="0">
                            <a:solidFill>
                              <a:schemeClr val="bg2"/>
                            </a:solidFill>
                          </a:endParaRP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0000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2"/>
                              </a:solidFill>
                            </a:rPr>
                            <a:t>V22.2</a:t>
                          </a:r>
                          <a:endParaRPr lang="en-GB" b="1" dirty="0">
                            <a:solidFill>
                              <a:schemeClr val="bg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rgbClr val="0000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2"/>
                              </a:solidFill>
                            </a:rPr>
                            <a:t>CDR</a:t>
                          </a:r>
                          <a:endParaRPr lang="en-GB" b="1" dirty="0">
                            <a:solidFill>
                              <a:schemeClr val="bg2"/>
                            </a:solidFill>
                          </a:endParaRPr>
                        </a:p>
                      </a:txBody>
                      <a:tcPr>
                        <a:solidFill>
                          <a:srgbClr val="0000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55601224"/>
                      </a:ext>
                    </a:extLst>
                  </a:tr>
                  <a:tr h="362673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Circumference [km]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91.17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97.75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91.17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97.75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92801000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Bending radius of main dipoles [km]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9.937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10.76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9.937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10.76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9529531"/>
                      </a:ext>
                    </a:extLst>
                  </a:tr>
                  <a:tr h="362673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Energy loss/turn [GeV]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0.0391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0.036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10.0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9322468"/>
                      </a:ext>
                    </a:extLst>
                  </a:tr>
                  <a:tr h="362673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Bunches/beam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10000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16640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40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48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78146070"/>
                      </a:ext>
                    </a:extLst>
                  </a:tr>
                  <a:tr h="36267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3"/>
                          <a:stretch>
                            <a:fillRect l="-256" t="-647458" r="-149744" b="-408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2.43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1.7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2.37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4956150"/>
                      </a:ext>
                    </a:extLst>
                  </a:tr>
                  <a:tr h="362673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Hor. Emittance [nm]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0.71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0.27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1.49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1.46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1668838"/>
                      </a:ext>
                    </a:extLst>
                  </a:tr>
                  <a:tr h="362673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Ver. Emittance [pm]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1.42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1.0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2.98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2.9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95194115"/>
                      </a:ext>
                    </a:extLst>
                  </a:tr>
                  <a:tr h="36267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3"/>
                          <a:stretch>
                            <a:fillRect l="-256" t="-950847" r="-149744" b="-1050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100/0.8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150/0.8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1000/1.6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1000/1.6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76628259"/>
                      </a:ext>
                    </a:extLst>
                  </a:tr>
                  <a:tr h="36267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3"/>
                          <a:stretch>
                            <a:fillRect l="-256" t="-1033333" r="-149744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182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230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1.24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2165449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767B3ED2-BB88-78F4-646E-340348A8FC20}"/>
              </a:ext>
            </a:extLst>
          </p:cNvPr>
          <p:cNvSpPr txBox="1"/>
          <p:nvPr/>
        </p:nvSpPr>
        <p:spPr>
          <a:xfrm>
            <a:off x="7812360" y="4659982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hlinkClick r:id="rId4"/>
              </a:rPr>
              <a:t>Reference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04458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68365-D64B-4186-8A70-00D4C87CDA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FF4719-96D4-424F-8F11-B605D7A1228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5139" y="1198125"/>
            <a:ext cx="8809640" cy="27472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energy calibration runs at Z and W, two critical systems:</a:t>
            </a:r>
          </a:p>
          <a:p>
            <a:pPr marL="625950" lvl="1" indent="-285750"/>
            <a:r>
              <a:rPr lang="en-US" dirty="0"/>
              <a:t>Wiggler to reduce the polarization time</a:t>
            </a:r>
          </a:p>
          <a:p>
            <a:pPr marL="625950" lvl="1" indent="-285750"/>
            <a:r>
              <a:rPr lang="en-US" dirty="0"/>
              <a:t>Polarimeter to measure polarization </a:t>
            </a:r>
            <a:br>
              <a:rPr lang="en-US" dirty="0"/>
            </a:br>
            <a:r>
              <a:rPr lang="en-US" dirty="0"/>
              <a:t>based on spin-dependent Compton scattering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Integration into new baseline layout ongoing </a:t>
            </a:r>
            <a:br>
              <a:rPr lang="en-US" dirty="0"/>
            </a:br>
            <a:r>
              <a:rPr lang="en-US" dirty="0"/>
              <a:t>(see talk by K. </a:t>
            </a:r>
            <a:r>
              <a:rPr lang="en-US" dirty="0" err="1"/>
              <a:t>Oide</a:t>
            </a:r>
            <a:r>
              <a:rPr lang="en-US" dirty="0"/>
              <a:t>)</a:t>
            </a:r>
          </a:p>
          <a:p>
            <a:pPr marL="625950" lvl="1" indent="-285750"/>
            <a:r>
              <a:rPr lang="en-US" dirty="0"/>
              <a:t>Wiggler installed downstream </a:t>
            </a:r>
            <a:br>
              <a:rPr lang="en-US" dirty="0"/>
            </a:br>
            <a:r>
              <a:rPr lang="en-US" dirty="0"/>
              <a:t>of the experimental straight</a:t>
            </a:r>
          </a:p>
          <a:p>
            <a:pPr marL="625950" lvl="1" indent="-285750"/>
            <a:r>
              <a:rPr lang="en-US" dirty="0"/>
              <a:t>Two locations for polarimeter under study:</a:t>
            </a:r>
          </a:p>
          <a:p>
            <a:pPr marL="966150" lvl="2" indent="-285750"/>
            <a:r>
              <a:rPr lang="en-US" dirty="0"/>
              <a:t>Upstream of either </a:t>
            </a:r>
            <a:br>
              <a:rPr lang="en-US" dirty="0"/>
            </a:br>
            <a:r>
              <a:rPr lang="en-US" dirty="0"/>
              <a:t>an RF insertion or experimental insertion</a:t>
            </a:r>
          </a:p>
          <a:p>
            <a:pPr marL="625950" lvl="1" indent="-285750"/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4114EBC-9583-4488-8592-C5F9F6F3C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81782"/>
          </a:xfrm>
        </p:spPr>
        <p:txBody>
          <a:bodyPr/>
          <a:lstStyle/>
          <a:p>
            <a:r>
              <a:rPr lang="en-US" dirty="0"/>
              <a:t>Lattice modifications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BEBA7DC-A205-44D9-BD3E-2229148A70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C0F85B-081C-E64A-AF53-37BCBBB730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814" y="2637356"/>
            <a:ext cx="4023122" cy="24138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BE2EAB-9947-0A66-79B5-AA9D1A01AE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567462"/>
            <a:ext cx="3147993" cy="104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908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68365-D64B-4186-8A70-00D4C87CDA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FF4719-96D4-424F-8F11-B605D7A1228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7180" y="1198125"/>
            <a:ext cx="8809640" cy="27472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4-IP layout, beam crossing in every straight section required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design of a collimation insertion under study </a:t>
            </a:r>
            <a:br>
              <a:rPr lang="en-US" dirty="0"/>
            </a:br>
            <a:r>
              <a:rPr lang="en-US" dirty="0"/>
              <a:t>(see talk by A. Abramov)</a:t>
            </a:r>
          </a:p>
          <a:p>
            <a:pPr marL="625950" lvl="1" indent="-285750"/>
            <a:r>
              <a:rPr lang="en-US" dirty="0" err="1"/>
              <a:t>Betatron</a:t>
            </a:r>
            <a:r>
              <a:rPr lang="en-US" dirty="0"/>
              <a:t> and momentum collimation in point 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Top-up injection and extraction potentially located</a:t>
            </a:r>
            <a:br>
              <a:rPr lang="en-US" dirty="0"/>
            </a:br>
            <a:r>
              <a:rPr lang="en-US" dirty="0"/>
              <a:t>in point B</a:t>
            </a:r>
          </a:p>
          <a:p>
            <a:pPr marL="625950" lvl="1" indent="-285750"/>
            <a:r>
              <a:rPr lang="en-US" dirty="0"/>
              <a:t>Studies on top-up injection currently ongoing,</a:t>
            </a:r>
            <a:br>
              <a:rPr lang="en-US" dirty="0"/>
            </a:br>
            <a:r>
              <a:rPr lang="en-US" dirty="0"/>
              <a:t>using CDR type lattice for now </a:t>
            </a:r>
            <a:br>
              <a:rPr lang="en-US" dirty="0"/>
            </a:br>
            <a:r>
              <a:rPr lang="en-US" dirty="0"/>
              <a:t>(see talk by P. </a:t>
            </a:r>
            <a:r>
              <a:rPr lang="en-US" dirty="0" err="1"/>
              <a:t>Hunchak</a:t>
            </a:r>
            <a:r>
              <a:rPr lang="en-US" dirty="0"/>
              <a:t>)</a:t>
            </a:r>
          </a:p>
          <a:p>
            <a:pPr marL="625950" lvl="1" indent="-285750"/>
            <a:r>
              <a:rPr lang="en-US" dirty="0"/>
              <a:t>Layout to be adapted to 4-IP </a:t>
            </a:r>
          </a:p>
          <a:p>
            <a:pPr marL="625950" lvl="1" indent="-285750"/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4114EBC-9583-4488-8592-C5F9F6F3C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81782"/>
          </a:xfrm>
        </p:spPr>
        <p:txBody>
          <a:bodyPr/>
          <a:lstStyle/>
          <a:p>
            <a:r>
              <a:rPr lang="en-US" dirty="0"/>
              <a:t>Integration of auxiliary insertions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BEBA7DC-A205-44D9-BD3E-2229148A70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223408-9558-CB0B-2A66-0203CD9A36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405" y="2793910"/>
            <a:ext cx="3710186" cy="2226112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6D27E88C-3D50-1477-577C-49551F766D7E}"/>
              </a:ext>
            </a:extLst>
          </p:cNvPr>
          <p:cNvGrpSpPr/>
          <p:nvPr/>
        </p:nvGrpSpPr>
        <p:grpSpPr>
          <a:xfrm>
            <a:off x="6372200" y="117128"/>
            <a:ext cx="2808312" cy="2808312"/>
            <a:chOff x="6372200" y="120303"/>
            <a:chExt cx="2808312" cy="280831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AA13932-85F2-1388-E798-43B3BBAA32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2200" y="120303"/>
              <a:ext cx="2808312" cy="2808312"/>
            </a:xfrm>
            <a:prstGeom prst="rect">
              <a:avLst/>
            </a:prstGeom>
          </p:spPr>
        </p:pic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5CC4EDB0-19AF-7E41-AE5A-0D15103641A8}"/>
                </a:ext>
              </a:extLst>
            </p:cNvPr>
            <p:cNvSpPr/>
            <p:nvPr/>
          </p:nvSpPr>
          <p:spPr>
            <a:xfrm>
              <a:off x="8028384" y="483517"/>
              <a:ext cx="936104" cy="714607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29964AB-0992-F40C-5FD4-DAEF8930404F}"/>
                </a:ext>
              </a:extLst>
            </p:cNvPr>
            <p:cNvSpPr/>
            <p:nvPr/>
          </p:nvSpPr>
          <p:spPr>
            <a:xfrm>
              <a:off x="8028384" y="1773909"/>
              <a:ext cx="936104" cy="714607"/>
            </a:xfrm>
            <a:prstGeom prst="ellipse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17707627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0</TotalTime>
  <Words>1305</Words>
  <Application>Microsoft Office PowerPoint</Application>
  <PresentationFormat>On-screen Show (16:9)</PresentationFormat>
  <Paragraphs>207</Paragraphs>
  <Slides>16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 Math</vt:lpstr>
      <vt:lpstr>Founders Grotesk</vt:lpstr>
      <vt:lpstr>Introslides</vt:lpstr>
      <vt:lpstr>Titleslides, Conclusion</vt:lpstr>
      <vt:lpstr>Content Slides - Deep Blue</vt:lpstr>
      <vt:lpstr> Baseline optics and layout for the FCC-ee collider Ring</vt:lpstr>
      <vt:lpstr>Introduction</vt:lpstr>
      <vt:lpstr>Placement Studies &amp; new tunnel baseline</vt:lpstr>
      <vt:lpstr>Arc cell considerations &amp; CDR layout</vt:lpstr>
      <vt:lpstr>Arc optics in new layout</vt:lpstr>
      <vt:lpstr>Experimental IR</vt:lpstr>
      <vt:lpstr>Parameters</vt:lpstr>
      <vt:lpstr>Lattice modifications</vt:lpstr>
      <vt:lpstr>Integration of auxiliary insertions</vt:lpstr>
      <vt:lpstr>RF insertions</vt:lpstr>
      <vt:lpstr>RF insertions II</vt:lpstr>
      <vt:lpstr>Sextupoles and DA optimization</vt:lpstr>
      <vt:lpstr>Sextupoles and DA optimization</vt:lpstr>
      <vt:lpstr>Conclusions and next steps</vt:lpstr>
      <vt:lpstr>Thanks for your attention!</vt:lpstr>
      <vt:lpstr>Arc cell parameters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Robert Menghini</dc:creator>
  <cp:lastModifiedBy>Hofer, Michael</cp:lastModifiedBy>
  <cp:revision>230</cp:revision>
  <dcterms:created xsi:type="dcterms:W3CDTF">2020-10-27T09:23:42Z</dcterms:created>
  <dcterms:modified xsi:type="dcterms:W3CDTF">2022-05-31T07:56:47Z</dcterms:modified>
</cp:coreProperties>
</file>