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36" r:id="rId2"/>
    <p:sldMasterId id="2147483772" r:id="rId3"/>
    <p:sldMasterId id="2147484006" r:id="rId4"/>
    <p:sldMasterId id="2147484051" r:id="rId5"/>
    <p:sldMasterId id="2147484286" r:id="rId6"/>
  </p:sldMasterIdLst>
  <p:notesMasterIdLst>
    <p:notesMasterId r:id="rId27"/>
  </p:notesMasterIdLst>
  <p:sldIdLst>
    <p:sldId id="450" r:id="rId7"/>
    <p:sldId id="1405" r:id="rId8"/>
    <p:sldId id="717" r:id="rId9"/>
    <p:sldId id="1233" r:id="rId10"/>
    <p:sldId id="2039" r:id="rId11"/>
    <p:sldId id="2051" r:id="rId12"/>
    <p:sldId id="2050" r:id="rId13"/>
    <p:sldId id="2048" r:id="rId14"/>
    <p:sldId id="2053" r:id="rId15"/>
    <p:sldId id="2083" r:id="rId16"/>
    <p:sldId id="2084" r:id="rId17"/>
    <p:sldId id="2086" r:id="rId18"/>
    <p:sldId id="2087" r:id="rId19"/>
    <p:sldId id="2088" r:id="rId20"/>
    <p:sldId id="2089" r:id="rId21"/>
    <p:sldId id="2078" r:id="rId22"/>
    <p:sldId id="2052" r:id="rId23"/>
    <p:sldId id="2077" r:id="rId24"/>
    <p:sldId id="2082" r:id="rId25"/>
    <p:sldId id="2046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99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61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23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59630C-11B2-4D21-8565-588800A7CF10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B7419A-CCA0-4623-84AD-5863B0A04B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2905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8749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61487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16714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505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00559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01487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6645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04982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09334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34131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9163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33363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28493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01308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8822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4292"/>
            <a:ext cx="91440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07646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23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8696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476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7941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715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2803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342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8621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996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4332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98991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341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97957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1980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4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057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148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47824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897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829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61254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63685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4208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08477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8514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55061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7194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591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8680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8492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9"/>
            <a:ext cx="7772400" cy="1362075"/>
          </a:xfrm>
        </p:spPr>
        <p:txBody>
          <a:bodyPr anchor="t"/>
          <a:lstStyle>
            <a:lvl1pPr algn="l">
              <a:defRPr sz="33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2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84381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01/06/2022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327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01/06/2022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6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01/06/2022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537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01/06/2022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826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01/06/2022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960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01/06/2022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462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01/06/2022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620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01/06/2022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243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01/06/2022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41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01/06/2022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157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14868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1558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01/06/2022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617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8087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862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05EEDA5-BB72-4116-8711-566482E15323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1096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05EEDA5-BB72-4116-8711-566482E15323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190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05EEDA5-BB72-4116-8711-566482E15323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931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05EEDA5-BB72-4116-8711-566482E15323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3682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05EEDA5-BB72-4116-8711-566482E15323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254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05EEDA5-BB72-4116-8711-566482E15323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1269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05EEDA5-BB72-4116-8711-566482E15323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9185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7"/>
            <a:ext cx="4040188" cy="389733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7"/>
            <a:ext cx="4041775" cy="318295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67313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05EEDA5-BB72-4116-8711-566482E15323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9080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05EEDA5-BB72-4116-8711-566482E15323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5661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05EEDA5-BB72-4116-8711-566482E15323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026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05EEDA5-BB72-4116-8711-566482E15323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719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607542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8931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6727" y="242089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6493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40078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5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3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4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67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5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3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4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86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41007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/>
          <a:lstStyle/>
          <a:p>
            <a:fld id="{BFBDA095-DDD1-4757-A72B-7EB8DA05C013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/>
          <a:lstStyle/>
          <a:p>
            <a:fld id="{A063ACCA-3B5D-4055-9B3E-679BD31959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507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6829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084776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851419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26199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71942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7"/>
            <a:ext cx="5486400" cy="3459167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8680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0451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5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35751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b="1">
          <a:solidFill>
            <a:srgbClr val="002060"/>
          </a:solidFill>
          <a:latin typeface="Calibri"/>
          <a:ea typeface="+mj-ea"/>
          <a:cs typeface="Calibri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/>
          <a:ea typeface="+mn-ea"/>
          <a:cs typeface="Calibri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Calibri"/>
          <a:ea typeface="+mn-ea"/>
          <a:cs typeface="Calibri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Calibri"/>
          <a:ea typeface="+mn-ea"/>
          <a:cs typeface="Calibri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Calibri"/>
          <a:ea typeface="+mn-ea"/>
          <a:cs typeface="Calibri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Calibri"/>
          <a:ea typeface="+mn-ea"/>
          <a:cs typeface="Calibri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076E6-A94E-4957-BBC7-5970B5E4D4A4}" type="datetimeFigureOut">
              <a:rPr lang="en-GB" smtClean="0"/>
              <a:t>01/06/2022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876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Calibri"/>
                <a:ea typeface="ヒラギノ角ゴ Pro W3" pitchFamily="84" charset="-128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095482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/>
          <a:ea typeface="+mj-ea"/>
          <a:cs typeface="Calibri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Calibri"/>
          <a:ea typeface="+mn-ea"/>
          <a:cs typeface="Calibri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Calibri"/>
          <a:ea typeface="+mn-ea"/>
          <a:cs typeface="Calibri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/>
          <a:ea typeface="+mn-ea"/>
          <a:cs typeface="Calibri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/>
          <a:ea typeface="+mn-ea"/>
          <a:cs typeface="Calibri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/>
          <a:ea typeface="+mn-ea"/>
          <a:cs typeface="Calibri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-5502" y="-1"/>
            <a:ext cx="9143999" cy="720000"/>
          </a:xfrm>
          <a:prstGeom prst="rect">
            <a:avLst/>
          </a:prstGeom>
          <a:solidFill>
            <a:srgbClr val="002060"/>
          </a:solidFill>
        </p:spPr>
        <p:txBody>
          <a:bodyPr wrap="square" rtlCol="0" anchor="ctr">
            <a:spAutoFit/>
          </a:bodyPr>
          <a:lstStyle/>
          <a:p>
            <a:pPr algn="ctr"/>
            <a:endParaRPr lang="en-GB" sz="3200" i="1" dirty="0">
              <a:solidFill>
                <a:srgbClr val="FFFF00"/>
              </a:solidFill>
              <a:latin typeface="Arial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2912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7" r:id="rId1"/>
    <p:sldLayoutId id="2147484008" r:id="rId2"/>
    <p:sldLayoutId id="2147484009" r:id="rId3"/>
    <p:sldLayoutId id="2147484010" r:id="rId4"/>
    <p:sldLayoutId id="2147484011" r:id="rId5"/>
    <p:sldLayoutId id="2147484012" r:id="rId6"/>
    <p:sldLayoutId id="2147484013" r:id="rId7"/>
    <p:sldLayoutId id="2147484014" r:id="rId8"/>
    <p:sldLayoutId id="2147484015" r:id="rId9"/>
    <p:sldLayoutId id="2147484016" r:id="rId10"/>
    <p:sldLayoutId id="2147484017" r:id="rId11"/>
    <p:sldLayoutId id="2147484018" r:id="rId12"/>
    <p:sldLayoutId id="2147484019" r:id="rId13"/>
  </p:sldLayoutIdLst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568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2" r:id="rId1"/>
    <p:sldLayoutId id="2147484053" r:id="rId2"/>
    <p:sldLayoutId id="2147484054" r:id="rId3"/>
    <p:sldLayoutId id="2147484055" r:id="rId4"/>
    <p:sldLayoutId id="2147484056" r:id="rId5"/>
    <p:sldLayoutId id="2147484057" r:id="rId6"/>
    <p:sldLayoutId id="2147484058" r:id="rId7"/>
    <p:sldLayoutId id="2147484059" r:id="rId8"/>
    <p:sldLayoutId id="2147484060" r:id="rId9"/>
    <p:sldLayoutId id="2147484061" r:id="rId10"/>
    <p:sldLayoutId id="2147484062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1" y="6356824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552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9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99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7" r:id="rId1"/>
    <p:sldLayoutId id="2147484288" r:id="rId2"/>
    <p:sldLayoutId id="2147484289" r:id="rId3"/>
    <p:sldLayoutId id="2147484290" r:id="rId4"/>
    <p:sldLayoutId id="2147484291" r:id="rId5"/>
    <p:sldLayoutId id="2147484292" r:id="rId6"/>
    <p:sldLayoutId id="2147484293" r:id="rId7"/>
  </p:sldLayoutIdLst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2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0332" indent="-3429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78942" indent="-3429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19531" indent="-257175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38987" indent="-257175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37869" indent="-257175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8.emf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8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7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5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hyperlink" Target="https://link.springer.com/article/10.1140/epjst/e2019-900045-4" TargetMode="External"/><Relationship Id="rId7" Type="http://schemas.openxmlformats.org/officeDocument/2006/relationships/image" Target="../media/image9.tiff"/><Relationship Id="rId2" Type="http://schemas.openxmlformats.org/officeDocument/2006/relationships/hyperlink" Target="https://link.springer.com/article/10.1140/epjc/s10052-019-6904-3" TargetMode="Externa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fcc-cdr.web.cern.ch/" TargetMode="External"/><Relationship Id="rId11" Type="http://schemas.openxmlformats.org/officeDocument/2006/relationships/image" Target="../media/image5.png"/><Relationship Id="rId5" Type="http://schemas.openxmlformats.org/officeDocument/2006/relationships/hyperlink" Target="https://link.springer.com/article/10.1140/epjst/e2019-900088-6" TargetMode="External"/><Relationship Id="rId10" Type="http://schemas.openxmlformats.org/officeDocument/2006/relationships/image" Target="../media/image12.png"/><Relationship Id="rId4" Type="http://schemas.openxmlformats.org/officeDocument/2006/relationships/hyperlink" Target="https://link.springer.com/article/10.1140/epjst/e2019-900087-0" TargetMode="External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5.png"/><Relationship Id="rId5" Type="http://schemas.openxmlformats.org/officeDocument/2006/relationships/image" Target="../media/image13.emf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E66A5D2-5DD2-4E74-BD3C-79B71BDA04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2279" y="-344698"/>
            <a:ext cx="9512677" cy="72026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582" y="366451"/>
            <a:ext cx="8229600" cy="1143000"/>
          </a:xfrm>
        </p:spPr>
        <p:txBody>
          <a:bodyPr>
            <a:noAutofit/>
          </a:bodyPr>
          <a:lstStyle/>
          <a:p>
            <a:r>
              <a:rPr lang="en-GB" sz="5400" dirty="0">
                <a:solidFill>
                  <a:schemeClr val="bg1"/>
                </a:solidFill>
              </a:rPr>
              <a:t>FCC-</a:t>
            </a:r>
            <a:r>
              <a:rPr lang="en-GB" sz="5400" dirty="0" err="1">
                <a:solidFill>
                  <a:schemeClr val="bg1"/>
                </a:solidFill>
              </a:rPr>
              <a:t>hh</a:t>
            </a:r>
            <a:r>
              <a:rPr lang="en-GB" sz="5400" dirty="0">
                <a:solidFill>
                  <a:schemeClr val="bg1"/>
                </a:solidFill>
              </a:rPr>
              <a:t> layout and optics studies</a:t>
            </a:r>
          </a:p>
        </p:txBody>
      </p:sp>
      <p:sp>
        <p:nvSpPr>
          <p:cNvPr id="5" name="TextBox 4"/>
          <p:cNvSpPr txBox="1"/>
          <p:nvPr/>
        </p:nvSpPr>
        <p:spPr>
          <a:xfrm flipH="1">
            <a:off x="0" y="1818859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Massimo Giovannozzi and Thys </a:t>
            </a:r>
            <a:r>
              <a:rPr kumimoji="0" lang="en-GB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Risselada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CERN, BE Department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FCC Week 2022, </a:t>
            </a:r>
            <a:r>
              <a:rPr lang="en-GB" sz="3200" dirty="0">
                <a:solidFill>
                  <a:prstClr val="white"/>
                </a:solidFill>
                <a:latin typeface="Calibri"/>
              </a:rPr>
              <a:t>1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June 2022</a:t>
            </a:r>
          </a:p>
        </p:txBody>
      </p:sp>
      <p:sp>
        <p:nvSpPr>
          <p:cNvPr id="14" name="TextBox 2">
            <a:extLst>
              <a:ext uri="{FF2B5EF4-FFF2-40B4-BE49-F238E27FC236}">
                <a16:creationId xmlns:a16="http://schemas.microsoft.com/office/drawing/2014/main" id="{A3997A6D-6386-4D03-ADE7-9601D8FB253F}"/>
              </a:ext>
            </a:extLst>
          </p:cNvPr>
          <p:cNvSpPr txBox="1"/>
          <p:nvPr/>
        </p:nvSpPr>
        <p:spPr>
          <a:xfrm>
            <a:off x="7441234" y="6548508"/>
            <a:ext cx="14412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photo: J. Wenninger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FF9E0D7-BEA4-453E-B356-26FAB09A6580}"/>
              </a:ext>
            </a:extLst>
          </p:cNvPr>
          <p:cNvSpPr/>
          <p:nvPr/>
        </p:nvSpPr>
        <p:spPr>
          <a:xfrm>
            <a:off x="145773" y="6235377"/>
            <a:ext cx="8344476" cy="4308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Work supported by the </a:t>
            </a:r>
            <a:r>
              <a:rPr kumimoji="0" lang="en-US" sz="11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European Commission </a:t>
            </a: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under </a:t>
            </a:r>
            <a:r>
              <a:rPr kumimoji="0" lang="en-GB" sz="11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</a:t>
            </a:r>
            <a:r>
              <a:rPr kumimoji="0" lang="en-GB" sz="11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HORIZON 2020 projects </a:t>
            </a:r>
            <a:r>
              <a:rPr kumimoji="0" lang="en-GB" sz="1100" b="1" i="1" u="none" strike="noStrike" kern="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EuroCirCol</a:t>
            </a:r>
            <a:r>
              <a:rPr kumimoji="0" lang="en-GB" sz="11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grant agreement 654305; </a:t>
            </a:r>
            <a:r>
              <a:rPr kumimoji="0" lang="en-GB" sz="1100" b="1" i="1" u="none" strike="noStrike" kern="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EASITrain</a:t>
            </a:r>
            <a:r>
              <a:rPr kumimoji="0" lang="en-GB" sz="11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en-GB" sz="11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grant agreement no. 764879; </a:t>
            </a:r>
            <a:r>
              <a:rPr kumimoji="0" lang="en-GB" sz="11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ARIES</a:t>
            </a:r>
            <a:r>
              <a:rPr kumimoji="0" lang="en-GB" sz="11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grant agreement 730871, </a:t>
            </a:r>
            <a:r>
              <a:rPr kumimoji="0" lang="en-GB" sz="11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FCCIS</a:t>
            </a:r>
            <a:r>
              <a:rPr kumimoji="0" lang="en-GB" sz="11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grant agreement 951754, and </a:t>
            </a:r>
            <a:r>
              <a:rPr kumimoji="0" lang="en-GB" sz="11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E-JADE,</a:t>
            </a:r>
            <a:r>
              <a:rPr kumimoji="0" lang="en-GB" sz="11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contract no. 645479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3266ED3-03BE-4DCC-A228-D7207622C5C5}"/>
              </a:ext>
            </a:extLst>
          </p:cNvPr>
          <p:cNvSpPr txBox="1"/>
          <p:nvPr/>
        </p:nvSpPr>
        <p:spPr>
          <a:xfrm>
            <a:off x="7002043" y="4094326"/>
            <a:ext cx="878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400" b="1" dirty="0">
                <a:solidFill>
                  <a:srgbClr val="FFFF00"/>
                </a:solidFill>
                <a:latin typeface="Arial"/>
              </a:rPr>
              <a:t>FCC</a:t>
            </a:r>
            <a:endParaRPr lang="en-GB" sz="2400" b="1" dirty="0">
              <a:solidFill>
                <a:srgbClr val="FFFF00"/>
              </a:solidFill>
              <a:latin typeface="Arial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7AFF403-7FEE-46D4-B28D-EA0A49C2FF04}"/>
              </a:ext>
            </a:extLst>
          </p:cNvPr>
          <p:cNvSpPr txBox="1"/>
          <p:nvPr/>
        </p:nvSpPr>
        <p:spPr>
          <a:xfrm>
            <a:off x="2612403" y="4600479"/>
            <a:ext cx="887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400" dirty="0">
                <a:solidFill>
                  <a:srgbClr val="00B0F0"/>
                </a:solidFill>
                <a:latin typeface="Arial"/>
              </a:rPr>
              <a:t>SPS</a:t>
            </a:r>
            <a:endParaRPr lang="en-GB" sz="2400" dirty="0">
              <a:solidFill>
                <a:srgbClr val="00B0F0"/>
              </a:solidFill>
              <a:latin typeface="Arial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48D2DA9-9B36-4730-A4E7-6685DA6E016B}"/>
              </a:ext>
            </a:extLst>
          </p:cNvPr>
          <p:cNvSpPr txBox="1"/>
          <p:nvPr/>
        </p:nvSpPr>
        <p:spPr>
          <a:xfrm>
            <a:off x="173502" y="4138814"/>
            <a:ext cx="921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400" dirty="0">
                <a:solidFill>
                  <a:srgbClr val="ED7D31"/>
                </a:solidFill>
                <a:latin typeface="Arial"/>
              </a:rPr>
              <a:t>LHC</a:t>
            </a:r>
            <a:endParaRPr lang="en-GB" sz="2400" dirty="0">
              <a:solidFill>
                <a:srgbClr val="ED7D31"/>
              </a:solidFill>
              <a:latin typeface="Arial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E2D6A62-3910-46DE-8518-1C98E5AAA666}"/>
              </a:ext>
            </a:extLst>
          </p:cNvPr>
          <p:cNvSpPr txBox="1"/>
          <p:nvPr/>
        </p:nvSpPr>
        <p:spPr>
          <a:xfrm>
            <a:off x="4997842" y="3813692"/>
            <a:ext cx="651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400" dirty="0">
                <a:solidFill>
                  <a:srgbClr val="00B050"/>
                </a:solidFill>
                <a:latin typeface="Arial"/>
              </a:rPr>
              <a:t>PS</a:t>
            </a:r>
            <a:endParaRPr lang="en-GB" sz="2400" dirty="0">
              <a:solidFill>
                <a:srgbClr val="00B050"/>
              </a:solidFill>
              <a:latin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A4F701A-03B2-447D-A008-EDF960C20C82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773" y="5568297"/>
            <a:ext cx="8587409" cy="648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66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1">
            <a:extLst>
              <a:ext uri="{FF2B5EF4-FFF2-40B4-BE49-F238E27FC236}">
                <a16:creationId xmlns:a16="http://schemas.microsoft.com/office/drawing/2014/main" id="{B2E894BA-850B-4911-9EEF-44DEDB29638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3999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2800" kern="0" dirty="0">
                <a:latin typeface="Arial"/>
              </a:rPr>
              <a:t>Overall FCC-</a:t>
            </a:r>
            <a:r>
              <a:rPr lang="en-US" sz="2800" kern="0" dirty="0" err="1">
                <a:latin typeface="Arial"/>
              </a:rPr>
              <a:t>hh</a:t>
            </a:r>
            <a:r>
              <a:rPr lang="en-US" sz="2800" kern="0" dirty="0">
                <a:latin typeface="Arial"/>
              </a:rPr>
              <a:t> layout</a:t>
            </a:r>
            <a:endParaRPr lang="en-GB" sz="2800" kern="0" dirty="0">
              <a:latin typeface="Arial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53F32C0-89C6-4649-8C18-42740E96AC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9"/>
            <a:ext cx="1399569" cy="479132"/>
          </a:xfrm>
          <a:prstGeom prst="rect">
            <a:avLst/>
          </a:prstGeom>
        </p:spPr>
      </p:pic>
      <p:pic>
        <p:nvPicPr>
          <p:cNvPr id="6" name="Picture 5" descr="A picture containing diagram&#10;&#10;Description automatically generated">
            <a:extLst>
              <a:ext uri="{FF2B5EF4-FFF2-40B4-BE49-F238E27FC236}">
                <a16:creationId xmlns:a16="http://schemas.microsoft.com/office/drawing/2014/main" id="{2956F6BD-B322-AFAB-8EE9-CBA46F5701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7649"/>
            <a:ext cx="9144000" cy="606035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CF21005-473B-534B-B6C7-62FA04CB9FB5}"/>
              </a:ext>
            </a:extLst>
          </p:cNvPr>
          <p:cNvSpPr txBox="1"/>
          <p:nvPr/>
        </p:nvSpPr>
        <p:spPr>
          <a:xfrm>
            <a:off x="0" y="6483644"/>
            <a:ext cx="4129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4350">
              <a:defRPr/>
            </a:pPr>
            <a:r>
              <a:rPr lang="en-GB" b="1" dirty="0">
                <a:solidFill>
                  <a:srgbClr val="0C377B"/>
                </a:solidFill>
                <a:latin typeface="Arial"/>
              </a:rPr>
              <a:t>See Civil Engineering session today</a:t>
            </a:r>
          </a:p>
        </p:txBody>
      </p:sp>
    </p:spTree>
    <p:extLst>
      <p:ext uri="{BB962C8B-B14F-4D97-AF65-F5344CB8AC3E}">
        <p14:creationId xmlns:p14="http://schemas.microsoft.com/office/powerpoint/2010/main" val="2982680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1">
            <a:extLst>
              <a:ext uri="{FF2B5EF4-FFF2-40B4-BE49-F238E27FC236}">
                <a16:creationId xmlns:a16="http://schemas.microsoft.com/office/drawing/2014/main" id="{B2E894BA-850B-4911-9EEF-44DEDB29638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3999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2800" kern="0" dirty="0">
                <a:latin typeface="Arial"/>
              </a:rPr>
              <a:t>FCC-</a:t>
            </a:r>
            <a:r>
              <a:rPr lang="en-US" sz="2800" kern="0" dirty="0" err="1">
                <a:latin typeface="Arial"/>
              </a:rPr>
              <a:t>hh</a:t>
            </a:r>
            <a:r>
              <a:rPr lang="en-US" sz="2800" kern="0" dirty="0">
                <a:latin typeface="Arial"/>
              </a:rPr>
              <a:t> layout and transfer lines</a:t>
            </a:r>
            <a:endParaRPr lang="en-GB" sz="2800" kern="0" dirty="0">
              <a:latin typeface="Arial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53F32C0-89C6-4649-8C18-42740E96AC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9"/>
            <a:ext cx="1399569" cy="47913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C8709D2-3320-DC7E-B6D4-1F3D918AC26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919"/>
          <a:stretch/>
        </p:blipFill>
        <p:spPr>
          <a:xfrm>
            <a:off x="-23831" y="775364"/>
            <a:ext cx="7316878" cy="2520000"/>
          </a:xfrm>
          <a:prstGeom prst="rect">
            <a:avLst/>
          </a:prstGeom>
        </p:spPr>
      </p:pic>
      <p:pic>
        <p:nvPicPr>
          <p:cNvPr id="5" name="Picture 4" descr="A picture containing text, map, sky&#10;&#10;Description automatically generated">
            <a:extLst>
              <a:ext uri="{FF2B5EF4-FFF2-40B4-BE49-F238E27FC236}">
                <a16:creationId xmlns:a16="http://schemas.microsoft.com/office/drawing/2014/main" id="{2CA06BE5-1C81-A9E0-DA87-72AACAB079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4275" y="3340103"/>
            <a:ext cx="6973952" cy="352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CF21005-473B-534B-B6C7-62FA04CB9FB5}"/>
              </a:ext>
            </a:extLst>
          </p:cNvPr>
          <p:cNvSpPr txBox="1"/>
          <p:nvPr/>
        </p:nvSpPr>
        <p:spPr>
          <a:xfrm>
            <a:off x="4087906" y="6488668"/>
            <a:ext cx="4129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4350">
              <a:defRPr/>
            </a:pPr>
            <a:r>
              <a:rPr lang="en-GB" b="1" dirty="0">
                <a:solidFill>
                  <a:srgbClr val="0C377B"/>
                </a:solidFill>
                <a:latin typeface="Arial"/>
              </a:rPr>
              <a:t>See Civil Engineering session today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B44D57-1DE4-82EC-01D1-005954EF6FF2}"/>
              </a:ext>
            </a:extLst>
          </p:cNvPr>
          <p:cNvSpPr txBox="1"/>
          <p:nvPr/>
        </p:nvSpPr>
        <p:spPr>
          <a:xfrm>
            <a:off x="5929257" y="2161371"/>
            <a:ext cx="2773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4350">
              <a:defRPr/>
            </a:pPr>
            <a:r>
              <a:rPr lang="en-GB" b="1" dirty="0">
                <a:solidFill>
                  <a:srgbClr val="0C377B"/>
                </a:solidFill>
                <a:latin typeface="Arial"/>
              </a:rPr>
              <a:t>Injection tunnel towards PB: 6.1 km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F807D1-4EFB-2B8E-B1DE-B769297CF25C}"/>
              </a:ext>
            </a:extLst>
          </p:cNvPr>
          <p:cNvSpPr txBox="1"/>
          <p:nvPr/>
        </p:nvSpPr>
        <p:spPr>
          <a:xfrm>
            <a:off x="2194560" y="1808161"/>
            <a:ext cx="2773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4350">
              <a:defRPr/>
            </a:pPr>
            <a:r>
              <a:rPr lang="en-GB" b="1" dirty="0">
                <a:solidFill>
                  <a:srgbClr val="0C377B"/>
                </a:solidFill>
                <a:latin typeface="Arial"/>
              </a:rPr>
              <a:t>Injection tunnel towards PL: 4.1 km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7313879-3F89-65C0-C83D-E9ACFDD40D24}"/>
              </a:ext>
            </a:extLst>
          </p:cNvPr>
          <p:cNvSpPr txBox="1"/>
          <p:nvPr/>
        </p:nvSpPr>
        <p:spPr>
          <a:xfrm>
            <a:off x="0" y="810424"/>
            <a:ext cx="155806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4350">
              <a:defRPr/>
            </a:pPr>
            <a:r>
              <a:rPr lang="en-GB" sz="1000" b="1" dirty="0">
                <a:solidFill>
                  <a:srgbClr val="0C377B"/>
                </a:solidFill>
                <a:latin typeface="Arial"/>
              </a:rPr>
              <a:t>Courtesy J. Osborne, W. Bromiley, A. </a:t>
            </a:r>
            <a:r>
              <a:rPr lang="en-GB" sz="1000" b="1" dirty="0" err="1">
                <a:solidFill>
                  <a:srgbClr val="0C377B"/>
                </a:solidFill>
                <a:latin typeface="Arial"/>
              </a:rPr>
              <a:t>Navascues</a:t>
            </a:r>
            <a:r>
              <a:rPr lang="en-GB" sz="1000" b="1" dirty="0">
                <a:solidFill>
                  <a:srgbClr val="0C377B"/>
                </a:solidFill>
                <a:latin typeface="Arial"/>
              </a:rPr>
              <a:t>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7314F29-2D11-BB58-6713-F311E0D01B34}"/>
              </a:ext>
            </a:extLst>
          </p:cNvPr>
          <p:cNvSpPr txBox="1"/>
          <p:nvPr/>
        </p:nvSpPr>
        <p:spPr>
          <a:xfrm>
            <a:off x="120128" y="3940897"/>
            <a:ext cx="35589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4350">
              <a:defRPr/>
            </a:pPr>
            <a:r>
              <a:rPr lang="en-GB" b="1" dirty="0">
                <a:solidFill>
                  <a:srgbClr val="0C377B"/>
                </a:solidFill>
                <a:latin typeface="Arial"/>
              </a:rPr>
              <a:t>This is the current baseline. Further optimisation of the design in progress (see talk by W. </a:t>
            </a:r>
            <a:r>
              <a:rPr lang="en-GB" b="1" dirty="0" err="1">
                <a:solidFill>
                  <a:srgbClr val="0C377B"/>
                </a:solidFill>
                <a:latin typeface="Arial"/>
              </a:rPr>
              <a:t>Bartmann</a:t>
            </a:r>
            <a:r>
              <a:rPr lang="en-GB" b="1" dirty="0">
                <a:solidFill>
                  <a:srgbClr val="0C377B"/>
                </a:solidFill>
                <a:latin typeface="Arial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684399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EA954D5C-F3E1-4775-D04E-4686D0F6487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17" t="8347" r="27160" b="10927"/>
          <a:stretch/>
        </p:blipFill>
        <p:spPr>
          <a:xfrm>
            <a:off x="375326" y="2794000"/>
            <a:ext cx="3860800" cy="4064000"/>
          </a:xfrm>
          <a:prstGeom prst="rect">
            <a:avLst/>
          </a:prstGeom>
        </p:spPr>
      </p:pic>
      <p:sp>
        <p:nvSpPr>
          <p:cNvPr id="48" name="Title 1">
            <a:extLst>
              <a:ext uri="{FF2B5EF4-FFF2-40B4-BE49-F238E27FC236}">
                <a16:creationId xmlns:a16="http://schemas.microsoft.com/office/drawing/2014/main" id="{B2E894BA-850B-4911-9EEF-44DEDB29638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3999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2800" kern="0" dirty="0">
                <a:latin typeface="Arial"/>
              </a:rPr>
              <a:t>Comments on transfer lines</a:t>
            </a:r>
            <a:endParaRPr lang="en-GB" sz="2800" kern="0" dirty="0">
              <a:latin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F21005-473B-534B-B6C7-62FA04CB9FB5}"/>
              </a:ext>
            </a:extLst>
          </p:cNvPr>
          <p:cNvSpPr txBox="1"/>
          <p:nvPr/>
        </p:nvSpPr>
        <p:spPr>
          <a:xfrm>
            <a:off x="40266" y="782220"/>
            <a:ext cx="402373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9288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The transfer lines are proposed to be installed in the ring tunnel in the arcs from PA to PB and from PA to PL:</a:t>
            </a: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Normal conducting magnets can be used.</a:t>
            </a: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Same cell design as arc cell.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53F32C0-89C6-4649-8C18-42740E96AC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9"/>
            <a:ext cx="1399569" cy="47913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A6EF97A-479F-77EA-E8BC-C9F5CF0097A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18" r="15529"/>
          <a:stretch/>
        </p:blipFill>
        <p:spPr>
          <a:xfrm>
            <a:off x="4063643" y="774549"/>
            <a:ext cx="5069601" cy="41719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6E9A119-E1E8-55CD-CEA2-4B2AA12433DB}"/>
              </a:ext>
            </a:extLst>
          </p:cNvPr>
          <p:cNvSpPr txBox="1"/>
          <p:nvPr/>
        </p:nvSpPr>
        <p:spPr>
          <a:xfrm>
            <a:off x="4074749" y="5657671"/>
            <a:ext cx="50692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92881" indent="-192881" defTabSz="514350">
              <a:buFont typeface="Arial"/>
              <a:buChar char="•"/>
              <a:defRPr/>
            </a:pPr>
            <a:r>
              <a:rPr lang="en-GB" b="1" dirty="0">
                <a:solidFill>
                  <a:srgbClr val="0C377B"/>
                </a:solidFill>
                <a:latin typeface="Arial"/>
              </a:rPr>
              <a:t>Integration of transfer lines in the ring tunnel in progress</a:t>
            </a: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b="1" dirty="0">
                <a:solidFill>
                  <a:srgbClr val="0C377B"/>
                </a:solidFill>
                <a:latin typeface="Arial"/>
              </a:rPr>
              <a:t>Analysis of the jumper design to assess whether optimisation is possible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56AC9B-E79E-5C58-9ED9-43B962D924E8}"/>
              </a:ext>
            </a:extLst>
          </p:cNvPr>
          <p:cNvSpPr txBox="1"/>
          <p:nvPr/>
        </p:nvSpPr>
        <p:spPr>
          <a:xfrm>
            <a:off x="0" y="2919983"/>
            <a:ext cx="1558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4350">
              <a:defRPr/>
            </a:pPr>
            <a:r>
              <a:rPr lang="en-GB" sz="1000" b="1" dirty="0">
                <a:solidFill>
                  <a:srgbClr val="0C377B"/>
                </a:solidFill>
                <a:latin typeface="Arial"/>
              </a:rPr>
              <a:t>Courtesy R. Lopez, F. </a:t>
            </a:r>
            <a:r>
              <a:rPr lang="en-GB" sz="1000" b="1" dirty="0" err="1">
                <a:solidFill>
                  <a:srgbClr val="0C377B"/>
                </a:solidFill>
                <a:latin typeface="Arial"/>
              </a:rPr>
              <a:t>Valchkova</a:t>
            </a:r>
            <a:r>
              <a:rPr lang="en-GB" sz="1000" b="1" dirty="0">
                <a:solidFill>
                  <a:srgbClr val="0C377B"/>
                </a:solidFill>
                <a:latin typeface="Arial"/>
              </a:rPr>
              <a:t>-Georgieva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7045518-54F1-8D09-74C4-A98CF3F46951}"/>
              </a:ext>
            </a:extLst>
          </p:cNvPr>
          <p:cNvSpPr/>
          <p:nvPr/>
        </p:nvSpPr>
        <p:spPr>
          <a:xfrm>
            <a:off x="1968649" y="4109421"/>
            <a:ext cx="419549" cy="4410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3748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1">
            <a:extLst>
              <a:ext uri="{FF2B5EF4-FFF2-40B4-BE49-F238E27FC236}">
                <a16:creationId xmlns:a16="http://schemas.microsoft.com/office/drawing/2014/main" id="{B2E894BA-850B-4911-9EEF-44DEDB29638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3999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2800" kern="0" dirty="0">
                <a:latin typeface="Arial"/>
              </a:rPr>
              <a:t>Experimental insertions</a:t>
            </a:r>
            <a:endParaRPr lang="en-GB" sz="2800" kern="0" dirty="0">
              <a:latin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F21005-473B-534B-B6C7-62FA04CB9FB5}"/>
              </a:ext>
            </a:extLst>
          </p:cNvPr>
          <p:cNvSpPr txBox="1"/>
          <p:nvPr/>
        </p:nvSpPr>
        <p:spPr>
          <a:xfrm>
            <a:off x="0" y="814361"/>
            <a:ext cx="399108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92881" indent="-192881" defTabSz="514350">
              <a:buFont typeface="Arial"/>
              <a:buChar char="•"/>
              <a:defRPr/>
            </a:pPr>
            <a:r>
              <a:rPr lang="en-GB" b="1" dirty="0">
                <a:solidFill>
                  <a:srgbClr val="0C377B"/>
                </a:solidFill>
                <a:latin typeface="Arial"/>
              </a:rPr>
              <a:t>Same length as CDR</a:t>
            </a: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Very similar optics and layout as CDR</a:t>
            </a: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Same optics for PA, PD, PG, and PJ</a:t>
            </a: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Major change to be implemented soon (already tested for the CDR version): radial displacement of FCC-</a:t>
            </a:r>
            <a:r>
              <a:rPr lang="en-GB" dirty="0" err="1">
                <a:solidFill>
                  <a:srgbClr val="0C377B"/>
                </a:solidFill>
                <a:latin typeface="Arial"/>
              </a:rPr>
              <a:t>hh</a:t>
            </a:r>
            <a:r>
              <a:rPr lang="en-GB" dirty="0">
                <a:solidFill>
                  <a:srgbClr val="0C377B"/>
                </a:solidFill>
                <a:latin typeface="Arial"/>
              </a:rPr>
              <a:t> IP towards that o FCC-</a:t>
            </a:r>
            <a:r>
              <a:rPr lang="en-GB" dirty="0" err="1">
                <a:solidFill>
                  <a:srgbClr val="0C377B"/>
                </a:solidFill>
                <a:latin typeface="Arial"/>
              </a:rPr>
              <a:t>ee</a:t>
            </a:r>
            <a:endParaRPr lang="en-GB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53F32C0-89C6-4649-8C18-42740E96AC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9"/>
            <a:ext cx="1399569" cy="47913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09E0C3A-0314-4CBF-90CB-A464BC6BD07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0" t="4773" r="10751" b="5679"/>
          <a:stretch/>
        </p:blipFill>
        <p:spPr>
          <a:xfrm rot="5400000">
            <a:off x="4623034" y="96192"/>
            <a:ext cx="3838227" cy="518113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8AD0450-530F-D5D4-6DF1-2FCC3B46A0B5}"/>
              </a:ext>
            </a:extLst>
          </p:cNvPr>
          <p:cNvSpPr txBox="1"/>
          <p:nvPr/>
        </p:nvSpPr>
        <p:spPr>
          <a:xfrm>
            <a:off x="7490245" y="4487414"/>
            <a:ext cx="15580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4350">
              <a:defRPr/>
            </a:pPr>
            <a:r>
              <a:rPr lang="en-GB" sz="1000" b="1" dirty="0">
                <a:solidFill>
                  <a:srgbClr val="0C377B"/>
                </a:solidFill>
                <a:latin typeface="Arial"/>
              </a:rPr>
              <a:t>Courtesy T. </a:t>
            </a:r>
            <a:r>
              <a:rPr lang="en-GB" sz="1000" b="1" dirty="0" err="1">
                <a:solidFill>
                  <a:srgbClr val="0C377B"/>
                </a:solidFill>
                <a:latin typeface="Arial"/>
              </a:rPr>
              <a:t>Risselada</a:t>
            </a:r>
            <a:endParaRPr lang="en-GB" sz="1000" b="1" dirty="0">
              <a:solidFill>
                <a:srgbClr val="0C377B"/>
              </a:solidFill>
              <a:latin typeface="Arial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E0E0973-1900-8258-AACC-D7C224963BAD}"/>
              </a:ext>
            </a:extLst>
          </p:cNvPr>
          <p:cNvGrpSpPr/>
          <p:nvPr/>
        </p:nvGrpSpPr>
        <p:grpSpPr>
          <a:xfrm>
            <a:off x="179774" y="3317112"/>
            <a:ext cx="4631558" cy="3540888"/>
            <a:chOff x="4435552" y="3211240"/>
            <a:chExt cx="4631558" cy="3540888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A0F0F398-1E37-89AF-89DE-E11985326C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382" t="25349" r="9735" b="26854"/>
            <a:stretch/>
          </p:blipFill>
          <p:spPr>
            <a:xfrm>
              <a:off x="4459110" y="3211240"/>
              <a:ext cx="4608000" cy="3523884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1C4D1A7-F649-88FB-7DB7-93B23AC3380F}"/>
                </a:ext>
              </a:extLst>
            </p:cNvPr>
            <p:cNvSpPr txBox="1"/>
            <p:nvPr/>
          </p:nvSpPr>
          <p:spPr>
            <a:xfrm>
              <a:off x="6841065" y="6490518"/>
              <a:ext cx="51928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514350">
                <a:defRPr/>
              </a:pPr>
              <a:r>
                <a:rPr lang="en-GB" sz="1100" dirty="0">
                  <a:solidFill>
                    <a:srgbClr val="0C377B"/>
                  </a:solidFill>
                  <a:latin typeface="Arial"/>
                </a:rPr>
                <a:t>(m)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B70B362-4B68-00B1-1D3B-9075A1552FFA}"/>
                </a:ext>
              </a:extLst>
            </p:cNvPr>
            <p:cNvSpPr txBox="1"/>
            <p:nvPr/>
          </p:nvSpPr>
          <p:spPr>
            <a:xfrm rot="16200000">
              <a:off x="4306712" y="4362561"/>
              <a:ext cx="51928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514350">
                <a:defRPr/>
              </a:pPr>
              <a:r>
                <a:rPr lang="en-GB" sz="1100" dirty="0">
                  <a:solidFill>
                    <a:srgbClr val="0C377B"/>
                  </a:solidFill>
                  <a:latin typeface="Arial"/>
                </a:rPr>
                <a:t>(m)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4C6DF105-A68C-C505-7622-6357AA0EADBD}"/>
              </a:ext>
            </a:extLst>
          </p:cNvPr>
          <p:cNvSpPr txBox="1"/>
          <p:nvPr/>
        </p:nvSpPr>
        <p:spPr>
          <a:xfrm>
            <a:off x="4840941" y="4818573"/>
            <a:ext cx="430305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4350"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Possible advantages</a:t>
            </a: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b="1" dirty="0">
                <a:solidFill>
                  <a:srgbClr val="0C377B"/>
                </a:solidFill>
                <a:latin typeface="Arial"/>
              </a:rPr>
              <a:t>Minimisation of the region of increased tunnel cross section.</a:t>
            </a: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b="1" dirty="0">
                <a:solidFill>
                  <a:srgbClr val="0C377B"/>
                </a:solidFill>
                <a:latin typeface="Arial"/>
              </a:rPr>
              <a:t>Optimisation of the size of the experimental cavern.</a:t>
            </a: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b="1" dirty="0">
                <a:solidFill>
                  <a:srgbClr val="0C377B"/>
                </a:solidFill>
                <a:latin typeface="Arial"/>
              </a:rPr>
              <a:t>Reuse of detector components for FCC-</a:t>
            </a:r>
            <a:r>
              <a:rPr lang="en-GB" b="1" dirty="0" err="1">
                <a:solidFill>
                  <a:srgbClr val="0C377B"/>
                </a:solidFill>
                <a:latin typeface="Arial"/>
              </a:rPr>
              <a:t>ee</a:t>
            </a:r>
            <a:r>
              <a:rPr lang="en-GB" b="1" dirty="0">
                <a:solidFill>
                  <a:srgbClr val="0C377B"/>
                </a:solidFill>
                <a:latin typeface="Arial"/>
              </a:rPr>
              <a:t> to FCC-</a:t>
            </a:r>
            <a:r>
              <a:rPr lang="en-GB" b="1" dirty="0" err="1">
                <a:solidFill>
                  <a:srgbClr val="0C377B"/>
                </a:solidFill>
                <a:latin typeface="Arial"/>
              </a:rPr>
              <a:t>hh</a:t>
            </a:r>
            <a:r>
              <a:rPr lang="en-GB" b="1" dirty="0">
                <a:solidFill>
                  <a:srgbClr val="0C377B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512596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1">
            <a:extLst>
              <a:ext uri="{FF2B5EF4-FFF2-40B4-BE49-F238E27FC236}">
                <a16:creationId xmlns:a16="http://schemas.microsoft.com/office/drawing/2014/main" id="{B2E894BA-850B-4911-9EEF-44DEDB29638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3999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2800" kern="0" dirty="0">
                <a:latin typeface="Arial"/>
              </a:rPr>
              <a:t>Collimation insertions</a:t>
            </a:r>
            <a:endParaRPr lang="en-GB" sz="2800" kern="0" dirty="0">
              <a:latin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F21005-473B-534B-B6C7-62FA04CB9FB5}"/>
              </a:ext>
            </a:extLst>
          </p:cNvPr>
          <p:cNvSpPr txBox="1"/>
          <p:nvPr/>
        </p:nvSpPr>
        <p:spPr>
          <a:xfrm>
            <a:off x="85422" y="827376"/>
            <a:ext cx="4260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92881" indent="-192881" defTabSz="514350">
              <a:buFont typeface="Arial"/>
              <a:buChar char="•"/>
              <a:defRPr/>
            </a:pPr>
            <a:r>
              <a:rPr lang="en-GB" b="1" dirty="0" err="1">
                <a:solidFill>
                  <a:srgbClr val="0C377B"/>
                </a:solidFill>
                <a:latin typeface="Arial"/>
              </a:rPr>
              <a:t>Betatron</a:t>
            </a:r>
            <a:r>
              <a:rPr lang="en-GB" b="1" dirty="0">
                <a:solidFill>
                  <a:srgbClr val="0C377B"/>
                </a:solidFill>
                <a:latin typeface="Arial"/>
              </a:rPr>
              <a:t> collimation</a:t>
            </a:r>
          </a:p>
          <a:p>
            <a:pPr marL="450056" lvl="1" indent="-192881" defTabSz="514350">
              <a:buFont typeface="Arial"/>
              <a:buChar char="•"/>
              <a:defRPr/>
            </a:pPr>
            <a:r>
              <a:rPr lang="en-GB" sz="1600" dirty="0">
                <a:solidFill>
                  <a:srgbClr val="0C377B"/>
                </a:solidFill>
                <a:latin typeface="Arial"/>
              </a:rPr>
              <a:t>Shorter than CDR version</a:t>
            </a:r>
          </a:p>
          <a:p>
            <a:pPr marL="450056" lvl="1" indent="-192881" defTabSz="514350">
              <a:buFont typeface="Arial"/>
              <a:buChar char="•"/>
              <a:defRPr/>
            </a:pPr>
            <a:r>
              <a:rPr lang="en-GB" sz="1600" dirty="0">
                <a:solidFill>
                  <a:srgbClr val="0C377B"/>
                </a:solidFill>
                <a:latin typeface="Arial"/>
              </a:rPr>
              <a:t>New optics proposed</a:t>
            </a:r>
          </a:p>
          <a:p>
            <a:pPr marL="450056" lvl="1" indent="-192881" defTabSz="514350">
              <a:buFont typeface="Arial"/>
              <a:buChar char="•"/>
              <a:defRPr/>
            </a:pPr>
            <a:r>
              <a:rPr lang="en-GB" sz="1600" dirty="0">
                <a:solidFill>
                  <a:srgbClr val="0C377B"/>
                </a:solidFill>
                <a:latin typeface="Arial"/>
              </a:rPr>
              <a:t>New layout of dogleg proposed</a:t>
            </a:r>
            <a:endParaRPr lang="en-GB" sz="1500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53F32C0-89C6-4649-8C18-42740E96AC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9"/>
            <a:ext cx="1399569" cy="47913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24B0BBA-6050-84EB-F857-7B7112EEC0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7" t="5062" r="10750" b="10987"/>
          <a:stretch/>
        </p:blipFill>
        <p:spPr>
          <a:xfrm rot="5400000">
            <a:off x="4877234" y="248543"/>
            <a:ext cx="3736376" cy="4752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7F78B0E-B877-A282-9AAE-1A384E2FE22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6" t="5063" r="10964" b="13128"/>
          <a:stretch/>
        </p:blipFill>
        <p:spPr>
          <a:xfrm rot="5400000">
            <a:off x="473804" y="2598162"/>
            <a:ext cx="3795859" cy="4752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74F77F3-4476-FCA8-5A4C-125498D23EFF}"/>
              </a:ext>
            </a:extLst>
          </p:cNvPr>
          <p:cNvSpPr txBox="1"/>
          <p:nvPr/>
        </p:nvSpPr>
        <p:spPr>
          <a:xfrm>
            <a:off x="3576718" y="3202604"/>
            <a:ext cx="15580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4350">
              <a:defRPr/>
            </a:pPr>
            <a:r>
              <a:rPr lang="en-GB" sz="1000" b="1" dirty="0">
                <a:solidFill>
                  <a:srgbClr val="0C377B"/>
                </a:solidFill>
                <a:latin typeface="Arial"/>
              </a:rPr>
              <a:t>Courtesy T. </a:t>
            </a:r>
            <a:r>
              <a:rPr lang="en-GB" sz="1000" b="1" dirty="0" err="1">
                <a:solidFill>
                  <a:srgbClr val="0C377B"/>
                </a:solidFill>
                <a:latin typeface="Arial"/>
              </a:rPr>
              <a:t>Risselada</a:t>
            </a:r>
            <a:endParaRPr lang="en-GB" sz="1000" b="1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B40788-08B0-850F-0AA7-F85B52B9AF8A}"/>
              </a:ext>
            </a:extLst>
          </p:cNvPr>
          <p:cNvSpPr txBox="1"/>
          <p:nvPr/>
        </p:nvSpPr>
        <p:spPr>
          <a:xfrm>
            <a:off x="5852160" y="6211669"/>
            <a:ext cx="3291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4350">
              <a:defRPr/>
            </a:pPr>
            <a:r>
              <a:rPr lang="en-GB" b="1" dirty="0">
                <a:solidFill>
                  <a:srgbClr val="0C377B"/>
                </a:solidFill>
                <a:latin typeface="Arial"/>
              </a:rPr>
              <a:t>For more detail see talk by R. Bruce in this session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F7CFFC9-FF9C-191B-52DE-F6B9DE13161D}"/>
              </a:ext>
            </a:extLst>
          </p:cNvPr>
          <p:cNvSpPr txBox="1"/>
          <p:nvPr/>
        </p:nvSpPr>
        <p:spPr>
          <a:xfrm>
            <a:off x="4883200" y="4547064"/>
            <a:ext cx="4260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92881" indent="-192881" defTabSz="514350">
              <a:buFont typeface="Arial"/>
              <a:buChar char="•"/>
              <a:defRPr/>
            </a:pPr>
            <a:r>
              <a:rPr lang="en-GB" b="1" dirty="0">
                <a:solidFill>
                  <a:srgbClr val="0C377B"/>
                </a:solidFill>
                <a:latin typeface="Arial"/>
              </a:rPr>
              <a:t>Momentum collimation</a:t>
            </a:r>
          </a:p>
          <a:p>
            <a:pPr marL="450056" lvl="1" indent="-192881" defTabSz="514350">
              <a:buFont typeface="Arial"/>
              <a:buChar char="•"/>
              <a:defRPr/>
            </a:pPr>
            <a:r>
              <a:rPr lang="en-GB" sz="1600" dirty="0">
                <a:solidFill>
                  <a:srgbClr val="0C377B"/>
                </a:solidFill>
                <a:latin typeface="Arial"/>
              </a:rPr>
              <a:t>Longer than CDR version</a:t>
            </a:r>
          </a:p>
          <a:p>
            <a:pPr marL="450056" lvl="1" indent="-192881" defTabSz="514350">
              <a:buFont typeface="Arial"/>
              <a:buChar char="•"/>
              <a:defRPr/>
            </a:pPr>
            <a:r>
              <a:rPr lang="en-GB" sz="1600" dirty="0">
                <a:solidFill>
                  <a:srgbClr val="0C377B"/>
                </a:solidFill>
                <a:latin typeface="Arial"/>
              </a:rPr>
              <a:t>New optics proposed</a:t>
            </a:r>
          </a:p>
          <a:p>
            <a:pPr marL="450056" lvl="1" indent="-192881" defTabSz="514350">
              <a:buFont typeface="Arial"/>
              <a:buChar char="•"/>
              <a:defRPr/>
            </a:pPr>
            <a:r>
              <a:rPr lang="en-GB" sz="1600" dirty="0">
                <a:solidFill>
                  <a:srgbClr val="0C377B"/>
                </a:solidFill>
                <a:latin typeface="Arial"/>
              </a:rPr>
              <a:t>New layout of dogleg proposed</a:t>
            </a:r>
            <a:endParaRPr lang="en-GB" sz="1500" dirty="0">
              <a:solidFill>
                <a:srgbClr val="0C377B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67150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1">
            <a:extLst>
              <a:ext uri="{FF2B5EF4-FFF2-40B4-BE49-F238E27FC236}">
                <a16:creationId xmlns:a16="http://schemas.microsoft.com/office/drawing/2014/main" id="{B2E894BA-850B-4911-9EEF-44DEDB29638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3999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2800" kern="0" dirty="0">
                <a:latin typeface="Arial"/>
              </a:rPr>
              <a:t>Other insertions</a:t>
            </a:r>
            <a:endParaRPr lang="en-GB" sz="2800" kern="0" dirty="0">
              <a:latin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F21005-473B-534B-B6C7-62FA04CB9FB5}"/>
              </a:ext>
            </a:extLst>
          </p:cNvPr>
          <p:cNvSpPr txBox="1"/>
          <p:nvPr/>
        </p:nvSpPr>
        <p:spPr>
          <a:xfrm>
            <a:off x="108000" y="1008000"/>
            <a:ext cx="412978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92881" indent="-192881" defTabSz="514350">
              <a:buFont typeface="Arial"/>
              <a:buChar char="•"/>
              <a:defRPr/>
            </a:pPr>
            <a:r>
              <a:rPr lang="en-GB" b="1" dirty="0">
                <a:solidFill>
                  <a:srgbClr val="0C377B"/>
                </a:solidFill>
                <a:latin typeface="Arial"/>
              </a:rPr>
              <a:t>PL</a:t>
            </a: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RF</a:t>
            </a: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Injection of counter-clockwise beam</a:t>
            </a: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b="1" dirty="0">
                <a:solidFill>
                  <a:srgbClr val="0C377B"/>
                </a:solidFill>
                <a:latin typeface="Arial"/>
              </a:rPr>
              <a:t>Optics design in progress</a:t>
            </a: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b="1" dirty="0">
                <a:solidFill>
                  <a:srgbClr val="0C377B"/>
                </a:solidFill>
                <a:latin typeface="Arial"/>
              </a:rPr>
              <a:t>PB</a:t>
            </a: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Dump of both beams</a:t>
            </a: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Injection of clockwise beam</a:t>
            </a: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Optics design in progress (</a:t>
            </a:r>
            <a:r>
              <a:rPr lang="en-GB" b="1" dirty="0">
                <a:solidFill>
                  <a:srgbClr val="0C377B"/>
                </a:solidFill>
                <a:latin typeface="Arial"/>
              </a:rPr>
              <a:t>see talk by W. </a:t>
            </a:r>
            <a:r>
              <a:rPr lang="en-GB" b="1" dirty="0" err="1">
                <a:solidFill>
                  <a:srgbClr val="0C377B"/>
                </a:solidFill>
                <a:latin typeface="Arial"/>
              </a:rPr>
              <a:t>Bartmann</a:t>
            </a:r>
            <a:r>
              <a:rPr lang="en-GB" dirty="0">
                <a:solidFill>
                  <a:srgbClr val="0C377B"/>
                </a:solidFill>
                <a:latin typeface="Arial"/>
              </a:rPr>
              <a:t>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53F32C0-89C6-4649-8C18-42740E96AC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9"/>
            <a:ext cx="1399569" cy="4791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D7F7B88-769C-4A9A-CD43-DB752CA6C59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18" r="15529"/>
          <a:stretch/>
        </p:blipFill>
        <p:spPr>
          <a:xfrm>
            <a:off x="4063643" y="774549"/>
            <a:ext cx="5069601" cy="417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797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1">
            <a:extLst>
              <a:ext uri="{FF2B5EF4-FFF2-40B4-BE49-F238E27FC236}">
                <a16:creationId xmlns:a16="http://schemas.microsoft.com/office/drawing/2014/main" id="{B2E894BA-850B-4911-9EEF-44DEDB29638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3999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2800" kern="0" dirty="0">
                <a:latin typeface="Arial"/>
              </a:rPr>
              <a:t>		Progress with  combined-function lattice</a:t>
            </a:r>
            <a:endParaRPr lang="en-GB" sz="2800" kern="0" dirty="0">
              <a:latin typeface="Arial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5D43BD5-A13C-374F-8031-3F097C2EDE52}"/>
              </a:ext>
            </a:extLst>
          </p:cNvPr>
          <p:cNvSpPr txBox="1"/>
          <p:nvPr/>
        </p:nvSpPr>
        <p:spPr>
          <a:xfrm>
            <a:off x="146756" y="800916"/>
            <a:ext cx="88504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9288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The use of combined-function (dipole-quadrupole) might be an interesting option to</a:t>
            </a: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sz="1600" dirty="0">
                <a:solidFill>
                  <a:srgbClr val="0C377B"/>
                </a:solidFill>
                <a:latin typeface="Arial"/>
              </a:rPr>
              <a:t>Increase filling factor</a:t>
            </a: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sz="1600" dirty="0">
                <a:solidFill>
                  <a:srgbClr val="0C377B"/>
                </a:solidFill>
                <a:latin typeface="Arial"/>
              </a:rPr>
              <a:t>Simplify production (a single magnet type for the arcs)</a:t>
            </a: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b="1" dirty="0">
                <a:solidFill>
                  <a:srgbClr val="0C377B"/>
                </a:solidFill>
                <a:latin typeface="Arial"/>
              </a:rPr>
              <a:t>Recent progress</a:t>
            </a: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sz="1600" b="1" dirty="0">
                <a:solidFill>
                  <a:srgbClr val="0C377B"/>
                </a:solidFill>
                <a:latin typeface="Arial"/>
              </a:rPr>
              <a:t>Design of dispersion suppressors for a combined-function lattice</a:t>
            </a: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sz="1600" b="1" dirty="0">
                <a:solidFill>
                  <a:srgbClr val="0C377B"/>
                </a:solidFill>
                <a:latin typeface="Arial"/>
              </a:rPr>
              <a:t>Optimisation of the regular cell length (increased length)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81B6E61-69E5-DE4F-A4F2-51964E29CC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9"/>
            <a:ext cx="1399569" cy="4791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A6CF1BE-1AC8-5B40-8628-2E577C0948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0946" y="1974742"/>
            <a:ext cx="4197508" cy="594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4C4DEF0-5899-DE43-995F-0C7B2F7B1DF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422"/>
          <a:stretch/>
        </p:blipFill>
        <p:spPr>
          <a:xfrm rot="5400000">
            <a:off x="5424409" y="2524159"/>
            <a:ext cx="4140000" cy="489654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C4BCB7E-2D79-0948-AD35-E65BC628C356}"/>
              </a:ext>
            </a:extLst>
          </p:cNvPr>
          <p:cNvSpPr txBox="1"/>
          <p:nvPr/>
        </p:nvSpPr>
        <p:spPr>
          <a:xfrm>
            <a:off x="0" y="2595306"/>
            <a:ext cx="4572000" cy="36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50"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Nominal FCC-</a:t>
            </a:r>
            <a:r>
              <a:rPr lang="en-GB" dirty="0" err="1">
                <a:solidFill>
                  <a:srgbClr val="0C377B"/>
                </a:solidFill>
                <a:latin typeface="Arial"/>
              </a:rPr>
              <a:t>hh</a:t>
            </a:r>
            <a:r>
              <a:rPr lang="en-GB" dirty="0">
                <a:solidFill>
                  <a:srgbClr val="0C377B"/>
                </a:solidFill>
                <a:latin typeface="Arial"/>
              </a:rPr>
              <a:t> FODO cell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0570286-BBE8-3147-8333-C8FD155D047F}"/>
              </a:ext>
            </a:extLst>
          </p:cNvPr>
          <p:cNvSpPr txBox="1"/>
          <p:nvPr/>
        </p:nvSpPr>
        <p:spPr>
          <a:xfrm>
            <a:off x="4572000" y="2595306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50"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FCC-</a:t>
            </a:r>
            <a:r>
              <a:rPr lang="en-GB" dirty="0" err="1">
                <a:solidFill>
                  <a:srgbClr val="0C377B"/>
                </a:solidFill>
                <a:latin typeface="Arial"/>
              </a:rPr>
              <a:t>hh</a:t>
            </a:r>
            <a:r>
              <a:rPr lang="en-GB" dirty="0">
                <a:solidFill>
                  <a:srgbClr val="0C377B"/>
                </a:solidFill>
                <a:latin typeface="Arial"/>
              </a:rPr>
              <a:t> combined-function cell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DBF9BE-5727-A48C-20BB-ED7FDF250166}"/>
              </a:ext>
            </a:extLst>
          </p:cNvPr>
          <p:cNvSpPr txBox="1"/>
          <p:nvPr/>
        </p:nvSpPr>
        <p:spPr>
          <a:xfrm>
            <a:off x="3377902" y="6581001"/>
            <a:ext cx="25818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4350">
              <a:defRPr/>
            </a:pPr>
            <a:r>
              <a:rPr lang="en-GB" sz="1200" b="1" dirty="0">
                <a:solidFill>
                  <a:srgbClr val="0C377B"/>
                </a:solidFill>
                <a:latin typeface="Arial"/>
              </a:rPr>
              <a:t>In collaboration with E. </a:t>
            </a:r>
            <a:r>
              <a:rPr lang="en-GB" sz="1200" b="1" dirty="0" err="1">
                <a:solidFill>
                  <a:srgbClr val="0C377B"/>
                </a:solidFill>
                <a:latin typeface="Arial"/>
              </a:rPr>
              <a:t>Todesco</a:t>
            </a:r>
            <a:endParaRPr lang="en-GB" sz="1200" b="1" dirty="0">
              <a:solidFill>
                <a:srgbClr val="0C377B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34904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1">
            <a:extLst>
              <a:ext uri="{FF2B5EF4-FFF2-40B4-BE49-F238E27FC236}">
                <a16:creationId xmlns:a16="http://schemas.microsoft.com/office/drawing/2014/main" id="{B2E894BA-850B-4911-9EEF-44DEDB29638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3999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2800" kern="0" dirty="0">
                <a:latin typeface="Arial"/>
              </a:rPr>
              <a:t>Outlook</a:t>
            </a:r>
            <a:endParaRPr lang="en-GB" sz="2800" kern="0" dirty="0">
              <a:latin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F21005-473B-534B-B6C7-62FA04CB9FB5}"/>
              </a:ext>
            </a:extLst>
          </p:cNvPr>
          <p:cNvSpPr txBox="1"/>
          <p:nvPr/>
        </p:nvSpPr>
        <p:spPr>
          <a:xfrm>
            <a:off x="194794" y="853505"/>
            <a:ext cx="8830875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92881" indent="-192881" defTabSz="514350">
              <a:buFont typeface="Arial"/>
              <a:buChar char="•"/>
              <a:defRPr/>
            </a:pPr>
            <a:r>
              <a:rPr lang="en-GB" sz="2000" dirty="0">
                <a:solidFill>
                  <a:srgbClr val="0C377B"/>
                </a:solidFill>
                <a:latin typeface="Arial"/>
              </a:rPr>
              <a:t>The eight-point solution is being built and the main ingredients are already available.</a:t>
            </a:r>
          </a:p>
          <a:p>
            <a:pPr marL="192881" indent="-192881" defTabSz="514350">
              <a:buFont typeface="Arial"/>
              <a:buChar char="•"/>
              <a:defRPr/>
            </a:pPr>
            <a:endParaRPr lang="en-GB" sz="1200" dirty="0">
              <a:solidFill>
                <a:srgbClr val="0C377B"/>
              </a:solidFill>
              <a:latin typeface="Arial"/>
            </a:endParaRP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sz="2000" dirty="0">
                <a:solidFill>
                  <a:srgbClr val="0C377B"/>
                </a:solidFill>
                <a:latin typeface="Arial"/>
              </a:rPr>
              <a:t>The next steps consists in providing a complete design of the optics of the new ring layout</a:t>
            </a:r>
          </a:p>
          <a:p>
            <a:pPr marL="192881" indent="-192881" defTabSz="514350">
              <a:buFont typeface="Arial"/>
              <a:buChar char="•"/>
              <a:defRPr/>
            </a:pPr>
            <a:endParaRPr lang="en-GB" sz="1400" dirty="0">
              <a:solidFill>
                <a:srgbClr val="0C377B"/>
              </a:solidFill>
              <a:latin typeface="Arial"/>
            </a:endParaRP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Innovate the optics of the collimation insertion including new concepts from HL-LHC design</a:t>
            </a:r>
          </a:p>
          <a:p>
            <a:pPr marL="650081" lvl="1" indent="-192881" defTabSz="514350">
              <a:buFont typeface="Arial"/>
              <a:buChar char="•"/>
              <a:defRPr/>
            </a:pPr>
            <a:endParaRPr lang="en-GB" sz="1400" dirty="0">
              <a:solidFill>
                <a:srgbClr val="0C377B"/>
              </a:solidFill>
              <a:latin typeface="Arial"/>
            </a:endParaRP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Review the dump optics merged with injection</a:t>
            </a:r>
          </a:p>
          <a:p>
            <a:pPr marL="650081" lvl="1" indent="-192881" defTabSz="514350">
              <a:buFont typeface="Arial"/>
              <a:buChar char="•"/>
              <a:defRPr/>
            </a:pPr>
            <a:endParaRPr lang="en-GB" sz="1400" dirty="0">
              <a:solidFill>
                <a:srgbClr val="0C377B"/>
              </a:solidFill>
              <a:latin typeface="Arial"/>
            </a:endParaRP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Review the RF optics merged with injection </a:t>
            </a:r>
            <a:endParaRPr lang="en-GB" sz="1400" dirty="0">
              <a:solidFill>
                <a:srgbClr val="0C377B"/>
              </a:solidFill>
              <a:latin typeface="Arial"/>
            </a:endParaRPr>
          </a:p>
          <a:p>
            <a:pPr marL="192881" indent="-192881" defTabSz="514350">
              <a:buFont typeface="Arial"/>
              <a:buChar char="•"/>
              <a:defRPr/>
            </a:pPr>
            <a:endParaRPr lang="en-GB" sz="1200" dirty="0">
              <a:solidFill>
                <a:srgbClr val="0C377B"/>
              </a:solidFill>
              <a:latin typeface="Arial"/>
            </a:endParaRP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sz="2000" dirty="0">
                <a:solidFill>
                  <a:srgbClr val="0C377B"/>
                </a:solidFill>
                <a:latin typeface="Arial"/>
              </a:rPr>
              <a:t>Then, the optics design (collimation and dump) should be validated with detailed numerical simulations.</a:t>
            </a:r>
            <a:endParaRPr lang="en-GB" sz="1400" dirty="0">
              <a:solidFill>
                <a:srgbClr val="0C377B"/>
              </a:solidFill>
              <a:latin typeface="Arial"/>
            </a:endParaRPr>
          </a:p>
          <a:p>
            <a:pPr marL="192881" indent="-192881" defTabSz="514350">
              <a:buFont typeface="Arial"/>
              <a:buChar char="•"/>
              <a:defRPr/>
            </a:pPr>
            <a:endParaRPr lang="en-GB" sz="1200" dirty="0">
              <a:solidFill>
                <a:srgbClr val="0C377B"/>
              </a:solidFill>
              <a:latin typeface="Arial"/>
            </a:endParaRP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sz="2000" dirty="0">
                <a:solidFill>
                  <a:srgbClr val="0C377B"/>
                </a:solidFill>
                <a:latin typeface="Arial"/>
              </a:rPr>
              <a:t>Finally, a complete solution for the transfer lines integrated in the ring tunnel should be provided.</a:t>
            </a:r>
            <a:endParaRPr lang="en-GB" sz="1400" dirty="0">
              <a:solidFill>
                <a:srgbClr val="0C377B"/>
              </a:solidFill>
              <a:latin typeface="Arial"/>
            </a:endParaRPr>
          </a:p>
          <a:p>
            <a:pPr marL="192881" indent="-192881" defTabSz="514350">
              <a:buFont typeface="Arial"/>
              <a:buChar char="•"/>
              <a:defRPr/>
            </a:pPr>
            <a:endParaRPr lang="en-GB" sz="1200" dirty="0">
              <a:solidFill>
                <a:srgbClr val="0C377B"/>
              </a:solidFill>
              <a:latin typeface="Arial"/>
            </a:endParaRP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sz="2000" dirty="0">
                <a:solidFill>
                  <a:srgbClr val="0C377B"/>
                </a:solidFill>
                <a:latin typeface="Arial"/>
              </a:rPr>
              <a:t>The study of the combined-function solution will be pursued by considering the interplay with radiation and the layout of the cell correctors.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53F32C0-89C6-4649-8C18-42740E96AC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9"/>
            <a:ext cx="1399569" cy="479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166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-208855" y="3307719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22920" y="432008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F6E224A0-8191-B745-9216-E55D671A8FAA}"/>
              </a:ext>
            </a:extLst>
          </p:cNvPr>
          <p:cNvSpPr txBox="1">
            <a:spLocks/>
          </p:cNvSpPr>
          <p:nvPr/>
        </p:nvSpPr>
        <p:spPr>
          <a:xfrm>
            <a:off x="-3059" y="-16101"/>
            <a:ext cx="9150188" cy="88030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endParaRPr lang="en-US" kern="0" dirty="0">
              <a:latin typeface="Arial"/>
            </a:endParaRP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146756" y="2967913"/>
            <a:ext cx="8839200" cy="1508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indent="-342900">
              <a:spcBef>
                <a:spcPct val="0"/>
              </a:spcBef>
              <a:defRPr/>
            </a:pPr>
            <a:endParaRPr lang="en-US" altLang="en-US" sz="2400" dirty="0">
              <a:solidFill>
                <a:srgbClr val="3030A4"/>
              </a:solidFill>
              <a:latin typeface="Arial"/>
            </a:endParaRPr>
          </a:p>
          <a:p>
            <a:pPr algn="ctr">
              <a:spcBef>
                <a:spcPct val="0"/>
              </a:spcBef>
              <a:buNone/>
              <a:defRPr/>
            </a:pPr>
            <a:r>
              <a:rPr lang="en-US" altLang="en-US" sz="4000" b="1" dirty="0">
                <a:solidFill>
                  <a:srgbClr val="3030A4"/>
                </a:solidFill>
                <a:latin typeface="Arial"/>
              </a:rPr>
              <a:t>Thank you for your attention!</a:t>
            </a:r>
            <a:endParaRPr lang="en-US" altLang="en-US" sz="4000" b="1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  <a:p>
            <a:pPr marL="342900" indent="-342900">
              <a:spcBef>
                <a:spcPct val="0"/>
              </a:spcBef>
              <a:defRPr/>
            </a:pPr>
            <a:endParaRPr lang="en-US" altLang="en-US" sz="2800" dirty="0">
              <a:solidFill>
                <a:srgbClr val="3030A4"/>
              </a:solidFill>
              <a:latin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493603C-065B-C549-8435-825A8DEDCF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9"/>
            <a:ext cx="1399569" cy="479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379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-208855" y="3307719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22920" y="432008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F6E224A0-8191-B745-9216-E55D671A8FAA}"/>
              </a:ext>
            </a:extLst>
          </p:cNvPr>
          <p:cNvSpPr txBox="1">
            <a:spLocks/>
          </p:cNvSpPr>
          <p:nvPr/>
        </p:nvSpPr>
        <p:spPr>
          <a:xfrm>
            <a:off x="-3059" y="-16101"/>
            <a:ext cx="9150188" cy="88030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endParaRPr lang="en-US" kern="0" dirty="0">
              <a:latin typeface="Arial"/>
            </a:endParaRP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146756" y="2967913"/>
            <a:ext cx="8839200" cy="1508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indent="-342900">
              <a:spcBef>
                <a:spcPct val="0"/>
              </a:spcBef>
              <a:defRPr/>
            </a:pPr>
            <a:endParaRPr lang="en-US" altLang="en-US" sz="2400" dirty="0">
              <a:solidFill>
                <a:srgbClr val="3030A4"/>
              </a:solidFill>
              <a:latin typeface="Arial"/>
            </a:endParaRPr>
          </a:p>
          <a:p>
            <a:pPr algn="ctr">
              <a:spcBef>
                <a:spcPct val="0"/>
              </a:spcBef>
              <a:buNone/>
              <a:defRPr/>
            </a:pPr>
            <a:r>
              <a:rPr lang="en-US" altLang="en-US" sz="4000" b="1" dirty="0">
                <a:solidFill>
                  <a:srgbClr val="3030A4"/>
                </a:solidFill>
                <a:latin typeface="Arial"/>
              </a:rPr>
              <a:t>Reserve slides</a:t>
            </a:r>
            <a:endParaRPr lang="en-US" altLang="en-US" sz="4000" b="1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  <a:p>
            <a:pPr marL="342900" indent="-342900">
              <a:spcBef>
                <a:spcPct val="0"/>
              </a:spcBef>
              <a:defRPr/>
            </a:pPr>
            <a:endParaRPr lang="en-US" altLang="en-US" sz="2800" dirty="0">
              <a:solidFill>
                <a:srgbClr val="3030A4"/>
              </a:solidFill>
              <a:latin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493603C-065B-C549-8435-825A8DEDCF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9"/>
            <a:ext cx="1399569" cy="479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058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-208855" y="3307719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22920" y="432008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F6E224A0-8191-B745-9216-E55D671A8FAA}"/>
              </a:ext>
            </a:extLst>
          </p:cNvPr>
          <p:cNvSpPr txBox="1">
            <a:spLocks/>
          </p:cNvSpPr>
          <p:nvPr/>
        </p:nvSpPr>
        <p:spPr>
          <a:xfrm>
            <a:off x="-3059" y="-16101"/>
            <a:ext cx="9150188" cy="88030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kern="0" dirty="0">
                <a:latin typeface="Arial"/>
              </a:rPr>
              <a:t>Outline</a:t>
            </a: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275853" y="951967"/>
            <a:ext cx="8577696" cy="4955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indent="-342900">
              <a:spcBef>
                <a:spcPct val="0"/>
              </a:spcBef>
              <a:defRPr/>
            </a:pPr>
            <a:r>
              <a:rPr lang="en-US" altLang="en-US" sz="2400" dirty="0">
                <a:solidFill>
                  <a:srgbClr val="3030A4"/>
                </a:solidFill>
                <a:latin typeface="Arial"/>
              </a:rPr>
              <a:t>The CDR baseline</a:t>
            </a:r>
          </a:p>
          <a:p>
            <a:pPr marL="342900" indent="-342900">
              <a:spcBef>
                <a:spcPct val="0"/>
              </a:spcBef>
              <a:defRPr/>
            </a:pPr>
            <a:endParaRPr lang="en-US" altLang="en-US" sz="2400" dirty="0">
              <a:solidFill>
                <a:srgbClr val="3030A4"/>
              </a:solidFill>
              <a:latin typeface="Arial"/>
            </a:endParaRPr>
          </a:p>
          <a:p>
            <a:pPr marL="342900" indent="-342900">
              <a:spcBef>
                <a:spcPct val="0"/>
              </a:spcBef>
              <a:defRPr/>
            </a:pPr>
            <a:r>
              <a:rPr lang="en-US" altLang="en-US" sz="2400" dirty="0">
                <a:solidFill>
                  <a:srgbClr val="3030A4"/>
                </a:solidFill>
                <a:latin typeface="Arial"/>
              </a:rPr>
              <a:t>Layout and optics of </a:t>
            </a:r>
          </a:p>
          <a:p>
            <a:pPr marL="358775">
              <a:spcBef>
                <a:spcPct val="0"/>
              </a:spcBef>
              <a:buNone/>
              <a:defRPr/>
            </a:pPr>
            <a:r>
              <a:rPr lang="en-US" altLang="en-US" sz="2400" dirty="0">
                <a:solidFill>
                  <a:srgbClr val="3030A4"/>
                </a:solidFill>
                <a:latin typeface="Arial"/>
              </a:rPr>
              <a:t>new FCC-</a:t>
            </a:r>
            <a:r>
              <a:rPr lang="en-US" altLang="en-US" sz="2400" dirty="0" err="1">
                <a:solidFill>
                  <a:srgbClr val="3030A4"/>
                </a:solidFill>
                <a:latin typeface="Arial"/>
              </a:rPr>
              <a:t>hh</a:t>
            </a:r>
            <a:r>
              <a:rPr lang="en-US" altLang="en-US" sz="2400" dirty="0">
                <a:solidFill>
                  <a:srgbClr val="3030A4"/>
                </a:solidFill>
                <a:latin typeface="Arial"/>
              </a:rPr>
              <a:t> ring</a:t>
            </a:r>
          </a:p>
          <a:p>
            <a:pPr marL="342900" indent="-342900">
              <a:spcBef>
                <a:spcPct val="0"/>
              </a:spcBef>
              <a:defRPr/>
            </a:pPr>
            <a:endParaRPr lang="en-US" altLang="en-US" sz="2400" dirty="0">
              <a:solidFill>
                <a:srgbClr val="3030A4"/>
              </a:solidFill>
              <a:latin typeface="Arial"/>
            </a:endParaRPr>
          </a:p>
          <a:p>
            <a:pPr marL="342900" indent="-342900">
              <a:spcBef>
                <a:spcPct val="0"/>
              </a:spcBef>
              <a:defRPr/>
            </a:pPr>
            <a:r>
              <a:rPr lang="en-US" altLang="en-US" sz="2400" dirty="0">
                <a:solidFill>
                  <a:srgbClr val="3030A4"/>
                </a:solidFill>
                <a:latin typeface="Arial"/>
              </a:rPr>
              <a:t>Progress with combined </a:t>
            </a:r>
          </a:p>
          <a:p>
            <a:pPr marL="358775">
              <a:spcBef>
                <a:spcPct val="0"/>
              </a:spcBef>
              <a:buNone/>
              <a:defRPr/>
            </a:pPr>
            <a:r>
              <a:rPr lang="en-US" altLang="en-US" sz="2400" dirty="0">
                <a:solidFill>
                  <a:srgbClr val="3030A4"/>
                </a:solidFill>
                <a:latin typeface="Arial"/>
              </a:rPr>
              <a:t>function lattice</a:t>
            </a:r>
          </a:p>
          <a:p>
            <a:pPr marL="342900" indent="-342900">
              <a:spcBef>
                <a:spcPct val="0"/>
              </a:spcBef>
              <a:defRPr/>
            </a:pPr>
            <a:endParaRPr lang="en-US" altLang="en-US" sz="2400" dirty="0">
              <a:solidFill>
                <a:srgbClr val="3030A4"/>
              </a:solidFill>
              <a:latin typeface="Arial"/>
            </a:endParaRPr>
          </a:p>
          <a:p>
            <a:pPr marL="342900" indent="-342900">
              <a:spcBef>
                <a:spcPct val="0"/>
              </a:spcBef>
              <a:defRPr/>
            </a:pPr>
            <a:r>
              <a:rPr lang="en-US" altLang="en-US" sz="2400" dirty="0">
                <a:solidFill>
                  <a:srgbClr val="3030A4"/>
                </a:solidFill>
                <a:latin typeface="Arial"/>
              </a:rPr>
              <a:t>Outlook</a:t>
            </a:r>
            <a:endParaRPr lang="en-US" altLang="en-US" sz="2800" dirty="0">
              <a:solidFill>
                <a:srgbClr val="3030A4"/>
              </a:solidFill>
              <a:latin typeface="Arial"/>
            </a:endParaRPr>
          </a:p>
          <a:p>
            <a:pPr>
              <a:spcBef>
                <a:spcPct val="0"/>
              </a:spcBef>
              <a:buNone/>
              <a:defRPr/>
            </a:pPr>
            <a:endParaRPr lang="en-US" altLang="en-US" sz="2000" dirty="0">
              <a:solidFill>
                <a:srgbClr val="3030A4"/>
              </a:solidFill>
              <a:latin typeface="Arial"/>
            </a:endParaRPr>
          </a:p>
          <a:p>
            <a:pPr>
              <a:spcBef>
                <a:spcPct val="0"/>
              </a:spcBef>
              <a:buNone/>
              <a:defRPr/>
            </a:pPr>
            <a:r>
              <a:rPr lang="en-US" altLang="en-US" sz="2000" dirty="0">
                <a:solidFill>
                  <a:srgbClr val="3030A4"/>
                </a:solidFill>
                <a:latin typeface="Arial"/>
              </a:rPr>
              <a:t>Acknowledgements: A. Abramov, W. </a:t>
            </a:r>
            <a:r>
              <a:rPr lang="en-US" altLang="en-US" sz="2000" dirty="0" err="1">
                <a:solidFill>
                  <a:srgbClr val="3030A4"/>
                </a:solidFill>
                <a:latin typeface="Arial"/>
              </a:rPr>
              <a:t>Bartmann</a:t>
            </a:r>
            <a:r>
              <a:rPr lang="en-US" altLang="en-US" sz="2000" dirty="0">
                <a:solidFill>
                  <a:srgbClr val="3030A4"/>
                </a:solidFill>
                <a:latin typeface="Arial"/>
              </a:rPr>
              <a:t>, M. </a:t>
            </a:r>
            <a:r>
              <a:rPr lang="en-US" altLang="en-US" sz="2000" dirty="0" err="1">
                <a:solidFill>
                  <a:srgbClr val="3030A4"/>
                </a:solidFill>
                <a:latin typeface="Arial"/>
              </a:rPr>
              <a:t>Benedikt</a:t>
            </a:r>
            <a:r>
              <a:rPr lang="en-US" altLang="en-US" sz="2000" dirty="0">
                <a:solidFill>
                  <a:srgbClr val="3030A4"/>
                </a:solidFill>
                <a:latin typeface="Arial"/>
              </a:rPr>
              <a:t>, K. Brodzinski, L. Bromiley, R. Bruce, L. </a:t>
            </a:r>
            <a:r>
              <a:rPr lang="en-US" altLang="en-US" sz="2000" dirty="0" err="1">
                <a:solidFill>
                  <a:srgbClr val="3030A4"/>
                </a:solidFill>
                <a:latin typeface="Arial"/>
              </a:rPr>
              <a:t>Delprat</a:t>
            </a:r>
            <a:r>
              <a:rPr lang="en-US" altLang="en-US" sz="2000" dirty="0">
                <a:solidFill>
                  <a:srgbClr val="3030A4"/>
                </a:solidFill>
                <a:latin typeface="Arial"/>
              </a:rPr>
              <a:t>, J. </a:t>
            </a:r>
            <a:r>
              <a:rPr lang="en-US" altLang="en-US" sz="2000" dirty="0" err="1">
                <a:solidFill>
                  <a:srgbClr val="3030A4"/>
                </a:solidFill>
                <a:latin typeface="Arial"/>
              </a:rPr>
              <a:t>Gutleber</a:t>
            </a:r>
            <a:r>
              <a:rPr lang="en-US" altLang="en-US" sz="2000" dirty="0">
                <a:solidFill>
                  <a:srgbClr val="3030A4"/>
                </a:solidFill>
                <a:latin typeface="Arial"/>
              </a:rPr>
              <a:t>, R. Lopez, V. Mertens, J. Osborne, G. Perez </a:t>
            </a:r>
            <a:r>
              <a:rPr lang="en-US" altLang="en-US" sz="2000" dirty="0" err="1">
                <a:solidFill>
                  <a:srgbClr val="3030A4"/>
                </a:solidFill>
                <a:latin typeface="Arial"/>
              </a:rPr>
              <a:t>Segurana</a:t>
            </a:r>
            <a:r>
              <a:rPr lang="en-US" altLang="en-US" sz="2000" dirty="0">
                <a:solidFill>
                  <a:srgbClr val="3030A4"/>
                </a:solidFill>
                <a:latin typeface="Arial"/>
              </a:rPr>
              <a:t>, T. </a:t>
            </a:r>
            <a:r>
              <a:rPr lang="en-US" altLang="en-US" sz="2000" dirty="0" err="1">
                <a:solidFill>
                  <a:srgbClr val="3030A4"/>
                </a:solidFill>
                <a:latin typeface="Arial"/>
              </a:rPr>
              <a:t>Raubenheimer</a:t>
            </a:r>
            <a:r>
              <a:rPr lang="en-US" altLang="en-US" sz="2000" dirty="0">
                <a:solidFill>
                  <a:srgbClr val="3030A4"/>
                </a:solidFill>
                <a:latin typeface="Arial"/>
              </a:rPr>
              <a:t>, S. </a:t>
            </a:r>
            <a:r>
              <a:rPr lang="en-US" altLang="en-US" sz="2000" dirty="0" err="1">
                <a:solidFill>
                  <a:srgbClr val="3030A4"/>
                </a:solidFill>
                <a:latin typeface="Arial"/>
              </a:rPr>
              <a:t>Redaelli</a:t>
            </a:r>
            <a:r>
              <a:rPr lang="en-US" altLang="en-US" sz="2000" dirty="0">
                <a:solidFill>
                  <a:srgbClr val="3030A4"/>
                </a:solidFill>
                <a:latin typeface="Arial"/>
              </a:rPr>
              <a:t>, E. </a:t>
            </a:r>
            <a:r>
              <a:rPr lang="en-US" altLang="en-US" sz="2000" dirty="0" err="1">
                <a:solidFill>
                  <a:srgbClr val="3030A4"/>
                </a:solidFill>
                <a:latin typeface="Arial"/>
              </a:rPr>
              <a:t>Todesco</a:t>
            </a:r>
            <a:r>
              <a:rPr lang="en-US" altLang="en-US" sz="2000" dirty="0">
                <a:solidFill>
                  <a:srgbClr val="3030A4"/>
                </a:solidFill>
                <a:latin typeface="Arial"/>
              </a:rPr>
              <a:t>, F. </a:t>
            </a:r>
            <a:r>
              <a:rPr lang="en-US" altLang="en-US" sz="2000" dirty="0" err="1">
                <a:solidFill>
                  <a:srgbClr val="3030A4"/>
                </a:solidFill>
                <a:latin typeface="Arial"/>
              </a:rPr>
              <a:t>Valchkova</a:t>
            </a:r>
            <a:r>
              <a:rPr lang="en-US" altLang="en-US" sz="2000" dirty="0">
                <a:solidFill>
                  <a:srgbClr val="3030A4"/>
                </a:solidFill>
                <a:latin typeface="Arial"/>
              </a:rPr>
              <a:t>-Georgieva, B. </a:t>
            </a:r>
            <a:r>
              <a:rPr lang="en-US" altLang="en-US" sz="2000" dirty="0" err="1">
                <a:solidFill>
                  <a:srgbClr val="3030A4"/>
                </a:solidFill>
                <a:latin typeface="Arial"/>
              </a:rPr>
              <a:t>Weyer</a:t>
            </a:r>
            <a:r>
              <a:rPr lang="en-US" altLang="en-US" sz="2000">
                <a:solidFill>
                  <a:srgbClr val="3030A4"/>
                </a:solidFill>
                <a:latin typeface="Arial"/>
              </a:rPr>
              <a:t>, F</a:t>
            </a:r>
            <a:r>
              <a:rPr lang="en-US" altLang="en-US" sz="2000" dirty="0">
                <a:solidFill>
                  <a:srgbClr val="3030A4"/>
                </a:solidFill>
                <a:latin typeface="Arial"/>
              </a:rPr>
              <a:t>. Zimmermann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09514B3-0EE7-1346-AE08-DACA48B587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9"/>
            <a:ext cx="1399569" cy="47913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48966D1-EFB9-40BC-23DA-21DA49E7F0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797015"/>
            <a:ext cx="9144000" cy="1057341"/>
          </a:xfrm>
          <a:prstGeom prst="rect">
            <a:avLst/>
          </a:prstGeom>
        </p:spPr>
      </p:pic>
      <p:pic>
        <p:nvPicPr>
          <p:cNvPr id="8" name="Picture 7" descr="A picture containing text, sky, outdoor, sunset&#10;&#10;Description automatically generated">
            <a:extLst>
              <a:ext uri="{FF2B5EF4-FFF2-40B4-BE49-F238E27FC236}">
                <a16:creationId xmlns:a16="http://schemas.microsoft.com/office/drawing/2014/main" id="{324BC760-7100-6066-F18E-8177293EFB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0786" y="860610"/>
            <a:ext cx="5173213" cy="3560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409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1">
            <a:extLst>
              <a:ext uri="{FF2B5EF4-FFF2-40B4-BE49-F238E27FC236}">
                <a16:creationId xmlns:a16="http://schemas.microsoft.com/office/drawing/2014/main" id="{B2E894BA-850B-4911-9EEF-44DEDB29638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3999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2800" kern="0" dirty="0">
                <a:latin typeface="Arial"/>
              </a:rPr>
              <a:t>            FCC implementation - footprint baseline</a:t>
            </a:r>
            <a:endParaRPr lang="en-GB" sz="2800" kern="0" dirty="0">
              <a:latin typeface="Arial"/>
            </a:endParaRPr>
          </a:p>
        </p:txBody>
      </p:sp>
      <p:pic>
        <p:nvPicPr>
          <p:cNvPr id="41" name="Content Placeholder 5">
            <a:extLst>
              <a:ext uri="{FF2B5EF4-FFF2-40B4-BE49-F238E27FC236}">
                <a16:creationId xmlns:a16="http://schemas.microsoft.com/office/drawing/2014/main" id="{641E9410-0A2A-204B-829B-5DE168ECE03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6" b="-453"/>
          <a:stretch/>
        </p:blipFill>
        <p:spPr>
          <a:xfrm>
            <a:off x="53664" y="1093456"/>
            <a:ext cx="6267624" cy="2173405"/>
          </a:xfrm>
          <a:prstGeom prst="rect">
            <a:avLst/>
          </a:prstGeom>
        </p:spPr>
      </p:pic>
      <p:pic>
        <p:nvPicPr>
          <p:cNvPr id="42" name="Picture 1" descr="image003">
            <a:extLst>
              <a:ext uri="{FF2B5EF4-FFF2-40B4-BE49-F238E27FC236}">
                <a16:creationId xmlns:a16="http://schemas.microsoft.com/office/drawing/2014/main" id="{381F36CE-993C-E448-97A9-D5131D9133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30" r="253" b="3522"/>
          <a:stretch/>
        </p:blipFill>
        <p:spPr bwMode="auto">
          <a:xfrm>
            <a:off x="6520071" y="872171"/>
            <a:ext cx="2617942" cy="2513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Grafik 23">
            <a:extLst>
              <a:ext uri="{FF2B5EF4-FFF2-40B4-BE49-F238E27FC236}">
                <a16:creationId xmlns:a16="http://schemas.microsoft.com/office/drawing/2014/main" id="{E42A8588-5049-224D-A14D-295766F994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25139" y="3349255"/>
            <a:ext cx="3432301" cy="3427489"/>
          </a:xfrm>
          <a:prstGeom prst="rect">
            <a:avLst/>
          </a:prstGeom>
          <a:ln>
            <a:noFill/>
          </a:ln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09D6FC1D-740C-4C48-91B2-374663543CDE}"/>
              </a:ext>
            </a:extLst>
          </p:cNvPr>
          <p:cNvSpPr txBox="1"/>
          <p:nvPr/>
        </p:nvSpPr>
        <p:spPr>
          <a:xfrm>
            <a:off x="0" y="3406409"/>
            <a:ext cx="67891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GB" sz="2400" b="1" dirty="0">
                <a:solidFill>
                  <a:srgbClr val="0C377B"/>
                </a:solidFill>
                <a:latin typeface="Arial"/>
              </a:rPr>
              <a:t>Current baseline position based on:</a:t>
            </a:r>
          </a:p>
          <a:p>
            <a:pPr marL="214313" indent="-214313" defTabSz="685800"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GB" sz="2000" dirty="0" err="1">
                <a:solidFill>
                  <a:srgbClr val="0C377B"/>
                </a:solidFill>
                <a:latin typeface="Arial"/>
              </a:rPr>
              <a:t>owest</a:t>
            </a:r>
            <a:r>
              <a:rPr lang="en-GB" sz="2000" dirty="0">
                <a:solidFill>
                  <a:srgbClr val="0C377B"/>
                </a:solidFill>
                <a:latin typeface="Arial"/>
              </a:rPr>
              <a:t> risk for construction, f</a:t>
            </a:r>
            <a:r>
              <a:rPr lang="en-GB" sz="2000" dirty="0" err="1">
                <a:solidFill>
                  <a:srgbClr val="0C377B"/>
                </a:solidFill>
                <a:latin typeface="Arial"/>
              </a:rPr>
              <a:t>astest</a:t>
            </a:r>
            <a:r>
              <a:rPr lang="en-GB" sz="2000" dirty="0">
                <a:solidFill>
                  <a:srgbClr val="0C377B"/>
                </a:solidFill>
                <a:latin typeface="Arial"/>
              </a:rPr>
              <a:t> and cheapest construction </a:t>
            </a:r>
          </a:p>
          <a:p>
            <a:pPr marL="214313" indent="-214313" defTabSz="685800"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rgbClr val="0C377B"/>
                </a:solidFill>
                <a:latin typeface="Arial"/>
              </a:rPr>
              <a:t>feasible positions for large span caverns (most challenging structures)</a:t>
            </a:r>
          </a:p>
          <a:p>
            <a:pPr marL="257175" indent="-257175" defTabSz="685800">
              <a:buFont typeface="Arial" panose="020B0604020202020204" pitchFamily="34" charset="0"/>
              <a:buChar char="•"/>
              <a:defRPr/>
            </a:pPr>
            <a:r>
              <a:rPr lang="en-GB" sz="2000" b="1" dirty="0">
                <a:solidFill>
                  <a:srgbClr val="0C377B"/>
                </a:solidFill>
                <a:latin typeface="Arial"/>
              </a:rPr>
              <a:t>90 – 100 km circumference</a:t>
            </a:r>
          </a:p>
          <a:p>
            <a:pPr marL="257175" indent="-257175" defTabSz="685800">
              <a:buFont typeface="Arial" panose="020B0604020202020204" pitchFamily="34" charset="0"/>
              <a:buChar char="•"/>
              <a:defRPr/>
            </a:pPr>
            <a:r>
              <a:rPr lang="en-GB" sz="2000" b="1" dirty="0">
                <a:solidFill>
                  <a:srgbClr val="0C377B"/>
                </a:solidFill>
                <a:latin typeface="Arial"/>
              </a:rPr>
              <a:t>12 surface sites with few ha area each</a:t>
            </a:r>
          </a:p>
          <a:p>
            <a:pPr marL="257175" indent="-257175" defTabSz="685800">
              <a:buFont typeface="Arial" panose="020B0604020202020204" pitchFamily="34" charset="0"/>
              <a:buChar char="•"/>
              <a:defRPr/>
            </a:pPr>
            <a:endParaRPr lang="en-GB" b="1" dirty="0">
              <a:solidFill>
                <a:srgbClr val="0C377B"/>
              </a:solidFill>
              <a:latin typeface="Arial"/>
            </a:endParaRPr>
          </a:p>
          <a:p>
            <a:pPr marL="257175" indent="-257175" defTabSz="685800">
              <a:buFont typeface="Arial" panose="020B0604020202020204" pitchFamily="34" charset="0"/>
              <a:buChar char="•"/>
              <a:defRPr/>
            </a:pPr>
            <a:endParaRPr lang="en-GB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496DF92-1895-D74D-8672-86B82833E0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9"/>
            <a:ext cx="1399569" cy="479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921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6" r="-173"/>
          <a:stretch/>
        </p:blipFill>
        <p:spPr>
          <a:xfrm>
            <a:off x="4084320" y="1038408"/>
            <a:ext cx="5059680" cy="5562831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9378" y="988279"/>
            <a:ext cx="4165571" cy="56630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en-US" sz="24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international FCC collaboration (CERN as host lab) to study: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b="1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pp</a:t>
            </a:r>
            <a:r>
              <a:rPr lang="en-US" sz="24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-collider (</a:t>
            </a:r>
            <a:r>
              <a:rPr lang="en-US" sz="2400" b="1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FCC-</a:t>
            </a:r>
            <a:r>
              <a:rPr lang="en-US" sz="2400" b="1" i="1" kern="0" dirty="0" err="1">
                <a:solidFill>
                  <a:srgbClr val="0C377B"/>
                </a:solidFill>
                <a:latin typeface="Arial"/>
                <a:cs typeface="Calibri" pitchFamily="34" charset="0"/>
              </a:rPr>
              <a:t>hh</a:t>
            </a:r>
            <a:r>
              <a:rPr lang="en-US" sz="24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)                      </a:t>
            </a:r>
            <a:r>
              <a:rPr lang="en-US" sz="2400" kern="0" dirty="0">
                <a:solidFill>
                  <a:srgbClr val="0C377B"/>
                </a:solidFill>
                <a:latin typeface="Arial"/>
                <a:cs typeface="Calibri" pitchFamily="34" charset="0"/>
                <a:sym typeface="Wingdings" panose="05000000000000000000" pitchFamily="2" charset="2"/>
              </a:rPr>
              <a:t> </a:t>
            </a:r>
            <a:r>
              <a:rPr lang="en-US" sz="24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defining infrastructure requirements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endParaRPr lang="en-US" sz="2400" b="1" i="1" kern="0" dirty="0">
              <a:solidFill>
                <a:srgbClr val="0C377B"/>
              </a:solidFill>
              <a:latin typeface="Arial"/>
              <a:cs typeface="Calibri" pitchFamily="34" charset="0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80-100 km infrastructure </a:t>
            </a:r>
            <a:r>
              <a:rPr lang="en-US" sz="24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in Geneva area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b="1" i="1" kern="0" dirty="0" err="1">
                <a:solidFill>
                  <a:srgbClr val="FF0000"/>
                </a:solidFill>
                <a:latin typeface="Arial"/>
                <a:cs typeface="Calibri" pitchFamily="34" charset="0"/>
              </a:rPr>
              <a:t>e</a:t>
            </a:r>
            <a:r>
              <a:rPr lang="en-US" sz="2400" b="1" kern="0" baseline="30000" dirty="0" err="1">
                <a:solidFill>
                  <a:srgbClr val="FF0000"/>
                </a:solidFill>
                <a:latin typeface="Arial"/>
                <a:cs typeface="Calibri" pitchFamily="34" charset="0"/>
              </a:rPr>
              <a:t>+</a:t>
            </a:r>
            <a:r>
              <a:rPr lang="en-US" sz="2400" b="1" i="1" kern="0" dirty="0" err="1">
                <a:solidFill>
                  <a:srgbClr val="FF0000"/>
                </a:solidFill>
                <a:latin typeface="Arial"/>
                <a:cs typeface="Calibri" pitchFamily="34" charset="0"/>
              </a:rPr>
              <a:t>e</a:t>
            </a:r>
            <a:r>
              <a:rPr lang="en-US" sz="2400" b="1" kern="0" baseline="30000" dirty="0">
                <a:solidFill>
                  <a:srgbClr val="FF0000"/>
                </a:solidFill>
                <a:latin typeface="Arial"/>
                <a:cs typeface="Calibri" pitchFamily="34" charset="0"/>
              </a:rPr>
              <a:t>-</a:t>
            </a:r>
            <a:r>
              <a:rPr lang="en-US" sz="2400" b="1" kern="0" dirty="0">
                <a:solidFill>
                  <a:srgbClr val="FF0000"/>
                </a:solidFill>
                <a:latin typeface="Arial"/>
                <a:cs typeface="Calibri" pitchFamily="34" charset="0"/>
              </a:rPr>
              <a:t> collider (</a:t>
            </a:r>
            <a:r>
              <a:rPr lang="en-US" sz="2400" b="1" i="1" kern="0" dirty="0">
                <a:solidFill>
                  <a:srgbClr val="FF0000"/>
                </a:solidFill>
                <a:latin typeface="Arial"/>
                <a:cs typeface="Calibri" pitchFamily="34" charset="0"/>
              </a:rPr>
              <a:t>FCC-</a:t>
            </a:r>
            <a:r>
              <a:rPr lang="en-US" sz="2400" b="1" i="1" kern="0" dirty="0" err="1">
                <a:solidFill>
                  <a:srgbClr val="FF0000"/>
                </a:solidFill>
                <a:latin typeface="Arial"/>
                <a:cs typeface="Calibri" pitchFamily="34" charset="0"/>
              </a:rPr>
              <a:t>ee</a:t>
            </a:r>
            <a:r>
              <a:rPr lang="en-US" sz="2400" b="1" kern="0" dirty="0">
                <a:solidFill>
                  <a:srgbClr val="FF0000"/>
                </a:solidFill>
                <a:latin typeface="Arial"/>
                <a:cs typeface="Calibri" pitchFamily="34" charset="0"/>
              </a:rPr>
              <a:t>) as a possible first step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p-e</a:t>
            </a:r>
            <a:r>
              <a:rPr lang="en-US" sz="24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 (</a:t>
            </a:r>
            <a:r>
              <a:rPr lang="en-US" sz="2400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FCC-he</a:t>
            </a:r>
            <a:r>
              <a:rPr lang="en-US" sz="24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) option, HE-LHC …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378" y="3580775"/>
            <a:ext cx="3833552" cy="40011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  <a:effectLst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CH" sz="2000" kern="0" dirty="0">
                <a:solidFill>
                  <a:srgbClr val="000000"/>
                </a:solidFill>
                <a:latin typeface="Arial"/>
              </a:rPr>
              <a:t>~16 T </a:t>
            </a:r>
            <a:r>
              <a:rPr lang="fr-CH" sz="2000" kern="0" dirty="0">
                <a:solidFill>
                  <a:srgbClr val="000000"/>
                </a:solidFill>
                <a:latin typeface="Arial"/>
                <a:sym typeface="Symbol"/>
              </a:rPr>
              <a:t> 100 </a:t>
            </a:r>
            <a:r>
              <a:rPr lang="fr-CH" sz="2000" kern="0" dirty="0" err="1">
                <a:solidFill>
                  <a:srgbClr val="000000"/>
                </a:solidFill>
                <a:latin typeface="Arial"/>
                <a:sym typeface="Symbol"/>
              </a:rPr>
              <a:t>TeV</a:t>
            </a:r>
            <a:r>
              <a:rPr lang="fr-CH" sz="2000" kern="0" dirty="0">
                <a:solidFill>
                  <a:srgbClr val="000000"/>
                </a:solidFill>
                <a:latin typeface="Arial"/>
                <a:sym typeface="Symbol"/>
              </a:rPr>
              <a:t> </a:t>
            </a:r>
            <a:r>
              <a:rPr lang="fr-CH" sz="2000" i="1" kern="0" dirty="0">
                <a:solidFill>
                  <a:srgbClr val="000000"/>
                </a:solidFill>
                <a:latin typeface="Arial"/>
                <a:sym typeface="Symbol"/>
              </a:rPr>
              <a:t>pp</a:t>
            </a:r>
            <a:r>
              <a:rPr lang="fr-CH" sz="2000" kern="0" dirty="0">
                <a:solidFill>
                  <a:srgbClr val="000000"/>
                </a:solidFill>
                <a:latin typeface="Arial"/>
                <a:sym typeface="Symbol"/>
              </a:rPr>
              <a:t> in 100 km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FB489E7-0171-AE4A-8402-D234ECDFAD8A}"/>
              </a:ext>
            </a:extLst>
          </p:cNvPr>
          <p:cNvSpPr txBox="1">
            <a:spLocks/>
          </p:cNvSpPr>
          <p:nvPr/>
        </p:nvSpPr>
        <p:spPr>
          <a:xfrm>
            <a:off x="0" y="-6127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kern="0" dirty="0">
                <a:latin typeface="Arial"/>
              </a:rPr>
              <a:t>        Future Circular Collider Study </a:t>
            </a:r>
          </a:p>
          <a:p>
            <a:pPr lvl="0">
              <a:defRPr/>
            </a:pPr>
            <a:r>
              <a:rPr lang="en-US" kern="0" dirty="0">
                <a:latin typeface="Arial"/>
              </a:rPr>
              <a:t>launched in 2014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D99EEF0-4411-E448-A80A-9D9327C13E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9"/>
            <a:ext cx="1399569" cy="479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351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07350" y="859927"/>
            <a:ext cx="5252132" cy="2992122"/>
          </a:xfrm>
        </p:spPr>
        <p:txBody>
          <a:bodyPr>
            <a:noAutofit/>
          </a:bodyPr>
          <a:lstStyle/>
          <a:p>
            <a:pPr>
              <a:spcBef>
                <a:spcPts val="9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00FF"/>
                </a:solidFill>
              </a:rPr>
              <a:t>FCC-Conceptual Design Reports (completed in 2018):</a:t>
            </a:r>
          </a:p>
          <a:p>
            <a:pPr lvl="1">
              <a:spcBef>
                <a:spcPts val="9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1800" b="1" dirty="0"/>
              <a:t>Vol 1 Physics, Vol 2 FCC-ee, Vol 3 FCC-</a:t>
            </a:r>
            <a:r>
              <a:rPr lang="en-US" sz="1800" b="1" dirty="0" err="1"/>
              <a:t>hh</a:t>
            </a:r>
            <a:r>
              <a:rPr lang="en-US" sz="1800" b="1" dirty="0"/>
              <a:t>, Vol 4 HE-LHC</a:t>
            </a:r>
          </a:p>
          <a:p>
            <a:pPr lvl="1">
              <a:spcBef>
                <a:spcPts val="9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1800" dirty="0"/>
              <a:t>CDRs published in </a:t>
            </a:r>
            <a:r>
              <a:rPr lang="fr-FR" sz="1800" b="1" spc="-1" dirty="0" err="1">
                <a:uFill>
                  <a:solidFill>
                    <a:srgbClr val="FFFFFF"/>
                  </a:solidFill>
                </a:uFill>
                <a:latin typeface="Tahoma"/>
              </a:rPr>
              <a:t>European</a:t>
            </a:r>
            <a:r>
              <a:rPr lang="fr-FR" sz="1800" b="1" spc="-1" dirty="0">
                <a:uFill>
                  <a:solidFill>
                    <a:srgbClr val="FFFFFF"/>
                  </a:solidFill>
                </a:uFill>
                <a:latin typeface="Tahoma"/>
              </a:rPr>
              <a:t> Physical Journal C (Vol 1) and ST (Vol 2 – 4) </a:t>
            </a:r>
          </a:p>
          <a:p>
            <a:pPr marL="670322" lvl="1" indent="0">
              <a:spcBef>
                <a:spcPts val="900"/>
              </a:spcBef>
              <a:buClr>
                <a:srgbClr val="0C377B"/>
              </a:buClr>
              <a:buNone/>
            </a:pPr>
            <a:r>
              <a:rPr lang="en-US" sz="1600" dirty="0">
                <a:solidFill>
                  <a:sysClr val="windowText" lastClr="000000"/>
                </a:solidFill>
                <a:hlinkClick r:id="rId2"/>
              </a:rPr>
              <a:t>EPJ C 79, 6 (2019) 474</a:t>
            </a:r>
            <a:r>
              <a:rPr lang="en-US" sz="1600" dirty="0">
                <a:solidFill>
                  <a:sysClr val="windowText" lastClr="000000"/>
                </a:solidFill>
              </a:rPr>
              <a:t>  , </a:t>
            </a:r>
            <a:r>
              <a:rPr lang="en-US" sz="1600" dirty="0">
                <a:solidFill>
                  <a:sysClr val="windowText" lastClr="000000"/>
                </a:solidFill>
                <a:hlinkClick r:id="rId3"/>
              </a:rPr>
              <a:t>EPJ ST 228, 2 (2019) 261-623 </a:t>
            </a:r>
            <a:r>
              <a:rPr lang="en-US" sz="1600" dirty="0">
                <a:solidFill>
                  <a:sysClr val="windowText" lastClr="000000"/>
                </a:solidFill>
              </a:rPr>
              <a:t>, </a:t>
            </a:r>
            <a:r>
              <a:rPr lang="en-US" sz="1600" dirty="0">
                <a:solidFill>
                  <a:sysClr val="windowText" lastClr="000000"/>
                </a:solidFill>
                <a:hlinkClick r:id="rId4"/>
              </a:rPr>
              <a:t>EPJ ST 228, 4 (2019) 755-1107</a:t>
            </a:r>
            <a:r>
              <a:rPr lang="en-US" sz="1600" dirty="0">
                <a:solidFill>
                  <a:sysClr val="windowText" lastClr="000000"/>
                </a:solidFill>
              </a:rPr>
              <a:t>  , </a:t>
            </a:r>
            <a:r>
              <a:rPr lang="en-US" sz="1600" dirty="0">
                <a:solidFill>
                  <a:sysClr val="windowText" lastClr="000000"/>
                </a:solidFill>
                <a:hlinkClick r:id="rId5"/>
              </a:rPr>
              <a:t>EPJ ST 228, 5 (2019) 1109-1382</a:t>
            </a:r>
            <a:r>
              <a:rPr lang="en-US" sz="1600" dirty="0">
                <a:solidFill>
                  <a:sysClr val="windowText" lastClr="000000"/>
                </a:solidFill>
              </a:rPr>
              <a:t> </a:t>
            </a:r>
          </a:p>
          <a:p>
            <a:pPr marL="336042" lvl="1" indent="0">
              <a:spcBef>
                <a:spcPts val="900"/>
              </a:spcBef>
              <a:buClr>
                <a:srgbClr val="0C377B"/>
              </a:buClr>
              <a:buNone/>
            </a:pPr>
            <a:endParaRPr lang="en-GB" sz="1800" b="1" dirty="0">
              <a:solidFill>
                <a:srgbClr val="0000FF"/>
              </a:solidFill>
            </a:endParaRPr>
          </a:p>
          <a:p>
            <a:pPr>
              <a:spcBef>
                <a:spcPts val="9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0000FF"/>
                </a:solidFill>
              </a:rPr>
              <a:t>Summary documents provided to EPPSU SG</a:t>
            </a:r>
          </a:p>
          <a:p>
            <a:pPr lvl="1">
              <a:spcBef>
                <a:spcPts val="9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1800" b="1" dirty="0"/>
              <a:t>FCC-integral, FCC-ee, FCC-</a:t>
            </a:r>
            <a:r>
              <a:rPr lang="en-US" sz="1800" b="1" dirty="0" err="1"/>
              <a:t>hh</a:t>
            </a:r>
            <a:r>
              <a:rPr lang="en-US" sz="1800" b="1" dirty="0"/>
              <a:t>, HE-LHC</a:t>
            </a:r>
          </a:p>
          <a:p>
            <a:pPr lvl="1">
              <a:spcBef>
                <a:spcPts val="9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Accessible on </a:t>
            </a:r>
            <a:r>
              <a:rPr lang="en-GB" sz="1800" dirty="0">
                <a:hlinkClick r:id="rId6"/>
              </a:rPr>
              <a:t>http://fcc-cdr.web.cern.ch/</a:t>
            </a:r>
            <a:endParaRPr lang="en-GB" sz="1800" dirty="0"/>
          </a:p>
          <a:p>
            <a:pPr>
              <a:spcBef>
                <a:spcPts val="9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endParaRPr lang="en-US" sz="10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-19097" y="3592"/>
            <a:ext cx="9143999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3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FCC CDR and Study Documentation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6"/>
          <a:stretch/>
        </p:blipFill>
        <p:spPr>
          <a:xfrm>
            <a:off x="1916761" y="772568"/>
            <a:ext cx="1883908" cy="268899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098" y="751175"/>
            <a:ext cx="1890982" cy="252315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888" y="3208454"/>
            <a:ext cx="2039431" cy="299212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09687" y="3208454"/>
            <a:ext cx="1978558" cy="2956142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 rot="20044805">
            <a:off x="151840" y="2638463"/>
            <a:ext cx="3877348" cy="1200329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&gt;1350 contributors from 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&gt; 350 </a:t>
            </a:r>
            <a:r>
              <a:rPr kumimoji="0" lang="en-GB" sz="2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institutes,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 truly global effort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6C6D916-CA14-6344-BF16-AC5F3992089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9"/>
            <a:ext cx="1399569" cy="479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57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1">
            <a:extLst>
              <a:ext uri="{FF2B5EF4-FFF2-40B4-BE49-F238E27FC236}">
                <a16:creationId xmlns:a16="http://schemas.microsoft.com/office/drawing/2014/main" id="{B2E894BA-850B-4911-9EEF-44DEDB29638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3999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2850" kern="0" dirty="0">
                <a:latin typeface="Arial"/>
              </a:rPr>
              <a:t> FCC-</a:t>
            </a:r>
            <a:r>
              <a:rPr lang="en-US" sz="2850" kern="0" dirty="0" err="1">
                <a:latin typeface="Arial"/>
              </a:rPr>
              <a:t>hh</a:t>
            </a:r>
            <a:r>
              <a:rPr lang="en-US" sz="2850" kern="0" dirty="0">
                <a:latin typeface="Arial"/>
              </a:rPr>
              <a:t> (pp) collider parameters </a:t>
            </a:r>
            <a:endParaRPr lang="en-GB" sz="2850" kern="0" dirty="0">
              <a:latin typeface="Arial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D90E4C2-1CCF-3C44-A451-885CA5DC98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7607598"/>
              </p:ext>
            </p:extLst>
          </p:nvPr>
        </p:nvGraphicFramePr>
        <p:xfrm>
          <a:off x="-9173" y="776779"/>
          <a:ext cx="9125557" cy="5621742"/>
        </p:xfrm>
        <a:graphic>
          <a:graphicData uri="http://schemas.openxmlformats.org/drawingml/2006/table">
            <a:tbl>
              <a:tblPr firstRow="1" bandRow="1"/>
              <a:tblGrid>
                <a:gridCol w="38655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56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6117">
                  <a:extLst>
                    <a:ext uri="{9D8B030D-6E8A-4147-A177-3AD203B41FA5}">
                      <a16:colId xmlns:a16="http://schemas.microsoft.com/office/drawing/2014/main" val="2863035795"/>
                    </a:ext>
                  </a:extLst>
                </a:gridCol>
                <a:gridCol w="18610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47209">
                  <a:extLst>
                    <a:ext uri="{9D8B030D-6E8A-4147-A177-3AD203B41FA5}">
                      <a16:colId xmlns:a16="http://schemas.microsoft.com/office/drawing/2014/main" val="2362098517"/>
                    </a:ext>
                  </a:extLst>
                </a:gridCol>
              </a:tblGrid>
              <a:tr h="394422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parameter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FCC-</a:t>
                      </a:r>
                      <a:r>
                        <a:rPr lang="en-GB" sz="2000" b="1" dirty="0" err="1">
                          <a:solidFill>
                            <a:schemeClr val="bg1"/>
                          </a:solidFill>
                        </a:rPr>
                        <a:t>hh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AT" sz="2000" b="1" dirty="0">
                          <a:solidFill>
                            <a:schemeClr val="bg1"/>
                          </a:solidFill>
                        </a:rPr>
                        <a:t>HL-LHC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AT" sz="2000" b="1" dirty="0">
                          <a:solidFill>
                            <a:schemeClr val="bg1"/>
                          </a:solidFill>
                        </a:rPr>
                        <a:t>LHC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13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20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collision energy </a:t>
                      </a:r>
                      <a:r>
                        <a:rPr kumimoji="0" lang="en-GB" sz="20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cms</a:t>
                      </a:r>
                      <a:r>
                        <a:rPr kumimoji="0" lang="en-GB" sz="20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GB" sz="20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TeV</a:t>
                      </a:r>
                      <a:r>
                        <a:rPr kumimoji="0" lang="en-GB" sz="20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20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2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2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20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dipole field [T]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2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8.33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2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8.33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16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20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circumference</a:t>
                      </a:r>
                      <a:r>
                        <a:rPr kumimoji="0" lang="de-AT" sz="20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[km]</a:t>
                      </a:r>
                      <a:endParaRPr kumimoji="0" lang="en-GB" sz="20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20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97.75</a:t>
                      </a:r>
                      <a:endParaRPr kumimoji="0" lang="en-GB" sz="20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2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2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16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20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[A]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2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2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2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0.58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813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20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20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20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20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2000" b="1" kern="120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 </a:t>
                      </a:r>
                      <a:endParaRPr kumimoji="0" lang="en-GB" sz="20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2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2.2 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2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1.15</a:t>
                      </a:r>
                      <a:endParaRPr kumimoji="0" lang="en-GB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813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20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spacing  [ns]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2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2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 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2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2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  <a:endParaRPr kumimoji="0" lang="en-GB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813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20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synchr</a:t>
                      </a:r>
                      <a:r>
                        <a:rPr kumimoji="0" lang="en-GB" sz="20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. rad. power / ring [kW]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20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2400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2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7.3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2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3.6</a:t>
                      </a:r>
                      <a:endParaRPr kumimoji="0" lang="en-GB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9242539"/>
                  </a:ext>
                </a:extLst>
              </a:tr>
              <a:tr h="2781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20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SR</a:t>
                      </a:r>
                      <a:r>
                        <a:rPr kumimoji="0" lang="en-GB" sz="20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power / length [W/m/ap.]</a:t>
                      </a:r>
                      <a:endParaRPr kumimoji="0" lang="en-GB" sz="20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20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28.4</a:t>
                      </a:r>
                      <a:endParaRPr kumimoji="0" lang="en-GB" sz="20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2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0.33</a:t>
                      </a:r>
                      <a:endParaRPr kumimoji="0" lang="en-GB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2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0.17</a:t>
                      </a:r>
                      <a:endParaRPr kumimoji="0" lang="en-GB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4200603"/>
                  </a:ext>
                </a:extLst>
              </a:tr>
              <a:tr h="2781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20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long. emit. damping time [h]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2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0.54</a:t>
                      </a:r>
                      <a:endParaRPr kumimoji="0" lang="en-GB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20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12.9</a:t>
                      </a:r>
                      <a:endParaRPr kumimoji="0" lang="en-GB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2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12.9</a:t>
                      </a:r>
                      <a:endParaRPr kumimoji="0" lang="en-GB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994486"/>
                  </a:ext>
                </a:extLst>
              </a:tr>
              <a:tr h="2781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20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beta*</a:t>
                      </a:r>
                      <a:r>
                        <a:rPr kumimoji="0" lang="de-AT" sz="20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[m]</a:t>
                      </a:r>
                      <a:endParaRPr kumimoji="0" lang="en-GB" sz="20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2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  <a:endParaRPr kumimoji="0" lang="en-GB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</a:t>
                      </a:r>
                      <a:endParaRPr kumimoji="0" lang="en-GB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2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0.15</a:t>
                      </a:r>
                      <a:r>
                        <a:rPr kumimoji="0" lang="de-AT" sz="20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(min.)</a:t>
                      </a:r>
                      <a:endParaRPr kumimoji="0" lang="en-GB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2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0.55</a:t>
                      </a:r>
                      <a:endParaRPr kumimoji="0" lang="en-GB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9530520"/>
                  </a:ext>
                </a:extLst>
              </a:tr>
              <a:tr h="2781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normalized emittance</a:t>
                      </a:r>
                      <a:r>
                        <a:rPr kumimoji="0" lang="en-US" sz="20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US" sz="2000" b="1" kern="1200" baseline="0" dirty="0">
                          <a:solidFill>
                            <a:schemeClr val="dk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m</a:t>
                      </a:r>
                      <a:r>
                        <a:rPr kumimoji="0" lang="en-US" sz="20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m]</a:t>
                      </a:r>
                      <a:endParaRPr kumimoji="0" lang="en-GB" sz="20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2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2.2 </a:t>
                      </a:r>
                      <a:endParaRPr kumimoji="0" lang="en-GB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2.5</a:t>
                      </a:r>
                      <a:endParaRPr kumimoji="0" lang="en-GB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2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3.75</a:t>
                      </a:r>
                      <a:endParaRPr kumimoji="0" lang="en-GB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920261"/>
                  </a:ext>
                </a:extLst>
              </a:tr>
              <a:tr h="2781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US" sz="20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peak luminosity [10</a:t>
                      </a:r>
                      <a:r>
                        <a:rPr kumimoji="0" lang="en-US" sz="20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20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20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20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20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20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20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20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  <a:endParaRPr kumimoji="0" lang="en-GB" sz="20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solidFill>
                            <a:srgbClr val="FF0000"/>
                          </a:solidFill>
                        </a:rPr>
                        <a:t>30</a:t>
                      </a:r>
                      <a:endParaRPr kumimoji="0" lang="en-GB" sz="20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2000" b="1" kern="120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 (lev.)</a:t>
                      </a:r>
                      <a:endParaRPr kumimoji="0" lang="en-GB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2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560122"/>
                  </a:ext>
                </a:extLst>
              </a:tr>
              <a:tr h="2781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20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events/bunch crossing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170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1000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2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132 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2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en-GB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81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20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stored energy/beam [GJ]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8.4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2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0.7</a:t>
                      </a:r>
                      <a:endParaRPr kumimoji="0" lang="en-GB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20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0.36</a:t>
                      </a:r>
                      <a:endParaRPr kumimoji="0" lang="en-GB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4D1763F7-ECCC-964C-9292-5D46F81D6E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9"/>
            <a:ext cx="1399569" cy="479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006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1">
            <a:extLst>
              <a:ext uri="{FF2B5EF4-FFF2-40B4-BE49-F238E27FC236}">
                <a16:creationId xmlns:a16="http://schemas.microsoft.com/office/drawing/2014/main" id="{B2E894BA-850B-4911-9EEF-44DEDB29638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3999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2800" kern="0" dirty="0">
                <a:latin typeface="Arial"/>
              </a:rPr>
              <a:t>FCC-</a:t>
            </a:r>
            <a:r>
              <a:rPr lang="en-US" sz="2800" kern="0" dirty="0" err="1">
                <a:latin typeface="Arial"/>
              </a:rPr>
              <a:t>hh</a:t>
            </a:r>
            <a:r>
              <a:rPr lang="en-US" sz="2800" kern="0" dirty="0">
                <a:latin typeface="Arial"/>
              </a:rPr>
              <a:t> layout</a:t>
            </a:r>
            <a:endParaRPr lang="en-GB" sz="2800" kern="0" dirty="0">
              <a:latin typeface="Arial"/>
            </a:endParaRPr>
          </a:p>
        </p:txBody>
      </p:sp>
      <p:pic>
        <p:nvPicPr>
          <p:cNvPr id="6" name="Picture 5" descr="layout_c.pdf">
            <a:extLst>
              <a:ext uri="{FF2B5EF4-FFF2-40B4-BE49-F238E27FC236}">
                <a16:creationId xmlns:a16="http://schemas.microsoft.com/office/drawing/2014/main" id="{4B9A179D-E66E-B44D-AAD1-4FFC089025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0723" y="1050509"/>
            <a:ext cx="4051706" cy="422052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CF21005-473B-534B-B6C7-62FA04CB9FB5}"/>
              </a:ext>
            </a:extLst>
          </p:cNvPr>
          <p:cNvSpPr txBox="1"/>
          <p:nvPr/>
        </p:nvSpPr>
        <p:spPr>
          <a:xfrm>
            <a:off x="97972" y="1004116"/>
            <a:ext cx="4586917" cy="3585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9288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Two high-luminosity experiments (A &amp; G)</a:t>
            </a:r>
          </a:p>
          <a:p>
            <a:pPr marL="192881" indent="-192881" defTabSz="514350">
              <a:buFont typeface="Arial"/>
              <a:buChar char="•"/>
              <a:defRPr/>
            </a:pPr>
            <a:endParaRPr lang="en-GB" dirty="0">
              <a:solidFill>
                <a:srgbClr val="0C377B"/>
              </a:solidFill>
              <a:latin typeface="Arial"/>
            </a:endParaRP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Two other experiments combined with injection (L &amp; B)</a:t>
            </a:r>
          </a:p>
          <a:p>
            <a:pPr defTabSz="514350">
              <a:defRPr/>
            </a:pPr>
            <a:endParaRPr lang="en-GB" dirty="0">
              <a:solidFill>
                <a:srgbClr val="0C377B"/>
              </a:solidFill>
              <a:latin typeface="Arial"/>
            </a:endParaRP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Two collimation insertions</a:t>
            </a:r>
          </a:p>
          <a:p>
            <a:pPr marL="450056" lvl="1" indent="-192881" defTabSz="514350">
              <a:buFont typeface="Arial"/>
              <a:buChar char="•"/>
              <a:defRPr/>
            </a:pPr>
            <a:r>
              <a:rPr lang="en-GB" sz="1600" dirty="0" err="1">
                <a:solidFill>
                  <a:srgbClr val="0C377B"/>
                </a:solidFill>
                <a:latin typeface="Arial"/>
              </a:rPr>
              <a:t>betatron</a:t>
            </a:r>
            <a:r>
              <a:rPr lang="en-GB" sz="1600" dirty="0">
                <a:solidFill>
                  <a:srgbClr val="0C377B"/>
                </a:solidFill>
                <a:latin typeface="Arial"/>
              </a:rPr>
              <a:t> cleaning (J)</a:t>
            </a:r>
          </a:p>
          <a:p>
            <a:pPr marL="450056" lvl="1" indent="-192881" defTabSz="514350">
              <a:buFont typeface="Arial"/>
              <a:buChar char="•"/>
              <a:defRPr/>
            </a:pPr>
            <a:r>
              <a:rPr lang="en-GB" sz="1600" dirty="0">
                <a:solidFill>
                  <a:srgbClr val="0C377B"/>
                </a:solidFill>
                <a:latin typeface="Arial"/>
              </a:rPr>
              <a:t>momentum cleaning (F)</a:t>
            </a:r>
          </a:p>
          <a:p>
            <a:pPr marL="450056" lvl="1" indent="-192881" defTabSz="514350">
              <a:buFont typeface="Arial"/>
              <a:buChar char="•"/>
              <a:defRPr/>
            </a:pPr>
            <a:endParaRPr lang="en-GB" sz="1500" dirty="0">
              <a:solidFill>
                <a:srgbClr val="0C377B"/>
              </a:solidFill>
              <a:latin typeface="Arial"/>
            </a:endParaRP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Extraction insertion (D)</a:t>
            </a: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Clean insertion with RF (H)</a:t>
            </a:r>
          </a:p>
          <a:p>
            <a:pPr defTabSz="514350">
              <a:defRPr/>
            </a:pPr>
            <a:endParaRPr lang="en-GB" dirty="0">
              <a:solidFill>
                <a:srgbClr val="0C377B"/>
              </a:solidFill>
              <a:latin typeface="Arial"/>
            </a:endParaRP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Compatible with LHC or SPS as injector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568D765-1D91-4349-8ECC-964A5286CD14}"/>
              </a:ext>
            </a:extLst>
          </p:cNvPr>
          <p:cNvSpPr/>
          <p:nvPr/>
        </p:nvSpPr>
        <p:spPr>
          <a:xfrm>
            <a:off x="5545985" y="5376717"/>
            <a:ext cx="3321743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514350">
              <a:defRPr/>
            </a:pPr>
            <a:r>
              <a:rPr lang="de-DE" sz="2100" b="1" dirty="0">
                <a:solidFill>
                  <a:srgbClr val="0C377B"/>
                </a:solidFill>
                <a:latin typeface="Arial"/>
              </a:rPr>
              <a:t>circumference: 97.75 km</a:t>
            </a:r>
            <a:endParaRPr lang="de-DE" sz="2100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53F32C0-89C6-4649-8C18-42740E96AC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9"/>
            <a:ext cx="1399569" cy="479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200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1">
            <a:extLst>
              <a:ext uri="{FF2B5EF4-FFF2-40B4-BE49-F238E27FC236}">
                <a16:creationId xmlns:a16="http://schemas.microsoft.com/office/drawing/2014/main" id="{B2E894BA-850B-4911-9EEF-44DEDB29638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3999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2800" kern="0" dirty="0">
                <a:latin typeface="Arial"/>
              </a:rPr>
              <a:t> FCC consistent machine layouts</a:t>
            </a:r>
            <a:endParaRPr lang="en-GB" sz="2800" kern="0" dirty="0">
              <a:latin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44B5BDD-A3C2-0E47-8DF7-5F6431C8C0AF}"/>
              </a:ext>
            </a:extLst>
          </p:cNvPr>
          <p:cNvSpPr txBox="1"/>
          <p:nvPr/>
        </p:nvSpPr>
        <p:spPr>
          <a:xfrm>
            <a:off x="1619672" y="766237"/>
            <a:ext cx="12955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hh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8B71624-7C5E-8048-B215-9181C9A9A5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523" y="1418859"/>
            <a:ext cx="4880933" cy="366785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18AF0DB-0B07-9942-959C-D6A57482AEA2}"/>
              </a:ext>
            </a:extLst>
          </p:cNvPr>
          <p:cNvSpPr txBox="1"/>
          <p:nvPr/>
        </p:nvSpPr>
        <p:spPr>
          <a:xfrm>
            <a:off x="4793373" y="730371"/>
            <a:ext cx="4387740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ee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1,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ee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2,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ee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booster (FCC-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hh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footprint)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41ED46B-7590-4D48-84BF-6822690951E0}"/>
              </a:ext>
            </a:extLst>
          </p:cNvPr>
          <p:cNvSpPr/>
          <p:nvPr/>
        </p:nvSpPr>
        <p:spPr>
          <a:xfrm>
            <a:off x="101600" y="5817362"/>
            <a:ext cx="89295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b="1" dirty="0">
                <a:solidFill>
                  <a:srgbClr val="0C377B"/>
                </a:solidFill>
                <a:latin typeface="Arial"/>
              </a:rPr>
              <a:t>O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ptics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solutions for full ring for both machines available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33E36F7-01E3-9240-929A-12D4286A3138}"/>
              </a:ext>
            </a:extLst>
          </p:cNvPr>
          <p:cNvSpPr txBox="1"/>
          <p:nvPr/>
        </p:nvSpPr>
        <p:spPr>
          <a:xfrm>
            <a:off x="6073749" y="2357054"/>
            <a:ext cx="1742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9 m off-centred IPs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wrt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hh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IPs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66CE548-94BA-5B44-854F-DA65DC03B2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9"/>
            <a:ext cx="1399569" cy="479132"/>
          </a:xfrm>
          <a:prstGeom prst="rect">
            <a:avLst/>
          </a:prstGeom>
        </p:spPr>
      </p:pic>
      <p:pic>
        <p:nvPicPr>
          <p:cNvPr id="18" name="Picture 17" descr="layout_c.pdf">
            <a:extLst>
              <a:ext uri="{FF2B5EF4-FFF2-40B4-BE49-F238E27FC236}">
                <a16:creationId xmlns:a16="http://schemas.microsoft.com/office/drawing/2014/main" id="{43730E7D-499B-A648-9803-E2B096D830F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7" y="1179103"/>
            <a:ext cx="4285440" cy="4464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9CBB0BA-D326-804F-9F09-8E7D044B88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00217" y="2205647"/>
            <a:ext cx="2274807" cy="234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D396DF5-D8BC-EE42-88B8-02EE0160363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5872" y="2223244"/>
            <a:ext cx="2408902" cy="23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536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1">
            <a:extLst>
              <a:ext uri="{FF2B5EF4-FFF2-40B4-BE49-F238E27FC236}">
                <a16:creationId xmlns:a16="http://schemas.microsoft.com/office/drawing/2014/main" id="{B2E894BA-850B-4911-9EEF-44DEDB29638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3999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2800" kern="0" dirty="0">
                <a:latin typeface="Arial"/>
              </a:rPr>
              <a:t>            Collider placement </a:t>
            </a:r>
            <a:r>
              <a:rPr lang="en-US" sz="2800" kern="0" dirty="0" err="1">
                <a:latin typeface="Arial"/>
              </a:rPr>
              <a:t>optimisation</a:t>
            </a:r>
            <a:endParaRPr lang="en-GB" sz="2800" kern="0" dirty="0">
              <a:latin typeface="Arial"/>
            </a:endParaRPr>
          </a:p>
        </p:txBody>
      </p:sp>
      <p:pic>
        <p:nvPicPr>
          <p:cNvPr id="13" name="Picture 12" descr="A picture containing diagram&#10;&#10;Description automatically generated">
            <a:extLst>
              <a:ext uri="{FF2B5EF4-FFF2-40B4-BE49-F238E27FC236}">
                <a16:creationId xmlns:a16="http://schemas.microsoft.com/office/drawing/2014/main" id="{DB6AC4CB-B9E0-864F-AF04-EC54C64089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522" y="915766"/>
            <a:ext cx="4781478" cy="4443044"/>
          </a:xfrm>
          <a:prstGeom prst="rect">
            <a:avLst/>
          </a:prstGeom>
        </p:spPr>
      </p:pic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1D33677D-30A8-F344-A715-3496A40AE1BB}"/>
              </a:ext>
            </a:extLst>
          </p:cNvPr>
          <p:cNvSpPr txBox="1">
            <a:spLocks/>
          </p:cNvSpPr>
          <p:nvPr/>
        </p:nvSpPr>
        <p:spPr>
          <a:xfrm>
            <a:off x="0" y="902522"/>
            <a:ext cx="4459111" cy="5955477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70332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78942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9531" indent="-257175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8987" indent="-257175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7869" indent="-257175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4313" indent="-214313" defTabSz="68580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0C377B"/>
                </a:solidFill>
                <a:latin typeface="Arial"/>
              </a:rPr>
              <a:t>Overall layout and placement optimisation process across both host states</a:t>
            </a:r>
          </a:p>
          <a:p>
            <a:pPr marL="0" indent="0" defTabSz="685800">
              <a:buClr>
                <a:srgbClr val="0C377B"/>
              </a:buClr>
              <a:buNone/>
            </a:pPr>
            <a:endParaRPr lang="en-GB" sz="1500" dirty="0">
              <a:solidFill>
                <a:srgbClr val="0C377B"/>
              </a:solidFill>
              <a:latin typeface="Arial"/>
            </a:endParaRPr>
          </a:p>
          <a:p>
            <a:pPr marL="214313" indent="-214313" defTabSz="68580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0C377B"/>
                </a:solidFill>
                <a:latin typeface="Arial"/>
              </a:rPr>
              <a:t>Following the "avoid-reduce-compensate" directive of European and French regulatory frameworks</a:t>
            </a:r>
          </a:p>
          <a:p>
            <a:pPr marL="214313" indent="-214313" defTabSz="685800">
              <a:buClr>
                <a:srgbClr val="0C377B"/>
              </a:buClr>
              <a:buFont typeface="Arial" panose="020B0604020202020204" pitchFamily="34" charset="0"/>
              <a:buChar char="•"/>
            </a:pPr>
            <a:endParaRPr lang="en-GB" sz="1500" dirty="0">
              <a:solidFill>
                <a:srgbClr val="0C377B"/>
              </a:solidFill>
              <a:latin typeface="Arial"/>
            </a:endParaRPr>
          </a:p>
          <a:p>
            <a:pPr marL="214313" indent="-214313" defTabSz="68580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0C377B"/>
                </a:solidFill>
                <a:latin typeface="Arial"/>
              </a:rPr>
              <a:t>Process integrates diverse requirements and constraints:</a:t>
            </a:r>
          </a:p>
          <a:p>
            <a:pPr marL="214313" indent="-214313" defTabSz="685800">
              <a:buClr>
                <a:srgbClr val="0C377B"/>
              </a:buClr>
              <a:buFont typeface="Arial" panose="020B0604020202020204" pitchFamily="34" charset="0"/>
              <a:buChar char="•"/>
            </a:pPr>
            <a:endParaRPr lang="en-GB" sz="1500" dirty="0">
              <a:solidFill>
                <a:srgbClr val="0C377B"/>
              </a:solidFill>
              <a:latin typeface="Arial"/>
            </a:endParaRPr>
          </a:p>
          <a:p>
            <a:pPr marL="686813" lvl="1" indent="-214313" defTabSz="68580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C377B"/>
                </a:solidFill>
                <a:latin typeface="Arial"/>
              </a:rPr>
              <a:t>performance permitting world-leading scientific research </a:t>
            </a:r>
          </a:p>
          <a:p>
            <a:pPr marL="686813" lvl="1" indent="-214313" defTabSz="685800">
              <a:buClr>
                <a:srgbClr val="0C377B"/>
              </a:buClr>
              <a:buFont typeface="Arial" panose="020B0604020202020204" pitchFamily="34" charset="0"/>
              <a:buChar char="•"/>
            </a:pPr>
            <a:endParaRPr lang="en-GB" sz="1200" dirty="0">
              <a:solidFill>
                <a:srgbClr val="0C377B"/>
              </a:solidFill>
              <a:latin typeface="Arial"/>
            </a:endParaRPr>
          </a:p>
          <a:p>
            <a:pPr marL="686813" lvl="1" indent="-214313" defTabSz="68580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C377B"/>
                </a:solidFill>
                <a:latin typeface="Arial"/>
              </a:rPr>
              <a:t>technical feasibility of civil engineering and subsurface constraints</a:t>
            </a:r>
          </a:p>
          <a:p>
            <a:pPr marL="686813" lvl="1" indent="-214313" defTabSz="685800">
              <a:buClr>
                <a:srgbClr val="0C377B"/>
              </a:buClr>
              <a:buFont typeface="Arial" panose="020B0604020202020204" pitchFamily="34" charset="0"/>
              <a:buChar char="•"/>
            </a:pPr>
            <a:endParaRPr lang="en-GB" sz="1200" dirty="0">
              <a:solidFill>
                <a:srgbClr val="0C377B"/>
              </a:solidFill>
              <a:latin typeface="Arial"/>
            </a:endParaRPr>
          </a:p>
          <a:p>
            <a:pPr marL="686813" lvl="1" indent="-214313" defTabSz="68580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C377B"/>
                </a:solidFill>
                <a:latin typeface="Arial"/>
              </a:rPr>
              <a:t>territorial constraints on surface and subsurface</a:t>
            </a:r>
          </a:p>
          <a:p>
            <a:pPr marL="686813" lvl="1" indent="-214313" defTabSz="685800">
              <a:buClr>
                <a:srgbClr val="0C377B"/>
              </a:buClr>
              <a:buFont typeface="Arial" panose="020B0604020202020204" pitchFamily="34" charset="0"/>
              <a:buChar char="•"/>
            </a:pPr>
            <a:endParaRPr lang="en-GB" sz="1200" dirty="0">
              <a:solidFill>
                <a:srgbClr val="0C377B"/>
              </a:solidFill>
              <a:latin typeface="Arial"/>
            </a:endParaRPr>
          </a:p>
          <a:p>
            <a:pPr marL="686813" lvl="1" indent="-214313" defTabSz="68580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C377B"/>
                </a:solidFill>
                <a:latin typeface="Arial"/>
              </a:rPr>
              <a:t>nature, accessibility, technical infrastructure, and resource needs &amp; constraints</a:t>
            </a:r>
          </a:p>
          <a:p>
            <a:pPr marL="686813" lvl="1" indent="-214313" defTabSz="685800">
              <a:buClr>
                <a:srgbClr val="0C377B"/>
              </a:buClr>
              <a:buFont typeface="Arial" panose="020B0604020202020204" pitchFamily="34" charset="0"/>
              <a:buChar char="•"/>
            </a:pPr>
            <a:endParaRPr lang="en-GB" sz="1200" dirty="0">
              <a:solidFill>
                <a:srgbClr val="0C377B"/>
              </a:solidFill>
              <a:latin typeface="Arial"/>
            </a:endParaRPr>
          </a:p>
          <a:p>
            <a:pPr marL="686813" lvl="1" indent="-214313" defTabSz="68580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C377B"/>
                </a:solidFill>
                <a:latin typeface="Arial"/>
              </a:rPr>
              <a:t>economic factors including development of benefits for, and synergies, with the regional developments</a:t>
            </a:r>
          </a:p>
          <a:p>
            <a:pPr marL="686813" lvl="1" indent="-214313" defTabSz="685800">
              <a:buClr>
                <a:srgbClr val="0C377B"/>
              </a:buClr>
              <a:buFont typeface="Arial" panose="020B0604020202020204" pitchFamily="34" charset="0"/>
              <a:buChar char="•"/>
            </a:pPr>
            <a:endParaRPr lang="en-GB" sz="1200" dirty="0">
              <a:solidFill>
                <a:srgbClr val="0C377B"/>
              </a:solidFill>
              <a:latin typeface="Arial"/>
            </a:endParaRPr>
          </a:p>
          <a:p>
            <a:pPr marL="686813" lvl="1" indent="-214313" defTabSz="68580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C377B"/>
                </a:solidFill>
                <a:latin typeface="Arial"/>
              </a:rPr>
              <a:t>…</a:t>
            </a:r>
            <a:endParaRPr lang="en-GB" sz="1350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CC12A7C-9054-B145-8394-5D68EEC421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9"/>
            <a:ext cx="1399569" cy="479132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A88C311-1D50-424F-9C24-31BE057FBE87}"/>
              </a:ext>
            </a:extLst>
          </p:cNvPr>
          <p:cNvSpPr txBox="1">
            <a:spLocks/>
          </p:cNvSpPr>
          <p:nvPr/>
        </p:nvSpPr>
        <p:spPr>
          <a:xfrm>
            <a:off x="4566356" y="5554134"/>
            <a:ext cx="4391247" cy="835378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70332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78942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9531" indent="-257175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8987" indent="-257175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7869" indent="-257175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800">
              <a:buClr>
                <a:srgbClr val="0C377B"/>
              </a:buClr>
              <a:buNone/>
            </a:pPr>
            <a:r>
              <a:rPr lang="en-US" dirty="0">
                <a:solidFill>
                  <a:srgbClr val="0C377B"/>
                </a:solidFill>
                <a:latin typeface="Arial"/>
              </a:rPr>
              <a:t>C</a:t>
            </a:r>
            <a:r>
              <a:rPr lang="en-CH" dirty="0">
                <a:solidFill>
                  <a:srgbClr val="0C377B"/>
                </a:solidFill>
                <a:latin typeface="Arial"/>
              </a:rPr>
              <a:t>ollaborative effort </a:t>
            </a:r>
            <a:r>
              <a:rPr lang="en-US" dirty="0">
                <a:solidFill>
                  <a:srgbClr val="0C377B"/>
                </a:solidFill>
                <a:latin typeface="Arial"/>
              </a:rPr>
              <a:t>of</a:t>
            </a:r>
            <a:r>
              <a:rPr lang="en-CH" dirty="0">
                <a:solidFill>
                  <a:srgbClr val="0C377B"/>
                </a:solidFill>
                <a:latin typeface="Arial"/>
              </a:rPr>
              <a:t> technical experts at CERN, consultancy companies and government notified bodies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3090EA-4879-EFFF-1E0F-1CB56A55ECE8}"/>
              </a:ext>
            </a:extLst>
          </p:cNvPr>
          <p:cNvSpPr txBox="1"/>
          <p:nvPr/>
        </p:nvSpPr>
        <p:spPr>
          <a:xfrm>
            <a:off x="4303062" y="6488668"/>
            <a:ext cx="4830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4350">
              <a:defRPr/>
            </a:pPr>
            <a:r>
              <a:rPr lang="en-GB" b="1" dirty="0">
                <a:solidFill>
                  <a:srgbClr val="0C377B"/>
                </a:solidFill>
                <a:latin typeface="Arial"/>
              </a:rPr>
              <a:t>See FCCIS WP3: Placement session today</a:t>
            </a:r>
          </a:p>
        </p:txBody>
      </p:sp>
    </p:spTree>
    <p:extLst>
      <p:ext uri="{BB962C8B-B14F-4D97-AF65-F5344CB8AC3E}">
        <p14:creationId xmlns:p14="http://schemas.microsoft.com/office/powerpoint/2010/main" val="111913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1">
            <a:extLst>
              <a:ext uri="{FF2B5EF4-FFF2-40B4-BE49-F238E27FC236}">
                <a16:creationId xmlns:a16="http://schemas.microsoft.com/office/drawing/2014/main" id="{B2E894BA-850B-4911-9EEF-44DEDB29638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3999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2800" kern="0" dirty="0">
                <a:latin typeface="Arial"/>
              </a:rPr>
              <a:t>F           Following outcome of placement studies</a:t>
            </a:r>
            <a:endParaRPr lang="en-GB" sz="2800" kern="0" dirty="0">
              <a:latin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F21005-473B-534B-B6C7-62FA04CB9FB5}"/>
              </a:ext>
            </a:extLst>
          </p:cNvPr>
          <p:cNvSpPr txBox="1"/>
          <p:nvPr/>
        </p:nvSpPr>
        <p:spPr>
          <a:xfrm>
            <a:off x="108000" y="1008000"/>
            <a:ext cx="4129783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92881" indent="-192881" defTabSz="514350">
              <a:buFont typeface="Arial"/>
              <a:buChar char="•"/>
              <a:defRPr/>
            </a:pPr>
            <a:r>
              <a:rPr lang="en-GB" b="1" dirty="0">
                <a:solidFill>
                  <a:srgbClr val="0C377B"/>
                </a:solidFill>
                <a:latin typeface="Arial"/>
              </a:rPr>
              <a:t>Exact four-fold symmetry</a:t>
            </a: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Four experiments (A, D, G, &amp; J)</a:t>
            </a: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Two collimation insertions</a:t>
            </a:r>
          </a:p>
          <a:p>
            <a:pPr marL="450056" lvl="1" indent="-192881" defTabSz="514350">
              <a:buFont typeface="Arial"/>
              <a:buChar char="•"/>
              <a:defRPr/>
            </a:pPr>
            <a:r>
              <a:rPr lang="en-GB" sz="1600" dirty="0" err="1">
                <a:solidFill>
                  <a:srgbClr val="0C377B"/>
                </a:solidFill>
                <a:latin typeface="Arial"/>
              </a:rPr>
              <a:t>betatron</a:t>
            </a:r>
            <a:r>
              <a:rPr lang="en-GB" sz="1600" dirty="0">
                <a:solidFill>
                  <a:srgbClr val="0C377B"/>
                </a:solidFill>
                <a:latin typeface="Arial"/>
              </a:rPr>
              <a:t> cleaning (F)</a:t>
            </a:r>
          </a:p>
          <a:p>
            <a:pPr marL="450056" lvl="1" indent="-192881" defTabSz="514350">
              <a:buFont typeface="Arial"/>
              <a:buChar char="•"/>
              <a:defRPr/>
            </a:pPr>
            <a:r>
              <a:rPr lang="en-GB" sz="1600" dirty="0">
                <a:solidFill>
                  <a:srgbClr val="0C377B"/>
                </a:solidFill>
                <a:latin typeface="Arial"/>
              </a:rPr>
              <a:t>momentum cleaning (H)</a:t>
            </a:r>
            <a:endParaRPr lang="en-GB" sz="1500" dirty="0">
              <a:solidFill>
                <a:srgbClr val="0C377B"/>
              </a:solidFill>
              <a:latin typeface="Arial"/>
            </a:endParaRP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Extraction insertion + injection (B)</a:t>
            </a: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RF insertion + injection (L)</a:t>
            </a: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b="1" dirty="0">
                <a:solidFill>
                  <a:srgbClr val="0C377B"/>
                </a:solidFill>
                <a:latin typeface="Arial"/>
              </a:rPr>
              <a:t>Last part of transfer lines in the ring tunnel</a:t>
            </a: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Compatible with LHC or SPS as </a:t>
            </a:r>
          </a:p>
          <a:p>
            <a:pPr marL="180975" defTabSz="514350"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injector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53F32C0-89C6-4649-8C18-42740E96AC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9"/>
            <a:ext cx="1399569" cy="47913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A6EF97A-479F-77EA-E8BC-C9F5CF0097A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18" r="15529"/>
          <a:stretch/>
        </p:blipFill>
        <p:spPr>
          <a:xfrm>
            <a:off x="4063643" y="774549"/>
            <a:ext cx="5069601" cy="41719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6E9A119-E1E8-55CD-CEA2-4B2AA12433DB}"/>
              </a:ext>
            </a:extLst>
          </p:cNvPr>
          <p:cNvSpPr txBox="1"/>
          <p:nvPr/>
        </p:nvSpPr>
        <p:spPr>
          <a:xfrm>
            <a:off x="3346058" y="5183501"/>
            <a:ext cx="57011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92881" indent="-192881" defTabSz="514350">
              <a:buFont typeface="Arial"/>
              <a:buChar char="•"/>
              <a:defRPr/>
            </a:pPr>
            <a:r>
              <a:rPr lang="en-GB" b="1" dirty="0">
                <a:solidFill>
                  <a:srgbClr val="0C377B"/>
                </a:solidFill>
                <a:latin typeface="Arial"/>
              </a:rPr>
              <a:t>Number of arc cells: 42</a:t>
            </a: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b="1" dirty="0">
                <a:solidFill>
                  <a:srgbClr val="0C377B"/>
                </a:solidFill>
                <a:latin typeface="Arial"/>
              </a:rPr>
              <a:t>Cell length: 215.3 m</a:t>
            </a: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b="1" dirty="0">
                <a:solidFill>
                  <a:srgbClr val="0C377B"/>
                </a:solidFill>
                <a:latin typeface="Arial"/>
              </a:rPr>
              <a:t>Length of experimental straight sections: 1400 m</a:t>
            </a: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b="1" dirty="0">
                <a:solidFill>
                  <a:srgbClr val="0C377B"/>
                </a:solidFill>
                <a:latin typeface="Arial"/>
              </a:rPr>
              <a:t>Length of technical straight sections: 2160 m</a:t>
            </a: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b="1" dirty="0">
                <a:solidFill>
                  <a:srgbClr val="0C377B"/>
                </a:solidFill>
                <a:latin typeface="Arial"/>
              </a:rPr>
              <a:t>Length of circumference: 91.1 km</a:t>
            </a:r>
            <a:endParaRPr lang="en-GB" dirty="0">
              <a:solidFill>
                <a:srgbClr val="0C377B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86538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theme/theme1.xml><?xml version="1.0" encoding="utf-8"?>
<a:theme xmlns:a="http://schemas.openxmlformats.org/drawingml/2006/main" name="3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7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34054</TotalTime>
  <Words>1351</Words>
  <Application>Microsoft Macintosh PowerPoint</Application>
  <PresentationFormat>On-screen Show (4:3)</PresentationFormat>
  <Paragraphs>264</Paragraphs>
  <Slides>20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20</vt:i4>
      </vt:variant>
    </vt:vector>
  </HeadingPairs>
  <TitlesOfParts>
    <vt:vector size="32" baseType="lpstr">
      <vt:lpstr>Arial</vt:lpstr>
      <vt:lpstr>Calibri</vt:lpstr>
      <vt:lpstr>Calibri Light</vt:lpstr>
      <vt:lpstr>Lucida Grande</vt:lpstr>
      <vt:lpstr>Symbol</vt:lpstr>
      <vt:lpstr>Tahoma</vt:lpstr>
      <vt:lpstr>3_Blank Presentation</vt:lpstr>
      <vt:lpstr>5_Office Theme</vt:lpstr>
      <vt:lpstr>4_Blank Presentation</vt:lpstr>
      <vt:lpstr>1_Custom Design</vt:lpstr>
      <vt:lpstr>2_Custom Design</vt:lpstr>
      <vt:lpstr>7_FC5643-CERN3027 - Scale of contributions</vt:lpstr>
      <vt:lpstr>FCC-hh layout and optics studies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Zimmermann</dc:creator>
  <cp:lastModifiedBy>Massimo Giovannozzi</cp:lastModifiedBy>
  <cp:revision>664</cp:revision>
  <dcterms:created xsi:type="dcterms:W3CDTF">2018-07-16T11:40:23Z</dcterms:created>
  <dcterms:modified xsi:type="dcterms:W3CDTF">2022-06-01T12:46:30Z</dcterms:modified>
</cp:coreProperties>
</file>