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7"/>
  </p:notesMasterIdLst>
  <p:handoutMasterIdLst>
    <p:handoutMasterId r:id="rId18"/>
  </p:handoutMasterIdLst>
  <p:sldIdLst>
    <p:sldId id="257" r:id="rId4"/>
    <p:sldId id="309" r:id="rId5"/>
    <p:sldId id="296" r:id="rId6"/>
    <p:sldId id="304" r:id="rId7"/>
    <p:sldId id="305" r:id="rId8"/>
    <p:sldId id="306" r:id="rId9"/>
    <p:sldId id="313" r:id="rId10"/>
    <p:sldId id="310" r:id="rId11"/>
    <p:sldId id="307" r:id="rId12"/>
    <p:sldId id="308" r:id="rId13"/>
    <p:sldId id="311" r:id="rId14"/>
    <p:sldId id="314" r:id="rId15"/>
    <p:sldId id="285" r:id="rId16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309"/>
            <p14:sldId id="296"/>
            <p14:sldId id="304"/>
            <p14:sldId id="305"/>
            <p14:sldId id="306"/>
            <p14:sldId id="313"/>
            <p14:sldId id="310"/>
            <p14:sldId id="307"/>
            <p14:sldId id="308"/>
            <p14:sldId id="311"/>
            <p14:sldId id="314"/>
            <p14:sldId id="285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C00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27" autoAdjust="0"/>
  </p:normalViewPr>
  <p:slideViewPr>
    <p:cSldViewPr>
      <p:cViewPr varScale="1">
        <p:scale>
          <a:sx n="147" d="100"/>
          <a:sy n="147" d="100"/>
        </p:scale>
        <p:origin x="546" y="12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D0FCBA-E2FA-4072-A518-FED4B87B57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F13515-6049-45B1-9F3B-C34322AD3B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7FDCA-AC29-4DA9-AEF4-05FE8A4B8737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26C76-740E-4BEE-B6C4-A0E49F03CD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1BD1D-C95D-4129-A276-87FEFDC16C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733EC-07D0-4149-8DAC-1B29D2B52B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5311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30.05.2022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indico.cern.ch/event/1085318/contributions/4582685/subcontributions/356825/attachments/2354694/4018268/FCC_collaboration_Nov2021.pdf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indico.cern.ch/event/656491/contributions/2923536/attachments/1630740/2599413/FCCweek_tydecks_DA.pdf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indico.cern.ch/event/1085318/contributions/4591346/subcontributions/356611/attachments/2360055/4028482/FCCIS_TopUpInjection_Ramjiawan.pdf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hyperlink" Target="https://www.sciencedirect.com/science/article/pii/S0168900217311646" TargetMode="Externa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1FDE49-405B-2351-11AA-FDEC3A1240C5}"/>
              </a:ext>
            </a:extLst>
          </p:cNvPr>
          <p:cNvSpPr/>
          <p:nvPr/>
        </p:nvSpPr>
        <p:spPr>
          <a:xfrm>
            <a:off x="7329597" y="2978457"/>
            <a:ext cx="1610044" cy="1638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C352BB2-F3D5-491B-9D9F-AB2C5DDE1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652" y="4519303"/>
            <a:ext cx="1216739" cy="557787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25CA0046-48EC-7741-E7B4-DF75D0367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164" y="3525696"/>
            <a:ext cx="1558910" cy="4232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B3C69F-E4B7-6723-8317-0CFDCE222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8612" y="3892688"/>
            <a:ext cx="1018475" cy="629981"/>
          </a:xfrm>
          <a:prstGeom prst="rect">
            <a:avLst/>
          </a:prstGeom>
        </p:spPr>
      </p:pic>
      <p:pic>
        <p:nvPicPr>
          <p:cNvPr id="12" name="Picture 13">
            <a:extLst>
              <a:ext uri="{FF2B5EF4-FFF2-40B4-BE49-F238E27FC236}">
                <a16:creationId xmlns:a16="http://schemas.microsoft.com/office/drawing/2014/main" id="{F3C7B1E6-FC57-06ED-551A-85B8883434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4749" y="3893510"/>
            <a:ext cx="617489" cy="62579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Top-UP</a:t>
            </a:r>
            <a:r>
              <a:rPr lang="en-US" dirty="0"/>
              <a:t> Injection Studies for the FCC-</a:t>
            </a:r>
            <a:r>
              <a:rPr lang="en-US" dirty="0" err="1"/>
              <a:t>ee</a:t>
            </a:r>
            <a:r>
              <a:rPr lang="en-US" dirty="0"/>
              <a:t> Collider ring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9D2DFA-CE14-4D10-99F2-B05BE49514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u="sng" dirty="0"/>
              <a:t>P. Hunchak,</a:t>
            </a:r>
            <a:r>
              <a:rPr lang="en-US" dirty="0"/>
              <a:t> M. </a:t>
            </a:r>
            <a:r>
              <a:rPr lang="en-US" dirty="0" err="1"/>
              <a:t>Aiba</a:t>
            </a:r>
            <a:r>
              <a:rPr lang="en-US" dirty="0"/>
              <a:t>, W. </a:t>
            </a:r>
            <a:r>
              <a:rPr lang="en-US" dirty="0" err="1"/>
              <a:t>Bartmann</a:t>
            </a:r>
            <a:r>
              <a:rPr lang="en-US" dirty="0"/>
              <a:t>, M. Boland, </a:t>
            </a:r>
            <a:br>
              <a:rPr lang="en-US" dirty="0"/>
            </a:br>
            <a:r>
              <a:rPr lang="en-US" dirty="0"/>
              <a:t>Y. </a:t>
            </a:r>
            <a:r>
              <a:rPr lang="en-US" dirty="0" err="1"/>
              <a:t>Dutheil</a:t>
            </a:r>
            <a:r>
              <a:rPr lang="en-US" dirty="0"/>
              <a:t>, M. Hofer, R. </a:t>
            </a:r>
            <a:r>
              <a:rPr lang="en-US" dirty="0" err="1"/>
              <a:t>Ramjiawan</a:t>
            </a:r>
            <a:r>
              <a:rPr lang="en-US" dirty="0"/>
              <a:t>, F. Zimmermann </a:t>
            </a:r>
            <a:br>
              <a:rPr lang="en-US" dirty="0"/>
            </a:br>
            <a:r>
              <a:rPr lang="en-US" dirty="0"/>
              <a:t>and many more FCCIS collaborators.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78C352-1E0B-4CA8-9219-0FAA3B34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B5C951-8E3B-4A9B-A5B7-BAC65DEE479C}"/>
              </a:ext>
            </a:extLst>
          </p:cNvPr>
          <p:cNvSpPr txBox="1"/>
          <p:nvPr/>
        </p:nvSpPr>
        <p:spPr>
          <a:xfrm>
            <a:off x="2016811" y="29988"/>
            <a:ext cx="511037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de-AT" sz="900" dirty="0">
                <a:solidFill>
                  <a:schemeClr val="tx2"/>
                </a:solidFill>
              </a:rPr>
              <a:t>FCC Week 2021 – 31-05-2022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EB4D7B-3E05-46FB-9B72-D84D9207026B}"/>
              </a:ext>
            </a:extLst>
          </p:cNvPr>
          <p:cNvSpPr txBox="1"/>
          <p:nvPr/>
        </p:nvSpPr>
        <p:spPr>
          <a:xfrm>
            <a:off x="7308304" y="28228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Patrick Hunchak</a:t>
            </a:r>
            <a:endParaRPr lang="de-AT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286EF9-4D20-5B09-F7A8-6A36D28860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2D4231-D9AE-2130-9F67-56256665C6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360" y="1059582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a study of injection efficiency of the different schemes errors are implemented in the lattice</a:t>
            </a:r>
          </a:p>
          <a:p>
            <a:pPr marL="625950" lvl="1" indent="-285750"/>
            <a:r>
              <a:rPr lang="en-CA" dirty="0"/>
              <a:t>Choose unrealistic alignment tolerances to reach error levels akin to full tuning studies but without needing correction </a:t>
            </a:r>
            <a:r>
              <a:rPr lang="en-CA" dirty="0">
                <a:sym typeface="Wingdings" panose="05000000000000000000" pitchFamily="2" charset="2"/>
              </a:rPr>
              <a:t> effective lattice</a:t>
            </a:r>
            <a:endParaRPr lang="en-CA" dirty="0"/>
          </a:p>
          <a:p>
            <a:pPr marL="966150" lvl="2" indent="-285750"/>
            <a:r>
              <a:rPr lang="en-CA" dirty="0"/>
              <a:t>Tuning </a:t>
            </a:r>
            <a:r>
              <a:rPr lang="en-CA" dirty="0">
                <a:solidFill>
                  <a:schemeClr val="tx1">
                    <a:lumMod val="25000"/>
                    <a:lumOff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studies</a:t>
            </a:r>
            <a:r>
              <a:rPr lang="en-CA" dirty="0"/>
              <a:t> in ttbar used as guideline for beta-beating and orbit deviations</a:t>
            </a:r>
          </a:p>
          <a:p>
            <a:pPr marL="966150" lvl="2" indent="-285750"/>
            <a:r>
              <a:rPr lang="en-CA" dirty="0"/>
              <a:t>Effective lattice still to be refined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E2E41F-D254-61BB-B7E8-C0497AD2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Inclusion of Errors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9">
                <a:extLst>
                  <a:ext uri="{FF2B5EF4-FFF2-40B4-BE49-F238E27FC236}">
                    <a16:creationId xmlns:a16="http://schemas.microsoft.com/office/drawing/2014/main" id="{59C940E3-201E-0733-BBF4-E9B27C052F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9594177"/>
                  </p:ext>
                </p:extLst>
              </p:nvPr>
            </p:nvGraphicFramePr>
            <p:xfrm>
              <a:off x="971600" y="2931790"/>
              <a:ext cx="3186141" cy="17992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1359">
                      <a:extLst>
                        <a:ext uri="{9D8B030D-6E8A-4147-A177-3AD203B41FA5}">
                          <a16:colId xmlns:a16="http://schemas.microsoft.com/office/drawing/2014/main" val="4055644309"/>
                        </a:ext>
                      </a:extLst>
                    </a:gridCol>
                    <a:gridCol w="819294">
                      <a:extLst>
                        <a:ext uri="{9D8B030D-6E8A-4147-A177-3AD203B41FA5}">
                          <a16:colId xmlns:a16="http://schemas.microsoft.com/office/drawing/2014/main" val="500282089"/>
                        </a:ext>
                      </a:extLst>
                    </a:gridCol>
                    <a:gridCol w="1365488">
                      <a:extLst>
                        <a:ext uri="{9D8B030D-6E8A-4147-A177-3AD203B41FA5}">
                          <a16:colId xmlns:a16="http://schemas.microsoft.com/office/drawing/2014/main" val="1499523386"/>
                        </a:ext>
                      </a:extLst>
                    </a:gridCol>
                  </a:tblGrid>
                  <a:tr h="34095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400" dirty="0"/>
                            <a:t>Value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400" dirty="0"/>
                            <a:t>Target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400" dirty="0"/>
                            <a:t>Current (x / y)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47267759"/>
                      </a:ext>
                    </a:extLst>
                  </a:tr>
                  <a:tr h="495554">
                    <a:tc>
                      <a:txBody>
                        <a:bodyPr/>
                        <a:lstStyle/>
                        <a:p>
                          <a:pPr marL="0" algn="ctr" defTabSz="685800" rtl="0" eaLnBrk="1" latinLnBrk="0" hangingPunct="1"/>
                          <a:r>
                            <a:rPr lang="en-CA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RMS </a:t>
                          </a:r>
                        </a:p>
                        <a:p>
                          <a:pPr marL="0" algn="ctr" defTabSz="685800" rtl="0" eaLnBrk="1" latinLnBrk="0" hangingPunct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CA" sz="1050" i="1" kern="1200" dirty="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050" kern="1200" dirty="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a:rPr lang="en-CA" sz="1050" kern="1200" dirty="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𝑥</m:t>
                                  </m:r>
                                  <m:r>
                                    <a:rPr lang="en-CA" sz="1050" kern="1200" dirty="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,</m:t>
                                  </m:r>
                                  <m:r>
                                    <a:rPr lang="en-CA" sz="1050" kern="1200" dirty="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CA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-beating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1-7%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2.1% / 2.1%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14363590"/>
                      </a:ext>
                    </a:extLst>
                  </a:tr>
                  <a:tr h="481347">
                    <a:tc>
                      <a:txBody>
                        <a:bodyPr/>
                        <a:lstStyle/>
                        <a:p>
                          <a:pPr marL="0" algn="ctr" defTabSz="685800" rtl="0" eaLnBrk="1" latinLnBrk="0" hangingPunct="1"/>
                          <a:r>
                            <a:rPr lang="en-CA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RMS Orbit Difference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≈50µm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300µm / 120µm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40647909"/>
                      </a:ext>
                    </a:extLst>
                  </a:tr>
                  <a:tr h="4813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Max. Orbit Difference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≈250µm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3mm / 2mm</a:t>
                          </a:r>
                        </a:p>
                        <a:p>
                          <a:pPr algn="ctr"/>
                          <a:endParaRPr lang="en-CA" sz="105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871270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9">
                <a:extLst>
                  <a:ext uri="{FF2B5EF4-FFF2-40B4-BE49-F238E27FC236}">
                    <a16:creationId xmlns:a16="http://schemas.microsoft.com/office/drawing/2014/main" id="{59C940E3-201E-0733-BBF4-E9B27C052F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9594177"/>
                  </p:ext>
                </p:extLst>
              </p:nvPr>
            </p:nvGraphicFramePr>
            <p:xfrm>
              <a:off x="971600" y="2931790"/>
              <a:ext cx="3186141" cy="17992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1359">
                      <a:extLst>
                        <a:ext uri="{9D8B030D-6E8A-4147-A177-3AD203B41FA5}">
                          <a16:colId xmlns:a16="http://schemas.microsoft.com/office/drawing/2014/main" val="4055644309"/>
                        </a:ext>
                      </a:extLst>
                    </a:gridCol>
                    <a:gridCol w="819294">
                      <a:extLst>
                        <a:ext uri="{9D8B030D-6E8A-4147-A177-3AD203B41FA5}">
                          <a16:colId xmlns:a16="http://schemas.microsoft.com/office/drawing/2014/main" val="500282089"/>
                        </a:ext>
                      </a:extLst>
                    </a:gridCol>
                    <a:gridCol w="1365488">
                      <a:extLst>
                        <a:ext uri="{9D8B030D-6E8A-4147-A177-3AD203B41FA5}">
                          <a16:colId xmlns:a16="http://schemas.microsoft.com/office/drawing/2014/main" val="1499523386"/>
                        </a:ext>
                      </a:extLst>
                    </a:gridCol>
                  </a:tblGrid>
                  <a:tr h="34095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400" dirty="0"/>
                            <a:t>Value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400" dirty="0"/>
                            <a:t>Target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400" dirty="0"/>
                            <a:t>Current (x / y)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47267759"/>
                      </a:ext>
                    </a:extLst>
                  </a:tr>
                  <a:tr h="49555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06" t="-69512" r="-220000" b="-1963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1-7%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2.1% / 2.1%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14363590"/>
                      </a:ext>
                    </a:extLst>
                  </a:tr>
                  <a:tr h="481347">
                    <a:tc>
                      <a:txBody>
                        <a:bodyPr/>
                        <a:lstStyle/>
                        <a:p>
                          <a:pPr marL="0" algn="ctr" defTabSz="685800" rtl="0" eaLnBrk="1" latinLnBrk="0" hangingPunct="1"/>
                          <a:r>
                            <a:rPr lang="en-CA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RMS Orbit Difference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≈50µm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300µm / 120µm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40647909"/>
                      </a:ext>
                    </a:extLst>
                  </a:tr>
                  <a:tr h="4813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Max. Orbit Difference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≈250µm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050" dirty="0"/>
                            <a:t>3mm / 2mm</a:t>
                          </a:r>
                        </a:p>
                        <a:p>
                          <a:pPr algn="ctr"/>
                          <a:endParaRPr lang="en-CA" sz="105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8712703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CF9A7BED-719F-DB2A-D9BF-E9A5E46877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2404663"/>
            <a:ext cx="3422830" cy="1327662"/>
          </a:xfrm>
          <a:prstGeom prst="rect">
            <a:avLst/>
          </a:prstGeom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C559D52B-9E03-4A73-4E51-F624D741D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106" y="3732325"/>
            <a:ext cx="3367763" cy="133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896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94097-E993-B085-4AB3-3ADEAC8363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0EE9D6-7456-9CA7-B153-DC3FA1BCD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Inclusion of Errors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5C63C2-017C-90E1-2CFE-A59D361B42F7}"/>
              </a:ext>
            </a:extLst>
          </p:cNvPr>
          <p:cNvSpPr txBox="1"/>
          <p:nvPr/>
        </p:nvSpPr>
        <p:spPr>
          <a:xfrm>
            <a:off x="1378847" y="2050539"/>
            <a:ext cx="2088233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/>
              <a:t>Ideal Lattice DA</a:t>
            </a:r>
            <a:endParaRPr lang="en-CA" sz="1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7E0EA7-0F5D-D3D0-8680-AB93531C839C}"/>
              </a:ext>
            </a:extLst>
          </p:cNvPr>
          <p:cNvSpPr txBox="1"/>
          <p:nvPr/>
        </p:nvSpPr>
        <p:spPr>
          <a:xfrm>
            <a:off x="5200736" y="2050539"/>
            <a:ext cx="21425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/>
              <a:t>Effective Errors DA</a:t>
            </a:r>
            <a:endParaRPr lang="en-CA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Placeholder 3">
                <a:extLst>
                  <a:ext uri="{FF2B5EF4-FFF2-40B4-BE49-F238E27FC236}">
                    <a16:creationId xmlns:a16="http://schemas.microsoft.com/office/drawing/2014/main" id="{8E3F31F6-9F69-61BE-86B3-D10694AB59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4360" y="1059582"/>
                <a:ext cx="8263350" cy="27472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02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04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06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608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Dynamic aperture in effective lattice still sufficient (≥15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/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dirty="0"/>
              </a:p>
              <a:p>
                <a:pPr marL="625950" lvl="1" indent="-285750"/>
                <a:r>
                  <a:rPr lang="en-CA" dirty="0"/>
                  <a:t>Full tuning studies show this is not yet the case (</a:t>
                </a:r>
                <a:r>
                  <a:rPr lang="en-CA" dirty="0">
                    <a:solidFill>
                      <a:schemeClr val="tx1">
                        <a:lumMod val="25000"/>
                        <a:lumOff val="75000"/>
                      </a:schemeClr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e.g.</a:t>
                </a:r>
                <a:r>
                  <a:rPr lang="en-CA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Studies are ongoing to evaluate injection efficiency and the effect on the stored beam in the presence of errors.</a:t>
                </a:r>
              </a:p>
            </p:txBody>
          </p:sp>
        </mc:Choice>
        <mc:Fallback xmlns="">
          <p:sp>
            <p:nvSpPr>
              <p:cNvPr id="17" name="Text Placeholder 3">
                <a:extLst>
                  <a:ext uri="{FF2B5EF4-FFF2-40B4-BE49-F238E27FC236}">
                    <a16:creationId xmlns:a16="http://schemas.microsoft.com/office/drawing/2014/main" id="{8E3F31F6-9F69-61BE-86B3-D10694AB5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60" y="1059582"/>
                <a:ext cx="8263350" cy="2747250"/>
              </a:xfrm>
              <a:prstGeom prst="rect">
                <a:avLst/>
              </a:prstGeom>
              <a:blipFill>
                <a:blip r:embed="rId3"/>
                <a:stretch>
                  <a:fillRect l="-295" t="-88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>
            <a:extLst>
              <a:ext uri="{FF2B5EF4-FFF2-40B4-BE49-F238E27FC236}">
                <a16:creationId xmlns:a16="http://schemas.microsoft.com/office/drawing/2014/main" id="{B55DA3B1-59B2-3448-AB13-F23C2DDA9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801" y="2427734"/>
            <a:ext cx="3756444" cy="263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E3F8CBA-8BDC-88FE-A4AB-969684B703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741" y="2427510"/>
            <a:ext cx="3756446" cy="263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606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A0ACB6-87D6-58B8-D6DC-53760D8ACB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E465E-C858-1D57-19DD-782175436F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7850" y="1064286"/>
            <a:ext cx="8263350" cy="388372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Septum failure is slow so consider active protection. Kicker failure is fast so passive protection (absorbers) required.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Kicker failure modes under study:</a:t>
            </a:r>
          </a:p>
          <a:p>
            <a:pPr marL="625950" lvl="1" indent="-285750"/>
            <a:r>
              <a:rPr lang="en-CA" dirty="0"/>
              <a:t>No kicker turn-on </a:t>
            </a:r>
            <a:endParaRPr lang="en-CA" dirty="0">
              <a:sym typeface="Wingdings" panose="05000000000000000000" pitchFamily="2" charset="2"/>
            </a:endParaRPr>
          </a:p>
          <a:p>
            <a:pPr marL="966150" lvl="2" indent="-285750"/>
            <a:r>
              <a:rPr lang="en-CA" sz="1400" dirty="0">
                <a:sym typeface="Wingdings" panose="05000000000000000000" pitchFamily="2" charset="2"/>
              </a:rPr>
              <a:t>Injected beam steered into absorber</a:t>
            </a:r>
            <a:r>
              <a:rPr lang="en-CA" dirty="0">
                <a:sym typeface="Wingdings" panose="05000000000000000000" pitchFamily="2" charset="2"/>
              </a:rPr>
              <a:t> </a:t>
            </a:r>
            <a:r>
              <a:rPr lang="en-CA" sz="900" dirty="0">
                <a:sym typeface="Wingdings" panose="05000000000000000000" pitchFamily="2" charset="2"/>
              </a:rPr>
              <a:t>(MKI/Conv.)</a:t>
            </a:r>
          </a:p>
          <a:p>
            <a:pPr marL="966150" lvl="2" indent="-285750"/>
            <a:r>
              <a:rPr lang="en-CA" sz="1400" dirty="0">
                <a:sym typeface="Wingdings" panose="05000000000000000000" pitchFamily="2" charset="2"/>
              </a:rPr>
              <a:t>Orbit bump not closed</a:t>
            </a:r>
            <a:r>
              <a:rPr lang="en-CA" dirty="0">
                <a:sym typeface="Wingdings" panose="05000000000000000000" pitchFamily="2" charset="2"/>
              </a:rPr>
              <a:t> </a:t>
            </a:r>
            <a:r>
              <a:rPr lang="en-CA" sz="900" dirty="0">
                <a:sym typeface="Wingdings" panose="05000000000000000000" pitchFamily="2" charset="2"/>
              </a:rPr>
              <a:t>(Conv.)</a:t>
            </a:r>
            <a:endParaRPr lang="en-CA" sz="900" dirty="0"/>
          </a:p>
          <a:p>
            <a:pPr marL="625950" lvl="1" indent="-285750"/>
            <a:r>
              <a:rPr lang="en-CA" dirty="0"/>
              <a:t>Erratic turn-on</a:t>
            </a:r>
          </a:p>
          <a:p>
            <a:pPr marL="966150" lvl="2" indent="-285750"/>
            <a:r>
              <a:rPr lang="en-CA" sz="1400" dirty="0"/>
              <a:t>Circulating beam deflection </a:t>
            </a:r>
            <a:r>
              <a:rPr lang="en-CA" sz="900" dirty="0"/>
              <a:t>(Conv.)</a:t>
            </a:r>
          </a:p>
          <a:p>
            <a:pPr marL="966150" lvl="2" indent="-285750"/>
            <a:r>
              <a:rPr lang="en-CA" sz="1400" dirty="0"/>
              <a:t>Emittance increase </a:t>
            </a:r>
            <a:r>
              <a:rPr lang="en-CA" sz="900" dirty="0"/>
              <a:t>(MKI)</a:t>
            </a:r>
          </a:p>
          <a:p>
            <a:pPr marL="625950" lvl="1" indent="-285750"/>
            <a:r>
              <a:rPr lang="en-CA" dirty="0"/>
              <a:t>Incorrect kick (vacuum flash-over)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Conventional Injection</a:t>
            </a:r>
          </a:p>
          <a:p>
            <a:pPr marL="625950" lvl="1" indent="-285750"/>
            <a:r>
              <a:rPr lang="en-CA" dirty="0"/>
              <a:t>Septum at risk if orbit bump amplitude increases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Multipole Kicker Injection</a:t>
            </a:r>
          </a:p>
          <a:p>
            <a:pPr marL="625950" lvl="1" indent="-285750"/>
            <a:r>
              <a:rPr lang="en-CA" dirty="0">
                <a:sym typeface="Wingdings" panose="05000000000000000000" pitchFamily="2" charset="2"/>
              </a:rPr>
              <a:t>Septum not at risk from these failure modes</a:t>
            </a:r>
            <a:endParaRPr lang="en-CA" dirty="0"/>
          </a:p>
          <a:p>
            <a:pPr marL="625950" lvl="1" indent="-285750"/>
            <a:endParaRPr lang="en-C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B28DAA-BF6A-9DE7-3CD5-C2185920C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Machine Protection Aspects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5B02E3-BBE3-2FFC-F0CA-6D0167EA1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120" y="1563638"/>
            <a:ext cx="3176129" cy="25903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97F381-EEE2-FF46-938D-DF33609D3EF5}"/>
              </a:ext>
            </a:extLst>
          </p:cNvPr>
          <p:cNvSpPr txBox="1"/>
          <p:nvPr/>
        </p:nvSpPr>
        <p:spPr>
          <a:xfrm>
            <a:off x="6100439" y="4111722"/>
            <a:ext cx="25922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600" dirty="0"/>
              <a:t>https://indico.cern.ch/event/1114439/contributions/4683210/attachments/2378676/4063908/MachineProtectionInjection_Ramjiawan.pdf</a:t>
            </a:r>
          </a:p>
        </p:txBody>
      </p:sp>
    </p:spTree>
    <p:extLst>
      <p:ext uri="{BB962C8B-B14F-4D97-AF65-F5344CB8AC3E}">
        <p14:creationId xmlns:p14="http://schemas.microsoft.com/office/powerpoint/2010/main" val="565716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25A3C-E5CF-4397-AF3E-61E28BA21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AF6C13-0E6E-4524-9C67-BF4953A0F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Outlook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9BF441-D19C-4173-A409-AA740D9B9B1C}"/>
              </a:ext>
            </a:extLst>
          </p:cNvPr>
          <p:cNvSpPr txBox="1"/>
          <p:nvPr/>
        </p:nvSpPr>
        <p:spPr>
          <a:xfrm>
            <a:off x="436016" y="1218423"/>
            <a:ext cx="6800279" cy="353943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Top-up injection is a key component of FCC-</a:t>
            </a:r>
            <a:r>
              <a:rPr lang="en-CA" sz="1600" dirty="0" err="1"/>
              <a:t>ee</a:t>
            </a:r>
            <a:r>
              <a:rPr lang="en-CA" sz="1600" dirty="0"/>
              <a:t>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Four top-up injection schemes are deemed feasible for FCC-</a:t>
            </a:r>
            <a:r>
              <a:rPr lang="en-CA" sz="1600" dirty="0" err="1"/>
              <a:t>ee</a:t>
            </a:r>
            <a:endParaRPr lang="en-CA" sz="1600" dirty="0"/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Studies are ongoing to evaluate performance and identify a scheme for each operation mode.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Feasibility of injection hardware under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Many more things to be studied: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Injection insertion in a 4 IP lattice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Effect of beam-beam on injection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CA" sz="1600" dirty="0">
                <a:cs typeface="Arial"/>
              </a:rPr>
              <a:t>Machine protection aspects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CA" sz="1600" dirty="0">
              <a:cs typeface="Arial"/>
            </a:endParaRPr>
          </a:p>
          <a:p>
            <a:endParaRPr lang="en-CA" sz="16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41BBC2-1165-EB77-952B-93F9301D8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2520006"/>
            <a:ext cx="2865223" cy="220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62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4AE4C8D-1814-DC5B-6C5D-6D3514D0CEF5}"/>
              </a:ext>
            </a:extLst>
          </p:cNvPr>
          <p:cNvGrpSpPr/>
          <p:nvPr/>
        </p:nvGrpSpPr>
        <p:grpSpPr>
          <a:xfrm>
            <a:off x="4792882" y="2374361"/>
            <a:ext cx="3975259" cy="2433511"/>
            <a:chOff x="4695112" y="1969762"/>
            <a:chExt cx="3710101" cy="230088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BFCB0CC-0315-5481-FF13-733F5DC5E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95112" y="2054324"/>
              <a:ext cx="236928" cy="914459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34DA0AA-0773-4C39-1390-5CFD344E4060}"/>
                </a:ext>
              </a:extLst>
            </p:cNvPr>
            <p:cNvGrpSpPr/>
            <p:nvPr/>
          </p:nvGrpSpPr>
          <p:grpSpPr>
            <a:xfrm>
              <a:off x="4932040" y="1969762"/>
              <a:ext cx="3473173" cy="2300889"/>
              <a:chOff x="4932040" y="1969762"/>
              <a:chExt cx="3473173" cy="230088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FE78CFE-4E1B-D83A-8DA3-D8629A2FD7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32040" y="1969762"/>
                <a:ext cx="3473173" cy="1033046"/>
              </a:xfrm>
              <a:prstGeom prst="rect">
                <a:avLst/>
              </a:prstGeom>
            </p:spPr>
          </p:pic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7D1792E-A79F-D3C9-87E6-00AC25ABF47E}"/>
                  </a:ext>
                </a:extLst>
              </p:cNvPr>
              <p:cNvGrpSpPr/>
              <p:nvPr/>
            </p:nvGrpSpPr>
            <p:grpSpPr>
              <a:xfrm>
                <a:off x="4932040" y="3002808"/>
                <a:ext cx="3473173" cy="1267843"/>
                <a:chOff x="4932040" y="3002808"/>
                <a:chExt cx="3473173" cy="1267843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5CB9E1A2-8DC6-F54A-5277-D88CCEF14C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932040" y="3002808"/>
                  <a:ext cx="3473173" cy="1267843"/>
                </a:xfrm>
                <a:prstGeom prst="rect">
                  <a:avLst/>
                </a:prstGeom>
              </p:spPr>
            </p:pic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4FDE226F-562F-E9EB-680B-88B7E6C6CA1B}"/>
                    </a:ext>
                  </a:extLst>
                </p:cNvPr>
                <p:cNvSpPr/>
                <p:nvPr/>
              </p:nvSpPr>
              <p:spPr>
                <a:xfrm>
                  <a:off x="7164288" y="3002808"/>
                  <a:ext cx="648072" cy="2170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3CD29A3-DCDC-F2AF-ECD6-998BEB405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95112" y="3133474"/>
              <a:ext cx="236928" cy="914459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58C769-0824-655C-97E6-18349E7107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E2E19-CCA1-5CCC-5CA9-AF6E68A2C4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4226" y="1003162"/>
            <a:ext cx="8263350" cy="337169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With FCC-</a:t>
            </a:r>
            <a:r>
              <a:rPr lang="en-CA" dirty="0" err="1"/>
              <a:t>ee</a:t>
            </a:r>
            <a:r>
              <a:rPr lang="en-CA" dirty="0"/>
              <a:t> we aim for unprecedented luminosities.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Top-up injection is an essential ingredient to maximize the integrated luminosity.</a:t>
            </a:r>
          </a:p>
          <a:p>
            <a:pPr marL="625950" lvl="1" indent="-285750"/>
            <a:r>
              <a:rPr lang="en-CA" dirty="0"/>
              <a:t>Implemented in other colliders (KEKB and in PEP-II) and is common in light sources</a:t>
            </a:r>
          </a:p>
          <a:p>
            <a:pPr lvl="1" indent="0">
              <a:buNone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Previously four top-up injection schemes </a:t>
            </a:r>
            <a:br>
              <a:rPr lang="en-CA" dirty="0"/>
            </a:br>
            <a:r>
              <a:rPr lang="en-CA" dirty="0"/>
              <a:t>were selected for the FCC-</a:t>
            </a:r>
            <a:r>
              <a:rPr lang="en-CA" dirty="0" err="1"/>
              <a:t>ee</a:t>
            </a:r>
            <a:r>
              <a:rPr lang="en-CA" dirty="0"/>
              <a:t> collider ring</a:t>
            </a:r>
          </a:p>
          <a:p>
            <a:pPr marL="625950" lvl="1" indent="-285750"/>
            <a:r>
              <a:rPr lang="en-CA" dirty="0"/>
              <a:t>Currently performing tracking studies to</a:t>
            </a:r>
            <a:br>
              <a:rPr lang="en-CA" dirty="0"/>
            </a:br>
            <a:r>
              <a:rPr lang="en-CA" dirty="0"/>
              <a:t>find optimal injection approach for each</a:t>
            </a:r>
            <a:br>
              <a:rPr lang="en-CA" dirty="0"/>
            </a:br>
            <a:r>
              <a:rPr lang="en-CA" dirty="0"/>
              <a:t>operation mode</a:t>
            </a:r>
          </a:p>
          <a:p>
            <a:pPr marL="625950" lvl="1" indent="-285750"/>
            <a:r>
              <a:rPr lang="en-CA" dirty="0"/>
              <a:t>Hardware parameters and feasibility are</a:t>
            </a:r>
            <a:br>
              <a:rPr lang="en-CA" dirty="0"/>
            </a:br>
            <a:r>
              <a:rPr lang="en-CA" dirty="0"/>
              <a:t>being studied in parallel (R. </a:t>
            </a:r>
            <a:r>
              <a:rPr lang="en-CA" dirty="0" err="1"/>
              <a:t>Ramjiawan</a:t>
            </a:r>
            <a:r>
              <a:rPr lang="en-CA" dirty="0"/>
              <a:t>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1739ED-95E8-15F4-BBA7-080B72560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Motivation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D40A08-ED8D-F1A8-D763-423312EF3549}"/>
              </a:ext>
            </a:extLst>
          </p:cNvPr>
          <p:cNvSpPr txBox="1"/>
          <p:nvPr/>
        </p:nvSpPr>
        <p:spPr>
          <a:xfrm>
            <a:off x="4912833" y="4706765"/>
            <a:ext cx="39650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 err="1">
                <a:latin typeface="Amasis MT Pro Light" panose="020B0604020202020204" pitchFamily="18" charset="0"/>
              </a:rPr>
              <a:t>Wienands</a:t>
            </a:r>
            <a:r>
              <a:rPr lang="en-US" sz="800" dirty="0">
                <a:latin typeface="Amasis MT Pro Light" panose="020B0604020202020204" pitchFamily="18" charset="0"/>
              </a:rPr>
              <a:t>, U. “Lepton Collider Operation with Constant Currents”. Proceedings of the 2005 Particle Accelerator Conference. </a:t>
            </a:r>
            <a:r>
              <a:rPr lang="en-US" sz="800" dirty="0">
                <a:solidFill>
                  <a:schemeClr val="tx2">
                    <a:lumMod val="75000"/>
                  </a:schemeClr>
                </a:solidFill>
                <a:latin typeface="Amasis MT Pro Light" panose="020B0604020202020204" pitchFamily="18" charset="0"/>
              </a:rPr>
              <a:t>doi:10.1109/pac.2005.1590385</a:t>
            </a:r>
          </a:p>
        </p:txBody>
      </p:sp>
    </p:spTree>
    <p:extLst>
      <p:ext uri="{BB962C8B-B14F-4D97-AF65-F5344CB8AC3E}">
        <p14:creationId xmlns:p14="http://schemas.microsoft.com/office/powerpoint/2010/main" val="897688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42800" y="1491630"/>
            <a:ext cx="4023000" cy="2664296"/>
          </a:xfrm>
        </p:spPr>
        <p:txBody>
          <a:bodyPr/>
          <a:lstStyle/>
          <a:p>
            <a:r>
              <a:rPr lang="en-US" sz="1600" dirty="0"/>
              <a:t>Multipole Kicker Injection (MKI)</a:t>
            </a:r>
          </a:p>
          <a:p>
            <a:endParaRPr lang="en-US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Off-axis injected beam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Kicker has minimal on-axis field (stored beam)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Kicker has significant off-axis field (injected beam)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22768" y="1491630"/>
            <a:ext cx="4369711" cy="3145132"/>
          </a:xfrm>
        </p:spPr>
        <p:txBody>
          <a:bodyPr/>
          <a:lstStyle/>
          <a:p>
            <a:r>
              <a:rPr lang="en-US" sz="1600" dirty="0"/>
              <a:t>Conventional Orbit Bump Injection</a:t>
            </a:r>
          </a:p>
          <a:p>
            <a:pPr marL="414450" lvl="1" indent="-171450"/>
            <a:endParaRPr lang="en-US" sz="1600" dirty="0"/>
          </a:p>
          <a:p>
            <a:pPr marL="414450" lvl="1" indent="-171450"/>
            <a:r>
              <a:rPr lang="en-US" sz="1600" dirty="0"/>
              <a:t>Dipole kickers create a one turn orbit bump</a:t>
            </a:r>
          </a:p>
          <a:p>
            <a:pPr marL="414450" lvl="1" indent="-171450"/>
            <a:r>
              <a:rPr lang="en-US" sz="1600" dirty="0"/>
              <a:t>Reducing the effective amplitude of off-axis injected beam</a:t>
            </a:r>
          </a:p>
          <a:p>
            <a:pPr marL="414450" lvl="1" indent="-171450"/>
            <a:r>
              <a:rPr lang="en-US" sz="1600" dirty="0"/>
              <a:t>Bump is closed quickly to avoid septum on subsequent turns.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35360"/>
          </a:xfrm>
        </p:spPr>
        <p:txBody>
          <a:bodyPr/>
          <a:lstStyle/>
          <a:p>
            <a:r>
              <a:rPr lang="en-US" dirty="0"/>
              <a:t>Top-up Injection Schemes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9655" y="4411107"/>
            <a:ext cx="808964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685800">
              <a:lnSpc>
                <a:spcPts val="1388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Both modes also work off-momentum, with dispersion allowing on-axis injection. </a:t>
            </a:r>
          </a:p>
          <a:p>
            <a:pPr marL="171450" indent="-171450" defTabSz="685800">
              <a:lnSpc>
                <a:spcPts val="1388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For all cases the injection is performed in the horizontal plane. </a:t>
            </a:r>
          </a:p>
        </p:txBody>
      </p:sp>
      <p:sp>
        <p:nvSpPr>
          <p:cNvPr id="17" name="AutoShape 4" descr="data:image/png;base64,iVBORw0KGgoAAAANSUhEUgAAAcoAAAE7CAYAAABdUsFgAAAAAXNSR0IArs4c6QAAB1l0RVh0bXhmaWxlACUzQ214ZmlsZSUyMGhvc3QlM0QlMjJjZXJuYm94LmNlcm4uY2glMjIlMjBtb2RpZmllZCUzRCUyMjIwMjEtMTItMDZUMTklM0EwNyUzQTE5LjAwMVolMjIlMjBhZ2VudCUzRCUyMjUuMCUyMChXaW5kb3dzJTIwTlQlMjAxMC4wJTNCJTIwV2luNjQlM0IlMjB4NjQpJTIwQXBwbGVXZWJLaXQlMkY1MzcuMzYlMjAoS0hUTUwlMkMlMjBsaWtlJTIwR2Vja28pJTIwQ2hyb21lJTJGOTYuMC40NjY0LjQ1JTIwU2FmYXJpJTJGNTM3LjM2JTIyJTIwdmVyc2lvbiUzRCUyMjE0LjQuNyUyMiUyMGV0YWclM0QlMjJOem5aU3ZQREpmdDVPWnh2aHRUVyUyMiUyMHR5cGUlM0QlMjJlbWJlZCUyMiUzRSUzQ2RpYWdyYW0lMjBpZCUzRCUyMkdvcG1JYmdzY3NIMHlJQ1A3NGVOJTIyJTIwbmFtZSUzRCUyMlBhZ2UtMSUyMiUzRTdWcGJjNkl3RlA0MVBuWUdDRkw3V0MlMkZkN2JiZE9yM003ajZta0VKbWtiZ1FxJTJCNnYzMFFTREFFVkxNWGE3WFNtRTAlMkZ1NSUyRnZPSlVjN1lEQlpmSW5oTkxnaEhnbzdsdUV0T21EWXNheWUwMlAlMkZ1V0NaQ214d2xncjhHSHVweUZ3TDd2RmZKSVNHa002d2g1TGNRRXBJU1BFMEwzUkpGQ0dYNW1Rd2pzazhQJTJCeVpoUGxkcDlCSEJjRzlDOE9pOUFmMmFDQ3UxVFhXOHE4SSUyQjRIYzJUUkV6d1RLd1VLUUJOQWpjMFVFUmgwd2lBbWhhV3V5R0tDUTYwN3FKWjEzc2FFM08xaU1JbHBwd21rNjR3V0dNM0U1Y1RDNmxMZEZrWGZPbGNZJTJCdVNGTUV1eDJRRCUyQmdrNUFKVE5aTWFFeCUyQlo0b0FUSUlXbVA1a2JVTzBmNG1SdkQxY0tCM0RwZmlRYm9xOGd0N1hGeEdpaE14aVY0d0MzVXhsakdxSVRCQ05sMnpNZkEyS3hDUlE4SkN5R0lXUTRwZjhsbEJ3dzglMkJXeTNZWUU4d09ZeG1DeHFZajFwRXNsaWpMSmRLamlsa3FDTnBDanJGaklRcGpIOUhDUXF5aFhIc3RXbUZjanJmVjNZMjNINVBabEdFU3dpY1Vqa21DS1NZUkI1OUJnV0xXOFlKaWlwazFYR3NESnRqeiUyQkNKOUdHSyUyRmRNYTU2TWhHaXRPd2JyVG9sSmd1ZkpLbnlteExZMFFSJTJGUXdlTTZkVjgxUXNvYkREdGt2bzBkTzByeklocCUyRnB0ZXE1bFZoR0p1REk4bUFUSUU3YXkxY0FxbUl0RVdyVVg4JTJCeWc5bUxsYVE3Mk5CZmdiRiUyQm5PV3N4elgxZ2JBYTUxbEY2SlNxNzBHMFFsYjJNNjBoUmtaeHZ5SFpzMEJwS0ZTTE5KMHFOMmhMVEpWd3F3Nlo4UUxMNXVETFNiVHlHayUyQnRualhTSHZTbmgxS0pFeFdUeiUyRmJOaVI3eXFiTHQyYTdaN3Roc29saVJHM2lwYjRmbjdQTUFVM1UlMkZoS3RPWXMwZGZIclZuSElZREVwSjROUmNZeHNXRndhZjVIR0t4QkdHek1lVjM2eG9aMEdXVE9wdHl4aXFReXhsbVhwY244ck5DQ2F1RUVvM2toaFhlWE1ldFhYQkE3WUo2T2RzV0o1UFREdGZQY2JvZlMzTWJKMVpEJTJGc2Q4MjZpa24zZmpjOEFxUFZaVFFRdUFFajQ1SWNPbyUyRjhRYVBtJTJGY1A5emVqWVpTekZiTWVnclVZMVpGdDVGTjVFR3FTUXRSOVVkMW1idklPNVF0bnVGVjlxOHhZd2ZCZFNMdVklMkI1MkJYaWs0Smx3M3FTeSUyRnVQTk9Cc1lTJTJCblY1ZUJxZEtjQXFVNzVHUGp5R3ltZXpUem5mMDFGVlZuSFhlWkJWeXN1YjhVRCUyQjVNSDc0WUg0SEE4c0Nxa3JqV2ZuWnV6Z1FxeGYwT05zcVdYaHg2eHUlMkZ1R2ZqM0c2Z3MxOSUyRllBVmwxRE50d01HdWZQaktRRFZpQzVyaXBLNTE1JTJCJTJGellhUE9TaTljY3o3a3BHdkwxOERyb2E1S0E5SXdabHRhUCUyRlBlZXE5MjBINkxXWGc0RmVMWiUyRmJ4cFByWGJsZHNLJTJGYjFiOFlCUG9EdWFFbmw5MHQzNmV4TjFSWlVQNzA2UWYzNmFCRm4yNVhxTXZVcW5yVnFXN3gydGFxdXFXVnlqSjVBOG90bEdlZG9uTGZxdWhsVndpWU40JTJGWEQ1ZmoyJTJCdFJoZWZPRVp2SnE5NDFPeERXS2xOWlZ0eTglMkJiQ1A2eDhCcFI1MyUyRlVzcU1Qb0glM0MlMkZkaWFncmFtJTNFJTNDJTJGbXhmaWxlJTNFLm7YFwAAIABJREFUeF7tnQ2QFdWZ95+4EYElgoKIEYpRiAjoC2goWSUJRA1+7CJCKXkLKbDcKjTRAkrHmEQUwZSpoIUprahbtQoKZdBAMAT8WDcMEd9Y68crq6IoyMiHAkJAQzGgrm49PTkzfXv63tt9b5++3ef+umpqZu6cfs55fs85/Z/z2V/76quvvhIuCEAAAhCAAARCCXwNoaRmQAACEIAABIoTQCipHRCAAAQgAIESBBBKqgcEIAABCEAAoaQOQAACEIAABCojQI+yMm7clUMCLS1fyuzZO7ySL1zYV7Zt+0wmT35fRo3q5v3epctRsmnTYe+zxsY+MmXK8QVezp//kbz44kFZuvQU7/MpU7bKs89+WpBm2LAusmzZqTJoUGfv86VL/ypXXbW1Lc28ed+UOXNOkn37vgi9XxPOmHGCzJnTR6655oOi9nv1+nro/UuWnNKh3DkMFUWGQKYIIJSZCgeFsUmgmFBu2NAi69cPkvPO6xZbKPUeFb6wS4V1+fL9bcJpxLGh4Zg2YfaLqSmDfmbSFrMf9ncV8dGjNwliabMWYbseCSCU9Rj1OvW5lFCOG3es11Pcu/eLWD3KYkJWqmcaxG96ndUKpdr193p79vx6nUYatyGQLAGEMlmeWMswgWJCefrpnWXZsv1eT+zb3+6aiFCq+C1YsKtgGLYYmiSFMk6+GQ4VRYNApggglJkKB4WxSaCYUP7oR73ltdcOSXPzEW8Y9cc/3lbxHKXOL+p854oVBxIRyuAcqLF/6NCX3hxlsEeLUNqsQdiuVwIIZb1Gvg79LiaUunDH9CRPPPFo2b3788hCWWzoNY5g0aOsw8qIy7kigFDmKlwUthoCpYRSV7jq/N5tt33oZaHDsHr5h0/DVr0yR1lNRLgXAvkggFDmI06UMgEC5YTSLMDRVbDB+cqJE3sUbC0pNvTpL2baq17jLCBKACcmIFA3BBDKugk1jpYTSiVkhkHNFgv/PkizMlZXk5baB+lfvRrcR2nmGHXPprlKDb0G5yj1HrWvC5DC9nGyNYR6DoHkCSCUyTPFIgQgAAEIOEQAoXQomLgCAQhAAALJE0Aok2eKRQhAAAIQcIgAQulQMHEFAhCAAASSJ4BQJs8UixCAAAQg4BABhNKhYOJKaQJ33CEydy6U0iLQt69Iv34i+t3/85AhIkOHplUK8oFA9QQQyuoZYiEnBBDK7ARKhfKKK0QuukjknHOyUy5KAoEwAggl9aJuCCCU2Qy1iqYK5gUXtH7ngkDWCCCUWYsI5YGAIwSam0XM1wcftP/c1FTcwWnTRG68UeTMMx2BgBtOEEAonQgjTkAgPwQ++UTkuedE1qwRWb1a5OOPC8verZvITTe1Cqb+zAWBWhNAKGsdAfKHQB0T+PzzVtFcvlzkkUcKQWivUsVSe5lcEKglAYSylvTJGwIQaCOgYnnXXSKvvloI5fLL9S0uIgMGAAsCtSGAUNaGO7lCAAIhBFpaWsXyl78U0d6muVQkVSxVNLkgkDYBhDJt4uQHAQiUJfDSS61i+dRThUl1H+ztt5e9nQQQSJQAQpkoToxBAAJJEgjb0sNQbJKEsRWFAEIZhRJpIACBmhH4/e9FGhtFtmxhKLZmQajzjBFKRyvAdJmeuGeLZFHiNjEIgSgEVCRVLFU0/VelQ7G0jyjUSWMIIJSO1gV9EDRIQ2LeNUuzIJSJ4cRQhQSSGoqlfVQYgDq9DaF0NPA8CBwNLG55vcpqh2JpH1SkOAQQyji0cpSWB0GOgkVRYxOodiiW9hEbeV3fgFA6Gn4eBI4GFrcKCFQ6FEv7oCLFIYBQxqGVo7Q8CHIULIpaFYFKhmJpH1Uhr7ubEUpHQ86DwNHA4lYogbhDsbQPKlIcAghlHFo5SsuDIEfBoqiJEYg6FEv7SAx5XRhCKB0NMw8CRwOLW2UJRBmKpX2UxUgCHwGE0tHq4OKD4M0335S3335bduzYIdu3b/e++392NJS5datv377Sr18/0e/+n4cMGSJDhw616le5oVgX24dVoHVuHKF0tAK48iBoamqSP/zhD7Jq1SrZvHmzo9GqP7dUKK+44gq56KKL5JxzzrEGoNhQ7NcW3CxnDuiaWL4cyJEYykwaQigzGZbqC5VnoXz66afFfCGO1deFrFtQ0VTBvOCCC7zvSV9hQ7HfGLBHLlmwVk6//O1EskMoE8GYWSMIZWZDU13B8iiUb7zxhtxzzz2yePHios6PGTNGGhoavK/+/fu3/ay/c2WLQHNzs5ivDz74oO1nHSUodk2bNk1uvPFGOfPMMxN1pthQ7PfmNsmY24uXJ2ohEMqopJJPd+CASI8eydv1W0Qo7fKtmfU8CeXBgwc9gbz77rtFf/ZfPXv2FBXHiy++WCZOnCjHHXdczZiScTIEPvnkE3nuuedkzZo1snr1avn4448LDHfr1k1uuukmTzD15ySvsKHYQZe9I6NvWS99R+2oOCuEsmJ0Vd84YYLIiBEiM2faE0yEsuowZdNAXoRSe48qktqb9F9XX321XHbZZZ5AdurUKZuQKVXVBD7//HNPNJcvXy6PPPJIgT3tVapYai8zyUuHYqc17pG/bendZvaoo7+U0be8IKN/ul6O7vJ57OwQytjIErtBByjGjm0VyVmz7AgmQplYuLJlKOtC+f7773u9ht8H3pt09tlny09/+lOZNGlStoBSGusEVCzvuusuefXVVwvyuvzyy2XBggUyYMCAxMowacvNsrHxannn94MLbJ509oeeWA6ZtDFWXghlLFyJJx4zRmTdulazNgQToUw8ZNkwmGWhXLlypTQ2NhasYj366KPllltu8USyS5cu2YBIKVIn0NLS4onlL3/5S9HeprlOPfVU+dWvfpXYP1CmfWxYPEz+cs+5svuNEwt8HX71/5fTL9skAy9+T/6h0/+U5YBQlkVkNYHpVfozSVIwEUqr4aud8awK5fz58+W2224rAKNDrCqSo0aNqh0wcs4UgZdeeskTy6eeeqqgXHPmzJF58+ZVXVZ/+/jsYCf5f/ecK3+5+1zRn/1Xl54tcsqYrZ5gnj7xHelyXEto3ghl1SGp2oC/V5m0YCKUVYcnmwayJpS66lGHWn/3u98VALv99ttlrr6mngsCIQTuuOOODvVj/Pjx3lDsaaedVjGzsPahvUrtXWovs9jVMKZZejQckO4NB6RH/wPez/p1oOF1XmxecTSSuTGsV5mUYCKUycQoc1ayJJR6WICK5LvvvtvGSYfS9GGnK1m5IFCKQNhQvW4N0vqjhxZUcpVqH5uf/pa89/RA0e9/3Xx8Jea5J8MEKhmSRSgzHNBqipYVofzFL34ht956a4ErEyZM8B5yAwcOrMZF7q0jArr46+abb/ZWx/qvn/3sZ6J1LO4VtX00NzXIpj8MkndXDUI040LOePr+/UW0FxplCzZCmfFgVlq8qA+CqPbjzsHoGazai1y2bFlBFjo/qcNpXBCohIDOT+pwvf+69NJL5de//nWsVbGVtI89b/aWvW+fIJ/uOFY+2X6s9/3THd3l07//XIk/3JM+ge7dW7eR6FfUgwoQyvTjlEqOlTwIShUsjlDqRvIbbrhBtBdgrqRXLaYCkUwySUAX+Oiq6ffee6+tfHrouo5S/PCHP4xU5lq2j0gFJFFsAuXmKCsRSFMIhDJ2OPJxQ60eBLpSUbd4+C9dfKGn7nzrW9/KBzxKmXkC+k/YT37ykw6Lw/QzrYPlrlq1j3Ll4u+VEyi26rUagUQoK49HLu5M+0Hw4YcfekOtjz/+eAEfnZ/ULSFcELBB4M477xTdMuK/9GD1Bx980DsLuNiVdvuw4Ts22wmE9SaTEMjYQvniiy/K6NGj20q2fv16Oeuss2T27Nny0EMPdYjZuHHjZOnSpaJndW7atEkmT54sGzZs8NINGzbMm7saNGiQ97umu+qqqzrYWLJkiUyZMsX7PGz/nX5u0oT9fcaMGbJw4cK63MCe5oPg2WefFWWtW0DMpaeo6MbxSlcl8hCAQFQC+ho2XeijzxlznXTSSV7b1+dO2JVm+4jqB+kqJ+DvTSYpkLGEct++fZ5gTZ061VvOr+KobwUwQqjGjJD6xa3Y50YYVWzPO+88z47OLwTF0/+ZCqHm4c/TjzX4d1NmfatEPYplWg8CjZE+pPyXDrXqKSrmH6HKqz93QiAaAX0dm66AffLJJwtu0FEOraPBK632Ea30pKqGgOlN2hDIWEJpeoR6ckox0QkTSj2OSkVVL/99wc9XrFjRQSiNPSOmcYXSL9LGRjXByNu9th8Eu3fv9hbsBB9MP//5z0WHw7ggUAsCYduRLrzwQnn44YdFF/yYy3b7qIXv9Zqnvj1k+PB4q1jjsoq0mMc/dOofUvVnFiaU5j494Do4j+AXvmeeeSbxHqWWzeSvK+TMEG5cQHlNb/NB8Pzzz8v06dNl586dbXh0oY4K5JVXXplXZJTbEQK6KlaPRHznnXfaPOrdu7f85je/aTsr1mb7cARjbtzI1Psog/OIUYZYSwmVf7j1lVde6TBHGZzHDJuD9KcJ63EilMm9zNhsD9HVq/qPh//SAwR0PvL000/PTeOioG4T0K0j+s95cB+vGYpFKN2Of9LeRepRmkz9PcugkCXVo9S8dAK+T58+BfORlQy9IpTJCeWmI5vkyP890uG1WJWejJJ0RcYeBMIIhA3Ffv/735def+wlg7sUvmKrGoJx9hlXkw/31oZALKE0RQwuxtHPk5yjNPb1FA4zZFuJUAbnOWuDuDa5Jvkf89atW+XJl5+Ulsntb07QA6n1hJ2oG7xrQ4FcISCiZ8Xq3PnGje3vmDzm8WNkwvAJiY2CIJRu17RIQhlllWq5Va9B0dOjzIqtejUrVnft2tW2EjauUBZbSOR2ONu9S0ooNa46JynaOZ3eal9fpKvzkUOGDKkXnPiZcwJ6IL8efffb3/621ZNFItIs3pa3888/v2rvEMqqEVZs4MCBA9Ij6ll0FeYSSSjVdnCOMLiStJhQ6r1R9lEGt4cYe2YvpM6NBd9jqLaNALOPsrAGVCuUhw8f9v4Tb9ub9neh5ACBClsat2WCQNsBBX8XSi2UbiHT/b5du3atuIwIZcXoqr5R10iMGDFCZs6caU0wIwtl1d5gIFUC1Qil7pHVbR+HDh1qK/Ox/+dYeejIQwy1phpFMrNBQLejXfMP18iB1w+0me/cubM3UlLpOy4RShuRimazqalJxo4d64nkrFmzrAgmQhktFrlLValQvvDCC/KnP/2pwN/BgwfLaT84TVb2WJk7DhQYAmEELv/kctn8/GZ58803C/78ne98R3SxT9wLoYxLLNn0Y8aMkXXr1nlGbQgmQplsvDJjLa5QHjlyxHvXn/+NDOrMd7/7Xe+/NR4EmQktBUmAgGkff/7zn2Xt2rUFFvVNNzoUq73MqBftIyopO+lMr9JvPUnBRCjtxK3mVuMIpb6JQYdadV7SXL169RL9L23o0KHeRzwIah5SCpAgAX/7ePvtt0UftHv27GnLoVOnTp5YRn25OO0jweBUaMrfq0xaMBHKCoOS9duiCqUOV+hDwn/patbvfe97oqeZmIsHQdYjTvniEAi2j71793rt4K233iowo+1AH8DlLtpHOUL2/x7Wq0xKMMsKpe6Vmzt3rn0vySFZAr5VfXEMF3swPLXhKXl9+OslTWk9Cb59PnhDlPqEndLtDT7V8xmxYYS8vrJ0fY7Tbvzbp2LdR+LUCVQyJItQph6mlDKMKJT9+vWT7du3ywknnOD1Is1Qa7CUCOXtJQPHPwD54hNVKHW+Uqcmyl6+fcZl05IgEwT0faXaC9XtQeUuhLIcobz+PaJQ6rCSzs3odxXLYhdCmS8hQLhLxyuKUGp70H8cg1MToW0EoczNk7J79+7eNhL9inpQQVmhzI33FLSAQNQ5yqjYmIOJSop0eSBA+8hDlOKVsdwcZSUCaUqAUMaLRW5S8yDITagoaA0I0D5qAN1ylsVWvVYjkAil5aDV2jwPglpHgPyzTID2keXoxC9bWG8yCYFEKOPHIld38CDIVbgobMoEaB8pA7ecnb83maRAIpSWA1dr8zwIah0B8s8yAdpHlqMTr2ymN2lDIBHKeLHIXWoeBLkLGQVOkQDtI0XYlrPSt4cMHz481irWuEViMU9cYjlJz4MgJ4GimDUhQPuoCXYrmWbqfZRWPMSoNQI8CKyhxbADBGgfDgQxRRfoUaYIO82seBCkSZu88kaA9pG3iNW2vAhlbflby50HgTW0GHaAAO3DgSCm6AJCmSLsNLPiQZAmbfLKGwHaR94iVtvyIpS15W8tdx4E1tBi2AECtA8HgpiiCwhlirDTzIoHQZq0yStvBGgfeYtYbcuLUNaWv7XceRBYQ4thBwjQPhwIYoouIJQpwk4zKx4EadImr7wRoH3kLWK1LS9CWVv+1nLnQWANLYYdIED7cCCIKbqAUKYIO82sav0guPfee2XBggUdXF65cqWMHDlS9u/fL9dff733s75AVa/gZytWrJAbbrjB+5u5T382tocMGSIPPvig9/drr71WNm7cWJCf/5402ZNX9gnQPgrbVPYjVtsSIpS15W8t9yw8CF5++WW5//775bjjjvP8VIEzn+nvcYSysbHRE9TDhw/L3Llz5bHHHpOgUF533XUyceLEtjTbt28vyN8abAznjgDtY67QPqJXW4QyOqtcpczig0B7iA888IDXCzz++OMjC+X48eNF3wygArlz506v9zhw4EDZvHlzQY/SCKUGSgVZD0umV5mraptaYWkftI84lQ2hjEMrR2mz9iAwPUHzX2ycHqX2JlevXu2J4oYNG2T58uWi75974oknEMoc1cksFZX2gVDGqY8IZRxaOUqbhQdBUnOUDz/8sDz66KMyadIk2bZtm+zatUvOOOMMWbx4cahQBkXZDP3mKHwU1TIB2gdDr3GqGEIZh1aO0mbhQRCcozSLc+677z4ZO3Zs5KHXxx9/XNasWePR1x6pCqZeZhhXfw4u5jHzlwMGDMhR1ChqWgRoH60L4Wgf0WocQhmNU+5SZfFBsGXLFk/QdC7xkksu8eYc+/TpU3bVq84zqkD6V8Dq70Gh9M9R5i5gFDhVArSPVHHnPjOEMvchDHcgiw8C06M0C2x0FayZe9T/bIMLcPzp1UtdnKNzk7qSdu3atQilo3U3DbdoH2lQdicPhNKdWBZ4koUHQdgcpQ676hYOvfxbPUzh/X/3C6WuctXtJP369fN6ojoUS4/S0cqbglu0jxQgO5QFQulQMP2u1PpB4ChW3HKEAO3DkUCm5AZCmRLotLPhQZA2cfLLEwHaR56iVfuyIpS1j4GVEvAgsIIVo44QoH04EsiU3EAoUwKddjY8CNImTn55IkD7yFO0al9WhLL2MbBSAh4EVrBi1BECtA9HApmSGwhlSqDTzoYHQdrEyS9PBGgfeYpW7cuKUNY+BlZKkNaDIOx1WeZggd69e3t7HvXw8uAB5f5XaCkA83YQ/dl/MIHZSmL2WE6dOtXbHqKnipTaflLuNV9WoGM0NwRoH6Vfg5ebQKZUUIQyJdBpZ1OrB4EROfXXHJEVPEggeNCAEVuzR9K8IcSctGPuN4cN6Nmt/ld2hZ3lGvb3cvekHSPyqx0B2kf7K+/CXoPH+ciFdROhrF1btZpzLR4E06ZN8w4F2LNnT8E5kn6h1NdrmWPsTG8xCMLfoxw2bJiX3vROozbqMFH0v+aLMy6tVr/MG6d9dBRK2kfxaotQZr5JV1bAtB8EgwcPloMHD3ovVA6+A9IvlP4zWouJlRHKK6+8UpqamjoIrxIp1zukR1lZvamXu2gf9Cjj1HWEMg6tHKVN+0GggmYuM4/YuXNn76NKhXLjxo1tNv1zmEYog3OU/jeGhM1R+oducxRKimqBAO2j4xwl7YMepYWmlm2TtXgQ+N/y4T+ztVKhNPOcq1at8hbu+HuqcXqUZjFRUMCzHUFKZ5MA7aO9R0n7KF/T6FGWZ5TLFGk/CEaOHOm9LssszPHPU1YzR6nzmMFVtJUs5jE9TL+A5zKwFDoRArSPwqFX2kfpaoVQJtLssmdEHwRJX4tkUQeTYdtDjDCa4dJqV71qpv6XPqt4xulRqrCGiW3SfLCXHwK0j0KhpH0glPlpvTksaZhQ+l+fpcOlepXbR+kfFg3bRxnsqZrh2CAyI87FVr3qy5+D8505xE6Rc0KA9pGTQJUpJj1KN+KIFxCAAAQgYIkAQmkJLGYhAAEIQMANAgilG3HECwhAAAIQsEQAobQEFrMQgAAEIOAGAYTSjTjiBQQgAAEIWCKAUFoCi1kIQAACEHCDAELpRhzxAgIQgAAELBFAKC2BxSwEIAABCLhBAKF0I454AQEIQAAClggglJbAYhYCEIAABNwggFC6EUe8gAAEIAABSwQQSktgMQsBCEAAAm4QQCjdiCNeQAACEICAJQIIpSWwmIUABCAAATcIIJRuxBEvIAABCEDAEgGE0hJYzEIAAhCAgBsEEEo34ogXEIAABCBgiQBCaQksZiEAAQhAwA0CCKUbccQLCEAAAhCwRAChtAQWsxCAAAQg4AYBhNKNOOIFBCAAAQhYIoBQWgKLWQhAAAIQcIMAQulGHPECAhCAAAQsEUAoLYHFLAQgAAEIuEEAoXQjjngBAQhAAAKWCCCUlsBiFgIQgAAE3CCAULoRR7yAAAQgAAFLBBBKS2AxCwEIQAACbhBAKN2II15AAAIQgIAlAgilJbCYhQAEIAABNwgglG7EES8gAAEIQMASAYTSEljMQgACEICAGwQQSjfiiBcQgAAEIGCJAEJpCSxmIQABCEDADQIIpRtxxAsIQAACELBEAKG0BBazEIAABCDgBgGE0o044gUEIAABCFgigFBaAotZCEAAAhBwgwBC6UYc8QICEIAABCwRQCgtgcUsBCAAAQi4QQChdCOOeAEBCEAAApYIIJSWwGIWAhCAAATcIIBQuhFHvIAABCAAAUsEEEpLYDELAQhAAAJuEEAo3YgjXkAAAhCAgCUCCKUlsJiFAAQgAAE3CCCUbsQRLyAAAQhAwBIBhNISWMxCAAIQgIAbBBBKN+KIFxCAAAQgYIkAQmkJLGYhAAEIQMANAgilG3HECwhAAAIQsEQAobQEFrMQgAAEIOAGAYTSjTjiBQQgAAEIWCKAUFoCi1kIQAACEHCDAELpRhzxAgIQgAAELBFAKC2BxSwEIAABCLhBAKF0I454AQEIQAAClggglJbAYhYCEIAABNwggFC6EUe8gAAEIAABSwQQSktgMQsBCEAAAm4QQCjdiCNeQAACEICAJQIIpSWwmIUABCAAATcIIJRuxBEvIAABCEDAEgGE0hJYzEIAAhCAgBsEEEo34ogXEIAABCBgiQBCaQksZiEAAQhAwA0CCKUbccQLCEAAAhCwRAChtAQWsxCAAAQg4AYBhNKNOOIFBCAAAQhYIoBQWgKLWQhAAAIQcIMAQulGHPECAhCAAAQsEUAoLYHFLAQgAAEIuEEAoXQjjngBAQhAAAKWCCCUlsBiFgIQgAAE3CCAULoRR7yAAAQgAAFLBBBKS2AxCwEIQAACbhBAKN2II15AAAIQgIAlAgilJbCYhQAEIAABNwgglG7EES8gAAEIQMASAYTSEljMQgACEICAGwQQSjfiiBcQgAAEIGCJAEJpCSxmIQABCEDADQIIpRtxxAsIQAACELBEAKG0BBazEIAABCDgBgGE0o044gUEIAABCFgigFBaAotZCEAAAhBwgwBC6UYc8QICEIAABCwRQCgtgcUsBCAAAQi4QQChdCOOeAEBCEAAApYIIJSWwGIWAhCAAATcIIBQuhFHvIAABCAAAUsEEEpLYDELAQhAAAJuEEAo3YgjXkAAAhCAgCUCCKUlsJjNHoGWli9l9uwdXsEWLuwr27Z9JpMnvy+jRnXzfu/S5SjZtOmw91ljYx+ZMuX4Aifmz/9IXnzxoCxdeor3+ZQpW+XZZz8tSDNsWBdZtuxUGTSos/f50qV/lauu2tqWZt68b8qcOSfJvn1fhN6vCWfMOEHmzOkj11zzQVH7vXp9PfT+JUtO6VDu7EWCEkEgXwQQynzFi9JWQaCYUG7Y0CLr1w+S887rFlso9R4VvrBLhXX58v1twmnEsaHhmDZh9oupKYN+ZtIWsx/2dxXx0aM3CWJZRSXhVgiEEEAoqRZ1Q6CUUI4bd6zXU9y794tYPcpiQlaqZxoEbnqd1Qql2vX3env2/HrdxBZHIWCTAEJpky62M0WgmFCefnpnWbZsv9cT+/a3uyYilCp+CxbsKhiGLQYjSaGMk2+mgkNhIJBhAghlhoND0ZIlUEwof/Sj3vLaa4ekufmIN4z64x9vq3iOUucXdb5zxYoDiQhlcA7U2D906EtvjjLYo0Uok60zWIOAEkAoqQd1Q6CYUOrCHdOTPPHEo2X37s8jC2Wxodc4gkWPsm6qII7mlABCmdPAUez4BEoJpa5w1fm922770DOsw7B6+YdPw1a9MkcZPw7cAYG8EUAo8xYxylsxgXJCaRbg6CrY4HzlxIk9CraWFBv69Bcu7VWvcRYQVQyRGyFQhwQQyjoMer26XE4olYsZBjVbLPz7IM3KWF1NWmofpH/1anAfpZlj1D2b5io19Bqco9R71L4uQArbx8nWkHqt3fhtkwBCaZMutiEAAQhAIPcEEMrchxAHIAABCEDAJgGE0iZdbEMAAhCAQO4JIJS5DyEOQAACEICATQIIpU262IYABCAAgdwTQChzH0IciErgrbdExowRmThR5PLLRS66KOqdpIMABOqZAEJZz9GvM9//9V9F/v3fC50+66xW0dSvoUPrDAjuQgACkQgglJEwkcgFAv/0TyIvvVTak8sua+1x6vfu3V3wGh8gAIFqCSCU1RLk/twQ+OgjkT/+sf3ryy9LF71v3/be5tixuXGTgkIAAgkTQCgTBoq5/BB4/fVW0Vy1SuS//qt8ubX3BGSTAAAPD0lEQVRHqr3NCRNEBg4sn54UEICAGwQQSjfiiBcJEHj22VbRVPH84IPSBjt1au9tXnqpSLduCRQAExCAQCYJIJSZDAuFqjWBvXtFVq9uH6Y9fLh0iQYMaBfOc8+tdenJHwIQSJIAQpkkTWw5S2DjxnbRfOGF8m7qnKaupNXe5qmnlk9PCghAILsEEMrsxoaSZZjA2rXtwvnuu6UL+o1vtPc2f/ADka5dM+wYRYMABDoQQCipFBCoksD+/SL++c1PPy1tUPdrmt7mqFFVZs7tEICAdQIIpXXEZFBvBDZtEnn66dYe53/+Z3nv9YQgFc5x40T69y+fnhQQgEC6BBDKdHmTWx0S0DnNNWtahfPNN0sD6NWrdQvKP/+ziA7THnOMw8CmT0/euUWLkreJxbongFDWfRUAQJoE/vY3keeea19R+/HHpXM3R+xpb3PkyDRLmkJeKpQNDcll1NwsglAmxxNLbQQQSioDBGpIYMuWVuHU3qb2OstderTev/xLa2+zX79yqTP+d4Qy4wGieIYAQkldgECGCPzlLyLPPNMqnK+9Vrpg5og97W2qcB59dIYciVIUhDIKJdJkgABCmYEgUAQIhBE4dEjkP/6jfWHQzp2lOekRe+PHt4qmDtlm/kIoMx8iCthKAKGkJkAgJwR0Ck6Hac2K2i++KF5wc8SerqhV4fzmNzPoJEKZwaBQpDACCCX1AgI5JaAHuatw6tymDtmWuvSIPdPbVOE86qgMOI1QZiAIFCEKAYQyCiXSQCDjBI4caR2mNQuDtm4tXWA9Ys/0NocPr5FzCGWNwJNtXAIIZVxipIdADghs394qnHpikC4M0vnOYpcesaeraS+8sHWYtk+flBxEKFMCTTbVEkAoqyXI/RDIAYFXX20VTl1Ru25d6QLrEXsXX9wqmiqe1i6E0hpaDCdLAKFMlifWIJB5AroISEXTrKh9553SRVbBNF9nnpmgewhlgjAxZZMAQmmTLrYhkAMCH37YLpz6Ds4DB4oXWo/Yu+SSduE84YQqHEQoq4DHrWkSQCjTpE1eEMgBgddfb18Y9PzzpQs8YkT73Ob558d0DqGMCYzkQQL6T12PHva5IJT2GZMDBHJL4Kuv2nubuqL2v/+7tCs6t2kWBelcZ8kLocxtvchKwSdMENF/1mbOtCuYCGVWIk45IJADArt3twunrqjV34tdJ5/cPkSr4tmzZyAlQpmDiGe7iE1NIrrVSXuVs2bZE0yEMtv1gNJBINME3nijXTh1RW2p6+yz24VzzBgRQSgzHdu8FE7rklnJbUswEcq81AbKCYEcENAXVZsVtaUOddcD3J8+cbp0Gdzg7ds88USRf/zHKh3kNVtVAszn7aZX6S990oKJUOazblBqCGSewN697aKp4rljR2GRF8l0aZb291F269Z62IGKpvkea1UtQpn5OmGrgP5epQ3BRChtRQ67EIBAAYGNGwuF898+KxTKMFx6Jq2Kpp4e1LVr61eXLu0/F3y2hxc312uVC+tVJimYCGW91iz8hkCNCey6aLps/apBdB/nRx+J7NtXXYEapFmmy6LqjHC30wQqHZJFKJ2uFjgHgQwTCCzm+ewzaRPNSsQTocxwrDNWtP79RbQX2tA+8l+yhAhlxgJIcSBQNwQirHo14tnS0nqwe/C7/7MTW+hR1k3dqdDR7t1bt5HoV5yDChDKCoFzGwQgUCWBCEIZKwcW88TC5VLicnOUlQqkYYRQulRb8AUCeSKAUOYpWpkua7FVr9UKJEKZ6bBTOAjUAQGEsg6CbN/FsN5kUgIZWyhffPFFGT16dJvX69evl7POOktmz54tDz30UAca48aNk6VLl0rPnj1l06ZNMnnyZNmwYYOXbtiwYbJs2TIZNGiQ97umu+qqqzrYWLJkiUyZMsX7fP78+XLbbbcVTRP29xkzZsjChQuli64n54IABLJFAKHMVjxyWhp/bzJpgYwllPv27fMEa+rUqTJx4kRPHJubm9uEUI0ZIfWLW7HPjTCq2J533nmenQULFnQQT/9nKoSahxHfYEyDfzdlbmhoQCxz2gAotuMEEErHA2zfPdObtCWQsYTS9AhHjRpVVHTChLKlpcUTVb38Pbvg5ytWrOgglMaeEdO4QukXaWPDftjIAQIQiEwAoYyMioThBPTtIcOHx1/FGpdnpMU8/qFT/5CqP7MwoTT3TZo0SebMmVNQNr/wPfPMM4n3KDUzk39jY2PbEG5cQKSHAAQsEUAoLYGtH7OZex9lcB4xyhBrKaHyD7e+8sorHeYog/OYYXOQ/jRhPU6Esn4aDJ7mkABCmcOg1WeRI/UoDRp/zzIoZEn1KDUvXfjTp0+fgvnISoZeEcr6rNR4nRMCCGVOAkUxYwmlwRVcjKOfJzlHaezPmzevbci2EqEMznMSbghAIEMEEMoMBYOilCIQSSijrFItt+o1KHq61aPYqlezYnXXrl1tK2HjCmWxhURUBwhAICMEEMqMBCK/xThw4ID0iHMWXYWuRhJKtR2cIwyuJC0mlHpvlH2Uwe0hxp7ZC3n33XeH7qM0Asw+ygprALdBoFYEEMpakXcm3wkTJsiIESNk5syZVgUzslA6QxZHIACBbBBAKLMRhxyXoqmpScaOHeuJ5KxZs6wJJkKZ40pC0SGQawIIZa7Dl5XCjxkzRtatW+cVx5ZgIpRZiTblgEC9EUAo6y3iVvw1vUq/8aQFE6G0EjqMQgACZQkglGURkSAaAX+v0oZgIpTR4kAqCEAgaQIIZdJE69ZeWK8yScEsK5R33HGHzJ07t24DgOMQgIAdAotEpDlB0w0iMj1Be5hyj0ClQ7IIpXt1AY8gkAsCCGUuwuRkIfv37y/aC9W3S0W5EMoolEgDAQgkTgChTBwpBssQ6N69u7eNRL/iHFRQVighDwEIQMAKAeYorWCtR6Pl5igrFUjDEqGsx1qFzxDIAgGEMgtRcKIMxVa9ViuQCKUT1QMnIJBjAghljoOXnaKH9SaTEkiEMjtxpiQQqE8CCGV9xj1hr/29yaQFEqFMOFiYgwAEYhJAKGMCI3mQgOlN2hJIhJI6BwEI1JYAQllb/g7krm8PGT58eOxVrHFdZzFPXGKkhwAEkiGAUCbDsY6tZO59lHUcC1yHAARsEEAobVDFpgUC9CgtQMUkBCAQgQBCGQESSbJAAKHMQhQoAwTqkQBCWY9Rz6XPCGUuw0ahIeAAAYTSgSDWhwsIZX3EGS8hkD0CCGX2YkKJQgkglFQMCECgNgQQytpwJ9fYBBDK2Mi4AQIQSIQAQpkIRozYJ4BQ2mdMDhCAQBgBhJJ6kRMCCGVOAkUxIeAcAYTSuZC66hBC6Wpk8QsCWSeQklCuWLFCbrjhBo/GypUrZeTIkd7P9957ryxYsECGDBkiDz74oPfZtddeK9ddd51MnDjR+33Lli0Fn6mtBx54wEs/YMAAL83hw4dl7ty58thjj3Ugrgd233PPPV5eemm6NWvWtJXH3KDp7r//fjnuuOO8j/bv3y/XX3+96Fmm5vKX3fxdfdGXEAcv41vw8/vuu6/Nt6xXjyyVD6HMUjQoCwTqiUANhLKxsdETFr+4VSuU/pC9/PLLoueP+gXJ5OUXSr/YGjG+9NJLvbIFf9f7gnajCKXe4xffeqpaSfuKUCZNFHsQgEA0AikL5fjx40XfMqG9up07d3o9xYEDB8rmzZur6lFWK5R6v/YAjbAtXry47WfTwwym0d+1x1mqR4lQRquGUVIhlFEokQYCEEieQMpCqb3J1atXe6K4YcMGWb58ueiQ5xNPPJEZobzzzjvl1ltvlX79+nmC3rlz5zbu/mHf448/HqFMvkYWtYhQpgibrCAAAR+BlIXy4YcflkcffVQmTZok27Ztk127dskZZ5wh2oOrZo6y2h6lf6h12rRpRQXQDL/qXKX2hMv1KHX+1X+ZIWYzt0pdjE4AoYzOipQQgECSBFIWyscff9xbSKPX9u3bPcHUy8wX6s+VLOapRCjN4iJz79SpU70eZEtLiyeA9CiTrGjV20Ioq2eIBQhAoBICKQul9sRUIP0rYPV3I5RmOFMFNM6q10qEMrhy1m/DP1/JHGUlFSv5exDK5JliEQIQiEKgBkKpxdJVqWY7xtq1a9uE8uSTT/Z6dSqeZrVocDtI2PaQpIXSDMWeffbZbfOUZouLWU3LqtcoFSy5NAhlciyxBAEIxCFQA6E0c3tmaFOHYv29u3L7F/17Mv2umj2OlWwPCUNWrhxhf1c7ZghX51yDc5T6d7M9Jk6YSCuCUFILIACB2hBISShr4xy5ukQAoXQpmvgCgTwRQCjzFK26LitCWdfhx3kI1JAAQllD+GQdhwBCGYcWaSEAgeQIIJTJscSSVQIIpVW8GIcABIoSQCipHDkhgFDmJFAUEwLOEUAonQupqw4hlK5GFr8gkHUCGRTKsP2JZl9j7969vf2Veoi67sX0v/YquG3Evw0j+KouDYvZRlJuO4fZN1nstVn+MmQ93HkuH0KZ5+hRdgjkmUAOhNKInGI276D0n7mqb+9QETOHres5qkZszV5N86YS855Lc7//HZTFTuMx4Q37e7l78lw1slZ2hDJrEaE8EKgXAhkXSnNA+Z49ewpe1OwXSj32Lng+bDB8/h7lsGHDvPSmd2qOqCsnemF/L3dKUL1UozT8RCjToEweEIBARwIZFsrBgwfLwYMH5bHHHisYYvUPm5qzY0ud26rpjVBeeeWV0tTUJEHh1TSVCGW5e6hyyRFAKJNjiSUIQCAOgQwLpQqaucw8onk3pL9H6T9Uvdjrq4xQbty4sc1m8Ci5sDlI/2uxwv7uH7qNg5208QkglPGZcQcEIJAEgYwLpf9tI2ZRTTU9Sr1X5zlXrVrlncPqX4hTrnfo/7tZTBQU8CRCgo1wAgglNQMCEKgNgQwLpS7SmTVrVtvCHP9waTVzlPr6ruAqWp2njCOUJr2KrV/AaxPE+sgVoayPOOMlBLJHQIUy6WvRoqoshm0PMcJohkurXfWqBQy+NiuuUIaJbVWOc3NJAgglFQQCEIDA3wmECeXhw4e990KahT2atNw+Sv+waNg+SpOP6ama4dhgIIw4F1v1qi+h5tVZ9qsvQmmfMTlAAAIQgECOCSCUOQ4eRYcABCAAAfsEEEr7jMkBAhCAAARyTOB/AVdQsD+o692v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t="59600"/>
          <a:stretch/>
        </p:blipFill>
        <p:spPr>
          <a:xfrm>
            <a:off x="460375" y="2880778"/>
            <a:ext cx="4044819" cy="117305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b="50000"/>
          <a:stretch/>
        </p:blipFill>
        <p:spPr>
          <a:xfrm>
            <a:off x="4709018" y="3045542"/>
            <a:ext cx="3970974" cy="13655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C787556-53AD-6911-66A6-701C61FDC994}"/>
              </a:ext>
            </a:extLst>
          </p:cNvPr>
          <p:cNvSpPr txBox="1"/>
          <p:nvPr/>
        </p:nvSpPr>
        <p:spPr>
          <a:xfrm>
            <a:off x="442800" y="1082603"/>
            <a:ext cx="7009520" cy="27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defTabSz="685800">
              <a:lnSpc>
                <a:spcPts val="1388"/>
              </a:lnSpc>
              <a:buFont typeface="Arial" panose="020B0604020202020204" pitchFamily="34" charset="0"/>
              <a:buChar char="•"/>
            </a:pPr>
            <a:r>
              <a:rPr lang="en-CA" sz="1600" dirty="0"/>
              <a:t>Regular injection from full energy booster, keeps stored current consistent</a:t>
            </a:r>
          </a:p>
        </p:txBody>
      </p:sp>
    </p:spTree>
    <p:extLst>
      <p:ext uri="{BB962C8B-B14F-4D97-AF65-F5344CB8AC3E}">
        <p14:creationId xmlns:p14="http://schemas.microsoft.com/office/powerpoint/2010/main" val="4099379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0F37A3-D9DB-BBD7-3BB9-2E57B9FFB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381866"/>
            <a:ext cx="3312551" cy="271459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C25121-7DAF-E157-61B1-ACF2C96E11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7024FD-9AAB-CF45-FA55-B489AE8FF5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9512" y="1275606"/>
            <a:ext cx="7550261" cy="85838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Dedicate one insertion (PB) to injection</a:t>
            </a:r>
          </a:p>
          <a:p>
            <a:pPr marL="625950" lvl="1" indent="-285750"/>
            <a:r>
              <a:rPr lang="en-CA" dirty="0"/>
              <a:t>For 2 IP layout injection insertion has </a:t>
            </a:r>
            <a:br>
              <a:rPr lang="en-CA" dirty="0"/>
            </a:br>
            <a:r>
              <a:rPr lang="en-CA" dirty="0"/>
              <a:t>been designed and integrated</a:t>
            </a:r>
          </a:p>
          <a:p>
            <a:pPr marL="625950" lvl="1" indent="-285750"/>
            <a:r>
              <a:rPr lang="en-CA" dirty="0"/>
              <a:t>In 4 IP layout, injection insertion requires </a:t>
            </a:r>
            <a:br>
              <a:rPr lang="en-CA" dirty="0"/>
            </a:br>
            <a:r>
              <a:rPr lang="en-CA" dirty="0"/>
              <a:t>beam crossing and integration with </a:t>
            </a:r>
            <a:br>
              <a:rPr lang="en-CA" dirty="0"/>
            </a:br>
            <a:r>
              <a:rPr lang="en-CA" dirty="0"/>
              <a:t>other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Machine protection considerations need to </a:t>
            </a:r>
            <a:br>
              <a:rPr lang="en-CA" dirty="0"/>
            </a:br>
            <a:r>
              <a:rPr lang="en-CA" dirty="0"/>
              <a:t>be included in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4BB74B-4126-EFBF-7B48-2C907C32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Injection Considerations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18CD15-5440-E244-2474-E42A4B0422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57"/>
          <a:stretch/>
        </p:blipFill>
        <p:spPr>
          <a:xfrm>
            <a:off x="5070399" y="4641141"/>
            <a:ext cx="3828116" cy="423865"/>
          </a:xfrm>
          <a:prstGeom prst="rect">
            <a:avLst/>
          </a:prstGeom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3BE99D6-E243-2EF5-F562-EA7CB4277F9A}"/>
              </a:ext>
            </a:extLst>
          </p:cNvPr>
          <p:cNvSpPr txBox="1">
            <a:spLocks/>
          </p:cNvSpPr>
          <p:nvPr/>
        </p:nvSpPr>
        <p:spPr>
          <a:xfrm>
            <a:off x="478123" y="2208974"/>
            <a:ext cx="5966085" cy="2153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014CA160-2AED-DE10-02A5-1E713465AE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873603"/>
              </p:ext>
            </p:extLst>
          </p:nvPr>
        </p:nvGraphicFramePr>
        <p:xfrm>
          <a:off x="1074811" y="3507854"/>
          <a:ext cx="2712670" cy="12954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1675462489"/>
                    </a:ext>
                  </a:extLst>
                </a:gridCol>
                <a:gridCol w="1704558">
                  <a:extLst>
                    <a:ext uri="{9D8B030D-6E8A-4147-A177-3AD203B41FA5}">
                      <a16:colId xmlns:a16="http://schemas.microsoft.com/office/drawing/2014/main" val="1142235309"/>
                    </a:ext>
                  </a:extLst>
                </a:gridCol>
              </a:tblGrid>
              <a:tr h="213527">
                <a:tc>
                  <a:txBody>
                    <a:bodyPr/>
                    <a:lstStyle/>
                    <a:p>
                      <a:r>
                        <a:rPr lang="en-US" sz="1100" b="1" dirty="0"/>
                        <a:t>Collider</a:t>
                      </a:r>
                      <a:endParaRPr lang="en-CA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Stored Beam Energy</a:t>
                      </a:r>
                      <a:endParaRPr lang="en-CA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297391"/>
                  </a:ext>
                </a:extLst>
              </a:tr>
              <a:tr h="213527">
                <a:tc>
                  <a:txBody>
                    <a:bodyPr/>
                    <a:lstStyle/>
                    <a:p>
                      <a:r>
                        <a:rPr lang="en-US" sz="1100" dirty="0"/>
                        <a:t>PEP II</a:t>
                      </a:r>
                      <a:endParaRPr lang="en-CA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70 kJ</a:t>
                      </a:r>
                      <a:endParaRPr lang="en-CA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195931"/>
                  </a:ext>
                </a:extLst>
              </a:tr>
              <a:tr h="213527">
                <a:tc>
                  <a:txBody>
                    <a:bodyPr/>
                    <a:lstStyle/>
                    <a:p>
                      <a:r>
                        <a:rPr lang="en-US" sz="1100" dirty="0"/>
                        <a:t>LEP II</a:t>
                      </a:r>
                      <a:endParaRPr lang="en-CA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130 kJ</a:t>
                      </a:r>
                      <a:endParaRPr lang="en-CA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763302"/>
                  </a:ext>
                </a:extLst>
              </a:tr>
              <a:tr h="213527">
                <a:tc>
                  <a:txBody>
                    <a:bodyPr/>
                    <a:lstStyle/>
                    <a:p>
                      <a:r>
                        <a:rPr lang="en-US" sz="1100" dirty="0" err="1"/>
                        <a:t>SuperKEKB</a:t>
                      </a:r>
                      <a:endParaRPr lang="en-CA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180 kJ</a:t>
                      </a:r>
                      <a:endParaRPr lang="en-CA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821907"/>
                  </a:ext>
                </a:extLst>
              </a:tr>
              <a:tr h="213527">
                <a:tc>
                  <a:txBody>
                    <a:bodyPr/>
                    <a:lstStyle/>
                    <a:p>
                      <a:r>
                        <a:rPr lang="en-US" sz="1100" dirty="0"/>
                        <a:t>FCC-</a:t>
                      </a:r>
                      <a:r>
                        <a:rPr lang="en-US" sz="1100" dirty="0" err="1"/>
                        <a:t>ee</a:t>
                      </a:r>
                      <a:r>
                        <a:rPr lang="en-US" sz="1100" dirty="0"/>
                        <a:t> at Z</a:t>
                      </a:r>
                      <a:endParaRPr lang="en-CA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20 MJ</a:t>
                      </a:r>
                      <a:endParaRPr lang="en-CA" sz="11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86264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6E620E23-6D0F-92C3-E413-DA1380DC479C}"/>
              </a:ext>
            </a:extLst>
          </p:cNvPr>
          <p:cNvSpPr txBox="1"/>
          <p:nvPr/>
        </p:nvSpPr>
        <p:spPr>
          <a:xfrm>
            <a:off x="593065" y="4803254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dirty="0"/>
              <a:t>https://indico.cern.ch/event/995850/contributions/4419415/attachments/2271652/3858072/FCC-ee_Injection_aiba.pdf</a:t>
            </a:r>
          </a:p>
        </p:txBody>
      </p:sp>
    </p:spTree>
    <p:extLst>
      <p:ext uri="{BB962C8B-B14F-4D97-AF65-F5344CB8AC3E}">
        <p14:creationId xmlns:p14="http://schemas.microsoft.com/office/powerpoint/2010/main" val="4138444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2CDF4A-AF2C-DB22-BCA6-C2E0E44BF4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D3AE6-38BC-DA26-0F32-02101ED52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Insertion Optics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90F8390-310D-F9C1-B082-269E1381310B}"/>
                  </a:ext>
                </a:extLst>
              </p:cNvPr>
              <p:cNvSpPr txBox="1"/>
              <p:nvPr/>
            </p:nvSpPr>
            <p:spPr>
              <a:xfrm>
                <a:off x="360794" y="3435846"/>
                <a:ext cx="4320480" cy="1607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625950" lvl="1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r>
                  <a:rPr lang="en-CA" sz="1400" dirty="0"/>
                  <a:t>Optics matched (M. </a:t>
                </a:r>
                <a:r>
                  <a:rPr lang="en-CA" sz="1400" dirty="0" err="1"/>
                  <a:t>Aiba</a:t>
                </a:r>
                <a:r>
                  <a:rPr lang="en-CA" sz="1400" dirty="0"/>
                  <a:t>) to allow for both orbit bump and MKI on momentum. </a:t>
                </a:r>
              </a:p>
              <a:p>
                <a:pPr marL="625950" lvl="1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r>
                  <a:rPr lang="en-CA" sz="1400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sz="1400" dirty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400" dirty="0"/>
                  <a:t> at injection point to minimize effective size of the septum.</a:t>
                </a:r>
              </a:p>
              <a:p>
                <a:pPr marL="625950" lvl="1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r>
                  <a:rPr lang="en-CA" sz="1400" dirty="0"/>
                  <a:t>180</a:t>
                </a:r>
                <a:r>
                  <a:rPr lang="en-CA" sz="1400" baseline="30000" dirty="0"/>
                  <a:t>o</a:t>
                </a:r>
                <a:r>
                  <a:rPr lang="en-CA" sz="1400" dirty="0"/>
                  <a:t> phase advance between kicker locations,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sz="1400" dirty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CA" sz="14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1400" dirty="0"/>
                  <a:t>matched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90F8390-310D-F9C1-B082-269E13813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94" y="3435846"/>
                <a:ext cx="4320480" cy="1607941"/>
              </a:xfrm>
              <a:prstGeom prst="rect">
                <a:avLst/>
              </a:prstGeom>
              <a:blipFill>
                <a:blip r:embed="rId2"/>
                <a:stretch>
                  <a:fillRect b="-342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39D435B-4FAB-5B25-6C11-3FC4E9999E21}"/>
              </a:ext>
            </a:extLst>
          </p:cNvPr>
          <p:cNvSpPr txBox="1"/>
          <p:nvPr/>
        </p:nvSpPr>
        <p:spPr>
          <a:xfrm>
            <a:off x="4909805" y="3441743"/>
            <a:ext cx="457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Optics matched for orbit bump off-momentum.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Dispersion of 1.0m at the Septum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Off-momentum MKI optics still ongoing.</a:t>
            </a:r>
          </a:p>
        </p:txBody>
      </p:sp>
      <p:pic>
        <p:nvPicPr>
          <p:cNvPr id="2066" name="Picture 18">
            <a:extLst>
              <a:ext uri="{FF2B5EF4-FFF2-40B4-BE49-F238E27FC236}">
                <a16:creationId xmlns:a16="http://schemas.microsoft.com/office/drawing/2014/main" id="{74C6EB9E-45B9-40CB-2143-1F8344466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17" y="1057081"/>
            <a:ext cx="3366979" cy="237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078B63-F492-DFFC-55FB-0E8CDF0BA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9805" y="1057337"/>
            <a:ext cx="3366979" cy="237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679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B07CB2-A946-DF5C-B211-DFDECDF077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877C06-B621-AB80-32A8-F7C5A67C0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Top-up Requirements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 Placeholder 3">
                <a:extLst>
                  <a:ext uri="{FF2B5EF4-FFF2-40B4-BE49-F238E27FC236}">
                    <a16:creationId xmlns:a16="http://schemas.microsoft.com/office/drawing/2014/main" id="{D26860FE-D92D-E856-8867-2471978182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1520" y="1212763"/>
                <a:ext cx="5455038" cy="37236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02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04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06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608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CA" dirty="0"/>
                  <a:t>Require sufficient DA and physical aperture for both the stored and injected beams.</a:t>
                </a:r>
              </a:p>
              <a:p>
                <a:pPr marL="625950" lvl="1" indent="-285750">
                  <a:lnSpc>
                    <a:spcPct val="100000"/>
                  </a:lnSpc>
                </a:pPr>
                <a:r>
                  <a:rPr lang="en-CA" dirty="0"/>
                  <a:t>On-momentum injection ≥15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/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CA" dirty="0"/>
              </a:p>
              <a:p>
                <a:pPr marL="625950" lvl="1" indent="-285750">
                  <a:lnSpc>
                    <a:spcPct val="100000"/>
                  </a:lnSpc>
                </a:pPr>
                <a:r>
                  <a:rPr lang="en-CA" dirty="0"/>
                  <a:t>Off-momentum injection ≥5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/>
                          <m:t>σ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dirty="0"/>
                  <a:t> at injection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CA" dirty="0"/>
              </a:p>
              <a:p>
                <a:pPr marL="625950" lvl="1" indent="-285750">
                  <a:lnSpc>
                    <a:spcPct val="100000"/>
                  </a:lnSpc>
                </a:pPr>
                <a:r>
                  <a:rPr lang="en-CA" dirty="0"/>
                  <a:t>Assumptions:</a:t>
                </a:r>
              </a:p>
              <a:p>
                <a:pPr marL="966150" lvl="2" indent="-28575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/>
                          <m:t>σ</m:t>
                        </m:r>
                      </m:e>
                      <m:sub>
                        <m:r>
                          <a:rPr lang="en-CA" b="0" i="1" dirty="0" smtClean="0">
                            <a:latin typeface="Cambria Math" panose="02040503050406030204" pitchFamily="18" charset="0"/>
                          </a:rPr>
                          <m:t>𝑖𝑛𝑗𝑒𝑐𝑡𝑒𝑑</m:t>
                        </m:r>
                      </m:sub>
                    </m:sSub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/>
                          <m:t>σ</m:t>
                        </m:r>
                      </m:e>
                      <m:sub>
                        <m:r>
                          <a:rPr lang="en-CA" i="1" dirty="0">
                            <a:latin typeface="Cambria Math" panose="02040503050406030204" pitchFamily="18" charset="0"/>
                          </a:rPr>
                          <m:t>𝑐𝑜𝑙𝑙𝑖𝑑𝑒𝑟</m:t>
                        </m:r>
                      </m:sub>
                    </m:sSub>
                  </m:oMath>
                </a14:m>
                <a:r>
                  <a:rPr lang="en-CA" dirty="0"/>
                  <a:t> (Simplified assumption, to be refined with actual booster emittances and optics functions)</a:t>
                </a:r>
              </a:p>
              <a:p>
                <a:pPr marL="966150" lvl="2" indent="-285750">
                  <a:lnSpc>
                    <a:spcPct val="100000"/>
                  </a:lnSpc>
                </a:pPr>
                <a:r>
                  <a:rPr lang="en-CA" dirty="0"/>
                  <a:t>5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/>
                      <m:t>σ</m:t>
                    </m:r>
                  </m:oMath>
                </a14:m>
                <a:r>
                  <a:rPr lang="en-CA" dirty="0"/>
                  <a:t> injected beam</a:t>
                </a:r>
              </a:p>
              <a:p>
                <a:pPr marL="966150" lvl="2" indent="-285750">
                  <a:lnSpc>
                    <a:spcPct val="100000"/>
                  </a:lnSpc>
                </a:pPr>
                <a:endParaRPr lang="en-CA" dirty="0"/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CA" dirty="0"/>
                  <a:t>For orbit bump injection, the effective septum width impacts the aperture requirement</a:t>
                </a:r>
                <a:endParaRPr lang="en-US" sz="1600" dirty="0">
                  <a:cs typeface="Arial"/>
                </a:endParaRPr>
              </a:p>
              <a:p>
                <a:pPr lvl="1" indent="0">
                  <a:lnSpc>
                    <a:spcPct val="100000"/>
                  </a:lnSpc>
                  <a:buNone/>
                </a:pPr>
                <a:r>
                  <a:rPr lang="en-CA" dirty="0"/>
                  <a:t>	≥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Arial"/>
                      </a:rPr>
                      <m:t>5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𝜎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𝑐𝑜𝑙𝑙𝑖𝑑𝑒𝑟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Arial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  <a:cs typeface="Arial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  <a:cs typeface="Arial"/>
                      </a:rPr>
                      <m:t>+10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𝑖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𝑛𝑗𝑒𝑐𝑡𝑒𝑑</m:t>
                        </m:r>
                      </m:sub>
                    </m:sSub>
                  </m:oMath>
                </a14:m>
                <a:endParaRPr lang="en-CA" dirty="0"/>
              </a:p>
              <a:p>
                <a:endParaRPr lang="en-CA" dirty="0"/>
              </a:p>
              <a:p>
                <a:pPr lvl="1" indent="0">
                  <a:buNone/>
                </a:pPr>
                <a:endParaRPr lang="en-CA" dirty="0"/>
              </a:p>
            </p:txBody>
          </p:sp>
        </mc:Choice>
        <mc:Fallback>
          <p:sp>
            <p:nvSpPr>
              <p:cNvPr id="13" name="Text Placeholder 3">
                <a:extLst>
                  <a:ext uri="{FF2B5EF4-FFF2-40B4-BE49-F238E27FC236}">
                    <a16:creationId xmlns:a16="http://schemas.microsoft.com/office/drawing/2014/main" id="{D26860FE-D92D-E856-8867-247197818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212763"/>
                <a:ext cx="5455038" cy="3723633"/>
              </a:xfrm>
              <a:prstGeom prst="rect">
                <a:avLst/>
              </a:prstGeom>
              <a:blipFill>
                <a:blip r:embed="rId2"/>
                <a:stretch>
                  <a:fillRect l="-447" t="-491" r="-156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984C720E-3F05-80AB-5FCF-E33794D50A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978778"/>
            <a:ext cx="2664296" cy="37591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CBBF00A-9AFE-91A8-703A-DBD7D71F26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67" r="15490" b="76786"/>
          <a:stretch/>
        </p:blipFill>
        <p:spPr>
          <a:xfrm>
            <a:off x="5172748" y="4827125"/>
            <a:ext cx="3582815" cy="13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76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3">
                <a:extLst>
                  <a:ext uri="{FF2B5EF4-FFF2-40B4-BE49-F238E27FC236}">
                    <a16:creationId xmlns:a16="http://schemas.microsoft.com/office/drawing/2014/main" id="{BAFD1365-C4BB-2BCD-A7BB-45D669283BC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8" y="1635646"/>
                <a:ext cx="5413812" cy="256810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02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04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06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608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For orbit bump injection a thin septum is preferred </a:t>
                </a:r>
              </a:p>
              <a:p>
                <a:pPr marL="625950" lvl="1" indent="-285750"/>
                <a:r>
                  <a:rPr lang="en-CA" dirty="0"/>
                  <a:t>Required aperture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dirty="0"/>
                  <a:t>≥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Arial"/>
                      </a:rPr>
                      <m:t>5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𝜎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𝑐𝑜𝑙𝑙𝑖𝑑𝑒𝑟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Arial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  <a:cs typeface="Arial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  <a:cs typeface="Arial"/>
                      </a:rPr>
                      <m:t>+10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𝑖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𝑛𝑗𝑒𝑐𝑡𝑒𝑑</m:t>
                        </m:r>
                      </m:sub>
                    </m:sSub>
                  </m:oMath>
                </a14:m>
                <a:endParaRPr lang="en-C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 thin electrostatic wire septum (~200 </a:t>
                </a:r>
                <a:r>
                  <a:rPr lang="en-US" dirty="0" err="1"/>
                  <a:t>μm</a:t>
                </a:r>
                <a:r>
                  <a:rPr lang="en-US" dirty="0"/>
                  <a:t> = 0.3</a:t>
                </a:r>
                <a:r>
                  <a:rPr lang="en-US" dirty="0">
                    <a:cs typeface="Aria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𝜎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) is being </a:t>
                </a:r>
                <a:r>
                  <a:rPr lang="en-US" dirty="0">
                    <a:solidFill>
                      <a:schemeClr val="tx1">
                        <a:lumMod val="25000"/>
                        <a:lumOff val="75000"/>
                      </a:schemeClr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studied</a:t>
                </a:r>
                <a:r>
                  <a:rPr lang="en-US" dirty="0"/>
                  <a:t>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Issue of sparking due to incident synchrotron radiation. </a:t>
                </a:r>
              </a:p>
              <a:p>
                <a:pPr marL="625950" lvl="1" indent="-285750"/>
                <a:r>
                  <a:rPr lang="en-CA" dirty="0"/>
                  <a:t>Sparking rate, effect, and mitigations under study</a:t>
                </a:r>
              </a:p>
              <a:p>
                <a:pPr marL="625950" lvl="1" indent="-285750"/>
                <a:r>
                  <a:rPr lang="en-CA" dirty="0"/>
                  <a:t>Alignment of thin septum requires special care</a:t>
                </a:r>
              </a:p>
            </p:txBody>
          </p:sp>
        </mc:Choice>
        <mc:Fallback xmlns="">
          <p:sp>
            <p:nvSpPr>
              <p:cNvPr id="11" name="Text Placeholder 3">
                <a:extLst>
                  <a:ext uri="{FF2B5EF4-FFF2-40B4-BE49-F238E27FC236}">
                    <a16:creationId xmlns:a16="http://schemas.microsoft.com/office/drawing/2014/main" id="{BAFD1365-C4BB-2BCD-A7BB-45D669283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635646"/>
                <a:ext cx="5413812" cy="2568106"/>
              </a:xfrm>
              <a:prstGeom prst="rect">
                <a:avLst/>
              </a:prstGeom>
              <a:blipFill>
                <a:blip r:embed="rId3"/>
                <a:stretch>
                  <a:fillRect l="-450" t="-94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B07CB2-A946-DF5C-B211-DFDECDF077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877C06-B621-AB80-32A8-F7C5A67C0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Top-up Requirements (Orbit Bump)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3C80F1-A893-01C2-8549-F366D3AF1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1707654"/>
            <a:ext cx="2520280" cy="18362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9DFD9A7-FCEF-3BDF-9631-C38C236B7B3D}"/>
              </a:ext>
            </a:extLst>
          </p:cNvPr>
          <p:cNvSpPr txBox="1"/>
          <p:nvPr/>
        </p:nvSpPr>
        <p:spPr>
          <a:xfrm>
            <a:off x="6588224" y="3543858"/>
            <a:ext cx="202202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dirty="0"/>
              <a:t>https://ieeexplore.ieee.org/document/7764034</a:t>
            </a:r>
          </a:p>
        </p:txBody>
      </p:sp>
    </p:spTree>
    <p:extLst>
      <p:ext uri="{BB962C8B-B14F-4D97-AF65-F5344CB8AC3E}">
        <p14:creationId xmlns:p14="http://schemas.microsoft.com/office/powerpoint/2010/main" val="1841455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E860CCB-6581-3BBE-52D9-836366F13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2469473"/>
            <a:ext cx="2419951" cy="24639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66F768F-C523-185F-B3DE-CDC6F4E10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159" y="426101"/>
            <a:ext cx="2419951" cy="214564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B07CB2-A946-DF5C-B211-DFDECDF077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877C06-B621-AB80-32A8-F7C5A67C0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Top-up Requirements (MKI)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86C467-33AD-2BAE-92A7-A73B9EB5D6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67" r="15490" b="76786"/>
          <a:stretch/>
        </p:blipFill>
        <p:spPr>
          <a:xfrm>
            <a:off x="6225914" y="4933423"/>
            <a:ext cx="1906439" cy="724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CAF427-0D83-0E98-C32F-BBDF36114FBF}"/>
                  </a:ext>
                </a:extLst>
              </p:cNvPr>
              <p:cNvSpPr txBox="1"/>
              <p:nvPr/>
            </p:nvSpPr>
            <p:spPr>
              <a:xfrm>
                <a:off x="437850" y="1246007"/>
                <a:ext cx="5358286" cy="3409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r>
                  <a:rPr lang="en-CA" sz="1600" dirty="0"/>
                  <a:t>Septum requirements not as strict:</a:t>
                </a:r>
              </a:p>
              <a:p>
                <a:pPr marL="628613" lvl="1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r>
                  <a:rPr lang="en-CA" sz="1600" dirty="0"/>
                  <a:t>Required aperture ≥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Arial"/>
                      </a:rPr>
                      <m:t>5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𝜎</m:t>
                        </m:r>
                      </m:e>
                      <m:sub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𝑐𝑜𝑙𝑙𝑖𝑑𝑒𝑟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cs typeface="Arial"/>
                      </a:rPr>
                      <m:t>+10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𝑖</m:t>
                        </m:r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𝑛𝑗𝑒𝑐𝑡𝑒𝑑</m:t>
                        </m:r>
                      </m:sub>
                    </m:sSub>
                  </m:oMath>
                </a14:m>
                <a:endParaRPr lang="en-CA" sz="1600" dirty="0"/>
              </a:p>
              <a:p>
                <a:pPr marL="628613" lvl="1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r>
                  <a:rPr lang="en-CA" sz="1600" dirty="0"/>
                  <a:t>Can use a magnetic eddy current septum (~3mm)</a:t>
                </a:r>
              </a:p>
              <a:p>
                <a:pPr lvl="2" defTabSz="685800">
                  <a:lnSpc>
                    <a:spcPts val="1950"/>
                  </a:lnSpc>
                </a:pPr>
                <a:endParaRPr lang="en-CA" sz="1600" dirty="0"/>
              </a:p>
              <a:p>
                <a:pPr marL="285750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r>
                  <a:rPr lang="en-CA" sz="1600" dirty="0"/>
                  <a:t>Require special multipole kicker (MKI) magnet with zero on-axis field</a:t>
                </a:r>
              </a:p>
              <a:p>
                <a:pPr marL="628613" lvl="1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r>
                  <a:rPr lang="en-CA" sz="1600" dirty="0"/>
                  <a:t>Proposed special design to be investigated (</a:t>
                </a:r>
                <a:r>
                  <a:rPr lang="en-CA" sz="1600" dirty="0">
                    <a:solidFill>
                      <a:schemeClr val="tx1">
                        <a:lumMod val="25000"/>
                        <a:lumOff val="75000"/>
                      </a:schemeClr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Reference</a:t>
                </a:r>
                <a:r>
                  <a:rPr lang="en-CA" sz="1600" dirty="0"/>
                  <a:t>)</a:t>
                </a:r>
              </a:p>
              <a:p>
                <a:pPr marL="628613" lvl="1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r>
                  <a:rPr lang="en-CA" sz="1600" dirty="0"/>
                  <a:t>Stored beam will still be affected due to finite zero field region, can be compensated with an additional kicker</a:t>
                </a:r>
              </a:p>
              <a:p>
                <a:pPr marL="285750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endParaRPr lang="en-CA" sz="1600" dirty="0"/>
              </a:p>
              <a:p>
                <a:pPr marL="285750" indent="-285750" defTabSz="685800">
                  <a:lnSpc>
                    <a:spcPts val="1950"/>
                  </a:lnSpc>
                  <a:buFont typeface="Arial" panose="020B0604020202020204" pitchFamily="34" charset="0"/>
                  <a:buChar char="•"/>
                </a:pPr>
                <a:endParaRPr lang="en-CA" sz="16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CAF427-0D83-0E98-C32F-BBDF36114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850" y="1246007"/>
                <a:ext cx="5358286" cy="3409138"/>
              </a:xfrm>
              <a:prstGeom prst="rect">
                <a:avLst/>
              </a:prstGeom>
              <a:blipFill>
                <a:blip r:embed="rId6"/>
                <a:stretch>
                  <a:fillRect l="-455" t="-714" r="-22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3459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D8524B-2C5D-002D-E146-05A6839FF5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8E307439-B9D4-5DF5-5476-B398197655ED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53732" y="1198125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DA and physical aperture checks show no issues in ideal machine (&gt;15</a:t>
                </a:r>
                <a:r>
                  <a:rPr lang="en-CA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dirty="0"/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No losses tracking MKI on-momentum injection into ideal machine (with basic aperture model).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Without MKI compensation magnet, stored beam size at IP grows by a factor of 5.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MKI compensation returns stored beam to design levels.</a:t>
                </a:r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8E307439-B9D4-5DF5-5476-B398197655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53732" y="1198125"/>
                <a:ext cx="8263350" cy="2747250"/>
              </a:xfrm>
              <a:blipFill>
                <a:blip r:embed="rId2"/>
                <a:stretch>
                  <a:fillRect l="-295" t="-889" r="-81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34AC2283-25A2-7951-8DEE-EBF41CF3D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732" y="548634"/>
            <a:ext cx="8263350" cy="804066"/>
          </a:xfrm>
        </p:spPr>
        <p:txBody>
          <a:bodyPr/>
          <a:lstStyle/>
          <a:p>
            <a:r>
              <a:rPr lang="en-CA" dirty="0"/>
              <a:t>Initial Injection Tracking MKI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07031F-5C22-ACB0-8EC5-5A504D875C66}"/>
              </a:ext>
            </a:extLst>
          </p:cNvPr>
          <p:cNvSpPr txBox="1"/>
          <p:nvPr/>
        </p:nvSpPr>
        <p:spPr>
          <a:xfrm>
            <a:off x="5262483" y="2701102"/>
            <a:ext cx="3024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600" dirty="0"/>
              <a:t>Stored beam at MKI location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723460-5A1E-C7E8-3A7B-CF07C3A08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039656"/>
            <a:ext cx="2749696" cy="1580534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D6BF777-167D-06AB-4AC3-313BA8893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4396"/>
            <a:ext cx="4139952" cy="162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32FC67B-1389-D433-FCB5-627D044F71C5}"/>
              </a:ext>
            </a:extLst>
          </p:cNvPr>
          <p:cNvSpPr txBox="1"/>
          <p:nvPr/>
        </p:nvSpPr>
        <p:spPr>
          <a:xfrm>
            <a:off x="1421396" y="2701102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600" dirty="0"/>
              <a:t>Stored beam at IP</a:t>
            </a:r>
          </a:p>
        </p:txBody>
      </p:sp>
    </p:spTree>
    <p:extLst>
      <p:ext uri="{BB962C8B-B14F-4D97-AF65-F5344CB8AC3E}">
        <p14:creationId xmlns:p14="http://schemas.microsoft.com/office/powerpoint/2010/main" val="242117435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FCC-2011110001-BLEED_FCC_PresentationTemplate_16x9_onscreen</Template>
  <TotalTime>20773</TotalTime>
  <Words>1047</Words>
  <Application>Microsoft Office PowerPoint</Application>
  <PresentationFormat>On-screen Show (16:9)</PresentationFormat>
  <Paragraphs>159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Amasis MT Pro Light</vt:lpstr>
      <vt:lpstr>Arial</vt:lpstr>
      <vt:lpstr>Calibri</vt:lpstr>
      <vt:lpstr>Cambria Math</vt:lpstr>
      <vt:lpstr>Introslides</vt:lpstr>
      <vt:lpstr>Titleslides, Conclusion</vt:lpstr>
      <vt:lpstr>Content Slides - Deep Blue</vt:lpstr>
      <vt:lpstr>Top-UP Injection Studies for the FCC-ee Collider ring </vt:lpstr>
      <vt:lpstr>Motivation</vt:lpstr>
      <vt:lpstr>Top-up Injection Schemes</vt:lpstr>
      <vt:lpstr>Injection Considerations</vt:lpstr>
      <vt:lpstr>Insertion Optics</vt:lpstr>
      <vt:lpstr>Top-up Requirements</vt:lpstr>
      <vt:lpstr>Top-up Requirements (Orbit Bump)</vt:lpstr>
      <vt:lpstr>Top-up Requirements (MKI)</vt:lpstr>
      <vt:lpstr>Initial Injection Tracking MKI</vt:lpstr>
      <vt:lpstr>Inclusion of Errors</vt:lpstr>
      <vt:lpstr>Inclusion of Errors</vt:lpstr>
      <vt:lpstr>Machine Protection Aspects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Hunchak, Patrick</dc:creator>
  <cp:lastModifiedBy>Hunchak, Patrick</cp:lastModifiedBy>
  <cp:revision>193</cp:revision>
  <dcterms:created xsi:type="dcterms:W3CDTF">2021-09-16T20:40:20Z</dcterms:created>
  <dcterms:modified xsi:type="dcterms:W3CDTF">2022-05-30T11:34:26Z</dcterms:modified>
</cp:coreProperties>
</file>