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6" r:id="rId2"/>
    <p:sldId id="298" r:id="rId3"/>
    <p:sldId id="301" r:id="rId4"/>
    <p:sldId id="297" r:id="rId5"/>
    <p:sldId id="257" r:id="rId6"/>
    <p:sldId id="304" r:id="rId7"/>
    <p:sldId id="277" r:id="rId8"/>
    <p:sldId id="322" r:id="rId9"/>
    <p:sldId id="283" r:id="rId10"/>
    <p:sldId id="284" r:id="rId11"/>
    <p:sldId id="276" r:id="rId12"/>
    <p:sldId id="314" r:id="rId13"/>
    <p:sldId id="316" r:id="rId14"/>
    <p:sldId id="318" r:id="rId15"/>
    <p:sldId id="278" r:id="rId16"/>
    <p:sldId id="323" r:id="rId17"/>
    <p:sldId id="308" r:id="rId18"/>
    <p:sldId id="279" r:id="rId19"/>
    <p:sldId id="287" r:id="rId20"/>
    <p:sldId id="289" r:id="rId21"/>
    <p:sldId id="310" r:id="rId22"/>
    <p:sldId id="321" r:id="rId23"/>
    <p:sldId id="313" r:id="rId24"/>
    <p:sldId id="271" r:id="rId25"/>
    <p:sldId id="274" r:id="rId26"/>
    <p:sldId id="307" r:id="rId27"/>
    <p:sldId id="306" r:id="rId28"/>
    <p:sldId id="292" r:id="rId29"/>
    <p:sldId id="325" r:id="rId30"/>
    <p:sldId id="294" r:id="rId3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E6CB"/>
    <a:srgbClr val="CFD5EA"/>
    <a:srgbClr val="4472C4"/>
    <a:srgbClr val="CCCED7"/>
    <a:srgbClr val="E7E8EC"/>
    <a:srgbClr val="0C377B"/>
    <a:srgbClr val="0F12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1" autoAdjust="0"/>
    <p:restoredTop sz="86860" autoAdjust="0"/>
  </p:normalViewPr>
  <p:slideViewPr>
    <p:cSldViewPr snapToGrid="0">
      <p:cViewPr varScale="1">
        <p:scale>
          <a:sx n="95" d="100"/>
          <a:sy n="95" d="100"/>
        </p:scale>
        <p:origin x="114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79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5BE39-7B3D-4B32-80E9-CDFD52E7D42D}" type="datetimeFigureOut">
              <a:rPr lang="fr-CH" smtClean="0"/>
              <a:t>01.06.2022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BC254-215A-4561-A8D1-898868F1797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92759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25187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412701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Raw water: consumption</a:t>
            </a:r>
            <a:r>
              <a:rPr lang="en-US" baseline="0" dirty="0" smtClean="0"/>
              <a:t> from cooling towers in FCC-</a:t>
            </a:r>
            <a:r>
              <a:rPr lang="en-US" baseline="0" dirty="0" err="1" smtClean="0"/>
              <a:t>ee</a:t>
            </a:r>
            <a:r>
              <a:rPr lang="en-US" baseline="0" dirty="0" smtClean="0"/>
              <a:t> and FCC-</a:t>
            </a:r>
            <a:r>
              <a:rPr lang="en-US" baseline="0" dirty="0" err="1" smtClean="0"/>
              <a:t>hh</a:t>
            </a:r>
            <a:r>
              <a:rPr lang="en-US" baseline="0" dirty="0" smtClean="0"/>
              <a:t>, estimation per point for firefighting, worst case, scenario if we have to bring water from a different point. I have to talk about worst scenarios as I don’t have real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265863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228708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20077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DEMI</a:t>
            </a:r>
            <a:r>
              <a:rPr lang="en-US" baseline="0" dirty="0" smtClean="0"/>
              <a:t> WATER SCHEMATIC AND TOTAL FIGURES FOR THE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198847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643534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19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516556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20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089076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21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417198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22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87130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417865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23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561882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24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590349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25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67906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26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542234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27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957405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28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102242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29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368965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30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79238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0552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832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313254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r>
              <a:rPr lang="en-US" baseline="0" dirty="0" smtClean="0"/>
              <a:t> CONCERNING PRIMARY COOLING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48991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149082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858284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44972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F944-9857-428C-98C7-965F1E409BC6}" type="datetimeFigureOut">
              <a:rPr lang="fr-CH" smtClean="0"/>
              <a:t>01.06.2022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BD91-6A62-4D3A-B3B0-3B1076C7531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20769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F944-9857-428C-98C7-965F1E409BC6}" type="datetimeFigureOut">
              <a:rPr lang="fr-CH" smtClean="0"/>
              <a:t>01.06.2022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BD91-6A62-4D3A-B3B0-3B1076C7531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1117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F944-9857-428C-98C7-965F1E409BC6}" type="datetimeFigureOut">
              <a:rPr lang="fr-CH" smtClean="0"/>
              <a:t>01.06.2022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BD91-6A62-4D3A-B3B0-3B1076C7531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196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F944-9857-428C-98C7-965F1E409BC6}" type="datetimeFigureOut">
              <a:rPr lang="fr-CH" smtClean="0"/>
              <a:t>01.06.2022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BD91-6A62-4D3A-B3B0-3B1076C7531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38418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F944-9857-428C-98C7-965F1E409BC6}" type="datetimeFigureOut">
              <a:rPr lang="fr-CH" smtClean="0"/>
              <a:t>01.06.2022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BD91-6A62-4D3A-B3B0-3B1076C7531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7010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F944-9857-428C-98C7-965F1E409BC6}" type="datetimeFigureOut">
              <a:rPr lang="fr-CH" smtClean="0"/>
              <a:t>01.06.2022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BD91-6A62-4D3A-B3B0-3B1076C7531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29512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F944-9857-428C-98C7-965F1E409BC6}" type="datetimeFigureOut">
              <a:rPr lang="fr-CH" smtClean="0"/>
              <a:t>01.06.2022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BD91-6A62-4D3A-B3B0-3B1076C7531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7497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F944-9857-428C-98C7-965F1E409BC6}" type="datetimeFigureOut">
              <a:rPr lang="fr-CH" smtClean="0"/>
              <a:t>01.06.2022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BD91-6A62-4D3A-B3B0-3B1076C7531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64059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F944-9857-428C-98C7-965F1E409BC6}" type="datetimeFigureOut">
              <a:rPr lang="fr-CH" smtClean="0"/>
              <a:t>01.06.2022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BD91-6A62-4D3A-B3B0-3B1076C7531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9373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F944-9857-428C-98C7-965F1E409BC6}" type="datetimeFigureOut">
              <a:rPr lang="fr-CH" smtClean="0"/>
              <a:t>01.06.2022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BD91-6A62-4D3A-B3B0-3B1076C7531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12180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F944-9857-428C-98C7-965F1E409BC6}" type="datetimeFigureOut">
              <a:rPr lang="fr-CH" smtClean="0"/>
              <a:t>01.06.2022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BD91-6A62-4D3A-B3B0-3B1076C7531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2441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AF944-9857-428C-98C7-965F1E409BC6}" type="datetimeFigureOut">
              <a:rPr lang="fr-CH" smtClean="0"/>
              <a:t>01.06.2022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0BD91-6A62-4D3A-B3B0-3B1076C7531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2764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7471"/>
            <a:ext cx="12192000" cy="687294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693499" y="356859"/>
            <a:ext cx="939988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chemeClr val="bg1"/>
                </a:solidFill>
              </a:rPr>
              <a:t>Future </a:t>
            </a:r>
            <a:r>
              <a:rPr lang="fr-FR" sz="5400" b="1" dirty="0" err="1">
                <a:solidFill>
                  <a:schemeClr val="bg1"/>
                </a:solidFill>
              </a:rPr>
              <a:t>Circular</a:t>
            </a:r>
            <a:r>
              <a:rPr lang="fr-FR" sz="5400" b="1" dirty="0">
                <a:solidFill>
                  <a:schemeClr val="bg1"/>
                </a:solidFill>
              </a:rPr>
              <a:t> </a:t>
            </a:r>
            <a:r>
              <a:rPr lang="fr-FR" sz="5400" b="1" dirty="0" err="1" smtClean="0">
                <a:solidFill>
                  <a:schemeClr val="bg1"/>
                </a:solidFill>
              </a:rPr>
              <a:t>Collider</a:t>
            </a:r>
            <a:endParaRPr lang="fr-FR" sz="5400" b="1" dirty="0">
              <a:solidFill>
                <a:schemeClr val="bg1"/>
              </a:solidFill>
            </a:endParaRPr>
          </a:p>
          <a:p>
            <a:pPr algn="ctr"/>
            <a:r>
              <a:rPr lang="fr-FR" sz="4400" b="1" i="1" dirty="0" err="1" smtClean="0">
                <a:solidFill>
                  <a:schemeClr val="bg1"/>
                </a:solidFill>
              </a:rPr>
              <a:t>Technical</a:t>
            </a:r>
            <a:r>
              <a:rPr lang="fr-FR" sz="4400" b="1" i="1" dirty="0" smtClean="0">
                <a:solidFill>
                  <a:schemeClr val="bg1"/>
                </a:solidFill>
              </a:rPr>
              <a:t> Infrastructure</a:t>
            </a:r>
          </a:p>
          <a:p>
            <a:pPr algn="ctr"/>
            <a:endParaRPr lang="fr-FR" sz="44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fr-FR" sz="44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4800" b="1" i="1" dirty="0" smtClean="0">
                <a:solidFill>
                  <a:schemeClr val="bg1"/>
                </a:solidFill>
              </a:rPr>
              <a:t>Cooling </a:t>
            </a:r>
            <a:r>
              <a:rPr lang="en-US" sz="4800" b="1" i="1" dirty="0">
                <a:solidFill>
                  <a:schemeClr val="bg1"/>
                </a:solidFill>
              </a:rPr>
              <a:t>and V</a:t>
            </a:r>
            <a:r>
              <a:rPr lang="en-US" sz="4800" b="1" i="1" dirty="0" smtClean="0">
                <a:solidFill>
                  <a:schemeClr val="bg1"/>
                </a:solidFill>
              </a:rPr>
              <a:t>entilation </a:t>
            </a:r>
            <a:r>
              <a:rPr lang="en-US" sz="4800" b="1" i="1" dirty="0">
                <a:solidFill>
                  <a:schemeClr val="bg1"/>
                </a:solidFill>
              </a:rPr>
              <a:t>systems for the new FCC configuration</a:t>
            </a:r>
            <a:r>
              <a:rPr lang="fr-FR" sz="4800" b="1" i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de-DE" sz="60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850185" y="5142785"/>
            <a:ext cx="386233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G. Peon (EN/CV)</a:t>
            </a:r>
          </a:p>
          <a:p>
            <a:pPr algn="ctr"/>
            <a:endParaRPr lang="fr-CH" sz="2000" i="1" dirty="0" smtClean="0">
              <a:solidFill>
                <a:schemeClr val="accent3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2000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2</a:t>
            </a:r>
            <a:r>
              <a:rPr lang="en-GB" sz="2000" i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/ June / 2022</a:t>
            </a:r>
            <a:endParaRPr lang="en-GB" sz="2000" i="1" dirty="0">
              <a:solidFill>
                <a:schemeClr val="accent3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881448"/>
            <a:ext cx="3862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FCC week 2022</a:t>
            </a:r>
            <a:endParaRPr lang="en-GB" sz="2000" i="1" dirty="0">
              <a:solidFill>
                <a:schemeClr val="accent3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64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8930" y="29771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/>
              <a:t>  Primary Water : </a:t>
            </a:r>
            <a:r>
              <a:rPr lang="en-US" dirty="0" smtClean="0"/>
              <a:t>CT Maintenance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7" name="Group 6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8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05528" cy="156565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10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3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001" y="1305826"/>
            <a:ext cx="10437448" cy="5234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36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622653" y="1165811"/>
            <a:ext cx="8238799" cy="4087722"/>
            <a:chOff x="-368577" y="2980519"/>
            <a:chExt cx="7446269" cy="349684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368577" y="2980519"/>
              <a:ext cx="7344604" cy="3375254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 flipH="1">
              <a:off x="6286024" y="5203660"/>
              <a:ext cx="154071" cy="73090"/>
            </a:xfrm>
            <a:prstGeom prst="line">
              <a:avLst/>
            </a:prstGeom>
            <a:ln w="28575" cap="rnd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440095" y="5203660"/>
              <a:ext cx="52406" cy="70055"/>
            </a:xfrm>
            <a:prstGeom prst="line">
              <a:avLst/>
            </a:prstGeom>
            <a:ln w="28575" cap="rnd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6286024" y="5273715"/>
              <a:ext cx="206477" cy="7374"/>
            </a:xfrm>
            <a:prstGeom prst="line">
              <a:avLst/>
            </a:prstGeom>
            <a:ln w="28575" cap="rnd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5414321" y="6207267"/>
              <a:ext cx="154071" cy="73090"/>
            </a:xfrm>
            <a:prstGeom prst="line">
              <a:avLst/>
            </a:prstGeom>
            <a:ln w="28575" cap="rnd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353815" y="6214263"/>
              <a:ext cx="52406" cy="70055"/>
            </a:xfrm>
            <a:prstGeom prst="line">
              <a:avLst/>
            </a:prstGeom>
            <a:ln w="28575" cap="rnd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5351283" y="6209859"/>
              <a:ext cx="206477" cy="7374"/>
            </a:xfrm>
            <a:prstGeom prst="line">
              <a:avLst/>
            </a:prstGeom>
            <a:ln w="28575" cap="rnd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6440095" y="4936684"/>
              <a:ext cx="6375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002060"/>
                  </a:solidFill>
                </a:rPr>
                <a:t>To other points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564653" y="6077252"/>
              <a:ext cx="637597" cy="400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To other points</a:t>
              </a:r>
              <a:endParaRPr lang="en-US" sz="1000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589" y="1053774"/>
            <a:ext cx="4451085" cy="3538323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</a:rPr>
              <a:t>Raw water supply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en-GB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742950" lvl="1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800" dirty="0" smtClean="0">
                <a:solidFill>
                  <a:schemeClr val="accent2">
                    <a:lumMod val="75000"/>
                  </a:schemeClr>
                </a:solidFill>
              </a:rPr>
              <a:t>From which points ? What flow?</a:t>
            </a:r>
          </a:p>
          <a:p>
            <a:pPr marL="1200150" lvl="2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Position of the surface points;</a:t>
            </a:r>
          </a:p>
          <a:p>
            <a:pPr marL="1200150" lvl="2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Water availability per point;</a:t>
            </a:r>
          </a:p>
          <a:p>
            <a:pPr marL="1200150" lvl="2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Water need per point;</a:t>
            </a:r>
          </a:p>
          <a:p>
            <a:pPr marL="1200150" lvl="2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Maximum diameter of the raw water pipe in the tunnel and shafts;</a:t>
            </a:r>
          </a:p>
          <a:p>
            <a:pPr marL="1200150" lvl="2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FCC-</a:t>
            </a:r>
            <a:r>
              <a:rPr lang="en-GB" sz="1600" dirty="0" err="1" smtClean="0">
                <a:solidFill>
                  <a:schemeClr val="accent2">
                    <a:lumMod val="75000"/>
                  </a:schemeClr>
                </a:solidFill>
              </a:rPr>
              <a:t>hh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 needs.</a:t>
            </a:r>
          </a:p>
          <a:p>
            <a:pPr marL="742950" lvl="1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800" dirty="0">
                <a:solidFill>
                  <a:schemeClr val="accent2">
                    <a:lumMod val="75000"/>
                  </a:schemeClr>
                </a:solidFill>
              </a:rPr>
              <a:t>Firefighting system;</a:t>
            </a:r>
          </a:p>
          <a:p>
            <a:pPr marL="742950" lvl="1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800" dirty="0" smtClean="0">
                <a:solidFill>
                  <a:schemeClr val="accent2">
                    <a:lumMod val="75000"/>
                  </a:schemeClr>
                </a:solidFill>
              </a:rPr>
              <a:t>Pumping Stations and </a:t>
            </a:r>
            <a:br>
              <a:rPr lang="en-GB" sz="1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 sz="1800" dirty="0" smtClean="0">
                <a:solidFill>
                  <a:schemeClr val="accent2">
                    <a:lumMod val="75000"/>
                  </a:schemeClr>
                </a:solidFill>
              </a:rPr>
              <a:t>distribution systems are needed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28930" y="393413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/>
              <a:t>  Raw water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7" name="Group 6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8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11</a:t>
            </a:fld>
            <a:endParaRPr lang="de-AT" sz="14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1148" y="3707157"/>
            <a:ext cx="4344846" cy="2892617"/>
          </a:xfrm>
          <a:prstGeom prst="rect">
            <a:avLst/>
          </a:prstGeom>
        </p:spPr>
      </p:pic>
      <p:sp>
        <p:nvSpPr>
          <p:cNvPr id="29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350542" y="2462645"/>
            <a:ext cx="3658375" cy="989872"/>
          </a:xfrm>
          <a:prstGeom prst="roundRect">
            <a:avLst>
              <a:gd name="adj" fmla="val 25141"/>
            </a:avLst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172200" y="2150916"/>
            <a:ext cx="156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</a:rPr>
              <a:t>Water supplier</a:t>
            </a:r>
            <a:endParaRPr lang="en-US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88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6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8930" y="393413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/>
              <a:t>  Raw water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7" name="Group 6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8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12</a:t>
            </a:fld>
            <a:endParaRPr lang="de-AT" sz="140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0168" y="1401525"/>
            <a:ext cx="5146747" cy="538069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0386112" y="5610386"/>
            <a:ext cx="1113630" cy="437709"/>
          </a:xfrm>
          <a:prstGeom prst="ellipse">
            <a:avLst/>
          </a:prstGeom>
          <a:solidFill>
            <a:srgbClr val="FF00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386452"/>
              </p:ext>
            </p:extLst>
          </p:nvPr>
        </p:nvGraphicFramePr>
        <p:xfrm>
          <a:off x="520996" y="1950508"/>
          <a:ext cx="5918200" cy="4114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22854">
                  <a:extLst>
                    <a:ext uri="{9D8B030D-6E8A-4147-A177-3AD203B41FA5}">
                      <a16:colId xmlns:a16="http://schemas.microsoft.com/office/drawing/2014/main" val="452667029"/>
                    </a:ext>
                  </a:extLst>
                </a:gridCol>
                <a:gridCol w="1932538">
                  <a:extLst>
                    <a:ext uri="{9D8B030D-6E8A-4147-A177-3AD203B41FA5}">
                      <a16:colId xmlns:a16="http://schemas.microsoft.com/office/drawing/2014/main" val="2771825549"/>
                    </a:ext>
                  </a:extLst>
                </a:gridCol>
                <a:gridCol w="1662808">
                  <a:extLst>
                    <a:ext uri="{9D8B030D-6E8A-4147-A177-3AD203B41FA5}">
                      <a16:colId xmlns:a16="http://schemas.microsoft.com/office/drawing/2014/main" val="3886247880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400" u="none" strike="noStrike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n-US" sz="2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Make-up water needs </a:t>
                      </a:r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(m</a:t>
                      </a:r>
                      <a:r>
                        <a:rPr lang="en-US" sz="2400" u="none" strike="noStrike" baseline="30000" dirty="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/</a:t>
                      </a:r>
                      <a:r>
                        <a:rPr lang="en-US" sz="24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hr</a:t>
                      </a:r>
                      <a:r>
                        <a:rPr lang="en-US" sz="2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</a:p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37334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Point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Classical cooling tower</a:t>
                      </a:r>
                      <a:endParaRPr lang="en-US" sz="1800" b="0" i="1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Blowdown recycling</a:t>
                      </a:r>
                      <a:endParaRPr lang="en-US" sz="1800" b="0" i="1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68427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PA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140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0981394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PB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20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001941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PD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140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2583514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PF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20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899256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PG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140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3983465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PH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298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197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41275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PJ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140</a:t>
                      </a:r>
                      <a:endParaRPr lang="en-U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9555406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PL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500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330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91676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TOTAL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</a:rPr>
                        <a:t>1,398</a:t>
                      </a:r>
                      <a:endParaRPr lang="en-U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</a:rPr>
                        <a:t>921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20576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66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8930" y="393413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/>
              <a:t>  Raw </a:t>
            </a:r>
            <a:r>
              <a:rPr lang="en-US" dirty="0" smtClean="0"/>
              <a:t>water: possible distribution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7" name="Group 6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8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13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9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2756" y="3844274"/>
            <a:ext cx="4461652" cy="2750603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63594" y="1382702"/>
            <a:ext cx="6438689" cy="2254801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</a:rPr>
              <a:t>Raw water supply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en-GB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742950" lvl="1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800" dirty="0" smtClean="0">
                <a:solidFill>
                  <a:schemeClr val="accent2">
                    <a:lumMod val="75000"/>
                  </a:schemeClr>
                </a:solidFill>
              </a:rPr>
              <a:t>Assumption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: high flow available at point A, supplying raw water to all the surface points</a:t>
            </a:r>
          </a:p>
          <a:p>
            <a:pPr marL="1200150" lvl="2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DN450 pipe in the tunnel cross section: main drawback is the integration (pipe could also be used for firefighting purposes)</a:t>
            </a:r>
          </a:p>
          <a:p>
            <a:pPr marL="1200150" lvl="2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Need of a DN300 pipe (point L) in the shaft</a:t>
            </a:r>
          </a:p>
          <a:p>
            <a:pPr marL="1200150" lvl="2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Point A is at the lowest level of all: 141 m pressure difference between point A and J for example -&gt; PN 16 is not enough </a:t>
            </a:r>
          </a:p>
          <a:p>
            <a:pPr marL="1200150" lvl="2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DN400, PN25 would be another option</a:t>
            </a:r>
          </a:p>
          <a:p>
            <a:pPr marL="1200150" lvl="2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en-GB" sz="14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2283" y="1509581"/>
            <a:ext cx="5029200" cy="5182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38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8930" y="674768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/>
              <a:t>  Raw </a:t>
            </a:r>
            <a:r>
              <a:rPr lang="en-US" dirty="0" smtClean="0"/>
              <a:t>water: altitude to be considered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7" name="Group 6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8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14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9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5030" y="3311933"/>
            <a:ext cx="9784080" cy="3358948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27620" y="1473183"/>
            <a:ext cx="11288758" cy="2284900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Sumps and Raw Water transfer among points have to considered altitude differences;</a:t>
            </a:r>
          </a:p>
          <a:p>
            <a:pPr marL="285750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Surface points D and F have the highest altitude difference between two surface points : important to consider if sending water from D to F;</a:t>
            </a:r>
          </a:p>
          <a:p>
            <a:pPr marL="285750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Point F has the longest shaft :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important to consider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for dimensioning of sumps systems;</a:t>
            </a:r>
          </a:p>
          <a:p>
            <a:pPr marL="285750" indent="-28575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Point J and H underground have 84 m of altitude difference: important for the demi water circuits design.</a:t>
            </a:r>
            <a:endParaRPr lang="en-GB" sz="1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50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8021" y="1451551"/>
            <a:ext cx="10338097" cy="4525300"/>
          </a:xfrm>
        </p:spPr>
        <p:txBody>
          <a:bodyPr>
            <a:noAutofit/>
          </a:bodyPr>
          <a:lstStyle/>
          <a:p>
            <a:pPr marL="400050" lvl="0" indent="-285750">
              <a:lnSpc>
                <a:spcPct val="10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rgbClr val="5B9BD5">
                    <a:lumMod val="75000"/>
                  </a:srgbClr>
                </a:solidFill>
              </a:rPr>
              <a:t>Demineralised water</a:t>
            </a:r>
          </a:p>
          <a:p>
            <a:pPr marL="742950" lvl="1" indent="-285750">
              <a:lnSpc>
                <a:spcPct val="100000"/>
              </a:lnSpc>
              <a:buClr>
                <a:prstClr val="black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rgbClr val="5B9BD5">
                    <a:lumMod val="75000"/>
                  </a:srgbClr>
                </a:solidFill>
              </a:rPr>
              <a:t>Production and distribution</a:t>
            </a:r>
          </a:p>
          <a:p>
            <a:pPr marL="1200150" lvl="2" indent="-285750">
              <a:lnSpc>
                <a:spcPct val="100000"/>
              </a:lnSpc>
              <a:buClr>
                <a:prstClr val="black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rgbClr val="5B9BD5">
                    <a:lumMod val="75000"/>
                  </a:srgbClr>
                </a:solidFill>
              </a:rPr>
              <a:t>Central production vs Local production vs On truck production </a:t>
            </a:r>
          </a:p>
          <a:p>
            <a:pPr marL="1200150" lvl="2" indent="-285750">
              <a:lnSpc>
                <a:spcPct val="100000"/>
              </a:lnSpc>
              <a:buClr>
                <a:prstClr val="black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rgbClr val="5B9BD5">
                    <a:lumMod val="75000"/>
                  </a:srgbClr>
                </a:solidFill>
              </a:rPr>
              <a:t>A mix of solutions to be used differently according to:</a:t>
            </a:r>
          </a:p>
          <a:p>
            <a:pPr marL="1657350" lvl="3" indent="-285750">
              <a:lnSpc>
                <a:spcPct val="100000"/>
              </a:lnSpc>
              <a:buClr>
                <a:prstClr val="black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rgbClr val="5B9BD5">
                    <a:lumMod val="75000"/>
                  </a:srgbClr>
                </a:solidFill>
              </a:rPr>
              <a:t>The need : first filling or coping with major or minor leaks</a:t>
            </a:r>
          </a:p>
          <a:p>
            <a:pPr marL="1657350" lvl="3" indent="-285750">
              <a:lnSpc>
                <a:spcPct val="100000"/>
              </a:lnSpc>
              <a:buClr>
                <a:prstClr val="black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rgbClr val="5B9BD5">
                    <a:lumMod val="75000"/>
                  </a:srgbClr>
                </a:solidFill>
              </a:rPr>
              <a:t>Access to the point (distance and access roads)</a:t>
            </a:r>
          </a:p>
          <a:p>
            <a:pPr marL="742950" lvl="1" indent="-285750">
              <a:lnSpc>
                <a:spcPct val="100000"/>
              </a:lnSpc>
              <a:buClr>
                <a:prstClr val="black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rgbClr val="5B9BD5">
                    <a:lumMod val="75000"/>
                  </a:srgbClr>
                </a:solidFill>
              </a:rPr>
              <a:t>Main Cooling circuits in the FCC-</a:t>
            </a:r>
            <a:r>
              <a:rPr lang="en-GB" dirty="0" err="1" smtClean="0">
                <a:solidFill>
                  <a:srgbClr val="5B9BD5">
                    <a:lumMod val="75000"/>
                  </a:srgbClr>
                </a:solidFill>
              </a:rPr>
              <a:t>ee</a:t>
            </a:r>
            <a:r>
              <a:rPr lang="en-GB" dirty="0" smtClean="0">
                <a:solidFill>
                  <a:srgbClr val="5B9BD5">
                    <a:lumMod val="75000"/>
                  </a:srgbClr>
                </a:solidFill>
              </a:rPr>
              <a:t> underground</a:t>
            </a:r>
          </a:p>
          <a:p>
            <a:pPr marL="1200150" lvl="2" indent="-285750">
              <a:lnSpc>
                <a:spcPct val="10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rgbClr val="5B9BD5">
                    <a:lumMod val="75000"/>
                  </a:srgbClr>
                </a:solidFill>
              </a:rPr>
              <a:t>For copper circuits (quadrupoles, </a:t>
            </a:r>
            <a:r>
              <a:rPr lang="en-GB" dirty="0" err="1" smtClean="0">
                <a:solidFill>
                  <a:srgbClr val="5B9BD5">
                    <a:lumMod val="75000"/>
                  </a:srgbClr>
                </a:solidFill>
              </a:rPr>
              <a:t>sextupoles</a:t>
            </a:r>
            <a:r>
              <a:rPr lang="en-GB" dirty="0" smtClean="0">
                <a:solidFill>
                  <a:srgbClr val="5B9BD5">
                    <a:lumMod val="75000"/>
                  </a:srgbClr>
                </a:solidFill>
              </a:rPr>
              <a:t>, photon absorbers)</a:t>
            </a:r>
          </a:p>
          <a:p>
            <a:pPr marL="1200150" lvl="2" indent="-285750">
              <a:lnSpc>
                <a:spcPct val="10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rgbClr val="5B9BD5">
                    <a:lumMod val="75000"/>
                  </a:srgbClr>
                </a:solidFill>
              </a:rPr>
              <a:t>For aluminium circuits (dipoles)</a:t>
            </a:r>
          </a:p>
          <a:p>
            <a:pPr marL="1200150" lvl="2" indent="-285750">
              <a:lnSpc>
                <a:spcPct val="10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GB" dirty="0">
                <a:solidFill>
                  <a:srgbClr val="5B9BD5">
                    <a:lumMod val="75000"/>
                  </a:srgbClr>
                </a:solidFill>
              </a:rPr>
              <a:t>RF cooling circuits</a:t>
            </a:r>
          </a:p>
          <a:p>
            <a:pPr marL="1200150" lvl="2" indent="-285750">
              <a:lnSpc>
                <a:spcPct val="10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rgbClr val="5B9BD5">
                    <a:lumMod val="75000"/>
                  </a:srgbClr>
                </a:solidFill>
              </a:rPr>
              <a:t>Experimental Area</a:t>
            </a:r>
          </a:p>
          <a:p>
            <a:pPr marL="1200150" lvl="2" indent="-285750">
              <a:lnSpc>
                <a:spcPct val="10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rgbClr val="5B9BD5">
                    <a:lumMod val="75000"/>
                  </a:srgbClr>
                </a:solidFill>
              </a:rPr>
              <a:t>… others ?</a:t>
            </a:r>
          </a:p>
          <a:p>
            <a:pPr marL="1200150" lvl="2" indent="-285750">
              <a:lnSpc>
                <a:spcPct val="10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rgbClr val="5B9BD5">
                    <a:lumMod val="75000"/>
                  </a:srgbClr>
                </a:solidFill>
              </a:rPr>
              <a:t>Pipes nominal pressure, circuit pressurisation, balancing, etc.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28931" y="493169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/>
              <a:t>  </a:t>
            </a:r>
            <a:r>
              <a:rPr lang="fr-CH" dirty="0" err="1"/>
              <a:t>Demineralised</a:t>
            </a:r>
            <a:r>
              <a:rPr lang="fr-CH" dirty="0"/>
              <a:t> Water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7" name="Group 6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8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05528" cy="156565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15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3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0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05528" cy="156565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16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0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7849" y="530949"/>
            <a:ext cx="10515600" cy="66793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Demineralised</a:t>
            </a:r>
            <a:r>
              <a:rPr lang="en-US" dirty="0" smtClean="0"/>
              <a:t> Water Needs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505996"/>
              </p:ext>
            </p:extLst>
          </p:nvPr>
        </p:nvGraphicFramePr>
        <p:xfrm>
          <a:off x="714729" y="1198880"/>
          <a:ext cx="10448990" cy="54457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23872">
                  <a:extLst>
                    <a:ext uri="{9D8B030D-6E8A-4147-A177-3AD203B41FA5}">
                      <a16:colId xmlns:a16="http://schemas.microsoft.com/office/drawing/2014/main" val="430368204"/>
                    </a:ext>
                  </a:extLst>
                </a:gridCol>
                <a:gridCol w="994787">
                  <a:extLst>
                    <a:ext uri="{9D8B030D-6E8A-4147-A177-3AD203B41FA5}">
                      <a16:colId xmlns:a16="http://schemas.microsoft.com/office/drawing/2014/main" val="3950978119"/>
                    </a:ext>
                  </a:extLst>
                </a:gridCol>
                <a:gridCol w="1014884">
                  <a:extLst>
                    <a:ext uri="{9D8B030D-6E8A-4147-A177-3AD203B41FA5}">
                      <a16:colId xmlns:a16="http://schemas.microsoft.com/office/drawing/2014/main" val="3069169577"/>
                    </a:ext>
                  </a:extLst>
                </a:gridCol>
                <a:gridCol w="1426866">
                  <a:extLst>
                    <a:ext uri="{9D8B030D-6E8A-4147-A177-3AD203B41FA5}">
                      <a16:colId xmlns:a16="http://schemas.microsoft.com/office/drawing/2014/main" val="3225065632"/>
                    </a:ext>
                  </a:extLst>
                </a:gridCol>
                <a:gridCol w="1396720">
                  <a:extLst>
                    <a:ext uri="{9D8B030D-6E8A-4147-A177-3AD203B41FA5}">
                      <a16:colId xmlns:a16="http://schemas.microsoft.com/office/drawing/2014/main" val="1318796191"/>
                    </a:ext>
                  </a:extLst>
                </a:gridCol>
                <a:gridCol w="1165609">
                  <a:extLst>
                    <a:ext uri="{9D8B030D-6E8A-4147-A177-3AD203B41FA5}">
                      <a16:colId xmlns:a16="http://schemas.microsoft.com/office/drawing/2014/main" val="4075012838"/>
                    </a:ext>
                  </a:extLst>
                </a:gridCol>
                <a:gridCol w="1272198">
                  <a:extLst>
                    <a:ext uri="{9D8B030D-6E8A-4147-A177-3AD203B41FA5}">
                      <a16:colId xmlns:a16="http://schemas.microsoft.com/office/drawing/2014/main" val="1748759015"/>
                    </a:ext>
                  </a:extLst>
                </a:gridCol>
                <a:gridCol w="714250">
                  <a:extLst>
                    <a:ext uri="{9D8B030D-6E8A-4147-A177-3AD203B41FA5}">
                      <a16:colId xmlns:a16="http://schemas.microsoft.com/office/drawing/2014/main" val="3702772728"/>
                    </a:ext>
                  </a:extLst>
                </a:gridCol>
                <a:gridCol w="1139804">
                  <a:extLst>
                    <a:ext uri="{9D8B030D-6E8A-4147-A177-3AD203B41FA5}">
                      <a16:colId xmlns:a16="http://schemas.microsoft.com/office/drawing/2014/main" val="561146960"/>
                    </a:ext>
                  </a:extLst>
                </a:gridCol>
              </a:tblGrid>
              <a:tr h="370840">
                <a:tc gridSpan="9">
                  <a:txBody>
                    <a:bodyPr/>
                    <a:lstStyle/>
                    <a:p>
                      <a:pPr algn="ctr"/>
                      <a:endParaRPr lang="en-US" sz="1100" dirty="0" smtClean="0"/>
                    </a:p>
                    <a:p>
                      <a:pPr algn="ctr"/>
                      <a:r>
                        <a:rPr lang="en-US" dirty="0" smtClean="0"/>
                        <a:t>FCC-</a:t>
                      </a:r>
                      <a:r>
                        <a:rPr lang="en-US" dirty="0" err="1" smtClean="0"/>
                        <a:t>ee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COOLING</a:t>
                      </a:r>
                      <a:r>
                        <a:rPr lang="en-US" baseline="0" dirty="0" smtClean="0"/>
                        <a:t> POWER NEEDS FOR DEMINERALISED WATER CIRCUITS IN THE UNDERGROUND </a:t>
                      </a:r>
                      <a:r>
                        <a:rPr lang="en-US" baseline="0" dirty="0" smtClean="0"/>
                        <a:t>(MW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algn="ctr"/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929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Point / Sectors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Magnets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Alcoves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Synchrotron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Radiation Absorbers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Experimental Area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Power</a:t>
                      </a:r>
                      <a:r>
                        <a:rPr lang="en-US" sz="18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converters</a:t>
                      </a:r>
                    </a:p>
                    <a:p>
                      <a:pPr algn="ctr" fontAlgn="b"/>
                      <a:r>
                        <a:rPr lang="en-US" sz="14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(for accelerator)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RF underground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 dirty="0" smtClean="0">
                          <a:effectLst/>
                        </a:rPr>
                        <a:t>TOTAL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62951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PA / </a:t>
                      </a:r>
                    </a:p>
                    <a:p>
                      <a:pPr algn="ctr" fontAlgn="b"/>
                      <a:r>
                        <a:rPr lang="en-US" sz="20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L-A,</a:t>
                      </a:r>
                      <a:r>
                        <a:rPr lang="en-US" sz="2000" b="1" u="none" strike="noStrike" baseline="0" dirty="0" smtClean="0">
                          <a:solidFill>
                            <a:srgbClr val="002060"/>
                          </a:solidFill>
                          <a:effectLst/>
                        </a:rPr>
                        <a:t> A-B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 x 6.6</a:t>
                      </a:r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x 0.9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x </a:t>
                      </a:r>
                      <a:r>
                        <a:rPr lang="en-US" sz="1400" u="none" strike="noStrike" dirty="0" smtClean="0">
                          <a:effectLst/>
                        </a:rPr>
                        <a:t>12.5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41.5</a:t>
                      </a:r>
                      <a:endParaRPr lang="en-US" sz="2000" b="1" u="none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31168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PB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1.05</a:t>
                      </a:r>
                      <a:endParaRPr lang="en-US" sz="2000" b="1" u="none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91289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PD /</a:t>
                      </a:r>
                      <a:br>
                        <a:rPr lang="en-US" sz="20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</a:br>
                      <a:r>
                        <a:rPr lang="en-US" sz="20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B-D D-F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 x 6.6</a:t>
                      </a:r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x 0.9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x </a:t>
                      </a:r>
                      <a:r>
                        <a:rPr lang="en-US" sz="1400" u="none" strike="noStrike" dirty="0" smtClean="0">
                          <a:effectLst/>
                        </a:rPr>
                        <a:t>12.5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41.5</a:t>
                      </a:r>
                      <a:endParaRPr lang="en-US" sz="2000" b="1" u="none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52498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PF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1.05</a:t>
                      </a:r>
                      <a:endParaRPr lang="en-US" sz="2000" b="1" u="none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86028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PG /</a:t>
                      </a:r>
                    </a:p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F-G G-H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 x 6.6</a:t>
                      </a:r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x 0.9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x </a:t>
                      </a:r>
                      <a:r>
                        <a:rPr lang="en-US" sz="1400" u="none" strike="noStrike" dirty="0" smtClean="0">
                          <a:effectLst/>
                        </a:rPr>
                        <a:t>12.5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41.5</a:t>
                      </a:r>
                      <a:endParaRPr lang="en-US" sz="2000" b="1" u="none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65693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PH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1.8*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41.6</a:t>
                      </a:r>
                      <a:endParaRPr lang="en-US" sz="2000" b="1" u="none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60048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PJ /</a:t>
                      </a:r>
                    </a:p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H-J J-L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 x 6.6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x 0.9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x </a:t>
                      </a:r>
                      <a:r>
                        <a:rPr lang="en-US" sz="1400" u="none" strike="noStrike" dirty="0" smtClean="0">
                          <a:effectLst/>
                        </a:rPr>
                        <a:t>12.5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41.5</a:t>
                      </a:r>
                      <a:endParaRPr lang="en-US" sz="2000" b="1" u="none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62509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PL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1.8*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60.9</a:t>
                      </a:r>
                      <a:endParaRPr lang="en-US" sz="2000" b="1" u="none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493094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58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852" y="98689"/>
            <a:ext cx="10515600" cy="1325563"/>
          </a:xfrm>
        </p:spPr>
        <p:txBody>
          <a:bodyPr/>
          <a:lstStyle/>
          <a:p>
            <a:r>
              <a:rPr lang="en-US" dirty="0" err="1" smtClean="0"/>
              <a:t>Demineralised</a:t>
            </a:r>
            <a:r>
              <a:rPr lang="en-US" dirty="0" smtClean="0"/>
              <a:t> Water Circuits at A, G, D, J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837854" y="1593972"/>
            <a:ext cx="1890346" cy="718404"/>
          </a:xfrm>
          <a:prstGeom prst="round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412573" y="1537986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2060"/>
                </a:solidFill>
              </a:rPr>
              <a:t>UW-A</a:t>
            </a:r>
            <a:endParaRPr lang="en-US" i="1" dirty="0">
              <a:solidFill>
                <a:srgbClr val="00206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837854" y="5960652"/>
            <a:ext cx="1890346" cy="718404"/>
          </a:xfrm>
          <a:prstGeom prst="round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412573" y="6373429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2060"/>
                </a:solidFill>
              </a:rPr>
              <a:t>UW-G</a:t>
            </a:r>
            <a:endParaRPr lang="en-US" i="1" dirty="0">
              <a:solidFill>
                <a:srgbClr val="00206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 rot="5400000">
            <a:off x="5692771" y="3751202"/>
            <a:ext cx="1890346" cy="718404"/>
          </a:xfrm>
          <a:prstGeom prst="round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16200000">
            <a:off x="6074187" y="3925738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2060"/>
                </a:solidFill>
              </a:rPr>
              <a:t>UW-J</a:t>
            </a:r>
            <a:endParaRPr lang="en-US" i="1" dirty="0">
              <a:solidFill>
                <a:srgbClr val="00206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 rot="5400000">
            <a:off x="9962841" y="3751202"/>
            <a:ext cx="1890346" cy="718404"/>
          </a:xfrm>
          <a:prstGeom prst="round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 rot="5400000">
            <a:off x="10775806" y="3925738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2060"/>
                </a:solidFill>
              </a:rPr>
              <a:t>UW-D</a:t>
            </a:r>
            <a:endParaRPr lang="en-US" i="1" dirty="0">
              <a:solidFill>
                <a:srgbClr val="00206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663" y="1083935"/>
            <a:ext cx="5143831" cy="5825869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4399014" y="4974731"/>
            <a:ext cx="1890346" cy="1811061"/>
          </a:xfrm>
          <a:prstGeom prst="round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71673" y="4673511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2060"/>
                </a:solidFill>
              </a:rPr>
              <a:t>UW</a:t>
            </a:r>
            <a:endParaRPr lang="en-US" i="1" dirty="0">
              <a:solidFill>
                <a:srgbClr val="00206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69866" y="5443086"/>
            <a:ext cx="7425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Dipoles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55844" y="5934965"/>
            <a:ext cx="21211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rgbClr val="FF0000"/>
                </a:solidFill>
              </a:rPr>
              <a:t>Q+S_poles</a:t>
            </a:r>
            <a:r>
              <a:rPr lang="en-US" b="1" dirty="0" smtClean="0">
                <a:solidFill>
                  <a:srgbClr val="FF0000"/>
                </a:solidFill>
              </a:rPr>
              <a:t> &amp; </a:t>
            </a:r>
            <a:r>
              <a:rPr lang="en-US" sz="1400" b="1" dirty="0" smtClean="0">
                <a:solidFill>
                  <a:srgbClr val="FF0000"/>
                </a:solidFill>
              </a:rPr>
              <a:t>Others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645135" y="6554763"/>
            <a:ext cx="8335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Detector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20" name="Group 19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21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05528" cy="156565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17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6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044380" y="2873910"/>
            <a:ext cx="8335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Detector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36041" y="5147071"/>
            <a:ext cx="7568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2060"/>
                </a:solidFill>
              </a:rPr>
              <a:t>SECTOR</a:t>
            </a:r>
            <a:endParaRPr lang="en-US" sz="1400" b="1" dirty="0">
              <a:solidFill>
                <a:srgbClr val="00206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641225" y="5750863"/>
            <a:ext cx="7568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2060"/>
                </a:solidFill>
              </a:rPr>
              <a:t>SECTOR</a:t>
            </a:r>
            <a:endParaRPr lang="en-US" sz="1400" b="1" dirty="0">
              <a:solidFill>
                <a:srgbClr val="00206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184651" y="2080259"/>
            <a:ext cx="11513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SECTOR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CIRCUITS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847754" y="3661804"/>
            <a:ext cx="523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Cryo</a:t>
            </a:r>
            <a:endParaRPr lang="en-US" sz="14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847754" y="3963024"/>
            <a:ext cx="7339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Chillers</a:t>
            </a:r>
            <a:endParaRPr lang="en-US" sz="14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1598" y="1848564"/>
            <a:ext cx="4572000" cy="457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32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" y="1089905"/>
            <a:ext cx="6955485" cy="4351338"/>
          </a:xfrm>
        </p:spPr>
        <p:txBody>
          <a:bodyPr/>
          <a:lstStyle/>
          <a:p>
            <a:pPr marL="400050" lvl="0" indent="-285750">
              <a:buClr>
                <a:srgbClr val="000000"/>
              </a:buClr>
              <a:buFont typeface="Wingdings" pitchFamily="2" charset="2"/>
              <a:buChar char="q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Chilled / Mixed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water</a:t>
            </a:r>
          </a:p>
          <a:p>
            <a:pPr marL="857250" lvl="1" indent="-285750">
              <a:buClr>
                <a:srgbClr val="000000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Air cooling and dehumidification);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314450" lvl="2" indent="-285750">
              <a:buClr>
                <a:srgbClr val="000000"/>
              </a:buClr>
              <a:buFont typeface="Wingdings" pitchFamily="2" charset="2"/>
              <a:buChar char="q"/>
            </a:pPr>
            <a:r>
              <a:rPr lang="fr-CH" dirty="0" err="1" smtClean="0">
                <a:solidFill>
                  <a:schemeClr val="accent1">
                    <a:lumMod val="50000"/>
                  </a:schemeClr>
                </a:solidFill>
              </a:rPr>
              <a:t>Temperature</a:t>
            </a:r>
            <a:r>
              <a:rPr lang="fr-CH" dirty="0" smtClean="0">
                <a:solidFill>
                  <a:schemeClr val="accent1">
                    <a:lumMod val="50000"/>
                  </a:schemeClr>
                </a:solidFill>
              </a:rPr>
              <a:t> ranges, </a:t>
            </a:r>
            <a:r>
              <a:rPr lang="fr-CH" dirty="0" err="1" smtClean="0">
                <a:solidFill>
                  <a:schemeClr val="accent1">
                    <a:lumMod val="50000"/>
                  </a:schemeClr>
                </a:solidFill>
              </a:rPr>
              <a:t>cooling</a:t>
            </a:r>
            <a:r>
              <a:rPr lang="fr-CH" dirty="0" smtClean="0">
                <a:solidFill>
                  <a:schemeClr val="accent1">
                    <a:lumMod val="50000"/>
                  </a:schemeClr>
                </a:solidFill>
              </a:rPr>
              <a:t> power, location;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857250" lvl="1" indent="-285750">
              <a:buClr>
                <a:srgbClr val="000000"/>
              </a:buClr>
              <a:buFont typeface="Wingdings" pitchFamily="2" charset="2"/>
              <a:buChar char="q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Production and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distribution</a:t>
            </a:r>
          </a:p>
          <a:p>
            <a:pPr marL="1314450" lvl="2" indent="-285750">
              <a:buClr>
                <a:srgbClr val="000000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Chiller alternatives;</a:t>
            </a:r>
          </a:p>
          <a:p>
            <a:pPr marL="1314450" lvl="2" indent="-285750">
              <a:buClr>
                <a:srgbClr val="000000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Back up strategy;</a:t>
            </a:r>
          </a:p>
          <a:p>
            <a:pPr marL="1314450" lvl="2" indent="-285750">
              <a:buClr>
                <a:srgbClr val="000000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Number of circuits.</a:t>
            </a:r>
          </a:p>
          <a:p>
            <a:pPr marL="1314450" lvl="2" indent="-285750">
              <a:buClr>
                <a:srgbClr val="000000"/>
              </a:buClr>
              <a:buFont typeface="Wingdings" pitchFamily="2" charset="2"/>
              <a:buChar char="q"/>
            </a:pPr>
            <a:endParaRPr lang="en-US" sz="5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430791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/>
              <a:t>  Chilled Water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7" name="Group 6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8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05528" cy="156565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18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3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35740"/>
              </p:ext>
            </p:extLst>
          </p:nvPr>
        </p:nvGraphicFramePr>
        <p:xfrm>
          <a:off x="3730002" y="3018201"/>
          <a:ext cx="7556697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6954">
                  <a:extLst>
                    <a:ext uri="{9D8B030D-6E8A-4147-A177-3AD203B41FA5}">
                      <a16:colId xmlns:a16="http://schemas.microsoft.com/office/drawing/2014/main" val="1633484622"/>
                    </a:ext>
                  </a:extLst>
                </a:gridCol>
                <a:gridCol w="1735282">
                  <a:extLst>
                    <a:ext uri="{9D8B030D-6E8A-4147-A177-3AD203B41FA5}">
                      <a16:colId xmlns:a16="http://schemas.microsoft.com/office/drawing/2014/main" val="1457369049"/>
                    </a:ext>
                  </a:extLst>
                </a:gridCol>
                <a:gridCol w="1278082">
                  <a:extLst>
                    <a:ext uri="{9D8B030D-6E8A-4147-A177-3AD203B41FA5}">
                      <a16:colId xmlns:a16="http://schemas.microsoft.com/office/drawing/2014/main" val="1820721530"/>
                    </a:ext>
                  </a:extLst>
                </a:gridCol>
                <a:gridCol w="1475509">
                  <a:extLst>
                    <a:ext uri="{9D8B030D-6E8A-4147-A177-3AD203B41FA5}">
                      <a16:colId xmlns:a16="http://schemas.microsoft.com/office/drawing/2014/main" val="220730816"/>
                    </a:ext>
                  </a:extLst>
                </a:gridCol>
                <a:gridCol w="1780870">
                  <a:extLst>
                    <a:ext uri="{9D8B030D-6E8A-4147-A177-3AD203B41FA5}">
                      <a16:colId xmlns:a16="http://schemas.microsoft.com/office/drawing/2014/main" val="18393129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Cooling power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(kW)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Flow rate</a:t>
                      </a:r>
                    </a:p>
                    <a:p>
                      <a:r>
                        <a:rPr lang="en-US" dirty="0" smtClean="0"/>
                        <a:t>(m</a:t>
                      </a:r>
                      <a:r>
                        <a:rPr lang="en-US" baseline="30000" dirty="0" smtClean="0"/>
                        <a:t>3</a:t>
                      </a:r>
                      <a:r>
                        <a:rPr lang="en-US" dirty="0" smtClean="0"/>
                        <a:t>/h)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chillers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Cooling power/</a:t>
                      </a:r>
                    </a:p>
                    <a:p>
                      <a:r>
                        <a:rPr lang="en-US" baseline="0" dirty="0" smtClean="0"/>
                        <a:t>chiller (kW)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738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3,834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1,000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891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3,284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104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3,814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1,000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267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3,284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998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3,834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1,000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697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6,980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1,002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1,500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003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3,814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1,000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00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8,584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1,233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1,800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81195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429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427620" y="1481725"/>
            <a:ext cx="1020354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USER’S REQUIREMENTS (INPUT FOR CV)</a:t>
            </a:r>
          </a:p>
          <a:p>
            <a:pPr lvl="2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Modes: </a:t>
            </a:r>
            <a:r>
              <a:rPr lang="en-GB" sz="2400" dirty="0" smtClean="0">
                <a:solidFill>
                  <a:srgbClr val="FF0000"/>
                </a:solidFill>
              </a:rPr>
              <a:t>Run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Flushing, </a:t>
            </a:r>
            <a:r>
              <a:rPr lang="en-GB" sz="2400" dirty="0" smtClean="0">
                <a:solidFill>
                  <a:srgbClr val="42E6CB"/>
                </a:solidFill>
              </a:rPr>
              <a:t>Access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lvl="2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Thermal loads to air from magnets, synchrotron radiation, electrical racks, cables, etc. ; (</a:t>
            </a:r>
            <a:r>
              <a:rPr lang="en-GB" sz="2400" dirty="0" smtClean="0">
                <a:solidFill>
                  <a:srgbClr val="FF0000"/>
                </a:solidFill>
              </a:rPr>
              <a:t>Run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n-GB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3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Location and value;</a:t>
            </a:r>
          </a:p>
          <a:p>
            <a:pPr lvl="2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Air temperature constraints : maximum and minimum values (</a:t>
            </a:r>
            <a:r>
              <a:rPr lang="en-GB" sz="2400" dirty="0">
                <a:solidFill>
                  <a:srgbClr val="FF0000"/>
                </a:solidFill>
              </a:rPr>
              <a:t>Run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sz="2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Flushing, </a:t>
            </a:r>
            <a:r>
              <a:rPr lang="en-GB" sz="2400" dirty="0" smtClean="0">
                <a:solidFill>
                  <a:srgbClr val="42E6CB"/>
                </a:solidFill>
              </a:rPr>
              <a:t>Access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);</a:t>
            </a:r>
          </a:p>
          <a:p>
            <a:pPr lvl="2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Maximum air speed (vibration) (</a:t>
            </a:r>
            <a:r>
              <a:rPr lang="en-GB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Flushing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);</a:t>
            </a:r>
          </a:p>
          <a:p>
            <a:pPr lvl="2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rgbClr val="FFC000"/>
                </a:solidFill>
              </a:rPr>
              <a:t>Flushing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 mode:</a:t>
            </a:r>
          </a:p>
          <a:p>
            <a:pPr lvl="3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Radiation rate at exhaust air and in the tunnel (HSE);</a:t>
            </a:r>
          </a:p>
          <a:p>
            <a:pPr lvl="3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Delay between accelerator stop and access to the tunnel;</a:t>
            </a:r>
          </a:p>
          <a:p>
            <a:pPr lvl="2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Air renewal rate, air quality requirements (</a:t>
            </a:r>
            <a:r>
              <a:rPr lang="en-GB" sz="2400" dirty="0">
                <a:solidFill>
                  <a:srgbClr val="42E6CB"/>
                </a:solidFill>
              </a:rPr>
              <a:t>Access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);</a:t>
            </a: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-103358" y="317048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4000" dirty="0"/>
              <a:t>             </a:t>
            </a:r>
            <a:r>
              <a:rPr lang="en-US" sz="4000" dirty="0" smtClean="0"/>
              <a:t>Tunnel Ventilation </a:t>
            </a:r>
            <a:r>
              <a:rPr lang="en-US" sz="4000" dirty="0"/>
              <a:t>(Users’ requirements)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6" name="Group 5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7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05528" cy="156565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19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2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78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849" y="1501281"/>
            <a:ext cx="10515600" cy="4502796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Introduction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Cooling of the new eight point configuration of the FCC-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ee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 surface and underground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Primary cooling 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Raw water </a:t>
            </a:r>
            <a:r>
              <a:rPr lang="en-US" i="1" dirty="0" smtClean="0">
                <a:solidFill>
                  <a:srgbClr val="FFC000"/>
                </a:solidFill>
                <a:sym typeface="Wingdings" pitchFamily="2" charset="2"/>
              </a:rPr>
              <a:t>(needs only)</a:t>
            </a:r>
          </a:p>
          <a:p>
            <a:pPr lvl="1"/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Demineralised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water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distribution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Chilled water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New parameters of the FCC tunnel ventilation system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RF for FCC-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ee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cooling and ventilation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Point H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Point L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Further steps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758" y="493169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 smtClean="0"/>
              <a:t>Outline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11" name="Group 10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12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feld 4">
              <a:extLst>
                <a:ext uri="{FF2B5EF4-FFF2-40B4-BE49-F238E27FC236}">
                  <a16:creationId xmlns:a16="http://schemas.microsoft.com/office/drawing/2014/main" id="{166EE289-1342-8A4E-B536-239AD22667A6}"/>
                </a:ext>
              </a:extLst>
            </p:cNvPr>
            <p:cNvSpPr txBox="1"/>
            <p:nvPr/>
          </p:nvSpPr>
          <p:spPr>
            <a:xfrm>
              <a:off x="1919485" y="146977"/>
              <a:ext cx="2038500" cy="1700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2</a:t>
              </a:r>
              <a:r>
                <a:rPr lang="en-US" sz="1100" dirty="0" smtClean="0">
                  <a:solidFill>
                    <a:schemeClr val="bg1"/>
                  </a:solidFill>
                </a:rPr>
                <a:t> June 2022 </a:t>
              </a:r>
              <a:r>
                <a:rPr lang="en-US" sz="1100" dirty="0">
                  <a:solidFill>
                    <a:schemeClr val="bg1"/>
                  </a:solidFill>
                </a:rPr>
                <a:t>/ </a:t>
              </a:r>
              <a:r>
                <a:rPr lang="en-US" sz="1100" dirty="0" smtClean="0">
                  <a:solidFill>
                    <a:schemeClr val="bg1"/>
                  </a:solidFill>
                </a:rPr>
                <a:t>FCC week 202</a:t>
              </a:r>
              <a:endParaRPr lang="de-AT" sz="11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</a:t>
            </a:fld>
            <a:endParaRPr lang="de-AT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59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62677" y="1695048"/>
            <a:ext cx="3420355" cy="3488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Air handling units configuration</a:t>
            </a:r>
          </a:p>
          <a:p>
            <a:pPr marL="457200" lvl="3" indent="-285750"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Back up units</a:t>
            </a:r>
          </a:p>
          <a:p>
            <a:pPr marL="857250" lvl="5" indent="-285750">
              <a:spcBef>
                <a:spcPts val="1000"/>
              </a:spcBef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Working strategy in case of breakdown</a:t>
            </a:r>
          </a:p>
          <a:p>
            <a:pPr lvl="1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endParaRPr lang="en-GB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endParaRPr lang="en-GB" sz="2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851482" y="525281"/>
            <a:ext cx="1062547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 smtClean="0"/>
              <a:t>Ventilation principle</a:t>
            </a:r>
            <a:endParaRPr lang="en-US" dirty="0"/>
          </a:p>
        </p:txBody>
      </p:sp>
      <p:sp>
        <p:nvSpPr>
          <p:cNvPr id="3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1980" y="1556737"/>
            <a:ext cx="8677275" cy="425098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9" name="Group 8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10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 txBox="1">
            <a:spLocks/>
          </p:cNvSpPr>
          <p:nvPr/>
        </p:nvSpPr>
        <p:spPr>
          <a:xfrm>
            <a:off x="11343449" y="160483"/>
            <a:ext cx="405528" cy="1565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20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1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/>
          <p:cNvSpPr txBox="1">
            <a:spLocks/>
          </p:cNvSpPr>
          <p:nvPr/>
        </p:nvSpPr>
        <p:spPr>
          <a:xfrm>
            <a:off x="851482" y="478626"/>
            <a:ext cx="1062547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 smtClean="0"/>
              <a:t>Tunnel Ventilation</a:t>
            </a:r>
            <a:endParaRPr lang="en-US" dirty="0"/>
          </a:p>
        </p:txBody>
      </p:sp>
      <p:sp>
        <p:nvSpPr>
          <p:cNvPr id="3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9" name="Group 8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10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 txBox="1">
            <a:spLocks/>
          </p:cNvSpPr>
          <p:nvPr/>
        </p:nvSpPr>
        <p:spPr>
          <a:xfrm>
            <a:off x="11343449" y="160483"/>
            <a:ext cx="405528" cy="1565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21</a:t>
            </a:fld>
            <a:endParaRPr lang="de-AT" sz="1400" dirty="0">
              <a:solidFill>
                <a:schemeClr val="bg1"/>
              </a:solidFill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24374"/>
              </p:ext>
            </p:extLst>
          </p:nvPr>
        </p:nvGraphicFramePr>
        <p:xfrm>
          <a:off x="957357" y="1331417"/>
          <a:ext cx="5065010" cy="2362200"/>
        </p:xfrm>
        <a:graphic>
          <a:graphicData uri="http://schemas.openxmlformats.org/drawingml/2006/table">
            <a:tbl>
              <a:tblPr firstRow="1" bandRow="1"/>
              <a:tblGrid>
                <a:gridCol w="31684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65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fr-CH" dirty="0" smtClean="0"/>
                        <a:t>General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Input data</a:t>
                      </a:r>
                      <a:endParaRPr lang="fr-CH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 smtClean="0"/>
                        <a:t>Cross section area</a:t>
                      </a:r>
                      <a:endParaRPr lang="en-GB" noProof="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 smtClean="0"/>
                        <a:t>15.2 m</a:t>
                      </a:r>
                      <a:r>
                        <a:rPr lang="en-GB" baseline="30000" noProof="0" dirty="0" smtClean="0"/>
                        <a:t>2</a:t>
                      </a:r>
                      <a:endParaRPr lang="en-GB" baseline="30000" noProof="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 smtClean="0"/>
                        <a:t>Sector </a:t>
                      </a:r>
                      <a:r>
                        <a:rPr lang="en-GB" baseline="0" noProof="0" dirty="0" smtClean="0"/>
                        <a:t>length</a:t>
                      </a:r>
                      <a:endParaRPr lang="en-GB" noProof="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 smtClean="0"/>
                        <a:t>11,396 m</a:t>
                      </a:r>
                      <a:endParaRPr lang="en-GB" noProof="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Max. Temperature (running</a:t>
                      </a:r>
                      <a:r>
                        <a:rPr kumimoji="0" lang="en-GB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conditions)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  <a:r>
                        <a:rPr kumimoji="0" lang="en-GB" kern="1200" baseline="300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 </a:t>
                      </a:r>
                      <a:r>
                        <a:rPr kumimoji="0" lang="en-GB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(to be confirmed)</a:t>
                      </a:r>
                      <a:endParaRPr kumimoji="0" lang="en-GB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Max. dew point Temperature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kumimoji="0" lang="en-GB" kern="1200" baseline="300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 </a:t>
                      </a:r>
                      <a:r>
                        <a:rPr kumimoji="0" lang="en-GB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(to</a:t>
                      </a:r>
                      <a:r>
                        <a:rPr kumimoji="0" lang="en-GB" sz="16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be confirmed</a:t>
                      </a:r>
                      <a:endParaRPr kumimoji="0" lang="en-GB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972621"/>
              </p:ext>
            </p:extLst>
          </p:nvPr>
        </p:nvGraphicFramePr>
        <p:xfrm>
          <a:off x="950765" y="4166057"/>
          <a:ext cx="3381068" cy="2291080"/>
        </p:xfrm>
        <a:graphic>
          <a:graphicData uri="http://schemas.openxmlformats.org/drawingml/2006/table">
            <a:tbl>
              <a:tblPr firstRow="1" bandRow="1"/>
              <a:tblGrid>
                <a:gridCol w="1806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4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 smtClean="0"/>
                        <a:t>Compartment</a:t>
                      </a:r>
                      <a:r>
                        <a:rPr lang="en-GB" baseline="0" noProof="0" dirty="0" smtClean="0"/>
                        <a:t> </a:t>
                      </a:r>
                      <a:r>
                        <a:rPr lang="en-GB" noProof="0" dirty="0" smtClean="0"/>
                        <a:t>Input data </a:t>
                      </a:r>
                      <a:endParaRPr lang="en-GB" noProof="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 of Compartments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 smtClean="0"/>
                        <a:t>Compartment</a:t>
                      </a:r>
                      <a:r>
                        <a:rPr lang="en-GB" baseline="0" noProof="0" dirty="0" smtClean="0"/>
                        <a:t> length</a:t>
                      </a:r>
                      <a:endParaRPr lang="en-GB" noProof="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 smtClean="0"/>
                        <a:t>440 m</a:t>
                      </a:r>
                      <a:endParaRPr lang="en-GB" noProof="0" dirty="0"/>
                    </a:p>
                  </a:txBody>
                  <a:tcPr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 smtClean="0"/>
                        <a:t>Volume Compartment</a:t>
                      </a:r>
                      <a:endParaRPr lang="en-GB" noProof="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 smtClean="0"/>
                        <a:t>6,688 m</a:t>
                      </a:r>
                      <a:r>
                        <a:rPr lang="en-GB" baseline="30000" noProof="0" dirty="0" smtClean="0"/>
                        <a:t>3</a:t>
                      </a:r>
                      <a:endParaRPr lang="en-GB" baseline="30000" noProof="0" dirty="0"/>
                    </a:p>
                  </a:txBody>
                  <a:tcPr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39" name="Table 1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178351"/>
              </p:ext>
            </p:extLst>
          </p:nvPr>
        </p:nvGraphicFramePr>
        <p:xfrm>
          <a:off x="6489359" y="1331417"/>
          <a:ext cx="5065010" cy="5125720"/>
        </p:xfrm>
        <a:graphic>
          <a:graphicData uri="http://schemas.openxmlformats.org/drawingml/2006/table">
            <a:tbl>
              <a:tblPr firstRow="1" bandRow="1"/>
              <a:tblGrid>
                <a:gridCol w="31684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65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fr-CH" dirty="0" smtClean="0"/>
                        <a:t>Ventilation </a:t>
                      </a:r>
                      <a:r>
                        <a:rPr lang="fr-CH" dirty="0" err="1" smtClean="0"/>
                        <a:t>parameters</a:t>
                      </a:r>
                      <a:endParaRPr lang="fr-CH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 smtClean="0"/>
                        <a:t>Normal operation air flow per sector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noProof="0" dirty="0" smtClean="0"/>
                        <a:t>2 x 27,000 m</a:t>
                      </a:r>
                      <a:r>
                        <a:rPr lang="en-GB" sz="1800" baseline="30000" noProof="0" dirty="0" smtClean="0"/>
                        <a:t>3</a:t>
                      </a: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/h</a:t>
                      </a:r>
                      <a:endParaRPr lang="en-GB" sz="1800" kern="1200" noProof="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 smtClean="0"/>
                        <a:t>Flushing</a:t>
                      </a:r>
                      <a:r>
                        <a:rPr lang="en-GB" baseline="0" noProof="0" dirty="0" smtClean="0"/>
                        <a:t> air flow (longitudinal) per sector</a:t>
                      </a:r>
                      <a:endParaRPr lang="en-GB" noProof="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 smtClean="0"/>
                        <a:t>100,000</a:t>
                      </a:r>
                      <a:r>
                        <a:rPr lang="en-GB" sz="1800" baseline="0" noProof="0" dirty="0" smtClean="0"/>
                        <a:t> </a:t>
                      </a:r>
                      <a:r>
                        <a:rPr lang="en-GB" sz="1800" noProof="0" dirty="0" smtClean="0"/>
                        <a:t>m</a:t>
                      </a:r>
                      <a:r>
                        <a:rPr lang="en-GB" sz="1800" baseline="30000" noProof="0" dirty="0" smtClean="0"/>
                        <a:t>3</a:t>
                      </a: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/h</a:t>
                      </a:r>
                    </a:p>
                  </a:txBody>
                  <a:tcPr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Air</a:t>
                      </a:r>
                      <a:r>
                        <a:rPr kumimoji="0" lang="en-GB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supply points per compartment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kumimoji="0" lang="en-GB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3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Air flow</a:t>
                      </a:r>
                      <a:r>
                        <a:rPr kumimoji="0" lang="en-GB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per supply point (normal operation)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520</a:t>
                      </a:r>
                      <a:endParaRPr kumimoji="0" lang="en-GB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Time to complete air renewal</a:t>
                      </a:r>
                    </a:p>
                    <a:p>
                      <a: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(flushing)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1.7</a:t>
                      </a:r>
                      <a:r>
                        <a:rPr kumimoji="0" lang="en-GB" sz="18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</a:t>
                      </a:r>
                      <a:endParaRPr kumimoji="0" lang="en-GB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53354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Maximum air speed</a:t>
                      </a:r>
                      <a:b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(normal operation – flushing)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0.5 m/s – 1.8 m/s</a:t>
                      </a:r>
                      <a:endParaRPr kumimoji="0" lang="en-GB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970988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Cooling capacity in normal</a:t>
                      </a:r>
                      <a:r>
                        <a:rPr kumimoji="0" lang="en-GB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operation for </a:t>
                      </a:r>
                      <a:r>
                        <a:rPr kumimoji="0" lang="en-GB" kern="1200" baseline="0" noProof="0" dirty="0" smtClean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en-GB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 = 15 K per sector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271 kW</a:t>
                      </a:r>
                      <a:endParaRPr kumimoji="0" lang="en-GB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318377"/>
                  </a:ext>
                </a:extLst>
              </a:tr>
            </a:tbl>
          </a:graphicData>
        </a:graphic>
      </p:graphicFrame>
      <p:sp>
        <p:nvSpPr>
          <p:cNvPr id="140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6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/>
          <p:cNvSpPr txBox="1">
            <a:spLocks/>
          </p:cNvSpPr>
          <p:nvPr/>
        </p:nvSpPr>
        <p:spPr>
          <a:xfrm>
            <a:off x="851482" y="478626"/>
            <a:ext cx="1062547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 smtClean="0"/>
              <a:t>Ventilation: new tunnel cross section</a:t>
            </a:r>
            <a:endParaRPr lang="en-US" dirty="0"/>
          </a:p>
        </p:txBody>
      </p:sp>
      <p:sp>
        <p:nvSpPr>
          <p:cNvPr id="3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9" name="Group 8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10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 txBox="1">
            <a:spLocks/>
          </p:cNvSpPr>
          <p:nvPr/>
        </p:nvSpPr>
        <p:spPr>
          <a:xfrm>
            <a:off x="11343449" y="160483"/>
            <a:ext cx="405528" cy="1565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22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40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575696" y="1722633"/>
            <a:ext cx="5727000" cy="4816280"/>
            <a:chOff x="6439196" y="1331417"/>
            <a:chExt cx="5727000" cy="4816280"/>
          </a:xfrm>
        </p:grpSpPr>
        <p:pic>
          <p:nvPicPr>
            <p:cNvPr id="15" name="Picture 14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B0304FD7-2B0B-46A0-9E19-7254D6906D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63" t="10588" r="33463" b="6205"/>
            <a:stretch/>
          </p:blipFill>
          <p:spPr>
            <a:xfrm>
              <a:off x="6439196" y="1331417"/>
              <a:ext cx="4694378" cy="4816280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8129116" y="1991758"/>
              <a:ext cx="432079" cy="711039"/>
            </a:xfrm>
            <a:prstGeom prst="rect">
              <a:avLst/>
            </a:prstGeom>
            <a:solidFill>
              <a:srgbClr val="FF0000">
                <a:alpha val="23000"/>
              </a:srgbClr>
            </a:solidFill>
            <a:ln w="50800">
              <a:solidFill>
                <a:srgbClr val="42E6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/>
            <p:cNvCxnSpPr>
              <a:endCxn id="2" idx="3"/>
            </p:cNvCxnSpPr>
            <p:nvPr/>
          </p:nvCxnSpPr>
          <p:spPr>
            <a:xfrm flipH="1">
              <a:off x="8561195" y="2347277"/>
              <a:ext cx="2048037" cy="1"/>
            </a:xfrm>
            <a:prstGeom prst="straightConnector1">
              <a:avLst/>
            </a:prstGeom>
            <a:ln w="25400">
              <a:solidFill>
                <a:srgbClr val="42E6C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0158748" y="1977945"/>
              <a:ext cx="13182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42E6CB"/>
                  </a:solidFill>
                </a:rPr>
                <a:t>700 in CDR</a:t>
              </a:r>
              <a:endParaRPr lang="en-US" dirty="0">
                <a:solidFill>
                  <a:srgbClr val="42E6CB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8653458" y="4848712"/>
              <a:ext cx="432079" cy="711039"/>
            </a:xfrm>
            <a:prstGeom prst="rect">
              <a:avLst/>
            </a:prstGeom>
            <a:solidFill>
              <a:srgbClr val="FF0000">
                <a:alpha val="23000"/>
              </a:srgbClr>
            </a:solidFill>
            <a:ln w="50800">
              <a:solidFill>
                <a:srgbClr val="42E6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>
              <a:off x="9085537" y="5274567"/>
              <a:ext cx="2048037" cy="1"/>
            </a:xfrm>
            <a:prstGeom prst="straightConnector1">
              <a:avLst/>
            </a:prstGeom>
            <a:ln w="25400">
              <a:solidFill>
                <a:srgbClr val="42E6C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0683090" y="4955475"/>
              <a:ext cx="13182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42E6CB"/>
                  </a:solidFill>
                </a:rPr>
                <a:t>890 in CDR</a:t>
              </a:r>
              <a:endParaRPr lang="en-US" dirty="0">
                <a:solidFill>
                  <a:srgbClr val="42E6CB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798147" y="4535901"/>
              <a:ext cx="868368" cy="327503"/>
            </a:xfrm>
            <a:prstGeom prst="rect">
              <a:avLst/>
            </a:prstGeom>
            <a:solidFill>
              <a:srgbClr val="FF0000">
                <a:alpha val="23000"/>
              </a:srgbClr>
            </a:solidFill>
            <a:ln w="50800">
              <a:solidFill>
                <a:srgbClr val="42E6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H="1" flipV="1">
              <a:off x="9659072" y="4522681"/>
              <a:ext cx="1474502" cy="13219"/>
            </a:xfrm>
            <a:prstGeom prst="straightConnector1">
              <a:avLst/>
            </a:prstGeom>
            <a:ln w="25400">
              <a:solidFill>
                <a:srgbClr val="42E6C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0847993" y="4203588"/>
              <a:ext cx="13182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42E6CB"/>
                  </a:solidFill>
                </a:rPr>
                <a:t>1580 in CDR</a:t>
              </a:r>
              <a:endParaRPr lang="en-US" dirty="0">
                <a:solidFill>
                  <a:srgbClr val="42E6C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626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/>
          <p:cNvSpPr txBox="1">
            <a:spLocks/>
          </p:cNvSpPr>
          <p:nvPr/>
        </p:nvSpPr>
        <p:spPr>
          <a:xfrm>
            <a:off x="851481" y="577964"/>
            <a:ext cx="10625470" cy="67698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 smtClean="0"/>
              <a:t>Heat loads on Air (kW)</a:t>
            </a:r>
            <a:endParaRPr lang="en-US" dirty="0"/>
          </a:p>
        </p:txBody>
      </p:sp>
      <p:sp>
        <p:nvSpPr>
          <p:cNvPr id="3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55374" y="6367885"/>
            <a:ext cx="4290489" cy="365125"/>
          </a:xfrm>
        </p:spPr>
        <p:txBody>
          <a:bodyPr/>
          <a:lstStyle/>
          <a:p>
            <a:r>
              <a:rPr lang="en-GB" dirty="0" smtClean="0"/>
              <a:t>FCC Week– 11 April 2018 – G</a:t>
            </a:r>
            <a:r>
              <a:rPr lang="en-GB" smtClean="0"/>
              <a:t>. Peon, </a:t>
            </a:r>
            <a:r>
              <a:rPr lang="en-GB" dirty="0" smtClean="0"/>
              <a:t>M. Nonis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9" name="Group 8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10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 txBox="1">
            <a:spLocks/>
          </p:cNvSpPr>
          <p:nvPr/>
        </p:nvSpPr>
        <p:spPr>
          <a:xfrm>
            <a:off x="11343449" y="160483"/>
            <a:ext cx="405528" cy="1565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23</a:t>
            </a:fld>
            <a:endParaRPr lang="de-AT" sz="1400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42493"/>
              </p:ext>
            </p:extLst>
          </p:nvPr>
        </p:nvGraphicFramePr>
        <p:xfrm>
          <a:off x="5555374" y="4118527"/>
          <a:ext cx="6326152" cy="25881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2073">
                  <a:extLst>
                    <a:ext uri="{9D8B030D-6E8A-4147-A177-3AD203B41FA5}">
                      <a16:colId xmlns:a16="http://schemas.microsoft.com/office/drawing/2014/main" val="2309328795"/>
                    </a:ext>
                  </a:extLst>
                </a:gridCol>
                <a:gridCol w="804314">
                  <a:extLst>
                    <a:ext uri="{9D8B030D-6E8A-4147-A177-3AD203B41FA5}">
                      <a16:colId xmlns:a16="http://schemas.microsoft.com/office/drawing/2014/main" val="2953477661"/>
                    </a:ext>
                  </a:extLst>
                </a:gridCol>
                <a:gridCol w="633791">
                  <a:extLst>
                    <a:ext uri="{9D8B030D-6E8A-4147-A177-3AD203B41FA5}">
                      <a16:colId xmlns:a16="http://schemas.microsoft.com/office/drawing/2014/main" val="3641429551"/>
                    </a:ext>
                  </a:extLst>
                </a:gridCol>
                <a:gridCol w="967349">
                  <a:extLst>
                    <a:ext uri="{9D8B030D-6E8A-4147-A177-3AD203B41FA5}">
                      <a16:colId xmlns:a16="http://schemas.microsoft.com/office/drawing/2014/main" val="2991947655"/>
                    </a:ext>
                  </a:extLst>
                </a:gridCol>
                <a:gridCol w="1059477">
                  <a:extLst>
                    <a:ext uri="{9D8B030D-6E8A-4147-A177-3AD203B41FA5}">
                      <a16:colId xmlns:a16="http://schemas.microsoft.com/office/drawing/2014/main" val="980318472"/>
                    </a:ext>
                  </a:extLst>
                </a:gridCol>
                <a:gridCol w="890575">
                  <a:extLst>
                    <a:ext uri="{9D8B030D-6E8A-4147-A177-3AD203B41FA5}">
                      <a16:colId xmlns:a16="http://schemas.microsoft.com/office/drawing/2014/main" val="2727110749"/>
                    </a:ext>
                  </a:extLst>
                </a:gridCol>
                <a:gridCol w="1128573">
                  <a:extLst>
                    <a:ext uri="{9D8B030D-6E8A-4147-A177-3AD203B41FA5}">
                      <a16:colId xmlns:a16="http://schemas.microsoft.com/office/drawing/2014/main" val="825576032"/>
                    </a:ext>
                  </a:extLst>
                </a:gridCol>
              </a:tblGrid>
              <a:tr h="3621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POINT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Cryogenics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RF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Experimental Areas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Power Converters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Ventilation UW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75448"/>
                  </a:ext>
                </a:extLst>
              </a:tr>
              <a:tr h="2778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470</a:t>
                      </a:r>
                    </a:p>
                  </a:txBody>
                  <a:tcPr marL="0" marR="0" marT="0" marB="0" anchor="ctr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507918"/>
                  </a:ext>
                </a:extLst>
              </a:tr>
              <a:tr h="2778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ctr">
                    <a:solidFill>
                      <a:srgbClr val="E7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335405"/>
                  </a:ext>
                </a:extLst>
              </a:tr>
              <a:tr h="2778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460</a:t>
                      </a:r>
                    </a:p>
                  </a:txBody>
                  <a:tcPr marL="0" marR="0" marT="0" marB="0" anchor="ctr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017667"/>
                  </a:ext>
                </a:extLst>
              </a:tr>
              <a:tr h="2778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ctr">
                    <a:solidFill>
                      <a:srgbClr val="E7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9355296"/>
                  </a:ext>
                </a:extLst>
              </a:tr>
              <a:tr h="2778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G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470</a:t>
                      </a:r>
                    </a:p>
                  </a:txBody>
                  <a:tcPr marL="0" marR="0" marT="0" marB="0" anchor="ctr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010745"/>
                  </a:ext>
                </a:extLst>
              </a:tr>
              <a:tr h="2778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H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3,200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3,800</a:t>
                      </a:r>
                      <a:endParaRPr kumimoji="0" lang="en-US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E7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5502576"/>
                  </a:ext>
                </a:extLst>
              </a:tr>
              <a:tr h="2778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460</a:t>
                      </a:r>
                    </a:p>
                  </a:txBody>
                  <a:tcPr marL="0" marR="0" marT="0" marB="0" anchor="ctr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1004583"/>
                  </a:ext>
                </a:extLst>
              </a:tr>
              <a:tr h="2778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4,800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5,400</a:t>
                      </a:r>
                      <a:endParaRPr kumimoji="0" lang="en-US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E7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357154"/>
                  </a:ext>
                </a:extLst>
              </a:tr>
            </a:tbl>
          </a:graphicData>
        </a:graphic>
      </p:graphicFrame>
      <p:sp>
        <p:nvSpPr>
          <p:cNvPr id="20" name="Title 1"/>
          <p:cNvSpPr txBox="1">
            <a:spLocks/>
          </p:cNvSpPr>
          <p:nvPr/>
        </p:nvSpPr>
        <p:spPr>
          <a:xfrm>
            <a:off x="1651518" y="3830229"/>
            <a:ext cx="3903856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/>
              <a:t>In underground areas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874548"/>
              </p:ext>
            </p:extLst>
          </p:nvPr>
        </p:nvGraphicFramePr>
        <p:xfrm>
          <a:off x="136433" y="1377301"/>
          <a:ext cx="8455626" cy="25275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7674">
                  <a:extLst>
                    <a:ext uri="{9D8B030D-6E8A-4147-A177-3AD203B41FA5}">
                      <a16:colId xmlns:a16="http://schemas.microsoft.com/office/drawing/2014/main" val="999496163"/>
                    </a:ext>
                  </a:extLst>
                </a:gridCol>
                <a:gridCol w="981593">
                  <a:extLst>
                    <a:ext uri="{9D8B030D-6E8A-4147-A177-3AD203B41FA5}">
                      <a16:colId xmlns:a16="http://schemas.microsoft.com/office/drawing/2014/main" val="758967869"/>
                    </a:ext>
                  </a:extLst>
                </a:gridCol>
                <a:gridCol w="1069063">
                  <a:extLst>
                    <a:ext uri="{9D8B030D-6E8A-4147-A177-3AD203B41FA5}">
                      <a16:colId xmlns:a16="http://schemas.microsoft.com/office/drawing/2014/main" val="188325089"/>
                    </a:ext>
                  </a:extLst>
                </a:gridCol>
                <a:gridCol w="899511">
                  <a:extLst>
                    <a:ext uri="{9D8B030D-6E8A-4147-A177-3AD203B41FA5}">
                      <a16:colId xmlns:a16="http://schemas.microsoft.com/office/drawing/2014/main" val="1711456421"/>
                    </a:ext>
                  </a:extLst>
                </a:gridCol>
                <a:gridCol w="895738">
                  <a:extLst>
                    <a:ext uri="{9D8B030D-6E8A-4147-A177-3AD203B41FA5}">
                      <a16:colId xmlns:a16="http://schemas.microsoft.com/office/drawing/2014/main" val="113472456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13229544"/>
                    </a:ext>
                  </a:extLst>
                </a:gridCol>
                <a:gridCol w="1290326">
                  <a:extLst>
                    <a:ext uri="{9D8B030D-6E8A-4147-A177-3AD203B41FA5}">
                      <a16:colId xmlns:a16="http://schemas.microsoft.com/office/drawing/2014/main" val="1410282329"/>
                    </a:ext>
                  </a:extLst>
                </a:gridCol>
                <a:gridCol w="1377321">
                  <a:extLst>
                    <a:ext uri="{9D8B030D-6E8A-4147-A177-3AD203B41FA5}">
                      <a16:colId xmlns:a16="http://schemas.microsoft.com/office/drawing/2014/main" val="1225539109"/>
                    </a:ext>
                  </a:extLst>
                </a:gridCol>
              </a:tblGrid>
              <a:tr h="352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POINT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Cryogenics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Experimental Areas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General Services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Power Converters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Shaft </a:t>
                      </a:r>
                      <a:r>
                        <a:rPr lang="en-US" sz="12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pressurisation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Fresh air for underground areas</a:t>
                      </a:r>
                      <a:endParaRPr lang="en-US" sz="12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071242"/>
                  </a:ext>
                </a:extLst>
              </a:tr>
              <a:tr h="270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153030"/>
                  </a:ext>
                </a:extLst>
              </a:tr>
              <a:tr h="270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427945"/>
                  </a:ext>
                </a:extLst>
              </a:tr>
              <a:tr h="270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990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3196958"/>
                  </a:ext>
                </a:extLst>
              </a:tr>
              <a:tr h="270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043804"/>
                  </a:ext>
                </a:extLst>
              </a:tr>
              <a:tr h="270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G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7887435"/>
                  </a:ext>
                </a:extLst>
              </a:tr>
              <a:tr h="270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H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2,400 *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2,000 *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5,200 (800</a:t>
                      </a:r>
                      <a:r>
                        <a:rPr kumimoji="0" lang="en-US" sz="11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CW)</a:t>
                      </a:r>
                      <a:endParaRPr kumimoji="0" lang="en-US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300848"/>
                  </a:ext>
                </a:extLst>
              </a:tr>
              <a:tr h="270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990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834139"/>
                  </a:ext>
                </a:extLst>
              </a:tr>
              <a:tr h="270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4,750 *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3,000 *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8,550 (800 to CW)</a:t>
                      </a:r>
                      <a:endParaRPr kumimoji="0" lang="en-US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8870876"/>
                  </a:ext>
                </a:extLst>
              </a:tr>
            </a:tbl>
          </a:graphicData>
        </a:graphic>
      </p:graphicFrame>
      <p:sp>
        <p:nvSpPr>
          <p:cNvPr id="22" name="Title 1"/>
          <p:cNvSpPr txBox="1">
            <a:spLocks/>
          </p:cNvSpPr>
          <p:nvPr/>
        </p:nvSpPr>
        <p:spPr>
          <a:xfrm>
            <a:off x="8592059" y="1358756"/>
            <a:ext cx="3521165" cy="419799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/>
              <a:t>On the surface</a:t>
            </a:r>
            <a:endParaRPr lang="en-US" sz="2800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152473" y="5136381"/>
            <a:ext cx="3045306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/>
              <a:t>… and for EACH</a:t>
            </a:r>
          </a:p>
          <a:p>
            <a:pPr algn="l"/>
            <a:r>
              <a:rPr lang="en-US" sz="2800" dirty="0" smtClean="0"/>
              <a:t>SECTOR</a:t>
            </a:r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772696"/>
              </p:ext>
            </p:extLst>
          </p:nvPr>
        </p:nvGraphicFramePr>
        <p:xfrm>
          <a:off x="1791317" y="5622632"/>
          <a:ext cx="3464931" cy="8833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314">
                  <a:extLst>
                    <a:ext uri="{9D8B030D-6E8A-4147-A177-3AD203B41FA5}">
                      <a16:colId xmlns:a16="http://schemas.microsoft.com/office/drawing/2014/main" val="3620299717"/>
                    </a:ext>
                  </a:extLst>
                </a:gridCol>
                <a:gridCol w="633791">
                  <a:extLst>
                    <a:ext uri="{9D8B030D-6E8A-4147-A177-3AD203B41FA5}">
                      <a16:colId xmlns:a16="http://schemas.microsoft.com/office/drawing/2014/main" val="222442229"/>
                    </a:ext>
                  </a:extLst>
                </a:gridCol>
                <a:gridCol w="967349">
                  <a:extLst>
                    <a:ext uri="{9D8B030D-6E8A-4147-A177-3AD203B41FA5}">
                      <a16:colId xmlns:a16="http://schemas.microsoft.com/office/drawing/2014/main" val="118238417"/>
                    </a:ext>
                  </a:extLst>
                </a:gridCol>
                <a:gridCol w="1059477">
                  <a:extLst>
                    <a:ext uri="{9D8B030D-6E8A-4147-A177-3AD203B41FA5}">
                      <a16:colId xmlns:a16="http://schemas.microsoft.com/office/drawing/2014/main" val="4028604031"/>
                    </a:ext>
                  </a:extLst>
                </a:gridCol>
              </a:tblGrid>
              <a:tr h="6090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Magnets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Cables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Synchrotron radiation absorbers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</a:t>
                      </a:r>
                      <a:endParaRPr lang="en-US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9010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352</a:t>
                      </a:r>
                      <a:endParaRPr kumimoji="0" lang="en-US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1,763</a:t>
                      </a:r>
                      <a:endParaRPr kumimoji="0" lang="en-US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250</a:t>
                      </a:r>
                      <a:endParaRPr kumimoji="0" lang="en-US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2,364</a:t>
                      </a:r>
                      <a:endParaRPr kumimoji="0"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4679788"/>
                  </a:ext>
                </a:extLst>
              </a:tr>
            </a:tbl>
          </a:graphicData>
        </a:graphic>
      </p:graphicFrame>
      <p:sp>
        <p:nvSpPr>
          <p:cNvPr id="26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4330188" y="6144493"/>
            <a:ext cx="843502" cy="455491"/>
          </a:xfrm>
          <a:prstGeom prst="ellipse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498731" y="6151977"/>
            <a:ext cx="843502" cy="455491"/>
          </a:xfrm>
          <a:prstGeom prst="ellipse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106099" y="6356351"/>
            <a:ext cx="843502" cy="455491"/>
          </a:xfrm>
          <a:prstGeom prst="ellipse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8592058" y="3282569"/>
            <a:ext cx="3521165" cy="622308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000" i="1" dirty="0" smtClean="0">
                <a:solidFill>
                  <a:srgbClr val="0070C0"/>
                </a:solidFill>
              </a:rPr>
              <a:t>* Extracted w/o chilled water</a:t>
            </a:r>
            <a:endParaRPr lang="en-US" sz="20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94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5" grpId="0"/>
      <p:bldP spid="27" grpId="0" animBg="1"/>
      <p:bldP spid="29" grpId="0" animBg="1"/>
      <p:bldP spid="30" grpId="0" animBg="1"/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297716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/>
              <a:t>  Ventilation FCC-</a:t>
            </a:r>
            <a:r>
              <a:rPr lang="en-US" dirty="0" err="1"/>
              <a:t>ee</a:t>
            </a:r>
            <a:r>
              <a:rPr lang="en-US" dirty="0"/>
              <a:t>: </a:t>
            </a:r>
            <a:r>
              <a:rPr lang="en-US" dirty="0" smtClean="0"/>
              <a:t>Particular Aspects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6040" y="1197639"/>
            <a:ext cx="4506927" cy="5494564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285750"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700" dirty="0">
                <a:solidFill>
                  <a:schemeClr val="accent2">
                    <a:lumMod val="75000"/>
                  </a:schemeClr>
                </a:solidFill>
              </a:rPr>
              <a:t>Extracting heat load without generating high temperature gradients </a:t>
            </a:r>
            <a:r>
              <a:rPr lang="en-US" sz="3700" dirty="0" smtClean="0">
                <a:solidFill>
                  <a:schemeClr val="accent2">
                    <a:lumMod val="75000"/>
                  </a:schemeClr>
                </a:solidFill>
              </a:rPr>
              <a:t>(Survey </a:t>
            </a:r>
            <a:r>
              <a:rPr lang="en-US" sz="3700" dirty="0">
                <a:solidFill>
                  <a:schemeClr val="accent2">
                    <a:lumMod val="75000"/>
                  </a:schemeClr>
                </a:solidFill>
              </a:rPr>
              <a:t>constraints)</a:t>
            </a:r>
          </a:p>
          <a:p>
            <a:pPr marL="914400" lvl="2" indent="-285750"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300" dirty="0">
                <a:solidFill>
                  <a:schemeClr val="accent2">
                    <a:lumMod val="75000"/>
                  </a:schemeClr>
                </a:solidFill>
              </a:rPr>
              <a:t>Heat loads distribution over the tunnel</a:t>
            </a:r>
          </a:p>
          <a:p>
            <a:pPr marL="914400" lvl="2" indent="-285750"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300" dirty="0">
                <a:solidFill>
                  <a:schemeClr val="accent2">
                    <a:lumMod val="75000"/>
                  </a:schemeClr>
                </a:solidFill>
              </a:rPr>
              <a:t>Local cooling distribution over the </a:t>
            </a:r>
            <a:r>
              <a:rPr lang="en-US" sz="3300" dirty="0" smtClean="0">
                <a:solidFill>
                  <a:schemeClr val="accent2">
                    <a:lumMod val="75000"/>
                  </a:schemeClr>
                </a:solidFill>
              </a:rPr>
              <a:t>tunnel</a:t>
            </a:r>
          </a:p>
          <a:p>
            <a:pPr marL="171450" lvl="2" indent="0">
              <a:spcBef>
                <a:spcPts val="1000"/>
              </a:spcBef>
              <a:buClr>
                <a:srgbClr val="000000"/>
              </a:buClr>
              <a:buNone/>
            </a:pPr>
            <a:r>
              <a:rPr lang="en-US" sz="3500" dirty="0" smtClean="0">
                <a:solidFill>
                  <a:schemeClr val="accent6">
                    <a:lumMod val="50000"/>
                  </a:schemeClr>
                </a:solidFill>
              </a:rPr>
              <a:t>Example: </a:t>
            </a:r>
          </a:p>
          <a:p>
            <a:pPr marL="628650" lvl="2" indent="-457200">
              <a:spcBef>
                <a:spcPts val="1000"/>
              </a:spcBef>
              <a:buClr>
                <a:srgbClr val="000000"/>
              </a:buClr>
              <a:buFontTx/>
              <a:buChar char="-"/>
            </a:pPr>
            <a:r>
              <a:rPr lang="en-US" sz="3500" dirty="0" smtClean="0">
                <a:solidFill>
                  <a:schemeClr val="accent6">
                    <a:lumMod val="50000"/>
                  </a:schemeClr>
                </a:solidFill>
              </a:rPr>
              <a:t>Flow at the center of the sector: </a:t>
            </a:r>
            <a:br>
              <a:rPr lang="en-US" sz="35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500" dirty="0" smtClean="0">
                <a:solidFill>
                  <a:schemeClr val="accent6">
                    <a:lumMod val="50000"/>
                  </a:schemeClr>
                </a:solidFill>
              </a:rPr>
              <a:t>3000 m</a:t>
            </a:r>
            <a:r>
              <a:rPr lang="en-US" sz="3500" baseline="300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en-US" sz="3500" dirty="0" smtClean="0">
                <a:solidFill>
                  <a:schemeClr val="accent6">
                    <a:lumMod val="50000"/>
                  </a:schemeClr>
                </a:solidFill>
              </a:rPr>
              <a:t>/h</a:t>
            </a:r>
          </a:p>
          <a:p>
            <a:pPr marL="628650" lvl="2" indent="-457200">
              <a:spcBef>
                <a:spcPts val="1000"/>
              </a:spcBef>
              <a:buClr>
                <a:srgbClr val="000000"/>
              </a:buClr>
              <a:buFontTx/>
              <a:buChar char="-"/>
            </a:pPr>
            <a:r>
              <a:rPr lang="en-US" sz="3500" dirty="0" smtClean="0">
                <a:solidFill>
                  <a:schemeClr val="accent6">
                    <a:lumMod val="50000"/>
                  </a:schemeClr>
                </a:solidFill>
              </a:rPr>
              <a:t>Flow at an extremity of the sector: 28000 m</a:t>
            </a:r>
            <a:r>
              <a:rPr lang="en-US" sz="3500" baseline="300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en-US" sz="3500" dirty="0" smtClean="0">
                <a:solidFill>
                  <a:schemeClr val="accent6">
                    <a:lumMod val="50000"/>
                  </a:schemeClr>
                </a:solidFill>
              </a:rPr>
              <a:t>/h</a:t>
            </a:r>
          </a:p>
          <a:p>
            <a:pPr marL="628650" lvl="2" indent="-457200">
              <a:spcBef>
                <a:spcPts val="1000"/>
              </a:spcBef>
              <a:buClr>
                <a:srgbClr val="000000"/>
              </a:buClr>
              <a:buFontTx/>
              <a:buChar char="-"/>
            </a:pPr>
            <a:r>
              <a:rPr lang="en-US" sz="3500" dirty="0" smtClean="0">
                <a:solidFill>
                  <a:schemeClr val="accent6">
                    <a:lumMod val="50000"/>
                  </a:schemeClr>
                </a:solidFill>
              </a:rPr>
              <a:t>Local cooling: </a:t>
            </a:r>
          </a:p>
          <a:p>
            <a:pPr marL="1085850" lvl="3" indent="-457200">
              <a:spcBef>
                <a:spcPts val="1000"/>
              </a:spcBef>
              <a:buClr>
                <a:srgbClr val="000000"/>
              </a:buClr>
              <a:buFontTx/>
              <a:buChar char="-"/>
            </a:pPr>
            <a:r>
              <a:rPr lang="en-US" sz="3300" dirty="0" smtClean="0">
                <a:solidFill>
                  <a:schemeClr val="accent6">
                    <a:lumMod val="50000"/>
                  </a:schemeClr>
                </a:solidFill>
              </a:rPr>
              <a:t>4 x 7 kW, </a:t>
            </a:r>
          </a:p>
          <a:p>
            <a:pPr marL="1085850" lvl="3" indent="-457200">
              <a:spcBef>
                <a:spcPts val="1000"/>
              </a:spcBef>
              <a:buClr>
                <a:srgbClr val="000000"/>
              </a:buClr>
              <a:buFontTx/>
              <a:buChar char="-"/>
            </a:pPr>
            <a:r>
              <a:rPr lang="en-US" sz="3300" dirty="0" smtClean="0">
                <a:solidFill>
                  <a:schemeClr val="accent6">
                    <a:lumMod val="50000"/>
                  </a:schemeClr>
                </a:solidFill>
              </a:rPr>
              <a:t>15 x 9 kW,</a:t>
            </a:r>
          </a:p>
          <a:p>
            <a:pPr marL="1085850" lvl="3" indent="-457200">
              <a:spcBef>
                <a:spcPts val="1000"/>
              </a:spcBef>
              <a:buClr>
                <a:srgbClr val="000000"/>
              </a:buClr>
              <a:buFontTx/>
              <a:buChar char="-"/>
            </a:pPr>
            <a:r>
              <a:rPr lang="en-US" sz="3300" dirty="0" smtClean="0">
                <a:solidFill>
                  <a:schemeClr val="accent6">
                    <a:lumMod val="50000"/>
                  </a:schemeClr>
                </a:solidFill>
              </a:rPr>
              <a:t>17 x 16 kW</a:t>
            </a:r>
          </a:p>
          <a:p>
            <a:pPr marL="1085850" lvl="3" indent="-457200">
              <a:spcBef>
                <a:spcPts val="1000"/>
              </a:spcBef>
              <a:buClr>
                <a:srgbClr val="000000"/>
              </a:buClr>
              <a:buFontTx/>
              <a:buChar char="-"/>
            </a:pPr>
            <a:r>
              <a:rPr lang="en-US" sz="3300" dirty="0" smtClean="0">
                <a:solidFill>
                  <a:schemeClr val="accent6">
                    <a:lumMod val="50000"/>
                  </a:schemeClr>
                </a:solidFill>
              </a:rPr>
              <a:t>TOTAL </a:t>
            </a:r>
            <a:r>
              <a:rPr lang="en-US" sz="3300" u="sng" dirty="0" smtClean="0">
                <a:solidFill>
                  <a:schemeClr val="accent6">
                    <a:lumMod val="50000"/>
                  </a:schemeClr>
                </a:solidFill>
              </a:rPr>
              <a:t>Local air cooling</a:t>
            </a:r>
            <a:r>
              <a:rPr lang="en-US" sz="3300" dirty="0" smtClean="0">
                <a:solidFill>
                  <a:schemeClr val="accent6">
                    <a:lumMod val="50000"/>
                  </a:schemeClr>
                </a:solidFill>
              </a:rPr>
              <a:t>: 435 kW</a:t>
            </a:r>
          </a:p>
          <a:p>
            <a:pPr marL="628650" lvl="2" indent="-457200">
              <a:spcBef>
                <a:spcPts val="1000"/>
              </a:spcBef>
              <a:buClr>
                <a:srgbClr val="000000"/>
              </a:buClr>
              <a:buFontTx/>
              <a:buChar char="-"/>
            </a:pPr>
            <a:r>
              <a:rPr lang="en-US" sz="3500" dirty="0" smtClean="0">
                <a:solidFill>
                  <a:schemeClr val="accent6">
                    <a:lumMod val="50000"/>
                  </a:schemeClr>
                </a:solidFill>
              </a:rPr>
              <a:t>TOTAL </a:t>
            </a:r>
            <a:r>
              <a:rPr lang="en-US" sz="3500" u="sng" dirty="0" smtClean="0">
                <a:solidFill>
                  <a:schemeClr val="accent6">
                    <a:lumMod val="50000"/>
                  </a:schemeClr>
                </a:solidFill>
              </a:rPr>
              <a:t>Main ventilation</a:t>
            </a:r>
            <a:r>
              <a:rPr lang="en-US" sz="3500" dirty="0" smtClean="0">
                <a:solidFill>
                  <a:schemeClr val="accent6">
                    <a:lumMod val="50000"/>
                  </a:schemeClr>
                </a:solidFill>
              </a:rPr>
              <a:t>: 65 </a:t>
            </a:r>
            <a:r>
              <a:rPr lang="en-US" sz="3500" dirty="0" smtClean="0">
                <a:solidFill>
                  <a:schemeClr val="accent6">
                    <a:lumMod val="50000"/>
                  </a:schemeClr>
                </a:solidFill>
              </a:rPr>
              <a:t>kW</a:t>
            </a:r>
          </a:p>
          <a:p>
            <a:pPr marL="628650" lvl="2" indent="-457200">
              <a:spcBef>
                <a:spcPts val="1000"/>
              </a:spcBef>
              <a:buClr>
                <a:srgbClr val="000000"/>
              </a:buClr>
              <a:buFontTx/>
              <a:buChar char="-"/>
            </a:pPr>
            <a:r>
              <a:rPr lang="en-US" sz="3500" b="1" dirty="0" smtClean="0">
                <a:solidFill>
                  <a:schemeClr val="accent6">
                    <a:lumMod val="50000"/>
                  </a:schemeClr>
                </a:solidFill>
              </a:rPr>
              <a:t>TOTAL both systems: 500 kW</a:t>
            </a:r>
            <a:endParaRPr lang="en-US" sz="35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8" name="Group 7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9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05528" cy="156565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24</a:t>
            </a:fld>
            <a:endParaRPr lang="de-AT" sz="1400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0534" y="1456567"/>
            <a:ext cx="7043899" cy="4254302"/>
          </a:xfrm>
          <a:prstGeom prst="rect">
            <a:avLst/>
          </a:prstGeom>
        </p:spPr>
      </p:pic>
      <p:sp>
        <p:nvSpPr>
          <p:cNvPr id="16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97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25740" y="317048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 smtClean="0"/>
              <a:t>Other </a:t>
            </a:r>
            <a:r>
              <a:rPr lang="en-US" dirty="0"/>
              <a:t>Ventilation Systems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50710" y="1495231"/>
            <a:ext cx="11841290" cy="516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285750"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US" sz="4200" dirty="0">
                <a:solidFill>
                  <a:schemeClr val="accent2">
                    <a:lumMod val="75000"/>
                  </a:schemeClr>
                </a:solidFill>
              </a:rPr>
              <a:t>Ventilation of the Experimental Caverns</a:t>
            </a:r>
          </a:p>
          <a:p>
            <a:pPr marL="457200" lvl="1" indent="-285750"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US" sz="4200" dirty="0">
                <a:solidFill>
                  <a:schemeClr val="accent6">
                    <a:lumMod val="50000"/>
                  </a:schemeClr>
                </a:solidFill>
              </a:rPr>
              <a:t>Ventilation of the RF areas in the </a:t>
            </a:r>
            <a:r>
              <a:rPr lang="en-US" sz="4200" dirty="0" smtClean="0">
                <a:solidFill>
                  <a:schemeClr val="accent6">
                    <a:lumMod val="50000"/>
                  </a:schemeClr>
                </a:solidFill>
              </a:rPr>
              <a:t>underground</a:t>
            </a:r>
          </a:p>
          <a:p>
            <a:pPr marL="400050" indent="-285750">
              <a:lnSpc>
                <a:spcPct val="8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4200" dirty="0">
                <a:solidFill>
                  <a:schemeClr val="accent1">
                    <a:lumMod val="75000"/>
                  </a:schemeClr>
                </a:solidFill>
              </a:rPr>
              <a:t>Ventilation of the auxiliary areas</a:t>
            </a:r>
          </a:p>
          <a:p>
            <a:pPr marL="857250" lvl="1" indent="-285750">
              <a:lnSpc>
                <a:spcPct val="8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Connecting caverns</a:t>
            </a:r>
          </a:p>
          <a:p>
            <a:pPr marL="857250" lvl="1" indent="-285750">
              <a:lnSpc>
                <a:spcPct val="8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Alcoves</a:t>
            </a:r>
          </a:p>
          <a:p>
            <a:pPr marL="400050" indent="-285750">
              <a:lnSpc>
                <a:spcPct val="7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4200" dirty="0">
                <a:solidFill>
                  <a:schemeClr val="accent1">
                    <a:lumMod val="50000"/>
                  </a:schemeClr>
                </a:solidFill>
              </a:rPr>
              <a:t>Pressure cascade between zones</a:t>
            </a:r>
          </a:p>
          <a:p>
            <a:pPr marL="857250" lvl="1" indent="-285750">
              <a:lnSpc>
                <a:spcPct val="7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Sense and pressure difference between zones</a:t>
            </a:r>
          </a:p>
          <a:p>
            <a:pPr marL="857250" lvl="1" indent="-285750">
              <a:lnSpc>
                <a:spcPct val="7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Air locks </a:t>
            </a: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location</a:t>
            </a:r>
            <a:endParaRPr lang="en-US" sz="4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lvl="1" indent="-285750"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q"/>
            </a:pPr>
            <a:endParaRPr lang="en-US" sz="4200" dirty="0">
              <a:solidFill>
                <a:schemeClr val="accent6">
                  <a:lumMod val="50000"/>
                </a:schemeClr>
              </a:solidFill>
            </a:endParaRPr>
          </a:p>
          <a:p>
            <a:pPr marL="628650" lvl="3" indent="0">
              <a:spcBef>
                <a:spcPts val="1000"/>
              </a:spcBef>
              <a:buClr>
                <a:srgbClr val="000000"/>
              </a:buClr>
              <a:buNone/>
            </a:pPr>
            <a:endParaRPr lang="en-US" sz="3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8" name="Group 7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9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05528" cy="156565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25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4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34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25740" y="317048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 smtClean="0"/>
              <a:t>Other </a:t>
            </a:r>
            <a:r>
              <a:rPr lang="en-US" dirty="0"/>
              <a:t>Ventilation Systems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8" name="Group 7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9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05528" cy="156565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26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31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  <p:pic>
        <p:nvPicPr>
          <p:cNvPr id="32" name="Picture 31" descr="A close-up of a pen&#10;&#10;Description automatically generated with low confidence">
            <a:extLst>
              <a:ext uri="{FF2B5EF4-FFF2-40B4-BE49-F238E27FC236}">
                <a16:creationId xmlns:a16="http://schemas.microsoft.com/office/drawing/2014/main" id="{FBC3E4C2-86CE-4C69-AA10-4A571D9FA8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53" y="1105320"/>
            <a:ext cx="9902271" cy="558202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0640" y="4526465"/>
            <a:ext cx="37376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42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b="1" dirty="0" smtClean="0">
                <a:solidFill>
                  <a:srgbClr val="00B0F0"/>
                </a:solidFill>
              </a:rPr>
              <a:t>Klystron Gallery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28805" y="3203836"/>
            <a:ext cx="361464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42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b="1" dirty="0" smtClean="0">
                <a:solidFill>
                  <a:srgbClr val="00B0F0"/>
                </a:solidFill>
              </a:rPr>
              <a:t>FCC accelerator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        tunnel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8353" y="1956316"/>
            <a:ext cx="2503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42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sz="3600" i="1" dirty="0" smtClean="0"/>
              <a:t>RF at Point L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2543631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5605" y="1306811"/>
            <a:ext cx="9144000" cy="257036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52221" y="370757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pPr marL="171450" lvl="1">
              <a:spcBef>
                <a:spcPts val="1000"/>
              </a:spcBef>
              <a:buClr>
                <a:schemeClr val="tx1"/>
              </a:buClr>
            </a:pPr>
            <a:r>
              <a:rPr lang="en-US" sz="4200" dirty="0">
                <a:solidFill>
                  <a:schemeClr val="accent6">
                    <a:lumMod val="50000"/>
                  </a:schemeClr>
                </a:solidFill>
              </a:rPr>
              <a:t>Ventilation of the RF </a:t>
            </a:r>
            <a:r>
              <a:rPr lang="en-US" sz="4200" dirty="0" smtClean="0">
                <a:solidFill>
                  <a:schemeClr val="accent6">
                    <a:lumMod val="50000"/>
                  </a:schemeClr>
                </a:solidFill>
              </a:rPr>
              <a:t>areas </a:t>
            </a:r>
            <a:r>
              <a:rPr lang="en-US" sz="4200" dirty="0">
                <a:solidFill>
                  <a:schemeClr val="accent6">
                    <a:lumMod val="50000"/>
                  </a:schemeClr>
                </a:solidFill>
              </a:rPr>
              <a:t>in the </a:t>
            </a:r>
            <a:r>
              <a:rPr lang="en-US" sz="4200" dirty="0" smtClean="0">
                <a:solidFill>
                  <a:schemeClr val="accent6">
                    <a:lumMod val="50000"/>
                  </a:schemeClr>
                </a:solidFill>
              </a:rPr>
              <a:t>underground of Pt. L</a:t>
            </a:r>
            <a:endParaRPr lang="en-US" sz="4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8" name="Group 7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9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05528" cy="156565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27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58445" y="2627327"/>
            <a:ext cx="17050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42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b="1" dirty="0" smtClean="0">
                <a:solidFill>
                  <a:srgbClr val="00B0F0"/>
                </a:solidFill>
              </a:rPr>
              <a:t>Point </a:t>
            </a:r>
            <a:r>
              <a:rPr lang="en-US" b="1" dirty="0">
                <a:solidFill>
                  <a:srgbClr val="00B0F0"/>
                </a:solidFill>
              </a:rPr>
              <a:t>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0084" y="1242332"/>
            <a:ext cx="136043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42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sz="2800" i="1" dirty="0" smtClean="0"/>
              <a:t>Level -1</a:t>
            </a:r>
          </a:p>
          <a:p>
            <a:r>
              <a:rPr lang="en-US" sz="2800" i="1" dirty="0" smtClean="0"/>
              <a:t>Klystron</a:t>
            </a:r>
          </a:p>
          <a:p>
            <a:r>
              <a:rPr lang="en-US" sz="2800" i="1" dirty="0" smtClean="0"/>
              <a:t>Gallery</a:t>
            </a:r>
            <a:endParaRPr lang="en-US" sz="28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260084" y="4104654"/>
            <a:ext cx="184197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42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sz="2800" i="1" dirty="0" smtClean="0"/>
              <a:t>Level -2</a:t>
            </a:r>
          </a:p>
          <a:p>
            <a:r>
              <a:rPr lang="en-US" sz="2800" i="1" dirty="0" smtClean="0"/>
              <a:t>Accelerator</a:t>
            </a:r>
          </a:p>
          <a:p>
            <a:r>
              <a:rPr lang="en-US" sz="2800" i="1" dirty="0" smtClean="0"/>
              <a:t>Tunnel</a:t>
            </a:r>
            <a:endParaRPr lang="en-US" sz="2800" i="1" dirty="0"/>
          </a:p>
        </p:txBody>
      </p:sp>
      <p:sp>
        <p:nvSpPr>
          <p:cNvPr id="18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16651" y="2410534"/>
            <a:ext cx="2978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4,800 kW dissipated to the air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Over 2014 m -&gt; 2.38 kW/m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2765" y="3877176"/>
            <a:ext cx="9144000" cy="300029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198577" y="3214191"/>
            <a:ext cx="2945165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42E6CB"/>
                </a:solidFill>
              </a:rPr>
              <a:t>240 local AHU of 20 kW each </a:t>
            </a:r>
          </a:p>
          <a:p>
            <a:r>
              <a:rPr lang="en-US" i="1" dirty="0" smtClean="0">
                <a:solidFill>
                  <a:srgbClr val="42E6CB"/>
                </a:solidFill>
              </a:rPr>
              <a:t>One unit every 8.4 m</a:t>
            </a:r>
          </a:p>
        </p:txBody>
      </p:sp>
    </p:spTree>
    <p:extLst>
      <p:ext uri="{BB962C8B-B14F-4D97-AF65-F5344CB8AC3E}">
        <p14:creationId xmlns:p14="http://schemas.microsoft.com/office/powerpoint/2010/main" val="381545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" grpId="0"/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8" name="Group 7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9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05528" cy="156565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28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4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98577" y="3214191"/>
            <a:ext cx="2945165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42E6CB"/>
                </a:solidFill>
              </a:rPr>
              <a:t>240 local AHU of 20 kW each </a:t>
            </a:r>
          </a:p>
          <a:p>
            <a:r>
              <a:rPr lang="en-US" i="1" dirty="0" smtClean="0">
                <a:solidFill>
                  <a:srgbClr val="42E6CB"/>
                </a:solidFill>
              </a:rPr>
              <a:t>One unit every 8.4 m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574" y="1644338"/>
            <a:ext cx="3777411" cy="500328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8849" y="1644338"/>
            <a:ext cx="3830269" cy="5003288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-52221" y="370757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pPr marL="171450" lvl="1">
              <a:spcBef>
                <a:spcPts val="1000"/>
              </a:spcBef>
              <a:buClr>
                <a:schemeClr val="tx1"/>
              </a:buClr>
            </a:pPr>
            <a:r>
              <a:rPr lang="en-US" sz="4200" dirty="0">
                <a:solidFill>
                  <a:schemeClr val="accent6">
                    <a:lumMod val="50000"/>
                  </a:schemeClr>
                </a:solidFill>
              </a:rPr>
              <a:t>Ventilation of the RF </a:t>
            </a:r>
            <a:r>
              <a:rPr lang="en-US" sz="4200" dirty="0" smtClean="0">
                <a:solidFill>
                  <a:schemeClr val="accent6">
                    <a:lumMod val="50000"/>
                  </a:schemeClr>
                </a:solidFill>
              </a:rPr>
              <a:t>areas </a:t>
            </a:r>
            <a:r>
              <a:rPr lang="en-US" sz="4200" dirty="0">
                <a:solidFill>
                  <a:schemeClr val="accent6">
                    <a:lumMod val="50000"/>
                  </a:schemeClr>
                </a:solidFill>
              </a:rPr>
              <a:t>in the </a:t>
            </a:r>
            <a:r>
              <a:rPr lang="en-US" sz="4200" dirty="0" smtClean="0">
                <a:solidFill>
                  <a:schemeClr val="accent6">
                    <a:lumMod val="50000"/>
                  </a:schemeClr>
                </a:solidFill>
              </a:rPr>
              <a:t>underground of Pt. L</a:t>
            </a:r>
            <a:endParaRPr lang="en-US" sz="4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86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135256" y="317048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  <p:sp>
        <p:nvSpPr>
          <p:cNvPr id="6" name="Rectangle 5"/>
          <p:cNvSpPr/>
          <p:nvPr/>
        </p:nvSpPr>
        <p:spPr>
          <a:xfrm>
            <a:off x="277125" y="1147879"/>
            <a:ext cx="1156095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Get needed data from users and other services, including FCC-</a:t>
            </a:r>
            <a:r>
              <a:rPr lang="en-GB" sz="2400" dirty="0" err="1" smtClean="0">
                <a:solidFill>
                  <a:schemeClr val="accent1">
                    <a:lumMod val="50000"/>
                  </a:schemeClr>
                </a:solidFill>
              </a:rPr>
              <a:t>hh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lvl="1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Call for Tenders for consultants;</a:t>
            </a:r>
          </a:p>
          <a:p>
            <a:pPr lvl="2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Selection criteria: Experience, Qualified Personnel, Software,…</a:t>
            </a:r>
          </a:p>
          <a:p>
            <a:pPr lvl="2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Deliverables: </a:t>
            </a:r>
          </a:p>
          <a:p>
            <a:pPr lvl="3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What : </a:t>
            </a:r>
          </a:p>
          <a:p>
            <a:pPr lvl="4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Cost estimate of baseline design;</a:t>
            </a:r>
          </a:p>
          <a:p>
            <a:pPr lvl="4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New design in search of efficiency;</a:t>
            </a:r>
          </a:p>
          <a:p>
            <a:pPr lvl="3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Solid basis: </a:t>
            </a:r>
          </a:p>
          <a:p>
            <a:pPr lvl="4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Calculations;</a:t>
            </a:r>
          </a:p>
          <a:p>
            <a:pPr lvl="4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Previous experience;</a:t>
            </a:r>
          </a:p>
          <a:p>
            <a:pPr lvl="4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Measurements.</a:t>
            </a:r>
          </a:p>
          <a:p>
            <a:pPr lvl="1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Accompany the consultants through the project and be a facilitator between them and the different stakeholders</a:t>
            </a:r>
          </a:p>
          <a:p>
            <a:pPr lvl="1" indent="-285750">
              <a:spcBef>
                <a:spcPts val="4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Produce documentation for the next Design Review.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8" name="Group 7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9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05528" cy="156565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29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4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84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kern="0" dirty="0" smtClean="0">
                <a:solidFill>
                  <a:srgbClr val="002060"/>
                </a:solidFill>
                <a:latin typeface="Arial"/>
              </a:rPr>
              <a:t>Introduction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4030"/>
            <a:ext cx="10515600" cy="4351338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Cooling: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Environmental aspects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Energy consumption and waste heat recovery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Cost of installation for FCC-</a:t>
            </a:r>
            <a:r>
              <a:rPr lang="en-US" dirty="0" err="1" smtClean="0">
                <a:solidFill>
                  <a:srgbClr val="002060"/>
                </a:solidFill>
              </a:rPr>
              <a:t>ee</a:t>
            </a:r>
            <a:r>
              <a:rPr lang="en-US" dirty="0" smtClean="0">
                <a:solidFill>
                  <a:srgbClr val="002060"/>
                </a:solidFill>
              </a:rPr>
              <a:t> and cost of modification for FCC-</a:t>
            </a:r>
            <a:r>
              <a:rPr lang="en-US" dirty="0" err="1" smtClean="0">
                <a:solidFill>
                  <a:srgbClr val="002060"/>
                </a:solidFill>
              </a:rPr>
              <a:t>hh</a:t>
            </a:r>
            <a:endParaRPr lang="en-US" dirty="0" smtClean="0">
              <a:solidFill>
                <a:srgbClr val="002060"/>
              </a:solidFill>
            </a:endParaRP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Safety aspects (firefighting water)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Ventilation: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Connected to safety studies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Environmental </a:t>
            </a:r>
            <a:r>
              <a:rPr lang="en-US" dirty="0">
                <a:solidFill>
                  <a:srgbClr val="002060"/>
                </a:solidFill>
              </a:rPr>
              <a:t>a</a:t>
            </a:r>
            <a:r>
              <a:rPr lang="en-US" dirty="0" smtClean="0">
                <a:solidFill>
                  <a:srgbClr val="002060"/>
                </a:solidFill>
              </a:rPr>
              <a:t>spects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Costs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Particular technical challenges in the tunnel and in the RF points.</a:t>
            </a:r>
          </a:p>
          <a:p>
            <a:pPr lvl="1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12" name="Group 11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13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  <p:sp>
          <p:nvSpPr>
            <p:cNvPr id="14" name="Textfeld 4">
              <a:extLst>
                <a:ext uri="{FF2B5EF4-FFF2-40B4-BE49-F238E27FC236}">
                  <a16:creationId xmlns:a16="http://schemas.microsoft.com/office/drawing/2014/main" id="{166EE289-1342-8A4E-B536-239AD22667A6}"/>
                </a:ext>
              </a:extLst>
            </p:cNvPr>
            <p:cNvSpPr txBox="1"/>
            <p:nvPr/>
          </p:nvSpPr>
          <p:spPr>
            <a:xfrm>
              <a:off x="1919485" y="146977"/>
              <a:ext cx="2038500" cy="1700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2</a:t>
              </a:r>
              <a:r>
                <a:rPr lang="en-US" sz="1100" dirty="0" smtClean="0">
                  <a:solidFill>
                    <a:schemeClr val="bg1"/>
                  </a:solidFill>
                </a:rPr>
                <a:t> June 2022 </a:t>
              </a:r>
              <a:r>
                <a:rPr lang="en-US" sz="1100" dirty="0">
                  <a:solidFill>
                    <a:schemeClr val="bg1"/>
                  </a:solidFill>
                </a:rPr>
                <a:t>/ </a:t>
              </a:r>
              <a:r>
                <a:rPr lang="en-US" sz="1100" dirty="0" smtClean="0">
                  <a:solidFill>
                    <a:schemeClr val="bg1"/>
                  </a:solidFill>
                </a:rPr>
                <a:t>FCC week 202</a:t>
              </a:r>
              <a:endParaRPr lang="de-AT" sz="1100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3</a:t>
            </a:fld>
            <a:endParaRPr lang="de-AT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8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 txBox="1">
            <a:spLocks/>
          </p:cNvSpPr>
          <p:nvPr/>
        </p:nvSpPr>
        <p:spPr>
          <a:xfrm>
            <a:off x="442800" y="1788663"/>
            <a:ext cx="8263350" cy="1790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Thank you </a:t>
            </a:r>
            <a:br>
              <a:rPr lang="en-US" smtClean="0"/>
            </a:br>
            <a:r>
              <a:rPr lang="en-US" smtClean="0"/>
              <a:t>for your attention.</a:t>
            </a:r>
            <a:endParaRPr lang="de-A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7471"/>
            <a:ext cx="12192000" cy="6872941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 txBox="1">
            <a:spLocks/>
          </p:cNvSpPr>
          <p:nvPr/>
        </p:nvSpPr>
        <p:spPr>
          <a:xfrm>
            <a:off x="1796679" y="2684013"/>
            <a:ext cx="8263350" cy="17907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685800" rtl="0" eaLnBrk="1" latinLnBrk="0" hangingPunct="1">
              <a:lnSpc>
                <a:spcPts val="3563"/>
              </a:lnSpc>
              <a:spcBef>
                <a:spcPct val="0"/>
              </a:spcBef>
              <a:buNone/>
              <a:defRPr sz="3375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ts val="3563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75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Thank you </a:t>
            </a:r>
            <a:br>
              <a:rPr kumimoji="0" lang="en-US" sz="3375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3375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for your attention.</a:t>
            </a:r>
            <a:endParaRPr kumimoji="0" lang="de-AT" sz="33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8" name="Group 7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9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05528" cy="156565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30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4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37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504056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latin typeface="Arial"/>
              </a:rPr>
              <a:t>               </a:t>
            </a:r>
            <a:r>
              <a:rPr lang="en-US" sz="3200" kern="0" dirty="0">
                <a:solidFill>
                  <a:srgbClr val="0F124A"/>
                </a:solidFill>
                <a:latin typeface="Arial"/>
              </a:rPr>
              <a:t>European Strategy for Particle </a:t>
            </a:r>
            <a:r>
              <a:rPr lang="en-US" sz="3200" kern="0" dirty="0" smtClean="0">
                <a:solidFill>
                  <a:srgbClr val="0F124A"/>
                </a:solidFill>
                <a:latin typeface="Arial"/>
              </a:rPr>
              <a:t>Physics 2020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rgbClr val="0F124A"/>
                </a:solidFill>
                <a:latin typeface="Arial"/>
              </a:rPr>
              <a:t> </a:t>
            </a:r>
            <a:r>
              <a:rPr lang="en-US" sz="3200" kern="0" dirty="0">
                <a:solidFill>
                  <a:srgbClr val="0F124A"/>
                </a:solidFill>
                <a:latin typeface="Arial"/>
              </a:rPr>
              <a:t>update document</a:t>
            </a:r>
            <a:endParaRPr kumimoji="0" lang="en-US" sz="3200" b="1" i="0" u="none" strike="noStrike" kern="0" cap="none" spc="0" normalizeH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A36AE54F-A810-C84A-834F-460747F4CE72}"/>
              </a:ext>
            </a:extLst>
          </p:cNvPr>
          <p:cNvSpPr txBox="1">
            <a:spLocks/>
          </p:cNvSpPr>
          <p:nvPr/>
        </p:nvSpPr>
        <p:spPr>
          <a:xfrm>
            <a:off x="104099" y="1700973"/>
            <a:ext cx="11587259" cy="369006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0000" lvl="3" indent="0">
              <a:buFont typeface="Arial"/>
              <a:buNone/>
            </a:pPr>
            <a:r>
              <a:rPr lang="en-GB" sz="2800" b="1" i="1" dirty="0"/>
              <a:t>Core paragraph and main request “order of the further FCC study</a:t>
            </a:r>
            <a:r>
              <a:rPr lang="en-GB" sz="2800" b="1" i="1" dirty="0" smtClean="0"/>
              <a:t>”:</a:t>
            </a:r>
            <a:endParaRPr lang="en-GB" sz="2400" b="1" i="1" dirty="0"/>
          </a:p>
          <a:p>
            <a:pPr marL="540000" lvl="3" indent="0">
              <a:buNone/>
            </a:pPr>
            <a:r>
              <a:rPr lang="en-GB" sz="2800" b="1" dirty="0">
                <a:solidFill>
                  <a:srgbClr val="3030A4"/>
                </a:solidFill>
              </a:rPr>
              <a:t>“</a:t>
            </a:r>
            <a:r>
              <a:rPr lang="en-GB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Europe, </a:t>
            </a:r>
            <a:r>
              <a:rPr lang="en-GB" sz="28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together with its international </a:t>
            </a:r>
            <a:r>
              <a:rPr lang="en-GB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partners, </a:t>
            </a:r>
            <a:r>
              <a:rPr lang="en-GB" sz="28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should investigate th</a:t>
            </a:r>
            <a:r>
              <a:rPr lang="en-GB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 </a:t>
            </a:r>
            <a:r>
              <a:rPr lang="en-GB" sz="2800" b="1" dirty="0">
                <a:solidFill>
                  <a:srgbClr val="FF0000"/>
                </a:solidFill>
              </a:rPr>
              <a:t>technical and financial feasibility of a future hadron collider at CERN </a:t>
            </a:r>
            <a:r>
              <a:rPr lang="en-GB" sz="28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with a centre-of-mass energy of at least 100 </a:t>
            </a:r>
            <a:r>
              <a:rPr lang="en-GB" sz="2800" b="1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TeV</a:t>
            </a:r>
            <a:r>
              <a:rPr lang="en-GB" sz="28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 and with an electron-positron Higgs and electroweak factory as a possible first stage</a:t>
            </a:r>
            <a:r>
              <a:rPr lang="en-GB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.</a:t>
            </a:r>
          </a:p>
          <a:p>
            <a:pPr marL="540000" lvl="3" indent="0">
              <a:buNone/>
            </a:pPr>
            <a:r>
              <a:rPr lang="en-GB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2800" b="1" dirty="0">
                <a:solidFill>
                  <a:srgbClr val="3030A4"/>
                </a:solidFill>
              </a:rPr>
              <a:t>Such a feasibility study of the </a:t>
            </a:r>
            <a:r>
              <a:rPr lang="en-GB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colliders and </a:t>
            </a:r>
            <a:r>
              <a:rPr lang="en-GB" sz="2800" b="1" dirty="0">
                <a:solidFill>
                  <a:srgbClr val="3030A4"/>
                </a:solidFill>
              </a:rPr>
              <a:t>related infrastructure should be established as a global endeavour and be completed on the timescale of the next Strategy update</a:t>
            </a:r>
            <a:r>
              <a:rPr lang="en-GB" sz="2800" b="1" dirty="0" smtClean="0">
                <a:solidFill>
                  <a:srgbClr val="3030A4"/>
                </a:solidFill>
              </a:rPr>
              <a:t>.” </a:t>
            </a:r>
            <a:r>
              <a:rPr lang="en-GB" b="1" dirty="0">
                <a:solidFill>
                  <a:srgbClr val="3030A4"/>
                </a:solidFill>
              </a:rPr>
              <a:t>(</a:t>
            </a:r>
            <a:r>
              <a:rPr lang="en-US" b="1" dirty="0">
                <a:solidFill>
                  <a:srgbClr val="3030A4"/>
                </a:solidFill>
              </a:rPr>
              <a:t>Feasibility study to be delivered end 2025 as input for ESPP Update expected for </a:t>
            </a:r>
            <a:r>
              <a:rPr lang="en-US" b="1" dirty="0" smtClean="0">
                <a:solidFill>
                  <a:srgbClr val="3030A4"/>
                </a:solidFill>
              </a:rPr>
              <a:t>2026/2027, </a:t>
            </a:r>
            <a:r>
              <a:rPr lang="en-US" b="1" dirty="0">
                <a:solidFill>
                  <a:srgbClr val="3030A4"/>
                </a:solidFill>
              </a:rPr>
              <a:t>)</a:t>
            </a:r>
            <a:endParaRPr lang="en-GB" sz="2800" b="1" dirty="0">
              <a:solidFill>
                <a:srgbClr val="3030A4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5743" y="5579842"/>
            <a:ext cx="108924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i="1" dirty="0" smtClean="0"/>
              <a:t>From </a:t>
            </a:r>
            <a:r>
              <a:rPr lang="en-GB" i="1" dirty="0" err="1" smtClean="0"/>
              <a:t>Benedikt’s</a:t>
            </a:r>
            <a:r>
              <a:rPr lang="en-GB" i="1" dirty="0" smtClean="0"/>
              <a:t> talk last year referring to CERN DG</a:t>
            </a:r>
            <a:r>
              <a:rPr lang="en-GB" dirty="0" smtClean="0"/>
              <a:t>: </a:t>
            </a:r>
          </a:p>
          <a:p>
            <a:pPr>
              <a:defRPr/>
            </a:pPr>
            <a:r>
              <a:rPr lang="en-GB" dirty="0" smtClean="0"/>
              <a:t>Technologies </a:t>
            </a:r>
            <a:r>
              <a:rPr lang="en-GB" dirty="0"/>
              <a:t>of machine and </a:t>
            </a:r>
            <a:r>
              <a:rPr lang="en-GB" dirty="0" smtClean="0"/>
              <a:t>experiments:  </a:t>
            </a:r>
            <a:r>
              <a:rPr lang="en-US" dirty="0" smtClean="0">
                <a:solidFill>
                  <a:srgbClr val="C00000"/>
                </a:solidFill>
                <a:cs typeface="ＭＳ Ｐゴシック" panose="020B0600070205080204" pitchFamily="34" charset="-128"/>
                <a:sym typeface="Wingdings" pitchFamily="2" charset="2"/>
              </a:rPr>
              <a:t> First </a:t>
            </a:r>
            <a:r>
              <a:rPr lang="en-US" dirty="0">
                <a:solidFill>
                  <a:srgbClr val="C00000"/>
                </a:solidFill>
                <a:cs typeface="ＭＳ Ｐゴシック" panose="020B0600070205080204" pitchFamily="34" charset="-128"/>
                <a:sym typeface="Wingdings" pitchFamily="2" charset="2"/>
              </a:rPr>
              <a:t>priority of feasibility study: magnets; </a:t>
            </a:r>
            <a:r>
              <a:rPr lang="en-US" dirty="0" err="1">
                <a:solidFill>
                  <a:srgbClr val="C00000"/>
                </a:solidFill>
                <a:cs typeface="ＭＳ Ｐゴシック" panose="020B0600070205080204" pitchFamily="34" charset="-128"/>
                <a:sym typeface="Wingdings" pitchFamily="2" charset="2"/>
              </a:rPr>
              <a:t>minimise</a:t>
            </a:r>
            <a:r>
              <a:rPr lang="en-US" dirty="0">
                <a:solidFill>
                  <a:srgbClr val="C00000"/>
                </a:solidFill>
                <a:cs typeface="ＭＳ Ｐゴシック" panose="020B0600070205080204" pitchFamily="34" charset="-128"/>
                <a:sym typeface="Wingdings" pitchFamily="2" charset="2"/>
              </a:rPr>
              <a:t> environmental impact; energy efficiency </a:t>
            </a:r>
            <a:r>
              <a:rPr lang="en-US" dirty="0" smtClean="0">
                <a:solidFill>
                  <a:srgbClr val="C00000"/>
                </a:solidFill>
                <a:cs typeface="ＭＳ Ｐゴシック" panose="020B0600070205080204" pitchFamily="34" charset="-128"/>
                <a:sym typeface="Wingdings" pitchFamily="2" charset="2"/>
              </a:rPr>
              <a:t>and </a:t>
            </a:r>
            <a:r>
              <a:rPr lang="en-US" dirty="0">
                <a:solidFill>
                  <a:srgbClr val="C00000"/>
                </a:solidFill>
                <a:cs typeface="ＭＳ Ｐゴシック" panose="020B0600070205080204" pitchFamily="34" charset="-128"/>
                <a:sym typeface="Wingdings" pitchFamily="2" charset="2"/>
              </a:rPr>
              <a:t>recovery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9" name="Group 8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13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4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6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70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448887" y="4657472"/>
            <a:ext cx="3558881" cy="7125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48887" y="3981796"/>
            <a:ext cx="3558881" cy="6417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ular Callout 15"/>
          <p:cNvSpPr/>
          <p:nvPr/>
        </p:nvSpPr>
        <p:spPr>
          <a:xfrm>
            <a:off x="119336" y="2328287"/>
            <a:ext cx="3888432" cy="3116938"/>
          </a:xfrm>
          <a:prstGeom prst="wedgeRectCallout">
            <a:avLst>
              <a:gd name="adj1" fmla="val -20148"/>
              <a:gd name="adj2" fmla="val -5958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dirty="0" smtClean="0">
                <a:solidFill>
                  <a:schemeClr val="tx1"/>
                </a:solidFill>
              </a:rPr>
              <a:t>Review, </a:t>
            </a:r>
            <a:r>
              <a:rPr lang="en-GB" dirty="0">
                <a:solidFill>
                  <a:schemeClr val="tx1"/>
                </a:solidFill>
              </a:rPr>
              <a:t>collection and update of CV </a:t>
            </a:r>
            <a:r>
              <a:rPr lang="en-GB" b="1" dirty="0">
                <a:solidFill>
                  <a:schemeClr val="tx1"/>
                </a:solidFill>
              </a:rPr>
              <a:t>user requirements for FCC-</a:t>
            </a:r>
            <a:r>
              <a:rPr lang="en-GB" b="1" dirty="0" err="1">
                <a:solidFill>
                  <a:schemeClr val="tx1"/>
                </a:solidFill>
              </a:rPr>
              <a:t>ee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for each surface </a:t>
            </a:r>
            <a:r>
              <a:rPr lang="en-GB" dirty="0" smtClean="0">
                <a:solidFill>
                  <a:schemeClr val="tx1"/>
                </a:solidFill>
              </a:rPr>
              <a:t>point, including </a:t>
            </a:r>
            <a:r>
              <a:rPr lang="en-GB" dirty="0">
                <a:solidFill>
                  <a:schemeClr val="tx1"/>
                </a:solidFill>
              </a:rPr>
              <a:t>CV building and plants specification (assuming no change on FCC-hh requirements</a:t>
            </a:r>
            <a:r>
              <a:rPr lang="en-GB" dirty="0" smtClean="0">
                <a:solidFill>
                  <a:schemeClr val="tx1"/>
                </a:solidFill>
              </a:rPr>
              <a:t>); this is</a:t>
            </a:r>
          </a:p>
          <a:p>
            <a:pPr lvl="0" algn="ctr"/>
            <a:r>
              <a:rPr lang="en-GB" dirty="0" smtClean="0">
                <a:solidFill>
                  <a:schemeClr val="tx1"/>
                </a:solidFill>
              </a:rPr>
              <a:t> </a:t>
            </a:r>
            <a:endParaRPr lang="de-CH" sz="1600" dirty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à"/>
            </a:pPr>
            <a:r>
              <a:rPr lang="en-GB" dirty="0" smtClean="0">
                <a:solidFill>
                  <a:schemeClr val="tx1"/>
                </a:solidFill>
              </a:rPr>
              <a:t>input </a:t>
            </a:r>
            <a:r>
              <a:rPr lang="en-GB" dirty="0">
                <a:solidFill>
                  <a:schemeClr val="tx1"/>
                </a:solidFill>
              </a:rPr>
              <a:t>for iteration in particular with safety </a:t>
            </a:r>
            <a:r>
              <a:rPr lang="en-GB" dirty="0" smtClean="0">
                <a:solidFill>
                  <a:schemeClr val="tx1"/>
                </a:solidFill>
              </a:rPr>
              <a:t>concepts</a:t>
            </a:r>
          </a:p>
          <a:p>
            <a:pPr marL="285750" indent="-285750" algn="just">
              <a:buFont typeface="Wingdings" panose="05000000000000000000" pitchFamily="2" charset="2"/>
              <a:buChar char="à"/>
            </a:pPr>
            <a:r>
              <a:rPr lang="en-GB" dirty="0" smtClean="0">
                <a:solidFill>
                  <a:schemeClr val="tx1"/>
                </a:solidFill>
              </a:rPr>
              <a:t>starting </a:t>
            </a:r>
            <a:r>
              <a:rPr lang="en-GB" dirty="0">
                <a:solidFill>
                  <a:schemeClr val="tx1"/>
                </a:solidFill>
              </a:rPr>
              <a:t>point for external </a:t>
            </a:r>
            <a:r>
              <a:rPr lang="en-GB" dirty="0" smtClean="0">
                <a:solidFill>
                  <a:schemeClr val="tx1"/>
                </a:solidFill>
              </a:rPr>
              <a:t>consultant </a:t>
            </a:r>
            <a:r>
              <a:rPr lang="en-GB" dirty="0">
                <a:solidFill>
                  <a:schemeClr val="tx1"/>
                </a:solidFill>
              </a:rPr>
              <a:t>contract(s) for CV concept plan and design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27385"/>
            <a:ext cx="12192000" cy="630875"/>
          </a:xfrm>
          <a:prstGeom prst="rect">
            <a:avLst/>
          </a:prstGeom>
          <a:solidFill>
            <a:srgbClr val="0F124A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dirty="0" smtClean="0">
                <a:solidFill>
                  <a:schemeClr val="bg1"/>
                </a:solidFill>
                <a:latin typeface="+mn-lt"/>
              </a:rPr>
              <a:t>              Main </a:t>
            </a:r>
            <a:r>
              <a:rPr lang="en-GB" dirty="0">
                <a:solidFill>
                  <a:schemeClr val="bg1"/>
                </a:solidFill>
                <a:latin typeface="+mn-lt"/>
              </a:rPr>
              <a:t>topics and milestones for CV activities</a:t>
            </a:r>
            <a:endParaRPr lang="en-GB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328225" y="1520788"/>
            <a:ext cx="11557284" cy="504056"/>
          </a:xfrm>
          <a:prstGeom prst="homePlat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smtClean="0">
                <a:solidFill>
                  <a:schemeClr val="tx1"/>
                </a:solidFill>
              </a:rPr>
              <a:t>2021		2022		2023		2024		2025		2026	</a:t>
            </a:r>
            <a:endParaRPr lang="de-CH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1060" y="4623564"/>
            <a:ext cx="1614962" cy="2161046"/>
          </a:xfrm>
          <a:prstGeom prst="rect">
            <a:avLst/>
          </a:prstGeom>
          <a:noFill/>
          <a:ln w="47625">
            <a:solidFill>
              <a:srgbClr val="00B05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8904312" y="6309320"/>
            <a:ext cx="237626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M</a:t>
            </a:r>
            <a:r>
              <a:rPr lang="de-DE" smtClean="0"/>
              <a:t>. Benedikt, </a:t>
            </a:r>
            <a:r>
              <a:rPr lang="de-DE" dirty="0" smtClean="0"/>
              <a:t>18.1.2021</a:t>
            </a:r>
            <a:endParaRPr lang="de-CH" dirty="0"/>
          </a:p>
        </p:txBody>
      </p:sp>
      <p:sp>
        <p:nvSpPr>
          <p:cNvPr id="5" name="TextBox 4"/>
          <p:cNvSpPr txBox="1"/>
          <p:nvPr/>
        </p:nvSpPr>
        <p:spPr>
          <a:xfrm>
            <a:off x="3854557" y="759572"/>
            <a:ext cx="3887891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Main system design </a:t>
            </a:r>
            <a:r>
              <a:rPr lang="en-GB" sz="2400" b="1" dirty="0" smtClean="0"/>
              <a:t>activities</a:t>
            </a:r>
            <a:endParaRPr lang="de-CH" sz="24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207568" y="1502126"/>
            <a:ext cx="0" cy="535158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079776" y="1511457"/>
            <a:ext cx="0" cy="535158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79976" y="1511457"/>
            <a:ext cx="0" cy="535158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680176" y="1511457"/>
            <a:ext cx="0" cy="535158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9624392" y="1511457"/>
            <a:ext cx="0" cy="535158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ular Callout 23"/>
          <p:cNvSpPr/>
          <p:nvPr/>
        </p:nvSpPr>
        <p:spPr>
          <a:xfrm>
            <a:off x="4231735" y="2328287"/>
            <a:ext cx="2880320" cy="2224767"/>
          </a:xfrm>
          <a:prstGeom prst="wedgeRectCallout">
            <a:avLst>
              <a:gd name="adj1" fmla="val -58410"/>
              <a:gd name="adj2" fmla="val -6289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b="1" dirty="0" smtClean="0">
                <a:solidFill>
                  <a:schemeClr val="tx1"/>
                </a:solidFill>
              </a:rPr>
              <a:t>Refined </a:t>
            </a:r>
            <a:r>
              <a:rPr lang="en-GB" b="1" dirty="0">
                <a:solidFill>
                  <a:schemeClr val="tx1"/>
                </a:solidFill>
              </a:rPr>
              <a:t>concept design</a:t>
            </a:r>
            <a:r>
              <a:rPr lang="en-GB" dirty="0">
                <a:solidFill>
                  <a:schemeClr val="tx1"/>
                </a:solidFill>
              </a:rPr>
              <a:t> of </a:t>
            </a:r>
            <a:r>
              <a:rPr lang="en-GB">
                <a:solidFill>
                  <a:schemeClr val="tx1"/>
                </a:solidFill>
              </a:rPr>
              <a:t>CV </a:t>
            </a:r>
            <a:r>
              <a:rPr lang="en-GB" smtClean="0">
                <a:solidFill>
                  <a:schemeClr val="tx1"/>
                </a:solidFill>
              </a:rPr>
              <a:t>infrastructures, </a:t>
            </a:r>
            <a:r>
              <a:rPr lang="en-GB" dirty="0">
                <a:solidFill>
                  <a:schemeClr val="tx1"/>
                </a:solidFill>
              </a:rPr>
              <a:t>also taking into account later evolution to </a:t>
            </a:r>
            <a:r>
              <a:rPr lang="en-GB" dirty="0" smtClean="0">
                <a:solidFill>
                  <a:schemeClr val="tx1"/>
                </a:solidFill>
              </a:rPr>
              <a:t>FCC-hh; this is</a:t>
            </a:r>
          </a:p>
          <a:p>
            <a:pPr lvl="0" algn="ctr"/>
            <a:r>
              <a:rPr lang="en-GB" sz="1600" dirty="0">
                <a:solidFill>
                  <a:schemeClr val="tx1"/>
                </a:solidFill>
              </a:rPr>
              <a:t> </a:t>
            </a:r>
            <a:endParaRPr lang="de-CH" sz="1400" dirty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à"/>
            </a:pPr>
            <a:r>
              <a:rPr lang="en-GB" dirty="0">
                <a:solidFill>
                  <a:schemeClr val="tx1"/>
                </a:solidFill>
              </a:rPr>
              <a:t>input for start of Environmental Evaluation </a:t>
            </a:r>
            <a:r>
              <a:rPr lang="en-GB" dirty="0" smtClean="0">
                <a:solidFill>
                  <a:schemeClr val="tx1"/>
                </a:solidFill>
              </a:rPr>
              <a:t>process</a:t>
            </a:r>
            <a:endParaRPr lang="de-CH" dirty="0" smtClean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26" name="Rectangular Callout 25"/>
          <p:cNvSpPr/>
          <p:nvPr/>
        </p:nvSpPr>
        <p:spPr>
          <a:xfrm>
            <a:off x="8760296" y="695931"/>
            <a:ext cx="2520280" cy="481469"/>
          </a:xfrm>
          <a:prstGeom prst="wedgeRectCallout">
            <a:avLst>
              <a:gd name="adj1" fmla="val -18590"/>
              <a:gd name="adj2" fmla="val 12257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</a:rPr>
              <a:t>Feasibility Design Report</a:t>
            </a:r>
            <a:endParaRPr lang="de-CH" b="1" dirty="0">
              <a:solidFill>
                <a:schemeClr val="tx1"/>
              </a:solidFill>
            </a:endParaRPr>
          </a:p>
        </p:txBody>
      </p:sp>
      <p:sp>
        <p:nvSpPr>
          <p:cNvPr id="27" name="Rectangular Callout 26"/>
          <p:cNvSpPr/>
          <p:nvPr/>
        </p:nvSpPr>
        <p:spPr>
          <a:xfrm>
            <a:off x="8061785" y="2357001"/>
            <a:ext cx="3917301" cy="2266563"/>
          </a:xfrm>
          <a:prstGeom prst="wedgeRectCallout">
            <a:avLst>
              <a:gd name="adj1" fmla="val -62950"/>
              <a:gd name="adj2" fmla="val -6395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b="1" dirty="0" smtClean="0">
                <a:solidFill>
                  <a:schemeClr val="tx1"/>
                </a:solidFill>
              </a:rPr>
              <a:t>(</a:t>
            </a:r>
            <a:r>
              <a:rPr lang="en-GB" b="1" dirty="0">
                <a:solidFill>
                  <a:schemeClr val="tx1"/>
                </a:solidFill>
              </a:rPr>
              <a:t>P</a:t>
            </a:r>
            <a:r>
              <a:rPr lang="en-GB" b="1" dirty="0" smtClean="0">
                <a:solidFill>
                  <a:schemeClr val="tx1"/>
                </a:solidFill>
              </a:rPr>
              <a:t>re-</a:t>
            </a:r>
            <a:r>
              <a:rPr lang="en-GB" b="1" dirty="0">
                <a:solidFill>
                  <a:schemeClr val="tx1"/>
                </a:solidFill>
              </a:rPr>
              <a:t>)technical design </a:t>
            </a:r>
            <a:r>
              <a:rPr lang="en-GB" dirty="0">
                <a:solidFill>
                  <a:schemeClr val="tx1"/>
                </a:solidFill>
              </a:rPr>
              <a:t>of </a:t>
            </a:r>
            <a:r>
              <a:rPr lang="en-GB">
                <a:solidFill>
                  <a:schemeClr val="tx1"/>
                </a:solidFill>
              </a:rPr>
              <a:t>CV </a:t>
            </a:r>
            <a:r>
              <a:rPr lang="en-GB" smtClean="0">
                <a:solidFill>
                  <a:schemeClr val="tx1"/>
                </a:solidFill>
              </a:rPr>
              <a:t>infrastructures, </a:t>
            </a:r>
            <a:r>
              <a:rPr lang="en-GB" dirty="0">
                <a:solidFill>
                  <a:schemeClr val="tx1"/>
                </a:solidFill>
              </a:rPr>
              <a:t>installation </a:t>
            </a:r>
            <a:r>
              <a:rPr lang="en-GB">
                <a:solidFill>
                  <a:schemeClr val="tx1"/>
                </a:solidFill>
              </a:rPr>
              <a:t>time </a:t>
            </a:r>
            <a:r>
              <a:rPr lang="en-GB" smtClean="0">
                <a:solidFill>
                  <a:schemeClr val="tx1"/>
                </a:solidFill>
              </a:rPr>
              <a:t>plan, </a:t>
            </a:r>
            <a:r>
              <a:rPr lang="en-GB" dirty="0">
                <a:solidFill>
                  <a:schemeClr val="tx1"/>
                </a:solidFill>
              </a:rPr>
              <a:t>cost </a:t>
            </a:r>
            <a:r>
              <a:rPr lang="en-GB" dirty="0" smtClean="0">
                <a:solidFill>
                  <a:schemeClr val="tx1"/>
                </a:solidFill>
              </a:rPr>
              <a:t>estimate; this is</a:t>
            </a:r>
          </a:p>
          <a:p>
            <a:pPr lvl="0" algn="ctr"/>
            <a:r>
              <a:rPr lang="en-GB" dirty="0">
                <a:solidFill>
                  <a:schemeClr val="tx1"/>
                </a:solidFill>
              </a:rPr>
              <a:t> </a:t>
            </a:r>
            <a:endParaRPr lang="de-CH" dirty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à"/>
            </a:pPr>
            <a:r>
              <a:rPr lang="en-GB" dirty="0" smtClean="0">
                <a:solidFill>
                  <a:schemeClr val="tx1"/>
                </a:solidFill>
              </a:rPr>
              <a:t>input </a:t>
            </a:r>
            <a:r>
              <a:rPr lang="en-GB" dirty="0">
                <a:solidFill>
                  <a:schemeClr val="tx1"/>
                </a:solidFill>
              </a:rPr>
              <a:t>for a full iteration of the design with </a:t>
            </a:r>
            <a:r>
              <a:rPr lang="en-GB">
                <a:solidFill>
                  <a:schemeClr val="tx1"/>
                </a:solidFill>
              </a:rPr>
              <a:t>all </a:t>
            </a:r>
            <a:r>
              <a:rPr lang="en-GB" smtClean="0">
                <a:solidFill>
                  <a:schemeClr val="tx1"/>
                </a:solidFill>
              </a:rPr>
              <a:t>users, </a:t>
            </a:r>
            <a:r>
              <a:rPr lang="en-GB" dirty="0">
                <a:solidFill>
                  <a:schemeClr val="tx1"/>
                </a:solidFill>
              </a:rPr>
              <a:t>CE and other systems</a:t>
            </a:r>
          </a:p>
          <a:p>
            <a:pPr marL="285750" indent="-285750" algn="just">
              <a:buFont typeface="Wingdings" panose="05000000000000000000" pitchFamily="2" charset="2"/>
              <a:buChar char="à"/>
            </a:pPr>
            <a:r>
              <a:rPr lang="en-GB" dirty="0">
                <a:solidFill>
                  <a:schemeClr val="tx1"/>
                </a:solidFill>
              </a:rPr>
              <a:t>input for the Feasibility Design </a:t>
            </a:r>
            <a:r>
              <a:rPr lang="en-GB" dirty="0" smtClean="0">
                <a:solidFill>
                  <a:schemeClr val="tx1"/>
                </a:solidFill>
              </a:rPr>
              <a:t>Report</a:t>
            </a:r>
            <a:endParaRPr lang="de-CH" sz="1600" dirty="0">
              <a:solidFill>
                <a:schemeClr val="tx1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486" y="4487427"/>
            <a:ext cx="1614962" cy="2161046"/>
          </a:xfrm>
          <a:prstGeom prst="rect">
            <a:avLst/>
          </a:prstGeom>
          <a:noFill/>
          <a:ln w="47625">
            <a:solidFill>
              <a:srgbClr val="00B050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9072" y="4351290"/>
            <a:ext cx="1614962" cy="2161046"/>
          </a:xfrm>
          <a:prstGeom prst="rect">
            <a:avLst/>
          </a:prstGeom>
          <a:noFill/>
          <a:ln w="47625">
            <a:solidFill>
              <a:srgbClr val="00B050"/>
            </a:solidFill>
          </a:ln>
        </p:spPr>
      </p:pic>
      <p:sp>
        <p:nvSpPr>
          <p:cNvPr id="30" name="TextBox 29"/>
          <p:cNvSpPr txBox="1"/>
          <p:nvPr/>
        </p:nvSpPr>
        <p:spPr>
          <a:xfrm>
            <a:off x="1738677" y="5518948"/>
            <a:ext cx="4144191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de-CH" b="1" dirty="0" smtClean="0"/>
              <a:t>«Work </a:t>
            </a:r>
            <a:r>
              <a:rPr lang="de-CH" b="1" dirty="0"/>
              <a:t>package </a:t>
            </a:r>
            <a:r>
              <a:rPr lang="de-CH" b="1" dirty="0" smtClean="0"/>
              <a:t>descriptions»</a:t>
            </a:r>
          </a:p>
          <a:p>
            <a:r>
              <a:rPr lang="de-DE" smtClean="0"/>
              <a:t>with deliverables, planning/milestones, </a:t>
            </a:r>
            <a:r>
              <a:rPr lang="de-DE" dirty="0" smtClean="0"/>
              <a:t>...</a:t>
            </a:r>
          </a:p>
          <a:p>
            <a:r>
              <a:rPr lang="de-DE" dirty="0" smtClean="0"/>
              <a:t>(useful for planning and follow-up)</a:t>
            </a:r>
            <a:endParaRPr lang="de-CH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319251" y="6076604"/>
            <a:ext cx="3108960" cy="166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24" y="40402"/>
            <a:ext cx="847725" cy="495300"/>
          </a:xfrm>
          <a:prstGeom prst="rect">
            <a:avLst/>
          </a:prstGeom>
        </p:spPr>
      </p:pic>
      <p:sp>
        <p:nvSpPr>
          <p:cNvPr id="31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5</a:t>
            </a:fld>
            <a:endParaRPr lang="de-AT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20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75550" y="740818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/>
              <a:t>  </a:t>
            </a:r>
            <a:r>
              <a:rPr lang="en-US" dirty="0" smtClean="0"/>
              <a:t>Cooling water </a:t>
            </a:r>
            <a:r>
              <a:rPr lang="en-US" dirty="0"/>
              <a:t>FCC-</a:t>
            </a:r>
            <a:r>
              <a:rPr lang="en-US" dirty="0" err="1"/>
              <a:t>ee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11" name="Group 10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12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6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4722726" y="1996580"/>
            <a:ext cx="2542233" cy="108522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Primary cooling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water</a:t>
            </a:r>
            <a:endParaRPr lang="en-US" b="1" dirty="0">
              <a:solidFill>
                <a:schemeClr val="accent6">
                  <a:lumMod val="50000"/>
                </a:schemeClr>
              </a:solidFill>
              <a:sym typeface="Wingdings" pitchFamily="2" charset="2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23408" y="3676329"/>
            <a:ext cx="2542233" cy="108522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Raw water</a:t>
            </a:r>
            <a:endParaRPr lang="en-US" dirty="0">
              <a:solidFill>
                <a:schemeClr val="bg1"/>
              </a:solidFill>
              <a:sym typeface="Wingdings" pitchFamily="2" charset="2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247479" y="3676329"/>
            <a:ext cx="2542233" cy="108522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Demineralised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 water</a:t>
            </a:r>
            <a:endParaRPr lang="en-US" dirty="0">
              <a:solidFill>
                <a:schemeClr val="accent6">
                  <a:lumMod val="50000"/>
                </a:schemeClr>
              </a:solidFill>
              <a:sym typeface="Wingdings" pitchFamily="2" charset="2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171550" y="3676329"/>
            <a:ext cx="2542233" cy="108522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Chilled/Mixed water</a:t>
            </a:r>
            <a:endParaRPr lang="en-US" dirty="0">
              <a:solidFill>
                <a:schemeClr val="accent6">
                  <a:lumMod val="50000"/>
                </a:schemeClr>
              </a:solidFill>
              <a:sym typeface="Wingdings" pitchFamily="2" charset="2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9090695" y="3676329"/>
            <a:ext cx="2542233" cy="108522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Clear water sumps</a:t>
            </a:r>
            <a:endParaRPr lang="en-US" dirty="0">
              <a:solidFill>
                <a:schemeClr val="accent6">
                  <a:lumMod val="50000"/>
                </a:schemeClr>
              </a:solidFill>
              <a:sym typeface="Wingdings" pitchFamily="2" charset="2"/>
            </a:endParaRPr>
          </a:p>
        </p:txBody>
      </p:sp>
      <p:cxnSp>
        <p:nvCxnSpPr>
          <p:cNvPr id="24" name="Straight Arrow Connector 23"/>
          <p:cNvCxnSpPr>
            <a:stCxn id="17" idx="7"/>
          </p:cNvCxnSpPr>
          <p:nvPr/>
        </p:nvCxnSpPr>
        <p:spPr>
          <a:xfrm flipV="1">
            <a:off x="2493340" y="2762250"/>
            <a:ext cx="2354885" cy="1073006"/>
          </a:xfrm>
          <a:prstGeom prst="straightConnector1">
            <a:avLst/>
          </a:prstGeom>
          <a:ln w="25400">
            <a:solidFill>
              <a:schemeClr val="accent4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7" idx="4"/>
          </p:cNvCxnSpPr>
          <p:nvPr/>
        </p:nvCxnSpPr>
        <p:spPr>
          <a:xfrm flipH="1">
            <a:off x="1594523" y="4761551"/>
            <a:ext cx="2" cy="420049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94524" y="5181600"/>
            <a:ext cx="2924071" cy="0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8" idx="4"/>
          </p:cNvCxnSpPr>
          <p:nvPr/>
        </p:nvCxnSpPr>
        <p:spPr>
          <a:xfrm flipV="1">
            <a:off x="4518595" y="4761551"/>
            <a:ext cx="1" cy="420049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518595" y="5181600"/>
            <a:ext cx="2924071" cy="0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7442665" y="4761550"/>
            <a:ext cx="1" cy="420049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2" idx="3"/>
          </p:cNvCxnSpPr>
          <p:nvPr/>
        </p:nvCxnSpPr>
        <p:spPr>
          <a:xfrm flipV="1">
            <a:off x="4552654" y="2922875"/>
            <a:ext cx="542373" cy="745677"/>
          </a:xfrm>
          <a:prstGeom prst="straightConnector1">
            <a:avLst/>
          </a:prstGeom>
          <a:ln w="25400">
            <a:solidFill>
              <a:schemeClr val="accent1">
                <a:lumMod val="40000"/>
                <a:lumOff val="60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6883154" y="2918988"/>
            <a:ext cx="542373" cy="745677"/>
          </a:xfrm>
          <a:prstGeom prst="straightConnector1">
            <a:avLst/>
          </a:prstGeom>
          <a:ln w="25400">
            <a:solidFill>
              <a:schemeClr val="accent1">
                <a:lumMod val="40000"/>
                <a:lumOff val="60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7111924" y="2773424"/>
            <a:ext cx="2354885" cy="1073006"/>
          </a:xfrm>
          <a:prstGeom prst="straightConnector1">
            <a:avLst/>
          </a:prstGeom>
          <a:ln w="25400">
            <a:solidFill>
              <a:schemeClr val="accent1">
                <a:lumMod val="40000"/>
                <a:lumOff val="60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59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270" y="1229468"/>
            <a:ext cx="10515600" cy="5434251"/>
          </a:xfrm>
        </p:spPr>
        <p:txBody>
          <a:bodyPr>
            <a:normAutofit fontScale="70000" lnSpcReduction="20000"/>
          </a:bodyPr>
          <a:lstStyle/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Primary water</a:t>
            </a:r>
          </a:p>
          <a:p>
            <a:pPr marL="742950" lvl="2" indent="-285750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2600" dirty="0" smtClean="0">
                <a:solidFill>
                  <a:schemeClr val="accent6">
                    <a:lumMod val="50000"/>
                  </a:schemeClr>
                </a:solidFill>
              </a:rPr>
              <a:t>Cooling Towers combined with alternative cooling solutions</a:t>
            </a:r>
          </a:p>
          <a:p>
            <a:pPr marL="1200150" lvl="4" indent="-285750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2300" dirty="0" smtClean="0">
                <a:solidFill>
                  <a:schemeClr val="accent6">
                    <a:lumMod val="50000"/>
                  </a:schemeClr>
                </a:solidFill>
              </a:rPr>
              <a:t>Reducing water consumption, visual pollution, noise…</a:t>
            </a:r>
          </a:p>
          <a:p>
            <a:pPr marL="1200150" lvl="3" indent="-285750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</a:rPr>
              <a:t>Waste Heat Recovery options:</a:t>
            </a:r>
          </a:p>
          <a:p>
            <a:pPr marL="1657350" lvl="4" indent="-285750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</a:rPr>
              <a:t>District heating as for LHC;</a:t>
            </a:r>
          </a:p>
          <a:p>
            <a:pPr marL="1657350" lvl="4" indent="-285750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</a:rPr>
              <a:t>Other applications (medical, industrial, agricultural, leisure, …);</a:t>
            </a:r>
          </a:p>
          <a:p>
            <a:pPr marL="1657350" lvl="4" indent="-285750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</a:rPr>
              <a:t>Combined or not with thermal energy storage.</a:t>
            </a:r>
          </a:p>
          <a:p>
            <a:pPr marL="742950" lvl="2" indent="-285750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2600" dirty="0" smtClean="0">
                <a:solidFill>
                  <a:schemeClr val="accent6">
                    <a:lumMod val="50000"/>
                  </a:schemeClr>
                </a:solidFill>
              </a:rPr>
              <a:t>Water treatment: </a:t>
            </a:r>
          </a:p>
          <a:p>
            <a:pPr marL="1200150" lvl="4" indent="-285750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Reducing corrosion;</a:t>
            </a:r>
          </a:p>
          <a:p>
            <a:pPr marL="1200150" lvl="4" indent="-285750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Scaling, fouling and legionella;</a:t>
            </a:r>
          </a:p>
          <a:p>
            <a:pPr marL="1200150" lvl="4" indent="-285750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Environmentally friendly : smaller chemical footprint</a:t>
            </a:r>
          </a:p>
          <a:p>
            <a:pPr marL="285750" lvl="1" indent="-285750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Blowdown water:</a:t>
            </a:r>
          </a:p>
          <a:p>
            <a:pPr marL="742950" lvl="3" indent="-285750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Finding reject water points;</a:t>
            </a:r>
          </a:p>
          <a:p>
            <a:pPr marL="742950" lvl="3" indent="-285750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Treatment before rejection.</a:t>
            </a:r>
          </a:p>
          <a:p>
            <a:pPr marL="285750" lvl="2" indent="-285750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Maintenance strategies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28930" y="318976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/>
              <a:t>  Primary Cooling Water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7" name="Group 6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8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7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3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35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270" y="1229469"/>
            <a:ext cx="10515600" cy="1561467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The baseline consists of sets of cooling towers located at each FCC surface point</a:t>
            </a:r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The eight point FCC-</a:t>
            </a:r>
            <a:r>
              <a:rPr lang="en-US" sz="3100" dirty="0" err="1" smtClean="0">
                <a:solidFill>
                  <a:schemeClr val="accent6">
                    <a:lumMod val="50000"/>
                  </a:schemeClr>
                </a:solidFill>
              </a:rPr>
              <a:t>ee</a:t>
            </a:r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 configuration has “large” cooling towers at all points except for point B and F</a:t>
            </a:r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Wingdings" pitchFamily="2" charset="2"/>
              <a:buChar char="q"/>
            </a:pPr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The estimative cooling power needed is:</a:t>
            </a:r>
          </a:p>
          <a:p>
            <a:pPr marL="0" indent="0">
              <a:lnSpc>
                <a:spcPct val="100000"/>
              </a:lnSpc>
              <a:buClr>
                <a:srgbClr val="000000"/>
              </a:buClr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28930" y="318976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/>
              <a:t>  Primary Cooling Water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7" name="Group 6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8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8</a:t>
            </a:fld>
            <a:endParaRPr lang="de-AT" sz="1400" dirty="0">
              <a:solidFill>
                <a:schemeClr val="bg1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173701"/>
              </p:ext>
            </p:extLst>
          </p:nvPr>
        </p:nvGraphicFramePr>
        <p:xfrm>
          <a:off x="685798" y="2790936"/>
          <a:ext cx="10639071" cy="3886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19867">
                  <a:extLst>
                    <a:ext uri="{9D8B030D-6E8A-4147-A177-3AD203B41FA5}">
                      <a16:colId xmlns:a16="http://schemas.microsoft.com/office/drawing/2014/main" val="430368204"/>
                    </a:ext>
                  </a:extLst>
                </a:gridCol>
                <a:gridCol w="1151146">
                  <a:extLst>
                    <a:ext uri="{9D8B030D-6E8A-4147-A177-3AD203B41FA5}">
                      <a16:colId xmlns:a16="http://schemas.microsoft.com/office/drawing/2014/main" val="3950978119"/>
                    </a:ext>
                  </a:extLst>
                </a:gridCol>
                <a:gridCol w="1347536">
                  <a:extLst>
                    <a:ext uri="{9D8B030D-6E8A-4147-A177-3AD203B41FA5}">
                      <a16:colId xmlns:a16="http://schemas.microsoft.com/office/drawing/2014/main" val="3069169577"/>
                    </a:ext>
                  </a:extLst>
                </a:gridCol>
                <a:gridCol w="1010653">
                  <a:extLst>
                    <a:ext uri="{9D8B030D-6E8A-4147-A177-3AD203B41FA5}">
                      <a16:colId xmlns:a16="http://schemas.microsoft.com/office/drawing/2014/main" val="3225065632"/>
                    </a:ext>
                  </a:extLst>
                </a:gridCol>
                <a:gridCol w="1407695">
                  <a:extLst>
                    <a:ext uri="{9D8B030D-6E8A-4147-A177-3AD203B41FA5}">
                      <a16:colId xmlns:a16="http://schemas.microsoft.com/office/drawing/2014/main" val="1318796191"/>
                    </a:ext>
                  </a:extLst>
                </a:gridCol>
                <a:gridCol w="1443789">
                  <a:extLst>
                    <a:ext uri="{9D8B030D-6E8A-4147-A177-3AD203B41FA5}">
                      <a16:colId xmlns:a16="http://schemas.microsoft.com/office/drawing/2014/main" val="4075012838"/>
                    </a:ext>
                  </a:extLst>
                </a:gridCol>
                <a:gridCol w="1428500">
                  <a:extLst>
                    <a:ext uri="{9D8B030D-6E8A-4147-A177-3AD203B41FA5}">
                      <a16:colId xmlns:a16="http://schemas.microsoft.com/office/drawing/2014/main" val="1748759015"/>
                    </a:ext>
                  </a:extLst>
                </a:gridCol>
                <a:gridCol w="1329885">
                  <a:extLst>
                    <a:ext uri="{9D8B030D-6E8A-4147-A177-3AD203B41FA5}">
                      <a16:colId xmlns:a16="http://schemas.microsoft.com/office/drawing/2014/main" val="561146960"/>
                    </a:ext>
                  </a:extLst>
                </a:gridCol>
              </a:tblGrid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FCC-</a:t>
                      </a:r>
                      <a:r>
                        <a:rPr lang="en-US" dirty="0" err="1" smtClean="0"/>
                        <a:t>ee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COOLING</a:t>
                      </a:r>
                      <a:r>
                        <a:rPr lang="en-US" baseline="0" dirty="0" smtClean="0"/>
                        <a:t> POWER NEEDS FOR PRIMARY CIRCUITS (MW)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929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Point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Cryogenics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Experiment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General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effectLst/>
                        </a:rPr>
                        <a:t>Services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Converters 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(RF)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Chilled water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From </a:t>
                      </a:r>
                      <a:r>
                        <a:rPr lang="en-US" sz="1800" u="none" strike="noStrike" dirty="0">
                          <a:effectLst/>
                        </a:rPr>
                        <a:t>underground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 dirty="0" smtClean="0">
                          <a:effectLst/>
                        </a:rPr>
                        <a:t>TOTAL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62951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PA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4,6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48.6</a:t>
                      </a:r>
                      <a:endParaRPr lang="en-US" sz="2000" b="1" u="none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31168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PB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3,9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r>
                        <a:rPr lang="en-US" sz="1400" u="none" strike="noStrike" dirty="0" smtClean="0">
                          <a:effectLst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7.0</a:t>
                      </a:r>
                      <a:endParaRPr lang="en-US" sz="2000" b="1" u="none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91289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PD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4,6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48.6</a:t>
                      </a:r>
                      <a:endParaRPr lang="en-US" sz="2000" b="1" u="none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52498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PF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3,9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r>
                        <a:rPr lang="en-US" sz="1400" u="none" strike="noStrike" dirty="0" smtClean="0">
                          <a:effectLst/>
                        </a:rPr>
                        <a:t>1.0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7.0</a:t>
                      </a:r>
                      <a:endParaRPr lang="en-US" sz="2000" b="1" u="none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86028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PG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4,6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48.6</a:t>
                      </a:r>
                      <a:endParaRPr lang="en-US" sz="2000" b="1" u="none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65693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PH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8.4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41.6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103.9</a:t>
                      </a:r>
                      <a:endParaRPr lang="en-US" sz="2000" b="1" u="none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60048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PJ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r>
                        <a:rPr lang="en-US" sz="1400" u="none" strike="noStrike" dirty="0" smtClean="0">
                          <a:effectLst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4,6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48.6</a:t>
                      </a:r>
                      <a:endParaRPr lang="en-US" sz="2000" b="1" u="none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62509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PL</a:t>
                      </a:r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95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10.3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174.2</a:t>
                      </a:r>
                      <a:endParaRPr lang="en-US" sz="2000" b="1" u="none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49309440"/>
                  </a:ext>
                </a:extLst>
              </a:tr>
            </a:tbl>
          </a:graphicData>
        </a:graphic>
      </p:graphicFrame>
      <p:sp>
        <p:nvSpPr>
          <p:cNvPr id="13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28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Arrow 15"/>
          <p:cNvSpPr/>
          <p:nvPr/>
        </p:nvSpPr>
        <p:spPr>
          <a:xfrm>
            <a:off x="5350543" y="4146468"/>
            <a:ext cx="466531" cy="5318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113990" y="392112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/>
              <a:t>  Primary Water : Cooling Towers </a:t>
            </a:r>
            <a:r>
              <a:rPr lang="fr-CH" dirty="0"/>
              <a:t>(I)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18" name="Group 17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19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177307" cy="1565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 smtClean="0">
                  <a:solidFill>
                    <a:schemeClr val="bg1"/>
                  </a:solidFill>
                </a:rPr>
                <a:t>Guillermo Peon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05528" cy="156565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9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4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919485" y="1469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2</a:t>
            </a:r>
            <a:r>
              <a:rPr lang="en-US" sz="1100" dirty="0" smtClean="0">
                <a:solidFill>
                  <a:schemeClr val="bg1"/>
                </a:solidFill>
              </a:rPr>
              <a:t> June 2022 </a:t>
            </a:r>
            <a:r>
              <a:rPr lang="en-US" sz="1100" dirty="0">
                <a:solidFill>
                  <a:schemeClr val="bg1"/>
                </a:solidFill>
              </a:rPr>
              <a:t>/ </a:t>
            </a:r>
            <a:r>
              <a:rPr lang="en-US" sz="1100" dirty="0" smtClean="0">
                <a:solidFill>
                  <a:schemeClr val="bg1"/>
                </a:solidFill>
              </a:rPr>
              <a:t>FCC week 202</a:t>
            </a:r>
            <a:endParaRPr lang="de-AT" sz="1100" dirty="0">
              <a:solidFill>
                <a:schemeClr val="bg1"/>
              </a:solidFill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5350543" y="2286537"/>
            <a:ext cx="466531" cy="5318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035" y="1400224"/>
            <a:ext cx="5996006" cy="4572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0092" y="1400223"/>
            <a:ext cx="5582009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96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61107</TotalTime>
  <Words>2533</Words>
  <Application>Microsoft Office PowerPoint</Application>
  <PresentationFormat>Widescreen</PresentationFormat>
  <Paragraphs>710</Paragraphs>
  <Slides>30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ＭＳ Ｐゴシック</vt:lpstr>
      <vt:lpstr>Arial</vt:lpstr>
      <vt:lpstr>Calibri</vt:lpstr>
      <vt:lpstr>Calibri Light</vt:lpstr>
      <vt:lpstr>Symbol</vt:lpstr>
      <vt:lpstr>Wingdings</vt:lpstr>
      <vt:lpstr>Office Theme</vt:lpstr>
      <vt:lpstr>PowerPoint Presentation</vt:lpstr>
      <vt:lpstr>PowerPoint Presentation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Demineralised Water Needs</vt:lpstr>
      <vt:lpstr>Demineralised Water Circuits at A, G, D, J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Guillermo Peon</dc:creator>
  <cp:lastModifiedBy>Guillermo Peon</cp:lastModifiedBy>
  <cp:revision>374</cp:revision>
  <dcterms:created xsi:type="dcterms:W3CDTF">2021-02-15T07:26:53Z</dcterms:created>
  <dcterms:modified xsi:type="dcterms:W3CDTF">2022-06-01T07:47:43Z</dcterms:modified>
</cp:coreProperties>
</file>