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24"/>
  </p:notesMasterIdLst>
  <p:sldIdLst>
    <p:sldId id="257" r:id="rId2"/>
    <p:sldId id="1455" r:id="rId3"/>
    <p:sldId id="1466" r:id="rId4"/>
    <p:sldId id="1467" r:id="rId5"/>
    <p:sldId id="1468" r:id="rId6"/>
    <p:sldId id="1473" r:id="rId7"/>
    <p:sldId id="282" r:id="rId8"/>
    <p:sldId id="1450" r:id="rId9"/>
    <p:sldId id="1451" r:id="rId10"/>
    <p:sldId id="1452" r:id="rId11"/>
    <p:sldId id="1453" r:id="rId12"/>
    <p:sldId id="1454" r:id="rId13"/>
    <p:sldId id="285" r:id="rId14"/>
    <p:sldId id="284" r:id="rId15"/>
    <p:sldId id="1471" r:id="rId16"/>
    <p:sldId id="1457" r:id="rId17"/>
    <p:sldId id="1474" r:id="rId18"/>
    <p:sldId id="1480" r:id="rId19"/>
    <p:sldId id="1476" r:id="rId20"/>
    <p:sldId id="1444" r:id="rId21"/>
    <p:sldId id="1386" r:id="rId22"/>
    <p:sldId id="274" r:id="rId23"/>
  </p:sldIdLst>
  <p:sldSz cx="9144000" cy="5143500" type="screen16x9"/>
  <p:notesSz cx="6858000" cy="9144000"/>
  <p:defaultTextStyle>
    <a:defPPr>
      <a:defRPr lang="de-DE"/>
    </a:defPPr>
    <a:lvl1pPr marL="0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863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727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59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454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31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18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045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290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3B035FEC-B7DB-45A1-9532-D96C8BE340EC}">
          <p14:sldIdLst>
            <p14:sldId id="257"/>
            <p14:sldId id="1455"/>
            <p14:sldId id="1466"/>
            <p14:sldId id="1467"/>
            <p14:sldId id="1468"/>
            <p14:sldId id="1473"/>
            <p14:sldId id="282"/>
            <p14:sldId id="1450"/>
            <p14:sldId id="1451"/>
            <p14:sldId id="1452"/>
            <p14:sldId id="1453"/>
            <p14:sldId id="1454"/>
            <p14:sldId id="285"/>
            <p14:sldId id="284"/>
            <p14:sldId id="1471"/>
            <p14:sldId id="1457"/>
            <p14:sldId id="1474"/>
            <p14:sldId id="1480"/>
            <p14:sldId id="1476"/>
            <p14:sldId id="1444"/>
            <p14:sldId id="1386"/>
            <p14:sldId id="274"/>
          </p14:sldIdLst>
        </p14:section>
        <p14:section name="Toolbox Slides" id="{878827CB-F001-431E-8642-0DF02B629B71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BC"/>
    <a:srgbClr val="212528"/>
    <a:srgbClr val="0F124A"/>
    <a:srgbClr val="0000FF"/>
    <a:srgbClr val="43C54A"/>
    <a:srgbClr val="FF7F0E"/>
    <a:srgbClr val="D9A402"/>
    <a:srgbClr val="DFDFDF"/>
    <a:srgbClr val="F6FDA3"/>
    <a:srgbClr val="D4BE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99" autoAdjust="0"/>
    <p:restoredTop sz="92275" autoAdjust="0"/>
  </p:normalViewPr>
  <p:slideViewPr>
    <p:cSldViewPr>
      <p:cViewPr varScale="1">
        <p:scale>
          <a:sx n="132" d="100"/>
          <a:sy n="132" d="100"/>
        </p:scale>
        <p:origin x="184" y="488"/>
      </p:cViewPr>
      <p:guideLst/>
    </p:cSldViewPr>
  </p:slideViewPr>
  <p:outlineViewPr>
    <p:cViewPr>
      <p:scale>
        <a:sx n="33" d="100"/>
        <a:sy n="33" d="100"/>
      </p:scale>
      <p:origin x="0" y="-9414"/>
    </p:cViewPr>
  </p:outlineViewPr>
  <p:notesTextViewPr>
    <p:cViewPr>
      <p:scale>
        <a:sx n="300" d="100"/>
        <a:sy n="3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5DC35-68C2-4BDA-9BF4-910782E0ECF3}" type="datetimeFigureOut">
              <a:rPr lang="de-AT" smtClean="0"/>
              <a:t>19.05.22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7EBA44-2749-4505-B776-1307762B45EE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8437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3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8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2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7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1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6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398899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18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582263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800" dirty="0">
                <a:solidFill>
                  <a:schemeClr val="accent6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Why does this happen? Chromaticity </a:t>
            </a:r>
            <a:r>
              <a:rPr lang="en-US" sz="800" dirty="0" err="1">
                <a:solidFill>
                  <a:schemeClr val="accent6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corr</a:t>
            </a:r>
            <a:r>
              <a:rPr lang="en-US" sz="800" dirty="0">
                <a:solidFill>
                  <a:schemeClr val="accent6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 changes </a:t>
            </a:r>
            <a:r>
              <a:rPr lang="en-US" sz="800" dirty="0" err="1">
                <a:solidFill>
                  <a:schemeClr val="accent6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sextupole</a:t>
            </a:r>
            <a:r>
              <a:rPr lang="en-US" sz="800" dirty="0">
                <a:solidFill>
                  <a:schemeClr val="accent6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 strengths. </a:t>
            </a:r>
          </a:p>
          <a:p>
            <a:endParaRPr lang="en-GB" dirty="0"/>
          </a:p>
          <a:p>
            <a:r>
              <a:rPr lang="en-GB" dirty="0"/>
              <a:t>Improved orbit correction would help, but it’s already good.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19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238906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latin typeface="+mn-lt"/>
                <a:sym typeface="Wingdings" panose="05000000000000000000" pitchFamily="2" charset="2"/>
              </a:rPr>
              <a:t>Need to develop and model </a:t>
            </a:r>
            <a:br>
              <a:rPr lang="en-US" sz="800" dirty="0">
                <a:latin typeface="+mn-lt"/>
                <a:sym typeface="Wingdings" panose="05000000000000000000" pitchFamily="2" charset="2"/>
              </a:rPr>
            </a:br>
            <a:r>
              <a:rPr lang="en-US" sz="800" dirty="0">
                <a:latin typeface="+mn-lt"/>
                <a:sym typeface="Wingdings" panose="05000000000000000000" pitchFamily="2" charset="2"/>
              </a:rPr>
              <a:t>IR optics tuning knobs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20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03081746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%$\epsilon_{x, 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textrm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{rms}} = 2.271$ nm rad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%$\epsilon_{y, 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textrm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{rms}} = 0.180$ pm rad \\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$\frac{\epsilon_{y}}{\epsilon_{x}} = 0.0078$ $\%$ \\</a:t>
            </a:r>
          </a:p>
          <a:p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dirty="0" err="1"/>
              <a:t>Fontsize</a:t>
            </a:r>
            <a:r>
              <a:rPr lang="en-GB" dirty="0"/>
              <a:t>: 18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539DB3-F818-3F43-BD79-3B64C4CBC9C3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3088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r>
              <a:rPr lang="en-GB" dirty="0"/>
              <a:t>Beta* = 0.8 mm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2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808827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Here we compare FCC-</a:t>
            </a:r>
            <a:r>
              <a:rPr lang="en-GB" dirty="0" err="1"/>
              <a:t>ee</a:t>
            </a:r>
            <a:r>
              <a:rPr lang="en-GB" dirty="0"/>
              <a:t> to other low emittance SR around the world, including a number of existing and planned upgrades. </a:t>
            </a:r>
          </a:p>
          <a:p>
            <a:r>
              <a:rPr lang="en-GB" dirty="0"/>
              <a:t>You can see that FCC-</a:t>
            </a:r>
            <a:r>
              <a:rPr lang="en-GB" dirty="0" err="1"/>
              <a:t>ee</a:t>
            </a:r>
            <a:r>
              <a:rPr lang="en-GB" dirty="0"/>
              <a:t> is pushing towards low emittance whilst battling high chromaticity.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678870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7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147583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8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37331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This table summarises the current set of misalignments. That’s not to say that this wont’ change. This talk is an update on going work.</a:t>
            </a:r>
          </a:p>
          <a:p>
            <a:endParaRPr lang="en-GB" dirty="0"/>
          </a:p>
          <a:p>
            <a:endParaRPr lang="en-GB" dirty="0"/>
          </a:p>
          <a:p>
            <a:b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GB" sz="45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\begin{table}[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htb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!]</a:t>
            </a: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centering</a:t>
            </a:r>
            <a:endParaRPr lang="en-GB" sz="45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\begin{tabular}{p{3cm}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ccccccc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}</a:t>
            </a: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45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Type &amp; $\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Delta$X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&amp; $\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Delta$Y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&amp; $\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Delta$PSI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&amp; $\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Delta$S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&amp; $\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Delta$DTHETA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&amp; $\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Delta$DPHI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&amp; Field Errors\\</a:t>
            </a: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    &amp; ($\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mu$m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&amp; ($\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mu$m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&amp; ($\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mu$rad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&amp;  ($\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mu$m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  &amp; ($\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mu$rad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&amp; ($\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mu$rad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&amp; \\</a:t>
            </a: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vspace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{.1cm} \\ </a:t>
            </a: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45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Arc quadrupole* &amp; 50  &amp; 50  &amp; 300 &amp; 150 &amp; 100 &amp; 100 &amp; $\Delta k /k = 2 \times 10^{-4}$\\</a:t>
            </a: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Arc 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sextupoles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* &amp; 50  &amp; 50  &amp; 300 &amp; 150 &amp; 100 &amp; 100 &amp; $\Delta k /k = 2 \times 10^{-4}$\\</a:t>
            </a: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45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Dipoles &amp; 1000  &amp; 1000  &amp; 300 &amp; 1000  &amp; 0 &amp; 0 &amp; $\Delta B /B = 2 \times 10^{-4}$\\</a:t>
            </a: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45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Girders &amp; 150  &amp; 150 &amp; - &amp; 1000 &amp; - &amp; - \\</a:t>
            </a: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45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IR quadrupole &amp; 100  &amp; 100  &amp; 250 &amp; 250 &amp; 100 &amp; 100 &amp; $\Delta k /k = 2 \times 10^{-4}$\\</a:t>
            </a: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IR 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sextupoles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&amp; 100  &amp; 100  &amp; 250 &amp; 250 &amp; 100 &amp; 100 &amp; $\Delta k /k = 2 \times 10^{-4}$\\</a:t>
            </a: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45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\end{tabular}</a:t>
            </a: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\end{table} 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968633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And actually we have misalignments on top of misalignments. Within the arcs, we have </a:t>
            </a:r>
            <a:r>
              <a:rPr lang="en-GB" dirty="0" err="1"/>
              <a:t>sextpoles</a:t>
            </a:r>
            <a:r>
              <a:rPr lang="en-GB" dirty="0"/>
              <a:t> and </a:t>
            </a:r>
            <a:r>
              <a:rPr lang="en-GB" dirty="0" err="1"/>
              <a:t>quadrupoels</a:t>
            </a:r>
            <a:r>
              <a:rPr lang="en-GB" dirty="0"/>
              <a:t> on a girder.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14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3342208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This table summarises the current set of misalignments. That’s not to say that this wont’ change. This talk is an update on going work.</a:t>
            </a:r>
          </a:p>
          <a:p>
            <a:endParaRPr lang="en-GB" dirty="0"/>
          </a:p>
          <a:p>
            <a:endParaRPr lang="en-GB" dirty="0"/>
          </a:p>
          <a:p>
            <a:b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GB" sz="45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\begin{table}[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htb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!]</a:t>
            </a: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centering</a:t>
            </a:r>
            <a:endParaRPr lang="en-GB" sz="45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\begin{tabular}{p{3cm}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ccccccc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}</a:t>
            </a: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45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Type &amp; $\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Delta$X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&amp; $\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Delta$Y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&amp; $\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Delta$PSI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&amp; $\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Delta$S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&amp; $\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Delta$DTHETA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&amp; $\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Delta$DPHI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&amp; Field Errors\\</a:t>
            </a: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    &amp; ($\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mu$m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&amp; ($\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mu$m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&amp; ($\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mu$rad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&amp;  ($\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mu$m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  &amp; ($\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mu$rad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&amp; ($\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mu$rad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&amp; \\</a:t>
            </a: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vspace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{.1cm} \\ </a:t>
            </a: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45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Arc quadrupole* &amp; 50  &amp; 50  &amp; 300 &amp; 150 &amp; 100 &amp; 100 &amp; $\Delta k /k = 2 \times 10^{-4}$\\</a:t>
            </a: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Arc 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sextupoles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* &amp; 50  &amp; 50  &amp; 300 &amp; 150 &amp; 100 &amp; 100 &amp; $\Delta k /k = 2 \times 10^{-4}$\\</a:t>
            </a: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45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Dipoles &amp; 1000  &amp; 1000  &amp; 300 &amp; 1000  &amp; 0 &amp; 0 &amp; $\Delta B /B = 2 \times 10^{-4}$\\</a:t>
            </a: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45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Girders &amp; 150  &amp; 150 &amp; - &amp; 1000 &amp; - &amp; - \\</a:t>
            </a: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45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IR quadrupole &amp; 100  &amp; 100  &amp; 250 &amp; 250 &amp; 100 &amp; 100 &amp; $\Delta k /k = 2 \times 10^{-4}$\\</a:t>
            </a: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IR 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sextupoles</a:t>
            </a:r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&amp; 100  &amp; 100  &amp; 250 &amp; 250 &amp; 100 &amp; 100 &amp; $\Delta k /k = 2 \times 10^{-4}$\\</a:t>
            </a: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GB" sz="45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GB" sz="45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\end{tabular}</a:t>
            </a:r>
          </a:p>
          <a:p>
            <a:r>
              <a:rPr lang="en-GB" sz="4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\end{table} 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15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246857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16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818918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9908342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3843450"/>
            <a:ext cx="9144000" cy="130005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4569972"/>
            <a:ext cx="2598750" cy="283756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1">
                <a:solidFill>
                  <a:schemeClr val="bg1"/>
                </a:solidFill>
              </a:defRPr>
            </a:lvl1pPr>
            <a:lvl2pPr marL="0" indent="0">
              <a:lnSpc>
                <a:spcPts val="1013"/>
              </a:lnSpc>
              <a:buFontTx/>
              <a:buNone/>
              <a:defRPr sz="1000" b="0">
                <a:solidFill>
                  <a:schemeClr val="bg1"/>
                </a:solidFill>
              </a:defRPr>
            </a:lvl2pPr>
            <a:lvl3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3pPr>
            <a:lvl4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4pPr>
            <a:lvl5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16571053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356280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slide -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D343D645-9E73-4DF5-987F-AE7051A4FC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16805" y="830505"/>
            <a:ext cx="3537393" cy="354009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49" y="96027"/>
            <a:ext cx="448964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48029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79223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oodby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72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788663"/>
            <a:ext cx="8263350" cy="1790700"/>
          </a:xfrm>
        </p:spPr>
        <p:txBody>
          <a:bodyPr anchor="ctr" anchorCtr="0"/>
          <a:lstStyle>
            <a:lvl1pPr algn="ctr">
              <a:lnSpc>
                <a:spcPts val="3563"/>
              </a:lnSpc>
              <a:defRPr sz="3375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Your Final Greetings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958475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8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3563"/>
              </a:lnSpc>
              <a:defRPr sz="3375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82284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125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655124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8263350" cy="2747250"/>
          </a:xfrm>
        </p:spPr>
        <p:txBody>
          <a:bodyPr/>
          <a:lstStyle>
            <a:lvl1pPr>
              <a:lnSpc>
                <a:spcPts val="1950"/>
              </a:lnSpc>
              <a:defRPr sz="1600"/>
            </a:lvl1pPr>
            <a:lvl2pPr marL="340200" indent="-340200">
              <a:lnSpc>
                <a:spcPts val="1950"/>
              </a:lnSpc>
              <a:defRPr sz="1600"/>
            </a:lvl2pPr>
            <a:lvl3pPr marL="680400" indent="-340200">
              <a:lnSpc>
                <a:spcPts val="1950"/>
              </a:lnSpc>
              <a:defRPr sz="1600"/>
            </a:lvl3pPr>
            <a:lvl4pPr marL="1020600" indent="-340200">
              <a:lnSpc>
                <a:spcPts val="1950"/>
              </a:lnSpc>
              <a:defRPr sz="1600"/>
            </a:lvl4pPr>
            <a:lvl5pPr marL="1360800" indent="-340200">
              <a:lnSpc>
                <a:spcPts val="1950"/>
              </a:lnSpc>
              <a:defRPr sz="1600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7570573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745496"/>
            <a:ext cx="4023000" cy="274725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ts val="138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3080099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832950"/>
            <a:ext cx="2538413" cy="173475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2794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138267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67320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302794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38267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6925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0957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6925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0957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1536155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1428299"/>
            <a:ext cx="3954150" cy="325755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32575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422320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2858141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80012" y="4367449"/>
            <a:ext cx="40230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488688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100" y="1428299"/>
            <a:ext cx="3954150" cy="2858141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872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87200" y="1745550"/>
            <a:ext cx="4023000" cy="2747250"/>
          </a:xfrm>
        </p:spPr>
        <p:txBody>
          <a:bodyPr/>
          <a:lstStyle>
            <a:lvl1pPr>
              <a:defRPr/>
            </a:lvl1pPr>
            <a:lvl4pPr>
              <a:defRPr/>
            </a:lvl4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Ebene</a:t>
            </a:r>
          </a:p>
          <a:p>
            <a:pPr lvl="3"/>
            <a:r>
              <a:rPr lang="en-US" noProof="0" dirty="0"/>
              <a:t>Fourth Ebene</a:t>
            </a:r>
          </a:p>
          <a:p>
            <a:pPr lvl="4"/>
            <a:r>
              <a:rPr lang="en-US" noProof="0" dirty="0"/>
              <a:t>Fifth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094999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3450" y="14283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26055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26055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095250" y="1745550"/>
            <a:ext cx="26055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303450" y="31239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2605387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05389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0" y="0"/>
            <a:ext cx="914400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94965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221" y="90000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260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68" r:id="rId3"/>
    <p:sldLayoutId id="2147483653" r:id="rId4"/>
    <p:sldLayoutId id="2147483655" r:id="rId5"/>
    <p:sldLayoutId id="2147483656" r:id="rId6"/>
    <p:sldLayoutId id="2147483657" r:id="rId7"/>
    <p:sldLayoutId id="2147483658" r:id="rId8"/>
    <p:sldLayoutId id="2147483661" r:id="rId9"/>
    <p:sldLayoutId id="2147483662" r:id="rId10"/>
    <p:sldLayoutId id="2147483667" r:id="rId11"/>
    <p:sldLayoutId id="2147483677" r:id="rId12"/>
    <p:sldLayoutId id="2147483678" r:id="rId13"/>
    <p:sldLayoutId id="2147483679" r:id="rId14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7" Type="http://schemas.openxmlformats.org/officeDocument/2006/relationships/image" Target="../media/image24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emf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emf"/><Relationship Id="rId13" Type="http://schemas.openxmlformats.org/officeDocument/2006/relationships/image" Target="../media/image35.emf"/><Relationship Id="rId3" Type="http://schemas.openxmlformats.org/officeDocument/2006/relationships/image" Target="../media/image25.emf"/><Relationship Id="rId7" Type="http://schemas.openxmlformats.org/officeDocument/2006/relationships/image" Target="../media/image29.emf"/><Relationship Id="rId12" Type="http://schemas.openxmlformats.org/officeDocument/2006/relationships/image" Target="../media/image34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emf"/><Relationship Id="rId11" Type="http://schemas.openxmlformats.org/officeDocument/2006/relationships/image" Target="../media/image33.emf"/><Relationship Id="rId5" Type="http://schemas.openxmlformats.org/officeDocument/2006/relationships/image" Target="../media/image27.emf"/><Relationship Id="rId10" Type="http://schemas.openxmlformats.org/officeDocument/2006/relationships/image" Target="../media/image32.emf"/><Relationship Id="rId4" Type="http://schemas.openxmlformats.org/officeDocument/2006/relationships/image" Target="../media/image26.emf"/><Relationship Id="rId9" Type="http://schemas.openxmlformats.org/officeDocument/2006/relationships/image" Target="../media/image31.emf"/><Relationship Id="rId14" Type="http://schemas.openxmlformats.org/officeDocument/2006/relationships/image" Target="../media/image36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21.e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39.emf"/><Relationship Id="rId7" Type="http://schemas.openxmlformats.org/officeDocument/2006/relationships/image" Target="../media/image43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2.png"/><Relationship Id="rId5" Type="http://schemas.openxmlformats.org/officeDocument/2006/relationships/image" Target="../media/image41.emf"/><Relationship Id="rId4" Type="http://schemas.openxmlformats.org/officeDocument/2006/relationships/image" Target="../media/image40.emf"/><Relationship Id="rId9" Type="http://schemas.openxmlformats.org/officeDocument/2006/relationships/image" Target="../media/image45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emf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3.emf"/><Relationship Id="rId4" Type="http://schemas.openxmlformats.org/officeDocument/2006/relationships/image" Target="../media/image4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7.emf"/><Relationship Id="rId5" Type="http://schemas.openxmlformats.org/officeDocument/2006/relationships/image" Target="../media/image48.png"/><Relationship Id="rId4" Type="http://schemas.openxmlformats.org/officeDocument/2006/relationships/image" Target="../media/image43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7" Type="http://schemas.openxmlformats.org/officeDocument/2006/relationships/image" Target="../media/image5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emf"/><Relationship Id="rId4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7.jpeg"/><Relationship Id="rId4" Type="http://schemas.openxmlformats.org/officeDocument/2006/relationships/image" Target="../media/image6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emf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5FEADA0-1566-46CB-92DD-3EBB4E3F4C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0325" y="909843"/>
            <a:ext cx="8263350" cy="1593177"/>
          </a:xfrm>
        </p:spPr>
        <p:txBody>
          <a:bodyPr/>
          <a:lstStyle/>
          <a:p>
            <a:r>
              <a:rPr lang="en-GB" sz="3400" dirty="0"/>
              <a:t>Optics correction studies</a:t>
            </a:r>
            <a:endParaRPr lang="en-US" sz="3400" dirty="0"/>
          </a:p>
        </p:txBody>
      </p:sp>
      <p:sp>
        <p:nvSpPr>
          <p:cNvPr id="15" name="Untertitel 2">
            <a:extLst>
              <a:ext uri="{FF2B5EF4-FFF2-40B4-BE49-F238E27FC236}">
                <a16:creationId xmlns:a16="http://schemas.microsoft.com/office/drawing/2014/main" id="{4F095A89-756B-6440-BEA1-282B4BA6135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Tessa Charles </a:t>
            </a:r>
            <a:r>
              <a:rPr lang="en-US" baseline="30000" dirty="0"/>
              <a:t>1,2</a:t>
            </a:r>
            <a:r>
              <a:rPr lang="en-US" dirty="0"/>
              <a:t>, Bernhard Holzer </a:t>
            </a:r>
            <a:r>
              <a:rPr lang="en-US" baseline="30000" dirty="0"/>
              <a:t>3</a:t>
            </a:r>
            <a:r>
              <a:rPr lang="en-US" dirty="0"/>
              <a:t>, </a:t>
            </a:r>
            <a:r>
              <a:rPr lang="en-US" dirty="0" err="1"/>
              <a:t>Katsunobu</a:t>
            </a:r>
            <a:r>
              <a:rPr lang="en-US" dirty="0"/>
              <a:t> </a:t>
            </a:r>
            <a:r>
              <a:rPr lang="en-US" dirty="0" err="1"/>
              <a:t>Oide</a:t>
            </a:r>
            <a:r>
              <a:rPr lang="en-US" dirty="0"/>
              <a:t> </a:t>
            </a:r>
            <a:r>
              <a:rPr lang="en-US" baseline="30000" dirty="0"/>
              <a:t>3,4</a:t>
            </a:r>
            <a:r>
              <a:rPr lang="en-US" dirty="0"/>
              <a:t>, Dmitry </a:t>
            </a:r>
            <a:r>
              <a:rPr lang="en-US" dirty="0" err="1"/>
              <a:t>Shatilov</a:t>
            </a:r>
            <a:r>
              <a:rPr lang="en-US" dirty="0"/>
              <a:t>, Frank Zimmermann </a:t>
            </a:r>
            <a:r>
              <a:rPr lang="en-US" baseline="30000" dirty="0"/>
              <a:t>3</a:t>
            </a:r>
          </a:p>
          <a:p>
            <a:r>
              <a:rPr lang="en-US" dirty="0"/>
              <a:t>Rogelio Tomas </a:t>
            </a:r>
            <a:r>
              <a:rPr lang="en-US" baseline="30000" dirty="0"/>
              <a:t>3</a:t>
            </a:r>
            <a:r>
              <a:rPr lang="en-US" dirty="0"/>
              <a:t>, </a:t>
            </a:r>
            <a:r>
              <a:rPr lang="en-GB" dirty="0"/>
              <a:t>Leon Van </a:t>
            </a:r>
            <a:r>
              <a:rPr lang="en-GB" dirty="0" err="1"/>
              <a:t>Riesen</a:t>
            </a:r>
            <a:r>
              <a:rPr lang="en-GB" dirty="0"/>
              <a:t>-Haupt </a:t>
            </a:r>
            <a:r>
              <a:rPr lang="en-US" baseline="30000" dirty="0"/>
              <a:t>3</a:t>
            </a:r>
            <a:r>
              <a:rPr lang="en-US" dirty="0"/>
              <a:t>, </a:t>
            </a:r>
            <a:r>
              <a:rPr lang="en-US" b="1" dirty="0"/>
              <a:t>and the entire FCC-</a:t>
            </a:r>
            <a:r>
              <a:rPr lang="en-US" b="1" dirty="0" err="1"/>
              <a:t>ee</a:t>
            </a:r>
            <a:r>
              <a:rPr lang="en-US" b="1" dirty="0"/>
              <a:t> optics team</a:t>
            </a:r>
          </a:p>
          <a:p>
            <a:endParaRPr lang="en-US" sz="1000" b="1" dirty="0"/>
          </a:p>
          <a:p>
            <a:r>
              <a:rPr lang="en-US" sz="1000" dirty="0"/>
              <a:t>1. University of Liverpool</a:t>
            </a:r>
          </a:p>
          <a:p>
            <a:r>
              <a:rPr lang="en-US" sz="1000" dirty="0"/>
              <a:t>2. Cockcroft Institute</a:t>
            </a:r>
          </a:p>
          <a:p>
            <a:r>
              <a:rPr lang="en-US" sz="1000" dirty="0"/>
              <a:t>3. CERN</a:t>
            </a:r>
          </a:p>
          <a:p>
            <a:r>
              <a:rPr lang="en-US" sz="1000" dirty="0"/>
              <a:t>4. KEK</a:t>
            </a:r>
          </a:p>
          <a:p>
            <a:endParaRPr lang="en-US" sz="1000" dirty="0"/>
          </a:p>
          <a:p>
            <a:endParaRPr lang="en-US" dirty="0"/>
          </a:p>
        </p:txBody>
      </p:sp>
      <p:pic>
        <p:nvPicPr>
          <p:cNvPr id="9" name="Picture 8" descr="Maps - Maps - University of Liverpool">
            <a:extLst>
              <a:ext uri="{FF2B5EF4-FFF2-40B4-BE49-F238E27FC236}">
                <a16:creationId xmlns:a16="http://schemas.microsoft.com/office/drawing/2014/main" id="{04D7B182-07C5-CE46-955F-A1719F6841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56376" y="483061"/>
            <a:ext cx="1080361" cy="274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8BADCF09-7CB7-D349-A3FD-8E1D773AA048}"/>
              </a:ext>
            </a:extLst>
          </p:cNvPr>
          <p:cNvSpPr/>
          <p:nvPr/>
        </p:nvSpPr>
        <p:spPr>
          <a:xfrm>
            <a:off x="761409" y="4707523"/>
            <a:ext cx="551309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800" dirty="0">
                <a:solidFill>
                  <a:schemeClr val="bg1">
                    <a:lumMod val="50000"/>
                  </a:schemeClr>
                </a:solidFill>
              </a:rPr>
              <a:t>FCCIS – The Future Circular Collider Innovation Study. This INFRADEV Research and Innovation Action project receives funding from the European Union’s H2020 Framework Programme under grant agreement no. 951754.</a:t>
            </a:r>
          </a:p>
        </p:txBody>
      </p:sp>
      <p:pic>
        <p:nvPicPr>
          <p:cNvPr id="12" name="Picture 4">
            <a:extLst>
              <a:ext uri="{FF2B5EF4-FFF2-40B4-BE49-F238E27FC236}">
                <a16:creationId xmlns:a16="http://schemas.microsoft.com/office/drawing/2014/main" id="{04705CE1-F588-8D4A-B8B7-2B68BF2373A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115" t="91116" r="35900" b="5419"/>
          <a:stretch/>
        </p:blipFill>
        <p:spPr bwMode="auto">
          <a:xfrm>
            <a:off x="177593" y="4690563"/>
            <a:ext cx="609503" cy="372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Cockcroft Institute on Twitter: &quot;A small scale particle ...">
            <a:extLst>
              <a:ext uri="{FF2B5EF4-FFF2-40B4-BE49-F238E27FC236}">
                <a16:creationId xmlns:a16="http://schemas.microsoft.com/office/drawing/2014/main" id="{9C1A8173-F8F2-DA4D-9CAC-617A01211F3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83" b="21870"/>
          <a:stretch/>
        </p:blipFill>
        <p:spPr bwMode="auto">
          <a:xfrm>
            <a:off x="7020272" y="367268"/>
            <a:ext cx="785026" cy="505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8361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6FBBE05-5697-EB4B-AC7D-D5C8B1777A3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10</a:t>
            </a:fld>
            <a:endParaRPr lang="en-US" noProof="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1294E614-8A0E-0146-8985-661B11ACEB9F}"/>
              </a:ext>
            </a:extLst>
          </p:cNvPr>
          <p:cNvSpPr/>
          <p:nvPr/>
        </p:nvSpPr>
        <p:spPr>
          <a:xfrm>
            <a:off x="386004" y="756960"/>
            <a:ext cx="1368152" cy="806672"/>
          </a:xfrm>
          <a:prstGeom prst="roundRect">
            <a:avLst>
              <a:gd name="adj" fmla="val 7133"/>
            </a:avLst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File generation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639B6712-217E-E040-A8F1-A86BD4758839}"/>
              </a:ext>
            </a:extLst>
          </p:cNvPr>
          <p:cNvSpPr/>
          <p:nvPr/>
        </p:nvSpPr>
        <p:spPr>
          <a:xfrm>
            <a:off x="3914396" y="756960"/>
            <a:ext cx="1368152" cy="806672"/>
          </a:xfrm>
          <a:prstGeom prst="roundRect">
            <a:avLst>
              <a:gd name="adj" fmla="val 7133"/>
            </a:avLst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Corrections</a:t>
            </a:r>
          </a:p>
          <a:p>
            <a:pPr algn="ctr"/>
            <a:r>
              <a:rPr lang="en-GB" sz="10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 </a:t>
            </a:r>
            <a:r>
              <a:rPr lang="en-GB" sz="10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sextupole</a:t>
            </a:r>
            <a:r>
              <a:rPr lang="en-GB" sz="10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strength increase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4B844957-A73F-B245-AA7A-2DF3E088EFBA}"/>
              </a:ext>
            </a:extLst>
          </p:cNvPr>
          <p:cNvSpPr/>
          <p:nvPr/>
        </p:nvSpPr>
        <p:spPr>
          <a:xfrm>
            <a:off x="5580112" y="756960"/>
            <a:ext cx="1368152" cy="806672"/>
          </a:xfrm>
          <a:prstGeom prst="roundRect">
            <a:avLst>
              <a:gd name="adj" fmla="val 6073"/>
            </a:avLst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Final corrections</a:t>
            </a:r>
          </a:p>
          <a:p>
            <a:pPr algn="ctr"/>
            <a:endParaRPr lang="en-GB" sz="10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7D8B46FF-E148-EB41-9D15-D47010940B08}"/>
              </a:ext>
            </a:extLst>
          </p:cNvPr>
          <p:cNvSpPr/>
          <p:nvPr/>
        </p:nvSpPr>
        <p:spPr>
          <a:xfrm>
            <a:off x="7244702" y="756960"/>
            <a:ext cx="1368152" cy="806672"/>
          </a:xfrm>
          <a:prstGeom prst="roundRect">
            <a:avLst>
              <a:gd name="adj" fmla="val 5014"/>
            </a:avLst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Analysis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E0EA6881-7444-F746-A2BB-E41683ADC7C9}"/>
              </a:ext>
            </a:extLst>
          </p:cNvPr>
          <p:cNvCxnSpPr>
            <a:cxnSpLocks/>
          </p:cNvCxnSpPr>
          <p:nvPr/>
        </p:nvCxnSpPr>
        <p:spPr>
          <a:xfrm>
            <a:off x="5283674" y="1131590"/>
            <a:ext cx="296438" cy="0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4568CA92-40E9-8446-AD4C-0211238E81B9}"/>
              </a:ext>
            </a:extLst>
          </p:cNvPr>
          <p:cNvCxnSpPr>
            <a:cxnSpLocks/>
          </p:cNvCxnSpPr>
          <p:nvPr/>
        </p:nvCxnSpPr>
        <p:spPr>
          <a:xfrm>
            <a:off x="6948264" y="1131590"/>
            <a:ext cx="296438" cy="0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BA2ABA45-2CF2-824F-B4CF-172A9C19DBEF}"/>
              </a:ext>
            </a:extLst>
          </p:cNvPr>
          <p:cNvCxnSpPr>
            <a:cxnSpLocks/>
          </p:cNvCxnSpPr>
          <p:nvPr/>
        </p:nvCxnSpPr>
        <p:spPr>
          <a:xfrm>
            <a:off x="3617958" y="1131590"/>
            <a:ext cx="296438" cy="0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C08B063D-1CFA-AF4A-BB33-4E7852794763}"/>
              </a:ext>
            </a:extLst>
          </p:cNvPr>
          <p:cNvSpPr/>
          <p:nvPr/>
        </p:nvSpPr>
        <p:spPr>
          <a:xfrm>
            <a:off x="2250954" y="756960"/>
            <a:ext cx="1368152" cy="806672"/>
          </a:xfrm>
          <a:prstGeom prst="roundRect">
            <a:avLst>
              <a:gd name="adj" fmla="val 6073"/>
            </a:avLst>
          </a:prstGeom>
          <a:solidFill>
            <a:srgbClr val="0000BC">
              <a:alpha val="5882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Lattice initialisation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B8EDA3BD-6B3E-4248-A052-50638640A8B2}"/>
              </a:ext>
            </a:extLst>
          </p:cNvPr>
          <p:cNvCxnSpPr>
            <a:cxnSpLocks/>
          </p:cNvCxnSpPr>
          <p:nvPr/>
        </p:nvCxnSpPr>
        <p:spPr>
          <a:xfrm>
            <a:off x="1835696" y="1131590"/>
            <a:ext cx="41525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01FA4E0E-BFE6-5F43-8921-E47B91C4DCC0}"/>
              </a:ext>
            </a:extLst>
          </p:cNvPr>
          <p:cNvSpPr txBox="1"/>
          <p:nvPr/>
        </p:nvSpPr>
        <p:spPr>
          <a:xfrm>
            <a:off x="4142212" y="170867"/>
            <a:ext cx="1252266" cy="4812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000" dirty="0">
                <a:solidFill>
                  <a:srgbClr val="0000B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Tuning simulation</a:t>
            </a:r>
          </a:p>
        </p:txBody>
      </p:sp>
      <p:sp>
        <p:nvSpPr>
          <p:cNvPr id="35" name="Left Bracket 34">
            <a:extLst>
              <a:ext uri="{FF2B5EF4-FFF2-40B4-BE49-F238E27FC236}">
                <a16:creationId xmlns:a16="http://schemas.microsoft.com/office/drawing/2014/main" id="{B60AEA01-1151-1442-B31B-9021288A5F68}"/>
              </a:ext>
            </a:extLst>
          </p:cNvPr>
          <p:cNvSpPr/>
          <p:nvPr/>
        </p:nvSpPr>
        <p:spPr>
          <a:xfrm rot="5400000">
            <a:off x="4586451" y="-1806287"/>
            <a:ext cx="72007" cy="4939650"/>
          </a:xfrm>
          <a:prstGeom prst="leftBracket">
            <a:avLst>
              <a:gd name="adj" fmla="val 61111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A71FD19-CFE2-5647-B767-375FA3528605}"/>
              </a:ext>
            </a:extLst>
          </p:cNvPr>
          <p:cNvSpPr txBox="1"/>
          <p:nvPr/>
        </p:nvSpPr>
        <p:spPr>
          <a:xfrm>
            <a:off x="1112517" y="1563632"/>
            <a:ext cx="4402019" cy="43858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/>
              <a:t>Correction macros defined</a:t>
            </a:r>
          </a:p>
          <a:p>
            <a:r>
              <a:rPr lang="en-GB" sz="900" dirty="0"/>
              <a:t>Insert </a:t>
            </a:r>
            <a:r>
              <a:rPr lang="en-GB" sz="900" dirty="0" err="1"/>
              <a:t>bpms</a:t>
            </a:r>
            <a:r>
              <a:rPr lang="en-GB" sz="900" dirty="0"/>
              <a:t>, correctors, skew quads, trim quads.</a:t>
            </a:r>
          </a:p>
          <a:p>
            <a:endParaRPr lang="en-GB" sz="900" dirty="0"/>
          </a:p>
          <a:p>
            <a:r>
              <a:rPr lang="en-GB" sz="900" dirty="0"/>
              <a:t>VOLTCA1 = 0.0; VOLTCA2 = 0.0;</a:t>
            </a:r>
          </a:p>
          <a:p>
            <a:r>
              <a:rPr lang="en-GB" sz="900" dirty="0" err="1"/>
              <a:t>Sextupoles</a:t>
            </a:r>
            <a:r>
              <a:rPr lang="en-GB" sz="900" dirty="0"/>
              <a:t> turned off</a:t>
            </a:r>
          </a:p>
          <a:p>
            <a:endParaRPr lang="en-GB" sz="900" dirty="0"/>
          </a:p>
          <a:p>
            <a:r>
              <a:rPr lang="en-GB" sz="900" dirty="0"/>
              <a:t>Introduce field errors</a:t>
            </a:r>
          </a:p>
          <a:p>
            <a:r>
              <a:rPr lang="en-GB" sz="900" dirty="0"/>
              <a:t>Beta beating correction (Python)</a:t>
            </a:r>
          </a:p>
          <a:p>
            <a:endParaRPr lang="en-GB" sz="900" dirty="0"/>
          </a:p>
          <a:p>
            <a:r>
              <a:rPr lang="en-GB" sz="900" dirty="0"/>
              <a:t>Introduce arc misalignments</a:t>
            </a:r>
          </a:p>
          <a:p>
            <a:r>
              <a:rPr lang="en-GB" sz="900" dirty="0"/>
              <a:t>Girder misalignments (Python)</a:t>
            </a:r>
          </a:p>
          <a:p>
            <a:r>
              <a:rPr lang="en-GB" sz="900" dirty="0"/>
              <a:t>Add BPM roll angle (rotation of coordinate system before and after BPM) (Python) </a:t>
            </a:r>
          </a:p>
          <a:p>
            <a:endParaRPr lang="en-GB" sz="900" dirty="0"/>
          </a:p>
          <a:p>
            <a:r>
              <a:rPr lang="en-GB" sz="900" dirty="0"/>
              <a:t>Corrections applied:</a:t>
            </a:r>
          </a:p>
          <a:p>
            <a:pPr lvl="1"/>
            <a:r>
              <a:rPr lang="en-GB" sz="900" dirty="0"/>
              <a:t>tune re-matched </a:t>
            </a:r>
          </a:p>
          <a:p>
            <a:pPr lvl="1"/>
            <a:r>
              <a:rPr lang="en-GB" sz="900" dirty="0"/>
              <a:t>orbit correction</a:t>
            </a:r>
          </a:p>
          <a:p>
            <a:pPr lvl="1"/>
            <a:r>
              <a:rPr lang="en-GB" sz="900" dirty="0"/>
              <a:t>beta-beat correction (Python)</a:t>
            </a:r>
          </a:p>
          <a:p>
            <a:pPr lvl="1"/>
            <a:r>
              <a:rPr lang="en-GB" sz="900" dirty="0"/>
              <a:t>coupling correction (Python)</a:t>
            </a:r>
          </a:p>
          <a:p>
            <a:endParaRPr lang="en-GB" sz="900" dirty="0"/>
          </a:p>
          <a:p>
            <a:r>
              <a:rPr lang="en-GB" sz="900" dirty="0"/>
              <a:t>Introduce IR misalignments</a:t>
            </a:r>
          </a:p>
          <a:p>
            <a:endParaRPr lang="en-GB" sz="900" dirty="0"/>
          </a:p>
          <a:p>
            <a:r>
              <a:rPr lang="en-GB" sz="900" dirty="0"/>
              <a:t>Further correction:</a:t>
            </a:r>
          </a:p>
          <a:p>
            <a:r>
              <a:rPr lang="en-GB" sz="900" dirty="0"/>
              <a:t>            tune re-matched, orbit correction, beta-beat correction, and coupling and     </a:t>
            </a:r>
          </a:p>
          <a:p>
            <a:r>
              <a:rPr lang="en-GB" sz="900" dirty="0"/>
              <a:t>            dispersion correction </a:t>
            </a:r>
          </a:p>
          <a:p>
            <a:endParaRPr lang="en-GB" sz="900" dirty="0"/>
          </a:p>
          <a:p>
            <a:endParaRPr lang="en-GB" sz="900" dirty="0"/>
          </a:p>
          <a:p>
            <a:endParaRPr lang="en-GB" sz="900" dirty="0"/>
          </a:p>
          <a:p>
            <a:endParaRPr lang="en-GB" sz="900" dirty="0"/>
          </a:p>
          <a:p>
            <a:endParaRPr lang="en-GB" sz="900" dirty="0"/>
          </a:p>
          <a:p>
            <a:endParaRPr lang="en-GB" sz="900" dirty="0"/>
          </a:p>
        </p:txBody>
      </p:sp>
    </p:spTree>
    <p:extLst>
      <p:ext uri="{BB962C8B-B14F-4D97-AF65-F5344CB8AC3E}">
        <p14:creationId xmlns:p14="http://schemas.microsoft.com/office/powerpoint/2010/main" val="11797768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6FBBE05-5697-EB4B-AC7D-D5C8B1777A3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11</a:t>
            </a:fld>
            <a:endParaRPr lang="en-US" noProof="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1294E614-8A0E-0146-8985-661B11ACEB9F}"/>
              </a:ext>
            </a:extLst>
          </p:cNvPr>
          <p:cNvSpPr/>
          <p:nvPr/>
        </p:nvSpPr>
        <p:spPr>
          <a:xfrm>
            <a:off x="386004" y="756960"/>
            <a:ext cx="1368152" cy="806672"/>
          </a:xfrm>
          <a:prstGeom prst="roundRect">
            <a:avLst>
              <a:gd name="adj" fmla="val 7133"/>
            </a:avLst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File generation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4B844957-A73F-B245-AA7A-2DF3E088EFBA}"/>
              </a:ext>
            </a:extLst>
          </p:cNvPr>
          <p:cNvSpPr/>
          <p:nvPr/>
        </p:nvSpPr>
        <p:spPr>
          <a:xfrm>
            <a:off x="5580112" y="756960"/>
            <a:ext cx="1368152" cy="806672"/>
          </a:xfrm>
          <a:prstGeom prst="roundRect">
            <a:avLst>
              <a:gd name="adj" fmla="val 6073"/>
            </a:avLst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Final corrections</a:t>
            </a:r>
          </a:p>
          <a:p>
            <a:pPr algn="ctr"/>
            <a:endParaRPr lang="en-GB" sz="10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7D8B46FF-E148-EB41-9D15-D47010940B08}"/>
              </a:ext>
            </a:extLst>
          </p:cNvPr>
          <p:cNvSpPr/>
          <p:nvPr/>
        </p:nvSpPr>
        <p:spPr>
          <a:xfrm>
            <a:off x="7244702" y="756960"/>
            <a:ext cx="1368152" cy="806672"/>
          </a:xfrm>
          <a:prstGeom prst="roundRect">
            <a:avLst>
              <a:gd name="adj" fmla="val 5014"/>
            </a:avLst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Analysis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E0EA6881-7444-F746-A2BB-E41683ADC7C9}"/>
              </a:ext>
            </a:extLst>
          </p:cNvPr>
          <p:cNvCxnSpPr>
            <a:cxnSpLocks/>
          </p:cNvCxnSpPr>
          <p:nvPr/>
        </p:nvCxnSpPr>
        <p:spPr>
          <a:xfrm>
            <a:off x="5283674" y="1131590"/>
            <a:ext cx="296438" cy="0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4568CA92-40E9-8446-AD4C-0211238E81B9}"/>
              </a:ext>
            </a:extLst>
          </p:cNvPr>
          <p:cNvCxnSpPr>
            <a:cxnSpLocks/>
          </p:cNvCxnSpPr>
          <p:nvPr/>
        </p:nvCxnSpPr>
        <p:spPr>
          <a:xfrm>
            <a:off x="6948264" y="1131590"/>
            <a:ext cx="296438" cy="0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B8EDA3BD-6B3E-4248-A052-50638640A8B2}"/>
              </a:ext>
            </a:extLst>
          </p:cNvPr>
          <p:cNvCxnSpPr>
            <a:cxnSpLocks/>
          </p:cNvCxnSpPr>
          <p:nvPr/>
        </p:nvCxnSpPr>
        <p:spPr>
          <a:xfrm>
            <a:off x="1835696" y="1131590"/>
            <a:ext cx="41525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Left Bracket 34">
            <a:extLst>
              <a:ext uri="{FF2B5EF4-FFF2-40B4-BE49-F238E27FC236}">
                <a16:creationId xmlns:a16="http://schemas.microsoft.com/office/drawing/2014/main" id="{B60AEA01-1151-1442-B31B-9021288A5F68}"/>
              </a:ext>
            </a:extLst>
          </p:cNvPr>
          <p:cNvSpPr/>
          <p:nvPr/>
        </p:nvSpPr>
        <p:spPr>
          <a:xfrm rot="5400000">
            <a:off x="4586451" y="-1806287"/>
            <a:ext cx="72007" cy="4939650"/>
          </a:xfrm>
          <a:prstGeom prst="leftBracket">
            <a:avLst>
              <a:gd name="adj" fmla="val 61111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E00802D-A24D-F847-AF16-C215DE0D8E33}"/>
              </a:ext>
            </a:extLst>
          </p:cNvPr>
          <p:cNvSpPr/>
          <p:nvPr/>
        </p:nvSpPr>
        <p:spPr>
          <a:xfrm>
            <a:off x="2250954" y="756960"/>
            <a:ext cx="1368152" cy="806672"/>
          </a:xfrm>
          <a:prstGeom prst="roundRect">
            <a:avLst>
              <a:gd name="adj" fmla="val 6073"/>
            </a:avLst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Lattice initialisation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E09F520C-5115-2A4E-A198-2CA7B4CD9577}"/>
              </a:ext>
            </a:extLst>
          </p:cNvPr>
          <p:cNvSpPr/>
          <p:nvPr/>
        </p:nvSpPr>
        <p:spPr>
          <a:xfrm>
            <a:off x="3914396" y="756960"/>
            <a:ext cx="1368152" cy="806672"/>
          </a:xfrm>
          <a:prstGeom prst="roundRect">
            <a:avLst>
              <a:gd name="adj" fmla="val 7133"/>
            </a:avLst>
          </a:prstGeom>
          <a:solidFill>
            <a:srgbClr val="0000BC">
              <a:alpha val="5882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Corrections</a:t>
            </a:r>
          </a:p>
          <a:p>
            <a:pPr algn="ctr"/>
            <a:r>
              <a:rPr lang="en-GB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 </a:t>
            </a:r>
            <a:r>
              <a:rPr lang="en-GB" sz="10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sextupole</a:t>
            </a:r>
            <a:r>
              <a:rPr lang="en-GB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strength increase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BB62B314-0F51-F041-A02A-20E170983B5F}"/>
              </a:ext>
            </a:extLst>
          </p:cNvPr>
          <p:cNvCxnSpPr>
            <a:cxnSpLocks/>
          </p:cNvCxnSpPr>
          <p:nvPr/>
        </p:nvCxnSpPr>
        <p:spPr>
          <a:xfrm>
            <a:off x="3617958" y="1131590"/>
            <a:ext cx="29643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B545C8F6-BE47-E246-84AC-C0FC921835B5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902587" y="1995680"/>
            <a:ext cx="7842713" cy="15909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defTabSz="685800" eaLnBrk="0" fontAlgn="base" hangingPunct="0">
              <a:lnSpc>
                <a:spcPts val="1800"/>
              </a:lnSpc>
              <a:spcBef>
                <a:spcPct val="0"/>
              </a:spcBef>
              <a:spcAft>
                <a:spcPct val="0"/>
              </a:spcAft>
            </a:pPr>
            <a:endParaRPr lang="en-US" altLang="en-US" sz="10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eaLnBrk="0" fontAlgn="base" hangingPunct="0">
              <a:lnSpc>
                <a:spcPts val="18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10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Sextupoles</a:t>
            </a:r>
            <a:r>
              <a:rPr lang="en-US" altLang="en-US" sz="1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set to 10% of their design strength</a:t>
            </a:r>
          </a:p>
          <a:p>
            <a:pPr marL="471488" lvl="1" indent="-128588" eaLnBrk="0" fontAlgn="base" hangingPunct="0">
              <a:lnSpc>
                <a:spcPts val="18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Orbit correction </a:t>
            </a:r>
          </a:p>
          <a:p>
            <a:pPr marL="471488" lvl="1" indent="-128588" eaLnBrk="0" fontAlgn="base" hangingPunct="0">
              <a:lnSpc>
                <a:spcPts val="18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Combined coupling and dispersion correction (Python)</a:t>
            </a:r>
          </a:p>
          <a:p>
            <a:pPr marL="471488" lvl="1" indent="-128588" eaLnBrk="0" fontAlgn="base" hangingPunct="0">
              <a:lnSpc>
                <a:spcPts val="18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Beta-beating correction applied (Python)</a:t>
            </a:r>
          </a:p>
          <a:p>
            <a:pPr marL="471488" lvl="1" indent="-128588" eaLnBrk="0" fontAlgn="base" hangingPunct="0">
              <a:lnSpc>
                <a:spcPts val="18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sz="10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Sextupole</a:t>
            </a:r>
            <a:r>
              <a:rPr lang="en-US" altLang="en-US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strengths increased by 10%</a:t>
            </a:r>
          </a:p>
          <a:p>
            <a:pPr marL="471488" lvl="1" indent="-128588" eaLnBrk="0" fontAlgn="base" hangingPunct="0">
              <a:lnSpc>
                <a:spcPts val="18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n-US" altLang="en-US" sz="10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2" name="Right Brace 21">
            <a:extLst>
              <a:ext uri="{FF2B5EF4-FFF2-40B4-BE49-F238E27FC236}">
                <a16:creationId xmlns:a16="http://schemas.microsoft.com/office/drawing/2014/main" id="{2B93CAAA-5B6D-DA43-A6EC-4638845975C2}"/>
              </a:ext>
            </a:extLst>
          </p:cNvPr>
          <p:cNvSpPr/>
          <p:nvPr/>
        </p:nvSpPr>
        <p:spPr>
          <a:xfrm>
            <a:off x="4690111" y="2731055"/>
            <a:ext cx="160224" cy="342762"/>
          </a:xfrm>
          <a:prstGeom prst="rightBrace">
            <a:avLst>
              <a:gd name="adj1" fmla="val 45199"/>
              <a:gd name="adj2" fmla="val 50000"/>
            </a:avLst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13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98E81BA-190C-F64C-854F-03FDD01C57F8}"/>
              </a:ext>
            </a:extLst>
          </p:cNvPr>
          <p:cNvSpPr txBox="1"/>
          <p:nvPr/>
        </p:nvSpPr>
        <p:spPr>
          <a:xfrm>
            <a:off x="4827316" y="2715766"/>
            <a:ext cx="8843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Iterated over many times.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1ADAA14-B7B6-0648-ADC3-AB9D14F1A26A}"/>
              </a:ext>
            </a:extLst>
          </p:cNvPr>
          <p:cNvSpPr txBox="1"/>
          <p:nvPr/>
        </p:nvSpPr>
        <p:spPr>
          <a:xfrm>
            <a:off x="5852210" y="2223223"/>
            <a:ext cx="152087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rgbClr val="00009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Constant checking of the tunes and orbit avoids running into resonances, or failure to find the closed orbit.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24A6C2BA-9E8B-7642-967D-776031A1233C}"/>
              </a:ext>
            </a:extLst>
          </p:cNvPr>
          <p:cNvCxnSpPr>
            <a:cxnSpLocks/>
          </p:cNvCxnSpPr>
          <p:nvPr/>
        </p:nvCxnSpPr>
        <p:spPr>
          <a:xfrm flipH="1">
            <a:off x="3432572" y="2079400"/>
            <a:ext cx="2337891" cy="0"/>
          </a:xfrm>
          <a:prstGeom prst="line">
            <a:avLst/>
          </a:prstGeom>
          <a:ln>
            <a:solidFill>
              <a:srgbClr val="03158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2ACF6AE5-5DBF-FA44-87E5-387CC65CF460}"/>
              </a:ext>
            </a:extLst>
          </p:cNvPr>
          <p:cNvCxnSpPr>
            <a:cxnSpLocks/>
          </p:cNvCxnSpPr>
          <p:nvPr/>
        </p:nvCxnSpPr>
        <p:spPr>
          <a:xfrm flipH="1">
            <a:off x="4042270" y="3282466"/>
            <a:ext cx="1728192" cy="0"/>
          </a:xfrm>
          <a:prstGeom prst="line">
            <a:avLst/>
          </a:prstGeom>
          <a:ln>
            <a:solidFill>
              <a:srgbClr val="03158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15FB9C09-B2EA-8E46-9BAB-26979BCAF896}"/>
              </a:ext>
            </a:extLst>
          </p:cNvPr>
          <p:cNvCxnSpPr>
            <a:cxnSpLocks/>
          </p:cNvCxnSpPr>
          <p:nvPr/>
        </p:nvCxnSpPr>
        <p:spPr>
          <a:xfrm flipV="1">
            <a:off x="5770462" y="2076494"/>
            <a:ext cx="0" cy="1205972"/>
          </a:xfrm>
          <a:prstGeom prst="line">
            <a:avLst/>
          </a:prstGeom>
          <a:ln>
            <a:solidFill>
              <a:srgbClr val="03158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Rectangle 30">
            <a:extLst>
              <a:ext uri="{FF2B5EF4-FFF2-40B4-BE49-F238E27FC236}">
                <a16:creationId xmlns:a16="http://schemas.microsoft.com/office/drawing/2014/main" id="{90BB2D5D-E8F6-CA49-9415-2081D97BFB6C}"/>
              </a:ext>
            </a:extLst>
          </p:cNvPr>
          <p:cNvSpPr/>
          <p:nvPr/>
        </p:nvSpPr>
        <p:spPr>
          <a:xfrm>
            <a:off x="1159569" y="2720036"/>
            <a:ext cx="3451061" cy="418414"/>
          </a:xfrm>
          <a:prstGeom prst="rect">
            <a:avLst/>
          </a:prstGeom>
          <a:noFill/>
          <a:ln w="12700" cmpd="sng">
            <a:solidFill>
              <a:srgbClr val="35843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40" name="Elbow Connector 39">
            <a:extLst>
              <a:ext uri="{FF2B5EF4-FFF2-40B4-BE49-F238E27FC236}">
                <a16:creationId xmlns:a16="http://schemas.microsoft.com/office/drawing/2014/main" id="{E37C4B97-E01E-A246-8497-EF01F1E7E3BC}"/>
              </a:ext>
            </a:extLst>
          </p:cNvPr>
          <p:cNvCxnSpPr>
            <a:cxnSpLocks/>
          </p:cNvCxnSpPr>
          <p:nvPr/>
        </p:nvCxnSpPr>
        <p:spPr>
          <a:xfrm rot="5400000">
            <a:off x="3343279" y="2153087"/>
            <a:ext cx="165886" cy="12700"/>
          </a:xfrm>
          <a:prstGeom prst="bentConnector3">
            <a:avLst>
              <a:gd name="adj1" fmla="val 4065"/>
            </a:avLst>
          </a:prstGeom>
          <a:ln>
            <a:solidFill>
              <a:srgbClr val="03158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B7766E97-455E-7C4F-B49E-DBC347D8A8D8}"/>
              </a:ext>
            </a:extLst>
          </p:cNvPr>
          <p:cNvSpPr txBox="1"/>
          <p:nvPr/>
        </p:nvSpPr>
        <p:spPr>
          <a:xfrm>
            <a:off x="4142212" y="170867"/>
            <a:ext cx="1252266" cy="4812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000" dirty="0">
                <a:solidFill>
                  <a:srgbClr val="0000B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Tuning simulation</a:t>
            </a:r>
          </a:p>
        </p:txBody>
      </p:sp>
    </p:spTree>
    <p:extLst>
      <p:ext uri="{BB962C8B-B14F-4D97-AF65-F5344CB8AC3E}">
        <p14:creationId xmlns:p14="http://schemas.microsoft.com/office/powerpoint/2010/main" val="26171004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6FBBE05-5697-EB4B-AC7D-D5C8B1777A3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12</a:t>
            </a:fld>
            <a:endParaRPr lang="en-US" noProof="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1294E614-8A0E-0146-8985-661B11ACEB9F}"/>
              </a:ext>
            </a:extLst>
          </p:cNvPr>
          <p:cNvSpPr/>
          <p:nvPr/>
        </p:nvSpPr>
        <p:spPr>
          <a:xfrm>
            <a:off x="386004" y="756960"/>
            <a:ext cx="1368152" cy="806672"/>
          </a:xfrm>
          <a:prstGeom prst="roundRect">
            <a:avLst>
              <a:gd name="adj" fmla="val 7133"/>
            </a:avLst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File generation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7D8B46FF-E148-EB41-9D15-D47010940B08}"/>
              </a:ext>
            </a:extLst>
          </p:cNvPr>
          <p:cNvSpPr/>
          <p:nvPr/>
        </p:nvSpPr>
        <p:spPr>
          <a:xfrm>
            <a:off x="7244702" y="756960"/>
            <a:ext cx="1368152" cy="806672"/>
          </a:xfrm>
          <a:prstGeom prst="roundRect">
            <a:avLst>
              <a:gd name="adj" fmla="val 5014"/>
            </a:avLst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Analysis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4568CA92-40E9-8446-AD4C-0211238E81B9}"/>
              </a:ext>
            </a:extLst>
          </p:cNvPr>
          <p:cNvCxnSpPr>
            <a:cxnSpLocks/>
          </p:cNvCxnSpPr>
          <p:nvPr/>
        </p:nvCxnSpPr>
        <p:spPr>
          <a:xfrm>
            <a:off x="6948264" y="1131590"/>
            <a:ext cx="296438" cy="0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B8EDA3BD-6B3E-4248-A052-50638640A8B2}"/>
              </a:ext>
            </a:extLst>
          </p:cNvPr>
          <p:cNvCxnSpPr>
            <a:cxnSpLocks/>
          </p:cNvCxnSpPr>
          <p:nvPr/>
        </p:nvCxnSpPr>
        <p:spPr>
          <a:xfrm>
            <a:off x="1835696" y="1131590"/>
            <a:ext cx="41525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Left Bracket 34">
            <a:extLst>
              <a:ext uri="{FF2B5EF4-FFF2-40B4-BE49-F238E27FC236}">
                <a16:creationId xmlns:a16="http://schemas.microsoft.com/office/drawing/2014/main" id="{B60AEA01-1151-1442-B31B-9021288A5F68}"/>
              </a:ext>
            </a:extLst>
          </p:cNvPr>
          <p:cNvSpPr/>
          <p:nvPr/>
        </p:nvSpPr>
        <p:spPr>
          <a:xfrm rot="5400000">
            <a:off x="4586451" y="-1806287"/>
            <a:ext cx="72007" cy="4939650"/>
          </a:xfrm>
          <a:prstGeom prst="leftBracket">
            <a:avLst>
              <a:gd name="adj" fmla="val 61111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E00802D-A24D-F847-AF16-C215DE0D8E33}"/>
              </a:ext>
            </a:extLst>
          </p:cNvPr>
          <p:cNvSpPr/>
          <p:nvPr/>
        </p:nvSpPr>
        <p:spPr>
          <a:xfrm>
            <a:off x="2250954" y="756960"/>
            <a:ext cx="1368152" cy="806672"/>
          </a:xfrm>
          <a:prstGeom prst="roundRect">
            <a:avLst>
              <a:gd name="adj" fmla="val 6073"/>
            </a:avLst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Lattice initialisation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BB62B314-0F51-F041-A02A-20E170983B5F}"/>
              </a:ext>
            </a:extLst>
          </p:cNvPr>
          <p:cNvCxnSpPr>
            <a:cxnSpLocks/>
          </p:cNvCxnSpPr>
          <p:nvPr/>
        </p:nvCxnSpPr>
        <p:spPr>
          <a:xfrm>
            <a:off x="3617958" y="1131590"/>
            <a:ext cx="29643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5BF511FF-5D6B-F94E-8089-69817EB41882}"/>
              </a:ext>
            </a:extLst>
          </p:cNvPr>
          <p:cNvSpPr/>
          <p:nvPr/>
        </p:nvSpPr>
        <p:spPr>
          <a:xfrm>
            <a:off x="3914396" y="756960"/>
            <a:ext cx="1368152" cy="806672"/>
          </a:xfrm>
          <a:prstGeom prst="roundRect">
            <a:avLst>
              <a:gd name="adj" fmla="val 7133"/>
            </a:avLst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Corrections</a:t>
            </a:r>
          </a:p>
          <a:p>
            <a:pPr algn="ctr"/>
            <a:r>
              <a:rPr lang="en-GB" sz="10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 </a:t>
            </a:r>
            <a:r>
              <a:rPr lang="en-GB" sz="10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sextupole</a:t>
            </a:r>
            <a:r>
              <a:rPr lang="en-GB" sz="10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strength increase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069AA41F-0BAD-674B-9066-EF06136535AD}"/>
              </a:ext>
            </a:extLst>
          </p:cNvPr>
          <p:cNvSpPr/>
          <p:nvPr/>
        </p:nvSpPr>
        <p:spPr>
          <a:xfrm>
            <a:off x="5580112" y="756960"/>
            <a:ext cx="1368152" cy="806672"/>
          </a:xfrm>
          <a:prstGeom prst="roundRect">
            <a:avLst>
              <a:gd name="adj" fmla="val 6073"/>
            </a:avLst>
          </a:prstGeom>
          <a:solidFill>
            <a:srgbClr val="0000BC">
              <a:alpha val="5882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Final corrections</a:t>
            </a:r>
          </a:p>
          <a:p>
            <a:pPr algn="ctr"/>
            <a:endParaRPr lang="en-GB" sz="10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773EC20F-9C29-F14A-9BDA-E7DD6EEEC428}"/>
              </a:ext>
            </a:extLst>
          </p:cNvPr>
          <p:cNvCxnSpPr>
            <a:cxnSpLocks/>
          </p:cNvCxnSpPr>
          <p:nvPr/>
        </p:nvCxnSpPr>
        <p:spPr>
          <a:xfrm>
            <a:off x="5283674" y="1131590"/>
            <a:ext cx="29643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>
            <a:extLst>
              <a:ext uri="{FF2B5EF4-FFF2-40B4-BE49-F238E27FC236}">
                <a16:creationId xmlns:a16="http://schemas.microsoft.com/office/drawing/2014/main" id="{9EFD39D1-1FE9-8745-A095-CDC84E020AA6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1126814" y="1816117"/>
            <a:ext cx="4982287" cy="25145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1" eaLnBrk="0" fontAlgn="base" hangingPunct="0">
              <a:lnSpc>
                <a:spcPts val="1800"/>
              </a:lnSpc>
              <a:spcBef>
                <a:spcPct val="0"/>
              </a:spcBef>
              <a:spcAft>
                <a:spcPct val="0"/>
              </a:spcAft>
            </a:pPr>
            <a:endParaRPr lang="en-US" altLang="en-US" sz="10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eaLnBrk="0" fontAlgn="base" hangingPunct="0">
              <a:lnSpc>
                <a:spcPts val="18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1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Final correction</a:t>
            </a:r>
            <a:r>
              <a:rPr lang="en-US" altLang="en-US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(at 100% design </a:t>
            </a:r>
            <a:r>
              <a:rPr lang="en-US" altLang="en-US" sz="10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sextupole</a:t>
            </a:r>
            <a:r>
              <a:rPr lang="en-US" altLang="en-US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strength) </a:t>
            </a:r>
          </a:p>
          <a:p>
            <a:pPr marL="471488" lvl="1" indent="-128588" eaLnBrk="0" fontAlgn="base" hangingPunct="0">
              <a:lnSpc>
                <a:spcPts val="18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Additional coupling, dispersion and beta-beating correction applied.</a:t>
            </a:r>
          </a:p>
          <a:p>
            <a:pPr marL="471488" lvl="1" indent="-128588" eaLnBrk="0" fontAlgn="base" hangingPunct="0">
              <a:lnSpc>
                <a:spcPts val="18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Step through corrections until beta beating threshold is reached.</a:t>
            </a:r>
          </a:p>
          <a:p>
            <a:pPr marL="471488" lvl="1" indent="-128588" eaLnBrk="0" fontAlgn="base" hangingPunct="0">
              <a:lnSpc>
                <a:spcPts val="18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Vary SV cut off values</a:t>
            </a:r>
          </a:p>
          <a:p>
            <a:pPr marL="471488" lvl="1" indent="-128588" eaLnBrk="0" fontAlgn="base" hangingPunct="0">
              <a:lnSpc>
                <a:spcPts val="18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Chromaticity correction</a:t>
            </a:r>
          </a:p>
          <a:p>
            <a:pPr marL="37" eaLnBrk="0" fontAlgn="base" hangingPunct="0">
              <a:lnSpc>
                <a:spcPts val="1800"/>
              </a:lnSpc>
              <a:spcBef>
                <a:spcPct val="0"/>
              </a:spcBef>
              <a:spcAft>
                <a:spcPct val="0"/>
              </a:spcAft>
            </a:pPr>
            <a:endParaRPr lang="en-US" altLang="en-US" sz="10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7" eaLnBrk="0" fontAlgn="base" hangingPunct="0">
              <a:lnSpc>
                <a:spcPts val="18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Lattice sequence saved. </a:t>
            </a:r>
          </a:p>
          <a:p>
            <a:pPr marL="37" eaLnBrk="0" fontAlgn="base" hangingPunct="0">
              <a:lnSpc>
                <a:spcPts val="1800"/>
              </a:lnSpc>
              <a:spcBef>
                <a:spcPct val="0"/>
              </a:spcBef>
              <a:spcAft>
                <a:spcPct val="0"/>
              </a:spcAft>
            </a:pPr>
            <a:endParaRPr lang="en-US" altLang="en-US" sz="10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7" eaLnBrk="0" fontAlgn="base" hangingPunct="0">
              <a:lnSpc>
                <a:spcPts val="18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Lattice sequence file, error </a:t>
            </a:r>
            <a:r>
              <a:rPr lang="en-US" altLang="en-US" sz="10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tfs</a:t>
            </a:r>
            <a:r>
              <a:rPr lang="en-US" altLang="en-US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file, copied to </a:t>
            </a:r>
            <a:r>
              <a:rPr lang="en-US" altLang="en-US" sz="10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eos</a:t>
            </a:r>
            <a:r>
              <a:rPr lang="en-US" altLang="en-US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</a:p>
          <a:p>
            <a:pPr marL="471488" lvl="1" indent="-128588" eaLnBrk="0" fontAlgn="base" hangingPunct="0">
              <a:lnSpc>
                <a:spcPts val="18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n-US" altLang="en-US" sz="10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80D716B-9416-3F4E-97DE-384C0EBF8327}"/>
              </a:ext>
            </a:extLst>
          </p:cNvPr>
          <p:cNvSpPr txBox="1"/>
          <p:nvPr/>
        </p:nvSpPr>
        <p:spPr>
          <a:xfrm>
            <a:off x="4142212" y="170867"/>
            <a:ext cx="1252266" cy="4812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000" dirty="0">
                <a:solidFill>
                  <a:srgbClr val="0000B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Tuning simulation</a:t>
            </a:r>
          </a:p>
        </p:txBody>
      </p:sp>
    </p:spTree>
    <p:extLst>
      <p:ext uri="{BB962C8B-B14F-4D97-AF65-F5344CB8AC3E}">
        <p14:creationId xmlns:p14="http://schemas.microsoft.com/office/powerpoint/2010/main" val="2123504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13</a:t>
            </a:fld>
            <a:endParaRPr lang="de-AT" dirty="0"/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DB120314-411F-364D-A447-C2AC04EAE7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471540"/>
            <a:ext cx="8263350" cy="804066"/>
          </a:xfrm>
        </p:spPr>
        <p:txBody>
          <a:bodyPr/>
          <a:lstStyle/>
          <a:p>
            <a:r>
              <a:rPr lang="en-US" sz="2000" dirty="0">
                <a:solidFill>
                  <a:srgbClr val="0432FF"/>
                </a:solidFill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Misalignments and field errors</a:t>
            </a:r>
            <a:endParaRPr lang="en-US" sz="2200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601F9F30-16BA-492D-9DD9-07D93037A8D7}"/>
              </a:ext>
            </a:extLst>
          </p:cNvPr>
          <p:cNvSpPr txBox="1"/>
          <p:nvPr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Tessa Charles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3A320F2B-BF84-C844-9BEF-E7976237775C}"/>
              </a:ext>
            </a:extLst>
          </p:cNvPr>
          <p:cNvSpPr txBox="1">
            <a:spLocks/>
          </p:cNvSpPr>
          <p:nvPr/>
        </p:nvSpPr>
        <p:spPr>
          <a:xfrm>
            <a:off x="6673563" y="995190"/>
            <a:ext cx="2311263" cy="1195523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0">
              <a:lnSpc>
                <a:spcPct val="120000"/>
              </a:lnSpc>
              <a:spcBef>
                <a:spcPts val="0"/>
              </a:spcBef>
              <a:spcAft>
                <a:spcPts val="450"/>
              </a:spcAft>
              <a:buNone/>
            </a:pPr>
            <a:r>
              <a:rPr lang="en-US" sz="120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Misalignments are randomly distributed via a Gaussian distribution, truncated at 2.5 sigma.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AC5F6F1-428E-8E46-AC92-AACF872E1FE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-1" b="40341"/>
          <a:stretch/>
        </p:blipFill>
        <p:spPr>
          <a:xfrm>
            <a:off x="528633" y="2847586"/>
            <a:ext cx="2768600" cy="166686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D225788A-E2DC-6140-9112-E19FF4DD3591}"/>
              </a:ext>
            </a:extLst>
          </p:cNvPr>
          <p:cNvSpPr/>
          <p:nvPr/>
        </p:nvSpPr>
        <p:spPr>
          <a:xfrm>
            <a:off x="528633" y="3002922"/>
            <a:ext cx="2448272" cy="999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B1C1C14A-99A3-1945-A6C4-93B14EC3419D}"/>
              </a:ext>
            </a:extLst>
          </p:cNvPr>
          <p:cNvSpPr txBox="1">
            <a:spLocks/>
          </p:cNvSpPr>
          <p:nvPr/>
        </p:nvSpPr>
        <p:spPr>
          <a:xfrm>
            <a:off x="6685142" y="2254965"/>
            <a:ext cx="2311263" cy="1195523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0">
              <a:lnSpc>
                <a:spcPct val="120000"/>
              </a:lnSpc>
              <a:spcBef>
                <a:spcPts val="0"/>
              </a:spcBef>
              <a:spcAft>
                <a:spcPts val="450"/>
              </a:spcAft>
              <a:buNone/>
            </a:pPr>
            <a:r>
              <a:rPr lang="en-US" sz="140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This table is not the final set of tolerances.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5004EB65-EC25-C240-BE19-AF36FEB8B6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5106" y="1132117"/>
            <a:ext cx="6443080" cy="165644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296ACBB-65C0-7148-B0A8-D8A5A0395AF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021" y="3374881"/>
            <a:ext cx="3402789" cy="170439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C5B85BC-4CF5-DC4F-8BB2-66C77D0F764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0751" y="3296112"/>
            <a:ext cx="3402789" cy="170439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F3136CA-B0C7-B14D-961A-7434F69D9421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654" r="16217"/>
          <a:stretch/>
        </p:blipFill>
        <p:spPr>
          <a:xfrm>
            <a:off x="3612810" y="3663884"/>
            <a:ext cx="2299250" cy="1665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386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14</a:t>
            </a:fld>
            <a:endParaRPr lang="de-AT" dirty="0"/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DB120314-411F-364D-A447-C2AC04EAE7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471540"/>
            <a:ext cx="8263350" cy="804066"/>
          </a:xfrm>
        </p:spPr>
        <p:txBody>
          <a:bodyPr/>
          <a:lstStyle/>
          <a:p>
            <a:r>
              <a:rPr lang="en-US" sz="2200" dirty="0"/>
              <a:t>Assigning girder misalignments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601F9F30-16BA-492D-9DD9-07D93037A8D7}"/>
              </a:ext>
            </a:extLst>
          </p:cNvPr>
          <p:cNvSpPr txBox="1"/>
          <p:nvPr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Tessa Charles</a:t>
            </a:r>
            <a:endParaRPr lang="de-AT" sz="900" dirty="0">
              <a:solidFill>
                <a:schemeClr val="bg1"/>
              </a:solidFill>
            </a:endParaRP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F195AC01-D354-0649-9CE7-AA5EE2A8047E}"/>
              </a:ext>
            </a:extLst>
          </p:cNvPr>
          <p:cNvCxnSpPr>
            <a:cxnSpLocks/>
          </p:cNvCxnSpPr>
          <p:nvPr/>
        </p:nvCxnSpPr>
        <p:spPr>
          <a:xfrm>
            <a:off x="3098221" y="2199281"/>
            <a:ext cx="0" cy="483582"/>
          </a:xfrm>
          <a:prstGeom prst="straightConnector1">
            <a:avLst/>
          </a:prstGeom>
          <a:ln w="25400"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90B9CFE-25DB-B849-9F6C-F22ECA343C82}"/>
              </a:ext>
            </a:extLst>
          </p:cNvPr>
          <p:cNvSpPr txBox="1">
            <a:spLocks/>
          </p:cNvSpPr>
          <p:nvPr/>
        </p:nvSpPr>
        <p:spPr>
          <a:xfrm>
            <a:off x="309680" y="3840519"/>
            <a:ext cx="7773213" cy="1027347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0">
              <a:lnSpc>
                <a:spcPct val="120000"/>
              </a:lnSpc>
              <a:spcBef>
                <a:spcPts val="0"/>
              </a:spcBef>
              <a:spcAft>
                <a:spcPts val="450"/>
              </a:spcAft>
              <a:buNone/>
            </a:pPr>
            <a:r>
              <a:rPr lang="en-US" sz="128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- 2 independent DX and DY misalignments for each end of the girder, and which can be used to calculate DTHETA and DPHI.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F20FF83D-0C5C-8A4F-9BAA-7414C831AA50}"/>
              </a:ext>
            </a:extLst>
          </p:cNvPr>
          <p:cNvGrpSpPr/>
          <p:nvPr/>
        </p:nvGrpSpPr>
        <p:grpSpPr>
          <a:xfrm>
            <a:off x="610048" y="1131590"/>
            <a:ext cx="8238368" cy="2435370"/>
            <a:chOff x="813396" y="2109390"/>
            <a:chExt cx="10984491" cy="3247160"/>
          </a:xfrm>
        </p:grpSpPr>
        <p:sp>
          <p:nvSpPr>
            <p:cNvPr id="10" name="Content Placeholder 2">
              <a:extLst>
                <a:ext uri="{FF2B5EF4-FFF2-40B4-BE49-F238E27FC236}">
                  <a16:creationId xmlns:a16="http://schemas.microsoft.com/office/drawing/2014/main" id="{5628A9E4-DED4-6D4F-BFEA-0AC8ADAD92D0}"/>
                </a:ext>
              </a:extLst>
            </p:cNvPr>
            <p:cNvSpPr txBox="1">
              <a:spLocks/>
            </p:cNvSpPr>
            <p:nvPr/>
          </p:nvSpPr>
          <p:spPr>
            <a:xfrm>
              <a:off x="1144707" y="4663895"/>
              <a:ext cx="1460311" cy="418454"/>
            </a:xfrm>
            <a:prstGeom prst="rect">
              <a:avLst/>
            </a:prstGeom>
          </p:spPr>
          <p:txBody>
            <a:bodyPr vert="horz" lIns="68580" tIns="34290" rIns="68580" bIns="3429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50" dirty="0">
                  <a:latin typeface="CMU Sans Serif Medium" panose="02000603000000000000" pitchFamily="2" charset="0"/>
                  <a:ea typeface="CMU Sans Serif Medium" panose="02000603000000000000" pitchFamily="2" charset="0"/>
                  <a:cs typeface="CMU Sans Serif Medium" panose="02000603000000000000" pitchFamily="2" charset="0"/>
                </a:rPr>
                <a:t>(not to scale)</a:t>
              </a: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886CFC9E-8D49-B741-8BB0-B8B4B5395B16}"/>
                </a:ext>
              </a:extLst>
            </p:cNvPr>
            <p:cNvGrpSpPr/>
            <p:nvPr/>
          </p:nvGrpSpPr>
          <p:grpSpPr>
            <a:xfrm>
              <a:off x="813396" y="2172533"/>
              <a:ext cx="5094965" cy="3184017"/>
              <a:chOff x="160826" y="2521494"/>
              <a:chExt cx="5487199" cy="3105815"/>
            </a:xfrm>
          </p:grpSpPr>
          <p:cxnSp>
            <p:nvCxnSpPr>
              <p:cNvPr id="45" name="Straight Arrow Connector 44">
                <a:extLst>
                  <a:ext uri="{FF2B5EF4-FFF2-40B4-BE49-F238E27FC236}">
                    <a16:creationId xmlns:a16="http://schemas.microsoft.com/office/drawing/2014/main" id="{0E049596-2804-C546-8BBB-6DD42D6FA11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49209" y="4486629"/>
                <a:ext cx="5223750" cy="4809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id="{3D690EBB-18AA-BD42-94CB-F55973DA7AF8}"/>
                  </a:ext>
                </a:extLst>
              </p:cNvPr>
              <p:cNvSpPr/>
              <p:nvPr/>
            </p:nvSpPr>
            <p:spPr>
              <a:xfrm rot="221233">
                <a:off x="4259828" y="4614880"/>
                <a:ext cx="1040748" cy="312409"/>
              </a:xfrm>
              <a:prstGeom prst="rect">
                <a:avLst/>
              </a:prstGeom>
              <a:solidFill>
                <a:srgbClr val="61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13" dirty="0">
                  <a:solidFill>
                    <a:srgbClr val="610000"/>
                  </a:solidFill>
                  <a:highlight>
                    <a:srgbClr val="610000"/>
                  </a:highlight>
                </a:endParaRPr>
              </a:p>
            </p:txBody>
          </p:sp>
          <p:cxnSp>
            <p:nvCxnSpPr>
              <p:cNvPr id="47" name="Straight Arrow Connector 46">
                <a:extLst>
                  <a:ext uri="{FF2B5EF4-FFF2-40B4-BE49-F238E27FC236}">
                    <a16:creationId xmlns:a16="http://schemas.microsoft.com/office/drawing/2014/main" id="{9E69F463-1B42-264A-B17E-E95E665C8E9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149883" y="4497567"/>
                <a:ext cx="0" cy="210872"/>
              </a:xfrm>
              <a:prstGeom prst="straightConnector1">
                <a:avLst/>
              </a:prstGeom>
              <a:ln w="25400">
                <a:headEnd type="triangle" w="lg" len="med"/>
                <a:tailEnd type="triangle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0E5ECE18-C46D-D648-B4F9-CD25BD3BA24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029437" y="4702310"/>
                <a:ext cx="317040" cy="2012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49" name="Picture 48">
                <a:extLst>
                  <a:ext uri="{FF2B5EF4-FFF2-40B4-BE49-F238E27FC236}">
                    <a16:creationId xmlns:a16="http://schemas.microsoft.com/office/drawing/2014/main" id="{6183B6D5-FFDC-2841-95CD-01D0C8A6AEE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60826" y="2521494"/>
                <a:ext cx="250928" cy="235797"/>
              </a:xfrm>
              <a:prstGeom prst="rect">
                <a:avLst/>
              </a:prstGeom>
            </p:spPr>
          </p:pic>
          <p:pic>
            <p:nvPicPr>
              <p:cNvPr id="50" name="Picture 49">
                <a:extLst>
                  <a:ext uri="{FF2B5EF4-FFF2-40B4-BE49-F238E27FC236}">
                    <a16:creationId xmlns:a16="http://schemas.microsoft.com/office/drawing/2014/main" id="{92D85336-EDF8-0147-A66A-E7BC95901C5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499853" y="4086916"/>
                <a:ext cx="148172" cy="252028"/>
              </a:xfrm>
              <a:prstGeom prst="rect">
                <a:avLst/>
              </a:prstGeom>
            </p:spPr>
          </p:pic>
          <p:cxnSp>
            <p:nvCxnSpPr>
              <p:cNvPr id="51" name="Straight Arrow Connector 50">
                <a:extLst>
                  <a:ext uri="{FF2B5EF4-FFF2-40B4-BE49-F238E27FC236}">
                    <a16:creationId xmlns:a16="http://schemas.microsoft.com/office/drawing/2014/main" id="{1B629E89-0589-AE4C-8B0E-2F9881FA1E6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540763" y="2689714"/>
                <a:ext cx="230" cy="2510937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2" name="Group 51">
                <a:extLst>
                  <a:ext uri="{FF2B5EF4-FFF2-40B4-BE49-F238E27FC236}">
                    <a16:creationId xmlns:a16="http://schemas.microsoft.com/office/drawing/2014/main" id="{CD94DEB7-B9DB-5C48-AF9C-8444E1B644AD}"/>
                  </a:ext>
                </a:extLst>
              </p:cNvPr>
              <p:cNvGrpSpPr/>
              <p:nvPr/>
            </p:nvGrpSpPr>
            <p:grpSpPr>
              <a:xfrm rot="21035963">
                <a:off x="1751388" y="2923482"/>
                <a:ext cx="2063958" cy="1082870"/>
                <a:chOff x="3174590" y="3074068"/>
                <a:chExt cx="2820455" cy="1272168"/>
              </a:xfrm>
            </p:grpSpPr>
            <p:sp>
              <p:nvSpPr>
                <p:cNvPr id="59" name="Rectangle 58">
                  <a:extLst>
                    <a:ext uri="{FF2B5EF4-FFF2-40B4-BE49-F238E27FC236}">
                      <a16:creationId xmlns:a16="http://schemas.microsoft.com/office/drawing/2014/main" id="{BBA703E3-84E4-704E-91D1-CD2374CAB02B}"/>
                    </a:ext>
                  </a:extLst>
                </p:cNvPr>
                <p:cNvSpPr/>
                <p:nvPr/>
              </p:nvSpPr>
              <p:spPr>
                <a:xfrm>
                  <a:off x="3757075" y="3838623"/>
                  <a:ext cx="50400" cy="367022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13"/>
                </a:p>
              </p:txBody>
            </p:sp>
            <p:sp>
              <p:nvSpPr>
                <p:cNvPr id="60" name="Rectangle 59">
                  <a:extLst>
                    <a:ext uri="{FF2B5EF4-FFF2-40B4-BE49-F238E27FC236}">
                      <a16:creationId xmlns:a16="http://schemas.microsoft.com/office/drawing/2014/main" id="{9EBD49BC-0E7F-A840-A969-EABCBCDFFEEC}"/>
                    </a:ext>
                  </a:extLst>
                </p:cNvPr>
                <p:cNvSpPr/>
                <p:nvPr/>
              </p:nvSpPr>
              <p:spPr>
                <a:xfrm>
                  <a:off x="5391441" y="3860393"/>
                  <a:ext cx="50400" cy="367022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13"/>
                </a:p>
              </p:txBody>
            </p:sp>
            <p:sp>
              <p:nvSpPr>
                <p:cNvPr id="61" name="Rectangle 60">
                  <a:extLst>
                    <a:ext uri="{FF2B5EF4-FFF2-40B4-BE49-F238E27FC236}">
                      <a16:creationId xmlns:a16="http://schemas.microsoft.com/office/drawing/2014/main" id="{E0864904-56F3-5340-831D-CE14D7FC2481}"/>
                    </a:ext>
                  </a:extLst>
                </p:cNvPr>
                <p:cNvSpPr/>
                <p:nvPr/>
              </p:nvSpPr>
              <p:spPr>
                <a:xfrm>
                  <a:off x="4605200" y="3493370"/>
                  <a:ext cx="50400" cy="654205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13"/>
                </a:p>
              </p:txBody>
            </p:sp>
            <p:sp>
              <p:nvSpPr>
                <p:cNvPr id="62" name="Rectangle 61">
                  <a:extLst>
                    <a:ext uri="{FF2B5EF4-FFF2-40B4-BE49-F238E27FC236}">
                      <a16:creationId xmlns:a16="http://schemas.microsoft.com/office/drawing/2014/main" id="{A843A178-8293-9B4D-8D69-557BE0F84FEC}"/>
                    </a:ext>
                  </a:extLst>
                </p:cNvPr>
                <p:cNvSpPr/>
                <p:nvPr/>
              </p:nvSpPr>
              <p:spPr>
                <a:xfrm>
                  <a:off x="3371301" y="4113750"/>
                  <a:ext cx="2396669" cy="232486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13"/>
                </a:p>
              </p:txBody>
            </p:sp>
            <p:cxnSp>
              <p:nvCxnSpPr>
                <p:cNvPr id="63" name="Straight Connector 62">
                  <a:extLst>
                    <a:ext uri="{FF2B5EF4-FFF2-40B4-BE49-F238E27FC236}">
                      <a16:creationId xmlns:a16="http://schemas.microsoft.com/office/drawing/2014/main" id="{260C17D3-51C3-5B46-93C6-8FD1B4A3C5C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174590" y="4215764"/>
                  <a:ext cx="2820455" cy="19847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lg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Straight Connector 63">
                  <a:extLst>
                    <a:ext uri="{FF2B5EF4-FFF2-40B4-BE49-F238E27FC236}">
                      <a16:creationId xmlns:a16="http://schemas.microsoft.com/office/drawing/2014/main" id="{A25BEF3A-86FC-234C-A32D-0FF152996627}"/>
                    </a:ext>
                  </a:extLst>
                </p:cNvPr>
                <p:cNvCxnSpPr>
                  <a:cxnSpLocks/>
                  <a:endCxn id="70" idx="1"/>
                </p:cNvCxnSpPr>
                <p:nvPr/>
              </p:nvCxnSpPr>
              <p:spPr>
                <a:xfrm flipV="1">
                  <a:off x="3366572" y="3633218"/>
                  <a:ext cx="274697" cy="160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" name="Straight Arrow Connector 64">
                  <a:extLst>
                    <a:ext uri="{FF2B5EF4-FFF2-40B4-BE49-F238E27FC236}">
                      <a16:creationId xmlns:a16="http://schemas.microsoft.com/office/drawing/2014/main" id="{F70D5A55-55B7-D54E-95F3-043457E0B53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469425" y="3633217"/>
                  <a:ext cx="0" cy="597087"/>
                </a:xfrm>
                <a:prstGeom prst="straightConnector1">
                  <a:avLst/>
                </a:prstGeom>
                <a:ln w="25400">
                  <a:headEnd type="triangle" w="lg" len="med"/>
                  <a:tailEnd type="triangle" w="lg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Straight Arrow Connector 65">
                  <a:extLst>
                    <a:ext uri="{FF2B5EF4-FFF2-40B4-BE49-F238E27FC236}">
                      <a16:creationId xmlns:a16="http://schemas.microsoft.com/office/drawing/2014/main" id="{4DD91E1B-6E21-D04F-BE54-8588C93D96D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651680" y="3708513"/>
                  <a:ext cx="0" cy="507251"/>
                </a:xfrm>
                <a:prstGeom prst="straightConnector1">
                  <a:avLst/>
                </a:prstGeom>
                <a:ln w="25400">
                  <a:headEnd type="triangle" w="lg" len="med"/>
                  <a:tailEnd type="triangle" w="lg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7" name="Straight Connector 66">
                  <a:extLst>
                    <a:ext uri="{FF2B5EF4-FFF2-40B4-BE49-F238E27FC236}">
                      <a16:creationId xmlns:a16="http://schemas.microsoft.com/office/drawing/2014/main" id="{BBD0ACF5-56C6-E247-96E4-AC9027033D7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462941" y="3706963"/>
                  <a:ext cx="261063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" name="Straight Arrow Connector 67">
                  <a:extLst>
                    <a:ext uri="{FF2B5EF4-FFF2-40B4-BE49-F238E27FC236}">
                      <a16:creationId xmlns:a16="http://schemas.microsoft.com/office/drawing/2014/main" id="{CBDF3719-6605-7A49-9D94-B44AEDD8B43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844284" y="3296455"/>
                  <a:ext cx="0" cy="921947"/>
                </a:xfrm>
                <a:prstGeom prst="straightConnector1">
                  <a:avLst/>
                </a:prstGeom>
                <a:ln w="25400">
                  <a:headEnd type="triangle" w="lg" len="med"/>
                  <a:tailEnd type="triangle" w="lg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" name="Straight Connector 68">
                  <a:extLst>
                    <a:ext uri="{FF2B5EF4-FFF2-40B4-BE49-F238E27FC236}">
                      <a16:creationId xmlns:a16="http://schemas.microsoft.com/office/drawing/2014/main" id="{9F4FBA22-4E37-F74E-9360-F67DC88AAFD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17475" y="3291144"/>
                  <a:ext cx="199864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0" name="Rectangle 69">
                  <a:extLst>
                    <a:ext uri="{FF2B5EF4-FFF2-40B4-BE49-F238E27FC236}">
                      <a16:creationId xmlns:a16="http://schemas.microsoft.com/office/drawing/2014/main" id="{026CE1A6-FB47-9846-AA1F-483351048350}"/>
                    </a:ext>
                  </a:extLst>
                </p:cNvPr>
                <p:cNvSpPr/>
                <p:nvPr/>
              </p:nvSpPr>
              <p:spPr>
                <a:xfrm>
                  <a:off x="3641269" y="3401686"/>
                  <a:ext cx="272141" cy="463063"/>
                </a:xfrm>
                <a:prstGeom prst="rect">
                  <a:avLst/>
                </a:prstGeom>
                <a:solidFill>
                  <a:srgbClr val="61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13"/>
                </a:p>
              </p:txBody>
            </p:sp>
            <p:sp>
              <p:nvSpPr>
                <p:cNvPr id="71" name="Rectangle 70">
                  <a:extLst>
                    <a:ext uri="{FF2B5EF4-FFF2-40B4-BE49-F238E27FC236}">
                      <a16:creationId xmlns:a16="http://schemas.microsoft.com/office/drawing/2014/main" id="{B35943F7-04CF-1D48-8556-ABD861834F6F}"/>
                    </a:ext>
                  </a:extLst>
                </p:cNvPr>
                <p:cNvSpPr/>
                <p:nvPr/>
              </p:nvSpPr>
              <p:spPr>
                <a:xfrm>
                  <a:off x="4495789" y="3074068"/>
                  <a:ext cx="272141" cy="463063"/>
                </a:xfrm>
                <a:prstGeom prst="rect">
                  <a:avLst/>
                </a:prstGeom>
                <a:solidFill>
                  <a:srgbClr val="61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13"/>
                </a:p>
              </p:txBody>
            </p:sp>
            <p:sp>
              <p:nvSpPr>
                <p:cNvPr id="72" name="Rectangle 71">
                  <a:extLst>
                    <a:ext uri="{FF2B5EF4-FFF2-40B4-BE49-F238E27FC236}">
                      <a16:creationId xmlns:a16="http://schemas.microsoft.com/office/drawing/2014/main" id="{0842D547-0C3B-7E4F-9595-7E59FFDEFE4B}"/>
                    </a:ext>
                  </a:extLst>
                </p:cNvPr>
                <p:cNvSpPr/>
                <p:nvPr/>
              </p:nvSpPr>
              <p:spPr>
                <a:xfrm>
                  <a:off x="5285016" y="3502991"/>
                  <a:ext cx="272141" cy="463063"/>
                </a:xfrm>
                <a:prstGeom prst="rect">
                  <a:avLst/>
                </a:prstGeom>
                <a:solidFill>
                  <a:srgbClr val="61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13"/>
                </a:p>
              </p:txBody>
            </p:sp>
          </p:grpSp>
          <p:cxnSp>
            <p:nvCxnSpPr>
              <p:cNvPr id="53" name="Straight Arrow Connector 52">
                <a:extLst>
                  <a:ext uri="{FF2B5EF4-FFF2-40B4-BE49-F238E27FC236}">
                    <a16:creationId xmlns:a16="http://schemas.microsoft.com/office/drawing/2014/main" id="{93F2B482-0C6B-CF48-B474-B230B830F2D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83536" y="4056620"/>
                <a:ext cx="0" cy="448068"/>
              </a:xfrm>
              <a:prstGeom prst="straightConnector1">
                <a:avLst/>
              </a:prstGeom>
              <a:ln w="25400">
                <a:headEnd type="triangle" w="lg" len="med"/>
                <a:tailEnd type="triangle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>
                <a:extLst>
                  <a:ext uri="{FF2B5EF4-FFF2-40B4-BE49-F238E27FC236}">
                    <a16:creationId xmlns:a16="http://schemas.microsoft.com/office/drawing/2014/main" id="{51355395-9894-534A-8E6B-DD7A27F7739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831071" y="4062311"/>
                <a:ext cx="2226238" cy="10014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" name="Arc 54">
                <a:extLst>
                  <a:ext uri="{FF2B5EF4-FFF2-40B4-BE49-F238E27FC236}">
                    <a16:creationId xmlns:a16="http://schemas.microsoft.com/office/drawing/2014/main" id="{99F55A51-70D7-1146-8DFC-87A719B2E9E1}"/>
                  </a:ext>
                </a:extLst>
              </p:cNvPr>
              <p:cNvSpPr/>
              <p:nvPr/>
            </p:nvSpPr>
            <p:spPr>
              <a:xfrm rot="969857">
                <a:off x="2483591" y="3956759"/>
                <a:ext cx="98090" cy="221433"/>
              </a:xfrm>
              <a:prstGeom prst="arc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13" dirty="0"/>
              </a:p>
            </p:txBody>
          </p:sp>
          <p:sp>
            <p:nvSpPr>
              <p:cNvPr id="56" name="Content Placeholder 2">
                <a:extLst>
                  <a:ext uri="{FF2B5EF4-FFF2-40B4-BE49-F238E27FC236}">
                    <a16:creationId xmlns:a16="http://schemas.microsoft.com/office/drawing/2014/main" id="{8F5E989C-41A0-D54A-9CB1-DA437C02207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467937" y="4971138"/>
                <a:ext cx="821559" cy="656171"/>
              </a:xfrm>
              <a:prstGeom prst="rect">
                <a:avLst/>
              </a:prstGeom>
            </p:spPr>
            <p:txBody>
              <a:bodyPr vert="horz" lIns="68580" tIns="34290" rIns="68580" bIns="3429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sz="1050" dirty="0">
                    <a:solidFill>
                      <a:srgbClr val="6B0000"/>
                    </a:solidFill>
                    <a:latin typeface="CMU Sans Serif Medium" panose="02000603000000000000" pitchFamily="2" charset="0"/>
                    <a:ea typeface="CMU Sans Serif Medium" panose="02000603000000000000" pitchFamily="2" charset="0"/>
                    <a:cs typeface="CMU Sans Serif Medium" panose="02000603000000000000" pitchFamily="2" charset="0"/>
                  </a:rPr>
                  <a:t>dipole</a:t>
                </a:r>
              </a:p>
            </p:txBody>
          </p:sp>
          <p:sp>
            <p:nvSpPr>
              <p:cNvPr id="57" name="Content Placeholder 2">
                <a:extLst>
                  <a:ext uri="{FF2B5EF4-FFF2-40B4-BE49-F238E27FC236}">
                    <a16:creationId xmlns:a16="http://schemas.microsoft.com/office/drawing/2014/main" id="{371ED8A3-3ACA-B542-BF11-054C2CEC767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275859" y="3584683"/>
                <a:ext cx="821559" cy="656171"/>
              </a:xfrm>
              <a:prstGeom prst="rect">
                <a:avLst/>
              </a:prstGeom>
            </p:spPr>
            <p:txBody>
              <a:bodyPr vert="horz" lIns="68580" tIns="34290" rIns="68580" bIns="3429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sz="1050" dirty="0">
                    <a:solidFill>
                      <a:schemeClr val="bg1">
                        <a:lumMod val="50000"/>
                      </a:schemeClr>
                    </a:solidFill>
                    <a:latin typeface="CMU Sans Serif Medium" panose="02000603000000000000" pitchFamily="2" charset="0"/>
                    <a:ea typeface="CMU Sans Serif Medium" panose="02000603000000000000" pitchFamily="2" charset="0"/>
                    <a:cs typeface="CMU Sans Serif Medium" panose="02000603000000000000" pitchFamily="2" charset="0"/>
                  </a:rPr>
                  <a:t>girder</a:t>
                </a:r>
              </a:p>
            </p:txBody>
          </p:sp>
          <p:sp>
            <p:nvSpPr>
              <p:cNvPr id="58" name="Content Placeholder 2">
                <a:extLst>
                  <a:ext uri="{FF2B5EF4-FFF2-40B4-BE49-F238E27FC236}">
                    <a16:creationId xmlns:a16="http://schemas.microsoft.com/office/drawing/2014/main" id="{1A344F14-88B9-1C4D-9A01-64DE0E0B90D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833513" y="2567275"/>
                <a:ext cx="1298417" cy="656171"/>
              </a:xfrm>
              <a:prstGeom prst="rect">
                <a:avLst/>
              </a:prstGeom>
            </p:spPr>
            <p:txBody>
              <a:bodyPr vert="horz" lIns="68580" tIns="34290" rIns="68580" bIns="3429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sz="1050" dirty="0" err="1">
                    <a:solidFill>
                      <a:srgbClr val="6B0000"/>
                    </a:solidFill>
                    <a:latin typeface="CMU Sans Serif Medium" panose="02000603000000000000" pitchFamily="2" charset="0"/>
                    <a:ea typeface="CMU Sans Serif Medium" panose="02000603000000000000" pitchFamily="2" charset="0"/>
                    <a:cs typeface="CMU Sans Serif Medium" panose="02000603000000000000" pitchFamily="2" charset="0"/>
                  </a:rPr>
                  <a:t>sextupoles</a:t>
                </a:r>
                <a:r>
                  <a:rPr lang="en-US" sz="1050" dirty="0">
                    <a:solidFill>
                      <a:srgbClr val="6B0000"/>
                    </a:solidFill>
                    <a:latin typeface="CMU Sans Serif Medium" panose="02000603000000000000" pitchFamily="2" charset="0"/>
                    <a:ea typeface="CMU Sans Serif Medium" panose="02000603000000000000" pitchFamily="2" charset="0"/>
                    <a:cs typeface="CMU Sans Serif Medium" panose="02000603000000000000" pitchFamily="2" charset="0"/>
                  </a:rPr>
                  <a:t>/ quadrupoles</a:t>
                </a:r>
              </a:p>
            </p:txBody>
          </p: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23F5CC29-39C2-F94A-9A8A-A75B925DC6FF}"/>
                </a:ext>
              </a:extLst>
            </p:cNvPr>
            <p:cNvGrpSpPr/>
            <p:nvPr/>
          </p:nvGrpSpPr>
          <p:grpSpPr>
            <a:xfrm>
              <a:off x="6381910" y="2109390"/>
              <a:ext cx="5339818" cy="3136976"/>
              <a:chOff x="6144179" y="2518359"/>
              <a:chExt cx="5750902" cy="3046770"/>
            </a:xfrm>
          </p:grpSpPr>
          <p:cxnSp>
            <p:nvCxnSpPr>
              <p:cNvPr id="23" name="Straight Arrow Connector 22">
                <a:extLst>
                  <a:ext uri="{FF2B5EF4-FFF2-40B4-BE49-F238E27FC236}">
                    <a16:creationId xmlns:a16="http://schemas.microsoft.com/office/drawing/2014/main" id="{44F5E158-E797-A040-8DE0-C26B5D311C4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266620" y="4495201"/>
                <a:ext cx="5628461" cy="9252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24" name="Picture 23">
                <a:extLst>
                  <a:ext uri="{FF2B5EF4-FFF2-40B4-BE49-F238E27FC236}">
                    <a16:creationId xmlns:a16="http://schemas.microsoft.com/office/drawing/2014/main" id="{7DB3FF80-191B-984C-82CB-117106D4D35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144179" y="2518359"/>
                <a:ext cx="244882" cy="242067"/>
              </a:xfrm>
              <a:prstGeom prst="rect">
                <a:avLst/>
              </a:prstGeom>
            </p:spPr>
          </p:pic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88E19963-3F84-A449-BC1F-CEDE27D3C577}"/>
                  </a:ext>
                </a:extLst>
              </p:cNvPr>
              <p:cNvGrpSpPr/>
              <p:nvPr/>
            </p:nvGrpSpPr>
            <p:grpSpPr>
              <a:xfrm rot="275894">
                <a:off x="9963377" y="4449214"/>
                <a:ext cx="1199200" cy="462820"/>
                <a:chOff x="6200125" y="4692734"/>
                <a:chExt cx="1617008" cy="506553"/>
              </a:xfrm>
            </p:grpSpPr>
            <p:sp>
              <p:nvSpPr>
                <p:cNvPr id="42" name="Rectangle 41">
                  <a:extLst>
                    <a:ext uri="{FF2B5EF4-FFF2-40B4-BE49-F238E27FC236}">
                      <a16:creationId xmlns:a16="http://schemas.microsoft.com/office/drawing/2014/main" id="{15B2ACF1-6018-3B45-974F-6779301A9EB9}"/>
                    </a:ext>
                  </a:extLst>
                </p:cNvPr>
                <p:cNvSpPr/>
                <p:nvPr/>
              </p:nvSpPr>
              <p:spPr>
                <a:xfrm>
                  <a:off x="6200125" y="4771665"/>
                  <a:ext cx="1422212" cy="427622"/>
                </a:xfrm>
                <a:prstGeom prst="rect">
                  <a:avLst/>
                </a:prstGeom>
                <a:solidFill>
                  <a:srgbClr val="61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13" dirty="0">
                    <a:solidFill>
                      <a:srgbClr val="610000"/>
                    </a:solidFill>
                    <a:highlight>
                      <a:srgbClr val="610000"/>
                    </a:highlight>
                  </a:endParaRPr>
                </a:p>
              </p:txBody>
            </p:sp>
            <p:cxnSp>
              <p:nvCxnSpPr>
                <p:cNvPr id="43" name="Straight Arrow Connector 42">
                  <a:extLst>
                    <a:ext uri="{FF2B5EF4-FFF2-40B4-BE49-F238E27FC236}">
                      <a16:creationId xmlns:a16="http://schemas.microsoft.com/office/drawing/2014/main" id="{A7577276-75EB-9D43-AA22-97BB7389A75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718563" y="4692734"/>
                  <a:ext cx="2344" cy="282018"/>
                </a:xfrm>
                <a:prstGeom prst="straightConnector1">
                  <a:avLst/>
                </a:prstGeom>
                <a:ln w="25400">
                  <a:headEnd type="triangle" w="lg" len="med"/>
                  <a:tailEnd type="triangle" w="lg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Connector 43">
                  <a:extLst>
                    <a:ext uri="{FF2B5EF4-FFF2-40B4-BE49-F238E27FC236}">
                      <a16:creationId xmlns:a16="http://schemas.microsoft.com/office/drawing/2014/main" id="{68FF1EC8-3BF0-B545-B10B-350B3C3AD93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624681" y="4967450"/>
                  <a:ext cx="192452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6" name="Group 25">
                <a:extLst>
                  <a:ext uri="{FF2B5EF4-FFF2-40B4-BE49-F238E27FC236}">
                    <a16:creationId xmlns:a16="http://schemas.microsoft.com/office/drawing/2014/main" id="{6E45038F-8C51-4448-A34D-590148197614}"/>
                  </a:ext>
                </a:extLst>
              </p:cNvPr>
              <p:cNvGrpSpPr/>
              <p:nvPr/>
            </p:nvGrpSpPr>
            <p:grpSpPr>
              <a:xfrm rot="21190630">
                <a:off x="7554204" y="3710169"/>
                <a:ext cx="2002365" cy="962908"/>
                <a:chOff x="3100546" y="3941583"/>
                <a:chExt cx="2700000" cy="1053895"/>
              </a:xfrm>
            </p:grpSpPr>
            <p:sp>
              <p:nvSpPr>
                <p:cNvPr id="30" name="Rectangle 29">
                  <a:extLst>
                    <a:ext uri="{FF2B5EF4-FFF2-40B4-BE49-F238E27FC236}">
                      <a16:creationId xmlns:a16="http://schemas.microsoft.com/office/drawing/2014/main" id="{7B586C02-71BB-4147-B1F5-B3B4EE75CB73}"/>
                    </a:ext>
                  </a:extLst>
                </p:cNvPr>
                <p:cNvSpPr/>
                <p:nvPr/>
              </p:nvSpPr>
              <p:spPr>
                <a:xfrm>
                  <a:off x="3371301" y="3941583"/>
                  <a:ext cx="2396669" cy="1053895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13"/>
                </a:p>
              </p:txBody>
            </p:sp>
            <p:cxnSp>
              <p:nvCxnSpPr>
                <p:cNvPr id="31" name="Straight Connector 30">
                  <a:extLst>
                    <a:ext uri="{FF2B5EF4-FFF2-40B4-BE49-F238E27FC236}">
                      <a16:creationId xmlns:a16="http://schemas.microsoft.com/office/drawing/2014/main" id="{111B0B5C-A998-1E48-8D68-6E9F0B400E9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469425" y="4231150"/>
                  <a:ext cx="172052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Straight Arrow Connector 31">
                  <a:extLst>
                    <a:ext uri="{FF2B5EF4-FFF2-40B4-BE49-F238E27FC236}">
                      <a16:creationId xmlns:a16="http://schemas.microsoft.com/office/drawing/2014/main" id="{B4775F57-7867-7D41-8561-0D06FB93E6E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504128" y="4231150"/>
                  <a:ext cx="0" cy="244517"/>
                </a:xfrm>
                <a:prstGeom prst="straightConnector1">
                  <a:avLst/>
                </a:prstGeom>
                <a:ln w="25400">
                  <a:headEnd type="triangle" w="lg" len="med"/>
                  <a:tailEnd type="triangle" w="lg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Straight Arrow Connector 32">
                  <a:extLst>
                    <a:ext uri="{FF2B5EF4-FFF2-40B4-BE49-F238E27FC236}">
                      <a16:creationId xmlns:a16="http://schemas.microsoft.com/office/drawing/2014/main" id="{DB8D449A-C941-6D4A-88AE-C02BDCA676B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640255" y="4450240"/>
                  <a:ext cx="0" cy="288775"/>
                </a:xfrm>
                <a:prstGeom prst="straightConnector1">
                  <a:avLst/>
                </a:prstGeom>
                <a:ln w="25400">
                  <a:headEnd type="triangle" w="lg" len="med"/>
                  <a:tailEnd type="triangle" w="lg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Arrow Connector 33">
                  <a:extLst>
                    <a:ext uri="{FF2B5EF4-FFF2-40B4-BE49-F238E27FC236}">
                      <a16:creationId xmlns:a16="http://schemas.microsoft.com/office/drawing/2014/main" id="{C0FACA71-9D37-E24F-9996-FC755239909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833338" y="4338450"/>
                  <a:ext cx="0" cy="133127"/>
                </a:xfrm>
                <a:prstGeom prst="straightConnector1">
                  <a:avLst/>
                </a:prstGeom>
                <a:ln w="25400">
                  <a:headEnd type="triangle" w="lg" len="med"/>
                  <a:tailEnd type="triangle" w="lg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Connector 34">
                  <a:extLst>
                    <a:ext uri="{FF2B5EF4-FFF2-40B4-BE49-F238E27FC236}">
                      <a16:creationId xmlns:a16="http://schemas.microsoft.com/office/drawing/2014/main" id="{B8671A0B-50A1-E245-B8E4-18D809D2207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649040" y="4343956"/>
                  <a:ext cx="199864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>
                  <a:extLst>
                    <a:ext uri="{FF2B5EF4-FFF2-40B4-BE49-F238E27FC236}">
                      <a16:creationId xmlns:a16="http://schemas.microsoft.com/office/drawing/2014/main" id="{62EAE72A-DB72-5C4A-85DF-514E63B4194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100546" y="4451730"/>
                  <a:ext cx="2700000" cy="19847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lg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Arrow Connector 36">
                  <a:extLst>
                    <a:ext uri="{FF2B5EF4-FFF2-40B4-BE49-F238E27FC236}">
                      <a16:creationId xmlns:a16="http://schemas.microsoft.com/office/drawing/2014/main" id="{FBDE61B0-7547-834A-AAAA-D81020A54CC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137311" y="4475667"/>
                  <a:ext cx="0" cy="220580"/>
                </a:xfrm>
                <a:prstGeom prst="straightConnector1">
                  <a:avLst/>
                </a:prstGeom>
                <a:ln w="25400">
                  <a:headEnd type="triangle" w="lg" len="med"/>
                  <a:tailEnd type="triangle" w="lg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>
                  <a:extLst>
                    <a:ext uri="{FF2B5EF4-FFF2-40B4-BE49-F238E27FC236}">
                      <a16:creationId xmlns:a16="http://schemas.microsoft.com/office/drawing/2014/main" id="{014A96AB-36B0-E442-B5EA-CBBD9370F6A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450211" y="4732621"/>
                  <a:ext cx="199864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9" name="Rectangle 38">
                  <a:extLst>
                    <a:ext uri="{FF2B5EF4-FFF2-40B4-BE49-F238E27FC236}">
                      <a16:creationId xmlns:a16="http://schemas.microsoft.com/office/drawing/2014/main" id="{FFAE20DB-44A6-CE4F-B7BA-E255E04F3CE0}"/>
                    </a:ext>
                  </a:extLst>
                </p:cNvPr>
                <p:cNvSpPr/>
                <p:nvPr/>
              </p:nvSpPr>
              <p:spPr>
                <a:xfrm>
                  <a:off x="3698864" y="4015251"/>
                  <a:ext cx="272141" cy="463063"/>
                </a:xfrm>
                <a:prstGeom prst="rect">
                  <a:avLst/>
                </a:prstGeom>
                <a:solidFill>
                  <a:srgbClr val="61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13"/>
                </a:p>
              </p:txBody>
            </p:sp>
            <p:sp>
              <p:nvSpPr>
                <p:cNvPr id="40" name="Rectangle 39">
                  <a:extLst>
                    <a:ext uri="{FF2B5EF4-FFF2-40B4-BE49-F238E27FC236}">
                      <a16:creationId xmlns:a16="http://schemas.microsoft.com/office/drawing/2014/main" id="{E335DD28-2F64-AD4C-A042-7129EF9C76C7}"/>
                    </a:ext>
                  </a:extLst>
                </p:cNvPr>
                <p:cNvSpPr/>
                <p:nvPr/>
              </p:nvSpPr>
              <p:spPr>
                <a:xfrm>
                  <a:off x="4476831" y="4122357"/>
                  <a:ext cx="272141" cy="463063"/>
                </a:xfrm>
                <a:prstGeom prst="rect">
                  <a:avLst/>
                </a:prstGeom>
                <a:solidFill>
                  <a:srgbClr val="61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13"/>
                </a:p>
              </p:txBody>
            </p:sp>
            <p:sp>
              <p:nvSpPr>
                <p:cNvPr id="41" name="Rectangle 40">
                  <a:extLst>
                    <a:ext uri="{FF2B5EF4-FFF2-40B4-BE49-F238E27FC236}">
                      <a16:creationId xmlns:a16="http://schemas.microsoft.com/office/drawing/2014/main" id="{59254EC2-C46E-414D-9C78-BF6A76877706}"/>
                    </a:ext>
                  </a:extLst>
                </p:cNvPr>
                <p:cNvSpPr/>
                <p:nvPr/>
              </p:nvSpPr>
              <p:spPr>
                <a:xfrm>
                  <a:off x="5280570" y="4489655"/>
                  <a:ext cx="272141" cy="463063"/>
                </a:xfrm>
                <a:prstGeom prst="rect">
                  <a:avLst/>
                </a:prstGeom>
                <a:solidFill>
                  <a:srgbClr val="61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13"/>
                </a:p>
              </p:txBody>
            </p:sp>
          </p:grpSp>
          <p:sp>
            <p:nvSpPr>
              <p:cNvPr id="27" name="Content Placeholder 2">
                <a:extLst>
                  <a:ext uri="{FF2B5EF4-FFF2-40B4-BE49-F238E27FC236}">
                    <a16:creationId xmlns:a16="http://schemas.microsoft.com/office/drawing/2014/main" id="{CFD21851-274F-8B40-9EEE-4D09C253AD9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0128946" y="4908958"/>
                <a:ext cx="821559" cy="656171"/>
              </a:xfrm>
              <a:prstGeom prst="rect">
                <a:avLst/>
              </a:prstGeom>
            </p:spPr>
            <p:txBody>
              <a:bodyPr vert="horz" lIns="68580" tIns="34290" rIns="68580" bIns="3429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sz="1050" dirty="0">
                    <a:solidFill>
                      <a:srgbClr val="6B0000"/>
                    </a:solidFill>
                    <a:latin typeface="CMU Sans Serif Medium" panose="02000603000000000000" pitchFamily="2" charset="0"/>
                    <a:ea typeface="CMU Sans Serif Medium" panose="02000603000000000000" pitchFamily="2" charset="0"/>
                    <a:cs typeface="CMU Sans Serif Medium" panose="02000603000000000000" pitchFamily="2" charset="0"/>
                  </a:rPr>
                  <a:t>dipole</a:t>
                </a:r>
              </a:p>
            </p:txBody>
          </p:sp>
          <p:sp>
            <p:nvSpPr>
              <p:cNvPr id="28" name="Content Placeholder 2">
                <a:extLst>
                  <a:ext uri="{FF2B5EF4-FFF2-40B4-BE49-F238E27FC236}">
                    <a16:creationId xmlns:a16="http://schemas.microsoft.com/office/drawing/2014/main" id="{0AE8617F-5851-A14E-A41D-FB90320FDA0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209389" y="3446778"/>
                <a:ext cx="821559" cy="656171"/>
              </a:xfrm>
              <a:prstGeom prst="rect">
                <a:avLst/>
              </a:prstGeom>
            </p:spPr>
            <p:txBody>
              <a:bodyPr vert="horz" lIns="68580" tIns="34290" rIns="68580" bIns="3429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sz="1050" dirty="0">
                    <a:solidFill>
                      <a:schemeClr val="bg1">
                        <a:lumMod val="50000"/>
                      </a:schemeClr>
                    </a:solidFill>
                    <a:latin typeface="CMU Sans Serif Medium" panose="02000603000000000000" pitchFamily="2" charset="0"/>
                    <a:ea typeface="CMU Sans Serif Medium" panose="02000603000000000000" pitchFamily="2" charset="0"/>
                    <a:cs typeface="CMU Sans Serif Medium" panose="02000603000000000000" pitchFamily="2" charset="0"/>
                  </a:rPr>
                  <a:t>girder</a:t>
                </a:r>
              </a:p>
            </p:txBody>
          </p:sp>
          <p:cxnSp>
            <p:nvCxnSpPr>
              <p:cNvPr id="29" name="Straight Arrow Connector 28">
                <a:extLst>
                  <a:ext uri="{FF2B5EF4-FFF2-40B4-BE49-F238E27FC236}">
                    <a16:creationId xmlns:a16="http://schemas.microsoft.com/office/drawing/2014/main" id="{B0BB611C-AA92-AD49-B333-4DDF2A29559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6572963" y="2726106"/>
                <a:ext cx="230" cy="2510937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6BDB8191-7430-6C46-B474-2B9402BF1B1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660307" y="3727570"/>
              <a:ext cx="137580" cy="258374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89529858-5CDC-A340-8EBF-5283793690C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rot="20809873">
              <a:off x="1908480" y="3450145"/>
              <a:ext cx="546245" cy="160365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A0ADF610-2314-A14F-8795-D4722108F7D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 rot="20809873">
              <a:off x="4116191" y="3119358"/>
              <a:ext cx="664104" cy="210016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6FAC75F4-B659-4F43-B0D4-4F8B300DA16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683565" y="4221008"/>
              <a:ext cx="678000" cy="188661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62EF69D6-E726-F749-8B79-6ED25CA1C9BC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 rot="396499">
              <a:off x="11065237" y="4250404"/>
              <a:ext cx="482600" cy="152400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6E7E0B48-7D7E-0E48-8BA9-5E26154A418F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 rot="21196051">
              <a:off x="7370679" y="3723265"/>
              <a:ext cx="469900" cy="152400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848F3D8F-88B4-BE4A-8DF3-C1D931B4BA3A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 rot="21196051">
              <a:off x="9594033" y="3715924"/>
              <a:ext cx="495300" cy="165100"/>
            </a:xfrm>
            <a:prstGeom prst="rect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81C0FC87-05D8-E145-BBD9-1852E0858B4D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 rot="20996958">
              <a:off x="7230281" y="3978458"/>
              <a:ext cx="406400" cy="165100"/>
            </a:xfrm>
            <a:prstGeom prst="rect">
              <a:avLst/>
            </a:prstGeom>
          </p:spPr>
        </p:pic>
      </p:grpSp>
      <p:pic>
        <p:nvPicPr>
          <p:cNvPr id="73" name="Picture 72">
            <a:extLst>
              <a:ext uri="{FF2B5EF4-FFF2-40B4-BE49-F238E27FC236}">
                <a16:creationId xmlns:a16="http://schemas.microsoft.com/office/drawing/2014/main" id="{83228B52-C224-D845-B7FA-7DC96CE34A6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460123" y="2468359"/>
            <a:ext cx="342900" cy="123825"/>
          </a:xfrm>
          <a:prstGeom prst="rect">
            <a:avLst/>
          </a:prstGeom>
        </p:spPr>
      </p:pic>
      <p:pic>
        <p:nvPicPr>
          <p:cNvPr id="74" name="Picture 73">
            <a:extLst>
              <a:ext uri="{FF2B5EF4-FFF2-40B4-BE49-F238E27FC236}">
                <a16:creationId xmlns:a16="http://schemas.microsoft.com/office/drawing/2014/main" id="{ED79C40C-ED7A-F14A-ABE9-8A5482002C3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169677" y="2454110"/>
            <a:ext cx="342900" cy="123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46811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15</a:t>
            </a:fld>
            <a:endParaRPr lang="de-AT" dirty="0"/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DB120314-411F-364D-A447-C2AC04EAE7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471540"/>
            <a:ext cx="8263350" cy="804066"/>
          </a:xfrm>
        </p:spPr>
        <p:txBody>
          <a:bodyPr/>
          <a:lstStyle/>
          <a:p>
            <a:r>
              <a:rPr lang="en-US" sz="2000" dirty="0">
                <a:solidFill>
                  <a:srgbClr val="0432FF"/>
                </a:solidFill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Misalignments and field errors</a:t>
            </a:r>
            <a:endParaRPr lang="en-US" sz="2200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601F9F30-16BA-492D-9DD9-07D93037A8D7}"/>
              </a:ext>
            </a:extLst>
          </p:cNvPr>
          <p:cNvSpPr txBox="1"/>
          <p:nvPr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Tessa Charles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3A320F2B-BF84-C844-9BEF-E7976237775C}"/>
              </a:ext>
            </a:extLst>
          </p:cNvPr>
          <p:cNvSpPr txBox="1">
            <a:spLocks/>
          </p:cNvSpPr>
          <p:nvPr/>
        </p:nvSpPr>
        <p:spPr>
          <a:xfrm>
            <a:off x="6673563" y="995190"/>
            <a:ext cx="2311263" cy="1195523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0">
              <a:lnSpc>
                <a:spcPct val="120000"/>
              </a:lnSpc>
              <a:spcBef>
                <a:spcPts val="0"/>
              </a:spcBef>
              <a:spcAft>
                <a:spcPts val="450"/>
              </a:spcAft>
              <a:buNone/>
            </a:pPr>
            <a:r>
              <a:rPr lang="en-US" sz="120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Misalignments are randomly distributed via a Gaussian distribution, truncated at 2.5 sigma.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AC5F6F1-428E-8E46-AC92-AACF872E1FE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-1" b="40341"/>
          <a:stretch/>
        </p:blipFill>
        <p:spPr>
          <a:xfrm>
            <a:off x="528633" y="2847586"/>
            <a:ext cx="2768600" cy="166686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D225788A-E2DC-6140-9112-E19FF4DD3591}"/>
              </a:ext>
            </a:extLst>
          </p:cNvPr>
          <p:cNvSpPr/>
          <p:nvPr/>
        </p:nvSpPr>
        <p:spPr>
          <a:xfrm>
            <a:off x="528633" y="3002922"/>
            <a:ext cx="2448272" cy="999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B1C1C14A-99A3-1945-A6C4-93B14EC3419D}"/>
              </a:ext>
            </a:extLst>
          </p:cNvPr>
          <p:cNvSpPr txBox="1">
            <a:spLocks/>
          </p:cNvSpPr>
          <p:nvPr/>
        </p:nvSpPr>
        <p:spPr>
          <a:xfrm>
            <a:off x="6685142" y="2254965"/>
            <a:ext cx="2311263" cy="1195523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0">
              <a:lnSpc>
                <a:spcPct val="120000"/>
              </a:lnSpc>
              <a:spcBef>
                <a:spcPts val="0"/>
              </a:spcBef>
              <a:spcAft>
                <a:spcPts val="450"/>
              </a:spcAft>
              <a:buNone/>
            </a:pPr>
            <a:r>
              <a:rPr lang="en-US" sz="140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This table is not the final set of tolerances.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5004EB65-EC25-C240-BE19-AF36FEB8B6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5106" y="1132117"/>
            <a:ext cx="6443080" cy="1656444"/>
          </a:xfrm>
          <a:prstGeom prst="rect">
            <a:avLst/>
          </a:prstGeom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34D5CB27-30B0-2046-9A22-85551297DD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9295" y="3102877"/>
            <a:ext cx="2876421" cy="1976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CE94072F-E02D-C644-9C89-7031BB74F9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6931" y="3126863"/>
            <a:ext cx="2876421" cy="1976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8865EFC2-64D1-924A-9584-FACFBFD40E89}"/>
              </a:ext>
            </a:extLst>
          </p:cNvPr>
          <p:cNvSpPr txBox="1">
            <a:spLocks/>
          </p:cNvSpPr>
          <p:nvPr/>
        </p:nvSpPr>
        <p:spPr>
          <a:xfrm>
            <a:off x="30" y="3437305"/>
            <a:ext cx="2189265" cy="1195523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0">
              <a:lnSpc>
                <a:spcPct val="120000"/>
              </a:lnSpc>
              <a:spcBef>
                <a:spcPts val="0"/>
              </a:spcBef>
              <a:spcAft>
                <a:spcPts val="450"/>
              </a:spcAft>
              <a:buNone/>
            </a:pPr>
            <a:r>
              <a:rPr lang="en-US" sz="120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Distributions of arc quadrupoles and </a:t>
            </a:r>
            <a:r>
              <a:rPr lang="en-US" sz="1200" dirty="0" err="1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sextupoles</a:t>
            </a:r>
            <a:r>
              <a:rPr lang="en-US" sz="120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, total DX and DX misalignments:</a:t>
            </a:r>
          </a:p>
        </p:txBody>
      </p:sp>
    </p:spTree>
    <p:extLst>
      <p:ext uri="{BB962C8B-B14F-4D97-AF65-F5344CB8AC3E}">
        <p14:creationId xmlns:p14="http://schemas.microsoft.com/office/powerpoint/2010/main" val="40228830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F1149F6-4B63-174D-8695-A8B55E1D9C4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16</a:t>
            </a:fld>
            <a:endParaRPr lang="en-US" noProof="0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0E3C83E3-C468-0F43-9A69-9BB2672D1D93}"/>
              </a:ext>
            </a:extLst>
          </p:cNvPr>
          <p:cNvSpPr txBox="1">
            <a:spLocks/>
          </p:cNvSpPr>
          <p:nvPr/>
        </p:nvSpPr>
        <p:spPr>
          <a:xfrm>
            <a:off x="224584" y="483518"/>
            <a:ext cx="8192257" cy="99417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783">
              <a:defRPr/>
            </a:pPr>
            <a:r>
              <a:rPr lang="en-US" sz="2200" dirty="0">
                <a:solidFill>
                  <a:srgbClr val="0432FF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FCC-</a:t>
            </a:r>
            <a:r>
              <a:rPr lang="en-US" sz="2200" dirty="0" err="1">
                <a:solidFill>
                  <a:srgbClr val="0432FF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ee</a:t>
            </a:r>
            <a:r>
              <a:rPr lang="en-US" sz="2200" dirty="0">
                <a:solidFill>
                  <a:srgbClr val="0432FF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 emittance tuning results </a:t>
            </a:r>
            <a:endParaRPr lang="en-US" sz="1500" dirty="0">
              <a:solidFill>
                <a:srgbClr val="0432FF"/>
              </a:solidFill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  <a:p>
            <a:pPr defTabSz="685783">
              <a:defRPr/>
            </a:pPr>
            <a:r>
              <a:rPr lang="en-US" sz="1500" dirty="0">
                <a:solidFill>
                  <a:srgbClr val="0432FF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without BPM errors and without chromaticity correction</a:t>
            </a:r>
            <a:endParaRPr lang="en-US" sz="1500" kern="0" dirty="0">
              <a:solidFill>
                <a:srgbClr val="0432FF"/>
              </a:solidFill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65253E2-FDDC-6C42-91A7-7E68C4A0647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" r="79981" b="33293"/>
          <a:stretch/>
        </p:blipFill>
        <p:spPr>
          <a:xfrm>
            <a:off x="412613" y="3435412"/>
            <a:ext cx="1134387" cy="134357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85273E1-1774-DA43-8EAC-743E97E548F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7655" b="32051"/>
          <a:stretch/>
        </p:blipFill>
        <p:spPr>
          <a:xfrm>
            <a:off x="1547000" y="3435412"/>
            <a:ext cx="1266302" cy="1368586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79BA517A-C361-784C-88DB-45A5544BD3AA}"/>
              </a:ext>
            </a:extLst>
          </p:cNvPr>
          <p:cNvSpPr txBox="1"/>
          <p:nvPr/>
        </p:nvSpPr>
        <p:spPr>
          <a:xfrm>
            <a:off x="6012423" y="411510"/>
            <a:ext cx="23364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6">
                    <a:lumMod val="90000"/>
                    <a:lumOff val="10000"/>
                  </a:schemeClr>
                </a:solidFill>
              </a:rPr>
              <a:t>ttbar (182.5 GeV) 4IP lattice, </a:t>
            </a:r>
          </a:p>
          <a:p>
            <a:r>
              <a:rPr lang="en-US" sz="1200" b="1" dirty="0">
                <a:solidFill>
                  <a:schemeClr val="accent6">
                    <a:lumMod val="90000"/>
                    <a:lumOff val="10000"/>
                  </a:schemeClr>
                </a:solidFill>
              </a:rPr>
              <a:t>after correction strategy: 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D6941E6-CFF1-9842-822C-9D5118DFEE55}"/>
              </a:ext>
            </a:extLst>
          </p:cNvPr>
          <p:cNvSpPr txBox="1"/>
          <p:nvPr/>
        </p:nvSpPr>
        <p:spPr>
          <a:xfrm>
            <a:off x="3011619" y="3308744"/>
            <a:ext cx="266202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i="1" dirty="0"/>
              <a:t>Important to note: </a:t>
            </a:r>
          </a:p>
          <a:p>
            <a:r>
              <a:rPr lang="en-US" sz="1100" i="1" dirty="0"/>
              <a:t>BPM errors not included and </a:t>
            </a:r>
            <a:r>
              <a:rPr lang="en-US" sz="1100" i="1" dirty="0" err="1"/>
              <a:t>chrom</a:t>
            </a:r>
            <a:r>
              <a:rPr lang="en-US" sz="1100" i="1" dirty="0"/>
              <a:t> correction not included.</a:t>
            </a:r>
          </a:p>
          <a:p>
            <a:endParaRPr lang="en-US" sz="1100" i="1" dirty="0"/>
          </a:p>
          <a:p>
            <a:r>
              <a:rPr lang="en-US" sz="1100" i="1" dirty="0"/>
              <a:t>Radiation not included in correctors and trim and skew quads.</a:t>
            </a:r>
          </a:p>
          <a:p>
            <a:endParaRPr lang="en-US" sz="1100" i="1" dirty="0"/>
          </a:p>
          <a:p>
            <a:r>
              <a:rPr lang="en-US" sz="1100" i="1" dirty="0"/>
              <a:t>Also note:</a:t>
            </a:r>
          </a:p>
          <a:p>
            <a:r>
              <a:rPr lang="en-US" sz="1100" i="1" dirty="0">
                <a:solidFill>
                  <a:srgbClr val="C00000"/>
                </a:solidFill>
              </a:rPr>
              <a:t>Despite well corrected linear optics, the DA is still greatly reduced.   </a:t>
            </a: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DD803D97-5B47-294C-908A-88DA97B3880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0801" t="54400" r="54407" b="43140"/>
          <a:stretch/>
        </p:blipFill>
        <p:spPr>
          <a:xfrm>
            <a:off x="1979712" y="4350043"/>
            <a:ext cx="298764" cy="45719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D39A330A-DE9F-6F4E-9727-DEE288826417}"/>
              </a:ext>
            </a:extLst>
          </p:cNvPr>
          <p:cNvSpPr txBox="1"/>
          <p:nvPr/>
        </p:nvSpPr>
        <p:spPr>
          <a:xfrm>
            <a:off x="411802" y="1265662"/>
            <a:ext cx="3076483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13" b="1" dirty="0">
                <a:solidFill>
                  <a:srgbClr val="121C83"/>
                </a:solidFill>
              </a:rPr>
              <a:t>RMS misalignment and field errors tolerances: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CA203DEB-5BEC-1F40-BDE7-9E0FDB967B8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90396" r="21651"/>
          <a:stretch/>
        </p:blipFill>
        <p:spPr>
          <a:xfrm>
            <a:off x="451727" y="3075403"/>
            <a:ext cx="4660101" cy="17029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82671390-FF24-B447-9497-95E3C4C3F8B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3127" y="1502697"/>
            <a:ext cx="4833758" cy="1572706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DA4D32E9-E61B-0847-BE3A-90424DCA7F7F}"/>
              </a:ext>
            </a:extLst>
          </p:cNvPr>
          <p:cNvGrpSpPr/>
          <p:nvPr/>
        </p:nvGrpSpPr>
        <p:grpSpPr>
          <a:xfrm>
            <a:off x="5776713" y="945183"/>
            <a:ext cx="2881619" cy="2031911"/>
            <a:chOff x="5776713" y="945183"/>
            <a:chExt cx="2881619" cy="2031911"/>
          </a:xfrm>
        </p:grpSpPr>
        <p:pic>
          <p:nvPicPr>
            <p:cNvPr id="3074" name="Picture 2">
              <a:extLst>
                <a:ext uri="{FF2B5EF4-FFF2-40B4-BE49-F238E27FC236}">
                  <a16:creationId xmlns:a16="http://schemas.microsoft.com/office/drawing/2014/main" id="{6FFFCACB-6831-4843-A34E-FDD258CEE8F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76713" y="945183"/>
              <a:ext cx="2881619" cy="203191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06B2B81C-592D-7B44-97A9-417864EED60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488570" y="1096735"/>
              <a:ext cx="2048323" cy="192030"/>
            </a:xfrm>
            <a:prstGeom prst="rect">
              <a:avLst/>
            </a:prstGeom>
          </p:spPr>
        </p:pic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8BE2A917-6865-6A4D-A8AE-E586E2DCDBF8}"/>
              </a:ext>
            </a:extLst>
          </p:cNvPr>
          <p:cNvGrpSpPr/>
          <p:nvPr/>
        </p:nvGrpSpPr>
        <p:grpSpPr>
          <a:xfrm>
            <a:off x="5783165" y="3049102"/>
            <a:ext cx="2948222" cy="2042219"/>
            <a:chOff x="5783165" y="3049102"/>
            <a:chExt cx="2948222" cy="2042219"/>
          </a:xfrm>
        </p:grpSpPr>
        <p:pic>
          <p:nvPicPr>
            <p:cNvPr id="3078" name="Picture 6">
              <a:extLst>
                <a:ext uri="{FF2B5EF4-FFF2-40B4-BE49-F238E27FC236}">
                  <a16:creationId xmlns:a16="http://schemas.microsoft.com/office/drawing/2014/main" id="{106116AB-4DAD-DB42-8749-5F60DC68F7A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83165" y="3049102"/>
              <a:ext cx="2948222" cy="20422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AA48738B-C6E7-CF45-B1DF-FF5442A390D2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6491229" y="3212729"/>
              <a:ext cx="2053657" cy="19203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879836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>
            <a:extLst>
              <a:ext uri="{FF2B5EF4-FFF2-40B4-BE49-F238E27FC236}">
                <a16:creationId xmlns:a16="http://schemas.microsoft.com/office/drawing/2014/main" id="{B6F5E4CC-766F-124E-ABAE-3F4D4AEF7B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896443"/>
            <a:ext cx="2792703" cy="1969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1ADB185-7C32-0744-BCD9-B0300440F84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17</a:t>
            </a:fld>
            <a:endParaRPr lang="en-US" noProof="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4B3778E-9F53-2D48-AEC4-90FD48822644}"/>
              </a:ext>
            </a:extLst>
          </p:cNvPr>
          <p:cNvSpPr txBox="1"/>
          <p:nvPr/>
        </p:nvSpPr>
        <p:spPr>
          <a:xfrm>
            <a:off x="5291245" y="1563638"/>
            <a:ext cx="1763624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13" b="1" dirty="0">
                <a:solidFill>
                  <a:srgbClr val="121C83"/>
                </a:solidFill>
              </a:rPr>
              <a:t>Chromaticity correction: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AAA2527-E43A-5944-BC63-3E12C509AF7D}"/>
              </a:ext>
            </a:extLst>
          </p:cNvPr>
          <p:cNvSpPr txBox="1"/>
          <p:nvPr/>
        </p:nvSpPr>
        <p:spPr>
          <a:xfrm>
            <a:off x="1909518" y="1579857"/>
            <a:ext cx="1914307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13" b="1" dirty="0">
                <a:solidFill>
                  <a:srgbClr val="121C83"/>
                </a:solidFill>
              </a:rPr>
              <a:t>No chromaticity correction: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2425153E-FB4B-3247-84AB-3FE70351F7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3030" y="1986292"/>
            <a:ext cx="1858259" cy="191036"/>
          </a:xfrm>
          <a:prstGeom prst="rect">
            <a:avLst/>
          </a:prstGeom>
        </p:spPr>
      </p:pic>
      <p:sp>
        <p:nvSpPr>
          <p:cNvPr id="31" name="Title 1">
            <a:extLst>
              <a:ext uri="{FF2B5EF4-FFF2-40B4-BE49-F238E27FC236}">
                <a16:creationId xmlns:a16="http://schemas.microsoft.com/office/drawing/2014/main" id="{0235119A-62D5-8544-8D86-9D7EA0915D63}"/>
              </a:ext>
            </a:extLst>
          </p:cNvPr>
          <p:cNvSpPr txBox="1">
            <a:spLocks/>
          </p:cNvSpPr>
          <p:nvPr/>
        </p:nvSpPr>
        <p:spPr>
          <a:xfrm>
            <a:off x="222341" y="461727"/>
            <a:ext cx="8192257" cy="99417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783">
              <a:defRPr/>
            </a:pPr>
            <a:r>
              <a:rPr lang="en-US" sz="2000" kern="0" dirty="0">
                <a:solidFill>
                  <a:srgbClr val="0432FF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C</a:t>
            </a:r>
            <a:r>
              <a:rPr lang="en-US" sz="2000" dirty="0">
                <a:solidFill>
                  <a:srgbClr val="0432FF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hromaticity correction added</a:t>
            </a:r>
            <a:endParaRPr lang="en-US" sz="2000" kern="0" dirty="0">
              <a:solidFill>
                <a:srgbClr val="0432FF"/>
              </a:solidFill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</p:txBody>
      </p:sp>
      <p:pic>
        <p:nvPicPr>
          <p:cNvPr id="21" name="Picture 2">
            <a:extLst>
              <a:ext uri="{FF2B5EF4-FFF2-40B4-BE49-F238E27FC236}">
                <a16:creationId xmlns:a16="http://schemas.microsoft.com/office/drawing/2014/main" id="{231280BC-138A-D14A-A7DA-3A69182E68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7375" y="1866717"/>
            <a:ext cx="2881619" cy="2031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A5B653D1-D79E-CA40-AC6C-2DB3A036BD8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37684" y="2018269"/>
            <a:ext cx="1809871" cy="169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92990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1ADB185-7C32-0744-BCD9-B0300440F84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18</a:t>
            </a:fld>
            <a:endParaRPr lang="en-US" noProof="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4B3778E-9F53-2D48-AEC4-90FD48822644}"/>
              </a:ext>
            </a:extLst>
          </p:cNvPr>
          <p:cNvSpPr txBox="1"/>
          <p:nvPr/>
        </p:nvSpPr>
        <p:spPr>
          <a:xfrm>
            <a:off x="4981132" y="1491630"/>
            <a:ext cx="1763624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13" b="1" dirty="0">
                <a:solidFill>
                  <a:srgbClr val="121C83"/>
                </a:solidFill>
              </a:rPr>
              <a:t>Chromaticity correction: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AAA2527-E43A-5944-BC63-3E12C509AF7D}"/>
              </a:ext>
            </a:extLst>
          </p:cNvPr>
          <p:cNvSpPr txBox="1"/>
          <p:nvPr/>
        </p:nvSpPr>
        <p:spPr>
          <a:xfrm>
            <a:off x="1599405" y="1507849"/>
            <a:ext cx="1914307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13" b="1" dirty="0">
                <a:solidFill>
                  <a:srgbClr val="121C83"/>
                </a:solidFill>
              </a:rPr>
              <a:t>No chromaticity correction:</a:t>
            </a:r>
          </a:p>
        </p:txBody>
      </p:sp>
      <p:sp>
        <p:nvSpPr>
          <p:cNvPr id="31" name="Title 1">
            <a:extLst>
              <a:ext uri="{FF2B5EF4-FFF2-40B4-BE49-F238E27FC236}">
                <a16:creationId xmlns:a16="http://schemas.microsoft.com/office/drawing/2014/main" id="{0235119A-62D5-8544-8D86-9D7EA0915D63}"/>
              </a:ext>
            </a:extLst>
          </p:cNvPr>
          <p:cNvSpPr txBox="1">
            <a:spLocks/>
          </p:cNvSpPr>
          <p:nvPr/>
        </p:nvSpPr>
        <p:spPr>
          <a:xfrm>
            <a:off x="222341" y="461727"/>
            <a:ext cx="8192257" cy="99417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783">
              <a:defRPr/>
            </a:pPr>
            <a:r>
              <a:rPr lang="en-US" sz="2000" kern="0" dirty="0">
                <a:solidFill>
                  <a:srgbClr val="0432FF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C</a:t>
            </a:r>
            <a:r>
              <a:rPr lang="en-US" sz="2000" dirty="0">
                <a:solidFill>
                  <a:srgbClr val="0432FF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hromaticity correction added</a:t>
            </a:r>
            <a:endParaRPr lang="en-US" sz="2000" kern="0" dirty="0">
              <a:solidFill>
                <a:srgbClr val="0432FF"/>
              </a:solidFill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</p:txBody>
      </p:sp>
      <p:pic>
        <p:nvPicPr>
          <p:cNvPr id="21" name="Picture 2">
            <a:extLst>
              <a:ext uri="{FF2B5EF4-FFF2-40B4-BE49-F238E27FC236}">
                <a16:creationId xmlns:a16="http://schemas.microsoft.com/office/drawing/2014/main" id="{231280BC-138A-D14A-A7DA-3A69182E68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7262" y="1796812"/>
            <a:ext cx="2881619" cy="2031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A5B653D1-D79E-CA40-AC6C-2DB3A036BD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27571" y="1948364"/>
            <a:ext cx="1809871" cy="169675"/>
          </a:xfrm>
          <a:prstGeom prst="rect">
            <a:avLst/>
          </a:prstGeom>
        </p:spPr>
      </p:pic>
      <p:pic>
        <p:nvPicPr>
          <p:cNvPr id="11" name="Picture 8">
            <a:extLst>
              <a:ext uri="{FF2B5EF4-FFF2-40B4-BE49-F238E27FC236}">
                <a16:creationId xmlns:a16="http://schemas.microsoft.com/office/drawing/2014/main" id="{00221FCB-B19A-454A-ABBE-F8CF18F403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779662"/>
            <a:ext cx="2905941" cy="2049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3B1C1AE-3689-1542-9D08-59D96BEC9111}"/>
              </a:ext>
            </a:extLst>
          </p:cNvPr>
          <p:cNvSpPr txBox="1"/>
          <p:nvPr/>
        </p:nvSpPr>
        <p:spPr>
          <a:xfrm>
            <a:off x="7158439" y="2699264"/>
            <a:ext cx="1448261" cy="715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dirty="0">
                <a:solidFill>
                  <a:srgbClr val="C00000"/>
                </a:solidFill>
              </a:rPr>
              <a:t>Highest 8 emittances removed, to better view lower end of distribution.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856FE3A-040C-8745-99E4-642A356E472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02917" y="1868336"/>
            <a:ext cx="1858259" cy="191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66776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84" name="Picture 24">
            <a:extLst>
              <a:ext uri="{FF2B5EF4-FFF2-40B4-BE49-F238E27FC236}">
                <a16:creationId xmlns:a16="http://schemas.microsoft.com/office/drawing/2014/main" id="{9EF94A21-6F53-B048-A6A2-EF0A5A4F75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718" y="3320340"/>
            <a:ext cx="1780229" cy="1202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86" name="Picture 26">
            <a:extLst>
              <a:ext uri="{FF2B5EF4-FFF2-40B4-BE49-F238E27FC236}">
                <a16:creationId xmlns:a16="http://schemas.microsoft.com/office/drawing/2014/main" id="{B7FD701E-5005-C041-9471-2C12CEBCEF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9384" y="3320339"/>
            <a:ext cx="1718539" cy="1202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19</a:t>
            </a:fld>
            <a:endParaRPr lang="de-AT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601F9F30-16BA-492D-9DD9-07D93037A8D7}"/>
              </a:ext>
            </a:extLst>
          </p:cNvPr>
          <p:cNvSpPr txBox="1"/>
          <p:nvPr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Tessa Charles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CBE6049A-DD7F-FA46-BC44-0A10076606F5}"/>
              </a:ext>
            </a:extLst>
          </p:cNvPr>
          <p:cNvSpPr txBox="1">
            <a:spLocks/>
          </p:cNvSpPr>
          <p:nvPr/>
        </p:nvSpPr>
        <p:spPr>
          <a:xfrm>
            <a:off x="224584" y="483518"/>
            <a:ext cx="8192257" cy="99417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783">
              <a:defRPr/>
            </a:pPr>
            <a:r>
              <a:rPr lang="en-US" sz="2200" dirty="0">
                <a:solidFill>
                  <a:srgbClr val="0432FF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Adding chromaticity correction</a:t>
            </a:r>
            <a:endParaRPr lang="en-US" sz="2200" kern="0" dirty="0">
              <a:solidFill>
                <a:srgbClr val="0432FF"/>
              </a:solidFill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  <a:p>
            <a:pPr defTabSz="685783">
              <a:defRPr/>
            </a:pPr>
            <a:endParaRPr lang="en-US" sz="2400" kern="0" dirty="0">
              <a:solidFill>
                <a:srgbClr val="0432FF"/>
              </a:solidFill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2D549D7-B1CD-4044-8226-3A98D8768F94}"/>
              </a:ext>
            </a:extLst>
          </p:cNvPr>
          <p:cNvSpPr txBox="1"/>
          <p:nvPr/>
        </p:nvSpPr>
        <p:spPr>
          <a:xfrm>
            <a:off x="428146" y="915566"/>
            <a:ext cx="848278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>
                <a:solidFill>
                  <a:schemeClr val="accent6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Chromaticity</a:t>
            </a:r>
            <a:r>
              <a:rPr lang="en-US" sz="1300" b="1" dirty="0">
                <a:solidFill>
                  <a:schemeClr val="accent6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 </a:t>
            </a:r>
            <a:r>
              <a:rPr lang="en-US" sz="1300" dirty="0">
                <a:solidFill>
                  <a:schemeClr val="accent6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correction corrects chromaticity well, but increases coupling.</a:t>
            </a:r>
          </a:p>
          <a:p>
            <a:r>
              <a:rPr lang="en-US" sz="1300" dirty="0">
                <a:solidFill>
                  <a:schemeClr val="accent6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Applying additional coupling correction changes the chromaticity -&gt; An iterative procedure is necessary.</a:t>
            </a:r>
          </a:p>
          <a:p>
            <a:endParaRPr lang="en-US" sz="1300" dirty="0">
              <a:solidFill>
                <a:schemeClr val="accent6"/>
              </a:solidFill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  <a:p>
            <a:endParaRPr lang="en-US" sz="1300" dirty="0">
              <a:solidFill>
                <a:schemeClr val="accent6"/>
              </a:solidFill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</p:txBody>
      </p:sp>
      <p:pic>
        <p:nvPicPr>
          <p:cNvPr id="15362" name="Picture 2">
            <a:extLst>
              <a:ext uri="{FF2B5EF4-FFF2-40B4-BE49-F238E27FC236}">
                <a16:creationId xmlns:a16="http://schemas.microsoft.com/office/drawing/2014/main" id="{B71DFE4C-E0F4-154B-AD5D-D2B6630A659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327"/>
          <a:stretch/>
        </p:blipFill>
        <p:spPr bwMode="auto">
          <a:xfrm>
            <a:off x="4192699" y="2325733"/>
            <a:ext cx="4424588" cy="2122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C796106B-2E94-B943-AA62-9B4D3E6F4535}"/>
              </a:ext>
            </a:extLst>
          </p:cNvPr>
          <p:cNvSpPr txBox="1"/>
          <p:nvPr/>
        </p:nvSpPr>
        <p:spPr>
          <a:xfrm>
            <a:off x="300133" y="1901716"/>
            <a:ext cx="51519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accent6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RMS horizontal orbit and max orbit distortion, after corrections (without BPM errors): </a:t>
            </a:r>
          </a:p>
        </p:txBody>
      </p:sp>
      <p:pic>
        <p:nvPicPr>
          <p:cNvPr id="15376" name="Picture 16">
            <a:extLst>
              <a:ext uri="{FF2B5EF4-FFF2-40B4-BE49-F238E27FC236}">
                <a16:creationId xmlns:a16="http://schemas.microsoft.com/office/drawing/2014/main" id="{5F59A0AC-610B-9A4B-A7CC-424D5D8D86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025" y="2135480"/>
            <a:ext cx="1746922" cy="1207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78" name="Picture 18">
            <a:extLst>
              <a:ext uri="{FF2B5EF4-FFF2-40B4-BE49-F238E27FC236}">
                <a16:creationId xmlns:a16="http://schemas.microsoft.com/office/drawing/2014/main" id="{EC75A57E-3BB6-F648-B3D1-07095FE4DE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14" y="2135480"/>
            <a:ext cx="1724809" cy="1207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8789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FEB1A91-989E-4FD6-BF4B-3E6E7CE1D4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200" dirty="0"/>
              <a:t>FCC-</a:t>
            </a:r>
            <a:r>
              <a:rPr lang="en-US" sz="2200" dirty="0" err="1"/>
              <a:t>ee</a:t>
            </a:r>
            <a:r>
              <a:rPr lang="en-US" sz="2200" dirty="0"/>
              <a:t> Emittance Tuning: Challenges &amp; Constraints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85C64D3-9453-294E-8C1D-EEF2C1EFDE1D}"/>
              </a:ext>
            </a:extLst>
          </p:cNvPr>
          <p:cNvSpPr txBox="1"/>
          <p:nvPr/>
        </p:nvSpPr>
        <p:spPr>
          <a:xfrm>
            <a:off x="5010923" y="1254191"/>
            <a:ext cx="3674892" cy="1806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b="1" dirty="0"/>
              <a:t>Challenges:</a:t>
            </a:r>
          </a:p>
          <a:p>
            <a:endParaRPr lang="en-US" sz="1013" b="1" dirty="0"/>
          </a:p>
          <a:p>
            <a:pPr marL="257175" indent="-257175">
              <a:buAutoNum type="arabicPeriod"/>
            </a:pPr>
            <a:r>
              <a:rPr lang="en-US" sz="1013" dirty="0"/>
              <a:t>Large beta function values makes us sensitive to field and misalignment errors</a:t>
            </a:r>
          </a:p>
          <a:p>
            <a:pPr marL="257175" indent="-257175">
              <a:buAutoNum type="arabicPeriod"/>
            </a:pPr>
            <a:endParaRPr lang="en-US" sz="1013" dirty="0"/>
          </a:p>
          <a:p>
            <a:pPr marL="257175" indent="-257175">
              <a:buAutoNum type="arabicPeriod"/>
            </a:pPr>
            <a:r>
              <a:rPr lang="en-US" sz="1013" dirty="0"/>
              <a:t>Small beta* means strong FF magnets, which in turn requires strong </a:t>
            </a:r>
            <a:r>
              <a:rPr lang="en-US" sz="1013" dirty="0" err="1"/>
              <a:t>sextupoles</a:t>
            </a:r>
            <a:r>
              <a:rPr lang="en-US" sz="1013" dirty="0"/>
              <a:t> for local chromaticity correction.</a:t>
            </a:r>
          </a:p>
          <a:p>
            <a:pPr marL="257175" indent="-257175">
              <a:buAutoNum type="arabicPeriod"/>
            </a:pPr>
            <a:endParaRPr lang="en-US" sz="1013" dirty="0"/>
          </a:p>
          <a:p>
            <a:pPr marL="257175" indent="-257175">
              <a:buAutoNum type="arabicPeriod"/>
            </a:pPr>
            <a:r>
              <a:rPr lang="en-US" sz="1013" dirty="0"/>
              <a:t>Small emittance ratio makes us sensitive to any coupling between the horizontal and vertical motion. 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1A3D07A5-0BC1-8A48-940D-815D69A284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9805" y="4438732"/>
            <a:ext cx="2925775" cy="253935"/>
          </a:xfrm>
          <a:prstGeom prst="rect">
            <a:avLst/>
          </a:prstGeom>
        </p:spPr>
      </p:pic>
      <p:sp>
        <p:nvSpPr>
          <p:cNvPr id="29" name="Foliennummernplatzhalter 2">
            <a:extLst>
              <a:ext uri="{FF2B5EF4-FFF2-40B4-BE49-F238E27FC236}">
                <a16:creationId xmlns:a16="http://schemas.microsoft.com/office/drawing/2014/main" id="{1106AE76-5706-A14F-A6C4-8A492CE37AA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2</a:t>
            </a:fld>
            <a:endParaRPr lang="de-AT" dirty="0"/>
          </a:p>
        </p:txBody>
      </p:sp>
      <p:sp>
        <p:nvSpPr>
          <p:cNvPr id="30" name="Textfeld 8">
            <a:extLst>
              <a:ext uri="{FF2B5EF4-FFF2-40B4-BE49-F238E27FC236}">
                <a16:creationId xmlns:a16="http://schemas.microsoft.com/office/drawing/2014/main" id="{7780A6FB-1CBF-A24C-A200-DE9B15DEA1D5}"/>
              </a:ext>
            </a:extLst>
          </p:cNvPr>
          <p:cNvSpPr txBox="1"/>
          <p:nvPr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Tessa Charles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31" name="Textfeld 10">
            <a:extLst>
              <a:ext uri="{FF2B5EF4-FFF2-40B4-BE49-F238E27FC236}">
                <a16:creationId xmlns:a16="http://schemas.microsoft.com/office/drawing/2014/main" id="{F5C4937B-F195-FA4D-854B-5812C8624884}"/>
              </a:ext>
            </a:extLst>
          </p:cNvPr>
          <p:cNvSpPr txBox="1"/>
          <p:nvPr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CEPC workshop 2021</a:t>
            </a:r>
            <a:endParaRPr lang="de-AT" sz="900" dirty="0">
              <a:solidFill>
                <a:schemeClr val="bg1"/>
              </a:solidFill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41EB7E78-CBB6-EB46-A696-37EE5B5D3A8D}"/>
              </a:ext>
            </a:extLst>
          </p:cNvPr>
          <p:cNvGrpSpPr/>
          <p:nvPr/>
        </p:nvGrpSpPr>
        <p:grpSpPr>
          <a:xfrm>
            <a:off x="179511" y="1254191"/>
            <a:ext cx="4608513" cy="3045751"/>
            <a:chOff x="179511" y="1254191"/>
            <a:chExt cx="4608513" cy="3045751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8A67B801-FA43-AD4D-98F3-E26F6397D220}"/>
                </a:ext>
              </a:extLst>
            </p:cNvPr>
            <p:cNvGrpSpPr/>
            <p:nvPr/>
          </p:nvGrpSpPr>
          <p:grpSpPr>
            <a:xfrm>
              <a:off x="179511" y="1254191"/>
              <a:ext cx="4608513" cy="3045751"/>
              <a:chOff x="335272" y="1656580"/>
              <a:chExt cx="5969527" cy="3889454"/>
            </a:xfrm>
          </p:grpSpPr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37370942-9D03-6648-9488-09CE11469A0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35272" y="1656580"/>
                <a:ext cx="5969527" cy="3889454"/>
              </a:xfrm>
              <a:prstGeom prst="rect">
                <a:avLst/>
              </a:prstGeom>
            </p:spPr>
          </p:pic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277724ED-6911-A145-8E81-C9F1EE0A9EF7}"/>
                  </a:ext>
                </a:extLst>
              </p:cNvPr>
              <p:cNvSpPr txBox="1"/>
              <p:nvPr/>
            </p:nvSpPr>
            <p:spPr>
              <a:xfrm>
                <a:off x="3413310" y="4884976"/>
                <a:ext cx="639032" cy="3930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solidFill>
                      <a:srgbClr val="800000"/>
                    </a:solidFill>
                    <a:latin typeface="CMU Sans Serif Medium" panose="02000603000000000000" pitchFamily="2" charset="0"/>
                    <a:ea typeface="CMU Sans Serif Medium" panose="02000603000000000000" pitchFamily="2" charset="0"/>
                    <a:cs typeface="CMU Sans Serif Medium" panose="02000603000000000000" pitchFamily="2" charset="0"/>
                  </a:rPr>
                  <a:t>IP</a:t>
                </a:r>
              </a:p>
            </p:txBody>
          </p:sp>
          <p:cxnSp>
            <p:nvCxnSpPr>
              <p:cNvPr id="24" name="Straight Arrow Connector 23">
                <a:extLst>
                  <a:ext uri="{FF2B5EF4-FFF2-40B4-BE49-F238E27FC236}">
                    <a16:creationId xmlns:a16="http://schemas.microsoft.com/office/drawing/2014/main" id="{9D567D84-877E-0D4E-B5DE-9E82EA1EFED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850451" y="4751614"/>
                <a:ext cx="63120" cy="270038"/>
              </a:xfrm>
              <a:prstGeom prst="straightConnector1">
                <a:avLst/>
              </a:prstGeom>
              <a:ln w="3175" cmpd="sng">
                <a:solidFill>
                  <a:srgbClr val="800000"/>
                </a:solidFill>
                <a:headEnd type="none" w="med" len="med"/>
                <a:tailEnd type="triangl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27" name="Picture 26" descr="latex-image-1.pdf">
              <a:extLst>
                <a:ext uri="{FF2B5EF4-FFF2-40B4-BE49-F238E27FC236}">
                  <a16:creationId xmlns:a16="http://schemas.microsoft.com/office/drawing/2014/main" id="{BE7B52CB-A023-7A45-9F3E-640AE6A090D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1" t="49639" r="45220" b="26411"/>
            <a:stretch/>
          </p:blipFill>
          <p:spPr>
            <a:xfrm>
              <a:off x="1043608" y="1456109"/>
              <a:ext cx="2013146" cy="395561"/>
            </a:xfrm>
            <a:prstGeom prst="rect">
              <a:avLst/>
            </a:prstGeom>
          </p:spPr>
        </p:pic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19186C0F-A936-8049-A155-90A03401D56F}"/>
                </a:ext>
              </a:extLst>
            </p:cNvPr>
            <p:cNvSpPr/>
            <p:nvPr/>
          </p:nvSpPr>
          <p:spPr>
            <a:xfrm>
              <a:off x="3815580" y="1381866"/>
              <a:ext cx="828428" cy="6996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2D90DF94-F6FC-EC43-9031-4413DEBA05D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77638" t="4844" r="3612" b="68757"/>
            <a:stretch/>
          </p:blipFill>
          <p:spPr>
            <a:xfrm>
              <a:off x="3950051" y="1412510"/>
              <a:ext cx="693957" cy="645747"/>
            </a:xfrm>
            <a:prstGeom prst="rect">
              <a:avLst/>
            </a:prstGeom>
          </p:spPr>
        </p:pic>
        <p:pic>
          <p:nvPicPr>
            <p:cNvPr id="26" name="Picture 25" descr="latex-image-1.pdf">
              <a:extLst>
                <a:ext uri="{FF2B5EF4-FFF2-40B4-BE49-F238E27FC236}">
                  <a16:creationId xmlns:a16="http://schemas.microsoft.com/office/drawing/2014/main" id="{6C34D296-4079-BD48-99FD-1169C28FF25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62022" b="79036"/>
            <a:stretch/>
          </p:blipFill>
          <p:spPr>
            <a:xfrm>
              <a:off x="3203848" y="2081485"/>
              <a:ext cx="1395656" cy="34624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3355427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20</a:t>
            </a:fld>
            <a:endParaRPr lang="de-AT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601F9F30-16BA-492D-9DD9-07D93037A8D7}"/>
              </a:ext>
            </a:extLst>
          </p:cNvPr>
          <p:cNvSpPr txBox="1"/>
          <p:nvPr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Tessa Charles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6FC1248-A0E5-2F40-A8E9-00C388C30EB4}"/>
              </a:ext>
            </a:extLst>
          </p:cNvPr>
          <p:cNvSpPr/>
          <p:nvPr/>
        </p:nvSpPr>
        <p:spPr>
          <a:xfrm>
            <a:off x="179512" y="555526"/>
            <a:ext cx="2154757" cy="2482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sz="1013" dirty="0"/>
              <a:t>After corrections, ttbar 4 IP lattice:</a:t>
            </a:r>
          </a:p>
        </p:txBody>
      </p:sp>
      <p:pic>
        <p:nvPicPr>
          <p:cNvPr id="2" name="Picture 8">
            <a:extLst>
              <a:ext uri="{FF2B5EF4-FFF2-40B4-BE49-F238E27FC236}">
                <a16:creationId xmlns:a16="http://schemas.microsoft.com/office/drawing/2014/main" id="{D812B4AF-E9EA-934F-83A5-873AF35920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987574"/>
            <a:ext cx="3816424" cy="3724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10">
            <a:extLst>
              <a:ext uri="{FF2B5EF4-FFF2-40B4-BE49-F238E27FC236}">
                <a16:creationId xmlns:a16="http://schemas.microsoft.com/office/drawing/2014/main" id="{0D989F45-6B75-FB47-B804-67BCD31024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9647" y="1008210"/>
            <a:ext cx="4234851" cy="3724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876363C-27D2-E54C-9F09-F1EAFAE43ABF}"/>
              </a:ext>
            </a:extLst>
          </p:cNvPr>
          <p:cNvSpPr/>
          <p:nvPr/>
        </p:nvSpPr>
        <p:spPr>
          <a:xfrm>
            <a:off x="1184882" y="3867894"/>
            <a:ext cx="144016" cy="720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775415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8040F75C-0817-984A-A406-AD43F2CFADDD}"/>
              </a:ext>
            </a:extLst>
          </p:cNvPr>
          <p:cNvSpPr txBox="1">
            <a:spLocks/>
          </p:cNvSpPr>
          <p:nvPr/>
        </p:nvSpPr>
        <p:spPr>
          <a:xfrm>
            <a:off x="303147" y="549033"/>
            <a:ext cx="8192257" cy="51671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2400" b="1" kern="0" dirty="0">
                <a:solidFill>
                  <a:srgbClr val="0432FF"/>
                </a:solidFill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Summary</a:t>
            </a:r>
            <a:endParaRPr lang="en-US" sz="2400" kern="0" dirty="0">
              <a:solidFill>
                <a:srgbClr val="0432FF"/>
              </a:solidFill>
              <a:latin typeface="CMU Bright Roman" panose="02000603000000000000" pitchFamily="2" charset="0"/>
              <a:ea typeface="CMU Bright Roman" panose="02000603000000000000" pitchFamily="2" charset="0"/>
              <a:cs typeface="CMU Bright Roman" panose="02000603000000000000" pitchFamily="2" charset="0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10F8940-EBFA-964C-A322-E9BB9DB49946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747714" y="1203598"/>
            <a:ext cx="7987254" cy="4105002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1650"/>
              </a:spcBef>
            </a:pPr>
            <a:r>
              <a:rPr lang="en-US" altLang="en-US" sz="1400" dirty="0">
                <a:solidFill>
                  <a:srgbClr val="000000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The correction algorithms developed in this context represent a powerful correction tools and lead to successful convergence for a large majority of the applied errors seeds. And, most importantly, the lead to values of coupling and emittances that lie within the requirements of the machine design. For a standard set of misalignments, the final median vertical emittance achieved is 0.332 pm rad and horizontal emittance of 1.497 nm rad. The reduced DA needs dedicated investigation. </a:t>
            </a:r>
          </a:p>
          <a:p>
            <a:pPr>
              <a:spcBef>
                <a:spcPts val="1650"/>
              </a:spcBef>
            </a:pPr>
            <a:r>
              <a:rPr lang="en-US" sz="150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This work is ongoing.</a:t>
            </a:r>
          </a:p>
          <a:p>
            <a:pPr>
              <a:spcBef>
                <a:spcPts val="1650"/>
              </a:spcBef>
            </a:pPr>
            <a:endParaRPr lang="en-US" sz="1500" dirty="0"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  <a:p>
            <a:pPr>
              <a:spcBef>
                <a:spcPts val="1650"/>
              </a:spcBef>
            </a:pPr>
            <a:endParaRPr lang="en-US" sz="1500" dirty="0"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E2D39F1-6BCD-6D4A-A5A2-83FC41F272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3147" y="-889063"/>
            <a:ext cx="7886700" cy="1558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013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A7A26D8-027F-3A40-BECD-C6895A08F82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34967" y="4751340"/>
            <a:ext cx="321705" cy="321705"/>
          </a:xfrm>
          <a:prstGeom prst="rect">
            <a:avLst/>
          </a:prstGeom>
        </p:spPr>
      </p:pic>
      <p:pic>
        <p:nvPicPr>
          <p:cNvPr id="17" name="Picture 16" descr="Maps - Maps - University of Liverpool">
            <a:extLst>
              <a:ext uri="{FF2B5EF4-FFF2-40B4-BE49-F238E27FC236}">
                <a16:creationId xmlns:a16="http://schemas.microsoft.com/office/drawing/2014/main" id="{F64EE3DA-BD51-C441-8CB1-772B0844DA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294" y="4792423"/>
            <a:ext cx="1105106" cy="280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feld 8">
            <a:extLst>
              <a:ext uri="{FF2B5EF4-FFF2-40B4-BE49-F238E27FC236}">
                <a16:creationId xmlns:a16="http://schemas.microsoft.com/office/drawing/2014/main" id="{3EF2079F-DF95-BB40-8952-BCC166569BBF}"/>
              </a:ext>
            </a:extLst>
          </p:cNvPr>
          <p:cNvSpPr txBox="1"/>
          <p:nvPr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Tessa Charles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22" name="Foliennummernplatzhalter 2">
            <a:extLst>
              <a:ext uri="{FF2B5EF4-FFF2-40B4-BE49-F238E27FC236}">
                <a16:creationId xmlns:a16="http://schemas.microsoft.com/office/drawing/2014/main" id="{302F9FDE-5FAD-A240-B8D7-49630A35535D}"/>
              </a:ext>
            </a:extLst>
          </p:cNvPr>
          <p:cNvSpPr txBox="1">
            <a:spLocks/>
          </p:cNvSpPr>
          <p:nvPr/>
        </p:nvSpPr>
        <p:spPr>
          <a:xfrm>
            <a:off x="8668130" y="97423"/>
            <a:ext cx="366650" cy="170071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de-AT" sz="800" smtClean="0">
                <a:solidFill>
                  <a:schemeClr val="bg1"/>
                </a:solidFill>
              </a:rPr>
              <a:pPr/>
              <a:t>21</a:t>
            </a:fld>
            <a:endParaRPr lang="de-AT" sz="800" dirty="0">
              <a:solidFill>
                <a:schemeClr val="bg1"/>
              </a:solidFill>
            </a:endParaRPr>
          </a:p>
        </p:txBody>
      </p:sp>
      <p:pic>
        <p:nvPicPr>
          <p:cNvPr id="6146" name="Picture 2" descr="The Cockcroft Institute">
            <a:extLst>
              <a:ext uri="{FF2B5EF4-FFF2-40B4-BE49-F238E27FC236}">
                <a16:creationId xmlns:a16="http://schemas.microsoft.com/office/drawing/2014/main" id="{1DE58097-66D5-044D-93BA-8E046B79EA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9225" y="4725373"/>
            <a:ext cx="660582" cy="373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916603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BE85B2-BABC-412F-8D5C-AE83A32F19D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 </a:t>
            </a:r>
            <a:br>
              <a:rPr lang="en-US" dirty="0"/>
            </a:br>
            <a:r>
              <a:rPr lang="en-US" dirty="0"/>
              <a:t>for your attention.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9132473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3</a:t>
            </a:fld>
            <a:endParaRPr lang="de-AT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601F9F30-16BA-492D-9DD9-07D93037A8D7}"/>
              </a:ext>
            </a:extLst>
          </p:cNvPr>
          <p:cNvSpPr txBox="1"/>
          <p:nvPr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Tessa Charles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E19AB89B-F50A-8C41-8BC0-4122359F79ED}"/>
              </a:ext>
            </a:extLst>
          </p:cNvPr>
          <p:cNvSpPr txBox="1">
            <a:spLocks/>
          </p:cNvSpPr>
          <p:nvPr/>
        </p:nvSpPr>
        <p:spPr>
          <a:xfrm>
            <a:off x="145653" y="4227934"/>
            <a:ext cx="8889126" cy="824909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None/>
            </a:pPr>
            <a:r>
              <a:rPr lang="en-US" sz="100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Many thanks to: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US" sz="100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Rohan Dowd (AS), </a:t>
            </a:r>
            <a:r>
              <a:rPr lang="en-AU" sz="1000" dirty="0" err="1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Masamitsu</a:t>
            </a:r>
            <a:r>
              <a:rPr lang="en-US" sz="100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 </a:t>
            </a:r>
            <a:r>
              <a:rPr lang="en-US" sz="1000" dirty="0" err="1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Aiba</a:t>
            </a:r>
            <a:r>
              <a:rPr lang="en-US" sz="100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 (PSI), </a:t>
            </a:r>
            <a:r>
              <a:rPr lang="en-US" sz="1000" dirty="0" err="1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Katsunobu</a:t>
            </a:r>
            <a:r>
              <a:rPr lang="en-US" sz="100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 </a:t>
            </a:r>
            <a:r>
              <a:rPr lang="en-US" sz="1000" dirty="0" err="1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Oide</a:t>
            </a:r>
            <a:r>
              <a:rPr lang="en-US" sz="100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 (KEK), Thorsten </a:t>
            </a:r>
            <a:r>
              <a:rPr lang="en-US" sz="1000" dirty="0" err="1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Hellert</a:t>
            </a:r>
            <a:r>
              <a:rPr lang="en-US" sz="100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 (ALS), Ilya </a:t>
            </a:r>
            <a:r>
              <a:rPr lang="en-US" sz="1000" dirty="0" err="1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Agapov</a:t>
            </a:r>
            <a:r>
              <a:rPr lang="en-US" sz="100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 (DESY), Pedro Fernandes Tavares (MAX IV), Kent </a:t>
            </a:r>
            <a:r>
              <a:rPr lang="en-US" sz="1000" dirty="0" err="1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Wooton</a:t>
            </a:r>
            <a:r>
              <a:rPr lang="en-US" sz="100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 (APS), Bastian </a:t>
            </a:r>
            <a:r>
              <a:rPr lang="en-US" sz="1000" dirty="0" err="1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Härer</a:t>
            </a:r>
            <a:r>
              <a:rPr lang="en-US" sz="100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 (KIT), Liu Lin (LNLS), Simone Di </a:t>
            </a:r>
            <a:r>
              <a:rPr lang="en-US" sz="1000" dirty="0" err="1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Mitri</a:t>
            </a:r>
            <a:r>
              <a:rPr lang="en-US" sz="100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 (</a:t>
            </a:r>
            <a:r>
              <a:rPr lang="en-US" sz="1000" dirty="0" err="1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Elettra</a:t>
            </a:r>
            <a:r>
              <a:rPr lang="en-US" sz="100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), Jeff Corbett (SLAC), Bernhard Holzer (CERN), Ian Martin (Diamond),  David Amorim (SOLEIL)</a:t>
            </a:r>
          </a:p>
        </p:txBody>
      </p:sp>
      <p:sp>
        <p:nvSpPr>
          <p:cNvPr id="40" name="Titel 1">
            <a:extLst>
              <a:ext uri="{FF2B5EF4-FFF2-40B4-BE49-F238E27FC236}">
                <a16:creationId xmlns:a16="http://schemas.microsoft.com/office/drawing/2014/main" id="{A32F23FD-A50F-F948-87B5-546F52A92F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</p:spPr>
        <p:txBody>
          <a:bodyPr/>
          <a:lstStyle/>
          <a:p>
            <a:r>
              <a:rPr lang="en-US" sz="2200" dirty="0"/>
              <a:t>Natural </a:t>
            </a:r>
            <a:r>
              <a:rPr lang="en-US" sz="2200" dirty="0" err="1"/>
              <a:t>chromaticities</a:t>
            </a:r>
            <a:r>
              <a:rPr lang="en-US" sz="2200" dirty="0"/>
              <a:t> for a range of low emittance storage rings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318CA24-4996-5049-9194-745D89DC140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345" t="41213" b="17051"/>
          <a:stretch/>
        </p:blipFill>
        <p:spPr>
          <a:xfrm>
            <a:off x="6017492" y="2571750"/>
            <a:ext cx="1649867" cy="1368152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4E78F64B-A162-C144-929E-748BB55A0DAB}"/>
              </a:ext>
            </a:extLst>
          </p:cNvPr>
          <p:cNvSpPr/>
          <p:nvPr/>
        </p:nvSpPr>
        <p:spPr>
          <a:xfrm>
            <a:off x="2771800" y="2859782"/>
            <a:ext cx="274531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DFA398CF-7E6E-F94B-8D40-52A2834F29F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2700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2" name="Textfeld 10">
            <a:extLst>
              <a:ext uri="{FF2B5EF4-FFF2-40B4-BE49-F238E27FC236}">
                <a16:creationId xmlns:a16="http://schemas.microsoft.com/office/drawing/2014/main" id="{2603C75A-81A4-D246-AE48-FF1BC190BB8B}"/>
              </a:ext>
            </a:extLst>
          </p:cNvPr>
          <p:cNvSpPr txBox="1"/>
          <p:nvPr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CEPC workshop 2021</a:t>
            </a:r>
            <a:endParaRPr lang="de-AT" sz="900" dirty="0">
              <a:solidFill>
                <a:schemeClr val="bg1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9A9B975-4A2B-9A48-9DD9-6A590ACAF80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38" r="6257" b="3003"/>
          <a:stretch/>
        </p:blipFill>
        <p:spPr>
          <a:xfrm>
            <a:off x="1565377" y="1064872"/>
            <a:ext cx="4452115" cy="3179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16273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55C1F06-380E-1D44-B649-FF2598C1B18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4</a:t>
            </a:fld>
            <a:endParaRPr lang="en-US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1861DD-A810-2E4D-8EE0-4473D917C62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2800" y="1131590"/>
            <a:ext cx="8263350" cy="3361210"/>
          </a:xfrm>
        </p:spPr>
        <p:txBody>
          <a:bodyPr/>
          <a:lstStyle/>
          <a:p>
            <a:endParaRPr lang="en-GB" i="1" dirty="0"/>
          </a:p>
          <a:p>
            <a:r>
              <a:rPr lang="en-GB" i="1" dirty="0"/>
              <a:t>“The actual value of the tolerances will not be the cost driver. The size of the machine will be the main cost driver.” </a:t>
            </a:r>
            <a:r>
              <a:rPr lang="en-GB" dirty="0"/>
              <a:t>- H. </a:t>
            </a:r>
            <a:r>
              <a:rPr lang="en-GB" dirty="0" err="1"/>
              <a:t>Mainaud</a:t>
            </a:r>
            <a:r>
              <a:rPr lang="en-GB" dirty="0"/>
              <a:t> </a:t>
            </a:r>
          </a:p>
          <a:p>
            <a:endParaRPr lang="en-GB" dirty="0"/>
          </a:p>
          <a:p>
            <a:r>
              <a:rPr lang="en-GB" i="1" dirty="0"/>
              <a:t>“Given the size of the FCC-</a:t>
            </a:r>
            <a:r>
              <a:rPr lang="en-GB" i="1" dirty="0" err="1"/>
              <a:t>ee</a:t>
            </a:r>
            <a:r>
              <a:rPr lang="en-GB" i="1" dirty="0"/>
              <a:t>, we will not be able to perform standard alignment and to use standard techniques in such a machine: we will need alignment sensors at least for the girders of the arcs quadrupoles and </a:t>
            </a:r>
            <a:r>
              <a:rPr lang="en-GB" i="1" dirty="0" err="1"/>
              <a:t>sextupoles</a:t>
            </a:r>
            <a:r>
              <a:rPr lang="en-GB" i="1" dirty="0"/>
              <a:t>. So applying a factor 2 on tolerances should not increase the cost by two.” </a:t>
            </a:r>
            <a:r>
              <a:rPr lang="en-GB" dirty="0"/>
              <a:t>- H. </a:t>
            </a:r>
            <a:r>
              <a:rPr lang="en-GB" dirty="0" err="1"/>
              <a:t>Mainaud</a:t>
            </a:r>
            <a:r>
              <a:rPr lang="en-GB" dirty="0"/>
              <a:t> </a:t>
            </a:r>
          </a:p>
          <a:p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1377CBC-B2E3-744D-8B0E-94FD55A946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553790"/>
          </a:xfrm>
        </p:spPr>
        <p:txBody>
          <a:bodyPr/>
          <a:lstStyle/>
          <a:p>
            <a:r>
              <a:rPr lang="en-GB" dirty="0"/>
              <a:t>Context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48828A1-53FD-B84D-AA6C-9C2772D455B4}"/>
              </a:ext>
            </a:extLst>
          </p:cNvPr>
          <p:cNvSpPr txBox="1"/>
          <p:nvPr/>
        </p:nvSpPr>
        <p:spPr>
          <a:xfrm>
            <a:off x="539552" y="4192718"/>
            <a:ext cx="5832648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- FCC-</a:t>
            </a:r>
            <a:r>
              <a:rPr lang="en-US" dirty="0" err="1"/>
              <a:t>ee</a:t>
            </a:r>
            <a:r>
              <a:rPr lang="en-US" dirty="0"/>
              <a:t> tuning &amp; alignment mini-workshop 11 &amp; 12 May 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47546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55C1F06-380E-1D44-B649-FF2598C1B18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5</a:t>
            </a:fld>
            <a:endParaRPr lang="en-US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1861DD-A810-2E4D-8EE0-4473D917C62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2800" y="1131590"/>
            <a:ext cx="8263350" cy="3361210"/>
          </a:xfrm>
        </p:spPr>
        <p:txBody>
          <a:bodyPr/>
          <a:lstStyle/>
          <a:p>
            <a:r>
              <a:rPr lang="en-GB" i="1" dirty="0"/>
              <a:t>“Probably, we need to prepare for the fact that we will have to reduce misalignments and errors several times (factor 5?!).</a:t>
            </a:r>
          </a:p>
          <a:p>
            <a:endParaRPr lang="en-GB" i="1" dirty="0"/>
          </a:p>
          <a:p>
            <a:r>
              <a:rPr lang="en-GB" i="1" dirty="0"/>
              <a:t>Of course, this increases the cost of the positioning system, but it must be compared with the total cost of the collider. If the total cost increases by a few percent, and the luminosity by fifty, then it probably makes sense.”  </a:t>
            </a:r>
            <a:r>
              <a:rPr lang="en-GB" dirty="0"/>
              <a:t>- D </a:t>
            </a:r>
            <a:r>
              <a:rPr lang="en-GB" dirty="0" err="1"/>
              <a:t>Shatilov</a:t>
            </a:r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1377CBC-B2E3-744D-8B0E-94FD55A946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553790"/>
          </a:xfrm>
        </p:spPr>
        <p:txBody>
          <a:bodyPr/>
          <a:lstStyle/>
          <a:p>
            <a:r>
              <a:rPr lang="en-GB" dirty="0"/>
              <a:t>Context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C0EE0E0-96BA-9949-9B3B-8BCB526D1745}"/>
              </a:ext>
            </a:extLst>
          </p:cNvPr>
          <p:cNvSpPr txBox="1"/>
          <p:nvPr/>
        </p:nvSpPr>
        <p:spPr>
          <a:xfrm>
            <a:off x="539552" y="4057869"/>
            <a:ext cx="5040560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FCC-</a:t>
            </a:r>
            <a:r>
              <a:rPr lang="en-US" dirty="0" err="1"/>
              <a:t>ee</a:t>
            </a:r>
            <a:r>
              <a:rPr lang="en-US" dirty="0"/>
              <a:t> tuning &amp; alignment mini-workshop 11 &amp; 12 May 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606662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647CC21-E471-0C4C-9526-5DADE118456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6</a:t>
            </a:fld>
            <a:endParaRPr lang="en-US" noProof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B9B5CFF-1566-7443-A130-BED8E41D06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200" dirty="0"/>
              <a:t>LOCO studies at PETRA III</a:t>
            </a:r>
          </a:p>
        </p:txBody>
      </p:sp>
      <p:pic>
        <p:nvPicPr>
          <p:cNvPr id="8" name="Picture 7" descr="Chart&#10;&#10;Description automatically generated">
            <a:extLst>
              <a:ext uri="{FF2B5EF4-FFF2-40B4-BE49-F238E27FC236}">
                <a16:creationId xmlns:a16="http://schemas.microsoft.com/office/drawing/2014/main" id="{605107F2-CA06-2E45-92A7-3BB4911138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4764" y="1067570"/>
            <a:ext cx="4686300" cy="2032000"/>
          </a:xfrm>
          <a:prstGeom prst="rect">
            <a:avLst/>
          </a:prstGeom>
        </p:spPr>
      </p:pic>
      <p:pic>
        <p:nvPicPr>
          <p:cNvPr id="14" name="Picture 13" descr="Chart, radar chart&#10;&#10;Description automatically generated">
            <a:extLst>
              <a:ext uri="{FF2B5EF4-FFF2-40B4-BE49-F238E27FC236}">
                <a16:creationId xmlns:a16="http://schemas.microsoft.com/office/drawing/2014/main" id="{5C3FC50F-C17B-2F4F-AB2A-653B6068A9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714" y="2578297"/>
            <a:ext cx="2616200" cy="1943100"/>
          </a:xfrm>
          <a:prstGeom prst="rect">
            <a:avLst/>
          </a:prstGeom>
        </p:spPr>
      </p:pic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61E16ACE-A090-8C46-8500-8C1DD50DB289}"/>
              </a:ext>
            </a:extLst>
          </p:cNvPr>
          <p:cNvSpPr txBox="1">
            <a:spLocks/>
          </p:cNvSpPr>
          <p:nvPr/>
        </p:nvSpPr>
        <p:spPr>
          <a:xfrm>
            <a:off x="707794" y="1203598"/>
            <a:ext cx="3616970" cy="29001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6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9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1650"/>
              </a:spcBef>
            </a:pPr>
            <a:r>
              <a:rPr lang="en-US" altLang="en-US" sz="1400" b="1" dirty="0" err="1">
                <a:solidFill>
                  <a:srgbClr val="000000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Elaf</a:t>
            </a:r>
            <a:r>
              <a:rPr lang="en-US" altLang="en-US" sz="1400" b="1" dirty="0">
                <a:solidFill>
                  <a:srgbClr val="000000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 Musa (DESY) </a:t>
            </a:r>
            <a:r>
              <a:rPr lang="en-US" altLang="en-US" sz="1400" dirty="0">
                <a:solidFill>
                  <a:srgbClr val="000000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has begun investigating LOCO for FCC-</a:t>
            </a:r>
            <a:r>
              <a:rPr lang="en-US" altLang="en-US" sz="1400" dirty="0" err="1">
                <a:solidFill>
                  <a:srgbClr val="000000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ee</a:t>
            </a:r>
            <a:r>
              <a:rPr lang="en-US" altLang="en-US" sz="1400" dirty="0">
                <a:solidFill>
                  <a:srgbClr val="000000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. Beginning by using PETRA III to demonstrate LOCO in simulations, and will then investigate the feasibility of LOCO for FCC-</a:t>
            </a:r>
            <a:r>
              <a:rPr lang="en-US" altLang="en-US" sz="1400" dirty="0" err="1">
                <a:solidFill>
                  <a:srgbClr val="000000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ee</a:t>
            </a:r>
            <a:r>
              <a:rPr lang="en-US" altLang="en-US" sz="1400" dirty="0">
                <a:solidFill>
                  <a:srgbClr val="000000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. </a:t>
            </a:r>
            <a:endParaRPr lang="en-US" sz="1500" dirty="0"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  <a:p>
            <a:pPr>
              <a:spcBef>
                <a:spcPts val="1650"/>
              </a:spcBef>
            </a:pPr>
            <a:endParaRPr lang="en-US" sz="1500" dirty="0"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  <a:p>
            <a:pPr>
              <a:spcBef>
                <a:spcPts val="1650"/>
              </a:spcBef>
            </a:pPr>
            <a:endParaRPr lang="en-US" sz="1500" dirty="0"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EDD9B3E-66A0-FA45-94CD-F9C84A258245}"/>
              </a:ext>
            </a:extLst>
          </p:cNvPr>
          <p:cNvGrpSpPr/>
          <p:nvPr/>
        </p:nvGrpSpPr>
        <p:grpSpPr>
          <a:xfrm>
            <a:off x="3980877" y="3132214"/>
            <a:ext cx="5154321" cy="1984507"/>
            <a:chOff x="3980877" y="3132214"/>
            <a:chExt cx="5154321" cy="1984507"/>
          </a:xfrm>
        </p:grpSpPr>
        <p:pic>
          <p:nvPicPr>
            <p:cNvPr id="10" name="Picture 9" descr="Chart&#10;&#10;Description automatically generated">
              <a:extLst>
                <a:ext uri="{FF2B5EF4-FFF2-40B4-BE49-F238E27FC236}">
                  <a16:creationId xmlns:a16="http://schemas.microsoft.com/office/drawing/2014/main" id="{8E6DF850-6E91-E443-8FFE-3988E0424AE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3989679" y="3132214"/>
              <a:ext cx="5016500" cy="1943100"/>
            </a:xfrm>
            <a:prstGeom prst="rect">
              <a:avLst/>
            </a:prstGeom>
          </p:spPr>
        </p:pic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AA828CC-5091-1F4D-A3A8-DFE1ACDA4B1F}"/>
                </a:ext>
              </a:extLst>
            </p:cNvPr>
            <p:cNvSpPr/>
            <p:nvPr/>
          </p:nvSpPr>
          <p:spPr>
            <a:xfrm>
              <a:off x="3980877" y="5048535"/>
              <a:ext cx="5154321" cy="6818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4964432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7</a:t>
            </a:fld>
            <a:endParaRPr lang="de-AT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52D4B47A-83B2-0C4E-8A76-2C80C577BAAF}"/>
              </a:ext>
            </a:extLst>
          </p:cNvPr>
          <p:cNvSpPr txBox="1">
            <a:spLocks/>
          </p:cNvSpPr>
          <p:nvPr/>
        </p:nvSpPr>
        <p:spPr>
          <a:xfrm>
            <a:off x="942153" y="974243"/>
            <a:ext cx="7734303" cy="3895725"/>
          </a:xfrm>
        </p:spPr>
        <p:txBody>
          <a:bodyPr>
            <a:normAutofit fontScale="92500" lnSpcReduction="10000"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6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9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sz="1500" dirty="0">
                <a:solidFill>
                  <a:srgbClr val="0055A0"/>
                </a:solidFill>
              </a:rPr>
              <a:t>Orbit correction:</a:t>
            </a:r>
          </a:p>
          <a:p>
            <a:pPr lvl="1">
              <a:lnSpc>
                <a:spcPct val="120000"/>
              </a:lnSpc>
            </a:pPr>
            <a:r>
              <a:rPr lang="en-US" sz="1350" dirty="0">
                <a:solidFill>
                  <a:schemeClr val="accent1">
                    <a:lumMod val="10000"/>
                  </a:schemeClr>
                </a:solidFill>
              </a:rPr>
              <a:t>MICADO &amp; SVD from MAD-X</a:t>
            </a:r>
          </a:p>
          <a:p>
            <a:pPr marL="850392" lvl="2">
              <a:lnSpc>
                <a:spcPct val="120000"/>
              </a:lnSpc>
            </a:pPr>
            <a:r>
              <a:rPr lang="en-US" sz="1350" dirty="0">
                <a:sym typeface="Wingdings"/>
              </a:rPr>
              <a:t>Hor. corrector at each QF, Vert. corrector at each QD</a:t>
            </a:r>
          </a:p>
          <a:p>
            <a:pPr marL="336042" lvl="1" indent="0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sz="1125" dirty="0"/>
              <a:t>		1598 vertical </a:t>
            </a:r>
            <a:r>
              <a:rPr lang="en-US" sz="1125" dirty="0">
                <a:sym typeface="Wingdings"/>
              </a:rPr>
              <a:t>correctors / </a:t>
            </a:r>
            <a:r>
              <a:rPr lang="en-US" sz="1125" dirty="0"/>
              <a:t>1590 horizontal </a:t>
            </a:r>
            <a:r>
              <a:rPr lang="en-US" sz="1125" dirty="0">
                <a:sym typeface="Wingdings"/>
              </a:rPr>
              <a:t>correctors</a:t>
            </a:r>
          </a:p>
          <a:p>
            <a:pPr marL="850392" lvl="2">
              <a:lnSpc>
                <a:spcPct val="120000"/>
              </a:lnSpc>
            </a:pPr>
            <a:r>
              <a:rPr lang="en-US" sz="1350" dirty="0">
                <a:sym typeface="Wingdings"/>
              </a:rPr>
              <a:t>BPM at each quadrupole</a:t>
            </a:r>
          </a:p>
          <a:p>
            <a:pPr marL="336042" lvl="1" indent="0">
              <a:lnSpc>
                <a:spcPct val="120000"/>
              </a:lnSpc>
              <a:spcAft>
                <a:spcPts val="450"/>
              </a:spcAft>
              <a:buFont typeface="Arial" panose="020B0604020202020204" pitchFamily="34" charset="0"/>
              <a:buNone/>
            </a:pPr>
            <a:r>
              <a:rPr lang="en-US" sz="1125" dirty="0">
                <a:sym typeface="Wingdings"/>
              </a:rPr>
              <a:t>		</a:t>
            </a:r>
            <a:r>
              <a:rPr lang="en-US" sz="1125" dirty="0"/>
              <a:t>1598 BPMs vertical / 1590 BPMs horizontal  </a:t>
            </a:r>
          </a:p>
          <a:p>
            <a:pPr marL="336042" lvl="1" indent="0">
              <a:lnSpc>
                <a:spcPct val="120000"/>
              </a:lnSpc>
              <a:buFont typeface="Arial" panose="020B0604020202020204" pitchFamily="34" charset="0"/>
              <a:buNone/>
            </a:pPr>
            <a:endParaRPr lang="en-US" dirty="0"/>
          </a:p>
          <a:p>
            <a:pPr>
              <a:lnSpc>
                <a:spcPct val="120000"/>
              </a:lnSpc>
            </a:pPr>
            <a:r>
              <a:rPr lang="en-US" sz="1500" dirty="0">
                <a:solidFill>
                  <a:srgbClr val="0055A0"/>
                </a:solidFill>
              </a:rPr>
              <a:t>Vertical dispersion and orbit:</a:t>
            </a:r>
          </a:p>
          <a:p>
            <a:pPr lvl="1">
              <a:lnSpc>
                <a:spcPct val="120000"/>
              </a:lnSpc>
              <a:spcAft>
                <a:spcPts val="450"/>
              </a:spcAft>
            </a:pPr>
            <a:r>
              <a:rPr lang="en-US" sz="1350" dirty="0"/>
              <a:t>Orbit Dispersion Free Steering (DFS)</a:t>
            </a:r>
            <a:br>
              <a:rPr lang="en-US" sz="1350" dirty="0"/>
            </a:br>
            <a:endParaRPr lang="en-US" sz="1350" dirty="0"/>
          </a:p>
          <a:p>
            <a:pPr>
              <a:lnSpc>
                <a:spcPct val="120000"/>
              </a:lnSpc>
            </a:pPr>
            <a:r>
              <a:rPr lang="en-US" sz="1500" dirty="0">
                <a:solidFill>
                  <a:srgbClr val="0055A0"/>
                </a:solidFill>
              </a:rPr>
              <a:t>Linear coupling:</a:t>
            </a:r>
          </a:p>
          <a:p>
            <a:pPr lvl="1">
              <a:lnSpc>
                <a:spcPct val="120000"/>
              </a:lnSpc>
            </a:pPr>
            <a:r>
              <a:rPr lang="en-US" sz="1350" dirty="0"/>
              <a:t>Coupling resonant driving terms (RDT)</a:t>
            </a:r>
          </a:p>
          <a:p>
            <a:pPr lvl="2">
              <a:lnSpc>
                <a:spcPct val="120000"/>
              </a:lnSpc>
            </a:pPr>
            <a:r>
              <a:rPr lang="en-US" sz="1350" dirty="0">
                <a:sym typeface="Wingdings"/>
              </a:rPr>
              <a:t>1 skew at each </a:t>
            </a:r>
            <a:r>
              <a:rPr lang="en-US" sz="1350" dirty="0" err="1">
                <a:sym typeface="Wingdings"/>
              </a:rPr>
              <a:t>sextupole</a:t>
            </a:r>
            <a:br>
              <a:rPr lang="en-US" sz="1350" dirty="0">
                <a:sym typeface="Wingdings"/>
              </a:rPr>
            </a:br>
            <a:endParaRPr lang="en-US" sz="1350" dirty="0"/>
          </a:p>
          <a:p>
            <a:pPr>
              <a:lnSpc>
                <a:spcPct val="120000"/>
              </a:lnSpc>
            </a:pPr>
            <a:r>
              <a:rPr lang="en-US" sz="1500" dirty="0">
                <a:solidFill>
                  <a:srgbClr val="0055A0"/>
                </a:solidFill>
              </a:rPr>
              <a:t>Beta beating correction &amp; Horizontal dispersion via Response Matrix:</a:t>
            </a:r>
          </a:p>
          <a:p>
            <a:pPr lvl="1">
              <a:lnSpc>
                <a:spcPct val="120000"/>
              </a:lnSpc>
            </a:pPr>
            <a:r>
              <a:rPr lang="en-US" sz="1350" dirty="0"/>
              <a:t>Rematching of the phase advance at the BPMs</a:t>
            </a:r>
          </a:p>
          <a:p>
            <a:pPr lvl="2">
              <a:lnSpc>
                <a:spcPct val="120000"/>
              </a:lnSpc>
            </a:pPr>
            <a:r>
              <a:rPr lang="en-US" dirty="0">
                <a:sym typeface="Wingdings"/>
              </a:rPr>
              <a:t> </a:t>
            </a:r>
            <a:r>
              <a:rPr lang="en-US" sz="1350" dirty="0">
                <a:sym typeface="Wingdings"/>
              </a:rPr>
              <a:t>1 trim quadrupole at each </a:t>
            </a:r>
            <a:r>
              <a:rPr lang="en-US" sz="1350" dirty="0" err="1">
                <a:sym typeface="Wingdings"/>
              </a:rPr>
              <a:t>sextupole</a:t>
            </a:r>
            <a:endParaRPr lang="en-US" sz="1350" dirty="0"/>
          </a:p>
          <a:p>
            <a:pPr>
              <a:lnSpc>
                <a:spcPct val="120000"/>
              </a:lnSpc>
            </a:pP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95EFCED-DB96-834F-AF2C-CBC3B19ADB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5680" y="2503480"/>
            <a:ext cx="1824512" cy="35195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8DB7094-87B0-D641-8A7C-1D2DF2A6CB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34195" y="3152060"/>
            <a:ext cx="1214069" cy="602667"/>
          </a:xfrm>
          <a:prstGeom prst="rect">
            <a:avLst/>
          </a:prstGeom>
        </p:spPr>
      </p:pic>
      <p:pic>
        <p:nvPicPr>
          <p:cNvPr id="8" name="Picture 7" descr="latex-image-1.pdf">
            <a:extLst>
              <a:ext uri="{FF2B5EF4-FFF2-40B4-BE49-F238E27FC236}">
                <a16:creationId xmlns:a16="http://schemas.microsoft.com/office/drawing/2014/main" id="{5E9FFED2-A9A0-BE45-B0E0-CD2CA5F03EB0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9932" b="16553"/>
          <a:stretch/>
        </p:blipFill>
        <p:spPr>
          <a:xfrm>
            <a:off x="5033704" y="4229609"/>
            <a:ext cx="4001075" cy="949900"/>
          </a:xfrm>
          <a:prstGeom prst="rect">
            <a:avLst/>
          </a:prstGeom>
        </p:spPr>
      </p:pic>
      <p:sp>
        <p:nvSpPr>
          <p:cNvPr id="10" name="Titel 1">
            <a:extLst>
              <a:ext uri="{FF2B5EF4-FFF2-40B4-BE49-F238E27FC236}">
                <a16:creationId xmlns:a16="http://schemas.microsoft.com/office/drawing/2014/main" id="{CB255EC4-720E-AB49-BFCD-A315E16A44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471540"/>
            <a:ext cx="8263350" cy="804066"/>
          </a:xfrm>
        </p:spPr>
        <p:txBody>
          <a:bodyPr/>
          <a:lstStyle/>
          <a:p>
            <a:r>
              <a:rPr lang="en-US" sz="2200" dirty="0"/>
              <a:t>Correction tools</a:t>
            </a:r>
          </a:p>
        </p:txBody>
      </p:sp>
    </p:spTree>
    <p:extLst>
      <p:ext uri="{BB962C8B-B14F-4D97-AF65-F5344CB8AC3E}">
        <p14:creationId xmlns:p14="http://schemas.microsoft.com/office/powerpoint/2010/main" val="27482158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6FBBE05-5697-EB4B-AC7D-D5C8B1777A3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8</a:t>
            </a:fld>
            <a:endParaRPr lang="en-US" noProof="0" dirty="0"/>
          </a:p>
        </p:txBody>
      </p:sp>
      <p:sp>
        <p:nvSpPr>
          <p:cNvPr id="30" name="Titel 1">
            <a:extLst>
              <a:ext uri="{FF2B5EF4-FFF2-40B4-BE49-F238E27FC236}">
                <a16:creationId xmlns:a16="http://schemas.microsoft.com/office/drawing/2014/main" id="{F8CC260B-D4F8-E34F-A529-E775A0789D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471540"/>
            <a:ext cx="8263350" cy="804066"/>
          </a:xfrm>
        </p:spPr>
        <p:txBody>
          <a:bodyPr/>
          <a:lstStyle/>
          <a:p>
            <a:r>
              <a:rPr lang="en-US" sz="2000" dirty="0">
                <a:solidFill>
                  <a:srgbClr val="121C83"/>
                </a:solidFill>
              </a:rPr>
              <a:t>Tuning simulations</a:t>
            </a:r>
            <a:endParaRPr lang="en-US" sz="2000" dirty="0">
              <a:solidFill>
                <a:srgbClr val="121C83"/>
              </a:solidFill>
              <a:latin typeface="CMU Bright Roman" panose="02000603000000000000" pitchFamily="2" charset="0"/>
              <a:ea typeface="CMU Bright Roman" panose="02000603000000000000" pitchFamily="2" charset="0"/>
              <a:cs typeface="CMU Bright Roman" panose="02000603000000000000" pitchFamily="2" charset="0"/>
            </a:endParaRP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1294E614-8A0E-0146-8985-661B11ACEB9F}"/>
              </a:ext>
            </a:extLst>
          </p:cNvPr>
          <p:cNvSpPr/>
          <p:nvPr/>
        </p:nvSpPr>
        <p:spPr>
          <a:xfrm>
            <a:off x="313996" y="1275606"/>
            <a:ext cx="1368152" cy="806672"/>
          </a:xfrm>
          <a:prstGeom prst="roundRect">
            <a:avLst>
              <a:gd name="adj" fmla="val 7133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File generation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D136E7D1-21ED-A544-B4CD-CD0239398655}"/>
              </a:ext>
            </a:extLst>
          </p:cNvPr>
          <p:cNvSpPr/>
          <p:nvPr/>
        </p:nvSpPr>
        <p:spPr>
          <a:xfrm>
            <a:off x="2178946" y="1275606"/>
            <a:ext cx="1368152" cy="806672"/>
          </a:xfrm>
          <a:prstGeom prst="roundRect">
            <a:avLst>
              <a:gd name="adj" fmla="val 6073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Lattice initialisation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639B6712-217E-E040-A8F1-A86BD4758839}"/>
              </a:ext>
            </a:extLst>
          </p:cNvPr>
          <p:cNvSpPr/>
          <p:nvPr/>
        </p:nvSpPr>
        <p:spPr>
          <a:xfrm>
            <a:off x="3842388" y="1275606"/>
            <a:ext cx="1368152" cy="806672"/>
          </a:xfrm>
          <a:prstGeom prst="roundRect">
            <a:avLst>
              <a:gd name="adj" fmla="val 7133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Corrections</a:t>
            </a:r>
          </a:p>
          <a:p>
            <a:pPr algn="ctr"/>
            <a:r>
              <a:rPr lang="en-GB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 </a:t>
            </a:r>
            <a:r>
              <a:rPr lang="en-GB" sz="10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sextupole</a:t>
            </a:r>
            <a:r>
              <a:rPr lang="en-GB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strength increase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4B844957-A73F-B245-AA7A-2DF3E088EFBA}"/>
              </a:ext>
            </a:extLst>
          </p:cNvPr>
          <p:cNvSpPr/>
          <p:nvPr/>
        </p:nvSpPr>
        <p:spPr>
          <a:xfrm>
            <a:off x="5508104" y="1275606"/>
            <a:ext cx="1368152" cy="806672"/>
          </a:xfrm>
          <a:prstGeom prst="roundRect">
            <a:avLst>
              <a:gd name="adj" fmla="val 6073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Final corrections</a:t>
            </a:r>
          </a:p>
          <a:p>
            <a:pPr algn="ctr"/>
            <a:endParaRPr lang="en-GB" sz="10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7D8B46FF-E148-EB41-9D15-D47010940B08}"/>
              </a:ext>
            </a:extLst>
          </p:cNvPr>
          <p:cNvSpPr/>
          <p:nvPr/>
        </p:nvSpPr>
        <p:spPr>
          <a:xfrm>
            <a:off x="7172694" y="1275606"/>
            <a:ext cx="1368152" cy="806672"/>
          </a:xfrm>
          <a:prstGeom prst="roundRect">
            <a:avLst>
              <a:gd name="adj" fmla="val 5014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Analysis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E0EA6881-7444-F746-A2BB-E41683ADC7C9}"/>
              </a:ext>
            </a:extLst>
          </p:cNvPr>
          <p:cNvCxnSpPr>
            <a:cxnSpLocks/>
          </p:cNvCxnSpPr>
          <p:nvPr/>
        </p:nvCxnSpPr>
        <p:spPr>
          <a:xfrm>
            <a:off x="5211666" y="1650236"/>
            <a:ext cx="29643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4568CA92-40E9-8446-AD4C-0211238E81B9}"/>
              </a:ext>
            </a:extLst>
          </p:cNvPr>
          <p:cNvCxnSpPr>
            <a:cxnSpLocks/>
          </p:cNvCxnSpPr>
          <p:nvPr/>
        </p:nvCxnSpPr>
        <p:spPr>
          <a:xfrm>
            <a:off x="6876256" y="1650236"/>
            <a:ext cx="29643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BA2ABA45-2CF2-824F-B4CF-172A9C19DBEF}"/>
              </a:ext>
            </a:extLst>
          </p:cNvPr>
          <p:cNvCxnSpPr>
            <a:cxnSpLocks/>
          </p:cNvCxnSpPr>
          <p:nvPr/>
        </p:nvCxnSpPr>
        <p:spPr>
          <a:xfrm>
            <a:off x="3545950" y="1650236"/>
            <a:ext cx="29643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C1376C5D-3F99-0F46-9210-50737757A0FB}"/>
              </a:ext>
            </a:extLst>
          </p:cNvPr>
          <p:cNvCxnSpPr>
            <a:cxnSpLocks/>
          </p:cNvCxnSpPr>
          <p:nvPr/>
        </p:nvCxnSpPr>
        <p:spPr>
          <a:xfrm>
            <a:off x="1763688" y="1650236"/>
            <a:ext cx="41525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Left Bracket 28">
            <a:extLst>
              <a:ext uri="{FF2B5EF4-FFF2-40B4-BE49-F238E27FC236}">
                <a16:creationId xmlns:a16="http://schemas.microsoft.com/office/drawing/2014/main" id="{3927174E-677B-FA41-AB72-78DA37022A8B}"/>
              </a:ext>
            </a:extLst>
          </p:cNvPr>
          <p:cNvSpPr/>
          <p:nvPr/>
        </p:nvSpPr>
        <p:spPr>
          <a:xfrm rot="5400000">
            <a:off x="4514443" y="-1287641"/>
            <a:ext cx="72007" cy="4939650"/>
          </a:xfrm>
          <a:prstGeom prst="leftBracket">
            <a:avLst>
              <a:gd name="adj" fmla="val 61111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429ED63-FED3-F24C-BDD7-97956829BB6E}"/>
              </a:ext>
            </a:extLst>
          </p:cNvPr>
          <p:cNvSpPr txBox="1"/>
          <p:nvPr/>
        </p:nvSpPr>
        <p:spPr>
          <a:xfrm>
            <a:off x="3958274" y="664894"/>
            <a:ext cx="1252266" cy="4812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000" dirty="0">
                <a:solidFill>
                  <a:srgbClr val="0000B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Tuning simulation</a:t>
            </a:r>
          </a:p>
        </p:txBody>
      </p:sp>
    </p:spTree>
    <p:extLst>
      <p:ext uri="{BB962C8B-B14F-4D97-AF65-F5344CB8AC3E}">
        <p14:creationId xmlns:p14="http://schemas.microsoft.com/office/powerpoint/2010/main" val="6394299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6FBBE05-5697-EB4B-AC7D-D5C8B1777A3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9</a:t>
            </a:fld>
            <a:endParaRPr lang="en-US" noProof="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1294E614-8A0E-0146-8985-661B11ACEB9F}"/>
              </a:ext>
            </a:extLst>
          </p:cNvPr>
          <p:cNvSpPr/>
          <p:nvPr/>
        </p:nvSpPr>
        <p:spPr>
          <a:xfrm>
            <a:off x="386004" y="756960"/>
            <a:ext cx="1368152" cy="806672"/>
          </a:xfrm>
          <a:prstGeom prst="roundRect">
            <a:avLst>
              <a:gd name="adj" fmla="val 7133"/>
            </a:avLst>
          </a:prstGeom>
          <a:solidFill>
            <a:srgbClr val="0000BC">
              <a:alpha val="9804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File generation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D136E7D1-21ED-A544-B4CD-CD0239398655}"/>
              </a:ext>
            </a:extLst>
          </p:cNvPr>
          <p:cNvSpPr/>
          <p:nvPr/>
        </p:nvSpPr>
        <p:spPr>
          <a:xfrm>
            <a:off x="2250954" y="756960"/>
            <a:ext cx="1368152" cy="806672"/>
          </a:xfrm>
          <a:prstGeom prst="roundRect">
            <a:avLst>
              <a:gd name="adj" fmla="val 6073"/>
            </a:avLst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Lattice initialisation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639B6712-217E-E040-A8F1-A86BD4758839}"/>
              </a:ext>
            </a:extLst>
          </p:cNvPr>
          <p:cNvSpPr/>
          <p:nvPr/>
        </p:nvSpPr>
        <p:spPr>
          <a:xfrm>
            <a:off x="3914396" y="756960"/>
            <a:ext cx="1368152" cy="806672"/>
          </a:xfrm>
          <a:prstGeom prst="roundRect">
            <a:avLst>
              <a:gd name="adj" fmla="val 7133"/>
            </a:avLst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Corrections</a:t>
            </a:r>
          </a:p>
          <a:p>
            <a:pPr algn="ctr"/>
            <a:r>
              <a:rPr lang="en-GB" sz="10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 </a:t>
            </a:r>
            <a:r>
              <a:rPr lang="en-GB" sz="10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sextupole</a:t>
            </a:r>
            <a:r>
              <a:rPr lang="en-GB" sz="10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strength increase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4B844957-A73F-B245-AA7A-2DF3E088EFBA}"/>
              </a:ext>
            </a:extLst>
          </p:cNvPr>
          <p:cNvSpPr/>
          <p:nvPr/>
        </p:nvSpPr>
        <p:spPr>
          <a:xfrm>
            <a:off x="5580112" y="756960"/>
            <a:ext cx="1368152" cy="806672"/>
          </a:xfrm>
          <a:prstGeom prst="roundRect">
            <a:avLst>
              <a:gd name="adj" fmla="val 6073"/>
            </a:avLst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Final corrections</a:t>
            </a:r>
          </a:p>
          <a:p>
            <a:pPr algn="ctr"/>
            <a:endParaRPr lang="en-GB" sz="10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7D8B46FF-E148-EB41-9D15-D47010940B08}"/>
              </a:ext>
            </a:extLst>
          </p:cNvPr>
          <p:cNvSpPr/>
          <p:nvPr/>
        </p:nvSpPr>
        <p:spPr>
          <a:xfrm>
            <a:off x="7244702" y="756960"/>
            <a:ext cx="1368152" cy="806672"/>
          </a:xfrm>
          <a:prstGeom prst="roundRect">
            <a:avLst>
              <a:gd name="adj" fmla="val 5014"/>
            </a:avLst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Analysis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E0EA6881-7444-F746-A2BB-E41683ADC7C9}"/>
              </a:ext>
            </a:extLst>
          </p:cNvPr>
          <p:cNvCxnSpPr>
            <a:cxnSpLocks/>
          </p:cNvCxnSpPr>
          <p:nvPr/>
        </p:nvCxnSpPr>
        <p:spPr>
          <a:xfrm>
            <a:off x="5283674" y="1131590"/>
            <a:ext cx="296438" cy="0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4568CA92-40E9-8446-AD4C-0211238E81B9}"/>
              </a:ext>
            </a:extLst>
          </p:cNvPr>
          <p:cNvCxnSpPr>
            <a:cxnSpLocks/>
          </p:cNvCxnSpPr>
          <p:nvPr/>
        </p:nvCxnSpPr>
        <p:spPr>
          <a:xfrm>
            <a:off x="6948264" y="1131590"/>
            <a:ext cx="296438" cy="0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BA2ABA45-2CF2-824F-B4CF-172A9C19DBEF}"/>
              </a:ext>
            </a:extLst>
          </p:cNvPr>
          <p:cNvCxnSpPr>
            <a:cxnSpLocks/>
          </p:cNvCxnSpPr>
          <p:nvPr/>
        </p:nvCxnSpPr>
        <p:spPr>
          <a:xfrm>
            <a:off x="3617958" y="1131590"/>
            <a:ext cx="296438" cy="0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C1376C5D-3F99-0F46-9210-50737757A0FB}"/>
              </a:ext>
            </a:extLst>
          </p:cNvPr>
          <p:cNvCxnSpPr>
            <a:cxnSpLocks/>
          </p:cNvCxnSpPr>
          <p:nvPr/>
        </p:nvCxnSpPr>
        <p:spPr>
          <a:xfrm>
            <a:off x="1835696" y="1131590"/>
            <a:ext cx="415258" cy="0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Left Bracket 28">
            <a:extLst>
              <a:ext uri="{FF2B5EF4-FFF2-40B4-BE49-F238E27FC236}">
                <a16:creationId xmlns:a16="http://schemas.microsoft.com/office/drawing/2014/main" id="{3927174E-677B-FA41-AB72-78DA37022A8B}"/>
              </a:ext>
            </a:extLst>
          </p:cNvPr>
          <p:cNvSpPr/>
          <p:nvPr/>
        </p:nvSpPr>
        <p:spPr>
          <a:xfrm rot="5400000">
            <a:off x="4586451" y="-1806287"/>
            <a:ext cx="72007" cy="4939650"/>
          </a:xfrm>
          <a:prstGeom prst="leftBracket">
            <a:avLst>
              <a:gd name="adj" fmla="val 61111"/>
            </a:avLst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D080FF83-52F6-F648-9091-2A47D704EF8E}"/>
              </a:ext>
            </a:extLst>
          </p:cNvPr>
          <p:cNvCxnSpPr>
            <a:cxnSpLocks/>
          </p:cNvCxnSpPr>
          <p:nvPr/>
        </p:nvCxnSpPr>
        <p:spPr>
          <a:xfrm flipV="1">
            <a:off x="4324279" y="2538921"/>
            <a:ext cx="247720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7E3F55A8-E46F-7B4F-AE04-E7EB896AFF8E}"/>
              </a:ext>
            </a:extLst>
          </p:cNvPr>
          <p:cNvCxnSpPr>
            <a:cxnSpLocks/>
          </p:cNvCxnSpPr>
          <p:nvPr/>
        </p:nvCxnSpPr>
        <p:spPr>
          <a:xfrm>
            <a:off x="2111707" y="2398947"/>
            <a:ext cx="375403" cy="30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1AA97C7C-6A40-BF4D-B3FF-03CC63F8FBEF}"/>
              </a:ext>
            </a:extLst>
          </p:cNvPr>
          <p:cNvCxnSpPr>
            <a:cxnSpLocks/>
          </p:cNvCxnSpPr>
          <p:nvPr/>
        </p:nvCxnSpPr>
        <p:spPr>
          <a:xfrm flipV="1">
            <a:off x="2127110" y="2546043"/>
            <a:ext cx="360000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D6F38E58-3CC3-EA42-A2A3-61573E9C346D}"/>
              </a:ext>
            </a:extLst>
          </p:cNvPr>
          <p:cNvCxnSpPr>
            <a:cxnSpLocks/>
          </p:cNvCxnSpPr>
          <p:nvPr/>
        </p:nvCxnSpPr>
        <p:spPr>
          <a:xfrm flipV="1">
            <a:off x="2007603" y="2714262"/>
            <a:ext cx="479507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27A65CCE-743E-994F-BA56-17AC8041980A}"/>
              </a:ext>
            </a:extLst>
          </p:cNvPr>
          <p:cNvSpPr txBox="1"/>
          <p:nvPr/>
        </p:nvSpPr>
        <p:spPr>
          <a:xfrm>
            <a:off x="1787018" y="661214"/>
            <a:ext cx="471604" cy="4746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8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x 100 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46E59305-C515-5243-9B80-5F97D0E6D3F1}"/>
              </a:ext>
            </a:extLst>
          </p:cNvPr>
          <p:cNvCxnSpPr>
            <a:cxnSpLocks/>
          </p:cNvCxnSpPr>
          <p:nvPr/>
        </p:nvCxnSpPr>
        <p:spPr>
          <a:xfrm>
            <a:off x="1835696" y="1203598"/>
            <a:ext cx="415258" cy="0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2060BBB7-950F-494F-8FCE-AD83AB93B100}"/>
              </a:ext>
            </a:extLst>
          </p:cNvPr>
          <p:cNvCxnSpPr>
            <a:cxnSpLocks/>
          </p:cNvCxnSpPr>
          <p:nvPr/>
        </p:nvCxnSpPr>
        <p:spPr>
          <a:xfrm>
            <a:off x="1835696" y="1275606"/>
            <a:ext cx="415258" cy="0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FC1F5E9A-5C58-094C-9E6F-4AD9873F8DD1}"/>
              </a:ext>
            </a:extLst>
          </p:cNvPr>
          <p:cNvSpPr txBox="1"/>
          <p:nvPr/>
        </p:nvSpPr>
        <p:spPr>
          <a:xfrm>
            <a:off x="435920" y="2139702"/>
            <a:ext cx="1803699" cy="12468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Inputs: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MAD-X template file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Errors values (</a:t>
            </a:r>
            <a:r>
              <a:rPr lang="en-GB" sz="10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yaml</a:t>
            </a:r>
            <a:r>
              <a:rPr lang="en-GB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file)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Bash template </a:t>
            </a:r>
          </a:p>
          <a:p>
            <a:r>
              <a:rPr lang="en-GB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(for HT condor submission)</a:t>
            </a:r>
          </a:p>
          <a:p>
            <a:pPr algn="l">
              <a:lnSpc>
                <a:spcPts val="3700"/>
              </a:lnSpc>
            </a:pPr>
            <a:endParaRPr lang="en-GB" sz="100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5FC11FF-E1CF-DD4F-A39C-6464CEEB1C87}"/>
              </a:ext>
            </a:extLst>
          </p:cNvPr>
          <p:cNvSpPr txBox="1"/>
          <p:nvPr/>
        </p:nvSpPr>
        <p:spPr>
          <a:xfrm>
            <a:off x="2640224" y="2216646"/>
            <a:ext cx="1614760" cy="1092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Python simulation configuration</a:t>
            </a:r>
          </a:p>
          <a:p>
            <a:pPr algn="ctr"/>
            <a:r>
              <a:rPr lang="en-GB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(specify number of seeds [default 100])</a:t>
            </a:r>
          </a:p>
          <a:p>
            <a:pPr algn="l">
              <a:lnSpc>
                <a:spcPts val="3700"/>
              </a:lnSpc>
            </a:pPr>
            <a:endParaRPr lang="en-GB" sz="1000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DB041C4-F5A4-5B4C-A1D7-467217F99C5B}"/>
              </a:ext>
            </a:extLst>
          </p:cNvPr>
          <p:cNvSpPr txBox="1"/>
          <p:nvPr/>
        </p:nvSpPr>
        <p:spPr>
          <a:xfrm>
            <a:off x="4788024" y="2167798"/>
            <a:ext cx="2013693" cy="10929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generates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100 </a:t>
            </a:r>
            <a:r>
              <a:rPr lang="en-GB" sz="10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madx</a:t>
            </a:r>
            <a:r>
              <a:rPr lang="en-GB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files,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100 bash files, and,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 HT condor submission file</a:t>
            </a:r>
          </a:p>
          <a:p>
            <a:pPr algn="l">
              <a:lnSpc>
                <a:spcPts val="3700"/>
              </a:lnSpc>
            </a:pPr>
            <a:endParaRPr lang="en-GB" sz="1000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E8D626F-0D31-D24A-9773-E5FD6B03CABA}"/>
              </a:ext>
            </a:extLst>
          </p:cNvPr>
          <p:cNvSpPr txBox="1"/>
          <p:nvPr/>
        </p:nvSpPr>
        <p:spPr>
          <a:xfrm>
            <a:off x="4142212" y="170867"/>
            <a:ext cx="1252266" cy="4812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000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Tuning simulation</a:t>
            </a:r>
          </a:p>
        </p:txBody>
      </p:sp>
    </p:spTree>
    <p:extLst>
      <p:ext uri="{BB962C8B-B14F-4D97-AF65-F5344CB8AC3E}">
        <p14:creationId xmlns:p14="http://schemas.microsoft.com/office/powerpoint/2010/main" val="604225148"/>
      </p:ext>
    </p:extLst>
  </p:cSld>
  <p:clrMapOvr>
    <a:masterClrMapping/>
  </p:clrMapOvr>
</p:sld>
</file>

<file path=ppt/theme/theme1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PT-FCC-template.potx" id="{61BC17D5-F2D1-4022-BE42-46346C78B90B}" vid="{3E267973-3E95-4F95-9FE4-94A439BD0280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PPT-FCC-template</Template>
  <TotalTime>39133</TotalTime>
  <Words>2076</Words>
  <Application>Microsoft Macintosh PowerPoint</Application>
  <PresentationFormat>On-screen Show (16:9)</PresentationFormat>
  <Paragraphs>292</Paragraphs>
  <Slides>22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Arial</vt:lpstr>
      <vt:lpstr>Calibri</vt:lpstr>
      <vt:lpstr>CMU Bright Roman</vt:lpstr>
      <vt:lpstr>CMU Sans Serif Medium</vt:lpstr>
      <vt:lpstr>Open Sans</vt:lpstr>
      <vt:lpstr>Content Slides - Deep Blue</vt:lpstr>
      <vt:lpstr>Optics correction studies</vt:lpstr>
      <vt:lpstr>FCC-ee Emittance Tuning: Challenges &amp; Constraints</vt:lpstr>
      <vt:lpstr>Natural chromaticities for a range of low emittance storage rings </vt:lpstr>
      <vt:lpstr>Context</vt:lpstr>
      <vt:lpstr>Context</vt:lpstr>
      <vt:lpstr>LOCO studies at PETRA III</vt:lpstr>
      <vt:lpstr>Correction tools</vt:lpstr>
      <vt:lpstr>Tuning simulations</vt:lpstr>
      <vt:lpstr>PowerPoint Presentation</vt:lpstr>
      <vt:lpstr>PowerPoint Presentation</vt:lpstr>
      <vt:lpstr>PowerPoint Presentation</vt:lpstr>
      <vt:lpstr>PowerPoint Presentation</vt:lpstr>
      <vt:lpstr>Misalignments and field errors</vt:lpstr>
      <vt:lpstr>Assigning girder misalignments</vt:lpstr>
      <vt:lpstr>Misalignments and field errors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  for your attention.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Robert Menghini</dc:creator>
  <cp:lastModifiedBy>Charles, Tessa</cp:lastModifiedBy>
  <cp:revision>267</cp:revision>
  <dcterms:created xsi:type="dcterms:W3CDTF">2020-10-27T09:23:42Z</dcterms:created>
  <dcterms:modified xsi:type="dcterms:W3CDTF">2022-05-31T08:21:14Z</dcterms:modified>
</cp:coreProperties>
</file>