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09" r:id="rId4"/>
  </p:sldMasterIdLst>
  <p:notesMasterIdLst>
    <p:notesMasterId r:id="rId26"/>
  </p:notesMasterIdLst>
  <p:handoutMasterIdLst>
    <p:handoutMasterId r:id="rId27"/>
  </p:handoutMasterIdLst>
  <p:sldIdLst>
    <p:sldId id="675" r:id="rId5"/>
    <p:sldId id="776" r:id="rId6"/>
    <p:sldId id="771" r:id="rId7"/>
    <p:sldId id="777" r:id="rId8"/>
    <p:sldId id="778" r:id="rId9"/>
    <p:sldId id="779" r:id="rId10"/>
    <p:sldId id="780" r:id="rId11"/>
    <p:sldId id="721" r:id="rId12"/>
    <p:sldId id="719" r:id="rId13"/>
    <p:sldId id="772" r:id="rId14"/>
    <p:sldId id="723" r:id="rId15"/>
    <p:sldId id="730" r:id="rId16"/>
    <p:sldId id="724" r:id="rId17"/>
    <p:sldId id="770" r:id="rId18"/>
    <p:sldId id="317" r:id="rId19"/>
    <p:sldId id="318" r:id="rId20"/>
    <p:sldId id="775" r:id="rId21"/>
    <p:sldId id="746" r:id="rId22"/>
    <p:sldId id="768" r:id="rId23"/>
    <p:sldId id="781" r:id="rId24"/>
    <p:sldId id="731" r:id="rId25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11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9D3431"/>
    <a:srgbClr val="0000FF"/>
    <a:srgbClr val="00FF00"/>
    <a:srgbClr val="A4001D"/>
    <a:srgbClr val="FFCC99"/>
    <a:srgbClr val="FFFFCC"/>
    <a:srgbClr val="FF0000"/>
    <a:srgbClr val="FF99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08" autoAdjust="0"/>
    <p:restoredTop sz="99900" autoAdjust="0"/>
  </p:normalViewPr>
  <p:slideViewPr>
    <p:cSldViewPr snapToGrid="0">
      <p:cViewPr varScale="1">
        <p:scale>
          <a:sx n="110" d="100"/>
          <a:sy n="110" d="100"/>
        </p:scale>
        <p:origin x="68" y="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498" y="-78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Relationship Id="rId6" Type="http://schemas.openxmlformats.org/officeDocument/2006/relationships/image" Target="../media/image28.emf"/><Relationship Id="rId5" Type="http://schemas.openxmlformats.org/officeDocument/2006/relationships/image" Target="../media/image27.wmf"/><Relationship Id="rId4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5953" y="0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7612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5953" y="8817612"/>
            <a:ext cx="3027466" cy="46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89" tIns="45594" rIns="91189" bIns="4559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8226311-62EA-456F-8B76-9220A4C1A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07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>
            <a:lvl1pPr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5953" y="0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>
            <a:lvl1pPr algn="r"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133" y="4410392"/>
            <a:ext cx="5586735" cy="417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9198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b" anchorCtr="0" compatLnSpc="1">
            <a:prstTxWarp prst="textNoShape">
              <a:avLst/>
            </a:prstTxWarp>
          </a:bodyPr>
          <a:lstStyle>
            <a:lvl1pPr defTabSz="929627">
              <a:defRPr sz="13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5953" y="8819198"/>
            <a:ext cx="3027466" cy="46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16" tIns="46458" rIns="92916" bIns="46458" numCol="1" anchor="b" anchorCtr="0" compatLnSpc="1">
            <a:prstTxWarp prst="textNoShape">
              <a:avLst/>
            </a:prstTxWarp>
          </a:bodyPr>
          <a:lstStyle>
            <a:lvl1pPr algn="r" defTabSz="929627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8C1C09D7-2034-4A7F-959F-75165A7C7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17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1" name="Picture 2" descr="C:\Documents and Settings\mcdunn\Desktop\banner-lcls-ii_wd500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7850" y="544513"/>
            <a:ext cx="4251325" cy="884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6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6196866"/>
            <a:ext cx="3147290" cy="91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7050" y="3646170"/>
            <a:ext cx="5480050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360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93204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30" r:id="rId8"/>
    <p:sldLayoutId id="2147484031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13" Type="http://schemas.openxmlformats.org/officeDocument/2006/relationships/image" Target="../media/image3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7.wmf"/><Relationship Id="rId17" Type="http://schemas.openxmlformats.org/officeDocument/2006/relationships/image" Target="../media/image29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28.emf"/><Relationship Id="rId10" Type="http://schemas.openxmlformats.org/officeDocument/2006/relationships/image" Target="../media/image26.emf"/><Relationship Id="rId4" Type="http://schemas.openxmlformats.org/officeDocument/2006/relationships/image" Target="../media/image23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57213" y="130183"/>
            <a:ext cx="8008937" cy="2246313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Alignment network error propagation and alignment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2800" b="0" dirty="0">
                <a:solidFill>
                  <a:schemeClr val="tx1"/>
                </a:solidFill>
              </a:rPr>
              <a:t>FCC week 2022, June 1</a:t>
            </a:r>
            <a:r>
              <a:rPr lang="en-US" sz="2800" b="0" baseline="30000" dirty="0">
                <a:solidFill>
                  <a:schemeClr val="tx1"/>
                </a:solidFill>
              </a:rPr>
              <a:t>st</a:t>
            </a:r>
            <a:r>
              <a:rPr lang="en-US" sz="2800" b="0" dirty="0">
                <a:solidFill>
                  <a:schemeClr val="tx1"/>
                </a:solidFill>
              </a:rPr>
              <a:t> 2022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Georg Gassner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3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1A2248-1690-480C-B6E2-479933A441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044431-575A-4AF3-A895-6AE33A2CD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LCLSII – Cryomodule installation - </a:t>
            </a:r>
            <a:r>
              <a:rPr lang="en-US" sz="2400" dirty="0">
                <a:solidFill>
                  <a:schemeClr val="bg2"/>
                </a:solidFill>
              </a:rPr>
              <a:t>Reconfigure LLAS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726D0613-E527-4DF0-A4B0-E82D969FA54A}"/>
              </a:ext>
            </a:extLst>
          </p:cNvPr>
          <p:cNvSpPr txBox="1">
            <a:spLocks/>
          </p:cNvSpPr>
          <p:nvPr/>
        </p:nvSpPr>
        <p:spPr>
          <a:xfrm>
            <a:off x="322046" y="1169405"/>
            <a:ext cx="8108950" cy="274532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buFontTx/>
              <a:buChar char="-"/>
            </a:pP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A4B0602-C4FF-48CD-BCBE-D22D20968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556437"/>
            <a:ext cx="8915399" cy="18889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1F827DCC-48D9-4DA7-A765-DDD589693693}"/>
              </a:ext>
            </a:extLst>
          </p:cNvPr>
          <p:cNvSpPr/>
          <p:nvPr/>
        </p:nvSpPr>
        <p:spPr>
          <a:xfrm rot="16200000">
            <a:off x="1249147" y="508687"/>
            <a:ext cx="180975" cy="1914527"/>
          </a:xfrm>
          <a:prstGeom prst="rightBrace">
            <a:avLst/>
          </a:prstGeom>
          <a:ln w="15875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400" dirty="0"/>
              <a:t>LCLS-II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1F1C04-2CF1-4E80-B1F7-54590C07DB9C}"/>
              </a:ext>
            </a:extLst>
          </p:cNvPr>
          <p:cNvGrpSpPr/>
          <p:nvPr/>
        </p:nvGrpSpPr>
        <p:grpSpPr>
          <a:xfrm>
            <a:off x="1339634" y="3132169"/>
            <a:ext cx="5451474" cy="3268631"/>
            <a:chOff x="3114675" y="2819400"/>
            <a:chExt cx="5451474" cy="3268631"/>
          </a:xfrm>
        </p:grpSpPr>
        <p:pic>
          <p:nvPicPr>
            <p:cNvPr id="23" name="Picture 449" descr="sketch">
              <a:extLst>
                <a:ext uri="{FF2B5EF4-FFF2-40B4-BE49-F238E27FC236}">
                  <a16:creationId xmlns:a16="http://schemas.microsoft.com/office/drawing/2014/main" id="{FDD4D9A0-322D-40F9-96C8-E98E8DAD43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349" b="20624"/>
            <a:stretch/>
          </p:blipFill>
          <p:spPr bwMode="auto">
            <a:xfrm>
              <a:off x="4053384" y="2819400"/>
              <a:ext cx="4512765" cy="2725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56D08A93-FE9C-4357-83BB-459C9D95B649}"/>
                </a:ext>
              </a:extLst>
            </p:cNvPr>
            <p:cNvSpPr/>
            <p:nvPr/>
          </p:nvSpPr>
          <p:spPr>
            <a:xfrm>
              <a:off x="4038600" y="4710000"/>
              <a:ext cx="152400" cy="685800"/>
            </a:xfrm>
            <a:custGeom>
              <a:avLst/>
              <a:gdLst>
                <a:gd name="connsiteX0" fmla="*/ 0 w 76200"/>
                <a:gd name="connsiteY0" fmla="*/ 0 h 685800"/>
                <a:gd name="connsiteX1" fmla="*/ 76200 w 76200"/>
                <a:gd name="connsiteY1" fmla="*/ 0 h 685800"/>
                <a:gd name="connsiteX2" fmla="*/ 76200 w 76200"/>
                <a:gd name="connsiteY2" fmla="*/ 685800 h 685800"/>
                <a:gd name="connsiteX3" fmla="*/ 0 w 76200"/>
                <a:gd name="connsiteY3" fmla="*/ 685800 h 685800"/>
                <a:gd name="connsiteX4" fmla="*/ 0 w 76200"/>
                <a:gd name="connsiteY4" fmla="*/ 0 h 685800"/>
                <a:gd name="connsiteX0" fmla="*/ 0 w 76200"/>
                <a:gd name="connsiteY0" fmla="*/ 0 h 685800"/>
                <a:gd name="connsiteX1" fmla="*/ 76200 w 76200"/>
                <a:gd name="connsiteY1" fmla="*/ 0 h 685800"/>
                <a:gd name="connsiteX2" fmla="*/ 45000 w 76200"/>
                <a:gd name="connsiteY2" fmla="*/ 337939 h 685800"/>
                <a:gd name="connsiteX3" fmla="*/ 76200 w 76200"/>
                <a:gd name="connsiteY3" fmla="*/ 685800 h 685800"/>
                <a:gd name="connsiteX4" fmla="*/ 0 w 76200"/>
                <a:gd name="connsiteY4" fmla="*/ 685800 h 685800"/>
                <a:gd name="connsiteX5" fmla="*/ 0 w 76200"/>
                <a:gd name="connsiteY5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685800">
                  <a:moveTo>
                    <a:pt x="0" y="0"/>
                  </a:moveTo>
                  <a:lnTo>
                    <a:pt x="76200" y="0"/>
                  </a:lnTo>
                  <a:cubicBezTo>
                    <a:pt x="75400" y="105446"/>
                    <a:pt x="45800" y="232493"/>
                    <a:pt x="45000" y="337939"/>
                  </a:cubicBezTo>
                  <a:lnTo>
                    <a:pt x="76200" y="685800"/>
                  </a:lnTo>
                  <a:lnTo>
                    <a:pt x="0" y="685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Pie 20">
              <a:extLst>
                <a:ext uri="{FF2B5EF4-FFF2-40B4-BE49-F238E27FC236}">
                  <a16:creationId xmlns:a16="http://schemas.microsoft.com/office/drawing/2014/main" id="{B22FF8EC-8E05-401C-BB31-179A493F3B3F}"/>
                </a:ext>
              </a:extLst>
            </p:cNvPr>
            <p:cNvSpPr/>
            <p:nvPr/>
          </p:nvSpPr>
          <p:spPr>
            <a:xfrm>
              <a:off x="4454525" y="4953000"/>
              <a:ext cx="114300" cy="228600"/>
            </a:xfrm>
            <a:prstGeom prst="pie">
              <a:avLst>
                <a:gd name="adj1" fmla="val 5533294"/>
                <a:gd name="adj2" fmla="val 16200000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Isosceles Triangle 10">
              <a:extLst>
                <a:ext uri="{FF2B5EF4-FFF2-40B4-BE49-F238E27FC236}">
                  <a16:creationId xmlns:a16="http://schemas.microsoft.com/office/drawing/2014/main" id="{A8A49FAD-A387-42EA-BB22-5871C20E85C0}"/>
                </a:ext>
              </a:extLst>
            </p:cNvPr>
            <p:cNvSpPr/>
            <p:nvPr/>
          </p:nvSpPr>
          <p:spPr>
            <a:xfrm>
              <a:off x="3962400" y="4988100"/>
              <a:ext cx="495300" cy="143100"/>
            </a:xfrm>
            <a:custGeom>
              <a:avLst/>
              <a:gdLst>
                <a:gd name="connsiteX0" fmla="*/ 0 w 838200"/>
                <a:gd name="connsiteY0" fmla="*/ 128700 h 128700"/>
                <a:gd name="connsiteX1" fmla="*/ 419100 w 838200"/>
                <a:gd name="connsiteY1" fmla="*/ 0 h 128700"/>
                <a:gd name="connsiteX2" fmla="*/ 838200 w 838200"/>
                <a:gd name="connsiteY2" fmla="*/ 128700 h 128700"/>
                <a:gd name="connsiteX3" fmla="*/ 0 w 838200"/>
                <a:gd name="connsiteY3" fmla="*/ 128700 h 128700"/>
                <a:gd name="connsiteX0" fmla="*/ 0 w 838200"/>
                <a:gd name="connsiteY0" fmla="*/ 143100 h 143100"/>
                <a:gd name="connsiteX1" fmla="*/ 836700 w 838200"/>
                <a:gd name="connsiteY1" fmla="*/ 0 h 143100"/>
                <a:gd name="connsiteX2" fmla="*/ 838200 w 838200"/>
                <a:gd name="connsiteY2" fmla="*/ 143100 h 143100"/>
                <a:gd name="connsiteX3" fmla="*/ 0 w 838200"/>
                <a:gd name="connsiteY3" fmla="*/ 143100 h 143100"/>
                <a:gd name="connsiteX0" fmla="*/ 0 w 831000"/>
                <a:gd name="connsiteY0" fmla="*/ 78300 h 143100"/>
                <a:gd name="connsiteX1" fmla="*/ 829500 w 831000"/>
                <a:gd name="connsiteY1" fmla="*/ 0 h 143100"/>
                <a:gd name="connsiteX2" fmla="*/ 831000 w 831000"/>
                <a:gd name="connsiteY2" fmla="*/ 143100 h 143100"/>
                <a:gd name="connsiteX3" fmla="*/ 0 w 831000"/>
                <a:gd name="connsiteY3" fmla="*/ 78300 h 1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1000" h="143100">
                  <a:moveTo>
                    <a:pt x="0" y="78300"/>
                  </a:moveTo>
                  <a:lnTo>
                    <a:pt x="829500" y="0"/>
                  </a:lnTo>
                  <a:lnTo>
                    <a:pt x="831000" y="143100"/>
                  </a:lnTo>
                  <a:lnTo>
                    <a:pt x="0" y="7830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">
              <a:extLst>
                <a:ext uri="{FF2B5EF4-FFF2-40B4-BE49-F238E27FC236}">
                  <a16:creationId xmlns:a16="http://schemas.microsoft.com/office/drawing/2014/main" id="{40BD59DF-A960-4F19-A9B9-B2AFE96EDD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4675" y="4728000"/>
              <a:ext cx="923925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17FFB0A-4E2B-47B9-B88C-49FC8D31A38F}"/>
                </a:ext>
              </a:extLst>
            </p:cNvPr>
            <p:cNvSpPr txBox="1"/>
            <p:nvPr/>
          </p:nvSpPr>
          <p:spPr>
            <a:xfrm>
              <a:off x="3792081" y="5441700"/>
              <a:ext cx="12105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Spherical </a:t>
              </a:r>
            </a:p>
            <a:p>
              <a:r>
                <a:rPr lang="en-US" dirty="0"/>
                <a:t>Lenses</a:t>
              </a:r>
            </a:p>
          </p:txBody>
        </p:sp>
      </p:grpSp>
      <p:sp>
        <p:nvSpPr>
          <p:cNvPr id="15" name="Footer Placeholder 11">
            <a:extLst>
              <a:ext uri="{FF2B5EF4-FFF2-40B4-BE49-F238E27FC236}">
                <a16:creationId xmlns:a16="http://schemas.microsoft.com/office/drawing/2014/main" id="{79A79B58-658B-4059-BC82-F74B8267094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579372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Alignment Network S0-S30 – Layout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First kilometer </a:t>
            </a:r>
            <a:r>
              <a:rPr lang="en-US" dirty="0"/>
              <a:t>no longer </a:t>
            </a:r>
            <a:r>
              <a:rPr lang="en-US" dirty="0" smtClean="0"/>
              <a:t>has </a:t>
            </a:r>
            <a:r>
              <a:rPr lang="en-US" dirty="0"/>
              <a:t>a light pipe </a:t>
            </a:r>
            <a:r>
              <a:rPr lang="en-US" dirty="0" smtClean="0"/>
              <a:t>and in addition </a:t>
            </a:r>
            <a:r>
              <a:rPr lang="en-US" dirty="0"/>
              <a:t>bypass lines are not tied to girders -&gt; Monument based network</a:t>
            </a:r>
          </a:p>
          <a:p>
            <a:r>
              <a:rPr lang="en-US" dirty="0"/>
              <a:t>Opposing wall monuments to mitigate effect of refraction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53594" y="2903571"/>
            <a:ext cx="8634373" cy="3596764"/>
            <a:chOff x="253594" y="2624371"/>
            <a:chExt cx="8634373" cy="3596764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367" y="3089415"/>
              <a:ext cx="8229600" cy="379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709574" y="2918765"/>
              <a:ext cx="8097927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137854" y="262437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3km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820266" y="5558333"/>
              <a:ext cx="2086051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53594" y="4462272"/>
              <a:ext cx="0" cy="52669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10204" y="4323283"/>
              <a:ext cx="8229047" cy="13898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63192" y="4535424"/>
              <a:ext cx="1972061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892551" y="4529328"/>
              <a:ext cx="1967884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907279" y="4529327"/>
              <a:ext cx="1991564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34811" y="4529326"/>
              <a:ext cx="1704440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10204" y="4996281"/>
              <a:ext cx="8229047" cy="13898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790395" y="4437888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1803806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3819753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3814877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834481" y="4904841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802172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7862013" y="489752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7862013" y="4437886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6569736" y="5725013"/>
              <a:ext cx="91440" cy="9144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1290523" y="4777906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953453" y="4869345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387547" y="4890210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847892" y="4777906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6573393" y="5980575"/>
              <a:ext cx="91440" cy="9144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10204" y="4534205"/>
              <a:ext cx="396800" cy="15361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95338" y="5428488"/>
              <a:ext cx="647550" cy="76809"/>
            </a:xfrm>
            <a:prstGeom prst="rect">
              <a:avLst/>
            </a:prstGeom>
            <a:solidFill>
              <a:srgbClr val="9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552949" y="5473873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12m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3594" y="463896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3.3m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942888" y="5297805"/>
              <a:ext cx="186461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Cryomodule</a:t>
              </a:r>
              <a:endParaRPr lang="en-US" dirty="0"/>
            </a:p>
            <a:p>
              <a:r>
                <a:rPr lang="en-US" dirty="0"/>
                <a:t>Wall Monument</a:t>
              </a:r>
            </a:p>
            <a:p>
              <a:r>
                <a:rPr lang="en-US" dirty="0"/>
                <a:t>Floor Monument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 flipH="1">
              <a:off x="409652" y="3279382"/>
              <a:ext cx="1623974" cy="118289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186026" y="3279382"/>
              <a:ext cx="6453225" cy="1182890"/>
            </a:xfrm>
            <a:prstGeom prst="line">
              <a:avLst/>
            </a:prstGeom>
            <a:ln w="158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ooter Placeholder 11">
            <a:extLst>
              <a:ext uri="{FF2B5EF4-FFF2-40B4-BE49-F238E27FC236}">
                <a16:creationId xmlns:a16="http://schemas.microsoft.com/office/drawing/2014/main" id="{F75DB8B3-0D76-4FCB-BC1A-38B7A959D42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4004285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Network S0-S30 - Measurements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311 Laser Tracker (Leica AT401/402) setups with 5082 measurements</a:t>
            </a:r>
          </a:p>
          <a:p>
            <a:r>
              <a:rPr lang="en-US" dirty="0"/>
              <a:t>577 Height differences (Leica DNA03)</a:t>
            </a:r>
          </a:p>
          <a:p>
            <a:r>
              <a:rPr lang="en-US" dirty="0"/>
              <a:t>200 </a:t>
            </a:r>
            <a:r>
              <a:rPr lang="en-US" dirty="0" err="1"/>
              <a:t>Linac</a:t>
            </a:r>
            <a:r>
              <a:rPr lang="en-US" dirty="0"/>
              <a:t> Light Pipe readings</a:t>
            </a:r>
          </a:p>
          <a:p>
            <a:r>
              <a:rPr lang="en-US" dirty="0"/>
              <a:t>(3km - 6 weeks with 1 crew (2-person)</a:t>
            </a:r>
          </a:p>
          <a:p>
            <a:r>
              <a:rPr lang="en-US" dirty="0"/>
              <a:t>-&gt;100km –&gt; 200 weeks 1 crew + above ground network)</a:t>
            </a:r>
          </a:p>
          <a:p>
            <a:endParaRPr lang="en-US" dirty="0"/>
          </a:p>
          <a:p>
            <a:r>
              <a:rPr lang="en-US" dirty="0"/>
              <a:t>Least Squares Adjustment with GEONET which allows the </a:t>
            </a:r>
            <a:r>
              <a:rPr lang="en-US" dirty="0" err="1"/>
              <a:t>Linac</a:t>
            </a:r>
            <a:r>
              <a:rPr lang="en-US" dirty="0"/>
              <a:t> Light Pipe readings (</a:t>
            </a:r>
            <a:r>
              <a:rPr lang="en-US" dirty="0">
                <a:sym typeface="Symbol"/>
              </a:rPr>
              <a:t></a:t>
            </a:r>
            <a:r>
              <a:rPr lang="en-US" dirty="0"/>
              <a:t>=±0.5mm) to be included as deviations from a straight line</a:t>
            </a:r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2D1ABC59-83E0-4CC2-BB7B-64C276A4EEA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825407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Network S0-S30 – Results (1)</a:t>
            </a:r>
          </a:p>
        </p:txBody>
      </p:sp>
      <p:pic>
        <p:nvPicPr>
          <p:cNvPr id="3074" name="Picture 2" descr="D:\georg\work\linac_laser_alignment\LLAS remodel\Network_with_vs_without_LLAS.pn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39" y="2732195"/>
            <a:ext cx="8108950" cy="316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4"/>
          <p:cNvSpPr txBox="1">
            <a:spLocks/>
          </p:cNvSpPr>
          <p:nvPr/>
        </p:nvSpPr>
        <p:spPr>
          <a:xfrm>
            <a:off x="457200" y="1243584"/>
            <a:ext cx="8108950" cy="50655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655762" y="3085215"/>
            <a:ext cx="851250" cy="614254"/>
            <a:chOff x="4655762" y="2491915"/>
            <a:chExt cx="851250" cy="614254"/>
          </a:xfrm>
        </p:grpSpPr>
        <p:sp>
          <p:nvSpPr>
            <p:cNvPr id="7" name="Arc 6"/>
            <p:cNvSpPr/>
            <p:nvPr/>
          </p:nvSpPr>
          <p:spPr>
            <a:xfrm>
              <a:off x="4655762" y="2491915"/>
              <a:ext cx="670094" cy="614254"/>
            </a:xfrm>
            <a:prstGeom prst="arc">
              <a:avLst/>
            </a:prstGeom>
            <a:ln w="15875">
              <a:solidFill>
                <a:srgbClr val="0070C0"/>
              </a:solidFill>
              <a:headEnd type="triangle"/>
              <a:tailEnd type="triangle"/>
            </a:ln>
            <a:scene3d>
              <a:camera prst="orthographicFront">
                <a:rot lat="0" lon="0" rev="12900001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11601" y="2694957"/>
              <a:ext cx="7954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13 µrad</a:t>
              </a:r>
            </a:p>
          </p:txBody>
        </p:sp>
      </p:grpSp>
      <p:sp>
        <p:nvSpPr>
          <p:cNvPr id="12" name="Content Placeholder 4"/>
          <p:cNvSpPr txBox="1">
            <a:spLocks/>
          </p:cNvSpPr>
          <p:nvPr/>
        </p:nvSpPr>
        <p:spPr>
          <a:xfrm>
            <a:off x="609600" y="1395984"/>
            <a:ext cx="8108950" cy="50655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dirty="0"/>
              <a:t>Comparison of coordinate results between adjustment with LLAS and without LLAS.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64920" y="2027041"/>
            <a:ext cx="2339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Location of </a:t>
            </a:r>
          </a:p>
          <a:p>
            <a:r>
              <a:rPr lang="en-US" dirty="0"/>
              <a:t>radiation chicane</a:t>
            </a:r>
          </a:p>
          <a:p>
            <a:r>
              <a:rPr lang="en-US" dirty="0"/>
              <a:t>no direct line of sight</a:t>
            </a: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>
            <a:off x="5256056" y="2488706"/>
            <a:ext cx="608864" cy="380137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1">
            <a:extLst>
              <a:ext uri="{FF2B5EF4-FFF2-40B4-BE49-F238E27FC236}">
                <a16:creationId xmlns:a16="http://schemas.microsoft.com/office/drawing/2014/main" id="{276E2DE8-7DC4-47C1-B53D-AEC25A3A623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1663716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SLAC LCLS – 1km new construction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optics tuning and alignment mini-workshop </a:t>
            </a:r>
          </a:p>
          <a:p>
            <a:r>
              <a:rPr lang="en-US" dirty="0"/>
              <a:t>CERN, May 2022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44" y="2946647"/>
            <a:ext cx="8915399" cy="18889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4" name="Right Brace 13"/>
          <p:cNvSpPr/>
          <p:nvPr/>
        </p:nvSpPr>
        <p:spPr>
          <a:xfrm rot="16200000">
            <a:off x="7349298" y="1649915"/>
            <a:ext cx="173848" cy="2405363"/>
          </a:xfrm>
          <a:prstGeom prst="rightBrace">
            <a:avLst/>
          </a:prstGeom>
          <a:ln w="15875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400" dirty="0"/>
              <a:t>LCLS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357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Measurements – </a:t>
            </a:r>
            <a:br>
              <a:rPr lang="en-US" dirty="0"/>
            </a:br>
            <a:r>
              <a:rPr lang="en-US" dirty="0"/>
              <a:t>Portable Wire Measurement System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In house development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68173" y="1752600"/>
            <a:ext cx="6803027" cy="2209800"/>
            <a:chOff x="-379575" y="3124200"/>
            <a:chExt cx="9752175" cy="3447485"/>
          </a:xfrm>
        </p:grpSpPr>
        <p:graphicFrame>
          <p:nvGraphicFramePr>
            <p:cNvPr id="5" name="Object 407"/>
            <p:cNvGraphicFramePr>
              <a:graphicFrameLocks noChangeAspect="1"/>
            </p:cNvGraphicFramePr>
            <p:nvPr/>
          </p:nvGraphicFramePr>
          <p:xfrm>
            <a:off x="-379575" y="3415449"/>
            <a:ext cx="1236292" cy="25365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2" name="CorelDRAW" r:id="rId3" imgW="2609385" imgH="4921602" progId="CorelDRAW.Graphic.12">
                    <p:embed/>
                  </p:oleObj>
                </mc:Choice>
                <mc:Fallback>
                  <p:oleObj name="CorelDRAW" r:id="rId3" imgW="2609385" imgH="4921602" progId="CorelDRAW.Graphic.12">
                    <p:embed/>
                    <p:pic>
                      <p:nvPicPr>
                        <p:cNvPr id="5" name="Object 4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379575" y="3415449"/>
                          <a:ext cx="1236292" cy="25365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408"/>
            <p:cNvGraphicFramePr>
              <a:graphicFrameLocks noChangeAspect="1"/>
            </p:cNvGraphicFramePr>
            <p:nvPr/>
          </p:nvGraphicFramePr>
          <p:xfrm>
            <a:off x="8126813" y="3374137"/>
            <a:ext cx="1245787" cy="25737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3" name="CorelDRAW" r:id="rId5" imgW="2609385" imgH="4954365" progId="CorelDRAW.Graphic.12">
                    <p:embed/>
                  </p:oleObj>
                </mc:Choice>
                <mc:Fallback>
                  <p:oleObj name="CorelDRAW" r:id="rId5" imgW="2609385" imgH="4954365" progId="CorelDRAW.Graphic.12">
                    <p:embed/>
                    <p:pic>
                      <p:nvPicPr>
                        <p:cNvPr id="6" name="Object 4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26813" y="3374137"/>
                          <a:ext cx="1245787" cy="25737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Freeform 409"/>
            <p:cNvSpPr>
              <a:spLocks/>
            </p:cNvSpPr>
            <p:nvPr/>
          </p:nvSpPr>
          <p:spPr bwMode="auto">
            <a:xfrm>
              <a:off x="121778" y="3411318"/>
              <a:ext cx="8488822" cy="471883"/>
            </a:xfrm>
            <a:custGeom>
              <a:avLst/>
              <a:gdLst>
                <a:gd name="T0" fmla="*/ 0 w 4470"/>
                <a:gd name="T1" fmla="*/ 6 h 229"/>
                <a:gd name="T2" fmla="*/ 2256 w 4470"/>
                <a:gd name="T3" fmla="*/ 228 h 229"/>
                <a:gd name="T4" fmla="*/ 4470 w 4470"/>
                <a:gd name="T5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70" h="229">
                  <a:moveTo>
                    <a:pt x="0" y="6"/>
                  </a:moveTo>
                  <a:cubicBezTo>
                    <a:pt x="755" y="117"/>
                    <a:pt x="1511" y="229"/>
                    <a:pt x="2256" y="228"/>
                  </a:cubicBezTo>
                  <a:cubicBezTo>
                    <a:pt x="3001" y="227"/>
                    <a:pt x="3735" y="113"/>
                    <a:pt x="4470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8" name="Object 410"/>
            <p:cNvGraphicFramePr>
              <a:graphicFrameLocks noChangeAspect="1"/>
            </p:cNvGraphicFramePr>
            <p:nvPr/>
          </p:nvGraphicFramePr>
          <p:xfrm>
            <a:off x="5259003" y="3979358"/>
            <a:ext cx="1245786" cy="25923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4" name="CorelDRAW" r:id="rId7" imgW="2609385" imgH="4994575" progId="CorelDRAW.Graphic.12">
                    <p:embed/>
                  </p:oleObj>
                </mc:Choice>
                <mc:Fallback>
                  <p:oleObj name="CorelDRAW" r:id="rId7" imgW="2609385" imgH="4994575" progId="CorelDRAW.Graphic.12">
                    <p:embed/>
                    <p:pic>
                      <p:nvPicPr>
                        <p:cNvPr id="8" name="Object 4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9003" y="3979358"/>
                          <a:ext cx="1245786" cy="25923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411"/>
            <p:cNvGraphicFramePr>
              <a:graphicFrameLocks noChangeAspect="1"/>
            </p:cNvGraphicFramePr>
            <p:nvPr/>
          </p:nvGraphicFramePr>
          <p:xfrm>
            <a:off x="3699618" y="3799651"/>
            <a:ext cx="1245787" cy="21420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" name="CorelDRAW" r:id="rId9" imgW="2609385" imgH="4127086" progId="CorelDRAW.Graphic.12">
                    <p:embed/>
                  </p:oleObj>
                </mc:Choice>
                <mc:Fallback>
                  <p:oleObj name="CorelDRAW" r:id="rId9" imgW="2609385" imgH="4127086" progId="CorelDRAW.Graphic.12">
                    <p:embed/>
                    <p:pic>
                      <p:nvPicPr>
                        <p:cNvPr id="9" name="Object 4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9618" y="3799651"/>
                          <a:ext cx="1245787" cy="21420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414"/>
            <p:cNvGraphicFramePr>
              <a:graphicFrameLocks noChangeAspect="1"/>
            </p:cNvGraphicFramePr>
            <p:nvPr/>
          </p:nvGraphicFramePr>
          <p:xfrm>
            <a:off x="1660021" y="3619944"/>
            <a:ext cx="1245787" cy="23072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" name="CorelDRAW" r:id="rId11" imgW="2527200" imgH="4296960" progId="CorelDRAW.Graphic.12">
                    <p:embed/>
                  </p:oleObj>
                </mc:Choice>
                <mc:Fallback>
                  <p:oleObj name="CorelDRAW" r:id="rId11" imgW="2527200" imgH="4296960" progId="CorelDRAW.Graphic.12">
                    <p:embed/>
                    <p:pic>
                      <p:nvPicPr>
                        <p:cNvPr id="10" name="Object 4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lum bright="36000" contrast="-92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60021" y="3619944"/>
                          <a:ext cx="1245787" cy="23072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415"/>
            <p:cNvSpPr txBox="1">
              <a:spLocks noChangeArrowheads="1"/>
            </p:cNvSpPr>
            <p:nvPr/>
          </p:nvSpPr>
          <p:spPr bwMode="auto">
            <a:xfrm>
              <a:off x="1629636" y="3124200"/>
              <a:ext cx="1188815" cy="3676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altLang="en-US" sz="1800" i="1">
                  <a:latin typeface="Arial" pitchFamily="34" charset="0"/>
                </a:rPr>
                <a:t>Position 1</a:t>
              </a:r>
            </a:p>
          </p:txBody>
        </p:sp>
        <p:sp>
          <p:nvSpPr>
            <p:cNvPr id="12" name="Text Box 416"/>
            <p:cNvSpPr txBox="1">
              <a:spLocks noChangeArrowheads="1"/>
            </p:cNvSpPr>
            <p:nvPr/>
          </p:nvSpPr>
          <p:spPr bwMode="auto">
            <a:xfrm>
              <a:off x="3600866" y="3260530"/>
              <a:ext cx="1479372" cy="3676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altLang="en-US" sz="1800" i="1">
                  <a:latin typeface="Arial" pitchFamily="34" charset="0"/>
                </a:rPr>
                <a:t>Position 2 …</a:t>
              </a:r>
            </a:p>
          </p:txBody>
        </p:sp>
      </p:grpSp>
      <p:grpSp>
        <p:nvGrpSpPr>
          <p:cNvPr id="14" name="Group 474"/>
          <p:cNvGrpSpPr>
            <a:grpSpLocks/>
          </p:cNvGrpSpPr>
          <p:nvPr/>
        </p:nvGrpSpPr>
        <p:grpSpPr bwMode="auto">
          <a:xfrm>
            <a:off x="7157422" y="1350370"/>
            <a:ext cx="1920240" cy="1975174"/>
            <a:chOff x="13162" y="8775"/>
            <a:chExt cx="3264" cy="3360"/>
          </a:xfrm>
        </p:grpSpPr>
        <p:pic>
          <p:nvPicPr>
            <p:cNvPr id="15" name="Picture 445" descr="platform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62" y="9024"/>
              <a:ext cx="3264" cy="3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469"/>
            <p:cNvSpPr txBox="1">
              <a:spLocks noChangeArrowheads="1"/>
            </p:cNvSpPr>
            <p:nvPr/>
          </p:nvSpPr>
          <p:spPr bwMode="auto">
            <a:xfrm>
              <a:off x="13233" y="8775"/>
              <a:ext cx="1393" cy="311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1">
                  <a:alpha val="50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 dirty="0">
                  <a:latin typeface="Arial" pitchFamily="34" charset="0"/>
                </a:rPr>
                <a:t>Laser System</a:t>
              </a:r>
            </a:p>
          </p:txBody>
        </p:sp>
        <p:sp>
          <p:nvSpPr>
            <p:cNvPr id="17" name="Line 470"/>
            <p:cNvSpPr>
              <a:spLocks noChangeShapeType="1"/>
            </p:cNvSpPr>
            <p:nvPr/>
          </p:nvSpPr>
          <p:spPr bwMode="auto">
            <a:xfrm flipH="1">
              <a:off x="13728" y="9312"/>
              <a:ext cx="96" cy="384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471"/>
            <p:cNvSpPr>
              <a:spLocks noChangeShapeType="1"/>
            </p:cNvSpPr>
            <p:nvPr/>
          </p:nvSpPr>
          <p:spPr bwMode="auto">
            <a:xfrm>
              <a:off x="13872" y="9312"/>
              <a:ext cx="144" cy="72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472"/>
            <p:cNvSpPr>
              <a:spLocks noChangeShapeType="1"/>
            </p:cNvSpPr>
            <p:nvPr/>
          </p:nvSpPr>
          <p:spPr bwMode="auto">
            <a:xfrm>
              <a:off x="13920" y="9312"/>
              <a:ext cx="1344" cy="192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473"/>
            <p:cNvSpPr>
              <a:spLocks noChangeShapeType="1"/>
            </p:cNvSpPr>
            <p:nvPr/>
          </p:nvSpPr>
          <p:spPr bwMode="auto">
            <a:xfrm>
              <a:off x="14112" y="9312"/>
              <a:ext cx="960" cy="48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6" name="Text Box 450"/>
          <p:cNvSpPr txBox="1">
            <a:spLocks noChangeArrowheads="1"/>
          </p:cNvSpPr>
          <p:nvPr/>
        </p:nvSpPr>
        <p:spPr bwMode="auto">
          <a:xfrm>
            <a:off x="4361724" y="4224250"/>
            <a:ext cx="5046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u="sng" dirty="0">
                <a:latin typeface="Arial" pitchFamily="34" charset="0"/>
              </a:rPr>
              <a:t>Scan of a wire with the laser system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78384" y="4106694"/>
            <a:ext cx="6230855" cy="2717026"/>
            <a:chOff x="-201552" y="5570538"/>
            <a:chExt cx="9301324" cy="3962400"/>
          </a:xfrm>
        </p:grpSpPr>
        <p:graphicFrame>
          <p:nvGraphicFramePr>
            <p:cNvPr id="50" name="Object 437"/>
            <p:cNvGraphicFramePr>
              <a:graphicFrameLocks noChangeAspect="1"/>
            </p:cNvGraphicFramePr>
            <p:nvPr/>
          </p:nvGraphicFramePr>
          <p:xfrm>
            <a:off x="-201552" y="5646738"/>
            <a:ext cx="1460500" cy="3581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7" name="CorelDRAW" r:id="rId14" imgW="769806" imgH="1887998" progId="CorelDRAW.Graphic.12">
                    <p:embed/>
                  </p:oleObj>
                </mc:Choice>
                <mc:Fallback>
                  <p:oleObj name="CorelDRAW" r:id="rId14" imgW="769806" imgH="1887998" progId="CorelDRAW.Graphic.12">
                    <p:embed/>
                    <p:pic>
                      <p:nvPicPr>
                        <p:cNvPr id="50" name="Object 4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01552" y="5646738"/>
                          <a:ext cx="1460500" cy="3581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" name="Text Box 438"/>
            <p:cNvSpPr txBox="1">
              <a:spLocks noChangeArrowheads="1"/>
            </p:cNvSpPr>
            <p:nvPr/>
          </p:nvSpPr>
          <p:spPr bwMode="auto">
            <a:xfrm>
              <a:off x="865248" y="5570538"/>
              <a:ext cx="1830388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Arial" pitchFamily="34" charset="0"/>
                </a:rPr>
                <a:t>Laser Diode</a:t>
              </a:r>
            </a:p>
          </p:txBody>
        </p:sp>
        <p:sp>
          <p:nvSpPr>
            <p:cNvPr id="52" name="Text Box 439"/>
            <p:cNvSpPr txBox="1">
              <a:spLocks noChangeArrowheads="1"/>
            </p:cNvSpPr>
            <p:nvPr/>
          </p:nvSpPr>
          <p:spPr bwMode="auto">
            <a:xfrm>
              <a:off x="789048" y="6408738"/>
              <a:ext cx="18288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Arial" pitchFamily="34" charset="0"/>
                </a:rPr>
                <a:t>Laser Beam</a:t>
              </a:r>
            </a:p>
          </p:txBody>
        </p:sp>
        <p:sp>
          <p:nvSpPr>
            <p:cNvPr id="53" name="Text Box 440"/>
            <p:cNvSpPr txBox="1">
              <a:spLocks noChangeArrowheads="1"/>
            </p:cNvSpPr>
            <p:nvPr/>
          </p:nvSpPr>
          <p:spPr bwMode="auto">
            <a:xfrm>
              <a:off x="865248" y="7170738"/>
              <a:ext cx="81121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Arial" pitchFamily="34" charset="0"/>
                </a:rPr>
                <a:t>Wire</a:t>
              </a:r>
            </a:p>
          </p:txBody>
        </p:sp>
        <p:sp>
          <p:nvSpPr>
            <p:cNvPr id="54" name="Text Box 441"/>
            <p:cNvSpPr txBox="1">
              <a:spLocks noChangeArrowheads="1"/>
            </p:cNvSpPr>
            <p:nvPr/>
          </p:nvSpPr>
          <p:spPr bwMode="auto">
            <a:xfrm>
              <a:off x="1322448" y="8613776"/>
              <a:ext cx="278447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Arial" pitchFamily="34" charset="0"/>
                </a:rPr>
                <a:t>Window (10</a:t>
              </a:r>
              <a:r>
                <a:rPr lang="en-US" altLang="en-US" i="1">
                  <a:latin typeface="Symbol" pitchFamily="18" charset="2"/>
                </a:rPr>
                <a:t>m</a:t>
              </a:r>
              <a:r>
                <a:rPr lang="en-US" altLang="en-US" i="1">
                  <a:latin typeface="Arial" pitchFamily="34" charset="0"/>
                </a:rPr>
                <a:t>m slit)</a:t>
              </a:r>
            </a:p>
          </p:txBody>
        </p:sp>
        <p:sp>
          <p:nvSpPr>
            <p:cNvPr id="55" name="Text Box 442"/>
            <p:cNvSpPr txBox="1">
              <a:spLocks noChangeArrowheads="1"/>
            </p:cNvSpPr>
            <p:nvPr/>
          </p:nvSpPr>
          <p:spPr bwMode="auto">
            <a:xfrm>
              <a:off x="865248" y="9075738"/>
              <a:ext cx="1592263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i="1">
                  <a:latin typeface="Arial" pitchFamily="34" charset="0"/>
                </a:rPr>
                <a:t>Photo Cell</a:t>
              </a:r>
            </a:p>
          </p:txBody>
        </p:sp>
        <p:graphicFrame>
          <p:nvGraphicFramePr>
            <p:cNvPr id="57" name="Object 455"/>
            <p:cNvGraphicFramePr>
              <a:graphicFrameLocks noChangeAspect="1"/>
            </p:cNvGraphicFramePr>
            <p:nvPr/>
          </p:nvGraphicFramePr>
          <p:xfrm>
            <a:off x="6042000" y="6363817"/>
            <a:ext cx="3057772" cy="2366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8" name="CorelDRAW" r:id="rId16" imgW="4551928" imgH="3605849" progId="CorelDRAW.Graphic.12">
                    <p:embed/>
                  </p:oleObj>
                </mc:Choice>
                <mc:Fallback>
                  <p:oleObj name="CorelDRAW" r:id="rId16" imgW="4551928" imgH="3605849" progId="CorelDRAW.Graphic.12">
                    <p:embed/>
                    <p:pic>
                      <p:nvPicPr>
                        <p:cNvPr id="57" name="Object 4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2000" y="6363817"/>
                          <a:ext cx="3057772" cy="23663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8" name="Text Box 456"/>
          <p:cNvSpPr txBox="1">
            <a:spLocks noChangeArrowheads="1"/>
          </p:cNvSpPr>
          <p:nvPr/>
        </p:nvSpPr>
        <p:spPr bwMode="auto">
          <a:xfrm>
            <a:off x="200043" y="3949943"/>
            <a:ext cx="199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 u="sng" dirty="0">
                <a:latin typeface="Arial" pitchFamily="34" charset="0"/>
              </a:rPr>
              <a:t>Laser system</a:t>
            </a:r>
          </a:p>
        </p:txBody>
      </p:sp>
      <p:sp>
        <p:nvSpPr>
          <p:cNvPr id="31" name="Footer Placeholder 11">
            <a:extLst>
              <a:ext uri="{FF2B5EF4-FFF2-40B4-BE49-F238E27FC236}">
                <a16:creationId xmlns:a16="http://schemas.microsoft.com/office/drawing/2014/main" id="{24C28DC0-E1A2-4E04-AF44-5B1EBD1A215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4016098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LCLS-I Portable Wire Results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220663" y="1295400"/>
            <a:ext cx="8707437" cy="3554413"/>
            <a:chOff x="219930" y="1295400"/>
            <a:chExt cx="8708121" cy="3553899"/>
          </a:xfrm>
        </p:grpSpPr>
        <p:grpSp>
          <p:nvGrpSpPr>
            <p:cNvPr id="6" name="Group 19"/>
            <p:cNvGrpSpPr>
              <a:grpSpLocks noChangeAspect="1"/>
            </p:cNvGrpSpPr>
            <p:nvPr/>
          </p:nvGrpSpPr>
          <p:grpSpPr bwMode="auto">
            <a:xfrm>
              <a:off x="219930" y="1524001"/>
              <a:ext cx="4293547" cy="3325298"/>
              <a:chOff x="11114254" y="30708600"/>
              <a:chExt cx="5421146" cy="4198608"/>
            </a:xfrm>
          </p:grpSpPr>
          <p:pic>
            <p:nvPicPr>
              <p:cNvPr id="13" name="Picture 20" descr="sigma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201400" y="30708600"/>
                <a:ext cx="5334000" cy="4000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Text Box 483"/>
              <p:cNvSpPr txBox="1">
                <a:spLocks noChangeArrowheads="1"/>
              </p:cNvSpPr>
              <p:nvPr/>
            </p:nvSpPr>
            <p:spPr bwMode="auto">
              <a:xfrm>
                <a:off x="13201650" y="34518601"/>
                <a:ext cx="1415177" cy="388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i="1"/>
                  <a:t>Position [m]</a:t>
                </a:r>
              </a:p>
            </p:txBody>
          </p:sp>
          <p:sp>
            <p:nvSpPr>
              <p:cNvPr id="15" name="Text Box 484"/>
              <p:cNvSpPr txBox="1">
                <a:spLocks noChangeArrowheads="1"/>
              </p:cNvSpPr>
              <p:nvPr/>
            </p:nvSpPr>
            <p:spPr bwMode="auto">
              <a:xfrm rot="-5400000">
                <a:off x="10617161" y="32583602"/>
                <a:ext cx="1382793" cy="388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i="1"/>
                  <a:t>Sigma [µm]</a:t>
                </a:r>
              </a:p>
            </p:txBody>
          </p:sp>
          <p:sp>
            <p:nvSpPr>
              <p:cNvPr id="16" name="Text Box 518"/>
              <p:cNvSpPr txBox="1">
                <a:spLocks noChangeArrowheads="1"/>
              </p:cNvSpPr>
              <p:nvPr/>
            </p:nvSpPr>
            <p:spPr bwMode="auto">
              <a:xfrm>
                <a:off x="12164291" y="31119438"/>
                <a:ext cx="3116626" cy="6528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100" i="1">
                    <a:latin typeface="Arial Unicode MS" pitchFamily="34" charset="-128"/>
                  </a:rPr>
                  <a:t>Network measurements alone</a:t>
                </a:r>
              </a:p>
              <a:p>
                <a:pPr eaLnBrk="0" hangingPunct="0"/>
                <a:r>
                  <a:rPr lang="en-US" sz="1100" i="1">
                    <a:latin typeface="Arial Unicode MS" pitchFamily="34" charset="-128"/>
                  </a:rPr>
                  <a:t>Wire measurements included</a:t>
                </a:r>
              </a:p>
            </p:txBody>
          </p:sp>
          <p:sp>
            <p:nvSpPr>
              <p:cNvPr id="17" name="Line 519"/>
              <p:cNvSpPr>
                <a:spLocks noChangeShapeType="1"/>
              </p:cNvSpPr>
              <p:nvPr/>
            </p:nvSpPr>
            <p:spPr bwMode="auto">
              <a:xfrm>
                <a:off x="11963400" y="31356300"/>
                <a:ext cx="228600" cy="0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520"/>
              <p:cNvSpPr>
                <a:spLocks noChangeShapeType="1"/>
              </p:cNvSpPr>
              <p:nvPr/>
            </p:nvSpPr>
            <p:spPr bwMode="auto">
              <a:xfrm>
                <a:off x="11963400" y="31584900"/>
                <a:ext cx="228600" cy="0"/>
              </a:xfrm>
              <a:prstGeom prst="line">
                <a:avLst/>
              </a:prstGeom>
              <a:noFill/>
              <a:ln w="19050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" name="Group 26"/>
            <p:cNvGrpSpPr>
              <a:grpSpLocks noChangeAspect="1"/>
            </p:cNvGrpSpPr>
            <p:nvPr/>
          </p:nvGrpSpPr>
          <p:grpSpPr bwMode="auto">
            <a:xfrm>
              <a:off x="4639530" y="1524001"/>
              <a:ext cx="4288521" cy="3306438"/>
              <a:chOff x="18664401" y="30746700"/>
              <a:chExt cx="5414799" cy="4174795"/>
            </a:xfrm>
          </p:grpSpPr>
          <p:pic>
            <p:nvPicPr>
              <p:cNvPr id="10" name="Picture 27" descr="coordinate_chang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745200" y="30746700"/>
                <a:ext cx="5334000" cy="4000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 Box 533"/>
              <p:cNvSpPr txBox="1">
                <a:spLocks noChangeArrowheads="1"/>
              </p:cNvSpPr>
              <p:nvPr/>
            </p:nvSpPr>
            <p:spPr bwMode="auto">
              <a:xfrm>
                <a:off x="20745450" y="34532888"/>
                <a:ext cx="1415177" cy="388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i="1"/>
                  <a:t>Position [m]</a:t>
                </a:r>
              </a:p>
            </p:txBody>
          </p:sp>
          <p:sp>
            <p:nvSpPr>
              <p:cNvPr id="12" name="Text Box 534"/>
              <p:cNvSpPr txBox="1">
                <a:spLocks noChangeArrowheads="1"/>
              </p:cNvSpPr>
              <p:nvPr/>
            </p:nvSpPr>
            <p:spPr bwMode="auto">
              <a:xfrm rot="-5400000">
                <a:off x="17502426" y="32445489"/>
                <a:ext cx="2712557" cy="3886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 i="1"/>
                  <a:t>Coordinate  change [µm]</a:t>
                </a:r>
              </a:p>
            </p:txBody>
          </p:sp>
        </p:grpSp>
        <p:sp>
          <p:nvSpPr>
            <p:cNvPr id="8" name="Rectangle 30"/>
            <p:cNvSpPr>
              <a:spLocks noChangeArrowheads="1"/>
            </p:cNvSpPr>
            <p:nvPr/>
          </p:nvSpPr>
          <p:spPr bwMode="auto">
            <a:xfrm>
              <a:off x="762000" y="1295400"/>
              <a:ext cx="358463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u="sng"/>
                <a:t>Impact of wire on standard deviations</a:t>
              </a:r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5257800" y="1295400"/>
              <a:ext cx="286649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u="sng"/>
                <a:t>Impact of wire on coordinates</a:t>
              </a:r>
            </a:p>
          </p:txBody>
        </p:sp>
      </p:grpSp>
      <p:sp>
        <p:nvSpPr>
          <p:cNvPr id="19" name="Rectangle 32"/>
          <p:cNvSpPr>
            <a:spLocks noChangeArrowheads="1"/>
          </p:cNvSpPr>
          <p:nvPr/>
        </p:nvSpPr>
        <p:spPr bwMode="auto">
          <a:xfrm>
            <a:off x="533400" y="4876800"/>
            <a:ext cx="8305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400" dirty="0">
                <a:latin typeface="Arial Unicode MS" pitchFamily="34" charset="-128"/>
              </a:rPr>
              <a:t>Network of 393 points with the following observation schema: triplets from 69 tracker setups, 465 height differences and 57 offset measurements to two overlapping wires (240m long and 370m long).</a:t>
            </a:r>
          </a:p>
          <a:p>
            <a:pPr algn="just"/>
            <a:r>
              <a:rPr lang="en-US" sz="1400" dirty="0">
                <a:latin typeface="Arial Unicode MS" pitchFamily="34" charset="-128"/>
              </a:rPr>
              <a:t>A-priori standard deviations:</a:t>
            </a:r>
          </a:p>
          <a:p>
            <a:pPr algn="just"/>
            <a:r>
              <a:rPr lang="en-US" sz="1400" dirty="0">
                <a:latin typeface="Arial Unicode MS" pitchFamily="34" charset="-128"/>
              </a:rPr>
              <a:t>Laser Tracker: 	</a:t>
            </a:r>
            <a:r>
              <a:rPr lang="en-US" sz="1400" dirty="0" err="1">
                <a:latin typeface="Symbol" pitchFamily="18" charset="2"/>
              </a:rPr>
              <a:t>s</a:t>
            </a:r>
            <a:r>
              <a:rPr lang="en-US" sz="1400" baseline="-25000" dirty="0" err="1">
                <a:latin typeface="Arial Unicode MS" pitchFamily="34" charset="-128"/>
              </a:rPr>
              <a:t>D</a:t>
            </a:r>
            <a:r>
              <a:rPr lang="en-US" sz="1400" dirty="0">
                <a:latin typeface="Arial Unicode MS" pitchFamily="34" charset="-128"/>
              </a:rPr>
              <a:t>=50 µm, </a:t>
            </a:r>
            <a:r>
              <a:rPr lang="en-US" sz="1400" dirty="0" err="1" smtClean="0">
                <a:latin typeface="Symbol" pitchFamily="18" charset="2"/>
              </a:rPr>
              <a:t>s</a:t>
            </a:r>
            <a:r>
              <a:rPr lang="en-US" sz="1400" baseline="-25000" dirty="0" err="1" smtClean="0">
                <a:latin typeface="Arial Unicode MS" pitchFamily="34" charset="-128"/>
              </a:rPr>
              <a:t>Hz</a:t>
            </a:r>
            <a:r>
              <a:rPr lang="en-US" sz="1400" dirty="0" smtClean="0">
                <a:latin typeface="Arial Unicode MS" pitchFamily="34" charset="-128"/>
              </a:rPr>
              <a:t>=7 </a:t>
            </a:r>
            <a:r>
              <a:rPr lang="en-US" sz="1400" dirty="0">
                <a:latin typeface="Arial Unicode MS" pitchFamily="34" charset="-128"/>
              </a:rPr>
              <a:t>µm/m, </a:t>
            </a:r>
            <a:r>
              <a:rPr lang="en-US" sz="1400" dirty="0" err="1" smtClean="0">
                <a:latin typeface="Symbol" pitchFamily="18" charset="2"/>
              </a:rPr>
              <a:t>s</a:t>
            </a:r>
            <a:r>
              <a:rPr lang="en-US" sz="1400" baseline="-25000" dirty="0" err="1" smtClean="0">
                <a:latin typeface="Arial Unicode MS" pitchFamily="34" charset="-128"/>
              </a:rPr>
              <a:t>V</a:t>
            </a:r>
            <a:r>
              <a:rPr lang="en-US" sz="1400" dirty="0" smtClean="0">
                <a:latin typeface="Arial Unicode MS" pitchFamily="34" charset="-128"/>
              </a:rPr>
              <a:t>=10 </a:t>
            </a:r>
            <a:r>
              <a:rPr lang="en-US" sz="1400" dirty="0">
                <a:latin typeface="Arial Unicode MS" pitchFamily="34" charset="-128"/>
              </a:rPr>
              <a:t>µm/m</a:t>
            </a:r>
          </a:p>
          <a:p>
            <a:pPr algn="just"/>
            <a:r>
              <a:rPr lang="en-US" sz="1400" dirty="0">
                <a:latin typeface="Arial Unicode MS" pitchFamily="34" charset="-128"/>
              </a:rPr>
              <a:t>Level: 		</a:t>
            </a:r>
            <a:r>
              <a:rPr lang="en-US" sz="1400" dirty="0" err="1">
                <a:latin typeface="Symbol" pitchFamily="18" charset="2"/>
              </a:rPr>
              <a:t>s</a:t>
            </a:r>
            <a:r>
              <a:rPr lang="en-US" sz="1400" baseline="-25000" dirty="0" err="1">
                <a:latin typeface="Symbol" pitchFamily="18" charset="2"/>
              </a:rPr>
              <a:t>D</a:t>
            </a:r>
            <a:r>
              <a:rPr lang="en-US" sz="1400" baseline="-25000" dirty="0" err="1">
                <a:latin typeface="Arial Unicode MS" pitchFamily="34" charset="-128"/>
              </a:rPr>
              <a:t>h</a:t>
            </a:r>
            <a:r>
              <a:rPr lang="en-US" sz="1400" dirty="0">
                <a:latin typeface="Arial Unicode MS" pitchFamily="34" charset="-128"/>
              </a:rPr>
              <a:t>=70 µm</a:t>
            </a:r>
          </a:p>
          <a:p>
            <a:pPr algn="just"/>
            <a:r>
              <a:rPr lang="en-US" sz="1400" dirty="0">
                <a:latin typeface="Arial Unicode MS" pitchFamily="34" charset="-128"/>
              </a:rPr>
              <a:t>Offset measurement: 	</a:t>
            </a:r>
            <a:r>
              <a:rPr lang="en-US" sz="1400" dirty="0" err="1">
                <a:latin typeface="Symbol" pitchFamily="18" charset="2"/>
              </a:rPr>
              <a:t>s</a:t>
            </a:r>
            <a:r>
              <a:rPr lang="en-US" sz="1400" baseline="-25000" dirty="0" err="1">
                <a:latin typeface="Symbol" pitchFamily="18" charset="2"/>
              </a:rPr>
              <a:t>D</a:t>
            </a:r>
            <a:r>
              <a:rPr lang="en-US" sz="1400" baseline="-25000" dirty="0" err="1">
                <a:latin typeface="Arial Unicode MS" pitchFamily="34" charset="-128"/>
              </a:rPr>
              <a:t>o</a:t>
            </a:r>
            <a:r>
              <a:rPr lang="en-US" sz="1400" dirty="0">
                <a:latin typeface="Arial Unicode MS" pitchFamily="34" charset="-128"/>
              </a:rPr>
              <a:t>=30 µm</a:t>
            </a:r>
          </a:p>
        </p:txBody>
      </p:sp>
      <p:sp>
        <p:nvSpPr>
          <p:cNvPr id="21" name="Footer Placeholder 11">
            <a:extLst>
              <a:ext uri="{FF2B5EF4-FFF2-40B4-BE49-F238E27FC236}">
                <a16:creationId xmlns:a16="http://schemas.microsoft.com/office/drawing/2014/main" id="{A15355B9-426C-422B-AB74-6154DF72B2C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672649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FF0D188-F0D0-4633-9753-F033D159C6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B13629-9C30-4E78-910D-BEAE1F722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 tolerances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16B289-93CF-47F9-BDDE-151D2BD552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/>
              <a:t>Fiducialization (4m</a:t>
            </a:r>
            <a:r>
              <a:rPr lang="en-US" dirty="0" smtClean="0"/>
              <a:t>) (Laser Tracker / Arm)</a:t>
            </a:r>
            <a:endParaRPr lang="en-US" dirty="0"/>
          </a:p>
          <a:p>
            <a:pPr marL="800100" lvl="1" indent="-342900">
              <a:buFontTx/>
              <a:buChar char="-"/>
            </a:pPr>
            <a:r>
              <a:rPr lang="en-US" dirty="0"/>
              <a:t>Usually within 50µm</a:t>
            </a:r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Field alignment tolerances (20m</a:t>
            </a:r>
            <a:r>
              <a:rPr lang="en-US" dirty="0" smtClean="0"/>
              <a:t>) (Laser Tracker):</a:t>
            </a:r>
            <a:endParaRPr lang="en-US" dirty="0"/>
          </a:p>
          <a:p>
            <a:pPr marL="800100" lvl="1" indent="-342900">
              <a:buFontTx/>
              <a:buChar char="-"/>
            </a:pPr>
            <a:r>
              <a:rPr lang="en-US" dirty="0"/>
              <a:t>Local alignment relative to the network 100µm</a:t>
            </a:r>
          </a:p>
          <a:p>
            <a:pPr marL="800100" lvl="1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Network 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Mid range (200m) </a:t>
            </a:r>
            <a:r>
              <a:rPr lang="en-US" dirty="0" smtClean="0"/>
              <a:t>0.3mm (Laser Tracker / Level / Wire)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B67DEBA9-D3DE-48C4-B2B1-3C813A152CC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4127511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lIns="0" tIns="0" rIns="0" bIns="0" rtlCol="0" anchor="b" anchorCtr="0">
            <a:normAutofit/>
          </a:bodyPr>
          <a:lstStyle/>
          <a:p>
            <a:r>
              <a:rPr lang="en-US" sz="3200" dirty="0">
                <a:solidFill>
                  <a:schemeClr val="bg2"/>
                </a:solidFill>
              </a:rPr>
              <a:t>Alignment Network – Building stability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The floor in the </a:t>
            </a:r>
            <a:r>
              <a:rPr lang="en-US" dirty="0" err="1"/>
              <a:t>undulator</a:t>
            </a:r>
            <a:r>
              <a:rPr lang="en-US" dirty="0"/>
              <a:t> hall showed very little movement over the last 10 years, the only significant movement was in the FEE and NEH where another floor was installed.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5812"/>
            <a:ext cx="9144000" cy="3546592"/>
          </a:xfrm>
          <a:prstGeom prst="rect">
            <a:avLst/>
          </a:prstGeom>
        </p:spPr>
      </p:pic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5156418-BCE1-4D5E-9A64-1AD453EC5F8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294981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307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7" r="15697"/>
          <a:stretch/>
        </p:blipFill>
        <p:spPr>
          <a:xfrm>
            <a:off x="2124643" y="2992293"/>
            <a:ext cx="5380383" cy="31519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1822" y="100468"/>
            <a:ext cx="8103570" cy="753033"/>
          </a:xfrm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Alignment Network – Building stability</a:t>
            </a:r>
            <a:endParaRPr lang="en-US" dirty="0"/>
          </a:p>
        </p:txBody>
      </p:sp>
      <p:sp>
        <p:nvSpPr>
          <p:cNvPr id="6" name="AutoShape 4"/>
          <p:cNvSpPr>
            <a:spLocks noChangeShapeType="1"/>
          </p:cNvSpPr>
          <p:nvPr/>
        </p:nvSpPr>
        <p:spPr bwMode="auto">
          <a:xfrm>
            <a:off x="2369872" y="4698855"/>
            <a:ext cx="0" cy="1104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3"/>
          <p:cNvSpPr>
            <a:spLocks noChangeShapeType="1"/>
          </p:cNvSpPr>
          <p:nvPr/>
        </p:nvSpPr>
        <p:spPr bwMode="auto">
          <a:xfrm>
            <a:off x="5062272" y="4646468"/>
            <a:ext cx="0" cy="1155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2"/>
          <p:cNvSpPr>
            <a:spLocks noChangeShapeType="1"/>
          </p:cNvSpPr>
          <p:nvPr/>
        </p:nvSpPr>
        <p:spPr bwMode="auto">
          <a:xfrm>
            <a:off x="2369872" y="5802168"/>
            <a:ext cx="26939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/>
          <p:cNvSpPr>
            <a:spLocks noChangeShapeType="1"/>
          </p:cNvSpPr>
          <p:nvPr/>
        </p:nvSpPr>
        <p:spPr bwMode="auto">
          <a:xfrm flipV="1">
            <a:off x="2369872" y="4698855"/>
            <a:ext cx="723900" cy="1104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5"/>
          <p:cNvSpPr>
            <a:spLocks noChangeShapeType="1"/>
          </p:cNvSpPr>
          <p:nvPr/>
        </p:nvSpPr>
        <p:spPr bwMode="auto">
          <a:xfrm>
            <a:off x="3093772" y="4703617"/>
            <a:ext cx="1966913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11"/>
          <p:cNvSpPr>
            <a:spLocks noChangeShapeType="1"/>
          </p:cNvSpPr>
          <p:nvPr/>
        </p:nvSpPr>
        <p:spPr bwMode="auto">
          <a:xfrm>
            <a:off x="3093772" y="3643168"/>
            <a:ext cx="0" cy="10556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8"/>
          <p:cNvSpPr>
            <a:spLocks noChangeShapeType="1"/>
          </p:cNvSpPr>
          <p:nvPr/>
        </p:nvSpPr>
        <p:spPr bwMode="auto">
          <a:xfrm flipV="1">
            <a:off x="5062272" y="4735681"/>
            <a:ext cx="693706" cy="106807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AutoShape 7"/>
          <p:cNvSpPr>
            <a:spLocks noChangeShapeType="1"/>
          </p:cNvSpPr>
          <p:nvPr/>
        </p:nvSpPr>
        <p:spPr bwMode="auto">
          <a:xfrm>
            <a:off x="5755994" y="3579982"/>
            <a:ext cx="0" cy="11557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Arc 9"/>
          <p:cNvSpPr>
            <a:spLocks/>
          </p:cNvSpPr>
          <p:nvPr/>
        </p:nvSpPr>
        <p:spPr bwMode="auto">
          <a:xfrm>
            <a:off x="3709722" y="3471718"/>
            <a:ext cx="1352550" cy="13525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Arc 10"/>
          <p:cNvSpPr>
            <a:spLocks/>
          </p:cNvSpPr>
          <p:nvPr/>
        </p:nvSpPr>
        <p:spPr bwMode="auto">
          <a:xfrm flipH="1">
            <a:off x="2369872" y="3471718"/>
            <a:ext cx="1352550" cy="13525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Arc 27"/>
          <p:cNvSpPr>
            <a:spLocks/>
          </p:cNvSpPr>
          <p:nvPr/>
        </p:nvSpPr>
        <p:spPr bwMode="auto">
          <a:xfrm>
            <a:off x="4403461" y="2316018"/>
            <a:ext cx="1352550" cy="13525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rc 26"/>
          <p:cNvSpPr>
            <a:spLocks/>
          </p:cNvSpPr>
          <p:nvPr/>
        </p:nvSpPr>
        <p:spPr bwMode="auto">
          <a:xfrm flipH="1">
            <a:off x="3316023" y="2316018"/>
            <a:ext cx="1100138" cy="13525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563"/>
              <a:gd name="T1" fmla="*/ 0 h 21600"/>
              <a:gd name="T2" fmla="*/ 17563 w 17563"/>
              <a:gd name="T3" fmla="*/ 9026 h 21600"/>
              <a:gd name="T4" fmla="*/ 0 w 1756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563" h="21600" fill="none" extrusionOk="0">
                <a:moveTo>
                  <a:pt x="-1" y="0"/>
                </a:moveTo>
                <a:cubicBezTo>
                  <a:pt x="6967" y="0"/>
                  <a:pt x="13506" y="3360"/>
                  <a:pt x="17562" y="9026"/>
                </a:cubicBezTo>
              </a:path>
              <a:path w="17563" h="21600" stroke="0" extrusionOk="0">
                <a:moveTo>
                  <a:pt x="-1" y="0"/>
                </a:moveTo>
                <a:cubicBezTo>
                  <a:pt x="6967" y="0"/>
                  <a:pt x="13506" y="3360"/>
                  <a:pt x="17562" y="9026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25"/>
          <p:cNvSpPr>
            <a:spLocks noChangeShapeType="1"/>
          </p:cNvSpPr>
          <p:nvPr/>
        </p:nvSpPr>
        <p:spPr bwMode="auto">
          <a:xfrm flipV="1">
            <a:off x="2592123" y="2888459"/>
            <a:ext cx="723900" cy="11985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799586" y="3447869"/>
            <a:ext cx="4127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1mm</a:t>
            </a:r>
            <a:endParaRPr kumimoji="0" lang="de-DE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6189397" y="3239584"/>
            <a:ext cx="11144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Deformation Scale:</a:t>
            </a:r>
            <a:endParaRPr kumimoji="0" lang="de-DE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6521689" y="3950374"/>
            <a:ext cx="11144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Feb. 08 – July 08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July 08 – Feb. 09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Feb. 09 – Jan. 10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Jan. 10 – Sep. 12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en-US" sz="800" dirty="0"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Sep. 12 – Oct. 16 </a:t>
            </a: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de-DE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AutoShape 24"/>
          <p:cNvSpPr>
            <a:spLocks noChangeShapeType="1"/>
          </p:cNvSpPr>
          <p:nvPr/>
        </p:nvSpPr>
        <p:spPr bwMode="auto">
          <a:xfrm>
            <a:off x="6229589" y="4072611"/>
            <a:ext cx="254000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/>
          <p:cNvSpPr>
            <a:spLocks noChangeShapeType="1"/>
          </p:cNvSpPr>
          <p:nvPr/>
        </p:nvSpPr>
        <p:spPr bwMode="auto">
          <a:xfrm>
            <a:off x="6229589" y="4183736"/>
            <a:ext cx="254000" cy="0"/>
          </a:xfrm>
          <a:prstGeom prst="straightConnector1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3"/>
          <p:cNvSpPr>
            <a:spLocks noChangeShapeType="1"/>
          </p:cNvSpPr>
          <p:nvPr/>
        </p:nvSpPr>
        <p:spPr bwMode="auto">
          <a:xfrm>
            <a:off x="6229589" y="4290099"/>
            <a:ext cx="254000" cy="0"/>
          </a:xfrm>
          <a:prstGeom prst="straightConnector1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Text Box 15"/>
          <p:cNvSpPr txBox="1">
            <a:spLocks noChangeArrowheads="1"/>
          </p:cNvSpPr>
          <p:nvPr/>
        </p:nvSpPr>
        <p:spPr bwMode="auto">
          <a:xfrm>
            <a:off x="5787760" y="5206855"/>
            <a:ext cx="14033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Undulator Hall (160 m)</a:t>
            </a:r>
            <a:endParaRPr kumimoji="0" lang="de-DE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AutoShape 16"/>
          <p:cNvSpPr>
            <a:spLocks noChangeShapeType="1"/>
          </p:cNvSpPr>
          <p:nvPr/>
        </p:nvSpPr>
        <p:spPr bwMode="auto">
          <a:xfrm flipH="1">
            <a:off x="5313097" y="4697268"/>
            <a:ext cx="723900" cy="1104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AutoShape 18"/>
          <p:cNvSpPr>
            <a:spLocks noChangeShapeType="1"/>
          </p:cNvSpPr>
          <p:nvPr/>
        </p:nvSpPr>
        <p:spPr bwMode="auto">
          <a:xfrm rot="10800000" flipV="1">
            <a:off x="6036997" y="4516293"/>
            <a:ext cx="115888" cy="180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AutoShape 17"/>
          <p:cNvSpPr>
            <a:spLocks noChangeShapeType="1"/>
          </p:cNvSpPr>
          <p:nvPr/>
        </p:nvSpPr>
        <p:spPr bwMode="auto">
          <a:xfrm flipV="1">
            <a:off x="5197210" y="5802168"/>
            <a:ext cx="115887" cy="1809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6259247" y="4489305"/>
            <a:ext cx="6889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E-Dump</a:t>
            </a:r>
            <a:endParaRPr kumimoji="0" lang="de-DE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443272" y="6006957"/>
            <a:ext cx="6889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LTU</a:t>
            </a:r>
            <a:endParaRPr kumimoji="0" lang="de-DE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4" name="Rectangle 29"/>
          <p:cNvSpPr>
            <a:spLocks noChangeArrowheads="1"/>
          </p:cNvSpPr>
          <p:nvPr/>
        </p:nvSpPr>
        <p:spPr bwMode="auto">
          <a:xfrm>
            <a:off x="242835" y="192593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5" name="Rectangle 30"/>
          <p:cNvSpPr>
            <a:spLocks noChangeArrowheads="1"/>
          </p:cNvSpPr>
          <p:nvPr/>
        </p:nvSpPr>
        <p:spPr bwMode="auto">
          <a:xfrm>
            <a:off x="242835" y="192593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AutoShape 23"/>
          <p:cNvSpPr>
            <a:spLocks noChangeShapeType="1"/>
          </p:cNvSpPr>
          <p:nvPr/>
        </p:nvSpPr>
        <p:spPr bwMode="auto">
          <a:xfrm>
            <a:off x="6229589" y="4403664"/>
            <a:ext cx="254000" cy="0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AutoShape 23"/>
          <p:cNvSpPr>
            <a:spLocks noChangeShapeType="1"/>
          </p:cNvSpPr>
          <p:nvPr/>
        </p:nvSpPr>
        <p:spPr bwMode="auto">
          <a:xfrm>
            <a:off x="6229589" y="4523341"/>
            <a:ext cx="254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/>
          <a:p>
            <a:r>
              <a:rPr lang="en-US" dirty="0"/>
              <a:t>The walls in the </a:t>
            </a:r>
            <a:r>
              <a:rPr lang="en-US" dirty="0" smtClean="0"/>
              <a:t>undulator hall are </a:t>
            </a:r>
            <a:r>
              <a:rPr lang="en-US" dirty="0"/>
              <a:t>still moving inward, the rate has slowed down. </a:t>
            </a:r>
          </a:p>
        </p:txBody>
      </p:sp>
      <p:sp>
        <p:nvSpPr>
          <p:cNvPr id="40" name="Footer Placeholder 11">
            <a:extLst>
              <a:ext uri="{FF2B5EF4-FFF2-40B4-BE49-F238E27FC236}">
                <a16:creationId xmlns:a16="http://schemas.microsoft.com/office/drawing/2014/main" id="{6E2D0CB5-6E89-48B8-9BBD-CF81BC50315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352773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9EB392-A988-44B1-AB7B-9CAB50A64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67BB13-CCB2-4DC3-91FB-B4746DC0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3AB2B-2D64-47E5-A082-8CD234130EA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80AF14-42C9-47FF-A6AC-C6BC66778A4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Alignment steps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Error </a:t>
            </a:r>
            <a:r>
              <a:rPr lang="en-US" dirty="0"/>
              <a:t>Propagation in tunnel alignment networks</a:t>
            </a:r>
          </a:p>
          <a:p>
            <a:pPr marL="342900" indent="-342900">
              <a:buFontTx/>
              <a:buChar char="-"/>
            </a:pPr>
            <a:r>
              <a:rPr lang="en-US" dirty="0"/>
              <a:t>Issues with error propagation for tunnel measurements</a:t>
            </a:r>
          </a:p>
          <a:p>
            <a:pPr marL="342900" indent="-342900">
              <a:buFontTx/>
              <a:buChar char="-"/>
            </a:pPr>
            <a:r>
              <a:rPr lang="en-US" dirty="0"/>
              <a:t>Examples from SLAC</a:t>
            </a:r>
          </a:p>
          <a:p>
            <a:pPr marL="342900" indent="-342900">
              <a:buFontTx/>
              <a:buChar char="-"/>
            </a:pPr>
            <a:r>
              <a:rPr lang="en-US" dirty="0"/>
              <a:t>Alignment examples from FCC-</a:t>
            </a:r>
            <a:r>
              <a:rPr lang="en-US" dirty="0" err="1"/>
              <a:t>ee</a:t>
            </a:r>
            <a:r>
              <a:rPr lang="en-US" dirty="0"/>
              <a:t> optics tuning and alignment mini-workshop</a:t>
            </a:r>
          </a:p>
          <a:p>
            <a:pPr marL="342900" indent="-342900">
              <a:buFontTx/>
              <a:buChar char="-"/>
            </a:pPr>
            <a:r>
              <a:rPr lang="en-US" dirty="0"/>
              <a:t>Summary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480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4391DC-EFC5-42AA-85E1-E5B1F493D7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A9CF8F-35B6-4D58-BA2F-36235F97E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alignment mini-workshop</a:t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46D03-2FEF-42F1-A5C0-60DE19E80F1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18F0AB-55CB-4D5F-BA4D-A4F36B9CB29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Tx/>
              <a:buChar char="-"/>
            </a:pPr>
            <a:r>
              <a:rPr lang="en-US" dirty="0"/>
              <a:t>All labs reported that their respective rings / accelerators are constantly moving </a:t>
            </a:r>
            <a:r>
              <a:rPr lang="en-US" dirty="0" smtClean="0"/>
              <a:t>with especially </a:t>
            </a:r>
            <a:r>
              <a:rPr lang="en-US" dirty="0"/>
              <a:t>large motion during new construction and new equipment installation requiring re-alignment.</a:t>
            </a:r>
          </a:p>
          <a:p>
            <a:pPr marL="342900" indent="-342900">
              <a:buFontTx/>
              <a:buChar char="-"/>
            </a:pPr>
            <a:r>
              <a:rPr lang="en-US" dirty="0"/>
              <a:t>Several labs apply smoothing techniques to re-align tunnel.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Conventional methods are very time consuming.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No other trade should be working in same </a:t>
            </a:r>
            <a:r>
              <a:rPr lang="en-US" dirty="0" smtClean="0"/>
              <a:t>location.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/>
              <a:t>Number of surveyors is limited, it took SLAC almost a year to hire one. FCC would need 50 (25 teams, data from Mark Jones) with a </a:t>
            </a:r>
            <a:r>
              <a:rPr lang="en-US" dirty="0" smtClean="0"/>
              <a:t>4-month </a:t>
            </a:r>
            <a:r>
              <a:rPr lang="en-US" dirty="0"/>
              <a:t>duration. </a:t>
            </a:r>
          </a:p>
          <a:p>
            <a:pPr marL="342900" indent="-342900">
              <a:buFontTx/>
              <a:buChar char="-"/>
            </a:pPr>
            <a:r>
              <a:rPr lang="en-US" dirty="0"/>
              <a:t>Fiducialization of </a:t>
            </a:r>
            <a:r>
              <a:rPr lang="en-US" dirty="0" smtClean="0"/>
              <a:t>components / rafts </a:t>
            </a:r>
            <a:r>
              <a:rPr lang="en-US" dirty="0"/>
              <a:t>was highlighted and the importance of temperature control and automation of </a:t>
            </a:r>
            <a:r>
              <a:rPr lang="en-US" dirty="0" smtClean="0"/>
              <a:t>setups is significant.</a:t>
            </a: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800100" lvl="1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91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US" dirty="0"/>
              <a:t>Alignment network: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Vertical is not an </a:t>
            </a:r>
            <a:r>
              <a:rPr lang="en-US" dirty="0" smtClean="0"/>
              <a:t>issue (measurements relative to gravity)</a:t>
            </a:r>
            <a:endParaRPr lang="en-US" dirty="0"/>
          </a:p>
          <a:p>
            <a:pPr marL="800100" lvl="1" indent="-342900">
              <a:buFontTx/>
              <a:buChar char="-"/>
            </a:pPr>
            <a:r>
              <a:rPr lang="en-US" dirty="0"/>
              <a:t>Horizontal (normal to beam) uncertainty grows faster and might need additional measurement system.</a:t>
            </a:r>
          </a:p>
          <a:p>
            <a:pPr marL="342900" indent="-342900">
              <a:buFontTx/>
              <a:buChar char="-"/>
            </a:pPr>
            <a:r>
              <a:rPr lang="en-US" dirty="0"/>
              <a:t>Conventional alignment methods will either take a long time or a very large workforce (very repetitive job). </a:t>
            </a:r>
          </a:p>
          <a:p>
            <a:pPr marL="342900" indent="-342900">
              <a:buFontTx/>
              <a:buChar char="-"/>
            </a:pPr>
            <a:r>
              <a:rPr lang="en-US" dirty="0"/>
              <a:t>Fiducialization should be automated as much as possible.</a:t>
            </a:r>
          </a:p>
          <a:p>
            <a:pPr marL="342900" indent="-342900">
              <a:buFontTx/>
              <a:buChar char="-"/>
            </a:pPr>
            <a:r>
              <a:rPr lang="en-US" dirty="0"/>
              <a:t>Tunnels are not stable, especially right after </a:t>
            </a:r>
            <a:r>
              <a:rPr lang="en-US" dirty="0" smtClean="0"/>
              <a:t>construction. Re-establishing </a:t>
            </a:r>
            <a:r>
              <a:rPr lang="en-US" dirty="0"/>
              <a:t>the alignment network </a:t>
            </a:r>
            <a:r>
              <a:rPr lang="en-US" dirty="0" smtClean="0"/>
              <a:t>based on </a:t>
            </a:r>
            <a:r>
              <a:rPr lang="en-US" dirty="0"/>
              <a:t>tolerances and smoothing of the </a:t>
            </a:r>
            <a:r>
              <a:rPr lang="en-US" dirty="0" smtClean="0"/>
              <a:t>ring is required.</a:t>
            </a:r>
            <a:endParaRPr lang="en-US" dirty="0"/>
          </a:p>
          <a:p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  <a:p>
            <a:pPr marL="342900" indent="-342900">
              <a:buFontTx/>
              <a:buChar char="-"/>
            </a:pP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F258A569-3ECB-44E0-8CC2-8A6C41E6DE7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4144594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steps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E485FC-E4BC-4F15-965F-F08B6F74CC12}"/>
              </a:ext>
            </a:extLst>
          </p:cNvPr>
          <p:cNvGrpSpPr/>
          <p:nvPr/>
        </p:nvGrpSpPr>
        <p:grpSpPr>
          <a:xfrm>
            <a:off x="105592" y="1243584"/>
            <a:ext cx="8915399" cy="2745321"/>
            <a:chOff x="105592" y="1243584"/>
            <a:chExt cx="8915399" cy="2745321"/>
          </a:xfrm>
        </p:grpSpPr>
        <p:sp>
          <p:nvSpPr>
            <p:cNvPr id="10" name="Content Placeholder 4">
              <a:extLst>
                <a:ext uri="{FF2B5EF4-FFF2-40B4-BE49-F238E27FC236}">
                  <a16:creationId xmlns:a16="http://schemas.microsoft.com/office/drawing/2014/main" id="{35ABE522-1B90-42CE-B46C-925291184F0C}"/>
                </a:ext>
              </a:extLst>
            </p:cNvPr>
            <p:cNvSpPr txBox="1">
              <a:spLocks/>
            </p:cNvSpPr>
            <p:nvPr/>
          </p:nvSpPr>
          <p:spPr>
            <a:xfrm>
              <a:off x="433742" y="1243584"/>
              <a:ext cx="8108950" cy="274532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981E32"/>
                </a:buClr>
                <a:buFont typeface="Arial" pitchFamily="34" charset="0"/>
                <a:buNone/>
                <a:defRPr sz="2400" b="0" kern="1200" baseline="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indent="-223838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81E32"/>
                </a:buClr>
                <a:buSzPct val="100000"/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690563" indent="-233363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-"/>
                <a:defRPr sz="2000" b="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914400" indent="-223838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147763" indent="-233363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 fontAlgn="auto">
                <a:buFontTx/>
                <a:buChar char="-"/>
              </a:pPr>
              <a:r>
                <a:rPr lang="en-US" dirty="0"/>
                <a:t>Establish reference network</a:t>
              </a:r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endParaRPr lang="en-US" dirty="0"/>
            </a:p>
          </p:txBody>
        </p:sp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0AA96C9E-F900-4AA4-83CE-1DE25AEE4A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92" y="2090771"/>
              <a:ext cx="8915399" cy="18889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933162AE-9CFD-477B-9127-4B95C917AC52}"/>
                </a:ext>
              </a:extLst>
            </p:cNvPr>
            <p:cNvSpPr/>
            <p:nvPr/>
          </p:nvSpPr>
          <p:spPr>
            <a:xfrm rot="16200000">
              <a:off x="5355700" y="839357"/>
              <a:ext cx="180973" cy="2321852"/>
            </a:xfrm>
            <a:prstGeom prst="rightBrace">
              <a:avLst/>
            </a:prstGeom>
            <a:ln w="1587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/>
                <a:t>LCLS-I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7" name="Right Brace 16">
              <a:extLst>
                <a:ext uri="{FF2B5EF4-FFF2-40B4-BE49-F238E27FC236}">
                  <a16:creationId xmlns:a16="http://schemas.microsoft.com/office/drawing/2014/main" id="{E9521D9C-2A44-4253-830B-9FA91F068FEE}"/>
                </a:ext>
              </a:extLst>
            </p:cNvPr>
            <p:cNvSpPr/>
            <p:nvPr/>
          </p:nvSpPr>
          <p:spPr>
            <a:xfrm rot="16200000">
              <a:off x="1240439" y="1043021"/>
              <a:ext cx="180975" cy="1914527"/>
            </a:xfrm>
            <a:prstGeom prst="rightBrace">
              <a:avLst/>
            </a:prstGeom>
            <a:ln w="15875">
              <a:solidFill>
                <a:srgbClr val="0070C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/>
                <a:t>LCLS-II 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8" name="Right Brace 17">
              <a:extLst>
                <a:ext uri="{FF2B5EF4-FFF2-40B4-BE49-F238E27FC236}">
                  <a16:creationId xmlns:a16="http://schemas.microsoft.com/office/drawing/2014/main" id="{8A83D197-043C-433B-99FE-C43CAF7E67F0}"/>
                </a:ext>
              </a:extLst>
            </p:cNvPr>
            <p:cNvSpPr/>
            <p:nvPr/>
          </p:nvSpPr>
          <p:spPr>
            <a:xfrm rot="16200000">
              <a:off x="3196238" y="1008876"/>
              <a:ext cx="180975" cy="1997071"/>
            </a:xfrm>
            <a:prstGeom prst="rightBrace">
              <a:avLst/>
            </a:prstGeom>
            <a:ln w="15875">
              <a:solidFill>
                <a:srgbClr val="0070C0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/>
                <a:t>FACET II</a:t>
              </a:r>
            </a:p>
            <a:p>
              <a:pPr algn="ctr"/>
              <a:endParaRPr lang="en-US" sz="1400" dirty="0"/>
            </a:p>
            <a:p>
              <a:pPr algn="ctr"/>
              <a:endParaRPr lang="en-US" dirty="0"/>
            </a:p>
          </p:txBody>
        </p:sp>
        <p:sp>
          <p:nvSpPr>
            <p:cNvPr id="19" name="Right Brace 18">
              <a:extLst>
                <a:ext uri="{FF2B5EF4-FFF2-40B4-BE49-F238E27FC236}">
                  <a16:creationId xmlns:a16="http://schemas.microsoft.com/office/drawing/2014/main" id="{050775D8-5C16-4F3A-9BC2-A80267FC8672}"/>
                </a:ext>
              </a:extLst>
            </p:cNvPr>
            <p:cNvSpPr/>
            <p:nvPr/>
          </p:nvSpPr>
          <p:spPr>
            <a:xfrm rot="16200000">
              <a:off x="7473889" y="1043019"/>
              <a:ext cx="180975" cy="1914527"/>
            </a:xfrm>
            <a:prstGeom prst="rightBrace">
              <a:avLst/>
            </a:prstGeom>
            <a:ln w="15875">
              <a:solidFill>
                <a:schemeClr val="bg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/>
                <a:t>LCLS</a:t>
              </a:r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8961704B-C695-4ED8-90B6-25C997DEBB36}"/>
              </a:ext>
            </a:extLst>
          </p:cNvPr>
          <p:cNvGrpSpPr/>
          <p:nvPr/>
        </p:nvGrpSpPr>
        <p:grpSpPr>
          <a:xfrm>
            <a:off x="383377" y="3767786"/>
            <a:ext cx="8359828" cy="2078320"/>
            <a:chOff x="433742" y="3822192"/>
            <a:chExt cx="8359828" cy="2078320"/>
          </a:xfrm>
        </p:grpSpPr>
        <p:pic>
          <p:nvPicPr>
            <p:cNvPr id="20" name="Picture 5" descr="System_Overview">
              <a:extLst>
                <a:ext uri="{FF2B5EF4-FFF2-40B4-BE49-F238E27FC236}">
                  <a16:creationId xmlns:a16="http://schemas.microsoft.com/office/drawing/2014/main" id="{8624291F-E843-4982-9B5D-B3CCAEB386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16891" y="3988905"/>
              <a:ext cx="3676679" cy="1911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Content Placeholder 4">
              <a:extLst>
                <a:ext uri="{FF2B5EF4-FFF2-40B4-BE49-F238E27FC236}">
                  <a16:creationId xmlns:a16="http://schemas.microsoft.com/office/drawing/2014/main" id="{A752E371-07AC-4FFD-9B91-0CEDB246ADE7}"/>
                </a:ext>
              </a:extLst>
            </p:cNvPr>
            <p:cNvSpPr txBox="1">
              <a:spLocks/>
            </p:cNvSpPr>
            <p:nvPr/>
          </p:nvSpPr>
          <p:spPr>
            <a:xfrm>
              <a:off x="433742" y="3822192"/>
              <a:ext cx="8108950" cy="1524871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981E32"/>
                </a:buClr>
                <a:buFont typeface="Arial" pitchFamily="34" charset="0"/>
                <a:buNone/>
                <a:defRPr sz="2400" b="0" kern="1200" baseline="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indent="-223838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981E32"/>
                </a:buClr>
                <a:buSzPct val="100000"/>
                <a:buFont typeface="Arial" pitchFamily="34" charset="0"/>
                <a:buChar char="•"/>
                <a:defRPr sz="22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690563" indent="-233363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-"/>
                <a:defRPr sz="2000" b="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914400" indent="-223838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147763" indent="-233363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buClr>
                  <a:srgbClr val="981E32"/>
                </a:buClr>
                <a:buSzPct val="100000"/>
                <a:buFont typeface="Arial" pitchFamily="34" charset="0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800100" lvl="1" indent="-342900" fontAlgn="auto">
                <a:buFontTx/>
                <a:buChar char="-"/>
              </a:pPr>
              <a:endParaRPr lang="en-US" dirty="0"/>
            </a:p>
            <a:p>
              <a:pPr marL="342900" indent="-342900" fontAlgn="auto">
                <a:buFontTx/>
                <a:buChar char="-"/>
              </a:pPr>
              <a:r>
                <a:rPr lang="en-US" dirty="0" err="1"/>
                <a:t>Fiducialize</a:t>
              </a:r>
              <a:r>
                <a:rPr lang="en-US" dirty="0"/>
                <a:t> components / rafts</a:t>
              </a:r>
            </a:p>
          </p:txBody>
        </p:sp>
      </p:grp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CF655447-F489-4483-97E0-5C72C68EC081}"/>
              </a:ext>
            </a:extLst>
          </p:cNvPr>
          <p:cNvSpPr txBox="1">
            <a:spLocks/>
          </p:cNvSpPr>
          <p:nvPr/>
        </p:nvSpPr>
        <p:spPr>
          <a:xfrm>
            <a:off x="383377" y="5559977"/>
            <a:ext cx="8108950" cy="10561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buFontTx/>
              <a:buChar char="-"/>
            </a:pPr>
            <a:r>
              <a:rPr lang="en-US" dirty="0"/>
              <a:t>Align components relative locally to reference network</a:t>
            </a:r>
          </a:p>
          <a:p>
            <a:pPr marL="342900" indent="-342900" fontAlgn="auto">
              <a:buFontTx/>
              <a:buChar char="-"/>
            </a:pPr>
            <a:r>
              <a:rPr lang="en-US" dirty="0"/>
              <a:t>Smoothing to </a:t>
            </a:r>
            <a:r>
              <a:rPr lang="en-US" dirty="0" smtClean="0"/>
              <a:t>maintain alignment afterwards</a:t>
            </a:r>
            <a:endParaRPr lang="en-US" dirty="0"/>
          </a:p>
          <a:p>
            <a:pPr marL="342900" indent="-342900" fontAlgn="auto">
              <a:buFontTx/>
              <a:buChar char="-"/>
            </a:pPr>
            <a:endParaRPr lang="en-US" dirty="0"/>
          </a:p>
        </p:txBody>
      </p:sp>
      <p:sp>
        <p:nvSpPr>
          <p:cNvPr id="24" name="Footer Placeholder 11">
            <a:extLst>
              <a:ext uri="{FF2B5EF4-FFF2-40B4-BE49-F238E27FC236}">
                <a16:creationId xmlns:a16="http://schemas.microsoft.com/office/drawing/2014/main" id="{8A7D9458-4B7D-405C-8219-D6BF9CDEE50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136358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9EB392-A988-44B1-AB7B-9CAB50A64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67BB13-CCB2-4DC3-91FB-B4746DC0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Propagation - Vertical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3AB2B-2D64-47E5-A082-8CD234130EA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680AF14-42C9-47FF-A6AC-C6BC66778A4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457200" y="3152274"/>
                <a:ext cx="8108950" cy="3156832"/>
              </a:xfrm>
            </p:spPr>
            <p:txBody>
              <a:bodyPr/>
              <a:lstStyle/>
              <a:p>
                <a:pPr marL="342900" indent="-342900">
                  <a:buFontTx/>
                  <a:buChar char="-"/>
                </a:pPr>
                <a:r>
                  <a:rPr lang="en-US" dirty="0"/>
                  <a:t>Level measures height difference normal to gravity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dirty="0"/>
                  <a:t>dh15=dh12+dh23+dh34+dh45</a:t>
                </a:r>
              </a:p>
              <a:p>
                <a:pPr marL="342900" indent="-342900">
                  <a:buFontTx/>
                  <a:buChar char="-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pt-BR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n*</a:t>
                </a:r>
                <a:r>
                  <a:rPr lang="pt-BR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𝑑h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342900" indent="-342900">
                  <a:buFontTx/>
                  <a:buChar char="-"/>
                </a:pPr>
                <a:r>
                  <a:rPr lang="en-US" dirty="0" smtClean="0"/>
                  <a:t>Assumption: Random errors, normal distribution.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680AF14-42C9-47FF-A6AC-C6BC66778A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457200" y="3152274"/>
                <a:ext cx="8108950" cy="3156832"/>
              </a:xfrm>
              <a:blipFill>
                <a:blip r:embed="rId2"/>
                <a:stretch>
                  <a:fillRect l="-2105" t="-1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AD54869B-E66E-41AB-8761-50501F66A01B}"/>
              </a:ext>
            </a:extLst>
          </p:cNvPr>
          <p:cNvSpPr/>
          <p:nvPr/>
        </p:nvSpPr>
        <p:spPr>
          <a:xfrm>
            <a:off x="866274" y="1395663"/>
            <a:ext cx="84221" cy="8422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059F7-2CE4-4E63-911D-DB62A9639C5D}"/>
              </a:ext>
            </a:extLst>
          </p:cNvPr>
          <p:cNvSpPr/>
          <p:nvPr/>
        </p:nvSpPr>
        <p:spPr>
          <a:xfrm>
            <a:off x="2581463" y="1395662"/>
            <a:ext cx="84221" cy="8422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251AF7-2448-40CC-9C44-D6258BDB3A05}"/>
              </a:ext>
            </a:extLst>
          </p:cNvPr>
          <p:cNvSpPr/>
          <p:nvPr/>
        </p:nvSpPr>
        <p:spPr>
          <a:xfrm>
            <a:off x="4296652" y="1435576"/>
            <a:ext cx="84221" cy="8422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055813-DB54-4F73-B1E1-4DF6A22397F4}"/>
              </a:ext>
            </a:extLst>
          </p:cNvPr>
          <p:cNvSpPr/>
          <p:nvPr/>
        </p:nvSpPr>
        <p:spPr>
          <a:xfrm>
            <a:off x="6011841" y="1451714"/>
            <a:ext cx="84221" cy="8422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F0FCB47-EF4E-44C7-BB13-F3570024750B}"/>
              </a:ext>
            </a:extLst>
          </p:cNvPr>
          <p:cNvSpPr/>
          <p:nvPr/>
        </p:nvSpPr>
        <p:spPr>
          <a:xfrm>
            <a:off x="7727030" y="1447607"/>
            <a:ext cx="84221" cy="8422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82F883-BFB2-4CCC-9F7F-2A7D70516F47}"/>
              </a:ext>
            </a:extLst>
          </p:cNvPr>
          <p:cNvGrpSpPr/>
          <p:nvPr/>
        </p:nvGrpSpPr>
        <p:grpSpPr>
          <a:xfrm>
            <a:off x="1503947" y="1608667"/>
            <a:ext cx="598258" cy="629206"/>
            <a:chOff x="1503947" y="1608667"/>
            <a:chExt cx="598258" cy="629206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79F96CB-09C5-44E8-B351-9E60AFD888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3947" y="1740473"/>
              <a:ext cx="252664" cy="497400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4569197-F783-4C25-9576-BFBABAFFC2F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138120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7F35B90-59BA-41F5-9A01-C5D0588988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326858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7228F92-A3EA-4529-B4AE-796A381CA93F}"/>
                </a:ext>
              </a:extLst>
            </p:cNvPr>
            <p:cNvSpPr/>
            <p:nvPr/>
          </p:nvSpPr>
          <p:spPr>
            <a:xfrm>
              <a:off x="1664145" y="1608667"/>
              <a:ext cx="252664" cy="11263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AAE4B3F-3533-4767-8A79-66BB9A2AF8B0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950495" y="1664984"/>
            <a:ext cx="713650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253188-EC2B-44A5-BDF0-57562A54BFCD}"/>
              </a:ext>
            </a:extLst>
          </p:cNvPr>
          <p:cNvCxnSpPr>
            <a:cxnSpLocks/>
          </p:cNvCxnSpPr>
          <p:nvPr/>
        </p:nvCxnSpPr>
        <p:spPr>
          <a:xfrm flipH="1">
            <a:off x="1913467" y="1664984"/>
            <a:ext cx="667996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0369346-69FE-4DE3-A999-E68754868127}"/>
              </a:ext>
            </a:extLst>
          </p:cNvPr>
          <p:cNvGrpSpPr/>
          <p:nvPr/>
        </p:nvGrpSpPr>
        <p:grpSpPr>
          <a:xfrm>
            <a:off x="3191407" y="1644722"/>
            <a:ext cx="598258" cy="629206"/>
            <a:chOff x="1503947" y="1608667"/>
            <a:chExt cx="598258" cy="629206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0CDB1AD-4140-46E7-8DE5-758A6C9F3D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3947" y="1740473"/>
              <a:ext cx="252664" cy="497400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1C92FE2-3088-47CF-8522-3A33943363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138120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91BDDB1-39D4-4344-AED4-961564BF2BE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326858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A56FA19-0FEE-4F84-AC11-A30EE4C9FE2A}"/>
                </a:ext>
              </a:extLst>
            </p:cNvPr>
            <p:cNvSpPr/>
            <p:nvPr/>
          </p:nvSpPr>
          <p:spPr>
            <a:xfrm>
              <a:off x="1664145" y="1608667"/>
              <a:ext cx="252664" cy="11263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9A74F8B-6BEA-4AF5-8819-EC7E7241228E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2637955" y="1701039"/>
            <a:ext cx="713650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00D971A-E456-47A3-B1DF-65621D933641}"/>
              </a:ext>
            </a:extLst>
          </p:cNvPr>
          <p:cNvCxnSpPr>
            <a:cxnSpLocks/>
          </p:cNvCxnSpPr>
          <p:nvPr/>
        </p:nvCxnSpPr>
        <p:spPr>
          <a:xfrm flipH="1">
            <a:off x="3600927" y="1701039"/>
            <a:ext cx="667996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500A5D-3B6E-4F99-BA0D-C204D39A5968}"/>
              </a:ext>
            </a:extLst>
          </p:cNvPr>
          <p:cNvGrpSpPr/>
          <p:nvPr/>
        </p:nvGrpSpPr>
        <p:grpSpPr>
          <a:xfrm>
            <a:off x="4932766" y="1608437"/>
            <a:ext cx="598258" cy="629206"/>
            <a:chOff x="1503947" y="1608667"/>
            <a:chExt cx="598258" cy="629206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5B318AE5-8C30-404C-A5E2-80A470CACB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3947" y="1740473"/>
              <a:ext cx="252664" cy="497400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24A9636-1DCB-449E-BBF0-2E3AEB15C5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138120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11217D19-2C37-49F4-ABD0-1679AC1A4C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326858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4FE87A-08B4-477C-BFDA-433842F24C97}"/>
                </a:ext>
              </a:extLst>
            </p:cNvPr>
            <p:cNvSpPr/>
            <p:nvPr/>
          </p:nvSpPr>
          <p:spPr>
            <a:xfrm>
              <a:off x="1664145" y="1608667"/>
              <a:ext cx="252664" cy="11263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66264D5-F73D-4EBA-932A-9F8A6DEA93FE}"/>
              </a:ext>
            </a:extLst>
          </p:cNvPr>
          <p:cNvCxnSpPr>
            <a:cxnSpLocks/>
            <a:stCxn id="44" idx="1"/>
          </p:cNvCxnSpPr>
          <p:nvPr/>
        </p:nvCxnSpPr>
        <p:spPr>
          <a:xfrm flipH="1">
            <a:off x="4379314" y="1664754"/>
            <a:ext cx="713650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61F4440-109F-47BF-A617-F26C727FDCE1}"/>
              </a:ext>
            </a:extLst>
          </p:cNvPr>
          <p:cNvCxnSpPr>
            <a:cxnSpLocks/>
          </p:cNvCxnSpPr>
          <p:nvPr/>
        </p:nvCxnSpPr>
        <p:spPr>
          <a:xfrm flipH="1">
            <a:off x="5342286" y="1664754"/>
            <a:ext cx="667996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B0DB506-DBB5-4F81-9193-DBCE41FF14F2}"/>
              </a:ext>
            </a:extLst>
          </p:cNvPr>
          <p:cNvGrpSpPr/>
          <p:nvPr/>
        </p:nvGrpSpPr>
        <p:grpSpPr>
          <a:xfrm>
            <a:off x="6674125" y="1644722"/>
            <a:ext cx="598258" cy="629206"/>
            <a:chOff x="1503947" y="1608667"/>
            <a:chExt cx="598258" cy="629206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52F3F86-D9B4-437B-9744-12681C350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03947" y="1740473"/>
              <a:ext cx="252664" cy="497400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A5FF354-1468-41F1-8401-B8DAB2E269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138120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ABEC5AB-036B-463D-B941-939BC29AB6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5347" y="1730446"/>
              <a:ext cx="326858" cy="507427"/>
            </a:xfrm>
            <a:prstGeom prst="line">
              <a:avLst/>
            </a:prstGeom>
            <a:ln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AC87766-FFB8-4F73-B46B-4F7752A5D4F5}"/>
                </a:ext>
              </a:extLst>
            </p:cNvPr>
            <p:cNvSpPr/>
            <p:nvPr/>
          </p:nvSpPr>
          <p:spPr>
            <a:xfrm>
              <a:off x="1664145" y="1608667"/>
              <a:ext cx="252664" cy="112634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941F19F-776B-40C8-ABA4-113AD7A0A3AF}"/>
              </a:ext>
            </a:extLst>
          </p:cNvPr>
          <p:cNvCxnSpPr>
            <a:cxnSpLocks/>
            <a:stCxn id="51" idx="1"/>
          </p:cNvCxnSpPr>
          <p:nvPr/>
        </p:nvCxnSpPr>
        <p:spPr>
          <a:xfrm flipH="1">
            <a:off x="6120673" y="1701039"/>
            <a:ext cx="713650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8B7FE9C-9121-4F05-8294-F0A7581B04F9}"/>
              </a:ext>
            </a:extLst>
          </p:cNvPr>
          <p:cNvCxnSpPr>
            <a:cxnSpLocks/>
          </p:cNvCxnSpPr>
          <p:nvPr/>
        </p:nvCxnSpPr>
        <p:spPr>
          <a:xfrm flipH="1">
            <a:off x="7083645" y="1701039"/>
            <a:ext cx="667996" cy="0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6CEB993-892A-4764-B311-0991DC147AC0}"/>
              </a:ext>
            </a:extLst>
          </p:cNvPr>
          <p:cNvSpPr txBox="1"/>
          <p:nvPr/>
        </p:nvSpPr>
        <p:spPr>
          <a:xfrm>
            <a:off x="1550929" y="258644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dh</a:t>
            </a:r>
            <a:r>
              <a:rPr lang="en-US" sz="1400" dirty="0"/>
              <a:t>12</a:t>
            </a:r>
            <a:endParaRPr lang="en-US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7AD539C-B966-4AEB-BDF7-1CDEC2EFB363}"/>
              </a:ext>
            </a:extLst>
          </p:cNvPr>
          <p:cNvSpPr txBox="1"/>
          <p:nvPr/>
        </p:nvSpPr>
        <p:spPr>
          <a:xfrm>
            <a:off x="3173804" y="2586446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dh</a:t>
            </a:r>
            <a:r>
              <a:rPr lang="en-US" sz="1400" dirty="0"/>
              <a:t>23</a:t>
            </a:r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141BFEB-61EA-4921-AA3E-E798B5533D69}"/>
              </a:ext>
            </a:extLst>
          </p:cNvPr>
          <p:cNvSpPr txBox="1"/>
          <p:nvPr/>
        </p:nvSpPr>
        <p:spPr>
          <a:xfrm>
            <a:off x="4949029" y="2568433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dh</a:t>
            </a:r>
            <a:r>
              <a:rPr lang="en-US" sz="1400" dirty="0"/>
              <a:t>34</a:t>
            </a:r>
            <a:endParaRPr 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73EEF66-0BDC-434E-A7F5-D6109812760C}"/>
              </a:ext>
            </a:extLst>
          </p:cNvPr>
          <p:cNvSpPr txBox="1"/>
          <p:nvPr/>
        </p:nvSpPr>
        <p:spPr>
          <a:xfrm>
            <a:off x="6718985" y="2528901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dh</a:t>
            </a:r>
            <a:r>
              <a:rPr lang="en-US" sz="1400" dirty="0"/>
              <a:t>45</a:t>
            </a:r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9E3F6A0-4635-47E5-988A-D611168A62AD}"/>
              </a:ext>
            </a:extLst>
          </p:cNvPr>
          <p:cNvSpPr txBox="1"/>
          <p:nvPr/>
        </p:nvSpPr>
        <p:spPr>
          <a:xfrm>
            <a:off x="672150" y="227392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5DF05D3-9283-4F1C-A7DC-CE4E7F71926C}"/>
              </a:ext>
            </a:extLst>
          </p:cNvPr>
          <p:cNvSpPr txBox="1"/>
          <p:nvPr/>
        </p:nvSpPr>
        <p:spPr>
          <a:xfrm>
            <a:off x="4098954" y="228827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D02BA60-8FC0-4235-B71C-62DBB46D6C93}"/>
              </a:ext>
            </a:extLst>
          </p:cNvPr>
          <p:cNvSpPr txBox="1"/>
          <p:nvPr/>
        </p:nvSpPr>
        <p:spPr>
          <a:xfrm>
            <a:off x="2380785" y="227392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EC0E7EC-56C5-4D95-8112-D327F23A91AB}"/>
              </a:ext>
            </a:extLst>
          </p:cNvPr>
          <p:cNvSpPr txBox="1"/>
          <p:nvPr/>
        </p:nvSpPr>
        <p:spPr>
          <a:xfrm>
            <a:off x="7517986" y="229349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H5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6A2C64F-109E-4543-A94A-B334998D6BB9}"/>
              </a:ext>
            </a:extLst>
          </p:cNvPr>
          <p:cNvSpPr txBox="1"/>
          <p:nvPr/>
        </p:nvSpPr>
        <p:spPr>
          <a:xfrm>
            <a:off x="5814142" y="2299004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H4</a:t>
            </a:r>
          </a:p>
        </p:txBody>
      </p:sp>
    </p:spTree>
    <p:extLst>
      <p:ext uri="{BB962C8B-B14F-4D97-AF65-F5344CB8AC3E}">
        <p14:creationId xmlns:p14="http://schemas.microsoft.com/office/powerpoint/2010/main" val="1397971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9EB392-A988-44B1-AB7B-9CAB50A64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67BB13-CCB2-4DC3-91FB-B4746DC0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Propagation - Horizontal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3AB2B-2D64-47E5-A082-8CD234130EA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680AF14-42C9-47FF-A6AC-C6BC66778A4E}"/>
                  </a:ext>
                </a:extLst>
              </p:cNvPr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391250" y="2654342"/>
                <a:ext cx="8108950" cy="3156832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Tx/>
                  <a:buChar char="-"/>
                </a:pPr>
                <a:r>
                  <a:rPr lang="en-US" dirty="0"/>
                  <a:t>Simplified (not how tunnels are really measured):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dirty="0"/>
                  <a:t>Total station measures angle between previous and next point (plus distance)</a:t>
                </a:r>
              </a:p>
              <a:p>
                <a:pPr marL="342900" indent="-342900">
                  <a:buFontTx/>
                  <a:buChar char="-"/>
                </a:pPr>
                <a:r>
                  <a:rPr lang="en-US" dirty="0"/>
                  <a:t>X2=X1+dx12=X1-cos(hz</a:t>
                </a:r>
                <a:r>
                  <a:rPr lang="en-US" sz="2000" dirty="0"/>
                  <a:t>13</a:t>
                </a:r>
                <a:r>
                  <a:rPr lang="en-US" dirty="0"/>
                  <a:t>-o10)*d</a:t>
                </a:r>
              </a:p>
              <a:p>
                <a:pPr marL="342900" indent="-342900">
                  <a:buFontTx/>
                  <a:buChar char="-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𝑋𝑛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pt-BR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pt-B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pt-B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pt-BR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pt-BR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pt-BR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sSubSup>
                          <m:sSubSupPr>
                            <m:ctrlPr>
                              <a:rPr lang="pt-B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pt-B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t-B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𝑑𝑥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b/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endParaRPr lang="en-US" dirty="0"/>
              </a:p>
              <a:p>
                <a:pPr marL="342900" indent="-342900">
                  <a:buFontTx/>
                  <a:buChar char="-"/>
                </a:pPr>
                <a:r>
                  <a:rPr lang="en-US" dirty="0"/>
                  <a:t>Assumption: Random errors, normal distribution.</a:t>
                </a:r>
                <a:endParaRPr lang="en-US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5680AF14-42C9-47FF-A6AC-C6BC66778A4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xfrm>
                <a:off x="391250" y="2654342"/>
                <a:ext cx="8108950" cy="3156832"/>
              </a:xfrm>
              <a:blipFill>
                <a:blip r:embed="rId2"/>
                <a:stretch>
                  <a:fillRect l="-2105" t="-1737" r="-1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6E284F95-BEFE-418D-ADE7-A5A744D0DBE5}"/>
              </a:ext>
            </a:extLst>
          </p:cNvPr>
          <p:cNvGrpSpPr/>
          <p:nvPr/>
        </p:nvGrpSpPr>
        <p:grpSpPr>
          <a:xfrm>
            <a:off x="792480" y="1559798"/>
            <a:ext cx="7176734" cy="672606"/>
            <a:chOff x="870857" y="1246289"/>
            <a:chExt cx="7176734" cy="67260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D201BD3-8837-4D6A-A6BE-0F3F083670AE}"/>
                </a:ext>
              </a:extLst>
            </p:cNvPr>
            <p:cNvGrpSpPr/>
            <p:nvPr/>
          </p:nvGrpSpPr>
          <p:grpSpPr>
            <a:xfrm>
              <a:off x="2338348" y="1453001"/>
              <a:ext cx="357613" cy="359412"/>
              <a:chOff x="2394857" y="1756484"/>
              <a:chExt cx="357613" cy="359412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79F96CB-09C5-44E8-B351-9E60AFD888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94857" y="1909356"/>
                <a:ext cx="181585" cy="107842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7F35B90-59BA-41F5-9A01-C5D0588988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76442" y="1918501"/>
                <a:ext cx="176028" cy="197395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0952094-48C2-4BF5-A805-7F931FB3AB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3664" y="1756484"/>
                <a:ext cx="56972" cy="152189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7228F92-A3EA-4529-B4AE-796A381CA93F}"/>
                </a:ext>
              </a:extLst>
            </p:cNvPr>
            <p:cNvSpPr/>
            <p:nvPr/>
          </p:nvSpPr>
          <p:spPr>
            <a:xfrm>
              <a:off x="2377522" y="1552156"/>
              <a:ext cx="252664" cy="11263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AAE4B3F-3533-4767-8A79-66BB9A2AF8B0}"/>
                </a:ext>
              </a:extLst>
            </p:cNvPr>
            <p:cNvCxnSpPr>
              <a:cxnSpLocks/>
              <a:stCxn id="24" idx="1"/>
              <a:endCxn id="11" idx="6"/>
            </p:cNvCxnSpPr>
            <p:nvPr/>
          </p:nvCxnSpPr>
          <p:spPr>
            <a:xfrm flipH="1">
              <a:off x="980585" y="1608473"/>
              <a:ext cx="1396937" cy="56511"/>
            </a:xfrm>
            <a:prstGeom prst="line">
              <a:avLst/>
            </a:prstGeom>
            <a:ln>
              <a:prstDash val="dashDot"/>
              <a:headEnd type="none"/>
              <a:tailEnd type="non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732D09F-B554-495C-87E4-3A146044A79B}"/>
                </a:ext>
              </a:extLst>
            </p:cNvPr>
            <p:cNvSpPr/>
            <p:nvPr/>
          </p:nvSpPr>
          <p:spPr>
            <a:xfrm>
              <a:off x="870857" y="1608667"/>
              <a:ext cx="109728" cy="11263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E84769F-74B2-4196-9E64-796774F18CFD}"/>
                </a:ext>
              </a:extLst>
            </p:cNvPr>
            <p:cNvSpPr/>
            <p:nvPr/>
          </p:nvSpPr>
          <p:spPr>
            <a:xfrm>
              <a:off x="4287481" y="1576391"/>
              <a:ext cx="109728" cy="11263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6116923-0200-413C-BE71-81544A10D4A7}"/>
                </a:ext>
              </a:extLst>
            </p:cNvPr>
            <p:cNvSpPr/>
            <p:nvPr/>
          </p:nvSpPr>
          <p:spPr>
            <a:xfrm>
              <a:off x="6010945" y="1542952"/>
              <a:ext cx="109728" cy="11263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4CD4D8D-F7FD-452A-A562-61DFE43DEAFF}"/>
                </a:ext>
              </a:extLst>
            </p:cNvPr>
            <p:cNvSpPr/>
            <p:nvPr/>
          </p:nvSpPr>
          <p:spPr>
            <a:xfrm>
              <a:off x="7937863" y="1576392"/>
              <a:ext cx="109728" cy="112633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AE19011-9A32-4EF7-981C-E832CE5CF149}"/>
                </a:ext>
              </a:extLst>
            </p:cNvPr>
            <p:cNvCxnSpPr>
              <a:cxnSpLocks/>
              <a:stCxn id="58" idx="2"/>
              <a:endCxn id="24" idx="3"/>
            </p:cNvCxnSpPr>
            <p:nvPr/>
          </p:nvCxnSpPr>
          <p:spPr>
            <a:xfrm flipH="1" flipV="1">
              <a:off x="2630186" y="1608473"/>
              <a:ext cx="1657295" cy="24235"/>
            </a:xfrm>
            <a:prstGeom prst="line">
              <a:avLst/>
            </a:prstGeom>
            <a:ln>
              <a:prstDash val="dashDot"/>
              <a:headEnd type="none"/>
              <a:tailEnd type="non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18180DF-19C5-4D1C-9188-795EABD7AB39}"/>
                </a:ext>
              </a:extLst>
            </p:cNvPr>
            <p:cNvCxnSpPr>
              <a:cxnSpLocks/>
              <a:stCxn id="59" idx="2"/>
              <a:endCxn id="58" idx="6"/>
            </p:cNvCxnSpPr>
            <p:nvPr/>
          </p:nvCxnSpPr>
          <p:spPr>
            <a:xfrm flipH="1">
              <a:off x="4397209" y="1599269"/>
              <a:ext cx="1613736" cy="33439"/>
            </a:xfrm>
            <a:prstGeom prst="line">
              <a:avLst/>
            </a:prstGeom>
            <a:ln>
              <a:prstDash val="dashDot"/>
              <a:headEnd type="none"/>
              <a:tailEnd type="non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CB7A3D26-3930-4653-B515-43C3F5D2B528}"/>
                </a:ext>
              </a:extLst>
            </p:cNvPr>
            <p:cNvCxnSpPr>
              <a:cxnSpLocks/>
              <a:stCxn id="60" idx="2"/>
              <a:endCxn id="59" idx="6"/>
            </p:cNvCxnSpPr>
            <p:nvPr/>
          </p:nvCxnSpPr>
          <p:spPr>
            <a:xfrm flipH="1" flipV="1">
              <a:off x="6120673" y="1599269"/>
              <a:ext cx="1817190" cy="33440"/>
            </a:xfrm>
            <a:prstGeom prst="line">
              <a:avLst/>
            </a:prstGeom>
            <a:ln>
              <a:prstDash val="dashDot"/>
              <a:headEnd type="none"/>
              <a:tailEnd type="non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68" name="Arc 67">
              <a:extLst>
                <a:ext uri="{FF2B5EF4-FFF2-40B4-BE49-F238E27FC236}">
                  <a16:creationId xmlns:a16="http://schemas.microsoft.com/office/drawing/2014/main" id="{C032BC25-902B-4C5F-9DDC-41CA9D620AC8}"/>
                </a:ext>
              </a:extLst>
            </p:cNvPr>
            <p:cNvSpPr/>
            <p:nvPr/>
          </p:nvSpPr>
          <p:spPr>
            <a:xfrm>
              <a:off x="2177281" y="1257568"/>
              <a:ext cx="658368" cy="660204"/>
            </a:xfrm>
            <a:prstGeom prst="arc">
              <a:avLst>
                <a:gd name="adj1" fmla="val 10292702"/>
                <a:gd name="adj2" fmla="val 587679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8752C577-D30B-4179-B1BA-A31CDBC185E7}"/>
                </a:ext>
              </a:extLst>
            </p:cNvPr>
            <p:cNvSpPr/>
            <p:nvPr/>
          </p:nvSpPr>
          <p:spPr>
            <a:xfrm>
              <a:off x="5737930" y="1246289"/>
              <a:ext cx="658368" cy="660204"/>
            </a:xfrm>
            <a:prstGeom prst="arc">
              <a:avLst>
                <a:gd name="adj1" fmla="val 10292702"/>
                <a:gd name="adj2" fmla="val 587679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Arc 70">
              <a:extLst>
                <a:ext uri="{FF2B5EF4-FFF2-40B4-BE49-F238E27FC236}">
                  <a16:creationId xmlns:a16="http://schemas.microsoft.com/office/drawing/2014/main" id="{46550142-519B-4538-9EA5-BA2735BC1827}"/>
                </a:ext>
              </a:extLst>
            </p:cNvPr>
            <p:cNvSpPr/>
            <p:nvPr/>
          </p:nvSpPr>
          <p:spPr>
            <a:xfrm>
              <a:off x="4007939" y="1258691"/>
              <a:ext cx="658368" cy="660204"/>
            </a:xfrm>
            <a:prstGeom prst="arc">
              <a:avLst>
                <a:gd name="adj1" fmla="val 10292702"/>
                <a:gd name="adj2" fmla="val 587679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6EB8DC0-2ED7-4941-88B3-4D3B221F0420}"/>
              </a:ext>
            </a:extLst>
          </p:cNvPr>
          <p:cNvCxnSpPr/>
          <p:nvPr/>
        </p:nvCxnSpPr>
        <p:spPr>
          <a:xfrm>
            <a:off x="609600" y="1471749"/>
            <a:ext cx="7672251" cy="0"/>
          </a:xfrm>
          <a:prstGeom prst="line">
            <a:avLst/>
          </a:prstGeom>
          <a:ln w="22225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6D9EE31-B9E4-474E-A086-C0193BDFDBCA}"/>
              </a:ext>
            </a:extLst>
          </p:cNvPr>
          <p:cNvCxnSpPr/>
          <p:nvPr/>
        </p:nvCxnSpPr>
        <p:spPr>
          <a:xfrm>
            <a:off x="667481" y="2355669"/>
            <a:ext cx="7672251" cy="0"/>
          </a:xfrm>
          <a:prstGeom prst="line">
            <a:avLst/>
          </a:prstGeom>
          <a:ln w="22225"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1D1BD80A-19EF-4444-AC88-F2C0C05654C4}"/>
              </a:ext>
            </a:extLst>
          </p:cNvPr>
          <p:cNvSpPr txBox="1"/>
          <p:nvPr/>
        </p:nvSpPr>
        <p:spPr>
          <a:xfrm>
            <a:off x="643760" y="2046615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DB10C94-468D-436D-B98C-DB0DF2E39191}"/>
              </a:ext>
            </a:extLst>
          </p:cNvPr>
          <p:cNvSpPr txBox="1"/>
          <p:nvPr/>
        </p:nvSpPr>
        <p:spPr>
          <a:xfrm>
            <a:off x="4070564" y="206096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A64F185-FB95-4455-9C03-0B0EFB964F36}"/>
              </a:ext>
            </a:extLst>
          </p:cNvPr>
          <p:cNvSpPr txBox="1"/>
          <p:nvPr/>
        </p:nvSpPr>
        <p:spPr>
          <a:xfrm>
            <a:off x="2350212" y="202122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503A492-F75C-485D-B5EF-DF4EF298AE3D}"/>
              </a:ext>
            </a:extLst>
          </p:cNvPr>
          <p:cNvSpPr txBox="1"/>
          <p:nvPr/>
        </p:nvSpPr>
        <p:spPr>
          <a:xfrm>
            <a:off x="7489596" y="2066184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X4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F9E45A9-F550-465A-AEB9-3165E66978C9}"/>
              </a:ext>
            </a:extLst>
          </p:cNvPr>
          <p:cNvSpPr txBox="1"/>
          <p:nvPr/>
        </p:nvSpPr>
        <p:spPr>
          <a:xfrm>
            <a:off x="5785752" y="207169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893BD18-71C8-4FDB-8875-6E97B1E33E23}"/>
              </a:ext>
            </a:extLst>
          </p:cNvPr>
          <p:cNvSpPr txBox="1"/>
          <p:nvPr/>
        </p:nvSpPr>
        <p:spPr>
          <a:xfrm>
            <a:off x="2626613" y="1434896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hz</a:t>
            </a:r>
            <a:r>
              <a:rPr lang="en-US" sz="1400" dirty="0"/>
              <a:t>02</a:t>
            </a:r>
            <a:endParaRPr lang="en-US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2C08165-5EBC-435E-A183-39E2B150A267}"/>
              </a:ext>
            </a:extLst>
          </p:cNvPr>
          <p:cNvSpPr txBox="1"/>
          <p:nvPr/>
        </p:nvSpPr>
        <p:spPr>
          <a:xfrm>
            <a:off x="4484580" y="140461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hz</a:t>
            </a:r>
            <a:r>
              <a:rPr lang="en-US" sz="1400" dirty="0"/>
              <a:t>13</a:t>
            </a:r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4568BC0-B94D-4A7E-B39C-226939DB2E38}"/>
              </a:ext>
            </a:extLst>
          </p:cNvPr>
          <p:cNvSpPr txBox="1"/>
          <p:nvPr/>
        </p:nvSpPr>
        <p:spPr>
          <a:xfrm>
            <a:off x="6265370" y="1400644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hz</a:t>
            </a:r>
            <a:r>
              <a:rPr lang="en-US" sz="1400" dirty="0"/>
              <a:t>24</a:t>
            </a:r>
            <a:endParaRPr lang="en-US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147DCA0-364F-4A4B-AE94-C1F2E6250EC0}"/>
              </a:ext>
            </a:extLst>
          </p:cNvPr>
          <p:cNvSpPr txBox="1"/>
          <p:nvPr/>
        </p:nvSpPr>
        <p:spPr>
          <a:xfrm>
            <a:off x="1442426" y="19290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0BF6F28-7019-4453-AD1C-DD1127942AF2}"/>
              </a:ext>
            </a:extLst>
          </p:cNvPr>
          <p:cNvSpPr txBox="1"/>
          <p:nvPr/>
        </p:nvSpPr>
        <p:spPr>
          <a:xfrm>
            <a:off x="3263636" y="19170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7E26BBF-528C-41C1-A9D9-4C34BDC37A3E}"/>
              </a:ext>
            </a:extLst>
          </p:cNvPr>
          <p:cNvSpPr txBox="1"/>
          <p:nvPr/>
        </p:nvSpPr>
        <p:spPr>
          <a:xfrm>
            <a:off x="5027820" y="186329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D32180D-628D-4293-AA87-1B58B4387CDE}"/>
              </a:ext>
            </a:extLst>
          </p:cNvPr>
          <p:cNvSpPr txBox="1"/>
          <p:nvPr/>
        </p:nvSpPr>
        <p:spPr>
          <a:xfrm>
            <a:off x="6962625" y="18899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D9876998-4FE6-48C4-B690-CD73217542C3}"/>
              </a:ext>
            </a:extLst>
          </p:cNvPr>
          <p:cNvCxnSpPr>
            <a:cxnSpLocks/>
          </p:cNvCxnSpPr>
          <p:nvPr/>
        </p:nvCxnSpPr>
        <p:spPr>
          <a:xfrm flipH="1" flipV="1">
            <a:off x="482834" y="1889900"/>
            <a:ext cx="1781226" cy="34993"/>
          </a:xfrm>
          <a:prstGeom prst="line">
            <a:avLst/>
          </a:prstGeom>
          <a:ln>
            <a:prstDash val="dashDot"/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91" name="Arc 90">
            <a:extLst>
              <a:ext uri="{FF2B5EF4-FFF2-40B4-BE49-F238E27FC236}">
                <a16:creationId xmlns:a16="http://schemas.microsoft.com/office/drawing/2014/main" id="{7E6B181B-8987-4D13-BE57-E3D91D34F348}"/>
              </a:ext>
            </a:extLst>
          </p:cNvPr>
          <p:cNvSpPr/>
          <p:nvPr/>
        </p:nvSpPr>
        <p:spPr>
          <a:xfrm>
            <a:off x="1903971" y="1542855"/>
            <a:ext cx="658368" cy="660203"/>
          </a:xfrm>
          <a:prstGeom prst="arc">
            <a:avLst>
              <a:gd name="adj1" fmla="val 9610484"/>
              <a:gd name="adj2" fmla="val 10695502"/>
            </a:avLst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DF1D8C2-1D5A-4DC9-82BB-2A9364A9E226}"/>
              </a:ext>
            </a:extLst>
          </p:cNvPr>
          <p:cNvSpPr txBox="1"/>
          <p:nvPr/>
        </p:nvSpPr>
        <p:spPr>
          <a:xfrm>
            <a:off x="1659166" y="158695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US" sz="1400" dirty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467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9EB392-A988-44B1-AB7B-9CAB50A646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67BB13-CCB2-4DC3-91FB-B4746DC0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with error propagation for tunnel measurements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3AB2B-2D64-47E5-A082-8CD234130EA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80AF14-42C9-47FF-A6AC-C6BC66778A4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12873" y="1391598"/>
            <a:ext cx="8108950" cy="4312515"/>
          </a:xfrm>
        </p:spPr>
        <p:txBody>
          <a:bodyPr>
            <a:normAutofit fontScale="92500"/>
          </a:bodyPr>
          <a:lstStyle/>
          <a:p>
            <a:r>
              <a:rPr lang="en-US" dirty="0"/>
              <a:t>Assumption was that we only have random errors, a large portion of errors are not random, </a:t>
            </a:r>
            <a:r>
              <a:rPr lang="en-US" dirty="0" smtClean="0"/>
              <a:t>simulation results are </a:t>
            </a:r>
            <a:r>
              <a:rPr lang="en-US" dirty="0"/>
              <a:t>usually optimistic.</a:t>
            </a:r>
          </a:p>
          <a:p>
            <a:r>
              <a:rPr lang="en-US" dirty="0" smtClean="0"/>
              <a:t>None random </a:t>
            </a:r>
            <a:r>
              <a:rPr lang="en-US" dirty="0" smtClean="0"/>
              <a:t>factors: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Mainly </a:t>
            </a:r>
            <a:r>
              <a:rPr lang="en-US" dirty="0"/>
              <a:t>environmental factors like refraction (e.g. the tunnel wall is usually at a different temperature than the air. Especially </a:t>
            </a:r>
            <a:r>
              <a:rPr lang="en-US" dirty="0" smtClean="0"/>
              <a:t>in </a:t>
            </a:r>
            <a:r>
              <a:rPr lang="en-US" dirty="0"/>
              <a:t>ring where inside wall is closer to line of site</a:t>
            </a:r>
            <a:r>
              <a:rPr lang="en-US" dirty="0" smtClean="0"/>
              <a:t>.)</a:t>
            </a:r>
            <a:endParaRPr lang="en-US" dirty="0"/>
          </a:p>
          <a:p>
            <a:pPr marL="342900" indent="-342900">
              <a:buFontTx/>
              <a:buChar char="-"/>
            </a:pPr>
            <a:r>
              <a:rPr lang="en-US" dirty="0" smtClean="0"/>
              <a:t>Instrument errors (calibration at certain conditions, differ from field).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Guide to the expression of uncertainty in Measurements (GUM)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797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771E7D-3B96-480E-B199-52FDF06484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0CA675-B48C-4285-9E61-324183C0D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Simulations for 100km ring – conventional system	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66FB58-130E-4BF4-A542-A6CDFBF1DD2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FCC week 2022</a:t>
            </a:r>
          </a:p>
          <a:p>
            <a:r>
              <a:rPr lang="en-US"/>
              <a:t>Paris, June 2022</a:t>
            </a:r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E5E25A5-B7D4-43F0-A3C0-435FCECCD370}"/>
              </a:ext>
            </a:extLst>
          </p:cNvPr>
          <p:cNvSpPr/>
          <p:nvPr/>
        </p:nvSpPr>
        <p:spPr>
          <a:xfrm>
            <a:off x="714103" y="2211940"/>
            <a:ext cx="7715794" cy="217751"/>
          </a:xfrm>
          <a:custGeom>
            <a:avLst/>
            <a:gdLst>
              <a:gd name="connsiteX0" fmla="*/ 0 w 7715794"/>
              <a:gd name="connsiteY0" fmla="*/ 888312 h 888312"/>
              <a:gd name="connsiteX1" fmla="*/ 3518263 w 7715794"/>
              <a:gd name="connsiteY1" fmla="*/ 38 h 888312"/>
              <a:gd name="connsiteX2" fmla="*/ 7715794 w 7715794"/>
              <a:gd name="connsiteY2" fmla="*/ 853478 h 88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15794" h="888312">
                <a:moveTo>
                  <a:pt x="0" y="888312"/>
                </a:moveTo>
                <a:cubicBezTo>
                  <a:pt x="1116148" y="447078"/>
                  <a:pt x="2232297" y="5844"/>
                  <a:pt x="3518263" y="38"/>
                </a:cubicBezTo>
                <a:cubicBezTo>
                  <a:pt x="4804229" y="-5768"/>
                  <a:pt x="6933474" y="638666"/>
                  <a:pt x="7715794" y="85347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409BB17-3D43-444A-AE6F-E6F7A9F2CE1A}"/>
              </a:ext>
            </a:extLst>
          </p:cNvPr>
          <p:cNvSpPr/>
          <p:nvPr/>
        </p:nvSpPr>
        <p:spPr>
          <a:xfrm>
            <a:off x="714103" y="2604080"/>
            <a:ext cx="7715794" cy="217751"/>
          </a:xfrm>
          <a:custGeom>
            <a:avLst/>
            <a:gdLst>
              <a:gd name="connsiteX0" fmla="*/ 0 w 7715794"/>
              <a:gd name="connsiteY0" fmla="*/ 888312 h 888312"/>
              <a:gd name="connsiteX1" fmla="*/ 3518263 w 7715794"/>
              <a:gd name="connsiteY1" fmla="*/ 38 h 888312"/>
              <a:gd name="connsiteX2" fmla="*/ 7715794 w 7715794"/>
              <a:gd name="connsiteY2" fmla="*/ 853478 h 888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15794" h="888312">
                <a:moveTo>
                  <a:pt x="0" y="888312"/>
                </a:moveTo>
                <a:cubicBezTo>
                  <a:pt x="1116148" y="447078"/>
                  <a:pt x="2232297" y="5844"/>
                  <a:pt x="3518263" y="38"/>
                </a:cubicBezTo>
                <a:cubicBezTo>
                  <a:pt x="4804229" y="-5768"/>
                  <a:pt x="6933474" y="638666"/>
                  <a:pt x="7715794" y="85347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88EC82-8E4D-4EC0-8F5F-ECD1483C58DF}"/>
              </a:ext>
            </a:extLst>
          </p:cNvPr>
          <p:cNvSpPr/>
          <p:nvPr/>
        </p:nvSpPr>
        <p:spPr>
          <a:xfrm>
            <a:off x="949233" y="2429690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173F31-ED05-4076-82BC-17F7F738EEAC}"/>
              </a:ext>
            </a:extLst>
          </p:cNvPr>
          <p:cNvSpPr/>
          <p:nvPr/>
        </p:nvSpPr>
        <p:spPr>
          <a:xfrm>
            <a:off x="1711233" y="2488600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AA01F5F-CBC9-4F3D-AC36-EC75D96C8D1C}"/>
              </a:ext>
            </a:extLst>
          </p:cNvPr>
          <p:cNvSpPr/>
          <p:nvPr/>
        </p:nvSpPr>
        <p:spPr>
          <a:xfrm>
            <a:off x="994953" y="2685198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A0175E-C6E4-4966-BBD4-F99ADC778836}"/>
              </a:ext>
            </a:extLst>
          </p:cNvPr>
          <p:cNvSpPr/>
          <p:nvPr/>
        </p:nvSpPr>
        <p:spPr>
          <a:xfrm>
            <a:off x="2434044" y="2286190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333E293-E65A-4EE9-B243-5F77D5CDA15B}"/>
              </a:ext>
            </a:extLst>
          </p:cNvPr>
          <p:cNvSpPr/>
          <p:nvPr/>
        </p:nvSpPr>
        <p:spPr>
          <a:xfrm>
            <a:off x="2473233" y="2558360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E755547-B4FF-480A-A883-1B9DD94E9450}"/>
              </a:ext>
            </a:extLst>
          </p:cNvPr>
          <p:cNvSpPr/>
          <p:nvPr/>
        </p:nvSpPr>
        <p:spPr>
          <a:xfrm>
            <a:off x="3182982" y="2425445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D58A299-6276-4974-A3B1-77D2B4444946}"/>
              </a:ext>
            </a:extLst>
          </p:cNvPr>
          <p:cNvSpPr/>
          <p:nvPr/>
        </p:nvSpPr>
        <p:spPr>
          <a:xfrm>
            <a:off x="3944982" y="2511315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38E0A5B-220D-47BF-A36A-46F8C841FC2C}"/>
              </a:ext>
            </a:extLst>
          </p:cNvPr>
          <p:cNvSpPr/>
          <p:nvPr/>
        </p:nvSpPr>
        <p:spPr>
          <a:xfrm>
            <a:off x="5386250" y="2240470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B0123D9-80E1-4FF5-BD12-0628A5E506AD}"/>
              </a:ext>
            </a:extLst>
          </p:cNvPr>
          <p:cNvSpPr/>
          <p:nvPr/>
        </p:nvSpPr>
        <p:spPr>
          <a:xfrm>
            <a:off x="3944982" y="2229648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104CCD0-F6BA-48E1-BEE0-5B135A9E32AE}"/>
              </a:ext>
            </a:extLst>
          </p:cNvPr>
          <p:cNvSpPr/>
          <p:nvPr/>
        </p:nvSpPr>
        <p:spPr>
          <a:xfrm>
            <a:off x="4654731" y="2402585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DA7AC1-9177-4702-B0A4-82885DDAFD3A}"/>
              </a:ext>
            </a:extLst>
          </p:cNvPr>
          <p:cNvSpPr/>
          <p:nvPr/>
        </p:nvSpPr>
        <p:spPr>
          <a:xfrm>
            <a:off x="5371011" y="2525557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F1B7F27-FA5B-4BD5-950D-62B6E769E71E}"/>
              </a:ext>
            </a:extLst>
          </p:cNvPr>
          <p:cNvSpPr/>
          <p:nvPr/>
        </p:nvSpPr>
        <p:spPr>
          <a:xfrm>
            <a:off x="6200047" y="2435741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3E6C8E1-F0E2-4355-8DF4-4C1AD37FAED8}"/>
              </a:ext>
            </a:extLst>
          </p:cNvPr>
          <p:cNvSpPr/>
          <p:nvPr/>
        </p:nvSpPr>
        <p:spPr>
          <a:xfrm>
            <a:off x="7919990" y="2521112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61E3CC-D9B9-49C0-911E-D8EB92FF6BF3}"/>
              </a:ext>
            </a:extLst>
          </p:cNvPr>
          <p:cNvSpPr/>
          <p:nvPr/>
        </p:nvSpPr>
        <p:spPr>
          <a:xfrm>
            <a:off x="6909796" y="2352838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739871D-139F-445E-AB6D-EB683FFC2E79}"/>
              </a:ext>
            </a:extLst>
          </p:cNvPr>
          <p:cNvSpPr/>
          <p:nvPr/>
        </p:nvSpPr>
        <p:spPr>
          <a:xfrm>
            <a:off x="6922860" y="2612552"/>
            <a:ext cx="91440" cy="9144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5FE8193-1569-4577-8F07-4B36C99BD6E1}"/>
              </a:ext>
            </a:extLst>
          </p:cNvPr>
          <p:cNvSpPr txBox="1"/>
          <p:nvPr/>
        </p:nvSpPr>
        <p:spPr>
          <a:xfrm>
            <a:off x="445471" y="1755414"/>
            <a:ext cx="1894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Wall monuments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9F213E-4CBF-4DAC-AE07-CE40E5ADDC83}"/>
              </a:ext>
            </a:extLst>
          </p:cNvPr>
          <p:cNvSpPr txBox="1"/>
          <p:nvPr/>
        </p:nvSpPr>
        <p:spPr>
          <a:xfrm>
            <a:off x="1645190" y="2826594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floor monuments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83329DF-0B81-44B4-BFAB-787374D0CAF5}"/>
              </a:ext>
            </a:extLst>
          </p:cNvPr>
          <p:cNvCxnSpPr>
            <a:cxnSpLocks/>
          </p:cNvCxnSpPr>
          <p:nvPr/>
        </p:nvCxnSpPr>
        <p:spPr>
          <a:xfrm flipH="1">
            <a:off x="994953" y="2120246"/>
            <a:ext cx="45720" cy="285404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19CCFC9-DF9F-4520-BCF0-7A6F5438ECB7}"/>
              </a:ext>
            </a:extLst>
          </p:cNvPr>
          <p:cNvCxnSpPr>
            <a:cxnSpLocks/>
          </p:cNvCxnSpPr>
          <p:nvPr/>
        </p:nvCxnSpPr>
        <p:spPr>
          <a:xfrm>
            <a:off x="2157546" y="2073738"/>
            <a:ext cx="302625" cy="16673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2D500CA-4321-4F54-B778-5D25BA210E7E}"/>
              </a:ext>
            </a:extLst>
          </p:cNvPr>
          <p:cNvCxnSpPr>
            <a:cxnSpLocks/>
          </p:cNvCxnSpPr>
          <p:nvPr/>
        </p:nvCxnSpPr>
        <p:spPr>
          <a:xfrm flipH="1" flipV="1">
            <a:off x="1802673" y="2580040"/>
            <a:ext cx="78378" cy="33733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8C3F435-99D1-423F-8D2B-DAC5B850C1CD}"/>
              </a:ext>
            </a:extLst>
          </p:cNvPr>
          <p:cNvCxnSpPr>
            <a:cxnSpLocks/>
          </p:cNvCxnSpPr>
          <p:nvPr/>
        </p:nvCxnSpPr>
        <p:spPr>
          <a:xfrm flipV="1">
            <a:off x="3120072" y="2534320"/>
            <a:ext cx="115161" cy="383051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D5D7308-5F0F-402E-B007-C87B47C50FED}"/>
              </a:ext>
            </a:extLst>
          </p:cNvPr>
          <p:cNvGrpSpPr/>
          <p:nvPr/>
        </p:nvGrpSpPr>
        <p:grpSpPr>
          <a:xfrm>
            <a:off x="3860073" y="2250873"/>
            <a:ext cx="357613" cy="359412"/>
            <a:chOff x="2256467" y="5215104"/>
            <a:chExt cx="357613" cy="359412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C7FBAD28-947A-46B4-BEB5-31CF7BC23F07}"/>
                </a:ext>
              </a:extLst>
            </p:cNvPr>
            <p:cNvGrpSpPr/>
            <p:nvPr/>
          </p:nvGrpSpPr>
          <p:grpSpPr>
            <a:xfrm>
              <a:off x="2256467" y="5215104"/>
              <a:ext cx="357613" cy="359412"/>
              <a:chOff x="2394857" y="1756484"/>
              <a:chExt cx="357613" cy="359412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F5368AD-C7D4-4C96-BE69-3D191C2061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94857" y="1909356"/>
                <a:ext cx="181585" cy="107842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BD0831E0-8722-4C24-8A93-0520F472A61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576442" y="1918501"/>
                <a:ext cx="176028" cy="197395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9876C7B4-8B31-4784-92ED-09A44B9D12C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73664" y="1756484"/>
                <a:ext cx="56972" cy="152189"/>
              </a:xfrm>
              <a:prstGeom prst="line">
                <a:avLst/>
              </a:prstGeom>
              <a:ln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96938019-17C5-453F-A58E-06BF5763BE2D}"/>
                </a:ext>
              </a:extLst>
            </p:cNvPr>
            <p:cNvSpPr/>
            <p:nvPr/>
          </p:nvSpPr>
          <p:spPr>
            <a:xfrm>
              <a:off x="2295641" y="5314259"/>
              <a:ext cx="252664" cy="11263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9E7D620-0668-4045-8284-CC02747F3F1E}"/>
              </a:ext>
            </a:extLst>
          </p:cNvPr>
          <p:cNvCxnSpPr>
            <a:stCxn id="46" idx="1"/>
            <a:endCxn id="13" idx="6"/>
          </p:cNvCxnSpPr>
          <p:nvPr/>
        </p:nvCxnSpPr>
        <p:spPr>
          <a:xfrm flipH="1" flipV="1">
            <a:off x="2525484" y="2331910"/>
            <a:ext cx="1373763" cy="74435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8186B9D-3B1D-4C2E-ACDA-B7218F605218}"/>
              </a:ext>
            </a:extLst>
          </p:cNvPr>
          <p:cNvCxnSpPr>
            <a:cxnSpLocks/>
            <a:endCxn id="14" idx="6"/>
          </p:cNvCxnSpPr>
          <p:nvPr/>
        </p:nvCxnSpPr>
        <p:spPr>
          <a:xfrm flipH="1">
            <a:off x="2564673" y="2410858"/>
            <a:ext cx="1334574" cy="193222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30F629B-39C5-44AF-9B69-0A6551DEEA08}"/>
              </a:ext>
            </a:extLst>
          </p:cNvPr>
          <p:cNvCxnSpPr>
            <a:cxnSpLocks/>
            <a:stCxn id="46" idx="1"/>
            <a:endCxn id="15" idx="6"/>
          </p:cNvCxnSpPr>
          <p:nvPr/>
        </p:nvCxnSpPr>
        <p:spPr>
          <a:xfrm flipH="1">
            <a:off x="3274422" y="2406345"/>
            <a:ext cx="624825" cy="64820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A664749-4A6D-4B0B-8E90-29685AEAE5DB}"/>
              </a:ext>
            </a:extLst>
          </p:cNvPr>
          <p:cNvCxnSpPr>
            <a:cxnSpLocks/>
            <a:stCxn id="19" idx="2"/>
            <a:endCxn id="46" idx="3"/>
          </p:cNvCxnSpPr>
          <p:nvPr/>
        </p:nvCxnSpPr>
        <p:spPr>
          <a:xfrm flipH="1" flipV="1">
            <a:off x="4151911" y="2406345"/>
            <a:ext cx="502820" cy="41960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D02BFBCD-C6AB-4335-BF27-51D07E1FA5AE}"/>
              </a:ext>
            </a:extLst>
          </p:cNvPr>
          <p:cNvCxnSpPr>
            <a:cxnSpLocks/>
            <a:stCxn id="20" idx="1"/>
            <a:endCxn id="46" idx="3"/>
          </p:cNvCxnSpPr>
          <p:nvPr/>
        </p:nvCxnSpPr>
        <p:spPr>
          <a:xfrm flipH="1" flipV="1">
            <a:off x="4151911" y="2406345"/>
            <a:ext cx="1232491" cy="132603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620B5FA-B211-4EDE-A1F3-80F8A9BC54B4}"/>
              </a:ext>
            </a:extLst>
          </p:cNvPr>
          <p:cNvCxnSpPr>
            <a:cxnSpLocks/>
            <a:stCxn id="17" idx="3"/>
            <a:endCxn id="46" idx="3"/>
          </p:cNvCxnSpPr>
          <p:nvPr/>
        </p:nvCxnSpPr>
        <p:spPr>
          <a:xfrm flipH="1">
            <a:off x="4151911" y="2318519"/>
            <a:ext cx="1247730" cy="87826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09173F2-D341-4F01-BE26-AAF704DD6C0F}"/>
              </a:ext>
            </a:extLst>
          </p:cNvPr>
          <p:cNvCxnSpPr>
            <a:cxnSpLocks/>
            <a:stCxn id="19" idx="1"/>
            <a:endCxn id="46" idx="3"/>
          </p:cNvCxnSpPr>
          <p:nvPr/>
        </p:nvCxnSpPr>
        <p:spPr>
          <a:xfrm flipH="1" flipV="1">
            <a:off x="4151911" y="2406345"/>
            <a:ext cx="516211" cy="9631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7CD30FD7-49CD-41AA-B976-E6466E3E0654}"/>
              </a:ext>
            </a:extLst>
          </p:cNvPr>
          <p:cNvCxnSpPr>
            <a:cxnSpLocks/>
            <a:stCxn id="46" idx="2"/>
            <a:endCxn id="16" idx="7"/>
          </p:cNvCxnSpPr>
          <p:nvPr/>
        </p:nvCxnSpPr>
        <p:spPr>
          <a:xfrm flipH="1">
            <a:off x="4023031" y="2462662"/>
            <a:ext cx="2548" cy="62044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A762254D-19AD-4BB0-91CD-264777365BF8}"/>
              </a:ext>
            </a:extLst>
          </p:cNvPr>
          <p:cNvCxnSpPr>
            <a:cxnSpLocks/>
            <a:stCxn id="46" idx="0"/>
            <a:endCxn id="46" idx="0"/>
          </p:cNvCxnSpPr>
          <p:nvPr/>
        </p:nvCxnSpPr>
        <p:spPr>
          <a:xfrm>
            <a:off x="4025579" y="2350028"/>
            <a:ext cx="0" cy="0"/>
          </a:xfrm>
          <a:prstGeom prst="line">
            <a:avLst/>
          </a:prstGeom>
          <a:ln>
            <a:prstDash val="dash"/>
            <a:headEnd type="none" w="sm" len="sm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9" name="Picture 88">
            <a:extLst>
              <a:ext uri="{FF2B5EF4-FFF2-40B4-BE49-F238E27FC236}">
                <a16:creationId xmlns:a16="http://schemas.microsoft.com/office/drawing/2014/main" id="{C9EDA965-4E6C-4508-9492-4A945D20E2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8685" y="3154427"/>
            <a:ext cx="4349795" cy="3254578"/>
          </a:xfrm>
          <a:prstGeom prst="rect">
            <a:avLst/>
          </a:prstGeom>
        </p:spPr>
      </p:pic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F5AB49F4-7FB7-4385-86D9-2A8CD2907150}"/>
              </a:ext>
            </a:extLst>
          </p:cNvPr>
          <p:cNvCxnSpPr/>
          <p:nvPr/>
        </p:nvCxnSpPr>
        <p:spPr>
          <a:xfrm>
            <a:off x="5399641" y="2073738"/>
            <a:ext cx="1601595" cy="46508"/>
          </a:xfrm>
          <a:prstGeom prst="straightConnector1">
            <a:avLst/>
          </a:prstGeom>
          <a:ln w="15875">
            <a:solidFill>
              <a:srgbClr val="0070C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7C58A52F-116C-431C-8274-1464A657217E}"/>
              </a:ext>
            </a:extLst>
          </p:cNvPr>
          <p:cNvSpPr txBox="1"/>
          <p:nvPr/>
        </p:nvSpPr>
        <p:spPr>
          <a:xfrm>
            <a:off x="5883293" y="176270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50m</a:t>
            </a:r>
          </a:p>
        </p:txBody>
      </p:sp>
      <p:pic>
        <p:nvPicPr>
          <p:cNvPr id="96" name="Picture 95" descr="Chart, line chart&#10;&#10;Description automatically generated">
            <a:extLst>
              <a:ext uri="{FF2B5EF4-FFF2-40B4-BE49-F238E27FC236}">
                <a16:creationId xmlns:a16="http://schemas.microsoft.com/office/drawing/2014/main" id="{F4252D6D-24EF-4FC7-8065-AE8F0AA12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16300"/>
            <a:ext cx="4373333" cy="3280000"/>
          </a:xfrm>
          <a:prstGeom prst="rect">
            <a:avLst/>
          </a:prstGeom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25669465-401A-4572-A0AB-FF881343CD29}"/>
              </a:ext>
            </a:extLst>
          </p:cNvPr>
          <p:cNvSpPr txBox="1"/>
          <p:nvPr/>
        </p:nvSpPr>
        <p:spPr>
          <a:xfrm>
            <a:off x="364011" y="3047747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3BE0813-3BF6-43A1-B2AC-AF65895AE1DF}"/>
              </a:ext>
            </a:extLst>
          </p:cNvPr>
          <p:cNvSpPr txBox="1"/>
          <p:nvPr/>
        </p:nvSpPr>
        <p:spPr>
          <a:xfrm>
            <a:off x="4537166" y="3018519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 of errors not random</a:t>
            </a:r>
          </a:p>
        </p:txBody>
      </p:sp>
    </p:spTree>
    <p:extLst>
      <p:ext uri="{BB962C8B-B14F-4D97-AF65-F5344CB8AC3E}">
        <p14:creationId xmlns:p14="http://schemas.microsoft.com/office/powerpoint/2010/main" val="3281669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- Reference </a:t>
            </a:r>
            <a:r>
              <a:rPr lang="en-US" dirty="0"/>
              <a:t>Network – </a:t>
            </a:r>
            <a:br>
              <a:rPr lang="en-US" dirty="0"/>
            </a:br>
            <a:r>
              <a:rPr lang="en-US" dirty="0"/>
              <a:t>Linac Laser Alignment System (LLAS)</a:t>
            </a:r>
          </a:p>
        </p:txBody>
      </p:sp>
      <p:pic>
        <p:nvPicPr>
          <p:cNvPr id="6" name="Picture 449" descr="sketch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9047"/>
            <a:ext cx="8108950" cy="343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457200" y="1243584"/>
            <a:ext cx="8108950" cy="50655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dirty="0"/>
              <a:t>270 girders of 12m and 3m length</a:t>
            </a:r>
          </a:p>
          <a:p>
            <a:pPr fontAlgn="auto"/>
            <a:r>
              <a:rPr lang="en-US" dirty="0"/>
              <a:t>Every girder has one </a:t>
            </a:r>
            <a:r>
              <a:rPr lang="en-US" dirty="0" err="1"/>
              <a:t>fresnel</a:t>
            </a:r>
            <a:r>
              <a:rPr lang="en-US" dirty="0"/>
              <a:t> zone plate target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709F91A2-300A-4A43-AE0B-BEBFFD3F990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26509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Alignment System - Girder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887" y="1999899"/>
            <a:ext cx="5585223" cy="383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Parallelogram 6"/>
          <p:cNvSpPr/>
          <p:nvPr/>
        </p:nvSpPr>
        <p:spPr>
          <a:xfrm rot="5400000">
            <a:off x="4262602" y="4162364"/>
            <a:ext cx="731137" cy="313072"/>
          </a:xfrm>
          <a:prstGeom prst="parallelogram">
            <a:avLst>
              <a:gd name="adj" fmla="val 633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451" descr="lens"/>
          <p:cNvPicPr>
            <a:picLocks noChangeAspect="1" noChangeArrowheads="1"/>
          </p:cNvPicPr>
          <p:nvPr/>
        </p:nvPicPr>
        <p:blipFill>
          <a:blip r:embed="rId3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87" y="1358900"/>
            <a:ext cx="2946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562600" y="5022850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Height / Roll </a:t>
            </a:r>
          </a:p>
          <a:p>
            <a:r>
              <a:rPr lang="en-US" dirty="0"/>
              <a:t>Adjustment jacks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72887" y="4095750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</a:t>
            </a:r>
          </a:p>
          <a:p>
            <a:r>
              <a:rPr lang="en-US" dirty="0"/>
              <a:t>Adjustment Jack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84800" y="3785284"/>
            <a:ext cx="19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Telescope mount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46555" y="266923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Fiducials</a:t>
            </a:r>
          </a:p>
        </p:txBody>
      </p:sp>
      <p:cxnSp>
        <p:nvCxnSpPr>
          <p:cNvPr id="14" name="Straight Arrow Connector 13"/>
          <p:cNvCxnSpPr>
            <a:stCxn id="13" idx="2"/>
          </p:cNvCxnSpPr>
          <p:nvPr/>
        </p:nvCxnSpPr>
        <p:spPr>
          <a:xfrm>
            <a:off x="3694141" y="3038564"/>
            <a:ext cx="934029" cy="638086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460750" y="4191000"/>
            <a:ext cx="628650" cy="196850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619500" y="3050748"/>
            <a:ext cx="703291" cy="517952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5213350" y="5003800"/>
            <a:ext cx="349250" cy="196850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4381500" y="4902200"/>
            <a:ext cx="1181100" cy="443815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1"/>
          </p:cNvCxnSpPr>
          <p:nvPr/>
        </p:nvCxnSpPr>
        <p:spPr>
          <a:xfrm flipH="1" flipV="1">
            <a:off x="4908551" y="3727450"/>
            <a:ext cx="476249" cy="242500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4489" y="3568700"/>
            <a:ext cx="221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Fresnel Lens Target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2911605" y="3848700"/>
            <a:ext cx="1649149" cy="330788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1793236" y="2629194"/>
            <a:ext cx="531155" cy="939506"/>
          </a:xfrm>
          <a:prstGeom prst="straightConnector1">
            <a:avLst/>
          </a:prstGeom>
          <a:ln w="15875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ooter Placeholder 11">
            <a:extLst>
              <a:ext uri="{FF2B5EF4-FFF2-40B4-BE49-F238E27FC236}">
                <a16:creationId xmlns:a16="http://schemas.microsoft.com/office/drawing/2014/main" id="{DA938F64-57DF-4DA2-AA00-2D4F9081BB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445471" y="6400800"/>
            <a:ext cx="4440427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FCC week 2022</a:t>
            </a:r>
          </a:p>
          <a:p>
            <a:r>
              <a:rPr lang="en-US" dirty="0"/>
              <a:t>Paris, June 2022</a:t>
            </a:r>
          </a:p>
        </p:txBody>
      </p:sp>
    </p:spTree>
    <p:extLst>
      <p:ext uri="{BB962C8B-B14F-4D97-AF65-F5344CB8AC3E}">
        <p14:creationId xmlns:p14="http://schemas.microsoft.com/office/powerpoint/2010/main" val="38762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068F337658454290D0B923C9DF9B0B" ma:contentTypeVersion="0" ma:contentTypeDescription="Create a new document." ma:contentTypeScope="" ma:versionID="1711eaf4aa07b85300ce9df30faaf6d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8E59C2-D54B-4E24-B421-E45B95A765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C1B16AA-9221-46AE-B700-523442ABDABD}">
  <ds:schemaRefs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4DE3F1C6-E643-4597-BD68-C599B5629AD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82963</TotalTime>
  <Words>1214</Words>
  <Application>Microsoft Office PowerPoint</Application>
  <PresentationFormat>On-screen Show (4:3)</PresentationFormat>
  <Paragraphs>244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ＭＳ Ｐゴシック</vt:lpstr>
      <vt:lpstr>Arial</vt:lpstr>
      <vt:lpstr>Arial Unicode MS</vt:lpstr>
      <vt:lpstr>Cambria Math</vt:lpstr>
      <vt:lpstr>Helvetica</vt:lpstr>
      <vt:lpstr>Symbol</vt:lpstr>
      <vt:lpstr>Times New Roman</vt:lpstr>
      <vt:lpstr>Blank</vt:lpstr>
      <vt:lpstr>CorelDRAW</vt:lpstr>
      <vt:lpstr>Alignment network error propagation and alignment FCC week 2022, June 1st 2022</vt:lpstr>
      <vt:lpstr>Content</vt:lpstr>
      <vt:lpstr>Alignment steps </vt:lpstr>
      <vt:lpstr>Error Propagation - Vertical</vt:lpstr>
      <vt:lpstr>Error Propagation - Horizontal</vt:lpstr>
      <vt:lpstr>Issues with error propagation for tunnel measurements</vt:lpstr>
      <vt:lpstr>Simulations for 100km ring – conventional system </vt:lpstr>
      <vt:lpstr>SLAC - Reference Network –  Linac Laser Alignment System (LLAS)</vt:lpstr>
      <vt:lpstr>Linac Alignment System - Girder</vt:lpstr>
      <vt:lpstr>LCLSII – Cryomodule installation - Reconfigure LLAS</vt:lpstr>
      <vt:lpstr>Conventional Alignment Network S0-S30 – Layout</vt:lpstr>
      <vt:lpstr>Alignment Network S0-S30 - Measurements</vt:lpstr>
      <vt:lpstr>Alignment Network S0-S30 – Results (1)</vt:lpstr>
      <vt:lpstr>SLAC LCLS – 1km new construction</vt:lpstr>
      <vt:lpstr>Network Measurements –  Portable Wire Measurement System</vt:lpstr>
      <vt:lpstr>LCLS-I Portable Wire Results</vt:lpstr>
      <vt:lpstr>Alignment tolerances</vt:lpstr>
      <vt:lpstr>Alignment Network – Building stability</vt:lpstr>
      <vt:lpstr>Alignment Network – Building stability</vt:lpstr>
      <vt:lpstr>FCC-ee alignment mini-workshop </vt:lpstr>
      <vt:lpstr>Summary</vt:lpstr>
    </vt:vector>
  </TitlesOfParts>
  <Company>SLAC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ICD MR Presentation - Axel</dc:title>
  <dc:creator>FACET</dc:creator>
  <cp:lastModifiedBy>Gassner, Georg L.</cp:lastModifiedBy>
  <cp:revision>2500</cp:revision>
  <cp:lastPrinted>2013-05-01T00:31:17Z</cp:lastPrinted>
  <dcterms:created xsi:type="dcterms:W3CDTF">2009-11-23T23:38:17Z</dcterms:created>
  <dcterms:modified xsi:type="dcterms:W3CDTF">2022-06-01T00:48:12Z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0x010100CA068F337658454290D0B923C9DF9B0B</vt:lpwstr>
  </property>
  <property fmtid="{D5CDD505-2E9C-101B-9397-08002B2CF9AE}" pid="3" name="DocType">
    <vt:lpwstr>Presentation</vt:lpwstr>
  </property>
  <property fmtid="{D5CDD505-2E9C-101B-9397-08002B2CF9AE}" pid="4" name="Plenary Agenda Item">
    <vt:lpwstr>7</vt:lpwstr>
  </property>
  <property fmtid="{D5CDD505-2E9C-101B-9397-08002B2CF9AE}" pid="5" name="Formatting Updated">
    <vt:lpwstr>true</vt:lpwstr>
  </property>
  <property fmtid="{D5CDD505-2E9C-101B-9397-08002B2CF9AE}" pid="6" name="Plenary Agenda">
    <vt:lpwstr>8</vt:lpwstr>
  </property>
  <property fmtid="{D5CDD505-2E9C-101B-9397-08002B2CF9AE}" pid="7" name="Order">
    <vt:r8>3300</vt:r8>
  </property>
  <property fmtid="{D5CDD505-2E9C-101B-9397-08002B2CF9AE}" pid="8" name="xd_ProgID">
    <vt:lpwstr/>
  </property>
  <property fmtid="{D5CDD505-2E9C-101B-9397-08002B2CF9AE}" pid="9" name="_CopySource">
    <vt:lpwstr>https://slacspace.slac.stanford.edu/sites/reviews/lclsii/CD2DR_Jun2012/Presentations/LCLS-II_CD-2_Breakout_Project_Managment_Schultz.pptx</vt:lpwstr>
  </property>
  <property fmtid="{D5CDD505-2E9C-101B-9397-08002B2CF9AE}" pid="10" name="TemplateUrl">
    <vt:lpwstr/>
  </property>
</Properties>
</file>