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384" r:id="rId2"/>
    <p:sldId id="385" r:id="rId3"/>
    <p:sldId id="830" r:id="rId4"/>
    <p:sldId id="831" r:id="rId5"/>
    <p:sldId id="376" r:id="rId6"/>
    <p:sldId id="285" r:id="rId7"/>
    <p:sldId id="387" r:id="rId8"/>
    <p:sldId id="286" r:id="rId9"/>
    <p:sldId id="386" r:id="rId10"/>
    <p:sldId id="264" r:id="rId11"/>
    <p:sldId id="825" r:id="rId12"/>
    <p:sldId id="826" r:id="rId13"/>
    <p:sldId id="827" r:id="rId14"/>
    <p:sldId id="383" r:id="rId15"/>
    <p:sldId id="267" r:id="rId16"/>
    <p:sldId id="279" r:id="rId17"/>
    <p:sldId id="382" r:id="rId18"/>
    <p:sldId id="276" r:id="rId19"/>
    <p:sldId id="278" r:id="rId20"/>
    <p:sldId id="828" r:id="rId21"/>
    <p:sldId id="257" r:id="rId22"/>
    <p:sldId id="260" r:id="rId23"/>
    <p:sldId id="261" r:id="rId24"/>
    <p:sldId id="263" r:id="rId25"/>
    <p:sldId id="262" r:id="rId26"/>
    <p:sldId id="832" r:id="rId27"/>
    <p:sldId id="834" r:id="rId28"/>
    <p:sldId id="280" r:id="rId29"/>
    <p:sldId id="833" r:id="rId30"/>
    <p:sldId id="266" r:id="rId31"/>
    <p:sldId id="281" r:id="rId32"/>
    <p:sldId id="282" r:id="rId33"/>
    <p:sldId id="283" r:id="rId34"/>
    <p:sldId id="284" r:id="rId35"/>
    <p:sldId id="829" r:id="rId3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5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74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Workspaces\m\mmorrone_v2\FCC%20beam%20screen\FCC-ee\Input\FCC-ee_ABS1_4Marco_Z_Gaussian_fi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Power density on the FCC-ee</a:t>
            </a:r>
            <a:r>
              <a:rPr lang="en-US" baseline="0"/>
              <a:t> absorber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'modified data'!$G$1</c:f>
              <c:strCache>
                <c:ptCount val="1"/>
                <c:pt idx="0">
                  <c:v>W/mm2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'modified data'!$E$2:$E$201</c:f>
              <c:numCache>
                <c:formatCode>General</c:formatCode>
                <c:ptCount val="200"/>
                <c:pt idx="0">
                  <c:v>-3.1881900000000001</c:v>
                </c:pt>
                <c:pt idx="1">
                  <c:v>-3.1563080999999999</c:v>
                </c:pt>
                <c:pt idx="2">
                  <c:v>-3.1244262000000003</c:v>
                </c:pt>
                <c:pt idx="3">
                  <c:v>-3.0925443000000001</c:v>
                </c:pt>
                <c:pt idx="4">
                  <c:v>-3.0606624</c:v>
                </c:pt>
                <c:pt idx="5">
                  <c:v>-3.0287804999999999</c:v>
                </c:pt>
                <c:pt idx="6">
                  <c:v>-2.9968985999999997</c:v>
                </c:pt>
                <c:pt idx="7">
                  <c:v>-2.9650167000000001</c:v>
                </c:pt>
                <c:pt idx="8">
                  <c:v>-2.9331348000000004</c:v>
                </c:pt>
                <c:pt idx="9">
                  <c:v>-2.9012528999999998</c:v>
                </c:pt>
                <c:pt idx="10">
                  <c:v>-2.8693710000000001</c:v>
                </c:pt>
                <c:pt idx="11">
                  <c:v>-2.8374891</c:v>
                </c:pt>
                <c:pt idx="12">
                  <c:v>-2.8056071999999999</c:v>
                </c:pt>
                <c:pt idx="13">
                  <c:v>-2.7737253000000002</c:v>
                </c:pt>
                <c:pt idx="14">
                  <c:v>-2.7418434000000005</c:v>
                </c:pt>
                <c:pt idx="15">
                  <c:v>-2.7099614999999999</c:v>
                </c:pt>
                <c:pt idx="16">
                  <c:v>-2.6780796000000002</c:v>
                </c:pt>
                <c:pt idx="17">
                  <c:v>-2.6461976999999997</c:v>
                </c:pt>
                <c:pt idx="18">
                  <c:v>-2.6143158</c:v>
                </c:pt>
                <c:pt idx="19">
                  <c:v>-2.5824339000000003</c:v>
                </c:pt>
                <c:pt idx="20">
                  <c:v>-2.5505519999999997</c:v>
                </c:pt>
                <c:pt idx="21">
                  <c:v>-2.5186701</c:v>
                </c:pt>
                <c:pt idx="22">
                  <c:v>-2.4867881999999999</c:v>
                </c:pt>
                <c:pt idx="23">
                  <c:v>-2.4549062999999998</c:v>
                </c:pt>
                <c:pt idx="24">
                  <c:v>-2.4230244000000001</c:v>
                </c:pt>
                <c:pt idx="25">
                  <c:v>-2.3911424999999999</c:v>
                </c:pt>
                <c:pt idx="26">
                  <c:v>-2.3592605999999998</c:v>
                </c:pt>
                <c:pt idx="27">
                  <c:v>-2.3273787000000001</c:v>
                </c:pt>
                <c:pt idx="28">
                  <c:v>-2.2954968</c:v>
                </c:pt>
                <c:pt idx="29">
                  <c:v>-2.2636148999999999</c:v>
                </c:pt>
                <c:pt idx="30">
                  <c:v>-2.2317329999999997</c:v>
                </c:pt>
                <c:pt idx="31">
                  <c:v>-2.1998511000000001</c:v>
                </c:pt>
                <c:pt idx="32">
                  <c:v>-2.1679691999999999</c:v>
                </c:pt>
                <c:pt idx="33">
                  <c:v>-2.1360872999999998</c:v>
                </c:pt>
                <c:pt idx="34">
                  <c:v>-2.1042053999999997</c:v>
                </c:pt>
                <c:pt idx="35">
                  <c:v>-2.0723235</c:v>
                </c:pt>
                <c:pt idx="36">
                  <c:v>-2.0404415999999999</c:v>
                </c:pt>
                <c:pt idx="37">
                  <c:v>-2.0085597000000002</c:v>
                </c:pt>
                <c:pt idx="38">
                  <c:v>-1.9766777999999998</c:v>
                </c:pt>
                <c:pt idx="39">
                  <c:v>-1.9447959000000001</c:v>
                </c:pt>
                <c:pt idx="40">
                  <c:v>-1.912914</c:v>
                </c:pt>
                <c:pt idx="41">
                  <c:v>-1.8810320999999999</c:v>
                </c:pt>
                <c:pt idx="42">
                  <c:v>-1.8491502000000002</c:v>
                </c:pt>
                <c:pt idx="43">
                  <c:v>-1.8172683000000001</c:v>
                </c:pt>
                <c:pt idx="44">
                  <c:v>-1.7853863999999999</c:v>
                </c:pt>
                <c:pt idx="45">
                  <c:v>-1.7535045</c:v>
                </c:pt>
                <c:pt idx="46">
                  <c:v>-1.7216226000000001</c:v>
                </c:pt>
                <c:pt idx="47">
                  <c:v>-1.6897407</c:v>
                </c:pt>
                <c:pt idx="48">
                  <c:v>-1.6578588000000001</c:v>
                </c:pt>
                <c:pt idx="49">
                  <c:v>-1.6259768999999999</c:v>
                </c:pt>
                <c:pt idx="50">
                  <c:v>-1.594095</c:v>
                </c:pt>
                <c:pt idx="51">
                  <c:v>-1.5622131000000001</c:v>
                </c:pt>
                <c:pt idx="52">
                  <c:v>-1.5303312</c:v>
                </c:pt>
                <c:pt idx="53">
                  <c:v>-1.4984492999999999</c:v>
                </c:pt>
                <c:pt idx="54">
                  <c:v>-1.4665674000000002</c:v>
                </c:pt>
                <c:pt idx="55">
                  <c:v>-1.4346855000000001</c:v>
                </c:pt>
                <c:pt idx="56">
                  <c:v>-1.4028035999999999</c:v>
                </c:pt>
                <c:pt idx="57">
                  <c:v>-1.3709217000000002</c:v>
                </c:pt>
                <c:pt idx="58">
                  <c:v>-1.3390398000000001</c:v>
                </c:pt>
                <c:pt idx="59">
                  <c:v>-1.3071579</c:v>
                </c:pt>
                <c:pt idx="60">
                  <c:v>-1.2752759999999999</c:v>
                </c:pt>
                <c:pt idx="61">
                  <c:v>-1.2433940999999999</c:v>
                </c:pt>
                <c:pt idx="62">
                  <c:v>-1.2115122</c:v>
                </c:pt>
                <c:pt idx="63">
                  <c:v>-1.1796302999999999</c:v>
                </c:pt>
                <c:pt idx="64">
                  <c:v>-1.1477484</c:v>
                </c:pt>
                <c:pt idx="65">
                  <c:v>-1.1158664999999999</c:v>
                </c:pt>
                <c:pt idx="66">
                  <c:v>-1.0839846</c:v>
                </c:pt>
                <c:pt idx="67">
                  <c:v>-1.0521026999999998</c:v>
                </c:pt>
                <c:pt idx="68">
                  <c:v>-1.0202207999999999</c:v>
                </c:pt>
                <c:pt idx="69">
                  <c:v>-0.98833889999999991</c:v>
                </c:pt>
                <c:pt idx="70">
                  <c:v>-0.956457</c:v>
                </c:pt>
                <c:pt idx="71">
                  <c:v>-0.92457510000000009</c:v>
                </c:pt>
                <c:pt idx="72">
                  <c:v>-0.89269319999999996</c:v>
                </c:pt>
                <c:pt idx="73">
                  <c:v>-0.86081130000000006</c:v>
                </c:pt>
                <c:pt idx="74">
                  <c:v>-0.82892940000000004</c:v>
                </c:pt>
                <c:pt idx="75">
                  <c:v>-0.79704750000000002</c:v>
                </c:pt>
                <c:pt idx="76">
                  <c:v>-0.7651656</c:v>
                </c:pt>
                <c:pt idx="77">
                  <c:v>-0.73328370000000009</c:v>
                </c:pt>
                <c:pt idx="78">
                  <c:v>-0.70140179999999996</c:v>
                </c:pt>
                <c:pt idx="79">
                  <c:v>-0.66951990000000006</c:v>
                </c:pt>
                <c:pt idx="80">
                  <c:v>-0.63763799999999993</c:v>
                </c:pt>
                <c:pt idx="81">
                  <c:v>-0.60575610000000002</c:v>
                </c:pt>
                <c:pt idx="82">
                  <c:v>-0.5738742</c:v>
                </c:pt>
                <c:pt idx="83">
                  <c:v>-0.54199229999999998</c:v>
                </c:pt>
                <c:pt idx="84">
                  <c:v>-0.51011039999999996</c:v>
                </c:pt>
                <c:pt idx="85">
                  <c:v>-0.4782285</c:v>
                </c:pt>
                <c:pt idx="86">
                  <c:v>-0.44634659999999998</c:v>
                </c:pt>
                <c:pt idx="87">
                  <c:v>-0.41446470000000002</c:v>
                </c:pt>
                <c:pt idx="88">
                  <c:v>-0.3825828</c:v>
                </c:pt>
                <c:pt idx="89">
                  <c:v>-0.35070089999999998</c:v>
                </c:pt>
                <c:pt idx="90">
                  <c:v>-0.31881899999999996</c:v>
                </c:pt>
                <c:pt idx="91">
                  <c:v>-0.2869371</c:v>
                </c:pt>
                <c:pt idx="92">
                  <c:v>-0.25505519999999998</c:v>
                </c:pt>
                <c:pt idx="93">
                  <c:v>-0.22317329999999999</c:v>
                </c:pt>
                <c:pt idx="94">
                  <c:v>-0.1912914</c:v>
                </c:pt>
                <c:pt idx="95">
                  <c:v>-0.15940949999999998</c:v>
                </c:pt>
                <c:pt idx="96">
                  <c:v>-0.12752759999999999</c:v>
                </c:pt>
                <c:pt idx="97">
                  <c:v>-9.56457E-2</c:v>
                </c:pt>
                <c:pt idx="98">
                  <c:v>-6.3763799999999995E-2</c:v>
                </c:pt>
                <c:pt idx="99">
                  <c:v>-3.1881899999999998E-2</c:v>
                </c:pt>
                <c:pt idx="100">
                  <c:v>3.1881899999999998E-2</c:v>
                </c:pt>
                <c:pt idx="101">
                  <c:v>6.3763799999999995E-2</c:v>
                </c:pt>
                <c:pt idx="102">
                  <c:v>9.56457E-2</c:v>
                </c:pt>
                <c:pt idx="103">
                  <c:v>0.12752759999999999</c:v>
                </c:pt>
                <c:pt idx="104">
                  <c:v>0.15940949999999998</c:v>
                </c:pt>
                <c:pt idx="105">
                  <c:v>0.1912914</c:v>
                </c:pt>
                <c:pt idx="106">
                  <c:v>0.22317329999999999</c:v>
                </c:pt>
                <c:pt idx="107">
                  <c:v>0.25505519999999998</c:v>
                </c:pt>
                <c:pt idx="108">
                  <c:v>0.2869371</c:v>
                </c:pt>
                <c:pt idx="109">
                  <c:v>0.31881899999999996</c:v>
                </c:pt>
                <c:pt idx="110">
                  <c:v>0.35070089999999998</c:v>
                </c:pt>
                <c:pt idx="111">
                  <c:v>0.3825828</c:v>
                </c:pt>
                <c:pt idx="112">
                  <c:v>0.41446470000000002</c:v>
                </c:pt>
                <c:pt idx="113">
                  <c:v>0.44634659999999998</c:v>
                </c:pt>
                <c:pt idx="114">
                  <c:v>0.4782285</c:v>
                </c:pt>
                <c:pt idx="115">
                  <c:v>0.51011039999999996</c:v>
                </c:pt>
                <c:pt idx="116">
                  <c:v>0.54199229999999998</c:v>
                </c:pt>
                <c:pt idx="117">
                  <c:v>0.5738742</c:v>
                </c:pt>
                <c:pt idx="118">
                  <c:v>0.60575610000000002</c:v>
                </c:pt>
                <c:pt idx="119">
                  <c:v>0.63763799999999993</c:v>
                </c:pt>
                <c:pt idx="120">
                  <c:v>0.66951990000000006</c:v>
                </c:pt>
                <c:pt idx="121">
                  <c:v>0.70140179999999996</c:v>
                </c:pt>
                <c:pt idx="122">
                  <c:v>0.73328370000000009</c:v>
                </c:pt>
                <c:pt idx="123">
                  <c:v>0.7651656</c:v>
                </c:pt>
                <c:pt idx="124">
                  <c:v>0.79704750000000002</c:v>
                </c:pt>
                <c:pt idx="125">
                  <c:v>0.82892940000000004</c:v>
                </c:pt>
                <c:pt idx="126">
                  <c:v>0.86081130000000006</c:v>
                </c:pt>
                <c:pt idx="127">
                  <c:v>0.89269319999999996</c:v>
                </c:pt>
                <c:pt idx="128">
                  <c:v>0.92457510000000009</c:v>
                </c:pt>
                <c:pt idx="129">
                  <c:v>0.956457</c:v>
                </c:pt>
                <c:pt idx="130">
                  <c:v>0.98833889999999991</c:v>
                </c:pt>
                <c:pt idx="131">
                  <c:v>1.0202207999999999</c:v>
                </c:pt>
                <c:pt idx="132">
                  <c:v>1.0521026999999998</c:v>
                </c:pt>
                <c:pt idx="133">
                  <c:v>1.0839846</c:v>
                </c:pt>
                <c:pt idx="134">
                  <c:v>1.1158664999999999</c:v>
                </c:pt>
                <c:pt idx="135">
                  <c:v>1.1477484</c:v>
                </c:pt>
                <c:pt idx="136">
                  <c:v>1.1796302999999999</c:v>
                </c:pt>
                <c:pt idx="137">
                  <c:v>1.2115122</c:v>
                </c:pt>
                <c:pt idx="138">
                  <c:v>1.2433940999999999</c:v>
                </c:pt>
                <c:pt idx="139">
                  <c:v>1.2752759999999999</c:v>
                </c:pt>
                <c:pt idx="140">
                  <c:v>1.3071579</c:v>
                </c:pt>
                <c:pt idx="141">
                  <c:v>1.3390398000000001</c:v>
                </c:pt>
                <c:pt idx="142">
                  <c:v>1.3709217000000002</c:v>
                </c:pt>
                <c:pt idx="143">
                  <c:v>1.4028035999999999</c:v>
                </c:pt>
                <c:pt idx="144">
                  <c:v>1.4346855000000001</c:v>
                </c:pt>
                <c:pt idx="145">
                  <c:v>1.4665674000000002</c:v>
                </c:pt>
                <c:pt idx="146">
                  <c:v>1.4984492999999999</c:v>
                </c:pt>
                <c:pt idx="147">
                  <c:v>1.5303312</c:v>
                </c:pt>
                <c:pt idx="148">
                  <c:v>1.5622131000000001</c:v>
                </c:pt>
                <c:pt idx="149">
                  <c:v>1.594095</c:v>
                </c:pt>
                <c:pt idx="150">
                  <c:v>1.6259768999999999</c:v>
                </c:pt>
                <c:pt idx="151">
                  <c:v>1.6578588000000001</c:v>
                </c:pt>
                <c:pt idx="152">
                  <c:v>1.6897407</c:v>
                </c:pt>
                <c:pt idx="153">
                  <c:v>1.7216226000000001</c:v>
                </c:pt>
                <c:pt idx="154">
                  <c:v>1.7535045</c:v>
                </c:pt>
                <c:pt idx="155">
                  <c:v>1.7853863999999999</c:v>
                </c:pt>
                <c:pt idx="156">
                  <c:v>1.8172683000000001</c:v>
                </c:pt>
                <c:pt idx="157">
                  <c:v>1.8491502000000002</c:v>
                </c:pt>
                <c:pt idx="158">
                  <c:v>1.8810320999999999</c:v>
                </c:pt>
                <c:pt idx="159">
                  <c:v>1.912914</c:v>
                </c:pt>
                <c:pt idx="160">
                  <c:v>1.9447959000000001</c:v>
                </c:pt>
                <c:pt idx="161">
                  <c:v>1.9766777999999998</c:v>
                </c:pt>
                <c:pt idx="162">
                  <c:v>2.0085597000000002</c:v>
                </c:pt>
                <c:pt idx="163">
                  <c:v>2.0404415999999999</c:v>
                </c:pt>
                <c:pt idx="164">
                  <c:v>2.0723235</c:v>
                </c:pt>
                <c:pt idx="165">
                  <c:v>2.1042053999999997</c:v>
                </c:pt>
                <c:pt idx="166">
                  <c:v>2.1360872999999998</c:v>
                </c:pt>
                <c:pt idx="167">
                  <c:v>2.1679691999999999</c:v>
                </c:pt>
                <c:pt idx="168">
                  <c:v>2.1998511000000001</c:v>
                </c:pt>
                <c:pt idx="169">
                  <c:v>2.2317329999999997</c:v>
                </c:pt>
                <c:pt idx="170">
                  <c:v>2.2636148999999999</c:v>
                </c:pt>
                <c:pt idx="171">
                  <c:v>2.2954968</c:v>
                </c:pt>
                <c:pt idx="172">
                  <c:v>2.3273787000000001</c:v>
                </c:pt>
                <c:pt idx="173">
                  <c:v>2.3592605999999998</c:v>
                </c:pt>
                <c:pt idx="174">
                  <c:v>2.3911424999999999</c:v>
                </c:pt>
                <c:pt idx="175">
                  <c:v>2.4230244000000001</c:v>
                </c:pt>
                <c:pt idx="176">
                  <c:v>2.4549062999999998</c:v>
                </c:pt>
                <c:pt idx="177">
                  <c:v>2.4867881999999999</c:v>
                </c:pt>
                <c:pt idx="178">
                  <c:v>2.5186701</c:v>
                </c:pt>
                <c:pt idx="179">
                  <c:v>2.5505519999999997</c:v>
                </c:pt>
                <c:pt idx="180">
                  <c:v>2.5824339000000003</c:v>
                </c:pt>
                <c:pt idx="181">
                  <c:v>2.6143158</c:v>
                </c:pt>
                <c:pt idx="182">
                  <c:v>2.6461976999999997</c:v>
                </c:pt>
                <c:pt idx="183">
                  <c:v>2.6780796000000002</c:v>
                </c:pt>
                <c:pt idx="184">
                  <c:v>2.7099614999999999</c:v>
                </c:pt>
                <c:pt idx="185">
                  <c:v>2.7418434000000005</c:v>
                </c:pt>
                <c:pt idx="186">
                  <c:v>2.7737253000000002</c:v>
                </c:pt>
                <c:pt idx="187">
                  <c:v>2.8056071999999999</c:v>
                </c:pt>
                <c:pt idx="188">
                  <c:v>2.8374891</c:v>
                </c:pt>
                <c:pt idx="189">
                  <c:v>2.8693710000000001</c:v>
                </c:pt>
                <c:pt idx="190">
                  <c:v>2.9012528999999998</c:v>
                </c:pt>
                <c:pt idx="191">
                  <c:v>2.9331348000000004</c:v>
                </c:pt>
                <c:pt idx="192">
                  <c:v>2.9650167000000001</c:v>
                </c:pt>
                <c:pt idx="193">
                  <c:v>2.9968985999999997</c:v>
                </c:pt>
                <c:pt idx="194">
                  <c:v>3.0287804999999999</c:v>
                </c:pt>
                <c:pt idx="195">
                  <c:v>3.0606624</c:v>
                </c:pt>
                <c:pt idx="196">
                  <c:v>3.0925443000000001</c:v>
                </c:pt>
                <c:pt idx="197">
                  <c:v>3.1244262000000003</c:v>
                </c:pt>
                <c:pt idx="198">
                  <c:v>3.1563080999999999</c:v>
                </c:pt>
                <c:pt idx="199">
                  <c:v>3.1881900000000001</c:v>
                </c:pt>
              </c:numCache>
            </c:numRef>
          </c:xVal>
          <c:yVal>
            <c:numRef>
              <c:f>'modified data'!$G$2:$G$201</c:f>
              <c:numCache>
                <c:formatCode>General</c:formatCode>
                <c:ptCount val="200"/>
                <c:pt idx="0">
                  <c:v>1.01563E-2</c:v>
                </c:pt>
                <c:pt idx="1">
                  <c:v>1.1175200000000001E-2</c:v>
                </c:pt>
                <c:pt idx="2">
                  <c:v>1.1839200000000001E-2</c:v>
                </c:pt>
                <c:pt idx="3">
                  <c:v>1.2445600000000001E-2</c:v>
                </c:pt>
                <c:pt idx="4">
                  <c:v>1.2926899999999998E-2</c:v>
                </c:pt>
                <c:pt idx="5">
                  <c:v>1.4155899999999999E-2</c:v>
                </c:pt>
                <c:pt idx="6">
                  <c:v>1.4644799999999999E-2</c:v>
                </c:pt>
                <c:pt idx="7">
                  <c:v>1.5804599999999999E-2</c:v>
                </c:pt>
                <c:pt idx="8">
                  <c:v>1.60719E-2</c:v>
                </c:pt>
                <c:pt idx="9">
                  <c:v>1.6301599999999999E-2</c:v>
                </c:pt>
                <c:pt idx="10">
                  <c:v>1.8041999999999999E-2</c:v>
                </c:pt>
                <c:pt idx="11">
                  <c:v>1.8128399999999999E-2</c:v>
                </c:pt>
                <c:pt idx="12">
                  <c:v>1.8556E-2</c:v>
                </c:pt>
                <c:pt idx="13">
                  <c:v>1.9969000000000001E-2</c:v>
                </c:pt>
                <c:pt idx="14">
                  <c:v>2.27488E-2</c:v>
                </c:pt>
                <c:pt idx="15">
                  <c:v>2.3039999999999998E-2</c:v>
                </c:pt>
                <c:pt idx="16">
                  <c:v>2.4779499999999999E-2</c:v>
                </c:pt>
                <c:pt idx="17">
                  <c:v>2.6547399999999999E-2</c:v>
                </c:pt>
                <c:pt idx="18">
                  <c:v>2.6696900000000003E-2</c:v>
                </c:pt>
                <c:pt idx="19">
                  <c:v>2.9244300000000001E-2</c:v>
                </c:pt>
                <c:pt idx="20">
                  <c:v>3.0779200000000003E-2</c:v>
                </c:pt>
                <c:pt idx="21">
                  <c:v>3.3441100000000001E-2</c:v>
                </c:pt>
                <c:pt idx="22">
                  <c:v>3.3463800000000002E-2</c:v>
                </c:pt>
                <c:pt idx="23">
                  <c:v>3.5445900000000002E-2</c:v>
                </c:pt>
                <c:pt idx="24">
                  <c:v>4.1253700000000004E-2</c:v>
                </c:pt>
                <c:pt idx="25">
                  <c:v>4.1502999999999998E-2</c:v>
                </c:pt>
                <c:pt idx="26">
                  <c:v>4.4401700000000002E-2</c:v>
                </c:pt>
                <c:pt idx="27">
                  <c:v>4.6016799999999997E-2</c:v>
                </c:pt>
                <c:pt idx="28">
                  <c:v>5.14692E-2</c:v>
                </c:pt>
                <c:pt idx="29">
                  <c:v>5.3408400000000002E-2</c:v>
                </c:pt>
                <c:pt idx="30">
                  <c:v>5.6919999999999998E-2</c:v>
                </c:pt>
                <c:pt idx="31">
                  <c:v>6.4036200000000001E-2</c:v>
                </c:pt>
                <c:pt idx="32">
                  <c:v>6.7305099999999993E-2</c:v>
                </c:pt>
                <c:pt idx="33">
                  <c:v>6.9350899999999993E-2</c:v>
                </c:pt>
                <c:pt idx="34">
                  <c:v>7.4018899999999999E-2</c:v>
                </c:pt>
                <c:pt idx="35">
                  <c:v>7.64793E-2</c:v>
                </c:pt>
                <c:pt idx="36">
                  <c:v>8.3932400000000004E-2</c:v>
                </c:pt>
                <c:pt idx="37">
                  <c:v>9.2090200000000011E-2</c:v>
                </c:pt>
                <c:pt idx="38">
                  <c:v>9.5589999999999994E-2</c:v>
                </c:pt>
                <c:pt idx="39">
                  <c:v>0.109129</c:v>
                </c:pt>
                <c:pt idx="40">
                  <c:v>0.11391899999999999</c:v>
                </c:pt>
                <c:pt idx="41">
                  <c:v>0.12695200000000001</c:v>
                </c:pt>
                <c:pt idx="42">
                  <c:v>0.14113899999999999</c:v>
                </c:pt>
                <c:pt idx="43">
                  <c:v>0.14424099999999998</c:v>
                </c:pt>
                <c:pt idx="44">
                  <c:v>0.156801</c:v>
                </c:pt>
                <c:pt idx="45">
                  <c:v>0.16315100000000002</c:v>
                </c:pt>
                <c:pt idx="46">
                  <c:v>0.187391</c:v>
                </c:pt>
                <c:pt idx="47">
                  <c:v>0.20646699999999998</c:v>
                </c:pt>
                <c:pt idx="48">
                  <c:v>0.21740500000000001</c:v>
                </c:pt>
                <c:pt idx="49">
                  <c:v>0.230242</c:v>
                </c:pt>
                <c:pt idx="50">
                  <c:v>0.25130800000000003</c:v>
                </c:pt>
                <c:pt idx="51">
                  <c:v>0.27161799999999997</c:v>
                </c:pt>
                <c:pt idx="52">
                  <c:v>0.29931000000000002</c:v>
                </c:pt>
                <c:pt idx="53">
                  <c:v>0.32994599999999996</c:v>
                </c:pt>
                <c:pt idx="54">
                  <c:v>0.36724699999999999</c:v>
                </c:pt>
                <c:pt idx="55">
                  <c:v>0.41389200000000004</c:v>
                </c:pt>
                <c:pt idx="56">
                  <c:v>0.446156</c:v>
                </c:pt>
                <c:pt idx="57">
                  <c:v>0.484097</c:v>
                </c:pt>
                <c:pt idx="58">
                  <c:v>0.53946399999999994</c:v>
                </c:pt>
                <c:pt idx="59">
                  <c:v>0.59090900000000002</c:v>
                </c:pt>
                <c:pt idx="60">
                  <c:v>0.66026899999999999</c:v>
                </c:pt>
                <c:pt idx="61">
                  <c:v>0.71383600000000003</c:v>
                </c:pt>
                <c:pt idx="62">
                  <c:v>0.809473</c:v>
                </c:pt>
                <c:pt idx="63">
                  <c:v>0.89495400000000003</c:v>
                </c:pt>
                <c:pt idx="64">
                  <c:v>1.01759</c:v>
                </c:pt>
                <c:pt idx="65">
                  <c:v>1.1080099999999999</c:v>
                </c:pt>
                <c:pt idx="66">
                  <c:v>1.2080200000000001</c:v>
                </c:pt>
                <c:pt idx="67">
                  <c:v>1.3535499999999998</c:v>
                </c:pt>
                <c:pt idx="68">
                  <c:v>1.53332</c:v>
                </c:pt>
                <c:pt idx="69">
                  <c:v>1.6697599999999999</c:v>
                </c:pt>
                <c:pt idx="70">
                  <c:v>1.84738</c:v>
                </c:pt>
                <c:pt idx="71">
                  <c:v>2.0858600000000003</c:v>
                </c:pt>
                <c:pt idx="72">
                  <c:v>2.3105500000000001</c:v>
                </c:pt>
                <c:pt idx="73">
                  <c:v>2.7230500000000002</c:v>
                </c:pt>
                <c:pt idx="74">
                  <c:v>2.8919900000000003</c:v>
                </c:pt>
                <c:pt idx="75">
                  <c:v>3.2161200000000001</c:v>
                </c:pt>
                <c:pt idx="76">
                  <c:v>3.6528500000000004</c:v>
                </c:pt>
                <c:pt idx="77">
                  <c:v>4.2614700000000001</c:v>
                </c:pt>
                <c:pt idx="78">
                  <c:v>4.7176</c:v>
                </c:pt>
                <c:pt idx="79">
                  <c:v>5.2468600000000007</c:v>
                </c:pt>
                <c:pt idx="80">
                  <c:v>5.89419</c:v>
                </c:pt>
                <c:pt idx="81">
                  <c:v>6.5800699999999992</c:v>
                </c:pt>
                <c:pt idx="82">
                  <c:v>7.3806600000000007</c:v>
                </c:pt>
                <c:pt idx="83">
                  <c:v>8.1117999999999988</c:v>
                </c:pt>
                <c:pt idx="84">
                  <c:v>9.1083599999999993</c:v>
                </c:pt>
                <c:pt idx="85">
                  <c:v>10.027699999999999</c:v>
                </c:pt>
                <c:pt idx="86">
                  <c:v>11.364100000000001</c:v>
                </c:pt>
                <c:pt idx="87">
                  <c:v>12.1494</c:v>
                </c:pt>
                <c:pt idx="88">
                  <c:v>13.6752</c:v>
                </c:pt>
                <c:pt idx="89">
                  <c:v>15.204500000000001</c:v>
                </c:pt>
                <c:pt idx="90">
                  <c:v>16.030200000000001</c:v>
                </c:pt>
                <c:pt idx="91">
                  <c:v>17.610799999999998</c:v>
                </c:pt>
                <c:pt idx="92">
                  <c:v>18.459199999999999</c:v>
                </c:pt>
                <c:pt idx="93">
                  <c:v>20.0749</c:v>
                </c:pt>
                <c:pt idx="94">
                  <c:v>20.364999999999998</c:v>
                </c:pt>
                <c:pt idx="95">
                  <c:v>21.451000000000001</c:v>
                </c:pt>
                <c:pt idx="96">
                  <c:v>22.2363</c:v>
                </c:pt>
                <c:pt idx="97">
                  <c:v>23.3185</c:v>
                </c:pt>
                <c:pt idx="98">
                  <c:v>23.542300000000001</c:v>
                </c:pt>
                <c:pt idx="99">
                  <c:v>24.034600000000001</c:v>
                </c:pt>
                <c:pt idx="100">
                  <c:v>24.034600000000001</c:v>
                </c:pt>
                <c:pt idx="101">
                  <c:v>23.542300000000001</c:v>
                </c:pt>
                <c:pt idx="102">
                  <c:v>23.3185</c:v>
                </c:pt>
                <c:pt idx="103">
                  <c:v>22.2363</c:v>
                </c:pt>
                <c:pt idx="104">
                  <c:v>21.451000000000001</c:v>
                </c:pt>
                <c:pt idx="105">
                  <c:v>20.364999999999998</c:v>
                </c:pt>
                <c:pt idx="106">
                  <c:v>20.0749</c:v>
                </c:pt>
                <c:pt idx="107">
                  <c:v>18.459199999999999</c:v>
                </c:pt>
                <c:pt idx="108">
                  <c:v>17.610799999999998</c:v>
                </c:pt>
                <c:pt idx="109">
                  <c:v>16.030200000000001</c:v>
                </c:pt>
                <c:pt idx="110">
                  <c:v>15.204500000000001</c:v>
                </c:pt>
                <c:pt idx="111">
                  <c:v>13.6752</c:v>
                </c:pt>
                <c:pt idx="112">
                  <c:v>12.1494</c:v>
                </c:pt>
                <c:pt idx="113">
                  <c:v>11.364100000000001</c:v>
                </c:pt>
                <c:pt idx="114">
                  <c:v>10.027699999999999</c:v>
                </c:pt>
                <c:pt idx="115">
                  <c:v>9.1083599999999993</c:v>
                </c:pt>
                <c:pt idx="116">
                  <c:v>8.1117999999999988</c:v>
                </c:pt>
                <c:pt idx="117">
                  <c:v>7.3806600000000007</c:v>
                </c:pt>
                <c:pt idx="118">
                  <c:v>6.5800699999999992</c:v>
                </c:pt>
                <c:pt idx="119">
                  <c:v>5.89419</c:v>
                </c:pt>
                <c:pt idx="120">
                  <c:v>5.2468600000000007</c:v>
                </c:pt>
                <c:pt idx="121">
                  <c:v>4.7176</c:v>
                </c:pt>
                <c:pt idx="122">
                  <c:v>4.2614700000000001</c:v>
                </c:pt>
                <c:pt idx="123">
                  <c:v>3.6528500000000004</c:v>
                </c:pt>
                <c:pt idx="124">
                  <c:v>3.2161200000000001</c:v>
                </c:pt>
                <c:pt idx="125">
                  <c:v>2.8919900000000003</c:v>
                </c:pt>
                <c:pt idx="126">
                  <c:v>2.7230500000000002</c:v>
                </c:pt>
                <c:pt idx="127">
                  <c:v>2.3105500000000001</c:v>
                </c:pt>
                <c:pt idx="128">
                  <c:v>2.0858600000000003</c:v>
                </c:pt>
                <c:pt idx="129">
                  <c:v>1.84738</c:v>
                </c:pt>
                <c:pt idx="130">
                  <c:v>1.6697599999999999</c:v>
                </c:pt>
                <c:pt idx="131">
                  <c:v>1.53332</c:v>
                </c:pt>
                <c:pt idx="132">
                  <c:v>1.3535499999999998</c:v>
                </c:pt>
                <c:pt idx="133">
                  <c:v>1.2080200000000001</c:v>
                </c:pt>
                <c:pt idx="134">
                  <c:v>1.1080099999999999</c:v>
                </c:pt>
                <c:pt idx="135">
                  <c:v>1.01759</c:v>
                </c:pt>
                <c:pt idx="136">
                  <c:v>0.89495400000000003</c:v>
                </c:pt>
                <c:pt idx="137">
                  <c:v>0.809473</c:v>
                </c:pt>
                <c:pt idx="138">
                  <c:v>0.71383600000000003</c:v>
                </c:pt>
                <c:pt idx="139">
                  <c:v>0.66026899999999999</c:v>
                </c:pt>
                <c:pt idx="140">
                  <c:v>0.59090900000000002</c:v>
                </c:pt>
                <c:pt idx="141">
                  <c:v>0.53946399999999994</c:v>
                </c:pt>
                <c:pt idx="142">
                  <c:v>0.484097</c:v>
                </c:pt>
                <c:pt idx="143">
                  <c:v>0.446156</c:v>
                </c:pt>
                <c:pt idx="144">
                  <c:v>0.41389200000000004</c:v>
                </c:pt>
                <c:pt idx="145">
                  <c:v>0.36724699999999999</c:v>
                </c:pt>
                <c:pt idx="146">
                  <c:v>0.32994599999999996</c:v>
                </c:pt>
                <c:pt idx="147">
                  <c:v>0.29931000000000002</c:v>
                </c:pt>
                <c:pt idx="148">
                  <c:v>0.27161799999999997</c:v>
                </c:pt>
                <c:pt idx="149">
                  <c:v>0.25130800000000003</c:v>
                </c:pt>
                <c:pt idx="150">
                  <c:v>0.230242</c:v>
                </c:pt>
                <c:pt idx="151">
                  <c:v>0.21740500000000001</c:v>
                </c:pt>
                <c:pt idx="152">
                  <c:v>0.20646699999999998</c:v>
                </c:pt>
                <c:pt idx="153">
                  <c:v>0.187391</c:v>
                </c:pt>
                <c:pt idx="154">
                  <c:v>0.16315100000000002</c:v>
                </c:pt>
                <c:pt idx="155">
                  <c:v>0.156801</c:v>
                </c:pt>
                <c:pt idx="156">
                  <c:v>0.14424099999999998</c:v>
                </c:pt>
                <c:pt idx="157">
                  <c:v>0.14113899999999999</c:v>
                </c:pt>
                <c:pt idx="158">
                  <c:v>0.12695200000000001</c:v>
                </c:pt>
                <c:pt idx="159">
                  <c:v>0.11391899999999999</c:v>
                </c:pt>
                <c:pt idx="160">
                  <c:v>0.109129</c:v>
                </c:pt>
                <c:pt idx="161">
                  <c:v>9.5589999999999994E-2</c:v>
                </c:pt>
                <c:pt idx="162">
                  <c:v>9.2090200000000011E-2</c:v>
                </c:pt>
                <c:pt idx="163">
                  <c:v>8.3932400000000004E-2</c:v>
                </c:pt>
                <c:pt idx="164">
                  <c:v>7.4018899999999999E-2</c:v>
                </c:pt>
                <c:pt idx="165">
                  <c:v>7.64793E-2</c:v>
                </c:pt>
                <c:pt idx="166">
                  <c:v>6.9350899999999993E-2</c:v>
                </c:pt>
                <c:pt idx="167">
                  <c:v>6.7305099999999993E-2</c:v>
                </c:pt>
                <c:pt idx="168">
                  <c:v>6.4036200000000001E-2</c:v>
                </c:pt>
                <c:pt idx="169">
                  <c:v>5.6919999999999998E-2</c:v>
                </c:pt>
                <c:pt idx="170">
                  <c:v>5.3408400000000002E-2</c:v>
                </c:pt>
                <c:pt idx="171">
                  <c:v>5.14692E-2</c:v>
                </c:pt>
                <c:pt idx="172">
                  <c:v>4.6016799999999997E-2</c:v>
                </c:pt>
                <c:pt idx="173">
                  <c:v>4.4401700000000002E-2</c:v>
                </c:pt>
                <c:pt idx="174">
                  <c:v>4.1253700000000004E-2</c:v>
                </c:pt>
                <c:pt idx="175">
                  <c:v>4.1502999999999998E-2</c:v>
                </c:pt>
                <c:pt idx="176">
                  <c:v>3.5445900000000002E-2</c:v>
                </c:pt>
                <c:pt idx="177">
                  <c:v>3.3463800000000002E-2</c:v>
                </c:pt>
                <c:pt idx="178">
                  <c:v>3.3441100000000001E-2</c:v>
                </c:pt>
                <c:pt idx="179">
                  <c:v>3.0779200000000003E-2</c:v>
                </c:pt>
                <c:pt idx="180">
                  <c:v>2.9244300000000001E-2</c:v>
                </c:pt>
                <c:pt idx="181">
                  <c:v>2.6547399999999999E-2</c:v>
                </c:pt>
                <c:pt idx="182">
                  <c:v>2.6696900000000003E-2</c:v>
                </c:pt>
                <c:pt idx="183">
                  <c:v>2.4779499999999999E-2</c:v>
                </c:pt>
                <c:pt idx="184">
                  <c:v>2.27488E-2</c:v>
                </c:pt>
                <c:pt idx="185">
                  <c:v>2.3039999999999998E-2</c:v>
                </c:pt>
                <c:pt idx="186">
                  <c:v>1.9969000000000001E-2</c:v>
                </c:pt>
                <c:pt idx="187">
                  <c:v>1.8128399999999999E-2</c:v>
                </c:pt>
                <c:pt idx="188">
                  <c:v>1.8041999999999999E-2</c:v>
                </c:pt>
                <c:pt idx="189">
                  <c:v>1.8556E-2</c:v>
                </c:pt>
                <c:pt idx="190">
                  <c:v>1.60719E-2</c:v>
                </c:pt>
                <c:pt idx="191">
                  <c:v>1.5804599999999999E-2</c:v>
                </c:pt>
                <c:pt idx="192">
                  <c:v>1.6301599999999999E-2</c:v>
                </c:pt>
                <c:pt idx="193">
                  <c:v>1.4644799999999999E-2</c:v>
                </c:pt>
                <c:pt idx="194">
                  <c:v>1.4155899999999999E-2</c:v>
                </c:pt>
                <c:pt idx="195">
                  <c:v>1.2926899999999998E-2</c:v>
                </c:pt>
                <c:pt idx="196">
                  <c:v>1.1839200000000001E-2</c:v>
                </c:pt>
                <c:pt idx="197">
                  <c:v>1.2445600000000001E-2</c:v>
                </c:pt>
                <c:pt idx="198">
                  <c:v>1.1175200000000001E-2</c:v>
                </c:pt>
                <c:pt idx="199">
                  <c:v>1.01563E-2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6E2-486B-9A5C-7BD72408AE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0058512"/>
        <c:axId val="2030055600"/>
      </c:scatterChart>
      <c:valAx>
        <c:axId val="2030058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Distance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0055600"/>
        <c:crosses val="autoZero"/>
        <c:crossBetween val="midCat"/>
      </c:valAx>
      <c:valAx>
        <c:axId val="2030055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Power</a:t>
                </a:r>
                <a:r>
                  <a:rPr lang="en-GB" baseline="0"/>
                  <a:t> density [W/mm2]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0058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DF0E4-D7DE-40FC-8434-2526D0F18C7E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365"/>
            <a:ext cx="5335893" cy="390904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3E105-D454-4D32-89CF-181147D65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80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892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429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086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263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925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869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44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274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825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8726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913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3454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520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066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267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0561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8569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8040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6351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7198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6668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87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577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0038" y="688975"/>
            <a:ext cx="6127750" cy="3448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P0 ~30 – 50 bars</a:t>
            </a:r>
          </a:p>
          <a:p>
            <a:r>
              <a:rPr lang="fr-CH" dirty="0"/>
              <a:t>T0 : 300 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A9089-D97C-48A0-B284-F9B572A40E8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3194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0038" y="688975"/>
            <a:ext cx="6127750" cy="3448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Adiabatic</a:t>
            </a:r>
            <a:r>
              <a:rPr lang="fr-CH" dirty="0"/>
              <a:t> </a:t>
            </a:r>
            <a:r>
              <a:rPr lang="fr-CH" dirty="0" err="1"/>
              <a:t>shear</a:t>
            </a:r>
            <a:r>
              <a:rPr lang="fr-CH" dirty="0"/>
              <a:t> </a:t>
            </a:r>
            <a:r>
              <a:rPr lang="fr-CH"/>
              <a:t>instability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A9089-D97C-48A0-B284-F9B572A40E8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8731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170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291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3444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008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375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5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39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217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005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E105-D454-4D32-89CF-181147D6508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527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34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056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19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8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22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100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May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3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011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0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4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2C4A0-A752-44E7-8750-F8FDC8697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94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419B-A4DC-41E1-B62F-147EF5B3EF1D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15903-28DF-4D23-A5F3-83DE89955C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773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57575" y="6438105"/>
            <a:ext cx="339929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837474" y="6618644"/>
            <a:ext cx="2878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C. Garion, FCC week, 1</a:t>
            </a:r>
            <a:r>
              <a:rPr lang="en-GB" sz="800" baseline="30000" dirty="0">
                <a:solidFill>
                  <a:schemeClr val="bg1"/>
                </a:solidFill>
              </a:rPr>
              <a:t>th</a:t>
            </a:r>
            <a:r>
              <a:rPr lang="en-GB" sz="800" dirty="0">
                <a:solidFill>
                  <a:schemeClr val="bg1"/>
                </a:solidFill>
              </a:rPr>
              <a:t> June 2022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1405420" y="6649421"/>
            <a:ext cx="7865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0123171-5415-4DE8-BC5A-D8511C4C49A1}" type="slidenum">
              <a:rPr lang="en-GB" sz="800" smtClean="0">
                <a:solidFill>
                  <a:schemeClr val="bg1"/>
                </a:solidFill>
              </a:rPr>
              <a:pPr algn="r"/>
              <a:t>‹#›</a:t>
            </a:fld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70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jpeg"/><Relationship Id="rId5" Type="http://schemas.openxmlformats.org/officeDocument/2006/relationships/image" Target="../media/image56.jp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jpg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0.jpg"/><Relationship Id="rId4" Type="http://schemas.openxmlformats.org/officeDocument/2006/relationships/image" Target="../media/image6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0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7" Type="http://schemas.openxmlformats.org/officeDocument/2006/relationships/image" Target="../media/image8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82.emf"/><Relationship Id="rId7" Type="http://schemas.openxmlformats.org/officeDocument/2006/relationships/image" Target="../media/image86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5.emf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tiff"/><Relationship Id="rId3" Type="http://schemas.openxmlformats.org/officeDocument/2006/relationships/image" Target="../media/image89.jpeg"/><Relationship Id="rId7" Type="http://schemas.openxmlformats.org/officeDocument/2006/relationships/image" Target="../media/image92.tif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6" Type="http://schemas.microsoft.com/office/2007/relationships/hdphoto" Target="../media/hdphoto3.wdp"/><Relationship Id="rId5" Type="http://schemas.openxmlformats.org/officeDocument/2006/relationships/image" Target="../media/image91.png"/><Relationship Id="rId10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94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3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microsoft.com/office/2007/relationships/hdphoto" Target="../media/hdphoto1.wdp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139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884E05-C511-489A-9F51-A9E53FE3DD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9" t="16631" r="12688" b="21147"/>
          <a:stretch/>
        </p:blipFill>
        <p:spPr>
          <a:xfrm>
            <a:off x="1730505" y="1296943"/>
            <a:ext cx="5775945" cy="3763904"/>
          </a:xfrm>
          <a:prstGeom prst="rect">
            <a:avLst/>
          </a:prstGeom>
        </p:spPr>
      </p:pic>
      <p:cxnSp>
        <p:nvCxnSpPr>
          <p:cNvPr id="3" name="Straight Connector 10">
            <a:extLst>
              <a:ext uri="{FF2B5EF4-FFF2-40B4-BE49-F238E27FC236}">
                <a16:creationId xmlns:a16="http://schemas.microsoft.com/office/drawing/2014/main" id="{C02C7FE8-D873-4F01-81A0-089018B6A632}"/>
              </a:ext>
            </a:extLst>
          </p:cNvPr>
          <p:cNvCxnSpPr/>
          <p:nvPr/>
        </p:nvCxnSpPr>
        <p:spPr>
          <a:xfrm>
            <a:off x="6834200" y="3660897"/>
            <a:ext cx="596928" cy="2610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0">
            <a:extLst>
              <a:ext uri="{FF2B5EF4-FFF2-40B4-BE49-F238E27FC236}">
                <a16:creationId xmlns:a16="http://schemas.microsoft.com/office/drawing/2014/main" id="{B4165B28-0B5A-4202-B813-928962FBE65E}"/>
              </a:ext>
            </a:extLst>
          </p:cNvPr>
          <p:cNvCxnSpPr/>
          <p:nvPr/>
        </p:nvCxnSpPr>
        <p:spPr>
          <a:xfrm>
            <a:off x="7257396" y="3523234"/>
            <a:ext cx="460576" cy="2031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28">
            <a:extLst>
              <a:ext uri="{FF2B5EF4-FFF2-40B4-BE49-F238E27FC236}">
                <a16:creationId xmlns:a16="http://schemas.microsoft.com/office/drawing/2014/main" id="{DFC1D5E4-F687-41B7-AB6B-4AF0274AB16A}"/>
              </a:ext>
            </a:extLst>
          </p:cNvPr>
          <p:cNvCxnSpPr>
            <a:cxnSpLocks/>
          </p:cNvCxnSpPr>
          <p:nvPr/>
        </p:nvCxnSpPr>
        <p:spPr>
          <a:xfrm flipV="1">
            <a:off x="7360893" y="3689404"/>
            <a:ext cx="267254" cy="21161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10">
            <a:extLst>
              <a:ext uri="{FF2B5EF4-FFF2-40B4-BE49-F238E27FC236}">
                <a16:creationId xmlns:a16="http://schemas.microsoft.com/office/drawing/2014/main" id="{E4C55DAA-3317-49D1-9364-EE1DBC061644}"/>
              </a:ext>
            </a:extLst>
          </p:cNvPr>
          <p:cNvCxnSpPr/>
          <p:nvPr/>
        </p:nvCxnSpPr>
        <p:spPr>
          <a:xfrm>
            <a:off x="2515509" y="3304390"/>
            <a:ext cx="1013426" cy="272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30">
            <a:extLst>
              <a:ext uri="{FF2B5EF4-FFF2-40B4-BE49-F238E27FC236}">
                <a16:creationId xmlns:a16="http://schemas.microsoft.com/office/drawing/2014/main" id="{2A7EB59A-C850-4663-A006-AD1AE362DAA1}"/>
              </a:ext>
            </a:extLst>
          </p:cNvPr>
          <p:cNvCxnSpPr/>
          <p:nvPr/>
        </p:nvCxnSpPr>
        <p:spPr>
          <a:xfrm>
            <a:off x="4463474" y="2740761"/>
            <a:ext cx="443171" cy="1340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28">
            <a:extLst>
              <a:ext uri="{FF2B5EF4-FFF2-40B4-BE49-F238E27FC236}">
                <a16:creationId xmlns:a16="http://schemas.microsoft.com/office/drawing/2014/main" id="{464988A5-F61C-4314-85E8-4D350A486249}"/>
              </a:ext>
            </a:extLst>
          </p:cNvPr>
          <p:cNvCxnSpPr>
            <a:cxnSpLocks/>
          </p:cNvCxnSpPr>
          <p:nvPr/>
        </p:nvCxnSpPr>
        <p:spPr>
          <a:xfrm flipV="1">
            <a:off x="3462730" y="2851998"/>
            <a:ext cx="1345244" cy="65379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33">
            <a:extLst>
              <a:ext uri="{FF2B5EF4-FFF2-40B4-BE49-F238E27FC236}">
                <a16:creationId xmlns:a16="http://schemas.microsoft.com/office/drawing/2014/main" id="{59E2CC9B-6510-4DFB-8278-1121AA6A8550}"/>
              </a:ext>
            </a:extLst>
          </p:cNvPr>
          <p:cNvSpPr txBox="1"/>
          <p:nvPr/>
        </p:nvSpPr>
        <p:spPr>
          <a:xfrm rot="19789237">
            <a:off x="3940723" y="2978523"/>
            <a:ext cx="104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dirty="0">
                <a:solidFill>
                  <a:srgbClr val="FF0000"/>
                </a:solidFill>
              </a:rPr>
              <a:t>134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33">
            <a:extLst>
              <a:ext uri="{FF2B5EF4-FFF2-40B4-BE49-F238E27FC236}">
                <a16:creationId xmlns:a16="http://schemas.microsoft.com/office/drawing/2014/main" id="{62249AD1-EA22-4900-9AF4-F53109A37736}"/>
              </a:ext>
            </a:extLst>
          </p:cNvPr>
          <p:cNvSpPr txBox="1"/>
          <p:nvPr/>
        </p:nvSpPr>
        <p:spPr>
          <a:xfrm rot="18800248">
            <a:off x="7272655" y="3683556"/>
            <a:ext cx="826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dirty="0">
                <a:solidFill>
                  <a:srgbClr val="FF0000"/>
                </a:solidFill>
              </a:rPr>
              <a:t>30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Rettangolo 2">
            <a:extLst>
              <a:ext uri="{FF2B5EF4-FFF2-40B4-BE49-F238E27FC236}">
                <a16:creationId xmlns:a16="http://schemas.microsoft.com/office/drawing/2014/main" id="{EAB709AD-8CA3-4C33-8A1F-C777D6E2FEAE}"/>
              </a:ext>
            </a:extLst>
          </p:cNvPr>
          <p:cNvSpPr/>
          <p:nvPr/>
        </p:nvSpPr>
        <p:spPr>
          <a:xfrm>
            <a:off x="0" y="3872"/>
            <a:ext cx="12192000" cy="583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/>
              <a:t>SMA-based UHV prototype joints validated</a:t>
            </a:r>
          </a:p>
        </p:txBody>
      </p:sp>
      <p:sp>
        <p:nvSpPr>
          <p:cNvPr id="12" name="Rettangolo 2">
            <a:extLst>
              <a:ext uri="{FF2B5EF4-FFF2-40B4-BE49-F238E27FC236}">
                <a16:creationId xmlns:a16="http://schemas.microsoft.com/office/drawing/2014/main" id="{BBF0A8AC-12D1-4329-98CD-50C2F7C38EE3}"/>
              </a:ext>
            </a:extLst>
          </p:cNvPr>
          <p:cNvSpPr/>
          <p:nvPr/>
        </p:nvSpPr>
        <p:spPr>
          <a:xfrm>
            <a:off x="7913547" y="2132138"/>
            <a:ext cx="35421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600" dirty="0"/>
              <a:t>Compatibility with various pipe geometries (DN16, DN25, DN50, DN100) and metals (steel, aluminum, copper, etc.) </a:t>
            </a:r>
          </a:p>
          <a:p>
            <a:endParaRPr lang="it-IT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600" dirty="0"/>
              <a:t>Bimetallic joints (St/Ti,St/Alu)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600" dirty="0"/>
              <a:t>Zero - longitudinal gap connection</a:t>
            </a:r>
          </a:p>
        </p:txBody>
      </p:sp>
      <p:sp>
        <p:nvSpPr>
          <p:cNvPr id="13" name="Rettangolo 2">
            <a:extLst>
              <a:ext uri="{FF2B5EF4-FFF2-40B4-BE49-F238E27FC236}">
                <a16:creationId xmlns:a16="http://schemas.microsoft.com/office/drawing/2014/main" id="{47A6B2F7-9AB4-4203-BA32-ECD4071E9EDC}"/>
              </a:ext>
            </a:extLst>
          </p:cNvPr>
          <p:cNvSpPr/>
          <p:nvPr/>
        </p:nvSpPr>
        <p:spPr>
          <a:xfrm>
            <a:off x="1730505" y="5061753"/>
            <a:ext cx="5775945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Examples of different validated SMA connectors</a:t>
            </a:r>
          </a:p>
        </p:txBody>
      </p:sp>
    </p:spTree>
    <p:extLst>
      <p:ext uri="{BB962C8B-B14F-4D97-AF65-F5344CB8AC3E}">
        <p14:creationId xmlns:p14="http://schemas.microsoft.com/office/powerpoint/2010/main" val="2428261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C72188F-3DDE-4E27-A0B9-29593134B153}"/>
              </a:ext>
            </a:extLst>
          </p:cNvPr>
          <p:cNvGrpSpPr>
            <a:grpSpLocks noChangeAspect="1"/>
          </p:cNvGrpSpPr>
          <p:nvPr/>
        </p:nvGrpSpPr>
        <p:grpSpPr>
          <a:xfrm>
            <a:off x="7638886" y="817723"/>
            <a:ext cx="3460148" cy="2375012"/>
            <a:chOff x="1479759" y="1158233"/>
            <a:chExt cx="5094056" cy="3496511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479759" y="1158233"/>
              <a:ext cx="5094056" cy="3496511"/>
              <a:chOff x="2699963" y="1097992"/>
              <a:chExt cx="6792074" cy="466201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9963" y="1097992"/>
                <a:ext cx="6792074" cy="4662015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221126" y="2962512"/>
                <a:ext cx="1275348" cy="51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145</a:t>
                </a:r>
                <a:endParaRPr lang="fr-FR" sz="1100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3463808" y="3321828"/>
                <a:ext cx="5222941" cy="40793"/>
              </a:xfrm>
              <a:prstGeom prst="straightConnector1">
                <a:avLst/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6064449" y="1328290"/>
                <a:ext cx="10829" cy="4127112"/>
              </a:xfrm>
              <a:prstGeom prst="straightConnector1">
                <a:avLst/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330574" y="2539509"/>
                <a:ext cx="890552" cy="51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122</a:t>
                </a:r>
                <a:endParaRPr lang="fr-FR" sz="1100" dirty="0"/>
              </a:p>
            </p:txBody>
          </p:sp>
        </p:grpSp>
        <p:sp>
          <p:nvSpPr>
            <p:cNvPr id="14" name="Oval 13"/>
            <p:cNvSpPr/>
            <p:nvPr/>
          </p:nvSpPr>
          <p:spPr>
            <a:xfrm rot="5400000">
              <a:off x="2456666" y="929138"/>
              <a:ext cx="3111366" cy="3915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0" y="-3952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Oval-shaped connectors for FCC-</a:t>
            </a:r>
            <a:r>
              <a:rPr lang="en-US" sz="2800" b="1" dirty="0" err="1"/>
              <a:t>ee</a:t>
            </a:r>
            <a:r>
              <a:rPr lang="en-US" sz="2800" b="1" dirty="0"/>
              <a:t> chamber interconnections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A61DC8-D78A-4A4E-914D-9A6CFA0BE5B4}"/>
              </a:ext>
            </a:extLst>
          </p:cNvPr>
          <p:cNvGrpSpPr>
            <a:grpSpLocks noChangeAspect="1"/>
          </p:cNvGrpSpPr>
          <p:nvPr/>
        </p:nvGrpSpPr>
        <p:grpSpPr>
          <a:xfrm>
            <a:off x="3120229" y="3457610"/>
            <a:ext cx="3095209" cy="2242830"/>
            <a:chOff x="6771253" y="731678"/>
            <a:chExt cx="3665011" cy="265571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437F97AF-6426-4550-BF24-2ADCBAB4C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1253" y="731678"/>
              <a:ext cx="3665011" cy="2655716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>
              <a:cxnSpLocks/>
              <a:stCxn id="23" idx="0"/>
            </p:cNvCxnSpPr>
            <p:nvPr/>
          </p:nvCxnSpPr>
          <p:spPr>
            <a:xfrm flipV="1">
              <a:off x="7718494" y="1756777"/>
              <a:ext cx="1011931" cy="8265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cxnSpLocks/>
              <a:stCxn id="24" idx="2"/>
            </p:cNvCxnSpPr>
            <p:nvPr/>
          </p:nvCxnSpPr>
          <p:spPr>
            <a:xfrm flipH="1">
              <a:off x="8946102" y="1311156"/>
              <a:ext cx="666657" cy="2207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068895" y="2583321"/>
              <a:ext cx="1299198" cy="619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Rigid oval chamber</a:t>
              </a:r>
              <a:endParaRPr lang="en-GB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789254" y="946720"/>
              <a:ext cx="1647010" cy="36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SMA connector</a:t>
              </a:r>
              <a:endParaRPr lang="en-GB" sz="1400" dirty="0"/>
            </a:p>
          </p:txBody>
        </p:sp>
      </p:grpSp>
      <p:cxnSp>
        <p:nvCxnSpPr>
          <p:cNvPr id="26" name="Straight Arrow Connector 25"/>
          <p:cNvCxnSpPr>
            <a:cxnSpLocks/>
            <a:stCxn id="27" idx="0"/>
            <a:endCxn id="14" idx="3"/>
          </p:cNvCxnSpPr>
          <p:nvPr/>
        </p:nvCxnSpPr>
        <p:spPr>
          <a:xfrm flipV="1">
            <a:off x="6839507" y="1244546"/>
            <a:ext cx="1579451" cy="5036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35326" y="1748172"/>
            <a:ext cx="18083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Preliminary elliptic profile for SMA connector compatibility based on existing DN100 QCF.</a:t>
            </a:r>
            <a:endParaRPr lang="en-GB" sz="12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1F8E173-5C4F-4297-90ED-3BED7E5D17A2}"/>
              </a:ext>
            </a:extLst>
          </p:cNvPr>
          <p:cNvSpPr txBox="1"/>
          <p:nvPr/>
        </p:nvSpPr>
        <p:spPr>
          <a:xfrm>
            <a:off x="171900" y="3793107"/>
            <a:ext cx="2870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Non </a:t>
            </a:r>
            <a:r>
              <a:rPr lang="it-IT" b="1" dirty="0" err="1"/>
              <a:t>Uniform</a:t>
            </a:r>
            <a:r>
              <a:rPr lang="it-IT" b="1" dirty="0"/>
              <a:t> contact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Training of Oval SMA rings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6B5DC01-F542-43D4-89BF-1C778794CF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901" y="3419143"/>
            <a:ext cx="2282458" cy="25096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B43B69-0F51-45BB-8F3A-705A32AD64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48" t="6460" r="13868" b="15319"/>
          <a:stretch/>
        </p:blipFill>
        <p:spPr>
          <a:xfrm>
            <a:off x="2521416" y="981130"/>
            <a:ext cx="2590800" cy="1989608"/>
          </a:xfrm>
          <a:prstGeom prst="rect">
            <a:avLst/>
          </a:prstGeom>
        </p:spPr>
      </p:pic>
      <p:sp>
        <p:nvSpPr>
          <p:cNvPr id="22" name="Rettangolo 2">
            <a:extLst>
              <a:ext uri="{FF2B5EF4-FFF2-40B4-BE49-F238E27FC236}">
                <a16:creationId xmlns:a16="http://schemas.microsoft.com/office/drawing/2014/main" id="{C7C31B59-12E5-47E0-9566-DECFB6E46AEC}"/>
              </a:ext>
            </a:extLst>
          </p:cNvPr>
          <p:cNvSpPr/>
          <p:nvPr/>
        </p:nvSpPr>
        <p:spPr>
          <a:xfrm>
            <a:off x="3798317" y="5690916"/>
            <a:ext cx="396472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Simulations of contact pressure</a:t>
            </a:r>
          </a:p>
        </p:txBody>
      </p:sp>
      <p:pic>
        <p:nvPicPr>
          <p:cNvPr id="25" name="Immagine 4">
            <a:extLst>
              <a:ext uri="{FF2B5EF4-FFF2-40B4-BE49-F238E27FC236}">
                <a16:creationId xmlns:a16="http://schemas.microsoft.com/office/drawing/2014/main" id="{B0E7D1A7-D482-4FDF-B9F4-E32B5CEE54D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4" t="7279" r="7139" b="5268"/>
          <a:stretch/>
        </p:blipFill>
        <p:spPr>
          <a:xfrm>
            <a:off x="6480414" y="3560784"/>
            <a:ext cx="3095209" cy="218185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198E683-2664-4BFF-A980-2502CDE235D5}"/>
              </a:ext>
            </a:extLst>
          </p:cNvPr>
          <p:cNvSpPr txBox="1"/>
          <p:nvPr/>
        </p:nvSpPr>
        <p:spPr>
          <a:xfrm>
            <a:off x="2823040" y="443460"/>
            <a:ext cx="6097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Preliminary analytical calculations and FE simulations</a:t>
            </a:r>
          </a:p>
        </p:txBody>
      </p:sp>
      <p:sp>
        <p:nvSpPr>
          <p:cNvPr id="29" name="Rettangolo 2">
            <a:extLst>
              <a:ext uri="{FF2B5EF4-FFF2-40B4-BE49-F238E27FC236}">
                <a16:creationId xmlns:a16="http://schemas.microsoft.com/office/drawing/2014/main" id="{DF740806-30FC-48AB-9083-BF3AFA68BA34}"/>
              </a:ext>
            </a:extLst>
          </p:cNvPr>
          <p:cNvSpPr/>
          <p:nvPr/>
        </p:nvSpPr>
        <p:spPr>
          <a:xfrm>
            <a:off x="8868657" y="5909697"/>
            <a:ext cx="396472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Plastic strain in the flange</a:t>
            </a:r>
          </a:p>
        </p:txBody>
      </p:sp>
      <p:sp>
        <p:nvSpPr>
          <p:cNvPr id="30" name="Rettangolo 2">
            <a:extLst>
              <a:ext uri="{FF2B5EF4-FFF2-40B4-BE49-F238E27FC236}">
                <a16:creationId xmlns:a16="http://schemas.microsoft.com/office/drawing/2014/main" id="{B94B931A-E967-4990-BC47-A51700ABF920}"/>
              </a:ext>
            </a:extLst>
          </p:cNvPr>
          <p:cNvSpPr/>
          <p:nvPr/>
        </p:nvSpPr>
        <p:spPr>
          <a:xfrm>
            <a:off x="269910" y="2964067"/>
            <a:ext cx="484230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Replacement of bolted flanges by SMA connectors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A85B905-42A8-4A2B-A653-330B9425D2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4616" b="9627"/>
          <a:stretch/>
        </p:blipFill>
        <p:spPr>
          <a:xfrm flipH="1">
            <a:off x="269910" y="990606"/>
            <a:ext cx="2185552" cy="1970656"/>
          </a:xfrm>
          <a:prstGeom prst="rect">
            <a:avLst/>
          </a:prstGeom>
        </p:spPr>
      </p:pic>
      <p:sp>
        <p:nvSpPr>
          <p:cNvPr id="36" name="Rettangolo 2">
            <a:extLst>
              <a:ext uri="{FF2B5EF4-FFF2-40B4-BE49-F238E27FC236}">
                <a16:creationId xmlns:a16="http://schemas.microsoft.com/office/drawing/2014/main" id="{E53A2194-78CF-4B71-9A8A-749C3A029DE2}"/>
              </a:ext>
            </a:extLst>
          </p:cNvPr>
          <p:cNvSpPr/>
          <p:nvPr/>
        </p:nvSpPr>
        <p:spPr>
          <a:xfrm>
            <a:off x="7638886" y="3089077"/>
            <a:ext cx="3460148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Typical expected space in the interconnection</a:t>
            </a:r>
          </a:p>
        </p:txBody>
      </p:sp>
    </p:spTree>
    <p:extLst>
      <p:ext uri="{BB962C8B-B14F-4D97-AF65-F5344CB8AC3E}">
        <p14:creationId xmlns:p14="http://schemas.microsoft.com/office/powerpoint/2010/main" val="364114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CD8D497-5973-43B4-8BA3-3ABB81F8B146}"/>
              </a:ext>
            </a:extLst>
          </p:cNvPr>
          <p:cNvGrpSpPr>
            <a:grpSpLocks noChangeAspect="1"/>
          </p:cNvGrpSpPr>
          <p:nvPr/>
        </p:nvGrpSpPr>
        <p:grpSpPr>
          <a:xfrm>
            <a:off x="2213930" y="835158"/>
            <a:ext cx="7764140" cy="3746516"/>
            <a:chOff x="1617985" y="821828"/>
            <a:chExt cx="8956030" cy="4321652"/>
          </a:xfrm>
        </p:grpSpPr>
        <p:pic>
          <p:nvPicPr>
            <p:cNvPr id="5" name="Picture 4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1AC2B77D-12C2-4962-8651-B356F3F57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792" b="9765"/>
            <a:stretch/>
          </p:blipFill>
          <p:spPr>
            <a:xfrm>
              <a:off x="1617985" y="932301"/>
              <a:ext cx="4478015" cy="396547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95612C6-DB11-432C-9176-4E1A7C5E3C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924"/>
            <a:stretch/>
          </p:blipFill>
          <p:spPr>
            <a:xfrm>
              <a:off x="6184544" y="821828"/>
              <a:ext cx="4389471" cy="4321652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2239CE-4F51-49BD-AB9D-6D5BFA3F0D23}"/>
                </a:ext>
              </a:extLst>
            </p:cNvPr>
            <p:cNvSpPr/>
            <p:nvPr/>
          </p:nvSpPr>
          <p:spPr>
            <a:xfrm>
              <a:off x="2167196" y="1339404"/>
              <a:ext cx="3316861" cy="2897747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6C41165-D338-41CB-B1C2-550A42BF13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t="7399" r="53594" b="1632"/>
          <a:stretch/>
        </p:blipFill>
        <p:spPr>
          <a:xfrm>
            <a:off x="9539386" y="3699214"/>
            <a:ext cx="1094714" cy="467617"/>
          </a:xfrm>
          <a:prstGeom prst="rect">
            <a:avLst/>
          </a:prstGeom>
        </p:spPr>
      </p:pic>
      <p:sp>
        <p:nvSpPr>
          <p:cNvPr id="6" name="TextBox 13">
            <a:extLst>
              <a:ext uri="{FF2B5EF4-FFF2-40B4-BE49-F238E27FC236}">
                <a16:creationId xmlns:a16="http://schemas.microsoft.com/office/drawing/2014/main" id="{BA101BA3-BDB6-475B-8B8B-F0A5CAD60E69}"/>
              </a:ext>
            </a:extLst>
          </p:cNvPr>
          <p:cNvSpPr txBox="1"/>
          <p:nvPr/>
        </p:nvSpPr>
        <p:spPr>
          <a:xfrm>
            <a:off x="0" y="-28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Training setup for oval-shaped connectors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513E1C2-4265-4B1A-8600-2961F0F5F354}"/>
              </a:ext>
            </a:extLst>
          </p:cNvPr>
          <p:cNvSpPr txBox="1"/>
          <p:nvPr/>
        </p:nvSpPr>
        <p:spPr>
          <a:xfrm>
            <a:off x="1477930" y="4682320"/>
            <a:ext cx="71707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Future tests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Recovery stress test (contact pressure measurement)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Repeatability of 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Optimisation of the ring/flange and training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97235B0-B7F6-4F8B-876D-20EE8FFA50E7}"/>
              </a:ext>
            </a:extLst>
          </p:cNvPr>
          <p:cNvSpPr txBox="1"/>
          <p:nvPr/>
        </p:nvSpPr>
        <p:spPr>
          <a:xfrm>
            <a:off x="8174007" y="2351314"/>
            <a:ext cx="20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  <a:endParaRPr lang="en-US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3FF56CC-D67C-49C8-91B6-FF91576F7B0C}"/>
              </a:ext>
            </a:extLst>
          </p:cNvPr>
          <p:cNvSpPr txBox="1"/>
          <p:nvPr/>
        </p:nvSpPr>
        <p:spPr>
          <a:xfrm>
            <a:off x="9436750" y="2915040"/>
            <a:ext cx="20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F15F0B-ECD5-4287-A806-BE02103D6ECA}"/>
              </a:ext>
            </a:extLst>
          </p:cNvPr>
          <p:cNvSpPr txBox="1"/>
          <p:nvPr/>
        </p:nvSpPr>
        <p:spPr>
          <a:xfrm>
            <a:off x="3135871" y="465826"/>
            <a:ext cx="6097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Design, Simulations and Manufacturing</a:t>
            </a:r>
            <a:endParaRPr lang="en-GB" dirty="0"/>
          </a:p>
        </p:txBody>
      </p:sp>
      <p:sp>
        <p:nvSpPr>
          <p:cNvPr id="14" name="Rettangolo 2">
            <a:extLst>
              <a:ext uri="{FF2B5EF4-FFF2-40B4-BE49-F238E27FC236}">
                <a16:creationId xmlns:a16="http://schemas.microsoft.com/office/drawing/2014/main" id="{B021CD2B-9D2D-47EE-A87A-C68D3A2C60E3}"/>
              </a:ext>
            </a:extLst>
          </p:cNvPr>
          <p:cNvSpPr/>
          <p:nvPr/>
        </p:nvSpPr>
        <p:spPr>
          <a:xfrm>
            <a:off x="4036878" y="4493498"/>
            <a:ext cx="396472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Trained ring after ovalisation</a:t>
            </a:r>
          </a:p>
        </p:txBody>
      </p:sp>
    </p:spTree>
    <p:extLst>
      <p:ext uri="{BB962C8B-B14F-4D97-AF65-F5344CB8AC3E}">
        <p14:creationId xmlns:p14="http://schemas.microsoft.com/office/powerpoint/2010/main" val="131185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3BFCD4-2746-4C5F-A543-4788C4EC8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975" y="2889039"/>
            <a:ext cx="2712204" cy="2893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A1D463-406A-44EC-9E9C-D486066EE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424" y="2851578"/>
            <a:ext cx="4507519" cy="29314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E834EEC-FB42-4893-B2A5-5CD4A303CB88}"/>
              </a:ext>
            </a:extLst>
          </p:cNvPr>
          <p:cNvSpPr/>
          <p:nvPr/>
        </p:nvSpPr>
        <p:spPr>
          <a:xfrm>
            <a:off x="619432" y="-36320"/>
            <a:ext cx="10648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Circular connectors for FCC-</a:t>
            </a:r>
            <a:r>
              <a:rPr lang="en-US" sz="2800" b="1" dirty="0" err="1"/>
              <a:t>ee</a:t>
            </a:r>
            <a:r>
              <a:rPr lang="en-US" sz="2800" b="1" dirty="0"/>
              <a:t> chamber/BPM button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23809E-CE94-4725-8681-39D3F7C43A27}"/>
              </a:ext>
            </a:extLst>
          </p:cNvPr>
          <p:cNvSpPr txBox="1"/>
          <p:nvPr/>
        </p:nvSpPr>
        <p:spPr>
          <a:xfrm>
            <a:off x="275064" y="1245100"/>
            <a:ext cx="955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SMA connectors could be advantageously used to integrate the BPM pickup to the vacuum chamber 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More compact than DN16 CF flange.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Easier to assemble.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Transition with copper (no brazing) </a:t>
            </a:r>
            <a:r>
              <a:rPr lang="en-GB" sz="1600" dirty="0">
                <a:sym typeface="Wingdings" panose="05000000000000000000" pitchFamily="2" charset="2"/>
              </a:rPr>
              <a:t> cheaper</a:t>
            </a:r>
            <a:r>
              <a:rPr lang="en-GB" sz="1600" dirty="0"/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B8D472-442C-41BA-BBD0-6A12D4B25FED}"/>
              </a:ext>
            </a:extLst>
          </p:cNvPr>
          <p:cNvSpPr txBox="1"/>
          <p:nvPr/>
        </p:nvSpPr>
        <p:spPr>
          <a:xfrm>
            <a:off x="2133424" y="5782988"/>
            <a:ext cx="80537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Design update of the FCC-</a:t>
            </a:r>
            <a:r>
              <a:rPr lang="en-GB" sz="1000" dirty="0" err="1"/>
              <a:t>ee</a:t>
            </a:r>
            <a:r>
              <a:rPr lang="en-GB" sz="1000" dirty="0"/>
              <a:t> BPM block on the vacuum chamber, incorporating the proposed equipment (BPM design given CERN/SY/BI for illustration)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8935FF-9DE8-4171-9F32-0160F72A93E4}"/>
              </a:ext>
            </a:extLst>
          </p:cNvPr>
          <p:cNvSpPr txBox="1"/>
          <p:nvPr/>
        </p:nvSpPr>
        <p:spPr>
          <a:xfrm>
            <a:off x="3842240" y="475658"/>
            <a:ext cx="450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Preliminary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225460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607116" y="1504897"/>
            <a:ext cx="3684761" cy="12188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0572" y="605801"/>
            <a:ext cx="9947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gas dynamic cold spray coating is based on the projection of solid powder at high velocity.</a:t>
            </a:r>
          </a:p>
        </p:txBody>
      </p:sp>
      <p:sp>
        <p:nvSpPr>
          <p:cNvPr id="4" name="Round Same Side Corner Rectangle 3"/>
          <p:cNvSpPr/>
          <p:nvPr/>
        </p:nvSpPr>
        <p:spPr>
          <a:xfrm>
            <a:off x="1799166" y="2531533"/>
            <a:ext cx="550334" cy="2133600"/>
          </a:xfrm>
          <a:prstGeom prst="round2SameRect">
            <a:avLst>
              <a:gd name="adj1" fmla="val 30513"/>
              <a:gd name="adj2" fmla="val 0"/>
            </a:avLst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Compressed gas</a:t>
            </a:r>
          </a:p>
        </p:txBody>
      </p:sp>
      <p:sp>
        <p:nvSpPr>
          <p:cNvPr id="5" name="Round Same Side Corner Rectangle 4"/>
          <p:cNvSpPr/>
          <p:nvPr/>
        </p:nvSpPr>
        <p:spPr>
          <a:xfrm>
            <a:off x="1945216" y="2209801"/>
            <a:ext cx="258234" cy="321732"/>
          </a:xfrm>
          <a:prstGeom prst="round2SameRect">
            <a:avLst>
              <a:gd name="adj1" fmla="val 33791"/>
              <a:gd name="adj2" fmla="val 0"/>
            </a:avLst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86200" y="3937000"/>
            <a:ext cx="560724" cy="1364574"/>
          </a:xfrm>
          <a:prstGeom prst="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Powder feeder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4106333" y="2299319"/>
            <a:ext cx="1007534" cy="338666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43174" y="1779434"/>
            <a:ext cx="262466" cy="262467"/>
            <a:chOff x="897467" y="2032000"/>
            <a:chExt cx="262466" cy="262467"/>
          </a:xfrm>
        </p:grpSpPr>
        <p:sp>
          <p:nvSpPr>
            <p:cNvPr id="8" name="Oval 7"/>
            <p:cNvSpPr/>
            <p:nvPr/>
          </p:nvSpPr>
          <p:spPr>
            <a:xfrm>
              <a:off x="897467" y="2032000"/>
              <a:ext cx="262466" cy="262467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74700" y="2109233"/>
              <a:ext cx="108000" cy="108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rapezoid 18"/>
          <p:cNvSpPr/>
          <p:nvPr/>
        </p:nvSpPr>
        <p:spPr>
          <a:xfrm rot="5400000">
            <a:off x="5979311" y="1640148"/>
            <a:ext cx="841972" cy="940805"/>
          </a:xfrm>
          <a:prstGeom prst="trapezoid">
            <a:avLst/>
          </a:prstGeom>
          <a:gradFill>
            <a:gsLst>
              <a:gs pos="0">
                <a:srgbClr val="FF0064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rapezoid 19"/>
          <p:cNvSpPr/>
          <p:nvPr/>
        </p:nvSpPr>
        <p:spPr>
          <a:xfrm rot="16200000">
            <a:off x="7660301" y="899961"/>
            <a:ext cx="841972" cy="2421172"/>
          </a:xfrm>
          <a:prstGeom prst="trapezoid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607116" y="1689563"/>
            <a:ext cx="322781" cy="841973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Connector 25"/>
          <p:cNvCxnSpPr>
            <a:stCxn id="5" idx="3"/>
          </p:cNvCxnSpPr>
          <p:nvPr/>
        </p:nvCxnSpPr>
        <p:spPr>
          <a:xfrm flipV="1">
            <a:off x="2074333" y="2073499"/>
            <a:ext cx="0" cy="136302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074336" y="2109457"/>
            <a:ext cx="1165925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4"/>
          </p:cNvCxnSpPr>
          <p:nvPr/>
        </p:nvCxnSpPr>
        <p:spPr>
          <a:xfrm>
            <a:off x="2574410" y="2041901"/>
            <a:ext cx="509" cy="6755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106333" y="2109457"/>
            <a:ext cx="1007534" cy="0"/>
          </a:xfrm>
          <a:prstGeom prst="line">
            <a:avLst/>
          </a:prstGeom>
          <a:ln w="63500">
            <a:gradFill flip="none" rotWithShape="1">
              <a:gsLst>
                <a:gs pos="0">
                  <a:schemeClr val="tx2"/>
                </a:gs>
                <a:gs pos="100000">
                  <a:srgbClr val="FF0064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22" idx="1"/>
          </p:cNvCxnSpPr>
          <p:nvPr/>
        </p:nvCxnSpPr>
        <p:spPr>
          <a:xfrm>
            <a:off x="5113867" y="2109458"/>
            <a:ext cx="493246" cy="4862"/>
          </a:xfrm>
          <a:prstGeom prst="line">
            <a:avLst/>
          </a:prstGeom>
          <a:ln w="63500">
            <a:solidFill>
              <a:srgbClr val="FF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247295" y="2109457"/>
            <a:ext cx="859041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6" idx="0"/>
          </p:cNvCxnSpPr>
          <p:nvPr/>
        </p:nvCxnSpPr>
        <p:spPr>
          <a:xfrm rot="16200000" flipH="1">
            <a:off x="2789638" y="2560076"/>
            <a:ext cx="1827544" cy="926304"/>
          </a:xfrm>
          <a:prstGeom prst="bentConnector3">
            <a:avLst>
              <a:gd name="adj1" fmla="val 50000"/>
            </a:avLst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" idx="2"/>
          </p:cNvCxnSpPr>
          <p:nvPr/>
        </p:nvCxnSpPr>
        <p:spPr>
          <a:xfrm rot="5400000" flipH="1" flipV="1">
            <a:off x="3332297" y="3301385"/>
            <a:ext cx="2834456" cy="1165927"/>
          </a:xfrm>
          <a:prstGeom prst="bentConnector3">
            <a:avLst>
              <a:gd name="adj1" fmla="val -8065"/>
            </a:avLst>
          </a:prstGeom>
          <a:ln w="984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Lightning Bolt 48"/>
          <p:cNvSpPr/>
          <p:nvPr/>
        </p:nvSpPr>
        <p:spPr>
          <a:xfrm>
            <a:off x="4125144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Lightning Bolt 49"/>
          <p:cNvSpPr/>
          <p:nvPr/>
        </p:nvSpPr>
        <p:spPr>
          <a:xfrm>
            <a:off x="4232405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Lightning Bolt 50"/>
          <p:cNvSpPr/>
          <p:nvPr/>
        </p:nvSpPr>
        <p:spPr>
          <a:xfrm>
            <a:off x="4339666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Lightning Bolt 51"/>
          <p:cNvSpPr/>
          <p:nvPr/>
        </p:nvSpPr>
        <p:spPr>
          <a:xfrm>
            <a:off x="4446927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Lightning Bolt 52"/>
          <p:cNvSpPr/>
          <p:nvPr/>
        </p:nvSpPr>
        <p:spPr>
          <a:xfrm>
            <a:off x="4554188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Lightning Bolt 53"/>
          <p:cNvSpPr/>
          <p:nvPr/>
        </p:nvSpPr>
        <p:spPr>
          <a:xfrm>
            <a:off x="4661449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Lightning Bolt 54"/>
          <p:cNvSpPr/>
          <p:nvPr/>
        </p:nvSpPr>
        <p:spPr>
          <a:xfrm>
            <a:off x="4768710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Lightning Bolt 55"/>
          <p:cNvSpPr/>
          <p:nvPr/>
        </p:nvSpPr>
        <p:spPr>
          <a:xfrm>
            <a:off x="4875971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Lightning Bolt 56"/>
          <p:cNvSpPr/>
          <p:nvPr/>
        </p:nvSpPr>
        <p:spPr>
          <a:xfrm>
            <a:off x="4983233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886200" y="5000020"/>
            <a:ext cx="560724" cy="301557"/>
          </a:xfrm>
          <a:prstGeom prst="rect">
            <a:avLst/>
          </a:prstGeom>
          <a:pattFill prst="sphere">
            <a:fgClr>
              <a:schemeClr val="accent6">
                <a:lumMod val="5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0232264" y="1031135"/>
            <a:ext cx="295889" cy="25291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Substrate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238420" y="1494484"/>
            <a:ext cx="242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Laval Nozzle</a:t>
            </a:r>
          </a:p>
        </p:txBody>
      </p:sp>
      <p:sp>
        <p:nvSpPr>
          <p:cNvPr id="68" name="Oval 67"/>
          <p:cNvSpPr/>
          <p:nvPr/>
        </p:nvSpPr>
        <p:spPr>
          <a:xfrm>
            <a:off x="4145411" y="5322164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5321475" y="2370667"/>
            <a:ext cx="381519" cy="110726"/>
          </a:xfrm>
          <a:prstGeom prst="line">
            <a:avLst/>
          </a:prstGeom>
          <a:ln w="984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4145411" y="5289712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4166561" y="5289712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5779301" y="2334667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5748900" y="2349727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10196261" y="212364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10196261" y="2160361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10196261" y="207588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10196261" y="203749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10160261" y="2062091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10160261" y="212081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723806" y="2151225"/>
            <a:ext cx="205090" cy="342056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-1368" y="-2732"/>
            <a:ext cx="12192000" cy="5832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Principle of Cold Spray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607113" y="4021987"/>
            <a:ext cx="62365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compressed gas is heated before entering in 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DeLaval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Nozzle.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gas is accelerated in the nozzle.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Powder is injected in the gas stream and accelerated as well.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powder reaches velocity up to 1200 m/s.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powder is plastically deformed and the coating is building up.</a:t>
            </a:r>
          </a:p>
        </p:txBody>
      </p:sp>
      <p:sp>
        <p:nvSpPr>
          <p:cNvPr id="58" name="Oval 57"/>
          <p:cNvSpPr/>
          <p:nvPr/>
        </p:nvSpPr>
        <p:spPr>
          <a:xfrm>
            <a:off x="4155408" y="5289725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145411" y="529386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96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C -4.16667E-6 0.00949 -0.00013 0.01875 -0.00013 0.02801 C 0.0375 0.02963 0.06185 0.02685 0.09961 0.02847 C 0.1 0.0169 0.09935 -0.36181 0.09922 -0.41736 C 0.13685 -0.43334 0.12136 -0.42755 0.13685 -0.43496 " pathEditMode="fixed" rAng="0" ptsTypes="AAAAA">
                                      <p:cBhvr>
                                        <p:cTn id="6" dur="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36" y="-20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95833E-6 -2.22222E-6 C 0.00013 0.01111 0.00065 0.02246 0.00117 0.0338 L 0.09466 0.03172 C 0.09466 0.01922 0.09648 -0.35532 0.09648 -0.40995 C 0.10833 -0.41597 0.12083 -0.41898 0.13281 -0.42477 " pathEditMode="fixed" rAng="0" ptsTypes="AAAAA">
                                      <p:cBhvr>
                                        <p:cTn id="8" dur="9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1" y="-1956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8.14236E-17 -1.85185E-6 C -0.00078 0.00579 -0.00052 0.02014 -0.00052 0.03102 L 0.09557 0.03056 C 0.09557 0.01806 0.0944 -0.36273 0.0944 -0.41666 C 0.12995 -0.43403 0.10885 -0.42731 0.12982 -0.43403 " pathEditMode="fixed" rAng="0" ptsTypes="AAAAA">
                                      <p:cBhvr>
                                        <p:cTn id="10" dur="9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-2016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10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3.75E-6 3.33333E-6 C 0.00026 0.01111 0.00065 0.02268 0.00117 0.03426 L 0.09414 0.03194 C 0.09414 0.01944 0.09596 -0.35996 0.09596 -0.41528 C 0.10794 -0.4213 0.12031 -0.42431 0.13216 -0.4301 " pathEditMode="fixed" rAng="0" ptsTypes="AAAAA">
                                      <p:cBhvr>
                                        <p:cTn id="12" dur="9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2" y="-197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10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8.33333E-7 1.85185E-6 C 0.00026 0.01134 0.00078 0.02291 0.00117 0.03472 L 0.09662 0.03217 C 0.09662 0.01967 0.09844 -0.36019 0.09844 -0.41574 C 0.11068 -0.42176 0.12331 -0.42477 0.13555 -0.43033 " pathEditMode="fixed" rAng="0" ptsTypes="AAAAA">
                                      <p:cBhvr>
                                        <p:cTn id="14" dur="9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979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0.00273 0.0007 C 0.03619 -0.01018 0.03112 -0.02315 0.09114 -0.02893 C 0.1513 -0.03449 0.27669 -0.03287 0.36354 -0.03333 " pathEditMode="relative" rAng="0" ptsTypes="AAA">
                                      <p:cBhvr>
                                        <p:cTn id="16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34" y="-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2" grpId="0" animBg="1"/>
      <p:bldP spid="73" grpId="0" animBg="1"/>
      <p:bldP spid="74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58" grpId="0" animBg="1"/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8114" y="6810"/>
            <a:ext cx="7924799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Cold Spray Advantages and Limitations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7432" y="1239718"/>
            <a:ext cx="986436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powder melting.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No phase change.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No grain growth.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Low heating of the substrate.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significant impact on the oxide content w.r.t. initial material.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Powder mixture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Compressive residual stress (fatigue life increase).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Nozzle geometry can be tuned for a given jet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Thick coating.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High deposition rate.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32161" y="1239718"/>
            <a:ext cx="42034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One constituent has to be ductile.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Accessibility to the surface to be coated.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322427-3303-49C1-B614-F51683851E35}"/>
              </a:ext>
            </a:extLst>
          </p:cNvPr>
          <p:cNvSpPr txBox="1"/>
          <p:nvPr/>
        </p:nvSpPr>
        <p:spPr>
          <a:xfrm>
            <a:off x="937432" y="4264065"/>
            <a:ext cx="707154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Possible 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Additive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Coating (surface or local coating, metallization of polymer)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Metallization 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New materials (composite material)</a:t>
            </a:r>
          </a:p>
        </p:txBody>
      </p:sp>
    </p:spTree>
    <p:extLst>
      <p:ext uri="{BB962C8B-B14F-4D97-AF65-F5344CB8AC3E}">
        <p14:creationId xmlns:p14="http://schemas.microsoft.com/office/powerpoint/2010/main" val="129091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7151" y="1025139"/>
            <a:ext cx="56836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Additive manufacturing </a:t>
            </a:r>
            <a:r>
              <a:rPr lang="en-GB" dirty="0"/>
              <a:t>for: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Manufacturing of components of potentially dissimilar materials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Joining of dissimilar materials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New feature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Repair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Local reinforcement of thin walled structure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-3097"/>
            <a:ext cx="12191999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New Manufacturing Process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055" y="3566954"/>
            <a:ext cx="5057775" cy="16765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46576" y="5243551"/>
            <a:ext cx="5081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J. </a:t>
            </a:r>
            <a:r>
              <a:rPr lang="en-GB" sz="1200" dirty="0" err="1"/>
              <a:t>Villafuerte</a:t>
            </a:r>
            <a:r>
              <a:rPr lang="en-GB" sz="1200" dirty="0"/>
              <a:t>, ADVANCED MATERIALS &amp; PROCESSES, 2014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99" y="3055473"/>
            <a:ext cx="2937447" cy="2434299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6751310" y="4161892"/>
            <a:ext cx="597771" cy="38010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685042" y="5580466"/>
            <a:ext cx="242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FCC-</a:t>
            </a:r>
            <a:r>
              <a:rPr lang="en-GB" sz="1200" dirty="0" err="1"/>
              <a:t>ee</a:t>
            </a:r>
            <a:r>
              <a:rPr lang="en-GB" sz="1200" dirty="0"/>
              <a:t> quadrupole chamber with BPM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C4A311-8BAB-464A-A33C-1C83439717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819" t="21689" r="17117" b="20827"/>
          <a:stretch/>
        </p:blipFill>
        <p:spPr>
          <a:xfrm>
            <a:off x="9566325" y="406268"/>
            <a:ext cx="2196064" cy="2001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57CF86-F76C-4C16-969D-58EE5E1BA4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582" t="17571" r="11701" b="15349"/>
          <a:stretch/>
        </p:blipFill>
        <p:spPr>
          <a:xfrm>
            <a:off x="6585506" y="539457"/>
            <a:ext cx="2798507" cy="186855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2551800-1055-4E63-9AFD-71D08F853332}"/>
              </a:ext>
            </a:extLst>
          </p:cNvPr>
          <p:cNvSpPr/>
          <p:nvPr/>
        </p:nvSpPr>
        <p:spPr>
          <a:xfrm>
            <a:off x="7427199" y="2323950"/>
            <a:ext cx="3841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Impact Innovations website</a:t>
            </a:r>
          </a:p>
        </p:txBody>
      </p:sp>
    </p:spTree>
    <p:extLst>
      <p:ext uri="{BB962C8B-B14F-4D97-AF65-F5344CB8AC3E}">
        <p14:creationId xmlns:p14="http://schemas.microsoft.com/office/powerpoint/2010/main" val="2630477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A81F57E-1B8E-4A3C-BCDD-C94A0ADE7B5C}"/>
              </a:ext>
            </a:extLst>
          </p:cNvPr>
          <p:cNvSpPr txBox="1"/>
          <p:nvPr/>
        </p:nvSpPr>
        <p:spPr>
          <a:xfrm>
            <a:off x="349406" y="5770189"/>
            <a:ext cx="105713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/>
              <a:t>[1] Etude de la relation entre porosité et étanchéité à l'</a:t>
            </a:r>
            <a:r>
              <a:rPr lang="fr-FR" sz="1000" dirty="0" err="1"/>
              <a:t>ultra-vide</a:t>
            </a:r>
            <a:r>
              <a:rPr lang="fr-FR" sz="1000" dirty="0"/>
              <a:t> de dépôts à base d'aluminium obtenus par projection dynamique par gaz froid ("cold spray"), </a:t>
            </a:r>
            <a:r>
              <a:rPr lang="fr-FR" sz="1000" dirty="0" err="1"/>
              <a:t>Sébastien</a:t>
            </a:r>
            <a:r>
              <a:rPr lang="fr-FR" sz="1000" dirty="0"/>
              <a:t> Weiller: </a:t>
            </a:r>
            <a:r>
              <a:rPr lang="en-GB" sz="1000" dirty="0"/>
              <a:t>http://www.theses.fr/2021UPSLM004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BB3F07-6F85-4821-A4E7-A11BCE6E6889}"/>
              </a:ext>
            </a:extLst>
          </p:cNvPr>
          <p:cNvSpPr txBox="1"/>
          <p:nvPr/>
        </p:nvSpPr>
        <p:spPr>
          <a:xfrm>
            <a:off x="0" y="-3097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Suitability of cold spray additive manufacturing for UHV applications?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262763-98B5-47F3-BF8A-A4007F3080D0}"/>
              </a:ext>
            </a:extLst>
          </p:cNvPr>
          <p:cNvSpPr txBox="1"/>
          <p:nvPr/>
        </p:nvSpPr>
        <p:spPr>
          <a:xfrm>
            <a:off x="275063" y="1220595"/>
            <a:ext cx="55384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Leak tightness of cold sprayed additive materials:</a:t>
            </a:r>
          </a:p>
          <a:p>
            <a:endParaRPr lang="en-GB" dirty="0"/>
          </a:p>
          <a:p>
            <a:r>
              <a:rPr lang="en-GB" sz="1600" dirty="0"/>
              <a:t>A previous study on aluminium coating has shown [1]: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Helium leak tight coatings are achievable.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The presence and the role of microporosities formed during the process.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The influence of powder morphology on the porosity formation.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1B14CD-BADB-4395-9C7B-19BEA8C68E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62" r="8396"/>
          <a:stretch/>
        </p:blipFill>
        <p:spPr>
          <a:xfrm>
            <a:off x="5813501" y="784617"/>
            <a:ext cx="2973659" cy="21848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2EE59C-1B7A-42DA-85C0-BE0A3DE76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3249" y="929070"/>
            <a:ext cx="2895464" cy="19232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21B4EB-5786-4796-9618-FD662D44898E}"/>
              </a:ext>
            </a:extLst>
          </p:cNvPr>
          <p:cNvSpPr txBox="1"/>
          <p:nvPr/>
        </p:nvSpPr>
        <p:spPr>
          <a:xfrm>
            <a:off x="6127665" y="2884816"/>
            <a:ext cx="2817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Influence of porosity on leak tightness for different powders and process parameters [1]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0A3406-2BB1-4028-BC9A-71934BF69879}"/>
              </a:ext>
            </a:extLst>
          </p:cNvPr>
          <p:cNvSpPr txBox="1"/>
          <p:nvPr/>
        </p:nvSpPr>
        <p:spPr>
          <a:xfrm>
            <a:off x="9021337" y="2884816"/>
            <a:ext cx="3059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Porosity formation in cold sprayed aluminium [1]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AC1919-7973-4634-908A-F67D5E027EDD}"/>
              </a:ext>
            </a:extLst>
          </p:cNvPr>
          <p:cNvSpPr txBox="1"/>
          <p:nvPr/>
        </p:nvSpPr>
        <p:spPr>
          <a:xfrm>
            <a:off x="275063" y="3429000"/>
            <a:ext cx="380768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Preliminary tests on copper are in preparation: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Copper-to-Copper Cold-Spray samples manufactured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Test bench for thermal outgassing fully refurbished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Tooling for leak tightness test available</a:t>
            </a:r>
          </a:p>
        </p:txBody>
      </p:sp>
      <p:pic>
        <p:nvPicPr>
          <p:cNvPr id="16" name="Picture 1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C37FA8E-F571-4A33-8928-8D91FED4B6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5" t="2518" r="24297" b="35299"/>
          <a:stretch/>
        </p:blipFill>
        <p:spPr>
          <a:xfrm>
            <a:off x="4404383" y="3429000"/>
            <a:ext cx="3807680" cy="1797913"/>
          </a:xfrm>
          <a:prstGeom prst="rect">
            <a:avLst/>
          </a:prstGeom>
        </p:spPr>
      </p:pic>
      <p:pic>
        <p:nvPicPr>
          <p:cNvPr id="18" name="Picture 17" descr="A picture containing indoor, cooking, dirty, cluttered&#10;&#10;Description automatically generated">
            <a:extLst>
              <a:ext uri="{FF2B5EF4-FFF2-40B4-BE49-F238E27FC236}">
                <a16:creationId xmlns:a16="http://schemas.microsoft.com/office/drawing/2014/main" id="{E513DC1A-048A-4C55-A8A1-E8153C8A7D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173" y="3236354"/>
            <a:ext cx="2817540" cy="211315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253276C-8DEB-4AA3-AE2E-5AF06C165DD2}"/>
              </a:ext>
            </a:extLst>
          </p:cNvPr>
          <p:cNvSpPr txBox="1"/>
          <p:nvPr/>
        </p:nvSpPr>
        <p:spPr>
          <a:xfrm>
            <a:off x="4404383" y="5226913"/>
            <a:ext cx="3807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Samples for leak tightness and thermal outgassing tests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AA4306-3A8C-4B7B-99C3-795E077FE3D2}"/>
              </a:ext>
            </a:extLst>
          </p:cNvPr>
          <p:cNvSpPr txBox="1"/>
          <p:nvPr/>
        </p:nvSpPr>
        <p:spPr>
          <a:xfrm>
            <a:off x="8857437" y="5305114"/>
            <a:ext cx="3465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Test bench for thermal outgassing measurement by accumulation of baked samples</a:t>
            </a:r>
          </a:p>
        </p:txBody>
      </p:sp>
    </p:spTree>
    <p:extLst>
      <p:ext uri="{BB962C8B-B14F-4D97-AF65-F5344CB8AC3E}">
        <p14:creationId xmlns:p14="http://schemas.microsoft.com/office/powerpoint/2010/main" val="384791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A technology successfully applied in Accelerators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7463" y="1057425"/>
            <a:ext cx="591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Local coating: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15078" t="17836" b="17295"/>
          <a:stretch/>
        </p:blipFill>
        <p:spPr>
          <a:xfrm>
            <a:off x="3635341" y="4644517"/>
            <a:ext cx="8556659" cy="12336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81339" y="3570031"/>
            <a:ext cx="87947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Electrode: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Measurement of electrons for the FCC-</a:t>
            </a:r>
            <a:r>
              <a:rPr lang="en-GB" sz="1600" dirty="0" err="1"/>
              <a:t>hh</a:t>
            </a:r>
            <a:r>
              <a:rPr lang="en-GB" sz="1600" dirty="0"/>
              <a:t> beam screen prototype experiment at ANKA.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Clearing electrode (optimisation of ceramic layer required for non-baked system).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89026" y="5902897"/>
            <a:ext cx="697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Copper and aluminium cold spray coating on ceramic insulated copper coated stainless steel sheet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7" b="47280"/>
          <a:stretch/>
        </p:blipFill>
        <p:spPr>
          <a:xfrm>
            <a:off x="557463" y="3182788"/>
            <a:ext cx="10633100" cy="3378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6" b="11068"/>
          <a:stretch/>
        </p:blipFill>
        <p:spPr>
          <a:xfrm>
            <a:off x="6942013" y="1358679"/>
            <a:ext cx="2754911" cy="169192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81339" y="1426757"/>
            <a:ext cx="46232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Heat transfer: </a:t>
            </a:r>
          </a:p>
          <a:p>
            <a:r>
              <a:rPr lang="en-GB" sz="1600" dirty="0"/>
              <a:t>Copper trips on FCC-</a:t>
            </a:r>
            <a:r>
              <a:rPr lang="en-GB" sz="1600" dirty="0" err="1"/>
              <a:t>hh</a:t>
            </a:r>
            <a:r>
              <a:rPr lang="en-GB" sz="1600" dirty="0"/>
              <a:t> beam screen prototype.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25818" r="24816" b="35199"/>
          <a:stretch/>
        </p:blipFill>
        <p:spPr>
          <a:xfrm>
            <a:off x="263937" y="4520912"/>
            <a:ext cx="3253294" cy="1332616"/>
          </a:xfrm>
          <a:prstGeom prst="rect">
            <a:avLst/>
          </a:prstGeom>
          <a:ln w="3492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12241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175" y="2207378"/>
            <a:ext cx="2885932" cy="21644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73360" y="4397592"/>
            <a:ext cx="350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Copper plate with plasma sprayed ceramic and 0.2 mm thick cold sprayed titanium heating track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57254" y="1042954"/>
            <a:ext cx="8414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Permanent radiation hard heating element for bake out (in or outside vacuum)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486" y="2207378"/>
            <a:ext cx="3534546" cy="216444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575039" y="4351426"/>
            <a:ext cx="3100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Measurement of the temperature field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Possible Applications in Accelerators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622" y="1039002"/>
            <a:ext cx="591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Local coating: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DC22C1-C7DA-47C3-BFF5-94867818CDCC}"/>
              </a:ext>
            </a:extLst>
          </p:cNvPr>
          <p:cNvSpPr txBox="1"/>
          <p:nvPr/>
        </p:nvSpPr>
        <p:spPr>
          <a:xfrm>
            <a:off x="642622" y="3172672"/>
            <a:ext cx="2399681" cy="784271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/>
              <a:t>Substrate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D1EAA7-4163-4C2D-9E18-56A1D89A8265}"/>
              </a:ext>
            </a:extLst>
          </p:cNvPr>
          <p:cNvSpPr txBox="1"/>
          <p:nvPr/>
        </p:nvSpPr>
        <p:spPr>
          <a:xfrm>
            <a:off x="642622" y="2790246"/>
            <a:ext cx="2399681" cy="35666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/>
              <a:t>Ceramic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3E25BF-4385-4FF4-B771-8E058A34188E}"/>
              </a:ext>
            </a:extLst>
          </p:cNvPr>
          <p:cNvSpPr txBox="1"/>
          <p:nvPr/>
        </p:nvSpPr>
        <p:spPr>
          <a:xfrm>
            <a:off x="642622" y="2256053"/>
            <a:ext cx="2399681" cy="2275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/>
              <a:t>Ceramic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A57EAF-9673-4149-BD98-B59B64A6F628}"/>
              </a:ext>
            </a:extLst>
          </p:cNvPr>
          <p:cNvSpPr/>
          <p:nvPr/>
        </p:nvSpPr>
        <p:spPr>
          <a:xfrm>
            <a:off x="1365157" y="2506832"/>
            <a:ext cx="954610" cy="282302"/>
          </a:xfrm>
          <a:custGeom>
            <a:avLst/>
            <a:gdLst>
              <a:gd name="connsiteX0" fmla="*/ 0 w 953194"/>
              <a:gd name="connsiteY0" fmla="*/ 0 h 248119"/>
              <a:gd name="connsiteX1" fmla="*/ 953194 w 953194"/>
              <a:gd name="connsiteY1" fmla="*/ 0 h 248119"/>
              <a:gd name="connsiteX2" fmla="*/ 953194 w 953194"/>
              <a:gd name="connsiteY2" fmla="*/ 248119 h 248119"/>
              <a:gd name="connsiteX3" fmla="*/ 0 w 953194"/>
              <a:gd name="connsiteY3" fmla="*/ 248119 h 248119"/>
              <a:gd name="connsiteX4" fmla="*/ 0 w 953194"/>
              <a:gd name="connsiteY4" fmla="*/ 0 h 248119"/>
              <a:gd name="connsiteX0" fmla="*/ 128187 w 953194"/>
              <a:gd name="connsiteY0" fmla="*/ 17091 h 248119"/>
              <a:gd name="connsiteX1" fmla="*/ 953194 w 953194"/>
              <a:gd name="connsiteY1" fmla="*/ 0 h 248119"/>
              <a:gd name="connsiteX2" fmla="*/ 953194 w 953194"/>
              <a:gd name="connsiteY2" fmla="*/ 248119 h 248119"/>
              <a:gd name="connsiteX3" fmla="*/ 0 w 953194"/>
              <a:gd name="connsiteY3" fmla="*/ 248119 h 248119"/>
              <a:gd name="connsiteX4" fmla="*/ 128187 w 953194"/>
              <a:gd name="connsiteY4" fmla="*/ 17091 h 248119"/>
              <a:gd name="connsiteX0" fmla="*/ 128187 w 953194"/>
              <a:gd name="connsiteY0" fmla="*/ 18187 h 249215"/>
              <a:gd name="connsiteX1" fmla="*/ 953194 w 953194"/>
              <a:gd name="connsiteY1" fmla="*/ 1096 h 249215"/>
              <a:gd name="connsiteX2" fmla="*/ 953194 w 953194"/>
              <a:gd name="connsiteY2" fmla="*/ 249215 h 249215"/>
              <a:gd name="connsiteX3" fmla="*/ 0 w 953194"/>
              <a:gd name="connsiteY3" fmla="*/ 249215 h 249215"/>
              <a:gd name="connsiteX4" fmla="*/ 128187 w 953194"/>
              <a:gd name="connsiteY4" fmla="*/ 18187 h 249215"/>
              <a:gd name="connsiteX0" fmla="*/ 128187 w 953194"/>
              <a:gd name="connsiteY0" fmla="*/ 18187 h 249215"/>
              <a:gd name="connsiteX1" fmla="*/ 842099 w 953194"/>
              <a:gd name="connsiteY1" fmla="*/ 1096 h 249215"/>
              <a:gd name="connsiteX2" fmla="*/ 953194 w 953194"/>
              <a:gd name="connsiteY2" fmla="*/ 249215 h 249215"/>
              <a:gd name="connsiteX3" fmla="*/ 0 w 953194"/>
              <a:gd name="connsiteY3" fmla="*/ 249215 h 249215"/>
              <a:gd name="connsiteX4" fmla="*/ 128187 w 953194"/>
              <a:gd name="connsiteY4" fmla="*/ 18187 h 249215"/>
              <a:gd name="connsiteX0" fmla="*/ 128187 w 953194"/>
              <a:gd name="connsiteY0" fmla="*/ 32463 h 263491"/>
              <a:gd name="connsiteX1" fmla="*/ 842099 w 953194"/>
              <a:gd name="connsiteY1" fmla="*/ 15372 h 263491"/>
              <a:gd name="connsiteX2" fmla="*/ 953194 w 953194"/>
              <a:gd name="connsiteY2" fmla="*/ 263491 h 263491"/>
              <a:gd name="connsiteX3" fmla="*/ 0 w 953194"/>
              <a:gd name="connsiteY3" fmla="*/ 263491 h 263491"/>
              <a:gd name="connsiteX4" fmla="*/ 128187 w 953194"/>
              <a:gd name="connsiteY4" fmla="*/ 32463 h 263491"/>
              <a:gd name="connsiteX0" fmla="*/ 128187 w 953194"/>
              <a:gd name="connsiteY0" fmla="*/ 32463 h 263491"/>
              <a:gd name="connsiteX1" fmla="*/ 842099 w 953194"/>
              <a:gd name="connsiteY1" fmla="*/ 15372 h 263491"/>
              <a:gd name="connsiteX2" fmla="*/ 953194 w 953194"/>
              <a:gd name="connsiteY2" fmla="*/ 263491 h 263491"/>
              <a:gd name="connsiteX3" fmla="*/ 0 w 953194"/>
              <a:gd name="connsiteY3" fmla="*/ 263491 h 263491"/>
              <a:gd name="connsiteX4" fmla="*/ 128187 w 953194"/>
              <a:gd name="connsiteY4" fmla="*/ 32463 h 263491"/>
              <a:gd name="connsiteX0" fmla="*/ 128187 w 953194"/>
              <a:gd name="connsiteY0" fmla="*/ 32463 h 263491"/>
              <a:gd name="connsiteX1" fmla="*/ 842099 w 953194"/>
              <a:gd name="connsiteY1" fmla="*/ 15372 h 263491"/>
              <a:gd name="connsiteX2" fmla="*/ 953194 w 953194"/>
              <a:gd name="connsiteY2" fmla="*/ 263491 h 263491"/>
              <a:gd name="connsiteX3" fmla="*/ 0 w 953194"/>
              <a:gd name="connsiteY3" fmla="*/ 263491 h 263491"/>
              <a:gd name="connsiteX4" fmla="*/ 128187 w 953194"/>
              <a:gd name="connsiteY4" fmla="*/ 32463 h 263491"/>
              <a:gd name="connsiteX0" fmla="*/ 119641 w 953194"/>
              <a:gd name="connsiteY0" fmla="*/ 18768 h 275433"/>
              <a:gd name="connsiteX1" fmla="*/ 842099 w 953194"/>
              <a:gd name="connsiteY1" fmla="*/ 27314 h 275433"/>
              <a:gd name="connsiteX2" fmla="*/ 953194 w 953194"/>
              <a:gd name="connsiteY2" fmla="*/ 275433 h 275433"/>
              <a:gd name="connsiteX3" fmla="*/ 0 w 953194"/>
              <a:gd name="connsiteY3" fmla="*/ 275433 h 275433"/>
              <a:gd name="connsiteX4" fmla="*/ 119641 w 953194"/>
              <a:gd name="connsiteY4" fmla="*/ 18768 h 275433"/>
              <a:gd name="connsiteX0" fmla="*/ 119641 w 953194"/>
              <a:gd name="connsiteY0" fmla="*/ 18768 h 275433"/>
              <a:gd name="connsiteX1" fmla="*/ 842099 w 953194"/>
              <a:gd name="connsiteY1" fmla="*/ 27314 h 275433"/>
              <a:gd name="connsiteX2" fmla="*/ 953194 w 953194"/>
              <a:gd name="connsiteY2" fmla="*/ 275433 h 275433"/>
              <a:gd name="connsiteX3" fmla="*/ 0 w 953194"/>
              <a:gd name="connsiteY3" fmla="*/ 275433 h 275433"/>
              <a:gd name="connsiteX4" fmla="*/ 119641 w 953194"/>
              <a:gd name="connsiteY4" fmla="*/ 18768 h 275433"/>
              <a:gd name="connsiteX0" fmla="*/ 359 w 953553"/>
              <a:gd name="connsiteY0" fmla="*/ 248119 h 248119"/>
              <a:gd name="connsiteX1" fmla="*/ 842458 w 953553"/>
              <a:gd name="connsiteY1" fmla="*/ 0 h 248119"/>
              <a:gd name="connsiteX2" fmla="*/ 953553 w 953553"/>
              <a:gd name="connsiteY2" fmla="*/ 248119 h 248119"/>
              <a:gd name="connsiteX3" fmla="*/ 359 w 953553"/>
              <a:gd name="connsiteY3" fmla="*/ 248119 h 248119"/>
              <a:gd name="connsiteX0" fmla="*/ 630 w 953824"/>
              <a:gd name="connsiteY0" fmla="*/ 282302 h 282302"/>
              <a:gd name="connsiteX1" fmla="*/ 535080 w 953824"/>
              <a:gd name="connsiteY1" fmla="*/ 0 h 282302"/>
              <a:gd name="connsiteX2" fmla="*/ 953824 w 953824"/>
              <a:gd name="connsiteY2" fmla="*/ 282302 h 282302"/>
              <a:gd name="connsiteX3" fmla="*/ 630 w 953824"/>
              <a:gd name="connsiteY3" fmla="*/ 282302 h 282302"/>
              <a:gd name="connsiteX0" fmla="*/ 630 w 953824"/>
              <a:gd name="connsiteY0" fmla="*/ 282302 h 282302"/>
              <a:gd name="connsiteX1" fmla="*/ 535080 w 953824"/>
              <a:gd name="connsiteY1" fmla="*/ 0 h 282302"/>
              <a:gd name="connsiteX2" fmla="*/ 953824 w 953824"/>
              <a:gd name="connsiteY2" fmla="*/ 282302 h 282302"/>
              <a:gd name="connsiteX3" fmla="*/ 630 w 953824"/>
              <a:gd name="connsiteY3" fmla="*/ 282302 h 282302"/>
              <a:gd name="connsiteX0" fmla="*/ 1348 w 954542"/>
              <a:gd name="connsiteY0" fmla="*/ 282302 h 282302"/>
              <a:gd name="connsiteX1" fmla="*/ 535798 w 954542"/>
              <a:gd name="connsiteY1" fmla="*/ 0 h 282302"/>
              <a:gd name="connsiteX2" fmla="*/ 954542 w 954542"/>
              <a:gd name="connsiteY2" fmla="*/ 282302 h 282302"/>
              <a:gd name="connsiteX3" fmla="*/ 1348 w 954542"/>
              <a:gd name="connsiteY3" fmla="*/ 282302 h 282302"/>
              <a:gd name="connsiteX0" fmla="*/ 1036 w 954230"/>
              <a:gd name="connsiteY0" fmla="*/ 282302 h 282302"/>
              <a:gd name="connsiteX1" fmla="*/ 535486 w 954230"/>
              <a:gd name="connsiteY1" fmla="*/ 0 h 282302"/>
              <a:gd name="connsiteX2" fmla="*/ 954230 w 954230"/>
              <a:gd name="connsiteY2" fmla="*/ 282302 h 282302"/>
              <a:gd name="connsiteX3" fmla="*/ 1036 w 954230"/>
              <a:gd name="connsiteY3" fmla="*/ 282302 h 282302"/>
              <a:gd name="connsiteX0" fmla="*/ 1416 w 954610"/>
              <a:gd name="connsiteY0" fmla="*/ 282302 h 282302"/>
              <a:gd name="connsiteX1" fmla="*/ 467500 w 954610"/>
              <a:gd name="connsiteY1" fmla="*/ 0 h 282302"/>
              <a:gd name="connsiteX2" fmla="*/ 954610 w 954610"/>
              <a:gd name="connsiteY2" fmla="*/ 282302 h 282302"/>
              <a:gd name="connsiteX3" fmla="*/ 1416 w 954610"/>
              <a:gd name="connsiteY3" fmla="*/ 282302 h 28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610" h="282302">
                <a:moveTo>
                  <a:pt x="1416" y="282302"/>
                </a:moveTo>
                <a:cubicBezTo>
                  <a:pt x="-17100" y="240949"/>
                  <a:pt x="146264" y="8545"/>
                  <a:pt x="467500" y="0"/>
                </a:cubicBezTo>
                <a:cubicBezTo>
                  <a:pt x="786544" y="5794"/>
                  <a:pt x="917578" y="199596"/>
                  <a:pt x="954610" y="282302"/>
                </a:cubicBezTo>
                <a:lnTo>
                  <a:pt x="1416" y="282302"/>
                </a:lnTo>
                <a:close/>
              </a:path>
            </a:pathLst>
          </a:cu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D102B8-E495-4D3E-A2AF-73BBE18364C5}"/>
              </a:ext>
            </a:extLst>
          </p:cNvPr>
          <p:cNvSpPr txBox="1"/>
          <p:nvPr/>
        </p:nvSpPr>
        <p:spPr>
          <a:xfrm>
            <a:off x="3602390" y="2318431"/>
            <a:ext cx="1374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Cold sprayed resistive track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32277B-E770-4394-973D-55938AB7BD04}"/>
              </a:ext>
            </a:extLst>
          </p:cNvPr>
          <p:cNvSpPr txBox="1"/>
          <p:nvPr/>
        </p:nvSpPr>
        <p:spPr>
          <a:xfrm>
            <a:off x="645493" y="5030775"/>
            <a:ext cx="2735766" cy="784271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ACF269-1DA8-4DC1-961C-6506B50AB0AC}"/>
              </a:ext>
            </a:extLst>
          </p:cNvPr>
          <p:cNvSpPr txBox="1"/>
          <p:nvPr/>
        </p:nvSpPr>
        <p:spPr>
          <a:xfrm>
            <a:off x="645493" y="4580353"/>
            <a:ext cx="2735766" cy="458732"/>
          </a:xfrm>
          <a:custGeom>
            <a:avLst/>
            <a:gdLst>
              <a:gd name="connsiteX0" fmla="*/ 0 w 2735766"/>
              <a:gd name="connsiteY0" fmla="*/ 0 h 356661"/>
              <a:gd name="connsiteX1" fmla="*/ 2735766 w 2735766"/>
              <a:gd name="connsiteY1" fmla="*/ 0 h 356661"/>
              <a:gd name="connsiteX2" fmla="*/ 2735766 w 2735766"/>
              <a:gd name="connsiteY2" fmla="*/ 356661 h 356661"/>
              <a:gd name="connsiteX3" fmla="*/ 0 w 2735766"/>
              <a:gd name="connsiteY3" fmla="*/ 356661 h 356661"/>
              <a:gd name="connsiteX4" fmla="*/ 0 w 2735766"/>
              <a:gd name="connsiteY4" fmla="*/ 0 h 356661"/>
              <a:gd name="connsiteX0" fmla="*/ 0 w 2735766"/>
              <a:gd name="connsiteY0" fmla="*/ 16613 h 373274"/>
              <a:gd name="connsiteX1" fmla="*/ 1317265 w 2735766"/>
              <a:gd name="connsiteY1" fmla="*/ 0 h 373274"/>
              <a:gd name="connsiteX2" fmla="*/ 2735766 w 2735766"/>
              <a:gd name="connsiteY2" fmla="*/ 16613 h 373274"/>
              <a:gd name="connsiteX3" fmla="*/ 2735766 w 2735766"/>
              <a:gd name="connsiteY3" fmla="*/ 373274 h 373274"/>
              <a:gd name="connsiteX4" fmla="*/ 0 w 2735766"/>
              <a:gd name="connsiteY4" fmla="*/ 373274 h 373274"/>
              <a:gd name="connsiteX5" fmla="*/ 0 w 2735766"/>
              <a:gd name="connsiteY5" fmla="*/ 16613 h 373274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  <a:gd name="connsiteX0" fmla="*/ 0 w 2735766"/>
              <a:gd name="connsiteY0" fmla="*/ 102071 h 458732"/>
              <a:gd name="connsiteX1" fmla="*/ 1325811 w 2735766"/>
              <a:gd name="connsiteY1" fmla="*/ 0 h 458732"/>
              <a:gd name="connsiteX2" fmla="*/ 2735766 w 2735766"/>
              <a:gd name="connsiteY2" fmla="*/ 102071 h 458732"/>
              <a:gd name="connsiteX3" fmla="*/ 2735766 w 2735766"/>
              <a:gd name="connsiteY3" fmla="*/ 458732 h 458732"/>
              <a:gd name="connsiteX4" fmla="*/ 0 w 2735766"/>
              <a:gd name="connsiteY4" fmla="*/ 458732 h 458732"/>
              <a:gd name="connsiteX5" fmla="*/ 0 w 2735766"/>
              <a:gd name="connsiteY5" fmla="*/ 102071 h 45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5766" h="458732">
                <a:moveTo>
                  <a:pt x="0" y="102071"/>
                </a:moveTo>
                <a:cubicBezTo>
                  <a:pt x="835044" y="110776"/>
                  <a:pt x="798417" y="8386"/>
                  <a:pt x="1325811" y="0"/>
                </a:cubicBezTo>
                <a:cubicBezTo>
                  <a:pt x="1872708" y="-160"/>
                  <a:pt x="1778670" y="85139"/>
                  <a:pt x="2735766" y="102071"/>
                </a:cubicBezTo>
                <a:lnTo>
                  <a:pt x="2735766" y="458732"/>
                </a:lnTo>
                <a:lnTo>
                  <a:pt x="0" y="458732"/>
                </a:lnTo>
                <a:lnTo>
                  <a:pt x="0" y="1020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80C29378-CA67-44AE-B12E-E94079795868}"/>
              </a:ext>
            </a:extLst>
          </p:cNvPr>
          <p:cNvSpPr/>
          <p:nvPr/>
        </p:nvSpPr>
        <p:spPr>
          <a:xfrm>
            <a:off x="1484797" y="4756783"/>
            <a:ext cx="954610" cy="282302"/>
          </a:xfrm>
          <a:custGeom>
            <a:avLst/>
            <a:gdLst>
              <a:gd name="connsiteX0" fmla="*/ 0 w 953194"/>
              <a:gd name="connsiteY0" fmla="*/ 0 h 248119"/>
              <a:gd name="connsiteX1" fmla="*/ 953194 w 953194"/>
              <a:gd name="connsiteY1" fmla="*/ 0 h 248119"/>
              <a:gd name="connsiteX2" fmla="*/ 953194 w 953194"/>
              <a:gd name="connsiteY2" fmla="*/ 248119 h 248119"/>
              <a:gd name="connsiteX3" fmla="*/ 0 w 953194"/>
              <a:gd name="connsiteY3" fmla="*/ 248119 h 248119"/>
              <a:gd name="connsiteX4" fmla="*/ 0 w 953194"/>
              <a:gd name="connsiteY4" fmla="*/ 0 h 248119"/>
              <a:gd name="connsiteX0" fmla="*/ 128187 w 953194"/>
              <a:gd name="connsiteY0" fmla="*/ 17091 h 248119"/>
              <a:gd name="connsiteX1" fmla="*/ 953194 w 953194"/>
              <a:gd name="connsiteY1" fmla="*/ 0 h 248119"/>
              <a:gd name="connsiteX2" fmla="*/ 953194 w 953194"/>
              <a:gd name="connsiteY2" fmla="*/ 248119 h 248119"/>
              <a:gd name="connsiteX3" fmla="*/ 0 w 953194"/>
              <a:gd name="connsiteY3" fmla="*/ 248119 h 248119"/>
              <a:gd name="connsiteX4" fmla="*/ 128187 w 953194"/>
              <a:gd name="connsiteY4" fmla="*/ 17091 h 248119"/>
              <a:gd name="connsiteX0" fmla="*/ 128187 w 953194"/>
              <a:gd name="connsiteY0" fmla="*/ 18187 h 249215"/>
              <a:gd name="connsiteX1" fmla="*/ 953194 w 953194"/>
              <a:gd name="connsiteY1" fmla="*/ 1096 h 249215"/>
              <a:gd name="connsiteX2" fmla="*/ 953194 w 953194"/>
              <a:gd name="connsiteY2" fmla="*/ 249215 h 249215"/>
              <a:gd name="connsiteX3" fmla="*/ 0 w 953194"/>
              <a:gd name="connsiteY3" fmla="*/ 249215 h 249215"/>
              <a:gd name="connsiteX4" fmla="*/ 128187 w 953194"/>
              <a:gd name="connsiteY4" fmla="*/ 18187 h 249215"/>
              <a:gd name="connsiteX0" fmla="*/ 128187 w 953194"/>
              <a:gd name="connsiteY0" fmla="*/ 18187 h 249215"/>
              <a:gd name="connsiteX1" fmla="*/ 842099 w 953194"/>
              <a:gd name="connsiteY1" fmla="*/ 1096 h 249215"/>
              <a:gd name="connsiteX2" fmla="*/ 953194 w 953194"/>
              <a:gd name="connsiteY2" fmla="*/ 249215 h 249215"/>
              <a:gd name="connsiteX3" fmla="*/ 0 w 953194"/>
              <a:gd name="connsiteY3" fmla="*/ 249215 h 249215"/>
              <a:gd name="connsiteX4" fmla="*/ 128187 w 953194"/>
              <a:gd name="connsiteY4" fmla="*/ 18187 h 249215"/>
              <a:gd name="connsiteX0" fmla="*/ 128187 w 953194"/>
              <a:gd name="connsiteY0" fmla="*/ 32463 h 263491"/>
              <a:gd name="connsiteX1" fmla="*/ 842099 w 953194"/>
              <a:gd name="connsiteY1" fmla="*/ 15372 h 263491"/>
              <a:gd name="connsiteX2" fmla="*/ 953194 w 953194"/>
              <a:gd name="connsiteY2" fmla="*/ 263491 h 263491"/>
              <a:gd name="connsiteX3" fmla="*/ 0 w 953194"/>
              <a:gd name="connsiteY3" fmla="*/ 263491 h 263491"/>
              <a:gd name="connsiteX4" fmla="*/ 128187 w 953194"/>
              <a:gd name="connsiteY4" fmla="*/ 32463 h 263491"/>
              <a:gd name="connsiteX0" fmla="*/ 128187 w 953194"/>
              <a:gd name="connsiteY0" fmla="*/ 32463 h 263491"/>
              <a:gd name="connsiteX1" fmla="*/ 842099 w 953194"/>
              <a:gd name="connsiteY1" fmla="*/ 15372 h 263491"/>
              <a:gd name="connsiteX2" fmla="*/ 953194 w 953194"/>
              <a:gd name="connsiteY2" fmla="*/ 263491 h 263491"/>
              <a:gd name="connsiteX3" fmla="*/ 0 w 953194"/>
              <a:gd name="connsiteY3" fmla="*/ 263491 h 263491"/>
              <a:gd name="connsiteX4" fmla="*/ 128187 w 953194"/>
              <a:gd name="connsiteY4" fmla="*/ 32463 h 263491"/>
              <a:gd name="connsiteX0" fmla="*/ 128187 w 953194"/>
              <a:gd name="connsiteY0" fmla="*/ 32463 h 263491"/>
              <a:gd name="connsiteX1" fmla="*/ 842099 w 953194"/>
              <a:gd name="connsiteY1" fmla="*/ 15372 h 263491"/>
              <a:gd name="connsiteX2" fmla="*/ 953194 w 953194"/>
              <a:gd name="connsiteY2" fmla="*/ 263491 h 263491"/>
              <a:gd name="connsiteX3" fmla="*/ 0 w 953194"/>
              <a:gd name="connsiteY3" fmla="*/ 263491 h 263491"/>
              <a:gd name="connsiteX4" fmla="*/ 128187 w 953194"/>
              <a:gd name="connsiteY4" fmla="*/ 32463 h 263491"/>
              <a:gd name="connsiteX0" fmla="*/ 119641 w 953194"/>
              <a:gd name="connsiteY0" fmla="*/ 18768 h 275433"/>
              <a:gd name="connsiteX1" fmla="*/ 842099 w 953194"/>
              <a:gd name="connsiteY1" fmla="*/ 27314 h 275433"/>
              <a:gd name="connsiteX2" fmla="*/ 953194 w 953194"/>
              <a:gd name="connsiteY2" fmla="*/ 275433 h 275433"/>
              <a:gd name="connsiteX3" fmla="*/ 0 w 953194"/>
              <a:gd name="connsiteY3" fmla="*/ 275433 h 275433"/>
              <a:gd name="connsiteX4" fmla="*/ 119641 w 953194"/>
              <a:gd name="connsiteY4" fmla="*/ 18768 h 275433"/>
              <a:gd name="connsiteX0" fmla="*/ 119641 w 953194"/>
              <a:gd name="connsiteY0" fmla="*/ 18768 h 275433"/>
              <a:gd name="connsiteX1" fmla="*/ 842099 w 953194"/>
              <a:gd name="connsiteY1" fmla="*/ 27314 h 275433"/>
              <a:gd name="connsiteX2" fmla="*/ 953194 w 953194"/>
              <a:gd name="connsiteY2" fmla="*/ 275433 h 275433"/>
              <a:gd name="connsiteX3" fmla="*/ 0 w 953194"/>
              <a:gd name="connsiteY3" fmla="*/ 275433 h 275433"/>
              <a:gd name="connsiteX4" fmla="*/ 119641 w 953194"/>
              <a:gd name="connsiteY4" fmla="*/ 18768 h 275433"/>
              <a:gd name="connsiteX0" fmla="*/ 359 w 953553"/>
              <a:gd name="connsiteY0" fmla="*/ 248119 h 248119"/>
              <a:gd name="connsiteX1" fmla="*/ 842458 w 953553"/>
              <a:gd name="connsiteY1" fmla="*/ 0 h 248119"/>
              <a:gd name="connsiteX2" fmla="*/ 953553 w 953553"/>
              <a:gd name="connsiteY2" fmla="*/ 248119 h 248119"/>
              <a:gd name="connsiteX3" fmla="*/ 359 w 953553"/>
              <a:gd name="connsiteY3" fmla="*/ 248119 h 248119"/>
              <a:gd name="connsiteX0" fmla="*/ 630 w 953824"/>
              <a:gd name="connsiteY0" fmla="*/ 282302 h 282302"/>
              <a:gd name="connsiteX1" fmla="*/ 535080 w 953824"/>
              <a:gd name="connsiteY1" fmla="*/ 0 h 282302"/>
              <a:gd name="connsiteX2" fmla="*/ 953824 w 953824"/>
              <a:gd name="connsiteY2" fmla="*/ 282302 h 282302"/>
              <a:gd name="connsiteX3" fmla="*/ 630 w 953824"/>
              <a:gd name="connsiteY3" fmla="*/ 282302 h 282302"/>
              <a:gd name="connsiteX0" fmla="*/ 630 w 953824"/>
              <a:gd name="connsiteY0" fmla="*/ 282302 h 282302"/>
              <a:gd name="connsiteX1" fmla="*/ 535080 w 953824"/>
              <a:gd name="connsiteY1" fmla="*/ 0 h 282302"/>
              <a:gd name="connsiteX2" fmla="*/ 953824 w 953824"/>
              <a:gd name="connsiteY2" fmla="*/ 282302 h 282302"/>
              <a:gd name="connsiteX3" fmla="*/ 630 w 953824"/>
              <a:gd name="connsiteY3" fmla="*/ 282302 h 282302"/>
              <a:gd name="connsiteX0" fmla="*/ 1348 w 954542"/>
              <a:gd name="connsiteY0" fmla="*/ 282302 h 282302"/>
              <a:gd name="connsiteX1" fmla="*/ 535798 w 954542"/>
              <a:gd name="connsiteY1" fmla="*/ 0 h 282302"/>
              <a:gd name="connsiteX2" fmla="*/ 954542 w 954542"/>
              <a:gd name="connsiteY2" fmla="*/ 282302 h 282302"/>
              <a:gd name="connsiteX3" fmla="*/ 1348 w 954542"/>
              <a:gd name="connsiteY3" fmla="*/ 282302 h 282302"/>
              <a:gd name="connsiteX0" fmla="*/ 1036 w 954230"/>
              <a:gd name="connsiteY0" fmla="*/ 282302 h 282302"/>
              <a:gd name="connsiteX1" fmla="*/ 535486 w 954230"/>
              <a:gd name="connsiteY1" fmla="*/ 0 h 282302"/>
              <a:gd name="connsiteX2" fmla="*/ 954230 w 954230"/>
              <a:gd name="connsiteY2" fmla="*/ 282302 h 282302"/>
              <a:gd name="connsiteX3" fmla="*/ 1036 w 954230"/>
              <a:gd name="connsiteY3" fmla="*/ 282302 h 282302"/>
              <a:gd name="connsiteX0" fmla="*/ 1416 w 954610"/>
              <a:gd name="connsiteY0" fmla="*/ 282302 h 282302"/>
              <a:gd name="connsiteX1" fmla="*/ 467500 w 954610"/>
              <a:gd name="connsiteY1" fmla="*/ 0 h 282302"/>
              <a:gd name="connsiteX2" fmla="*/ 954610 w 954610"/>
              <a:gd name="connsiteY2" fmla="*/ 282302 h 282302"/>
              <a:gd name="connsiteX3" fmla="*/ 1416 w 954610"/>
              <a:gd name="connsiteY3" fmla="*/ 282302 h 28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610" h="282302">
                <a:moveTo>
                  <a:pt x="1416" y="282302"/>
                </a:moveTo>
                <a:cubicBezTo>
                  <a:pt x="-17100" y="240949"/>
                  <a:pt x="146264" y="8545"/>
                  <a:pt x="467500" y="0"/>
                </a:cubicBezTo>
                <a:cubicBezTo>
                  <a:pt x="786544" y="5794"/>
                  <a:pt x="917578" y="199596"/>
                  <a:pt x="954610" y="282302"/>
                </a:cubicBezTo>
                <a:lnTo>
                  <a:pt x="1416" y="282302"/>
                </a:lnTo>
                <a:close/>
              </a:path>
            </a:pathLst>
          </a:cu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E3BAAB7-6966-4839-A72C-0ACA21F926CE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2181225" y="2580041"/>
            <a:ext cx="1421165" cy="6790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F571F06-E7FF-49DE-848B-CFAD56F6CFC4}"/>
              </a:ext>
            </a:extLst>
          </p:cNvPr>
          <p:cNvSpPr txBox="1"/>
          <p:nvPr/>
        </p:nvSpPr>
        <p:spPr>
          <a:xfrm>
            <a:off x="3720275" y="3058913"/>
            <a:ext cx="1491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Insulating layer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3F1AD68-6C4C-4835-BC4D-7E66BDFF83FE}"/>
              </a:ext>
            </a:extLst>
          </p:cNvPr>
          <p:cNvCxnSpPr>
            <a:cxnSpLocks/>
            <a:stCxn id="43" idx="1"/>
            <a:endCxn id="33" idx="3"/>
          </p:cNvCxnSpPr>
          <p:nvPr/>
        </p:nvCxnSpPr>
        <p:spPr>
          <a:xfrm flipH="1" flipV="1">
            <a:off x="3042303" y="2968577"/>
            <a:ext cx="677972" cy="244225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9D0F3F6-E924-4D38-9BF7-84751FB56FA4}"/>
              </a:ext>
            </a:extLst>
          </p:cNvPr>
          <p:cNvSpPr txBox="1"/>
          <p:nvPr/>
        </p:nvSpPr>
        <p:spPr>
          <a:xfrm>
            <a:off x="3692468" y="1797866"/>
            <a:ext cx="141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Protective layer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36624FE-CB2A-4476-9192-7D2632A22550}"/>
              </a:ext>
            </a:extLst>
          </p:cNvPr>
          <p:cNvCxnSpPr>
            <a:cxnSpLocks/>
            <a:stCxn id="45" idx="1"/>
            <a:endCxn id="38" idx="3"/>
          </p:cNvCxnSpPr>
          <p:nvPr/>
        </p:nvCxnSpPr>
        <p:spPr>
          <a:xfrm flipH="1">
            <a:off x="3042303" y="1951755"/>
            <a:ext cx="650165" cy="41808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978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6ECA714-86B6-4F7D-99E8-73ED4FD18779}"/>
              </a:ext>
            </a:extLst>
          </p:cNvPr>
          <p:cNvSpPr txBox="1"/>
          <p:nvPr/>
        </p:nvSpPr>
        <p:spPr>
          <a:xfrm>
            <a:off x="781050" y="295275"/>
            <a:ext cx="106108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Status of the technology development for the FCC-</a:t>
            </a:r>
            <a:r>
              <a:rPr lang="en-GB" sz="4000" dirty="0" err="1"/>
              <a:t>ee</a:t>
            </a:r>
            <a:r>
              <a:rPr lang="en-GB" sz="4000" dirty="0"/>
              <a:t> vacuum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E1B884-D049-48B1-95F1-0129CE259A8D}"/>
              </a:ext>
            </a:extLst>
          </p:cNvPr>
          <p:cNvSpPr txBox="1"/>
          <p:nvPr/>
        </p:nvSpPr>
        <p:spPr>
          <a:xfrm>
            <a:off x="4467225" y="1781175"/>
            <a:ext cx="3419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C. Garion, CERN/TE/VSC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0E7E3A-1A87-44C3-8B63-67B967336A94}"/>
              </a:ext>
            </a:extLst>
          </p:cNvPr>
          <p:cNvSpPr txBox="1"/>
          <p:nvPr/>
        </p:nvSpPr>
        <p:spPr>
          <a:xfrm>
            <a:off x="1381649" y="2827407"/>
            <a:ext cx="7286625" cy="2395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Content: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Introduction to the FCC-</a:t>
            </a:r>
            <a:r>
              <a:rPr lang="en-GB" dirty="0" err="1"/>
              <a:t>ee</a:t>
            </a:r>
            <a:r>
              <a:rPr lang="en-GB" dirty="0"/>
              <a:t> vacuum system in the arcs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UHV connections with Shape Memory Alloy couplers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Additive manufacturing with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gas dynamic cold spray coating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  <a:latin typeface="Arial"/>
              </a:rPr>
              <a:t>Prototyping phase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  <a:latin typeface="Arial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22775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C21D0EB-AD6E-4FBB-B099-4DF48E7F44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8"/>
          <a:stretch/>
        </p:blipFill>
        <p:spPr>
          <a:xfrm>
            <a:off x="7080311" y="2370642"/>
            <a:ext cx="5111689" cy="30345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CFC9CF-BCA1-47E8-93D1-703C9B7767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17"/>
          <a:stretch/>
        </p:blipFill>
        <p:spPr>
          <a:xfrm>
            <a:off x="3700887" y="2890603"/>
            <a:ext cx="3151126" cy="233266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37646" y="1718916"/>
            <a:ext cx="858278" cy="341144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Copper Chamber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Possible Applications in Accelerators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623" y="1039002"/>
            <a:ext cx="187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Local coating: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33975" y="4989398"/>
            <a:ext cx="475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225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33975" y="3010626"/>
            <a:ext cx="445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231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00888" y="5223272"/>
            <a:ext cx="3151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Expected temperature field along the vacuum chamber</a:t>
            </a:r>
          </a:p>
        </p:txBody>
      </p:sp>
      <p:pic>
        <p:nvPicPr>
          <p:cNvPr id="34" name="Picture 33" descr="A picture containing text, wrench, tool&#10;&#10;Description automatically generated">
            <a:extLst>
              <a:ext uri="{FF2B5EF4-FFF2-40B4-BE49-F238E27FC236}">
                <a16:creationId xmlns:a16="http://schemas.microsoft.com/office/drawing/2014/main" id="{F65A8437-C83D-4E3E-A26E-411161A87B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28689"/>
            <a:ext cx="3034954" cy="1962954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6C2F302A-9039-486F-821A-CDAF28C3BA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707162"/>
            <a:ext cx="3038388" cy="1924926"/>
          </a:xfrm>
          <a:prstGeom prst="rect">
            <a:avLst/>
          </a:prstGeom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 flipH="1" flipV="1">
            <a:off x="2225392" y="2461720"/>
            <a:ext cx="130717" cy="806696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/>
          </p:cNvCxnSpPr>
          <p:nvPr/>
        </p:nvCxnSpPr>
        <p:spPr>
          <a:xfrm flipH="1" flipV="1">
            <a:off x="1768192" y="2555724"/>
            <a:ext cx="587914" cy="720019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356109" y="3185382"/>
            <a:ext cx="1127885" cy="156018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Connectors</a:t>
            </a:r>
            <a:endParaRPr lang="en-US" sz="1200" dirty="0"/>
          </a:p>
        </p:txBody>
      </p:sp>
      <p:cxnSp>
        <p:nvCxnSpPr>
          <p:cNvPr id="9" name="Straight Arrow Connector 8"/>
          <p:cNvCxnSpPr>
            <a:cxnSpLocks/>
            <a:stCxn id="10" idx="0"/>
          </p:cNvCxnSpPr>
          <p:nvPr/>
        </p:nvCxnSpPr>
        <p:spPr>
          <a:xfrm flipH="1" flipV="1">
            <a:off x="1142917" y="2769368"/>
            <a:ext cx="587914" cy="416014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15671" y="3185382"/>
            <a:ext cx="1030320" cy="702274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Titanium heating track</a:t>
            </a:r>
            <a:endParaRPr lang="en-US" sz="1200" dirty="0"/>
          </a:p>
        </p:txBody>
      </p:sp>
      <p:cxnSp>
        <p:nvCxnSpPr>
          <p:cNvPr id="11" name="Straight Arrow Connector 10"/>
          <p:cNvCxnSpPr>
            <a:cxnSpLocks/>
            <a:stCxn id="12" idx="1"/>
          </p:cNvCxnSpPr>
          <p:nvPr/>
        </p:nvCxnSpPr>
        <p:spPr>
          <a:xfrm flipH="1">
            <a:off x="2597883" y="1889488"/>
            <a:ext cx="639763" cy="285768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02D647E-85AF-4C68-9E3F-AFAA2B44F43D}"/>
              </a:ext>
            </a:extLst>
          </p:cNvPr>
          <p:cNvSpPr txBox="1"/>
          <p:nvPr/>
        </p:nvSpPr>
        <p:spPr>
          <a:xfrm>
            <a:off x="7324725" y="5454104"/>
            <a:ext cx="4867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Expected temperature profile along the vacuum chamber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AF2AB0-FCE1-4EFD-B63E-C5E4EE6A781D}"/>
              </a:ext>
            </a:extLst>
          </p:cNvPr>
          <p:cNvSpPr txBox="1"/>
          <p:nvPr/>
        </p:nvSpPr>
        <p:spPr>
          <a:xfrm>
            <a:off x="2457254" y="1042954"/>
            <a:ext cx="8414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Permanent radiation hard heating element for bake out (in or outside vacuum)</a:t>
            </a:r>
          </a:p>
        </p:txBody>
      </p:sp>
    </p:spTree>
    <p:extLst>
      <p:ext uri="{BB962C8B-B14F-4D97-AF65-F5344CB8AC3E}">
        <p14:creationId xmlns:p14="http://schemas.microsoft.com/office/powerpoint/2010/main" val="653147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19E82C0D-594E-465D-88F4-BF582DD20C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6" y="4097851"/>
            <a:ext cx="2946038" cy="1670560"/>
          </a:xfrm>
          <a:prstGeom prst="rect">
            <a:avLst/>
          </a:prstGeom>
        </p:spPr>
      </p:pic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447C7826-1AE5-4733-B8C4-C202441EE8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6" y="2443003"/>
            <a:ext cx="2990825" cy="15442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CF07A3-0EED-466C-A860-BB52940F13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189" y="2536242"/>
            <a:ext cx="3019520" cy="22646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2DDE71-8AC0-4FC3-9F71-6D9089E1F9B1}"/>
              </a:ext>
            </a:extLst>
          </p:cNvPr>
          <p:cNvSpPr txBox="1"/>
          <p:nvPr/>
        </p:nvSpPr>
        <p:spPr>
          <a:xfrm>
            <a:off x="9511825" y="4813987"/>
            <a:ext cx="1740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Al2O3+13TiO2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B677A7-9CCD-43F0-9F54-5A75F401A997}"/>
              </a:ext>
            </a:extLst>
          </p:cNvPr>
          <p:cNvSpPr txBox="1"/>
          <p:nvPr/>
        </p:nvSpPr>
        <p:spPr>
          <a:xfrm>
            <a:off x="3443458" y="-4005"/>
            <a:ext cx="558624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Study of the ceramic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40E30F-F797-48D1-AE21-557C70A8CA05}"/>
              </a:ext>
            </a:extLst>
          </p:cNvPr>
          <p:cNvSpPr txBox="1"/>
          <p:nvPr/>
        </p:nvSpPr>
        <p:spPr>
          <a:xfrm>
            <a:off x="350377" y="965675"/>
            <a:ext cx="114086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Samples with different ceramics, ~ 0.5 mm thick, plasma sprayed on copper plates, have been manufactured: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Al</a:t>
            </a:r>
            <a:r>
              <a:rPr lang="es-ES" baseline="-25000" dirty="0"/>
              <a:t>2</a:t>
            </a:r>
            <a:r>
              <a:rPr lang="es-ES" dirty="0"/>
              <a:t>O</a:t>
            </a:r>
            <a:r>
              <a:rPr lang="es-ES" baseline="-25000" dirty="0"/>
              <a:t>3</a:t>
            </a:r>
            <a:r>
              <a:rPr lang="es-ES" dirty="0"/>
              <a:t> 99%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Al</a:t>
            </a:r>
            <a:r>
              <a:rPr lang="es-ES" baseline="-25000" dirty="0"/>
              <a:t>2</a:t>
            </a:r>
            <a:r>
              <a:rPr lang="es-ES" dirty="0"/>
              <a:t>O</a:t>
            </a:r>
            <a:r>
              <a:rPr lang="es-ES" baseline="-25000" dirty="0"/>
              <a:t>3</a:t>
            </a:r>
            <a:r>
              <a:rPr lang="es-ES" dirty="0"/>
              <a:t> – 13 TiO</a:t>
            </a:r>
            <a:r>
              <a:rPr lang="es-ES" baseline="-25000" dirty="0"/>
              <a:t>2</a:t>
            </a:r>
            <a:r>
              <a:rPr lang="es-E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Cr</a:t>
            </a:r>
            <a:r>
              <a:rPr lang="es-ES" baseline="-25000" dirty="0"/>
              <a:t>2</a:t>
            </a:r>
            <a:r>
              <a:rPr lang="es-ES" dirty="0"/>
              <a:t>O</a:t>
            </a:r>
            <a:r>
              <a:rPr lang="es-ES" baseline="-25000" dirty="0"/>
              <a:t>3</a:t>
            </a:r>
            <a:r>
              <a:rPr lang="es-ES" dirty="0"/>
              <a:t> – 4 SiO</a:t>
            </a:r>
            <a:r>
              <a:rPr lang="es-ES" baseline="-25000" dirty="0"/>
              <a:t>2</a:t>
            </a:r>
            <a:r>
              <a:rPr lang="es-ES" dirty="0"/>
              <a:t> – 3 TiO</a:t>
            </a:r>
            <a:r>
              <a:rPr lang="es-ES" baseline="-25000" dirty="0"/>
              <a:t>2</a:t>
            </a:r>
            <a:r>
              <a:rPr lang="es-E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ZrO</a:t>
            </a:r>
            <a:r>
              <a:rPr lang="es-ES" baseline="-25000" dirty="0"/>
              <a:t>2</a:t>
            </a:r>
            <a:r>
              <a:rPr lang="es-ES" dirty="0"/>
              <a:t> – 8Y</a:t>
            </a:r>
            <a:r>
              <a:rPr lang="es-ES" baseline="-25000" dirty="0"/>
              <a:t>2</a:t>
            </a:r>
            <a:r>
              <a:rPr lang="es-ES" dirty="0"/>
              <a:t>O</a:t>
            </a:r>
            <a:r>
              <a:rPr lang="es-ES" baseline="-25000" dirty="0"/>
              <a:t>3</a:t>
            </a:r>
            <a:endParaRPr lang="en-GB" baseline="-25000" dirty="0"/>
          </a:p>
        </p:txBody>
      </p:sp>
      <p:pic>
        <p:nvPicPr>
          <p:cNvPr id="16" name="Picture 1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E8EC52E-00A9-482A-9EDD-DA8741F5AA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5" y="2443003"/>
            <a:ext cx="3945308" cy="29589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999BF4-426F-4935-B9D6-19060B29398B}"/>
              </a:ext>
            </a:extLst>
          </p:cNvPr>
          <p:cNvSpPr txBox="1"/>
          <p:nvPr/>
        </p:nvSpPr>
        <p:spPr>
          <a:xfrm>
            <a:off x="571500" y="5768411"/>
            <a:ext cx="1049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different ceramic layer revealed different adhesion quality of the </a:t>
            </a:r>
            <a:r>
              <a:rPr lang="en-GB" dirty="0" err="1"/>
              <a:t>Ti</a:t>
            </a:r>
            <a:r>
              <a:rPr lang="en-GB" dirty="0"/>
              <a:t> track. </a:t>
            </a:r>
          </a:p>
        </p:txBody>
      </p:sp>
    </p:spTree>
    <p:extLst>
      <p:ext uri="{BB962C8B-B14F-4D97-AF65-F5344CB8AC3E}">
        <p14:creationId xmlns:p14="http://schemas.microsoft.com/office/powerpoint/2010/main" val="3441663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CE19B6E9-3D43-4FB3-B900-B0A6BE05C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470" y="736315"/>
            <a:ext cx="4746348" cy="2373174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7DDC82A-5302-47ED-B93A-2106FFDE4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768" y="3459936"/>
            <a:ext cx="3584021" cy="1792011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98542ABC-829C-47B3-ADCE-65B11F2A2B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789" y="3459936"/>
            <a:ext cx="3751019" cy="18755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49E00F-23F6-46E9-B005-6119332201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646417" y="1548560"/>
            <a:ext cx="2373810" cy="528296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ED1C993-4CEE-48CE-BB51-6A3EE5DCF3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93" y="1679377"/>
            <a:ext cx="4984842" cy="15643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3418AFD-577B-4C02-BE53-4890C7B17933}"/>
              </a:ext>
            </a:extLst>
          </p:cNvPr>
          <p:cNvSpPr txBox="1"/>
          <p:nvPr/>
        </p:nvSpPr>
        <p:spPr>
          <a:xfrm>
            <a:off x="340192" y="3995208"/>
            <a:ext cx="4239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Significant difference is observed between the different ceramics. </a:t>
            </a:r>
          </a:p>
          <a:p>
            <a:r>
              <a:rPr lang="en-GB" dirty="0"/>
              <a:t>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-13TiO</a:t>
            </a:r>
            <a:r>
              <a:rPr lang="en-GB" baseline="-25000" dirty="0"/>
              <a:t>2</a:t>
            </a:r>
            <a:r>
              <a:rPr lang="en-GB" dirty="0"/>
              <a:t> exhibits the lowest residual stress, in the 10 MPa range.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A9AF07-28AD-43C6-A953-80D7FC8F2781}"/>
              </a:ext>
            </a:extLst>
          </p:cNvPr>
          <p:cNvSpPr txBox="1"/>
          <p:nvPr/>
        </p:nvSpPr>
        <p:spPr>
          <a:xfrm>
            <a:off x="3443458" y="-4005"/>
            <a:ext cx="558624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Residual stresses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801F32-9B24-4A85-9930-86E17DC8C01C}"/>
              </a:ext>
            </a:extLst>
          </p:cNvPr>
          <p:cNvSpPr txBox="1"/>
          <p:nvPr/>
        </p:nvSpPr>
        <p:spPr>
          <a:xfrm>
            <a:off x="315698" y="1008355"/>
            <a:ext cx="56679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Residual stresses have been assessed by hole drilling method, on the ceramic and on the track.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0F9DB2-2FE1-4FBD-AE24-C00623C41EA0}"/>
              </a:ext>
            </a:extLst>
          </p:cNvPr>
          <p:cNvSpPr txBox="1"/>
          <p:nvPr/>
        </p:nvSpPr>
        <p:spPr>
          <a:xfrm>
            <a:off x="315698" y="5654844"/>
            <a:ext cx="11944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Functional tests have been successfully carried out on the 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-13TiO</a:t>
            </a:r>
            <a:r>
              <a:rPr lang="en-GB" baseline="-25000" dirty="0"/>
              <a:t>2</a:t>
            </a:r>
            <a:r>
              <a:rPr lang="en-GB" dirty="0"/>
              <a:t> plate, including 50 thermal cycles to 250 °C.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95B6D1-F4E2-4D41-99CA-5FDE77597C87}"/>
              </a:ext>
            </a:extLst>
          </p:cNvPr>
          <p:cNvSpPr txBox="1"/>
          <p:nvPr/>
        </p:nvSpPr>
        <p:spPr>
          <a:xfrm>
            <a:off x="6866968" y="3057080"/>
            <a:ext cx="4976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Comparative strain measurements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62F25E-7BC9-4EEA-BEC4-13E6C221007E}"/>
              </a:ext>
            </a:extLst>
          </p:cNvPr>
          <p:cNvSpPr txBox="1"/>
          <p:nvPr/>
        </p:nvSpPr>
        <p:spPr>
          <a:xfrm>
            <a:off x="4579372" y="5254765"/>
            <a:ext cx="7264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Strain measurements for Al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  <a:r>
              <a:rPr lang="en-GB" sz="1200" baseline="-25000" dirty="0"/>
              <a:t>3</a:t>
            </a:r>
            <a:r>
              <a:rPr lang="en-GB" sz="1200" dirty="0"/>
              <a:t>-13TiO</a:t>
            </a:r>
            <a:r>
              <a:rPr lang="en-GB" sz="1200" baseline="-25000" dirty="0"/>
              <a:t>2</a:t>
            </a:r>
            <a:r>
              <a:rPr lang="en-GB" sz="1200" dirty="0"/>
              <a:t> ceramic layer </a:t>
            </a:r>
          </a:p>
        </p:txBody>
      </p:sp>
    </p:spTree>
    <p:extLst>
      <p:ext uri="{BB962C8B-B14F-4D97-AF65-F5344CB8AC3E}">
        <p14:creationId xmlns:p14="http://schemas.microsoft.com/office/powerpoint/2010/main" val="26934181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575B4F-0A3C-4973-8641-B361C7A21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2388085"/>
            <a:ext cx="5471161" cy="2583603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D8B5336-6EA4-4528-BB9C-AF6FAF44B8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340" y="4148479"/>
            <a:ext cx="3486532" cy="16464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EB08FE-482E-44FB-9CFA-7631D5BB766D}"/>
              </a:ext>
            </a:extLst>
          </p:cNvPr>
          <p:cNvSpPr txBox="1"/>
          <p:nvPr/>
        </p:nvSpPr>
        <p:spPr>
          <a:xfrm>
            <a:off x="351800" y="949271"/>
            <a:ext cx="10230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 first prototype of a copper tube with a permanent radiation tolerant bake out system has been produced: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OFE copper tube, 84 mm * 2 mm, 500 mm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</a:t>
            </a:r>
            <a:r>
              <a:rPr lang="en-GB" sz="1600" baseline="-25000" dirty="0"/>
              <a:t>2</a:t>
            </a:r>
            <a:r>
              <a:rPr lang="en-GB" sz="1600" dirty="0"/>
              <a:t>O</a:t>
            </a:r>
            <a:r>
              <a:rPr lang="en-GB" sz="1600" baseline="-25000" dirty="0"/>
              <a:t>3</a:t>
            </a:r>
            <a:r>
              <a:rPr lang="en-GB" sz="1600" dirty="0"/>
              <a:t>-TiO</a:t>
            </a:r>
            <a:r>
              <a:rPr lang="en-GB" sz="1600" baseline="-25000" dirty="0"/>
              <a:t>2</a:t>
            </a:r>
            <a:r>
              <a:rPr lang="en-GB" sz="1600" dirty="0"/>
              <a:t> ceramic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Track in titanium, ~ 110 </a:t>
            </a:r>
            <a:r>
              <a:rPr lang="en-GB" sz="1600" dirty="0">
                <a:latin typeface="Symbol" panose="05050102010706020507" pitchFamily="18" charset="2"/>
              </a:rPr>
              <a:t>m</a:t>
            </a:r>
            <a:r>
              <a:rPr lang="en-GB" sz="1600" dirty="0"/>
              <a:t>m thick, 8 mm 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Distance between the tracks: ~30 mm</a:t>
            </a:r>
          </a:p>
          <a:p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67D8B2-AF4F-466B-A57D-72A64BE54422}"/>
              </a:ext>
            </a:extLst>
          </p:cNvPr>
          <p:cNvSpPr txBox="1"/>
          <p:nvPr/>
        </p:nvSpPr>
        <p:spPr>
          <a:xfrm>
            <a:off x="3443458" y="-4005"/>
            <a:ext cx="558624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Prototype – Proof of concept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9D1A03-4608-4C9B-859D-987BA0D6242A}"/>
              </a:ext>
            </a:extLst>
          </p:cNvPr>
          <p:cNvSpPr txBox="1"/>
          <p:nvPr/>
        </p:nvSpPr>
        <p:spPr>
          <a:xfrm>
            <a:off x="2626340" y="5794897"/>
            <a:ext cx="3486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Interfaces for the electrical connections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DE11A9-2B53-4CAD-BE5B-1FD2EF775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2961" y="1577220"/>
            <a:ext cx="3621972" cy="2102666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6D4A79FE-8833-478A-95ED-EB1AA0F5D5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395" y="3320471"/>
            <a:ext cx="4224825" cy="25169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F775EC-FC1F-4766-A22F-A28BF96CDD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60856" y="2948987"/>
            <a:ext cx="2042223" cy="11571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724C15-37C3-4670-879C-BACB2196EB1D}"/>
              </a:ext>
            </a:extLst>
          </p:cNvPr>
          <p:cNvSpPr txBox="1"/>
          <p:nvPr/>
        </p:nvSpPr>
        <p:spPr>
          <a:xfrm>
            <a:off x="6858318" y="5747207"/>
            <a:ext cx="4867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Expected temperature field and profile along the </a:t>
            </a:r>
            <a:r>
              <a:rPr lang="en-GB" sz="1200" dirty="0">
                <a:sym typeface="Symbol" panose="05050102010706020507" pitchFamily="18" charset="2"/>
              </a:rPr>
              <a:t></a:t>
            </a:r>
            <a:r>
              <a:rPr lang="en-GB" sz="1200" dirty="0"/>
              <a:t>80 mm vacuum chamber prototype</a:t>
            </a:r>
          </a:p>
        </p:txBody>
      </p:sp>
    </p:spTree>
    <p:extLst>
      <p:ext uri="{BB962C8B-B14F-4D97-AF65-F5344CB8AC3E}">
        <p14:creationId xmlns:p14="http://schemas.microsoft.com/office/powerpoint/2010/main" val="10540872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cluttered&#10;&#10;Description automatically generated">
            <a:extLst>
              <a:ext uri="{FF2B5EF4-FFF2-40B4-BE49-F238E27FC236}">
                <a16:creationId xmlns:a16="http://schemas.microsoft.com/office/drawing/2014/main" id="{5D2BDF74-AF05-49E4-A795-60FE69D08C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21"/>
          <a:stretch/>
        </p:blipFill>
        <p:spPr>
          <a:xfrm>
            <a:off x="5913521" y="822597"/>
            <a:ext cx="3443006" cy="16753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C52793-9AD2-4C0E-AFC6-D6F40A704AF1}"/>
              </a:ext>
            </a:extLst>
          </p:cNvPr>
          <p:cNvSpPr txBox="1"/>
          <p:nvPr/>
        </p:nvSpPr>
        <p:spPr>
          <a:xfrm>
            <a:off x="987560" y="803787"/>
            <a:ext cx="54206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Thermal tests: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Low thermal conductance supports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DC current power supply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Electrical connections clamped on the tube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6E5BA-43CF-41DA-8F89-4A23FDFA5E35}"/>
              </a:ext>
            </a:extLst>
          </p:cNvPr>
          <p:cNvSpPr txBox="1"/>
          <p:nvPr/>
        </p:nvSpPr>
        <p:spPr>
          <a:xfrm>
            <a:off x="727244" y="5196608"/>
            <a:ext cx="41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/>
              <a:t>Temperature field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EF7DD-3586-4036-AC4A-6F53DED8B517}"/>
              </a:ext>
            </a:extLst>
          </p:cNvPr>
          <p:cNvSpPr txBox="1"/>
          <p:nvPr/>
        </p:nvSpPr>
        <p:spPr>
          <a:xfrm>
            <a:off x="3443458" y="-4005"/>
            <a:ext cx="558624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Prototype – Proof of concept</a:t>
            </a:r>
          </a:p>
        </p:txBody>
      </p:sp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3181568F-BCF8-4C49-85A9-32CB3F6A99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303" y="2553220"/>
            <a:ext cx="4282440" cy="3058886"/>
          </a:xfrm>
          <a:prstGeom prst="rect">
            <a:avLst/>
          </a:prstGeom>
        </p:spPr>
      </p:pic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74C9E06-F845-4116-9E88-2EA307E999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17" y="2094343"/>
            <a:ext cx="5054125" cy="30949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BE741E-BC9C-43F6-8995-81CFCE73D2B6}"/>
              </a:ext>
            </a:extLst>
          </p:cNvPr>
          <p:cNvSpPr txBox="1"/>
          <p:nvPr/>
        </p:nvSpPr>
        <p:spPr>
          <a:xfrm>
            <a:off x="7277318" y="5612106"/>
            <a:ext cx="3977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/>
              <a:t>Longitudinal temperature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70E72F-B32F-40BF-A9E8-FD165C905C73}"/>
              </a:ext>
            </a:extLst>
          </p:cNvPr>
          <p:cNvSpPr txBox="1"/>
          <p:nvPr/>
        </p:nvSpPr>
        <p:spPr>
          <a:xfrm>
            <a:off x="727243" y="5471734"/>
            <a:ext cx="4423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Successful heating to more than 250 °C.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Good temperature homogeneity: +/- 10 °C.</a:t>
            </a:r>
          </a:p>
        </p:txBody>
      </p:sp>
    </p:spTree>
    <p:extLst>
      <p:ext uri="{BB962C8B-B14F-4D97-AF65-F5344CB8AC3E}">
        <p14:creationId xmlns:p14="http://schemas.microsoft.com/office/powerpoint/2010/main" val="3740221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12D8270C-CD76-442F-A7A6-8E6771D454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2"/>
          <a:stretch/>
        </p:blipFill>
        <p:spPr>
          <a:xfrm>
            <a:off x="6529982" y="1452398"/>
            <a:ext cx="4643719" cy="3551597"/>
          </a:xfrm>
          <a:prstGeom prst="rect">
            <a:avLst/>
          </a:prstGeom>
        </p:spPr>
      </p:pic>
      <p:pic>
        <p:nvPicPr>
          <p:cNvPr id="5" name="Picture 4" descr="A boat on the water&#10;&#10;Description automatically generated with low confidence">
            <a:extLst>
              <a:ext uri="{FF2B5EF4-FFF2-40B4-BE49-F238E27FC236}">
                <a16:creationId xmlns:a16="http://schemas.microsoft.com/office/drawing/2014/main" id="{4813B8B1-1A0F-498A-B35E-10C3F4A2A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796" y="3574882"/>
            <a:ext cx="3026359" cy="14291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7667EE-C699-404D-AB85-165A3BC1C6FE}"/>
              </a:ext>
            </a:extLst>
          </p:cNvPr>
          <p:cNvSpPr txBox="1"/>
          <p:nvPr/>
        </p:nvSpPr>
        <p:spPr>
          <a:xfrm>
            <a:off x="768868" y="891012"/>
            <a:ext cx="10578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Thickness irregularities have been observed in the corners of the track (different speed of the gun) </a:t>
            </a:r>
            <a:r>
              <a:rPr lang="en-GB" sz="1600" dirty="0">
                <a:sym typeface="Wingdings" panose="05000000000000000000" pitchFamily="2" charset="2"/>
              </a:rPr>
              <a:t> cold spots (thicker) and hot spots (thinner).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Better management of the robot displacement required.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Tests of different track U turn paths. </a:t>
            </a:r>
            <a:r>
              <a:rPr lang="en-GB" sz="16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01042A-F5C7-4EE5-84FE-75FB8514FFB8}"/>
              </a:ext>
            </a:extLst>
          </p:cNvPr>
          <p:cNvSpPr txBox="1"/>
          <p:nvPr/>
        </p:nvSpPr>
        <p:spPr>
          <a:xfrm>
            <a:off x="806968" y="5280994"/>
            <a:ext cx="10828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GB" sz="1600" dirty="0"/>
              <a:t>Measurements of the electrical resistance is not in agreement with expected value </a:t>
            </a:r>
            <a:r>
              <a:rPr lang="en-GB" sz="1600" dirty="0">
                <a:sym typeface="Wingdings" panose="05000000000000000000" pitchFamily="2" charset="2"/>
              </a:rPr>
              <a:t> measurement of resistivity of cold sprayed material ongoing.</a:t>
            </a:r>
            <a:endParaRPr lang="en-GB" sz="1600" dirty="0"/>
          </a:p>
          <a:p>
            <a:pPr marL="342900" indent="-342900">
              <a:buFont typeface="+mj-lt"/>
              <a:buAutoNum type="arabicPeriod" startAt="2"/>
            </a:pPr>
            <a:r>
              <a:rPr lang="en-GB" sz="1600" dirty="0"/>
              <a:t>Electrical connections to be defined for a safe operation.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745357-28C1-45D1-8912-EAEF1B97ED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797" y="1971597"/>
            <a:ext cx="3026358" cy="1832847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547AB3-0669-4CE6-9971-A43A1CCBB9C5}"/>
              </a:ext>
            </a:extLst>
          </p:cNvPr>
          <p:cNvSpPr txBox="1"/>
          <p:nvPr/>
        </p:nvSpPr>
        <p:spPr>
          <a:xfrm>
            <a:off x="3443458" y="-4005"/>
            <a:ext cx="558624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Prototype – Proof of concept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349863-9360-42A5-B821-7715CAA0961F}"/>
              </a:ext>
            </a:extLst>
          </p:cNvPr>
          <p:cNvSpPr txBox="1"/>
          <p:nvPr/>
        </p:nvSpPr>
        <p:spPr>
          <a:xfrm>
            <a:off x="1705709" y="5003995"/>
            <a:ext cx="3486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Thickness irregularities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867364-1A2B-4100-AA74-985926728E92}"/>
              </a:ext>
            </a:extLst>
          </p:cNvPr>
          <p:cNvSpPr txBox="1"/>
          <p:nvPr/>
        </p:nvSpPr>
        <p:spPr>
          <a:xfrm>
            <a:off x="6529982" y="5003995"/>
            <a:ext cx="4643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Hot/cold spots induced by thickness irregularities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982B35-86EA-4CDB-9A6C-A209CF60994E}"/>
              </a:ext>
            </a:extLst>
          </p:cNvPr>
          <p:cNvSpPr txBox="1"/>
          <p:nvPr/>
        </p:nvSpPr>
        <p:spPr>
          <a:xfrm>
            <a:off x="806968" y="561794"/>
            <a:ext cx="6489182" cy="36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Some further developments are required:</a:t>
            </a:r>
          </a:p>
        </p:txBody>
      </p:sp>
    </p:spTree>
    <p:extLst>
      <p:ext uri="{BB962C8B-B14F-4D97-AF65-F5344CB8AC3E}">
        <p14:creationId xmlns:p14="http://schemas.microsoft.com/office/powerpoint/2010/main" val="2871211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A76F08E-6816-44EC-AC70-EFA0AA5F67C2}"/>
              </a:ext>
            </a:extLst>
          </p:cNvPr>
          <p:cNvSpPr txBox="1"/>
          <p:nvPr/>
        </p:nvSpPr>
        <p:spPr>
          <a:xfrm>
            <a:off x="2905432" y="-1665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Prototyping phase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472EA355-F779-70B4-E564-54B32279C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81013"/>
              </p:ext>
            </p:extLst>
          </p:nvPr>
        </p:nvGraphicFramePr>
        <p:xfrm>
          <a:off x="115291" y="3208273"/>
          <a:ext cx="420974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62F88FB0-4DCB-3263-560A-B68442318EC0}"/>
              </a:ext>
            </a:extLst>
          </p:cNvPr>
          <p:cNvGrpSpPr>
            <a:grpSpLocks noChangeAspect="1"/>
          </p:cNvGrpSpPr>
          <p:nvPr/>
        </p:nvGrpSpPr>
        <p:grpSpPr>
          <a:xfrm>
            <a:off x="4441400" y="3421254"/>
            <a:ext cx="3796968" cy="2555935"/>
            <a:chOff x="6797933" y="3391302"/>
            <a:chExt cx="4272660" cy="287614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5CB8B82-B5C2-CE1D-69A3-C8E1F3A1C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97933" y="3391302"/>
              <a:ext cx="4272660" cy="2876148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E799AAB-DA43-2FB4-EA56-A9AC6C5E9F8E}"/>
                </a:ext>
              </a:extLst>
            </p:cNvPr>
            <p:cNvCxnSpPr/>
            <p:nvPr/>
          </p:nvCxnSpPr>
          <p:spPr>
            <a:xfrm flipV="1">
              <a:off x="7174677" y="4323583"/>
              <a:ext cx="2491587" cy="43129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D536396-ED06-0EA7-92B0-F50AB6D8FCB8}"/>
                </a:ext>
              </a:extLst>
            </p:cNvPr>
            <p:cNvSpPr txBox="1"/>
            <p:nvPr/>
          </p:nvSpPr>
          <p:spPr>
            <a:xfrm rot="21133019">
              <a:off x="8118348" y="4215945"/>
              <a:ext cx="70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</a:rPr>
                <a:t>300 mm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D205BDC-2AC2-D2AC-EDEC-1D031D1462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37138" y="5232689"/>
              <a:ext cx="1157144" cy="27954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B3779A1-5F50-AA6A-B610-EFF377A2F1EF}"/>
                </a:ext>
              </a:extLst>
            </p:cNvPr>
            <p:cNvCxnSpPr>
              <a:cxnSpLocks/>
            </p:cNvCxnSpPr>
            <p:nvPr/>
          </p:nvCxnSpPr>
          <p:spPr>
            <a:xfrm>
              <a:off x="8404433" y="4989482"/>
              <a:ext cx="119188" cy="58602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AF4DA9E-90B7-6622-F4C8-F390DB2875B8}"/>
                </a:ext>
              </a:extLst>
            </p:cNvPr>
            <p:cNvCxnSpPr>
              <a:cxnSpLocks/>
            </p:cNvCxnSpPr>
            <p:nvPr/>
          </p:nvCxnSpPr>
          <p:spPr>
            <a:xfrm>
              <a:off x="9606670" y="4679214"/>
              <a:ext cx="119188" cy="58602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78D73CD-4CA2-AF4E-74F6-3E2BCBCA9DAC}"/>
                </a:ext>
              </a:extLst>
            </p:cNvPr>
            <p:cNvSpPr txBox="1"/>
            <p:nvPr/>
          </p:nvSpPr>
          <p:spPr>
            <a:xfrm rot="21133019">
              <a:off x="8860558" y="5369496"/>
              <a:ext cx="70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</a:rPr>
                <a:t>170 mm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32638B36-B734-0477-716B-C7A3EC427A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085" t="20184" r="16013" b="17477"/>
          <a:stretch/>
        </p:blipFill>
        <p:spPr>
          <a:xfrm>
            <a:off x="4720561" y="3281084"/>
            <a:ext cx="1638300" cy="97346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0AA62E7-FFA1-12AE-EC71-72A0E844137A}"/>
              </a:ext>
            </a:extLst>
          </p:cNvPr>
          <p:cNvSpPr txBox="1"/>
          <p:nvPr/>
        </p:nvSpPr>
        <p:spPr>
          <a:xfrm>
            <a:off x="4441400" y="3288937"/>
            <a:ext cx="9044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Water channel: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22E770-8CAD-76F9-A5F5-A654ABBF286B}"/>
              </a:ext>
            </a:extLst>
          </p:cNvPr>
          <p:cNvSpPr txBox="1"/>
          <p:nvPr/>
        </p:nvSpPr>
        <p:spPr>
          <a:xfrm>
            <a:off x="4441400" y="5856911"/>
            <a:ext cx="3796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GB" dirty="0"/>
              <a:t>Typical expected temperature profile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25129B-BB10-C1BB-8DB6-A0B954B43E04}"/>
              </a:ext>
            </a:extLst>
          </p:cNvPr>
          <p:cNvSpPr txBox="1"/>
          <p:nvPr/>
        </p:nvSpPr>
        <p:spPr>
          <a:xfrm>
            <a:off x="0" y="5856911"/>
            <a:ext cx="4469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Heat deposition of ~4kW per absorber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E3A3E46-0347-E8F1-1417-77593C5D05BA}"/>
              </a:ext>
            </a:extLst>
          </p:cNvPr>
          <p:cNvGrpSpPr>
            <a:grpSpLocks noChangeAspect="1"/>
          </p:cNvGrpSpPr>
          <p:nvPr/>
        </p:nvGrpSpPr>
        <p:grpSpPr>
          <a:xfrm>
            <a:off x="8573168" y="3473941"/>
            <a:ext cx="3492567" cy="2157296"/>
            <a:chOff x="7101136" y="3811736"/>
            <a:chExt cx="3905578" cy="2412406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A11D4A6-C52D-17D4-132F-9E2571BB3D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0468"/>
            <a:stretch/>
          </p:blipFill>
          <p:spPr>
            <a:xfrm>
              <a:off x="7101136" y="3811736"/>
              <a:ext cx="3905578" cy="2412406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F0A87F4-1719-F37E-A1BF-201F67D03D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68850" y="4633369"/>
              <a:ext cx="952412" cy="141831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06C0777-EFF7-7FFF-847D-B7D35FDEA68E}"/>
                </a:ext>
              </a:extLst>
            </p:cNvPr>
            <p:cNvSpPr txBox="1"/>
            <p:nvPr/>
          </p:nvSpPr>
          <p:spPr>
            <a:xfrm>
              <a:off x="8500222" y="5388292"/>
              <a:ext cx="702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700 mm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BB3AD46-7BAB-E6AC-9361-8599B03350F0}"/>
              </a:ext>
            </a:extLst>
          </p:cNvPr>
          <p:cNvSpPr txBox="1"/>
          <p:nvPr/>
        </p:nvSpPr>
        <p:spPr>
          <a:xfrm>
            <a:off x="8238368" y="5610343"/>
            <a:ext cx="4088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GB" dirty="0"/>
              <a:t>3.8 W power transmitted in the air (over 700 mm)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9798A1-8C3E-4077-86E1-68C6DCBB5BCE}"/>
              </a:ext>
            </a:extLst>
          </p:cNvPr>
          <p:cNvSpPr txBox="1"/>
          <p:nvPr/>
        </p:nvSpPr>
        <p:spPr>
          <a:xfrm>
            <a:off x="656795" y="1028343"/>
            <a:ext cx="112080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Different technologies are being assessed, on small samples, independently and in parallel: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 connectors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Copper cold spray additive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Radiation hard permanent bake out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Friction stir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In parallel: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Design of lump absorbers: thermal mechanical study, water cooling, assembly to the vacuum chamber.</a:t>
            </a:r>
          </a:p>
        </p:txBody>
      </p:sp>
    </p:spTree>
    <p:extLst>
      <p:ext uri="{BB962C8B-B14F-4D97-AF65-F5344CB8AC3E}">
        <p14:creationId xmlns:p14="http://schemas.microsoft.com/office/powerpoint/2010/main" val="276290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25" grpId="0"/>
      <p:bldP spid="27" grpId="0"/>
      <p:bldP spid="28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A76F08E-6816-44EC-AC70-EFA0AA5F67C2}"/>
              </a:ext>
            </a:extLst>
          </p:cNvPr>
          <p:cNvSpPr txBox="1"/>
          <p:nvPr/>
        </p:nvSpPr>
        <p:spPr>
          <a:xfrm>
            <a:off x="2905432" y="-1665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Prototyping phase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9798A1-8C3E-4077-86E1-68C6DCBB5BCE}"/>
              </a:ext>
            </a:extLst>
          </p:cNvPr>
          <p:cNvSpPr txBox="1"/>
          <p:nvPr/>
        </p:nvSpPr>
        <p:spPr>
          <a:xfrm>
            <a:off x="656795" y="1028343"/>
            <a:ext cx="111792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In parallel: 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Alternative designs and manufacturing processes will be explored to take into account, in particular, the design and integration of the synchrotron radiation absorbers. 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Discussions about the vacuum system integration, in particular in the magnets, just started. Significant changes, i.e. </a:t>
            </a:r>
            <a:r>
              <a:rPr lang="en-GB" dirty="0" err="1"/>
              <a:t>interbeam</a:t>
            </a:r>
            <a:r>
              <a:rPr lang="en-GB" dirty="0"/>
              <a:t> distance, length of interconnections with shielded bellows, might be required. 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 a second step, the technologies will be applied for the manufacturing of a representative short vacuum chamber prototype: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~ 2 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Based on copper extrusion and lump absorber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Early 2023</a:t>
            </a:r>
          </a:p>
        </p:txBody>
      </p:sp>
    </p:spTree>
    <p:extLst>
      <p:ext uri="{BB962C8B-B14F-4D97-AF65-F5344CB8AC3E}">
        <p14:creationId xmlns:p14="http://schemas.microsoft.com/office/powerpoint/2010/main" val="2791696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F2FC9E-D5CB-4A9C-980E-74973DC02545}"/>
              </a:ext>
            </a:extLst>
          </p:cNvPr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68D05A-3CC4-4EEF-8C5F-4545606A5038}"/>
              </a:ext>
            </a:extLst>
          </p:cNvPr>
          <p:cNvSpPr txBox="1"/>
          <p:nvPr/>
        </p:nvSpPr>
        <p:spPr>
          <a:xfrm>
            <a:off x="658146" y="719669"/>
            <a:ext cx="10616995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 a desire to propose cost-effective technical solutions for the FCC-</a:t>
            </a:r>
            <a:r>
              <a:rPr lang="en-GB" dirty="0" err="1"/>
              <a:t>ee</a:t>
            </a:r>
            <a:r>
              <a:rPr lang="en-GB" dirty="0"/>
              <a:t> vacuum system, the CERN vacuum group has undertaken a series of developments in UHV technologies: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SMA connectors is a mature technology for UHV applications. Implementation study to FCC-</a:t>
            </a:r>
            <a:r>
              <a:rPr lang="en-GB" dirty="0" err="1"/>
              <a:t>ee</a:t>
            </a:r>
            <a:r>
              <a:rPr lang="en-GB" dirty="0"/>
              <a:t> has been initiated as well as the verification of its suitability to respond to the FCC-</a:t>
            </a:r>
            <a:r>
              <a:rPr lang="en-GB" dirty="0" err="1"/>
              <a:t>ee</a:t>
            </a:r>
            <a:r>
              <a:rPr lang="en-GB" dirty="0"/>
              <a:t> particularities.  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Radiation hard permanent bake out system is under development. Good progress has been done so far: proof of concept test has been successfully carried out.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Additive manufacturing of copper by cold spray is in a first exploratory phase.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2E5AF8-74D7-418A-8896-DD21E0D6F0ED}"/>
              </a:ext>
            </a:extLst>
          </p:cNvPr>
          <p:cNvSpPr txBox="1"/>
          <p:nvPr/>
        </p:nvSpPr>
        <p:spPr>
          <a:xfrm>
            <a:off x="658146" y="3533775"/>
            <a:ext cx="95551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Further activities are initiated and will be reinforced in the near future: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Lumped absorber: thermal mechanical design, integration study and prototyping.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Interconnection: Some conceptual designs available. Technical design to be done.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Vacuum chamber prototype manufacturing.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5FBCEC-43BB-4E17-8F64-BDAD4A951B2F}"/>
              </a:ext>
            </a:extLst>
          </p:cNvPr>
          <p:cNvSpPr txBox="1"/>
          <p:nvPr/>
        </p:nvSpPr>
        <p:spPr>
          <a:xfrm>
            <a:off x="658146" y="5516885"/>
            <a:ext cx="110861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development of the FCC-</a:t>
            </a:r>
            <a:r>
              <a:rPr lang="en-GB" dirty="0" err="1"/>
              <a:t>ee</a:t>
            </a:r>
            <a:r>
              <a:rPr lang="en-GB" dirty="0"/>
              <a:t> vacuum system and the related technologies started but requires significant efforts.  </a:t>
            </a:r>
          </a:p>
        </p:txBody>
      </p:sp>
    </p:spTree>
    <p:extLst>
      <p:ext uri="{BB962C8B-B14F-4D97-AF65-F5344CB8AC3E}">
        <p14:creationId xmlns:p14="http://schemas.microsoft.com/office/powerpoint/2010/main" val="3297822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51FC48B-A827-4870-AF87-84F30937299B}"/>
              </a:ext>
            </a:extLst>
          </p:cNvPr>
          <p:cNvSpPr txBox="1"/>
          <p:nvPr/>
        </p:nvSpPr>
        <p:spPr>
          <a:xfrm>
            <a:off x="1791929" y="1890649"/>
            <a:ext cx="8716297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sz="4000" dirty="0"/>
              <a:t>Thanks for your attention.</a:t>
            </a:r>
          </a:p>
          <a:p>
            <a:endParaRPr lang="en-GB" dirty="0"/>
          </a:p>
          <a:p>
            <a:r>
              <a:rPr lang="en-GB" dirty="0"/>
              <a:t>Thanks to the vacuum team, in particular Christian Duclos, Roberto Kersevan, Hendrik Kos, Marco Morrone, Fabrizio Niccoli and last but not least Samuel Rorison.</a:t>
            </a:r>
          </a:p>
        </p:txBody>
      </p:sp>
    </p:spTree>
    <p:extLst>
      <p:ext uri="{BB962C8B-B14F-4D97-AF65-F5344CB8AC3E}">
        <p14:creationId xmlns:p14="http://schemas.microsoft.com/office/powerpoint/2010/main" val="22567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757077D-CCE9-4AD5-8647-98513D340D88}"/>
              </a:ext>
            </a:extLst>
          </p:cNvPr>
          <p:cNvSpPr txBox="1"/>
          <p:nvPr/>
        </p:nvSpPr>
        <p:spPr>
          <a:xfrm>
            <a:off x="505582" y="1073382"/>
            <a:ext cx="8216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FCC-</a:t>
            </a:r>
            <a:r>
              <a:rPr lang="en-GB" dirty="0" err="1"/>
              <a:t>ee</a:t>
            </a:r>
            <a:r>
              <a:rPr lang="en-GB" dirty="0"/>
              <a:t> Vacuum system has to cope with beam parameters from low-energy (45.6 GeV) high current (1390 mA) version to high-energy (182.5 GeV) low current (5.4 mA) configuration. 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832A862-A865-4F83-BE96-F5856604A326}"/>
              </a:ext>
            </a:extLst>
          </p:cNvPr>
          <p:cNvGrpSpPr>
            <a:grpSpLocks noChangeAspect="1"/>
          </p:cNvGrpSpPr>
          <p:nvPr/>
        </p:nvGrpSpPr>
        <p:grpSpPr>
          <a:xfrm>
            <a:off x="4497607" y="3381706"/>
            <a:ext cx="7025829" cy="2813315"/>
            <a:chOff x="584339" y="1154499"/>
            <a:chExt cx="10491777" cy="420116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5F41F9A-1881-49FE-B7AE-7DD245D53FA4}"/>
                </a:ext>
              </a:extLst>
            </p:cNvPr>
            <p:cNvSpPr/>
            <p:nvPr/>
          </p:nvSpPr>
          <p:spPr>
            <a:xfrm>
              <a:off x="3306871" y="2705622"/>
              <a:ext cx="2367419" cy="14905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4A810FB-3093-4DF6-BF43-D59B012A8A78}"/>
                </a:ext>
              </a:extLst>
            </p:cNvPr>
            <p:cNvSpPr/>
            <p:nvPr/>
          </p:nvSpPr>
          <p:spPr>
            <a:xfrm>
              <a:off x="5979090" y="2705622"/>
              <a:ext cx="2367419" cy="14905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DB1D38-58F1-41FF-8B03-375307CE0B22}"/>
                </a:ext>
              </a:extLst>
            </p:cNvPr>
            <p:cNvSpPr/>
            <p:nvPr/>
          </p:nvSpPr>
          <p:spPr>
            <a:xfrm>
              <a:off x="848604" y="2705622"/>
              <a:ext cx="1465705" cy="149059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8C7D16C-A312-4375-A44E-FA7C1FD9AD49}"/>
                </a:ext>
              </a:extLst>
            </p:cNvPr>
            <p:cNvSpPr/>
            <p:nvPr/>
          </p:nvSpPr>
          <p:spPr>
            <a:xfrm>
              <a:off x="9278697" y="2705622"/>
              <a:ext cx="1465705" cy="149059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1BB238-C249-418F-93C7-E12A88584407}"/>
                </a:ext>
              </a:extLst>
            </p:cNvPr>
            <p:cNvSpPr txBox="1"/>
            <p:nvPr/>
          </p:nvSpPr>
          <p:spPr>
            <a:xfrm>
              <a:off x="3667647" y="2278488"/>
              <a:ext cx="1688123" cy="45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Dipole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E55F827-979C-40F3-B6A3-0E2DFDF26937}"/>
                </a:ext>
              </a:extLst>
            </p:cNvPr>
            <p:cNvSpPr txBox="1"/>
            <p:nvPr/>
          </p:nvSpPr>
          <p:spPr>
            <a:xfrm>
              <a:off x="6318736" y="2278615"/>
              <a:ext cx="1688123" cy="45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Dipole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F3C3638-925C-4498-8BE1-481033C09EAD}"/>
                </a:ext>
              </a:extLst>
            </p:cNvPr>
            <p:cNvSpPr txBox="1"/>
            <p:nvPr/>
          </p:nvSpPr>
          <p:spPr>
            <a:xfrm>
              <a:off x="9535775" y="2278488"/>
              <a:ext cx="985846" cy="45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Quad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94152D7-33D0-443C-BE69-1B03CB5BF9D0}"/>
                </a:ext>
              </a:extLst>
            </p:cNvPr>
            <p:cNvGrpSpPr/>
            <p:nvPr/>
          </p:nvGrpSpPr>
          <p:grpSpPr>
            <a:xfrm>
              <a:off x="3043296" y="3084154"/>
              <a:ext cx="2783394" cy="733529"/>
              <a:chOff x="3094892" y="4793064"/>
              <a:chExt cx="2783394" cy="73352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68E7E3D-1755-4E1F-9DCE-7F8FC787AE8F}"/>
                  </a:ext>
                </a:extLst>
              </p:cNvPr>
              <p:cNvSpPr/>
              <p:nvPr/>
            </p:nvSpPr>
            <p:spPr>
              <a:xfrm>
                <a:off x="3185327" y="4973934"/>
                <a:ext cx="2602524" cy="37178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E3D2C1C-2454-4194-BE1C-DC3DDC449547}"/>
                  </a:ext>
                </a:extLst>
              </p:cNvPr>
              <p:cNvSpPr/>
              <p:nvPr/>
            </p:nvSpPr>
            <p:spPr>
              <a:xfrm>
                <a:off x="5787851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E724F8F-16F1-4249-9621-689280D668FE}"/>
                  </a:ext>
                </a:extLst>
              </p:cNvPr>
              <p:cNvSpPr/>
              <p:nvPr/>
            </p:nvSpPr>
            <p:spPr>
              <a:xfrm>
                <a:off x="3094892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7F491DB-2E98-44B9-BD84-FED897E03129}"/>
                </a:ext>
              </a:extLst>
            </p:cNvPr>
            <p:cNvGrpSpPr/>
            <p:nvPr/>
          </p:nvGrpSpPr>
          <p:grpSpPr>
            <a:xfrm>
              <a:off x="5833068" y="3084155"/>
              <a:ext cx="2783394" cy="733529"/>
              <a:chOff x="3094892" y="4793064"/>
              <a:chExt cx="2783394" cy="73352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8B8CDD5-267A-42C4-A0DD-22BD620C7994}"/>
                  </a:ext>
                </a:extLst>
              </p:cNvPr>
              <p:cNvSpPr/>
              <p:nvPr/>
            </p:nvSpPr>
            <p:spPr>
              <a:xfrm>
                <a:off x="3185327" y="4973934"/>
                <a:ext cx="2602524" cy="37178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B984D52-238A-420E-9307-045FC306A4BD}"/>
                  </a:ext>
                </a:extLst>
              </p:cNvPr>
              <p:cNvSpPr/>
              <p:nvPr/>
            </p:nvSpPr>
            <p:spPr>
              <a:xfrm>
                <a:off x="5787851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95ACB81-C35C-4974-9DC2-D4FEF53EC7FA}"/>
                  </a:ext>
                </a:extLst>
              </p:cNvPr>
              <p:cNvSpPr/>
              <p:nvPr/>
            </p:nvSpPr>
            <p:spPr>
              <a:xfrm>
                <a:off x="3094892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39654BF-4444-454A-9417-7E50994F8BD9}"/>
                </a:ext>
              </a:extLst>
            </p:cNvPr>
            <p:cNvGrpSpPr/>
            <p:nvPr/>
          </p:nvGrpSpPr>
          <p:grpSpPr>
            <a:xfrm>
              <a:off x="584339" y="3084154"/>
              <a:ext cx="1981730" cy="733529"/>
              <a:chOff x="3896556" y="4793064"/>
              <a:chExt cx="1981730" cy="733529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A6AC704-EEFB-495B-97D9-500DE9C83A53}"/>
                  </a:ext>
                </a:extLst>
              </p:cNvPr>
              <p:cNvSpPr/>
              <p:nvPr/>
            </p:nvSpPr>
            <p:spPr>
              <a:xfrm>
                <a:off x="3992313" y="4973934"/>
                <a:ext cx="1795537" cy="37178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8BEDCA3-78CF-43BB-954E-A3B57F323AB8}"/>
                  </a:ext>
                </a:extLst>
              </p:cNvPr>
              <p:cNvSpPr/>
              <p:nvPr/>
            </p:nvSpPr>
            <p:spPr>
              <a:xfrm>
                <a:off x="5787851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AE70A28-3BB5-41CF-9E78-9E3DA56829C8}"/>
                  </a:ext>
                </a:extLst>
              </p:cNvPr>
              <p:cNvSpPr/>
              <p:nvPr/>
            </p:nvSpPr>
            <p:spPr>
              <a:xfrm>
                <a:off x="3896556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F6013ED-BC42-4401-BC35-C69DE3C2726A}"/>
                </a:ext>
              </a:extLst>
            </p:cNvPr>
            <p:cNvGrpSpPr/>
            <p:nvPr/>
          </p:nvGrpSpPr>
          <p:grpSpPr>
            <a:xfrm>
              <a:off x="9094386" y="3084154"/>
              <a:ext cx="1981730" cy="733529"/>
              <a:chOff x="3896556" y="4793064"/>
              <a:chExt cx="1981730" cy="73352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7220FE7-E0E7-4BFB-B7CC-FE7C14F8D5D5}"/>
                  </a:ext>
                </a:extLst>
              </p:cNvPr>
              <p:cNvSpPr/>
              <p:nvPr/>
            </p:nvSpPr>
            <p:spPr>
              <a:xfrm>
                <a:off x="3992313" y="4973934"/>
                <a:ext cx="1795537" cy="37178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1D1076F-6294-4BDA-8EF0-B21554C9BCE3}"/>
                  </a:ext>
                </a:extLst>
              </p:cNvPr>
              <p:cNvSpPr/>
              <p:nvPr/>
            </p:nvSpPr>
            <p:spPr>
              <a:xfrm>
                <a:off x="5787851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77A20B91-AD8F-46FE-968F-CDC49338E8CF}"/>
                  </a:ext>
                </a:extLst>
              </p:cNvPr>
              <p:cNvSpPr/>
              <p:nvPr/>
            </p:nvSpPr>
            <p:spPr>
              <a:xfrm>
                <a:off x="3896556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BAA03C7-0DD2-4A35-ADB3-BE6D7FB1A9E9}"/>
                </a:ext>
              </a:extLst>
            </p:cNvPr>
            <p:cNvGrpSpPr/>
            <p:nvPr/>
          </p:nvGrpSpPr>
          <p:grpSpPr>
            <a:xfrm>
              <a:off x="2567412" y="2978944"/>
              <a:ext cx="475884" cy="943949"/>
              <a:chOff x="2567412" y="2978944"/>
              <a:chExt cx="475884" cy="943949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1FC416A3-1469-4F61-B17B-0D2F98014AF4}"/>
                  </a:ext>
                </a:extLst>
              </p:cNvPr>
              <p:cNvGrpSpPr/>
              <p:nvPr/>
            </p:nvGrpSpPr>
            <p:grpSpPr>
              <a:xfrm>
                <a:off x="2570360" y="2978944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7E82FC89-5205-49FC-A119-3698C3B73419}"/>
                    </a:ext>
                  </a:extLst>
                </p:cNvPr>
                <p:cNvCxnSpPr>
                  <a:stCxn id="25" idx="0"/>
                </p:cNvCxnSpPr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1F9BDB98-785E-45DA-90C4-ACC3ACE145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76175FF2-71E9-4136-A0E1-33365A1B48F8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9B061A35-887A-46E5-B071-A6FB8B73ACD0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482B56C-0FA2-4F7F-8ED8-396BE425343F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FD195490-985D-4599-94C4-71C615632C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141BF79E-32D1-4A87-BE5D-87AB6C0292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71653D7F-2044-42EE-9E82-AF344D23ECA1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456C50D-F59B-49E3-948D-C0A89717B174}"/>
                  </a:ext>
                </a:extLst>
              </p:cNvPr>
              <p:cNvGrpSpPr/>
              <p:nvPr/>
            </p:nvGrpSpPr>
            <p:grpSpPr>
              <a:xfrm flipV="1">
                <a:off x="2567412" y="3817683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4D76E01-45A7-494B-9C80-07C3D170E729}"/>
                    </a:ext>
                  </a:extLst>
                </p:cNvPr>
                <p:cNvCxnSpPr/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C4BCF03D-210B-4CB9-8607-95FA16C7AF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92FA0D4-C700-486D-B90A-44ED75CB949F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21E8DE73-3D8F-4332-BD4D-99FFF593BF1C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5B3F9F9A-BB54-471B-A9EC-81EA104A79BE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86923F1-DB55-4984-A17C-4D1FB97300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674AB3FF-7E53-4A46-9EF4-623360852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E1A09EFD-1E20-4D85-AE49-F1C68E083F68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10337AD-D2B6-494E-A8B7-B747E1A6C8D3}"/>
                  </a:ext>
                </a:extLst>
              </p:cNvPr>
              <p:cNvCxnSpPr/>
              <p:nvPr/>
            </p:nvCxnSpPr>
            <p:spPr>
              <a:xfrm>
                <a:off x="2572447" y="3265024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4C22C24-DF28-4D29-8A6F-A0F545E53FD9}"/>
                  </a:ext>
                </a:extLst>
              </p:cNvPr>
              <p:cNvCxnSpPr/>
              <p:nvPr/>
            </p:nvCxnSpPr>
            <p:spPr>
              <a:xfrm>
                <a:off x="2572447" y="3636813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CE4B527-293D-4046-8682-05A6D44EB9A3}"/>
                </a:ext>
              </a:extLst>
            </p:cNvPr>
            <p:cNvGrpSpPr/>
            <p:nvPr/>
          </p:nvGrpSpPr>
          <p:grpSpPr>
            <a:xfrm>
              <a:off x="8622064" y="2994171"/>
              <a:ext cx="475884" cy="943949"/>
              <a:chOff x="2567412" y="2978944"/>
              <a:chExt cx="475884" cy="943949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7F55CBC3-B337-44F2-9636-E018A79405D3}"/>
                  </a:ext>
                </a:extLst>
              </p:cNvPr>
              <p:cNvGrpSpPr/>
              <p:nvPr/>
            </p:nvGrpSpPr>
            <p:grpSpPr>
              <a:xfrm>
                <a:off x="2570360" y="2978944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277B385F-BA5B-4AF3-A611-670984625677}"/>
                    </a:ext>
                  </a:extLst>
                </p:cNvPr>
                <p:cNvCxnSpPr/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246424D4-A75B-406C-872C-DF48CFA0F9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C7A412D8-261D-4FD7-BEB8-EEF7F47DEBEB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3DA51892-1A4C-4950-9D69-354F65F85770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3FBC34D8-F8B6-4E44-BD29-E760C1B5F9C1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7864C346-E2DF-4937-87D4-0CBB2D6CF8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DE7609E7-3F9C-44A9-9E33-B1636D08AD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F6A2FC50-C18B-417D-B108-0BF36A60D967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F8203D20-63B7-4A63-8D00-8350BD7C16BB}"/>
                  </a:ext>
                </a:extLst>
              </p:cNvPr>
              <p:cNvGrpSpPr/>
              <p:nvPr/>
            </p:nvGrpSpPr>
            <p:grpSpPr>
              <a:xfrm flipV="1">
                <a:off x="2567412" y="3817683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156CA5D8-96F0-4762-B8D9-1D23139F63DE}"/>
                    </a:ext>
                  </a:extLst>
                </p:cNvPr>
                <p:cNvCxnSpPr/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FB1657C5-A327-46CF-82F9-A329926E0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1642BAB-810A-4BE5-BBAA-B51322E0B2A3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F1B0E88F-A2E6-4523-931F-14E09D9ABB9B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1A49CBF7-A837-414E-82F2-C8EE075261F2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FB21B666-E7F5-4F75-A95D-0BCF187A47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7ADA727-DD97-47F6-BC9D-E94CC724A0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62E13929-54C7-438B-93C8-F4CD7786268C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A6AFFB9-4899-4157-9634-A07E03615C0E}"/>
                  </a:ext>
                </a:extLst>
              </p:cNvPr>
              <p:cNvCxnSpPr/>
              <p:nvPr/>
            </p:nvCxnSpPr>
            <p:spPr>
              <a:xfrm>
                <a:off x="2572447" y="3265024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9AB993-46D2-470C-AB17-2A7D9B6E54BC}"/>
                  </a:ext>
                </a:extLst>
              </p:cNvPr>
              <p:cNvCxnSpPr/>
              <p:nvPr/>
            </p:nvCxnSpPr>
            <p:spPr>
              <a:xfrm>
                <a:off x="2572447" y="3636813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7168591-5EA9-4E9D-BC3D-43718EFCCEAF}"/>
                </a:ext>
              </a:extLst>
            </p:cNvPr>
            <p:cNvSpPr txBox="1"/>
            <p:nvPr/>
          </p:nvSpPr>
          <p:spPr>
            <a:xfrm>
              <a:off x="7093881" y="1154499"/>
              <a:ext cx="2602524" cy="45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Shielded bellows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0F7417F7-15F9-4686-AC90-C107A3DC6AC2}"/>
                </a:ext>
              </a:extLst>
            </p:cNvPr>
            <p:cNvCxnSpPr>
              <a:cxnSpLocks/>
              <a:stCxn id="73" idx="2"/>
            </p:cNvCxnSpPr>
            <p:nvPr/>
          </p:nvCxnSpPr>
          <p:spPr>
            <a:xfrm>
              <a:off x="8395143" y="1614107"/>
              <a:ext cx="438354" cy="139985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4EACC02-E1FC-4F20-B0D8-FAC250C5FFF7}"/>
                </a:ext>
              </a:extLst>
            </p:cNvPr>
            <p:cNvCxnSpPr>
              <a:cxnSpLocks/>
              <a:stCxn id="73" idx="2"/>
            </p:cNvCxnSpPr>
            <p:nvPr/>
          </p:nvCxnSpPr>
          <p:spPr>
            <a:xfrm flipH="1">
              <a:off x="2867153" y="1614107"/>
              <a:ext cx="5527990" cy="139985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A743258-F02C-4CB0-9E2F-D86E92E45595}"/>
                </a:ext>
              </a:extLst>
            </p:cNvPr>
            <p:cNvSpPr txBox="1"/>
            <p:nvPr/>
          </p:nvSpPr>
          <p:spPr>
            <a:xfrm>
              <a:off x="4289594" y="4896057"/>
              <a:ext cx="2602524" cy="45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Flange connection</a:t>
              </a:r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04EDB7A6-3F6D-4DF2-9930-9EFD907A193D}"/>
                </a:ext>
              </a:extLst>
            </p:cNvPr>
            <p:cNvCxnSpPr>
              <a:cxnSpLocks/>
              <a:stCxn id="76" idx="0"/>
            </p:cNvCxnSpPr>
            <p:nvPr/>
          </p:nvCxnSpPr>
          <p:spPr>
            <a:xfrm flipV="1">
              <a:off x="5590857" y="3795882"/>
              <a:ext cx="235833" cy="110017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682276C-70B6-48B0-BE1F-5ED3E4A156FD}"/>
                </a:ext>
              </a:extLst>
            </p:cNvPr>
            <p:cNvSpPr txBox="1"/>
            <p:nvPr/>
          </p:nvSpPr>
          <p:spPr>
            <a:xfrm>
              <a:off x="5923504" y="4393986"/>
              <a:ext cx="2367420" cy="45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~12 m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C2F7EEA3-1681-40A8-A170-D3573D93A0B9}"/>
                </a:ext>
              </a:extLst>
            </p:cNvPr>
            <p:cNvCxnSpPr>
              <a:cxnSpLocks/>
            </p:cNvCxnSpPr>
            <p:nvPr/>
          </p:nvCxnSpPr>
          <p:spPr>
            <a:xfrm>
              <a:off x="5979090" y="4380931"/>
              <a:ext cx="2367419" cy="0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524E1D9-A82F-4677-9E0B-B4C2A24FFB0F}"/>
                </a:ext>
              </a:extLst>
            </p:cNvPr>
            <p:cNvGrpSpPr/>
            <p:nvPr/>
          </p:nvGrpSpPr>
          <p:grpSpPr>
            <a:xfrm>
              <a:off x="9232009" y="3197203"/>
              <a:ext cx="471177" cy="513612"/>
              <a:chOff x="9232009" y="3197203"/>
              <a:chExt cx="471177" cy="513612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12185A1-3958-4E53-97F3-68AEEF5B6727}"/>
                  </a:ext>
                </a:extLst>
              </p:cNvPr>
              <p:cNvSpPr/>
              <p:nvPr/>
            </p:nvSpPr>
            <p:spPr>
              <a:xfrm>
                <a:off x="9232009" y="3197203"/>
                <a:ext cx="471177" cy="5136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301A48C-947C-48D0-AC6F-B6B0BCAFFE45}"/>
                  </a:ext>
                </a:extLst>
              </p:cNvPr>
              <p:cNvSpPr/>
              <p:nvPr/>
            </p:nvSpPr>
            <p:spPr>
              <a:xfrm>
                <a:off x="9388128" y="3288437"/>
                <a:ext cx="140174" cy="5762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57EEEF3-F12C-4ABB-97C0-F9280BDEFD7B}"/>
                  </a:ext>
                </a:extLst>
              </p:cNvPr>
              <p:cNvSpPr/>
              <p:nvPr/>
            </p:nvSpPr>
            <p:spPr>
              <a:xfrm>
                <a:off x="9383658" y="3559953"/>
                <a:ext cx="140174" cy="5762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38AA0FB-472F-4B31-8273-9A936A6F2661}"/>
                </a:ext>
              </a:extLst>
            </p:cNvPr>
            <p:cNvGrpSpPr/>
            <p:nvPr/>
          </p:nvGrpSpPr>
          <p:grpSpPr>
            <a:xfrm>
              <a:off x="716998" y="3194112"/>
              <a:ext cx="471177" cy="513612"/>
              <a:chOff x="9232009" y="3197203"/>
              <a:chExt cx="471177" cy="513612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99A3547B-552E-47DE-8441-B08940BA176C}"/>
                  </a:ext>
                </a:extLst>
              </p:cNvPr>
              <p:cNvSpPr/>
              <p:nvPr/>
            </p:nvSpPr>
            <p:spPr>
              <a:xfrm>
                <a:off x="9232009" y="3197203"/>
                <a:ext cx="471177" cy="5136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021E1EC-2FD1-4231-A6F0-AC2F120A7F47}"/>
                  </a:ext>
                </a:extLst>
              </p:cNvPr>
              <p:cNvSpPr/>
              <p:nvPr/>
            </p:nvSpPr>
            <p:spPr>
              <a:xfrm>
                <a:off x="9388128" y="3288437"/>
                <a:ext cx="140174" cy="5762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31FC8C6-7A5B-416D-A0BE-3200A9124D36}"/>
                  </a:ext>
                </a:extLst>
              </p:cNvPr>
              <p:cNvSpPr/>
              <p:nvPr/>
            </p:nvSpPr>
            <p:spPr>
              <a:xfrm>
                <a:off x="9383658" y="3559953"/>
                <a:ext cx="140174" cy="5762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sp>
        <p:nvSpPr>
          <p:cNvPr id="89" name="CasellaDiTesto 21">
            <a:extLst>
              <a:ext uri="{FF2B5EF4-FFF2-40B4-BE49-F238E27FC236}">
                <a16:creationId xmlns:a16="http://schemas.microsoft.com/office/drawing/2014/main" id="{C4964CA5-1078-4546-89E9-03FE912CFD5C}"/>
              </a:ext>
            </a:extLst>
          </p:cNvPr>
          <p:cNvSpPr txBox="1"/>
          <p:nvPr/>
        </p:nvSpPr>
        <p:spPr>
          <a:xfrm>
            <a:off x="2022829" y="-8272"/>
            <a:ext cx="8537668" cy="5832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it-IT" dirty="0"/>
              <a:t>FCC-ee vacuum system in the arcs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22CAB26-0543-4EFA-9CDC-41F08979AAA8}"/>
              </a:ext>
            </a:extLst>
          </p:cNvPr>
          <p:cNvSpPr txBox="1"/>
          <p:nvPr/>
        </p:nvSpPr>
        <p:spPr>
          <a:xfrm>
            <a:off x="502408" y="4471190"/>
            <a:ext cx="34146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rings of ~ 100 km.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Cell length: ~55.9 m.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60542EC-CF7A-49B2-AFBB-A07299B70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954385"/>
              </p:ext>
            </p:extLst>
          </p:nvPr>
        </p:nvGraphicFramePr>
        <p:xfrm>
          <a:off x="8855036" y="1172643"/>
          <a:ext cx="3336964" cy="14808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07884">
                  <a:extLst>
                    <a:ext uri="{9D8B030D-6E8A-4147-A177-3AD203B41FA5}">
                      <a16:colId xmlns:a16="http://schemas.microsoft.com/office/drawing/2014/main" val="3023281430"/>
                    </a:ext>
                  </a:extLst>
                </a:gridCol>
                <a:gridCol w="707171">
                  <a:extLst>
                    <a:ext uri="{9D8B030D-6E8A-4147-A177-3AD203B41FA5}">
                      <a16:colId xmlns:a16="http://schemas.microsoft.com/office/drawing/2014/main" val="857585238"/>
                    </a:ext>
                  </a:extLst>
                </a:gridCol>
                <a:gridCol w="812676">
                  <a:extLst>
                    <a:ext uri="{9D8B030D-6E8A-4147-A177-3AD203B41FA5}">
                      <a16:colId xmlns:a16="http://schemas.microsoft.com/office/drawing/2014/main" val="2284945542"/>
                    </a:ext>
                  </a:extLst>
                </a:gridCol>
                <a:gridCol w="1109233">
                  <a:extLst>
                    <a:ext uri="{9D8B030D-6E8A-4147-A177-3AD203B41FA5}">
                      <a16:colId xmlns:a16="http://schemas.microsoft.com/office/drawing/2014/main" val="4259423024"/>
                    </a:ext>
                  </a:extLst>
                </a:gridCol>
              </a:tblGrid>
              <a:tr h="654339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Beam Energy E(GeV)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Beam Current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I(mA)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Photon Flux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F’(</a:t>
                      </a:r>
                      <a:r>
                        <a:rPr lang="en-GB" sz="1000" kern="800" dirty="0" err="1">
                          <a:effectLst/>
                        </a:rPr>
                        <a:t>ph</a:t>
                      </a:r>
                      <a:r>
                        <a:rPr lang="en-GB" sz="1000" kern="800" dirty="0">
                          <a:effectLst/>
                        </a:rPr>
                        <a:t>/s/m)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Dynamic Gas Load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Q’(</a:t>
                      </a:r>
                      <a:r>
                        <a:rPr lang="en-GB" sz="1000" kern="800" dirty="0" err="1">
                          <a:effectLst/>
                        </a:rPr>
                        <a:t>mbar·l</a:t>
                      </a:r>
                      <a:r>
                        <a:rPr lang="en-GB" sz="1000" kern="800" dirty="0">
                          <a:effectLst/>
                        </a:rPr>
                        <a:t>/s/m)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0206819"/>
                  </a:ext>
                </a:extLst>
              </a:tr>
              <a:tr h="206633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45.6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1390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7.17·10</a:t>
                      </a:r>
                      <a:r>
                        <a:rPr lang="en-GB" sz="1000" kern="800" baseline="30000" dirty="0">
                          <a:effectLst/>
                        </a:rPr>
                        <a:t>17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2.90·10</a:t>
                      </a:r>
                      <a:r>
                        <a:rPr lang="en-GB" sz="1000" kern="800" baseline="30000">
                          <a:effectLst/>
                        </a:rPr>
                        <a:t>-8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4620500"/>
                  </a:ext>
                </a:extLst>
              </a:tr>
              <a:tr h="206633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80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147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1.38·10</a:t>
                      </a:r>
                      <a:r>
                        <a:rPr lang="en-GB" sz="1000" kern="800" baseline="30000" dirty="0">
                          <a:effectLst/>
                        </a:rPr>
                        <a:t>17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5.58·10</a:t>
                      </a:r>
                      <a:r>
                        <a:rPr lang="en-GB" sz="1000" kern="800" baseline="30000">
                          <a:effectLst/>
                        </a:rPr>
                        <a:t>-9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4835396"/>
                  </a:ext>
                </a:extLst>
              </a:tr>
              <a:tr h="206633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120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29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4.13·10</a:t>
                      </a:r>
                      <a:r>
                        <a:rPr lang="en-GB" sz="1000" kern="800" baseline="30000">
                          <a:effectLst/>
                        </a:rPr>
                        <a:t>16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1.67·10</a:t>
                      </a:r>
                      <a:r>
                        <a:rPr lang="en-GB" sz="1000" kern="800" baseline="30000">
                          <a:effectLst/>
                        </a:rPr>
                        <a:t>-9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4007065"/>
                  </a:ext>
                </a:extLst>
              </a:tr>
              <a:tr h="206633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182.5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>
                          <a:effectLst/>
                        </a:rPr>
                        <a:t>5.4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1.18·10</a:t>
                      </a:r>
                      <a:r>
                        <a:rPr lang="en-GB" sz="1000" kern="800" baseline="30000" dirty="0">
                          <a:effectLst/>
                        </a:rPr>
                        <a:t>16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800" dirty="0">
                          <a:effectLst/>
                        </a:rPr>
                        <a:t>4.78·10</a:t>
                      </a:r>
                      <a:r>
                        <a:rPr lang="en-GB" sz="1000" kern="800" baseline="30000" dirty="0">
                          <a:effectLst/>
                        </a:rPr>
                        <a:t>-10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6335322"/>
                  </a:ext>
                </a:extLst>
              </a:tr>
            </a:tbl>
          </a:graphicData>
        </a:graphic>
      </p:graphicFrame>
      <p:sp>
        <p:nvSpPr>
          <p:cNvPr id="92" name="TextBox 91">
            <a:extLst>
              <a:ext uri="{FF2B5EF4-FFF2-40B4-BE49-F238E27FC236}">
                <a16:creationId xmlns:a16="http://schemas.microsoft.com/office/drawing/2014/main" id="{8C064B08-E726-4D46-A8C1-6772791F4CE1}"/>
              </a:ext>
            </a:extLst>
          </p:cNvPr>
          <p:cNvSpPr txBox="1"/>
          <p:nvPr/>
        </p:nvSpPr>
        <p:spPr>
          <a:xfrm>
            <a:off x="8915595" y="2664382"/>
            <a:ext cx="3276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Relevant FCC-</a:t>
            </a:r>
            <a:r>
              <a:rPr lang="en-GB" sz="1200" dirty="0" err="1"/>
              <a:t>ee</a:t>
            </a:r>
            <a:r>
              <a:rPr lang="en-GB" sz="1200" dirty="0"/>
              <a:t> parameters for the vacuum system design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789135E-B33C-4AE5-B9ED-9F07EF2BE7F0}"/>
              </a:ext>
            </a:extLst>
          </p:cNvPr>
          <p:cNvSpPr txBox="1"/>
          <p:nvPr/>
        </p:nvSpPr>
        <p:spPr>
          <a:xfrm>
            <a:off x="508626" y="2242115"/>
            <a:ext cx="690488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For the vacuum system, the synchrotron radiation leads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local heat deposition: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 limit is given by 50 MW/beam synchrotron radiation losses (~650 W/m).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outgassing: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Pressure: low 10</a:t>
            </a:r>
            <a:r>
              <a:rPr lang="en-GB" baseline="30000" dirty="0"/>
              <a:t>-9</a:t>
            </a:r>
            <a:r>
              <a:rPr lang="en-GB" dirty="0"/>
              <a:t> mbar range.</a:t>
            </a:r>
          </a:p>
        </p:txBody>
      </p:sp>
    </p:spTree>
    <p:extLst>
      <p:ext uri="{BB962C8B-B14F-4D97-AF65-F5344CB8AC3E}">
        <p14:creationId xmlns:p14="http://schemas.microsoft.com/office/powerpoint/2010/main" val="194657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Principle of Cold Spray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85365" y="871369"/>
            <a:ext cx="4249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1D isentropic flow equations:</a:t>
            </a:r>
          </a:p>
        </p:txBody>
      </p:sp>
      <p:sp>
        <p:nvSpPr>
          <p:cNvPr id="4" name="Rectangle 3"/>
          <p:cNvSpPr/>
          <p:nvPr/>
        </p:nvSpPr>
        <p:spPr>
          <a:xfrm>
            <a:off x="5077750" y="881530"/>
            <a:ext cx="3684761" cy="12188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rapezoid 4"/>
          <p:cNvSpPr/>
          <p:nvPr/>
        </p:nvSpPr>
        <p:spPr>
          <a:xfrm rot="5400000">
            <a:off x="5449945" y="1016781"/>
            <a:ext cx="841972" cy="940805"/>
          </a:xfrm>
          <a:prstGeom prst="trapezoid">
            <a:avLst/>
          </a:prstGeom>
          <a:gradFill>
            <a:gsLst>
              <a:gs pos="0">
                <a:srgbClr val="FF0064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rapezoid 5"/>
          <p:cNvSpPr/>
          <p:nvPr/>
        </p:nvSpPr>
        <p:spPr>
          <a:xfrm rot="16200000">
            <a:off x="7130935" y="276594"/>
            <a:ext cx="841972" cy="2421172"/>
          </a:xfrm>
          <a:prstGeom prst="trapezoid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077750" y="1066196"/>
            <a:ext cx="322781" cy="841973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09054" y="871117"/>
            <a:ext cx="242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De Laval Nozzle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36746" y="1001989"/>
            <a:ext cx="591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0</a:t>
            </a:r>
            <a:r>
              <a:rPr lang="en-GB" dirty="0"/>
              <a:t>, v</a:t>
            </a:r>
            <a:r>
              <a:rPr lang="en-GB" baseline="-25000" dirty="0"/>
              <a:t>0</a:t>
            </a:r>
            <a:r>
              <a:rPr lang="en-GB" dirty="0"/>
              <a:t>, T</a:t>
            </a:r>
            <a:r>
              <a:rPr lang="en-GB" baseline="-25000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83008" y="887017"/>
            <a:ext cx="591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  <a:r>
              <a:rPr lang="en-GB" dirty="0"/>
              <a:t>, v</a:t>
            </a:r>
            <a:r>
              <a:rPr lang="en-GB" baseline="-25000" dirty="0"/>
              <a:t>1</a:t>
            </a:r>
            <a:r>
              <a:rPr lang="en-GB" dirty="0"/>
              <a:t>, T</a:t>
            </a:r>
            <a:r>
              <a:rPr lang="en-GB" baseline="-25000" dirty="0"/>
              <a:t>1</a:t>
            </a:r>
            <a:r>
              <a:rPr lang="en-GB" dirty="0"/>
              <a:t>,</a:t>
            </a:r>
          </a:p>
          <a:p>
            <a:r>
              <a:rPr lang="en-GB" dirty="0"/>
              <a:t>A</a:t>
            </a:r>
            <a:r>
              <a:rPr lang="en-GB" baseline="-25000" dirty="0"/>
              <a:t>1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757539" y="2318108"/>
                <a:ext cx="2196691" cy="669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9" y="2318108"/>
                <a:ext cx="2196691" cy="669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72998" y="2414299"/>
                <a:ext cx="1660134" cy="5028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998" y="2414299"/>
                <a:ext cx="1660134" cy="5028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286228" y="2398998"/>
                <a:ext cx="1714252" cy="525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228" y="2398998"/>
                <a:ext cx="1714252" cy="525465"/>
              </a:xfrm>
              <a:prstGeom prst="rect">
                <a:avLst/>
              </a:prstGeom>
              <a:blipFill>
                <a:blip r:embed="rId5"/>
                <a:stretch>
                  <a:fillRect l="-1779"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757536" y="4042199"/>
                <a:ext cx="711092" cy="5280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6" y="4042199"/>
                <a:ext cx="711092" cy="5280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935884" y="4062910"/>
            <a:ext cx="4531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=5/3 (1.67) for monoatomic perfect gas </a:t>
            </a:r>
          </a:p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=7/5 (1.4) for diatomic perfect gas and </a:t>
            </a:r>
          </a:p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=1,33 for polyatomic perfect gas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85365" y="5145526"/>
            <a:ext cx="5455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R</a:t>
            </a:r>
            <a:r>
              <a:rPr lang="en-GB" i="1" baseline="-25000" dirty="0" err="1"/>
              <a:t>s</a:t>
            </a:r>
            <a:r>
              <a:rPr lang="en-GB" dirty="0"/>
              <a:t> is the specific gas constant given by R/</a:t>
            </a:r>
            <a:r>
              <a:rPr lang="en-GB" dirty="0" err="1"/>
              <a:t>M</a:t>
            </a:r>
            <a:r>
              <a:rPr lang="en-GB" baseline="-25000" dirty="0" err="1"/>
              <a:t>molar</a:t>
            </a:r>
            <a:endParaRPr lang="en-GB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6247333" y="1663222"/>
            <a:ext cx="59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baseline="30000" dirty="0"/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757536" y="3122445"/>
                <a:ext cx="3378874" cy="688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6" y="3122445"/>
                <a:ext cx="3378874" cy="6888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685365" y="5589148"/>
            <a:ext cx="798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Nitrogen is commonly used. Helium is used to reach higher velocity.</a:t>
            </a:r>
          </a:p>
        </p:txBody>
      </p:sp>
    </p:spTree>
    <p:extLst>
      <p:ext uri="{BB962C8B-B14F-4D97-AF65-F5344CB8AC3E}">
        <p14:creationId xmlns:p14="http://schemas.microsoft.com/office/powerpoint/2010/main" val="9670056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820" y="469834"/>
            <a:ext cx="4166956" cy="2530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124" y="2228210"/>
            <a:ext cx="2719453" cy="1743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0121" y="3977818"/>
            <a:ext cx="2821032" cy="17867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8086" y="2297406"/>
            <a:ext cx="12240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GB" sz="1000" dirty="0"/>
              <a:t>Copper on copper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0124" y="5722967"/>
            <a:ext cx="297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/>
              <a:t>Assadi</a:t>
            </a:r>
            <a:r>
              <a:rPr lang="en-GB" sz="800" dirty="0"/>
              <a:t> et al., Bonding mechanism in cold gas spraying, </a:t>
            </a:r>
            <a:r>
              <a:rPr lang="en-GB" sz="800" dirty="0" err="1"/>
              <a:t>Acta</a:t>
            </a:r>
            <a:r>
              <a:rPr lang="en-GB" sz="800" dirty="0"/>
              <a:t> </a:t>
            </a:r>
            <a:r>
              <a:rPr lang="en-GB" sz="800" dirty="0" err="1"/>
              <a:t>Materialia</a:t>
            </a:r>
            <a:r>
              <a:rPr lang="en-GB" sz="800" dirty="0"/>
              <a:t>, 51, 4379-4394, 2003</a:t>
            </a:r>
          </a:p>
        </p:txBody>
      </p:sp>
      <p:sp>
        <p:nvSpPr>
          <p:cNvPr id="8" name="Rectangle 7"/>
          <p:cNvSpPr/>
          <p:nvPr/>
        </p:nvSpPr>
        <p:spPr>
          <a:xfrm>
            <a:off x="1633306" y="2864946"/>
            <a:ext cx="4381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T. Schmidt et al., From Particle Acceleration to Impact and Bonding in Cold Spraying, Journal of Thermal Spray Technology, 18, 5-6, 794-808, 2009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7587" y="550649"/>
            <a:ext cx="3154251" cy="16775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Bounding mechanism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79188" y="2507378"/>
            <a:ext cx="119254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dirty="0"/>
              <a:t>Rebound zone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959690" y="3100205"/>
            <a:ext cx="914399" cy="5327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874086" y="2428211"/>
            <a:ext cx="235416" cy="671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627236" y="3100204"/>
            <a:ext cx="246853" cy="475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14626" y="4136317"/>
            <a:ext cx="83430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dirty="0"/>
              <a:t>Material jet</a:t>
            </a:r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 flipH="1">
            <a:off x="7742175" y="4382538"/>
            <a:ext cx="189600" cy="1879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959690" y="2770043"/>
            <a:ext cx="389239" cy="25637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633303" y="3145926"/>
            <a:ext cx="4507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Typical surface around the critical velocity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8820" y="3417076"/>
            <a:ext cx="5008764" cy="250561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52187" y="3761555"/>
            <a:ext cx="155533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A1050 powder on 2024-T3 substrate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68820" y="5855284"/>
            <a:ext cx="5008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Q. </a:t>
            </a:r>
            <a:r>
              <a:rPr lang="en-GB" sz="800" dirty="0" err="1"/>
              <a:t>Blochet</a:t>
            </a:r>
            <a:r>
              <a:rPr lang="en-GB" sz="800" dirty="0"/>
              <a:t>, Influence of substrate surface roughness on cold-sprayed coating-substrate bond strength in </a:t>
            </a:r>
            <a:r>
              <a:rPr lang="en-GB" sz="800" dirty="0" err="1"/>
              <a:t>aluminum</a:t>
            </a:r>
            <a:r>
              <a:rPr lang="en-GB" sz="800" dirty="0"/>
              <a:t>-based systems, PhD Thesis, Mines </a:t>
            </a:r>
            <a:r>
              <a:rPr lang="en-GB" sz="800" dirty="0" err="1"/>
              <a:t>ParisTech</a:t>
            </a:r>
            <a:r>
              <a:rPr lang="en-GB" sz="800" dirty="0"/>
              <a:t>, 2015 </a:t>
            </a:r>
          </a:p>
        </p:txBody>
      </p:sp>
    </p:spTree>
    <p:extLst>
      <p:ext uri="{BB962C8B-B14F-4D97-AF65-F5344CB8AC3E}">
        <p14:creationId xmlns:p14="http://schemas.microsoft.com/office/powerpoint/2010/main" val="217039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1" grpId="0" animBg="1"/>
      <p:bldP spid="18" grpId="0" animBg="1"/>
      <p:bldP spid="22" grpId="0" animBg="1"/>
      <p:bldP spid="24" grpId="0"/>
      <p:bldP spid="26" grpId="0" animBg="1"/>
      <p:bldP spid="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022" y="832051"/>
            <a:ext cx="4271667" cy="197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8022" y="3656951"/>
            <a:ext cx="2571575" cy="1806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2537" y="3656950"/>
            <a:ext cx="2634906" cy="18064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7576" y="3325664"/>
            <a:ext cx="3755210" cy="2017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3758" y="847707"/>
            <a:ext cx="3106922" cy="6825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7182" y="1708353"/>
            <a:ext cx="3218018" cy="16703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16252" y="3380390"/>
            <a:ext cx="378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sz="800" dirty="0"/>
              <a:t>After Jeandin et al., Coating properties in Modern cold spray, Ed. J. </a:t>
            </a:r>
            <a:r>
              <a:rPr lang="en-GB" sz="800" dirty="0" err="1"/>
              <a:t>Villafuerte</a:t>
            </a:r>
            <a:r>
              <a:rPr lang="en-GB" sz="800" dirty="0"/>
              <a:t>, Springer, 2015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469" y="478372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Electrical conductivity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8748" y="478372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Bounding strength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0" y="3043810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Coating strength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76396" y="5627507"/>
            <a:ext cx="8979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Material properties are affected by the cold spray process but they can significantly be recovered by dedicated post treatment.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78829" y="9183"/>
            <a:ext cx="529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Some properties: example of copper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76393" y="2771596"/>
            <a:ext cx="4657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T. </a:t>
            </a:r>
            <a:r>
              <a:rPr lang="en-GB" sz="800" dirty="0" err="1"/>
              <a:t>Stoltenhoff</a:t>
            </a:r>
            <a:r>
              <a:rPr lang="en-GB" sz="800" dirty="0"/>
              <a:t> et al., Microstructures and key properties of cold-prayed and thermally sprayed copper coatings, Surface &amp; coatings Technology, 200, 2006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495058" y="997985"/>
            <a:ext cx="77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With helium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6439666" y="2228516"/>
            <a:ext cx="888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With nitrogen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4940" y="5349631"/>
            <a:ext cx="4004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sz="800" dirty="0"/>
              <a:t>C.H. Boyle, Mechanical performance of integrally bounded copper coatings for the long term disposal of used nuclear fuel, Nuclear Engineering and design, 293, 2015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92566" y="5355890"/>
            <a:ext cx="4909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F. </a:t>
            </a:r>
            <a:r>
              <a:rPr lang="en-GB" sz="800" dirty="0" err="1"/>
              <a:t>Gärtner</a:t>
            </a:r>
            <a:r>
              <a:rPr lang="en-GB" sz="800" dirty="0"/>
              <a:t>, Mechanical properties of cold-sprayed and thermally sprayed copper coatings, Surface &amp; Coatings Technology 200, 2006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10158" y="3763497"/>
            <a:ext cx="344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N</a:t>
            </a:r>
            <a:r>
              <a:rPr lang="en-GB" sz="800" baseline="-25000" dirty="0"/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74012" y="3736696"/>
            <a:ext cx="344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He</a:t>
            </a:r>
            <a:endParaRPr lang="en-GB" sz="800" baseline="-25000" dirty="0"/>
          </a:p>
        </p:txBody>
      </p:sp>
    </p:spTree>
    <p:extLst>
      <p:ext uri="{BB962C8B-B14F-4D97-AF65-F5344CB8AC3E}">
        <p14:creationId xmlns:p14="http://schemas.microsoft.com/office/powerpoint/2010/main" val="368082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3" grpId="0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9895" y="34442"/>
            <a:ext cx="560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Application to FCC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6390" r="1960" b="7890"/>
          <a:stretch/>
        </p:blipFill>
        <p:spPr>
          <a:xfrm>
            <a:off x="4508430" y="1323163"/>
            <a:ext cx="3724373" cy="2248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4818" y="2342671"/>
            <a:ext cx="1845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Colaminated</a:t>
            </a:r>
            <a:r>
              <a:rPr lang="en-GB" sz="1200" dirty="0"/>
              <a:t> copper- stainless steel internal screen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4076" y="1335473"/>
            <a:ext cx="910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Cooling channel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916" y="3294563"/>
            <a:ext cx="1110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Pumping holes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87471" y="2665836"/>
            <a:ext cx="144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Copper strip for heat transfer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66827" y="3791855"/>
            <a:ext cx="8809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Copper material (thermal conductivity)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err="1"/>
              <a:t>Stainless</a:t>
            </a:r>
            <a:r>
              <a:rPr lang="fr-CH" sz="1600" dirty="0"/>
              <a:t> </a:t>
            </a:r>
            <a:r>
              <a:rPr lang="fr-CH" sz="1600" dirty="0" err="1"/>
              <a:t>steel</a:t>
            </a:r>
            <a:r>
              <a:rPr lang="fr-CH" sz="1600" dirty="0"/>
              <a:t> </a:t>
            </a:r>
            <a:r>
              <a:rPr lang="fr-CH" sz="1600" dirty="0" err="1"/>
              <a:t>substrate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Discountinuous</a:t>
            </a:r>
            <a:r>
              <a:rPr lang="en-GB" sz="1600" dirty="0"/>
              <a:t> (longitudinally </a:t>
            </a:r>
            <a:r>
              <a:rPr lang="en-GB" sz="1600" dirty="0">
                <a:sym typeface="Wingdings" panose="05000000000000000000" pitchFamily="2" charset="2"/>
              </a:rPr>
              <a:t> reduced Lorentz forces during a magnet quench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Continuous as close as possible to the cooling channel (better cooling and temperature control)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Done after beam screen assembly (welds)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spray or coating contamination inside the beam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Industrial process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66825" y="6807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/>
              <a:t>FCC-</a:t>
            </a:r>
            <a:r>
              <a:rPr lang="en-GB" b="1" u="sng" dirty="0" err="1"/>
              <a:t>hh</a:t>
            </a:r>
            <a:r>
              <a:rPr lang="en-GB" b="1" u="sng" dirty="0"/>
              <a:t> beam screen</a:t>
            </a: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>
          <a:xfrm>
            <a:off x="3930713" y="2665837"/>
            <a:ext cx="1018655" cy="359377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</p:cNvCxnSpPr>
          <p:nvPr/>
        </p:nvCxnSpPr>
        <p:spPr>
          <a:xfrm>
            <a:off x="5069290" y="1797135"/>
            <a:ext cx="78131" cy="723874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1"/>
          </p:cNvCxnSpPr>
          <p:nvPr/>
        </p:nvCxnSpPr>
        <p:spPr>
          <a:xfrm flipH="1" flipV="1">
            <a:off x="5732981" y="2665837"/>
            <a:ext cx="439932" cy="859559"/>
          </a:xfrm>
          <a:prstGeom prst="line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</p:cNvCxnSpPr>
          <p:nvPr/>
        </p:nvCxnSpPr>
        <p:spPr>
          <a:xfrm flipH="1" flipV="1">
            <a:off x="6882213" y="2665836"/>
            <a:ext cx="1205258" cy="230833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72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73" t="24403" b="20969"/>
          <a:stretch/>
        </p:blipFill>
        <p:spPr>
          <a:xfrm>
            <a:off x="5030242" y="1347583"/>
            <a:ext cx="2252094" cy="1447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7" b="47280"/>
          <a:stretch/>
        </p:blipFill>
        <p:spPr>
          <a:xfrm>
            <a:off x="1524000" y="4754860"/>
            <a:ext cx="9144000" cy="290557"/>
          </a:xfrm>
          <a:prstGeom prst="rect">
            <a:avLst/>
          </a:prstGeom>
        </p:spPr>
      </p:pic>
      <p:pic>
        <p:nvPicPr>
          <p:cNvPr id="4" name="Picture 3" descr="\\cern.ch\dfs\Departments\EN\Groups\MME\MM\Metallurgy\activité microscopie\2016\Mickael_Crouvizier_on-going\250216_Garion_RQF0557496_EDMS1584559_copper_coating_SS_tube\a300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3309" y="2685844"/>
            <a:ext cx="2405851" cy="1901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96" y="550569"/>
            <a:ext cx="2379073" cy="17843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12" y="2745787"/>
            <a:ext cx="2455519" cy="18416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715" y="27464"/>
            <a:ext cx="560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Application to FCC beam screen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21697" y="2836972"/>
            <a:ext cx="22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Cold sprayed copper on austenitic stainless steel.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09" y="640720"/>
            <a:ext cx="2430376" cy="18227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45209" y="2432649"/>
            <a:ext cx="24303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Surface preparation by blasting (Al2O3)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1357" y="5070956"/>
            <a:ext cx="57890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Possible improvements: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Surface preparation: laser treatment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Nozzle geometry: correct width</a:t>
            </a:r>
          </a:p>
          <a:p>
            <a:pPr marL="285750" indent="-285750">
              <a:buFontTx/>
              <a:buChar char="-"/>
            </a:pPr>
            <a:r>
              <a:rPr lang="fr-CH" sz="1600" dirty="0" err="1"/>
              <a:t>Process</a:t>
            </a:r>
            <a:r>
              <a:rPr lang="fr-CH" sz="1600" dirty="0"/>
              <a:t> </a:t>
            </a:r>
            <a:r>
              <a:rPr lang="fr-CH" sz="1600" dirty="0" err="1"/>
              <a:t>parameters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6" b="11068"/>
          <a:stretch/>
        </p:blipFill>
        <p:spPr>
          <a:xfrm>
            <a:off x="7390412" y="5226628"/>
            <a:ext cx="2259729" cy="138780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24749" y="1545125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472896" y="1540648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96356" y="2481486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60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5F949A-2AD5-4BD2-A4B9-D1013F9A05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</a:t>
            </a:r>
            <a:r>
              <a:rPr lang="en-US" baseline="30000"/>
              <a:t>th</a:t>
            </a:r>
            <a:r>
              <a:rPr lang="en-US"/>
              <a:t> May 2017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F49B43-72AD-448C-97C0-C008233AC4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author(s)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13652-49E9-42D9-9EFA-42652BD2C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276043-21B2-46D3-AC39-AEF93554C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54" y="297896"/>
            <a:ext cx="9825974" cy="570672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DB2F01-C57E-4BD7-A842-A80B51CECFB7}"/>
              </a:ext>
            </a:extLst>
          </p:cNvPr>
          <p:cNvCxnSpPr/>
          <p:nvPr/>
        </p:nvCxnSpPr>
        <p:spPr>
          <a:xfrm>
            <a:off x="2767466" y="4117701"/>
            <a:ext cx="854579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7232FEB-D8C9-4870-AE35-8798D74075CB}"/>
              </a:ext>
            </a:extLst>
          </p:cNvPr>
          <p:cNvCxnSpPr>
            <a:cxnSpLocks/>
          </p:cNvCxnSpPr>
          <p:nvPr/>
        </p:nvCxnSpPr>
        <p:spPr>
          <a:xfrm>
            <a:off x="1532880" y="4570576"/>
            <a:ext cx="138717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D43D4C-D756-4CF8-B892-B74338B41676}"/>
              </a:ext>
            </a:extLst>
          </p:cNvPr>
          <p:cNvCxnSpPr>
            <a:cxnSpLocks/>
          </p:cNvCxnSpPr>
          <p:nvPr/>
        </p:nvCxnSpPr>
        <p:spPr>
          <a:xfrm>
            <a:off x="3119356" y="1838293"/>
            <a:ext cx="138717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8A1637-0333-4C63-B0E7-D41236C9EC4A}"/>
              </a:ext>
            </a:extLst>
          </p:cNvPr>
          <p:cNvCxnSpPr>
            <a:cxnSpLocks/>
          </p:cNvCxnSpPr>
          <p:nvPr/>
        </p:nvCxnSpPr>
        <p:spPr>
          <a:xfrm>
            <a:off x="8492726" y="4054821"/>
            <a:ext cx="876599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4A489DB-E6F8-42B0-BE5F-7780F02DAC2A}"/>
              </a:ext>
            </a:extLst>
          </p:cNvPr>
          <p:cNvCxnSpPr>
            <a:cxnSpLocks/>
          </p:cNvCxnSpPr>
          <p:nvPr/>
        </p:nvCxnSpPr>
        <p:spPr>
          <a:xfrm>
            <a:off x="8682173" y="1906416"/>
            <a:ext cx="165760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4DC89B4-9B2A-409B-AE4C-77AE40EA5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930" y="1616140"/>
            <a:ext cx="4387127" cy="291261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398C0D-EDA5-40BB-BE65-0519DB36C0FE}"/>
              </a:ext>
            </a:extLst>
          </p:cNvPr>
          <p:cNvCxnSpPr>
            <a:cxnSpLocks/>
          </p:cNvCxnSpPr>
          <p:nvPr/>
        </p:nvCxnSpPr>
        <p:spPr>
          <a:xfrm>
            <a:off x="4420649" y="3938443"/>
            <a:ext cx="2355384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E3999C-10BC-48A6-828B-86A9C0255530}"/>
              </a:ext>
            </a:extLst>
          </p:cNvPr>
          <p:cNvCxnSpPr>
            <a:cxnSpLocks/>
          </p:cNvCxnSpPr>
          <p:nvPr/>
        </p:nvCxnSpPr>
        <p:spPr>
          <a:xfrm>
            <a:off x="6106617" y="2649019"/>
            <a:ext cx="371768" cy="0"/>
          </a:xfrm>
          <a:prstGeom prst="line">
            <a:avLst/>
          </a:prstGeom>
          <a:ln w="2540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05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3940DF-5864-494B-93F4-777846CAA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94217-B4E2-49B6-A6D1-5921F0CFC99F}"/>
              </a:ext>
            </a:extLst>
          </p:cNvPr>
          <p:cNvSpPr txBox="1"/>
          <p:nvPr/>
        </p:nvSpPr>
        <p:spPr>
          <a:xfrm>
            <a:off x="920834" y="1021083"/>
            <a:ext cx="768216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Geometry: Tube with two winglets</a:t>
            </a:r>
          </a:p>
          <a:p>
            <a:pPr>
              <a:spcAft>
                <a:spcPts val="600"/>
              </a:spcAft>
            </a:pPr>
            <a:r>
              <a:rPr lang="en-GB" dirty="0"/>
              <a:t>2 mm thick, 70 mm ID</a:t>
            </a:r>
          </a:p>
          <a:p>
            <a:pPr>
              <a:spcBef>
                <a:spcPts val="1200"/>
              </a:spcBef>
            </a:pPr>
            <a:r>
              <a:rPr lang="en-GB" dirty="0"/>
              <a:t>Material: Copper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Good thermal conductivity and low electrical resistivity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Shielding for the X-Ray synchrotron radiation fan and minimizing the irradiation of machine and tunnel components</a:t>
            </a:r>
          </a:p>
          <a:p>
            <a:pPr>
              <a:spcBef>
                <a:spcPts val="1200"/>
              </a:spcBef>
            </a:pPr>
            <a:r>
              <a:rPr lang="en-GB" dirty="0"/>
              <a:t>Surface treatment: NEG coating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Distributed pumping speed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Low SEY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Quick vacuum conditioning</a:t>
            </a:r>
          </a:p>
          <a:p>
            <a:pPr>
              <a:spcBef>
                <a:spcPts val="1200"/>
              </a:spcBef>
            </a:pPr>
            <a:r>
              <a:rPr lang="en-GB" dirty="0"/>
              <a:t>Lumped SR photon absorber:</a:t>
            </a:r>
          </a:p>
          <a:p>
            <a:pPr>
              <a:spcAft>
                <a:spcPts val="600"/>
              </a:spcAft>
            </a:pPr>
            <a:r>
              <a:rPr lang="en-GB" dirty="0"/>
              <a:t>Distanced by about 5.8 m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Lumped pump: no need for a systematic installation in vicinity of the absorbers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1 or 2 per cell</a:t>
            </a:r>
          </a:p>
        </p:txBody>
      </p:sp>
      <p:sp>
        <p:nvSpPr>
          <p:cNvPr id="9" name="CasellaDiTesto 21">
            <a:extLst>
              <a:ext uri="{FF2B5EF4-FFF2-40B4-BE49-F238E27FC236}">
                <a16:creationId xmlns:a16="http://schemas.microsoft.com/office/drawing/2014/main" id="{C5780185-C9A9-4BF2-9D2A-F29222DD88D6}"/>
              </a:ext>
            </a:extLst>
          </p:cNvPr>
          <p:cNvSpPr txBox="1"/>
          <p:nvPr/>
        </p:nvSpPr>
        <p:spPr>
          <a:xfrm>
            <a:off x="2022829" y="-8272"/>
            <a:ext cx="8537668" cy="58345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FCC-ee vacuum chambers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23243507-94C2-442D-91EC-058D899A6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3332" y="3534363"/>
            <a:ext cx="3097047" cy="20264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7D2CBB-A3F8-4512-BB5D-799BE71EFD19}"/>
              </a:ext>
            </a:extLst>
          </p:cNvPr>
          <p:cNvSpPr txBox="1"/>
          <p:nvPr/>
        </p:nvSpPr>
        <p:spPr>
          <a:xfrm>
            <a:off x="909386" y="5805363"/>
            <a:ext cx="1026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whole vacuum system shall be designed with a cost-effective and sustainable approach.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588253-3D1E-484A-8401-95316BDD7AAA}"/>
              </a:ext>
            </a:extLst>
          </p:cNvPr>
          <p:cNvGrpSpPr>
            <a:grpSpLocks noChangeAspect="1"/>
          </p:cNvGrpSpPr>
          <p:nvPr/>
        </p:nvGrpSpPr>
        <p:grpSpPr>
          <a:xfrm>
            <a:off x="8487963" y="540531"/>
            <a:ext cx="3362416" cy="2652645"/>
            <a:chOff x="5400108" y="917028"/>
            <a:chExt cx="3793893" cy="2993042"/>
          </a:xfrm>
        </p:grpSpPr>
        <p:pic>
          <p:nvPicPr>
            <p:cNvPr id="11" name="Picture 1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CFF42D41-02EE-4FC3-A1CD-7256174410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8" t="3646" b="4484"/>
            <a:stretch/>
          </p:blipFill>
          <p:spPr>
            <a:xfrm>
              <a:off x="5400108" y="1059146"/>
              <a:ext cx="3793893" cy="285092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FAF4285-BCFB-456B-B113-203FACF4B6C9}"/>
                </a:ext>
              </a:extLst>
            </p:cNvPr>
            <p:cNvSpPr txBox="1"/>
            <p:nvPr/>
          </p:nvSpPr>
          <p:spPr>
            <a:xfrm>
              <a:off x="6783505" y="917028"/>
              <a:ext cx="653666" cy="3125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119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A1F871-89DF-4977-9EE9-DF88D7A7BE00}"/>
                </a:ext>
              </a:extLst>
            </p:cNvPr>
            <p:cNvSpPr txBox="1"/>
            <p:nvPr/>
          </p:nvSpPr>
          <p:spPr>
            <a:xfrm>
              <a:off x="7084930" y="2337018"/>
              <a:ext cx="653666" cy="3125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ym typeface="Symbol" panose="05050102010706020507" pitchFamily="18" charset="2"/>
                </a:rPr>
                <a:t></a:t>
              </a:r>
              <a:r>
                <a:rPr lang="en-GB" sz="1200" b="1" dirty="0"/>
                <a:t>70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778D645-A3FA-4B6B-8E13-6507990B0A43}"/>
              </a:ext>
            </a:extLst>
          </p:cNvPr>
          <p:cNvSpPr txBox="1"/>
          <p:nvPr/>
        </p:nvSpPr>
        <p:spPr>
          <a:xfrm>
            <a:off x="8487963" y="3154603"/>
            <a:ext cx="3276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Vacuum chamber prototype cross-section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B5FDA-EECB-46F5-9449-2C641E87EF94}"/>
              </a:ext>
            </a:extLst>
          </p:cNvPr>
          <p:cNvSpPr txBox="1"/>
          <p:nvPr/>
        </p:nvSpPr>
        <p:spPr>
          <a:xfrm>
            <a:off x="8753332" y="5434103"/>
            <a:ext cx="3276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Illustration of vacuum chambers with absorbers and pumps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E88585-AFFF-4D44-BE39-43C341FAB85B}"/>
              </a:ext>
            </a:extLst>
          </p:cNvPr>
          <p:cNvSpPr txBox="1"/>
          <p:nvPr/>
        </p:nvSpPr>
        <p:spPr>
          <a:xfrm>
            <a:off x="482684" y="613469"/>
            <a:ext cx="605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Present design as presented in the CDR:</a:t>
            </a:r>
          </a:p>
        </p:txBody>
      </p:sp>
    </p:spTree>
    <p:extLst>
      <p:ext uri="{BB962C8B-B14F-4D97-AF65-F5344CB8AC3E}">
        <p14:creationId xmlns:p14="http://schemas.microsoft.com/office/powerpoint/2010/main" val="406885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F9D4C3A-E28B-4907-B9BF-3382AEDC3800}"/>
              </a:ext>
            </a:extLst>
          </p:cNvPr>
          <p:cNvSpPr txBox="1"/>
          <p:nvPr/>
        </p:nvSpPr>
        <p:spPr>
          <a:xfrm>
            <a:off x="6509843" y="3144780"/>
            <a:ext cx="2729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/>
              <a:t>Copper extrusion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716269-9494-47BA-9D62-B1344364BC40}"/>
              </a:ext>
            </a:extLst>
          </p:cNvPr>
          <p:cNvSpPr txBox="1"/>
          <p:nvPr/>
        </p:nvSpPr>
        <p:spPr>
          <a:xfrm>
            <a:off x="4994012" y="5729243"/>
            <a:ext cx="2304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US" dirty="0"/>
              <a:t>Welding extrusion/flange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D00FDDC-16F8-4F72-A2E4-CB888F123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862" y="3901964"/>
            <a:ext cx="2258630" cy="19241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E0E6281-E71C-4287-A4D5-B6DB9734AD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30" b="13932"/>
          <a:stretch/>
        </p:blipFill>
        <p:spPr>
          <a:xfrm>
            <a:off x="9411552" y="1326984"/>
            <a:ext cx="2659380" cy="16671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58ABB1A-0F4B-4E2F-8AF5-AD54EDD135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0542" y="3901964"/>
            <a:ext cx="1999258" cy="18272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968A445-2959-42EB-A9FF-9B0D271B34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9843" y="1326984"/>
            <a:ext cx="2729087" cy="18226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3E81D5-4C1D-4646-80FC-B75E9EF15F99}"/>
              </a:ext>
            </a:extLst>
          </p:cNvPr>
          <p:cNvSpPr txBox="1"/>
          <p:nvPr/>
        </p:nvSpPr>
        <p:spPr>
          <a:xfrm>
            <a:off x="7561863" y="5826092"/>
            <a:ext cx="444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/>
              <a:t>Cold sprayed copper for BPM integration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0136C57-1E80-410C-8BF7-81E736A8B4CA}"/>
              </a:ext>
            </a:extLst>
          </p:cNvPr>
          <p:cNvCxnSpPr>
            <a:cxnSpLocks/>
          </p:cNvCxnSpPr>
          <p:nvPr/>
        </p:nvCxnSpPr>
        <p:spPr>
          <a:xfrm flipH="1" flipV="1">
            <a:off x="8733574" y="4964354"/>
            <a:ext cx="591401" cy="507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0166429-1244-484D-9B1B-03F8648B6567}"/>
              </a:ext>
            </a:extLst>
          </p:cNvPr>
          <p:cNvSpPr txBox="1"/>
          <p:nvPr/>
        </p:nvSpPr>
        <p:spPr>
          <a:xfrm>
            <a:off x="9976332" y="2979135"/>
            <a:ext cx="1494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/>
              <a:t>SMA connector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3F42A27-CD56-48BB-B8B5-79BA2805A933}"/>
              </a:ext>
            </a:extLst>
          </p:cNvPr>
          <p:cNvCxnSpPr>
            <a:cxnSpLocks/>
          </p:cNvCxnSpPr>
          <p:nvPr/>
        </p:nvCxnSpPr>
        <p:spPr>
          <a:xfrm flipV="1">
            <a:off x="10029825" y="2057222"/>
            <a:ext cx="927735" cy="7138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0B181F4-410E-4990-80F7-A80BAAAE4E7B}"/>
              </a:ext>
            </a:extLst>
          </p:cNvPr>
          <p:cNvSpPr txBox="1"/>
          <p:nvPr/>
        </p:nvSpPr>
        <p:spPr>
          <a:xfrm>
            <a:off x="0" y="10505"/>
            <a:ext cx="12192000" cy="5832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New technologies in development for HEP and of interest for FCC-</a:t>
            </a:r>
            <a:r>
              <a:rPr lang="en-GB" dirty="0" err="1"/>
              <a:t>ee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2419AF9-D769-460A-8E88-EE2404F3F5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492" y="4015260"/>
            <a:ext cx="2185115" cy="18108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40875B-CB24-4A1D-B5F8-11311667E5A0}"/>
              </a:ext>
            </a:extLst>
          </p:cNvPr>
          <p:cNvSpPr txBox="1"/>
          <p:nvPr/>
        </p:nvSpPr>
        <p:spPr>
          <a:xfrm>
            <a:off x="186393" y="1460035"/>
            <a:ext cx="6323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Technical solutions shall be defined to minimize the cost of the system. The production should be based on series industrial processes and with a minimum of interfaces.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DD267B-38C8-476D-B196-D11357795F91}"/>
              </a:ext>
            </a:extLst>
          </p:cNvPr>
          <p:cNvSpPr txBox="1"/>
          <p:nvPr/>
        </p:nvSpPr>
        <p:spPr>
          <a:xfrm>
            <a:off x="214783" y="2771047"/>
            <a:ext cx="5765998" cy="3045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GB" b="1" dirty="0">
                <a:solidFill>
                  <a:schemeClr val="tx2"/>
                </a:solidFill>
                <a:latin typeface="Arial"/>
              </a:rPr>
              <a:t>Some technologies are being developed and assessed for the main ring vacuum chambers:</a:t>
            </a:r>
          </a:p>
          <a:p>
            <a:pPr marL="285750" lvl="1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</a:rPr>
              <a:t>Shape Memory Alloy UHV connectors for:</a:t>
            </a:r>
          </a:p>
          <a:p>
            <a:pPr marL="742950" lvl="2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</a:rPr>
              <a:t>Interconnection.</a:t>
            </a:r>
          </a:p>
          <a:p>
            <a:pPr marL="742950" lvl="2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</a:rPr>
              <a:t>BPM pick-ups.</a:t>
            </a:r>
          </a:p>
          <a:p>
            <a:pPr marL="285750" lvl="1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</a:rPr>
              <a:t>Gas dynamic cold spray for:</a:t>
            </a:r>
          </a:p>
          <a:p>
            <a:pPr marL="742950" lvl="2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</a:rPr>
              <a:t>Additive manufacturing of copper.</a:t>
            </a:r>
          </a:p>
          <a:p>
            <a:pPr marL="742950" lvl="2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</a:rPr>
              <a:t>Permanent radiation hard bake out system.</a:t>
            </a:r>
          </a:p>
          <a:p>
            <a:pPr marL="285750" lvl="1" indent="-28575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</a:rPr>
              <a:t>Weld of extruded chamber/flange.</a:t>
            </a:r>
            <a:endParaRPr lang="en-GB" dirty="0">
              <a:solidFill>
                <a:schemeClr val="tx2"/>
              </a:solidFill>
              <a:latin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736B60-DDF2-4CCA-BBA6-9FD2EE6AAC0E}"/>
              </a:ext>
            </a:extLst>
          </p:cNvPr>
          <p:cNvSpPr txBox="1"/>
          <p:nvPr/>
        </p:nvSpPr>
        <p:spPr>
          <a:xfrm>
            <a:off x="208932" y="621710"/>
            <a:ext cx="11617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Beyond the vacuum challenges related to the synchrotron radiation and dynamic vacuum, the vacuum system shall have an affordable cost.</a:t>
            </a:r>
          </a:p>
        </p:txBody>
      </p:sp>
    </p:spTree>
    <p:extLst>
      <p:ext uri="{BB962C8B-B14F-4D97-AF65-F5344CB8AC3E}">
        <p14:creationId xmlns:p14="http://schemas.microsoft.com/office/powerpoint/2010/main" val="64447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6" grpId="0"/>
      <p:bldP spid="22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21"/>
          <p:cNvSpPr txBox="1"/>
          <p:nvPr/>
        </p:nvSpPr>
        <p:spPr>
          <a:xfrm>
            <a:off x="0" y="-8272"/>
            <a:ext cx="12192000" cy="5832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Concept of SMA connectors for UHV applications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Immagine 9">
            <a:extLst>
              <a:ext uri="{FF2B5EF4-FFF2-40B4-BE49-F238E27FC236}">
                <a16:creationId xmlns:a16="http://schemas.microsoft.com/office/drawing/2014/main" id="{12DA1639-0D25-42E0-BF0F-53077B9E56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78" t="7929" r="29391" b="16095"/>
          <a:stretch/>
        </p:blipFill>
        <p:spPr>
          <a:xfrm>
            <a:off x="7987713" y="2992502"/>
            <a:ext cx="2052429" cy="2252044"/>
          </a:xfrm>
          <a:prstGeom prst="rect">
            <a:avLst/>
          </a:prstGeom>
        </p:spPr>
      </p:pic>
      <p:pic>
        <p:nvPicPr>
          <p:cNvPr id="10" name="Immagine 6">
            <a:extLst>
              <a:ext uri="{FF2B5EF4-FFF2-40B4-BE49-F238E27FC236}">
                <a16:creationId xmlns:a16="http://schemas.microsoft.com/office/drawing/2014/main" id="{F6315308-932E-4869-981C-60A8129E24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12" t="7047" r="24607" b="22949"/>
          <a:stretch/>
        </p:blipFill>
        <p:spPr>
          <a:xfrm>
            <a:off x="8033295" y="1388235"/>
            <a:ext cx="2046897" cy="1847383"/>
          </a:xfrm>
          <a:prstGeom prst="rect">
            <a:avLst/>
          </a:prstGeom>
        </p:spPr>
      </p:pic>
      <p:sp>
        <p:nvSpPr>
          <p:cNvPr id="11" name="CasellaDiTesto 3">
            <a:extLst>
              <a:ext uri="{FF2B5EF4-FFF2-40B4-BE49-F238E27FC236}">
                <a16:creationId xmlns:a16="http://schemas.microsoft.com/office/drawing/2014/main" id="{28C31E0D-EEE2-4DF4-B086-984DC66E8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024" y="1124338"/>
            <a:ext cx="445773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it-IT" sz="1700" b="1" dirty="0">
                <a:latin typeface="Tahoma" panose="020B0604030504040204" pitchFamily="34" charset="0"/>
              </a:rPr>
              <a:t>Standard vacuum coupling systems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1700" b="1" dirty="0">
              <a:latin typeface="Tahoma" panose="020B0604030504040204" pitchFamily="34" charset="0"/>
            </a:endParaRPr>
          </a:p>
        </p:txBody>
      </p:sp>
      <p:pic>
        <p:nvPicPr>
          <p:cNvPr id="12" name="Immagine 13">
            <a:extLst>
              <a:ext uri="{FF2B5EF4-FFF2-40B4-BE49-F238E27FC236}">
                <a16:creationId xmlns:a16="http://schemas.microsoft.com/office/drawing/2014/main" id="{AB1E0C9B-A072-4994-A4C0-19609B20AF6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0265">
            <a:off x="1545971" y="2084791"/>
            <a:ext cx="2028844" cy="1560649"/>
          </a:xfrm>
          <a:prstGeom prst="rect">
            <a:avLst/>
          </a:prstGeom>
        </p:spPr>
      </p:pic>
      <p:pic>
        <p:nvPicPr>
          <p:cNvPr id="13" name="Immagine 4">
            <a:extLst>
              <a:ext uri="{FF2B5EF4-FFF2-40B4-BE49-F238E27FC236}">
                <a16:creationId xmlns:a16="http://schemas.microsoft.com/office/drawing/2014/main" id="{79A413E0-1EE4-4B52-8F70-8EA4017D7C8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8" r="27568"/>
          <a:stretch/>
        </p:blipFill>
        <p:spPr>
          <a:xfrm>
            <a:off x="5873997" y="1645427"/>
            <a:ext cx="1852992" cy="2439376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1AF57CE-F0FB-4923-A7CF-EDE78CCA47A4}"/>
              </a:ext>
            </a:extLst>
          </p:cNvPr>
          <p:cNvSpPr txBox="1"/>
          <p:nvPr/>
        </p:nvSpPr>
        <p:spPr>
          <a:xfrm>
            <a:off x="6103002" y="3877855"/>
            <a:ext cx="1143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SMA ring </a:t>
            </a:r>
            <a:r>
              <a:rPr lang="it-IT" b="1" dirty="0" err="1">
                <a:solidFill>
                  <a:schemeClr val="tx1"/>
                </a:solidFill>
              </a:rPr>
              <a:t>coupler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6" name="CasellaDiTesto 3">
            <a:extLst>
              <a:ext uri="{FF2B5EF4-FFF2-40B4-BE49-F238E27FC236}">
                <a16:creationId xmlns:a16="http://schemas.microsoft.com/office/drawing/2014/main" id="{573FF7C7-0389-438D-B0E0-59BDD9239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7933" y="1122149"/>
            <a:ext cx="428508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it-IT" sz="1700" b="1" dirty="0">
                <a:latin typeface="Tahoma" panose="020B0604030504040204" pitchFamily="34" charset="0"/>
              </a:rPr>
              <a:t>Shape memory alloy couplers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1700" b="1" dirty="0">
              <a:latin typeface="Tahoma" panose="020B0604030504040204" pitchFamily="34" charset="0"/>
            </a:endParaRPr>
          </a:p>
        </p:txBody>
      </p:sp>
      <p:sp>
        <p:nvSpPr>
          <p:cNvPr id="17" name="Figura a mano libera 19">
            <a:extLst>
              <a:ext uri="{FF2B5EF4-FFF2-40B4-BE49-F238E27FC236}">
                <a16:creationId xmlns:a16="http://schemas.microsoft.com/office/drawing/2014/main" id="{36078715-2BED-45EA-95B3-2F930AFC41CF}"/>
              </a:ext>
            </a:extLst>
          </p:cNvPr>
          <p:cNvSpPr/>
          <p:nvPr/>
        </p:nvSpPr>
        <p:spPr bwMode="auto">
          <a:xfrm rot="730056">
            <a:off x="6359279" y="3078903"/>
            <a:ext cx="220286" cy="716979"/>
          </a:xfrm>
          <a:custGeom>
            <a:avLst/>
            <a:gdLst>
              <a:gd name="connsiteX0" fmla="*/ 393596 w 393596"/>
              <a:gd name="connsiteY0" fmla="*/ 542925 h 542925"/>
              <a:gd name="connsiteX1" fmla="*/ 22121 w 393596"/>
              <a:gd name="connsiteY1" fmla="*/ 400050 h 542925"/>
              <a:gd name="connsiteX2" fmla="*/ 64984 w 393596"/>
              <a:gd name="connsiteY2" fmla="*/ 114300 h 542925"/>
              <a:gd name="connsiteX3" fmla="*/ 250721 w 393596"/>
              <a:gd name="connsiteY3" fmla="*/ 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596" h="542925">
                <a:moveTo>
                  <a:pt x="393596" y="542925"/>
                </a:moveTo>
                <a:cubicBezTo>
                  <a:pt x="235243" y="507206"/>
                  <a:pt x="76890" y="471487"/>
                  <a:pt x="22121" y="400050"/>
                </a:cubicBezTo>
                <a:cubicBezTo>
                  <a:pt x="-32648" y="328613"/>
                  <a:pt x="26884" y="180975"/>
                  <a:pt x="64984" y="114300"/>
                </a:cubicBezTo>
                <a:cubicBezTo>
                  <a:pt x="103084" y="47625"/>
                  <a:pt x="176902" y="23812"/>
                  <a:pt x="250721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8" name="CasellaDiTesto 27">
            <a:extLst>
              <a:ext uri="{FF2B5EF4-FFF2-40B4-BE49-F238E27FC236}">
                <a16:creationId xmlns:a16="http://schemas.microsoft.com/office/drawing/2014/main" id="{7CC72893-AC61-4586-9692-F1124772AF99}"/>
              </a:ext>
            </a:extLst>
          </p:cNvPr>
          <p:cNvSpPr txBox="1"/>
          <p:nvPr/>
        </p:nvSpPr>
        <p:spPr>
          <a:xfrm rot="16200000">
            <a:off x="6962527" y="3109369"/>
            <a:ext cx="16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Heating</a:t>
            </a:r>
            <a:r>
              <a:rPr lang="it-IT" b="1" dirty="0">
                <a:solidFill>
                  <a:srgbClr val="FF0000"/>
                </a:solidFill>
              </a:rPr>
              <a:t>/</a:t>
            </a:r>
            <a:r>
              <a:rPr lang="it-IT" b="1" dirty="0" err="1">
                <a:solidFill>
                  <a:srgbClr val="FF0000"/>
                </a:solidFill>
              </a:rPr>
              <a:t>mounting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" name="CasellaDiTesto 31">
            <a:extLst>
              <a:ext uri="{FF2B5EF4-FFF2-40B4-BE49-F238E27FC236}">
                <a16:creationId xmlns:a16="http://schemas.microsoft.com/office/drawing/2014/main" id="{37A58D71-9D1B-41C2-B7DB-D211D8522C61}"/>
              </a:ext>
            </a:extLst>
          </p:cNvPr>
          <p:cNvSpPr txBox="1"/>
          <p:nvPr/>
        </p:nvSpPr>
        <p:spPr>
          <a:xfrm rot="5400000">
            <a:off x="8857139" y="305150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Cooling</a:t>
            </a:r>
            <a:r>
              <a:rPr lang="it-IT" b="1" dirty="0"/>
              <a:t>/</a:t>
            </a:r>
            <a:r>
              <a:rPr lang="it-IT" b="1" dirty="0" err="1"/>
              <a:t>dismounting</a:t>
            </a:r>
            <a:endParaRPr lang="it-IT" b="1" dirty="0"/>
          </a:p>
        </p:txBody>
      </p:sp>
      <p:sp>
        <p:nvSpPr>
          <p:cNvPr id="20" name="Pentagono 32">
            <a:extLst>
              <a:ext uri="{FF2B5EF4-FFF2-40B4-BE49-F238E27FC236}">
                <a16:creationId xmlns:a16="http://schemas.microsoft.com/office/drawing/2014/main" id="{E8206774-93A0-40EA-92F6-DB94B92179E8}"/>
              </a:ext>
            </a:extLst>
          </p:cNvPr>
          <p:cNvSpPr/>
          <p:nvPr/>
        </p:nvSpPr>
        <p:spPr bwMode="auto">
          <a:xfrm>
            <a:off x="1475482" y="1104227"/>
            <a:ext cx="4312713" cy="4317993"/>
          </a:xfrm>
          <a:prstGeom prst="homePlate">
            <a:avLst>
              <a:gd name="adj" fmla="val 8397"/>
            </a:avLst>
          </a:prstGeom>
          <a:noFill/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1" name="Mostrina 33">
            <a:extLst>
              <a:ext uri="{FF2B5EF4-FFF2-40B4-BE49-F238E27FC236}">
                <a16:creationId xmlns:a16="http://schemas.microsoft.com/office/drawing/2014/main" id="{A8597240-900D-437D-8136-0DE5F8467A79}"/>
              </a:ext>
            </a:extLst>
          </p:cNvPr>
          <p:cNvSpPr/>
          <p:nvPr/>
        </p:nvSpPr>
        <p:spPr bwMode="auto">
          <a:xfrm>
            <a:off x="5505734" y="1104228"/>
            <a:ext cx="4909818" cy="4327516"/>
          </a:xfrm>
          <a:prstGeom prst="chevron">
            <a:avLst>
              <a:gd name="adj" fmla="val 8032"/>
            </a:avLst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2" name="Rettangolo 34">
            <a:extLst>
              <a:ext uri="{FF2B5EF4-FFF2-40B4-BE49-F238E27FC236}">
                <a16:creationId xmlns:a16="http://schemas.microsoft.com/office/drawing/2014/main" id="{3F234B09-9BEE-4017-933B-082E45A93D10}"/>
              </a:ext>
            </a:extLst>
          </p:cNvPr>
          <p:cNvSpPr/>
          <p:nvPr/>
        </p:nvSpPr>
        <p:spPr bwMode="auto">
          <a:xfrm rot="20912241">
            <a:off x="2899513" y="1835515"/>
            <a:ext cx="813406" cy="34240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3" name="Freccia circolare a sinistra 1">
            <a:extLst>
              <a:ext uri="{FF2B5EF4-FFF2-40B4-BE49-F238E27FC236}">
                <a16:creationId xmlns:a16="http://schemas.microsoft.com/office/drawing/2014/main" id="{8FEB6A15-4556-4FDB-94E5-DE06219FB2FF}"/>
              </a:ext>
            </a:extLst>
          </p:cNvPr>
          <p:cNvSpPr/>
          <p:nvPr/>
        </p:nvSpPr>
        <p:spPr bwMode="auto">
          <a:xfrm>
            <a:off x="9673785" y="2394150"/>
            <a:ext cx="254067" cy="1619355"/>
          </a:xfrm>
          <a:prstGeom prst="curvedLeftArrow">
            <a:avLst>
              <a:gd name="adj1" fmla="val 21114"/>
              <a:gd name="adj2" fmla="val 50000"/>
              <a:gd name="adj3" fmla="val 4143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>
              <a:ln>
                <a:noFill/>
              </a:ln>
              <a:effectLst/>
              <a:latin typeface="Tahoma" pitchFamily="34" charset="0"/>
            </a:endParaRPr>
          </a:p>
        </p:txBody>
      </p:sp>
      <p:sp>
        <p:nvSpPr>
          <p:cNvPr id="24" name="Freccia circolare a sinistra 25">
            <a:extLst>
              <a:ext uri="{FF2B5EF4-FFF2-40B4-BE49-F238E27FC236}">
                <a16:creationId xmlns:a16="http://schemas.microsoft.com/office/drawing/2014/main" id="{6D324676-717E-489D-9123-AE3555A2C2F5}"/>
              </a:ext>
            </a:extLst>
          </p:cNvPr>
          <p:cNvSpPr/>
          <p:nvPr/>
        </p:nvSpPr>
        <p:spPr bwMode="auto">
          <a:xfrm rot="10800000">
            <a:off x="7985361" y="2150157"/>
            <a:ext cx="254067" cy="1619355"/>
          </a:xfrm>
          <a:prstGeom prst="curvedLeftArrow">
            <a:avLst>
              <a:gd name="adj1" fmla="val 21114"/>
              <a:gd name="adj2" fmla="val 50000"/>
              <a:gd name="adj3" fmla="val 41436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id="{8B136179-D807-4B4D-8EEB-C3C4EAF9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5648" y="5170232"/>
            <a:ext cx="279584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lvl="1" algn="ctr" eaLnBrk="1" hangingPunct="1">
              <a:spcBef>
                <a:spcPct val="50000"/>
              </a:spcBef>
              <a:buSzPct val="70000"/>
              <a:defRPr/>
            </a:pPr>
            <a:r>
              <a:rPr lang="it-IT" sz="900" dirty="0">
                <a:solidFill>
                  <a:schemeClr val="tx1"/>
                </a:solidFill>
                <a:latin typeface="Verdana" charset="0"/>
                <a:ea typeface="ＭＳ Ｐゴシック" charset="0"/>
                <a:cs typeface="Times New Roman" charset="0"/>
              </a:rPr>
              <a:t>Image source: web</a:t>
            </a:r>
            <a:endParaRPr lang="en-US" sz="900" dirty="0">
              <a:solidFill>
                <a:schemeClr val="tx1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6" name="Picture 5">
            <a:extLst>
              <a:ext uri="{FF2B5EF4-FFF2-40B4-BE49-F238E27FC236}">
                <a16:creationId xmlns:a16="http://schemas.microsoft.com/office/drawing/2014/main" id="{F61F57EF-1628-4A71-9F96-E17C4B7AC2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909" y="3606429"/>
            <a:ext cx="2060192" cy="129533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E8F55221-40B7-42C0-92B9-48B238C50DD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361" y="2310355"/>
            <a:ext cx="1682716" cy="112181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73C2550-4C66-4201-AE4F-2D4E5BB0A683}"/>
              </a:ext>
            </a:extLst>
          </p:cNvPr>
          <p:cNvSpPr txBox="1"/>
          <p:nvPr/>
        </p:nvSpPr>
        <p:spPr>
          <a:xfrm>
            <a:off x="1529888" y="4871650"/>
            <a:ext cx="1991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Soft/hard materials + mechanical force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2B3C0E-9343-458D-ABA1-8C752632C36B}"/>
              </a:ext>
            </a:extLst>
          </p:cNvPr>
          <p:cNvSpPr txBox="1"/>
          <p:nvPr/>
        </p:nvSpPr>
        <p:spPr>
          <a:xfrm>
            <a:off x="5828961" y="5137086"/>
            <a:ext cx="363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Soft/hard materials + temperature control</a:t>
            </a:r>
          </a:p>
        </p:txBody>
      </p:sp>
      <p:sp>
        <p:nvSpPr>
          <p:cNvPr id="30" name="CasellaDiTesto 28">
            <a:extLst>
              <a:ext uri="{FF2B5EF4-FFF2-40B4-BE49-F238E27FC236}">
                <a16:creationId xmlns:a16="http://schemas.microsoft.com/office/drawing/2014/main" id="{F0204712-EF47-4505-886A-1A26C012BA93}"/>
              </a:ext>
            </a:extLst>
          </p:cNvPr>
          <p:cNvSpPr txBox="1"/>
          <p:nvPr/>
        </p:nvSpPr>
        <p:spPr>
          <a:xfrm>
            <a:off x="7860862" y="4914881"/>
            <a:ext cx="2699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Martensitic</a:t>
            </a:r>
            <a:r>
              <a:rPr lang="it-IT" sz="1200" dirty="0"/>
              <a:t> </a:t>
            </a:r>
            <a:r>
              <a:rPr lang="it-IT" sz="1200" dirty="0" err="1"/>
              <a:t>enlarged</a:t>
            </a:r>
            <a:r>
              <a:rPr lang="it-IT" sz="1200" dirty="0"/>
              <a:t> </a:t>
            </a:r>
            <a:r>
              <a:rPr lang="it-IT" sz="1200" dirty="0" err="1"/>
              <a:t>cold-shape</a:t>
            </a:r>
            <a:endParaRPr lang="en-US" sz="1200" dirty="0"/>
          </a:p>
        </p:txBody>
      </p:sp>
      <p:sp>
        <p:nvSpPr>
          <p:cNvPr id="31" name="Rettangolo 2">
            <a:extLst>
              <a:ext uri="{FF2B5EF4-FFF2-40B4-BE49-F238E27FC236}">
                <a16:creationId xmlns:a16="http://schemas.microsoft.com/office/drawing/2014/main" id="{B060FD0B-208C-474D-9A19-D33143593354}"/>
              </a:ext>
            </a:extLst>
          </p:cNvPr>
          <p:cNvSpPr/>
          <p:nvPr/>
        </p:nvSpPr>
        <p:spPr>
          <a:xfrm>
            <a:off x="7894989" y="1447289"/>
            <a:ext cx="233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err="1">
                <a:solidFill>
                  <a:srgbClr val="FF0000"/>
                </a:solidFill>
              </a:rPr>
              <a:t>Austenitic</a:t>
            </a:r>
            <a:r>
              <a:rPr lang="it-IT" sz="1200" dirty="0">
                <a:solidFill>
                  <a:srgbClr val="FF0000"/>
                </a:solidFill>
              </a:rPr>
              <a:t> </a:t>
            </a:r>
            <a:r>
              <a:rPr lang="it-IT" sz="1200" dirty="0" err="1">
                <a:solidFill>
                  <a:srgbClr val="FF0000"/>
                </a:solidFill>
              </a:rPr>
              <a:t>contracted</a:t>
            </a:r>
            <a:r>
              <a:rPr lang="it-IT" sz="1200" dirty="0">
                <a:solidFill>
                  <a:srgbClr val="FF0000"/>
                </a:solidFill>
              </a:rPr>
              <a:t> hot-</a:t>
            </a:r>
            <a:r>
              <a:rPr lang="it-IT" sz="1200" dirty="0" err="1">
                <a:solidFill>
                  <a:srgbClr val="FF0000"/>
                </a:solidFill>
              </a:rPr>
              <a:t>shape</a:t>
            </a:r>
            <a:endParaRPr lang="it-IT" sz="1200" dirty="0">
              <a:solidFill>
                <a:srgbClr val="FF0000"/>
              </a:solidFill>
            </a:endParaRPr>
          </a:p>
        </p:txBody>
      </p:sp>
      <p:cxnSp>
        <p:nvCxnSpPr>
          <p:cNvPr id="32" name="Connettore 2 9215">
            <a:extLst>
              <a:ext uri="{FF2B5EF4-FFF2-40B4-BE49-F238E27FC236}">
                <a16:creationId xmlns:a16="http://schemas.microsoft.com/office/drawing/2014/main" id="{49179881-2B1B-4C8F-A98E-1F7D06BC859D}"/>
              </a:ext>
            </a:extLst>
          </p:cNvPr>
          <p:cNvCxnSpPr>
            <a:cxnSpLocks/>
          </p:cNvCxnSpPr>
          <p:nvPr/>
        </p:nvCxnSpPr>
        <p:spPr>
          <a:xfrm flipV="1">
            <a:off x="8310295" y="4351987"/>
            <a:ext cx="718524" cy="185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CasellaDiTesto 9220">
            <a:extLst>
              <a:ext uri="{FF2B5EF4-FFF2-40B4-BE49-F238E27FC236}">
                <a16:creationId xmlns:a16="http://schemas.microsoft.com/office/drawing/2014/main" id="{89438E4C-EED1-4DA9-ACA7-59553226B9D8}"/>
              </a:ext>
            </a:extLst>
          </p:cNvPr>
          <p:cNvSpPr txBox="1"/>
          <p:nvPr/>
        </p:nvSpPr>
        <p:spPr>
          <a:xfrm>
            <a:off x="7298972" y="4355190"/>
            <a:ext cx="1189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Thin </a:t>
            </a:r>
            <a:r>
              <a:rPr lang="it-IT" sz="1000" dirty="0" err="1"/>
              <a:t>cylindrical</a:t>
            </a:r>
            <a:r>
              <a:rPr lang="it-IT" sz="1000" dirty="0"/>
              <a:t> </a:t>
            </a:r>
            <a:r>
              <a:rPr lang="it-IT" sz="1000" dirty="0" err="1"/>
              <a:t>gasket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31596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21"/>
          <p:cNvSpPr txBox="1"/>
          <p:nvPr/>
        </p:nvSpPr>
        <p:spPr>
          <a:xfrm>
            <a:off x="2022829" y="-1237"/>
            <a:ext cx="8537668" cy="5832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Concept of SMA connectors for UHV applications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Immagine 9">
            <a:extLst>
              <a:ext uri="{FF2B5EF4-FFF2-40B4-BE49-F238E27FC236}">
                <a16:creationId xmlns:a16="http://schemas.microsoft.com/office/drawing/2014/main" id="{12DA1639-0D25-42E0-BF0F-53077B9E56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23" t="20404" r="29391" b="23799"/>
          <a:stretch/>
        </p:blipFill>
        <p:spPr>
          <a:xfrm>
            <a:off x="40561" y="1834039"/>
            <a:ext cx="1900259" cy="1653942"/>
          </a:xfrm>
          <a:prstGeom prst="rect">
            <a:avLst/>
          </a:prstGeom>
        </p:spPr>
      </p:pic>
      <p:pic>
        <p:nvPicPr>
          <p:cNvPr id="10" name="Immagine 6">
            <a:extLst>
              <a:ext uri="{FF2B5EF4-FFF2-40B4-BE49-F238E27FC236}">
                <a16:creationId xmlns:a16="http://schemas.microsoft.com/office/drawing/2014/main" id="{F6315308-932E-4869-981C-60A8129E24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884" t="23169" r="31185" b="22949"/>
          <a:stretch/>
        </p:blipFill>
        <p:spPr>
          <a:xfrm>
            <a:off x="10171853" y="2005875"/>
            <a:ext cx="1809968" cy="1633316"/>
          </a:xfrm>
          <a:prstGeom prst="rect">
            <a:avLst/>
          </a:prstGeom>
        </p:spPr>
      </p:pic>
      <p:sp>
        <p:nvSpPr>
          <p:cNvPr id="18" name="CasellaDiTesto 27">
            <a:extLst>
              <a:ext uri="{FF2B5EF4-FFF2-40B4-BE49-F238E27FC236}">
                <a16:creationId xmlns:a16="http://schemas.microsoft.com/office/drawing/2014/main" id="{7CC72893-AC61-4586-9692-F1124772AF99}"/>
              </a:ext>
            </a:extLst>
          </p:cNvPr>
          <p:cNvSpPr txBox="1"/>
          <p:nvPr/>
        </p:nvSpPr>
        <p:spPr>
          <a:xfrm>
            <a:off x="5012512" y="718049"/>
            <a:ext cx="16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Heating</a:t>
            </a:r>
            <a:r>
              <a:rPr lang="it-IT" b="1" dirty="0">
                <a:solidFill>
                  <a:srgbClr val="FF0000"/>
                </a:solidFill>
              </a:rPr>
              <a:t>/</a:t>
            </a:r>
            <a:r>
              <a:rPr lang="it-IT" b="1" dirty="0" err="1">
                <a:solidFill>
                  <a:srgbClr val="FF0000"/>
                </a:solidFill>
              </a:rPr>
              <a:t>mounting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" name="CasellaDiTesto 31">
            <a:extLst>
              <a:ext uri="{FF2B5EF4-FFF2-40B4-BE49-F238E27FC236}">
                <a16:creationId xmlns:a16="http://schemas.microsoft.com/office/drawing/2014/main" id="{37A58D71-9D1B-41C2-B7DB-D211D8522C61}"/>
              </a:ext>
            </a:extLst>
          </p:cNvPr>
          <p:cNvSpPr txBox="1"/>
          <p:nvPr/>
        </p:nvSpPr>
        <p:spPr>
          <a:xfrm>
            <a:off x="5135740" y="433553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Cooling</a:t>
            </a:r>
            <a:r>
              <a:rPr lang="it-IT" b="1" dirty="0"/>
              <a:t>/</a:t>
            </a:r>
            <a:r>
              <a:rPr lang="it-IT" b="1" dirty="0" err="1"/>
              <a:t>dismounting</a:t>
            </a:r>
            <a:endParaRPr lang="it-IT" b="1" dirty="0"/>
          </a:p>
        </p:txBody>
      </p:sp>
      <p:sp>
        <p:nvSpPr>
          <p:cNvPr id="23" name="Freccia circolare a sinistra 1">
            <a:extLst>
              <a:ext uri="{FF2B5EF4-FFF2-40B4-BE49-F238E27FC236}">
                <a16:creationId xmlns:a16="http://schemas.microsoft.com/office/drawing/2014/main" id="{8FEB6A15-4556-4FDB-94E5-DE06219FB2FF}"/>
              </a:ext>
            </a:extLst>
          </p:cNvPr>
          <p:cNvSpPr/>
          <p:nvPr/>
        </p:nvSpPr>
        <p:spPr bwMode="auto">
          <a:xfrm rot="5400000">
            <a:off x="6040637" y="-700232"/>
            <a:ext cx="254067" cy="9818332"/>
          </a:xfrm>
          <a:prstGeom prst="curvedLeftArrow">
            <a:avLst>
              <a:gd name="adj1" fmla="val 121631"/>
              <a:gd name="adj2" fmla="val 334717"/>
              <a:gd name="adj3" fmla="val 26543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>
              <a:ln>
                <a:noFill/>
              </a:ln>
              <a:effectLst/>
              <a:latin typeface="Tahoma" pitchFamily="34" charset="0"/>
            </a:endParaRPr>
          </a:p>
        </p:txBody>
      </p:sp>
      <p:sp>
        <p:nvSpPr>
          <p:cNvPr id="30" name="CasellaDiTesto 28">
            <a:extLst>
              <a:ext uri="{FF2B5EF4-FFF2-40B4-BE49-F238E27FC236}">
                <a16:creationId xmlns:a16="http://schemas.microsoft.com/office/drawing/2014/main" id="{F0204712-EF47-4505-886A-1A26C012BA93}"/>
              </a:ext>
            </a:extLst>
          </p:cNvPr>
          <p:cNvSpPr txBox="1"/>
          <p:nvPr/>
        </p:nvSpPr>
        <p:spPr>
          <a:xfrm>
            <a:off x="210179" y="3678810"/>
            <a:ext cx="1773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Martensitic</a:t>
            </a:r>
            <a:r>
              <a:rPr lang="it-IT" sz="1200" dirty="0"/>
              <a:t> </a:t>
            </a:r>
            <a:r>
              <a:rPr lang="it-IT" sz="1200" dirty="0" err="1"/>
              <a:t>enlarged</a:t>
            </a:r>
            <a:r>
              <a:rPr lang="it-IT" sz="1200" dirty="0"/>
              <a:t> </a:t>
            </a:r>
            <a:r>
              <a:rPr lang="it-IT" sz="1200" dirty="0" err="1"/>
              <a:t>cold-shape</a:t>
            </a:r>
            <a:endParaRPr lang="en-US" sz="1200" dirty="0"/>
          </a:p>
        </p:txBody>
      </p:sp>
      <p:sp>
        <p:nvSpPr>
          <p:cNvPr id="31" name="Rettangolo 2">
            <a:extLst>
              <a:ext uri="{FF2B5EF4-FFF2-40B4-BE49-F238E27FC236}">
                <a16:creationId xmlns:a16="http://schemas.microsoft.com/office/drawing/2014/main" id="{B060FD0B-208C-474D-9A19-D33143593354}"/>
              </a:ext>
            </a:extLst>
          </p:cNvPr>
          <p:cNvSpPr/>
          <p:nvPr/>
        </p:nvSpPr>
        <p:spPr>
          <a:xfrm>
            <a:off x="9909690" y="3613825"/>
            <a:ext cx="233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err="1">
                <a:solidFill>
                  <a:srgbClr val="FF0000"/>
                </a:solidFill>
              </a:rPr>
              <a:t>Austenitic</a:t>
            </a:r>
            <a:r>
              <a:rPr lang="it-IT" sz="1200" dirty="0">
                <a:solidFill>
                  <a:srgbClr val="FF0000"/>
                </a:solidFill>
              </a:rPr>
              <a:t> </a:t>
            </a:r>
            <a:r>
              <a:rPr lang="it-IT" sz="1200" dirty="0" err="1">
                <a:solidFill>
                  <a:srgbClr val="FF0000"/>
                </a:solidFill>
              </a:rPr>
              <a:t>contracted</a:t>
            </a:r>
            <a:r>
              <a:rPr lang="it-IT" sz="1200" dirty="0">
                <a:solidFill>
                  <a:srgbClr val="FF0000"/>
                </a:solidFill>
              </a:rPr>
              <a:t> hot-</a:t>
            </a:r>
            <a:r>
              <a:rPr lang="it-IT" sz="1200" dirty="0" err="1">
                <a:solidFill>
                  <a:srgbClr val="FF0000"/>
                </a:solidFill>
              </a:rPr>
              <a:t>shape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35" name="Rectangle 18">
            <a:extLst>
              <a:ext uri="{FF2B5EF4-FFF2-40B4-BE49-F238E27FC236}">
                <a16:creationId xmlns:a16="http://schemas.microsoft.com/office/drawing/2014/main" id="{14111644-EDC1-4DCC-8F6E-BCDD6A69F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169" y="3298284"/>
            <a:ext cx="269963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GB" sz="1100" b="1" dirty="0">
                <a:latin typeface="Arial" pitchFamily="34" charset="0"/>
              </a:rPr>
              <a:t>Twinned (low stress) or detwinned (high stress) martensite</a:t>
            </a:r>
            <a:endParaRPr lang="en-GB" sz="1100" dirty="0">
              <a:latin typeface="Arial" pitchFamily="34" charset="0"/>
            </a:endParaRPr>
          </a:p>
        </p:txBody>
      </p:sp>
      <p:pic>
        <p:nvPicPr>
          <p:cNvPr id="38" name="Picture 16" descr="AM structures">
            <a:extLst>
              <a:ext uri="{FF2B5EF4-FFF2-40B4-BE49-F238E27FC236}">
                <a16:creationId xmlns:a16="http://schemas.microsoft.com/office/drawing/2014/main" id="{19531D76-AF9D-4DDE-BBBF-2AFC0878B1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41" r="36968"/>
          <a:stretch/>
        </p:blipFill>
        <p:spPr bwMode="auto">
          <a:xfrm>
            <a:off x="2073638" y="2548399"/>
            <a:ext cx="1161967" cy="81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FF49A00-6EFD-44BE-9094-BA0D211ACE31}"/>
              </a:ext>
            </a:extLst>
          </p:cNvPr>
          <p:cNvGrpSpPr/>
          <p:nvPr/>
        </p:nvGrpSpPr>
        <p:grpSpPr>
          <a:xfrm>
            <a:off x="4713061" y="1536502"/>
            <a:ext cx="3691727" cy="2491568"/>
            <a:chOff x="4959283" y="1393070"/>
            <a:chExt cx="3691727" cy="2491568"/>
          </a:xfrm>
        </p:grpSpPr>
        <p:pic>
          <p:nvPicPr>
            <p:cNvPr id="40" name="Immagine 8">
              <a:extLst>
                <a:ext uri="{FF2B5EF4-FFF2-40B4-BE49-F238E27FC236}">
                  <a16:creationId xmlns:a16="http://schemas.microsoft.com/office/drawing/2014/main" id="{A4E9DBF4-2A47-4B66-A0B5-2A231ED21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9283" y="1478720"/>
              <a:ext cx="3549325" cy="2405918"/>
            </a:xfrm>
            <a:prstGeom prst="rect">
              <a:avLst/>
            </a:prstGeom>
          </p:spPr>
        </p:pic>
        <p:pic>
          <p:nvPicPr>
            <p:cNvPr id="41" name="Picture 40" descr="AM structures">
              <a:extLst>
                <a:ext uri="{FF2B5EF4-FFF2-40B4-BE49-F238E27FC236}">
                  <a16:creationId xmlns:a16="http://schemas.microsoft.com/office/drawing/2014/main" id="{27B20F8D-1D9E-4364-8926-CAEB4B86359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39" r="36916"/>
            <a:stretch/>
          </p:blipFill>
          <p:spPr bwMode="auto">
            <a:xfrm>
              <a:off x="5336463" y="1393070"/>
              <a:ext cx="640973" cy="47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Freccia a destra 9">
              <a:extLst>
                <a:ext uri="{FF2B5EF4-FFF2-40B4-BE49-F238E27FC236}">
                  <a16:creationId xmlns:a16="http://schemas.microsoft.com/office/drawing/2014/main" id="{DA77C6FE-5D22-4A64-980C-A6342CF30D6E}"/>
                </a:ext>
              </a:extLst>
            </p:cNvPr>
            <p:cNvSpPr/>
            <p:nvPr/>
          </p:nvSpPr>
          <p:spPr bwMode="auto">
            <a:xfrm rot="4408595">
              <a:off x="6958938" y="2349075"/>
              <a:ext cx="979172" cy="207723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43" name="Freccia a destra 19">
              <a:extLst>
                <a:ext uri="{FF2B5EF4-FFF2-40B4-BE49-F238E27FC236}">
                  <a16:creationId xmlns:a16="http://schemas.microsoft.com/office/drawing/2014/main" id="{943F79D0-933D-46F1-9E0B-7006DDE0D1F4}"/>
                </a:ext>
              </a:extLst>
            </p:cNvPr>
            <p:cNvSpPr/>
            <p:nvPr/>
          </p:nvSpPr>
          <p:spPr bwMode="auto">
            <a:xfrm rot="15119577" flipV="1">
              <a:off x="5641196" y="2515922"/>
              <a:ext cx="923580" cy="229621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44" name="CasellaDiTesto 10">
              <a:extLst>
                <a:ext uri="{FF2B5EF4-FFF2-40B4-BE49-F238E27FC236}">
                  <a16:creationId xmlns:a16="http://schemas.microsoft.com/office/drawing/2014/main" id="{7F3253AE-1582-40AC-AC81-4B8F5D38689B}"/>
                </a:ext>
              </a:extLst>
            </p:cNvPr>
            <p:cNvSpPr txBox="1"/>
            <p:nvPr/>
          </p:nvSpPr>
          <p:spPr>
            <a:xfrm>
              <a:off x="7583450" y="2145057"/>
              <a:ext cx="10675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err="1">
                  <a:solidFill>
                    <a:srgbClr val="FF0000"/>
                  </a:solidFill>
                </a:rPr>
                <a:t>Heating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CasellaDiTesto 21">
              <a:extLst>
                <a:ext uri="{FF2B5EF4-FFF2-40B4-BE49-F238E27FC236}">
                  <a16:creationId xmlns:a16="http://schemas.microsoft.com/office/drawing/2014/main" id="{2A63A30D-B23C-4D2D-BED0-B4A5CADDF7D9}"/>
                </a:ext>
              </a:extLst>
            </p:cNvPr>
            <p:cNvSpPr txBox="1"/>
            <p:nvPr/>
          </p:nvSpPr>
          <p:spPr>
            <a:xfrm>
              <a:off x="5301052" y="2404681"/>
              <a:ext cx="10066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err="1"/>
                <a:t>Cooling</a:t>
              </a:r>
              <a:endParaRPr lang="en-US" sz="1200" b="1" dirty="0"/>
            </a:p>
          </p:txBody>
        </p:sp>
        <p:sp>
          <p:nvSpPr>
            <p:cNvPr id="46" name="Rettangolo 11">
              <a:extLst>
                <a:ext uri="{FF2B5EF4-FFF2-40B4-BE49-F238E27FC236}">
                  <a16:creationId xmlns:a16="http://schemas.microsoft.com/office/drawing/2014/main" id="{527CF3CB-6B47-4BEC-A41E-4418E9D1CC57}"/>
                </a:ext>
              </a:extLst>
            </p:cNvPr>
            <p:cNvSpPr/>
            <p:nvPr/>
          </p:nvSpPr>
          <p:spPr>
            <a:xfrm>
              <a:off x="6953336" y="1577875"/>
              <a:ext cx="4315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A</a:t>
              </a:r>
              <a:r>
                <a:rPr lang="en-US" b="1" baseline="-25000" dirty="0">
                  <a:solidFill>
                    <a:srgbClr val="FF0000"/>
                  </a:solidFill>
                </a:rPr>
                <a:t>S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7" name="Rettangolo 24">
              <a:extLst>
                <a:ext uri="{FF2B5EF4-FFF2-40B4-BE49-F238E27FC236}">
                  <a16:creationId xmlns:a16="http://schemas.microsoft.com/office/drawing/2014/main" id="{7A0500B8-7787-4E69-8D3B-8F6F54CB105C}"/>
                </a:ext>
              </a:extLst>
            </p:cNvPr>
            <p:cNvSpPr/>
            <p:nvPr/>
          </p:nvSpPr>
          <p:spPr>
            <a:xfrm>
              <a:off x="7501414" y="3307221"/>
              <a:ext cx="372218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A</a:t>
              </a:r>
              <a:r>
                <a:rPr lang="en-US" b="1" baseline="-25000" dirty="0" err="1">
                  <a:solidFill>
                    <a:srgbClr val="FF0000"/>
                  </a:solidFill>
                </a:rPr>
                <a:t>f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8" name="Rettangolo 25">
              <a:extLst>
                <a:ext uri="{FF2B5EF4-FFF2-40B4-BE49-F238E27FC236}">
                  <a16:creationId xmlns:a16="http://schemas.microsoft.com/office/drawing/2014/main" id="{8D7DA89A-67D8-47D9-AB49-92DDA0B35871}"/>
                </a:ext>
              </a:extLst>
            </p:cNvPr>
            <p:cNvSpPr/>
            <p:nvPr/>
          </p:nvSpPr>
          <p:spPr>
            <a:xfrm>
              <a:off x="6369748" y="3339011"/>
              <a:ext cx="458780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b="1" dirty="0"/>
                <a:t>M</a:t>
              </a:r>
              <a:r>
                <a:rPr lang="en-US" b="1" baseline="-25000" dirty="0"/>
                <a:t>S</a:t>
              </a:r>
            </a:p>
          </p:txBody>
        </p:sp>
        <p:sp>
          <p:nvSpPr>
            <p:cNvPr id="49" name="Rettangolo 26">
              <a:extLst>
                <a:ext uri="{FF2B5EF4-FFF2-40B4-BE49-F238E27FC236}">
                  <a16:creationId xmlns:a16="http://schemas.microsoft.com/office/drawing/2014/main" id="{413CBF6D-EC18-4781-A3C5-D87701E06EAA}"/>
                </a:ext>
              </a:extLst>
            </p:cNvPr>
            <p:cNvSpPr/>
            <p:nvPr/>
          </p:nvSpPr>
          <p:spPr>
            <a:xfrm>
              <a:off x="5851044" y="1547686"/>
              <a:ext cx="43473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b="1" dirty="0"/>
                <a:t>M</a:t>
              </a:r>
              <a:r>
                <a:rPr lang="en-US" b="1" baseline="-25000" dirty="0"/>
                <a:t>f</a:t>
              </a:r>
              <a:endParaRPr lang="en-US" dirty="0"/>
            </a:p>
          </p:txBody>
        </p:sp>
      </p:grpSp>
      <p:sp>
        <p:nvSpPr>
          <p:cNvPr id="50" name="Rectangle 10">
            <a:extLst>
              <a:ext uri="{FF2B5EF4-FFF2-40B4-BE49-F238E27FC236}">
                <a16:creationId xmlns:a16="http://schemas.microsoft.com/office/drawing/2014/main" id="{FEB0479A-C46C-47DC-A2DE-D115BFC06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4336" y="5208202"/>
            <a:ext cx="34924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itchFamily="2" charset="2"/>
              <a:buChar char="q"/>
            </a:pPr>
            <a:r>
              <a:rPr lang="en-GB" sz="1400" b="1" dirty="0">
                <a:solidFill>
                  <a:srgbClr val="FF0000"/>
                </a:solidFill>
                <a:latin typeface="Verdana" pitchFamily="34" charset="0"/>
              </a:rPr>
              <a:t>A</a:t>
            </a:r>
            <a:r>
              <a:rPr lang="en-GB" sz="1400" b="1" baseline="-25000" dirty="0">
                <a:solidFill>
                  <a:srgbClr val="FF0000"/>
                </a:solidFill>
                <a:latin typeface="Verdana" pitchFamily="34" charset="0"/>
              </a:rPr>
              <a:t>s</a:t>
            </a:r>
            <a:r>
              <a:rPr lang="en-GB" sz="1400" dirty="0">
                <a:solidFill>
                  <a:srgbClr val="FF0000"/>
                </a:solidFill>
                <a:latin typeface="Verdana" pitchFamily="34" charset="0"/>
              </a:rPr>
              <a:t>: Austenite start temperature</a:t>
            </a:r>
          </a:p>
          <a:p>
            <a:pPr marL="285750" indent="-285750">
              <a:buSzPct val="70000"/>
              <a:buFont typeface="Wingdings" pitchFamily="2" charset="2"/>
              <a:buChar char="q"/>
            </a:pPr>
            <a:r>
              <a:rPr lang="en-GB" sz="1400" b="1" dirty="0" err="1">
                <a:solidFill>
                  <a:srgbClr val="FF0000"/>
                </a:solidFill>
                <a:latin typeface="Verdana" pitchFamily="34" charset="0"/>
              </a:rPr>
              <a:t>A</a:t>
            </a:r>
            <a:r>
              <a:rPr lang="en-GB" sz="1400" b="1" baseline="-25000" dirty="0" err="1">
                <a:solidFill>
                  <a:srgbClr val="FF0000"/>
                </a:solidFill>
                <a:latin typeface="Verdana" pitchFamily="34" charset="0"/>
              </a:rPr>
              <a:t>f</a:t>
            </a:r>
            <a:r>
              <a:rPr lang="en-GB" sz="1400" dirty="0">
                <a:solidFill>
                  <a:srgbClr val="FF0000"/>
                </a:solidFill>
                <a:latin typeface="Verdana" pitchFamily="34" charset="0"/>
              </a:rPr>
              <a:t>: Austenite finish temperature</a:t>
            </a:r>
            <a:endParaRPr lang="en-GB" sz="1400" b="1" dirty="0">
              <a:solidFill>
                <a:srgbClr val="FF0000"/>
              </a:solidFill>
              <a:latin typeface="Verdana" pitchFamily="34" charset="0"/>
            </a:endParaRPr>
          </a:p>
          <a:p>
            <a:pPr marL="285750" indent="-285750">
              <a:buSzPct val="70000"/>
              <a:buFont typeface="Wingdings" pitchFamily="2" charset="2"/>
              <a:buChar char="q"/>
            </a:pPr>
            <a:r>
              <a:rPr lang="en-GB" sz="1400" b="1" dirty="0">
                <a:latin typeface="Verdana" pitchFamily="34" charset="0"/>
              </a:rPr>
              <a:t>M</a:t>
            </a:r>
            <a:r>
              <a:rPr lang="en-GB" sz="1400" b="1" baseline="-25000" dirty="0">
                <a:latin typeface="Verdana" pitchFamily="34" charset="0"/>
              </a:rPr>
              <a:t>s</a:t>
            </a:r>
            <a:r>
              <a:rPr lang="en-GB" sz="1400" dirty="0">
                <a:latin typeface="Verdana" pitchFamily="34" charset="0"/>
              </a:rPr>
              <a:t>: </a:t>
            </a:r>
            <a:r>
              <a:rPr lang="en-GB" sz="1400" dirty="0" err="1">
                <a:latin typeface="Verdana" pitchFamily="34" charset="0"/>
              </a:rPr>
              <a:t>Martensite</a:t>
            </a:r>
            <a:r>
              <a:rPr lang="en-GB" sz="1400" dirty="0">
                <a:latin typeface="Verdana" pitchFamily="34" charset="0"/>
              </a:rPr>
              <a:t> start temperature</a:t>
            </a:r>
          </a:p>
          <a:p>
            <a:pPr marL="285750" indent="-285750">
              <a:buSzPct val="70000"/>
              <a:buFont typeface="Wingdings" pitchFamily="2" charset="2"/>
              <a:buChar char="q"/>
            </a:pPr>
            <a:r>
              <a:rPr lang="en-GB" sz="1400" b="1" dirty="0">
                <a:latin typeface="Verdana" pitchFamily="34" charset="0"/>
              </a:rPr>
              <a:t>M</a:t>
            </a:r>
            <a:r>
              <a:rPr lang="en-GB" sz="1400" b="1" baseline="-25000" dirty="0">
                <a:latin typeface="Verdana" pitchFamily="34" charset="0"/>
              </a:rPr>
              <a:t>f</a:t>
            </a:r>
            <a:r>
              <a:rPr lang="en-GB" sz="1400" dirty="0">
                <a:latin typeface="Verdana" pitchFamily="34" charset="0"/>
              </a:rPr>
              <a:t>: </a:t>
            </a:r>
            <a:r>
              <a:rPr lang="en-GB" sz="1400" dirty="0" err="1">
                <a:latin typeface="Verdana" pitchFamily="34" charset="0"/>
              </a:rPr>
              <a:t>Martensite</a:t>
            </a:r>
            <a:r>
              <a:rPr lang="en-GB" sz="1400" dirty="0">
                <a:latin typeface="Verdana" pitchFamily="34" charset="0"/>
              </a:rPr>
              <a:t> finish temperature</a:t>
            </a:r>
          </a:p>
        </p:txBody>
      </p:sp>
      <p:sp>
        <p:nvSpPr>
          <p:cNvPr id="51" name="CasellaDiTesto 18">
            <a:extLst>
              <a:ext uri="{FF2B5EF4-FFF2-40B4-BE49-F238E27FC236}">
                <a16:creationId xmlns:a16="http://schemas.microsoft.com/office/drawing/2014/main" id="{673F0D6F-1854-46A8-8520-758B39F57172}"/>
              </a:ext>
            </a:extLst>
          </p:cNvPr>
          <p:cNvSpPr txBox="1"/>
          <p:nvPr/>
        </p:nvSpPr>
        <p:spPr>
          <a:xfrm>
            <a:off x="6144821" y="5134799"/>
            <a:ext cx="51517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Transformation Temperatures (TTs) depend 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dirty="0"/>
              <a:t>Chemical composition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dirty="0"/>
              <a:t>Internal stress/strain field (dislocation arrays/precipitates)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dirty="0"/>
              <a:t>Thermo-mechanical cycling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2" name="Rettangolo 1">
            <a:extLst>
              <a:ext uri="{FF2B5EF4-FFF2-40B4-BE49-F238E27FC236}">
                <a16:creationId xmlns:a16="http://schemas.microsoft.com/office/drawing/2014/main" id="{AE8396B4-1564-455C-9A23-239917E14AF8}"/>
              </a:ext>
            </a:extLst>
          </p:cNvPr>
          <p:cNvSpPr/>
          <p:nvPr/>
        </p:nvSpPr>
        <p:spPr>
          <a:xfrm>
            <a:off x="2750556" y="4813371"/>
            <a:ext cx="65241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Reversible phase transformation: </a:t>
            </a:r>
            <a:r>
              <a:rPr lang="en-US" sz="1400" b="1" dirty="0" err="1"/>
              <a:t>displacive</a:t>
            </a:r>
            <a:r>
              <a:rPr lang="en-US" sz="1400" b="1" dirty="0"/>
              <a:t> transformation without diffusion process</a:t>
            </a:r>
          </a:p>
        </p:txBody>
      </p:sp>
      <p:pic>
        <p:nvPicPr>
          <p:cNvPr id="53" name="Picture 16" descr="AM structures">
            <a:extLst>
              <a:ext uri="{FF2B5EF4-FFF2-40B4-BE49-F238E27FC236}">
                <a16:creationId xmlns:a16="http://schemas.microsoft.com/office/drawing/2014/main" id="{EFB74C95-DC20-4637-B09D-88E3BC1370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34" r="-158"/>
          <a:stretch/>
        </p:blipFill>
        <p:spPr bwMode="auto">
          <a:xfrm>
            <a:off x="3391556" y="2548113"/>
            <a:ext cx="1205799" cy="81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ttangolo 5">
            <a:extLst>
              <a:ext uri="{FF2B5EF4-FFF2-40B4-BE49-F238E27FC236}">
                <a16:creationId xmlns:a16="http://schemas.microsoft.com/office/drawing/2014/main" id="{8189E886-E791-4403-A63F-5C7FEA8BF8FA}"/>
              </a:ext>
            </a:extLst>
          </p:cNvPr>
          <p:cNvSpPr/>
          <p:nvPr/>
        </p:nvSpPr>
        <p:spPr>
          <a:xfrm>
            <a:off x="2130847" y="1544214"/>
            <a:ext cx="27917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it-IT" sz="1400" b="1" dirty="0"/>
              <a:t>Martensite: </a:t>
            </a:r>
            <a:r>
              <a:rPr lang="it-IT" sz="1400" dirty="0"/>
              <a:t>stable at </a:t>
            </a:r>
            <a:r>
              <a:rPr lang="it-IT" sz="1400" u="sng" dirty="0"/>
              <a:t>low</a:t>
            </a:r>
            <a:r>
              <a:rPr lang="it-IT" sz="1400" dirty="0"/>
              <a:t> temperature and </a:t>
            </a:r>
            <a:r>
              <a:rPr lang="it-IT" sz="1400" u="sng" dirty="0"/>
              <a:t>high</a:t>
            </a:r>
            <a:r>
              <a:rPr lang="it-IT" sz="1400" dirty="0"/>
              <a:t> stress </a:t>
            </a:r>
          </a:p>
        </p:txBody>
      </p:sp>
      <p:sp>
        <p:nvSpPr>
          <p:cNvPr id="37" name="CasellaDiTesto 1">
            <a:extLst>
              <a:ext uri="{FF2B5EF4-FFF2-40B4-BE49-F238E27FC236}">
                <a16:creationId xmlns:a16="http://schemas.microsoft.com/office/drawing/2014/main" id="{4DB3207D-E9F5-4444-B12F-F4292C23D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2539" y="1540943"/>
            <a:ext cx="26011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marL="0" indent="0" eaLnBrk="1" hangingPunct="1"/>
            <a:r>
              <a:rPr lang="it-IT" sz="1400" b="1" dirty="0">
                <a:solidFill>
                  <a:srgbClr val="FF0000"/>
                </a:solidFill>
              </a:rPr>
              <a:t>Austenite: </a:t>
            </a:r>
            <a:r>
              <a:rPr lang="it-IT" sz="1400" dirty="0">
                <a:solidFill>
                  <a:srgbClr val="FF0000"/>
                </a:solidFill>
              </a:rPr>
              <a:t>stable at </a:t>
            </a:r>
            <a:r>
              <a:rPr lang="it-IT" sz="1400" u="sng" dirty="0">
                <a:solidFill>
                  <a:srgbClr val="FF0000"/>
                </a:solidFill>
              </a:rPr>
              <a:t>high </a:t>
            </a:r>
            <a:r>
              <a:rPr lang="it-IT" sz="1400" dirty="0">
                <a:solidFill>
                  <a:srgbClr val="FF0000"/>
                </a:solidFill>
              </a:rPr>
              <a:t>temperature and </a:t>
            </a:r>
            <a:r>
              <a:rPr lang="it-IT" sz="1400" u="sng" dirty="0">
                <a:solidFill>
                  <a:srgbClr val="FF0000"/>
                </a:solidFill>
              </a:rPr>
              <a:t>low</a:t>
            </a:r>
            <a:r>
              <a:rPr lang="it-IT" sz="1400" dirty="0">
                <a:solidFill>
                  <a:srgbClr val="FF0000"/>
                </a:solidFill>
              </a:rPr>
              <a:t> stress</a:t>
            </a:r>
          </a:p>
        </p:txBody>
      </p:sp>
      <p:pic>
        <p:nvPicPr>
          <p:cNvPr id="34" name="Picture 16" descr="AM structures">
            <a:extLst>
              <a:ext uri="{FF2B5EF4-FFF2-40B4-BE49-F238E27FC236}">
                <a16:creationId xmlns:a16="http://schemas.microsoft.com/office/drawing/2014/main" id="{2B61A2C0-E6A8-482F-A324-55BAB8C95F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" r="73119"/>
          <a:stretch/>
        </p:blipFill>
        <p:spPr bwMode="auto">
          <a:xfrm>
            <a:off x="8295898" y="2506603"/>
            <a:ext cx="1021219" cy="89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Freccia circolare a sinistra 1">
            <a:extLst>
              <a:ext uri="{FF2B5EF4-FFF2-40B4-BE49-F238E27FC236}">
                <a16:creationId xmlns:a16="http://schemas.microsoft.com/office/drawing/2014/main" id="{92D2A6E0-D21B-4B37-A5C9-A99B853C9703}"/>
              </a:ext>
            </a:extLst>
          </p:cNvPr>
          <p:cNvSpPr/>
          <p:nvPr/>
        </p:nvSpPr>
        <p:spPr bwMode="auto">
          <a:xfrm rot="16200000">
            <a:off x="6040636" y="-3727934"/>
            <a:ext cx="254067" cy="9818332"/>
          </a:xfrm>
          <a:prstGeom prst="curvedLeftArrow">
            <a:avLst>
              <a:gd name="adj1" fmla="val 121631"/>
              <a:gd name="adj2" fmla="val 334717"/>
              <a:gd name="adj3" fmla="val 26543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2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32BA790-587F-4E17-A729-7345BA6716B3}"/>
              </a:ext>
            </a:extLst>
          </p:cNvPr>
          <p:cNvSpPr txBox="1"/>
          <p:nvPr/>
        </p:nvSpPr>
        <p:spPr>
          <a:xfrm>
            <a:off x="8352009" y="3372949"/>
            <a:ext cx="92270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Austenite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062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sellaDiTesto 21"/>
          <p:cNvSpPr txBox="1"/>
          <p:nvPr/>
        </p:nvSpPr>
        <p:spPr>
          <a:xfrm>
            <a:off x="2022829" y="-8272"/>
            <a:ext cx="8537668" cy="612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Operation principle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ettangolo 18">
            <a:extLst>
              <a:ext uri="{FF2B5EF4-FFF2-40B4-BE49-F238E27FC236}">
                <a16:creationId xmlns:a16="http://schemas.microsoft.com/office/drawing/2014/main" id="{2F45C935-A981-4918-A234-C4163FF58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702" y="3915905"/>
            <a:ext cx="16417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C000"/>
                </a:solidFill>
                <a:cs typeface="Times New Roman" pitchFamily="18" charset="0"/>
              </a:rPr>
              <a:t>1: T&lt;A</a:t>
            </a:r>
            <a:r>
              <a:rPr lang="en-US" sz="1600" b="1" baseline="-25000" dirty="0">
                <a:solidFill>
                  <a:srgbClr val="FFC000"/>
                </a:solidFill>
                <a:cs typeface="Times New Roman" pitchFamily="18" charset="0"/>
              </a:rPr>
              <a:t>s </a:t>
            </a:r>
            <a:r>
              <a:rPr lang="en-US" sz="1600" b="1" dirty="0">
                <a:solidFill>
                  <a:srgbClr val="FFC000"/>
                </a:solidFill>
                <a:cs typeface="Times New Roman" pitchFamily="18" charset="0"/>
              </a:rPr>
              <a:t>(40 </a:t>
            </a:r>
            <a:r>
              <a:rPr lang="it-IT" sz="1600" b="1" dirty="0">
                <a:solidFill>
                  <a:srgbClr val="FFC000"/>
                </a:solidFill>
              </a:rPr>
              <a:t>°C)</a:t>
            </a:r>
            <a:r>
              <a:rPr lang="en-US" sz="1600" b="1" dirty="0">
                <a:solidFill>
                  <a:srgbClr val="FFC000"/>
                </a:solidFill>
                <a:cs typeface="Times New Roman" pitchFamily="18" charset="0"/>
              </a:rPr>
              <a:t> </a:t>
            </a:r>
            <a:endParaRPr lang="it-IT" sz="1600" b="1" dirty="0">
              <a:solidFill>
                <a:srgbClr val="FFC000"/>
              </a:solidFill>
            </a:endParaRPr>
          </a:p>
        </p:txBody>
      </p:sp>
      <p:sp>
        <p:nvSpPr>
          <p:cNvPr id="44" name="Rettangolo 23">
            <a:extLst>
              <a:ext uri="{FF2B5EF4-FFF2-40B4-BE49-F238E27FC236}">
                <a16:creationId xmlns:a16="http://schemas.microsoft.com/office/drawing/2014/main" id="{4D7F119B-8480-4187-A795-7FAC907BF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3905" y="3932421"/>
            <a:ext cx="18069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cs typeface="Times New Roman" pitchFamily="18" charset="0"/>
              </a:rPr>
              <a:t>2: T&gt;</a:t>
            </a:r>
            <a:r>
              <a:rPr lang="en-US" sz="1600" b="1" dirty="0" err="1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en-US" sz="1600" b="1" baseline="-25000" dirty="0" err="1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en-US" sz="1600" b="1" dirty="0">
                <a:solidFill>
                  <a:srgbClr val="FF0000"/>
                </a:solidFill>
                <a:cs typeface="Times New Roman" pitchFamily="18" charset="0"/>
              </a:rPr>
              <a:t> (&gt;100 </a:t>
            </a:r>
            <a:r>
              <a:rPr lang="it-IT" sz="1600" b="1" dirty="0">
                <a:solidFill>
                  <a:srgbClr val="FF0000"/>
                </a:solidFill>
              </a:rPr>
              <a:t>°C)</a:t>
            </a:r>
          </a:p>
        </p:txBody>
      </p:sp>
      <p:grpSp>
        <p:nvGrpSpPr>
          <p:cNvPr id="45" name="Gruppo 46">
            <a:extLst>
              <a:ext uri="{FF2B5EF4-FFF2-40B4-BE49-F238E27FC236}">
                <a16:creationId xmlns:a16="http://schemas.microsoft.com/office/drawing/2014/main" id="{B509E95E-32E1-4170-8B03-D3E26360AE5C}"/>
              </a:ext>
            </a:extLst>
          </p:cNvPr>
          <p:cNvGrpSpPr/>
          <p:nvPr/>
        </p:nvGrpSpPr>
        <p:grpSpPr>
          <a:xfrm>
            <a:off x="4594576" y="4240107"/>
            <a:ext cx="1824136" cy="1533464"/>
            <a:chOff x="2603086" y="3684811"/>
            <a:chExt cx="2118120" cy="1847150"/>
          </a:xfrm>
        </p:grpSpPr>
        <p:sp>
          <p:nvSpPr>
            <p:cNvPr id="46" name="Anello 24">
              <a:extLst>
                <a:ext uri="{FF2B5EF4-FFF2-40B4-BE49-F238E27FC236}">
                  <a16:creationId xmlns:a16="http://schemas.microsoft.com/office/drawing/2014/main" id="{5D937790-5840-4010-BE74-25B3DD73D0DB}"/>
                </a:ext>
              </a:extLst>
            </p:cNvPr>
            <p:cNvSpPr/>
            <p:nvPr/>
          </p:nvSpPr>
          <p:spPr bwMode="auto">
            <a:xfrm>
              <a:off x="2920981" y="3731736"/>
              <a:ext cx="1800225" cy="1800225"/>
            </a:xfrm>
            <a:prstGeom prst="donut">
              <a:avLst>
                <a:gd name="adj" fmla="val 2133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sp>
          <p:nvSpPr>
            <p:cNvPr id="47" name="Anello 25">
              <a:extLst>
                <a:ext uri="{FF2B5EF4-FFF2-40B4-BE49-F238E27FC236}">
                  <a16:creationId xmlns:a16="http://schemas.microsoft.com/office/drawing/2014/main" id="{E8FC97D1-65F8-49CD-8AFE-D10E45E83E92}"/>
                </a:ext>
              </a:extLst>
            </p:cNvPr>
            <p:cNvSpPr/>
            <p:nvPr/>
          </p:nvSpPr>
          <p:spPr bwMode="auto">
            <a:xfrm>
              <a:off x="3279756" y="4092098"/>
              <a:ext cx="1081087" cy="1079500"/>
            </a:xfrm>
            <a:prstGeom prst="donut">
              <a:avLst>
                <a:gd name="adj" fmla="val 22929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cxnSp>
          <p:nvCxnSpPr>
            <p:cNvPr id="48" name="Connettore 2 20">
              <a:extLst>
                <a:ext uri="{FF2B5EF4-FFF2-40B4-BE49-F238E27FC236}">
                  <a16:creationId xmlns:a16="http://schemas.microsoft.com/office/drawing/2014/main" id="{8476B461-F474-42CC-BBD5-60DFB66EFA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100368" y="4631848"/>
              <a:ext cx="179388" cy="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Connettore 2 28">
              <a:extLst>
                <a:ext uri="{FF2B5EF4-FFF2-40B4-BE49-F238E27FC236}">
                  <a16:creationId xmlns:a16="http://schemas.microsoft.com/office/drawing/2014/main" id="{F2C2E8DA-3280-464E-97D8-D21C15274756}"/>
                </a:ext>
              </a:extLst>
            </p:cNvPr>
            <p:cNvCxnSpPr>
              <a:cxnSpLocks noChangeShapeType="1"/>
              <a:endCxn id="47" idx="1"/>
            </p:cNvCxnSpPr>
            <p:nvPr/>
          </p:nvCxnSpPr>
          <p:spPr bwMode="auto">
            <a:xfrm>
              <a:off x="3311506" y="4123848"/>
              <a:ext cx="127000" cy="12700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Connettore 2 39">
              <a:extLst>
                <a:ext uri="{FF2B5EF4-FFF2-40B4-BE49-F238E27FC236}">
                  <a16:creationId xmlns:a16="http://schemas.microsoft.com/office/drawing/2014/main" id="{49BEEBE4-E952-4663-A6A3-35B7E4B67E28}"/>
                </a:ext>
              </a:extLst>
            </p:cNvPr>
            <p:cNvCxnSpPr>
              <a:cxnSpLocks noChangeShapeType="1"/>
              <a:endCxn id="47" idx="5"/>
            </p:cNvCxnSpPr>
            <p:nvPr/>
          </p:nvCxnSpPr>
          <p:spPr bwMode="auto">
            <a:xfrm flipH="1" flipV="1">
              <a:off x="4202093" y="5014436"/>
              <a:ext cx="109538" cy="157162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Connettore 2 46">
              <a:extLst>
                <a:ext uri="{FF2B5EF4-FFF2-40B4-BE49-F238E27FC236}">
                  <a16:creationId xmlns:a16="http://schemas.microsoft.com/office/drawing/2014/main" id="{2DDC4642-C14D-4F6C-AD27-9844D5AD456A}"/>
                </a:ext>
              </a:extLst>
            </p:cNvPr>
            <p:cNvCxnSpPr>
              <a:cxnSpLocks noChangeShapeType="1"/>
              <a:endCxn id="47" idx="0"/>
            </p:cNvCxnSpPr>
            <p:nvPr/>
          </p:nvCxnSpPr>
          <p:spPr bwMode="auto">
            <a:xfrm>
              <a:off x="3821093" y="3912711"/>
              <a:ext cx="0" cy="179387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Connettore 2 55">
              <a:extLst>
                <a:ext uri="{FF2B5EF4-FFF2-40B4-BE49-F238E27FC236}">
                  <a16:creationId xmlns:a16="http://schemas.microsoft.com/office/drawing/2014/main" id="{668E66E8-1F51-4BFC-9FE0-31A5E251495F}"/>
                </a:ext>
              </a:extLst>
            </p:cNvPr>
            <p:cNvCxnSpPr>
              <a:cxnSpLocks noChangeShapeType="1"/>
              <a:endCxn id="47" idx="7"/>
            </p:cNvCxnSpPr>
            <p:nvPr/>
          </p:nvCxnSpPr>
          <p:spPr bwMode="auto">
            <a:xfrm flipH="1">
              <a:off x="4202093" y="4123848"/>
              <a:ext cx="158750" cy="12700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Connettore 2 59">
              <a:extLst>
                <a:ext uri="{FF2B5EF4-FFF2-40B4-BE49-F238E27FC236}">
                  <a16:creationId xmlns:a16="http://schemas.microsoft.com/office/drawing/2014/main" id="{D382A4EA-F54B-4B27-97E7-CFDD19D26344}"/>
                </a:ext>
              </a:extLst>
            </p:cNvPr>
            <p:cNvCxnSpPr>
              <a:cxnSpLocks noChangeShapeType="1"/>
              <a:endCxn id="47" idx="3"/>
            </p:cNvCxnSpPr>
            <p:nvPr/>
          </p:nvCxnSpPr>
          <p:spPr bwMode="auto">
            <a:xfrm flipV="1">
              <a:off x="3279756" y="5014436"/>
              <a:ext cx="158750" cy="12700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Connettore 2 64">
              <a:extLst>
                <a:ext uri="{FF2B5EF4-FFF2-40B4-BE49-F238E27FC236}">
                  <a16:creationId xmlns:a16="http://schemas.microsoft.com/office/drawing/2014/main" id="{4DF5D51A-8532-4961-ABA5-691702E95F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821093" y="5171598"/>
              <a:ext cx="0" cy="180975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Connettore 2 67">
              <a:extLst>
                <a:ext uri="{FF2B5EF4-FFF2-40B4-BE49-F238E27FC236}">
                  <a16:creationId xmlns:a16="http://schemas.microsoft.com/office/drawing/2014/main" id="{3BD77E73-5E59-42EF-BE55-FDC01F0BAD39}"/>
                </a:ext>
              </a:extLst>
            </p:cNvPr>
            <p:cNvCxnSpPr>
              <a:cxnSpLocks noChangeShapeType="1"/>
              <a:endCxn id="47" idx="6"/>
            </p:cNvCxnSpPr>
            <p:nvPr/>
          </p:nvCxnSpPr>
          <p:spPr bwMode="auto">
            <a:xfrm flipH="1">
              <a:off x="4360843" y="4631848"/>
              <a:ext cx="179388" cy="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Rettangolo 45">
              <a:extLst>
                <a:ext uri="{FF2B5EF4-FFF2-40B4-BE49-F238E27FC236}">
                  <a16:creationId xmlns:a16="http://schemas.microsoft.com/office/drawing/2014/main" id="{BB8D9ABB-F072-4833-AD20-E23A19766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086" y="3684811"/>
              <a:ext cx="1012031" cy="444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sz="1800" b="1" dirty="0" err="1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p</a:t>
              </a:r>
              <a:r>
                <a:rPr lang="it-IT" sz="1800" b="1" baseline="-25000" dirty="0" err="1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max</a:t>
              </a:r>
              <a:endParaRPr lang="it-IT" sz="1800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60" name="Rounded Rectangle 21">
            <a:extLst>
              <a:ext uri="{FF2B5EF4-FFF2-40B4-BE49-F238E27FC236}">
                <a16:creationId xmlns:a16="http://schemas.microsoft.com/office/drawing/2014/main" id="{4D59578F-86C8-4B40-83CD-030C76A9D94C}"/>
              </a:ext>
            </a:extLst>
          </p:cNvPr>
          <p:cNvSpPr/>
          <p:nvPr/>
        </p:nvSpPr>
        <p:spPr>
          <a:xfrm>
            <a:off x="1365577" y="2199440"/>
            <a:ext cx="4110772" cy="11930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it-IT" sz="1400" dirty="0">
                <a:solidFill>
                  <a:schemeClr val="tx1"/>
                </a:solidFill>
              </a:rPr>
              <a:t>Mounting at room temperature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>
                <a:solidFill>
                  <a:schemeClr val="tx1"/>
                </a:solidFill>
              </a:rPr>
              <a:t>Tightening by heating above 100 °C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>
                <a:solidFill>
                  <a:schemeClr val="tx1"/>
                </a:solidFill>
              </a:rPr>
              <a:t>Leak Rate &lt; 10</a:t>
            </a:r>
            <a:r>
              <a:rPr lang="it-IT" sz="1400" baseline="30000" dirty="0">
                <a:solidFill>
                  <a:schemeClr val="tx1"/>
                </a:solidFill>
              </a:rPr>
              <a:t>-10</a:t>
            </a:r>
            <a:r>
              <a:rPr lang="it-IT" sz="1400" dirty="0">
                <a:solidFill>
                  <a:schemeClr val="tx1"/>
                </a:solidFill>
              </a:rPr>
              <a:t> mbar</a:t>
            </a:r>
            <a:r>
              <a:rPr 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it-IT" sz="1400" dirty="0">
                <a:solidFill>
                  <a:schemeClr val="tx1"/>
                </a:solidFill>
              </a:rPr>
              <a:t>l</a:t>
            </a:r>
            <a:r>
              <a:rPr 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it-IT" sz="1400" dirty="0">
                <a:solidFill>
                  <a:schemeClr val="tx1"/>
                </a:solidFill>
              </a:rPr>
              <a:t>s</a:t>
            </a:r>
            <a:r>
              <a:rPr lang="it-IT" sz="1400" baseline="30000" dirty="0">
                <a:solidFill>
                  <a:schemeClr val="tx1"/>
                </a:solidFill>
              </a:rPr>
              <a:t>-1  </a:t>
            </a:r>
            <a:r>
              <a:rPr lang="it-IT" sz="1400" dirty="0">
                <a:solidFill>
                  <a:schemeClr val="tx1"/>
                </a:solidFill>
              </a:rPr>
              <a:t>at room temperature 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>
                <a:solidFill>
                  <a:schemeClr val="tx1"/>
                </a:solidFill>
              </a:rPr>
              <a:t>Dismounting by cooling down to -40°C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61" name="Gruppo 47">
            <a:extLst>
              <a:ext uri="{FF2B5EF4-FFF2-40B4-BE49-F238E27FC236}">
                <a16:creationId xmlns:a16="http://schemas.microsoft.com/office/drawing/2014/main" id="{0166DC57-279D-4051-A9DA-D2EDC95C2D6F}"/>
              </a:ext>
            </a:extLst>
          </p:cNvPr>
          <p:cNvGrpSpPr/>
          <p:nvPr/>
        </p:nvGrpSpPr>
        <p:grpSpPr>
          <a:xfrm>
            <a:off x="1634662" y="4270760"/>
            <a:ext cx="2574182" cy="1865347"/>
            <a:chOff x="-477708" y="3731736"/>
            <a:chExt cx="2989047" cy="2162762"/>
          </a:xfrm>
        </p:grpSpPr>
        <p:grpSp>
          <p:nvGrpSpPr>
            <p:cNvPr id="62" name="Gruppo 45">
              <a:extLst>
                <a:ext uri="{FF2B5EF4-FFF2-40B4-BE49-F238E27FC236}">
                  <a16:creationId xmlns:a16="http://schemas.microsoft.com/office/drawing/2014/main" id="{011689BC-8AD4-455A-8794-040B66F48CC1}"/>
                </a:ext>
              </a:extLst>
            </p:cNvPr>
            <p:cNvGrpSpPr/>
            <p:nvPr/>
          </p:nvGrpSpPr>
          <p:grpSpPr>
            <a:xfrm>
              <a:off x="711114" y="3731736"/>
              <a:ext cx="1800225" cy="1800225"/>
              <a:chOff x="711114" y="3731736"/>
              <a:chExt cx="1800225" cy="1800225"/>
            </a:xfrm>
          </p:grpSpPr>
          <p:sp>
            <p:nvSpPr>
              <p:cNvPr id="67" name="Anello 5">
                <a:extLst>
                  <a:ext uri="{FF2B5EF4-FFF2-40B4-BE49-F238E27FC236}">
                    <a16:creationId xmlns:a16="http://schemas.microsoft.com/office/drawing/2014/main" id="{91FEE4E3-B2B9-43FB-ACD0-AAECCE5D3BCB}"/>
                  </a:ext>
                </a:extLst>
              </p:cNvPr>
              <p:cNvSpPr/>
              <p:nvPr/>
            </p:nvSpPr>
            <p:spPr bwMode="auto">
              <a:xfrm>
                <a:off x="711114" y="3731736"/>
                <a:ext cx="1800225" cy="1800225"/>
              </a:xfrm>
              <a:prstGeom prst="donut">
                <a:avLst>
                  <a:gd name="adj" fmla="val 15009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t-IT"/>
              </a:p>
            </p:txBody>
          </p:sp>
          <p:sp>
            <p:nvSpPr>
              <p:cNvPr id="68" name="Anello 12">
                <a:extLst>
                  <a:ext uri="{FF2B5EF4-FFF2-40B4-BE49-F238E27FC236}">
                    <a16:creationId xmlns:a16="http://schemas.microsoft.com/office/drawing/2014/main" id="{90CA990F-4443-4AE9-B117-EB7EB18C28CA}"/>
                  </a:ext>
                </a:extLst>
              </p:cNvPr>
              <p:cNvSpPr/>
              <p:nvPr/>
            </p:nvSpPr>
            <p:spPr bwMode="auto">
              <a:xfrm>
                <a:off x="1061951" y="4090512"/>
                <a:ext cx="1079500" cy="1081088"/>
              </a:xfrm>
              <a:prstGeom prst="donut">
                <a:avLst>
                  <a:gd name="adj" fmla="val 22929"/>
                </a:avLst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t-IT"/>
              </a:p>
            </p:txBody>
          </p:sp>
        </p:grpSp>
        <p:sp>
          <p:nvSpPr>
            <p:cNvPr id="63" name="CasellaDiTesto 2">
              <a:extLst>
                <a:ext uri="{FF2B5EF4-FFF2-40B4-BE49-F238E27FC236}">
                  <a16:creationId xmlns:a16="http://schemas.microsoft.com/office/drawing/2014/main" id="{8FEDC63D-2377-4DF8-9E02-F6C9BDE72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77708" y="3932561"/>
              <a:ext cx="1544997" cy="606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it-IT" sz="1400" dirty="0">
                  <a:solidFill>
                    <a:schemeClr val="tx1"/>
                  </a:solidFill>
                </a:rPr>
                <a:t>SMA ring</a:t>
              </a:r>
              <a:br>
                <a:rPr lang="it-IT" sz="1400" dirty="0">
                  <a:solidFill>
                    <a:schemeClr val="tx1"/>
                  </a:solidFill>
                </a:rPr>
              </a:br>
              <a:r>
                <a:rPr lang="it-IT" sz="1400" dirty="0">
                  <a:solidFill>
                    <a:schemeClr val="tx1"/>
                  </a:solidFill>
                </a:rPr>
                <a:t>(</a:t>
              </a:r>
              <a:r>
                <a:rPr lang="it-IT" sz="1400" dirty="0" err="1">
                  <a:solidFill>
                    <a:schemeClr val="tx1"/>
                  </a:solidFill>
                </a:rPr>
                <a:t>martensitic</a:t>
              </a:r>
              <a:r>
                <a:rPr lang="it-IT" sz="1400" dirty="0">
                  <a:solidFill>
                    <a:schemeClr val="tx1"/>
                  </a:solidFill>
                </a:rPr>
                <a:t>)</a:t>
              </a:r>
            </a:p>
          </p:txBody>
        </p:sp>
        <p:cxnSp>
          <p:nvCxnSpPr>
            <p:cNvPr id="64" name="Connettore 2 7">
              <a:extLst>
                <a:ext uri="{FF2B5EF4-FFF2-40B4-BE49-F238E27FC236}">
                  <a16:creationId xmlns:a16="http://schemas.microsoft.com/office/drawing/2014/main" id="{AC6D6B10-3A41-48F6-9CB5-DA7F272537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5364" y="4630261"/>
              <a:ext cx="376238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CasellaDiTesto 26">
              <a:extLst>
                <a:ext uri="{FF2B5EF4-FFF2-40B4-BE49-F238E27FC236}">
                  <a16:creationId xmlns:a16="http://schemas.microsoft.com/office/drawing/2014/main" id="{668E463D-82A1-45D3-8AD6-C0CA4BA8D292}"/>
                </a:ext>
              </a:extLst>
            </p:cNvPr>
            <p:cNvSpPr txBox="1"/>
            <p:nvPr/>
          </p:nvSpPr>
          <p:spPr>
            <a:xfrm>
              <a:off x="38880" y="5266168"/>
              <a:ext cx="861406" cy="356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chemeClr val="tx1"/>
                  </a:solidFill>
                </a:rPr>
                <a:t>Tube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89E1D8F-A506-4259-A087-E509FAAC4EDA}"/>
                </a:ext>
              </a:extLst>
            </p:cNvPr>
            <p:cNvSpPr txBox="1"/>
            <p:nvPr/>
          </p:nvSpPr>
          <p:spPr>
            <a:xfrm>
              <a:off x="760327" y="5617499"/>
              <a:ext cx="17510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Mounting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2A9FA2E4-48EC-40F3-91B0-F4C2170D07D6}"/>
              </a:ext>
            </a:extLst>
          </p:cNvPr>
          <p:cNvSpPr txBox="1"/>
          <p:nvPr/>
        </p:nvSpPr>
        <p:spPr>
          <a:xfrm>
            <a:off x="4642299" y="5860163"/>
            <a:ext cx="1751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Clamping</a:t>
            </a:r>
          </a:p>
        </p:txBody>
      </p:sp>
      <p:sp>
        <p:nvSpPr>
          <p:cNvPr id="70" name="Rettangolo 23">
            <a:extLst>
              <a:ext uri="{FF2B5EF4-FFF2-40B4-BE49-F238E27FC236}">
                <a16:creationId xmlns:a16="http://schemas.microsoft.com/office/drawing/2014/main" id="{593811BD-7C03-4F2B-A09B-5D06C727D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929" y="3940215"/>
            <a:ext cx="10583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  <a:cs typeface="Times New Roman" pitchFamily="18" charset="0"/>
              </a:rPr>
              <a:t>3: T</a:t>
            </a:r>
            <a:r>
              <a:rPr lang="en-GB" sz="1600" b="1" dirty="0">
                <a:solidFill>
                  <a:srgbClr val="00B050"/>
                </a:solidFill>
                <a:cs typeface="Times New Roman" pitchFamily="18" charset="0"/>
              </a:rPr>
              <a:t> = RT</a:t>
            </a:r>
            <a:endParaRPr lang="it-IT" sz="1600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7DAE400-37C0-415F-A8CD-8919EB899F6A}"/>
              </a:ext>
            </a:extLst>
          </p:cNvPr>
          <p:cNvSpPr txBox="1"/>
          <p:nvPr/>
        </p:nvSpPr>
        <p:spPr>
          <a:xfrm>
            <a:off x="6877906" y="5860163"/>
            <a:ext cx="1751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Operation</a:t>
            </a:r>
          </a:p>
        </p:txBody>
      </p:sp>
      <p:sp>
        <p:nvSpPr>
          <p:cNvPr id="72" name="Rettangolo 23">
            <a:extLst>
              <a:ext uri="{FF2B5EF4-FFF2-40B4-BE49-F238E27FC236}">
                <a16:creationId xmlns:a16="http://schemas.microsoft.com/office/drawing/2014/main" id="{ECEE37C5-7E14-4E3D-8062-376F7288E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1922" y="3923711"/>
            <a:ext cx="16658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cs typeface="Times New Roman" pitchFamily="18" charset="0"/>
              </a:rPr>
              <a:t>4: </a:t>
            </a:r>
            <a:r>
              <a:rPr lang="en-US" sz="1600" b="1" dirty="0" err="1">
                <a:solidFill>
                  <a:srgbClr val="0070C0"/>
                </a:solidFill>
                <a:cs typeface="Times New Roman" pitchFamily="18" charset="0"/>
              </a:rPr>
              <a:t>T≈M</a:t>
            </a:r>
            <a:r>
              <a:rPr lang="en-US" sz="1600" b="1" baseline="-25000" dirty="0" err="1">
                <a:solidFill>
                  <a:srgbClr val="0070C0"/>
                </a:solidFill>
                <a:cs typeface="Times New Roman" pitchFamily="18" charset="0"/>
              </a:rPr>
              <a:t>f</a:t>
            </a:r>
            <a:r>
              <a:rPr lang="en-US" sz="1600" b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cs typeface="Times New Roman" pitchFamily="18" charset="0"/>
              </a:rPr>
              <a:t>(-40 </a:t>
            </a:r>
            <a:r>
              <a:rPr lang="it-IT" sz="1600" b="1" dirty="0">
                <a:solidFill>
                  <a:srgbClr val="0070C0"/>
                </a:solidFill>
              </a:rPr>
              <a:t>°C)</a:t>
            </a:r>
            <a:endParaRPr lang="it-IT" sz="1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644C592-618C-4498-BBC4-68ECE94B7367}"/>
              </a:ext>
            </a:extLst>
          </p:cNvPr>
          <p:cNvSpPr txBox="1"/>
          <p:nvPr/>
        </p:nvSpPr>
        <p:spPr>
          <a:xfrm>
            <a:off x="9050682" y="5860163"/>
            <a:ext cx="1751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Dismounting</a:t>
            </a:r>
          </a:p>
        </p:txBody>
      </p:sp>
      <p:grpSp>
        <p:nvGrpSpPr>
          <p:cNvPr id="74" name="Gruppo 49">
            <a:extLst>
              <a:ext uri="{FF2B5EF4-FFF2-40B4-BE49-F238E27FC236}">
                <a16:creationId xmlns:a16="http://schemas.microsoft.com/office/drawing/2014/main" id="{B2440459-6F0F-405F-8152-40262E15B577}"/>
              </a:ext>
            </a:extLst>
          </p:cNvPr>
          <p:cNvGrpSpPr/>
          <p:nvPr/>
        </p:nvGrpSpPr>
        <p:grpSpPr>
          <a:xfrm>
            <a:off x="9100538" y="4270760"/>
            <a:ext cx="1550363" cy="1502811"/>
            <a:chOff x="7303963" y="3740248"/>
            <a:chExt cx="1800225" cy="1800225"/>
          </a:xfrm>
        </p:grpSpPr>
        <p:sp>
          <p:nvSpPr>
            <p:cNvPr id="75" name="Anello 5">
              <a:extLst>
                <a:ext uri="{FF2B5EF4-FFF2-40B4-BE49-F238E27FC236}">
                  <a16:creationId xmlns:a16="http://schemas.microsoft.com/office/drawing/2014/main" id="{9D24C79F-FE15-4CE9-B9B0-7219D43EA7A3}"/>
                </a:ext>
              </a:extLst>
            </p:cNvPr>
            <p:cNvSpPr/>
            <p:nvPr/>
          </p:nvSpPr>
          <p:spPr bwMode="auto">
            <a:xfrm>
              <a:off x="7303963" y="3740248"/>
              <a:ext cx="1800225" cy="1800225"/>
            </a:xfrm>
            <a:prstGeom prst="donut">
              <a:avLst>
                <a:gd name="adj" fmla="val 17648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sp>
          <p:nvSpPr>
            <p:cNvPr id="76" name="Anello 12">
              <a:extLst>
                <a:ext uri="{FF2B5EF4-FFF2-40B4-BE49-F238E27FC236}">
                  <a16:creationId xmlns:a16="http://schemas.microsoft.com/office/drawing/2014/main" id="{73E135F4-0912-4915-B27C-8687AD46E47B}"/>
                </a:ext>
              </a:extLst>
            </p:cNvPr>
            <p:cNvSpPr/>
            <p:nvPr/>
          </p:nvSpPr>
          <p:spPr bwMode="auto">
            <a:xfrm>
              <a:off x="7664326" y="4099023"/>
              <a:ext cx="1079500" cy="1081088"/>
            </a:xfrm>
            <a:prstGeom prst="donut">
              <a:avLst>
                <a:gd name="adj" fmla="val 22929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</p:grpSp>
      <p:cxnSp>
        <p:nvCxnSpPr>
          <p:cNvPr id="78" name="Connettore 2 7">
            <a:extLst>
              <a:ext uri="{FF2B5EF4-FFF2-40B4-BE49-F238E27FC236}">
                <a16:creationId xmlns:a16="http://schemas.microsoft.com/office/drawing/2014/main" id="{9593DBC2-6C5E-4008-809C-AC86B93AF3B7}"/>
              </a:ext>
            </a:extLst>
          </p:cNvPr>
          <p:cNvCxnSpPr>
            <a:cxnSpLocks noChangeShapeType="1"/>
            <a:endCxn id="68" idx="3"/>
          </p:cNvCxnSpPr>
          <p:nvPr/>
        </p:nvCxnSpPr>
        <p:spPr bwMode="auto">
          <a:xfrm flipV="1">
            <a:off x="2632506" y="5376070"/>
            <a:ext cx="464265" cy="4060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9" name="Gruppo 57">
            <a:extLst>
              <a:ext uri="{FF2B5EF4-FFF2-40B4-BE49-F238E27FC236}">
                <a16:creationId xmlns:a16="http://schemas.microsoft.com/office/drawing/2014/main" id="{D5CFDCC6-15DC-4F5D-8308-4E060244FAD9}"/>
              </a:ext>
            </a:extLst>
          </p:cNvPr>
          <p:cNvGrpSpPr/>
          <p:nvPr/>
        </p:nvGrpSpPr>
        <p:grpSpPr>
          <a:xfrm>
            <a:off x="6971866" y="4244162"/>
            <a:ext cx="1550363" cy="1552965"/>
            <a:chOff x="2920981" y="3661320"/>
            <a:chExt cx="1800225" cy="1870641"/>
          </a:xfrm>
        </p:grpSpPr>
        <p:sp>
          <p:nvSpPr>
            <p:cNvPr id="80" name="Anello 24">
              <a:extLst>
                <a:ext uri="{FF2B5EF4-FFF2-40B4-BE49-F238E27FC236}">
                  <a16:creationId xmlns:a16="http://schemas.microsoft.com/office/drawing/2014/main" id="{F8B435C3-62A8-48D7-B894-56532AE94B71}"/>
                </a:ext>
              </a:extLst>
            </p:cNvPr>
            <p:cNvSpPr/>
            <p:nvPr/>
          </p:nvSpPr>
          <p:spPr bwMode="auto">
            <a:xfrm>
              <a:off x="2920981" y="3731736"/>
              <a:ext cx="1800225" cy="1800225"/>
            </a:xfrm>
            <a:prstGeom prst="donut">
              <a:avLst>
                <a:gd name="adj" fmla="val 2133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 dirty="0"/>
            </a:p>
          </p:txBody>
        </p:sp>
        <p:sp>
          <p:nvSpPr>
            <p:cNvPr id="81" name="Anello 25">
              <a:extLst>
                <a:ext uri="{FF2B5EF4-FFF2-40B4-BE49-F238E27FC236}">
                  <a16:creationId xmlns:a16="http://schemas.microsoft.com/office/drawing/2014/main" id="{BF528ED0-9C2D-4B74-8104-E7821FAAED1C}"/>
                </a:ext>
              </a:extLst>
            </p:cNvPr>
            <p:cNvSpPr/>
            <p:nvPr/>
          </p:nvSpPr>
          <p:spPr bwMode="auto">
            <a:xfrm>
              <a:off x="3279756" y="4092098"/>
              <a:ext cx="1081087" cy="1079500"/>
            </a:xfrm>
            <a:prstGeom prst="donut">
              <a:avLst>
                <a:gd name="adj" fmla="val 22929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cxnSp>
          <p:nvCxnSpPr>
            <p:cNvPr id="82" name="Connettore 2 20">
              <a:extLst>
                <a:ext uri="{FF2B5EF4-FFF2-40B4-BE49-F238E27FC236}">
                  <a16:creationId xmlns:a16="http://schemas.microsoft.com/office/drawing/2014/main" id="{1C51E51F-81C1-4036-9CD6-BEEDD2308A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100368" y="4631848"/>
              <a:ext cx="179388" cy="0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Connettore 2 28">
              <a:extLst>
                <a:ext uri="{FF2B5EF4-FFF2-40B4-BE49-F238E27FC236}">
                  <a16:creationId xmlns:a16="http://schemas.microsoft.com/office/drawing/2014/main" id="{8A3BBD24-4A20-4412-BF21-0DC8CC260089}"/>
                </a:ext>
              </a:extLst>
            </p:cNvPr>
            <p:cNvCxnSpPr>
              <a:cxnSpLocks noChangeShapeType="1"/>
              <a:endCxn id="81" idx="1"/>
            </p:cNvCxnSpPr>
            <p:nvPr/>
          </p:nvCxnSpPr>
          <p:spPr bwMode="auto">
            <a:xfrm>
              <a:off x="3311506" y="4123848"/>
              <a:ext cx="127000" cy="127000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" name="Connettore 2 39">
              <a:extLst>
                <a:ext uri="{FF2B5EF4-FFF2-40B4-BE49-F238E27FC236}">
                  <a16:creationId xmlns:a16="http://schemas.microsoft.com/office/drawing/2014/main" id="{27AD1F1A-CE71-4880-A520-EAF58C160CC7}"/>
                </a:ext>
              </a:extLst>
            </p:cNvPr>
            <p:cNvCxnSpPr>
              <a:cxnSpLocks noChangeShapeType="1"/>
              <a:endCxn id="81" idx="5"/>
            </p:cNvCxnSpPr>
            <p:nvPr/>
          </p:nvCxnSpPr>
          <p:spPr bwMode="auto">
            <a:xfrm flipH="1" flipV="1">
              <a:off x="4202093" y="5014436"/>
              <a:ext cx="109538" cy="157162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Connettore 2 46">
              <a:extLst>
                <a:ext uri="{FF2B5EF4-FFF2-40B4-BE49-F238E27FC236}">
                  <a16:creationId xmlns:a16="http://schemas.microsoft.com/office/drawing/2014/main" id="{7638D6DC-D1A7-4386-BBEF-0DB758F2302B}"/>
                </a:ext>
              </a:extLst>
            </p:cNvPr>
            <p:cNvCxnSpPr>
              <a:cxnSpLocks noChangeShapeType="1"/>
              <a:endCxn id="81" idx="0"/>
            </p:cNvCxnSpPr>
            <p:nvPr/>
          </p:nvCxnSpPr>
          <p:spPr bwMode="auto">
            <a:xfrm>
              <a:off x="3821093" y="3912711"/>
              <a:ext cx="0" cy="179387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Connettore 2 55">
              <a:extLst>
                <a:ext uri="{FF2B5EF4-FFF2-40B4-BE49-F238E27FC236}">
                  <a16:creationId xmlns:a16="http://schemas.microsoft.com/office/drawing/2014/main" id="{EF9FBB06-DD08-4CB3-A5E5-FE440A21160D}"/>
                </a:ext>
              </a:extLst>
            </p:cNvPr>
            <p:cNvCxnSpPr>
              <a:cxnSpLocks noChangeShapeType="1"/>
              <a:endCxn id="81" idx="7"/>
            </p:cNvCxnSpPr>
            <p:nvPr/>
          </p:nvCxnSpPr>
          <p:spPr bwMode="auto">
            <a:xfrm flipH="1">
              <a:off x="4202093" y="4123848"/>
              <a:ext cx="158750" cy="127000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Connettore 2 59">
              <a:extLst>
                <a:ext uri="{FF2B5EF4-FFF2-40B4-BE49-F238E27FC236}">
                  <a16:creationId xmlns:a16="http://schemas.microsoft.com/office/drawing/2014/main" id="{E7BBF57A-855F-4D5C-8BB9-E80DC574EA26}"/>
                </a:ext>
              </a:extLst>
            </p:cNvPr>
            <p:cNvCxnSpPr>
              <a:cxnSpLocks noChangeShapeType="1"/>
              <a:endCxn id="81" idx="3"/>
            </p:cNvCxnSpPr>
            <p:nvPr/>
          </p:nvCxnSpPr>
          <p:spPr bwMode="auto">
            <a:xfrm flipV="1">
              <a:off x="3279756" y="5014436"/>
              <a:ext cx="158750" cy="127000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Connettore 2 64">
              <a:extLst>
                <a:ext uri="{FF2B5EF4-FFF2-40B4-BE49-F238E27FC236}">
                  <a16:creationId xmlns:a16="http://schemas.microsoft.com/office/drawing/2014/main" id="{29B961E9-4B97-4CE6-8E2F-904655EC82C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821093" y="5171598"/>
              <a:ext cx="0" cy="180975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Connettore 2 67">
              <a:extLst>
                <a:ext uri="{FF2B5EF4-FFF2-40B4-BE49-F238E27FC236}">
                  <a16:creationId xmlns:a16="http://schemas.microsoft.com/office/drawing/2014/main" id="{5D76DBEB-07A5-4BA6-9D91-EADC325EC5C0}"/>
                </a:ext>
              </a:extLst>
            </p:cNvPr>
            <p:cNvCxnSpPr>
              <a:cxnSpLocks noChangeShapeType="1"/>
              <a:endCxn id="81" idx="6"/>
            </p:cNvCxnSpPr>
            <p:nvPr/>
          </p:nvCxnSpPr>
          <p:spPr bwMode="auto">
            <a:xfrm flipH="1">
              <a:off x="4360843" y="4631848"/>
              <a:ext cx="179388" cy="0"/>
            </a:xfrm>
            <a:prstGeom prst="straightConnector1">
              <a:avLst/>
            </a:prstGeom>
            <a:noFill/>
            <a:ln w="9525" algn="ctr">
              <a:solidFill>
                <a:srgbClr val="00B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ttangolo 45">
              <a:extLst>
                <a:ext uri="{FF2B5EF4-FFF2-40B4-BE49-F238E27FC236}">
                  <a16:creationId xmlns:a16="http://schemas.microsoft.com/office/drawing/2014/main" id="{F793FED6-5405-4C4A-9157-4FC29DA96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490" y="3661320"/>
              <a:ext cx="1012031" cy="444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sz="18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p</a:t>
              </a:r>
              <a:r>
                <a:rPr lang="it-IT" b="1" baseline="-25000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op</a:t>
              </a:r>
              <a:endParaRPr lang="it-IT" sz="1800" b="1" dirty="0">
                <a:solidFill>
                  <a:srgbClr val="00B050"/>
                </a:solidFill>
                <a:latin typeface="+mj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D886978-16F8-4C83-AD20-8207756A69C5}"/>
              </a:ext>
            </a:extLst>
          </p:cNvPr>
          <p:cNvGrpSpPr>
            <a:grpSpLocks noChangeAspect="1"/>
          </p:cNvGrpSpPr>
          <p:nvPr/>
        </p:nvGrpSpPr>
        <p:grpSpPr>
          <a:xfrm>
            <a:off x="6095999" y="770974"/>
            <a:ext cx="4121129" cy="3230819"/>
            <a:chOff x="6096000" y="770974"/>
            <a:chExt cx="3826812" cy="3000085"/>
          </a:xfrm>
        </p:grpSpPr>
        <p:pic>
          <p:nvPicPr>
            <p:cNvPr id="77" name="Immagine 1">
              <a:extLst>
                <a:ext uri="{FF2B5EF4-FFF2-40B4-BE49-F238E27FC236}">
                  <a16:creationId xmlns:a16="http://schemas.microsoft.com/office/drawing/2014/main" id="{7DA69A24-E2E1-48B6-9339-824D1EC63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770974"/>
              <a:ext cx="3826812" cy="3000085"/>
            </a:xfrm>
            <a:prstGeom prst="rect">
              <a:avLst/>
            </a:prstGeom>
          </p:spPr>
        </p:pic>
        <p:sp>
          <p:nvSpPr>
            <p:cNvPr id="91" name="CasellaDiTesto 69">
              <a:extLst>
                <a:ext uri="{FF2B5EF4-FFF2-40B4-BE49-F238E27FC236}">
                  <a16:creationId xmlns:a16="http://schemas.microsoft.com/office/drawing/2014/main" id="{7407A986-9822-485D-BC6F-3C0C60C0405A}"/>
                </a:ext>
              </a:extLst>
            </p:cNvPr>
            <p:cNvSpPr txBox="1"/>
            <p:nvPr/>
          </p:nvSpPr>
          <p:spPr>
            <a:xfrm>
              <a:off x="7812497" y="3036011"/>
              <a:ext cx="5418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rgbClr val="FFC000"/>
                  </a:solidFill>
                </a:rPr>
                <a:t>1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92" name="Rettangolo 70">
              <a:extLst>
                <a:ext uri="{FF2B5EF4-FFF2-40B4-BE49-F238E27FC236}">
                  <a16:creationId xmlns:a16="http://schemas.microsoft.com/office/drawing/2014/main" id="{3C1799D6-8730-4D15-9EB1-727AF507A65E}"/>
                </a:ext>
              </a:extLst>
            </p:cNvPr>
            <p:cNvSpPr/>
            <p:nvPr/>
          </p:nvSpPr>
          <p:spPr>
            <a:xfrm>
              <a:off x="9548434" y="1013701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2</a:t>
              </a:r>
              <a:endParaRPr lang="en-US" dirty="0"/>
            </a:p>
          </p:txBody>
        </p:sp>
        <p:sp>
          <p:nvSpPr>
            <p:cNvPr id="93" name="Rettangolo 71">
              <a:extLst>
                <a:ext uri="{FF2B5EF4-FFF2-40B4-BE49-F238E27FC236}">
                  <a16:creationId xmlns:a16="http://schemas.microsoft.com/office/drawing/2014/main" id="{01154CB8-4628-4FE5-8FB5-94B21A61A4A3}"/>
                </a:ext>
              </a:extLst>
            </p:cNvPr>
            <p:cNvSpPr/>
            <p:nvPr/>
          </p:nvSpPr>
          <p:spPr>
            <a:xfrm>
              <a:off x="7829270" y="2074377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  <a:cs typeface="Times New Roman" pitchFamily="18" charset="0"/>
                </a:rPr>
                <a:t>3</a:t>
              </a:r>
              <a:endParaRPr lang="en-US" dirty="0"/>
            </a:p>
          </p:txBody>
        </p:sp>
        <p:sp>
          <p:nvSpPr>
            <p:cNvPr id="94" name="Rettangolo 72">
              <a:extLst>
                <a:ext uri="{FF2B5EF4-FFF2-40B4-BE49-F238E27FC236}">
                  <a16:creationId xmlns:a16="http://schemas.microsoft.com/office/drawing/2014/main" id="{5560F5C1-6B12-47FB-84DB-628D94F09CFD}"/>
                </a:ext>
              </a:extLst>
            </p:cNvPr>
            <p:cNvSpPr/>
            <p:nvPr/>
          </p:nvSpPr>
          <p:spPr>
            <a:xfrm>
              <a:off x="6376442" y="2962737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cs typeface="Times New Roman" pitchFamily="18" charset="0"/>
                </a:rPr>
                <a:t>4</a:t>
              </a:r>
              <a:endParaRPr lang="en-US" dirty="0"/>
            </a:p>
          </p:txBody>
        </p:sp>
        <p:sp>
          <p:nvSpPr>
            <p:cNvPr id="95" name="Ovale 22">
              <a:extLst>
                <a:ext uri="{FF2B5EF4-FFF2-40B4-BE49-F238E27FC236}">
                  <a16:creationId xmlns:a16="http://schemas.microsoft.com/office/drawing/2014/main" id="{73104522-B923-4EBE-9350-DFFDBEDC133E}"/>
                </a:ext>
              </a:extLst>
            </p:cNvPr>
            <p:cNvSpPr/>
            <p:nvPr/>
          </p:nvSpPr>
          <p:spPr>
            <a:xfrm>
              <a:off x="7812498" y="3087611"/>
              <a:ext cx="312906" cy="29818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e 53">
              <a:extLst>
                <a:ext uri="{FF2B5EF4-FFF2-40B4-BE49-F238E27FC236}">
                  <a16:creationId xmlns:a16="http://schemas.microsoft.com/office/drawing/2014/main" id="{6A3CBA85-32C6-4396-BD5C-B9D08144B593}"/>
                </a:ext>
              </a:extLst>
            </p:cNvPr>
            <p:cNvSpPr/>
            <p:nvPr/>
          </p:nvSpPr>
          <p:spPr>
            <a:xfrm>
              <a:off x="9548434" y="1051658"/>
              <a:ext cx="312906" cy="298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e 54">
              <a:extLst>
                <a:ext uri="{FF2B5EF4-FFF2-40B4-BE49-F238E27FC236}">
                  <a16:creationId xmlns:a16="http://schemas.microsoft.com/office/drawing/2014/main" id="{CEAC6A70-B157-4155-859A-E6D89E345E39}"/>
                </a:ext>
              </a:extLst>
            </p:cNvPr>
            <p:cNvSpPr/>
            <p:nvPr/>
          </p:nvSpPr>
          <p:spPr>
            <a:xfrm>
              <a:off x="7846066" y="2121923"/>
              <a:ext cx="312906" cy="298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e 73">
              <a:extLst>
                <a:ext uri="{FF2B5EF4-FFF2-40B4-BE49-F238E27FC236}">
                  <a16:creationId xmlns:a16="http://schemas.microsoft.com/office/drawing/2014/main" id="{60624CEA-1D60-4F80-AED1-0957DA5DBE1B}"/>
                </a:ext>
              </a:extLst>
            </p:cNvPr>
            <p:cNvSpPr/>
            <p:nvPr/>
          </p:nvSpPr>
          <p:spPr>
            <a:xfrm>
              <a:off x="6384914" y="3020184"/>
              <a:ext cx="304434" cy="29818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Rectangle 10">
            <a:extLst>
              <a:ext uri="{FF2B5EF4-FFF2-40B4-BE49-F238E27FC236}">
                <a16:creationId xmlns:a16="http://schemas.microsoft.com/office/drawing/2014/main" id="{AFC0E464-0011-4DAB-B681-473D4B5C1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2206" y="1096410"/>
            <a:ext cx="62431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SzPct val="70000"/>
              <a:buFont typeface="Wingdings" pitchFamily="2" charset="2"/>
              <a:buChar char="q"/>
            </a:pPr>
            <a:r>
              <a:rPr lang="en-GB" sz="1400" b="1" dirty="0">
                <a:solidFill>
                  <a:srgbClr val="FF0000"/>
                </a:solidFill>
              </a:rPr>
              <a:t>A</a:t>
            </a:r>
            <a:r>
              <a:rPr lang="en-GB" sz="1400" b="1" baseline="-25000" dirty="0">
                <a:solidFill>
                  <a:srgbClr val="FF0000"/>
                </a:solidFill>
              </a:rPr>
              <a:t>s</a:t>
            </a:r>
            <a:r>
              <a:rPr lang="en-GB" sz="1400" dirty="0">
                <a:solidFill>
                  <a:srgbClr val="FF0000"/>
                </a:solidFill>
              </a:rPr>
              <a:t>: Austenite start temperature </a:t>
            </a:r>
            <a:r>
              <a:rPr lang="en-GB" sz="1100" dirty="0">
                <a:solidFill>
                  <a:srgbClr val="FF0000"/>
                </a:solidFill>
              </a:rPr>
              <a:t>(Ring contraction starts) </a:t>
            </a:r>
          </a:p>
          <a:p>
            <a:pPr marL="285750" indent="-285750" algn="l">
              <a:buSzPct val="70000"/>
              <a:buFont typeface="Wingdings" pitchFamily="2" charset="2"/>
              <a:buChar char="q"/>
            </a:pPr>
            <a:r>
              <a:rPr lang="en-GB" sz="1400" b="1" dirty="0" err="1">
                <a:solidFill>
                  <a:srgbClr val="FF0000"/>
                </a:solidFill>
              </a:rPr>
              <a:t>A</a:t>
            </a:r>
            <a:r>
              <a:rPr lang="en-GB" sz="1400" b="1" baseline="-25000" dirty="0" err="1">
                <a:solidFill>
                  <a:srgbClr val="FF0000"/>
                </a:solidFill>
              </a:rPr>
              <a:t>f</a:t>
            </a:r>
            <a:r>
              <a:rPr lang="en-GB" sz="1400" dirty="0">
                <a:solidFill>
                  <a:srgbClr val="FF0000"/>
                </a:solidFill>
              </a:rPr>
              <a:t>: Austenite finish temperature </a:t>
            </a:r>
            <a:r>
              <a:rPr lang="en-GB" sz="1100" dirty="0">
                <a:solidFill>
                  <a:srgbClr val="FF0000"/>
                </a:solidFill>
              </a:rPr>
              <a:t>(Ring contraction ends)</a:t>
            </a:r>
            <a:endParaRPr lang="en-GB" sz="1100" b="1" dirty="0">
              <a:solidFill>
                <a:srgbClr val="FF0000"/>
              </a:solidFill>
            </a:endParaRPr>
          </a:p>
          <a:p>
            <a:pPr marL="285750" indent="-285750" algn="l">
              <a:buSzPct val="70000"/>
              <a:buFont typeface="Wingdings" pitchFamily="2" charset="2"/>
              <a:buChar char="q"/>
            </a:pPr>
            <a:r>
              <a:rPr lang="en-GB" sz="1400" b="1" dirty="0"/>
              <a:t>M</a:t>
            </a:r>
            <a:r>
              <a:rPr lang="en-GB" sz="1400" b="1" baseline="-25000" dirty="0"/>
              <a:t>s</a:t>
            </a:r>
            <a:r>
              <a:rPr lang="en-GB" sz="1400" dirty="0"/>
              <a:t>: Martensite start temperature </a:t>
            </a:r>
            <a:r>
              <a:rPr lang="en-GB" sz="1100" dirty="0"/>
              <a:t>( Ring expansion starts)</a:t>
            </a:r>
          </a:p>
          <a:p>
            <a:pPr marL="285750" indent="-285750" algn="l">
              <a:buSzPct val="70000"/>
              <a:buFont typeface="Wingdings" pitchFamily="2" charset="2"/>
              <a:buChar char="q"/>
            </a:pPr>
            <a:r>
              <a:rPr lang="en-GB" sz="1400" b="1" dirty="0"/>
              <a:t>M</a:t>
            </a:r>
            <a:r>
              <a:rPr lang="en-GB" sz="1400" b="1" baseline="-25000" dirty="0"/>
              <a:t>f</a:t>
            </a:r>
            <a:r>
              <a:rPr lang="en-GB" sz="1400" dirty="0"/>
              <a:t>: Martensite finish temperature </a:t>
            </a:r>
            <a:r>
              <a:rPr lang="en-GB" sz="1100" dirty="0"/>
              <a:t>(Ring expansion ends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95440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10272E-2FCD-48B4-8CD8-F041FAEE6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72" y="3142608"/>
            <a:ext cx="2737427" cy="26643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1614DA-A0CF-45FC-B2FE-A377C861C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208" y="3142608"/>
            <a:ext cx="1826647" cy="26643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5809C2-53C5-411D-B3A2-EBC44796BD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867" y="3142608"/>
            <a:ext cx="2653785" cy="246458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CasellaDiTesto 21">
            <a:extLst>
              <a:ext uri="{FF2B5EF4-FFF2-40B4-BE49-F238E27FC236}">
                <a16:creationId xmlns:a16="http://schemas.microsoft.com/office/drawing/2014/main" id="{8D01D3FF-3A29-4A5D-995F-310781241B56}"/>
              </a:ext>
            </a:extLst>
          </p:cNvPr>
          <p:cNvSpPr txBox="1"/>
          <p:nvPr/>
        </p:nvSpPr>
        <p:spPr>
          <a:xfrm>
            <a:off x="1827166" y="1690"/>
            <a:ext cx="8537668" cy="5832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Advantages and potential applications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6CB9640-4688-4467-8900-EBB7B7D333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9348" y="3142608"/>
            <a:ext cx="3285308" cy="246458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DFCD517-48AE-44F4-9CA8-706EA1345FBC}"/>
              </a:ext>
            </a:extLst>
          </p:cNvPr>
          <p:cNvSpPr txBox="1"/>
          <p:nvPr/>
        </p:nvSpPr>
        <p:spPr>
          <a:xfrm>
            <a:off x="445736" y="1051021"/>
            <a:ext cx="1130052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lvl="2" indent="-1778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 compact, leak tight and easily mountable\dismountable connection system, compatible with accelerator environment:</a:t>
            </a:r>
          </a:p>
          <a:p>
            <a:pPr marL="635000" lvl="3" indent="-177800">
              <a:buFont typeface="Arial" panose="020B0604020202020204" pitchFamily="34" charset="0"/>
              <a:buChar char="•"/>
            </a:pPr>
            <a:r>
              <a:rPr lang="en-US" sz="1600" dirty="0"/>
              <a:t>Magnetic permeability &lt; 1.002</a:t>
            </a:r>
          </a:p>
          <a:p>
            <a:pPr marL="635000" lvl="3" indent="-1778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Thermal outgassing &lt; 10</a:t>
            </a:r>
            <a:r>
              <a:rPr lang="en-US" sz="1600" baseline="30000" dirty="0">
                <a:solidFill>
                  <a:schemeClr val="tx1"/>
                </a:solidFill>
              </a:rPr>
              <a:t>-13</a:t>
            </a:r>
            <a:r>
              <a:rPr lang="en-US" sz="1600" dirty="0">
                <a:solidFill>
                  <a:schemeClr val="tx1"/>
                </a:solidFill>
              </a:rPr>
              <a:t> mbar.l</a:t>
            </a:r>
            <a:r>
              <a:rPr lang="en-US" sz="1600" baseline="30000" dirty="0">
                <a:solidFill>
                  <a:schemeClr val="tx1"/>
                </a:solidFill>
              </a:rPr>
              <a:t>-1</a:t>
            </a:r>
            <a:r>
              <a:rPr lang="en-US" sz="1600" dirty="0"/>
              <a:t>.s</a:t>
            </a:r>
            <a:r>
              <a:rPr lang="en-US" sz="1600" baseline="30000" dirty="0"/>
              <a:t>-1</a:t>
            </a:r>
            <a:r>
              <a:rPr lang="en-US" sz="1600" dirty="0">
                <a:solidFill>
                  <a:schemeClr val="tx1"/>
                </a:solidFill>
              </a:rPr>
              <a:t>.cm</a:t>
            </a:r>
            <a:r>
              <a:rPr lang="en-US" sz="1600" baseline="30000" dirty="0">
                <a:solidFill>
                  <a:schemeClr val="tx1"/>
                </a:solidFill>
              </a:rPr>
              <a:t>-2</a:t>
            </a:r>
          </a:p>
          <a:p>
            <a:pPr marL="635000" lvl="3" indent="-177800">
              <a:buFont typeface="Arial" panose="020B0604020202020204" pitchFamily="34" charset="0"/>
              <a:buChar char="•"/>
            </a:pPr>
            <a:r>
              <a:rPr lang="en-US" sz="1600" dirty="0"/>
              <a:t>Radiation hard (up to 4 </a:t>
            </a:r>
            <a:r>
              <a:rPr lang="en-US" sz="1600" dirty="0" err="1"/>
              <a:t>MGy</a:t>
            </a:r>
            <a:r>
              <a:rPr lang="en-US" sz="1600" dirty="0"/>
              <a:t> at least)</a:t>
            </a:r>
            <a:endParaRPr lang="en-US" sz="1600" dirty="0">
              <a:solidFill>
                <a:schemeClr val="tx1"/>
              </a:solidFill>
            </a:endParaRPr>
          </a:p>
          <a:p>
            <a:pPr marL="177800" lvl="2" indent="-17780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Possibility of remote controlling\activation</a:t>
            </a:r>
          </a:p>
          <a:p>
            <a:pPr marL="177800" lvl="2" indent="-17780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Possibility to connect dissimilar materials</a:t>
            </a:r>
          </a:p>
          <a:p>
            <a:pPr marL="177800" lvl="2" indent="-1778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Possibility to use in high demanding areas (e.g. collimator areas, machine/detector interface)</a:t>
            </a: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31EBA50D-0409-4AEF-82E8-E5D91CE350E9}"/>
              </a:ext>
            </a:extLst>
          </p:cNvPr>
          <p:cNvSpPr/>
          <p:nvPr/>
        </p:nvSpPr>
        <p:spPr>
          <a:xfrm>
            <a:off x="356672" y="5806979"/>
            <a:ext cx="2737427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Declamping with a robot</a:t>
            </a:r>
          </a:p>
        </p:txBody>
      </p:sp>
      <p:sp>
        <p:nvSpPr>
          <p:cNvPr id="9" name="Rettangolo 2">
            <a:extLst>
              <a:ext uri="{FF2B5EF4-FFF2-40B4-BE49-F238E27FC236}">
                <a16:creationId xmlns:a16="http://schemas.microsoft.com/office/drawing/2014/main" id="{F2BD654D-028F-4DA2-8F4D-6F837A965A2C}"/>
              </a:ext>
            </a:extLst>
          </p:cNvPr>
          <p:cNvSpPr/>
          <p:nvPr/>
        </p:nvSpPr>
        <p:spPr>
          <a:xfrm>
            <a:off x="3253208" y="5784138"/>
            <a:ext cx="1826647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LHC dump windows</a:t>
            </a:r>
          </a:p>
        </p:txBody>
      </p:sp>
      <p:sp>
        <p:nvSpPr>
          <p:cNvPr id="10" name="Rettangolo 2">
            <a:extLst>
              <a:ext uri="{FF2B5EF4-FFF2-40B4-BE49-F238E27FC236}">
                <a16:creationId xmlns:a16="http://schemas.microsoft.com/office/drawing/2014/main" id="{0E5BDA70-4094-48C6-A7E8-DCFF418E3F05}"/>
              </a:ext>
            </a:extLst>
          </p:cNvPr>
          <p:cNvSpPr/>
          <p:nvPr/>
        </p:nvSpPr>
        <p:spPr>
          <a:xfrm>
            <a:off x="6708678" y="5627410"/>
            <a:ext cx="1826647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LHC collimators</a:t>
            </a:r>
          </a:p>
        </p:txBody>
      </p:sp>
      <p:sp>
        <p:nvSpPr>
          <p:cNvPr id="11" name="Rettangolo 2">
            <a:extLst>
              <a:ext uri="{FF2B5EF4-FFF2-40B4-BE49-F238E27FC236}">
                <a16:creationId xmlns:a16="http://schemas.microsoft.com/office/drawing/2014/main" id="{D480D45E-B105-443B-92AD-F05932BFF681}"/>
              </a:ext>
            </a:extLst>
          </p:cNvPr>
          <p:cNvSpPr/>
          <p:nvPr/>
        </p:nvSpPr>
        <p:spPr>
          <a:xfrm>
            <a:off x="9505867" y="5605897"/>
            <a:ext cx="2653785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Vacuum module for the MDI area</a:t>
            </a:r>
          </a:p>
        </p:txBody>
      </p:sp>
    </p:spTree>
    <p:extLst>
      <p:ext uri="{BB962C8B-B14F-4D97-AF65-F5344CB8AC3E}">
        <p14:creationId xmlns:p14="http://schemas.microsoft.com/office/powerpoint/2010/main" val="403294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45420</TotalTime>
  <Words>2900</Words>
  <Application>Microsoft Office PowerPoint</Application>
  <PresentationFormat>Widescreen</PresentationFormat>
  <Paragraphs>470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Cambria Math</vt:lpstr>
      <vt:lpstr>Symbol</vt:lpstr>
      <vt:lpstr>Tahoma</vt:lpstr>
      <vt:lpstr>Times New Roman</vt:lpstr>
      <vt:lpstr>Verdana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147</cp:revision>
  <cp:lastPrinted>2022-05-24T10:59:13Z</cp:lastPrinted>
  <dcterms:created xsi:type="dcterms:W3CDTF">2022-03-10T11:31:14Z</dcterms:created>
  <dcterms:modified xsi:type="dcterms:W3CDTF">2022-05-31T15:35:57Z</dcterms:modified>
</cp:coreProperties>
</file>