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69"/>
  </p:notesMasterIdLst>
  <p:sldIdLst>
    <p:sldId id="256" r:id="rId2"/>
    <p:sldId id="408" r:id="rId3"/>
    <p:sldId id="361" r:id="rId4"/>
    <p:sldId id="923" r:id="rId5"/>
    <p:sldId id="924" r:id="rId6"/>
    <p:sldId id="286" r:id="rId7"/>
    <p:sldId id="932" r:id="rId8"/>
    <p:sldId id="334" r:id="rId9"/>
    <p:sldId id="352" r:id="rId10"/>
    <p:sldId id="279" r:id="rId11"/>
    <p:sldId id="928" r:id="rId12"/>
    <p:sldId id="927" r:id="rId13"/>
    <p:sldId id="315" r:id="rId14"/>
    <p:sldId id="316" r:id="rId15"/>
    <p:sldId id="317" r:id="rId16"/>
    <p:sldId id="355" r:id="rId17"/>
    <p:sldId id="354" r:id="rId18"/>
    <p:sldId id="920" r:id="rId19"/>
    <p:sldId id="263" r:id="rId20"/>
    <p:sldId id="264" r:id="rId21"/>
    <p:sldId id="265" r:id="rId22"/>
    <p:sldId id="919" r:id="rId23"/>
    <p:sldId id="913" r:id="rId24"/>
    <p:sldId id="914" r:id="rId25"/>
    <p:sldId id="916" r:id="rId26"/>
    <p:sldId id="929" r:id="rId27"/>
    <p:sldId id="897" r:id="rId28"/>
    <p:sldId id="899" r:id="rId29"/>
    <p:sldId id="901" r:id="rId30"/>
    <p:sldId id="931" r:id="rId31"/>
    <p:sldId id="921" r:id="rId32"/>
    <p:sldId id="925" r:id="rId33"/>
    <p:sldId id="292" r:id="rId34"/>
    <p:sldId id="335" r:id="rId35"/>
    <p:sldId id="257" r:id="rId36"/>
    <p:sldId id="915" r:id="rId37"/>
    <p:sldId id="258" r:id="rId38"/>
    <p:sldId id="259" r:id="rId39"/>
    <p:sldId id="261" r:id="rId40"/>
    <p:sldId id="260" r:id="rId41"/>
    <p:sldId id="267" r:id="rId42"/>
    <p:sldId id="266" r:id="rId43"/>
    <p:sldId id="281" r:id="rId44"/>
    <p:sldId id="311" r:id="rId45"/>
    <p:sldId id="312" r:id="rId46"/>
    <p:sldId id="280" r:id="rId47"/>
    <p:sldId id="314" r:id="rId48"/>
    <p:sldId id="318" r:id="rId49"/>
    <p:sldId id="362" r:id="rId50"/>
    <p:sldId id="274" r:id="rId51"/>
    <p:sldId id="364" r:id="rId52"/>
    <p:sldId id="366" r:id="rId53"/>
    <p:sldId id="367" r:id="rId54"/>
    <p:sldId id="912" r:id="rId55"/>
    <p:sldId id="363" r:id="rId56"/>
    <p:sldId id="365" r:id="rId57"/>
    <p:sldId id="313" r:id="rId58"/>
    <p:sldId id="368" r:id="rId59"/>
    <p:sldId id="369" r:id="rId60"/>
    <p:sldId id="271" r:id="rId61"/>
    <p:sldId id="272" r:id="rId62"/>
    <p:sldId id="269" r:id="rId63"/>
    <p:sldId id="268" r:id="rId64"/>
    <p:sldId id="270" r:id="rId65"/>
    <p:sldId id="908" r:id="rId66"/>
    <p:sldId id="917" r:id="rId67"/>
    <p:sldId id="930" r:id="rId6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orient="horz" pos="346" userDrawn="1">
          <p15:clr>
            <a:srgbClr val="A4A3A4"/>
          </p15:clr>
        </p15:guide>
        <p15:guide id="3" orient="horz" pos="3974" userDrawn="1">
          <p15:clr>
            <a:srgbClr val="A4A3A4"/>
          </p15:clr>
        </p15:guide>
        <p15:guide id="4" orient="horz" pos="1026" userDrawn="1">
          <p15:clr>
            <a:srgbClr val="A4A3A4"/>
          </p15:clr>
        </p15:guide>
        <p15:guide id="5" pos="3840" userDrawn="1">
          <p15:clr>
            <a:srgbClr val="A4A3A4"/>
          </p15:clr>
        </p15:guide>
        <p15:guide id="6" pos="695" userDrawn="1">
          <p15:clr>
            <a:srgbClr val="A4A3A4"/>
          </p15:clr>
        </p15:guide>
        <p15:guide id="7" pos="69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B9BA"/>
    <a:srgbClr val="ED7703"/>
    <a:srgbClr val="132577"/>
    <a:srgbClr val="F4F4F4"/>
    <a:srgbClr val="D1D2D4"/>
    <a:srgbClr val="AF007C"/>
    <a:srgbClr val="0098D4"/>
    <a:srgbClr val="51A026"/>
    <a:srgbClr val="FFDD00"/>
    <a:srgbClr val="F4A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994" autoAdjust="0"/>
    <p:restoredTop sz="94660"/>
  </p:normalViewPr>
  <p:slideViewPr>
    <p:cSldViewPr showGuides="1">
      <p:cViewPr varScale="1">
        <p:scale>
          <a:sx n="127" d="100"/>
          <a:sy n="127" d="100"/>
        </p:scale>
        <p:origin x="336" y="176"/>
      </p:cViewPr>
      <p:guideLst>
        <p:guide orient="horz" pos="2160"/>
        <p:guide orient="horz" pos="346"/>
        <p:guide orient="horz" pos="3974"/>
        <p:guide orient="horz" pos="1026"/>
        <p:guide pos="3840"/>
        <p:guide pos="695"/>
        <p:guide pos="698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image" Target="../media/image8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80E798-53FF-4C51-A981-953463752515}" type="datetimeFigureOut">
              <a:rPr lang="fr-FR" smtClean="0"/>
              <a:pPr/>
              <a:t>01/06/2022</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06CD8F-B7ED-4A05-9FB1-A01CC0EF02CC}" type="slidenum">
              <a:rPr lang="fr-FR" smtClean="0"/>
              <a:pPr/>
              <a:t>‹#›</a:t>
            </a:fld>
            <a:endParaRPr lang="fr-FR"/>
          </a:p>
        </p:txBody>
      </p:sp>
    </p:spTree>
    <p:extLst>
      <p:ext uri="{BB962C8B-B14F-4D97-AF65-F5344CB8AC3E}">
        <p14:creationId xmlns:p14="http://schemas.microsoft.com/office/powerpoint/2010/main" val="13408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B06CD8F-B7ED-4A05-9FB1-A01CC0EF02CC}" type="slidenum">
              <a:rPr lang="fr-FR" smtClean="0"/>
              <a:pPr/>
              <a:t>4</a:t>
            </a:fld>
            <a:endParaRPr lang="fr-FR"/>
          </a:p>
        </p:txBody>
      </p:sp>
    </p:spTree>
    <p:extLst>
      <p:ext uri="{BB962C8B-B14F-4D97-AF65-F5344CB8AC3E}">
        <p14:creationId xmlns:p14="http://schemas.microsoft.com/office/powerpoint/2010/main" val="1950623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B06CD8F-B7ED-4A05-9FB1-A01CC0EF02CC}" type="slidenum">
              <a:rPr lang="fr-FR" smtClean="0"/>
              <a:pPr/>
              <a:t>5</a:t>
            </a:fld>
            <a:endParaRPr lang="fr-FR"/>
          </a:p>
        </p:txBody>
      </p:sp>
    </p:spTree>
    <p:extLst>
      <p:ext uri="{BB962C8B-B14F-4D97-AF65-F5344CB8AC3E}">
        <p14:creationId xmlns:p14="http://schemas.microsoft.com/office/powerpoint/2010/main" val="2066921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B06CD8F-B7ED-4A05-9FB1-A01CC0EF02CC}" type="slidenum">
              <a:rPr lang="fr-FR" smtClean="0"/>
              <a:pPr/>
              <a:t>14</a:t>
            </a:fld>
            <a:endParaRPr lang="fr-FR"/>
          </a:p>
        </p:txBody>
      </p:sp>
    </p:spTree>
    <p:extLst>
      <p:ext uri="{BB962C8B-B14F-4D97-AF65-F5344CB8AC3E}">
        <p14:creationId xmlns:p14="http://schemas.microsoft.com/office/powerpoint/2010/main" val="580374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B06CD8F-B7ED-4A05-9FB1-A01CC0EF02CC}" type="slidenum">
              <a:rPr lang="fr-FR" smtClean="0"/>
              <a:pPr/>
              <a:t>45</a:t>
            </a:fld>
            <a:endParaRPr lang="fr-FR"/>
          </a:p>
        </p:txBody>
      </p:sp>
    </p:spTree>
    <p:extLst>
      <p:ext uri="{BB962C8B-B14F-4D97-AF65-F5344CB8AC3E}">
        <p14:creationId xmlns:p14="http://schemas.microsoft.com/office/powerpoint/2010/main" val="388602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B06CD8F-B7ED-4A05-9FB1-A01CC0EF02CC}" type="slidenum">
              <a:rPr lang="fr-FR" smtClean="0"/>
              <a:pPr/>
              <a:t>62</a:t>
            </a:fld>
            <a:endParaRPr lang="fr-FR"/>
          </a:p>
        </p:txBody>
      </p:sp>
    </p:spTree>
    <p:extLst>
      <p:ext uri="{BB962C8B-B14F-4D97-AF65-F5344CB8AC3E}">
        <p14:creationId xmlns:p14="http://schemas.microsoft.com/office/powerpoint/2010/main" val="9790053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page">
    <p:spTree>
      <p:nvGrpSpPr>
        <p:cNvPr id="1" name=""/>
        <p:cNvGrpSpPr/>
        <p:nvPr/>
      </p:nvGrpSpPr>
      <p:grpSpPr>
        <a:xfrm>
          <a:off x="0" y="0"/>
          <a:ext cx="0" cy="0"/>
          <a:chOff x="0" y="0"/>
          <a:chExt cx="0" cy="0"/>
        </a:xfrm>
      </p:grpSpPr>
      <p:pic>
        <p:nvPicPr>
          <p:cNvPr id="3" name="Image 14" descr="logo_couv.jpg"/>
          <p:cNvPicPr>
            <a:picLocks noChangeAspect="1"/>
          </p:cNvPicPr>
          <p:nvPr userDrawn="1"/>
        </p:nvPicPr>
        <p:blipFill>
          <a:blip r:embed="rId2" cstate="print"/>
          <a:stretch>
            <a:fillRect/>
          </a:stretch>
        </p:blipFill>
        <p:spPr>
          <a:xfrm>
            <a:off x="1055440" y="1484784"/>
            <a:ext cx="9061347" cy="36004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re 1"/>
          <p:cNvSpPr>
            <a:spLocks noGrp="1"/>
          </p:cNvSpPr>
          <p:nvPr>
            <p:ph type="title"/>
          </p:nvPr>
        </p:nvSpPr>
        <p:spPr bwMode="gray">
          <a:xfrm>
            <a:off x="969600" y="126000"/>
            <a:ext cx="10982400" cy="496800"/>
          </a:xfrm>
          <a:solidFill>
            <a:schemeClr val="accent1"/>
          </a:solidFill>
        </p:spPr>
        <p:txBody>
          <a:bodyPr lIns="108000" tIns="0" rIns="108000" anchor="ctr" anchorCtr="0"/>
          <a:lstStyle>
            <a:lvl1pPr>
              <a:lnSpc>
                <a:spcPct val="85000"/>
              </a:lnSpc>
              <a:defRPr sz="2500">
                <a:solidFill>
                  <a:schemeClr val="bg1"/>
                </a:solidFill>
              </a:defRPr>
            </a:lvl1pPr>
          </a:lstStyle>
          <a:p>
            <a:r>
              <a:rPr lang="en-US"/>
              <a:t>Click to edit Master title style</a:t>
            </a:r>
            <a:endParaRPr lang="fr-FR" dirty="0"/>
          </a:p>
        </p:txBody>
      </p:sp>
      <p:sp>
        <p:nvSpPr>
          <p:cNvPr id="3" name="Espace réservé du contenu 2"/>
          <p:cNvSpPr>
            <a:spLocks noGrp="1"/>
          </p:cNvSpPr>
          <p:nvPr>
            <p:ph idx="1"/>
          </p:nvPr>
        </p:nvSpPr>
        <p:spPr bwMode="gray">
          <a:xfrm>
            <a:off x="4468800" y="1098000"/>
            <a:ext cx="7483200" cy="4563248"/>
          </a:xfrm>
          <a:solidFill>
            <a:srgbClr val="4E5B99"/>
          </a:solidFill>
        </p:spPr>
        <p:txBody>
          <a:bodyPr lIns="216000" tIns="252000"/>
          <a:lstStyle>
            <a:lvl1pPr marL="0" indent="0">
              <a:spcAft>
                <a:spcPts val="300"/>
              </a:spcAft>
              <a:buFont typeface="Arial" pitchFamily="34" charset="0"/>
              <a:buNone/>
              <a:defRPr sz="2800">
                <a:solidFill>
                  <a:schemeClr val="bg1"/>
                </a:solidFill>
              </a:defRPr>
            </a:lvl1pPr>
            <a:lvl2pPr marL="0" indent="0">
              <a:spcBef>
                <a:spcPts val="400"/>
              </a:spcBef>
              <a:spcAft>
                <a:spcPts val="0"/>
              </a:spcAft>
              <a:buFont typeface="Arial" pitchFamily="34" charset="0"/>
              <a:buNone/>
              <a:defRPr sz="2600" b="1">
                <a:solidFill>
                  <a:schemeClr val="bg1"/>
                </a:solidFill>
              </a:defRPr>
            </a:lvl2pPr>
            <a:lvl3pPr marL="0" indent="0">
              <a:lnSpc>
                <a:spcPct val="80000"/>
              </a:lnSpc>
              <a:spcAft>
                <a:spcPts val="0"/>
              </a:spcAft>
              <a:buFont typeface="Arial" pitchFamily="34" charset="0"/>
              <a:buNone/>
              <a:defRPr sz="2250">
                <a:solidFill>
                  <a:schemeClr val="bg1"/>
                </a:solidFill>
              </a:defRPr>
            </a:lvl3pPr>
            <a:lvl4pPr marL="0" indent="0">
              <a:lnSpc>
                <a:spcPct val="100000"/>
              </a:lnSpc>
              <a:spcBef>
                <a:spcPts val="0"/>
              </a:spcBef>
              <a:spcAft>
                <a:spcPts val="200"/>
              </a:spcAft>
              <a:buSzPct val="80000"/>
              <a:buNone/>
              <a:defRPr sz="1750">
                <a:solidFill>
                  <a:schemeClr val="bg1"/>
                </a:solidFill>
              </a:defRPr>
            </a:lvl4pPr>
            <a:lvl5pPr marL="0" indent="0">
              <a:lnSpc>
                <a:spcPct val="80000"/>
              </a:lnSpc>
              <a:spcAft>
                <a:spcPts val="0"/>
              </a:spcAft>
              <a:buNone/>
              <a:defRPr sz="1500" b="1" i="0">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
        <p:nvSpPr>
          <p:cNvPr id="8" name="Espace réservé pour une image  7"/>
          <p:cNvSpPr>
            <a:spLocks noGrp="1"/>
          </p:cNvSpPr>
          <p:nvPr>
            <p:ph type="pic" sz="quarter" idx="13"/>
          </p:nvPr>
        </p:nvSpPr>
        <p:spPr>
          <a:xfrm>
            <a:off x="969600" y="1098000"/>
            <a:ext cx="3432000" cy="4563248"/>
          </a:xfrm>
        </p:spPr>
        <p:txBody>
          <a:bodyPr anchor="ctr" anchorCtr="0"/>
          <a:lstStyle>
            <a:lvl1pPr algn="ctr">
              <a:defRPr/>
            </a:lvl1pPr>
          </a:lstStyle>
          <a:p>
            <a:r>
              <a:rPr lang="en-US"/>
              <a:t>Click icon to add picture</a:t>
            </a:r>
            <a:endParaRPr lang="fr-FR"/>
          </a:p>
        </p:txBody>
      </p:sp>
      <p:sp>
        <p:nvSpPr>
          <p:cNvPr id="18" name="Espace réservé du numéro de diapositive 17"/>
          <p:cNvSpPr>
            <a:spLocks noGrp="1"/>
          </p:cNvSpPr>
          <p:nvPr>
            <p:ph type="sldNum" sz="quarter" idx="15"/>
          </p:nvPr>
        </p:nvSpPr>
        <p:spPr/>
        <p:txBody>
          <a:bodyPr/>
          <a:lstStyle/>
          <a:p>
            <a:r>
              <a:rPr lang="fr-FR"/>
              <a:t>Page </a:t>
            </a:r>
            <a:fld id="{733122C9-A0B9-462F-8757-0847AD287B63}" type="slidenum">
              <a:rPr lang="fr-FR" smtClean="0"/>
              <a:pPr/>
              <a:t>‹#›</a:t>
            </a:fld>
            <a:endParaRPr lang="fr-FR" dirty="0"/>
          </a:p>
        </p:txBody>
      </p:sp>
      <p:sp>
        <p:nvSpPr>
          <p:cNvPr id="19" name="Espace réservé du pied de page 18"/>
          <p:cNvSpPr>
            <a:spLocks noGrp="1"/>
          </p:cNvSpPr>
          <p:nvPr>
            <p:ph type="ftr" sz="quarter" idx="16"/>
          </p:nvPr>
        </p:nvSpPr>
        <p:spPr/>
        <p:txBody>
          <a:bodyPr/>
          <a:lstStyle/>
          <a:p>
            <a:r>
              <a:rPr lang="en-US"/>
              <a:t>FCC week | Paris | June 2022 | S.M.Liuzzo et al.</a:t>
            </a:r>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bwMode="gray"/>
        <p:txBody>
          <a:bodyPr/>
          <a:lstStyle/>
          <a:p>
            <a:r>
              <a:rPr lang="en-US"/>
              <a:t>Click to edit Master title style</a:t>
            </a:r>
            <a:endParaRPr lang="fr-FR" dirty="0"/>
          </a:p>
        </p:txBody>
      </p:sp>
      <p:sp>
        <p:nvSpPr>
          <p:cNvPr id="3" name="Espace réservé du contenu 2"/>
          <p:cNvSpPr>
            <a:spLocks noGrp="1"/>
          </p:cNvSpPr>
          <p:nvPr>
            <p:ph idx="1"/>
          </p:nvPr>
        </p:nvSpPr>
        <p:spPr bwMode="gray">
          <a:xfrm>
            <a:off x="970251" y="764704"/>
            <a:ext cx="10982400" cy="5400000"/>
          </a:xfrm>
        </p:spPr>
        <p:txBody>
          <a:bodyPr/>
          <a:lstStyle>
            <a:lvl1pPr>
              <a:defRPr baseline="0"/>
            </a:lvl1pPr>
            <a:lvl2pPr>
              <a:defRPr>
                <a:solidFill>
                  <a:schemeClr val="tx1"/>
                </a:solidFill>
              </a:defRPr>
            </a:lvl2pPr>
            <a:lvl4pPr>
              <a:spcBef>
                <a:spcPts val="0"/>
              </a:spcBef>
              <a:spcAft>
                <a:spcPts val="300"/>
              </a:spcAft>
              <a:buSzPct val="80000"/>
              <a:defRPr/>
            </a:lvl4pPr>
            <a:lvl5pPr>
              <a:spcAft>
                <a:spcPts val="3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dirty="0"/>
          </a:p>
        </p:txBody>
      </p:sp>
      <p:sp>
        <p:nvSpPr>
          <p:cNvPr id="8" name="Espace réservé du numéro de diapositive 7"/>
          <p:cNvSpPr>
            <a:spLocks noGrp="1"/>
          </p:cNvSpPr>
          <p:nvPr>
            <p:ph type="sldNum" sz="quarter" idx="11"/>
          </p:nvPr>
        </p:nvSpPr>
        <p:spPr/>
        <p:txBody>
          <a:bodyPr/>
          <a:lstStyle/>
          <a:p>
            <a:r>
              <a:rPr lang="fr-FR"/>
              <a:t>Page </a:t>
            </a:r>
            <a:fld id="{733122C9-A0B9-462F-8757-0847AD287B63}" type="slidenum">
              <a:rPr lang="fr-FR" smtClean="0"/>
              <a:pPr/>
              <a:t>‹#›</a:t>
            </a:fld>
            <a:endParaRPr lang="fr-FR" dirty="0"/>
          </a:p>
        </p:txBody>
      </p:sp>
      <p:sp>
        <p:nvSpPr>
          <p:cNvPr id="9" name="Espace réservé du pied de page 8"/>
          <p:cNvSpPr>
            <a:spLocks noGrp="1"/>
          </p:cNvSpPr>
          <p:nvPr>
            <p:ph type="ftr" sz="quarter" idx="12"/>
          </p:nvPr>
        </p:nvSpPr>
        <p:spPr/>
        <p:txBody>
          <a:bodyPr/>
          <a:lstStyle/>
          <a:p>
            <a:r>
              <a:rPr lang="en-US"/>
              <a:t>FCC week | Paris | June 2022 | S.M.Liuzzo et al.</a:t>
            </a:r>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Use for importing slid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Footer Placeholder 2"/>
          <p:cNvSpPr>
            <a:spLocks noGrp="1"/>
          </p:cNvSpPr>
          <p:nvPr>
            <p:ph type="ftr" sz="quarter" idx="10"/>
          </p:nvPr>
        </p:nvSpPr>
        <p:spPr/>
        <p:txBody>
          <a:bodyPr/>
          <a:lstStyle/>
          <a:p>
            <a:r>
              <a:rPr lang="en-US"/>
              <a:t>FCC week | Paris | June 2022 | S.M.Liuzzo et al.</a:t>
            </a:r>
            <a:endParaRPr lang="fr-FR" dirty="0"/>
          </a:p>
        </p:txBody>
      </p:sp>
      <p:sp>
        <p:nvSpPr>
          <p:cNvPr id="4" name="Slide Number Placeholder 3"/>
          <p:cNvSpPr>
            <a:spLocks noGrp="1"/>
          </p:cNvSpPr>
          <p:nvPr>
            <p:ph type="sldNum" sz="quarter" idx="11"/>
          </p:nvPr>
        </p:nvSpPr>
        <p:spPr/>
        <p:txBody>
          <a:bodyPr/>
          <a:lstStyle/>
          <a:p>
            <a:r>
              <a:rPr lang="fr-FR"/>
              <a:t>Page </a:t>
            </a:r>
            <a:fld id="{733122C9-A0B9-462F-8757-0847AD287B63}" type="slidenum">
              <a:rPr lang="fr-FR" smtClean="0"/>
              <a:pPr/>
              <a:t>‹#›</a:t>
            </a:fld>
            <a:endParaRPr lang="fr-FR" dirty="0"/>
          </a:p>
        </p:txBody>
      </p:sp>
    </p:spTree>
    <p:extLst>
      <p:ext uri="{BB962C8B-B14F-4D97-AF65-F5344CB8AC3E}">
        <p14:creationId xmlns:p14="http://schemas.microsoft.com/office/powerpoint/2010/main" val="729597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our palett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ESRF COLOUR PALETTE</a:t>
            </a:r>
            <a:endParaRPr lang="en-GB" dirty="0"/>
          </a:p>
        </p:txBody>
      </p:sp>
      <p:sp>
        <p:nvSpPr>
          <p:cNvPr id="3" name="Footer Placeholder 2"/>
          <p:cNvSpPr>
            <a:spLocks noGrp="1"/>
          </p:cNvSpPr>
          <p:nvPr>
            <p:ph type="ftr" sz="quarter" idx="10"/>
          </p:nvPr>
        </p:nvSpPr>
        <p:spPr/>
        <p:txBody>
          <a:bodyPr/>
          <a:lstStyle/>
          <a:p>
            <a:r>
              <a:rPr lang="en-US"/>
              <a:t>FCC week | Paris | June 2022 | S.M.Liuzzo et al.</a:t>
            </a:r>
            <a:endParaRPr lang="fr-FR" dirty="0"/>
          </a:p>
        </p:txBody>
      </p:sp>
      <p:sp>
        <p:nvSpPr>
          <p:cNvPr id="4" name="Slide Number Placeholder 3"/>
          <p:cNvSpPr>
            <a:spLocks noGrp="1"/>
          </p:cNvSpPr>
          <p:nvPr>
            <p:ph type="sldNum" sz="quarter" idx="11"/>
          </p:nvPr>
        </p:nvSpPr>
        <p:spPr/>
        <p:txBody>
          <a:bodyPr/>
          <a:lstStyle/>
          <a:p>
            <a:r>
              <a:rPr lang="fr-FR"/>
              <a:t>Page </a:t>
            </a:r>
            <a:fld id="{733122C9-A0B9-462F-8757-0847AD287B63}" type="slidenum">
              <a:rPr lang="fr-FR" smtClean="0"/>
              <a:pPr/>
              <a:t>‹#›</a:t>
            </a:fld>
            <a:endParaRPr lang="fr-FR" dirty="0"/>
          </a:p>
        </p:txBody>
      </p:sp>
      <p:grpSp>
        <p:nvGrpSpPr>
          <p:cNvPr id="5" name="Group 4"/>
          <p:cNvGrpSpPr/>
          <p:nvPr userDrawn="1"/>
        </p:nvGrpSpPr>
        <p:grpSpPr>
          <a:xfrm>
            <a:off x="2334965" y="1016733"/>
            <a:ext cx="7073403" cy="4780955"/>
            <a:chOff x="977503" y="761588"/>
            <a:chExt cx="6421177" cy="4780955"/>
          </a:xfrm>
        </p:grpSpPr>
        <p:sp>
          <p:nvSpPr>
            <p:cNvPr id="6" name="Oval 5"/>
            <p:cNvSpPr/>
            <p:nvPr/>
          </p:nvSpPr>
          <p:spPr>
            <a:xfrm>
              <a:off x="2803893" y="1812730"/>
              <a:ext cx="2628292" cy="26282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Oval 6"/>
            <p:cNvSpPr/>
            <p:nvPr/>
          </p:nvSpPr>
          <p:spPr>
            <a:xfrm>
              <a:off x="4175956" y="1016392"/>
              <a:ext cx="576404" cy="576404"/>
            </a:xfrm>
            <a:prstGeom prst="ellipse">
              <a:avLst/>
            </a:prstGeom>
            <a:solidFill>
              <a:srgbClr val="ED77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Oval 7"/>
            <p:cNvSpPr/>
            <p:nvPr/>
          </p:nvSpPr>
          <p:spPr>
            <a:xfrm>
              <a:off x="5003708" y="1393465"/>
              <a:ext cx="576404" cy="576404"/>
            </a:xfrm>
            <a:prstGeom prst="ellipse">
              <a:avLst/>
            </a:prstGeom>
            <a:solidFill>
              <a:srgbClr val="F4A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Oval 8"/>
            <p:cNvSpPr/>
            <p:nvPr/>
          </p:nvSpPr>
          <p:spPr>
            <a:xfrm>
              <a:off x="5507764" y="1980062"/>
              <a:ext cx="576404" cy="576404"/>
            </a:xfrm>
            <a:prstGeom prst="ellipse">
              <a:avLst/>
            </a:prstGeom>
            <a:solidFill>
              <a:srgbClr val="FFD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Oval 9"/>
            <p:cNvSpPr/>
            <p:nvPr/>
          </p:nvSpPr>
          <p:spPr>
            <a:xfrm>
              <a:off x="5688124" y="2740535"/>
              <a:ext cx="576404" cy="576404"/>
            </a:xfrm>
            <a:prstGeom prst="ellipse">
              <a:avLst/>
            </a:prstGeom>
            <a:solidFill>
              <a:srgbClr val="51A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Oval 10"/>
            <p:cNvSpPr/>
            <p:nvPr/>
          </p:nvSpPr>
          <p:spPr>
            <a:xfrm>
              <a:off x="5580282" y="3501008"/>
              <a:ext cx="576404" cy="576404"/>
            </a:xfrm>
            <a:prstGeom prst="ellipse">
              <a:avLst/>
            </a:prstGeom>
            <a:solidFill>
              <a:srgbClr val="009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Oval 11"/>
            <p:cNvSpPr/>
            <p:nvPr/>
          </p:nvSpPr>
          <p:spPr>
            <a:xfrm>
              <a:off x="5148064" y="4169035"/>
              <a:ext cx="576404" cy="576404"/>
            </a:xfrm>
            <a:prstGeom prst="ellipse">
              <a:avLst/>
            </a:prstGeom>
            <a:solidFill>
              <a:srgbClr val="AF00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3" name="Oval 12"/>
            <p:cNvSpPr/>
            <p:nvPr/>
          </p:nvSpPr>
          <p:spPr>
            <a:xfrm>
              <a:off x="2367594" y="1709154"/>
              <a:ext cx="576404" cy="576404"/>
            </a:xfrm>
            <a:prstGeom prst="ellipse">
              <a:avLst/>
            </a:prstGeom>
            <a:solidFill>
              <a:srgbClr val="132577">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4" name="Oval 13"/>
            <p:cNvSpPr/>
            <p:nvPr/>
          </p:nvSpPr>
          <p:spPr>
            <a:xfrm>
              <a:off x="2079392" y="2433493"/>
              <a:ext cx="576404" cy="576404"/>
            </a:xfrm>
            <a:prstGeom prst="ellipse">
              <a:avLst/>
            </a:prstGeom>
            <a:solidFill>
              <a:srgbClr val="132577">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Oval 14"/>
            <p:cNvSpPr/>
            <p:nvPr/>
          </p:nvSpPr>
          <p:spPr>
            <a:xfrm>
              <a:off x="3491370" y="4689140"/>
              <a:ext cx="576404" cy="576404"/>
            </a:xfrm>
            <a:prstGeom prst="ellipse">
              <a:avLst/>
            </a:prstGeom>
            <a:solidFill>
              <a:srgbClr val="B7B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6" name="Oval 15"/>
            <p:cNvSpPr/>
            <p:nvPr/>
          </p:nvSpPr>
          <p:spPr>
            <a:xfrm>
              <a:off x="2706262" y="4329100"/>
              <a:ext cx="576404" cy="576404"/>
            </a:xfrm>
            <a:prstGeom prst="ellipse">
              <a:avLst/>
            </a:prstGeom>
            <a:solidFill>
              <a:srgbClr val="D1D2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Oval 16"/>
            <p:cNvSpPr/>
            <p:nvPr/>
          </p:nvSpPr>
          <p:spPr>
            <a:xfrm>
              <a:off x="2113415" y="3746995"/>
              <a:ext cx="576404" cy="576404"/>
            </a:xfrm>
            <a:prstGeom prst="ellipse">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8" name="TextBox 17"/>
            <p:cNvSpPr txBox="1"/>
            <p:nvPr/>
          </p:nvSpPr>
          <p:spPr>
            <a:xfrm>
              <a:off x="3545461" y="3053707"/>
              <a:ext cx="1260990" cy="276999"/>
            </a:xfrm>
            <a:prstGeom prst="rect">
              <a:avLst/>
            </a:prstGeom>
            <a:noFill/>
          </p:spPr>
          <p:txBody>
            <a:bodyPr wrap="square" rtlCol="0">
              <a:spAutoFit/>
            </a:bodyPr>
            <a:lstStyle/>
            <a:p>
              <a:r>
                <a:rPr lang="fr-FR" sz="1200" dirty="0">
                  <a:solidFill>
                    <a:schemeClr val="bg1"/>
                  </a:solidFill>
                </a:rPr>
                <a:t>R019G037B119</a:t>
              </a:r>
              <a:endParaRPr lang="en-GB" sz="1200" dirty="0">
                <a:solidFill>
                  <a:schemeClr val="bg1"/>
                </a:solidFill>
              </a:endParaRPr>
            </a:p>
          </p:txBody>
        </p:sp>
        <p:sp>
          <p:nvSpPr>
            <p:cNvPr id="19" name="TextBox 18"/>
            <p:cNvSpPr txBox="1"/>
            <p:nvPr/>
          </p:nvSpPr>
          <p:spPr>
            <a:xfrm>
              <a:off x="4339537" y="761588"/>
              <a:ext cx="1260990" cy="276999"/>
            </a:xfrm>
            <a:prstGeom prst="rect">
              <a:avLst/>
            </a:prstGeom>
            <a:noFill/>
          </p:spPr>
          <p:txBody>
            <a:bodyPr wrap="square" rtlCol="0">
              <a:spAutoFit/>
            </a:bodyPr>
            <a:lstStyle/>
            <a:p>
              <a:r>
                <a:rPr lang="fr-FR" sz="1200" dirty="0"/>
                <a:t>R237G119B003</a:t>
              </a:r>
              <a:endParaRPr lang="en-GB" sz="1200" dirty="0"/>
            </a:p>
          </p:txBody>
        </p:sp>
        <p:sp>
          <p:nvSpPr>
            <p:cNvPr id="20" name="TextBox 19"/>
            <p:cNvSpPr txBox="1"/>
            <p:nvPr/>
          </p:nvSpPr>
          <p:spPr>
            <a:xfrm>
              <a:off x="5273712" y="1162931"/>
              <a:ext cx="1314512" cy="276999"/>
            </a:xfrm>
            <a:prstGeom prst="rect">
              <a:avLst/>
            </a:prstGeom>
            <a:noFill/>
          </p:spPr>
          <p:txBody>
            <a:bodyPr wrap="square" rtlCol="0">
              <a:spAutoFit/>
            </a:bodyPr>
            <a:lstStyle/>
            <a:p>
              <a:r>
                <a:rPr lang="fr-FR" sz="1200" dirty="0"/>
                <a:t>R244G163B000</a:t>
              </a:r>
              <a:endParaRPr lang="en-GB" sz="1200" dirty="0"/>
            </a:p>
          </p:txBody>
        </p:sp>
        <p:sp>
          <p:nvSpPr>
            <p:cNvPr id="21" name="TextBox 20"/>
            <p:cNvSpPr txBox="1"/>
            <p:nvPr/>
          </p:nvSpPr>
          <p:spPr>
            <a:xfrm>
              <a:off x="5795966" y="1756869"/>
              <a:ext cx="1314512" cy="276999"/>
            </a:xfrm>
            <a:prstGeom prst="rect">
              <a:avLst/>
            </a:prstGeom>
            <a:noFill/>
          </p:spPr>
          <p:txBody>
            <a:bodyPr wrap="square" rtlCol="0">
              <a:spAutoFit/>
            </a:bodyPr>
            <a:lstStyle/>
            <a:p>
              <a:r>
                <a:rPr lang="fr-FR" sz="1200" dirty="0"/>
                <a:t>R255G221B000</a:t>
              </a:r>
              <a:endParaRPr lang="en-GB" sz="1200" dirty="0"/>
            </a:p>
          </p:txBody>
        </p:sp>
        <p:sp>
          <p:nvSpPr>
            <p:cNvPr id="22" name="TextBox 21"/>
            <p:cNvSpPr txBox="1"/>
            <p:nvPr/>
          </p:nvSpPr>
          <p:spPr>
            <a:xfrm>
              <a:off x="6084168" y="2570541"/>
              <a:ext cx="1314512" cy="276999"/>
            </a:xfrm>
            <a:prstGeom prst="rect">
              <a:avLst/>
            </a:prstGeom>
            <a:noFill/>
          </p:spPr>
          <p:txBody>
            <a:bodyPr wrap="square" rtlCol="0">
              <a:spAutoFit/>
            </a:bodyPr>
            <a:lstStyle/>
            <a:p>
              <a:r>
                <a:rPr lang="fr-FR" sz="1200" dirty="0"/>
                <a:t>R081G160B038</a:t>
              </a:r>
              <a:endParaRPr lang="en-GB" sz="1200" dirty="0"/>
            </a:p>
          </p:txBody>
        </p:sp>
        <p:sp>
          <p:nvSpPr>
            <p:cNvPr id="23" name="TextBox 22"/>
            <p:cNvSpPr txBox="1"/>
            <p:nvPr/>
          </p:nvSpPr>
          <p:spPr>
            <a:xfrm>
              <a:off x="6084168" y="3409385"/>
              <a:ext cx="1314512" cy="276999"/>
            </a:xfrm>
            <a:prstGeom prst="rect">
              <a:avLst/>
            </a:prstGeom>
            <a:noFill/>
          </p:spPr>
          <p:txBody>
            <a:bodyPr wrap="square" rtlCol="0">
              <a:spAutoFit/>
            </a:bodyPr>
            <a:lstStyle/>
            <a:p>
              <a:r>
                <a:rPr lang="fr-FR" sz="1200" dirty="0"/>
                <a:t>R000G152B212</a:t>
              </a:r>
              <a:endParaRPr lang="en-GB" sz="1200" dirty="0"/>
            </a:p>
          </p:txBody>
        </p:sp>
        <p:sp>
          <p:nvSpPr>
            <p:cNvPr id="24" name="TextBox 23"/>
            <p:cNvSpPr txBox="1"/>
            <p:nvPr/>
          </p:nvSpPr>
          <p:spPr>
            <a:xfrm>
              <a:off x="5677172" y="4159448"/>
              <a:ext cx="1314512" cy="276999"/>
            </a:xfrm>
            <a:prstGeom prst="rect">
              <a:avLst/>
            </a:prstGeom>
            <a:noFill/>
          </p:spPr>
          <p:txBody>
            <a:bodyPr wrap="square" rtlCol="0">
              <a:spAutoFit/>
            </a:bodyPr>
            <a:lstStyle/>
            <a:p>
              <a:r>
                <a:rPr lang="fr-FR" sz="1200" dirty="0"/>
                <a:t>R175G000B124</a:t>
              </a:r>
              <a:endParaRPr lang="en-GB" sz="1200" dirty="0"/>
            </a:p>
          </p:txBody>
        </p:sp>
        <p:sp>
          <p:nvSpPr>
            <p:cNvPr id="25" name="TextBox 24"/>
            <p:cNvSpPr txBox="1"/>
            <p:nvPr/>
          </p:nvSpPr>
          <p:spPr>
            <a:xfrm>
              <a:off x="1312568" y="1497250"/>
              <a:ext cx="1314512" cy="276999"/>
            </a:xfrm>
            <a:prstGeom prst="rect">
              <a:avLst/>
            </a:prstGeom>
            <a:noFill/>
          </p:spPr>
          <p:txBody>
            <a:bodyPr wrap="square" rtlCol="0">
              <a:spAutoFit/>
            </a:bodyPr>
            <a:lstStyle/>
            <a:p>
              <a:r>
                <a:rPr lang="fr-FR" sz="1200" dirty="0"/>
                <a:t>ESRF </a:t>
              </a:r>
              <a:r>
                <a:rPr lang="fr-FR" sz="1200" dirty="0" err="1"/>
                <a:t>blue</a:t>
              </a:r>
              <a:r>
                <a:rPr lang="fr-FR" sz="1200" dirty="0"/>
                <a:t> 75%</a:t>
              </a:r>
              <a:endParaRPr lang="en-GB" sz="1200" dirty="0"/>
            </a:p>
          </p:txBody>
        </p:sp>
        <p:sp>
          <p:nvSpPr>
            <p:cNvPr id="26" name="TextBox 25"/>
            <p:cNvSpPr txBox="1"/>
            <p:nvPr/>
          </p:nvSpPr>
          <p:spPr>
            <a:xfrm>
              <a:off x="977503" y="2279467"/>
              <a:ext cx="1314512" cy="276999"/>
            </a:xfrm>
            <a:prstGeom prst="rect">
              <a:avLst/>
            </a:prstGeom>
            <a:noFill/>
          </p:spPr>
          <p:txBody>
            <a:bodyPr wrap="square" rtlCol="0">
              <a:spAutoFit/>
            </a:bodyPr>
            <a:lstStyle/>
            <a:p>
              <a:r>
                <a:rPr lang="fr-FR" sz="1200" dirty="0"/>
                <a:t>ESRF </a:t>
              </a:r>
              <a:r>
                <a:rPr lang="fr-FR" sz="1200" dirty="0" err="1"/>
                <a:t>blue</a:t>
              </a:r>
              <a:r>
                <a:rPr lang="fr-FR" sz="1200" dirty="0"/>
                <a:t> 50%</a:t>
              </a:r>
              <a:endParaRPr lang="en-GB" sz="1200" dirty="0"/>
            </a:p>
          </p:txBody>
        </p:sp>
        <p:sp>
          <p:nvSpPr>
            <p:cNvPr id="27" name="TextBox 26"/>
            <p:cNvSpPr txBox="1"/>
            <p:nvPr/>
          </p:nvSpPr>
          <p:spPr>
            <a:xfrm>
              <a:off x="2878263" y="5265544"/>
              <a:ext cx="1314512" cy="276999"/>
            </a:xfrm>
            <a:prstGeom prst="rect">
              <a:avLst/>
            </a:prstGeom>
            <a:noFill/>
          </p:spPr>
          <p:txBody>
            <a:bodyPr wrap="square" rtlCol="0">
              <a:spAutoFit/>
            </a:bodyPr>
            <a:lstStyle/>
            <a:p>
              <a:r>
                <a:rPr lang="fr-FR" sz="1200" dirty="0"/>
                <a:t>R183G185B186</a:t>
              </a:r>
              <a:endParaRPr lang="en-GB" sz="1200" dirty="0"/>
            </a:p>
          </p:txBody>
        </p:sp>
        <p:sp>
          <p:nvSpPr>
            <p:cNvPr id="28" name="TextBox 27"/>
            <p:cNvSpPr txBox="1"/>
            <p:nvPr/>
          </p:nvSpPr>
          <p:spPr>
            <a:xfrm>
              <a:off x="1968154" y="4899336"/>
              <a:ext cx="1314512" cy="276999"/>
            </a:xfrm>
            <a:prstGeom prst="rect">
              <a:avLst/>
            </a:prstGeom>
            <a:noFill/>
          </p:spPr>
          <p:txBody>
            <a:bodyPr wrap="square" rtlCol="0">
              <a:spAutoFit/>
            </a:bodyPr>
            <a:lstStyle/>
            <a:p>
              <a:r>
                <a:rPr lang="fr-FR" sz="1200" dirty="0"/>
                <a:t>R209G210B212</a:t>
              </a:r>
              <a:endParaRPr lang="en-GB" sz="1200" dirty="0"/>
            </a:p>
          </p:txBody>
        </p:sp>
        <p:sp>
          <p:nvSpPr>
            <p:cNvPr id="29" name="TextBox 28"/>
            <p:cNvSpPr txBox="1"/>
            <p:nvPr/>
          </p:nvSpPr>
          <p:spPr>
            <a:xfrm>
              <a:off x="1238010" y="4311927"/>
              <a:ext cx="1314512" cy="276999"/>
            </a:xfrm>
            <a:prstGeom prst="rect">
              <a:avLst/>
            </a:prstGeom>
            <a:noFill/>
          </p:spPr>
          <p:txBody>
            <a:bodyPr wrap="square" rtlCol="0">
              <a:spAutoFit/>
            </a:bodyPr>
            <a:lstStyle/>
            <a:p>
              <a:r>
                <a:rPr lang="fr-FR" sz="1200" dirty="0"/>
                <a:t>R244G244B244</a:t>
              </a:r>
              <a:endParaRPr lang="en-GB" sz="1200" dirty="0"/>
            </a:p>
          </p:txBody>
        </p:sp>
      </p:grpSp>
    </p:spTree>
    <p:extLst>
      <p:ext uri="{BB962C8B-B14F-4D97-AF65-F5344CB8AC3E}">
        <p14:creationId xmlns:p14="http://schemas.microsoft.com/office/powerpoint/2010/main" val="28748575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logo_texte.jpg"/>
          <p:cNvPicPr>
            <a:picLocks noChangeAspect="1"/>
          </p:cNvPicPr>
          <p:nvPr/>
        </p:nvPicPr>
        <p:blipFill>
          <a:blip r:embed="rId7" cstate="print"/>
          <a:stretch>
            <a:fillRect/>
          </a:stretch>
        </p:blipFill>
        <p:spPr>
          <a:xfrm>
            <a:off x="9552000" y="6210000"/>
            <a:ext cx="2634592" cy="648000"/>
          </a:xfrm>
          <a:prstGeom prst="rect">
            <a:avLst/>
          </a:prstGeom>
        </p:spPr>
      </p:pic>
      <p:sp>
        <p:nvSpPr>
          <p:cNvPr id="2" name="Espace réservé du titre 1"/>
          <p:cNvSpPr>
            <a:spLocks noGrp="1"/>
          </p:cNvSpPr>
          <p:nvPr>
            <p:ph type="title"/>
          </p:nvPr>
        </p:nvSpPr>
        <p:spPr bwMode="gray">
          <a:xfrm>
            <a:off x="969600" y="126000"/>
            <a:ext cx="10982400" cy="496800"/>
          </a:xfrm>
          <a:prstGeom prst="rect">
            <a:avLst/>
          </a:prstGeom>
          <a:solidFill>
            <a:schemeClr val="accent1"/>
          </a:solidFill>
        </p:spPr>
        <p:txBody>
          <a:bodyPr vert="horz" lIns="72000" tIns="0" rIns="72000" bIns="0" rtlCol="0" anchor="ctr" anchorCtr="0">
            <a:noAutofit/>
          </a:bodyPr>
          <a:lstStyle/>
          <a:p>
            <a:r>
              <a:rPr lang="fr-FR" dirty="0"/>
              <a:t>CLICK TO MODIFY THE STYLE OF THE TITLE</a:t>
            </a:r>
          </a:p>
        </p:txBody>
      </p:sp>
      <p:sp>
        <p:nvSpPr>
          <p:cNvPr id="3" name="Espace réservé du texte 2"/>
          <p:cNvSpPr>
            <a:spLocks noGrp="1"/>
          </p:cNvSpPr>
          <p:nvPr>
            <p:ph type="body" idx="1"/>
          </p:nvPr>
        </p:nvSpPr>
        <p:spPr bwMode="gray">
          <a:xfrm>
            <a:off x="969600" y="764704"/>
            <a:ext cx="10982400" cy="5400000"/>
          </a:xfrm>
          <a:prstGeom prst="rect">
            <a:avLst/>
          </a:prstGeom>
        </p:spPr>
        <p:txBody>
          <a:bodyPr vert="horz" lIns="0" tIns="0" rIns="0" bIns="0" rtlCol="0" anchor="t" anchorCtr="0">
            <a:noAutofit/>
          </a:bodyPr>
          <a:lstStyle/>
          <a:p>
            <a:pPr lvl="0"/>
            <a:r>
              <a:rPr lang="fr-FR" dirty="0"/>
              <a:t>Click to </a:t>
            </a:r>
            <a:r>
              <a:rPr lang="fr-FR" dirty="0" err="1"/>
              <a:t>modify</a:t>
            </a:r>
            <a:r>
              <a:rPr lang="fr-FR" dirty="0"/>
              <a:t> </a:t>
            </a:r>
            <a:r>
              <a:rPr lang="fr-FR" dirty="0" err="1"/>
              <a:t>attributes</a:t>
            </a:r>
            <a:endParaRPr lang="fr-FR" dirty="0"/>
          </a:p>
          <a:p>
            <a:pPr lvl="1"/>
            <a:endParaRPr lang="fr-FR" dirty="0"/>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5" name="Espace réservé du pied de page 4"/>
          <p:cNvSpPr>
            <a:spLocks noGrp="1"/>
          </p:cNvSpPr>
          <p:nvPr>
            <p:ph type="ftr" sz="quarter" idx="3"/>
          </p:nvPr>
        </p:nvSpPr>
        <p:spPr bwMode="gray">
          <a:xfrm>
            <a:off x="959429" y="6483350"/>
            <a:ext cx="8160000" cy="212489"/>
          </a:xfrm>
          <a:prstGeom prst="rect">
            <a:avLst/>
          </a:prstGeom>
        </p:spPr>
        <p:txBody>
          <a:bodyPr vert="horz" lIns="0" tIns="0" rIns="0" bIns="0" rtlCol="0" anchor="b" anchorCtr="0">
            <a:noAutofit/>
          </a:bodyPr>
          <a:lstStyle>
            <a:lvl1pPr algn="l">
              <a:defRPr sz="800" b="1" cap="none" baseline="0">
                <a:solidFill>
                  <a:schemeClr val="tx2"/>
                </a:solidFill>
              </a:defRPr>
            </a:lvl1pPr>
          </a:lstStyle>
          <a:p>
            <a:r>
              <a:rPr lang="en-US"/>
              <a:t>FCC week | Paris | June 2022 | S.M.Liuzzo et al.</a:t>
            </a:r>
            <a:endParaRPr lang="fr-FR" dirty="0"/>
          </a:p>
        </p:txBody>
      </p:sp>
      <p:sp>
        <p:nvSpPr>
          <p:cNvPr id="6" name="Espace réservé du numéro de diapositive 5"/>
          <p:cNvSpPr>
            <a:spLocks noGrp="1"/>
          </p:cNvSpPr>
          <p:nvPr>
            <p:ph type="sldNum" sz="quarter" idx="4"/>
          </p:nvPr>
        </p:nvSpPr>
        <p:spPr bwMode="gray">
          <a:xfrm>
            <a:off x="239350" y="6483438"/>
            <a:ext cx="551412" cy="212400"/>
          </a:xfrm>
          <a:prstGeom prst="rect">
            <a:avLst/>
          </a:prstGeom>
        </p:spPr>
        <p:txBody>
          <a:bodyPr vert="horz" lIns="0" tIns="0" rIns="0" bIns="0" rtlCol="0" anchor="b" anchorCtr="0">
            <a:noAutofit/>
          </a:bodyPr>
          <a:lstStyle>
            <a:lvl1pPr algn="l">
              <a:defRPr sz="800" b="1">
                <a:solidFill>
                  <a:schemeClr val="tx2"/>
                </a:solidFill>
              </a:defRPr>
            </a:lvl1pPr>
          </a:lstStyle>
          <a:p>
            <a:r>
              <a:rPr lang="fr-FR"/>
              <a:t>Page </a:t>
            </a:r>
            <a:fld id="{733122C9-A0B9-462F-8757-0847AD287B63}" type="slidenum">
              <a:rPr lang="fr-FR" smtClean="0"/>
              <a:pPr/>
              <a:t>‹#›</a:t>
            </a:fld>
            <a:endParaRPr lang="fr-FR" dirty="0"/>
          </a:p>
        </p:txBody>
      </p:sp>
      <p:sp>
        <p:nvSpPr>
          <p:cNvPr id="8" name="Rectangle 7"/>
          <p:cNvSpPr/>
          <p:nvPr/>
        </p:nvSpPr>
        <p:spPr>
          <a:xfrm>
            <a:off x="240000" y="126000"/>
            <a:ext cx="662400" cy="49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pic>
        <p:nvPicPr>
          <p:cNvPr id="10" name="Image 8" descr="logo_texte.jpg"/>
          <p:cNvPicPr>
            <a:picLocks noChangeAspect="1"/>
          </p:cNvPicPr>
          <p:nvPr userDrawn="1"/>
        </p:nvPicPr>
        <p:blipFill>
          <a:blip r:embed="rId7" cstate="print"/>
          <a:stretch>
            <a:fillRect/>
          </a:stretch>
        </p:blipFill>
        <p:spPr>
          <a:xfrm>
            <a:off x="9552000" y="6210000"/>
            <a:ext cx="2634592" cy="648000"/>
          </a:xfrm>
          <a:prstGeom prst="rect">
            <a:avLst/>
          </a:prstGeom>
        </p:spPr>
      </p:pic>
      <p:sp>
        <p:nvSpPr>
          <p:cNvPr id="11" name="Rectangle 10"/>
          <p:cNvSpPr/>
          <p:nvPr userDrawn="1"/>
        </p:nvSpPr>
        <p:spPr>
          <a:xfrm>
            <a:off x="240000" y="126000"/>
            <a:ext cx="662400" cy="49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1" r:id="rId5"/>
  </p:sldLayoutIdLst>
  <p:hf hdr="0" dt="0"/>
  <p:txStyles>
    <p:titleStyle>
      <a:lvl1pPr algn="l" defTabSz="914400" rtl="0" eaLnBrk="1" latinLnBrk="0" hangingPunct="1">
        <a:spcBef>
          <a:spcPct val="0"/>
        </a:spcBef>
        <a:buNone/>
        <a:defRPr sz="1600" b="1" kern="1200" cap="all" baseline="0">
          <a:solidFill>
            <a:schemeClr val="bg1"/>
          </a:solidFill>
          <a:latin typeface="+mj-lt"/>
          <a:ea typeface="+mj-ea"/>
          <a:cs typeface="+mj-cs"/>
        </a:defRPr>
      </a:lvl1pPr>
    </p:titleStyle>
    <p:bodyStyle>
      <a:lvl1pPr marL="0" indent="0" algn="l" defTabSz="914400" rtl="0" eaLnBrk="1" latinLnBrk="0" hangingPunct="1">
        <a:spcBef>
          <a:spcPts val="0"/>
        </a:spcBef>
        <a:spcAft>
          <a:spcPts val="1000"/>
        </a:spcAft>
        <a:buFont typeface="Arial" pitchFamily="34" charset="0"/>
        <a:buNone/>
        <a:defRPr sz="1800" b="1" kern="1200" baseline="0">
          <a:solidFill>
            <a:schemeClr val="accent6"/>
          </a:solidFill>
          <a:latin typeface="+mn-lt"/>
          <a:ea typeface="+mn-ea"/>
          <a:cs typeface="+mn-cs"/>
        </a:defRPr>
      </a:lvl1pPr>
      <a:lvl2pPr marL="0" indent="0" algn="l" defTabSz="914400" rtl="0" eaLnBrk="1" latinLnBrk="0" hangingPunct="1">
        <a:spcBef>
          <a:spcPts val="0"/>
        </a:spcBef>
        <a:spcAft>
          <a:spcPts val="1500"/>
        </a:spcAft>
        <a:buFont typeface="Arial" pitchFamily="34" charset="0"/>
        <a:buNone/>
        <a:defRPr sz="1700" kern="1200">
          <a:solidFill>
            <a:schemeClr val="tx1"/>
          </a:solidFill>
          <a:latin typeface="+mn-lt"/>
          <a:ea typeface="+mn-ea"/>
          <a:cs typeface="+mn-cs"/>
        </a:defRPr>
      </a:lvl2pPr>
      <a:lvl3pPr marL="0" indent="0" algn="l" defTabSz="914400" rtl="0" eaLnBrk="1" latinLnBrk="0" hangingPunct="1">
        <a:lnSpc>
          <a:spcPct val="105000"/>
        </a:lnSpc>
        <a:spcBef>
          <a:spcPts val="0"/>
        </a:spcBef>
        <a:spcAft>
          <a:spcPts val="500"/>
        </a:spcAft>
        <a:buFont typeface="Arial" pitchFamily="34" charset="0"/>
        <a:buNone/>
        <a:defRPr sz="1500" kern="1200" baseline="0">
          <a:solidFill>
            <a:schemeClr val="tx1"/>
          </a:solidFill>
          <a:latin typeface="+mn-lt"/>
          <a:ea typeface="+mn-ea"/>
          <a:cs typeface="+mn-cs"/>
        </a:defRPr>
      </a:lvl3pPr>
      <a:lvl4pPr marL="357188" indent="-174625" algn="l" defTabSz="914400" rtl="0" eaLnBrk="1" latinLnBrk="0" hangingPunct="1">
        <a:lnSpc>
          <a:spcPct val="110000"/>
        </a:lnSpc>
        <a:spcBef>
          <a:spcPts val="0"/>
        </a:spcBef>
        <a:spcAft>
          <a:spcPts val="400"/>
        </a:spcAft>
        <a:buClr>
          <a:schemeClr val="accent6"/>
        </a:buClr>
        <a:buFont typeface="Wingdings" pitchFamily="2" charset="2"/>
        <a:buChar char="l"/>
        <a:defRPr sz="1500" kern="1200">
          <a:solidFill>
            <a:schemeClr val="tx1"/>
          </a:solidFill>
          <a:latin typeface="+mn-lt"/>
          <a:ea typeface="+mn-ea"/>
          <a:cs typeface="+mn-cs"/>
        </a:defRPr>
      </a:lvl4pPr>
      <a:lvl5pPr marL="1162050" indent="-174625" algn="l" defTabSz="914400" rtl="0" eaLnBrk="1" latinLnBrk="0" hangingPunct="1">
        <a:spcBef>
          <a:spcPts val="0"/>
        </a:spcBef>
        <a:spcAft>
          <a:spcPts val="600"/>
        </a:spcAft>
        <a:buClr>
          <a:schemeClr val="accent6"/>
        </a:buClr>
        <a:buFont typeface="ITCOfficinaSans LT Book" pitchFamily="2" charset="0"/>
        <a:buChar char="&gt;"/>
        <a:defRPr sz="12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884" userDrawn="1">
          <p15:clr>
            <a:srgbClr val="F26B43"/>
          </p15:clr>
        </p15:guide>
        <p15:guide id="2" pos="151" userDrawn="1">
          <p15:clr>
            <a:srgbClr val="F26B43"/>
          </p15:clr>
        </p15:guide>
        <p15:guide id="3" orient="horz" pos="482" userDrawn="1">
          <p15:clr>
            <a:srgbClr val="F26B43"/>
          </p15:clr>
        </p15:guide>
        <p15:guide id="4" pos="604" userDrawn="1">
          <p15:clr>
            <a:srgbClr val="F26B43"/>
          </p15:clr>
        </p15:guide>
        <p15:guide id="5" pos="752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oleObject" Target="../embeddings/oleObject1.bin"/><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 Id="rId5" Type="http://schemas.openxmlformats.org/officeDocument/2006/relationships/image" Target="../media/image37.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57.jpg"/><Relationship Id="rId13" Type="http://schemas.openxmlformats.org/officeDocument/2006/relationships/image" Target="../media/image62.jpg"/><Relationship Id="rId3" Type="http://schemas.openxmlformats.org/officeDocument/2006/relationships/image" Target="../media/image52.jpg"/><Relationship Id="rId7" Type="http://schemas.openxmlformats.org/officeDocument/2006/relationships/image" Target="../media/image56.jpg"/><Relationship Id="rId12" Type="http://schemas.openxmlformats.org/officeDocument/2006/relationships/image" Target="../media/image61.jpg"/><Relationship Id="rId2" Type="http://schemas.openxmlformats.org/officeDocument/2006/relationships/image" Target="../media/image51.jpg"/><Relationship Id="rId1" Type="http://schemas.openxmlformats.org/officeDocument/2006/relationships/slideLayout" Target="../slideLayouts/slideLayout3.xml"/><Relationship Id="rId6" Type="http://schemas.openxmlformats.org/officeDocument/2006/relationships/image" Target="../media/image55.jpg"/><Relationship Id="rId11" Type="http://schemas.openxmlformats.org/officeDocument/2006/relationships/image" Target="../media/image60.jpg"/><Relationship Id="rId5" Type="http://schemas.openxmlformats.org/officeDocument/2006/relationships/image" Target="../media/image54.jpg"/><Relationship Id="rId15" Type="http://schemas.openxmlformats.org/officeDocument/2006/relationships/image" Target="../media/image64.jpg"/><Relationship Id="rId10" Type="http://schemas.openxmlformats.org/officeDocument/2006/relationships/image" Target="../media/image59.jpg"/><Relationship Id="rId4" Type="http://schemas.openxmlformats.org/officeDocument/2006/relationships/image" Target="../media/image53.jpg"/><Relationship Id="rId9" Type="http://schemas.openxmlformats.org/officeDocument/2006/relationships/image" Target="../media/image58.jpg"/><Relationship Id="rId14" Type="http://schemas.openxmlformats.org/officeDocument/2006/relationships/image" Target="../media/image63.jpg"/></Relationships>
</file>

<file path=ppt/slides/_rels/slide3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xml"/><Relationship Id="rId4" Type="http://schemas.openxmlformats.org/officeDocument/2006/relationships/image" Target="../media/image72.png"/></Relationships>
</file>

<file path=ppt/slides/_rels/slide3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emf"/><Relationship Id="rId1" Type="http://schemas.openxmlformats.org/officeDocument/2006/relationships/slideLayout" Target="../slideLayouts/slideLayout4.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84.e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image" Target="../media/image84.emf"/><Relationship Id="rId5" Type="http://schemas.openxmlformats.org/officeDocument/2006/relationships/oleObject" Target="../embeddings/oleObject4.bin"/><Relationship Id="rId4" Type="http://schemas.openxmlformats.org/officeDocument/2006/relationships/image" Target="../media/image85.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image" Target="../media/image12.emf"/><Relationship Id="rId5" Type="http://schemas.openxmlformats.org/officeDocument/2006/relationships/oleObject" Target="../embeddings/oleObject1.bin"/><Relationship Id="rId4" Type="http://schemas.openxmlformats.org/officeDocument/2006/relationships/image" Target="../media/image14.jpg"/></Relationships>
</file>

<file path=ppt/slides/_rels/slide5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jpe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image" Target="../media/image96.png"/><Relationship Id="rId1" Type="http://schemas.openxmlformats.org/officeDocument/2006/relationships/slideLayout" Target="../slideLayouts/slideLayout3.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5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105.png"/><Relationship Id="rId7" Type="http://schemas.openxmlformats.org/officeDocument/2006/relationships/image" Target="../media/image109.png"/><Relationship Id="rId2" Type="http://schemas.openxmlformats.org/officeDocument/2006/relationships/image" Target="../media/image104.png"/><Relationship Id="rId1" Type="http://schemas.openxmlformats.org/officeDocument/2006/relationships/slideLayout" Target="../slideLayouts/slideLayout3.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110.emf"/><Relationship Id="rId5" Type="http://schemas.openxmlformats.org/officeDocument/2006/relationships/oleObject" Target="../embeddings/oleObject5.bin"/><Relationship Id="rId4" Type="http://schemas.openxmlformats.org/officeDocument/2006/relationships/image" Target="../media/image112.png"/></Relationships>
</file>

<file path=ppt/slides/_rels/slide62.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jpg"/></Relationships>
</file>

<file path=ppt/slides/_rels/slide63.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jpeg"/><Relationship Id="rId1" Type="http://schemas.openxmlformats.org/officeDocument/2006/relationships/slideLayout" Target="../slideLayouts/slideLayout3.xml"/><Relationship Id="rId4" Type="http://schemas.openxmlformats.org/officeDocument/2006/relationships/image" Target="../media/image116.jpeg"/></Relationships>
</file>

<file path=ppt/slides/_rels/slide64.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png"/><Relationship Id="rId1" Type="http://schemas.openxmlformats.org/officeDocument/2006/relationships/slideLayout" Target="../slideLayouts/slideLayout3.xml"/><Relationship Id="rId4" Type="http://schemas.openxmlformats.org/officeDocument/2006/relationships/image" Target="../media/image15.jpg"/></Relationships>
</file>

<file path=ppt/slides/_rels/slide65.xml.rels><?xml version="1.0" encoding="UTF-8" standalone="yes"?>
<Relationships xmlns="http://schemas.openxmlformats.org/package/2006/relationships"><Relationship Id="rId3" Type="http://schemas.openxmlformats.org/officeDocument/2006/relationships/image" Target="../media/image120.emf"/><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15.jpg"/><Relationship Id="rId5" Type="http://schemas.openxmlformats.org/officeDocument/2006/relationships/image" Target="../media/image119.emf"/><Relationship Id="rId4" Type="http://schemas.openxmlformats.org/officeDocument/2006/relationships/oleObject" Target="../embeddings/oleObject6.bin"/></Relationships>
</file>

<file path=ppt/slides/_rels/slide66.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5E4B2C-05D8-F047-BD7B-508E781AB81F}"/>
              </a:ext>
            </a:extLst>
          </p:cNvPr>
          <p:cNvSpPr txBox="1"/>
          <p:nvPr/>
        </p:nvSpPr>
        <p:spPr>
          <a:xfrm>
            <a:off x="1991544" y="3933056"/>
            <a:ext cx="10127131" cy="2215991"/>
          </a:xfrm>
          <a:prstGeom prst="rect">
            <a:avLst/>
          </a:prstGeom>
          <a:noFill/>
        </p:spPr>
        <p:txBody>
          <a:bodyPr wrap="none" rtlCol="0">
            <a:spAutoFit/>
          </a:bodyPr>
          <a:lstStyle/>
          <a:p>
            <a:r>
              <a:rPr lang="en-US" sz="2400" b="1" dirty="0">
                <a:solidFill>
                  <a:schemeClr val="accent2"/>
                </a:solidFill>
              </a:rPr>
              <a:t>ESRF tuning algorithms</a:t>
            </a:r>
          </a:p>
          <a:p>
            <a:endParaRPr lang="en-US" sz="2400" b="1" u="sng" dirty="0">
              <a:solidFill>
                <a:schemeClr val="accent2"/>
              </a:solidFill>
            </a:endParaRPr>
          </a:p>
          <a:p>
            <a:r>
              <a:rPr lang="en-US" dirty="0">
                <a:solidFill>
                  <a:schemeClr val="accent2"/>
                </a:solidFill>
              </a:rPr>
              <a:t>History of ESRF tuning	  	  </a:t>
            </a:r>
            <a:r>
              <a:rPr lang="en-US" dirty="0">
                <a:solidFill>
                  <a:schemeClr val="accent2"/>
                </a:solidFill>
                <a:sym typeface="Wingdings" pitchFamily="2" charset="2"/>
              </a:rPr>
              <a:t></a:t>
            </a:r>
            <a:r>
              <a:rPr lang="en-US" dirty="0">
                <a:solidFill>
                  <a:schemeClr val="accent2"/>
                </a:solidFill>
              </a:rPr>
              <a:t> 60</a:t>
            </a:r>
            <a:r>
              <a:rPr lang="en-US" dirty="0">
                <a:solidFill>
                  <a:schemeClr val="accent2"/>
                </a:solidFill>
                <a:latin typeface="Symbol" pitchFamily="2" charset="2"/>
              </a:rPr>
              <a:t>m</a:t>
            </a:r>
            <a:r>
              <a:rPr lang="en-US" dirty="0">
                <a:solidFill>
                  <a:schemeClr val="accent2"/>
                </a:solidFill>
              </a:rPr>
              <a:t>m mag-mag tolerances, </a:t>
            </a:r>
          </a:p>
          <a:p>
            <a:pPr lvl="3"/>
            <a:r>
              <a:rPr lang="en-US" dirty="0">
                <a:solidFill>
                  <a:schemeClr val="accent2"/>
                </a:solidFill>
                <a:sym typeface="Wingdings" pitchFamily="2" charset="2"/>
              </a:rPr>
              <a:t>			   </a:t>
            </a:r>
            <a:r>
              <a:rPr lang="en-US" dirty="0">
                <a:solidFill>
                  <a:schemeClr val="accent2"/>
                </a:solidFill>
              </a:rPr>
              <a:t>simulated survey replace girder-to-girder</a:t>
            </a:r>
          </a:p>
          <a:p>
            <a:r>
              <a:rPr lang="en-US" dirty="0">
                <a:solidFill>
                  <a:schemeClr val="accent2"/>
                </a:solidFill>
              </a:rPr>
              <a:t>	 		 	  </a:t>
            </a:r>
            <a:r>
              <a:rPr lang="en-US" dirty="0">
                <a:solidFill>
                  <a:schemeClr val="accent2"/>
                </a:solidFill>
                <a:sym typeface="Wingdings" pitchFamily="2" charset="2"/>
              </a:rPr>
              <a:t> </a:t>
            </a:r>
            <a:r>
              <a:rPr lang="en-US" dirty="0">
                <a:solidFill>
                  <a:schemeClr val="accent2"/>
                </a:solidFill>
              </a:rPr>
              <a:t>align on existing survey </a:t>
            </a:r>
          </a:p>
          <a:p>
            <a:r>
              <a:rPr lang="en-US" dirty="0">
                <a:solidFill>
                  <a:schemeClr val="accent2"/>
                </a:solidFill>
              </a:rPr>
              <a:t>New tuning techniques tests 	  </a:t>
            </a:r>
            <a:r>
              <a:rPr lang="en-US" dirty="0">
                <a:solidFill>
                  <a:schemeClr val="accent2"/>
                </a:solidFill>
                <a:sym typeface="Wingdings" pitchFamily="2" charset="2"/>
              </a:rPr>
              <a:t> NOECO (Non-linear optics from Off-Energy Closed Orbit </a:t>
            </a:r>
            <a:endParaRPr lang="en-US" dirty="0">
              <a:solidFill>
                <a:schemeClr val="accent2"/>
              </a:solidFill>
            </a:endParaRPr>
          </a:p>
          <a:p>
            <a:r>
              <a:rPr lang="en-US" dirty="0">
                <a:solidFill>
                  <a:schemeClr val="accent2"/>
                </a:solidFill>
              </a:rPr>
              <a:t>FCC-</a:t>
            </a:r>
            <a:r>
              <a:rPr lang="en-US" dirty="0" err="1">
                <a:solidFill>
                  <a:schemeClr val="accent2"/>
                </a:solidFill>
              </a:rPr>
              <a:t>ee</a:t>
            </a:r>
            <a:r>
              <a:rPr lang="en-US" dirty="0">
                <a:solidFill>
                  <a:schemeClr val="accent2"/>
                </a:solidFill>
              </a:rPr>
              <a:t> tuning simulations 	  </a:t>
            </a:r>
            <a:r>
              <a:rPr lang="en-US" dirty="0">
                <a:solidFill>
                  <a:schemeClr val="accent2"/>
                </a:solidFill>
                <a:sym typeface="Wingdings" pitchFamily="2" charset="2"/>
              </a:rPr>
              <a:t> 10</a:t>
            </a:r>
            <a:r>
              <a:rPr lang="en-US" dirty="0">
                <a:solidFill>
                  <a:schemeClr val="accent2"/>
                </a:solidFill>
                <a:latin typeface="Symbol" pitchFamily="2" charset="2"/>
              </a:rPr>
              <a:t>m</a:t>
            </a:r>
            <a:r>
              <a:rPr lang="en-US" dirty="0">
                <a:solidFill>
                  <a:schemeClr val="accent2"/>
                </a:solidFill>
                <a:sym typeface="Wingdings" pitchFamily="2" charset="2"/>
              </a:rPr>
              <a:t>m no IP , NOECO </a:t>
            </a:r>
            <a:endParaRPr lang="en-US" dirty="0">
              <a:solidFill>
                <a:schemeClr val="accent2"/>
              </a:solidFill>
            </a:endParaRPr>
          </a:p>
        </p:txBody>
      </p:sp>
      <p:sp>
        <p:nvSpPr>
          <p:cNvPr id="4" name="TextBox 3">
            <a:extLst>
              <a:ext uri="{FF2B5EF4-FFF2-40B4-BE49-F238E27FC236}">
                <a16:creationId xmlns:a16="http://schemas.microsoft.com/office/drawing/2014/main" id="{027132B4-441B-EA4D-B2A6-D3F5E2F53EE5}"/>
              </a:ext>
            </a:extLst>
          </p:cNvPr>
          <p:cNvSpPr txBox="1"/>
          <p:nvPr/>
        </p:nvSpPr>
        <p:spPr>
          <a:xfrm>
            <a:off x="1703512" y="260648"/>
            <a:ext cx="8105809" cy="369332"/>
          </a:xfrm>
          <a:prstGeom prst="rect">
            <a:avLst/>
          </a:prstGeom>
          <a:noFill/>
        </p:spPr>
        <p:txBody>
          <a:bodyPr wrap="none" rtlCol="0">
            <a:spAutoFit/>
          </a:bodyPr>
          <a:lstStyle/>
          <a:p>
            <a:r>
              <a:rPr lang="en-US" dirty="0" err="1"/>
              <a:t>S.M.Liuzzo</a:t>
            </a:r>
            <a:r>
              <a:rPr lang="en-US" dirty="0"/>
              <a:t>, </a:t>
            </a:r>
            <a:r>
              <a:rPr lang="en-US" dirty="0" err="1"/>
              <a:t>A.Franchi</a:t>
            </a:r>
            <a:r>
              <a:rPr lang="en-US" dirty="0"/>
              <a:t>, </a:t>
            </a:r>
            <a:r>
              <a:rPr lang="en-US" dirty="0" err="1"/>
              <a:t>D.Martin</a:t>
            </a:r>
            <a:r>
              <a:rPr lang="en-US" dirty="0"/>
              <a:t>, </a:t>
            </a:r>
            <a:r>
              <a:rPr lang="en-US" dirty="0" err="1"/>
              <a:t>G.Gatta</a:t>
            </a:r>
            <a:r>
              <a:rPr lang="en-US" dirty="0"/>
              <a:t>, et al. , FCC Week, Paris June 2022</a:t>
            </a:r>
          </a:p>
        </p:txBody>
      </p:sp>
      <p:sp>
        <p:nvSpPr>
          <p:cNvPr id="5" name="TextBox 4">
            <a:extLst>
              <a:ext uri="{FF2B5EF4-FFF2-40B4-BE49-F238E27FC236}">
                <a16:creationId xmlns:a16="http://schemas.microsoft.com/office/drawing/2014/main" id="{F4C5E2BB-7E79-DE4D-9695-62BD0060D51F}"/>
              </a:ext>
            </a:extLst>
          </p:cNvPr>
          <p:cNvSpPr txBox="1"/>
          <p:nvPr/>
        </p:nvSpPr>
        <p:spPr>
          <a:xfrm>
            <a:off x="1974415" y="4365104"/>
            <a:ext cx="5583580" cy="369332"/>
          </a:xfrm>
          <a:prstGeom prst="rect">
            <a:avLst/>
          </a:prstGeom>
          <a:noFill/>
        </p:spPr>
        <p:txBody>
          <a:bodyPr wrap="none" rtlCol="0">
            <a:spAutoFit/>
          </a:bodyPr>
          <a:lstStyle/>
          <a:p>
            <a:r>
              <a:rPr lang="en-US" dirty="0">
                <a:solidFill>
                  <a:schemeClr val="bg1">
                    <a:lumMod val="65000"/>
                  </a:schemeClr>
                </a:solidFill>
              </a:rPr>
              <a:t>Outline 	       		        	       Conclusions</a:t>
            </a:r>
          </a:p>
        </p:txBody>
      </p:sp>
    </p:spTree>
    <p:extLst>
      <p:ext uri="{BB962C8B-B14F-4D97-AF65-F5344CB8AC3E}">
        <p14:creationId xmlns:p14="http://schemas.microsoft.com/office/powerpoint/2010/main" val="4564926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823322" y="836712"/>
            <a:ext cx="10630074" cy="5530214"/>
            <a:chOff x="-540567" y="913283"/>
            <a:chExt cx="8856984" cy="4634687"/>
          </a:xfrm>
        </p:grpSpPr>
        <p:pic>
          <p:nvPicPr>
            <p:cNvPr id="16" name="Picture 15"/>
            <p:cNvPicPr>
              <a:picLocks noChangeAspect="1"/>
            </p:cNvPicPr>
            <p:nvPr/>
          </p:nvPicPr>
          <p:blipFill rotWithShape="1">
            <a:blip r:embed="rId2">
              <a:extLst>
                <a:ext uri="{28A0092B-C50C-407E-A947-70E740481C1C}">
                  <a14:useLocalDpi xmlns:a14="http://schemas.microsoft.com/office/drawing/2010/main" val="0"/>
                </a:ext>
              </a:extLst>
            </a:blip>
            <a:srcRect t="9322" r="47563"/>
            <a:stretch/>
          </p:blipFill>
          <p:spPr>
            <a:xfrm>
              <a:off x="-540567" y="1345332"/>
              <a:ext cx="3240360" cy="4202638"/>
            </a:xfrm>
            <a:prstGeom prst="rect">
              <a:avLst/>
            </a:prstGeom>
          </p:spPr>
        </p:pic>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r="9110"/>
            <a:stretch/>
          </p:blipFill>
          <p:spPr>
            <a:xfrm>
              <a:off x="2699793" y="913283"/>
              <a:ext cx="5616624" cy="4634687"/>
            </a:xfrm>
            <a:prstGeom prst="rect">
              <a:avLst/>
            </a:prstGeom>
          </p:spPr>
        </p:pic>
      </p:grpSp>
      <p:sp>
        <p:nvSpPr>
          <p:cNvPr id="2" name="Title 1"/>
          <p:cNvSpPr>
            <a:spLocks noGrp="1"/>
          </p:cNvSpPr>
          <p:nvPr>
            <p:ph type="title"/>
          </p:nvPr>
        </p:nvSpPr>
        <p:spPr/>
        <p:txBody>
          <a:bodyPr/>
          <a:lstStyle/>
          <a:p>
            <a:r>
              <a:rPr lang="en-US" dirty="0"/>
              <a:t>Alignment survey errors, option 1 (the old school): Girder Errors</a:t>
            </a:r>
            <a:endParaRPr lang="en-GB" dirty="0"/>
          </a:p>
        </p:txBody>
      </p:sp>
      <p:sp>
        <p:nvSpPr>
          <p:cNvPr id="11" name="TextBox 10"/>
          <p:cNvSpPr txBox="1"/>
          <p:nvPr/>
        </p:nvSpPr>
        <p:spPr>
          <a:xfrm>
            <a:off x="8954751" y="4028820"/>
            <a:ext cx="2333059" cy="2419124"/>
          </a:xfrm>
          <a:prstGeom prst="rect">
            <a:avLst/>
          </a:prstGeom>
          <a:noFill/>
        </p:spPr>
        <p:txBody>
          <a:bodyPr wrap="square" rtlCol="0">
            <a:spAutoFit/>
          </a:bodyPr>
          <a:lstStyle/>
          <a:p>
            <a:r>
              <a:rPr lang="en-US" sz="2160" dirty="0"/>
              <a:t>(g) Stands for girder errors, </a:t>
            </a:r>
          </a:p>
          <a:p>
            <a:r>
              <a:rPr lang="en-US" sz="2160" dirty="0"/>
              <a:t>no (g), are quadrupole and sextupole individual misalignments</a:t>
            </a:r>
            <a:endParaRPr lang="en-GB" sz="2160" dirty="0"/>
          </a:p>
        </p:txBody>
      </p:sp>
      <p:sp>
        <p:nvSpPr>
          <p:cNvPr id="18" name="TextBox 17"/>
          <p:cNvSpPr txBox="1"/>
          <p:nvPr/>
        </p:nvSpPr>
        <p:spPr>
          <a:xfrm>
            <a:off x="4978892" y="5157192"/>
            <a:ext cx="492443" cy="3139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40" dirty="0"/>
              <a:t>10h</a:t>
            </a:r>
            <a:endParaRPr lang="en-GB" sz="1440" dirty="0"/>
          </a:p>
        </p:txBody>
      </p:sp>
      <p:sp>
        <p:nvSpPr>
          <p:cNvPr id="19" name="TextBox 18"/>
          <p:cNvSpPr txBox="1"/>
          <p:nvPr/>
        </p:nvSpPr>
        <p:spPr>
          <a:xfrm>
            <a:off x="4978892" y="1496998"/>
            <a:ext cx="492443" cy="3139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40" dirty="0"/>
              <a:t>17h</a:t>
            </a:r>
            <a:endParaRPr lang="en-GB" sz="1440" dirty="0"/>
          </a:p>
        </p:txBody>
      </p:sp>
      <p:sp>
        <p:nvSpPr>
          <p:cNvPr id="20" name="TextBox 19"/>
          <p:cNvSpPr txBox="1"/>
          <p:nvPr/>
        </p:nvSpPr>
        <p:spPr>
          <a:xfrm>
            <a:off x="1615717" y="939494"/>
            <a:ext cx="3486852" cy="498598"/>
          </a:xfrm>
          <a:prstGeom prst="rect">
            <a:avLst/>
          </a:prstGeom>
          <a:noFill/>
        </p:spPr>
        <p:txBody>
          <a:bodyPr wrap="none" rtlCol="0">
            <a:spAutoFit/>
          </a:bodyPr>
          <a:lstStyle/>
          <a:p>
            <a:pPr algn="ctr"/>
            <a:r>
              <a:rPr lang="en-US" sz="1320" dirty="0"/>
              <a:t>Hor. DA @ QFI, X0.81 to scale at S3,</a:t>
            </a:r>
          </a:p>
          <a:p>
            <a:pPr algn="ctr"/>
            <a:r>
              <a:rPr lang="en-US" sz="1320" dirty="0"/>
              <a:t>8mm required at S3, 10mm accepted at QFI</a:t>
            </a:r>
            <a:endParaRPr lang="en-GB" sz="1320" dirty="0"/>
          </a:p>
        </p:txBody>
      </p:sp>
      <p:sp>
        <p:nvSpPr>
          <p:cNvPr id="6" name="Footer Placeholder 5">
            <a:extLst>
              <a:ext uri="{FF2B5EF4-FFF2-40B4-BE49-F238E27FC236}">
                <a16:creationId xmlns:a16="http://schemas.microsoft.com/office/drawing/2014/main" id="{CCDE3F79-6486-3944-A650-45DF4F8A9475}"/>
              </a:ext>
            </a:extLst>
          </p:cNvPr>
          <p:cNvSpPr>
            <a:spLocks noGrp="1"/>
          </p:cNvSpPr>
          <p:nvPr>
            <p:ph type="ftr" sz="quarter" idx="10"/>
          </p:nvPr>
        </p:nvSpPr>
        <p:spPr/>
        <p:txBody>
          <a:bodyPr/>
          <a:lstStyle/>
          <a:p>
            <a:r>
              <a:rPr lang="fr-FR"/>
              <a:t>FCC week | Paris | June 2022 | S.M.Liuzzo et al.</a:t>
            </a:r>
            <a:endParaRPr lang="fr-FR" dirty="0"/>
          </a:p>
        </p:txBody>
      </p:sp>
      <p:sp>
        <p:nvSpPr>
          <p:cNvPr id="7" name="Slide Number Placeholder 6">
            <a:extLst>
              <a:ext uri="{FF2B5EF4-FFF2-40B4-BE49-F238E27FC236}">
                <a16:creationId xmlns:a16="http://schemas.microsoft.com/office/drawing/2014/main" id="{EA646674-2F87-974E-A8BD-9AFCF7DBA9D3}"/>
              </a:ext>
            </a:extLst>
          </p:cNvPr>
          <p:cNvSpPr>
            <a:spLocks noGrp="1"/>
          </p:cNvSpPr>
          <p:nvPr>
            <p:ph type="sldNum" sz="quarter" idx="11"/>
          </p:nvPr>
        </p:nvSpPr>
        <p:spPr/>
        <p:txBody>
          <a:bodyPr/>
          <a:lstStyle/>
          <a:p>
            <a:r>
              <a:rPr lang="fr-FR"/>
              <a:t>Page </a:t>
            </a:r>
            <a:fld id="{733122C9-A0B9-462F-8757-0847AD287B63}" type="slidenum">
              <a:rPr lang="fr-FR" smtClean="0"/>
              <a:pPr/>
              <a:t>10</a:t>
            </a:fld>
            <a:endParaRPr lang="fr-FR" dirty="0"/>
          </a:p>
        </p:txBody>
      </p:sp>
      <p:sp>
        <p:nvSpPr>
          <p:cNvPr id="3" name="Rectangle 2">
            <a:extLst>
              <a:ext uri="{FF2B5EF4-FFF2-40B4-BE49-F238E27FC236}">
                <a16:creationId xmlns:a16="http://schemas.microsoft.com/office/drawing/2014/main" id="{3784BE41-4C1E-574D-A99D-5D2118ACD5BE}"/>
              </a:ext>
            </a:extLst>
          </p:cNvPr>
          <p:cNvSpPr/>
          <p:nvPr/>
        </p:nvSpPr>
        <p:spPr>
          <a:xfrm>
            <a:off x="9119429" y="1623167"/>
            <a:ext cx="3045348" cy="15612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 terms of DA girders and magnet alignment approx. sum up. In terms of lifetime, </a:t>
            </a:r>
            <a:r>
              <a:rPr lang="en-US" dirty="0" err="1"/>
              <a:t>magnets+girder</a:t>
            </a:r>
            <a:r>
              <a:rPr lang="en-US" dirty="0"/>
              <a:t> have a stronger impact.</a:t>
            </a:r>
          </a:p>
        </p:txBody>
      </p:sp>
      <p:sp>
        <p:nvSpPr>
          <p:cNvPr id="21" name="Down Arrow 20">
            <a:extLst>
              <a:ext uri="{FF2B5EF4-FFF2-40B4-BE49-F238E27FC236}">
                <a16:creationId xmlns:a16="http://schemas.microsoft.com/office/drawing/2014/main" id="{C0B580F6-EE24-A548-AF14-6555FA6ECD90}"/>
              </a:ext>
            </a:extLst>
          </p:cNvPr>
          <p:cNvSpPr/>
          <p:nvPr/>
        </p:nvSpPr>
        <p:spPr>
          <a:xfrm>
            <a:off x="8421825" y="1589398"/>
            <a:ext cx="484632" cy="3986935"/>
          </a:xfrm>
          <a:prstGeom prst="downArrow">
            <a:avLst/>
          </a:prstGeom>
          <a:ln/>
        </p:spPr>
        <p:style>
          <a:lnRef idx="2">
            <a:schemeClr val="accent5"/>
          </a:lnRef>
          <a:fillRef idx="1">
            <a:schemeClr val="lt1"/>
          </a:fillRef>
          <a:effectRef idx="0">
            <a:schemeClr val="accent5"/>
          </a:effectRef>
          <a:fontRef idx="minor">
            <a:schemeClr val="dk1"/>
          </a:fontRef>
        </p:style>
        <p:txBody>
          <a:bodyPr vert="vert" rtlCol="0" anchor="ctr"/>
          <a:lstStyle/>
          <a:p>
            <a:pPr algn="ctr"/>
            <a:r>
              <a:rPr lang="en-US" sz="1200" dirty="0" err="1"/>
              <a:t>Girders+Magnets</a:t>
            </a:r>
            <a:endParaRPr lang="en-US" sz="1200" dirty="0"/>
          </a:p>
        </p:txBody>
      </p:sp>
      <p:sp>
        <p:nvSpPr>
          <p:cNvPr id="23" name="Down Arrow 22">
            <a:extLst>
              <a:ext uri="{FF2B5EF4-FFF2-40B4-BE49-F238E27FC236}">
                <a16:creationId xmlns:a16="http://schemas.microsoft.com/office/drawing/2014/main" id="{64432225-E380-1D4C-A364-C29F9B97C1E7}"/>
              </a:ext>
            </a:extLst>
          </p:cNvPr>
          <p:cNvSpPr/>
          <p:nvPr/>
        </p:nvSpPr>
        <p:spPr>
          <a:xfrm rot="10800000">
            <a:off x="4531248" y="1484784"/>
            <a:ext cx="484632" cy="4110580"/>
          </a:xfrm>
          <a:prstGeom prst="downArrow">
            <a:avLst/>
          </a:prstGeom>
          <a:ln/>
        </p:spPr>
        <p:style>
          <a:lnRef idx="2">
            <a:schemeClr val="accent5"/>
          </a:lnRef>
          <a:fillRef idx="1">
            <a:schemeClr val="lt1"/>
          </a:fillRef>
          <a:effectRef idx="0">
            <a:schemeClr val="accent5"/>
          </a:effectRef>
          <a:fontRef idx="minor">
            <a:schemeClr val="dk1"/>
          </a:fontRef>
        </p:style>
        <p:txBody>
          <a:bodyPr vert="vert" rtlCol="0" anchor="ctr"/>
          <a:lstStyle/>
          <a:p>
            <a:pPr algn="ctr"/>
            <a:r>
              <a:rPr lang="en-US" sz="1200" dirty="0"/>
              <a:t>                                       </a:t>
            </a:r>
            <a:r>
              <a:rPr lang="en-US" sz="1200" dirty="0" err="1"/>
              <a:t>Girders+Magnets</a:t>
            </a:r>
            <a:endParaRPr lang="en-US" sz="1200" dirty="0"/>
          </a:p>
        </p:txBody>
      </p:sp>
      <p:sp>
        <p:nvSpPr>
          <p:cNvPr id="24" name="TextBox 23">
            <a:extLst>
              <a:ext uri="{FF2B5EF4-FFF2-40B4-BE49-F238E27FC236}">
                <a16:creationId xmlns:a16="http://schemas.microsoft.com/office/drawing/2014/main" id="{91899EA9-979C-0C43-BF68-C5D9A521A5A7}"/>
              </a:ext>
            </a:extLst>
          </p:cNvPr>
          <p:cNvSpPr txBox="1"/>
          <p:nvPr/>
        </p:nvSpPr>
        <p:spPr>
          <a:xfrm>
            <a:off x="713207" y="5314158"/>
            <a:ext cx="750526" cy="3139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40" dirty="0"/>
              <a:t>GOOD</a:t>
            </a:r>
            <a:endParaRPr lang="en-GB" sz="1440" dirty="0"/>
          </a:p>
        </p:txBody>
      </p:sp>
      <p:sp>
        <p:nvSpPr>
          <p:cNvPr id="25" name="TextBox 24">
            <a:extLst>
              <a:ext uri="{FF2B5EF4-FFF2-40B4-BE49-F238E27FC236}">
                <a16:creationId xmlns:a16="http://schemas.microsoft.com/office/drawing/2014/main" id="{E9D620F2-5D77-3042-B83D-9794E80AF79B}"/>
              </a:ext>
            </a:extLst>
          </p:cNvPr>
          <p:cNvSpPr txBox="1"/>
          <p:nvPr/>
        </p:nvSpPr>
        <p:spPr>
          <a:xfrm>
            <a:off x="713207" y="1653964"/>
            <a:ext cx="564578" cy="3139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40" dirty="0"/>
              <a:t>BAD</a:t>
            </a:r>
            <a:endParaRPr lang="en-GB" sz="1440" dirty="0"/>
          </a:p>
        </p:txBody>
      </p:sp>
      <p:sp>
        <p:nvSpPr>
          <p:cNvPr id="22" name="Down Arrow 21">
            <a:extLst>
              <a:ext uri="{FF2B5EF4-FFF2-40B4-BE49-F238E27FC236}">
                <a16:creationId xmlns:a16="http://schemas.microsoft.com/office/drawing/2014/main" id="{8E375E92-06F2-4243-8634-6B389B38F19A}"/>
              </a:ext>
            </a:extLst>
          </p:cNvPr>
          <p:cNvSpPr/>
          <p:nvPr/>
        </p:nvSpPr>
        <p:spPr>
          <a:xfrm rot="10800000">
            <a:off x="4531248" y="3644432"/>
            <a:ext cx="484632" cy="1950932"/>
          </a:xfrm>
          <a:prstGeom prst="downArrow">
            <a:avLst/>
          </a:prstGeom>
          <a:ln/>
        </p:spPr>
        <p:style>
          <a:lnRef idx="2">
            <a:schemeClr val="accent5"/>
          </a:lnRef>
          <a:fillRef idx="1">
            <a:schemeClr val="lt1"/>
          </a:fillRef>
          <a:effectRef idx="0">
            <a:schemeClr val="accent5"/>
          </a:effectRef>
          <a:fontRef idx="minor">
            <a:schemeClr val="dk1"/>
          </a:fontRef>
        </p:style>
        <p:txBody>
          <a:bodyPr vert="vert" rtlCol="0" anchor="ctr"/>
          <a:lstStyle/>
          <a:p>
            <a:pPr algn="ctr"/>
            <a:r>
              <a:rPr lang="en-US" sz="1200" dirty="0"/>
              <a:t>Girders only</a:t>
            </a:r>
          </a:p>
        </p:txBody>
      </p:sp>
      <p:sp>
        <p:nvSpPr>
          <p:cNvPr id="9" name="Down Arrow 8">
            <a:extLst>
              <a:ext uri="{FF2B5EF4-FFF2-40B4-BE49-F238E27FC236}">
                <a16:creationId xmlns:a16="http://schemas.microsoft.com/office/drawing/2014/main" id="{A567B1CF-94F7-F748-A967-734131C91D83}"/>
              </a:ext>
            </a:extLst>
          </p:cNvPr>
          <p:cNvSpPr/>
          <p:nvPr/>
        </p:nvSpPr>
        <p:spPr>
          <a:xfrm>
            <a:off x="8400256" y="1556792"/>
            <a:ext cx="484632" cy="825289"/>
          </a:xfrm>
          <a:prstGeom prst="downArrow">
            <a:avLst/>
          </a:prstGeom>
          <a:ln/>
        </p:spPr>
        <p:style>
          <a:lnRef idx="2">
            <a:schemeClr val="accent5"/>
          </a:lnRef>
          <a:fillRef idx="1">
            <a:schemeClr val="lt1"/>
          </a:fillRef>
          <a:effectRef idx="0">
            <a:schemeClr val="accent5"/>
          </a:effectRef>
          <a:fontRef idx="minor">
            <a:schemeClr val="dk1"/>
          </a:fontRef>
        </p:style>
        <p:txBody>
          <a:bodyPr vert="vert" rtlCol="0" anchor="ctr"/>
          <a:lstStyle/>
          <a:p>
            <a:pPr algn="ctr"/>
            <a:r>
              <a:rPr lang="en-US" sz="1200" dirty="0"/>
              <a:t>girders</a:t>
            </a:r>
          </a:p>
        </p:txBody>
      </p:sp>
    </p:spTree>
    <p:extLst>
      <p:ext uri="{BB962C8B-B14F-4D97-AF65-F5344CB8AC3E}">
        <p14:creationId xmlns:p14="http://schemas.microsoft.com/office/powerpoint/2010/main" val="1819046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Alignment survey errors, option 2 (the long one): long range error waves</a:t>
            </a:r>
            <a:endParaRPr lang="en-GB"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6987"/>
          <a:stretch/>
        </p:blipFill>
        <p:spPr>
          <a:xfrm>
            <a:off x="4972675" y="923122"/>
            <a:ext cx="6393725" cy="5155484"/>
          </a:xfrm>
          <a:prstGeom prst="rect">
            <a:avLst/>
          </a:prstGeom>
        </p:spPr>
      </p:pic>
      <p:pic>
        <p:nvPicPr>
          <p:cNvPr id="10" name="Picture 9"/>
          <p:cNvPicPr>
            <a:picLocks noChangeAspect="1"/>
          </p:cNvPicPr>
          <p:nvPr/>
        </p:nvPicPr>
        <p:blipFill>
          <a:blip r:embed="rId4"/>
          <a:stretch>
            <a:fillRect/>
          </a:stretch>
        </p:blipFill>
        <p:spPr>
          <a:xfrm>
            <a:off x="6090285" y="3423285"/>
            <a:ext cx="11430" cy="11430"/>
          </a:xfrm>
          <a:prstGeom prst="rect">
            <a:avLst/>
          </a:prstGeom>
        </p:spPr>
      </p:pic>
      <p:pic>
        <p:nvPicPr>
          <p:cNvPr id="11" name="Picture 10"/>
          <p:cNvPicPr>
            <a:picLocks noChangeAspect="1"/>
          </p:cNvPicPr>
          <p:nvPr/>
        </p:nvPicPr>
        <p:blipFill>
          <a:blip r:embed="rId4"/>
          <a:stretch>
            <a:fillRect/>
          </a:stretch>
        </p:blipFill>
        <p:spPr>
          <a:xfrm>
            <a:off x="6090285" y="3423285"/>
            <a:ext cx="11430" cy="11430"/>
          </a:xfrm>
          <a:prstGeom prst="rect">
            <a:avLst/>
          </a:prstGeom>
        </p:spPr>
      </p:pic>
      <p:graphicFrame>
        <p:nvGraphicFramePr>
          <p:cNvPr id="12" name="Object 11"/>
          <p:cNvGraphicFramePr>
            <a:graphicFrameLocks noChangeAspect="1"/>
          </p:cNvGraphicFramePr>
          <p:nvPr>
            <p:extLst/>
          </p:nvPr>
        </p:nvGraphicFramePr>
        <p:xfrm>
          <a:off x="847202" y="3884183"/>
          <a:ext cx="4088476" cy="1956931"/>
        </p:xfrm>
        <a:graphic>
          <a:graphicData uri="http://schemas.openxmlformats.org/presentationml/2006/ole">
            <mc:AlternateContent xmlns:mc="http://schemas.openxmlformats.org/markup-compatibility/2006">
              <mc:Choice xmlns:v="urn:schemas-microsoft-com:vml" Requires="v">
                <p:oleObj spid="_x0000_s11280" name="Acrobat Document" r:id="rId5" imgW="9591610" imgH="4590810" progId="AcroExch.Document.11">
                  <p:embed/>
                </p:oleObj>
              </mc:Choice>
              <mc:Fallback>
                <p:oleObj name="Acrobat Document" r:id="rId5" imgW="9591610" imgH="4590810" progId="AcroExch.Document.11">
                  <p:embed/>
                  <p:pic>
                    <p:nvPicPr>
                      <p:cNvPr id="12" name="Object 11"/>
                      <p:cNvPicPr/>
                      <p:nvPr/>
                    </p:nvPicPr>
                    <p:blipFill>
                      <a:blip r:embed="rId6"/>
                      <a:stretch>
                        <a:fillRect/>
                      </a:stretch>
                    </p:blipFill>
                    <p:spPr>
                      <a:xfrm>
                        <a:off x="847202" y="3884183"/>
                        <a:ext cx="4088476" cy="1956931"/>
                      </a:xfrm>
                      <a:prstGeom prst="rect">
                        <a:avLst/>
                      </a:prstGeom>
                    </p:spPr>
                  </p:pic>
                </p:oleObj>
              </mc:Fallback>
            </mc:AlternateContent>
          </a:graphicData>
        </a:graphic>
      </p:graphicFrame>
      <p:cxnSp>
        <p:nvCxnSpPr>
          <p:cNvPr id="14" name="Straight Arrow Connector 13"/>
          <p:cNvCxnSpPr/>
          <p:nvPr/>
        </p:nvCxnSpPr>
        <p:spPr>
          <a:xfrm>
            <a:off x="1606588" y="3956048"/>
            <a:ext cx="0" cy="165620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1084244" y="5931586"/>
            <a:ext cx="220538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a:endCxn id="7" idx="1"/>
          </p:cNvCxnSpPr>
          <p:nvPr/>
        </p:nvCxnSpPr>
        <p:spPr>
          <a:xfrm flipV="1">
            <a:off x="1606588" y="3500865"/>
            <a:ext cx="3366088" cy="455183"/>
          </a:xfrm>
          <a:prstGeom prst="bentConnector3">
            <a:avLst>
              <a:gd name="adj1" fmla="val 609"/>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p:cNvCxnSpPr>
            <a:endCxn id="7" idx="2"/>
          </p:cNvCxnSpPr>
          <p:nvPr/>
        </p:nvCxnSpPr>
        <p:spPr>
          <a:xfrm>
            <a:off x="2245227" y="5931586"/>
            <a:ext cx="5924311" cy="147020"/>
          </a:xfrm>
          <a:prstGeom prst="bentConnector4">
            <a:avLst>
              <a:gd name="adj1" fmla="val -835"/>
              <a:gd name="adj2" fmla="val 286586"/>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738605" y="859530"/>
            <a:ext cx="4781331" cy="2751522"/>
          </a:xfrm>
          <a:prstGeom prst="rect">
            <a:avLst/>
          </a:prstGeom>
          <a:noFill/>
        </p:spPr>
        <p:txBody>
          <a:bodyPr wrap="square" rtlCol="0">
            <a:spAutoFit/>
          </a:bodyPr>
          <a:lstStyle/>
          <a:p>
            <a:r>
              <a:rPr lang="en-US" sz="1920" dirty="0"/>
              <a:t>Impact of error “waves” on horizontal orbit</a:t>
            </a:r>
          </a:p>
          <a:p>
            <a:endParaRPr lang="en-US" sz="1920" dirty="0"/>
          </a:p>
          <a:p>
            <a:r>
              <a:rPr lang="en-US" sz="1920" dirty="0"/>
              <a:t>At a wavelength of L/128~6m</a:t>
            </a:r>
          </a:p>
          <a:p>
            <a:r>
              <a:rPr lang="en-US" sz="1920" dirty="0"/>
              <a:t>30um errors amplitude give </a:t>
            </a:r>
          </a:p>
          <a:p>
            <a:r>
              <a:rPr lang="en-US" sz="1920" dirty="0"/>
              <a:t>30 um residual orbit distortion.</a:t>
            </a:r>
          </a:p>
          <a:p>
            <a:r>
              <a:rPr lang="en-US" sz="1920" dirty="0"/>
              <a:t>At a wavelength of L/2~422m </a:t>
            </a:r>
          </a:p>
          <a:p>
            <a:r>
              <a:rPr lang="en-US" sz="1920" dirty="0"/>
              <a:t>7mm errors amplitude give </a:t>
            </a:r>
          </a:p>
          <a:p>
            <a:r>
              <a:rPr lang="en-US" sz="1920" dirty="0"/>
              <a:t>30 um residual orbit distortion.</a:t>
            </a:r>
          </a:p>
          <a:p>
            <a:endParaRPr lang="en-US" sz="1920" dirty="0"/>
          </a:p>
        </p:txBody>
      </p:sp>
      <p:sp>
        <p:nvSpPr>
          <p:cNvPr id="3" name="Rectangle 2">
            <a:extLst>
              <a:ext uri="{FF2B5EF4-FFF2-40B4-BE49-F238E27FC236}">
                <a16:creationId xmlns:a16="http://schemas.microsoft.com/office/drawing/2014/main" id="{061D24ED-416E-D34A-BFA3-2E6B01E2DE70}"/>
              </a:ext>
            </a:extLst>
          </p:cNvPr>
          <p:cNvSpPr/>
          <p:nvPr/>
        </p:nvSpPr>
        <p:spPr>
          <a:xfrm>
            <a:off x="10344472" y="6295125"/>
            <a:ext cx="889987" cy="261610"/>
          </a:xfrm>
          <a:prstGeom prst="rect">
            <a:avLst/>
          </a:prstGeom>
        </p:spPr>
        <p:txBody>
          <a:bodyPr wrap="none">
            <a:spAutoFit/>
          </a:bodyPr>
          <a:lstStyle/>
          <a:p>
            <a:r>
              <a:rPr lang="en-US" sz="1100" dirty="0"/>
              <a:t>26/07/2013</a:t>
            </a:r>
          </a:p>
        </p:txBody>
      </p:sp>
      <p:sp>
        <p:nvSpPr>
          <p:cNvPr id="9" name="Slide Number Placeholder 8">
            <a:extLst>
              <a:ext uri="{FF2B5EF4-FFF2-40B4-BE49-F238E27FC236}">
                <a16:creationId xmlns:a16="http://schemas.microsoft.com/office/drawing/2014/main" id="{B2EBB8A1-1408-B442-908B-75EEC232EC9A}"/>
              </a:ext>
            </a:extLst>
          </p:cNvPr>
          <p:cNvSpPr>
            <a:spLocks noGrp="1"/>
          </p:cNvSpPr>
          <p:nvPr>
            <p:ph type="sldNum" sz="quarter" idx="11"/>
          </p:nvPr>
        </p:nvSpPr>
        <p:spPr/>
        <p:txBody>
          <a:bodyPr/>
          <a:lstStyle/>
          <a:p>
            <a:r>
              <a:rPr lang="fr-FR"/>
              <a:t>Page </a:t>
            </a:r>
            <a:fld id="{733122C9-A0B9-462F-8757-0847AD287B63}" type="slidenum">
              <a:rPr lang="fr-FR" smtClean="0"/>
              <a:pPr/>
              <a:t>11</a:t>
            </a:fld>
            <a:endParaRPr lang="fr-FR" dirty="0"/>
          </a:p>
        </p:txBody>
      </p:sp>
      <p:sp>
        <p:nvSpPr>
          <p:cNvPr id="4" name="TextBox 3">
            <a:extLst>
              <a:ext uri="{FF2B5EF4-FFF2-40B4-BE49-F238E27FC236}">
                <a16:creationId xmlns:a16="http://schemas.microsoft.com/office/drawing/2014/main" id="{791840BC-E152-5B4F-A05B-D55A3AA0B709}"/>
              </a:ext>
            </a:extLst>
          </p:cNvPr>
          <p:cNvSpPr txBox="1"/>
          <p:nvPr/>
        </p:nvSpPr>
        <p:spPr>
          <a:xfrm>
            <a:off x="6224112" y="4759718"/>
            <a:ext cx="4120360" cy="646331"/>
          </a:xfrm>
          <a:prstGeom prst="rect">
            <a:avLst/>
          </a:prstGeom>
          <a:solidFill>
            <a:schemeClr val="bg2">
              <a:lumMod val="20000"/>
              <a:lumOff val="80000"/>
            </a:schemeClr>
          </a:solidFill>
          <a:ln>
            <a:solidFill>
              <a:schemeClr val="bg2">
                <a:lumMod val="60000"/>
                <a:lumOff val="40000"/>
              </a:schemeClr>
            </a:solidFill>
          </a:ln>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dirty="0">
                <a:solidFill>
                  <a:srgbClr val="C00000"/>
                </a:solidFill>
              </a:rPr>
              <a:t>SLOW, LARGE VARIATIONS HAVE LIMITED IMPACT ON THE OPTICS</a:t>
            </a:r>
          </a:p>
        </p:txBody>
      </p:sp>
      <p:sp>
        <p:nvSpPr>
          <p:cNvPr id="5" name="Footer Placeholder 4">
            <a:extLst>
              <a:ext uri="{FF2B5EF4-FFF2-40B4-BE49-F238E27FC236}">
                <a16:creationId xmlns:a16="http://schemas.microsoft.com/office/drawing/2014/main" id="{01797DFE-3E28-9C41-AE4C-6A890FDAA29C}"/>
              </a:ext>
            </a:extLst>
          </p:cNvPr>
          <p:cNvSpPr>
            <a:spLocks noGrp="1"/>
          </p:cNvSpPr>
          <p:nvPr>
            <p:ph type="ftr" sz="quarter" idx="12"/>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1830299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The measured position of the lattice</a:t>
            </a:r>
            <a:endParaRPr lang="en-GB" dirty="0"/>
          </a:p>
        </p:txBody>
      </p:sp>
      <p:grpSp>
        <p:nvGrpSpPr>
          <p:cNvPr id="14" name="Group 13"/>
          <p:cNvGrpSpPr/>
          <p:nvPr/>
        </p:nvGrpSpPr>
        <p:grpSpPr>
          <a:xfrm>
            <a:off x="1415480" y="1395542"/>
            <a:ext cx="9884160" cy="4625746"/>
            <a:chOff x="727200" y="802062"/>
            <a:chExt cx="8236800" cy="3854788"/>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200" y="802062"/>
              <a:ext cx="8236800" cy="3854788"/>
            </a:xfrm>
            <a:prstGeom prst="rect">
              <a:avLst/>
            </a:prstGeom>
          </p:spPr>
        </p:pic>
        <p:sp>
          <p:nvSpPr>
            <p:cNvPr id="11" name="TextBox 10"/>
            <p:cNvSpPr txBox="1"/>
            <p:nvPr/>
          </p:nvSpPr>
          <p:spPr>
            <a:xfrm>
              <a:off x="3851920" y="2281436"/>
              <a:ext cx="784403" cy="292387"/>
            </a:xfrm>
            <a:prstGeom prst="rect">
              <a:avLst/>
            </a:prstGeom>
            <a:noFill/>
          </p:spPr>
          <p:txBody>
            <a:bodyPr wrap="none" rtlCol="0">
              <a:spAutoFit/>
            </a:bodyPr>
            <a:lstStyle/>
            <a:p>
              <a:r>
                <a:rPr lang="en-US" sz="1680" dirty="0">
                  <a:solidFill>
                    <a:srgbClr val="C00000"/>
                  </a:solidFill>
                </a:rPr>
                <a:t>nominal</a:t>
              </a:r>
              <a:endParaRPr lang="en-GB" sz="1680" dirty="0">
                <a:solidFill>
                  <a:srgbClr val="C00000"/>
                </a:solidFill>
              </a:endParaRPr>
            </a:p>
          </p:txBody>
        </p:sp>
        <p:sp>
          <p:nvSpPr>
            <p:cNvPr id="12" name="TextBox 11"/>
            <p:cNvSpPr txBox="1"/>
            <p:nvPr/>
          </p:nvSpPr>
          <p:spPr>
            <a:xfrm>
              <a:off x="3200123" y="2929508"/>
              <a:ext cx="713604" cy="292387"/>
            </a:xfrm>
            <a:prstGeom prst="rect">
              <a:avLst/>
            </a:prstGeom>
            <a:noFill/>
          </p:spPr>
          <p:txBody>
            <a:bodyPr wrap="none" rtlCol="0">
              <a:spAutoFit/>
            </a:bodyPr>
            <a:lstStyle/>
            <a:p>
              <a:r>
                <a:rPr lang="en-US" sz="1680" dirty="0">
                  <a:solidFill>
                    <a:schemeClr val="accent1"/>
                  </a:solidFill>
                </a:rPr>
                <a:t>current</a:t>
              </a:r>
              <a:endParaRPr lang="en-GB" sz="1680" dirty="0">
                <a:solidFill>
                  <a:schemeClr val="accent1"/>
                </a:solidFill>
              </a:endParaRPr>
            </a:p>
          </p:txBody>
        </p:sp>
      </p:grpSp>
      <p:sp>
        <p:nvSpPr>
          <p:cNvPr id="2" name="Footer Placeholder 1">
            <a:extLst>
              <a:ext uri="{FF2B5EF4-FFF2-40B4-BE49-F238E27FC236}">
                <a16:creationId xmlns:a16="http://schemas.microsoft.com/office/drawing/2014/main" id="{47139D3E-6ADA-214C-89E5-F4A8B1073BE6}"/>
              </a:ext>
            </a:extLst>
          </p:cNvPr>
          <p:cNvSpPr>
            <a:spLocks noGrp="1"/>
          </p:cNvSpPr>
          <p:nvPr>
            <p:ph type="ftr" sz="quarter" idx="12"/>
          </p:nvPr>
        </p:nvSpPr>
        <p:spPr/>
        <p:txBody>
          <a:bodyPr/>
          <a:lstStyle/>
          <a:p>
            <a:r>
              <a:rPr lang="fr-FR"/>
              <a:t>FCC week | Paris | June 2022 | S.M.Liuzzo et al.</a:t>
            </a:r>
            <a:endParaRPr lang="fr-FR" dirty="0"/>
          </a:p>
        </p:txBody>
      </p:sp>
      <p:sp>
        <p:nvSpPr>
          <p:cNvPr id="3" name="Slide Number Placeholder 2">
            <a:extLst>
              <a:ext uri="{FF2B5EF4-FFF2-40B4-BE49-F238E27FC236}">
                <a16:creationId xmlns:a16="http://schemas.microsoft.com/office/drawing/2014/main" id="{5BACFF34-B31A-2D44-AFFA-1BD3224F2351}"/>
              </a:ext>
            </a:extLst>
          </p:cNvPr>
          <p:cNvSpPr>
            <a:spLocks noGrp="1"/>
          </p:cNvSpPr>
          <p:nvPr>
            <p:ph type="sldNum" sz="quarter" idx="11"/>
          </p:nvPr>
        </p:nvSpPr>
        <p:spPr/>
        <p:txBody>
          <a:bodyPr/>
          <a:lstStyle/>
          <a:p>
            <a:r>
              <a:rPr lang="fr-FR"/>
              <a:t>Page </a:t>
            </a:r>
            <a:fld id="{733122C9-A0B9-462F-8757-0847AD287B63}" type="slidenum">
              <a:rPr lang="fr-FR" smtClean="0"/>
              <a:pPr/>
              <a:t>12</a:t>
            </a:fld>
            <a:endParaRPr lang="fr-FR" dirty="0"/>
          </a:p>
        </p:txBody>
      </p:sp>
      <p:sp>
        <p:nvSpPr>
          <p:cNvPr id="15" name="TextBox 14">
            <a:extLst>
              <a:ext uri="{FF2B5EF4-FFF2-40B4-BE49-F238E27FC236}">
                <a16:creationId xmlns:a16="http://schemas.microsoft.com/office/drawing/2014/main" id="{A4220D29-56AC-0B42-BBFA-16301FB42850}"/>
              </a:ext>
            </a:extLst>
          </p:cNvPr>
          <p:cNvSpPr txBox="1"/>
          <p:nvPr/>
        </p:nvSpPr>
        <p:spPr>
          <a:xfrm>
            <a:off x="3219964" y="808207"/>
            <a:ext cx="6408712"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b="1" dirty="0"/>
              <a:t>This is where the machine is. Let’s use this information!</a:t>
            </a:r>
          </a:p>
        </p:txBody>
      </p:sp>
      <p:sp>
        <p:nvSpPr>
          <p:cNvPr id="4" name="TextBox 3">
            <a:extLst>
              <a:ext uri="{FF2B5EF4-FFF2-40B4-BE49-F238E27FC236}">
                <a16:creationId xmlns:a16="http://schemas.microsoft.com/office/drawing/2014/main" id="{C6C0CEA6-E8BD-E04A-A610-0A7EAE8551B8}"/>
              </a:ext>
            </a:extLst>
          </p:cNvPr>
          <p:cNvSpPr txBox="1"/>
          <p:nvPr/>
        </p:nvSpPr>
        <p:spPr>
          <a:xfrm>
            <a:off x="4487984" y="4161040"/>
            <a:ext cx="1967205" cy="369332"/>
          </a:xfrm>
          <a:prstGeom prst="rect">
            <a:avLst/>
          </a:prstGeom>
          <a:noFill/>
        </p:spPr>
        <p:txBody>
          <a:bodyPr wrap="none" rtlCol="0">
            <a:spAutoFit/>
          </a:bodyPr>
          <a:lstStyle/>
          <a:p>
            <a:r>
              <a:rPr lang="en-US" dirty="0"/>
              <a:t>ESRF 1994-2018</a:t>
            </a:r>
          </a:p>
        </p:txBody>
      </p:sp>
      <p:sp>
        <p:nvSpPr>
          <p:cNvPr id="16" name="TextBox 15">
            <a:extLst>
              <a:ext uri="{FF2B5EF4-FFF2-40B4-BE49-F238E27FC236}">
                <a16:creationId xmlns:a16="http://schemas.microsoft.com/office/drawing/2014/main" id="{EDA0A199-8E2D-3B43-B3B8-6B199E3F45E4}"/>
              </a:ext>
            </a:extLst>
          </p:cNvPr>
          <p:cNvSpPr txBox="1"/>
          <p:nvPr/>
        </p:nvSpPr>
        <p:spPr>
          <a:xfrm>
            <a:off x="4487984" y="4404116"/>
            <a:ext cx="6053517" cy="369332"/>
          </a:xfrm>
          <a:prstGeom prst="rect">
            <a:avLst/>
          </a:prstGeom>
          <a:noFill/>
        </p:spPr>
        <p:txBody>
          <a:bodyPr wrap="none" rtlCol="0">
            <a:spAutoFit/>
          </a:bodyPr>
          <a:lstStyle/>
          <a:p>
            <a:r>
              <a:rPr lang="en-US" dirty="0"/>
              <a:t>EBS 2019-?? </a:t>
            </a:r>
            <a:r>
              <a:rPr lang="en-US" sz="1200" dirty="0">
                <a:solidFill>
                  <a:schemeClr val="bg1">
                    <a:lumMod val="65000"/>
                  </a:schemeClr>
                </a:solidFill>
              </a:rPr>
              <a:t>We placed EBS where the old SR used to be. Everyone is happy.</a:t>
            </a:r>
          </a:p>
        </p:txBody>
      </p:sp>
    </p:spTree>
    <p:extLst>
      <p:ext uri="{BB962C8B-B14F-4D97-AF65-F5344CB8AC3E}">
        <p14:creationId xmlns:p14="http://schemas.microsoft.com/office/powerpoint/2010/main" val="3620066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Alignment survey errors, option 3 (the modern way): simulated surveys </a:t>
            </a:r>
            <a:r>
              <a:rPr lang="en-US" sz="1100" dirty="0"/>
              <a:t>(replacement of existing SR)</a:t>
            </a:r>
            <a:endParaRPr lang="en-GB" dirty="0"/>
          </a:p>
        </p:txBody>
      </p:sp>
      <p:grpSp>
        <p:nvGrpSpPr>
          <p:cNvPr id="13" name="Group 12"/>
          <p:cNvGrpSpPr/>
          <p:nvPr/>
        </p:nvGrpSpPr>
        <p:grpSpPr>
          <a:xfrm>
            <a:off x="1482241" y="747360"/>
            <a:ext cx="9884160" cy="5360338"/>
            <a:chOff x="-4554" y="507115"/>
            <a:chExt cx="9636835" cy="5014681"/>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425" y="3026248"/>
              <a:ext cx="4795971" cy="2495548"/>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9362" y="507115"/>
              <a:ext cx="4792919" cy="2519133"/>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54" y="507115"/>
              <a:ext cx="4850154" cy="2511195"/>
            </a:xfrm>
            <a:prstGeom prst="rect">
              <a:avLst/>
            </a:prstGeom>
          </p:spPr>
        </p:pic>
      </p:grpSp>
      <p:sp>
        <p:nvSpPr>
          <p:cNvPr id="14" name="TextBox 13"/>
          <p:cNvSpPr txBox="1"/>
          <p:nvPr/>
        </p:nvSpPr>
        <p:spPr>
          <a:xfrm>
            <a:off x="6489262" y="3517105"/>
            <a:ext cx="4838352" cy="2751522"/>
          </a:xfrm>
          <a:prstGeom prst="rect">
            <a:avLst/>
          </a:prstGeom>
          <a:noFill/>
        </p:spPr>
        <p:txBody>
          <a:bodyPr wrap="square" rtlCol="0">
            <a:spAutoFit/>
          </a:bodyPr>
          <a:lstStyle/>
          <a:p>
            <a:r>
              <a:rPr lang="en-US" sz="2160" dirty="0"/>
              <a:t>Simulated survey errors about the current position of the lattice.</a:t>
            </a:r>
          </a:p>
          <a:p>
            <a:endParaRPr lang="en-US" sz="2160" dirty="0"/>
          </a:p>
          <a:p>
            <a:r>
              <a:rPr lang="en-US" sz="2160" dirty="0"/>
              <a:t>Rotations are random, but for a 21urad systematic outward tilt.</a:t>
            </a:r>
          </a:p>
          <a:p>
            <a:endParaRPr lang="en-US" sz="2160" dirty="0"/>
          </a:p>
          <a:p>
            <a:r>
              <a:rPr lang="en-US" sz="2160" dirty="0"/>
              <a:t>Data provided in 320 points for the current lattice.</a:t>
            </a:r>
            <a:endParaRPr lang="en-GB" sz="2160" dirty="0"/>
          </a:p>
        </p:txBody>
      </p:sp>
      <p:sp>
        <p:nvSpPr>
          <p:cNvPr id="3" name="Rectangle 2">
            <a:extLst>
              <a:ext uri="{FF2B5EF4-FFF2-40B4-BE49-F238E27FC236}">
                <a16:creationId xmlns:a16="http://schemas.microsoft.com/office/drawing/2014/main" id="{77626215-91FE-0643-A543-09BBD7958D9D}"/>
              </a:ext>
            </a:extLst>
          </p:cNvPr>
          <p:cNvSpPr/>
          <p:nvPr/>
        </p:nvSpPr>
        <p:spPr>
          <a:xfrm>
            <a:off x="8883866" y="6465572"/>
            <a:ext cx="889987" cy="261610"/>
          </a:xfrm>
          <a:prstGeom prst="rect">
            <a:avLst/>
          </a:prstGeom>
        </p:spPr>
        <p:txBody>
          <a:bodyPr wrap="none">
            <a:spAutoFit/>
          </a:bodyPr>
          <a:lstStyle/>
          <a:p>
            <a:r>
              <a:rPr lang="en-US" sz="1100"/>
              <a:t>26/07/2013</a:t>
            </a:r>
          </a:p>
        </p:txBody>
      </p:sp>
      <p:sp>
        <p:nvSpPr>
          <p:cNvPr id="8" name="Slide Number Placeholder 7">
            <a:extLst>
              <a:ext uri="{FF2B5EF4-FFF2-40B4-BE49-F238E27FC236}">
                <a16:creationId xmlns:a16="http://schemas.microsoft.com/office/drawing/2014/main" id="{18F5142B-C87F-0D47-AC00-7E22029D469E}"/>
              </a:ext>
            </a:extLst>
          </p:cNvPr>
          <p:cNvSpPr>
            <a:spLocks noGrp="1"/>
          </p:cNvSpPr>
          <p:nvPr>
            <p:ph type="sldNum" sz="quarter" idx="11"/>
          </p:nvPr>
        </p:nvSpPr>
        <p:spPr/>
        <p:txBody>
          <a:bodyPr/>
          <a:lstStyle/>
          <a:p>
            <a:r>
              <a:rPr lang="fr-FR"/>
              <a:t>Page </a:t>
            </a:r>
            <a:fld id="{733122C9-A0B9-462F-8757-0847AD287B63}" type="slidenum">
              <a:rPr lang="fr-FR" smtClean="0"/>
              <a:pPr/>
              <a:t>13</a:t>
            </a:fld>
            <a:endParaRPr lang="fr-FR" dirty="0"/>
          </a:p>
        </p:txBody>
      </p:sp>
      <p:sp>
        <p:nvSpPr>
          <p:cNvPr id="5" name="Right Arrow 4">
            <a:extLst>
              <a:ext uri="{FF2B5EF4-FFF2-40B4-BE49-F238E27FC236}">
                <a16:creationId xmlns:a16="http://schemas.microsoft.com/office/drawing/2014/main" id="{8AA27A5A-E428-7D43-BA3B-E27B9840A9FA}"/>
              </a:ext>
            </a:extLst>
          </p:cNvPr>
          <p:cNvSpPr/>
          <p:nvPr/>
        </p:nvSpPr>
        <p:spPr>
          <a:xfrm rot="1606458">
            <a:off x="2547999" y="1390159"/>
            <a:ext cx="1293710" cy="484632"/>
          </a:xfrm>
          <a:prstGeom prst="rightArrow">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50 cases</a:t>
            </a:r>
          </a:p>
        </p:txBody>
      </p:sp>
      <p:sp>
        <p:nvSpPr>
          <p:cNvPr id="4" name="TextBox 3">
            <a:extLst>
              <a:ext uri="{FF2B5EF4-FFF2-40B4-BE49-F238E27FC236}">
                <a16:creationId xmlns:a16="http://schemas.microsoft.com/office/drawing/2014/main" id="{DD4091B9-5F12-464C-8ECB-C9C2191B3013}"/>
              </a:ext>
            </a:extLst>
          </p:cNvPr>
          <p:cNvSpPr txBox="1"/>
          <p:nvPr/>
        </p:nvSpPr>
        <p:spPr>
          <a:xfrm>
            <a:off x="239349" y="675286"/>
            <a:ext cx="3642167"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b="1" dirty="0"/>
              <a:t>WHERE WILL THE SR BE </a:t>
            </a:r>
          </a:p>
          <a:p>
            <a:r>
              <a:rPr lang="en-US" b="1" dirty="0"/>
              <a:t>if we remove it and reinstall it?</a:t>
            </a:r>
          </a:p>
        </p:txBody>
      </p:sp>
      <p:sp>
        <p:nvSpPr>
          <p:cNvPr id="6" name="TextBox 5">
            <a:extLst>
              <a:ext uri="{FF2B5EF4-FFF2-40B4-BE49-F238E27FC236}">
                <a16:creationId xmlns:a16="http://schemas.microsoft.com/office/drawing/2014/main" id="{D2EA88B3-02D7-DA4B-A958-B9ADFBE60298}"/>
              </a:ext>
            </a:extLst>
          </p:cNvPr>
          <p:cNvSpPr txBox="1"/>
          <p:nvPr/>
        </p:nvSpPr>
        <p:spPr>
          <a:xfrm>
            <a:off x="5039429" y="998451"/>
            <a:ext cx="1184940"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horizontal</a:t>
            </a:r>
          </a:p>
        </p:txBody>
      </p:sp>
      <p:sp>
        <p:nvSpPr>
          <p:cNvPr id="16" name="TextBox 15">
            <a:extLst>
              <a:ext uri="{FF2B5EF4-FFF2-40B4-BE49-F238E27FC236}">
                <a16:creationId xmlns:a16="http://schemas.microsoft.com/office/drawing/2014/main" id="{1B038056-161B-D243-B761-E48A11BB101A}"/>
              </a:ext>
            </a:extLst>
          </p:cNvPr>
          <p:cNvSpPr txBox="1"/>
          <p:nvPr/>
        </p:nvSpPr>
        <p:spPr>
          <a:xfrm>
            <a:off x="7041321" y="998451"/>
            <a:ext cx="3095719"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Longitudinal (electrons path)</a:t>
            </a:r>
          </a:p>
        </p:txBody>
      </p:sp>
      <p:sp>
        <p:nvSpPr>
          <p:cNvPr id="17" name="TextBox 16">
            <a:extLst>
              <a:ext uri="{FF2B5EF4-FFF2-40B4-BE49-F238E27FC236}">
                <a16:creationId xmlns:a16="http://schemas.microsoft.com/office/drawing/2014/main" id="{0B1E3D5D-97B8-984E-A62C-65A7198087D1}"/>
              </a:ext>
            </a:extLst>
          </p:cNvPr>
          <p:cNvSpPr txBox="1"/>
          <p:nvPr/>
        </p:nvSpPr>
        <p:spPr>
          <a:xfrm>
            <a:off x="5174081" y="5229200"/>
            <a:ext cx="915635"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vertical</a:t>
            </a:r>
          </a:p>
        </p:txBody>
      </p:sp>
      <p:sp>
        <p:nvSpPr>
          <p:cNvPr id="9" name="TextBox 8">
            <a:extLst>
              <a:ext uri="{FF2B5EF4-FFF2-40B4-BE49-F238E27FC236}">
                <a16:creationId xmlns:a16="http://schemas.microsoft.com/office/drawing/2014/main" id="{CF9096F6-8786-1A45-A641-7EFE273DDC4C}"/>
              </a:ext>
            </a:extLst>
          </p:cNvPr>
          <p:cNvSpPr txBox="1"/>
          <p:nvPr/>
        </p:nvSpPr>
        <p:spPr>
          <a:xfrm>
            <a:off x="300995" y="3186877"/>
            <a:ext cx="4869090" cy="461665"/>
          </a:xfrm>
          <a:prstGeom prst="rect">
            <a:avLst/>
          </a:prstGeom>
          <a:solidFill>
            <a:schemeClr val="bg2">
              <a:lumMod val="60000"/>
              <a:lumOff val="40000"/>
            </a:schemeClr>
          </a:solidFill>
          <a:ln>
            <a:solidFill>
              <a:schemeClr val="bg2"/>
            </a:solidFill>
          </a:ln>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2400" b="1" dirty="0">
                <a:solidFill>
                  <a:schemeClr val="accent5"/>
                </a:solidFill>
              </a:rPr>
              <a:t>DATA from ALIGNMENT GROUP</a:t>
            </a:r>
          </a:p>
        </p:txBody>
      </p:sp>
      <p:sp>
        <p:nvSpPr>
          <p:cNvPr id="18" name="Footer Placeholder 17">
            <a:extLst>
              <a:ext uri="{FF2B5EF4-FFF2-40B4-BE49-F238E27FC236}">
                <a16:creationId xmlns:a16="http://schemas.microsoft.com/office/drawing/2014/main" id="{86506E09-32BD-CB4C-89ED-CE41E754C32C}"/>
              </a:ext>
            </a:extLst>
          </p:cNvPr>
          <p:cNvSpPr>
            <a:spLocks noGrp="1"/>
          </p:cNvSpPr>
          <p:nvPr>
            <p:ph type="ftr" sz="quarter" idx="12"/>
          </p:nvPr>
        </p:nvSpPr>
        <p:spPr/>
        <p:txBody>
          <a:bodyPr/>
          <a:lstStyle/>
          <a:p>
            <a:r>
              <a:rPr lang="fr-FR"/>
              <a:t>FCC week | Paris | June 2022 | S.M.Liuzzo et al.</a:t>
            </a:r>
            <a:endParaRPr lang="fr-FR" dirty="0"/>
          </a:p>
        </p:txBody>
      </p:sp>
      <p:sp>
        <p:nvSpPr>
          <p:cNvPr id="20" name="TextBox 19">
            <a:extLst>
              <a:ext uri="{FF2B5EF4-FFF2-40B4-BE49-F238E27FC236}">
                <a16:creationId xmlns:a16="http://schemas.microsoft.com/office/drawing/2014/main" id="{AF85255A-82BE-874A-88DA-861F52D11C12}"/>
              </a:ext>
            </a:extLst>
          </p:cNvPr>
          <p:cNvSpPr txBox="1"/>
          <p:nvPr/>
        </p:nvSpPr>
        <p:spPr>
          <a:xfrm>
            <a:off x="1888663" y="2710184"/>
            <a:ext cx="1992853" cy="369332"/>
          </a:xfrm>
          <a:prstGeom prst="rect">
            <a:avLst/>
          </a:prstGeom>
          <a:noFill/>
        </p:spPr>
        <p:txBody>
          <a:bodyPr wrap="none" rtlCol="0">
            <a:spAutoFit/>
          </a:bodyPr>
          <a:lstStyle/>
          <a:p>
            <a:r>
              <a:rPr lang="en-US" dirty="0" err="1"/>
              <a:t>D.Martin</a:t>
            </a:r>
            <a:r>
              <a:rPr lang="en-US" dirty="0"/>
              <a:t>, </a:t>
            </a:r>
            <a:r>
              <a:rPr lang="en-US" dirty="0" err="1"/>
              <a:t>G.Gatta</a:t>
            </a:r>
            <a:endParaRPr lang="en-US" dirty="0"/>
          </a:p>
        </p:txBody>
      </p:sp>
      <p:sp>
        <p:nvSpPr>
          <p:cNvPr id="21" name="TextBox 20">
            <a:extLst>
              <a:ext uri="{FF2B5EF4-FFF2-40B4-BE49-F238E27FC236}">
                <a16:creationId xmlns:a16="http://schemas.microsoft.com/office/drawing/2014/main" id="{A0BCA2B7-AAF1-CE4B-8081-95063D73D434}"/>
              </a:ext>
            </a:extLst>
          </p:cNvPr>
          <p:cNvSpPr txBox="1"/>
          <p:nvPr/>
        </p:nvSpPr>
        <p:spPr>
          <a:xfrm>
            <a:off x="1883979" y="5413866"/>
            <a:ext cx="1992853" cy="369332"/>
          </a:xfrm>
          <a:prstGeom prst="rect">
            <a:avLst/>
          </a:prstGeom>
          <a:noFill/>
        </p:spPr>
        <p:txBody>
          <a:bodyPr wrap="none" rtlCol="0">
            <a:spAutoFit/>
          </a:bodyPr>
          <a:lstStyle/>
          <a:p>
            <a:r>
              <a:rPr lang="en-US" dirty="0" err="1"/>
              <a:t>D.Martin</a:t>
            </a:r>
            <a:r>
              <a:rPr lang="en-US" dirty="0"/>
              <a:t>, </a:t>
            </a:r>
            <a:r>
              <a:rPr lang="en-US" dirty="0" err="1"/>
              <a:t>G.Gatta</a:t>
            </a:r>
            <a:endParaRPr lang="en-US" dirty="0"/>
          </a:p>
        </p:txBody>
      </p:sp>
      <p:sp>
        <p:nvSpPr>
          <p:cNvPr id="22" name="TextBox 21">
            <a:extLst>
              <a:ext uri="{FF2B5EF4-FFF2-40B4-BE49-F238E27FC236}">
                <a16:creationId xmlns:a16="http://schemas.microsoft.com/office/drawing/2014/main" id="{C506DC79-43C9-5743-BC7B-0575FAFD6740}"/>
              </a:ext>
            </a:extLst>
          </p:cNvPr>
          <p:cNvSpPr txBox="1"/>
          <p:nvPr/>
        </p:nvSpPr>
        <p:spPr>
          <a:xfrm>
            <a:off x="9328859" y="2807516"/>
            <a:ext cx="1992853" cy="369332"/>
          </a:xfrm>
          <a:prstGeom prst="rect">
            <a:avLst/>
          </a:prstGeom>
          <a:noFill/>
        </p:spPr>
        <p:txBody>
          <a:bodyPr wrap="none" rtlCol="0">
            <a:spAutoFit/>
          </a:bodyPr>
          <a:lstStyle/>
          <a:p>
            <a:r>
              <a:rPr lang="en-US" dirty="0" err="1"/>
              <a:t>D.Martin</a:t>
            </a:r>
            <a:r>
              <a:rPr lang="en-US" dirty="0"/>
              <a:t>, </a:t>
            </a:r>
            <a:r>
              <a:rPr lang="en-US" dirty="0" err="1"/>
              <a:t>G.Gatta</a:t>
            </a:r>
            <a:endParaRPr lang="en-US" dirty="0"/>
          </a:p>
        </p:txBody>
      </p:sp>
      <p:sp>
        <p:nvSpPr>
          <p:cNvPr id="7" name="TextBox 6">
            <a:extLst>
              <a:ext uri="{FF2B5EF4-FFF2-40B4-BE49-F238E27FC236}">
                <a16:creationId xmlns:a16="http://schemas.microsoft.com/office/drawing/2014/main" id="{75600FA4-0836-A343-9C56-27D24926B94D}"/>
              </a:ext>
            </a:extLst>
          </p:cNvPr>
          <p:cNvSpPr txBox="1"/>
          <p:nvPr/>
        </p:nvSpPr>
        <p:spPr>
          <a:xfrm>
            <a:off x="5188117" y="6322421"/>
            <a:ext cx="2232406" cy="369332"/>
          </a:xfrm>
          <a:prstGeom prst="rect">
            <a:avLst/>
          </a:prstGeom>
          <a:noFill/>
        </p:spPr>
        <p:txBody>
          <a:bodyPr wrap="none" rtlCol="0">
            <a:spAutoFit/>
          </a:bodyPr>
          <a:lstStyle/>
          <a:p>
            <a:r>
              <a:rPr lang="en-US" dirty="0"/>
              <a:t>Idea by </a:t>
            </a:r>
            <a:r>
              <a:rPr lang="en-US" dirty="0" err="1"/>
              <a:t>P.Riamondi</a:t>
            </a:r>
            <a:endParaRPr lang="en-US" dirty="0"/>
          </a:p>
        </p:txBody>
      </p:sp>
    </p:spTree>
    <p:extLst>
      <p:ext uri="{BB962C8B-B14F-4D97-AF65-F5344CB8AC3E}">
        <p14:creationId xmlns:p14="http://schemas.microsoft.com/office/powerpoint/2010/main" val="513718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Dynamic aperture and lifetime </a:t>
            </a:r>
            <a:endParaRPr lang="en-GB" dirty="0"/>
          </a:p>
        </p:txBody>
      </p:sp>
      <p:sp>
        <p:nvSpPr>
          <p:cNvPr id="3" name="Content Placeholder 2"/>
          <p:cNvSpPr>
            <a:spLocks noGrp="1"/>
          </p:cNvSpPr>
          <p:nvPr>
            <p:ph idx="1"/>
          </p:nvPr>
        </p:nvSpPr>
        <p:spPr/>
        <p:txBody>
          <a:bodyPr/>
          <a:lstStyle/>
          <a:p>
            <a:r>
              <a:rPr lang="en-US" dirty="0"/>
              <a:t>The above curves are interpolated to set the errors in the S28A lattice. </a:t>
            </a:r>
            <a:endParaRPr lang="en-GB" dirty="0"/>
          </a:p>
        </p:txBody>
      </p:sp>
      <p:grpSp>
        <p:nvGrpSpPr>
          <p:cNvPr id="19" name="Group 18"/>
          <p:cNvGrpSpPr/>
          <p:nvPr/>
        </p:nvGrpSpPr>
        <p:grpSpPr>
          <a:xfrm>
            <a:off x="414949" y="1482438"/>
            <a:ext cx="7832029" cy="5061605"/>
            <a:chOff x="485659" y="1122612"/>
            <a:chExt cx="6526691" cy="4218004"/>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4176" t="7103" r="33612"/>
            <a:stretch/>
          </p:blipFill>
          <p:spPr>
            <a:xfrm>
              <a:off x="485659" y="1122612"/>
              <a:ext cx="6526691" cy="4218004"/>
            </a:xfrm>
            <a:prstGeom prst="rect">
              <a:avLst/>
            </a:prstGeom>
          </p:spPr>
        </p:pic>
        <p:grpSp>
          <p:nvGrpSpPr>
            <p:cNvPr id="18" name="Group 17"/>
            <p:cNvGrpSpPr/>
            <p:nvPr/>
          </p:nvGrpSpPr>
          <p:grpSpPr>
            <a:xfrm>
              <a:off x="1979712" y="1489348"/>
              <a:ext cx="3238398" cy="3096344"/>
              <a:chOff x="1979712" y="1489348"/>
              <a:chExt cx="3238398" cy="3096344"/>
            </a:xfrm>
          </p:grpSpPr>
          <p:cxnSp>
            <p:nvCxnSpPr>
              <p:cNvPr id="12" name="Straight Connector 11"/>
              <p:cNvCxnSpPr/>
              <p:nvPr/>
            </p:nvCxnSpPr>
            <p:spPr>
              <a:xfrm>
                <a:off x="1979712" y="1489348"/>
                <a:ext cx="0" cy="3096344"/>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699792" y="4081636"/>
                <a:ext cx="2518318" cy="353943"/>
              </a:xfrm>
              <a:prstGeom prst="rect">
                <a:avLst/>
              </a:prstGeom>
              <a:noFill/>
              <a:ln>
                <a:solidFill>
                  <a:schemeClr val="accent5"/>
                </a:solidFill>
                <a:prstDash val="dash"/>
              </a:ln>
            </p:spPr>
            <p:txBody>
              <a:bodyPr wrap="none" rtlCol="0">
                <a:spAutoFit/>
              </a:bodyPr>
              <a:lstStyle/>
              <a:p>
                <a:r>
                  <a:rPr lang="en-US" sz="2160" dirty="0"/>
                  <a:t>-10mm (-8.1mm @S3) </a:t>
                </a:r>
                <a:endParaRPr lang="en-GB" sz="2160" dirty="0"/>
              </a:p>
            </p:txBody>
          </p:sp>
          <p:cxnSp>
            <p:nvCxnSpPr>
              <p:cNvPr id="16" name="Straight Arrow Connector 15"/>
              <p:cNvCxnSpPr/>
              <p:nvPr/>
            </p:nvCxnSpPr>
            <p:spPr>
              <a:xfrm flipH="1">
                <a:off x="2029321" y="4266302"/>
                <a:ext cx="670471" cy="0"/>
              </a:xfrm>
              <a:prstGeom prst="straightConnector1">
                <a:avLst/>
              </a:prstGeom>
              <a:ln>
                <a:solidFill>
                  <a:schemeClr val="accent5"/>
                </a:solidFill>
                <a:prstDash val="dash"/>
                <a:tailEnd type="triangle"/>
              </a:ln>
            </p:spPr>
            <p:style>
              <a:lnRef idx="1">
                <a:schemeClr val="accent1"/>
              </a:lnRef>
              <a:fillRef idx="0">
                <a:schemeClr val="accent1"/>
              </a:fillRef>
              <a:effectRef idx="0">
                <a:schemeClr val="accent1"/>
              </a:effectRef>
              <a:fontRef idx="minor">
                <a:schemeClr val="tx1"/>
              </a:fontRef>
            </p:style>
          </p:cxnSp>
        </p:grpSp>
      </p:grpSp>
      <p:sp>
        <p:nvSpPr>
          <p:cNvPr id="14" name="TextBox 13"/>
          <p:cNvSpPr txBox="1"/>
          <p:nvPr/>
        </p:nvSpPr>
        <p:spPr>
          <a:xfrm>
            <a:off x="9083349" y="3482182"/>
            <a:ext cx="2278188" cy="757130"/>
          </a:xfrm>
          <a:prstGeom prst="rect">
            <a:avLst/>
          </a:prstGeom>
          <a:noFill/>
        </p:spPr>
        <p:txBody>
          <a:bodyPr wrap="none" rtlCol="0">
            <a:spAutoFit/>
          </a:bodyPr>
          <a:lstStyle/>
          <a:p>
            <a:r>
              <a:rPr lang="en-US" sz="2160" dirty="0"/>
              <a:t>Lifetime: 16.6h</a:t>
            </a:r>
          </a:p>
          <a:p>
            <a:r>
              <a:rPr lang="en-US" sz="2160" dirty="0"/>
              <a:t>range:[16.4 17.1]</a:t>
            </a:r>
            <a:endParaRPr lang="en-GB" sz="2160" dirty="0"/>
          </a:p>
        </p:txBody>
      </p:sp>
      <p:sp>
        <p:nvSpPr>
          <p:cNvPr id="7" name="Rectangle 6">
            <a:extLst>
              <a:ext uri="{FF2B5EF4-FFF2-40B4-BE49-F238E27FC236}">
                <a16:creationId xmlns:a16="http://schemas.microsoft.com/office/drawing/2014/main" id="{2D24CB54-693E-9549-9296-788A4F09FF16}"/>
              </a:ext>
            </a:extLst>
          </p:cNvPr>
          <p:cNvSpPr/>
          <p:nvPr/>
        </p:nvSpPr>
        <p:spPr>
          <a:xfrm>
            <a:off x="10416480" y="6413238"/>
            <a:ext cx="889987" cy="261610"/>
          </a:xfrm>
          <a:prstGeom prst="rect">
            <a:avLst/>
          </a:prstGeom>
        </p:spPr>
        <p:txBody>
          <a:bodyPr wrap="none">
            <a:spAutoFit/>
          </a:bodyPr>
          <a:lstStyle/>
          <a:p>
            <a:r>
              <a:rPr lang="en-US" sz="1050" dirty="0"/>
              <a:t>26/07/2013</a:t>
            </a:r>
          </a:p>
        </p:txBody>
      </p:sp>
      <p:sp>
        <p:nvSpPr>
          <p:cNvPr id="9" name="TextBox 8">
            <a:extLst>
              <a:ext uri="{FF2B5EF4-FFF2-40B4-BE49-F238E27FC236}">
                <a16:creationId xmlns:a16="http://schemas.microsoft.com/office/drawing/2014/main" id="{E1D26009-34B4-C24D-9709-3401450E16F0}"/>
              </a:ext>
            </a:extLst>
          </p:cNvPr>
          <p:cNvSpPr txBox="1"/>
          <p:nvPr/>
        </p:nvSpPr>
        <p:spPr>
          <a:xfrm>
            <a:off x="9184478" y="4349182"/>
            <a:ext cx="2543632" cy="203132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b="1" dirty="0"/>
              <a:t>MEASURED SURVEY + simulated alignment errors </a:t>
            </a:r>
          </a:p>
          <a:p>
            <a:r>
              <a:rPr lang="en-US" b="1" dirty="0"/>
              <a:t>SET IN THE LATTICE</a:t>
            </a:r>
          </a:p>
          <a:p>
            <a:r>
              <a:rPr lang="en-US" b="1" dirty="0"/>
              <a:t>AND TESTED FOR DA/LIFETIME AFTER CORRECTION</a:t>
            </a:r>
          </a:p>
        </p:txBody>
      </p:sp>
      <p:sp>
        <p:nvSpPr>
          <p:cNvPr id="11" name="Slide Number Placeholder 10">
            <a:extLst>
              <a:ext uri="{FF2B5EF4-FFF2-40B4-BE49-F238E27FC236}">
                <a16:creationId xmlns:a16="http://schemas.microsoft.com/office/drawing/2014/main" id="{F3D6CD65-C93B-2242-9CA8-31577F8B7B7A}"/>
              </a:ext>
            </a:extLst>
          </p:cNvPr>
          <p:cNvSpPr>
            <a:spLocks noGrp="1"/>
          </p:cNvSpPr>
          <p:nvPr>
            <p:ph type="sldNum" sz="quarter" idx="11"/>
          </p:nvPr>
        </p:nvSpPr>
        <p:spPr/>
        <p:txBody>
          <a:bodyPr/>
          <a:lstStyle/>
          <a:p>
            <a:r>
              <a:rPr lang="fr-FR"/>
              <a:t>Page </a:t>
            </a:r>
            <a:fld id="{733122C9-A0B9-462F-8757-0847AD287B63}" type="slidenum">
              <a:rPr lang="fr-FR" smtClean="0"/>
              <a:pPr/>
              <a:t>14</a:t>
            </a:fld>
            <a:endParaRPr lang="fr-FR" dirty="0"/>
          </a:p>
        </p:txBody>
      </p:sp>
      <p:sp>
        <p:nvSpPr>
          <p:cNvPr id="4" name="TextBox 3">
            <a:extLst>
              <a:ext uri="{FF2B5EF4-FFF2-40B4-BE49-F238E27FC236}">
                <a16:creationId xmlns:a16="http://schemas.microsoft.com/office/drawing/2014/main" id="{B349C1D5-4750-A942-8284-995DDE3B4A77}"/>
              </a:ext>
            </a:extLst>
          </p:cNvPr>
          <p:cNvSpPr txBox="1"/>
          <p:nvPr/>
        </p:nvSpPr>
        <p:spPr>
          <a:xfrm>
            <a:off x="3071909" y="4592983"/>
            <a:ext cx="1103700" cy="369332"/>
          </a:xfrm>
          <a:prstGeom prst="rect">
            <a:avLst/>
          </a:prstGeom>
          <a:noFill/>
        </p:spPr>
        <p:txBody>
          <a:bodyPr wrap="none" rtlCol="0">
            <a:spAutoFit/>
          </a:bodyPr>
          <a:lstStyle/>
          <a:p>
            <a:r>
              <a:rPr lang="en-US" dirty="0"/>
              <a:t>TARGET</a:t>
            </a:r>
          </a:p>
        </p:txBody>
      </p:sp>
      <p:grpSp>
        <p:nvGrpSpPr>
          <p:cNvPr id="20" name="Group 19">
            <a:extLst>
              <a:ext uri="{FF2B5EF4-FFF2-40B4-BE49-F238E27FC236}">
                <a16:creationId xmlns:a16="http://schemas.microsoft.com/office/drawing/2014/main" id="{66CD9EBF-68D3-884C-BAD1-0FA96F6EB60A}"/>
              </a:ext>
            </a:extLst>
          </p:cNvPr>
          <p:cNvGrpSpPr/>
          <p:nvPr/>
        </p:nvGrpSpPr>
        <p:grpSpPr>
          <a:xfrm>
            <a:off x="7620156" y="1045622"/>
            <a:ext cx="3935431" cy="1841766"/>
            <a:chOff x="727200" y="802062"/>
            <a:chExt cx="8236800" cy="3854788"/>
          </a:xfrm>
        </p:grpSpPr>
        <p:pic>
          <p:nvPicPr>
            <p:cNvPr id="21" name="Picture 20">
              <a:extLst>
                <a:ext uri="{FF2B5EF4-FFF2-40B4-BE49-F238E27FC236}">
                  <a16:creationId xmlns:a16="http://schemas.microsoft.com/office/drawing/2014/main" id="{71334EBB-6861-CB43-829D-AC73709603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200" y="802062"/>
              <a:ext cx="8236800" cy="3854788"/>
            </a:xfrm>
            <a:prstGeom prst="rect">
              <a:avLst/>
            </a:prstGeom>
          </p:spPr>
        </p:pic>
        <p:sp>
          <p:nvSpPr>
            <p:cNvPr id="22" name="TextBox 21">
              <a:extLst>
                <a:ext uri="{FF2B5EF4-FFF2-40B4-BE49-F238E27FC236}">
                  <a16:creationId xmlns:a16="http://schemas.microsoft.com/office/drawing/2014/main" id="{D9AC4A82-12F9-3647-8AAD-71B742F5F55E}"/>
                </a:ext>
              </a:extLst>
            </p:cNvPr>
            <p:cNvSpPr txBox="1"/>
            <p:nvPr/>
          </p:nvSpPr>
          <p:spPr>
            <a:xfrm>
              <a:off x="3851920" y="2281436"/>
              <a:ext cx="784403" cy="292387"/>
            </a:xfrm>
            <a:prstGeom prst="rect">
              <a:avLst/>
            </a:prstGeom>
            <a:noFill/>
          </p:spPr>
          <p:txBody>
            <a:bodyPr wrap="none" rtlCol="0">
              <a:spAutoFit/>
            </a:bodyPr>
            <a:lstStyle/>
            <a:p>
              <a:r>
                <a:rPr lang="en-US" sz="1680" dirty="0">
                  <a:solidFill>
                    <a:srgbClr val="C00000"/>
                  </a:solidFill>
                </a:rPr>
                <a:t>nominal</a:t>
              </a:r>
              <a:endParaRPr lang="en-GB" sz="1680" dirty="0">
                <a:solidFill>
                  <a:srgbClr val="C00000"/>
                </a:solidFill>
              </a:endParaRPr>
            </a:p>
          </p:txBody>
        </p:sp>
        <p:sp>
          <p:nvSpPr>
            <p:cNvPr id="23" name="TextBox 22">
              <a:extLst>
                <a:ext uri="{FF2B5EF4-FFF2-40B4-BE49-F238E27FC236}">
                  <a16:creationId xmlns:a16="http://schemas.microsoft.com/office/drawing/2014/main" id="{72FE1C95-6A32-764E-A1D5-37313958AABA}"/>
                </a:ext>
              </a:extLst>
            </p:cNvPr>
            <p:cNvSpPr txBox="1"/>
            <p:nvPr/>
          </p:nvSpPr>
          <p:spPr>
            <a:xfrm>
              <a:off x="3200123" y="2929508"/>
              <a:ext cx="713604" cy="292387"/>
            </a:xfrm>
            <a:prstGeom prst="rect">
              <a:avLst/>
            </a:prstGeom>
            <a:noFill/>
          </p:spPr>
          <p:txBody>
            <a:bodyPr wrap="none" rtlCol="0">
              <a:spAutoFit/>
            </a:bodyPr>
            <a:lstStyle/>
            <a:p>
              <a:r>
                <a:rPr lang="en-US" sz="1680" dirty="0">
                  <a:solidFill>
                    <a:schemeClr val="accent1"/>
                  </a:solidFill>
                </a:rPr>
                <a:t>current</a:t>
              </a:r>
              <a:endParaRPr lang="en-GB" sz="1680" dirty="0">
                <a:solidFill>
                  <a:schemeClr val="accent1"/>
                </a:solidFill>
              </a:endParaRPr>
            </a:p>
          </p:txBody>
        </p:sp>
      </p:grpSp>
      <p:cxnSp>
        <p:nvCxnSpPr>
          <p:cNvPr id="24" name="Straight Arrow Connector 23">
            <a:extLst>
              <a:ext uri="{FF2B5EF4-FFF2-40B4-BE49-F238E27FC236}">
                <a16:creationId xmlns:a16="http://schemas.microsoft.com/office/drawing/2014/main" id="{303D7940-46CB-4043-8080-74CFC2EA69FE}"/>
              </a:ext>
            </a:extLst>
          </p:cNvPr>
          <p:cNvCxnSpPr>
            <a:cxnSpLocks/>
          </p:cNvCxnSpPr>
          <p:nvPr/>
        </p:nvCxnSpPr>
        <p:spPr>
          <a:xfrm flipV="1">
            <a:off x="6557088" y="1805231"/>
            <a:ext cx="1644138" cy="244707"/>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sp>
        <p:nvSpPr>
          <p:cNvPr id="25" name="TextBox 24">
            <a:extLst>
              <a:ext uri="{FF2B5EF4-FFF2-40B4-BE49-F238E27FC236}">
                <a16:creationId xmlns:a16="http://schemas.microsoft.com/office/drawing/2014/main" id="{F8BB3915-D02E-D54F-B61F-DA9662095618}"/>
              </a:ext>
            </a:extLst>
          </p:cNvPr>
          <p:cNvSpPr txBox="1"/>
          <p:nvPr/>
        </p:nvSpPr>
        <p:spPr>
          <a:xfrm rot="21058388">
            <a:off x="6275423" y="1459169"/>
            <a:ext cx="2005677"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On the blue curve</a:t>
            </a:r>
          </a:p>
        </p:txBody>
      </p:sp>
      <p:sp>
        <p:nvSpPr>
          <p:cNvPr id="5" name="Footer Placeholder 4">
            <a:extLst>
              <a:ext uri="{FF2B5EF4-FFF2-40B4-BE49-F238E27FC236}">
                <a16:creationId xmlns:a16="http://schemas.microsoft.com/office/drawing/2014/main" id="{24DE5721-3FFE-B645-A1C2-E21A5B016AB7}"/>
              </a:ext>
            </a:extLst>
          </p:cNvPr>
          <p:cNvSpPr>
            <a:spLocks noGrp="1"/>
          </p:cNvSpPr>
          <p:nvPr>
            <p:ph type="ftr" sz="quarter" idx="12"/>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228775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Random errors</a:t>
            </a:r>
            <a:endParaRPr lang="en-GB" dirty="0"/>
          </a:p>
        </p:txBody>
      </p:sp>
      <p:grpSp>
        <p:nvGrpSpPr>
          <p:cNvPr id="12" name="Group 11"/>
          <p:cNvGrpSpPr/>
          <p:nvPr/>
        </p:nvGrpSpPr>
        <p:grpSpPr>
          <a:xfrm>
            <a:off x="856467" y="1546205"/>
            <a:ext cx="7343281" cy="4963264"/>
            <a:chOff x="649041" y="1266738"/>
            <a:chExt cx="6119401" cy="4136053"/>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4326" t="5979" r="33463"/>
            <a:stretch/>
          </p:blipFill>
          <p:spPr>
            <a:xfrm>
              <a:off x="649041" y="1266738"/>
              <a:ext cx="6119401" cy="4136053"/>
            </a:xfrm>
            <a:prstGeom prst="rect">
              <a:avLst/>
            </a:prstGeom>
          </p:spPr>
        </p:pic>
        <p:cxnSp>
          <p:nvCxnSpPr>
            <p:cNvPr id="8" name="Straight Connector 7"/>
            <p:cNvCxnSpPr/>
            <p:nvPr/>
          </p:nvCxnSpPr>
          <p:spPr>
            <a:xfrm>
              <a:off x="1979712" y="1489348"/>
              <a:ext cx="0" cy="309634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699792" y="4081636"/>
              <a:ext cx="2518318" cy="353943"/>
            </a:xfrm>
            <a:prstGeom prst="rect">
              <a:avLst/>
            </a:prstGeom>
            <a:noFill/>
            <a:ln>
              <a:solidFill>
                <a:schemeClr val="accent2"/>
              </a:solidFill>
              <a:prstDash val="dash"/>
            </a:ln>
          </p:spPr>
          <p:txBody>
            <a:bodyPr wrap="none" rtlCol="0">
              <a:spAutoFit/>
            </a:bodyPr>
            <a:lstStyle/>
            <a:p>
              <a:r>
                <a:rPr lang="en-US" sz="2160" dirty="0"/>
                <a:t>-10mm (-8.1mm @S3) </a:t>
              </a:r>
              <a:endParaRPr lang="en-GB" sz="2160" dirty="0"/>
            </a:p>
          </p:txBody>
        </p:sp>
        <p:cxnSp>
          <p:nvCxnSpPr>
            <p:cNvPr id="10" name="Straight Arrow Connector 9"/>
            <p:cNvCxnSpPr/>
            <p:nvPr/>
          </p:nvCxnSpPr>
          <p:spPr>
            <a:xfrm flipH="1">
              <a:off x="2029321" y="4266302"/>
              <a:ext cx="670471" cy="0"/>
            </a:xfrm>
            <a:prstGeom prst="straightConnector1">
              <a:avLst/>
            </a:prstGeom>
            <a:ln>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gr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3285" r="6833"/>
          <a:stretch/>
        </p:blipFill>
        <p:spPr>
          <a:xfrm>
            <a:off x="6960096" y="1614398"/>
            <a:ext cx="4381529" cy="2180112"/>
          </a:xfrm>
          <a:prstGeom prst="rect">
            <a:avLst/>
          </a:prstGeom>
        </p:spPr>
      </p:pic>
      <p:sp>
        <p:nvSpPr>
          <p:cNvPr id="13" name="TextBox 12"/>
          <p:cNvSpPr txBox="1"/>
          <p:nvPr/>
        </p:nvSpPr>
        <p:spPr>
          <a:xfrm>
            <a:off x="8259277" y="4066945"/>
            <a:ext cx="3456384" cy="1421928"/>
          </a:xfrm>
          <a:prstGeom prst="rect">
            <a:avLst/>
          </a:prstGeom>
          <a:noFill/>
        </p:spPr>
        <p:txBody>
          <a:bodyPr wrap="square" rtlCol="0">
            <a:spAutoFit/>
          </a:bodyPr>
          <a:lstStyle/>
          <a:p>
            <a:r>
              <a:rPr lang="en-US" sz="2160" dirty="0"/>
              <a:t>Lifetime goes from 16.6h to about 12h with many lost seeds and increasing range.</a:t>
            </a:r>
            <a:endParaRPr lang="en-GB" sz="2160" dirty="0"/>
          </a:p>
        </p:txBody>
      </p:sp>
      <p:sp>
        <p:nvSpPr>
          <p:cNvPr id="14" name="TextBox 13">
            <a:extLst>
              <a:ext uri="{FF2B5EF4-FFF2-40B4-BE49-F238E27FC236}">
                <a16:creationId xmlns:a16="http://schemas.microsoft.com/office/drawing/2014/main" id="{C8025C16-F7BE-7C48-AE22-4E6242B96FC0}"/>
              </a:ext>
            </a:extLst>
          </p:cNvPr>
          <p:cNvSpPr txBox="1"/>
          <p:nvPr/>
        </p:nvSpPr>
        <p:spPr>
          <a:xfrm>
            <a:off x="8221297" y="5632697"/>
            <a:ext cx="3551354" cy="107721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1600" b="1" dirty="0"/>
              <a:t>As above + RANDOM ERRORS SET IN THE LATTICE</a:t>
            </a:r>
          </a:p>
          <a:p>
            <a:r>
              <a:rPr lang="en-US" sz="1600" b="1" dirty="0"/>
              <a:t>AND TESTED FOR DA/LIFETIME AFTER CORRECTION</a:t>
            </a:r>
          </a:p>
        </p:txBody>
      </p:sp>
      <p:sp>
        <p:nvSpPr>
          <p:cNvPr id="18" name="Right Arrow 17">
            <a:extLst>
              <a:ext uri="{FF2B5EF4-FFF2-40B4-BE49-F238E27FC236}">
                <a16:creationId xmlns:a16="http://schemas.microsoft.com/office/drawing/2014/main" id="{A303768C-A056-1546-AFD5-44DD574D05AB}"/>
              </a:ext>
            </a:extLst>
          </p:cNvPr>
          <p:cNvSpPr/>
          <p:nvPr/>
        </p:nvSpPr>
        <p:spPr>
          <a:xfrm rot="2736935">
            <a:off x="2298664" y="2523891"/>
            <a:ext cx="2036534" cy="1213589"/>
          </a:xfrm>
          <a:prstGeom prst="rightArrow">
            <a:avLst>
              <a:gd name="adj1" fmla="val 45753"/>
              <a:gd name="adj2" fmla="val 53018"/>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Increasing random errors</a:t>
            </a:r>
          </a:p>
        </p:txBody>
      </p:sp>
      <p:sp>
        <p:nvSpPr>
          <p:cNvPr id="20" name="Footer Placeholder 19">
            <a:extLst>
              <a:ext uri="{FF2B5EF4-FFF2-40B4-BE49-F238E27FC236}">
                <a16:creationId xmlns:a16="http://schemas.microsoft.com/office/drawing/2014/main" id="{DF750011-91B6-224D-9D13-79490C216D96}"/>
              </a:ext>
            </a:extLst>
          </p:cNvPr>
          <p:cNvSpPr>
            <a:spLocks noGrp="1"/>
          </p:cNvSpPr>
          <p:nvPr>
            <p:ph type="ftr" sz="quarter" idx="12"/>
          </p:nvPr>
        </p:nvSpPr>
        <p:spPr/>
        <p:txBody>
          <a:bodyPr/>
          <a:lstStyle/>
          <a:p>
            <a:r>
              <a:rPr lang="fr-FR"/>
              <a:t>FCC week | Paris | June 2022 | S.M.Liuzzo et al.</a:t>
            </a:r>
            <a:endParaRPr lang="fr-FR" dirty="0"/>
          </a:p>
        </p:txBody>
      </p:sp>
      <p:sp>
        <p:nvSpPr>
          <p:cNvPr id="21" name="Slide Number Placeholder 20">
            <a:extLst>
              <a:ext uri="{FF2B5EF4-FFF2-40B4-BE49-F238E27FC236}">
                <a16:creationId xmlns:a16="http://schemas.microsoft.com/office/drawing/2014/main" id="{43F79B07-5D43-0A4D-A04E-59A1F672695D}"/>
              </a:ext>
            </a:extLst>
          </p:cNvPr>
          <p:cNvSpPr>
            <a:spLocks noGrp="1"/>
          </p:cNvSpPr>
          <p:nvPr>
            <p:ph type="sldNum" sz="quarter" idx="11"/>
          </p:nvPr>
        </p:nvSpPr>
        <p:spPr/>
        <p:txBody>
          <a:bodyPr/>
          <a:lstStyle/>
          <a:p>
            <a:r>
              <a:rPr lang="fr-FR"/>
              <a:t>Page </a:t>
            </a:r>
            <a:fld id="{733122C9-A0B9-462F-8757-0847AD287B63}" type="slidenum">
              <a:rPr lang="fr-FR" smtClean="0"/>
              <a:pPr/>
              <a:t>15</a:t>
            </a:fld>
            <a:endParaRPr lang="fr-FR" dirty="0"/>
          </a:p>
        </p:txBody>
      </p:sp>
      <p:sp>
        <p:nvSpPr>
          <p:cNvPr id="16" name="TextBox 15">
            <a:extLst>
              <a:ext uri="{FF2B5EF4-FFF2-40B4-BE49-F238E27FC236}">
                <a16:creationId xmlns:a16="http://schemas.microsoft.com/office/drawing/2014/main" id="{F8C1E9EA-E2A6-3044-8D9E-46567C5A8BD1}"/>
              </a:ext>
            </a:extLst>
          </p:cNvPr>
          <p:cNvSpPr txBox="1"/>
          <p:nvPr/>
        </p:nvSpPr>
        <p:spPr>
          <a:xfrm>
            <a:off x="3317368" y="4529593"/>
            <a:ext cx="1103700" cy="369332"/>
          </a:xfrm>
          <a:prstGeom prst="rect">
            <a:avLst/>
          </a:prstGeom>
          <a:noFill/>
        </p:spPr>
        <p:txBody>
          <a:bodyPr wrap="none" rtlCol="0">
            <a:spAutoFit/>
          </a:bodyPr>
          <a:lstStyle/>
          <a:p>
            <a:r>
              <a:rPr lang="en-US" dirty="0"/>
              <a:t>TARGET</a:t>
            </a:r>
          </a:p>
        </p:txBody>
      </p:sp>
      <p:sp>
        <p:nvSpPr>
          <p:cNvPr id="4" name="Rectangle 3">
            <a:extLst>
              <a:ext uri="{FF2B5EF4-FFF2-40B4-BE49-F238E27FC236}">
                <a16:creationId xmlns:a16="http://schemas.microsoft.com/office/drawing/2014/main" id="{E21A50AD-A5AB-8E44-8BB4-C4C869E23549}"/>
              </a:ext>
            </a:extLst>
          </p:cNvPr>
          <p:cNvSpPr/>
          <p:nvPr/>
        </p:nvSpPr>
        <p:spPr>
          <a:xfrm>
            <a:off x="1775520" y="716574"/>
            <a:ext cx="6763913" cy="677108"/>
          </a:xfrm>
          <a:prstGeom prst="rect">
            <a:avLst/>
          </a:prstGeom>
        </p:spPr>
        <p:txBody>
          <a:bodyPr wrap="square">
            <a:spAutoFit/>
          </a:bodyPr>
          <a:lstStyle/>
          <a:p>
            <a:r>
              <a:rPr lang="en-US" dirty="0"/>
              <a:t>Additional random errors are still required to describe the error on the position of the </a:t>
            </a:r>
            <a:r>
              <a:rPr lang="en-US" sz="2000" b="1" dirty="0">
                <a:solidFill>
                  <a:schemeClr val="accent1"/>
                </a:solidFill>
              </a:rPr>
              <a:t>magnetic centers</a:t>
            </a:r>
            <a:r>
              <a:rPr lang="en-US" sz="2000" dirty="0">
                <a:solidFill>
                  <a:schemeClr val="accent1"/>
                </a:solidFill>
              </a:rPr>
              <a:t> </a:t>
            </a:r>
            <a:r>
              <a:rPr lang="en-US" dirty="0"/>
              <a:t>of the magnets.</a:t>
            </a:r>
            <a:endParaRPr lang="en-GB" dirty="0"/>
          </a:p>
        </p:txBody>
      </p:sp>
    </p:spTree>
    <p:extLst>
      <p:ext uri="{BB962C8B-B14F-4D97-AF65-F5344CB8AC3E}">
        <p14:creationId xmlns:p14="http://schemas.microsoft.com/office/powerpoint/2010/main" val="586237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EDDC3-6283-3B4A-BD31-55EAACF3F9AD}"/>
              </a:ext>
            </a:extLst>
          </p:cNvPr>
          <p:cNvSpPr>
            <a:spLocks noGrp="1"/>
          </p:cNvSpPr>
          <p:nvPr>
            <p:ph type="title"/>
          </p:nvPr>
        </p:nvSpPr>
        <p:spPr/>
        <p:txBody>
          <a:bodyPr/>
          <a:lstStyle/>
          <a:p>
            <a:r>
              <a:rPr lang="en-US" dirty="0"/>
              <a:t>In practice</a:t>
            </a:r>
          </a:p>
        </p:txBody>
      </p:sp>
      <p:sp>
        <p:nvSpPr>
          <p:cNvPr id="6" name="TextBox 5">
            <a:extLst>
              <a:ext uri="{FF2B5EF4-FFF2-40B4-BE49-F238E27FC236}">
                <a16:creationId xmlns:a16="http://schemas.microsoft.com/office/drawing/2014/main" id="{306FB91B-160D-8041-B9D8-AFF966E922B3}"/>
              </a:ext>
            </a:extLst>
          </p:cNvPr>
          <p:cNvSpPr txBox="1"/>
          <p:nvPr/>
        </p:nvSpPr>
        <p:spPr>
          <a:xfrm>
            <a:off x="959429" y="706603"/>
            <a:ext cx="10982400" cy="4001095"/>
          </a:xfrm>
          <a:prstGeom prst="rect">
            <a:avLst/>
          </a:prstGeom>
          <a:noFill/>
        </p:spPr>
        <p:txBody>
          <a:bodyPr wrap="square" rtlCol="0">
            <a:spAutoFit/>
          </a:bodyPr>
          <a:lstStyle/>
          <a:p>
            <a:r>
              <a:rPr lang="en-US" dirty="0"/>
              <a:t>We have no specific beam dynamics interest in the girder-girder tolerance themselves. </a:t>
            </a:r>
          </a:p>
          <a:p>
            <a:r>
              <a:rPr lang="en-US" dirty="0"/>
              <a:t>Those are not precisely defined among different groups and may lead to lack of understanding.  </a:t>
            </a:r>
          </a:p>
          <a:p>
            <a:r>
              <a:rPr lang="en-US" dirty="0"/>
              <a:t>From beam dynamics, we can say that: </a:t>
            </a:r>
            <a:r>
              <a:rPr lang="en-US" b="1" i="1" u="sng" dirty="0"/>
              <a:t>large, slow, smooth</a:t>
            </a:r>
            <a:r>
              <a:rPr lang="en-US" b="1" dirty="0"/>
              <a:t>, variations of position are </a:t>
            </a:r>
            <a:r>
              <a:rPr lang="en-US" b="1" u="sng" dirty="0"/>
              <a:t>not detrimental</a:t>
            </a:r>
            <a:r>
              <a:rPr lang="en-US" b="1" dirty="0"/>
              <a:t>.</a:t>
            </a:r>
          </a:p>
          <a:p>
            <a:endParaRPr lang="en-US" dirty="0"/>
          </a:p>
          <a:p>
            <a:r>
              <a:rPr lang="en-US" dirty="0"/>
              <a:t>In order to model the lattice at the location where it will be installed, we included in all “predictive” (DA, LT, </a:t>
            </a:r>
            <a:r>
              <a:rPr lang="en-US" dirty="0" err="1"/>
              <a:t>IE,etc</a:t>
            </a:r>
            <a:r>
              <a:rPr lang="en-US" dirty="0"/>
              <a:t>) simulations the </a:t>
            </a:r>
            <a:r>
              <a:rPr lang="en-US" sz="2000" b="1" dirty="0">
                <a:solidFill>
                  <a:schemeClr val="bg2"/>
                </a:solidFill>
              </a:rPr>
              <a:t>Simulated Survey Position provided by the alignment group</a:t>
            </a:r>
            <a:r>
              <a:rPr lang="en-US" dirty="0"/>
              <a:t>.</a:t>
            </a:r>
          </a:p>
          <a:p>
            <a:endParaRPr lang="en-US" dirty="0"/>
          </a:p>
          <a:p>
            <a:r>
              <a:rPr lang="en-US" dirty="0"/>
              <a:t>From a beam dynamics point of view, as long as </a:t>
            </a:r>
            <a:r>
              <a:rPr lang="en-US" b="1" dirty="0"/>
              <a:t>magnet-magnet tolerances </a:t>
            </a:r>
            <a:r>
              <a:rPr lang="en-US" dirty="0"/>
              <a:t>(actually, single magnets </a:t>
            </a:r>
            <a:r>
              <a:rPr lang="en-US" dirty="0" err="1"/>
              <a:t>rms</a:t>
            </a:r>
            <a:r>
              <a:rPr lang="en-US" dirty="0"/>
              <a:t> position errors) are achieved </a:t>
            </a:r>
            <a:r>
              <a:rPr lang="en-US" b="1" u="sng" dirty="0"/>
              <a:t>at every location in the machine</a:t>
            </a:r>
            <a:r>
              <a:rPr lang="en-US" dirty="0"/>
              <a:t>, including between magnets standing on neighboring girders, we will get the foreseen Dynamic Aperture and LIFETIME.</a:t>
            </a:r>
          </a:p>
          <a:p>
            <a:endParaRPr lang="en-US" dirty="0"/>
          </a:p>
          <a:p>
            <a:r>
              <a:rPr lang="en-US" dirty="0"/>
              <a:t>We let the alignment group decide how to achieve this requirement. </a:t>
            </a:r>
          </a:p>
          <a:p>
            <a:endParaRPr lang="en-US" dirty="0"/>
          </a:p>
          <a:p>
            <a:r>
              <a:rPr lang="en-US" dirty="0"/>
              <a:t>For ESRF-EBS It worked extremely well, largely exceeding expectations/simulations.</a:t>
            </a:r>
          </a:p>
        </p:txBody>
      </p:sp>
      <p:sp>
        <p:nvSpPr>
          <p:cNvPr id="9" name="TextBox 8">
            <a:extLst>
              <a:ext uri="{FF2B5EF4-FFF2-40B4-BE49-F238E27FC236}">
                <a16:creationId xmlns:a16="http://schemas.microsoft.com/office/drawing/2014/main" id="{71A13FE1-FD0D-4349-8122-1326731F3694}"/>
              </a:ext>
            </a:extLst>
          </p:cNvPr>
          <p:cNvSpPr txBox="1"/>
          <p:nvPr/>
        </p:nvSpPr>
        <p:spPr>
          <a:xfrm>
            <a:off x="3575720" y="5358642"/>
            <a:ext cx="3095719" cy="800219"/>
          </a:xfrm>
          <a:prstGeom prst="rect">
            <a:avLst/>
          </a:prstGeom>
          <a:noFill/>
        </p:spPr>
        <p:txBody>
          <a:bodyPr wrap="none" rtlCol="0">
            <a:spAutoFit/>
          </a:bodyPr>
          <a:lstStyle/>
          <a:p>
            <a:pPr algn="ctr"/>
            <a:r>
              <a:rPr lang="en-US" dirty="0"/>
              <a:t>Expected magnet-to-magnet</a:t>
            </a:r>
          </a:p>
          <a:p>
            <a:pPr algn="ctr"/>
            <a:r>
              <a:rPr lang="en-US" sz="2800" dirty="0"/>
              <a:t>60-70 </a:t>
            </a:r>
            <a:r>
              <a:rPr lang="en-US" sz="2800" dirty="0">
                <a:latin typeface="Symbol" pitchFamily="2" charset="2"/>
              </a:rPr>
              <a:t>m</a:t>
            </a:r>
            <a:r>
              <a:rPr lang="en-US" sz="2800" dirty="0"/>
              <a:t>m</a:t>
            </a:r>
          </a:p>
        </p:txBody>
      </p:sp>
      <p:sp>
        <p:nvSpPr>
          <p:cNvPr id="10" name="TextBox 9">
            <a:extLst>
              <a:ext uri="{FF2B5EF4-FFF2-40B4-BE49-F238E27FC236}">
                <a16:creationId xmlns:a16="http://schemas.microsoft.com/office/drawing/2014/main" id="{15727B26-CA3D-D548-BB74-6A04F19BBAA4}"/>
              </a:ext>
            </a:extLst>
          </p:cNvPr>
          <p:cNvSpPr txBox="1"/>
          <p:nvPr/>
        </p:nvSpPr>
        <p:spPr>
          <a:xfrm>
            <a:off x="7392144" y="5081643"/>
            <a:ext cx="3082895" cy="1077218"/>
          </a:xfrm>
          <a:prstGeom prst="rect">
            <a:avLst/>
          </a:prstGeom>
          <a:noFill/>
        </p:spPr>
        <p:txBody>
          <a:bodyPr wrap="none" rtlCol="0">
            <a:spAutoFit/>
          </a:bodyPr>
          <a:lstStyle/>
          <a:p>
            <a:pPr algn="ctr"/>
            <a:r>
              <a:rPr lang="en-US" dirty="0">
                <a:solidFill>
                  <a:schemeClr val="bg1">
                    <a:lumMod val="65000"/>
                  </a:schemeClr>
                </a:solidFill>
              </a:rPr>
              <a:t>From steerers/orbit data</a:t>
            </a:r>
          </a:p>
          <a:p>
            <a:pPr algn="ctr"/>
            <a:r>
              <a:rPr lang="en-US" dirty="0"/>
              <a:t>Achieved magnet-to-magnet</a:t>
            </a:r>
          </a:p>
          <a:p>
            <a:pPr algn="ctr"/>
            <a:r>
              <a:rPr lang="en-US" sz="2800" dirty="0">
                <a:solidFill>
                  <a:schemeClr val="bg2"/>
                </a:solidFill>
              </a:rPr>
              <a:t>25-55 </a:t>
            </a:r>
            <a:r>
              <a:rPr lang="en-US" sz="2800" dirty="0">
                <a:solidFill>
                  <a:schemeClr val="bg2"/>
                </a:solidFill>
                <a:latin typeface="Symbol" pitchFamily="2" charset="2"/>
              </a:rPr>
              <a:t>m</a:t>
            </a:r>
            <a:r>
              <a:rPr lang="en-US" sz="2800" dirty="0">
                <a:solidFill>
                  <a:schemeClr val="bg2"/>
                </a:solidFill>
              </a:rPr>
              <a:t>m</a:t>
            </a:r>
          </a:p>
        </p:txBody>
      </p:sp>
      <p:sp>
        <p:nvSpPr>
          <p:cNvPr id="11" name="TextBox 10">
            <a:extLst>
              <a:ext uri="{FF2B5EF4-FFF2-40B4-BE49-F238E27FC236}">
                <a16:creationId xmlns:a16="http://schemas.microsoft.com/office/drawing/2014/main" id="{E4B3D2FF-94E5-B04D-BD22-2C1AA543613D}"/>
              </a:ext>
            </a:extLst>
          </p:cNvPr>
          <p:cNvSpPr txBox="1"/>
          <p:nvPr/>
        </p:nvSpPr>
        <p:spPr>
          <a:xfrm>
            <a:off x="1895534" y="5530441"/>
            <a:ext cx="1338828" cy="646331"/>
          </a:xfrm>
          <a:prstGeom prst="rect">
            <a:avLst/>
          </a:prstGeom>
          <a:noFill/>
        </p:spPr>
        <p:txBody>
          <a:bodyPr wrap="none" rtlCol="0">
            <a:spAutoFit/>
          </a:bodyPr>
          <a:lstStyle/>
          <a:p>
            <a:r>
              <a:rPr lang="en-US" dirty="0" err="1"/>
              <a:t>rms</a:t>
            </a:r>
            <a:r>
              <a:rPr lang="en-US" dirty="0"/>
              <a:t> DX DY</a:t>
            </a:r>
          </a:p>
          <a:p>
            <a:r>
              <a:rPr lang="en-US" dirty="0"/>
              <a:t>alignment</a:t>
            </a:r>
          </a:p>
        </p:txBody>
      </p:sp>
      <p:sp>
        <p:nvSpPr>
          <p:cNvPr id="14" name="Footer Placeholder 13">
            <a:extLst>
              <a:ext uri="{FF2B5EF4-FFF2-40B4-BE49-F238E27FC236}">
                <a16:creationId xmlns:a16="http://schemas.microsoft.com/office/drawing/2014/main" id="{DF4029BB-7C49-DC4C-AD9A-1BD06BA7CFCE}"/>
              </a:ext>
            </a:extLst>
          </p:cNvPr>
          <p:cNvSpPr>
            <a:spLocks noGrp="1"/>
          </p:cNvSpPr>
          <p:nvPr>
            <p:ph type="ftr" sz="quarter" idx="12"/>
          </p:nvPr>
        </p:nvSpPr>
        <p:spPr/>
        <p:txBody>
          <a:bodyPr/>
          <a:lstStyle/>
          <a:p>
            <a:r>
              <a:rPr lang="fr-FR"/>
              <a:t>FCC week | Paris | June 2022 | S.M.Liuzzo et al.</a:t>
            </a:r>
            <a:endParaRPr lang="fr-FR" dirty="0"/>
          </a:p>
        </p:txBody>
      </p:sp>
      <p:sp>
        <p:nvSpPr>
          <p:cNvPr id="15" name="Slide Number Placeholder 14">
            <a:extLst>
              <a:ext uri="{FF2B5EF4-FFF2-40B4-BE49-F238E27FC236}">
                <a16:creationId xmlns:a16="http://schemas.microsoft.com/office/drawing/2014/main" id="{06FF4EE9-C498-F04D-9447-079382079F84}"/>
              </a:ext>
            </a:extLst>
          </p:cNvPr>
          <p:cNvSpPr>
            <a:spLocks noGrp="1"/>
          </p:cNvSpPr>
          <p:nvPr>
            <p:ph type="sldNum" sz="quarter" idx="11"/>
          </p:nvPr>
        </p:nvSpPr>
        <p:spPr/>
        <p:txBody>
          <a:bodyPr/>
          <a:lstStyle/>
          <a:p>
            <a:r>
              <a:rPr lang="fr-FR"/>
              <a:t>Page </a:t>
            </a:r>
            <a:fld id="{733122C9-A0B9-462F-8757-0847AD287B63}" type="slidenum">
              <a:rPr lang="fr-FR" smtClean="0"/>
              <a:pPr/>
              <a:t>16</a:t>
            </a:fld>
            <a:endParaRPr lang="fr-FR" dirty="0"/>
          </a:p>
        </p:txBody>
      </p:sp>
    </p:spTree>
    <p:extLst>
      <p:ext uri="{BB962C8B-B14F-4D97-AF65-F5344CB8AC3E}">
        <p14:creationId xmlns:p14="http://schemas.microsoft.com/office/powerpoint/2010/main" val="400830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Tolerable random errors</a:t>
            </a:r>
          </a:p>
        </p:txBody>
      </p:sp>
      <p:graphicFrame>
        <p:nvGraphicFramePr>
          <p:cNvPr id="13" name="Table 12"/>
          <p:cNvGraphicFramePr>
            <a:graphicFrameLocks noGrp="1"/>
          </p:cNvGraphicFramePr>
          <p:nvPr>
            <p:extLst/>
          </p:nvPr>
        </p:nvGraphicFramePr>
        <p:xfrm>
          <a:off x="3083000" y="1008155"/>
          <a:ext cx="6480721" cy="2875033"/>
        </p:xfrm>
        <a:graphic>
          <a:graphicData uri="http://schemas.openxmlformats.org/drawingml/2006/table">
            <a:tbl>
              <a:tblPr firstRow="1" bandRow="1">
                <a:tableStyleId>{3C2FFA5D-87B4-456A-9821-1D502468CF0F}</a:tableStyleId>
              </a:tblPr>
              <a:tblGrid>
                <a:gridCol w="1580791">
                  <a:extLst>
                    <a:ext uri="{9D8B030D-6E8A-4147-A177-3AD203B41FA5}">
                      <a16:colId xmlns:a16="http://schemas.microsoft.com/office/drawing/2014/main" val="20000"/>
                    </a:ext>
                  </a:extLst>
                </a:gridCol>
                <a:gridCol w="979986">
                  <a:extLst>
                    <a:ext uri="{9D8B030D-6E8A-4147-A177-3AD203B41FA5}">
                      <a16:colId xmlns:a16="http://schemas.microsoft.com/office/drawing/2014/main" val="20001"/>
                    </a:ext>
                  </a:extLst>
                </a:gridCol>
                <a:gridCol w="979986">
                  <a:extLst>
                    <a:ext uri="{9D8B030D-6E8A-4147-A177-3AD203B41FA5}">
                      <a16:colId xmlns:a16="http://schemas.microsoft.com/office/drawing/2014/main" val="20002"/>
                    </a:ext>
                  </a:extLst>
                </a:gridCol>
                <a:gridCol w="979986">
                  <a:extLst>
                    <a:ext uri="{9D8B030D-6E8A-4147-A177-3AD203B41FA5}">
                      <a16:colId xmlns:a16="http://schemas.microsoft.com/office/drawing/2014/main" val="20003"/>
                    </a:ext>
                  </a:extLst>
                </a:gridCol>
                <a:gridCol w="979986">
                  <a:extLst>
                    <a:ext uri="{9D8B030D-6E8A-4147-A177-3AD203B41FA5}">
                      <a16:colId xmlns:a16="http://schemas.microsoft.com/office/drawing/2014/main" val="20004"/>
                    </a:ext>
                  </a:extLst>
                </a:gridCol>
                <a:gridCol w="979986">
                  <a:extLst>
                    <a:ext uri="{9D8B030D-6E8A-4147-A177-3AD203B41FA5}">
                      <a16:colId xmlns:a16="http://schemas.microsoft.com/office/drawing/2014/main" val="20005"/>
                    </a:ext>
                  </a:extLst>
                </a:gridCol>
              </a:tblGrid>
              <a:tr h="410719">
                <a:tc>
                  <a:txBody>
                    <a:bodyPr/>
                    <a:lstStyle/>
                    <a:p>
                      <a:pPr algn="r"/>
                      <a:r>
                        <a:rPr lang="en-US" sz="1900" dirty="0"/>
                        <a:t>Required:</a:t>
                      </a:r>
                      <a:endParaRPr lang="en-GB" sz="1900" dirty="0"/>
                    </a:p>
                  </a:txBody>
                  <a:tcPr marL="109728" marR="109728" marT="54864" marB="54864"/>
                </a:tc>
                <a:tc>
                  <a:txBody>
                    <a:bodyPr/>
                    <a:lstStyle/>
                    <a:p>
                      <a:r>
                        <a:rPr lang="en-GB" sz="1900" dirty="0"/>
                        <a:t>DX</a:t>
                      </a:r>
                    </a:p>
                  </a:txBody>
                  <a:tcPr marL="109728" marR="109728" marT="54864" marB="54864"/>
                </a:tc>
                <a:tc>
                  <a:txBody>
                    <a:bodyPr/>
                    <a:lstStyle/>
                    <a:p>
                      <a:r>
                        <a:rPr lang="en-GB" sz="1900" dirty="0"/>
                        <a:t>DY</a:t>
                      </a:r>
                    </a:p>
                  </a:txBody>
                  <a:tcPr marL="109728" marR="109728" marT="54864" marB="54864"/>
                </a:tc>
                <a:tc>
                  <a:txBody>
                    <a:bodyPr/>
                    <a:lstStyle/>
                    <a:p>
                      <a:r>
                        <a:rPr lang="en-GB" sz="1900" dirty="0"/>
                        <a:t>DS</a:t>
                      </a:r>
                    </a:p>
                  </a:txBody>
                  <a:tcPr marL="109728" marR="109728" marT="54864" marB="54864"/>
                </a:tc>
                <a:tc>
                  <a:txBody>
                    <a:bodyPr/>
                    <a:lstStyle/>
                    <a:p>
                      <a:r>
                        <a:rPr lang="en-GB" sz="1900" dirty="0"/>
                        <a:t>DPSI</a:t>
                      </a:r>
                    </a:p>
                  </a:txBody>
                  <a:tcPr marL="109728" marR="109728" marT="54864" marB="54864"/>
                </a:tc>
                <a:tc>
                  <a:txBody>
                    <a:bodyPr/>
                    <a:lstStyle/>
                    <a:p>
                      <a:r>
                        <a:rPr lang="en-GB" sz="1900" dirty="0"/>
                        <a:t>DK</a:t>
                      </a:r>
                    </a:p>
                  </a:txBody>
                  <a:tcPr marL="109728" marR="109728" marT="54864" marB="54864"/>
                </a:tc>
                <a:extLst>
                  <a:ext uri="{0D108BD9-81ED-4DB2-BD59-A6C34878D82A}">
                    <a16:rowId xmlns:a16="http://schemas.microsoft.com/office/drawing/2014/main" val="10000"/>
                  </a:ext>
                </a:extLst>
              </a:tr>
              <a:tr h="410719">
                <a:tc>
                  <a:txBody>
                    <a:bodyPr/>
                    <a:lstStyle/>
                    <a:p>
                      <a:pPr algn="r"/>
                      <a:endParaRPr lang="en-GB" sz="1900" dirty="0"/>
                    </a:p>
                  </a:txBody>
                  <a:tcPr marL="109728" marR="109728" marT="54864" marB="5486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900" dirty="0">
                          <a:latin typeface="Symbol" charset="2"/>
                          <a:cs typeface="Symbol" charset="2"/>
                        </a:rPr>
                        <a:t>m</a:t>
                      </a:r>
                      <a:r>
                        <a:rPr lang="en-GB" sz="1900" dirty="0">
                          <a:latin typeface="+mn-lt"/>
                          <a:cs typeface="+mn-cs"/>
                        </a:rPr>
                        <a:t>m</a:t>
                      </a:r>
                      <a:endParaRPr lang="en-GB" sz="1900" dirty="0"/>
                    </a:p>
                  </a:txBody>
                  <a:tcPr marL="109728" marR="109728" marT="54864" marB="5486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900" dirty="0">
                          <a:latin typeface="Symbol" charset="2"/>
                          <a:cs typeface="Symbol" charset="2"/>
                        </a:rPr>
                        <a:t>m</a:t>
                      </a:r>
                      <a:r>
                        <a:rPr lang="en-GB" sz="1900" dirty="0">
                          <a:latin typeface="+mn-lt"/>
                          <a:cs typeface="+mn-cs"/>
                        </a:rPr>
                        <a:t>m</a:t>
                      </a:r>
                      <a:endParaRPr lang="en-GB" sz="1900" dirty="0"/>
                    </a:p>
                  </a:txBody>
                  <a:tcPr marL="109728" marR="109728" marT="54864" marB="5486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900" dirty="0">
                          <a:latin typeface="Symbol" charset="2"/>
                          <a:cs typeface="Symbol" charset="2"/>
                        </a:rPr>
                        <a:t>m</a:t>
                      </a:r>
                      <a:r>
                        <a:rPr lang="en-GB" sz="1900" dirty="0">
                          <a:latin typeface="+mn-lt"/>
                          <a:cs typeface="+mn-cs"/>
                        </a:rPr>
                        <a:t>m</a:t>
                      </a:r>
                      <a:endParaRPr lang="en-GB" sz="1900" dirty="0"/>
                    </a:p>
                  </a:txBody>
                  <a:tcPr marL="109728" marR="109728" marT="54864" marB="54864"/>
                </a:tc>
                <a:tc>
                  <a:txBody>
                    <a:bodyPr/>
                    <a:lstStyle/>
                    <a:p>
                      <a:pPr algn="ctr"/>
                      <a:r>
                        <a:rPr lang="en-GB" sz="1900" dirty="0" err="1">
                          <a:latin typeface="Symbol" charset="2"/>
                          <a:cs typeface="Symbol" charset="2"/>
                        </a:rPr>
                        <a:t>m</a:t>
                      </a:r>
                      <a:r>
                        <a:rPr lang="en-GB" sz="1900" dirty="0" err="1"/>
                        <a:t>rad</a:t>
                      </a:r>
                      <a:endParaRPr lang="en-GB" sz="1900" dirty="0"/>
                    </a:p>
                  </a:txBody>
                  <a:tcPr marL="109728" marR="109728" marT="54864" marB="54864"/>
                </a:tc>
                <a:tc>
                  <a:txBody>
                    <a:bodyPr/>
                    <a:lstStyle/>
                    <a:p>
                      <a:pPr algn="ctr"/>
                      <a:r>
                        <a:rPr lang="en-GB" sz="1900" dirty="0"/>
                        <a:t>10^-4</a:t>
                      </a:r>
                    </a:p>
                  </a:txBody>
                  <a:tcPr marL="109728" marR="109728" marT="54864" marB="54864"/>
                </a:tc>
                <a:extLst>
                  <a:ext uri="{0D108BD9-81ED-4DB2-BD59-A6C34878D82A}">
                    <a16:rowId xmlns:a16="http://schemas.microsoft.com/office/drawing/2014/main" val="10001"/>
                  </a:ext>
                </a:extLst>
              </a:tr>
              <a:tr h="410719">
                <a:tc>
                  <a:txBody>
                    <a:bodyPr/>
                    <a:lstStyle/>
                    <a:p>
                      <a:pPr algn="r"/>
                      <a:r>
                        <a:rPr lang="en-GB" sz="1900" b="1" dirty="0"/>
                        <a:t>DL</a:t>
                      </a:r>
                    </a:p>
                  </a:txBody>
                  <a:tcPr marL="109728" marR="109728" marT="54864" marB="54864"/>
                </a:tc>
                <a:tc>
                  <a:txBody>
                    <a:bodyPr/>
                    <a:lstStyle/>
                    <a:p>
                      <a:pPr algn="ctr"/>
                      <a:r>
                        <a:rPr lang="en-GB" sz="1900" dirty="0"/>
                        <a:t>&gt;100</a:t>
                      </a:r>
                    </a:p>
                  </a:txBody>
                  <a:tcPr marL="109728" marR="109728" marT="54864" marB="54864"/>
                </a:tc>
                <a:tc>
                  <a:txBody>
                    <a:bodyPr/>
                    <a:lstStyle/>
                    <a:p>
                      <a:pPr algn="ctr"/>
                      <a:r>
                        <a:rPr lang="en-GB" sz="1900" dirty="0"/>
                        <a:t>&gt;100</a:t>
                      </a:r>
                    </a:p>
                  </a:txBody>
                  <a:tcPr marL="109728" marR="109728" marT="54864" marB="54864"/>
                </a:tc>
                <a:tc>
                  <a:txBody>
                    <a:bodyPr/>
                    <a:lstStyle/>
                    <a:p>
                      <a:pPr algn="ctr"/>
                      <a:r>
                        <a:rPr lang="en-GB" sz="1900" dirty="0"/>
                        <a:t>1000</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10</a:t>
                      </a:r>
                    </a:p>
                  </a:txBody>
                  <a:tcPr marL="109728" marR="109728" marT="54864" marB="54864"/>
                </a:tc>
                <a:extLst>
                  <a:ext uri="{0D108BD9-81ED-4DB2-BD59-A6C34878D82A}">
                    <a16:rowId xmlns:a16="http://schemas.microsoft.com/office/drawing/2014/main" val="10002"/>
                  </a:ext>
                </a:extLst>
              </a:tr>
              <a:tr h="410719">
                <a:tc>
                  <a:txBody>
                    <a:bodyPr/>
                    <a:lstStyle/>
                    <a:p>
                      <a:pPr algn="r"/>
                      <a:r>
                        <a:rPr lang="en-GB" sz="1900" b="1" dirty="0"/>
                        <a:t>DQ,</a:t>
                      </a:r>
                      <a:r>
                        <a:rPr lang="en-GB" sz="1900" b="1" baseline="0" dirty="0"/>
                        <a:t> </a:t>
                      </a:r>
                      <a:r>
                        <a:rPr lang="en-GB" sz="1900" b="1" dirty="0"/>
                        <a:t>QF[68]</a:t>
                      </a:r>
                    </a:p>
                  </a:txBody>
                  <a:tcPr marL="109728" marR="109728" marT="54864" marB="54864"/>
                </a:tc>
                <a:tc>
                  <a:txBody>
                    <a:bodyPr/>
                    <a:lstStyle/>
                    <a:p>
                      <a:pPr algn="ctr"/>
                      <a:r>
                        <a:rPr lang="en-GB" sz="1900" dirty="0"/>
                        <a:t>70</a:t>
                      </a:r>
                    </a:p>
                  </a:txBody>
                  <a:tcPr marL="109728" marR="109728" marT="54864" marB="54864"/>
                </a:tc>
                <a:tc>
                  <a:txBody>
                    <a:bodyPr/>
                    <a:lstStyle/>
                    <a:p>
                      <a:pPr algn="ctr"/>
                      <a:r>
                        <a:rPr lang="en-GB" sz="1900" dirty="0"/>
                        <a:t>50</a:t>
                      </a:r>
                    </a:p>
                  </a:txBody>
                  <a:tcPr marL="109728" marR="109728" marT="54864" marB="54864">
                    <a:solidFill>
                      <a:schemeClr val="accent5">
                        <a:alpha val="40000"/>
                      </a:schemeClr>
                    </a:solidFill>
                  </a:tcPr>
                </a:tc>
                <a:tc>
                  <a:txBody>
                    <a:bodyPr/>
                    <a:lstStyle/>
                    <a:p>
                      <a:pPr algn="ctr"/>
                      <a:r>
                        <a:rPr lang="en-GB" sz="1900" dirty="0"/>
                        <a:t>500</a:t>
                      </a:r>
                    </a:p>
                  </a:txBody>
                  <a:tcPr marL="109728" marR="109728" marT="54864" marB="54864"/>
                </a:tc>
                <a:tc>
                  <a:txBody>
                    <a:bodyPr/>
                    <a:lstStyle/>
                    <a:p>
                      <a:pPr algn="ctr"/>
                      <a:r>
                        <a:rPr lang="en-GB" sz="1900" dirty="0"/>
                        <a:t>200</a:t>
                      </a:r>
                    </a:p>
                  </a:txBody>
                  <a:tcPr marL="109728" marR="109728" marT="54864" marB="54864"/>
                </a:tc>
                <a:tc>
                  <a:txBody>
                    <a:bodyPr/>
                    <a:lstStyle/>
                    <a:p>
                      <a:pPr algn="ctr"/>
                      <a:r>
                        <a:rPr lang="en-GB" sz="1900" dirty="0"/>
                        <a:t>5</a:t>
                      </a:r>
                    </a:p>
                  </a:txBody>
                  <a:tcPr marL="109728" marR="109728" marT="54864" marB="54864"/>
                </a:tc>
                <a:extLst>
                  <a:ext uri="{0D108BD9-81ED-4DB2-BD59-A6C34878D82A}">
                    <a16:rowId xmlns:a16="http://schemas.microsoft.com/office/drawing/2014/main" val="10003"/>
                  </a:ext>
                </a:extLst>
              </a:tr>
              <a:tr h="410719">
                <a:tc>
                  <a:txBody>
                    <a:bodyPr/>
                    <a:lstStyle/>
                    <a:p>
                      <a:pPr algn="r"/>
                      <a:r>
                        <a:rPr lang="en-GB" sz="1900" b="1" dirty="0"/>
                        <a:t>Q[DF][1-5]</a:t>
                      </a:r>
                    </a:p>
                  </a:txBody>
                  <a:tcPr marL="109728" marR="109728" marT="54864" marB="54864"/>
                </a:tc>
                <a:tc>
                  <a:txBody>
                    <a:bodyPr/>
                    <a:lstStyle/>
                    <a:p>
                      <a:pPr algn="ctr"/>
                      <a:r>
                        <a:rPr lang="en-GB" sz="1900" dirty="0"/>
                        <a:t>100</a:t>
                      </a:r>
                    </a:p>
                  </a:txBody>
                  <a:tcPr marL="109728" marR="109728" marT="54864" marB="54864"/>
                </a:tc>
                <a:tc>
                  <a:txBody>
                    <a:bodyPr/>
                    <a:lstStyle/>
                    <a:p>
                      <a:pPr algn="ctr"/>
                      <a:r>
                        <a:rPr lang="en-GB" sz="1900" dirty="0"/>
                        <a:t>85</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5</a:t>
                      </a:r>
                    </a:p>
                  </a:txBody>
                  <a:tcPr marL="109728" marR="109728" marT="54864" marB="54864"/>
                </a:tc>
                <a:extLst>
                  <a:ext uri="{0D108BD9-81ED-4DB2-BD59-A6C34878D82A}">
                    <a16:rowId xmlns:a16="http://schemas.microsoft.com/office/drawing/2014/main" val="10004"/>
                  </a:ext>
                </a:extLst>
              </a:tr>
              <a:tr h="410719">
                <a:tc>
                  <a:txBody>
                    <a:bodyPr/>
                    <a:lstStyle/>
                    <a:p>
                      <a:pPr algn="r"/>
                      <a:r>
                        <a:rPr lang="en-GB" sz="1900" b="1" dirty="0"/>
                        <a:t>SFD</a:t>
                      </a:r>
                    </a:p>
                  </a:txBody>
                  <a:tcPr marL="109728" marR="109728" marT="54864" marB="54864"/>
                </a:tc>
                <a:tc>
                  <a:txBody>
                    <a:bodyPr/>
                    <a:lstStyle/>
                    <a:p>
                      <a:pPr algn="ctr"/>
                      <a:r>
                        <a:rPr lang="en-GB" sz="1900" dirty="0"/>
                        <a:t>70</a:t>
                      </a:r>
                    </a:p>
                  </a:txBody>
                  <a:tcPr marL="109728" marR="109728" marT="54864" marB="54864"/>
                </a:tc>
                <a:tc>
                  <a:txBody>
                    <a:bodyPr/>
                    <a:lstStyle/>
                    <a:p>
                      <a:pPr algn="ctr"/>
                      <a:r>
                        <a:rPr lang="en-GB" sz="1900" dirty="0"/>
                        <a:t>50</a:t>
                      </a:r>
                    </a:p>
                  </a:txBody>
                  <a:tcPr marL="109728" marR="109728" marT="54864" marB="54864">
                    <a:solidFill>
                      <a:schemeClr val="accent5">
                        <a:alpha val="40000"/>
                      </a:schemeClr>
                    </a:solidFill>
                  </a:tcPr>
                </a:tc>
                <a:tc>
                  <a:txBody>
                    <a:bodyPr/>
                    <a:lstStyle/>
                    <a:p>
                      <a:pPr algn="ctr"/>
                      <a:r>
                        <a:rPr lang="en-GB" sz="1900" dirty="0"/>
                        <a:t>500</a:t>
                      </a:r>
                    </a:p>
                  </a:txBody>
                  <a:tcPr marL="109728" marR="109728" marT="54864" marB="54864"/>
                </a:tc>
                <a:tc>
                  <a:txBody>
                    <a:bodyPr/>
                    <a:lstStyle/>
                    <a:p>
                      <a:pPr algn="ctr"/>
                      <a:r>
                        <a:rPr lang="en-GB" sz="1900" dirty="0"/>
                        <a:t>1000</a:t>
                      </a:r>
                    </a:p>
                  </a:txBody>
                  <a:tcPr marL="109728" marR="109728" marT="54864" marB="54864"/>
                </a:tc>
                <a:tc>
                  <a:txBody>
                    <a:bodyPr/>
                    <a:lstStyle/>
                    <a:p>
                      <a:pPr algn="ctr"/>
                      <a:r>
                        <a:rPr lang="en-GB" sz="1900" dirty="0"/>
                        <a:t>35</a:t>
                      </a:r>
                    </a:p>
                  </a:txBody>
                  <a:tcPr marL="109728" marR="109728" marT="54864" marB="54864"/>
                </a:tc>
                <a:extLst>
                  <a:ext uri="{0D108BD9-81ED-4DB2-BD59-A6C34878D82A}">
                    <a16:rowId xmlns:a16="http://schemas.microsoft.com/office/drawing/2014/main" val="10005"/>
                  </a:ext>
                </a:extLst>
              </a:tr>
              <a:tr h="410719">
                <a:tc>
                  <a:txBody>
                    <a:bodyPr/>
                    <a:lstStyle/>
                    <a:p>
                      <a:pPr algn="r"/>
                      <a:r>
                        <a:rPr lang="en-GB" sz="1900" b="1" dirty="0"/>
                        <a:t>OF</a:t>
                      </a:r>
                    </a:p>
                  </a:txBody>
                  <a:tcPr marL="109728" marR="109728" marT="54864" marB="54864"/>
                </a:tc>
                <a:tc>
                  <a:txBody>
                    <a:bodyPr/>
                    <a:lstStyle/>
                    <a:p>
                      <a:pPr algn="ctr"/>
                      <a:r>
                        <a:rPr lang="en-GB" sz="1900" dirty="0"/>
                        <a:t>100</a:t>
                      </a:r>
                    </a:p>
                  </a:txBody>
                  <a:tcPr marL="109728" marR="109728" marT="54864" marB="54864"/>
                </a:tc>
                <a:tc>
                  <a:txBody>
                    <a:bodyPr/>
                    <a:lstStyle/>
                    <a:p>
                      <a:pPr algn="ctr"/>
                      <a:r>
                        <a:rPr lang="en-GB" sz="1900" dirty="0"/>
                        <a:t>100</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1000</a:t>
                      </a:r>
                    </a:p>
                  </a:txBody>
                  <a:tcPr marL="109728" marR="109728" marT="54864" marB="54864"/>
                </a:tc>
                <a:tc>
                  <a:txBody>
                    <a:bodyPr/>
                    <a:lstStyle/>
                    <a:p>
                      <a:pPr algn="ctr"/>
                      <a:endParaRPr lang="en-GB" sz="1900" dirty="0"/>
                    </a:p>
                  </a:txBody>
                  <a:tcPr marL="109728" marR="109728" marT="54864" marB="54864"/>
                </a:tc>
                <a:extLst>
                  <a:ext uri="{0D108BD9-81ED-4DB2-BD59-A6C34878D82A}">
                    <a16:rowId xmlns:a16="http://schemas.microsoft.com/office/drawing/2014/main" val="10006"/>
                  </a:ext>
                </a:extLst>
              </a:tr>
            </a:tbl>
          </a:graphicData>
        </a:graphic>
      </p:graphicFrame>
      <p:sp>
        <p:nvSpPr>
          <p:cNvPr id="18" name="Rectangle 17"/>
          <p:cNvSpPr/>
          <p:nvPr/>
        </p:nvSpPr>
        <p:spPr>
          <a:xfrm>
            <a:off x="1621862" y="5492247"/>
            <a:ext cx="9677875" cy="1089529"/>
          </a:xfrm>
          <a:prstGeom prst="rect">
            <a:avLst/>
          </a:prstGeom>
        </p:spPr>
        <p:txBody>
          <a:bodyPr wrap="square">
            <a:spAutoFit/>
          </a:bodyPr>
          <a:lstStyle/>
          <a:p>
            <a:pPr algn="ctr"/>
            <a:r>
              <a:rPr lang="en-GB" sz="2160" dirty="0">
                <a:solidFill>
                  <a:schemeClr val="accent2"/>
                </a:solidFill>
              </a:rPr>
              <a:t>Sextupoles and high gradient quadrupoles </a:t>
            </a:r>
            <a:r>
              <a:rPr lang="en-GB" sz="2160" dirty="0"/>
              <a:t>are the most relevant limitations, nevertheless, this alignment specifications are currently achievable. </a:t>
            </a:r>
          </a:p>
          <a:p>
            <a:pPr algn="ctr"/>
            <a:r>
              <a:rPr lang="en-GB" sz="2160" dirty="0"/>
              <a:t>(DX=DY=60</a:t>
            </a:r>
            <a:r>
              <a:rPr lang="en-GB" sz="2160" dirty="0">
                <a:latin typeface="Symbol" charset="2"/>
                <a:cs typeface="Symbol" charset="2"/>
              </a:rPr>
              <a:t>m</a:t>
            </a:r>
            <a:r>
              <a:rPr lang="en-GB" sz="2160" dirty="0"/>
              <a:t>m, 84 </a:t>
            </a:r>
            <a:r>
              <a:rPr lang="en-GB" sz="2160" dirty="0">
                <a:latin typeface="Symbol" charset="2"/>
                <a:cs typeface="Symbol" charset="2"/>
              </a:rPr>
              <a:t>m</a:t>
            </a:r>
            <a:r>
              <a:rPr lang="en-GB" sz="2160" dirty="0"/>
              <a:t>m between two magnets).</a:t>
            </a:r>
          </a:p>
        </p:txBody>
      </p:sp>
      <p:sp>
        <p:nvSpPr>
          <p:cNvPr id="5" name="TextBox 4">
            <a:extLst>
              <a:ext uri="{FF2B5EF4-FFF2-40B4-BE49-F238E27FC236}">
                <a16:creationId xmlns:a16="http://schemas.microsoft.com/office/drawing/2014/main" id="{5646451E-4EB4-4342-BBED-61D9E486241E}"/>
              </a:ext>
            </a:extLst>
          </p:cNvPr>
          <p:cNvSpPr txBox="1"/>
          <p:nvPr/>
        </p:nvSpPr>
        <p:spPr>
          <a:xfrm>
            <a:off x="3083000" y="3954782"/>
            <a:ext cx="1596275"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r"/>
            <a:r>
              <a:rPr lang="en-US" b="1" dirty="0"/>
              <a:t>GIRDERS</a:t>
            </a:r>
          </a:p>
        </p:txBody>
      </p:sp>
      <p:sp>
        <p:nvSpPr>
          <p:cNvPr id="6" name="TextBox 5">
            <a:extLst>
              <a:ext uri="{FF2B5EF4-FFF2-40B4-BE49-F238E27FC236}">
                <a16:creationId xmlns:a16="http://schemas.microsoft.com/office/drawing/2014/main" id="{5851AD62-3640-AE41-8ABC-AD61997DF509}"/>
              </a:ext>
            </a:extLst>
          </p:cNvPr>
          <p:cNvSpPr txBox="1"/>
          <p:nvPr/>
        </p:nvSpPr>
        <p:spPr>
          <a:xfrm>
            <a:off x="4712185" y="3954782"/>
            <a:ext cx="4851536"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US" b="1" dirty="0"/>
              <a:t>SAME AS worst case MAGNET-MAGNET</a:t>
            </a:r>
          </a:p>
        </p:txBody>
      </p:sp>
      <p:sp>
        <p:nvSpPr>
          <p:cNvPr id="7" name="TextBox 6">
            <a:extLst>
              <a:ext uri="{FF2B5EF4-FFF2-40B4-BE49-F238E27FC236}">
                <a16:creationId xmlns:a16="http://schemas.microsoft.com/office/drawing/2014/main" id="{19637AC2-C7AB-E94B-9559-1B0C6CDBF332}"/>
              </a:ext>
            </a:extLst>
          </p:cNvPr>
          <p:cNvSpPr txBox="1"/>
          <p:nvPr/>
        </p:nvSpPr>
        <p:spPr>
          <a:xfrm>
            <a:off x="969599" y="1131036"/>
            <a:ext cx="1739527" cy="1200329"/>
          </a:xfrm>
          <a:prstGeom prst="rect">
            <a:avLst/>
          </a:prstGeom>
          <a:noFill/>
        </p:spPr>
        <p:txBody>
          <a:bodyPr wrap="square" rtlCol="0">
            <a:spAutoFit/>
          </a:bodyPr>
          <a:lstStyle/>
          <a:p>
            <a:pPr algn="ctr"/>
            <a:r>
              <a:rPr lang="en-US" i="1" dirty="0"/>
              <a:t>What girder-girder tolerances did you use?</a:t>
            </a:r>
          </a:p>
        </p:txBody>
      </p:sp>
      <p:cxnSp>
        <p:nvCxnSpPr>
          <p:cNvPr id="11" name="Elbow Connector 10">
            <a:extLst>
              <a:ext uri="{FF2B5EF4-FFF2-40B4-BE49-F238E27FC236}">
                <a16:creationId xmlns:a16="http://schemas.microsoft.com/office/drawing/2014/main" id="{CCCF4CDC-BAFF-E24E-A3F5-762E921570F8}"/>
              </a:ext>
            </a:extLst>
          </p:cNvPr>
          <p:cNvCxnSpPr>
            <a:cxnSpLocks/>
            <a:stCxn id="7" idx="2"/>
            <a:endCxn id="5" idx="1"/>
          </p:cNvCxnSpPr>
          <p:nvPr/>
        </p:nvCxnSpPr>
        <p:spPr>
          <a:xfrm rot="16200000" flipH="1">
            <a:off x="1557140" y="2613587"/>
            <a:ext cx="1808083" cy="124363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Footer Placeholder 13">
            <a:extLst>
              <a:ext uri="{FF2B5EF4-FFF2-40B4-BE49-F238E27FC236}">
                <a16:creationId xmlns:a16="http://schemas.microsoft.com/office/drawing/2014/main" id="{4B48884C-0B9D-3845-906D-48F1A1B1755A}"/>
              </a:ext>
            </a:extLst>
          </p:cNvPr>
          <p:cNvSpPr>
            <a:spLocks noGrp="1"/>
          </p:cNvSpPr>
          <p:nvPr>
            <p:ph type="ftr" sz="quarter" idx="12"/>
          </p:nvPr>
        </p:nvSpPr>
        <p:spPr/>
        <p:txBody>
          <a:bodyPr/>
          <a:lstStyle/>
          <a:p>
            <a:r>
              <a:rPr lang="fr-FR"/>
              <a:t>FCC week | Paris | June 2022 | S.M.Liuzzo et al.</a:t>
            </a:r>
            <a:endParaRPr lang="fr-FR" dirty="0"/>
          </a:p>
        </p:txBody>
      </p:sp>
      <p:sp>
        <p:nvSpPr>
          <p:cNvPr id="16" name="Slide Number Placeholder 15">
            <a:extLst>
              <a:ext uri="{FF2B5EF4-FFF2-40B4-BE49-F238E27FC236}">
                <a16:creationId xmlns:a16="http://schemas.microsoft.com/office/drawing/2014/main" id="{3229B30F-BCE0-9A49-8B79-4B6C4B6DD051}"/>
              </a:ext>
            </a:extLst>
          </p:cNvPr>
          <p:cNvSpPr>
            <a:spLocks noGrp="1"/>
          </p:cNvSpPr>
          <p:nvPr>
            <p:ph type="sldNum" sz="quarter" idx="11"/>
          </p:nvPr>
        </p:nvSpPr>
        <p:spPr/>
        <p:txBody>
          <a:bodyPr/>
          <a:lstStyle/>
          <a:p>
            <a:r>
              <a:rPr lang="fr-FR"/>
              <a:t>Page </a:t>
            </a:r>
            <a:fld id="{733122C9-A0B9-462F-8757-0847AD287B63}" type="slidenum">
              <a:rPr lang="fr-FR" smtClean="0"/>
              <a:pPr/>
              <a:t>17</a:t>
            </a:fld>
            <a:endParaRPr lang="fr-FR" dirty="0"/>
          </a:p>
        </p:txBody>
      </p:sp>
      <p:sp>
        <p:nvSpPr>
          <p:cNvPr id="3" name="Rounded Rectangle 2">
            <a:extLst>
              <a:ext uri="{FF2B5EF4-FFF2-40B4-BE49-F238E27FC236}">
                <a16:creationId xmlns:a16="http://schemas.microsoft.com/office/drawing/2014/main" id="{32610B00-228C-F644-AF50-D09A2C518B5C}"/>
              </a:ext>
            </a:extLst>
          </p:cNvPr>
          <p:cNvSpPr/>
          <p:nvPr/>
        </p:nvSpPr>
        <p:spPr>
          <a:xfrm>
            <a:off x="4669846" y="1848839"/>
            <a:ext cx="2013554" cy="1991879"/>
          </a:xfrm>
          <a:prstGeom prst="roundRect">
            <a:avLst/>
          </a:prstGeom>
          <a:solidFill>
            <a:schemeClr val="accen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a:t>60</a:t>
            </a:r>
          </a:p>
        </p:txBody>
      </p:sp>
      <p:sp>
        <p:nvSpPr>
          <p:cNvPr id="10" name="Left Arrow 9">
            <a:extLst>
              <a:ext uri="{FF2B5EF4-FFF2-40B4-BE49-F238E27FC236}">
                <a16:creationId xmlns:a16="http://schemas.microsoft.com/office/drawing/2014/main" id="{53315F45-F202-524C-9A69-929470143AC9}"/>
              </a:ext>
            </a:extLst>
          </p:cNvPr>
          <p:cNvSpPr/>
          <p:nvPr/>
        </p:nvSpPr>
        <p:spPr>
          <a:xfrm>
            <a:off x="6535761" y="2383025"/>
            <a:ext cx="4631864" cy="791637"/>
          </a:xfrm>
          <a:prstGeom prst="leftArrow">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Many simulations for </a:t>
            </a:r>
            <a:r>
              <a:rPr lang="en-US" sz="2400" b="1" dirty="0"/>
              <a:t>1</a:t>
            </a:r>
            <a:r>
              <a:rPr lang="en-US" dirty="0"/>
              <a:t> number needed</a:t>
            </a:r>
          </a:p>
        </p:txBody>
      </p:sp>
      <p:sp>
        <p:nvSpPr>
          <p:cNvPr id="19" name="TextBox 18">
            <a:extLst>
              <a:ext uri="{FF2B5EF4-FFF2-40B4-BE49-F238E27FC236}">
                <a16:creationId xmlns:a16="http://schemas.microsoft.com/office/drawing/2014/main" id="{A5C631A5-A7C6-4C4A-B5FA-F6CD7F3511C0}"/>
              </a:ext>
            </a:extLst>
          </p:cNvPr>
          <p:cNvSpPr txBox="1"/>
          <p:nvPr/>
        </p:nvSpPr>
        <p:spPr>
          <a:xfrm>
            <a:off x="3083000" y="4407506"/>
            <a:ext cx="1596275"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r"/>
            <a:r>
              <a:rPr lang="en-US" b="1" dirty="0"/>
              <a:t>Long range</a:t>
            </a:r>
          </a:p>
        </p:txBody>
      </p:sp>
      <p:sp>
        <p:nvSpPr>
          <p:cNvPr id="20" name="TextBox 19">
            <a:extLst>
              <a:ext uri="{FF2B5EF4-FFF2-40B4-BE49-F238E27FC236}">
                <a16:creationId xmlns:a16="http://schemas.microsoft.com/office/drawing/2014/main" id="{D36C3EAD-F8B6-F541-B313-66E8155845C4}"/>
              </a:ext>
            </a:extLst>
          </p:cNvPr>
          <p:cNvSpPr txBox="1"/>
          <p:nvPr/>
        </p:nvSpPr>
        <p:spPr>
          <a:xfrm>
            <a:off x="4712185" y="4407506"/>
            <a:ext cx="4851536" cy="369332"/>
          </a:xfrm>
          <a:prstGeom prst="rect">
            <a:avLst/>
          </a:prstGeom>
          <a:solidFill>
            <a:schemeClr val="bg2">
              <a:lumMod val="20000"/>
              <a:lumOff val="80000"/>
            </a:schemeClr>
          </a:solidFill>
          <a:ln>
            <a:solidFill>
              <a:schemeClr val="bg2">
                <a:lumMod val="60000"/>
                <a:lumOff val="40000"/>
              </a:schemeClr>
            </a:solid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en-US" b="1" dirty="0">
                <a:solidFill>
                  <a:schemeClr val="bg2"/>
                </a:solidFill>
              </a:rPr>
              <a:t>Simulated Survey</a:t>
            </a:r>
            <a:endParaRPr lang="en-US" dirty="0">
              <a:solidFill>
                <a:schemeClr val="bg2"/>
              </a:solidFill>
            </a:endParaRPr>
          </a:p>
        </p:txBody>
      </p:sp>
      <p:sp>
        <p:nvSpPr>
          <p:cNvPr id="21" name="TextBox 20">
            <a:extLst>
              <a:ext uri="{FF2B5EF4-FFF2-40B4-BE49-F238E27FC236}">
                <a16:creationId xmlns:a16="http://schemas.microsoft.com/office/drawing/2014/main" id="{54C33E7D-2A98-2F46-BA11-7F5D57D5D7F8}"/>
              </a:ext>
            </a:extLst>
          </p:cNvPr>
          <p:cNvSpPr txBox="1"/>
          <p:nvPr/>
        </p:nvSpPr>
        <p:spPr>
          <a:xfrm>
            <a:off x="99836" y="2612994"/>
            <a:ext cx="1739527" cy="1477328"/>
          </a:xfrm>
          <a:prstGeom prst="rect">
            <a:avLst/>
          </a:prstGeom>
          <a:noFill/>
        </p:spPr>
        <p:txBody>
          <a:bodyPr wrap="square" rtlCol="0">
            <a:spAutoFit/>
          </a:bodyPr>
          <a:lstStyle/>
          <a:p>
            <a:pPr algn="ctr"/>
            <a:r>
              <a:rPr lang="en-US" i="1" dirty="0"/>
              <a:t>How far can be two magnets on opposite sides of the ring?</a:t>
            </a:r>
          </a:p>
        </p:txBody>
      </p:sp>
      <p:cxnSp>
        <p:nvCxnSpPr>
          <p:cNvPr id="22" name="Elbow Connector 21">
            <a:extLst>
              <a:ext uri="{FF2B5EF4-FFF2-40B4-BE49-F238E27FC236}">
                <a16:creationId xmlns:a16="http://schemas.microsoft.com/office/drawing/2014/main" id="{F0E985F5-E097-B845-8F65-5038CD50DFE5}"/>
              </a:ext>
            </a:extLst>
          </p:cNvPr>
          <p:cNvCxnSpPr>
            <a:cxnSpLocks/>
            <a:stCxn id="21" idx="2"/>
            <a:endCxn id="19" idx="1"/>
          </p:cNvCxnSpPr>
          <p:nvPr/>
        </p:nvCxnSpPr>
        <p:spPr>
          <a:xfrm rot="16200000" flipH="1">
            <a:off x="1775375" y="3284547"/>
            <a:ext cx="501850" cy="21134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DEFF7AC9-3937-B342-9989-019B9FA123FA}"/>
              </a:ext>
            </a:extLst>
          </p:cNvPr>
          <p:cNvSpPr txBox="1"/>
          <p:nvPr/>
        </p:nvSpPr>
        <p:spPr>
          <a:xfrm>
            <a:off x="9605039" y="3838956"/>
            <a:ext cx="3052097" cy="584775"/>
          </a:xfrm>
          <a:prstGeom prst="rect">
            <a:avLst/>
          </a:prstGeom>
          <a:noFill/>
        </p:spPr>
        <p:txBody>
          <a:bodyPr wrap="square" rtlCol="0">
            <a:spAutoFit/>
          </a:bodyPr>
          <a:lstStyle/>
          <a:p>
            <a:r>
              <a:rPr lang="en-US" sz="1600" b="1" dirty="0">
                <a:solidFill>
                  <a:schemeClr val="accent2"/>
                </a:solidFill>
              </a:rPr>
              <a:t>girder-girder error simulations are useless.</a:t>
            </a:r>
          </a:p>
        </p:txBody>
      </p:sp>
      <p:sp>
        <p:nvSpPr>
          <p:cNvPr id="8" name="TextBox 7">
            <a:extLst>
              <a:ext uri="{FF2B5EF4-FFF2-40B4-BE49-F238E27FC236}">
                <a16:creationId xmlns:a16="http://schemas.microsoft.com/office/drawing/2014/main" id="{70A3F3AE-273E-4A43-B2F7-30E798D1FCA4}"/>
              </a:ext>
            </a:extLst>
          </p:cNvPr>
          <p:cNvSpPr txBox="1"/>
          <p:nvPr/>
        </p:nvSpPr>
        <p:spPr>
          <a:xfrm>
            <a:off x="9605039" y="1379979"/>
            <a:ext cx="2232248" cy="1200329"/>
          </a:xfrm>
          <a:prstGeom prst="rect">
            <a:avLst/>
          </a:prstGeom>
          <a:noFill/>
        </p:spPr>
        <p:txBody>
          <a:bodyPr wrap="square" rtlCol="0">
            <a:spAutoFit/>
          </a:bodyPr>
          <a:lstStyle/>
          <a:p>
            <a:r>
              <a:rPr lang="en-US" sz="1200" b="1" dirty="0">
                <a:solidFill>
                  <a:schemeClr val="accent2"/>
                </a:solidFill>
              </a:rPr>
              <a:t>All relative tolerance are as expectable from theory. Alignment will be based on a single value. Why running infinity of simulations? Just use a single number.</a:t>
            </a:r>
          </a:p>
        </p:txBody>
      </p:sp>
      <p:sp>
        <p:nvSpPr>
          <p:cNvPr id="23" name="TextBox 22">
            <a:extLst>
              <a:ext uri="{FF2B5EF4-FFF2-40B4-BE49-F238E27FC236}">
                <a16:creationId xmlns:a16="http://schemas.microsoft.com/office/drawing/2014/main" id="{44E7F534-71CA-6E41-A1BA-570542E07659}"/>
              </a:ext>
            </a:extLst>
          </p:cNvPr>
          <p:cNvSpPr txBox="1"/>
          <p:nvPr/>
        </p:nvSpPr>
        <p:spPr>
          <a:xfrm>
            <a:off x="9605275" y="4324114"/>
            <a:ext cx="2971446" cy="584775"/>
          </a:xfrm>
          <a:prstGeom prst="rect">
            <a:avLst/>
          </a:prstGeom>
          <a:noFill/>
        </p:spPr>
        <p:txBody>
          <a:bodyPr wrap="square" rtlCol="0">
            <a:spAutoFit/>
          </a:bodyPr>
          <a:lstStyle/>
          <a:p>
            <a:r>
              <a:rPr lang="en-US" sz="1600" b="1" dirty="0">
                <a:solidFill>
                  <a:schemeClr val="accent2"/>
                </a:solidFill>
              </a:rPr>
              <a:t>Long range error simulations are useless.</a:t>
            </a:r>
          </a:p>
        </p:txBody>
      </p:sp>
    </p:spTree>
    <p:extLst>
      <p:ext uri="{BB962C8B-B14F-4D97-AF65-F5344CB8AC3E}">
        <p14:creationId xmlns:p14="http://schemas.microsoft.com/office/powerpoint/2010/main" val="39751172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D819374-B75A-0145-A44F-A5199676F46D}"/>
              </a:ext>
            </a:extLst>
          </p:cNvPr>
          <p:cNvSpPr>
            <a:spLocks noGrp="1"/>
          </p:cNvSpPr>
          <p:nvPr>
            <p:ph type="title"/>
          </p:nvPr>
        </p:nvSpPr>
        <p:spPr/>
        <p:txBody>
          <a:bodyPr/>
          <a:lstStyle/>
          <a:p>
            <a:r>
              <a:rPr lang="en-US" dirty="0"/>
              <a:t>NOECO: </a:t>
            </a:r>
            <a:r>
              <a:rPr lang="en-US" dirty="0" err="1"/>
              <a:t>sextupoles</a:t>
            </a:r>
            <a:r>
              <a:rPr lang="en-US" dirty="0"/>
              <a:t> tuning to maximize lifetime</a:t>
            </a:r>
          </a:p>
        </p:txBody>
      </p:sp>
      <p:sp>
        <p:nvSpPr>
          <p:cNvPr id="7" name="Content Placeholder 6">
            <a:extLst>
              <a:ext uri="{FF2B5EF4-FFF2-40B4-BE49-F238E27FC236}">
                <a16:creationId xmlns:a16="http://schemas.microsoft.com/office/drawing/2014/main" id="{56389B03-DFB5-7141-BBAE-859747DC93CE}"/>
              </a:ext>
            </a:extLst>
          </p:cNvPr>
          <p:cNvSpPr>
            <a:spLocks noGrp="1"/>
          </p:cNvSpPr>
          <p:nvPr>
            <p:ph idx="1"/>
          </p:nvPr>
        </p:nvSpPr>
        <p:spPr>
          <a:xfrm>
            <a:off x="8472264" y="1098000"/>
            <a:ext cx="3479736" cy="4563248"/>
          </a:xfrm>
        </p:spPr>
        <p:txBody>
          <a:bodyPr/>
          <a:lstStyle/>
          <a:p>
            <a:r>
              <a:rPr lang="en-US" sz="2400" dirty="0"/>
              <a:t>After commissioning,</a:t>
            </a:r>
          </a:p>
          <a:p>
            <a:endParaRPr lang="en-US" sz="2400" dirty="0"/>
          </a:p>
          <a:p>
            <a:r>
              <a:rPr lang="en-US" dirty="0"/>
              <a:t>Improve measurement based tuning compared to the schemes used in commissioning-like simulations.</a:t>
            </a:r>
          </a:p>
        </p:txBody>
      </p:sp>
      <p:pic>
        <p:nvPicPr>
          <p:cNvPr id="3" name="Picture Placeholder 2">
            <a:extLst>
              <a:ext uri="{FF2B5EF4-FFF2-40B4-BE49-F238E27FC236}">
                <a16:creationId xmlns:a16="http://schemas.microsoft.com/office/drawing/2014/main" id="{41AAFE86-EFBE-2543-9DB8-F361EEE5F16A}"/>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435" r="5435"/>
          <a:stretch>
            <a:fillRect/>
          </a:stretch>
        </p:blipFill>
        <p:spPr>
          <a:xfrm>
            <a:off x="969963" y="1098550"/>
            <a:ext cx="7213600" cy="4562475"/>
          </a:xfrm>
        </p:spPr>
      </p:pic>
      <p:sp>
        <p:nvSpPr>
          <p:cNvPr id="4" name="Slide Number Placeholder 3">
            <a:extLst>
              <a:ext uri="{FF2B5EF4-FFF2-40B4-BE49-F238E27FC236}">
                <a16:creationId xmlns:a16="http://schemas.microsoft.com/office/drawing/2014/main" id="{1D826BB5-13A2-CD40-92E6-1EFBAAF31C59}"/>
              </a:ext>
            </a:extLst>
          </p:cNvPr>
          <p:cNvSpPr>
            <a:spLocks noGrp="1"/>
          </p:cNvSpPr>
          <p:nvPr>
            <p:ph type="sldNum" sz="quarter" idx="15"/>
          </p:nvPr>
        </p:nvSpPr>
        <p:spPr/>
        <p:txBody>
          <a:bodyPr/>
          <a:lstStyle/>
          <a:p>
            <a:r>
              <a:rPr lang="fr-FR"/>
              <a:t>Page </a:t>
            </a:r>
            <a:fld id="{733122C9-A0B9-462F-8757-0847AD287B63}" type="slidenum">
              <a:rPr lang="fr-FR" smtClean="0"/>
              <a:pPr/>
              <a:t>18</a:t>
            </a:fld>
            <a:endParaRPr lang="fr-FR" dirty="0"/>
          </a:p>
        </p:txBody>
      </p:sp>
      <p:sp>
        <p:nvSpPr>
          <p:cNvPr id="5" name="Footer Placeholder 4">
            <a:extLst>
              <a:ext uri="{FF2B5EF4-FFF2-40B4-BE49-F238E27FC236}">
                <a16:creationId xmlns:a16="http://schemas.microsoft.com/office/drawing/2014/main" id="{649B22DD-AEC3-8A49-88CC-C65D2E0E503F}"/>
              </a:ext>
            </a:extLst>
          </p:cNvPr>
          <p:cNvSpPr>
            <a:spLocks noGrp="1"/>
          </p:cNvSpPr>
          <p:nvPr>
            <p:ph type="ftr" sz="quarter" idx="16"/>
          </p:nvPr>
        </p:nvSpPr>
        <p:spPr/>
        <p:txBody>
          <a:bodyPr/>
          <a:lstStyle/>
          <a:p>
            <a:r>
              <a:rPr lang="en-US"/>
              <a:t>FCC week | Paris | June 2022 | S.M.Liuzzo et al.</a:t>
            </a:r>
            <a:endParaRPr lang="fr-FR" dirty="0"/>
          </a:p>
        </p:txBody>
      </p:sp>
    </p:spTree>
    <p:extLst>
      <p:ext uri="{BB962C8B-B14F-4D97-AF65-F5344CB8AC3E}">
        <p14:creationId xmlns:p14="http://schemas.microsoft.com/office/powerpoint/2010/main" val="2370467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AC37C-29DE-CF46-B1D3-11A1DF04AD0A}"/>
              </a:ext>
            </a:extLst>
          </p:cNvPr>
          <p:cNvSpPr>
            <a:spLocks noGrp="1"/>
          </p:cNvSpPr>
          <p:nvPr>
            <p:ph type="title"/>
          </p:nvPr>
        </p:nvSpPr>
        <p:spPr>
          <a:xfrm>
            <a:off x="969600" y="126000"/>
            <a:ext cx="10982400" cy="496800"/>
          </a:xfrm>
        </p:spPr>
        <p:txBody>
          <a:bodyPr/>
          <a:lstStyle/>
          <a:p>
            <a:r>
              <a:rPr lang="en-US" dirty="0"/>
              <a:t>NOECO correction at ESRF, MEASUREMENTS with BEAM</a:t>
            </a:r>
          </a:p>
        </p:txBody>
      </p:sp>
      <p:sp>
        <p:nvSpPr>
          <p:cNvPr id="4" name="Slide Number Placeholder 3">
            <a:extLst>
              <a:ext uri="{FF2B5EF4-FFF2-40B4-BE49-F238E27FC236}">
                <a16:creationId xmlns:a16="http://schemas.microsoft.com/office/drawing/2014/main" id="{230373A7-A988-0543-90C9-6E94230FBE2C}"/>
              </a:ext>
            </a:extLst>
          </p:cNvPr>
          <p:cNvSpPr>
            <a:spLocks noGrp="1"/>
          </p:cNvSpPr>
          <p:nvPr>
            <p:ph type="sldNum" sz="quarter" idx="11"/>
          </p:nvPr>
        </p:nvSpPr>
        <p:spPr/>
        <p:txBody>
          <a:bodyPr/>
          <a:lstStyle/>
          <a:p>
            <a:r>
              <a:rPr lang="fr-FR"/>
              <a:t>Page </a:t>
            </a:r>
            <a:fld id="{733122C9-A0B9-462F-8757-0847AD287B63}" type="slidenum">
              <a:rPr lang="fr-FR" smtClean="0"/>
              <a:pPr/>
              <a:t>19</a:t>
            </a:fld>
            <a:endParaRPr lang="fr-FR" dirty="0"/>
          </a:p>
        </p:txBody>
      </p:sp>
      <p:sp>
        <p:nvSpPr>
          <p:cNvPr id="5" name="Footer Placeholder 4">
            <a:extLst>
              <a:ext uri="{FF2B5EF4-FFF2-40B4-BE49-F238E27FC236}">
                <a16:creationId xmlns:a16="http://schemas.microsoft.com/office/drawing/2014/main" id="{5F0E5CFD-C9C5-E641-A3D0-A5E956A66B56}"/>
              </a:ext>
            </a:extLst>
          </p:cNvPr>
          <p:cNvSpPr>
            <a:spLocks noGrp="1"/>
          </p:cNvSpPr>
          <p:nvPr>
            <p:ph type="ftr" sz="quarter" idx="12"/>
          </p:nvPr>
        </p:nvSpPr>
        <p:spPr/>
        <p:txBody>
          <a:bodyPr/>
          <a:lstStyle/>
          <a:p>
            <a:r>
              <a:rPr lang="en-US"/>
              <a:t>FCC week | Paris | June 2022 | S.M.Liuzzo et al.</a:t>
            </a:r>
            <a:endParaRPr lang="fr-FR" dirty="0"/>
          </a:p>
        </p:txBody>
      </p:sp>
      <p:sp>
        <p:nvSpPr>
          <p:cNvPr id="6" name="TextBox 5">
            <a:extLst>
              <a:ext uri="{FF2B5EF4-FFF2-40B4-BE49-F238E27FC236}">
                <a16:creationId xmlns:a16="http://schemas.microsoft.com/office/drawing/2014/main" id="{7720096A-FA44-DE4C-9754-4B4E80BD1242}"/>
              </a:ext>
            </a:extLst>
          </p:cNvPr>
          <p:cNvSpPr txBox="1"/>
          <p:nvPr/>
        </p:nvSpPr>
        <p:spPr>
          <a:xfrm>
            <a:off x="239350" y="5233392"/>
            <a:ext cx="2040226" cy="923330"/>
          </a:xfrm>
          <a:prstGeom prst="rect">
            <a:avLst/>
          </a:prstGeom>
          <a:noFill/>
        </p:spPr>
        <p:txBody>
          <a:bodyPr wrap="square" rtlCol="0">
            <a:spAutoFit/>
          </a:bodyPr>
          <a:lstStyle/>
          <a:p>
            <a:pPr algn="r"/>
            <a:r>
              <a:rPr lang="en-US" dirty="0"/>
              <a:t>Function developed based on: </a:t>
            </a:r>
          </a:p>
        </p:txBody>
      </p:sp>
      <p:pic>
        <p:nvPicPr>
          <p:cNvPr id="7" name="Picture 6">
            <a:extLst>
              <a:ext uri="{FF2B5EF4-FFF2-40B4-BE49-F238E27FC236}">
                <a16:creationId xmlns:a16="http://schemas.microsoft.com/office/drawing/2014/main" id="{A641243C-6A2B-924E-9970-41F2B8F5AB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9577" y="4807935"/>
            <a:ext cx="4536504" cy="1364215"/>
          </a:xfrm>
          <a:prstGeom prst="rect">
            <a:avLst/>
          </a:prstGeom>
        </p:spPr>
      </p:pic>
      <p:grpSp>
        <p:nvGrpSpPr>
          <p:cNvPr id="8" name="Group 7">
            <a:extLst>
              <a:ext uri="{FF2B5EF4-FFF2-40B4-BE49-F238E27FC236}">
                <a16:creationId xmlns:a16="http://schemas.microsoft.com/office/drawing/2014/main" id="{1D6EAA7B-8E35-764A-838F-CE3CB52B64A0}"/>
              </a:ext>
            </a:extLst>
          </p:cNvPr>
          <p:cNvGrpSpPr/>
          <p:nvPr/>
        </p:nvGrpSpPr>
        <p:grpSpPr>
          <a:xfrm>
            <a:off x="6985473" y="4956393"/>
            <a:ext cx="4836164" cy="1398844"/>
            <a:chOff x="6960096" y="3961728"/>
            <a:chExt cx="4836164" cy="1398844"/>
          </a:xfrm>
        </p:grpSpPr>
        <p:pic>
          <p:nvPicPr>
            <p:cNvPr id="9" name="Picture 8">
              <a:extLst>
                <a:ext uri="{FF2B5EF4-FFF2-40B4-BE49-F238E27FC236}">
                  <a16:creationId xmlns:a16="http://schemas.microsoft.com/office/drawing/2014/main" id="{B9632D96-B25B-A74C-B8F7-A8A32697D4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1277" y="3975714"/>
              <a:ext cx="4044983" cy="1384858"/>
            </a:xfrm>
            <a:prstGeom prst="rect">
              <a:avLst/>
            </a:prstGeom>
          </p:spPr>
        </p:pic>
        <p:sp>
          <p:nvSpPr>
            <p:cNvPr id="10" name="TextBox 9">
              <a:extLst>
                <a:ext uri="{FF2B5EF4-FFF2-40B4-BE49-F238E27FC236}">
                  <a16:creationId xmlns:a16="http://schemas.microsoft.com/office/drawing/2014/main" id="{A610B85D-1F5A-F843-9DD7-91F52C7D27BB}"/>
                </a:ext>
              </a:extLst>
            </p:cNvPr>
            <p:cNvSpPr txBox="1"/>
            <p:nvPr/>
          </p:nvSpPr>
          <p:spPr>
            <a:xfrm>
              <a:off x="6960096" y="3961728"/>
              <a:ext cx="885179" cy="276999"/>
            </a:xfrm>
            <a:prstGeom prst="rect">
              <a:avLst/>
            </a:prstGeom>
            <a:noFill/>
          </p:spPr>
          <p:txBody>
            <a:bodyPr wrap="none" rtlCol="0">
              <a:spAutoFit/>
            </a:bodyPr>
            <a:lstStyle/>
            <a:p>
              <a:r>
                <a:rPr lang="en-US" sz="1200" dirty="0" err="1"/>
                <a:t>A.Franchi</a:t>
              </a:r>
              <a:r>
                <a:rPr lang="en-US" sz="1200" dirty="0"/>
                <a:t>,</a:t>
              </a:r>
            </a:p>
          </p:txBody>
        </p:sp>
      </p:grpSp>
      <p:pic>
        <p:nvPicPr>
          <p:cNvPr id="11" name="Picture 10">
            <a:extLst>
              <a:ext uri="{FF2B5EF4-FFF2-40B4-BE49-F238E27FC236}">
                <a16:creationId xmlns:a16="http://schemas.microsoft.com/office/drawing/2014/main" id="{AD163207-777F-164A-9B18-1EEDE3FEF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392" y="1958820"/>
            <a:ext cx="6948274" cy="2386581"/>
          </a:xfrm>
          <a:prstGeom prst="rect">
            <a:avLst/>
          </a:prstGeom>
        </p:spPr>
      </p:pic>
      <p:pic>
        <p:nvPicPr>
          <p:cNvPr id="12" name="Picture 11">
            <a:extLst>
              <a:ext uri="{FF2B5EF4-FFF2-40B4-BE49-F238E27FC236}">
                <a16:creationId xmlns:a16="http://schemas.microsoft.com/office/drawing/2014/main" id="{A5A63F46-830C-8F41-A77D-94DC5DC264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76654" y="890632"/>
            <a:ext cx="3487599" cy="3912176"/>
          </a:xfrm>
          <a:prstGeom prst="rect">
            <a:avLst/>
          </a:prstGeom>
        </p:spPr>
      </p:pic>
      <p:sp>
        <p:nvSpPr>
          <p:cNvPr id="13" name="TextBox 12">
            <a:extLst>
              <a:ext uri="{FF2B5EF4-FFF2-40B4-BE49-F238E27FC236}">
                <a16:creationId xmlns:a16="http://schemas.microsoft.com/office/drawing/2014/main" id="{77F41F8B-417C-F348-85EF-3C9C49A51471}"/>
              </a:ext>
            </a:extLst>
          </p:cNvPr>
          <p:cNvSpPr txBox="1"/>
          <p:nvPr/>
        </p:nvSpPr>
        <p:spPr>
          <a:xfrm>
            <a:off x="5435829" y="3303786"/>
            <a:ext cx="2262158" cy="369332"/>
          </a:xfrm>
          <a:prstGeom prst="rect">
            <a:avLst/>
          </a:prstGeom>
          <a:noFill/>
        </p:spPr>
        <p:txBody>
          <a:bodyPr wrap="none" rtlCol="0">
            <a:spAutoFit/>
          </a:bodyPr>
          <a:lstStyle/>
          <a:p>
            <a:r>
              <a:rPr lang="en-US" dirty="0"/>
              <a:t>Data: 24</a:t>
            </a:r>
            <a:r>
              <a:rPr lang="en-US" baseline="30000" dirty="0"/>
              <a:t>th</a:t>
            </a:r>
            <a:r>
              <a:rPr lang="en-US" dirty="0"/>
              <a:t> Jan 2022</a:t>
            </a:r>
          </a:p>
        </p:txBody>
      </p:sp>
      <p:sp>
        <p:nvSpPr>
          <p:cNvPr id="14" name="TextBox 13">
            <a:extLst>
              <a:ext uri="{FF2B5EF4-FFF2-40B4-BE49-F238E27FC236}">
                <a16:creationId xmlns:a16="http://schemas.microsoft.com/office/drawing/2014/main" id="{13E94009-AF0D-4E4B-B1FC-DF8DCEF519A0}"/>
              </a:ext>
            </a:extLst>
          </p:cNvPr>
          <p:cNvSpPr txBox="1"/>
          <p:nvPr/>
        </p:nvSpPr>
        <p:spPr>
          <a:xfrm>
            <a:off x="8084530" y="949428"/>
            <a:ext cx="2069797" cy="369332"/>
          </a:xfrm>
          <a:prstGeom prst="rect">
            <a:avLst/>
          </a:prstGeom>
          <a:noFill/>
        </p:spPr>
        <p:txBody>
          <a:bodyPr wrap="none" rtlCol="0">
            <a:spAutoFit/>
          </a:bodyPr>
          <a:lstStyle/>
          <a:p>
            <a:r>
              <a:rPr lang="en-US" dirty="0"/>
              <a:t>Data: Jan 24 2022</a:t>
            </a:r>
          </a:p>
        </p:txBody>
      </p:sp>
      <p:sp>
        <p:nvSpPr>
          <p:cNvPr id="16" name="TextBox 15">
            <a:extLst>
              <a:ext uri="{FF2B5EF4-FFF2-40B4-BE49-F238E27FC236}">
                <a16:creationId xmlns:a16="http://schemas.microsoft.com/office/drawing/2014/main" id="{AC898EAF-1A8C-1349-91D4-B278CE6F9960}"/>
              </a:ext>
            </a:extLst>
          </p:cNvPr>
          <p:cNvSpPr txBox="1"/>
          <p:nvPr/>
        </p:nvSpPr>
        <p:spPr>
          <a:xfrm>
            <a:off x="886211" y="903437"/>
            <a:ext cx="6536026" cy="707886"/>
          </a:xfrm>
          <a:prstGeom prst="rect">
            <a:avLst/>
          </a:prstGeom>
          <a:noFill/>
        </p:spPr>
        <p:txBody>
          <a:bodyPr wrap="square" rtlCol="0">
            <a:spAutoFit/>
          </a:bodyPr>
          <a:lstStyle/>
          <a:p>
            <a:r>
              <a:rPr lang="en-US" sz="2000" b="1" dirty="0"/>
              <a:t>Compute SEXTUPOLE correction strengths based on off-energy Fast-RM and dispersion measurement </a:t>
            </a:r>
          </a:p>
        </p:txBody>
      </p:sp>
      <p:sp>
        <p:nvSpPr>
          <p:cNvPr id="17" name="TextBox 16">
            <a:extLst>
              <a:ext uri="{FF2B5EF4-FFF2-40B4-BE49-F238E27FC236}">
                <a16:creationId xmlns:a16="http://schemas.microsoft.com/office/drawing/2014/main" id="{40B13066-95CD-3D4A-B9E6-513C9CC306FB}"/>
              </a:ext>
            </a:extLst>
          </p:cNvPr>
          <p:cNvSpPr txBox="1"/>
          <p:nvPr/>
        </p:nvSpPr>
        <p:spPr>
          <a:xfrm>
            <a:off x="2965437" y="2236830"/>
            <a:ext cx="2377574" cy="369332"/>
          </a:xfrm>
          <a:prstGeom prst="rect">
            <a:avLst/>
          </a:prstGeom>
          <a:noFill/>
        </p:spPr>
        <p:txBody>
          <a:bodyPr wrap="none" rtlCol="0">
            <a:spAutoFit/>
          </a:bodyPr>
          <a:lstStyle/>
          <a:p>
            <a:r>
              <a:rPr lang="en-US" dirty="0"/>
              <a:t>Proof of principle: </a:t>
            </a:r>
            <a:r>
              <a:rPr lang="en-US" b="1" dirty="0">
                <a:solidFill>
                  <a:schemeClr val="bg2"/>
                </a:solidFill>
              </a:rPr>
              <a:t>OK</a:t>
            </a:r>
          </a:p>
        </p:txBody>
      </p:sp>
      <p:sp>
        <p:nvSpPr>
          <p:cNvPr id="18" name="TextBox 17">
            <a:extLst>
              <a:ext uri="{FF2B5EF4-FFF2-40B4-BE49-F238E27FC236}">
                <a16:creationId xmlns:a16="http://schemas.microsoft.com/office/drawing/2014/main" id="{6192B64D-F374-894A-B338-5011F745CD95}"/>
              </a:ext>
            </a:extLst>
          </p:cNvPr>
          <p:cNvSpPr txBox="1"/>
          <p:nvPr/>
        </p:nvSpPr>
        <p:spPr>
          <a:xfrm>
            <a:off x="1487488" y="3379940"/>
            <a:ext cx="479618" cy="369332"/>
          </a:xfrm>
          <a:prstGeom prst="rect">
            <a:avLst/>
          </a:prstGeom>
          <a:noFill/>
        </p:spPr>
        <p:txBody>
          <a:bodyPr wrap="none" rtlCol="0">
            <a:spAutoFit/>
          </a:bodyPr>
          <a:lstStyle/>
          <a:p>
            <a:r>
              <a:rPr lang="en-US" dirty="0"/>
              <a:t>SF</a:t>
            </a:r>
          </a:p>
        </p:txBody>
      </p:sp>
      <p:sp>
        <p:nvSpPr>
          <p:cNvPr id="3" name="TextBox 2">
            <a:extLst>
              <a:ext uri="{FF2B5EF4-FFF2-40B4-BE49-F238E27FC236}">
                <a16:creationId xmlns:a16="http://schemas.microsoft.com/office/drawing/2014/main" id="{C8D03F1F-C055-1F48-B236-8638808B0120}"/>
              </a:ext>
            </a:extLst>
          </p:cNvPr>
          <p:cNvSpPr txBox="1"/>
          <p:nvPr/>
        </p:nvSpPr>
        <p:spPr>
          <a:xfrm rot="20383579">
            <a:off x="8473757" y="1549593"/>
            <a:ext cx="2975680" cy="646331"/>
          </a:xfrm>
          <a:prstGeom prst="rect">
            <a:avLst/>
          </a:prstGeom>
          <a:noFill/>
        </p:spPr>
        <p:txBody>
          <a:bodyPr wrap="square" rtlCol="0">
            <a:spAutoFit/>
          </a:bodyPr>
          <a:lstStyle/>
          <a:p>
            <a:r>
              <a:rPr lang="en-US" dirty="0">
                <a:solidFill>
                  <a:schemeClr val="bg1">
                    <a:lumMod val="50000"/>
                  </a:schemeClr>
                </a:solidFill>
              </a:rPr>
              <a:t>Preliminary, to be confirmed in future MDTs</a:t>
            </a:r>
          </a:p>
        </p:txBody>
      </p:sp>
    </p:spTree>
    <p:extLst>
      <p:ext uri="{BB962C8B-B14F-4D97-AF65-F5344CB8AC3E}">
        <p14:creationId xmlns:p14="http://schemas.microsoft.com/office/powerpoint/2010/main" val="547475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ESRF, Accelerator Chain Layout and main parameters</a:t>
            </a:r>
            <a:endParaRPr lang="en-GB" dirty="0"/>
          </a:p>
        </p:txBody>
      </p:sp>
      <p:sp>
        <p:nvSpPr>
          <p:cNvPr id="5" name="Slide Number Placeholder 4"/>
          <p:cNvSpPr>
            <a:spLocks noGrp="1"/>
          </p:cNvSpPr>
          <p:nvPr>
            <p:ph type="sldNum" sz="quarter" idx="11"/>
          </p:nvPr>
        </p:nvSpPr>
        <p:spPr/>
        <p:txBody>
          <a:bodyPr/>
          <a:lstStyle/>
          <a:p>
            <a:r>
              <a:rPr lang="en-US" noProof="0"/>
              <a:t>Page </a:t>
            </a:r>
            <a:fld id="{733122C9-A0B9-462F-8757-0847AD287B63}" type="slidenum">
              <a:rPr lang="en-US" noProof="0" smtClean="0"/>
              <a:pPr/>
              <a:t>2</a:t>
            </a:fld>
            <a:endParaRPr lang="en-US" noProof="0"/>
          </a:p>
        </p:txBody>
      </p:sp>
      <p:sp>
        <p:nvSpPr>
          <p:cNvPr id="6" name="Footer Placeholder 5"/>
          <p:cNvSpPr>
            <a:spLocks noGrp="1"/>
          </p:cNvSpPr>
          <p:nvPr>
            <p:ph type="ftr" sz="quarter" idx="12"/>
          </p:nvPr>
        </p:nvSpPr>
        <p:spPr/>
        <p:txBody>
          <a:bodyPr/>
          <a:lstStyle/>
          <a:p>
            <a:r>
              <a:rPr lang="it-IT" noProof="0"/>
              <a:t>FCC week | Paris | June 2022 | S.M.Liuzzo et al.</a:t>
            </a:r>
            <a:endParaRPr lang="en-US" noProof="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2941" y="923121"/>
            <a:ext cx="7603459" cy="5101150"/>
          </a:xfrm>
          <a:prstGeom prst="rect">
            <a:avLst/>
          </a:prstGeom>
        </p:spPr>
      </p:pic>
      <p:cxnSp>
        <p:nvCxnSpPr>
          <p:cNvPr id="9" name="Straight Connector 8"/>
          <p:cNvCxnSpPr/>
          <p:nvPr/>
        </p:nvCxnSpPr>
        <p:spPr>
          <a:xfrm flipH="1">
            <a:off x="7997011" y="3429000"/>
            <a:ext cx="432048" cy="777686"/>
          </a:xfrm>
          <a:prstGeom prst="line">
            <a:avLst/>
          </a:prstGeom>
          <a:ln w="3492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6700867" y="3734376"/>
            <a:ext cx="1296144" cy="1296144"/>
          </a:xfrm>
          <a:prstGeom prst="ellipse">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60"/>
          </a:p>
        </p:txBody>
      </p:sp>
      <p:sp>
        <p:nvSpPr>
          <p:cNvPr id="12" name="Oval 11"/>
          <p:cNvSpPr/>
          <p:nvPr/>
        </p:nvSpPr>
        <p:spPr>
          <a:xfrm>
            <a:off x="5980051" y="1642080"/>
            <a:ext cx="3572333" cy="351511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60"/>
          </a:p>
        </p:txBody>
      </p:sp>
      <p:sp>
        <p:nvSpPr>
          <p:cNvPr id="13" name="TextBox 12"/>
          <p:cNvSpPr txBox="1"/>
          <p:nvPr/>
        </p:nvSpPr>
        <p:spPr>
          <a:xfrm>
            <a:off x="1506644" y="889377"/>
            <a:ext cx="2101088" cy="3585597"/>
          </a:xfrm>
          <a:prstGeom prst="rect">
            <a:avLst/>
          </a:prstGeom>
          <a:noFill/>
        </p:spPr>
        <p:txBody>
          <a:bodyPr wrap="none" rtlCol="0">
            <a:spAutoFit/>
          </a:bodyPr>
          <a:lstStyle/>
          <a:p>
            <a:pPr algn="r"/>
            <a:r>
              <a:rPr lang="en-US" sz="2160" dirty="0"/>
              <a:t>ERSF</a:t>
            </a:r>
          </a:p>
          <a:p>
            <a:pPr algn="r"/>
            <a:r>
              <a:rPr lang="en-US" sz="2160" dirty="0"/>
              <a:t>Storage ring</a:t>
            </a:r>
          </a:p>
          <a:p>
            <a:pPr algn="r"/>
            <a:endParaRPr lang="en-US" sz="2160" dirty="0"/>
          </a:p>
          <a:p>
            <a:pPr algn="r"/>
            <a:r>
              <a:rPr lang="en-US" sz="2160" dirty="0"/>
              <a:t>C=844 m</a:t>
            </a:r>
          </a:p>
          <a:p>
            <a:pPr algn="r"/>
            <a:r>
              <a:rPr lang="en-US" sz="2160" dirty="0"/>
              <a:t>E=6 GeV</a:t>
            </a:r>
          </a:p>
          <a:p>
            <a:pPr algn="r"/>
            <a:r>
              <a:rPr lang="en-US" sz="2160" dirty="0">
                <a:latin typeface="Symbol" panose="05050102010706020507" pitchFamily="18" charset="2"/>
              </a:rPr>
              <a:t>t</a:t>
            </a:r>
            <a:r>
              <a:rPr lang="en-US" sz="2160" dirty="0"/>
              <a:t>= 5-26 h *</a:t>
            </a:r>
          </a:p>
          <a:p>
            <a:pPr algn="r"/>
            <a:r>
              <a:rPr lang="en-US" sz="2160" dirty="0"/>
              <a:t>V</a:t>
            </a:r>
            <a:r>
              <a:rPr lang="en-US" sz="2160" baseline="-25000" dirty="0"/>
              <a:t>RF</a:t>
            </a:r>
            <a:r>
              <a:rPr lang="en-US" sz="2160" dirty="0"/>
              <a:t>= 6 MV </a:t>
            </a:r>
          </a:p>
          <a:p>
            <a:pPr algn="r"/>
            <a:r>
              <a:rPr lang="en-US" sz="2160" dirty="0">
                <a:latin typeface="Symbol" panose="05050102010706020507" pitchFamily="18" charset="2"/>
              </a:rPr>
              <a:t>e</a:t>
            </a:r>
            <a:r>
              <a:rPr lang="en-US" sz="2160" baseline="-25000" dirty="0"/>
              <a:t>x</a:t>
            </a:r>
            <a:r>
              <a:rPr lang="en-US" sz="2160" dirty="0"/>
              <a:t>=134 nm rad</a:t>
            </a:r>
          </a:p>
          <a:p>
            <a:pPr algn="r"/>
            <a:r>
              <a:rPr lang="en-US" sz="2160" dirty="0" err="1">
                <a:latin typeface="Symbol" panose="05050102010706020507" pitchFamily="18" charset="2"/>
              </a:rPr>
              <a:t>e</a:t>
            </a:r>
            <a:r>
              <a:rPr lang="en-US" sz="2160" baseline="-25000" dirty="0" err="1"/>
              <a:t>y</a:t>
            </a:r>
            <a:r>
              <a:rPr lang="en-US" sz="2160" dirty="0"/>
              <a:t>= 10 pm rad </a:t>
            </a:r>
          </a:p>
          <a:p>
            <a:pPr algn="r"/>
            <a:r>
              <a:rPr lang="en-US" sz="2160" dirty="0"/>
              <a:t>I = 40-200 mA *</a:t>
            </a:r>
          </a:p>
          <a:p>
            <a:pPr algn="r"/>
            <a:r>
              <a:rPr lang="en-US" sz="1100" dirty="0"/>
              <a:t>(*) according to filling mode</a:t>
            </a:r>
          </a:p>
        </p:txBody>
      </p:sp>
      <p:sp>
        <p:nvSpPr>
          <p:cNvPr id="14" name="TextBox 13"/>
          <p:cNvSpPr txBox="1"/>
          <p:nvPr/>
        </p:nvSpPr>
        <p:spPr>
          <a:xfrm rot="17956609">
            <a:off x="7822761" y="3708879"/>
            <a:ext cx="966931" cy="295466"/>
          </a:xfrm>
          <a:prstGeom prst="rect">
            <a:avLst/>
          </a:prstGeom>
          <a:noFill/>
        </p:spPr>
        <p:txBody>
          <a:bodyPr wrap="none" rtlCol="0">
            <a:spAutoFit/>
          </a:bodyPr>
          <a:lstStyle/>
          <a:p>
            <a:r>
              <a:rPr lang="en-US" sz="1320" dirty="0">
                <a:solidFill>
                  <a:schemeClr val="bg1">
                    <a:lumMod val="85000"/>
                  </a:schemeClr>
                </a:solidFill>
              </a:rPr>
              <a:t>0-200MeV</a:t>
            </a:r>
            <a:endParaRPr lang="en-GB" sz="1320" dirty="0">
              <a:solidFill>
                <a:schemeClr val="bg1">
                  <a:lumMod val="85000"/>
                </a:schemeClr>
              </a:solidFill>
            </a:endParaRPr>
          </a:p>
        </p:txBody>
      </p:sp>
      <p:sp>
        <p:nvSpPr>
          <p:cNvPr id="15" name="TextBox 14"/>
          <p:cNvSpPr txBox="1"/>
          <p:nvPr/>
        </p:nvSpPr>
        <p:spPr>
          <a:xfrm>
            <a:off x="6876502" y="3780435"/>
            <a:ext cx="909223" cy="295466"/>
          </a:xfrm>
          <a:prstGeom prst="rect">
            <a:avLst/>
          </a:prstGeom>
          <a:noFill/>
        </p:spPr>
        <p:txBody>
          <a:bodyPr wrap="none" rtlCol="0">
            <a:spAutoFit/>
          </a:bodyPr>
          <a:lstStyle/>
          <a:p>
            <a:r>
              <a:rPr lang="en-US" sz="1320" dirty="0">
                <a:solidFill>
                  <a:schemeClr val="bg1">
                    <a:lumMod val="85000"/>
                  </a:schemeClr>
                </a:solidFill>
              </a:rPr>
              <a:t>0.2-6GeV</a:t>
            </a:r>
            <a:endParaRPr lang="en-GB" sz="1320" dirty="0">
              <a:solidFill>
                <a:schemeClr val="bg1">
                  <a:lumMod val="85000"/>
                </a:schemeClr>
              </a:solidFill>
            </a:endParaRPr>
          </a:p>
        </p:txBody>
      </p:sp>
      <p:sp>
        <p:nvSpPr>
          <p:cNvPr id="16" name="TextBox 15"/>
          <p:cNvSpPr txBox="1"/>
          <p:nvPr/>
        </p:nvSpPr>
        <p:spPr>
          <a:xfrm>
            <a:off x="7621543" y="1360763"/>
            <a:ext cx="617477" cy="295466"/>
          </a:xfrm>
          <a:prstGeom prst="rect">
            <a:avLst/>
          </a:prstGeom>
          <a:noFill/>
        </p:spPr>
        <p:txBody>
          <a:bodyPr wrap="none" rtlCol="0">
            <a:spAutoFit/>
          </a:bodyPr>
          <a:lstStyle/>
          <a:p>
            <a:r>
              <a:rPr lang="en-US" sz="1320" dirty="0">
                <a:solidFill>
                  <a:schemeClr val="bg1">
                    <a:lumMod val="85000"/>
                  </a:schemeClr>
                </a:solidFill>
              </a:rPr>
              <a:t>6GeV</a:t>
            </a:r>
            <a:endParaRPr lang="en-GB" sz="1320" dirty="0">
              <a:solidFill>
                <a:schemeClr val="bg1">
                  <a:lumMod val="85000"/>
                </a:schemeClr>
              </a:solidFill>
            </a:endParaRPr>
          </a:p>
        </p:txBody>
      </p:sp>
      <p:sp>
        <p:nvSpPr>
          <p:cNvPr id="3" name="TextBox 2">
            <a:extLst>
              <a:ext uri="{FF2B5EF4-FFF2-40B4-BE49-F238E27FC236}">
                <a16:creationId xmlns:a16="http://schemas.microsoft.com/office/drawing/2014/main" id="{15924CA1-6A48-FA4B-83EE-E84F6E24CD5F}"/>
              </a:ext>
            </a:extLst>
          </p:cNvPr>
          <p:cNvSpPr txBox="1"/>
          <p:nvPr/>
        </p:nvSpPr>
        <p:spPr>
          <a:xfrm>
            <a:off x="1525908" y="1537047"/>
            <a:ext cx="2092239" cy="307777"/>
          </a:xfrm>
          <a:prstGeom prst="rect">
            <a:avLst/>
          </a:prstGeom>
          <a:noFill/>
        </p:spPr>
        <p:txBody>
          <a:bodyPr wrap="none" rtlCol="0">
            <a:spAutoFit/>
          </a:bodyPr>
          <a:lstStyle/>
          <a:p>
            <a:r>
              <a:rPr lang="en-US" sz="1400" dirty="0"/>
              <a:t>1994-2018 and 2019-??</a:t>
            </a:r>
          </a:p>
        </p:txBody>
      </p:sp>
      <p:sp>
        <p:nvSpPr>
          <p:cNvPr id="8" name="TextBox 7">
            <a:extLst>
              <a:ext uri="{FF2B5EF4-FFF2-40B4-BE49-F238E27FC236}">
                <a16:creationId xmlns:a16="http://schemas.microsoft.com/office/drawing/2014/main" id="{902319E8-681D-FD47-8A5D-2A9726AC1334}"/>
              </a:ext>
            </a:extLst>
          </p:cNvPr>
          <p:cNvSpPr txBox="1"/>
          <p:nvPr/>
        </p:nvSpPr>
        <p:spPr>
          <a:xfrm>
            <a:off x="1199456" y="5853444"/>
            <a:ext cx="6886822" cy="461665"/>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2400" b="1" dirty="0"/>
              <a:t>Compute error tolerances for the SR upgrade </a:t>
            </a:r>
          </a:p>
        </p:txBody>
      </p:sp>
    </p:spTree>
    <p:extLst>
      <p:ext uri="{BB962C8B-B14F-4D97-AF65-F5344CB8AC3E}">
        <p14:creationId xmlns:p14="http://schemas.microsoft.com/office/powerpoint/2010/main" val="3839821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9ABBD-218C-A940-BF54-D7EF3D8787D6}"/>
              </a:ext>
            </a:extLst>
          </p:cNvPr>
          <p:cNvSpPr>
            <a:spLocks noGrp="1"/>
          </p:cNvSpPr>
          <p:nvPr>
            <p:ph type="title"/>
          </p:nvPr>
        </p:nvSpPr>
        <p:spPr/>
        <p:txBody>
          <a:bodyPr/>
          <a:lstStyle/>
          <a:p>
            <a:r>
              <a:rPr lang="en-US" dirty="0"/>
              <a:t>Start from a bad SD</a:t>
            </a:r>
          </a:p>
        </p:txBody>
      </p:sp>
      <p:pic>
        <p:nvPicPr>
          <p:cNvPr id="7" name="Content Placeholder 6">
            <a:extLst>
              <a:ext uri="{FF2B5EF4-FFF2-40B4-BE49-F238E27FC236}">
                <a16:creationId xmlns:a16="http://schemas.microsoft.com/office/drawing/2014/main" id="{585598C1-1740-8A4D-84F6-17FB9A1524DD}"/>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100" t="10146" r="8107" b="369"/>
          <a:stretch/>
        </p:blipFill>
        <p:spPr>
          <a:xfrm>
            <a:off x="7169639" y="1495157"/>
            <a:ext cx="4756263" cy="4672820"/>
          </a:xfrm>
        </p:spPr>
      </p:pic>
      <p:sp>
        <p:nvSpPr>
          <p:cNvPr id="4" name="Slide Number Placeholder 3">
            <a:extLst>
              <a:ext uri="{FF2B5EF4-FFF2-40B4-BE49-F238E27FC236}">
                <a16:creationId xmlns:a16="http://schemas.microsoft.com/office/drawing/2014/main" id="{9F9E8737-96A8-2A4A-BABF-4E6D40FD3991}"/>
              </a:ext>
            </a:extLst>
          </p:cNvPr>
          <p:cNvSpPr>
            <a:spLocks noGrp="1"/>
          </p:cNvSpPr>
          <p:nvPr>
            <p:ph type="sldNum" sz="quarter" idx="11"/>
          </p:nvPr>
        </p:nvSpPr>
        <p:spPr/>
        <p:txBody>
          <a:bodyPr/>
          <a:lstStyle/>
          <a:p>
            <a:r>
              <a:rPr lang="fr-FR"/>
              <a:t>Page </a:t>
            </a:r>
            <a:fld id="{733122C9-A0B9-462F-8757-0847AD287B63}" type="slidenum">
              <a:rPr lang="fr-FR" smtClean="0"/>
              <a:pPr/>
              <a:t>20</a:t>
            </a:fld>
            <a:endParaRPr lang="fr-FR" dirty="0"/>
          </a:p>
        </p:txBody>
      </p:sp>
      <p:sp>
        <p:nvSpPr>
          <p:cNvPr id="5" name="Footer Placeholder 4">
            <a:extLst>
              <a:ext uri="{FF2B5EF4-FFF2-40B4-BE49-F238E27FC236}">
                <a16:creationId xmlns:a16="http://schemas.microsoft.com/office/drawing/2014/main" id="{163B3E15-23AA-5D4F-BD75-B5ABCB4E4B29}"/>
              </a:ext>
            </a:extLst>
          </p:cNvPr>
          <p:cNvSpPr>
            <a:spLocks noGrp="1"/>
          </p:cNvSpPr>
          <p:nvPr>
            <p:ph type="ftr" sz="quarter" idx="12"/>
          </p:nvPr>
        </p:nvSpPr>
        <p:spPr/>
        <p:txBody>
          <a:bodyPr/>
          <a:lstStyle/>
          <a:p>
            <a:r>
              <a:rPr lang="en-US"/>
              <a:t>FCC week | Paris | June 2022 | S.M.Liuzzo et al.</a:t>
            </a:r>
            <a:endParaRPr lang="fr-FR" dirty="0"/>
          </a:p>
        </p:txBody>
      </p:sp>
      <p:pic>
        <p:nvPicPr>
          <p:cNvPr id="9" name="Picture 8">
            <a:extLst>
              <a:ext uri="{FF2B5EF4-FFF2-40B4-BE49-F238E27FC236}">
                <a16:creationId xmlns:a16="http://schemas.microsoft.com/office/drawing/2014/main" id="{623C073E-A8A7-194C-BCED-B0DAC4321B3E}"/>
              </a:ext>
            </a:extLst>
          </p:cNvPr>
          <p:cNvPicPr>
            <a:picLocks noChangeAspect="1"/>
          </p:cNvPicPr>
          <p:nvPr/>
        </p:nvPicPr>
        <p:blipFill rotWithShape="1">
          <a:blip r:embed="rId3">
            <a:extLst>
              <a:ext uri="{28A0092B-C50C-407E-A947-70E740481C1C}">
                <a14:useLocalDpi xmlns:a14="http://schemas.microsoft.com/office/drawing/2010/main" val="0"/>
              </a:ext>
            </a:extLst>
          </a:blip>
          <a:srcRect l="9344" t="14076" r="8242"/>
          <a:stretch/>
        </p:blipFill>
        <p:spPr>
          <a:xfrm>
            <a:off x="363235" y="1502127"/>
            <a:ext cx="6648057" cy="2329440"/>
          </a:xfrm>
          <a:prstGeom prst="rect">
            <a:avLst/>
          </a:prstGeom>
        </p:spPr>
      </p:pic>
      <p:sp>
        <p:nvSpPr>
          <p:cNvPr id="10" name="TextBox 9">
            <a:extLst>
              <a:ext uri="{FF2B5EF4-FFF2-40B4-BE49-F238E27FC236}">
                <a16:creationId xmlns:a16="http://schemas.microsoft.com/office/drawing/2014/main" id="{C37AF0B5-B8EB-384B-96E6-00F95D922CD5}"/>
              </a:ext>
            </a:extLst>
          </p:cNvPr>
          <p:cNvSpPr txBox="1"/>
          <p:nvPr/>
        </p:nvSpPr>
        <p:spPr>
          <a:xfrm>
            <a:off x="788395" y="4365104"/>
            <a:ext cx="6058069" cy="646331"/>
          </a:xfrm>
          <a:prstGeom prst="rect">
            <a:avLst/>
          </a:prstGeom>
          <a:noFill/>
        </p:spPr>
        <p:txBody>
          <a:bodyPr wrap="none" rtlCol="0">
            <a:spAutoFit/>
          </a:bodyPr>
          <a:lstStyle/>
          <a:p>
            <a:r>
              <a:rPr lang="en-US" dirty="0"/>
              <a:t>The specific SD </a:t>
            </a:r>
            <a:r>
              <a:rPr lang="en-US" dirty="0" err="1"/>
              <a:t>sextupole</a:t>
            </a:r>
            <a:r>
              <a:rPr lang="en-US" dirty="0"/>
              <a:t> corrector is </a:t>
            </a:r>
            <a:r>
              <a:rPr lang="en-US" u="sng" dirty="0"/>
              <a:t>NOT found</a:t>
            </a:r>
            <a:r>
              <a:rPr lang="en-US" dirty="0"/>
              <a:t>.</a:t>
            </a:r>
          </a:p>
          <a:p>
            <a:r>
              <a:rPr lang="en-US" dirty="0"/>
              <a:t>Nevertheless, the </a:t>
            </a:r>
            <a:r>
              <a:rPr lang="en-US" dirty="0">
                <a:solidFill>
                  <a:schemeClr val="bg2"/>
                </a:solidFill>
              </a:rPr>
              <a:t>correction applied recovers the lifetime</a:t>
            </a:r>
            <a:r>
              <a:rPr lang="en-US" dirty="0"/>
              <a:t>.</a:t>
            </a:r>
          </a:p>
        </p:txBody>
      </p:sp>
      <p:sp>
        <p:nvSpPr>
          <p:cNvPr id="11" name="Oval 10">
            <a:extLst>
              <a:ext uri="{FF2B5EF4-FFF2-40B4-BE49-F238E27FC236}">
                <a16:creationId xmlns:a16="http://schemas.microsoft.com/office/drawing/2014/main" id="{1806DABA-2923-0E46-9366-D0DD3580D10B}"/>
              </a:ext>
            </a:extLst>
          </p:cNvPr>
          <p:cNvSpPr/>
          <p:nvPr/>
        </p:nvSpPr>
        <p:spPr>
          <a:xfrm>
            <a:off x="4583832" y="1277431"/>
            <a:ext cx="1368152" cy="2778831"/>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7EF6C61-AE08-A643-881E-1D3ED4EC4568}"/>
              </a:ext>
            </a:extLst>
          </p:cNvPr>
          <p:cNvSpPr txBox="1"/>
          <p:nvPr/>
        </p:nvSpPr>
        <p:spPr>
          <a:xfrm rot="20383579">
            <a:off x="8492068" y="2709231"/>
            <a:ext cx="2975680" cy="646331"/>
          </a:xfrm>
          <a:prstGeom prst="rect">
            <a:avLst/>
          </a:prstGeom>
          <a:noFill/>
        </p:spPr>
        <p:txBody>
          <a:bodyPr wrap="square" rtlCol="0">
            <a:spAutoFit/>
          </a:bodyPr>
          <a:lstStyle/>
          <a:p>
            <a:r>
              <a:rPr lang="en-US" dirty="0">
                <a:solidFill>
                  <a:schemeClr val="bg1">
                    <a:lumMod val="50000"/>
                  </a:schemeClr>
                </a:solidFill>
              </a:rPr>
              <a:t>Preliminary, to be confirmed in future MDTs</a:t>
            </a:r>
          </a:p>
        </p:txBody>
      </p:sp>
      <p:sp>
        <p:nvSpPr>
          <p:cNvPr id="13" name="TextBox 12">
            <a:extLst>
              <a:ext uri="{FF2B5EF4-FFF2-40B4-BE49-F238E27FC236}">
                <a16:creationId xmlns:a16="http://schemas.microsoft.com/office/drawing/2014/main" id="{49F89E17-240B-AC49-91DC-B431D8BB7BAD}"/>
              </a:ext>
            </a:extLst>
          </p:cNvPr>
          <p:cNvSpPr txBox="1"/>
          <p:nvPr/>
        </p:nvSpPr>
        <p:spPr>
          <a:xfrm>
            <a:off x="820387" y="2987660"/>
            <a:ext cx="2236574" cy="369332"/>
          </a:xfrm>
          <a:prstGeom prst="rect">
            <a:avLst/>
          </a:prstGeom>
          <a:noFill/>
        </p:spPr>
        <p:txBody>
          <a:bodyPr wrap="none" rtlCol="0">
            <a:spAutoFit/>
          </a:bodyPr>
          <a:lstStyle/>
          <a:p>
            <a:r>
              <a:rPr lang="en-US" dirty="0"/>
              <a:t>Data: 19</a:t>
            </a:r>
            <a:r>
              <a:rPr lang="en-US" baseline="30000" dirty="0"/>
              <a:t>th</a:t>
            </a:r>
            <a:r>
              <a:rPr lang="en-US" dirty="0"/>
              <a:t> Apr 2022</a:t>
            </a:r>
          </a:p>
        </p:txBody>
      </p:sp>
    </p:spTree>
    <p:extLst>
      <p:ext uri="{BB962C8B-B14F-4D97-AF65-F5344CB8AC3E}">
        <p14:creationId xmlns:p14="http://schemas.microsoft.com/office/powerpoint/2010/main" val="5610502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A0BBC-B3CE-0744-86ED-33EC6B3F038C}"/>
              </a:ext>
            </a:extLst>
          </p:cNvPr>
          <p:cNvSpPr>
            <a:spLocks noGrp="1"/>
          </p:cNvSpPr>
          <p:nvPr>
            <p:ph type="title"/>
          </p:nvPr>
        </p:nvSpPr>
        <p:spPr/>
        <p:txBody>
          <a:bodyPr/>
          <a:lstStyle/>
          <a:p>
            <a:r>
              <a:rPr lang="en-US" dirty="0"/>
              <a:t>Random </a:t>
            </a:r>
            <a:r>
              <a:rPr lang="en-US" dirty="0" err="1"/>
              <a:t>sextupole</a:t>
            </a:r>
            <a:r>
              <a:rPr lang="en-US" dirty="0"/>
              <a:t> correctors giving ~10h lifetime</a:t>
            </a:r>
          </a:p>
        </p:txBody>
      </p:sp>
      <p:sp>
        <p:nvSpPr>
          <p:cNvPr id="4" name="Slide Number Placeholder 3">
            <a:extLst>
              <a:ext uri="{FF2B5EF4-FFF2-40B4-BE49-F238E27FC236}">
                <a16:creationId xmlns:a16="http://schemas.microsoft.com/office/drawing/2014/main" id="{2CC5B430-4F51-3646-B708-B9208E3A0B19}"/>
              </a:ext>
            </a:extLst>
          </p:cNvPr>
          <p:cNvSpPr>
            <a:spLocks noGrp="1"/>
          </p:cNvSpPr>
          <p:nvPr>
            <p:ph type="sldNum" sz="quarter" idx="11"/>
          </p:nvPr>
        </p:nvSpPr>
        <p:spPr/>
        <p:txBody>
          <a:bodyPr/>
          <a:lstStyle/>
          <a:p>
            <a:r>
              <a:rPr lang="fr-FR"/>
              <a:t>Page </a:t>
            </a:r>
            <a:fld id="{733122C9-A0B9-462F-8757-0847AD287B63}" type="slidenum">
              <a:rPr lang="fr-FR" smtClean="0"/>
              <a:pPr/>
              <a:t>21</a:t>
            </a:fld>
            <a:endParaRPr lang="fr-FR" dirty="0"/>
          </a:p>
        </p:txBody>
      </p:sp>
      <p:sp>
        <p:nvSpPr>
          <p:cNvPr id="5" name="Footer Placeholder 4">
            <a:extLst>
              <a:ext uri="{FF2B5EF4-FFF2-40B4-BE49-F238E27FC236}">
                <a16:creationId xmlns:a16="http://schemas.microsoft.com/office/drawing/2014/main" id="{31D65EAE-49CB-E746-9184-B538A68F0010}"/>
              </a:ext>
            </a:extLst>
          </p:cNvPr>
          <p:cNvSpPr>
            <a:spLocks noGrp="1"/>
          </p:cNvSpPr>
          <p:nvPr>
            <p:ph type="ftr" sz="quarter" idx="12"/>
          </p:nvPr>
        </p:nvSpPr>
        <p:spPr/>
        <p:txBody>
          <a:bodyPr/>
          <a:lstStyle/>
          <a:p>
            <a:r>
              <a:rPr lang="en-US"/>
              <a:t>FCC week | Paris | June 2022 | S.M.Liuzzo et al.</a:t>
            </a:r>
            <a:endParaRPr lang="fr-FR" dirty="0"/>
          </a:p>
        </p:txBody>
      </p:sp>
      <p:pic>
        <p:nvPicPr>
          <p:cNvPr id="7" name="Picture 6">
            <a:extLst>
              <a:ext uri="{FF2B5EF4-FFF2-40B4-BE49-F238E27FC236}">
                <a16:creationId xmlns:a16="http://schemas.microsoft.com/office/drawing/2014/main" id="{57A2966C-40E4-0940-8CFA-7A0A16B4550D}"/>
              </a:ext>
            </a:extLst>
          </p:cNvPr>
          <p:cNvPicPr>
            <a:picLocks noChangeAspect="1"/>
          </p:cNvPicPr>
          <p:nvPr/>
        </p:nvPicPr>
        <p:blipFill rotWithShape="1">
          <a:blip r:embed="rId2">
            <a:extLst>
              <a:ext uri="{28A0092B-C50C-407E-A947-70E740481C1C}">
                <a14:useLocalDpi xmlns:a14="http://schemas.microsoft.com/office/drawing/2010/main" val="0"/>
              </a:ext>
            </a:extLst>
          </a:blip>
          <a:srcRect l="5311" t="13587" r="8104"/>
          <a:stretch/>
        </p:blipFill>
        <p:spPr>
          <a:xfrm>
            <a:off x="7460769" y="1943874"/>
            <a:ext cx="4491231" cy="3610108"/>
          </a:xfrm>
          <a:prstGeom prst="rect">
            <a:avLst/>
          </a:prstGeom>
        </p:spPr>
      </p:pic>
      <p:pic>
        <p:nvPicPr>
          <p:cNvPr id="11" name="Picture 10">
            <a:extLst>
              <a:ext uri="{FF2B5EF4-FFF2-40B4-BE49-F238E27FC236}">
                <a16:creationId xmlns:a16="http://schemas.microsoft.com/office/drawing/2014/main" id="{B01E6459-6113-D94E-A6EC-F0F32D488D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365" y="3975988"/>
            <a:ext cx="6387163" cy="2487213"/>
          </a:xfrm>
          <a:prstGeom prst="rect">
            <a:avLst/>
          </a:prstGeom>
        </p:spPr>
      </p:pic>
      <p:sp>
        <p:nvSpPr>
          <p:cNvPr id="12" name="TextBox 11">
            <a:extLst>
              <a:ext uri="{FF2B5EF4-FFF2-40B4-BE49-F238E27FC236}">
                <a16:creationId xmlns:a16="http://schemas.microsoft.com/office/drawing/2014/main" id="{2D4F68D3-6C54-D64F-98A7-761544771FB4}"/>
              </a:ext>
            </a:extLst>
          </p:cNvPr>
          <p:cNvSpPr txBox="1"/>
          <p:nvPr/>
        </p:nvSpPr>
        <p:spPr>
          <a:xfrm>
            <a:off x="5159896" y="4149080"/>
            <a:ext cx="439544" cy="461665"/>
          </a:xfrm>
          <a:prstGeom prst="rect">
            <a:avLst/>
          </a:prstGeom>
          <a:noFill/>
        </p:spPr>
        <p:txBody>
          <a:bodyPr wrap="none" rtlCol="0">
            <a:spAutoFit/>
          </a:bodyPr>
          <a:lstStyle/>
          <a:p>
            <a:r>
              <a:rPr lang="en-US" sz="1200" dirty="0"/>
              <a:t>40h</a:t>
            </a:r>
          </a:p>
          <a:p>
            <a:r>
              <a:rPr lang="en-US" sz="1200" dirty="0"/>
              <a:t>10h</a:t>
            </a:r>
          </a:p>
        </p:txBody>
      </p:sp>
      <p:pic>
        <p:nvPicPr>
          <p:cNvPr id="14" name="Picture 13">
            <a:extLst>
              <a:ext uri="{FF2B5EF4-FFF2-40B4-BE49-F238E27FC236}">
                <a16:creationId xmlns:a16="http://schemas.microsoft.com/office/drawing/2014/main" id="{9814B8C6-B1DE-0046-8D08-F8A62E610C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9600" y="754996"/>
            <a:ext cx="3120347" cy="3070554"/>
          </a:xfrm>
          <a:prstGeom prst="rect">
            <a:avLst/>
          </a:prstGeom>
        </p:spPr>
      </p:pic>
      <p:sp>
        <p:nvSpPr>
          <p:cNvPr id="15" name="TextBox 14">
            <a:extLst>
              <a:ext uri="{FF2B5EF4-FFF2-40B4-BE49-F238E27FC236}">
                <a16:creationId xmlns:a16="http://schemas.microsoft.com/office/drawing/2014/main" id="{6E3475F9-86DE-2F4A-930D-50F497CC4B52}"/>
              </a:ext>
            </a:extLst>
          </p:cNvPr>
          <p:cNvSpPr txBox="1"/>
          <p:nvPr/>
        </p:nvSpPr>
        <p:spPr>
          <a:xfrm>
            <a:off x="3605559" y="3531437"/>
            <a:ext cx="569387" cy="369332"/>
          </a:xfrm>
          <a:prstGeom prst="rect">
            <a:avLst/>
          </a:prstGeom>
          <a:noFill/>
        </p:spPr>
        <p:txBody>
          <a:bodyPr wrap="none" rtlCol="0">
            <a:spAutoFit/>
          </a:bodyPr>
          <a:lstStyle/>
          <a:p>
            <a:r>
              <a:rPr lang="en-US" dirty="0"/>
              <a:t>10h</a:t>
            </a:r>
          </a:p>
        </p:txBody>
      </p:sp>
      <p:sp>
        <p:nvSpPr>
          <p:cNvPr id="16" name="TextBox 15">
            <a:extLst>
              <a:ext uri="{FF2B5EF4-FFF2-40B4-BE49-F238E27FC236}">
                <a16:creationId xmlns:a16="http://schemas.microsoft.com/office/drawing/2014/main" id="{F38F31B2-6D50-BF4E-98FC-42EE9F8227E2}"/>
              </a:ext>
            </a:extLst>
          </p:cNvPr>
          <p:cNvSpPr txBox="1"/>
          <p:nvPr/>
        </p:nvSpPr>
        <p:spPr>
          <a:xfrm rot="16200000">
            <a:off x="790794" y="779805"/>
            <a:ext cx="569387" cy="369332"/>
          </a:xfrm>
          <a:prstGeom prst="rect">
            <a:avLst/>
          </a:prstGeom>
          <a:noFill/>
        </p:spPr>
        <p:txBody>
          <a:bodyPr wrap="none" rtlCol="0">
            <a:spAutoFit/>
          </a:bodyPr>
          <a:lstStyle/>
          <a:p>
            <a:r>
              <a:rPr lang="en-US" dirty="0"/>
              <a:t>30h</a:t>
            </a:r>
          </a:p>
        </p:txBody>
      </p:sp>
      <p:sp>
        <p:nvSpPr>
          <p:cNvPr id="18" name="TextBox 17">
            <a:extLst>
              <a:ext uri="{FF2B5EF4-FFF2-40B4-BE49-F238E27FC236}">
                <a16:creationId xmlns:a16="http://schemas.microsoft.com/office/drawing/2014/main" id="{E2145518-A690-8E4E-ACE0-0E7105A990A1}"/>
              </a:ext>
            </a:extLst>
          </p:cNvPr>
          <p:cNvSpPr txBox="1"/>
          <p:nvPr/>
        </p:nvSpPr>
        <p:spPr>
          <a:xfrm>
            <a:off x="4263409" y="936544"/>
            <a:ext cx="3197360" cy="2585323"/>
          </a:xfrm>
          <a:prstGeom prst="rect">
            <a:avLst/>
          </a:prstGeom>
          <a:noFill/>
        </p:spPr>
        <p:txBody>
          <a:bodyPr wrap="square" rtlCol="0">
            <a:spAutoFit/>
          </a:bodyPr>
          <a:lstStyle/>
          <a:p>
            <a:pPr marL="342900" indent="-342900">
              <a:buAutoNum type="arabicParenR"/>
            </a:pPr>
            <a:r>
              <a:rPr lang="en-US" dirty="0"/>
              <a:t>The specific random </a:t>
            </a:r>
            <a:r>
              <a:rPr lang="en-US" dirty="0" err="1"/>
              <a:t>sextupole</a:t>
            </a:r>
            <a:r>
              <a:rPr lang="en-US" dirty="0"/>
              <a:t> corrector </a:t>
            </a:r>
            <a:r>
              <a:rPr lang="en-US" u="sng" dirty="0"/>
              <a:t>pattern is NOT found</a:t>
            </a:r>
            <a:r>
              <a:rPr lang="en-US" dirty="0"/>
              <a:t>.</a:t>
            </a:r>
          </a:p>
          <a:p>
            <a:pPr marL="342900" indent="-342900">
              <a:buAutoNum type="arabicParenR"/>
            </a:pPr>
            <a:r>
              <a:rPr lang="en-US" dirty="0"/>
              <a:t>Nevertheless, the </a:t>
            </a:r>
            <a:r>
              <a:rPr lang="en-US" dirty="0">
                <a:solidFill>
                  <a:schemeClr val="bg2"/>
                </a:solidFill>
              </a:rPr>
              <a:t>correction applied recovers the lifetime</a:t>
            </a:r>
            <a:r>
              <a:rPr lang="en-US" dirty="0"/>
              <a:t>.</a:t>
            </a:r>
          </a:p>
          <a:p>
            <a:pPr marL="342900" indent="-342900">
              <a:buAutoNum type="arabicParenR"/>
            </a:pPr>
            <a:r>
              <a:rPr lang="en-US" dirty="0"/>
              <a:t>Zero correction strengths are better then 1 iteration of NOECO correction</a:t>
            </a:r>
          </a:p>
        </p:txBody>
      </p:sp>
      <p:sp>
        <p:nvSpPr>
          <p:cNvPr id="19" name="TextBox 18">
            <a:extLst>
              <a:ext uri="{FF2B5EF4-FFF2-40B4-BE49-F238E27FC236}">
                <a16:creationId xmlns:a16="http://schemas.microsoft.com/office/drawing/2014/main" id="{73336AE3-D31E-614B-9CFC-A020020525C1}"/>
              </a:ext>
            </a:extLst>
          </p:cNvPr>
          <p:cNvSpPr txBox="1"/>
          <p:nvPr/>
        </p:nvSpPr>
        <p:spPr>
          <a:xfrm rot="16200000">
            <a:off x="8029144" y="4619782"/>
            <a:ext cx="1403070" cy="923330"/>
          </a:xfrm>
          <a:prstGeom prst="rect">
            <a:avLst/>
          </a:prstGeom>
          <a:noFill/>
        </p:spPr>
        <p:txBody>
          <a:bodyPr wrap="square" rtlCol="0">
            <a:spAutoFit/>
          </a:bodyPr>
          <a:lstStyle/>
          <a:p>
            <a:r>
              <a:rPr lang="en-US" dirty="0"/>
              <a:t>Empiric </a:t>
            </a:r>
            <a:r>
              <a:rPr lang="en-US" dirty="0" err="1"/>
              <a:t>sextupoles</a:t>
            </a:r>
            <a:r>
              <a:rPr lang="en-US" dirty="0"/>
              <a:t> optimization</a:t>
            </a:r>
          </a:p>
        </p:txBody>
      </p:sp>
      <p:sp>
        <p:nvSpPr>
          <p:cNvPr id="3" name="TextBox 2">
            <a:extLst>
              <a:ext uri="{FF2B5EF4-FFF2-40B4-BE49-F238E27FC236}">
                <a16:creationId xmlns:a16="http://schemas.microsoft.com/office/drawing/2014/main" id="{3D5A8793-0ECA-5749-A2C0-79BC79671F4E}"/>
              </a:ext>
            </a:extLst>
          </p:cNvPr>
          <p:cNvSpPr txBox="1"/>
          <p:nvPr/>
        </p:nvSpPr>
        <p:spPr>
          <a:xfrm rot="16200000">
            <a:off x="10499600" y="3118392"/>
            <a:ext cx="1031051" cy="369332"/>
          </a:xfrm>
          <a:prstGeom prst="rect">
            <a:avLst/>
          </a:prstGeom>
          <a:noFill/>
        </p:spPr>
        <p:txBody>
          <a:bodyPr wrap="none" rtlCol="0">
            <a:spAutoFit/>
          </a:bodyPr>
          <a:lstStyle/>
          <a:p>
            <a:r>
              <a:rPr lang="en-US" dirty="0">
                <a:solidFill>
                  <a:schemeClr val="bg1"/>
                </a:solidFill>
              </a:rPr>
              <a:t>NOECO</a:t>
            </a:r>
          </a:p>
        </p:txBody>
      </p:sp>
      <p:sp>
        <p:nvSpPr>
          <p:cNvPr id="17" name="TextBox 16">
            <a:extLst>
              <a:ext uri="{FF2B5EF4-FFF2-40B4-BE49-F238E27FC236}">
                <a16:creationId xmlns:a16="http://schemas.microsoft.com/office/drawing/2014/main" id="{022BDCBB-E58B-E649-8C77-B9F4C6A468EB}"/>
              </a:ext>
            </a:extLst>
          </p:cNvPr>
          <p:cNvSpPr txBox="1"/>
          <p:nvPr/>
        </p:nvSpPr>
        <p:spPr>
          <a:xfrm rot="20383579">
            <a:off x="8112019" y="2785796"/>
            <a:ext cx="2975680" cy="646331"/>
          </a:xfrm>
          <a:prstGeom prst="rect">
            <a:avLst/>
          </a:prstGeom>
          <a:noFill/>
        </p:spPr>
        <p:txBody>
          <a:bodyPr wrap="square" rtlCol="0">
            <a:spAutoFit/>
          </a:bodyPr>
          <a:lstStyle/>
          <a:p>
            <a:r>
              <a:rPr lang="en-US" dirty="0">
                <a:solidFill>
                  <a:schemeClr val="bg1">
                    <a:lumMod val="50000"/>
                  </a:schemeClr>
                </a:solidFill>
              </a:rPr>
              <a:t>Preliminary, to be confirmed in future MDTs</a:t>
            </a:r>
          </a:p>
        </p:txBody>
      </p:sp>
      <p:sp>
        <p:nvSpPr>
          <p:cNvPr id="20" name="TextBox 19">
            <a:extLst>
              <a:ext uri="{FF2B5EF4-FFF2-40B4-BE49-F238E27FC236}">
                <a16:creationId xmlns:a16="http://schemas.microsoft.com/office/drawing/2014/main" id="{E7259599-4CC2-C24F-B846-45A2096F5A77}"/>
              </a:ext>
            </a:extLst>
          </p:cNvPr>
          <p:cNvSpPr txBox="1"/>
          <p:nvPr/>
        </p:nvSpPr>
        <p:spPr>
          <a:xfrm>
            <a:off x="9807667" y="1653345"/>
            <a:ext cx="2236574" cy="369332"/>
          </a:xfrm>
          <a:prstGeom prst="rect">
            <a:avLst/>
          </a:prstGeom>
          <a:noFill/>
        </p:spPr>
        <p:txBody>
          <a:bodyPr wrap="none" rtlCol="0">
            <a:spAutoFit/>
          </a:bodyPr>
          <a:lstStyle/>
          <a:p>
            <a:r>
              <a:rPr lang="en-US" dirty="0"/>
              <a:t>Data: 19</a:t>
            </a:r>
            <a:r>
              <a:rPr lang="en-US" baseline="30000" dirty="0"/>
              <a:t>th</a:t>
            </a:r>
            <a:r>
              <a:rPr lang="en-US" dirty="0"/>
              <a:t> Apr 2022</a:t>
            </a:r>
          </a:p>
        </p:txBody>
      </p:sp>
    </p:spTree>
    <p:extLst>
      <p:ext uri="{BB962C8B-B14F-4D97-AF65-F5344CB8AC3E}">
        <p14:creationId xmlns:p14="http://schemas.microsoft.com/office/powerpoint/2010/main" val="4206561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D819374-B75A-0145-A44F-A5199676F46D}"/>
              </a:ext>
            </a:extLst>
          </p:cNvPr>
          <p:cNvSpPr>
            <a:spLocks noGrp="1"/>
          </p:cNvSpPr>
          <p:nvPr>
            <p:ph type="title"/>
          </p:nvPr>
        </p:nvSpPr>
        <p:spPr/>
        <p:txBody>
          <a:bodyPr/>
          <a:lstStyle/>
          <a:p>
            <a:r>
              <a:rPr lang="en-US" dirty="0"/>
              <a:t>FCC-</a:t>
            </a:r>
            <a:r>
              <a:rPr lang="en-US" dirty="0" err="1"/>
              <a:t>ee</a:t>
            </a:r>
            <a:endParaRPr lang="en-US" dirty="0"/>
          </a:p>
        </p:txBody>
      </p:sp>
      <p:sp>
        <p:nvSpPr>
          <p:cNvPr id="7" name="Content Placeholder 6">
            <a:extLst>
              <a:ext uri="{FF2B5EF4-FFF2-40B4-BE49-F238E27FC236}">
                <a16:creationId xmlns:a16="http://schemas.microsoft.com/office/drawing/2014/main" id="{56389B03-DFB5-7141-BBAE-859747DC93CE}"/>
              </a:ext>
            </a:extLst>
          </p:cNvPr>
          <p:cNvSpPr>
            <a:spLocks noGrp="1"/>
          </p:cNvSpPr>
          <p:nvPr>
            <p:ph idx="1"/>
          </p:nvPr>
        </p:nvSpPr>
        <p:spPr>
          <a:xfrm>
            <a:off x="8112224" y="1098000"/>
            <a:ext cx="3839776" cy="4563248"/>
          </a:xfrm>
        </p:spPr>
        <p:txBody>
          <a:bodyPr/>
          <a:lstStyle/>
          <a:p>
            <a:r>
              <a:rPr lang="en-US" dirty="0"/>
              <a:t>Apply the same tuning strategy for FCC-</a:t>
            </a:r>
            <a:r>
              <a:rPr lang="en-US" dirty="0" err="1"/>
              <a:t>ee</a:t>
            </a:r>
            <a:r>
              <a:rPr lang="en-US" dirty="0"/>
              <a:t>.</a:t>
            </a:r>
          </a:p>
          <a:p>
            <a:endParaRPr lang="en-US" dirty="0"/>
          </a:p>
          <a:p>
            <a:r>
              <a:rPr lang="en-US" dirty="0"/>
              <a:t>Not trivial! </a:t>
            </a:r>
          </a:p>
          <a:p>
            <a:endParaRPr lang="en-US" dirty="0"/>
          </a:p>
          <a:p>
            <a:r>
              <a:rPr lang="en-US" dirty="0"/>
              <a:t>Yet not comparable to existing studies </a:t>
            </a:r>
            <a:r>
              <a:rPr lang="en-US" sz="2000" dirty="0"/>
              <a:t>(see T. Charles presentation)</a:t>
            </a:r>
            <a:endParaRPr lang="en-US" dirty="0"/>
          </a:p>
        </p:txBody>
      </p:sp>
      <p:pic>
        <p:nvPicPr>
          <p:cNvPr id="10" name="Picture Placeholder 9">
            <a:extLst>
              <a:ext uri="{FF2B5EF4-FFF2-40B4-BE49-F238E27FC236}">
                <a16:creationId xmlns:a16="http://schemas.microsoft.com/office/drawing/2014/main" id="{4D3B2CDC-C5C4-6D43-A88B-931577D498E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413" r="13413"/>
          <a:stretch>
            <a:fillRect/>
          </a:stretch>
        </p:blipFill>
        <p:spPr>
          <a:xfrm>
            <a:off x="969963" y="1098550"/>
            <a:ext cx="6926262" cy="4562475"/>
          </a:xfrm>
        </p:spPr>
      </p:pic>
      <p:sp>
        <p:nvSpPr>
          <p:cNvPr id="4" name="Slide Number Placeholder 3">
            <a:extLst>
              <a:ext uri="{FF2B5EF4-FFF2-40B4-BE49-F238E27FC236}">
                <a16:creationId xmlns:a16="http://schemas.microsoft.com/office/drawing/2014/main" id="{1D826BB5-13A2-CD40-92E6-1EFBAAF31C59}"/>
              </a:ext>
            </a:extLst>
          </p:cNvPr>
          <p:cNvSpPr>
            <a:spLocks noGrp="1"/>
          </p:cNvSpPr>
          <p:nvPr>
            <p:ph type="sldNum" sz="quarter" idx="15"/>
          </p:nvPr>
        </p:nvSpPr>
        <p:spPr/>
        <p:txBody>
          <a:bodyPr/>
          <a:lstStyle/>
          <a:p>
            <a:r>
              <a:rPr lang="fr-FR"/>
              <a:t>Page </a:t>
            </a:r>
            <a:fld id="{733122C9-A0B9-462F-8757-0847AD287B63}" type="slidenum">
              <a:rPr lang="fr-FR" smtClean="0"/>
              <a:pPr/>
              <a:t>22</a:t>
            </a:fld>
            <a:endParaRPr lang="fr-FR" dirty="0"/>
          </a:p>
        </p:txBody>
      </p:sp>
      <p:sp>
        <p:nvSpPr>
          <p:cNvPr id="5" name="Footer Placeholder 4">
            <a:extLst>
              <a:ext uri="{FF2B5EF4-FFF2-40B4-BE49-F238E27FC236}">
                <a16:creationId xmlns:a16="http://schemas.microsoft.com/office/drawing/2014/main" id="{649B22DD-AEC3-8A49-88CC-C65D2E0E503F}"/>
              </a:ext>
            </a:extLst>
          </p:cNvPr>
          <p:cNvSpPr>
            <a:spLocks noGrp="1"/>
          </p:cNvSpPr>
          <p:nvPr>
            <p:ph type="ftr" sz="quarter" idx="16"/>
          </p:nvPr>
        </p:nvSpPr>
        <p:spPr/>
        <p:txBody>
          <a:bodyPr/>
          <a:lstStyle/>
          <a:p>
            <a:r>
              <a:rPr lang="en-US"/>
              <a:t>FCC week | Paris | June 2022 | S.M.Liuzzo et al.</a:t>
            </a:r>
            <a:endParaRPr lang="fr-FR" dirty="0"/>
          </a:p>
        </p:txBody>
      </p:sp>
    </p:spTree>
    <p:extLst>
      <p:ext uri="{BB962C8B-B14F-4D97-AF65-F5344CB8AC3E}">
        <p14:creationId xmlns:p14="http://schemas.microsoft.com/office/powerpoint/2010/main" val="28877439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A2E10A2-04B9-014A-86DD-22D824D9D6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9060" y="2223004"/>
            <a:ext cx="4078828" cy="4245798"/>
          </a:xfrm>
          <a:prstGeom prst="rect">
            <a:avLst/>
          </a:prstGeom>
        </p:spPr>
      </p:pic>
      <p:sp>
        <p:nvSpPr>
          <p:cNvPr id="7" name="Title 6">
            <a:extLst>
              <a:ext uri="{FF2B5EF4-FFF2-40B4-BE49-F238E27FC236}">
                <a16:creationId xmlns:a16="http://schemas.microsoft.com/office/drawing/2014/main" id="{EE660AD6-52DE-B44F-AAD4-A7B9EFB6CC13}"/>
              </a:ext>
            </a:extLst>
          </p:cNvPr>
          <p:cNvSpPr>
            <a:spLocks noGrp="1"/>
          </p:cNvSpPr>
          <p:nvPr>
            <p:ph type="title"/>
          </p:nvPr>
        </p:nvSpPr>
        <p:spPr/>
        <p:txBody>
          <a:bodyPr/>
          <a:lstStyle/>
          <a:p>
            <a:r>
              <a:rPr lang="en-US" dirty="0"/>
              <a:t>Lattice converted By Felix CARLIER</a:t>
            </a:r>
          </a:p>
        </p:txBody>
      </p:sp>
      <p:sp>
        <p:nvSpPr>
          <p:cNvPr id="5" name="Slide Number Placeholder 4">
            <a:extLst>
              <a:ext uri="{FF2B5EF4-FFF2-40B4-BE49-F238E27FC236}">
                <a16:creationId xmlns:a16="http://schemas.microsoft.com/office/drawing/2014/main" id="{0384FD67-179B-2D4D-BBD0-0341E91C891C}"/>
              </a:ext>
            </a:extLst>
          </p:cNvPr>
          <p:cNvSpPr>
            <a:spLocks noGrp="1"/>
          </p:cNvSpPr>
          <p:nvPr>
            <p:ph type="sldNum" sz="quarter" idx="11"/>
          </p:nvPr>
        </p:nvSpPr>
        <p:spPr/>
        <p:txBody>
          <a:bodyPr/>
          <a:lstStyle/>
          <a:p>
            <a:r>
              <a:rPr lang="fr-FR"/>
              <a:t>Page </a:t>
            </a:r>
            <a:fld id="{733122C9-A0B9-462F-8757-0847AD287B63}" type="slidenum">
              <a:rPr lang="fr-FR" smtClean="0"/>
              <a:pPr/>
              <a:t>23</a:t>
            </a:fld>
            <a:endParaRPr lang="fr-FR" dirty="0"/>
          </a:p>
        </p:txBody>
      </p:sp>
      <p:sp>
        <p:nvSpPr>
          <p:cNvPr id="6" name="Footer Placeholder 5">
            <a:extLst>
              <a:ext uri="{FF2B5EF4-FFF2-40B4-BE49-F238E27FC236}">
                <a16:creationId xmlns:a16="http://schemas.microsoft.com/office/drawing/2014/main" id="{42012432-2E20-7A49-8138-4D60C53AB118}"/>
              </a:ext>
            </a:extLst>
          </p:cNvPr>
          <p:cNvSpPr>
            <a:spLocks noGrp="1"/>
          </p:cNvSpPr>
          <p:nvPr>
            <p:ph type="ftr" sz="quarter" idx="12"/>
          </p:nvPr>
        </p:nvSpPr>
        <p:spPr/>
        <p:txBody>
          <a:bodyPr/>
          <a:lstStyle/>
          <a:p>
            <a:r>
              <a:rPr lang="en-US"/>
              <a:t>FCC week | Paris | June 2022 | S.M.Liuzzo et al.</a:t>
            </a:r>
            <a:endParaRPr lang="fr-FR" dirty="0"/>
          </a:p>
        </p:txBody>
      </p:sp>
      <p:sp>
        <p:nvSpPr>
          <p:cNvPr id="15" name="TextBox 14">
            <a:extLst>
              <a:ext uri="{FF2B5EF4-FFF2-40B4-BE49-F238E27FC236}">
                <a16:creationId xmlns:a16="http://schemas.microsoft.com/office/drawing/2014/main" id="{0EA629BD-D864-5B40-B68C-EF69F83B036B}"/>
              </a:ext>
            </a:extLst>
          </p:cNvPr>
          <p:cNvSpPr txBox="1"/>
          <p:nvPr/>
        </p:nvSpPr>
        <p:spPr>
          <a:xfrm rot="16200000">
            <a:off x="-185844" y="2854468"/>
            <a:ext cx="1941557" cy="369332"/>
          </a:xfrm>
          <a:prstGeom prst="rect">
            <a:avLst/>
          </a:prstGeom>
          <a:noFill/>
        </p:spPr>
        <p:txBody>
          <a:bodyPr wrap="none" rtlCol="0">
            <a:spAutoFit/>
          </a:bodyPr>
          <a:lstStyle/>
          <a:p>
            <a:r>
              <a:rPr lang="en-US" dirty="0"/>
              <a:t>Parameters table</a:t>
            </a:r>
          </a:p>
        </p:txBody>
      </p:sp>
      <p:sp>
        <p:nvSpPr>
          <p:cNvPr id="24" name="TextBox 23">
            <a:extLst>
              <a:ext uri="{FF2B5EF4-FFF2-40B4-BE49-F238E27FC236}">
                <a16:creationId xmlns:a16="http://schemas.microsoft.com/office/drawing/2014/main" id="{D149D93B-8CD3-A94F-BC3D-FCF000D2E439}"/>
              </a:ext>
            </a:extLst>
          </p:cNvPr>
          <p:cNvSpPr txBox="1"/>
          <p:nvPr/>
        </p:nvSpPr>
        <p:spPr>
          <a:xfrm>
            <a:off x="2370312" y="2564904"/>
            <a:ext cx="409086" cy="369332"/>
          </a:xfrm>
          <a:prstGeom prst="rect">
            <a:avLst/>
          </a:prstGeom>
          <a:solidFill>
            <a:schemeClr val="bg1"/>
          </a:solidFill>
        </p:spPr>
        <p:txBody>
          <a:bodyPr wrap="none" rtlCol="0">
            <a:spAutoFit/>
          </a:bodyPr>
          <a:lstStyle/>
          <a:p>
            <a:r>
              <a:rPr lang="en-US" sz="900" dirty="0"/>
              <a:t>222.</a:t>
            </a:r>
          </a:p>
          <a:p>
            <a:r>
              <a:rPr lang="en-US" sz="900" dirty="0"/>
              <a:t>222.</a:t>
            </a:r>
          </a:p>
        </p:txBody>
      </p:sp>
      <p:pic>
        <p:nvPicPr>
          <p:cNvPr id="8" name="Picture 7">
            <a:extLst>
              <a:ext uri="{FF2B5EF4-FFF2-40B4-BE49-F238E27FC236}">
                <a16:creationId xmlns:a16="http://schemas.microsoft.com/office/drawing/2014/main" id="{80BE66B3-6DDF-BC42-AF1A-D16539C38C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9429" y="755531"/>
            <a:ext cx="10992571" cy="1453642"/>
          </a:xfrm>
          <a:prstGeom prst="rect">
            <a:avLst/>
          </a:prstGeom>
        </p:spPr>
      </p:pic>
      <p:pic>
        <p:nvPicPr>
          <p:cNvPr id="10" name="Picture 9">
            <a:extLst>
              <a:ext uri="{FF2B5EF4-FFF2-40B4-BE49-F238E27FC236}">
                <a16:creationId xmlns:a16="http://schemas.microsoft.com/office/drawing/2014/main" id="{E5AED586-5CB6-9C4E-B3C3-C59221D504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3848" y="3828925"/>
            <a:ext cx="7489070" cy="2624411"/>
          </a:xfrm>
          <a:prstGeom prst="rect">
            <a:avLst/>
          </a:prstGeom>
        </p:spPr>
      </p:pic>
      <p:sp>
        <p:nvSpPr>
          <p:cNvPr id="16" name="TextBox 15">
            <a:extLst>
              <a:ext uri="{FF2B5EF4-FFF2-40B4-BE49-F238E27FC236}">
                <a16:creationId xmlns:a16="http://schemas.microsoft.com/office/drawing/2014/main" id="{9EAE5082-5355-4840-98B0-46B8FE68BCD5}"/>
              </a:ext>
            </a:extLst>
          </p:cNvPr>
          <p:cNvSpPr txBox="1"/>
          <p:nvPr/>
        </p:nvSpPr>
        <p:spPr>
          <a:xfrm>
            <a:off x="6960096" y="2209173"/>
            <a:ext cx="4032448" cy="2308324"/>
          </a:xfrm>
          <a:prstGeom prst="rect">
            <a:avLst/>
          </a:prstGeom>
          <a:noFill/>
        </p:spPr>
        <p:txBody>
          <a:bodyPr wrap="square" rtlCol="0">
            <a:spAutoFit/>
          </a:bodyPr>
          <a:lstStyle/>
          <a:p>
            <a:r>
              <a:rPr lang="en-US" b="1" dirty="0"/>
              <a:t>Add </a:t>
            </a:r>
            <a:r>
              <a:rPr lang="en-US" dirty="0"/>
              <a:t> </a:t>
            </a:r>
          </a:p>
          <a:p>
            <a:r>
              <a:rPr lang="en-US" dirty="0"/>
              <a:t>1 BPM at each quadrupole</a:t>
            </a:r>
          </a:p>
          <a:p>
            <a:r>
              <a:rPr lang="en-US" dirty="0"/>
              <a:t>1892 BPMs</a:t>
            </a:r>
          </a:p>
          <a:p>
            <a:endParaRPr lang="en-US" dirty="0"/>
          </a:p>
          <a:p>
            <a:r>
              <a:rPr lang="en-US" b="1" dirty="0"/>
              <a:t>Consider</a:t>
            </a:r>
            <a:r>
              <a:rPr lang="en-US" dirty="0"/>
              <a:t> </a:t>
            </a:r>
          </a:p>
          <a:p>
            <a:r>
              <a:rPr lang="en-US" dirty="0"/>
              <a:t>Each quadrupoles is an H/V steerer and a skew quad. (1862 correctors)</a:t>
            </a:r>
          </a:p>
          <a:p>
            <a:endParaRPr lang="en-US" dirty="0"/>
          </a:p>
        </p:txBody>
      </p:sp>
      <p:sp>
        <p:nvSpPr>
          <p:cNvPr id="13" name="TextBox 12">
            <a:extLst>
              <a:ext uri="{FF2B5EF4-FFF2-40B4-BE49-F238E27FC236}">
                <a16:creationId xmlns:a16="http://schemas.microsoft.com/office/drawing/2014/main" id="{C38BCABC-6433-EA41-B814-1FB85A203EB3}"/>
              </a:ext>
            </a:extLst>
          </p:cNvPr>
          <p:cNvSpPr txBox="1"/>
          <p:nvPr/>
        </p:nvSpPr>
        <p:spPr>
          <a:xfrm>
            <a:off x="6816080" y="652838"/>
            <a:ext cx="455560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FCC-</a:t>
            </a:r>
            <a:r>
              <a:rPr lang="en-US" dirty="0" err="1"/>
              <a:t>ee</a:t>
            </a:r>
            <a:r>
              <a:rPr lang="en-US" dirty="0"/>
              <a:t> Z V10 MADX-&gt;AT  by Felix </a:t>
            </a:r>
            <a:r>
              <a:rPr lang="en-US" dirty="0" err="1"/>
              <a:t>Carlier</a:t>
            </a:r>
            <a:endParaRPr lang="en-US" dirty="0"/>
          </a:p>
        </p:txBody>
      </p:sp>
    </p:spTree>
    <p:extLst>
      <p:ext uri="{BB962C8B-B14F-4D97-AF65-F5344CB8AC3E}">
        <p14:creationId xmlns:p14="http://schemas.microsoft.com/office/powerpoint/2010/main" val="2115293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460033-9319-674A-85A4-9874C1DCB2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429" y="1403818"/>
            <a:ext cx="5116628" cy="1873242"/>
          </a:xfrm>
          <a:prstGeom prst="rect">
            <a:avLst/>
          </a:prstGeom>
        </p:spPr>
      </p:pic>
      <p:sp>
        <p:nvSpPr>
          <p:cNvPr id="2" name="Title 1">
            <a:extLst>
              <a:ext uri="{FF2B5EF4-FFF2-40B4-BE49-F238E27FC236}">
                <a16:creationId xmlns:a16="http://schemas.microsoft.com/office/drawing/2014/main" id="{64D34F55-9821-DB47-9045-CC3F807E665C}"/>
              </a:ext>
            </a:extLst>
          </p:cNvPr>
          <p:cNvSpPr>
            <a:spLocks noGrp="1"/>
          </p:cNvSpPr>
          <p:nvPr>
            <p:ph type="title"/>
          </p:nvPr>
        </p:nvSpPr>
        <p:spPr/>
        <p:txBody>
          <a:bodyPr/>
          <a:lstStyle/>
          <a:p>
            <a:r>
              <a:rPr lang="en-US" dirty="0"/>
              <a:t>Lattice tuning functions adapted</a:t>
            </a:r>
          </a:p>
        </p:txBody>
      </p:sp>
      <p:sp>
        <p:nvSpPr>
          <p:cNvPr id="4" name="Slide Number Placeholder 3">
            <a:extLst>
              <a:ext uri="{FF2B5EF4-FFF2-40B4-BE49-F238E27FC236}">
                <a16:creationId xmlns:a16="http://schemas.microsoft.com/office/drawing/2014/main" id="{70CA3E69-17C8-3B46-AAF2-00BDE9E5344B}"/>
              </a:ext>
            </a:extLst>
          </p:cNvPr>
          <p:cNvSpPr>
            <a:spLocks noGrp="1"/>
          </p:cNvSpPr>
          <p:nvPr>
            <p:ph type="sldNum" sz="quarter" idx="11"/>
          </p:nvPr>
        </p:nvSpPr>
        <p:spPr/>
        <p:txBody>
          <a:bodyPr/>
          <a:lstStyle/>
          <a:p>
            <a:r>
              <a:rPr lang="fr-FR"/>
              <a:t>Page </a:t>
            </a:r>
            <a:fld id="{733122C9-A0B9-462F-8757-0847AD287B63}" type="slidenum">
              <a:rPr lang="fr-FR" smtClean="0"/>
              <a:pPr/>
              <a:t>24</a:t>
            </a:fld>
            <a:endParaRPr lang="fr-FR" dirty="0"/>
          </a:p>
        </p:txBody>
      </p:sp>
      <p:sp>
        <p:nvSpPr>
          <p:cNvPr id="5" name="Footer Placeholder 4">
            <a:extLst>
              <a:ext uri="{FF2B5EF4-FFF2-40B4-BE49-F238E27FC236}">
                <a16:creationId xmlns:a16="http://schemas.microsoft.com/office/drawing/2014/main" id="{A68D1CE2-2DCD-914E-999B-190389BD5AF6}"/>
              </a:ext>
            </a:extLst>
          </p:cNvPr>
          <p:cNvSpPr>
            <a:spLocks noGrp="1"/>
          </p:cNvSpPr>
          <p:nvPr>
            <p:ph type="ftr" sz="quarter" idx="12"/>
          </p:nvPr>
        </p:nvSpPr>
        <p:spPr/>
        <p:txBody>
          <a:bodyPr/>
          <a:lstStyle/>
          <a:p>
            <a:r>
              <a:rPr lang="en-US"/>
              <a:t>FCC week | Paris | June 2022 | S.M.Liuzzo et al.</a:t>
            </a:r>
            <a:endParaRPr lang="fr-FR" dirty="0"/>
          </a:p>
        </p:txBody>
      </p:sp>
      <p:sp>
        <p:nvSpPr>
          <p:cNvPr id="6" name="TextBox 5">
            <a:extLst>
              <a:ext uri="{FF2B5EF4-FFF2-40B4-BE49-F238E27FC236}">
                <a16:creationId xmlns:a16="http://schemas.microsoft.com/office/drawing/2014/main" id="{5F401258-BAF1-EB41-B611-CEDA36449207}"/>
              </a:ext>
            </a:extLst>
          </p:cNvPr>
          <p:cNvSpPr txBox="1"/>
          <p:nvPr/>
        </p:nvSpPr>
        <p:spPr>
          <a:xfrm>
            <a:off x="959429" y="1016836"/>
            <a:ext cx="954107" cy="369332"/>
          </a:xfrm>
          <a:prstGeom prst="rect">
            <a:avLst/>
          </a:prstGeom>
          <a:noFill/>
        </p:spPr>
        <p:txBody>
          <a:bodyPr wrap="none" rtlCol="0">
            <a:spAutoFit/>
          </a:bodyPr>
          <a:lstStyle/>
          <a:p>
            <a:r>
              <a:rPr lang="en-US" b="1" dirty="0"/>
              <a:t>Errors:</a:t>
            </a:r>
          </a:p>
        </p:txBody>
      </p:sp>
      <p:sp>
        <p:nvSpPr>
          <p:cNvPr id="7" name="TextBox 6">
            <a:extLst>
              <a:ext uri="{FF2B5EF4-FFF2-40B4-BE49-F238E27FC236}">
                <a16:creationId xmlns:a16="http://schemas.microsoft.com/office/drawing/2014/main" id="{856E2F55-5170-4741-B75A-8C17BC61539A}"/>
              </a:ext>
            </a:extLst>
          </p:cNvPr>
          <p:cNvSpPr txBox="1"/>
          <p:nvPr/>
        </p:nvSpPr>
        <p:spPr>
          <a:xfrm>
            <a:off x="604384" y="4109328"/>
            <a:ext cx="2364750" cy="369332"/>
          </a:xfrm>
          <a:prstGeom prst="rect">
            <a:avLst/>
          </a:prstGeom>
          <a:noFill/>
        </p:spPr>
        <p:txBody>
          <a:bodyPr wrap="none" rtlCol="0">
            <a:spAutoFit/>
          </a:bodyPr>
          <a:lstStyle/>
          <a:p>
            <a:r>
              <a:rPr lang="en-US" b="1" dirty="0"/>
              <a:t>Correction matrices</a:t>
            </a:r>
          </a:p>
        </p:txBody>
      </p:sp>
      <p:pic>
        <p:nvPicPr>
          <p:cNvPr id="9" name="Picture 8">
            <a:extLst>
              <a:ext uri="{FF2B5EF4-FFF2-40B4-BE49-F238E27FC236}">
                <a16:creationId xmlns:a16="http://schemas.microsoft.com/office/drawing/2014/main" id="{8452F0BD-F809-D145-834B-ADA1F6554B9B}"/>
              </a:ext>
            </a:extLst>
          </p:cNvPr>
          <p:cNvPicPr>
            <a:picLocks noChangeAspect="1"/>
          </p:cNvPicPr>
          <p:nvPr/>
        </p:nvPicPr>
        <p:blipFill rotWithShape="1">
          <a:blip r:embed="rId3">
            <a:extLst>
              <a:ext uri="{28A0092B-C50C-407E-A947-70E740481C1C}">
                <a14:useLocalDpi xmlns:a14="http://schemas.microsoft.com/office/drawing/2010/main" val="0"/>
              </a:ext>
            </a:extLst>
          </a:blip>
          <a:srcRect r="67968"/>
          <a:stretch/>
        </p:blipFill>
        <p:spPr>
          <a:xfrm>
            <a:off x="603489" y="4478660"/>
            <a:ext cx="2059596" cy="1617062"/>
          </a:xfrm>
          <a:prstGeom prst="rect">
            <a:avLst/>
          </a:prstGeom>
        </p:spPr>
      </p:pic>
      <p:sp>
        <p:nvSpPr>
          <p:cNvPr id="10" name="TextBox 9">
            <a:extLst>
              <a:ext uri="{FF2B5EF4-FFF2-40B4-BE49-F238E27FC236}">
                <a16:creationId xmlns:a16="http://schemas.microsoft.com/office/drawing/2014/main" id="{4F207266-7EF0-DA47-9B06-DC3D34E1905C}"/>
              </a:ext>
            </a:extLst>
          </p:cNvPr>
          <p:cNvSpPr txBox="1"/>
          <p:nvPr/>
        </p:nvSpPr>
        <p:spPr>
          <a:xfrm>
            <a:off x="1902175" y="1019852"/>
            <a:ext cx="2133918" cy="369332"/>
          </a:xfrm>
          <a:prstGeom prst="rect">
            <a:avLst/>
          </a:prstGeom>
          <a:noFill/>
        </p:spPr>
        <p:txBody>
          <a:bodyPr wrap="none" rtlCol="0">
            <a:spAutoFit/>
          </a:bodyPr>
          <a:lstStyle/>
          <a:p>
            <a:r>
              <a:rPr lang="en-US" i="1" dirty="0"/>
              <a:t>No multipole errors</a:t>
            </a:r>
          </a:p>
        </p:txBody>
      </p:sp>
      <p:pic>
        <p:nvPicPr>
          <p:cNvPr id="16" name="Picture 15">
            <a:extLst>
              <a:ext uri="{FF2B5EF4-FFF2-40B4-BE49-F238E27FC236}">
                <a16:creationId xmlns:a16="http://schemas.microsoft.com/office/drawing/2014/main" id="{1C687786-7429-6E45-9DBC-684C84190160}"/>
              </a:ext>
            </a:extLst>
          </p:cNvPr>
          <p:cNvPicPr>
            <a:picLocks noChangeAspect="1"/>
          </p:cNvPicPr>
          <p:nvPr/>
        </p:nvPicPr>
        <p:blipFill rotWithShape="1">
          <a:blip r:embed="rId4">
            <a:extLst>
              <a:ext uri="{28A0092B-C50C-407E-A947-70E740481C1C}">
                <a14:useLocalDpi xmlns:a14="http://schemas.microsoft.com/office/drawing/2010/main" val="0"/>
              </a:ext>
            </a:extLst>
          </a:blip>
          <a:srcRect l="16193" t="8642"/>
          <a:stretch/>
        </p:blipFill>
        <p:spPr>
          <a:xfrm>
            <a:off x="7433164" y="1407143"/>
            <a:ext cx="4518835" cy="3947307"/>
          </a:xfrm>
          <a:prstGeom prst="rect">
            <a:avLst/>
          </a:prstGeom>
        </p:spPr>
      </p:pic>
      <p:cxnSp>
        <p:nvCxnSpPr>
          <p:cNvPr id="18" name="Straight Arrow Connector 17">
            <a:extLst>
              <a:ext uri="{FF2B5EF4-FFF2-40B4-BE49-F238E27FC236}">
                <a16:creationId xmlns:a16="http://schemas.microsoft.com/office/drawing/2014/main" id="{985F5DAC-A7DB-CC4D-BDDE-F397F9424165}"/>
              </a:ext>
            </a:extLst>
          </p:cNvPr>
          <p:cNvCxnSpPr>
            <a:cxnSpLocks/>
          </p:cNvCxnSpPr>
          <p:nvPr/>
        </p:nvCxnSpPr>
        <p:spPr>
          <a:xfrm flipH="1">
            <a:off x="5648208" y="1360024"/>
            <a:ext cx="232742" cy="6026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8F72C41-826D-BD4F-A284-6B08A3780E5B}"/>
              </a:ext>
            </a:extLst>
          </p:cNvPr>
          <p:cNvSpPr txBox="1"/>
          <p:nvPr/>
        </p:nvSpPr>
        <p:spPr>
          <a:xfrm>
            <a:off x="4789191" y="692972"/>
            <a:ext cx="2170905" cy="58477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dirty="0"/>
              <a:t>Grouped trying to follow family naming</a:t>
            </a:r>
          </a:p>
        </p:txBody>
      </p:sp>
      <p:sp>
        <p:nvSpPr>
          <p:cNvPr id="24" name="TextBox 23">
            <a:extLst>
              <a:ext uri="{FF2B5EF4-FFF2-40B4-BE49-F238E27FC236}">
                <a16:creationId xmlns:a16="http://schemas.microsoft.com/office/drawing/2014/main" id="{ECFD65CF-E142-114D-971B-67A725089D80}"/>
              </a:ext>
            </a:extLst>
          </p:cNvPr>
          <p:cNvSpPr txBox="1"/>
          <p:nvPr/>
        </p:nvSpPr>
        <p:spPr>
          <a:xfrm>
            <a:off x="3433780" y="4087782"/>
            <a:ext cx="2778184" cy="646331"/>
          </a:xfrm>
          <a:prstGeom prst="rect">
            <a:avLst/>
          </a:prstGeom>
          <a:noFill/>
        </p:spPr>
        <p:txBody>
          <a:bodyPr wrap="square" rtlCol="0">
            <a:spAutoFit/>
          </a:bodyPr>
          <a:lstStyle/>
          <a:p>
            <a:r>
              <a:rPr lang="en-US" b="1" dirty="0"/>
              <a:t>Derivatives</a:t>
            </a:r>
            <a:r>
              <a:rPr lang="en-US" dirty="0"/>
              <a:t> for optics fit, on computing cluster</a:t>
            </a:r>
          </a:p>
        </p:txBody>
      </p:sp>
      <p:pic>
        <p:nvPicPr>
          <p:cNvPr id="26" name="Picture 25">
            <a:extLst>
              <a:ext uri="{FF2B5EF4-FFF2-40B4-BE49-F238E27FC236}">
                <a16:creationId xmlns:a16="http://schemas.microsoft.com/office/drawing/2014/main" id="{06D94BCE-61A1-F84C-A48D-670C55F634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47804" y="4734114"/>
            <a:ext cx="2926472" cy="1240672"/>
          </a:xfrm>
          <a:prstGeom prst="rect">
            <a:avLst/>
          </a:prstGeom>
        </p:spPr>
      </p:pic>
      <p:sp>
        <p:nvSpPr>
          <p:cNvPr id="27" name="TextBox 26">
            <a:extLst>
              <a:ext uri="{FF2B5EF4-FFF2-40B4-BE49-F238E27FC236}">
                <a16:creationId xmlns:a16="http://schemas.microsoft.com/office/drawing/2014/main" id="{CE4CD827-B6B9-204E-961E-4B4B61DA6576}"/>
              </a:ext>
            </a:extLst>
          </p:cNvPr>
          <p:cNvSpPr txBox="1"/>
          <p:nvPr/>
        </p:nvSpPr>
        <p:spPr>
          <a:xfrm>
            <a:off x="7493065" y="1037812"/>
            <a:ext cx="2390398" cy="369332"/>
          </a:xfrm>
          <a:prstGeom prst="rect">
            <a:avLst/>
          </a:prstGeom>
          <a:noFill/>
        </p:spPr>
        <p:txBody>
          <a:bodyPr wrap="none" rtlCol="0">
            <a:spAutoFit/>
          </a:bodyPr>
          <a:lstStyle/>
          <a:p>
            <a:r>
              <a:rPr lang="en-US" b="1" dirty="0"/>
              <a:t>Correction strategy:</a:t>
            </a:r>
          </a:p>
        </p:txBody>
      </p:sp>
      <p:pic>
        <p:nvPicPr>
          <p:cNvPr id="29" name="Picture 28">
            <a:extLst>
              <a:ext uri="{FF2B5EF4-FFF2-40B4-BE49-F238E27FC236}">
                <a16:creationId xmlns:a16="http://schemas.microsoft.com/office/drawing/2014/main" id="{A0DD3CD1-CD09-D245-BD3D-06C014179AF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64781" y="5354450"/>
            <a:ext cx="1849007" cy="1210854"/>
          </a:xfrm>
          <a:prstGeom prst="rect">
            <a:avLst/>
          </a:prstGeom>
        </p:spPr>
      </p:pic>
      <p:sp>
        <p:nvSpPr>
          <p:cNvPr id="30" name="TextBox 29">
            <a:extLst>
              <a:ext uri="{FF2B5EF4-FFF2-40B4-BE49-F238E27FC236}">
                <a16:creationId xmlns:a16="http://schemas.microsoft.com/office/drawing/2014/main" id="{8D2AE321-E409-E44B-B24E-35EE52F720FC}"/>
              </a:ext>
            </a:extLst>
          </p:cNvPr>
          <p:cNvSpPr txBox="1"/>
          <p:nvPr/>
        </p:nvSpPr>
        <p:spPr>
          <a:xfrm>
            <a:off x="623392" y="6093296"/>
            <a:ext cx="2523383" cy="307777"/>
          </a:xfrm>
          <a:prstGeom prst="rect">
            <a:avLst/>
          </a:prstGeom>
          <a:noFill/>
        </p:spPr>
        <p:txBody>
          <a:bodyPr wrap="none" rtlCol="0">
            <a:spAutoFit/>
          </a:bodyPr>
          <a:lstStyle/>
          <a:p>
            <a:r>
              <a:rPr lang="en-US" sz="1400" dirty="0"/>
              <a:t>+ matrices for RDT correction</a:t>
            </a:r>
          </a:p>
        </p:txBody>
      </p:sp>
      <p:sp>
        <p:nvSpPr>
          <p:cNvPr id="12" name="TextBox 11">
            <a:extLst>
              <a:ext uri="{FF2B5EF4-FFF2-40B4-BE49-F238E27FC236}">
                <a16:creationId xmlns:a16="http://schemas.microsoft.com/office/drawing/2014/main" id="{D01F9CC2-DBCE-1749-8385-55123B906B4F}"/>
              </a:ext>
            </a:extLst>
          </p:cNvPr>
          <p:cNvSpPr txBox="1"/>
          <p:nvPr/>
        </p:nvSpPr>
        <p:spPr>
          <a:xfrm>
            <a:off x="623392" y="3339485"/>
            <a:ext cx="507893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SOME MAGNETS ARE described with “</a:t>
            </a:r>
            <a:r>
              <a:rPr lang="en-US" b="1" dirty="0">
                <a:solidFill>
                  <a:srgbClr val="C00000"/>
                </a:solidFill>
              </a:rPr>
              <a:t>slices</a:t>
            </a:r>
            <a:r>
              <a:rPr lang="en-US" dirty="0"/>
              <a:t>”:  </a:t>
            </a:r>
            <a:r>
              <a:rPr lang="en-US" b="1" dirty="0">
                <a:solidFill>
                  <a:srgbClr val="C00000"/>
                </a:solidFill>
              </a:rPr>
              <a:t>MUST MOVE TOGETHER  </a:t>
            </a:r>
            <a:r>
              <a:rPr lang="en-US" sz="1600" dirty="0"/>
              <a:t>For now, do not move</a:t>
            </a:r>
          </a:p>
        </p:txBody>
      </p:sp>
    </p:spTree>
    <p:extLst>
      <p:ext uri="{BB962C8B-B14F-4D97-AF65-F5344CB8AC3E}">
        <p14:creationId xmlns:p14="http://schemas.microsoft.com/office/powerpoint/2010/main" val="33125813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A74AD-FA86-644F-A54D-ED32ADCB13A4}"/>
              </a:ext>
            </a:extLst>
          </p:cNvPr>
          <p:cNvSpPr>
            <a:spLocks noGrp="1"/>
          </p:cNvSpPr>
          <p:nvPr>
            <p:ph type="title"/>
          </p:nvPr>
        </p:nvSpPr>
        <p:spPr/>
        <p:txBody>
          <a:bodyPr/>
          <a:lstStyle/>
          <a:p>
            <a:r>
              <a:rPr lang="en-US" dirty="0"/>
              <a:t>Commissioning like correction sequence completed for 3 seeds with limited errors.</a:t>
            </a:r>
          </a:p>
        </p:txBody>
      </p:sp>
      <p:sp>
        <p:nvSpPr>
          <p:cNvPr id="4" name="Slide Number Placeholder 3">
            <a:extLst>
              <a:ext uri="{FF2B5EF4-FFF2-40B4-BE49-F238E27FC236}">
                <a16:creationId xmlns:a16="http://schemas.microsoft.com/office/drawing/2014/main" id="{E3318511-380A-C348-8E5D-42762BFF4FE8}"/>
              </a:ext>
            </a:extLst>
          </p:cNvPr>
          <p:cNvSpPr>
            <a:spLocks noGrp="1"/>
          </p:cNvSpPr>
          <p:nvPr>
            <p:ph type="sldNum" sz="quarter" idx="11"/>
          </p:nvPr>
        </p:nvSpPr>
        <p:spPr/>
        <p:txBody>
          <a:bodyPr/>
          <a:lstStyle/>
          <a:p>
            <a:r>
              <a:rPr lang="fr-FR"/>
              <a:t>Page </a:t>
            </a:r>
            <a:fld id="{733122C9-A0B9-462F-8757-0847AD287B63}" type="slidenum">
              <a:rPr lang="fr-FR" smtClean="0"/>
              <a:pPr/>
              <a:t>25</a:t>
            </a:fld>
            <a:endParaRPr lang="fr-FR" dirty="0"/>
          </a:p>
        </p:txBody>
      </p:sp>
      <p:sp>
        <p:nvSpPr>
          <p:cNvPr id="5" name="Footer Placeholder 4">
            <a:extLst>
              <a:ext uri="{FF2B5EF4-FFF2-40B4-BE49-F238E27FC236}">
                <a16:creationId xmlns:a16="http://schemas.microsoft.com/office/drawing/2014/main" id="{D86B2DC3-34C3-AE4E-B611-EDBF17F565B8}"/>
              </a:ext>
            </a:extLst>
          </p:cNvPr>
          <p:cNvSpPr>
            <a:spLocks noGrp="1"/>
          </p:cNvSpPr>
          <p:nvPr>
            <p:ph type="ftr" sz="quarter" idx="12"/>
          </p:nvPr>
        </p:nvSpPr>
        <p:spPr/>
        <p:txBody>
          <a:bodyPr/>
          <a:lstStyle/>
          <a:p>
            <a:r>
              <a:rPr lang="en-US"/>
              <a:t>FCC week | Paris | June 2022 | S.M.Liuzzo et al.</a:t>
            </a:r>
            <a:endParaRPr lang="fr-FR" dirty="0"/>
          </a:p>
        </p:txBody>
      </p:sp>
      <p:pic>
        <p:nvPicPr>
          <p:cNvPr id="9" name="Picture 8">
            <a:extLst>
              <a:ext uri="{FF2B5EF4-FFF2-40B4-BE49-F238E27FC236}">
                <a16:creationId xmlns:a16="http://schemas.microsoft.com/office/drawing/2014/main" id="{118BBE50-276C-E345-8F58-2C2E8BE249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7550" y="687088"/>
            <a:ext cx="10114450" cy="2077312"/>
          </a:xfrm>
          <a:prstGeom prst="rect">
            <a:avLst/>
          </a:prstGeom>
        </p:spPr>
      </p:pic>
      <p:sp>
        <p:nvSpPr>
          <p:cNvPr id="12" name="Rectangle 11">
            <a:extLst>
              <a:ext uri="{FF2B5EF4-FFF2-40B4-BE49-F238E27FC236}">
                <a16:creationId xmlns:a16="http://schemas.microsoft.com/office/drawing/2014/main" id="{0550E59D-5923-BF46-8DE9-7BF0A74DE951}"/>
              </a:ext>
            </a:extLst>
          </p:cNvPr>
          <p:cNvSpPr/>
          <p:nvPr/>
        </p:nvSpPr>
        <p:spPr>
          <a:xfrm>
            <a:off x="172093" y="1749752"/>
            <a:ext cx="3959152" cy="455509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000" dirty="0"/>
              <a:t>--------------------------------------------------</a:t>
            </a:r>
          </a:p>
          <a:p>
            <a:r>
              <a:rPr lang="en-US" sz="1000" dirty="0"/>
              <a:t>------ total </a:t>
            </a:r>
            <a:r>
              <a:rPr lang="en-US" sz="1000" dirty="0" err="1"/>
              <a:t>std</a:t>
            </a:r>
            <a:r>
              <a:rPr lang="en-US" sz="1000" dirty="0"/>
              <a:t> corrector values applied --------</a:t>
            </a:r>
          </a:p>
          <a:p>
            <a:r>
              <a:rPr lang="en-US" sz="1000" dirty="0"/>
              <a:t>------                                    --------</a:t>
            </a:r>
          </a:p>
          <a:p>
            <a:r>
              <a:rPr lang="en-US" sz="1000" dirty="0"/>
              <a:t>       HK (1892) [1/m]: 0.00e+00 -&gt; 9.67e-08</a:t>
            </a:r>
          </a:p>
          <a:p>
            <a:r>
              <a:rPr lang="en-US" sz="1000" dirty="0"/>
              <a:t>       VK (1892) [1/m]: 0.00e+00 -&gt; 6.64e-08</a:t>
            </a:r>
          </a:p>
          <a:p>
            <a:r>
              <a:rPr lang="en-US" sz="1000" dirty="0"/>
              <a:t>       SK (1892) [1/m2]: 0.00e+00 -&gt; 1.11e-06</a:t>
            </a:r>
          </a:p>
          <a:p>
            <a:r>
              <a:rPr lang="en-US" sz="1000" dirty="0"/>
              <a:t>       QK (1892) [1/m2]: 4.17e-07 -&gt; 5.14e-06</a:t>
            </a:r>
          </a:p>
          <a:p>
            <a:r>
              <a:rPr lang="en-US" sz="1000" dirty="0"/>
              <a:t>------                                    --------</a:t>
            </a:r>
          </a:p>
          <a:p>
            <a:r>
              <a:rPr lang="en-US" sz="1000" dirty="0"/>
              <a:t>------    residual orbit and dispersion   --------</a:t>
            </a:r>
          </a:p>
          <a:p>
            <a:r>
              <a:rPr lang="en-US" sz="1000" dirty="0"/>
              <a:t>------                                    --------</a:t>
            </a:r>
          </a:p>
          <a:p>
            <a:r>
              <a:rPr lang="en-US" sz="1000" dirty="0"/>
              <a:t>       OH (13363) [m]: 4.29e-04 -&gt; 1.99e-05</a:t>
            </a:r>
          </a:p>
          <a:p>
            <a:r>
              <a:rPr lang="en-US" sz="1000" dirty="0"/>
              <a:t>       OV (13363) [m]: 2.23e-04 -&gt; 1.60e-05</a:t>
            </a:r>
          </a:p>
          <a:p>
            <a:r>
              <a:rPr lang="en-US" sz="1000" dirty="0"/>
              <a:t>       DH (13363) [m]: 9.43e-02 -&gt; 1.25e-01</a:t>
            </a:r>
          </a:p>
          <a:p>
            <a:r>
              <a:rPr lang="en-US" sz="1000" dirty="0"/>
              <a:t>       DV (13363) [m]:7.39e-02 -&gt; 5.36e-03</a:t>
            </a:r>
          </a:p>
          <a:p>
            <a:r>
              <a:rPr lang="en-US" sz="1000" dirty="0"/>
              <a:t>       BBH (13363) %: 2.9 -&gt; 1.6</a:t>
            </a:r>
          </a:p>
          <a:p>
            <a:r>
              <a:rPr lang="en-US" sz="1000" dirty="0"/>
              <a:t>       BBV (13363) %: 116.7 -&gt; 2.4</a:t>
            </a:r>
          </a:p>
          <a:p>
            <a:r>
              <a:rPr lang="en-US" sz="1000" dirty="0"/>
              <a:t>       </a:t>
            </a:r>
            <a:r>
              <a:rPr lang="en-US" sz="1000" dirty="0" err="1"/>
              <a:t>PhH</a:t>
            </a:r>
            <a:r>
              <a:rPr lang="en-US" sz="1000" dirty="0"/>
              <a:t> (13363) : 2.28e-02 -&gt; 1.22e-02</a:t>
            </a:r>
          </a:p>
          <a:p>
            <a:r>
              <a:rPr lang="en-US" sz="1000" dirty="0"/>
              <a:t>       </a:t>
            </a:r>
            <a:r>
              <a:rPr lang="en-US" sz="1000" dirty="0" err="1"/>
              <a:t>PhV</a:t>
            </a:r>
            <a:r>
              <a:rPr lang="en-US" sz="1000" dirty="0"/>
              <a:t> (13363) : 8.48e-02 -&gt; 3.30e-02</a:t>
            </a:r>
          </a:p>
          <a:p>
            <a:r>
              <a:rPr lang="en-US" sz="1000" dirty="0"/>
              <a:t>------                                    --------</a:t>
            </a:r>
          </a:p>
          <a:p>
            <a:r>
              <a:rPr lang="en-US" sz="1000" dirty="0"/>
              <a:t>------        tune and emittance          --------</a:t>
            </a:r>
          </a:p>
          <a:p>
            <a:r>
              <a:rPr lang="en-US" sz="1000" dirty="0"/>
              <a:t>------                                    --------</a:t>
            </a:r>
          </a:p>
          <a:p>
            <a:r>
              <a:rPr lang="en-US" sz="1000" dirty="0"/>
              <a:t>       </a:t>
            </a:r>
            <a:r>
              <a:rPr lang="en-US" sz="1000" dirty="0" err="1"/>
              <a:t>Qx</a:t>
            </a:r>
            <a:r>
              <a:rPr lang="en-US" sz="1000" dirty="0"/>
              <a:t> [222.172]: 222.176 -&gt; 222.175</a:t>
            </a:r>
          </a:p>
          <a:p>
            <a:r>
              <a:rPr lang="en-US" sz="1000" dirty="0"/>
              <a:t>       </a:t>
            </a:r>
            <a:r>
              <a:rPr lang="en-US" sz="1000" dirty="0" err="1"/>
              <a:t>Qy</a:t>
            </a:r>
            <a:r>
              <a:rPr lang="en-US" sz="1000" dirty="0"/>
              <a:t> [222.400]: 222.387 -&gt; 222.402</a:t>
            </a:r>
          </a:p>
          <a:p>
            <a:r>
              <a:rPr lang="en-US" sz="1000" dirty="0"/>
              <a:t>       </a:t>
            </a:r>
            <a:r>
              <a:rPr lang="en-US" sz="1000" dirty="0" err="1"/>
              <a:t>Cx</a:t>
            </a:r>
            <a:r>
              <a:rPr lang="en-US" sz="1000" dirty="0"/>
              <a:t> [-0.070]: -0.354 -&gt; -0.065</a:t>
            </a:r>
          </a:p>
          <a:p>
            <a:r>
              <a:rPr lang="en-US" sz="1000" dirty="0"/>
              <a:t>       Cy [-0.123]: -13.748 -&gt; -1.718</a:t>
            </a:r>
          </a:p>
          <a:p>
            <a:r>
              <a:rPr lang="en-US" sz="1000" dirty="0"/>
              <a:t>       EX [705.313 pm]: -183082.420 -&gt; 787.625</a:t>
            </a:r>
          </a:p>
          <a:p>
            <a:r>
              <a:rPr lang="en-US" sz="1000" dirty="0"/>
              <a:t>       EY [0.000pm]: -3340463.956 -&gt; 0.105</a:t>
            </a:r>
          </a:p>
          <a:p>
            <a:r>
              <a:rPr lang="en-US" sz="1000" dirty="0"/>
              <a:t>------                                    --------</a:t>
            </a:r>
          </a:p>
          <a:p>
            <a:r>
              <a:rPr lang="en-US" sz="1000" dirty="0"/>
              <a:t>--------------------------------------------------</a:t>
            </a:r>
          </a:p>
        </p:txBody>
      </p:sp>
      <p:pic>
        <p:nvPicPr>
          <p:cNvPr id="7" name="Content Placeholder 6">
            <a:extLst>
              <a:ext uri="{FF2B5EF4-FFF2-40B4-BE49-F238E27FC236}">
                <a16:creationId xmlns:a16="http://schemas.microsoft.com/office/drawing/2014/main" id="{058A1689-93B0-5D45-B194-DA1A962E38E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59696" y="2263003"/>
            <a:ext cx="7872874" cy="2271619"/>
          </a:xfrm>
        </p:spPr>
      </p:pic>
      <p:pic>
        <p:nvPicPr>
          <p:cNvPr id="11" name="Picture 10">
            <a:extLst>
              <a:ext uri="{FF2B5EF4-FFF2-40B4-BE49-F238E27FC236}">
                <a16:creationId xmlns:a16="http://schemas.microsoft.com/office/drawing/2014/main" id="{613BE3F7-B411-884C-9DE6-0932C14014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0373" y="3800817"/>
            <a:ext cx="7495115" cy="2874445"/>
          </a:xfrm>
          <a:prstGeom prst="rect">
            <a:avLst/>
          </a:prstGeom>
        </p:spPr>
      </p:pic>
      <p:pic>
        <p:nvPicPr>
          <p:cNvPr id="14" name="Picture 13">
            <a:extLst>
              <a:ext uri="{FF2B5EF4-FFF2-40B4-BE49-F238E27FC236}">
                <a16:creationId xmlns:a16="http://schemas.microsoft.com/office/drawing/2014/main" id="{663BEAF3-DC3C-834C-8148-295B5D3C919B}"/>
              </a:ext>
            </a:extLst>
          </p:cNvPr>
          <p:cNvPicPr>
            <a:picLocks noChangeAspect="1"/>
          </p:cNvPicPr>
          <p:nvPr/>
        </p:nvPicPr>
        <p:blipFill rotWithShape="1">
          <a:blip r:embed="rId5">
            <a:extLst>
              <a:ext uri="{28A0092B-C50C-407E-A947-70E740481C1C}">
                <a14:useLocalDpi xmlns:a14="http://schemas.microsoft.com/office/drawing/2010/main" val="0"/>
              </a:ext>
            </a:extLst>
          </a:blip>
          <a:srcRect l="16193" t="8642"/>
          <a:stretch/>
        </p:blipFill>
        <p:spPr>
          <a:xfrm>
            <a:off x="9093390" y="1864259"/>
            <a:ext cx="2615639" cy="2284821"/>
          </a:xfrm>
          <a:prstGeom prst="rect">
            <a:avLst/>
          </a:prstGeom>
        </p:spPr>
      </p:pic>
      <p:sp>
        <p:nvSpPr>
          <p:cNvPr id="15" name="TextBox 14">
            <a:extLst>
              <a:ext uri="{FF2B5EF4-FFF2-40B4-BE49-F238E27FC236}">
                <a16:creationId xmlns:a16="http://schemas.microsoft.com/office/drawing/2014/main" id="{4CB6A802-95DA-9740-AC80-72DA352F4812}"/>
              </a:ext>
            </a:extLst>
          </p:cNvPr>
          <p:cNvSpPr txBox="1"/>
          <p:nvPr/>
        </p:nvSpPr>
        <p:spPr>
          <a:xfrm>
            <a:off x="9093390" y="1534508"/>
            <a:ext cx="2869696" cy="30777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400" b="1" dirty="0"/>
              <a:t>SEQUENCE OF CORRECTIONS</a:t>
            </a:r>
          </a:p>
        </p:txBody>
      </p:sp>
      <p:sp>
        <p:nvSpPr>
          <p:cNvPr id="16" name="TextBox 15">
            <a:extLst>
              <a:ext uri="{FF2B5EF4-FFF2-40B4-BE49-F238E27FC236}">
                <a16:creationId xmlns:a16="http://schemas.microsoft.com/office/drawing/2014/main" id="{2D263383-82E4-1441-B912-E32898CA697B}"/>
              </a:ext>
            </a:extLst>
          </p:cNvPr>
          <p:cNvSpPr txBox="1"/>
          <p:nvPr/>
        </p:nvSpPr>
        <p:spPr>
          <a:xfrm>
            <a:off x="5591944" y="779634"/>
            <a:ext cx="3826689" cy="369332"/>
          </a:xfrm>
          <a:prstGeom prst="rect">
            <a:avLst/>
          </a:prstGeom>
          <a:noFill/>
        </p:spPr>
        <p:txBody>
          <a:bodyPr wrap="none" rtlCol="0">
            <a:spAutoFit/>
          </a:bodyPr>
          <a:lstStyle/>
          <a:p>
            <a:r>
              <a:rPr lang="en-US" dirty="0"/>
              <a:t>10 um </a:t>
            </a:r>
            <a:r>
              <a:rPr lang="en-US" dirty="0" err="1"/>
              <a:t>rms</a:t>
            </a:r>
            <a:r>
              <a:rPr lang="en-US" dirty="0"/>
              <a:t> (truncated at 2.5sigmas)</a:t>
            </a:r>
          </a:p>
        </p:txBody>
      </p:sp>
    </p:spTree>
    <p:extLst>
      <p:ext uri="{BB962C8B-B14F-4D97-AF65-F5344CB8AC3E}">
        <p14:creationId xmlns:p14="http://schemas.microsoft.com/office/powerpoint/2010/main" val="3063838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4DA15-36B5-A049-97D0-5EEB46E27ACC}"/>
              </a:ext>
            </a:extLst>
          </p:cNvPr>
          <p:cNvSpPr>
            <a:spLocks noGrp="1"/>
          </p:cNvSpPr>
          <p:nvPr>
            <p:ph type="title"/>
          </p:nvPr>
        </p:nvSpPr>
        <p:spPr/>
        <p:txBody>
          <a:bodyPr/>
          <a:lstStyle/>
          <a:p>
            <a:r>
              <a:rPr lang="en-US" dirty="0"/>
              <a:t>Dynamic aperture and momentum acceptance with errors</a:t>
            </a:r>
          </a:p>
        </p:txBody>
      </p:sp>
      <p:sp>
        <p:nvSpPr>
          <p:cNvPr id="4" name="Slide Number Placeholder 3">
            <a:extLst>
              <a:ext uri="{FF2B5EF4-FFF2-40B4-BE49-F238E27FC236}">
                <a16:creationId xmlns:a16="http://schemas.microsoft.com/office/drawing/2014/main" id="{07B4F687-4A25-2C47-A5FE-79C62584C16B}"/>
              </a:ext>
            </a:extLst>
          </p:cNvPr>
          <p:cNvSpPr>
            <a:spLocks noGrp="1"/>
          </p:cNvSpPr>
          <p:nvPr>
            <p:ph type="sldNum" sz="quarter" idx="11"/>
          </p:nvPr>
        </p:nvSpPr>
        <p:spPr/>
        <p:txBody>
          <a:bodyPr/>
          <a:lstStyle/>
          <a:p>
            <a:r>
              <a:rPr lang="fr-FR"/>
              <a:t>Page </a:t>
            </a:r>
            <a:fld id="{733122C9-A0B9-462F-8757-0847AD287B63}" type="slidenum">
              <a:rPr lang="fr-FR" smtClean="0"/>
              <a:pPr/>
              <a:t>26</a:t>
            </a:fld>
            <a:endParaRPr lang="fr-FR" dirty="0"/>
          </a:p>
        </p:txBody>
      </p:sp>
      <p:sp>
        <p:nvSpPr>
          <p:cNvPr id="5" name="Footer Placeholder 4">
            <a:extLst>
              <a:ext uri="{FF2B5EF4-FFF2-40B4-BE49-F238E27FC236}">
                <a16:creationId xmlns:a16="http://schemas.microsoft.com/office/drawing/2014/main" id="{E9FABC72-DC2F-4643-A3AD-F554070A896D}"/>
              </a:ext>
            </a:extLst>
          </p:cNvPr>
          <p:cNvSpPr>
            <a:spLocks noGrp="1"/>
          </p:cNvSpPr>
          <p:nvPr>
            <p:ph type="ftr" sz="quarter" idx="12"/>
          </p:nvPr>
        </p:nvSpPr>
        <p:spPr/>
        <p:txBody>
          <a:bodyPr/>
          <a:lstStyle/>
          <a:p>
            <a:r>
              <a:rPr lang="en-US"/>
              <a:t>FCC week | Paris | June 2022 | S.M.Liuzzo et al.</a:t>
            </a:r>
            <a:endParaRPr lang="fr-FR" dirty="0"/>
          </a:p>
        </p:txBody>
      </p:sp>
      <p:pic>
        <p:nvPicPr>
          <p:cNvPr id="7" name="Picture 6">
            <a:extLst>
              <a:ext uri="{FF2B5EF4-FFF2-40B4-BE49-F238E27FC236}">
                <a16:creationId xmlns:a16="http://schemas.microsoft.com/office/drawing/2014/main" id="{5E4B6F7E-22FE-EE42-ABBE-548E71D131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8259" y="633905"/>
            <a:ext cx="3744416" cy="3216794"/>
          </a:xfrm>
          <a:prstGeom prst="rect">
            <a:avLst/>
          </a:prstGeom>
        </p:spPr>
      </p:pic>
      <p:pic>
        <p:nvPicPr>
          <p:cNvPr id="9" name="Picture 8">
            <a:extLst>
              <a:ext uri="{FF2B5EF4-FFF2-40B4-BE49-F238E27FC236}">
                <a16:creationId xmlns:a16="http://schemas.microsoft.com/office/drawing/2014/main" id="{1564EF10-D21C-F847-88C1-7245385C42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0827" y="1015219"/>
            <a:ext cx="4514833" cy="2619455"/>
          </a:xfrm>
          <a:prstGeom prst="rect">
            <a:avLst/>
          </a:prstGeom>
        </p:spPr>
      </p:pic>
      <p:sp>
        <p:nvSpPr>
          <p:cNvPr id="10" name="TextBox 9">
            <a:extLst>
              <a:ext uri="{FF2B5EF4-FFF2-40B4-BE49-F238E27FC236}">
                <a16:creationId xmlns:a16="http://schemas.microsoft.com/office/drawing/2014/main" id="{A5E17E1B-8746-D34D-8B51-AC83CBCFD782}"/>
              </a:ext>
            </a:extLst>
          </p:cNvPr>
          <p:cNvSpPr txBox="1"/>
          <p:nvPr/>
        </p:nvSpPr>
        <p:spPr>
          <a:xfrm>
            <a:off x="1061525" y="3947411"/>
            <a:ext cx="11116009" cy="1200329"/>
          </a:xfrm>
          <a:prstGeom prst="rect">
            <a:avLst/>
          </a:prstGeom>
          <a:noFill/>
        </p:spPr>
        <p:txBody>
          <a:bodyPr wrap="square" rtlCol="0">
            <a:spAutoFit/>
          </a:bodyPr>
          <a:lstStyle/>
          <a:p>
            <a:r>
              <a:rPr lang="en-US" b="1" dirty="0"/>
              <a:t>This is only a preliminary plot, only showing that we can compute DA and MA for FCC-</a:t>
            </a:r>
            <a:r>
              <a:rPr lang="en-US" b="1" dirty="0" err="1"/>
              <a:t>ee</a:t>
            </a:r>
            <a:r>
              <a:rPr lang="en-US" b="1" dirty="0"/>
              <a:t> with errors and correction.</a:t>
            </a:r>
          </a:p>
          <a:p>
            <a:r>
              <a:rPr lang="en-US" dirty="0"/>
              <a:t> </a:t>
            </a:r>
          </a:p>
          <a:p>
            <a:r>
              <a:rPr lang="en-US" b="1" dirty="0">
                <a:solidFill>
                  <a:schemeClr val="bg2"/>
                </a:solidFill>
              </a:rPr>
              <a:t>We need to work more time on it! </a:t>
            </a:r>
          </a:p>
        </p:txBody>
      </p:sp>
      <p:sp>
        <p:nvSpPr>
          <p:cNvPr id="11" name="TextBox 10">
            <a:extLst>
              <a:ext uri="{FF2B5EF4-FFF2-40B4-BE49-F238E27FC236}">
                <a16:creationId xmlns:a16="http://schemas.microsoft.com/office/drawing/2014/main" id="{C40561AA-F8D0-FA47-A00E-ACB07AB1E30F}"/>
              </a:ext>
            </a:extLst>
          </p:cNvPr>
          <p:cNvSpPr txBox="1"/>
          <p:nvPr/>
        </p:nvSpPr>
        <p:spPr>
          <a:xfrm>
            <a:off x="8053035" y="764700"/>
            <a:ext cx="2549096" cy="261610"/>
          </a:xfrm>
          <a:prstGeom prst="rect">
            <a:avLst/>
          </a:prstGeom>
          <a:noFill/>
        </p:spPr>
        <p:txBody>
          <a:bodyPr wrap="none" rtlCol="0">
            <a:spAutoFit/>
          </a:bodyPr>
          <a:lstStyle/>
          <a:p>
            <a:r>
              <a:rPr lang="en-US" sz="1100" dirty="0">
                <a:solidFill>
                  <a:schemeClr val="bg1">
                    <a:lumMod val="65000"/>
                  </a:schemeClr>
                </a:solidFill>
              </a:rPr>
              <a:t>1/3  seeds failed completing the loop. </a:t>
            </a:r>
          </a:p>
        </p:txBody>
      </p:sp>
      <p:sp>
        <p:nvSpPr>
          <p:cNvPr id="12" name="TextBox 11">
            <a:extLst>
              <a:ext uri="{FF2B5EF4-FFF2-40B4-BE49-F238E27FC236}">
                <a16:creationId xmlns:a16="http://schemas.microsoft.com/office/drawing/2014/main" id="{1A77B934-C907-9F41-AD48-0A0ABBB2CA8D}"/>
              </a:ext>
            </a:extLst>
          </p:cNvPr>
          <p:cNvSpPr txBox="1"/>
          <p:nvPr/>
        </p:nvSpPr>
        <p:spPr>
          <a:xfrm>
            <a:off x="5032460" y="4449677"/>
            <a:ext cx="5639108" cy="120032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a:t>Assume the recent updates in AT</a:t>
            </a:r>
          </a:p>
          <a:p>
            <a:r>
              <a:rPr lang="en-US" dirty="0"/>
              <a:t>Tune the correction parameters (singular values cuts)</a:t>
            </a:r>
          </a:p>
          <a:p>
            <a:r>
              <a:rPr lang="en-US" dirty="0"/>
              <a:t>Tune the correction loop steps (tune, orbit, </a:t>
            </a:r>
            <a:r>
              <a:rPr lang="en-US" dirty="0" err="1"/>
              <a:t>etc</a:t>
            </a:r>
            <a:r>
              <a:rPr lang="en-US" dirty="0"/>
              <a:t>)</a:t>
            </a:r>
          </a:p>
          <a:p>
            <a:r>
              <a:rPr lang="en-US" dirty="0"/>
              <a:t>Start with COMMISSIONING OPTICS</a:t>
            </a:r>
          </a:p>
        </p:txBody>
      </p:sp>
      <p:sp>
        <p:nvSpPr>
          <p:cNvPr id="13" name="TextBox 12">
            <a:extLst>
              <a:ext uri="{FF2B5EF4-FFF2-40B4-BE49-F238E27FC236}">
                <a16:creationId xmlns:a16="http://schemas.microsoft.com/office/drawing/2014/main" id="{5AAF60C9-4D93-774D-8F27-F344C5B7BAED}"/>
              </a:ext>
            </a:extLst>
          </p:cNvPr>
          <p:cNvSpPr txBox="1"/>
          <p:nvPr/>
        </p:nvSpPr>
        <p:spPr>
          <a:xfrm rot="20383579">
            <a:off x="7256733" y="1780636"/>
            <a:ext cx="2975680" cy="923330"/>
          </a:xfrm>
          <a:prstGeom prst="rect">
            <a:avLst/>
          </a:prstGeom>
          <a:noFill/>
        </p:spPr>
        <p:txBody>
          <a:bodyPr wrap="square" rtlCol="0">
            <a:spAutoFit/>
          </a:bodyPr>
          <a:lstStyle/>
          <a:p>
            <a:r>
              <a:rPr lang="en-US" dirty="0">
                <a:solidFill>
                  <a:schemeClr val="bg1">
                    <a:lumMod val="50000"/>
                  </a:schemeClr>
                </a:solidFill>
              </a:rPr>
              <a:t>Preliminary, more tuning of commissioning-like scripts for FCC-</a:t>
            </a:r>
            <a:r>
              <a:rPr lang="en-US" dirty="0" err="1">
                <a:solidFill>
                  <a:schemeClr val="bg1">
                    <a:lumMod val="50000"/>
                  </a:schemeClr>
                </a:solidFill>
              </a:rPr>
              <a:t>ee</a:t>
            </a:r>
            <a:r>
              <a:rPr lang="en-US" dirty="0">
                <a:solidFill>
                  <a:schemeClr val="bg1">
                    <a:lumMod val="50000"/>
                  </a:schemeClr>
                </a:solidFill>
              </a:rPr>
              <a:t> is needed</a:t>
            </a:r>
          </a:p>
        </p:txBody>
      </p:sp>
      <p:sp>
        <p:nvSpPr>
          <p:cNvPr id="14" name="TextBox 13">
            <a:extLst>
              <a:ext uri="{FF2B5EF4-FFF2-40B4-BE49-F238E27FC236}">
                <a16:creationId xmlns:a16="http://schemas.microsoft.com/office/drawing/2014/main" id="{ADDF2306-FDB1-9D4A-8466-B8E99DE539DB}"/>
              </a:ext>
            </a:extLst>
          </p:cNvPr>
          <p:cNvSpPr txBox="1"/>
          <p:nvPr/>
        </p:nvSpPr>
        <p:spPr>
          <a:xfrm rot="20383579">
            <a:off x="1640110" y="1673496"/>
            <a:ext cx="2975680" cy="923330"/>
          </a:xfrm>
          <a:prstGeom prst="rect">
            <a:avLst/>
          </a:prstGeom>
          <a:noFill/>
        </p:spPr>
        <p:txBody>
          <a:bodyPr wrap="square" rtlCol="0">
            <a:spAutoFit/>
          </a:bodyPr>
          <a:lstStyle/>
          <a:p>
            <a:r>
              <a:rPr lang="en-US" dirty="0">
                <a:solidFill>
                  <a:schemeClr val="bg1">
                    <a:lumMod val="50000"/>
                  </a:schemeClr>
                </a:solidFill>
              </a:rPr>
              <a:t>Preliminary, more tuning of commissioning-like scripts for FCC-</a:t>
            </a:r>
            <a:r>
              <a:rPr lang="en-US" dirty="0" err="1">
                <a:solidFill>
                  <a:schemeClr val="bg1">
                    <a:lumMod val="50000"/>
                  </a:schemeClr>
                </a:solidFill>
              </a:rPr>
              <a:t>ee</a:t>
            </a:r>
            <a:r>
              <a:rPr lang="en-US" dirty="0">
                <a:solidFill>
                  <a:schemeClr val="bg1">
                    <a:lumMod val="50000"/>
                  </a:schemeClr>
                </a:solidFill>
              </a:rPr>
              <a:t> is needed</a:t>
            </a:r>
          </a:p>
        </p:txBody>
      </p:sp>
      <p:sp>
        <p:nvSpPr>
          <p:cNvPr id="16" name="TextBox 15">
            <a:extLst>
              <a:ext uri="{FF2B5EF4-FFF2-40B4-BE49-F238E27FC236}">
                <a16:creationId xmlns:a16="http://schemas.microsoft.com/office/drawing/2014/main" id="{E293D09F-D01D-AE4D-AC16-034A263075C0}"/>
              </a:ext>
            </a:extLst>
          </p:cNvPr>
          <p:cNvSpPr txBox="1"/>
          <p:nvPr/>
        </p:nvSpPr>
        <p:spPr>
          <a:xfrm>
            <a:off x="1061525" y="5717646"/>
            <a:ext cx="10883741" cy="584775"/>
          </a:xfrm>
          <a:prstGeom prst="rect">
            <a:avLst/>
          </a:prstGeom>
          <a:noFill/>
        </p:spPr>
        <p:txBody>
          <a:bodyPr wrap="square" rtlCol="0">
            <a:spAutoFit/>
          </a:bodyPr>
          <a:lstStyle/>
          <a:p>
            <a:r>
              <a:rPr lang="en-US" sz="1600" dirty="0"/>
              <a:t>The correction loop is unstable above 20-30 um (no IP errors). In most cases a closed orbit is found but tunes are </a:t>
            </a:r>
            <a:r>
              <a:rPr lang="en-US" sz="1600" dirty="0" err="1"/>
              <a:t>NaN</a:t>
            </a:r>
            <a:r>
              <a:rPr lang="en-US" sz="1600" dirty="0"/>
              <a:t>.  May be fixed including an estimate of tunes from few turns, not presently available in the </a:t>
            </a:r>
            <a:r>
              <a:rPr lang="en-US" sz="1600" dirty="0" err="1"/>
              <a:t>matlab</a:t>
            </a:r>
            <a:r>
              <a:rPr lang="en-US" sz="1600" dirty="0"/>
              <a:t> AT toolkit.</a:t>
            </a:r>
          </a:p>
        </p:txBody>
      </p:sp>
    </p:spTree>
    <p:extLst>
      <p:ext uri="{BB962C8B-B14F-4D97-AF65-F5344CB8AC3E}">
        <p14:creationId xmlns:p14="http://schemas.microsoft.com/office/powerpoint/2010/main" val="1386226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04FCA-02DC-1945-987B-844123A24579}"/>
              </a:ext>
            </a:extLst>
          </p:cNvPr>
          <p:cNvSpPr>
            <a:spLocks noGrp="1"/>
          </p:cNvSpPr>
          <p:nvPr>
            <p:ph type="title"/>
          </p:nvPr>
        </p:nvSpPr>
        <p:spPr/>
        <p:txBody>
          <a:bodyPr/>
          <a:lstStyle/>
          <a:p>
            <a:r>
              <a:rPr lang="en-US" sz="1800" dirty="0"/>
              <a:t>NOECO Simulations (Fit &amp; correction) FOR FCC-</a:t>
            </a:r>
            <a:r>
              <a:rPr lang="en-US" sz="1800" dirty="0" err="1"/>
              <a:t>ee</a:t>
            </a:r>
            <a:endParaRPr lang="en-US" sz="1800" dirty="0"/>
          </a:p>
        </p:txBody>
      </p:sp>
      <p:sp>
        <p:nvSpPr>
          <p:cNvPr id="4" name="Slide Number Placeholder 3">
            <a:extLst>
              <a:ext uri="{FF2B5EF4-FFF2-40B4-BE49-F238E27FC236}">
                <a16:creationId xmlns:a16="http://schemas.microsoft.com/office/drawing/2014/main" id="{6EA50AA8-F61A-9E47-B542-E2E9E39A21D8}"/>
              </a:ext>
            </a:extLst>
          </p:cNvPr>
          <p:cNvSpPr>
            <a:spLocks noGrp="1"/>
          </p:cNvSpPr>
          <p:nvPr>
            <p:ph type="sldNum" sz="quarter" idx="11"/>
          </p:nvPr>
        </p:nvSpPr>
        <p:spPr/>
        <p:txBody>
          <a:bodyPr/>
          <a:lstStyle/>
          <a:p>
            <a:r>
              <a:rPr lang="fr-FR"/>
              <a:t>Page </a:t>
            </a:r>
            <a:fld id="{733122C9-A0B9-462F-8757-0847AD287B63}" type="slidenum">
              <a:rPr lang="fr-FR" smtClean="0"/>
              <a:pPr/>
              <a:t>27</a:t>
            </a:fld>
            <a:endParaRPr lang="fr-FR" dirty="0"/>
          </a:p>
        </p:txBody>
      </p:sp>
      <p:sp>
        <p:nvSpPr>
          <p:cNvPr id="22" name="TextBox 21">
            <a:extLst>
              <a:ext uri="{FF2B5EF4-FFF2-40B4-BE49-F238E27FC236}">
                <a16:creationId xmlns:a16="http://schemas.microsoft.com/office/drawing/2014/main" id="{9E6C1FE6-9D65-4445-8B1F-A62B350C0114}"/>
              </a:ext>
            </a:extLst>
          </p:cNvPr>
          <p:cNvSpPr txBox="1"/>
          <p:nvPr/>
        </p:nvSpPr>
        <p:spPr>
          <a:xfrm>
            <a:off x="239350" y="4581310"/>
            <a:ext cx="5472608" cy="1323439"/>
          </a:xfrm>
          <a:prstGeom prst="rect">
            <a:avLst/>
          </a:prstGeom>
          <a:noFill/>
          <a:ln>
            <a:solidFill>
              <a:schemeClr val="tx1"/>
            </a:solidFill>
          </a:ln>
        </p:spPr>
        <p:txBody>
          <a:bodyPr wrap="square" rtlCol="0">
            <a:spAutoFit/>
          </a:bodyPr>
          <a:lstStyle/>
          <a:p>
            <a:r>
              <a:rPr lang="en-US" sz="2000" b="1" dirty="0"/>
              <a:t>Top: Retrieve (large) sextupole error.</a:t>
            </a:r>
          </a:p>
          <a:p>
            <a:endParaRPr lang="en-US" sz="2000" b="1" dirty="0"/>
          </a:p>
          <a:p>
            <a:r>
              <a:rPr lang="en-US" sz="2000" b="1" dirty="0"/>
              <a:t>Right: computed momentum acceptance (over 600 m only) &amp; </a:t>
            </a:r>
            <a:r>
              <a:rPr lang="en-US" sz="2000" b="1" dirty="0" err="1"/>
              <a:t>Touschek</a:t>
            </a:r>
            <a:r>
              <a:rPr lang="en-US" sz="2000" b="1" dirty="0"/>
              <a:t> lifetime</a:t>
            </a:r>
            <a:endParaRPr lang="en-US" dirty="0"/>
          </a:p>
        </p:txBody>
      </p:sp>
      <p:pic>
        <p:nvPicPr>
          <p:cNvPr id="7" name="Picture 6">
            <a:extLst>
              <a:ext uri="{FF2B5EF4-FFF2-40B4-BE49-F238E27FC236}">
                <a16:creationId xmlns:a16="http://schemas.microsoft.com/office/drawing/2014/main" id="{2B59A86A-4790-6348-8821-5598073E839D}"/>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bright="-10000" contrast="60000"/>
                    </a14:imgEffect>
                  </a14:imgLayer>
                </a14:imgProps>
              </a:ext>
              <a:ext uri="{28A0092B-C50C-407E-A947-70E740481C1C}">
                <a14:useLocalDpi xmlns:a14="http://schemas.microsoft.com/office/drawing/2010/main" val="0"/>
              </a:ext>
            </a:extLst>
          </a:blip>
          <a:srcRect l="978" t="2268" r="3342" b="50000"/>
          <a:stretch/>
        </p:blipFill>
        <p:spPr>
          <a:xfrm>
            <a:off x="959428" y="836712"/>
            <a:ext cx="10992571" cy="2631191"/>
          </a:xfrm>
          <a:prstGeom prst="rect">
            <a:avLst/>
          </a:prstGeom>
        </p:spPr>
      </p:pic>
      <p:sp>
        <p:nvSpPr>
          <p:cNvPr id="9" name="TextBox 8">
            <a:extLst>
              <a:ext uri="{FF2B5EF4-FFF2-40B4-BE49-F238E27FC236}">
                <a16:creationId xmlns:a16="http://schemas.microsoft.com/office/drawing/2014/main" id="{48E184BE-E812-7849-9E33-A061E210AC2B}"/>
              </a:ext>
            </a:extLst>
          </p:cNvPr>
          <p:cNvSpPr txBox="1"/>
          <p:nvPr/>
        </p:nvSpPr>
        <p:spPr>
          <a:xfrm>
            <a:off x="2875779" y="1664288"/>
            <a:ext cx="4455130"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Test with one large </a:t>
            </a:r>
            <a:r>
              <a:rPr lang="en-US" dirty="0" err="1"/>
              <a:t>sextupole</a:t>
            </a:r>
            <a:r>
              <a:rPr lang="en-US" dirty="0"/>
              <a:t> error (50%) </a:t>
            </a:r>
          </a:p>
        </p:txBody>
      </p:sp>
      <p:sp>
        <p:nvSpPr>
          <p:cNvPr id="10" name="Bent-Up Arrow 9">
            <a:extLst>
              <a:ext uri="{FF2B5EF4-FFF2-40B4-BE49-F238E27FC236}">
                <a16:creationId xmlns:a16="http://schemas.microsoft.com/office/drawing/2014/main" id="{AEF283F4-BEA0-9647-AA78-E945FFBEF270}"/>
              </a:ext>
            </a:extLst>
          </p:cNvPr>
          <p:cNvSpPr/>
          <p:nvPr/>
        </p:nvSpPr>
        <p:spPr>
          <a:xfrm rot="5400000" flipV="1">
            <a:off x="2690493" y="1869176"/>
            <a:ext cx="391192" cy="72008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C85E028-AA40-614A-AC2F-A7B323203C30}"/>
              </a:ext>
            </a:extLst>
          </p:cNvPr>
          <p:cNvSpPr txBox="1"/>
          <p:nvPr/>
        </p:nvSpPr>
        <p:spPr>
          <a:xfrm>
            <a:off x="267558" y="3435450"/>
            <a:ext cx="2377574" cy="369332"/>
          </a:xfrm>
          <a:prstGeom prst="rect">
            <a:avLst/>
          </a:prstGeom>
          <a:solidFill>
            <a:schemeClr val="accent2">
              <a:lumMod val="20000"/>
              <a:lumOff val="80000"/>
            </a:schemeClr>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FCC-</a:t>
            </a:r>
            <a:r>
              <a:rPr lang="en-US" dirty="0" err="1"/>
              <a:t>ee</a:t>
            </a:r>
            <a:r>
              <a:rPr lang="en-US" dirty="0"/>
              <a:t> </a:t>
            </a:r>
            <a:r>
              <a:rPr lang="en-US" b="1" u="sng" dirty="0"/>
              <a:t>ideal lattice</a:t>
            </a:r>
            <a:endParaRPr lang="en-US" dirty="0"/>
          </a:p>
        </p:txBody>
      </p:sp>
      <p:pic>
        <p:nvPicPr>
          <p:cNvPr id="5" name="Picture 4">
            <a:extLst>
              <a:ext uri="{FF2B5EF4-FFF2-40B4-BE49-F238E27FC236}">
                <a16:creationId xmlns:a16="http://schemas.microsoft.com/office/drawing/2014/main" id="{D0B1878E-D42D-0840-8381-D48E305457AE}"/>
              </a:ext>
            </a:extLst>
          </p:cNvPr>
          <p:cNvPicPr>
            <a:picLocks noChangeAspect="1"/>
          </p:cNvPicPr>
          <p:nvPr/>
        </p:nvPicPr>
        <p:blipFill rotWithShape="1">
          <a:blip r:embed="rId3">
            <a:extLst>
              <a:ext uri="{BEBA8EAE-BF5A-486C-A8C5-ECC9F3942E4B}">
                <a14:imgProps xmlns:a14="http://schemas.microsoft.com/office/drawing/2010/main">
                  <a14:imgLayer>
                    <a14:imgEffect>
                      <a14:brightnessContrast bright="-10000" contrast="60000"/>
                    </a14:imgEffect>
                  </a14:imgLayer>
                </a14:imgProps>
              </a:ext>
              <a:ext uri="{28A0092B-C50C-407E-A947-70E740481C1C}">
                <a14:useLocalDpi xmlns:a14="http://schemas.microsoft.com/office/drawing/2010/main" val="0"/>
              </a:ext>
            </a:extLst>
          </a:blip>
          <a:srcRect l="2668"/>
          <a:stretch/>
        </p:blipFill>
        <p:spPr>
          <a:xfrm>
            <a:off x="6168008" y="2383901"/>
            <a:ext cx="5544616" cy="3632428"/>
          </a:xfrm>
          <a:prstGeom prst="rect">
            <a:avLst/>
          </a:prstGeom>
          <a:ln w="38100">
            <a:solidFill>
              <a:schemeClr val="tx1"/>
            </a:solidFill>
          </a:ln>
        </p:spPr>
      </p:pic>
      <p:sp>
        <p:nvSpPr>
          <p:cNvPr id="16" name="Rectangle 15">
            <a:extLst>
              <a:ext uri="{FF2B5EF4-FFF2-40B4-BE49-F238E27FC236}">
                <a16:creationId xmlns:a16="http://schemas.microsoft.com/office/drawing/2014/main" id="{80F13626-6253-7046-9E93-C619CB5EB97C}"/>
              </a:ext>
            </a:extLst>
          </p:cNvPr>
          <p:cNvSpPr/>
          <p:nvPr/>
        </p:nvSpPr>
        <p:spPr>
          <a:xfrm>
            <a:off x="9120336" y="2636912"/>
            <a:ext cx="2088232" cy="648072"/>
          </a:xfrm>
          <a:prstGeom prst="rect">
            <a:avLst/>
          </a:prstGeom>
          <a:noFill/>
          <a:ln w="508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63AC0F9A-F111-6044-9C2B-C64B286C82E5}"/>
              </a:ext>
            </a:extLst>
          </p:cNvPr>
          <p:cNvSpPr txBox="1"/>
          <p:nvPr/>
        </p:nvSpPr>
        <p:spPr>
          <a:xfrm>
            <a:off x="3421203" y="3313165"/>
            <a:ext cx="2290755"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a:t>only ± 25 Hz RF freq. shift possible w/o making optics unstable</a:t>
            </a:r>
          </a:p>
        </p:txBody>
      </p:sp>
      <p:sp>
        <p:nvSpPr>
          <p:cNvPr id="3" name="Footer Placeholder 2">
            <a:extLst>
              <a:ext uri="{FF2B5EF4-FFF2-40B4-BE49-F238E27FC236}">
                <a16:creationId xmlns:a16="http://schemas.microsoft.com/office/drawing/2014/main" id="{827E0820-AFF9-7142-AB8B-0E4231CF6401}"/>
              </a:ext>
            </a:extLst>
          </p:cNvPr>
          <p:cNvSpPr>
            <a:spLocks noGrp="1"/>
          </p:cNvSpPr>
          <p:nvPr>
            <p:ph type="ftr" sz="quarter" idx="12"/>
          </p:nvPr>
        </p:nvSpPr>
        <p:spPr/>
        <p:txBody>
          <a:bodyPr/>
          <a:lstStyle/>
          <a:p>
            <a:r>
              <a:rPr lang="en-US"/>
              <a:t>FCC week | Paris | June 2022 | S.M.Liuzzo et al.</a:t>
            </a:r>
            <a:endParaRPr lang="fr-FR" dirty="0"/>
          </a:p>
        </p:txBody>
      </p:sp>
    </p:spTree>
    <p:extLst>
      <p:ext uri="{BB962C8B-B14F-4D97-AF65-F5344CB8AC3E}">
        <p14:creationId xmlns:p14="http://schemas.microsoft.com/office/powerpoint/2010/main" val="17143287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04FCA-02DC-1945-987B-844123A24579}"/>
              </a:ext>
            </a:extLst>
          </p:cNvPr>
          <p:cNvSpPr>
            <a:spLocks noGrp="1"/>
          </p:cNvSpPr>
          <p:nvPr>
            <p:ph type="title"/>
          </p:nvPr>
        </p:nvSpPr>
        <p:spPr/>
        <p:txBody>
          <a:bodyPr/>
          <a:lstStyle/>
          <a:p>
            <a:r>
              <a:rPr lang="en-US" sz="1800" dirty="0"/>
              <a:t>NOECO Simulations (Fit &amp; correction) FOR FCC-</a:t>
            </a:r>
            <a:r>
              <a:rPr lang="en-US" sz="1800" dirty="0" err="1"/>
              <a:t>ee</a:t>
            </a:r>
            <a:endParaRPr lang="en-US" sz="1800" dirty="0"/>
          </a:p>
        </p:txBody>
      </p:sp>
      <p:sp>
        <p:nvSpPr>
          <p:cNvPr id="4" name="Slide Number Placeholder 3">
            <a:extLst>
              <a:ext uri="{FF2B5EF4-FFF2-40B4-BE49-F238E27FC236}">
                <a16:creationId xmlns:a16="http://schemas.microsoft.com/office/drawing/2014/main" id="{6EA50AA8-F61A-9E47-B542-E2E9E39A21D8}"/>
              </a:ext>
            </a:extLst>
          </p:cNvPr>
          <p:cNvSpPr>
            <a:spLocks noGrp="1"/>
          </p:cNvSpPr>
          <p:nvPr>
            <p:ph type="sldNum" sz="quarter" idx="11"/>
          </p:nvPr>
        </p:nvSpPr>
        <p:spPr/>
        <p:txBody>
          <a:bodyPr/>
          <a:lstStyle/>
          <a:p>
            <a:r>
              <a:rPr lang="fr-FR"/>
              <a:t>Page </a:t>
            </a:r>
            <a:fld id="{733122C9-A0B9-462F-8757-0847AD287B63}" type="slidenum">
              <a:rPr lang="fr-FR" smtClean="0"/>
              <a:pPr/>
              <a:t>28</a:t>
            </a:fld>
            <a:endParaRPr lang="fr-FR" dirty="0"/>
          </a:p>
        </p:txBody>
      </p:sp>
      <p:sp>
        <p:nvSpPr>
          <p:cNvPr id="22" name="TextBox 21">
            <a:extLst>
              <a:ext uri="{FF2B5EF4-FFF2-40B4-BE49-F238E27FC236}">
                <a16:creationId xmlns:a16="http://schemas.microsoft.com/office/drawing/2014/main" id="{9E6C1FE6-9D65-4445-8B1F-A62B350C0114}"/>
              </a:ext>
            </a:extLst>
          </p:cNvPr>
          <p:cNvSpPr txBox="1"/>
          <p:nvPr/>
        </p:nvSpPr>
        <p:spPr>
          <a:xfrm>
            <a:off x="239350" y="4581310"/>
            <a:ext cx="5472608" cy="1323439"/>
          </a:xfrm>
          <a:prstGeom prst="rect">
            <a:avLst/>
          </a:prstGeom>
          <a:noFill/>
          <a:ln>
            <a:solidFill>
              <a:schemeClr val="tx1"/>
            </a:solidFill>
          </a:ln>
        </p:spPr>
        <p:txBody>
          <a:bodyPr wrap="square" rtlCol="0">
            <a:spAutoFit/>
          </a:bodyPr>
          <a:lstStyle/>
          <a:p>
            <a:r>
              <a:rPr lang="en-US" sz="2000" b="1" dirty="0"/>
              <a:t>Top: Retrieve (large) sextupole error.</a:t>
            </a:r>
          </a:p>
          <a:p>
            <a:endParaRPr lang="en-US" sz="2000" b="1" dirty="0"/>
          </a:p>
          <a:p>
            <a:r>
              <a:rPr lang="en-US" sz="2000" b="1" dirty="0"/>
              <a:t>Right: computed momentum acceptance (over 600 m only) &amp; </a:t>
            </a:r>
            <a:r>
              <a:rPr lang="en-US" sz="2000" b="1" dirty="0" err="1"/>
              <a:t>Touschek</a:t>
            </a:r>
            <a:r>
              <a:rPr lang="en-US" sz="2000" b="1" dirty="0"/>
              <a:t> lifetime</a:t>
            </a:r>
            <a:endParaRPr lang="en-US" dirty="0"/>
          </a:p>
        </p:txBody>
      </p:sp>
      <p:pic>
        <p:nvPicPr>
          <p:cNvPr id="7" name="Picture 6">
            <a:extLst>
              <a:ext uri="{FF2B5EF4-FFF2-40B4-BE49-F238E27FC236}">
                <a16:creationId xmlns:a16="http://schemas.microsoft.com/office/drawing/2014/main" id="{2B59A86A-4790-6348-8821-5598073E839D}"/>
              </a:ext>
            </a:extLst>
          </p:cNvPr>
          <p:cNvPicPr>
            <a:picLocks noChangeAspect="1"/>
          </p:cNvPicPr>
          <p:nvPr/>
        </p:nvPicPr>
        <p:blipFill>
          <a:blip r:embed="rId2">
            <a:extLst>
              <a:ext uri="{BEBA8EAE-BF5A-486C-A8C5-ECC9F3942E4B}">
                <a14:imgProps xmlns:a14="http://schemas.microsoft.com/office/drawing/2010/main">
                  <a14:imgLayer>
                    <a14:imgEffect>
                      <a14:brightnessContrast bright="-10000" contrast="60000"/>
                    </a14:imgEffect>
                  </a14:imgLayer>
                </a14:imgProps>
              </a:ext>
              <a:ext uri="{28A0092B-C50C-407E-A947-70E740481C1C}">
                <a14:useLocalDpi xmlns:a14="http://schemas.microsoft.com/office/drawing/2010/main" val="0"/>
              </a:ext>
            </a:extLst>
          </a:blip>
          <a:stretch>
            <a:fillRect/>
          </a:stretch>
        </p:blipFill>
        <p:spPr>
          <a:xfrm>
            <a:off x="1034686" y="836712"/>
            <a:ext cx="10842054" cy="2631191"/>
          </a:xfrm>
          <a:prstGeom prst="rect">
            <a:avLst/>
          </a:prstGeom>
        </p:spPr>
      </p:pic>
      <p:sp>
        <p:nvSpPr>
          <p:cNvPr id="9" name="TextBox 8">
            <a:extLst>
              <a:ext uri="{FF2B5EF4-FFF2-40B4-BE49-F238E27FC236}">
                <a16:creationId xmlns:a16="http://schemas.microsoft.com/office/drawing/2014/main" id="{48E184BE-E812-7849-9E33-A061E210AC2B}"/>
              </a:ext>
            </a:extLst>
          </p:cNvPr>
          <p:cNvSpPr txBox="1"/>
          <p:nvPr/>
        </p:nvSpPr>
        <p:spPr>
          <a:xfrm>
            <a:off x="2875779" y="1664288"/>
            <a:ext cx="475008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Test with one sextupole with inverted polarity</a:t>
            </a:r>
          </a:p>
        </p:txBody>
      </p:sp>
      <p:sp>
        <p:nvSpPr>
          <p:cNvPr id="10" name="Bent-Up Arrow 9">
            <a:extLst>
              <a:ext uri="{FF2B5EF4-FFF2-40B4-BE49-F238E27FC236}">
                <a16:creationId xmlns:a16="http://schemas.microsoft.com/office/drawing/2014/main" id="{AEF283F4-BEA0-9647-AA78-E945FFBEF270}"/>
              </a:ext>
            </a:extLst>
          </p:cNvPr>
          <p:cNvSpPr/>
          <p:nvPr/>
        </p:nvSpPr>
        <p:spPr>
          <a:xfrm rot="5400000" flipV="1">
            <a:off x="2690493" y="1869176"/>
            <a:ext cx="391192" cy="72008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C85E028-AA40-614A-AC2F-A7B323203C30}"/>
              </a:ext>
            </a:extLst>
          </p:cNvPr>
          <p:cNvSpPr txBox="1"/>
          <p:nvPr/>
        </p:nvSpPr>
        <p:spPr>
          <a:xfrm>
            <a:off x="267558" y="3435450"/>
            <a:ext cx="4820330" cy="713630"/>
          </a:xfrm>
          <a:prstGeom prst="rect">
            <a:avLst/>
          </a:prstGeom>
          <a:solidFill>
            <a:schemeClr val="accent2">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rtlCol="0">
            <a:noAutofit/>
          </a:bodyPr>
          <a:lstStyle/>
          <a:p>
            <a:r>
              <a:rPr lang="en-US" dirty="0"/>
              <a:t>FCC-</a:t>
            </a:r>
            <a:r>
              <a:rPr lang="en-US" dirty="0" err="1"/>
              <a:t>ee</a:t>
            </a:r>
            <a:r>
              <a:rPr lang="en-US" dirty="0"/>
              <a:t> </a:t>
            </a:r>
            <a:r>
              <a:rPr lang="en-US" b="1" u="sng" dirty="0"/>
              <a:t>uncorrected lattice with random quad. &amp; sext. misalignments (RMS 0.1 </a:t>
            </a:r>
            <a:r>
              <a:rPr lang="en-US" b="1" u="sng" dirty="0">
                <a:latin typeface="Symbol" pitchFamily="2" charset="2"/>
              </a:rPr>
              <a:t>m</a:t>
            </a:r>
            <a:r>
              <a:rPr lang="en-US" b="1" u="sng" dirty="0"/>
              <a:t>m)</a:t>
            </a:r>
            <a:endParaRPr lang="en-US" dirty="0"/>
          </a:p>
        </p:txBody>
      </p:sp>
      <p:pic>
        <p:nvPicPr>
          <p:cNvPr id="5" name="Picture 4">
            <a:extLst>
              <a:ext uri="{FF2B5EF4-FFF2-40B4-BE49-F238E27FC236}">
                <a16:creationId xmlns:a16="http://schemas.microsoft.com/office/drawing/2014/main" id="{D0B1878E-D42D-0840-8381-D48E305457AE}"/>
              </a:ext>
            </a:extLst>
          </p:cNvPr>
          <p:cNvPicPr>
            <a:picLocks noChangeAspect="1"/>
          </p:cNvPicPr>
          <p:nvPr/>
        </p:nvPicPr>
        <p:blipFill rotWithShape="1">
          <a:blip r:embed="rId3">
            <a:extLst>
              <a:ext uri="{BEBA8EAE-BF5A-486C-A8C5-ECC9F3942E4B}">
                <a14:imgProps xmlns:a14="http://schemas.microsoft.com/office/drawing/2010/main">
                  <a14:imgLayer>
                    <a14:imgEffect>
                      <a14:brightnessContrast bright="-10000" contrast="60000"/>
                    </a14:imgEffect>
                  </a14:imgLayer>
                </a14:imgProps>
              </a:ext>
              <a:ext uri="{28A0092B-C50C-407E-A947-70E740481C1C}">
                <a14:useLocalDpi xmlns:a14="http://schemas.microsoft.com/office/drawing/2010/main" val="0"/>
              </a:ext>
            </a:extLst>
          </a:blip>
          <a:srcRect l="2340"/>
          <a:stretch/>
        </p:blipFill>
        <p:spPr>
          <a:xfrm>
            <a:off x="6168008" y="2383900"/>
            <a:ext cx="5151967" cy="4026357"/>
          </a:xfrm>
          <a:prstGeom prst="rect">
            <a:avLst/>
          </a:prstGeom>
          <a:ln w="38100">
            <a:solidFill>
              <a:schemeClr val="tx1"/>
            </a:solidFill>
          </a:ln>
        </p:spPr>
      </p:pic>
      <p:sp>
        <p:nvSpPr>
          <p:cNvPr id="11" name="Rectangle 10">
            <a:extLst>
              <a:ext uri="{FF2B5EF4-FFF2-40B4-BE49-F238E27FC236}">
                <a16:creationId xmlns:a16="http://schemas.microsoft.com/office/drawing/2014/main" id="{36AEC4F0-C28A-8845-BF2A-6872E943D983}"/>
              </a:ext>
            </a:extLst>
          </p:cNvPr>
          <p:cNvSpPr/>
          <p:nvPr/>
        </p:nvSpPr>
        <p:spPr>
          <a:xfrm>
            <a:off x="8760296" y="2636912"/>
            <a:ext cx="2088232" cy="648072"/>
          </a:xfrm>
          <a:prstGeom prst="rect">
            <a:avLst/>
          </a:prstGeom>
          <a:noFill/>
          <a:ln w="508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71D5D929-4AC3-BD44-97A8-6AC932AFF11B}"/>
              </a:ext>
            </a:extLst>
          </p:cNvPr>
          <p:cNvSpPr>
            <a:spLocks noGrp="1"/>
          </p:cNvSpPr>
          <p:nvPr>
            <p:ph type="ftr" sz="quarter" idx="12"/>
          </p:nvPr>
        </p:nvSpPr>
        <p:spPr/>
        <p:txBody>
          <a:bodyPr/>
          <a:lstStyle/>
          <a:p>
            <a:r>
              <a:rPr lang="en-US"/>
              <a:t>FCC week | Paris | June 2022 | S.M.Liuzzo et al.</a:t>
            </a:r>
            <a:endParaRPr lang="fr-FR" dirty="0"/>
          </a:p>
        </p:txBody>
      </p:sp>
    </p:spTree>
    <p:extLst>
      <p:ext uri="{BB962C8B-B14F-4D97-AF65-F5344CB8AC3E}">
        <p14:creationId xmlns:p14="http://schemas.microsoft.com/office/powerpoint/2010/main" val="6043009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04FCA-02DC-1945-987B-844123A24579}"/>
              </a:ext>
            </a:extLst>
          </p:cNvPr>
          <p:cNvSpPr>
            <a:spLocks noGrp="1"/>
          </p:cNvSpPr>
          <p:nvPr>
            <p:ph type="title"/>
          </p:nvPr>
        </p:nvSpPr>
        <p:spPr/>
        <p:txBody>
          <a:bodyPr/>
          <a:lstStyle/>
          <a:p>
            <a:r>
              <a:rPr lang="en-US" sz="1800" dirty="0"/>
              <a:t>NOECO Simulations (Fit &amp; correction) FOR FCC-</a:t>
            </a:r>
            <a:r>
              <a:rPr lang="en-US" sz="1800" dirty="0" err="1"/>
              <a:t>ee</a:t>
            </a:r>
            <a:endParaRPr lang="en-US" sz="1800" dirty="0"/>
          </a:p>
        </p:txBody>
      </p:sp>
      <p:sp>
        <p:nvSpPr>
          <p:cNvPr id="4" name="Slide Number Placeholder 3">
            <a:extLst>
              <a:ext uri="{FF2B5EF4-FFF2-40B4-BE49-F238E27FC236}">
                <a16:creationId xmlns:a16="http://schemas.microsoft.com/office/drawing/2014/main" id="{6EA50AA8-F61A-9E47-B542-E2E9E39A21D8}"/>
              </a:ext>
            </a:extLst>
          </p:cNvPr>
          <p:cNvSpPr>
            <a:spLocks noGrp="1"/>
          </p:cNvSpPr>
          <p:nvPr>
            <p:ph type="sldNum" sz="quarter" idx="11"/>
          </p:nvPr>
        </p:nvSpPr>
        <p:spPr/>
        <p:txBody>
          <a:bodyPr/>
          <a:lstStyle/>
          <a:p>
            <a:r>
              <a:rPr lang="fr-FR"/>
              <a:t>Page </a:t>
            </a:r>
            <a:fld id="{733122C9-A0B9-462F-8757-0847AD287B63}" type="slidenum">
              <a:rPr lang="fr-FR" smtClean="0"/>
              <a:pPr/>
              <a:t>29</a:t>
            </a:fld>
            <a:endParaRPr lang="fr-FR" dirty="0"/>
          </a:p>
        </p:txBody>
      </p:sp>
      <p:sp>
        <p:nvSpPr>
          <p:cNvPr id="22" name="TextBox 21">
            <a:extLst>
              <a:ext uri="{FF2B5EF4-FFF2-40B4-BE49-F238E27FC236}">
                <a16:creationId xmlns:a16="http://schemas.microsoft.com/office/drawing/2014/main" id="{9E6C1FE6-9D65-4445-8B1F-A62B350C0114}"/>
              </a:ext>
            </a:extLst>
          </p:cNvPr>
          <p:cNvSpPr txBox="1"/>
          <p:nvPr/>
        </p:nvSpPr>
        <p:spPr>
          <a:xfrm>
            <a:off x="239350" y="4581310"/>
            <a:ext cx="5472608" cy="1323439"/>
          </a:xfrm>
          <a:prstGeom prst="rect">
            <a:avLst/>
          </a:prstGeom>
          <a:noFill/>
          <a:ln>
            <a:solidFill>
              <a:schemeClr val="tx1"/>
            </a:solidFill>
          </a:ln>
        </p:spPr>
        <p:txBody>
          <a:bodyPr wrap="square" rtlCol="0">
            <a:spAutoFit/>
          </a:bodyPr>
          <a:lstStyle/>
          <a:p>
            <a:r>
              <a:rPr lang="en-US" sz="2000" b="1" dirty="0"/>
              <a:t>Top: Retrieve (large) sextupole error.</a:t>
            </a:r>
          </a:p>
          <a:p>
            <a:endParaRPr lang="en-US" sz="2000" b="1" dirty="0"/>
          </a:p>
          <a:p>
            <a:r>
              <a:rPr lang="en-US" sz="2000" b="1" dirty="0"/>
              <a:t>Right: computed momentum acceptance (over 600 m only) &amp; </a:t>
            </a:r>
            <a:r>
              <a:rPr lang="en-US" sz="2000" b="1" dirty="0" err="1"/>
              <a:t>Touschek</a:t>
            </a:r>
            <a:r>
              <a:rPr lang="en-US" sz="2000" b="1" dirty="0"/>
              <a:t> lifetime</a:t>
            </a:r>
            <a:endParaRPr lang="en-US" dirty="0"/>
          </a:p>
        </p:txBody>
      </p:sp>
      <p:pic>
        <p:nvPicPr>
          <p:cNvPr id="7" name="Picture 6">
            <a:extLst>
              <a:ext uri="{FF2B5EF4-FFF2-40B4-BE49-F238E27FC236}">
                <a16:creationId xmlns:a16="http://schemas.microsoft.com/office/drawing/2014/main" id="{2B59A86A-4790-6348-8821-5598073E839D}"/>
              </a:ext>
            </a:extLst>
          </p:cNvPr>
          <p:cNvPicPr>
            <a:picLocks noChangeAspect="1"/>
          </p:cNvPicPr>
          <p:nvPr/>
        </p:nvPicPr>
        <p:blipFill>
          <a:blip r:embed="rId2">
            <a:extLst>
              <a:ext uri="{BEBA8EAE-BF5A-486C-A8C5-ECC9F3942E4B}">
                <a14:imgProps xmlns:a14="http://schemas.microsoft.com/office/drawing/2010/main">
                  <a14:imgLayer>
                    <a14:imgEffect>
                      <a14:brightnessContrast bright="-10000" contrast="60000"/>
                    </a14:imgEffect>
                  </a14:imgLayer>
                </a14:imgProps>
              </a:ext>
              <a:ext uri="{28A0092B-C50C-407E-A947-70E740481C1C}">
                <a14:useLocalDpi xmlns:a14="http://schemas.microsoft.com/office/drawing/2010/main" val="0"/>
              </a:ext>
            </a:extLst>
          </a:blip>
          <a:stretch>
            <a:fillRect/>
          </a:stretch>
        </p:blipFill>
        <p:spPr>
          <a:xfrm>
            <a:off x="1034686" y="874916"/>
            <a:ext cx="10842054" cy="2554782"/>
          </a:xfrm>
          <a:prstGeom prst="rect">
            <a:avLst/>
          </a:prstGeom>
        </p:spPr>
      </p:pic>
      <p:sp>
        <p:nvSpPr>
          <p:cNvPr id="9" name="TextBox 8">
            <a:extLst>
              <a:ext uri="{FF2B5EF4-FFF2-40B4-BE49-F238E27FC236}">
                <a16:creationId xmlns:a16="http://schemas.microsoft.com/office/drawing/2014/main" id="{48E184BE-E812-7849-9E33-A061E210AC2B}"/>
              </a:ext>
            </a:extLst>
          </p:cNvPr>
          <p:cNvSpPr txBox="1"/>
          <p:nvPr/>
        </p:nvSpPr>
        <p:spPr>
          <a:xfrm>
            <a:off x="2875779" y="1664288"/>
            <a:ext cx="4750083"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Test with one sextupole with inverted polarity</a:t>
            </a:r>
          </a:p>
        </p:txBody>
      </p:sp>
      <p:sp>
        <p:nvSpPr>
          <p:cNvPr id="10" name="Bent-Up Arrow 9">
            <a:extLst>
              <a:ext uri="{FF2B5EF4-FFF2-40B4-BE49-F238E27FC236}">
                <a16:creationId xmlns:a16="http://schemas.microsoft.com/office/drawing/2014/main" id="{AEF283F4-BEA0-9647-AA78-E945FFBEF270}"/>
              </a:ext>
            </a:extLst>
          </p:cNvPr>
          <p:cNvSpPr/>
          <p:nvPr/>
        </p:nvSpPr>
        <p:spPr>
          <a:xfrm rot="5400000" flipV="1">
            <a:off x="2690493" y="1869176"/>
            <a:ext cx="391192" cy="72008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C85E028-AA40-614A-AC2F-A7B323203C30}"/>
              </a:ext>
            </a:extLst>
          </p:cNvPr>
          <p:cNvSpPr txBox="1"/>
          <p:nvPr/>
        </p:nvSpPr>
        <p:spPr>
          <a:xfrm>
            <a:off x="267558" y="3435450"/>
            <a:ext cx="4820330" cy="713630"/>
          </a:xfrm>
          <a:prstGeom prst="rect">
            <a:avLst/>
          </a:prstGeom>
          <a:solidFill>
            <a:schemeClr val="accent2">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rtlCol="0">
            <a:noAutofit/>
          </a:bodyPr>
          <a:lstStyle/>
          <a:p>
            <a:r>
              <a:rPr lang="en-US" dirty="0"/>
              <a:t>FCC-</a:t>
            </a:r>
            <a:r>
              <a:rPr lang="en-US" dirty="0" err="1"/>
              <a:t>ee</a:t>
            </a:r>
            <a:r>
              <a:rPr lang="en-US" dirty="0"/>
              <a:t> </a:t>
            </a:r>
            <a:r>
              <a:rPr lang="en-US" b="1" u="sng" dirty="0"/>
              <a:t>uncorrected lattice with random quad. gradient errors (RMS 3x10</a:t>
            </a:r>
            <a:r>
              <a:rPr lang="en-US" b="1" u="sng" baseline="30000" dirty="0"/>
              <a:t>-5</a:t>
            </a:r>
            <a:r>
              <a:rPr lang="en-US" b="1" u="sng" dirty="0"/>
              <a:t> m</a:t>
            </a:r>
            <a:r>
              <a:rPr lang="en-US" b="1" u="sng" baseline="30000" dirty="0"/>
              <a:t>-2</a:t>
            </a:r>
            <a:r>
              <a:rPr lang="en-US" b="1" u="sng" dirty="0"/>
              <a:t>)</a:t>
            </a:r>
            <a:endParaRPr lang="en-US" dirty="0"/>
          </a:p>
        </p:txBody>
      </p:sp>
      <p:pic>
        <p:nvPicPr>
          <p:cNvPr id="5" name="Picture 4">
            <a:extLst>
              <a:ext uri="{FF2B5EF4-FFF2-40B4-BE49-F238E27FC236}">
                <a16:creationId xmlns:a16="http://schemas.microsoft.com/office/drawing/2014/main" id="{D0B1878E-D42D-0840-8381-D48E305457AE}"/>
              </a:ext>
            </a:extLst>
          </p:cNvPr>
          <p:cNvPicPr>
            <a:picLocks noChangeAspect="1"/>
          </p:cNvPicPr>
          <p:nvPr/>
        </p:nvPicPr>
        <p:blipFill rotWithShape="1">
          <a:blip r:embed="rId3">
            <a:extLst>
              <a:ext uri="{BEBA8EAE-BF5A-486C-A8C5-ECC9F3942E4B}">
                <a14:imgProps xmlns:a14="http://schemas.microsoft.com/office/drawing/2010/main">
                  <a14:imgLayer>
                    <a14:imgEffect>
                      <a14:brightnessContrast bright="-10000" contrast="60000"/>
                    </a14:imgEffect>
                  </a14:imgLayer>
                </a14:imgProps>
              </a:ext>
              <a:ext uri="{28A0092B-C50C-407E-A947-70E740481C1C}">
                <a14:useLocalDpi xmlns:a14="http://schemas.microsoft.com/office/drawing/2010/main" val="0"/>
              </a:ext>
            </a:extLst>
          </a:blip>
          <a:srcRect l="1398" t="6855"/>
          <a:stretch/>
        </p:blipFill>
        <p:spPr>
          <a:xfrm>
            <a:off x="5961852" y="2566929"/>
            <a:ext cx="5462740" cy="3654318"/>
          </a:xfrm>
          <a:prstGeom prst="rect">
            <a:avLst/>
          </a:prstGeom>
          <a:ln w="38100">
            <a:solidFill>
              <a:schemeClr val="tx1"/>
            </a:solidFill>
          </a:ln>
        </p:spPr>
      </p:pic>
      <p:sp>
        <p:nvSpPr>
          <p:cNvPr id="11" name="Rectangle 10">
            <a:extLst>
              <a:ext uri="{FF2B5EF4-FFF2-40B4-BE49-F238E27FC236}">
                <a16:creationId xmlns:a16="http://schemas.microsoft.com/office/drawing/2014/main" id="{36AEC4F0-C28A-8845-BF2A-6872E943D983}"/>
              </a:ext>
            </a:extLst>
          </p:cNvPr>
          <p:cNvSpPr/>
          <p:nvPr/>
        </p:nvSpPr>
        <p:spPr>
          <a:xfrm>
            <a:off x="8904312" y="2564904"/>
            <a:ext cx="2088232" cy="648072"/>
          </a:xfrm>
          <a:prstGeom prst="rect">
            <a:avLst/>
          </a:prstGeom>
          <a:noFill/>
          <a:ln w="508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64B7CC67-1690-634F-97F3-72156C0EA123}"/>
              </a:ext>
            </a:extLst>
          </p:cNvPr>
          <p:cNvSpPr>
            <a:spLocks noGrp="1"/>
          </p:cNvSpPr>
          <p:nvPr>
            <p:ph type="ftr" sz="quarter" idx="12"/>
          </p:nvPr>
        </p:nvSpPr>
        <p:spPr/>
        <p:txBody>
          <a:bodyPr/>
          <a:lstStyle/>
          <a:p>
            <a:r>
              <a:rPr lang="en-US"/>
              <a:t>FCC week | Paris | June 2022 | S.M.Liuzzo et al.</a:t>
            </a:r>
            <a:endParaRPr lang="fr-FR" dirty="0"/>
          </a:p>
        </p:txBody>
      </p:sp>
    </p:spTree>
    <p:extLst>
      <p:ext uri="{BB962C8B-B14F-4D97-AF65-F5344CB8AC3E}">
        <p14:creationId xmlns:p14="http://schemas.microsoft.com/office/powerpoint/2010/main" val="1201821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DD6C1B2-FD6F-BD4F-A307-87CBE430001E}"/>
              </a:ext>
            </a:extLst>
          </p:cNvPr>
          <p:cNvPicPr>
            <a:picLocks noChangeAspect="1"/>
          </p:cNvPicPr>
          <p:nvPr/>
        </p:nvPicPr>
        <p:blipFill rotWithShape="1">
          <a:blip r:embed="rId2">
            <a:extLst>
              <a:ext uri="{28A0092B-C50C-407E-A947-70E740481C1C}">
                <a14:useLocalDpi xmlns:a14="http://schemas.microsoft.com/office/drawing/2010/main" val="0"/>
              </a:ext>
            </a:extLst>
          </a:blip>
          <a:srcRect l="4176" t="7103" r="33612"/>
          <a:stretch/>
        </p:blipFill>
        <p:spPr>
          <a:xfrm>
            <a:off x="952840" y="643431"/>
            <a:ext cx="7832029" cy="5061605"/>
          </a:xfrm>
          <a:prstGeom prst="rect">
            <a:avLst/>
          </a:prstGeom>
        </p:spPr>
      </p:pic>
      <p:sp>
        <p:nvSpPr>
          <p:cNvPr id="2" name="Title 1">
            <a:extLst>
              <a:ext uri="{FF2B5EF4-FFF2-40B4-BE49-F238E27FC236}">
                <a16:creationId xmlns:a16="http://schemas.microsoft.com/office/drawing/2014/main" id="{6D617FED-4B5A-7244-B7C7-3E37D4FFE4A1}"/>
              </a:ext>
            </a:extLst>
          </p:cNvPr>
          <p:cNvSpPr>
            <a:spLocks noGrp="1"/>
          </p:cNvSpPr>
          <p:nvPr>
            <p:ph type="title"/>
          </p:nvPr>
        </p:nvSpPr>
        <p:spPr/>
        <p:txBody>
          <a:bodyPr/>
          <a:lstStyle/>
          <a:p>
            <a:r>
              <a:rPr lang="en-US" dirty="0"/>
              <a:t>Tolerance estimates objective</a:t>
            </a:r>
          </a:p>
        </p:txBody>
      </p:sp>
      <p:sp>
        <p:nvSpPr>
          <p:cNvPr id="3" name="Footer Placeholder 2">
            <a:extLst>
              <a:ext uri="{FF2B5EF4-FFF2-40B4-BE49-F238E27FC236}">
                <a16:creationId xmlns:a16="http://schemas.microsoft.com/office/drawing/2014/main" id="{4DE34D12-74DF-2547-AA7A-CADB4A0C4F52}"/>
              </a:ext>
            </a:extLst>
          </p:cNvPr>
          <p:cNvSpPr>
            <a:spLocks noGrp="1"/>
          </p:cNvSpPr>
          <p:nvPr>
            <p:ph type="ftr" sz="quarter" idx="10"/>
          </p:nvPr>
        </p:nvSpPr>
        <p:spPr/>
        <p:txBody>
          <a:bodyPr/>
          <a:lstStyle/>
          <a:p>
            <a:r>
              <a:rPr lang="fr-FR"/>
              <a:t>FCC week | Paris | June 2022 | S.M.Liuzzo et al.</a:t>
            </a:r>
            <a:endParaRPr lang="fr-FR" dirty="0"/>
          </a:p>
        </p:txBody>
      </p:sp>
      <p:sp>
        <p:nvSpPr>
          <p:cNvPr id="4" name="Slide Number Placeholder 3">
            <a:extLst>
              <a:ext uri="{FF2B5EF4-FFF2-40B4-BE49-F238E27FC236}">
                <a16:creationId xmlns:a16="http://schemas.microsoft.com/office/drawing/2014/main" id="{9F4BC4DA-5DC9-8C42-884A-49309DC3BCB7}"/>
              </a:ext>
            </a:extLst>
          </p:cNvPr>
          <p:cNvSpPr>
            <a:spLocks noGrp="1"/>
          </p:cNvSpPr>
          <p:nvPr>
            <p:ph type="sldNum" sz="quarter" idx="11"/>
          </p:nvPr>
        </p:nvSpPr>
        <p:spPr/>
        <p:txBody>
          <a:bodyPr/>
          <a:lstStyle/>
          <a:p>
            <a:r>
              <a:rPr lang="fr-FR"/>
              <a:t>Page </a:t>
            </a:r>
            <a:fld id="{733122C9-A0B9-462F-8757-0847AD287B63}" type="slidenum">
              <a:rPr lang="fr-FR" smtClean="0"/>
              <a:pPr/>
              <a:t>3</a:t>
            </a:fld>
            <a:endParaRPr lang="fr-FR" dirty="0"/>
          </a:p>
        </p:txBody>
      </p:sp>
      <p:sp>
        <p:nvSpPr>
          <p:cNvPr id="5" name="TextBox 4">
            <a:extLst>
              <a:ext uri="{FF2B5EF4-FFF2-40B4-BE49-F238E27FC236}">
                <a16:creationId xmlns:a16="http://schemas.microsoft.com/office/drawing/2014/main" id="{2FCA4DB8-6C10-7E4B-BEC8-5776D697247D}"/>
              </a:ext>
            </a:extLst>
          </p:cNvPr>
          <p:cNvSpPr txBox="1"/>
          <p:nvPr/>
        </p:nvSpPr>
        <p:spPr>
          <a:xfrm>
            <a:off x="5233736" y="2804902"/>
            <a:ext cx="1103700" cy="369332"/>
          </a:xfrm>
          <a:prstGeom prst="rect">
            <a:avLst/>
          </a:prstGeom>
          <a:noFill/>
        </p:spPr>
        <p:txBody>
          <a:bodyPr wrap="none" rtlCol="0">
            <a:spAutoFit/>
          </a:bodyPr>
          <a:lstStyle/>
          <a:p>
            <a:r>
              <a:rPr lang="en-US" dirty="0"/>
              <a:t>TARGET</a:t>
            </a:r>
          </a:p>
        </p:txBody>
      </p:sp>
      <p:sp>
        <p:nvSpPr>
          <p:cNvPr id="13" name="Rectangle 12">
            <a:extLst>
              <a:ext uri="{FF2B5EF4-FFF2-40B4-BE49-F238E27FC236}">
                <a16:creationId xmlns:a16="http://schemas.microsoft.com/office/drawing/2014/main" id="{1DC71951-7216-F641-85DB-BF527133E242}"/>
              </a:ext>
            </a:extLst>
          </p:cNvPr>
          <p:cNvSpPr/>
          <p:nvPr/>
        </p:nvSpPr>
        <p:spPr>
          <a:xfrm flipH="1">
            <a:off x="4026299" y="1083514"/>
            <a:ext cx="895192" cy="5062989"/>
          </a:xfrm>
          <a:prstGeom prst="rect">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dirty="0"/>
              <a:t>             Septum           </a:t>
            </a:r>
          </a:p>
        </p:txBody>
      </p:sp>
      <p:sp>
        <p:nvSpPr>
          <p:cNvPr id="12" name="TextBox 11">
            <a:extLst>
              <a:ext uri="{FF2B5EF4-FFF2-40B4-BE49-F238E27FC236}">
                <a16:creationId xmlns:a16="http://schemas.microsoft.com/office/drawing/2014/main" id="{F53B0213-3FAD-0C4A-81C6-85470BF475C0}"/>
              </a:ext>
            </a:extLst>
          </p:cNvPr>
          <p:cNvSpPr txBox="1"/>
          <p:nvPr/>
        </p:nvSpPr>
        <p:spPr>
          <a:xfrm>
            <a:off x="9324479" y="3174233"/>
            <a:ext cx="2611677" cy="1261884"/>
          </a:xfrm>
          <a:prstGeom prst="rect">
            <a:avLst/>
          </a:prstGeom>
          <a:noFill/>
        </p:spPr>
        <p:txBody>
          <a:bodyPr wrap="none" rtlCol="0">
            <a:spAutoFit/>
          </a:bodyPr>
          <a:lstStyle/>
          <a:p>
            <a:r>
              <a:rPr lang="en-US" sz="4000" b="1" dirty="0"/>
              <a:t>&gt;10h </a:t>
            </a:r>
          </a:p>
          <a:p>
            <a:r>
              <a:rPr lang="en-US" dirty="0" err="1"/>
              <a:t>Touschek</a:t>
            </a:r>
            <a:r>
              <a:rPr lang="en-US" dirty="0"/>
              <a:t> Lifetime </a:t>
            </a:r>
          </a:p>
          <a:p>
            <a:r>
              <a:rPr lang="en-US" dirty="0"/>
              <a:t>@ 200mA uniform, 5pm</a:t>
            </a:r>
          </a:p>
        </p:txBody>
      </p:sp>
      <p:sp>
        <p:nvSpPr>
          <p:cNvPr id="14" name="Chord 13">
            <a:extLst>
              <a:ext uri="{FF2B5EF4-FFF2-40B4-BE49-F238E27FC236}">
                <a16:creationId xmlns:a16="http://schemas.microsoft.com/office/drawing/2014/main" id="{69AAB1BE-D3AC-5844-A5C2-8BCB09FBA558}"/>
              </a:ext>
            </a:extLst>
          </p:cNvPr>
          <p:cNvSpPr/>
          <p:nvPr/>
        </p:nvSpPr>
        <p:spPr>
          <a:xfrm>
            <a:off x="2584180" y="2978151"/>
            <a:ext cx="1461490" cy="3168352"/>
          </a:xfrm>
          <a:prstGeom prst="chord">
            <a:avLst>
              <a:gd name="adj1" fmla="val 1926742"/>
              <a:gd name="adj2" fmla="val 19710749"/>
            </a:avLst>
          </a:prstGeom>
          <a:solidFill>
            <a:schemeClr val="accent2">
              <a:lumMod val="40000"/>
              <a:lumOff val="60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Injected</a:t>
            </a:r>
          </a:p>
          <a:p>
            <a:pPr algn="ctr"/>
            <a:r>
              <a:rPr lang="en-US" dirty="0"/>
              <a:t>beam</a:t>
            </a:r>
          </a:p>
        </p:txBody>
      </p:sp>
      <p:sp>
        <p:nvSpPr>
          <p:cNvPr id="15" name="Oval 14">
            <a:extLst>
              <a:ext uri="{FF2B5EF4-FFF2-40B4-BE49-F238E27FC236}">
                <a16:creationId xmlns:a16="http://schemas.microsoft.com/office/drawing/2014/main" id="{572CAF1A-43EF-2C49-8E46-300399676C48}"/>
              </a:ext>
            </a:extLst>
          </p:cNvPr>
          <p:cNvSpPr/>
          <p:nvPr/>
        </p:nvSpPr>
        <p:spPr>
          <a:xfrm>
            <a:off x="5033006" y="4685567"/>
            <a:ext cx="164792" cy="164792"/>
          </a:xfrm>
          <a:prstGeom prst="ellipse">
            <a:avLst/>
          </a:prstGeom>
          <a:solidFill>
            <a:schemeClr val="bg2">
              <a:lumMod val="40000"/>
              <a:lumOff val="60000"/>
            </a:schemeClr>
          </a:solidFill>
          <a:ln>
            <a:solidFill>
              <a:schemeClr val="bg2">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F787312A-6477-0C4F-9640-70C5BDAE2995}"/>
              </a:ext>
            </a:extLst>
          </p:cNvPr>
          <p:cNvSpPr txBox="1"/>
          <p:nvPr/>
        </p:nvSpPr>
        <p:spPr>
          <a:xfrm>
            <a:off x="9352607" y="1116549"/>
            <a:ext cx="2166064" cy="16312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2800" b="1" dirty="0"/>
              <a:t>2</a:t>
            </a:r>
            <a:r>
              <a:rPr lang="en-US" dirty="0"/>
              <a:t> main parameters to achieve,</a:t>
            </a:r>
          </a:p>
          <a:p>
            <a:r>
              <a:rPr lang="en-US" dirty="0"/>
              <a:t>Absolute values depend on facility layout.</a:t>
            </a:r>
          </a:p>
        </p:txBody>
      </p:sp>
      <p:grpSp>
        <p:nvGrpSpPr>
          <p:cNvPr id="8" name="Group 7">
            <a:extLst>
              <a:ext uri="{FF2B5EF4-FFF2-40B4-BE49-F238E27FC236}">
                <a16:creationId xmlns:a16="http://schemas.microsoft.com/office/drawing/2014/main" id="{FBC78185-2366-6E48-B3A2-836EF2086240}"/>
              </a:ext>
            </a:extLst>
          </p:cNvPr>
          <p:cNvGrpSpPr/>
          <p:nvPr/>
        </p:nvGrpSpPr>
        <p:grpSpPr>
          <a:xfrm>
            <a:off x="2745704" y="1083514"/>
            <a:ext cx="6002041" cy="3715613"/>
            <a:chOff x="1979712" y="1489348"/>
            <a:chExt cx="5001701" cy="3096344"/>
          </a:xfrm>
        </p:grpSpPr>
        <p:cxnSp>
          <p:nvCxnSpPr>
            <p:cNvPr id="9" name="Straight Connector 8">
              <a:extLst>
                <a:ext uri="{FF2B5EF4-FFF2-40B4-BE49-F238E27FC236}">
                  <a16:creationId xmlns:a16="http://schemas.microsoft.com/office/drawing/2014/main" id="{93EB9861-A39D-BC4C-8BC8-7CEBB8AC3B8B}"/>
                </a:ext>
              </a:extLst>
            </p:cNvPr>
            <p:cNvCxnSpPr/>
            <p:nvPr/>
          </p:nvCxnSpPr>
          <p:spPr>
            <a:xfrm>
              <a:off x="1979712" y="1489348"/>
              <a:ext cx="0" cy="3096344"/>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E080BF2-4472-E042-8B13-1B565FDBAB79}"/>
                </a:ext>
              </a:extLst>
            </p:cNvPr>
            <p:cNvCxnSpPr/>
            <p:nvPr/>
          </p:nvCxnSpPr>
          <p:spPr>
            <a:xfrm flipH="1">
              <a:off x="2029321" y="3788292"/>
              <a:ext cx="670471" cy="0"/>
            </a:xfrm>
            <a:prstGeom prst="straightConnector1">
              <a:avLst/>
            </a:prstGeom>
            <a:ln>
              <a:solidFill>
                <a:schemeClr val="accent5"/>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B3A2A3F-02E7-FF4E-A1D6-44654996D276}"/>
                </a:ext>
              </a:extLst>
            </p:cNvPr>
            <p:cNvSpPr txBox="1"/>
            <p:nvPr/>
          </p:nvSpPr>
          <p:spPr>
            <a:xfrm>
              <a:off x="2699792" y="3231614"/>
              <a:ext cx="4281621" cy="1102866"/>
            </a:xfrm>
            <a:prstGeom prst="rect">
              <a:avLst/>
            </a:prstGeom>
            <a:solidFill>
              <a:schemeClr val="bg1">
                <a:alpha val="45000"/>
              </a:schemeClr>
            </a:solidFill>
            <a:ln>
              <a:solidFill>
                <a:schemeClr val="accent5"/>
              </a:solidFill>
              <a:prstDash val="dash"/>
            </a:ln>
          </p:spPr>
          <p:txBody>
            <a:bodyPr wrap="none" rtlCol="0">
              <a:spAutoFit/>
            </a:bodyPr>
            <a:lstStyle/>
            <a:p>
              <a:r>
                <a:rPr lang="en-US" sz="4400" b="1" dirty="0"/>
                <a:t>-</a:t>
              </a:r>
              <a:r>
                <a:rPr lang="en-US" sz="4000" b="1" dirty="0"/>
                <a:t>10mm</a:t>
              </a:r>
              <a:r>
                <a:rPr lang="en-US" sz="2160" b="1" dirty="0"/>
                <a:t> </a:t>
              </a:r>
              <a:r>
                <a:rPr lang="en-US" sz="2160" dirty="0"/>
                <a:t>(-8.1mm @INJECTION)</a:t>
              </a:r>
            </a:p>
            <a:p>
              <a:r>
                <a:rPr lang="en-US" sz="3600" b="1" dirty="0"/>
                <a:t>~100% </a:t>
              </a:r>
              <a:r>
                <a:rPr lang="en-US" sz="2800" b="1" dirty="0"/>
                <a:t>Injection Efficiency </a:t>
              </a:r>
              <a:endParaRPr lang="en-GB" sz="3600" b="1" dirty="0"/>
            </a:p>
          </p:txBody>
        </p:sp>
      </p:grpSp>
      <p:sp>
        <p:nvSpPr>
          <p:cNvPr id="17" name="TextBox 16">
            <a:extLst>
              <a:ext uri="{FF2B5EF4-FFF2-40B4-BE49-F238E27FC236}">
                <a16:creationId xmlns:a16="http://schemas.microsoft.com/office/drawing/2014/main" id="{51081D93-7E51-3442-9F4B-9B651FBE23E8}"/>
              </a:ext>
            </a:extLst>
          </p:cNvPr>
          <p:cNvSpPr txBox="1"/>
          <p:nvPr/>
        </p:nvSpPr>
        <p:spPr>
          <a:xfrm>
            <a:off x="8535680" y="4799127"/>
            <a:ext cx="3416320" cy="1477328"/>
          </a:xfrm>
          <a:prstGeom prst="rect">
            <a:avLst/>
          </a:prstGeom>
          <a:noFill/>
        </p:spPr>
        <p:txBody>
          <a:bodyPr wrap="none" rtlCol="0">
            <a:spAutoFit/>
          </a:bodyPr>
          <a:lstStyle/>
          <a:p>
            <a:pPr algn="r"/>
            <a:r>
              <a:rPr lang="en-US" b="1" dirty="0"/>
              <a:t>Also : </a:t>
            </a:r>
          </a:p>
          <a:p>
            <a:pPr algn="r"/>
            <a:r>
              <a:rPr lang="en-US" b="1" dirty="0"/>
              <a:t>Emittance variation &lt; 2pm</a:t>
            </a:r>
          </a:p>
          <a:p>
            <a:pPr algn="r"/>
            <a:r>
              <a:rPr lang="en-US" b="1" dirty="0"/>
              <a:t>Feasible correction strengths</a:t>
            </a:r>
          </a:p>
          <a:p>
            <a:pPr algn="r"/>
            <a:r>
              <a:rPr lang="en-US" b="1" dirty="0"/>
              <a:t>Orbit &lt; 100um </a:t>
            </a:r>
            <a:r>
              <a:rPr lang="en-US" b="1" dirty="0" err="1"/>
              <a:t>rms</a:t>
            </a:r>
            <a:endParaRPr lang="en-US" b="1" dirty="0"/>
          </a:p>
          <a:p>
            <a:pPr algn="r"/>
            <a:r>
              <a:rPr lang="en-US" b="1" dirty="0" err="1"/>
              <a:t>etc</a:t>
            </a:r>
            <a:r>
              <a:rPr lang="en-US" b="1" dirty="0"/>
              <a:t>…</a:t>
            </a:r>
          </a:p>
        </p:txBody>
      </p:sp>
    </p:spTree>
    <p:extLst>
      <p:ext uri="{BB962C8B-B14F-4D97-AF65-F5344CB8AC3E}">
        <p14:creationId xmlns:p14="http://schemas.microsoft.com/office/powerpoint/2010/main" val="15339842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51EE0-4D12-3749-8F30-A3085D545B5A}"/>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269C50B5-C640-2347-8687-4BC152F4DA02}"/>
              </a:ext>
            </a:extLst>
          </p:cNvPr>
          <p:cNvSpPr>
            <a:spLocks noGrp="1"/>
          </p:cNvSpPr>
          <p:nvPr>
            <p:ph idx="1"/>
          </p:nvPr>
        </p:nvSpPr>
        <p:spPr/>
        <p:txBody>
          <a:bodyPr/>
          <a:lstStyle/>
          <a:p>
            <a:r>
              <a:rPr lang="en-US" dirty="0"/>
              <a:t>Commissioning-like simulations do not include many of the steps that are actually done during commissioning. Space for future developments.</a:t>
            </a:r>
          </a:p>
          <a:p>
            <a:r>
              <a:rPr lang="en-US" dirty="0"/>
              <a:t>For EBS tuning was not the real issue. It was rather to set the most correct and realistic errors.</a:t>
            </a:r>
          </a:p>
          <a:p>
            <a:pPr lvl="1"/>
            <a:r>
              <a:rPr lang="en-US" dirty="0"/>
              <a:t>Only one number is necessary for magnetic centers tolerances (for EBS 60 um). All other values are useful only if locally this value may not be achieved.</a:t>
            </a:r>
          </a:p>
          <a:p>
            <a:pPr lvl="1"/>
            <a:r>
              <a:rPr lang="en-US" dirty="0"/>
              <a:t>Use simulated survey rather than girder-to-girder tolerances: more information, more realistic, easier to simulate.</a:t>
            </a:r>
          </a:p>
          <a:p>
            <a:r>
              <a:rPr lang="en-US" dirty="0"/>
              <a:t>NOECO has been tested in MDT and shows good potential, even if it does not improve compared to our best optimized settings for operation.</a:t>
            </a:r>
          </a:p>
          <a:p>
            <a:r>
              <a:rPr lang="en-US" dirty="0">
                <a:solidFill>
                  <a:schemeClr val="accent5"/>
                </a:solidFill>
              </a:rPr>
              <a:t>Contrary to EBS, FCC-</a:t>
            </a:r>
            <a:r>
              <a:rPr lang="en-US" dirty="0" err="1">
                <a:solidFill>
                  <a:schemeClr val="accent5"/>
                </a:solidFill>
              </a:rPr>
              <a:t>ee</a:t>
            </a:r>
            <a:r>
              <a:rPr lang="en-US" dirty="0">
                <a:solidFill>
                  <a:schemeClr val="accent5"/>
                </a:solidFill>
              </a:rPr>
              <a:t> optics tuning with errors is not trivial at all. Even without radiation!</a:t>
            </a:r>
          </a:p>
          <a:p>
            <a:r>
              <a:rPr lang="en-US" dirty="0"/>
              <a:t>The </a:t>
            </a:r>
            <a:r>
              <a:rPr lang="en-US" dirty="0" err="1"/>
              <a:t>matlab</a:t>
            </a:r>
            <a:r>
              <a:rPr lang="en-US" dirty="0"/>
              <a:t> AT tuning procedure used for EBS is being adapted to FCC. Seen the amount of changes needed till now and the speed at which AT is developing, it is likely that the work will start over using </a:t>
            </a:r>
            <a:r>
              <a:rPr lang="en-US" dirty="0" err="1"/>
              <a:t>pyAT</a:t>
            </a:r>
            <a:r>
              <a:rPr lang="en-US" dirty="0"/>
              <a:t>. This activity is synergic with several other laboratories working on python AT commissioning like simulations. </a:t>
            </a:r>
          </a:p>
          <a:p>
            <a:r>
              <a:rPr lang="en-US" dirty="0"/>
              <a:t>NOECO has been used in simulations also for the </a:t>
            </a:r>
            <a:r>
              <a:rPr lang="en-US" dirty="0" err="1"/>
              <a:t>FCCee</a:t>
            </a:r>
            <a:r>
              <a:rPr lang="en-US" dirty="0"/>
              <a:t> lattice, recovering the local momentum acceptance also in presence of errors.</a:t>
            </a:r>
          </a:p>
          <a:p>
            <a:r>
              <a:rPr lang="en-US" dirty="0"/>
              <a:t> </a:t>
            </a:r>
          </a:p>
          <a:p>
            <a:endParaRPr lang="en-US" dirty="0"/>
          </a:p>
        </p:txBody>
      </p:sp>
      <p:sp>
        <p:nvSpPr>
          <p:cNvPr id="4" name="Slide Number Placeholder 3">
            <a:extLst>
              <a:ext uri="{FF2B5EF4-FFF2-40B4-BE49-F238E27FC236}">
                <a16:creationId xmlns:a16="http://schemas.microsoft.com/office/drawing/2014/main" id="{0552AFF2-9C64-2E4B-9902-F554A25D323F}"/>
              </a:ext>
            </a:extLst>
          </p:cNvPr>
          <p:cNvSpPr>
            <a:spLocks noGrp="1"/>
          </p:cNvSpPr>
          <p:nvPr>
            <p:ph type="sldNum" sz="quarter" idx="11"/>
          </p:nvPr>
        </p:nvSpPr>
        <p:spPr/>
        <p:txBody>
          <a:bodyPr/>
          <a:lstStyle/>
          <a:p>
            <a:r>
              <a:rPr lang="fr-FR"/>
              <a:t>Page </a:t>
            </a:r>
            <a:fld id="{733122C9-A0B9-462F-8757-0847AD287B63}" type="slidenum">
              <a:rPr lang="fr-FR" smtClean="0"/>
              <a:pPr/>
              <a:t>30</a:t>
            </a:fld>
            <a:endParaRPr lang="fr-FR" dirty="0"/>
          </a:p>
        </p:txBody>
      </p:sp>
      <p:sp>
        <p:nvSpPr>
          <p:cNvPr id="5" name="Footer Placeholder 4">
            <a:extLst>
              <a:ext uri="{FF2B5EF4-FFF2-40B4-BE49-F238E27FC236}">
                <a16:creationId xmlns:a16="http://schemas.microsoft.com/office/drawing/2014/main" id="{DEDFABDB-E9E4-F446-B50E-5C8E008B1AB9}"/>
              </a:ext>
            </a:extLst>
          </p:cNvPr>
          <p:cNvSpPr>
            <a:spLocks noGrp="1"/>
          </p:cNvSpPr>
          <p:nvPr>
            <p:ph type="ftr" sz="quarter" idx="12"/>
          </p:nvPr>
        </p:nvSpPr>
        <p:spPr/>
        <p:txBody>
          <a:bodyPr/>
          <a:lstStyle/>
          <a:p>
            <a:r>
              <a:rPr lang="en-US"/>
              <a:t>FCC week | Paris | June 2022 | S.M.Liuzzo et al.</a:t>
            </a:r>
            <a:endParaRPr lang="fr-FR" dirty="0"/>
          </a:p>
        </p:txBody>
      </p:sp>
      <p:sp>
        <p:nvSpPr>
          <p:cNvPr id="6" name="TextBox 5">
            <a:extLst>
              <a:ext uri="{FF2B5EF4-FFF2-40B4-BE49-F238E27FC236}">
                <a16:creationId xmlns:a16="http://schemas.microsoft.com/office/drawing/2014/main" id="{49FF1D2E-CA49-6147-A7E4-19BCB66F7ED8}"/>
              </a:ext>
            </a:extLst>
          </p:cNvPr>
          <p:cNvSpPr txBox="1"/>
          <p:nvPr/>
        </p:nvSpPr>
        <p:spPr>
          <a:xfrm>
            <a:off x="950673" y="5980038"/>
            <a:ext cx="11093743" cy="369332"/>
          </a:xfrm>
          <a:prstGeom prst="rect">
            <a:avLst/>
          </a:prstGeom>
          <a:noFill/>
        </p:spPr>
        <p:txBody>
          <a:bodyPr wrap="none" rtlCol="0">
            <a:spAutoFit/>
          </a:bodyPr>
          <a:lstStyle/>
          <a:p>
            <a:r>
              <a:rPr lang="en-US" dirty="0"/>
              <a:t>Commissioning optics are being prepared and translated to AT. Dipoles will be sliced prior to the correction. </a:t>
            </a:r>
          </a:p>
        </p:txBody>
      </p:sp>
    </p:spTree>
    <p:extLst>
      <p:ext uri="{BB962C8B-B14F-4D97-AF65-F5344CB8AC3E}">
        <p14:creationId xmlns:p14="http://schemas.microsoft.com/office/powerpoint/2010/main" val="36816636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D819374-B75A-0145-A44F-A5199676F46D}"/>
              </a:ext>
            </a:extLst>
          </p:cNvPr>
          <p:cNvSpPr>
            <a:spLocks noGrp="1"/>
          </p:cNvSpPr>
          <p:nvPr>
            <p:ph type="title"/>
          </p:nvPr>
        </p:nvSpPr>
        <p:spPr/>
        <p:txBody>
          <a:bodyPr/>
          <a:lstStyle/>
          <a:p>
            <a:r>
              <a:rPr lang="en-US" dirty="0"/>
              <a:t>BACKUP</a:t>
            </a:r>
          </a:p>
        </p:txBody>
      </p:sp>
      <p:sp>
        <p:nvSpPr>
          <p:cNvPr id="4" name="Slide Number Placeholder 3">
            <a:extLst>
              <a:ext uri="{FF2B5EF4-FFF2-40B4-BE49-F238E27FC236}">
                <a16:creationId xmlns:a16="http://schemas.microsoft.com/office/drawing/2014/main" id="{1D826BB5-13A2-CD40-92E6-1EFBAAF31C59}"/>
              </a:ext>
            </a:extLst>
          </p:cNvPr>
          <p:cNvSpPr>
            <a:spLocks noGrp="1"/>
          </p:cNvSpPr>
          <p:nvPr>
            <p:ph type="sldNum" sz="quarter" idx="15"/>
          </p:nvPr>
        </p:nvSpPr>
        <p:spPr/>
        <p:txBody>
          <a:bodyPr/>
          <a:lstStyle/>
          <a:p>
            <a:r>
              <a:rPr lang="fr-FR"/>
              <a:t>Page </a:t>
            </a:r>
            <a:fld id="{733122C9-A0B9-462F-8757-0847AD287B63}" type="slidenum">
              <a:rPr lang="fr-FR" smtClean="0"/>
              <a:pPr/>
              <a:t>31</a:t>
            </a:fld>
            <a:endParaRPr lang="fr-FR" dirty="0"/>
          </a:p>
        </p:txBody>
      </p:sp>
      <p:sp>
        <p:nvSpPr>
          <p:cNvPr id="5" name="Footer Placeholder 4">
            <a:extLst>
              <a:ext uri="{FF2B5EF4-FFF2-40B4-BE49-F238E27FC236}">
                <a16:creationId xmlns:a16="http://schemas.microsoft.com/office/drawing/2014/main" id="{649B22DD-AEC3-8A49-88CC-C65D2E0E503F}"/>
              </a:ext>
            </a:extLst>
          </p:cNvPr>
          <p:cNvSpPr>
            <a:spLocks noGrp="1"/>
          </p:cNvSpPr>
          <p:nvPr>
            <p:ph type="ftr" sz="quarter" idx="16"/>
          </p:nvPr>
        </p:nvSpPr>
        <p:spPr/>
        <p:txBody>
          <a:bodyPr/>
          <a:lstStyle/>
          <a:p>
            <a:r>
              <a:rPr lang="en-US"/>
              <a:t>FCC week | Paris | June 2022 | S.M.Liuzzo et al.</a:t>
            </a:r>
            <a:endParaRPr lang="fr-FR" dirty="0"/>
          </a:p>
        </p:txBody>
      </p:sp>
    </p:spTree>
    <p:extLst>
      <p:ext uri="{BB962C8B-B14F-4D97-AF65-F5344CB8AC3E}">
        <p14:creationId xmlns:p14="http://schemas.microsoft.com/office/powerpoint/2010/main" val="34844578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74143-F676-064F-95FA-3540D4DE3325}"/>
              </a:ext>
            </a:extLst>
          </p:cNvPr>
          <p:cNvSpPr>
            <a:spLocks noGrp="1"/>
          </p:cNvSpPr>
          <p:nvPr>
            <p:ph type="title"/>
          </p:nvPr>
        </p:nvSpPr>
        <p:spPr/>
        <p:txBody>
          <a:bodyPr/>
          <a:lstStyle/>
          <a:p>
            <a:r>
              <a:rPr lang="en-US" dirty="0"/>
              <a:t>First-turns trajectory correction progress on tbt BPMs</a:t>
            </a:r>
          </a:p>
        </p:txBody>
      </p:sp>
      <p:sp>
        <p:nvSpPr>
          <p:cNvPr id="5" name="Footer Placeholder 4">
            <a:extLst>
              <a:ext uri="{FF2B5EF4-FFF2-40B4-BE49-F238E27FC236}">
                <a16:creationId xmlns:a16="http://schemas.microsoft.com/office/drawing/2014/main" id="{C214C08D-843C-244F-B215-BA7A29FE0309}"/>
              </a:ext>
            </a:extLst>
          </p:cNvPr>
          <p:cNvSpPr>
            <a:spLocks noGrp="1"/>
          </p:cNvSpPr>
          <p:nvPr>
            <p:ph type="ftr" sz="quarter" idx="12"/>
          </p:nvPr>
        </p:nvSpPr>
        <p:spPr/>
        <p:txBody>
          <a:bodyPr/>
          <a:lstStyle/>
          <a:p>
            <a:r>
              <a:rPr lang="en-US"/>
              <a:t>FCC week | Paris | June 2022 | S.M.Liuzzo et al.</a:t>
            </a:r>
            <a:endParaRPr lang="fr-FR" dirty="0"/>
          </a:p>
        </p:txBody>
      </p:sp>
      <p:sp>
        <p:nvSpPr>
          <p:cNvPr id="3" name="Slide Number Placeholder 2">
            <a:extLst>
              <a:ext uri="{FF2B5EF4-FFF2-40B4-BE49-F238E27FC236}">
                <a16:creationId xmlns:a16="http://schemas.microsoft.com/office/drawing/2014/main" id="{B83C5E5B-CFD6-2943-BDD6-AD1A296C7509}"/>
              </a:ext>
            </a:extLst>
          </p:cNvPr>
          <p:cNvSpPr>
            <a:spLocks noGrp="1"/>
          </p:cNvSpPr>
          <p:nvPr>
            <p:ph type="sldNum" sz="quarter" idx="11"/>
          </p:nvPr>
        </p:nvSpPr>
        <p:spPr/>
        <p:txBody>
          <a:bodyPr/>
          <a:lstStyle/>
          <a:p>
            <a:r>
              <a:rPr lang="en-US" noProof="0"/>
              <a:t>Page </a:t>
            </a:r>
            <a:fld id="{733122C9-A0B9-462F-8757-0847AD287B63}" type="slidenum">
              <a:rPr lang="en-US" noProof="0" smtClean="0"/>
              <a:pPr/>
              <a:t>32</a:t>
            </a:fld>
            <a:endParaRPr lang="en-US" noProof="0"/>
          </a:p>
        </p:txBody>
      </p:sp>
      <p:grpSp>
        <p:nvGrpSpPr>
          <p:cNvPr id="55" name="Group 54">
            <a:extLst>
              <a:ext uri="{FF2B5EF4-FFF2-40B4-BE49-F238E27FC236}">
                <a16:creationId xmlns:a16="http://schemas.microsoft.com/office/drawing/2014/main" id="{3B51457A-D77D-1049-AFE6-1739D980BED9}"/>
              </a:ext>
            </a:extLst>
          </p:cNvPr>
          <p:cNvGrpSpPr/>
          <p:nvPr/>
        </p:nvGrpSpPr>
        <p:grpSpPr>
          <a:xfrm>
            <a:off x="878786" y="877356"/>
            <a:ext cx="10519199" cy="5533968"/>
            <a:chOff x="-627591" y="830090"/>
            <a:chExt cx="9571033" cy="4611640"/>
          </a:xfrm>
        </p:grpSpPr>
        <p:sp>
          <p:nvSpPr>
            <p:cNvPr id="25" name="TextBox 24">
              <a:extLst>
                <a:ext uri="{FF2B5EF4-FFF2-40B4-BE49-F238E27FC236}">
                  <a16:creationId xmlns:a16="http://schemas.microsoft.com/office/drawing/2014/main" id="{8A7904C8-9E62-D949-B421-67D7121AC33C}"/>
                </a:ext>
              </a:extLst>
            </p:cNvPr>
            <p:cNvSpPr txBox="1"/>
            <p:nvPr/>
          </p:nvSpPr>
          <p:spPr>
            <a:xfrm>
              <a:off x="-106464" y="2038129"/>
              <a:ext cx="868107" cy="294952"/>
            </a:xfrm>
            <a:prstGeom prst="rect">
              <a:avLst/>
            </a:prstGeom>
            <a:noFill/>
          </p:spPr>
          <p:txBody>
            <a:bodyPr wrap="none" bIns="0" rtlCol="0">
              <a:spAutoFit/>
            </a:bodyPr>
            <a:lstStyle/>
            <a:p>
              <a:r>
                <a:rPr lang="en-US" sz="2000" dirty="0"/>
                <a:t>BPM #</a:t>
              </a:r>
            </a:p>
          </p:txBody>
        </p:sp>
        <p:sp>
          <p:nvSpPr>
            <p:cNvPr id="31" name="TextBox 30">
              <a:extLst>
                <a:ext uri="{FF2B5EF4-FFF2-40B4-BE49-F238E27FC236}">
                  <a16:creationId xmlns:a16="http://schemas.microsoft.com/office/drawing/2014/main" id="{4AAFC81E-8C19-E74D-9AED-AE7B44B4A8C0}"/>
                </a:ext>
              </a:extLst>
            </p:cNvPr>
            <p:cNvSpPr txBox="1"/>
            <p:nvPr/>
          </p:nvSpPr>
          <p:spPr>
            <a:xfrm rot="16200000">
              <a:off x="364402" y="1425113"/>
              <a:ext cx="1425276" cy="235229"/>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tIns="0" rIns="72000" bIns="0" rtlCol="0">
              <a:spAutoFit/>
            </a:bodyPr>
            <a:lstStyle/>
            <a:p>
              <a:r>
                <a:rPr lang="en-US" sz="1680" dirty="0"/>
                <a:t>Number of turns</a:t>
              </a:r>
            </a:p>
          </p:txBody>
        </p:sp>
        <p:pic>
          <p:nvPicPr>
            <p:cNvPr id="8" name="Picture 7">
              <a:extLst>
                <a:ext uri="{FF2B5EF4-FFF2-40B4-BE49-F238E27FC236}">
                  <a16:creationId xmlns:a16="http://schemas.microsoft.com/office/drawing/2014/main" id="{23BF76D0-6109-354E-8801-4FFBFC1AD324}"/>
                </a:ext>
              </a:extLst>
            </p:cNvPr>
            <p:cNvPicPr>
              <a:picLocks noChangeAspect="1"/>
            </p:cNvPicPr>
            <p:nvPr/>
          </p:nvPicPr>
          <p:blipFill rotWithShape="1">
            <a:blip r:embed="rId2">
              <a:extLst>
                <a:ext uri="{28A0092B-C50C-407E-A947-70E740481C1C}">
                  <a14:useLocalDpi xmlns:a14="http://schemas.microsoft.com/office/drawing/2010/main" val="0"/>
                </a:ext>
              </a:extLst>
            </a:blip>
            <a:srcRect l="12257" t="17189" r="8592" b="10025"/>
            <a:stretch/>
          </p:blipFill>
          <p:spPr>
            <a:xfrm>
              <a:off x="1323277" y="835078"/>
              <a:ext cx="1894011" cy="1477358"/>
            </a:xfrm>
            <a:prstGeom prst="rect">
              <a:avLst/>
            </a:prstGeom>
          </p:spPr>
        </p:pic>
        <p:pic>
          <p:nvPicPr>
            <p:cNvPr id="12" name="Picture 11">
              <a:extLst>
                <a:ext uri="{FF2B5EF4-FFF2-40B4-BE49-F238E27FC236}">
                  <a16:creationId xmlns:a16="http://schemas.microsoft.com/office/drawing/2014/main" id="{65743C56-2600-5246-A56F-FEDFF0D7D000}"/>
                </a:ext>
              </a:extLst>
            </p:cNvPr>
            <p:cNvPicPr>
              <a:picLocks noChangeAspect="1"/>
            </p:cNvPicPr>
            <p:nvPr/>
          </p:nvPicPr>
          <p:blipFill rotWithShape="1">
            <a:blip r:embed="rId3">
              <a:extLst>
                <a:ext uri="{28A0092B-C50C-407E-A947-70E740481C1C}">
                  <a14:useLocalDpi xmlns:a14="http://schemas.microsoft.com/office/drawing/2010/main" val="0"/>
                </a:ext>
              </a:extLst>
            </a:blip>
            <a:srcRect l="12915" t="18542" r="9939" b="11125"/>
            <a:stretch/>
          </p:blipFill>
          <p:spPr>
            <a:xfrm>
              <a:off x="3284809" y="838530"/>
              <a:ext cx="1849021" cy="1473906"/>
            </a:xfrm>
            <a:prstGeom prst="rect">
              <a:avLst/>
            </a:prstGeom>
          </p:spPr>
        </p:pic>
        <p:pic>
          <p:nvPicPr>
            <p:cNvPr id="14" name="Picture 13">
              <a:extLst>
                <a:ext uri="{FF2B5EF4-FFF2-40B4-BE49-F238E27FC236}">
                  <a16:creationId xmlns:a16="http://schemas.microsoft.com/office/drawing/2014/main" id="{B01AE58F-230B-5D4C-B933-756CAB78BB87}"/>
                </a:ext>
              </a:extLst>
            </p:cNvPr>
            <p:cNvPicPr>
              <a:picLocks noChangeAspect="1"/>
            </p:cNvPicPr>
            <p:nvPr/>
          </p:nvPicPr>
          <p:blipFill rotWithShape="1">
            <a:blip r:embed="rId4">
              <a:extLst>
                <a:ext uri="{28A0092B-C50C-407E-A947-70E740481C1C}">
                  <a14:useLocalDpi xmlns:a14="http://schemas.microsoft.com/office/drawing/2010/main" val="0"/>
                </a:ext>
              </a:extLst>
            </a:blip>
            <a:srcRect l="13095" t="19319" r="9378" b="9022"/>
            <a:stretch/>
          </p:blipFill>
          <p:spPr>
            <a:xfrm>
              <a:off x="5199868" y="846814"/>
              <a:ext cx="1856261" cy="1455322"/>
            </a:xfrm>
            <a:prstGeom prst="rect">
              <a:avLst/>
            </a:prstGeom>
          </p:spPr>
        </p:pic>
        <p:pic>
          <p:nvPicPr>
            <p:cNvPr id="30" name="Picture 29">
              <a:extLst>
                <a:ext uri="{FF2B5EF4-FFF2-40B4-BE49-F238E27FC236}">
                  <a16:creationId xmlns:a16="http://schemas.microsoft.com/office/drawing/2014/main" id="{829EF648-0916-AB41-A6FF-28731A0039C7}"/>
                </a:ext>
              </a:extLst>
            </p:cNvPr>
            <p:cNvPicPr>
              <a:picLocks noChangeAspect="1"/>
            </p:cNvPicPr>
            <p:nvPr/>
          </p:nvPicPr>
          <p:blipFill rotWithShape="1">
            <a:blip r:embed="rId5">
              <a:extLst>
                <a:ext uri="{28A0092B-C50C-407E-A947-70E740481C1C}">
                  <a14:useLocalDpi xmlns:a14="http://schemas.microsoft.com/office/drawing/2010/main" val="0"/>
                </a:ext>
              </a:extLst>
            </a:blip>
            <a:srcRect l="12985" t="18507" r="9115" b="9082"/>
            <a:stretch/>
          </p:blipFill>
          <p:spPr>
            <a:xfrm>
              <a:off x="7103087" y="846814"/>
              <a:ext cx="1840355" cy="1467814"/>
            </a:xfrm>
            <a:prstGeom prst="rect">
              <a:avLst/>
            </a:prstGeom>
          </p:spPr>
        </p:pic>
        <p:pic>
          <p:nvPicPr>
            <p:cNvPr id="35" name="Picture 34">
              <a:extLst>
                <a:ext uri="{FF2B5EF4-FFF2-40B4-BE49-F238E27FC236}">
                  <a16:creationId xmlns:a16="http://schemas.microsoft.com/office/drawing/2014/main" id="{1E59D105-3379-8347-8386-87904B0321CD}"/>
                </a:ext>
              </a:extLst>
            </p:cNvPr>
            <p:cNvPicPr>
              <a:picLocks noChangeAspect="1"/>
            </p:cNvPicPr>
            <p:nvPr/>
          </p:nvPicPr>
          <p:blipFill rotWithShape="1">
            <a:blip r:embed="rId6">
              <a:extLst>
                <a:ext uri="{28A0092B-C50C-407E-A947-70E740481C1C}">
                  <a14:useLocalDpi xmlns:a14="http://schemas.microsoft.com/office/drawing/2010/main" val="0"/>
                </a:ext>
              </a:extLst>
            </a:blip>
            <a:srcRect l="11910" t="16811" r="7402" b="8947"/>
            <a:stretch/>
          </p:blipFill>
          <p:spPr>
            <a:xfrm>
              <a:off x="-627591" y="2349300"/>
              <a:ext cx="1950868" cy="1522563"/>
            </a:xfrm>
            <a:prstGeom prst="rect">
              <a:avLst/>
            </a:prstGeom>
          </p:spPr>
        </p:pic>
        <p:pic>
          <p:nvPicPr>
            <p:cNvPr id="37" name="Picture 36">
              <a:extLst>
                <a:ext uri="{FF2B5EF4-FFF2-40B4-BE49-F238E27FC236}">
                  <a16:creationId xmlns:a16="http://schemas.microsoft.com/office/drawing/2014/main" id="{3A2ED575-24B2-3344-9AA8-0A5271FDF6D3}"/>
                </a:ext>
              </a:extLst>
            </p:cNvPr>
            <p:cNvPicPr>
              <a:picLocks noChangeAspect="1"/>
            </p:cNvPicPr>
            <p:nvPr/>
          </p:nvPicPr>
          <p:blipFill rotWithShape="1">
            <a:blip r:embed="rId7">
              <a:extLst>
                <a:ext uri="{28A0092B-C50C-407E-A947-70E740481C1C}">
                  <a14:useLocalDpi xmlns:a14="http://schemas.microsoft.com/office/drawing/2010/main" val="0"/>
                </a:ext>
              </a:extLst>
            </a:blip>
            <a:srcRect l="12639" t="17466" r="9568" b="8449"/>
            <a:stretch/>
          </p:blipFill>
          <p:spPr>
            <a:xfrm>
              <a:off x="1315552" y="2363697"/>
              <a:ext cx="1905856" cy="1539524"/>
            </a:xfrm>
            <a:prstGeom prst="rect">
              <a:avLst/>
            </a:prstGeom>
          </p:spPr>
        </p:pic>
        <p:pic>
          <p:nvPicPr>
            <p:cNvPr id="39" name="Picture 38">
              <a:extLst>
                <a:ext uri="{FF2B5EF4-FFF2-40B4-BE49-F238E27FC236}">
                  <a16:creationId xmlns:a16="http://schemas.microsoft.com/office/drawing/2014/main" id="{149F2374-5716-4646-B7F4-CF7D01D4F1D2}"/>
                </a:ext>
              </a:extLst>
            </p:cNvPr>
            <p:cNvPicPr>
              <a:picLocks noChangeAspect="1"/>
            </p:cNvPicPr>
            <p:nvPr/>
          </p:nvPicPr>
          <p:blipFill rotWithShape="1">
            <a:blip r:embed="rId8">
              <a:extLst>
                <a:ext uri="{28A0092B-C50C-407E-A947-70E740481C1C}">
                  <a14:useLocalDpi xmlns:a14="http://schemas.microsoft.com/office/drawing/2010/main" val="0"/>
                </a:ext>
              </a:extLst>
            </a:blip>
            <a:srcRect l="13302" t="18198" r="10229" b="8472"/>
            <a:stretch/>
          </p:blipFill>
          <p:spPr>
            <a:xfrm>
              <a:off x="3284809" y="2363697"/>
              <a:ext cx="1849021" cy="1503960"/>
            </a:xfrm>
            <a:prstGeom prst="rect">
              <a:avLst/>
            </a:prstGeom>
          </p:spPr>
        </p:pic>
        <p:pic>
          <p:nvPicPr>
            <p:cNvPr id="41" name="Picture 40">
              <a:extLst>
                <a:ext uri="{FF2B5EF4-FFF2-40B4-BE49-F238E27FC236}">
                  <a16:creationId xmlns:a16="http://schemas.microsoft.com/office/drawing/2014/main" id="{A0DF9160-6865-CF49-8571-61FB9CDA57E5}"/>
                </a:ext>
              </a:extLst>
            </p:cNvPr>
            <p:cNvPicPr>
              <a:picLocks noChangeAspect="1"/>
            </p:cNvPicPr>
            <p:nvPr/>
          </p:nvPicPr>
          <p:blipFill rotWithShape="1">
            <a:blip r:embed="rId9">
              <a:extLst>
                <a:ext uri="{28A0092B-C50C-407E-A947-70E740481C1C}">
                  <a14:useLocalDpi xmlns:a14="http://schemas.microsoft.com/office/drawing/2010/main" val="0"/>
                </a:ext>
              </a:extLst>
            </a:blip>
            <a:srcRect l="15190" t="18021" r="9017" b="8792"/>
            <a:stretch/>
          </p:blipFill>
          <p:spPr>
            <a:xfrm>
              <a:off x="5199868" y="2377574"/>
              <a:ext cx="1856261" cy="1520381"/>
            </a:xfrm>
            <a:prstGeom prst="rect">
              <a:avLst/>
            </a:prstGeom>
          </p:spPr>
        </p:pic>
        <p:pic>
          <p:nvPicPr>
            <p:cNvPr id="43" name="Picture 42">
              <a:extLst>
                <a:ext uri="{FF2B5EF4-FFF2-40B4-BE49-F238E27FC236}">
                  <a16:creationId xmlns:a16="http://schemas.microsoft.com/office/drawing/2014/main" id="{21010F3D-A26D-ED40-9DD6-DF174D5D3095}"/>
                </a:ext>
              </a:extLst>
            </p:cNvPr>
            <p:cNvPicPr>
              <a:picLocks noChangeAspect="1"/>
            </p:cNvPicPr>
            <p:nvPr/>
          </p:nvPicPr>
          <p:blipFill rotWithShape="1">
            <a:blip r:embed="rId10">
              <a:extLst>
                <a:ext uri="{28A0092B-C50C-407E-A947-70E740481C1C}">
                  <a14:useLocalDpi xmlns:a14="http://schemas.microsoft.com/office/drawing/2010/main" val="0"/>
                </a:ext>
              </a:extLst>
            </a:blip>
            <a:srcRect l="12380" t="17224" r="9493" b="9176"/>
            <a:stretch/>
          </p:blipFill>
          <p:spPr>
            <a:xfrm>
              <a:off x="7103087" y="2365140"/>
              <a:ext cx="1840355" cy="1470573"/>
            </a:xfrm>
            <a:prstGeom prst="rect">
              <a:avLst/>
            </a:prstGeom>
          </p:spPr>
        </p:pic>
        <p:pic>
          <p:nvPicPr>
            <p:cNvPr id="45" name="Picture 44">
              <a:extLst>
                <a:ext uri="{FF2B5EF4-FFF2-40B4-BE49-F238E27FC236}">
                  <a16:creationId xmlns:a16="http://schemas.microsoft.com/office/drawing/2014/main" id="{82AD4F2D-F83A-DC46-A3AD-72769574478D}"/>
                </a:ext>
              </a:extLst>
            </p:cNvPr>
            <p:cNvPicPr>
              <a:picLocks noChangeAspect="1"/>
            </p:cNvPicPr>
            <p:nvPr/>
          </p:nvPicPr>
          <p:blipFill rotWithShape="1">
            <a:blip r:embed="rId11">
              <a:extLst>
                <a:ext uri="{28A0092B-C50C-407E-A947-70E740481C1C}">
                  <a14:useLocalDpi xmlns:a14="http://schemas.microsoft.com/office/drawing/2010/main" val="0"/>
                </a:ext>
              </a:extLst>
            </a:blip>
            <a:srcRect l="12395" t="16706" r="8576" b="9332"/>
            <a:stretch/>
          </p:blipFill>
          <p:spPr>
            <a:xfrm>
              <a:off x="-618266" y="3905328"/>
              <a:ext cx="1914094" cy="1519467"/>
            </a:xfrm>
            <a:prstGeom prst="rect">
              <a:avLst/>
            </a:prstGeom>
          </p:spPr>
        </p:pic>
        <p:pic>
          <p:nvPicPr>
            <p:cNvPr id="47" name="Picture 46">
              <a:extLst>
                <a:ext uri="{FF2B5EF4-FFF2-40B4-BE49-F238E27FC236}">
                  <a16:creationId xmlns:a16="http://schemas.microsoft.com/office/drawing/2014/main" id="{52B8B2EA-4AE8-CA40-A6C3-31F2CEDC7244}"/>
                </a:ext>
              </a:extLst>
            </p:cNvPr>
            <p:cNvPicPr>
              <a:picLocks noChangeAspect="1"/>
            </p:cNvPicPr>
            <p:nvPr/>
          </p:nvPicPr>
          <p:blipFill rotWithShape="1">
            <a:blip r:embed="rId12">
              <a:extLst>
                <a:ext uri="{28A0092B-C50C-407E-A947-70E740481C1C}">
                  <a14:useLocalDpi xmlns:a14="http://schemas.microsoft.com/office/drawing/2010/main" val="0"/>
                </a:ext>
              </a:extLst>
            </a:blip>
            <a:srcRect l="12273" t="18092" r="9075" b="8890"/>
            <a:stretch/>
          </p:blipFill>
          <p:spPr>
            <a:xfrm>
              <a:off x="1299193" y="3931320"/>
              <a:ext cx="1918096" cy="1510410"/>
            </a:xfrm>
            <a:prstGeom prst="rect">
              <a:avLst/>
            </a:prstGeom>
          </p:spPr>
        </p:pic>
        <p:pic>
          <p:nvPicPr>
            <p:cNvPr id="49" name="Picture 48">
              <a:extLst>
                <a:ext uri="{FF2B5EF4-FFF2-40B4-BE49-F238E27FC236}">
                  <a16:creationId xmlns:a16="http://schemas.microsoft.com/office/drawing/2014/main" id="{0BC5226B-0E7B-9245-B814-389521E70AD7}"/>
                </a:ext>
              </a:extLst>
            </p:cNvPr>
            <p:cNvPicPr>
              <a:picLocks noChangeAspect="1"/>
            </p:cNvPicPr>
            <p:nvPr/>
          </p:nvPicPr>
          <p:blipFill rotWithShape="1">
            <a:blip r:embed="rId13">
              <a:extLst>
                <a:ext uri="{28A0092B-C50C-407E-A947-70E740481C1C}">
                  <a14:useLocalDpi xmlns:a14="http://schemas.microsoft.com/office/drawing/2010/main" val="0"/>
                </a:ext>
              </a:extLst>
            </a:blip>
            <a:srcRect l="12734" t="17688" r="9588" b="9314"/>
            <a:stretch/>
          </p:blipFill>
          <p:spPr>
            <a:xfrm>
              <a:off x="3271223" y="3917745"/>
              <a:ext cx="1864421" cy="1486135"/>
            </a:xfrm>
            <a:prstGeom prst="rect">
              <a:avLst/>
            </a:prstGeom>
          </p:spPr>
        </p:pic>
        <p:pic>
          <p:nvPicPr>
            <p:cNvPr id="51" name="Picture 50">
              <a:extLst>
                <a:ext uri="{FF2B5EF4-FFF2-40B4-BE49-F238E27FC236}">
                  <a16:creationId xmlns:a16="http://schemas.microsoft.com/office/drawing/2014/main" id="{835E26B9-1745-0C4E-B205-64A0F21BF108}"/>
                </a:ext>
              </a:extLst>
            </p:cNvPr>
            <p:cNvPicPr>
              <a:picLocks noChangeAspect="1"/>
            </p:cNvPicPr>
            <p:nvPr/>
          </p:nvPicPr>
          <p:blipFill rotWithShape="1">
            <a:blip r:embed="rId14">
              <a:extLst>
                <a:ext uri="{28A0092B-C50C-407E-A947-70E740481C1C}">
                  <a14:useLocalDpi xmlns:a14="http://schemas.microsoft.com/office/drawing/2010/main" val="0"/>
                </a:ext>
              </a:extLst>
            </a:blip>
            <a:srcRect l="13140" t="17171" r="9784" b="8794"/>
            <a:stretch/>
          </p:blipFill>
          <p:spPr>
            <a:xfrm>
              <a:off x="5199868" y="3906771"/>
              <a:ext cx="1864937" cy="1497109"/>
            </a:xfrm>
            <a:prstGeom prst="rect">
              <a:avLst/>
            </a:prstGeom>
          </p:spPr>
        </p:pic>
        <p:pic>
          <p:nvPicPr>
            <p:cNvPr id="53" name="Picture 52">
              <a:extLst>
                <a:ext uri="{FF2B5EF4-FFF2-40B4-BE49-F238E27FC236}">
                  <a16:creationId xmlns:a16="http://schemas.microsoft.com/office/drawing/2014/main" id="{C68866C9-3D35-9F48-9F9C-810A45F13685}"/>
                </a:ext>
              </a:extLst>
            </p:cNvPr>
            <p:cNvPicPr>
              <a:picLocks noChangeAspect="1"/>
            </p:cNvPicPr>
            <p:nvPr/>
          </p:nvPicPr>
          <p:blipFill rotWithShape="1">
            <a:blip r:embed="rId15">
              <a:extLst>
                <a:ext uri="{28A0092B-C50C-407E-A947-70E740481C1C}">
                  <a14:useLocalDpi xmlns:a14="http://schemas.microsoft.com/office/drawing/2010/main" val="0"/>
                </a:ext>
              </a:extLst>
            </a:blip>
            <a:srcRect l="12205" t="16304" r="10258" b="8788"/>
            <a:stretch/>
          </p:blipFill>
          <p:spPr>
            <a:xfrm>
              <a:off x="7118740" y="3886225"/>
              <a:ext cx="1824702" cy="1495483"/>
            </a:xfrm>
            <a:prstGeom prst="rect">
              <a:avLst/>
            </a:prstGeom>
          </p:spPr>
        </p:pic>
      </p:grpSp>
      <p:sp>
        <p:nvSpPr>
          <p:cNvPr id="56" name="TextBox 55">
            <a:extLst>
              <a:ext uri="{FF2B5EF4-FFF2-40B4-BE49-F238E27FC236}">
                <a16:creationId xmlns:a16="http://schemas.microsoft.com/office/drawing/2014/main" id="{8D252DC1-3E71-334C-931A-A6F435682A48}"/>
              </a:ext>
            </a:extLst>
          </p:cNvPr>
          <p:cNvSpPr txBox="1"/>
          <p:nvPr/>
        </p:nvSpPr>
        <p:spPr>
          <a:xfrm>
            <a:off x="10725908" y="6033505"/>
            <a:ext cx="697627" cy="313932"/>
          </a:xfrm>
          <a:prstGeom prst="rect">
            <a:avLst/>
          </a:prstGeom>
          <a:noFill/>
        </p:spPr>
        <p:txBody>
          <a:bodyPr wrap="none" rtlCol="0">
            <a:spAutoFit/>
          </a:bodyPr>
          <a:lstStyle/>
          <a:p>
            <a:r>
              <a:rPr lang="en-US" sz="1440" dirty="0"/>
              <a:t>21h38</a:t>
            </a:r>
          </a:p>
        </p:txBody>
      </p:sp>
      <p:sp>
        <p:nvSpPr>
          <p:cNvPr id="57" name="TextBox 56">
            <a:extLst>
              <a:ext uri="{FF2B5EF4-FFF2-40B4-BE49-F238E27FC236}">
                <a16:creationId xmlns:a16="http://schemas.microsoft.com/office/drawing/2014/main" id="{9EFD322B-FD20-2441-BE54-1C214D1C016E}"/>
              </a:ext>
            </a:extLst>
          </p:cNvPr>
          <p:cNvSpPr txBox="1"/>
          <p:nvPr/>
        </p:nvSpPr>
        <p:spPr>
          <a:xfrm>
            <a:off x="4437485" y="2351664"/>
            <a:ext cx="657552" cy="295466"/>
          </a:xfrm>
          <a:prstGeom prst="rect">
            <a:avLst/>
          </a:prstGeom>
          <a:noFill/>
        </p:spPr>
        <p:txBody>
          <a:bodyPr wrap="none" rtlCol="0">
            <a:spAutoFit/>
          </a:bodyPr>
          <a:lstStyle/>
          <a:p>
            <a:r>
              <a:rPr lang="en-US" sz="1320" dirty="0">
                <a:solidFill>
                  <a:schemeClr val="bg1"/>
                </a:solidFill>
              </a:rPr>
              <a:t>21h22</a:t>
            </a:r>
          </a:p>
        </p:txBody>
      </p:sp>
      <p:sp>
        <p:nvSpPr>
          <p:cNvPr id="58" name="TextBox 57">
            <a:extLst>
              <a:ext uri="{FF2B5EF4-FFF2-40B4-BE49-F238E27FC236}">
                <a16:creationId xmlns:a16="http://schemas.microsoft.com/office/drawing/2014/main" id="{CD380D35-C16E-7A4A-83FB-25C96679AFC1}"/>
              </a:ext>
            </a:extLst>
          </p:cNvPr>
          <p:cNvSpPr txBox="1"/>
          <p:nvPr/>
        </p:nvSpPr>
        <p:spPr>
          <a:xfrm>
            <a:off x="3047916" y="2193612"/>
            <a:ext cx="338554" cy="424732"/>
          </a:xfrm>
          <a:prstGeom prst="rect">
            <a:avLst/>
          </a:prstGeom>
          <a:noFill/>
        </p:spPr>
        <p:txBody>
          <a:bodyPr wrap="none" rtlCol="0">
            <a:spAutoFit/>
          </a:bodyPr>
          <a:lstStyle/>
          <a:p>
            <a:r>
              <a:rPr lang="en-US" sz="2160" dirty="0">
                <a:solidFill>
                  <a:schemeClr val="bg1"/>
                </a:solidFill>
              </a:rPr>
              <a:t>0</a:t>
            </a:r>
          </a:p>
        </p:txBody>
      </p:sp>
      <p:sp>
        <p:nvSpPr>
          <p:cNvPr id="59" name="TextBox 58">
            <a:extLst>
              <a:ext uri="{FF2B5EF4-FFF2-40B4-BE49-F238E27FC236}">
                <a16:creationId xmlns:a16="http://schemas.microsoft.com/office/drawing/2014/main" id="{9EAF422E-4167-AA4A-B9A0-A2371B01CA0A}"/>
              </a:ext>
            </a:extLst>
          </p:cNvPr>
          <p:cNvSpPr txBox="1"/>
          <p:nvPr/>
        </p:nvSpPr>
        <p:spPr>
          <a:xfrm>
            <a:off x="5188592" y="2223249"/>
            <a:ext cx="338554" cy="424732"/>
          </a:xfrm>
          <a:prstGeom prst="rect">
            <a:avLst/>
          </a:prstGeom>
          <a:noFill/>
        </p:spPr>
        <p:txBody>
          <a:bodyPr wrap="none" rtlCol="0">
            <a:spAutoFit/>
          </a:bodyPr>
          <a:lstStyle/>
          <a:p>
            <a:r>
              <a:rPr lang="en-US" sz="2160" dirty="0">
                <a:solidFill>
                  <a:schemeClr val="bg1"/>
                </a:solidFill>
              </a:rPr>
              <a:t>1</a:t>
            </a:r>
          </a:p>
        </p:txBody>
      </p:sp>
      <p:sp>
        <p:nvSpPr>
          <p:cNvPr id="60" name="TextBox 59">
            <a:extLst>
              <a:ext uri="{FF2B5EF4-FFF2-40B4-BE49-F238E27FC236}">
                <a16:creationId xmlns:a16="http://schemas.microsoft.com/office/drawing/2014/main" id="{DE8CCFDD-8893-9143-B6F8-6A2F538B987F}"/>
              </a:ext>
            </a:extLst>
          </p:cNvPr>
          <p:cNvSpPr txBox="1"/>
          <p:nvPr/>
        </p:nvSpPr>
        <p:spPr>
          <a:xfrm>
            <a:off x="7249277" y="2238606"/>
            <a:ext cx="338554" cy="424732"/>
          </a:xfrm>
          <a:prstGeom prst="rect">
            <a:avLst/>
          </a:prstGeom>
          <a:noFill/>
        </p:spPr>
        <p:txBody>
          <a:bodyPr wrap="none" rtlCol="0">
            <a:spAutoFit/>
          </a:bodyPr>
          <a:lstStyle/>
          <a:p>
            <a:r>
              <a:rPr lang="en-US" sz="2160" dirty="0">
                <a:solidFill>
                  <a:schemeClr val="bg1"/>
                </a:solidFill>
              </a:rPr>
              <a:t>2</a:t>
            </a:r>
          </a:p>
        </p:txBody>
      </p:sp>
      <p:sp>
        <p:nvSpPr>
          <p:cNvPr id="61" name="TextBox 60">
            <a:extLst>
              <a:ext uri="{FF2B5EF4-FFF2-40B4-BE49-F238E27FC236}">
                <a16:creationId xmlns:a16="http://schemas.microsoft.com/office/drawing/2014/main" id="{96F9F7FE-3EED-0D44-83EF-9DED0515F81D}"/>
              </a:ext>
            </a:extLst>
          </p:cNvPr>
          <p:cNvSpPr txBox="1"/>
          <p:nvPr/>
        </p:nvSpPr>
        <p:spPr>
          <a:xfrm>
            <a:off x="9375312" y="2223249"/>
            <a:ext cx="338554" cy="424732"/>
          </a:xfrm>
          <a:prstGeom prst="rect">
            <a:avLst/>
          </a:prstGeom>
          <a:noFill/>
        </p:spPr>
        <p:txBody>
          <a:bodyPr wrap="none" rtlCol="0">
            <a:spAutoFit/>
          </a:bodyPr>
          <a:lstStyle/>
          <a:p>
            <a:r>
              <a:rPr lang="en-US" sz="2160" dirty="0">
                <a:solidFill>
                  <a:schemeClr val="bg1"/>
                </a:solidFill>
              </a:rPr>
              <a:t>3</a:t>
            </a:r>
          </a:p>
        </p:txBody>
      </p:sp>
      <p:sp>
        <p:nvSpPr>
          <p:cNvPr id="62" name="TextBox 61">
            <a:extLst>
              <a:ext uri="{FF2B5EF4-FFF2-40B4-BE49-F238E27FC236}">
                <a16:creationId xmlns:a16="http://schemas.microsoft.com/office/drawing/2014/main" id="{8DB98E13-C764-D74F-ADB7-6448908DD750}"/>
              </a:ext>
            </a:extLst>
          </p:cNvPr>
          <p:cNvSpPr txBox="1"/>
          <p:nvPr/>
        </p:nvSpPr>
        <p:spPr>
          <a:xfrm>
            <a:off x="889755" y="4078225"/>
            <a:ext cx="1601721" cy="424732"/>
          </a:xfrm>
          <a:prstGeom prst="rect">
            <a:avLst/>
          </a:prstGeom>
          <a:noFill/>
        </p:spPr>
        <p:txBody>
          <a:bodyPr wrap="none" rtlCol="0">
            <a:spAutoFit/>
          </a:bodyPr>
          <a:lstStyle/>
          <a:p>
            <a:r>
              <a:rPr lang="en-US" sz="2160" dirty="0">
                <a:solidFill>
                  <a:schemeClr val="bg1"/>
                </a:solidFill>
              </a:rPr>
              <a:t>4 (first turn)</a:t>
            </a:r>
          </a:p>
        </p:txBody>
      </p:sp>
      <p:sp>
        <p:nvSpPr>
          <p:cNvPr id="63" name="TextBox 62">
            <a:extLst>
              <a:ext uri="{FF2B5EF4-FFF2-40B4-BE49-F238E27FC236}">
                <a16:creationId xmlns:a16="http://schemas.microsoft.com/office/drawing/2014/main" id="{765CFC59-3F5C-6A47-846F-0667A6D46433}"/>
              </a:ext>
            </a:extLst>
          </p:cNvPr>
          <p:cNvSpPr txBox="1"/>
          <p:nvPr/>
        </p:nvSpPr>
        <p:spPr>
          <a:xfrm>
            <a:off x="3025397" y="4090645"/>
            <a:ext cx="338554" cy="424732"/>
          </a:xfrm>
          <a:prstGeom prst="rect">
            <a:avLst/>
          </a:prstGeom>
          <a:noFill/>
        </p:spPr>
        <p:txBody>
          <a:bodyPr wrap="none" rtlCol="0">
            <a:spAutoFit/>
          </a:bodyPr>
          <a:lstStyle/>
          <a:p>
            <a:r>
              <a:rPr lang="en-US" sz="2160" dirty="0">
                <a:solidFill>
                  <a:schemeClr val="bg1"/>
                </a:solidFill>
              </a:rPr>
              <a:t>5</a:t>
            </a:r>
          </a:p>
        </p:txBody>
      </p:sp>
      <p:sp>
        <p:nvSpPr>
          <p:cNvPr id="64" name="TextBox 63">
            <a:extLst>
              <a:ext uri="{FF2B5EF4-FFF2-40B4-BE49-F238E27FC236}">
                <a16:creationId xmlns:a16="http://schemas.microsoft.com/office/drawing/2014/main" id="{86761052-1808-2945-97E6-F18557A42FA1}"/>
              </a:ext>
            </a:extLst>
          </p:cNvPr>
          <p:cNvSpPr txBox="1"/>
          <p:nvPr/>
        </p:nvSpPr>
        <p:spPr>
          <a:xfrm>
            <a:off x="5132606" y="4078225"/>
            <a:ext cx="338554" cy="424732"/>
          </a:xfrm>
          <a:prstGeom prst="rect">
            <a:avLst/>
          </a:prstGeom>
          <a:noFill/>
        </p:spPr>
        <p:txBody>
          <a:bodyPr wrap="none" rtlCol="0">
            <a:spAutoFit/>
          </a:bodyPr>
          <a:lstStyle/>
          <a:p>
            <a:r>
              <a:rPr lang="en-US" sz="2160" dirty="0">
                <a:solidFill>
                  <a:schemeClr val="bg1"/>
                </a:solidFill>
              </a:rPr>
              <a:t>6</a:t>
            </a:r>
          </a:p>
        </p:txBody>
      </p:sp>
      <p:sp>
        <p:nvSpPr>
          <p:cNvPr id="65" name="TextBox 64">
            <a:extLst>
              <a:ext uri="{FF2B5EF4-FFF2-40B4-BE49-F238E27FC236}">
                <a16:creationId xmlns:a16="http://schemas.microsoft.com/office/drawing/2014/main" id="{BFFD762F-C22D-D841-B7FF-620306B5CD65}"/>
              </a:ext>
            </a:extLst>
          </p:cNvPr>
          <p:cNvSpPr txBox="1"/>
          <p:nvPr/>
        </p:nvSpPr>
        <p:spPr>
          <a:xfrm>
            <a:off x="7306136" y="4106915"/>
            <a:ext cx="338554" cy="424732"/>
          </a:xfrm>
          <a:prstGeom prst="rect">
            <a:avLst/>
          </a:prstGeom>
          <a:noFill/>
        </p:spPr>
        <p:txBody>
          <a:bodyPr wrap="none" rtlCol="0">
            <a:spAutoFit/>
          </a:bodyPr>
          <a:lstStyle/>
          <a:p>
            <a:r>
              <a:rPr lang="en-US" sz="2160" dirty="0">
                <a:solidFill>
                  <a:schemeClr val="bg1"/>
                </a:solidFill>
              </a:rPr>
              <a:t>7</a:t>
            </a:r>
          </a:p>
        </p:txBody>
      </p:sp>
      <p:sp>
        <p:nvSpPr>
          <p:cNvPr id="66" name="TextBox 65">
            <a:extLst>
              <a:ext uri="{FF2B5EF4-FFF2-40B4-BE49-F238E27FC236}">
                <a16:creationId xmlns:a16="http://schemas.microsoft.com/office/drawing/2014/main" id="{8435EDC8-2173-D24C-86C6-D4AE8DC59797}"/>
              </a:ext>
            </a:extLst>
          </p:cNvPr>
          <p:cNvSpPr txBox="1"/>
          <p:nvPr/>
        </p:nvSpPr>
        <p:spPr>
          <a:xfrm>
            <a:off x="9396283" y="4078225"/>
            <a:ext cx="338554" cy="424732"/>
          </a:xfrm>
          <a:prstGeom prst="rect">
            <a:avLst/>
          </a:prstGeom>
          <a:noFill/>
        </p:spPr>
        <p:txBody>
          <a:bodyPr wrap="none" rtlCol="0">
            <a:spAutoFit/>
          </a:bodyPr>
          <a:lstStyle/>
          <a:p>
            <a:r>
              <a:rPr lang="en-US" sz="2160" dirty="0">
                <a:solidFill>
                  <a:schemeClr val="bg1"/>
                </a:solidFill>
              </a:rPr>
              <a:t>8</a:t>
            </a:r>
          </a:p>
        </p:txBody>
      </p:sp>
      <p:sp>
        <p:nvSpPr>
          <p:cNvPr id="67" name="TextBox 66">
            <a:extLst>
              <a:ext uri="{FF2B5EF4-FFF2-40B4-BE49-F238E27FC236}">
                <a16:creationId xmlns:a16="http://schemas.microsoft.com/office/drawing/2014/main" id="{CEF79E57-EDE5-3E49-80C2-095C866C5320}"/>
              </a:ext>
            </a:extLst>
          </p:cNvPr>
          <p:cNvSpPr txBox="1"/>
          <p:nvPr/>
        </p:nvSpPr>
        <p:spPr>
          <a:xfrm>
            <a:off x="907592" y="5930051"/>
            <a:ext cx="338554" cy="424732"/>
          </a:xfrm>
          <a:prstGeom prst="rect">
            <a:avLst/>
          </a:prstGeom>
          <a:noFill/>
        </p:spPr>
        <p:txBody>
          <a:bodyPr wrap="none" rtlCol="0">
            <a:spAutoFit/>
          </a:bodyPr>
          <a:lstStyle/>
          <a:p>
            <a:r>
              <a:rPr lang="en-US" sz="2160" dirty="0">
                <a:solidFill>
                  <a:schemeClr val="bg1"/>
                </a:solidFill>
              </a:rPr>
              <a:t>9</a:t>
            </a:r>
          </a:p>
        </p:txBody>
      </p:sp>
      <p:sp>
        <p:nvSpPr>
          <p:cNvPr id="68" name="TextBox 67">
            <a:extLst>
              <a:ext uri="{FF2B5EF4-FFF2-40B4-BE49-F238E27FC236}">
                <a16:creationId xmlns:a16="http://schemas.microsoft.com/office/drawing/2014/main" id="{AAD6122C-B95B-724A-B353-70ECA068940F}"/>
              </a:ext>
            </a:extLst>
          </p:cNvPr>
          <p:cNvSpPr txBox="1"/>
          <p:nvPr/>
        </p:nvSpPr>
        <p:spPr>
          <a:xfrm>
            <a:off x="2989374" y="5930051"/>
            <a:ext cx="1879041" cy="424732"/>
          </a:xfrm>
          <a:prstGeom prst="rect">
            <a:avLst/>
          </a:prstGeom>
          <a:noFill/>
        </p:spPr>
        <p:txBody>
          <a:bodyPr wrap="none" rtlCol="0">
            <a:spAutoFit/>
          </a:bodyPr>
          <a:lstStyle/>
          <a:p>
            <a:r>
              <a:rPr lang="en-US" sz="2160" dirty="0">
                <a:solidFill>
                  <a:schemeClr val="bg1"/>
                </a:solidFill>
              </a:rPr>
              <a:t>10 (few turns)</a:t>
            </a:r>
          </a:p>
        </p:txBody>
      </p:sp>
      <p:sp>
        <p:nvSpPr>
          <p:cNvPr id="69" name="TextBox 68">
            <a:extLst>
              <a:ext uri="{FF2B5EF4-FFF2-40B4-BE49-F238E27FC236}">
                <a16:creationId xmlns:a16="http://schemas.microsoft.com/office/drawing/2014/main" id="{C69BD769-23C0-1947-BD20-8C03D3AEFAC7}"/>
              </a:ext>
            </a:extLst>
          </p:cNvPr>
          <p:cNvSpPr txBox="1"/>
          <p:nvPr/>
        </p:nvSpPr>
        <p:spPr>
          <a:xfrm>
            <a:off x="5121919" y="5896099"/>
            <a:ext cx="471860" cy="424732"/>
          </a:xfrm>
          <a:prstGeom prst="rect">
            <a:avLst/>
          </a:prstGeom>
          <a:noFill/>
        </p:spPr>
        <p:txBody>
          <a:bodyPr wrap="none" rtlCol="0">
            <a:spAutoFit/>
          </a:bodyPr>
          <a:lstStyle/>
          <a:p>
            <a:r>
              <a:rPr lang="en-US" sz="2160" dirty="0">
                <a:solidFill>
                  <a:schemeClr val="bg1"/>
                </a:solidFill>
              </a:rPr>
              <a:t>11</a:t>
            </a:r>
          </a:p>
        </p:txBody>
      </p:sp>
      <p:sp>
        <p:nvSpPr>
          <p:cNvPr id="70" name="TextBox 69">
            <a:extLst>
              <a:ext uri="{FF2B5EF4-FFF2-40B4-BE49-F238E27FC236}">
                <a16:creationId xmlns:a16="http://schemas.microsoft.com/office/drawing/2014/main" id="{63703F5D-3DC3-3F42-A65D-ECC5180CAA7D}"/>
              </a:ext>
            </a:extLst>
          </p:cNvPr>
          <p:cNvSpPr txBox="1"/>
          <p:nvPr/>
        </p:nvSpPr>
        <p:spPr>
          <a:xfrm>
            <a:off x="7256568" y="5897165"/>
            <a:ext cx="492443" cy="424732"/>
          </a:xfrm>
          <a:prstGeom prst="rect">
            <a:avLst/>
          </a:prstGeom>
          <a:noFill/>
        </p:spPr>
        <p:txBody>
          <a:bodyPr wrap="none" rtlCol="0">
            <a:spAutoFit/>
          </a:bodyPr>
          <a:lstStyle/>
          <a:p>
            <a:r>
              <a:rPr lang="en-US" sz="2160" dirty="0">
                <a:solidFill>
                  <a:schemeClr val="bg1"/>
                </a:solidFill>
              </a:rPr>
              <a:t>12</a:t>
            </a:r>
          </a:p>
        </p:txBody>
      </p:sp>
      <p:sp>
        <p:nvSpPr>
          <p:cNvPr id="71" name="TextBox 70">
            <a:extLst>
              <a:ext uri="{FF2B5EF4-FFF2-40B4-BE49-F238E27FC236}">
                <a16:creationId xmlns:a16="http://schemas.microsoft.com/office/drawing/2014/main" id="{E312EB16-8CED-9848-B8CE-9C5A30AC3215}"/>
              </a:ext>
            </a:extLst>
          </p:cNvPr>
          <p:cNvSpPr txBox="1"/>
          <p:nvPr/>
        </p:nvSpPr>
        <p:spPr>
          <a:xfrm>
            <a:off x="9491926" y="5590307"/>
            <a:ext cx="1770036" cy="4247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2160" dirty="0">
                <a:solidFill>
                  <a:schemeClr val="bg2">
                    <a:lumMod val="75000"/>
                  </a:schemeClr>
                </a:solidFill>
              </a:rPr>
              <a:t>Stored beam</a:t>
            </a:r>
          </a:p>
        </p:txBody>
      </p:sp>
      <p:cxnSp>
        <p:nvCxnSpPr>
          <p:cNvPr id="73" name="Straight Arrow Connector 72">
            <a:extLst>
              <a:ext uri="{FF2B5EF4-FFF2-40B4-BE49-F238E27FC236}">
                <a16:creationId xmlns:a16="http://schemas.microsoft.com/office/drawing/2014/main" id="{2F631FC3-2AB4-224B-B3B3-2D173135DA02}"/>
              </a:ext>
            </a:extLst>
          </p:cNvPr>
          <p:cNvCxnSpPr/>
          <p:nvPr/>
        </p:nvCxnSpPr>
        <p:spPr>
          <a:xfrm>
            <a:off x="2964694" y="897425"/>
            <a:ext cx="0" cy="17105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A636DC2-8D5A-1147-95A8-FBE443985088}"/>
              </a:ext>
            </a:extLst>
          </p:cNvPr>
          <p:cNvCxnSpPr>
            <a:cxnSpLocks/>
          </p:cNvCxnSpPr>
          <p:nvPr/>
        </p:nvCxnSpPr>
        <p:spPr>
          <a:xfrm>
            <a:off x="1102834" y="2659932"/>
            <a:ext cx="169603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35BDFD4-B37A-2642-B8CC-F806DD495A1A}"/>
              </a:ext>
            </a:extLst>
          </p:cNvPr>
          <p:cNvSpPr txBox="1"/>
          <p:nvPr/>
        </p:nvSpPr>
        <p:spPr>
          <a:xfrm>
            <a:off x="889035" y="857574"/>
            <a:ext cx="1455851" cy="1200329"/>
          </a:xfrm>
          <a:prstGeom prst="rect">
            <a:avLst/>
          </a:prstGeom>
          <a:noFill/>
        </p:spPr>
        <p:txBody>
          <a:bodyPr wrap="square" rtlCol="0">
            <a:spAutoFit/>
          </a:bodyPr>
          <a:lstStyle/>
          <a:p>
            <a:r>
              <a:rPr lang="en-US" dirty="0" err="1"/>
              <a:t>Sextupoles</a:t>
            </a:r>
            <a:r>
              <a:rPr lang="en-US" dirty="0"/>
              <a:t> and octupoles </a:t>
            </a:r>
            <a:r>
              <a:rPr lang="en-US" b="1" dirty="0">
                <a:solidFill>
                  <a:schemeClr val="bg2"/>
                </a:solidFill>
              </a:rPr>
              <a:t>ON</a:t>
            </a:r>
          </a:p>
        </p:txBody>
      </p:sp>
      <p:sp>
        <p:nvSpPr>
          <p:cNvPr id="6" name="TextBox 5">
            <a:extLst>
              <a:ext uri="{FF2B5EF4-FFF2-40B4-BE49-F238E27FC236}">
                <a16:creationId xmlns:a16="http://schemas.microsoft.com/office/drawing/2014/main" id="{799DC69D-B7F6-4A44-BB7A-171FB457B4B8}"/>
              </a:ext>
            </a:extLst>
          </p:cNvPr>
          <p:cNvSpPr txBox="1"/>
          <p:nvPr/>
        </p:nvSpPr>
        <p:spPr>
          <a:xfrm>
            <a:off x="7434676" y="1328745"/>
            <a:ext cx="1716931" cy="646331"/>
          </a:xfrm>
          <a:prstGeom prst="rect">
            <a:avLst/>
          </a:prstGeom>
          <a:noFill/>
        </p:spPr>
        <p:txBody>
          <a:bodyPr wrap="square" rtlCol="0">
            <a:spAutoFit/>
          </a:bodyPr>
          <a:lstStyle/>
          <a:p>
            <a:r>
              <a:rPr lang="en-US" dirty="0">
                <a:solidFill>
                  <a:schemeClr val="bg1">
                    <a:lumMod val="95000"/>
                  </a:schemeClr>
                </a:solidFill>
              </a:rPr>
              <a:t>DATA </a:t>
            </a:r>
          </a:p>
          <a:p>
            <a:r>
              <a:rPr lang="en-US" dirty="0">
                <a:solidFill>
                  <a:schemeClr val="bg1">
                    <a:lumMod val="95000"/>
                  </a:schemeClr>
                </a:solidFill>
              </a:rPr>
              <a:t>October 2018</a:t>
            </a:r>
          </a:p>
        </p:txBody>
      </p:sp>
      <p:sp>
        <p:nvSpPr>
          <p:cNvPr id="7" name="Rectangle 6">
            <a:extLst>
              <a:ext uri="{FF2B5EF4-FFF2-40B4-BE49-F238E27FC236}">
                <a16:creationId xmlns:a16="http://schemas.microsoft.com/office/drawing/2014/main" id="{6484E68D-3206-3647-A285-C24ACA79DD85}"/>
              </a:ext>
            </a:extLst>
          </p:cNvPr>
          <p:cNvSpPr/>
          <p:nvPr/>
        </p:nvSpPr>
        <p:spPr>
          <a:xfrm>
            <a:off x="6665866" y="6418078"/>
            <a:ext cx="3068971" cy="369332"/>
          </a:xfrm>
          <a:prstGeom prst="rect">
            <a:avLst/>
          </a:prstGeom>
        </p:spPr>
        <p:txBody>
          <a:bodyPr wrap="square">
            <a:spAutoFit/>
          </a:bodyPr>
          <a:lstStyle/>
          <a:p>
            <a:r>
              <a:rPr lang="fr-FR" sz="1100" dirty="0" err="1">
                <a:latin typeface="ArialUnicodeMS" panose="020B0604020202020204" pitchFamily="34" charset="-128"/>
                <a:ea typeface="ArialUnicodeMS" panose="020B0604020202020204" pitchFamily="34" charset="-128"/>
              </a:rPr>
              <a:t>Preparation</a:t>
            </a:r>
            <a:r>
              <a:rPr lang="fr-FR" sz="1100" dirty="0">
                <a:latin typeface="ArialUnicodeMS" panose="020B0604020202020204" pitchFamily="34" charset="-128"/>
                <a:ea typeface="ArialUnicodeMS" panose="020B0604020202020204" pitchFamily="34" charset="-128"/>
              </a:rPr>
              <a:t> of the EBS </a:t>
            </a:r>
            <a:r>
              <a:rPr lang="fr-FR" sz="1100" dirty="0" err="1">
                <a:latin typeface="ArialUnicodeMS" panose="020B0604020202020204" pitchFamily="34" charset="-128"/>
                <a:ea typeface="ArialUnicodeMS" panose="020B0604020202020204" pitchFamily="34" charset="-128"/>
              </a:rPr>
              <a:t>beam</a:t>
            </a:r>
            <a:r>
              <a:rPr lang="fr-FR" sz="1100" dirty="0">
                <a:latin typeface="ArialUnicodeMS" panose="020B0604020202020204" pitchFamily="34" charset="-128"/>
                <a:ea typeface="ArialUnicodeMS" panose="020B0604020202020204" pitchFamily="34" charset="-128"/>
              </a:rPr>
              <a:t> </a:t>
            </a:r>
            <a:r>
              <a:rPr lang="fr-FR" sz="1100" dirty="0" err="1">
                <a:latin typeface="ArialUnicodeMS" panose="020B0604020202020204" pitchFamily="34" charset="-128"/>
                <a:ea typeface="ArialUnicodeMS" panose="020B0604020202020204" pitchFamily="34" charset="-128"/>
              </a:rPr>
              <a:t>commissioning</a:t>
            </a:r>
            <a:r>
              <a:rPr lang="fr-FR" sz="1100" dirty="0">
                <a:latin typeface="ArialUnicodeMS" panose="020B0604020202020204" pitchFamily="34" charset="-128"/>
                <a:ea typeface="ArialUnicodeMS" panose="020B0604020202020204" pitchFamily="34" charset="-128"/>
              </a:rPr>
              <a:t> </a:t>
            </a:r>
            <a:endParaRPr lang="fr-FR" sz="500" dirty="0"/>
          </a:p>
          <a:p>
            <a:r>
              <a:rPr lang="fr-FR" sz="700" dirty="0">
                <a:latin typeface="Helvetica" pitchFamily="2" charset="0"/>
              </a:rPr>
              <a:t>S M </a:t>
            </a:r>
            <a:r>
              <a:rPr lang="fr-FR" sz="700" dirty="0" err="1">
                <a:latin typeface="Helvetica" pitchFamily="2" charset="0"/>
              </a:rPr>
              <a:t>Liuzzo</a:t>
            </a:r>
            <a:r>
              <a:rPr lang="fr-FR" sz="700" dirty="0">
                <a:latin typeface="Helvetica" pitchFamily="2" charset="0"/>
              </a:rPr>
              <a:t> </a:t>
            </a:r>
            <a:r>
              <a:rPr lang="fr-FR" sz="700" i="1" dirty="0">
                <a:latin typeface="Helvetica" pitchFamily="2" charset="0"/>
              </a:rPr>
              <a:t>et al </a:t>
            </a:r>
            <a:r>
              <a:rPr lang="fr-FR" sz="700" dirty="0">
                <a:latin typeface="Helvetica" pitchFamily="2" charset="0"/>
              </a:rPr>
              <a:t>2019 </a:t>
            </a:r>
            <a:r>
              <a:rPr lang="fr-FR" sz="700" i="1" dirty="0">
                <a:latin typeface="Helvetica" pitchFamily="2" charset="0"/>
              </a:rPr>
              <a:t>J. Phys.: </a:t>
            </a:r>
            <a:r>
              <a:rPr lang="fr-FR" sz="700" i="1" dirty="0" err="1">
                <a:latin typeface="Helvetica" pitchFamily="2" charset="0"/>
              </a:rPr>
              <a:t>Conf</a:t>
            </a:r>
            <a:r>
              <a:rPr lang="fr-FR" sz="700" i="1" dirty="0">
                <a:latin typeface="Helvetica" pitchFamily="2" charset="0"/>
              </a:rPr>
              <a:t>. </a:t>
            </a:r>
            <a:r>
              <a:rPr lang="fr-FR" sz="700" i="1" dirty="0" err="1">
                <a:latin typeface="Helvetica" pitchFamily="2" charset="0"/>
              </a:rPr>
              <a:t>Ser</a:t>
            </a:r>
            <a:r>
              <a:rPr lang="fr-FR" sz="700" i="1" dirty="0">
                <a:latin typeface="Helvetica" pitchFamily="2" charset="0"/>
              </a:rPr>
              <a:t>. </a:t>
            </a:r>
            <a:r>
              <a:rPr lang="fr-FR" sz="700" b="1" dirty="0">
                <a:latin typeface="Helvetica" pitchFamily="2" charset="0"/>
              </a:rPr>
              <a:t>1350 </a:t>
            </a:r>
            <a:r>
              <a:rPr lang="fr-FR" sz="700" dirty="0">
                <a:latin typeface="Helvetica" pitchFamily="2" charset="0"/>
              </a:rPr>
              <a:t>012022 </a:t>
            </a:r>
            <a:endParaRPr lang="fr-FR" sz="700" dirty="0"/>
          </a:p>
        </p:txBody>
      </p:sp>
    </p:spTree>
    <p:extLst>
      <p:ext uri="{BB962C8B-B14F-4D97-AF65-F5344CB8AC3E}">
        <p14:creationId xmlns:p14="http://schemas.microsoft.com/office/powerpoint/2010/main" val="22103498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CC34D7B-9C50-FE47-9E13-3D9AA22CC5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3030" y="602729"/>
            <a:ext cx="4619088" cy="3012626"/>
          </a:xfrm>
          <a:prstGeom prst="rect">
            <a:avLst/>
          </a:prstGeom>
        </p:spPr>
      </p:pic>
      <p:sp>
        <p:nvSpPr>
          <p:cNvPr id="2" name="Title 1"/>
          <p:cNvSpPr>
            <a:spLocks noGrp="1"/>
          </p:cNvSpPr>
          <p:nvPr>
            <p:ph type="title"/>
          </p:nvPr>
        </p:nvSpPr>
        <p:spPr/>
        <p:txBody>
          <a:bodyPr/>
          <a:lstStyle/>
          <a:p>
            <a:r>
              <a:rPr lang="en-US" dirty="0"/>
              <a:t>low intensity tuning (phase 1)</a:t>
            </a:r>
          </a:p>
        </p:txBody>
      </p:sp>
      <p:sp>
        <p:nvSpPr>
          <p:cNvPr id="3" name="Content Placeholder 2"/>
          <p:cNvSpPr>
            <a:spLocks noGrp="1"/>
          </p:cNvSpPr>
          <p:nvPr>
            <p:ph idx="1"/>
          </p:nvPr>
        </p:nvSpPr>
        <p:spPr>
          <a:xfrm>
            <a:off x="6143031" y="3771929"/>
            <a:ext cx="5011171" cy="2592288"/>
          </a:xfrm>
        </p:spPr>
        <p:txBody>
          <a:bodyPr/>
          <a:lstStyle/>
          <a:p>
            <a:pPr>
              <a:spcAft>
                <a:spcPts val="0"/>
              </a:spcAft>
            </a:pPr>
            <a:r>
              <a:rPr lang="en-US" sz="1920" b="0" dirty="0">
                <a:solidFill>
                  <a:schemeClr val="accent1"/>
                </a:solidFill>
              </a:rPr>
              <a:t>Response matrix (ORM) measurements is used for:</a:t>
            </a:r>
          </a:p>
          <a:p>
            <a:pPr marL="342900" indent="-342900">
              <a:spcAft>
                <a:spcPts val="0"/>
              </a:spcAft>
              <a:buFontTx/>
              <a:buChar char="-"/>
            </a:pPr>
            <a:r>
              <a:rPr lang="en-US" sz="1920" b="0" dirty="0">
                <a:solidFill>
                  <a:schemeClr val="accent1"/>
                </a:solidFill>
              </a:rPr>
              <a:t>Precise orbit control (full, not compulsory)</a:t>
            </a:r>
          </a:p>
          <a:p>
            <a:pPr marL="342900" indent="-342900">
              <a:spcAft>
                <a:spcPts val="0"/>
              </a:spcAft>
              <a:buFontTx/>
              <a:buChar char="-"/>
            </a:pPr>
            <a:r>
              <a:rPr lang="en-US" sz="1920" b="0" dirty="0">
                <a:solidFill>
                  <a:schemeClr val="accent1"/>
                </a:solidFill>
              </a:rPr>
              <a:t>Optics and coupling tuning (partial)</a:t>
            </a:r>
          </a:p>
          <a:p>
            <a:pPr marL="342900" indent="-342900">
              <a:spcAft>
                <a:spcPts val="0"/>
              </a:spcAft>
              <a:buFontTx/>
              <a:buChar char="-"/>
            </a:pPr>
            <a:r>
              <a:rPr lang="en-US" sz="1920" b="0" dirty="0">
                <a:solidFill>
                  <a:schemeClr val="accent1"/>
                </a:solidFill>
              </a:rPr>
              <a:t>Check magnet calibrations</a:t>
            </a:r>
          </a:p>
          <a:p>
            <a:pPr>
              <a:spcAft>
                <a:spcPts val="0"/>
              </a:spcAft>
            </a:pPr>
            <a:r>
              <a:rPr lang="en-US" sz="1920" b="0" dirty="0">
                <a:solidFill>
                  <a:schemeClr val="accent1"/>
                </a:solidFill>
              </a:rPr>
              <a:t>It is possible to use AC steerers for a fast partial response measurement. </a:t>
            </a:r>
            <a:r>
              <a:rPr lang="en-US" sz="1920" b="0" dirty="0">
                <a:solidFill>
                  <a:schemeClr val="accent1">
                    <a:lumMod val="20000"/>
                    <a:lumOff val="80000"/>
                  </a:schemeClr>
                </a:solidFill>
              </a:rPr>
              <a:t>At ESRF this was only possible after the initial SLOW measurements, for calibration.</a:t>
            </a:r>
            <a:endParaRPr lang="en-GB" sz="1920" b="0" dirty="0">
              <a:solidFill>
                <a:schemeClr val="accent1">
                  <a:lumMod val="20000"/>
                  <a:lumOff val="80000"/>
                </a:schemeClr>
              </a:solidFill>
            </a:endParaRPr>
          </a:p>
        </p:txBody>
      </p:sp>
      <p:sp>
        <p:nvSpPr>
          <p:cNvPr id="5" name="Footer Placeholder 4"/>
          <p:cNvSpPr>
            <a:spLocks noGrp="1"/>
          </p:cNvSpPr>
          <p:nvPr>
            <p:ph type="ftr" sz="quarter" idx="12"/>
          </p:nvPr>
        </p:nvSpPr>
        <p:spPr/>
        <p:txBody>
          <a:bodyPr/>
          <a:lstStyle/>
          <a:p>
            <a:r>
              <a:rPr lang="en-US"/>
              <a:t>FCC week | Paris | June 2022 | S.M.Liuzzo et al.</a:t>
            </a:r>
            <a:endParaRPr lang="en-US" dirty="0"/>
          </a:p>
        </p:txBody>
      </p:sp>
      <p:sp>
        <p:nvSpPr>
          <p:cNvPr id="8" name="Rectangle 7"/>
          <p:cNvSpPr/>
          <p:nvPr/>
        </p:nvSpPr>
        <p:spPr>
          <a:xfrm>
            <a:off x="1482240" y="947324"/>
            <a:ext cx="4283236" cy="3046988"/>
          </a:xfrm>
          <a:prstGeom prst="rect">
            <a:avLst/>
          </a:prstGeom>
        </p:spPr>
        <p:txBody>
          <a:bodyPr wrap="square">
            <a:spAutoFit/>
          </a:bodyPr>
          <a:lstStyle/>
          <a:p>
            <a:r>
              <a:rPr lang="en-US" sz="2160" b="1" dirty="0">
                <a:solidFill>
                  <a:schemeClr val="accent1"/>
                </a:solidFill>
              </a:rPr>
              <a:t>Optics tuning/correction </a:t>
            </a:r>
          </a:p>
          <a:p>
            <a:pPr marL="342900" indent="-342900">
              <a:buFont typeface="Arial" panose="020B0604020202020204" pitchFamily="34" charset="0"/>
              <a:buChar char="•"/>
            </a:pPr>
            <a:r>
              <a:rPr lang="en-US" sz="2160" dirty="0">
                <a:solidFill>
                  <a:schemeClr val="accent1"/>
                </a:solidFill>
              </a:rPr>
              <a:t>response matrix</a:t>
            </a:r>
          </a:p>
          <a:p>
            <a:pPr marL="342900" indent="-342900">
              <a:buFont typeface="Arial" panose="020B0604020202020204" pitchFamily="34" charset="0"/>
              <a:buChar char="•"/>
            </a:pPr>
            <a:r>
              <a:rPr lang="en-US" sz="2160" dirty="0">
                <a:solidFill>
                  <a:schemeClr val="accent1"/>
                </a:solidFill>
              </a:rPr>
              <a:t>beam-based alignment </a:t>
            </a:r>
          </a:p>
          <a:p>
            <a:pPr marL="342900" indent="-342900">
              <a:buFont typeface="Arial" panose="020B0604020202020204" pitchFamily="34" charset="0"/>
              <a:buChar char="•"/>
            </a:pPr>
            <a:r>
              <a:rPr lang="en-US" sz="2160" dirty="0">
                <a:solidFill>
                  <a:schemeClr val="accent1"/>
                </a:solidFill>
              </a:rPr>
              <a:t>tune working point </a:t>
            </a:r>
          </a:p>
          <a:p>
            <a:pPr marL="342900" indent="-342900">
              <a:buFont typeface="Arial" panose="020B0604020202020204" pitchFamily="34" charset="0"/>
              <a:buChar char="•"/>
            </a:pPr>
            <a:r>
              <a:rPr lang="en-US" sz="2160" dirty="0">
                <a:solidFill>
                  <a:schemeClr val="accent1"/>
                </a:solidFill>
              </a:rPr>
              <a:t>emittances</a:t>
            </a:r>
          </a:p>
          <a:p>
            <a:pPr marL="342900" indent="-342900">
              <a:buFont typeface="Arial" panose="020B0604020202020204" pitchFamily="34" charset="0"/>
              <a:buChar char="•"/>
            </a:pPr>
            <a:r>
              <a:rPr lang="en-US" sz="2160" dirty="0">
                <a:solidFill>
                  <a:schemeClr val="accent1"/>
                </a:solidFill>
              </a:rPr>
              <a:t>chromaticity</a:t>
            </a:r>
          </a:p>
          <a:p>
            <a:pPr marL="342900" indent="-342900">
              <a:buFont typeface="Arial" panose="020B0604020202020204" pitchFamily="34" charset="0"/>
              <a:buChar char="•"/>
            </a:pPr>
            <a:r>
              <a:rPr lang="en-US" sz="2160" dirty="0">
                <a:solidFill>
                  <a:schemeClr val="accent1"/>
                </a:solidFill>
              </a:rPr>
              <a:t>dynamic apertures</a:t>
            </a:r>
          </a:p>
          <a:p>
            <a:pPr marL="342900" indent="-342900">
              <a:buFont typeface="Arial" panose="020B0604020202020204" pitchFamily="34" charset="0"/>
              <a:buChar char="•"/>
            </a:pPr>
            <a:r>
              <a:rPr lang="en-US" sz="2160" dirty="0">
                <a:solidFill>
                  <a:schemeClr val="accent1"/>
                </a:solidFill>
              </a:rPr>
              <a:t>specific optics tuning </a:t>
            </a:r>
            <a:r>
              <a:rPr lang="en-US" sz="1920" dirty="0">
                <a:solidFill>
                  <a:schemeClr val="accent1"/>
                </a:solidFill>
              </a:rPr>
              <a:t>(ex: phase advance between </a:t>
            </a:r>
            <a:r>
              <a:rPr lang="en-US" sz="1920" dirty="0" err="1">
                <a:solidFill>
                  <a:schemeClr val="accent1"/>
                </a:solidFill>
              </a:rPr>
              <a:t>sextupoles</a:t>
            </a:r>
            <a:r>
              <a:rPr lang="en-US" sz="1920" dirty="0">
                <a:solidFill>
                  <a:schemeClr val="accent1"/>
                </a:solidFill>
              </a:rPr>
              <a:t>)</a:t>
            </a:r>
          </a:p>
        </p:txBody>
      </p:sp>
      <p:sp>
        <p:nvSpPr>
          <p:cNvPr id="4" name="Slide Number Placeholder 3">
            <a:extLst>
              <a:ext uri="{FF2B5EF4-FFF2-40B4-BE49-F238E27FC236}">
                <a16:creationId xmlns:a16="http://schemas.microsoft.com/office/drawing/2014/main" id="{B0F454F3-1884-5840-9E4A-E21EDF00F4F3}"/>
              </a:ext>
            </a:extLst>
          </p:cNvPr>
          <p:cNvSpPr>
            <a:spLocks noGrp="1"/>
          </p:cNvSpPr>
          <p:nvPr>
            <p:ph type="sldNum" sz="quarter" idx="11"/>
          </p:nvPr>
        </p:nvSpPr>
        <p:spPr/>
        <p:txBody>
          <a:bodyPr/>
          <a:lstStyle/>
          <a:p>
            <a:r>
              <a:rPr lang="en-US" noProof="0"/>
              <a:t>Page </a:t>
            </a:r>
            <a:fld id="{733122C9-A0B9-462F-8757-0847AD287B63}" type="slidenum">
              <a:rPr lang="en-US" noProof="0" smtClean="0"/>
              <a:pPr/>
              <a:t>33</a:t>
            </a:fld>
            <a:endParaRPr lang="en-US" noProof="0"/>
          </a:p>
        </p:txBody>
      </p:sp>
      <p:sp>
        <p:nvSpPr>
          <p:cNvPr id="9" name="Rounded Rectangle 8">
            <a:extLst>
              <a:ext uri="{FF2B5EF4-FFF2-40B4-BE49-F238E27FC236}">
                <a16:creationId xmlns:a16="http://schemas.microsoft.com/office/drawing/2014/main" id="{54CF06D7-B808-F14F-9708-1811D16CF406}"/>
              </a:ext>
            </a:extLst>
          </p:cNvPr>
          <p:cNvSpPr/>
          <p:nvPr/>
        </p:nvSpPr>
        <p:spPr>
          <a:xfrm>
            <a:off x="1828123" y="1676843"/>
            <a:ext cx="2899725" cy="311997"/>
          </a:xfrm>
          <a:prstGeom prst="roundRect">
            <a:avLst/>
          </a:prstGeom>
          <a:solidFill>
            <a:schemeClr val="bg1">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9F41BE6-3063-4546-BFB8-04039E49580C}"/>
              </a:ext>
            </a:extLst>
          </p:cNvPr>
          <p:cNvSpPr txBox="1"/>
          <p:nvPr/>
        </p:nvSpPr>
        <p:spPr>
          <a:xfrm>
            <a:off x="1810819" y="4238557"/>
            <a:ext cx="3744416" cy="2000548"/>
          </a:xfrm>
          <a:prstGeom prst="rect">
            <a:avLst/>
          </a:prstGeom>
          <a:noFill/>
        </p:spPr>
        <p:txBody>
          <a:bodyPr wrap="square" rtlCol="0">
            <a:spAutoFit/>
          </a:bodyPr>
          <a:lstStyle/>
          <a:p>
            <a:r>
              <a:rPr lang="en-US" sz="1600" dirty="0"/>
              <a:t>Separated simulations for BBA, DA and special tunings.</a:t>
            </a:r>
          </a:p>
          <a:p>
            <a:endParaRPr lang="en-US" sz="1600" dirty="0"/>
          </a:p>
          <a:p>
            <a:r>
              <a:rPr lang="en-US" sz="1600" dirty="0"/>
              <a:t>For BBA in the tuning loop we assume it is possible by reducing BPM offsets from 500 to 50 um. </a:t>
            </a:r>
            <a:r>
              <a:rPr lang="en-US" sz="1200" dirty="0"/>
              <a:t>(not as trivial as it sounds, as changing the offset the orbit has to be re-corrected)</a:t>
            </a:r>
            <a:endParaRPr lang="en-US" sz="1600" dirty="0"/>
          </a:p>
        </p:txBody>
      </p:sp>
      <p:sp>
        <p:nvSpPr>
          <p:cNvPr id="10" name="Rounded Rectangle 9">
            <a:extLst>
              <a:ext uri="{FF2B5EF4-FFF2-40B4-BE49-F238E27FC236}">
                <a16:creationId xmlns:a16="http://schemas.microsoft.com/office/drawing/2014/main" id="{E2091BC3-89C6-A34B-8278-4EB9F93F97CF}"/>
              </a:ext>
            </a:extLst>
          </p:cNvPr>
          <p:cNvSpPr/>
          <p:nvPr/>
        </p:nvSpPr>
        <p:spPr>
          <a:xfrm>
            <a:off x="1828122" y="2989817"/>
            <a:ext cx="3835830" cy="943239"/>
          </a:xfrm>
          <a:prstGeom prst="roundRect">
            <a:avLst/>
          </a:prstGeom>
          <a:solidFill>
            <a:schemeClr val="bg1">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93950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Comparable tolerance table</a:t>
            </a:r>
            <a:endParaRPr lang="en-GB" dirty="0"/>
          </a:p>
        </p:txBody>
      </p:sp>
      <p:sp>
        <p:nvSpPr>
          <p:cNvPr id="7" name="TextBox 6"/>
          <p:cNvSpPr txBox="1"/>
          <p:nvPr/>
        </p:nvSpPr>
        <p:spPr>
          <a:xfrm>
            <a:off x="847201" y="4120277"/>
            <a:ext cx="10519199" cy="2419124"/>
          </a:xfrm>
          <a:prstGeom prst="rect">
            <a:avLst/>
          </a:prstGeom>
          <a:noFill/>
        </p:spPr>
        <p:txBody>
          <a:bodyPr wrap="square" rtlCol="0">
            <a:spAutoFit/>
          </a:bodyPr>
          <a:lstStyle/>
          <a:p>
            <a:pPr marL="342900" indent="-342900">
              <a:buFont typeface="Arial" panose="020B0604020202020204" pitchFamily="34" charset="0"/>
              <a:buChar char="•"/>
            </a:pPr>
            <a:r>
              <a:rPr lang="en-US" sz="1680" dirty="0">
                <a:solidFill>
                  <a:schemeClr val="accent2"/>
                </a:solidFill>
              </a:rPr>
              <a:t>DQ</a:t>
            </a:r>
            <a:r>
              <a:rPr lang="en-US" sz="1680" dirty="0"/>
              <a:t> (combined function dipoles) behave as quadrupoles concerning errors. Evident the impact on vertical dispersion compared to the other quadrupoles (defocussing quadrupoles).</a:t>
            </a:r>
          </a:p>
          <a:p>
            <a:pPr marL="342900" indent="-342900">
              <a:buFont typeface="Arial" panose="020B0604020202020204" pitchFamily="34" charset="0"/>
              <a:buChar char="•"/>
            </a:pPr>
            <a:r>
              <a:rPr lang="en-US" sz="1680" dirty="0">
                <a:solidFill>
                  <a:schemeClr val="accent2"/>
                </a:solidFill>
              </a:rPr>
              <a:t>Quadrupoles</a:t>
            </a:r>
            <a:r>
              <a:rPr lang="en-US" sz="1680" dirty="0"/>
              <a:t> have large impact on orbit and horizontal dispersion, also in this case, lifetime and DA are strongly affected. QF6 and QF8 are dominant.</a:t>
            </a:r>
          </a:p>
          <a:p>
            <a:pPr marL="342900" indent="-342900">
              <a:buFont typeface="Arial" panose="020B0604020202020204" pitchFamily="34" charset="0"/>
              <a:buChar char="•"/>
            </a:pPr>
            <a:r>
              <a:rPr lang="en-US" sz="1680" dirty="0">
                <a:solidFill>
                  <a:schemeClr val="accent2"/>
                </a:solidFill>
              </a:rPr>
              <a:t>Sextupoles</a:t>
            </a:r>
            <a:r>
              <a:rPr lang="en-US" sz="1680" dirty="0"/>
              <a:t> have the largest impact on DA, they are also the strongest source of beta-beating and emittance as expected.</a:t>
            </a:r>
          </a:p>
          <a:p>
            <a:pPr marL="342900" indent="-342900">
              <a:buFont typeface="Arial" panose="020B0604020202020204" pitchFamily="34" charset="0"/>
              <a:buChar char="•"/>
            </a:pPr>
            <a:r>
              <a:rPr lang="en-US" sz="1680" dirty="0" err="1">
                <a:solidFill>
                  <a:schemeClr val="accent2"/>
                </a:solidFill>
              </a:rPr>
              <a:t>Octupoles</a:t>
            </a:r>
            <a:r>
              <a:rPr lang="en-US" sz="1680" dirty="0">
                <a:solidFill>
                  <a:schemeClr val="accent2"/>
                </a:solidFill>
              </a:rPr>
              <a:t> </a:t>
            </a:r>
            <a:r>
              <a:rPr lang="en-US" sz="1680" dirty="0"/>
              <a:t>influence is limited compared to quadrupole and sextupoles, nevertheless they do have an impact on DA. Their effect on lifetime is very small.</a:t>
            </a:r>
          </a:p>
          <a:p>
            <a:pPr marL="342900" indent="-342900">
              <a:buFont typeface="Arial" panose="020B0604020202020204" pitchFamily="34" charset="0"/>
              <a:buChar char="•"/>
            </a:pPr>
            <a:r>
              <a:rPr lang="en-US" sz="1680" dirty="0"/>
              <a:t>Rotations up to 100urad have impact on the various parameters but limited. </a:t>
            </a:r>
            <a:endParaRPr lang="en-GB" sz="1680" dirty="0"/>
          </a:p>
        </p:txBody>
      </p:sp>
      <p:pic>
        <p:nvPicPr>
          <p:cNvPr id="8" name="Picture 7"/>
          <p:cNvPicPr>
            <a:picLocks noChangeAspect="1"/>
          </p:cNvPicPr>
          <p:nvPr/>
        </p:nvPicPr>
        <p:blipFill>
          <a:blip r:embed="rId2"/>
          <a:stretch>
            <a:fillRect/>
          </a:stretch>
        </p:blipFill>
        <p:spPr>
          <a:xfrm>
            <a:off x="1775520" y="789545"/>
            <a:ext cx="8640960" cy="3383146"/>
          </a:xfrm>
          <a:prstGeom prst="rect">
            <a:avLst/>
          </a:prstGeom>
        </p:spPr>
      </p:pic>
      <p:sp>
        <p:nvSpPr>
          <p:cNvPr id="9" name="Rounded Rectangle 8">
            <a:extLst>
              <a:ext uri="{FF2B5EF4-FFF2-40B4-BE49-F238E27FC236}">
                <a16:creationId xmlns:a16="http://schemas.microsoft.com/office/drawing/2014/main" id="{A379018E-729D-4B41-86CA-F50B1E5C1D46}"/>
              </a:ext>
            </a:extLst>
          </p:cNvPr>
          <p:cNvSpPr/>
          <p:nvPr/>
        </p:nvSpPr>
        <p:spPr>
          <a:xfrm>
            <a:off x="10610953" y="59625"/>
            <a:ext cx="1501169" cy="1202432"/>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tolerances were defined</a:t>
            </a:r>
          </a:p>
        </p:txBody>
      </p:sp>
      <p:sp>
        <p:nvSpPr>
          <p:cNvPr id="4" name="Footer Placeholder 3">
            <a:extLst>
              <a:ext uri="{FF2B5EF4-FFF2-40B4-BE49-F238E27FC236}">
                <a16:creationId xmlns:a16="http://schemas.microsoft.com/office/drawing/2014/main" id="{626DE9DA-6480-F747-97F5-F3814442AB37}"/>
              </a:ext>
            </a:extLst>
          </p:cNvPr>
          <p:cNvSpPr>
            <a:spLocks noGrp="1"/>
          </p:cNvSpPr>
          <p:nvPr>
            <p:ph type="ftr" sz="quarter" idx="10"/>
          </p:nvPr>
        </p:nvSpPr>
        <p:spPr/>
        <p:txBody>
          <a:bodyPr/>
          <a:lstStyle/>
          <a:p>
            <a:r>
              <a:rPr lang="fr-FR"/>
              <a:t>FCC week | Paris | June 2022 | S.M.Liuzzo et al.</a:t>
            </a:r>
            <a:endParaRPr lang="fr-FR" dirty="0"/>
          </a:p>
        </p:txBody>
      </p:sp>
      <p:sp>
        <p:nvSpPr>
          <p:cNvPr id="6" name="Slide Number Placeholder 5">
            <a:extLst>
              <a:ext uri="{FF2B5EF4-FFF2-40B4-BE49-F238E27FC236}">
                <a16:creationId xmlns:a16="http://schemas.microsoft.com/office/drawing/2014/main" id="{70D06877-AEF7-A649-A83B-8E6DFC92BA76}"/>
              </a:ext>
            </a:extLst>
          </p:cNvPr>
          <p:cNvSpPr>
            <a:spLocks noGrp="1"/>
          </p:cNvSpPr>
          <p:nvPr>
            <p:ph type="sldNum" sz="quarter" idx="11"/>
          </p:nvPr>
        </p:nvSpPr>
        <p:spPr/>
        <p:txBody>
          <a:bodyPr/>
          <a:lstStyle/>
          <a:p>
            <a:r>
              <a:rPr lang="fr-FR"/>
              <a:t>Page </a:t>
            </a:r>
            <a:fld id="{733122C9-A0B9-462F-8757-0847AD287B63}" type="slidenum">
              <a:rPr lang="fr-FR" smtClean="0"/>
              <a:pPr/>
              <a:t>34</a:t>
            </a:fld>
            <a:endParaRPr lang="fr-FR" dirty="0"/>
          </a:p>
        </p:txBody>
      </p:sp>
      <p:sp>
        <p:nvSpPr>
          <p:cNvPr id="3" name="Rectangle 2">
            <a:extLst>
              <a:ext uri="{FF2B5EF4-FFF2-40B4-BE49-F238E27FC236}">
                <a16:creationId xmlns:a16="http://schemas.microsoft.com/office/drawing/2014/main" id="{833D530F-96CC-8249-80F6-5A0D56DD28BF}"/>
              </a:ext>
            </a:extLst>
          </p:cNvPr>
          <p:cNvSpPr/>
          <p:nvPr/>
        </p:nvSpPr>
        <p:spPr>
          <a:xfrm>
            <a:off x="221764" y="1412776"/>
            <a:ext cx="1370450" cy="1873161"/>
          </a:xfrm>
          <a:prstGeom prst="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1600" dirty="0"/>
              <a:t>In </a:t>
            </a:r>
            <a:r>
              <a:rPr lang="en-US" sz="1600" b="1" dirty="0">
                <a:solidFill>
                  <a:srgbClr val="C00000"/>
                </a:solidFill>
              </a:rPr>
              <a:t>RED</a:t>
            </a:r>
          </a:p>
          <a:p>
            <a:pPr algn="ctr"/>
            <a:r>
              <a:rPr lang="en-US" sz="1600" dirty="0"/>
              <a:t>The worst crossing of the “line” for each performance parameter</a:t>
            </a:r>
          </a:p>
        </p:txBody>
      </p:sp>
      <p:sp>
        <p:nvSpPr>
          <p:cNvPr id="5" name="Triangle 4">
            <a:extLst>
              <a:ext uri="{FF2B5EF4-FFF2-40B4-BE49-F238E27FC236}">
                <a16:creationId xmlns:a16="http://schemas.microsoft.com/office/drawing/2014/main" id="{34478EB8-6C4A-424B-87F2-E64ED6A70292}"/>
              </a:ext>
            </a:extLst>
          </p:cNvPr>
          <p:cNvSpPr/>
          <p:nvPr/>
        </p:nvSpPr>
        <p:spPr>
          <a:xfrm rot="5400000">
            <a:off x="1700580" y="1969289"/>
            <a:ext cx="639735" cy="551496"/>
          </a:xfrm>
          <a:prstGeom prst="triangle">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B32ED08A-840C-994B-A9F5-D94A9E12C3AD}"/>
              </a:ext>
            </a:extLst>
          </p:cNvPr>
          <p:cNvSpPr/>
          <p:nvPr/>
        </p:nvSpPr>
        <p:spPr>
          <a:xfrm>
            <a:off x="3863752" y="2805376"/>
            <a:ext cx="720080" cy="360993"/>
          </a:xfrm>
          <a:prstGeom prst="roundRect">
            <a:avLst/>
          </a:prstGeom>
          <a:noFill/>
          <a:ln>
            <a:solidFill>
              <a:srgbClr val="C0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BFF1C489-AC94-CA4A-BE93-9CCE5036CA79}"/>
              </a:ext>
            </a:extLst>
          </p:cNvPr>
          <p:cNvSpPr/>
          <p:nvPr/>
        </p:nvSpPr>
        <p:spPr>
          <a:xfrm>
            <a:off x="4666916" y="3282330"/>
            <a:ext cx="720080" cy="360993"/>
          </a:xfrm>
          <a:prstGeom prst="roundRect">
            <a:avLst/>
          </a:prstGeom>
          <a:noFill/>
          <a:ln>
            <a:solidFill>
              <a:srgbClr val="C0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25CE3281-6E3C-3E49-AE40-8FC8E328AF5B}"/>
              </a:ext>
            </a:extLst>
          </p:cNvPr>
          <p:cNvSpPr/>
          <p:nvPr/>
        </p:nvSpPr>
        <p:spPr>
          <a:xfrm>
            <a:off x="5303912" y="3759284"/>
            <a:ext cx="720080" cy="360993"/>
          </a:xfrm>
          <a:prstGeom prst="roundRect">
            <a:avLst/>
          </a:prstGeom>
          <a:noFill/>
          <a:ln>
            <a:solidFill>
              <a:srgbClr val="C0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3" name="Rounded Rectangle 12">
            <a:extLst>
              <a:ext uri="{FF2B5EF4-FFF2-40B4-BE49-F238E27FC236}">
                <a16:creationId xmlns:a16="http://schemas.microsoft.com/office/drawing/2014/main" id="{A51E702E-B8CA-E842-AF93-1E60DBBDA02F}"/>
              </a:ext>
            </a:extLst>
          </p:cNvPr>
          <p:cNvSpPr/>
          <p:nvPr/>
        </p:nvSpPr>
        <p:spPr>
          <a:xfrm>
            <a:off x="6461065" y="2060848"/>
            <a:ext cx="720080" cy="360993"/>
          </a:xfrm>
          <a:prstGeom prst="roundRect">
            <a:avLst/>
          </a:prstGeom>
          <a:noFill/>
          <a:ln>
            <a:solidFill>
              <a:srgbClr val="C0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A62E75FA-CF0F-AD4C-BD63-3F7440EA8994}"/>
              </a:ext>
            </a:extLst>
          </p:cNvPr>
          <p:cNvSpPr/>
          <p:nvPr/>
        </p:nvSpPr>
        <p:spPr>
          <a:xfrm>
            <a:off x="7104112" y="1830049"/>
            <a:ext cx="720080" cy="360993"/>
          </a:xfrm>
          <a:prstGeom prst="roundRect">
            <a:avLst/>
          </a:prstGeom>
          <a:noFill/>
          <a:ln>
            <a:solidFill>
              <a:srgbClr val="C0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A5DF695E-0E70-0C41-AAAC-5D7079C7D2E6}"/>
              </a:ext>
            </a:extLst>
          </p:cNvPr>
          <p:cNvSpPr/>
          <p:nvPr/>
        </p:nvSpPr>
        <p:spPr>
          <a:xfrm>
            <a:off x="8328248" y="2752962"/>
            <a:ext cx="720080" cy="360993"/>
          </a:xfrm>
          <a:prstGeom prst="roundRect">
            <a:avLst/>
          </a:prstGeom>
          <a:noFill/>
          <a:ln>
            <a:solidFill>
              <a:srgbClr val="C0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E99051F1-D5BF-E44B-8C28-316FB21FDB82}"/>
              </a:ext>
            </a:extLst>
          </p:cNvPr>
          <p:cNvSpPr/>
          <p:nvPr/>
        </p:nvSpPr>
        <p:spPr>
          <a:xfrm>
            <a:off x="7680176" y="3437027"/>
            <a:ext cx="720080" cy="360993"/>
          </a:xfrm>
          <a:prstGeom prst="roundRect">
            <a:avLst/>
          </a:prstGeom>
          <a:noFill/>
          <a:ln>
            <a:solidFill>
              <a:srgbClr val="C0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7" name="Rounded Rectangle 16">
            <a:extLst>
              <a:ext uri="{FF2B5EF4-FFF2-40B4-BE49-F238E27FC236}">
                <a16:creationId xmlns:a16="http://schemas.microsoft.com/office/drawing/2014/main" id="{844FCA05-6D69-2542-9ED2-F12C0F8107AE}"/>
              </a:ext>
            </a:extLst>
          </p:cNvPr>
          <p:cNvSpPr/>
          <p:nvPr/>
        </p:nvSpPr>
        <p:spPr>
          <a:xfrm>
            <a:off x="8968535" y="3575959"/>
            <a:ext cx="720080" cy="360993"/>
          </a:xfrm>
          <a:prstGeom prst="roundRect">
            <a:avLst/>
          </a:prstGeom>
          <a:noFill/>
          <a:ln>
            <a:solidFill>
              <a:srgbClr val="C0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8" name="Rounded Rectangle 17">
            <a:extLst>
              <a:ext uri="{FF2B5EF4-FFF2-40B4-BE49-F238E27FC236}">
                <a16:creationId xmlns:a16="http://schemas.microsoft.com/office/drawing/2014/main" id="{82064308-E152-D541-93AC-ED680597C103}"/>
              </a:ext>
            </a:extLst>
          </p:cNvPr>
          <p:cNvSpPr/>
          <p:nvPr/>
        </p:nvSpPr>
        <p:spPr>
          <a:xfrm>
            <a:off x="9620500" y="3279508"/>
            <a:ext cx="720080" cy="360993"/>
          </a:xfrm>
          <a:prstGeom prst="roundRect">
            <a:avLst/>
          </a:prstGeom>
          <a:noFill/>
          <a:ln>
            <a:solidFill>
              <a:srgbClr val="C0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742047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A5B51B-3B9B-7C41-9C38-B097F703BBC6}"/>
              </a:ext>
            </a:extLst>
          </p:cNvPr>
          <p:cNvSpPr>
            <a:spLocks noGrp="1"/>
          </p:cNvSpPr>
          <p:nvPr>
            <p:ph type="title"/>
          </p:nvPr>
        </p:nvSpPr>
        <p:spPr>
          <a:xfrm>
            <a:off x="969600" y="126000"/>
            <a:ext cx="10982400" cy="496800"/>
          </a:xfrm>
        </p:spPr>
        <p:txBody>
          <a:bodyPr/>
          <a:lstStyle/>
          <a:p>
            <a:r>
              <a:rPr lang="en-US" dirty="0"/>
              <a:t>Correction of realistic errors (100um) , no RADIATION</a:t>
            </a:r>
          </a:p>
        </p:txBody>
      </p:sp>
      <p:sp>
        <p:nvSpPr>
          <p:cNvPr id="5" name="Slide Number Placeholder 4">
            <a:extLst>
              <a:ext uri="{FF2B5EF4-FFF2-40B4-BE49-F238E27FC236}">
                <a16:creationId xmlns:a16="http://schemas.microsoft.com/office/drawing/2014/main" id="{7268BFF7-FFE4-0048-B126-F4DCDA94320B}"/>
              </a:ext>
            </a:extLst>
          </p:cNvPr>
          <p:cNvSpPr>
            <a:spLocks noGrp="1"/>
          </p:cNvSpPr>
          <p:nvPr>
            <p:ph type="sldNum" sz="quarter" idx="11"/>
          </p:nvPr>
        </p:nvSpPr>
        <p:spPr/>
        <p:txBody>
          <a:bodyPr/>
          <a:lstStyle/>
          <a:p>
            <a:r>
              <a:rPr lang="fr-FR"/>
              <a:t>Page </a:t>
            </a:r>
            <a:fld id="{733122C9-A0B9-462F-8757-0847AD287B63}" type="slidenum">
              <a:rPr lang="fr-FR" smtClean="0"/>
              <a:pPr/>
              <a:t>35</a:t>
            </a:fld>
            <a:endParaRPr lang="fr-FR" dirty="0"/>
          </a:p>
        </p:txBody>
      </p:sp>
      <p:sp>
        <p:nvSpPr>
          <p:cNvPr id="6" name="Footer Placeholder 5">
            <a:extLst>
              <a:ext uri="{FF2B5EF4-FFF2-40B4-BE49-F238E27FC236}">
                <a16:creationId xmlns:a16="http://schemas.microsoft.com/office/drawing/2014/main" id="{44590FAC-8E2B-404F-8898-C3135BF17C9D}"/>
              </a:ext>
            </a:extLst>
          </p:cNvPr>
          <p:cNvSpPr>
            <a:spLocks noGrp="1"/>
          </p:cNvSpPr>
          <p:nvPr>
            <p:ph type="ftr" sz="quarter" idx="12"/>
          </p:nvPr>
        </p:nvSpPr>
        <p:spPr/>
        <p:txBody>
          <a:bodyPr/>
          <a:lstStyle/>
          <a:p>
            <a:r>
              <a:rPr lang="en-US"/>
              <a:t>FCC week | Paris | June 2022 | S.M.Liuzzo et al.</a:t>
            </a:r>
            <a:endParaRPr lang="fr-FR" dirty="0"/>
          </a:p>
        </p:txBody>
      </p:sp>
      <p:pic>
        <p:nvPicPr>
          <p:cNvPr id="13" name="Content Placeholder 12">
            <a:extLst>
              <a:ext uri="{FF2B5EF4-FFF2-40B4-BE49-F238E27FC236}">
                <a16:creationId xmlns:a16="http://schemas.microsoft.com/office/drawing/2014/main" id="{AC915EF2-958B-3F40-A78A-112DC52BF7D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4375" y="1947780"/>
            <a:ext cx="9401235" cy="2811785"/>
          </a:xfrm>
        </p:spPr>
      </p:pic>
      <p:sp>
        <p:nvSpPr>
          <p:cNvPr id="14" name="TextBox 13">
            <a:extLst>
              <a:ext uri="{FF2B5EF4-FFF2-40B4-BE49-F238E27FC236}">
                <a16:creationId xmlns:a16="http://schemas.microsoft.com/office/drawing/2014/main" id="{E1F34C65-A6F7-5442-B23E-E2965B568D75}"/>
              </a:ext>
            </a:extLst>
          </p:cNvPr>
          <p:cNvSpPr txBox="1"/>
          <p:nvPr/>
        </p:nvSpPr>
        <p:spPr>
          <a:xfrm>
            <a:off x="984375" y="933568"/>
            <a:ext cx="7259360" cy="923330"/>
          </a:xfrm>
          <a:prstGeom prst="rect">
            <a:avLst/>
          </a:prstGeom>
          <a:noFill/>
        </p:spPr>
        <p:txBody>
          <a:bodyPr wrap="none" rtlCol="0">
            <a:spAutoFit/>
          </a:bodyPr>
          <a:lstStyle/>
          <a:p>
            <a:r>
              <a:rPr lang="en-US" dirty="0"/>
              <a:t>Last simulations with errors only in arcs and of 30um rms.</a:t>
            </a:r>
          </a:p>
          <a:p>
            <a:endParaRPr lang="en-US" dirty="0"/>
          </a:p>
          <a:p>
            <a:r>
              <a:rPr lang="en-US" dirty="0"/>
              <a:t>Now 100 um </a:t>
            </a:r>
            <a:r>
              <a:rPr lang="en-US" dirty="0" err="1"/>
              <a:t>rms</a:t>
            </a:r>
            <a:r>
              <a:rPr lang="en-US" dirty="0"/>
              <a:t> errors in all the elements, a part IP magnets (50um)</a:t>
            </a:r>
          </a:p>
        </p:txBody>
      </p:sp>
    </p:spTree>
    <p:extLst>
      <p:ext uri="{BB962C8B-B14F-4D97-AF65-F5344CB8AC3E}">
        <p14:creationId xmlns:p14="http://schemas.microsoft.com/office/powerpoint/2010/main" val="10412511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33ED0-1C33-0E4C-8B6A-1B0EA32537A8}"/>
              </a:ext>
            </a:extLst>
          </p:cNvPr>
          <p:cNvSpPr>
            <a:spLocks noGrp="1"/>
          </p:cNvSpPr>
          <p:nvPr>
            <p:ph type="title"/>
          </p:nvPr>
        </p:nvSpPr>
        <p:spPr/>
        <p:txBody>
          <a:bodyPr/>
          <a:lstStyle/>
          <a:p>
            <a:r>
              <a:rPr lang="en-US" dirty="0"/>
              <a:t>Matrices for correction steps</a:t>
            </a:r>
          </a:p>
        </p:txBody>
      </p:sp>
      <p:pic>
        <p:nvPicPr>
          <p:cNvPr id="7" name="Content Placeholder 6">
            <a:extLst>
              <a:ext uri="{FF2B5EF4-FFF2-40B4-BE49-F238E27FC236}">
                <a16:creationId xmlns:a16="http://schemas.microsoft.com/office/drawing/2014/main" id="{3C3487FE-F358-BE46-9E1D-053A19F38CC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3680" y="881374"/>
            <a:ext cx="6350000" cy="2260600"/>
          </a:xfrm>
        </p:spPr>
      </p:pic>
      <p:sp>
        <p:nvSpPr>
          <p:cNvPr id="4" name="Slide Number Placeholder 3">
            <a:extLst>
              <a:ext uri="{FF2B5EF4-FFF2-40B4-BE49-F238E27FC236}">
                <a16:creationId xmlns:a16="http://schemas.microsoft.com/office/drawing/2014/main" id="{3F76A419-94FD-FC47-9F1A-C83DDD4A0D64}"/>
              </a:ext>
            </a:extLst>
          </p:cNvPr>
          <p:cNvSpPr>
            <a:spLocks noGrp="1"/>
          </p:cNvSpPr>
          <p:nvPr>
            <p:ph type="sldNum" sz="quarter" idx="11"/>
          </p:nvPr>
        </p:nvSpPr>
        <p:spPr/>
        <p:txBody>
          <a:bodyPr/>
          <a:lstStyle/>
          <a:p>
            <a:r>
              <a:rPr lang="fr-FR"/>
              <a:t>Page </a:t>
            </a:r>
            <a:fld id="{733122C9-A0B9-462F-8757-0847AD287B63}" type="slidenum">
              <a:rPr lang="fr-FR" smtClean="0"/>
              <a:pPr/>
              <a:t>36</a:t>
            </a:fld>
            <a:endParaRPr lang="fr-FR" dirty="0"/>
          </a:p>
        </p:txBody>
      </p:sp>
      <p:sp>
        <p:nvSpPr>
          <p:cNvPr id="5" name="Footer Placeholder 4">
            <a:extLst>
              <a:ext uri="{FF2B5EF4-FFF2-40B4-BE49-F238E27FC236}">
                <a16:creationId xmlns:a16="http://schemas.microsoft.com/office/drawing/2014/main" id="{135797DD-B1A3-5A44-81B4-895153394C67}"/>
              </a:ext>
            </a:extLst>
          </p:cNvPr>
          <p:cNvSpPr>
            <a:spLocks noGrp="1"/>
          </p:cNvSpPr>
          <p:nvPr>
            <p:ph type="ftr" sz="quarter" idx="12"/>
          </p:nvPr>
        </p:nvSpPr>
        <p:spPr/>
        <p:txBody>
          <a:bodyPr/>
          <a:lstStyle/>
          <a:p>
            <a:r>
              <a:rPr lang="en-US"/>
              <a:t>FCC week | Paris | June 2022 | S.M.Liuzzo et al.</a:t>
            </a:r>
            <a:endParaRPr lang="fr-FR" dirty="0"/>
          </a:p>
        </p:txBody>
      </p:sp>
      <p:sp>
        <p:nvSpPr>
          <p:cNvPr id="8" name="TextBox 7">
            <a:extLst>
              <a:ext uri="{FF2B5EF4-FFF2-40B4-BE49-F238E27FC236}">
                <a16:creationId xmlns:a16="http://schemas.microsoft.com/office/drawing/2014/main" id="{8671EBCF-8081-5A49-AC65-E6D71C757150}"/>
              </a:ext>
            </a:extLst>
          </p:cNvPr>
          <p:cNvSpPr txBox="1"/>
          <p:nvPr/>
        </p:nvSpPr>
        <p:spPr>
          <a:xfrm>
            <a:off x="969600" y="3215882"/>
            <a:ext cx="4775666" cy="369332"/>
          </a:xfrm>
          <a:prstGeom prst="rect">
            <a:avLst/>
          </a:prstGeom>
          <a:noFill/>
        </p:spPr>
        <p:txBody>
          <a:bodyPr wrap="none" rtlCol="0">
            <a:spAutoFit/>
          </a:bodyPr>
          <a:lstStyle/>
          <a:p>
            <a:r>
              <a:rPr lang="en-US" dirty="0"/>
              <a:t>Long quads, small kicks (not integrated 1/m)!</a:t>
            </a:r>
          </a:p>
        </p:txBody>
      </p:sp>
      <p:sp>
        <p:nvSpPr>
          <p:cNvPr id="9" name="TextBox 8">
            <a:extLst>
              <a:ext uri="{FF2B5EF4-FFF2-40B4-BE49-F238E27FC236}">
                <a16:creationId xmlns:a16="http://schemas.microsoft.com/office/drawing/2014/main" id="{9D1811FA-A707-7E46-A812-3A2AE6845001}"/>
              </a:ext>
            </a:extLst>
          </p:cNvPr>
          <p:cNvSpPr txBox="1"/>
          <p:nvPr/>
        </p:nvSpPr>
        <p:spPr>
          <a:xfrm>
            <a:off x="7536160" y="881374"/>
            <a:ext cx="633507" cy="369332"/>
          </a:xfrm>
          <a:prstGeom prst="rect">
            <a:avLst/>
          </a:prstGeom>
          <a:noFill/>
        </p:spPr>
        <p:txBody>
          <a:bodyPr wrap="none" rtlCol="0">
            <a:spAutoFit/>
          </a:bodyPr>
          <a:lstStyle/>
          <a:p>
            <a:r>
              <a:rPr lang="en-US" dirty="0"/>
              <a:t>orbit</a:t>
            </a:r>
          </a:p>
        </p:txBody>
      </p:sp>
      <p:sp>
        <p:nvSpPr>
          <p:cNvPr id="10" name="TextBox 9">
            <a:extLst>
              <a:ext uri="{FF2B5EF4-FFF2-40B4-BE49-F238E27FC236}">
                <a16:creationId xmlns:a16="http://schemas.microsoft.com/office/drawing/2014/main" id="{F6F97A16-7068-044D-BC14-598AAE5E8B55}"/>
              </a:ext>
            </a:extLst>
          </p:cNvPr>
          <p:cNvSpPr txBox="1"/>
          <p:nvPr/>
        </p:nvSpPr>
        <p:spPr>
          <a:xfrm>
            <a:off x="7464152" y="1513880"/>
            <a:ext cx="2458750" cy="369332"/>
          </a:xfrm>
          <a:prstGeom prst="rect">
            <a:avLst/>
          </a:prstGeom>
          <a:noFill/>
        </p:spPr>
        <p:txBody>
          <a:bodyPr wrap="none" rtlCol="0">
            <a:spAutoFit/>
          </a:bodyPr>
          <a:lstStyle/>
          <a:p>
            <a:r>
              <a:rPr lang="en-US" dirty="0"/>
              <a:t>Trajectory (Threading)</a:t>
            </a:r>
          </a:p>
        </p:txBody>
      </p:sp>
      <p:sp>
        <p:nvSpPr>
          <p:cNvPr id="11" name="TextBox 10">
            <a:extLst>
              <a:ext uri="{FF2B5EF4-FFF2-40B4-BE49-F238E27FC236}">
                <a16:creationId xmlns:a16="http://schemas.microsoft.com/office/drawing/2014/main" id="{6AA5346F-CFD9-E146-ACAA-CDB66B5C55A2}"/>
              </a:ext>
            </a:extLst>
          </p:cNvPr>
          <p:cNvSpPr txBox="1"/>
          <p:nvPr/>
        </p:nvSpPr>
        <p:spPr>
          <a:xfrm>
            <a:off x="7536160" y="2718779"/>
            <a:ext cx="1915909" cy="369332"/>
          </a:xfrm>
          <a:prstGeom prst="rect">
            <a:avLst/>
          </a:prstGeom>
          <a:noFill/>
        </p:spPr>
        <p:txBody>
          <a:bodyPr wrap="none" rtlCol="0">
            <a:spAutoFit/>
          </a:bodyPr>
          <a:lstStyle/>
          <a:p>
            <a:r>
              <a:rPr lang="en-US" dirty="0"/>
              <a:t>Optics correction</a:t>
            </a:r>
          </a:p>
        </p:txBody>
      </p:sp>
    </p:spTree>
    <p:extLst>
      <p:ext uri="{BB962C8B-B14F-4D97-AF65-F5344CB8AC3E}">
        <p14:creationId xmlns:p14="http://schemas.microsoft.com/office/powerpoint/2010/main" val="18891367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79E86-F329-2D40-B034-E7246938487F}"/>
              </a:ext>
            </a:extLst>
          </p:cNvPr>
          <p:cNvSpPr>
            <a:spLocks noGrp="1"/>
          </p:cNvSpPr>
          <p:nvPr>
            <p:ph type="title"/>
          </p:nvPr>
        </p:nvSpPr>
        <p:spPr/>
        <p:txBody>
          <a:bodyPr/>
          <a:lstStyle/>
          <a:p>
            <a:r>
              <a:rPr lang="en-US" dirty="0"/>
              <a:t>Trajectory correction, fails due to missing correctors at the beginning of the lattice.</a:t>
            </a:r>
          </a:p>
        </p:txBody>
      </p:sp>
      <p:sp>
        <p:nvSpPr>
          <p:cNvPr id="4" name="Slide Number Placeholder 3">
            <a:extLst>
              <a:ext uri="{FF2B5EF4-FFF2-40B4-BE49-F238E27FC236}">
                <a16:creationId xmlns:a16="http://schemas.microsoft.com/office/drawing/2014/main" id="{3DFC31F6-6AB4-EB4C-AF5C-650EDC172B4A}"/>
              </a:ext>
            </a:extLst>
          </p:cNvPr>
          <p:cNvSpPr>
            <a:spLocks noGrp="1"/>
          </p:cNvSpPr>
          <p:nvPr>
            <p:ph type="sldNum" sz="quarter" idx="11"/>
          </p:nvPr>
        </p:nvSpPr>
        <p:spPr/>
        <p:txBody>
          <a:bodyPr/>
          <a:lstStyle/>
          <a:p>
            <a:r>
              <a:rPr lang="fr-FR"/>
              <a:t>Page </a:t>
            </a:r>
            <a:fld id="{733122C9-A0B9-462F-8757-0847AD287B63}" type="slidenum">
              <a:rPr lang="fr-FR" smtClean="0"/>
              <a:pPr/>
              <a:t>37</a:t>
            </a:fld>
            <a:endParaRPr lang="fr-FR" dirty="0"/>
          </a:p>
        </p:txBody>
      </p:sp>
      <p:sp>
        <p:nvSpPr>
          <p:cNvPr id="5" name="Footer Placeholder 4">
            <a:extLst>
              <a:ext uri="{FF2B5EF4-FFF2-40B4-BE49-F238E27FC236}">
                <a16:creationId xmlns:a16="http://schemas.microsoft.com/office/drawing/2014/main" id="{EF79027F-FC39-EC4C-A181-EA9DA2934CA9}"/>
              </a:ext>
            </a:extLst>
          </p:cNvPr>
          <p:cNvSpPr>
            <a:spLocks noGrp="1"/>
          </p:cNvSpPr>
          <p:nvPr>
            <p:ph type="ftr" sz="quarter" idx="12"/>
          </p:nvPr>
        </p:nvSpPr>
        <p:spPr/>
        <p:txBody>
          <a:bodyPr/>
          <a:lstStyle/>
          <a:p>
            <a:r>
              <a:rPr lang="en-US"/>
              <a:t>FCC week | Paris | June 2022 | S.M.Liuzzo et al.</a:t>
            </a:r>
            <a:endParaRPr lang="fr-FR" dirty="0"/>
          </a:p>
        </p:txBody>
      </p:sp>
      <p:pic>
        <p:nvPicPr>
          <p:cNvPr id="6" name="Content Placeholder 9">
            <a:extLst>
              <a:ext uri="{FF2B5EF4-FFF2-40B4-BE49-F238E27FC236}">
                <a16:creationId xmlns:a16="http://schemas.microsoft.com/office/drawing/2014/main" id="{29956B50-2073-6946-915B-8AF2069B67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gray">
          <a:xfrm>
            <a:off x="3503712" y="919604"/>
            <a:ext cx="8343900" cy="5245100"/>
          </a:xfrm>
          <a:prstGeom prst="rect">
            <a:avLst/>
          </a:prstGeom>
        </p:spPr>
      </p:pic>
      <p:sp>
        <p:nvSpPr>
          <p:cNvPr id="7" name="TextBox 6">
            <a:extLst>
              <a:ext uri="{FF2B5EF4-FFF2-40B4-BE49-F238E27FC236}">
                <a16:creationId xmlns:a16="http://schemas.microsoft.com/office/drawing/2014/main" id="{A9A2AB38-671C-C147-839F-3A8B643CD1BB}"/>
              </a:ext>
            </a:extLst>
          </p:cNvPr>
          <p:cNvSpPr txBox="1"/>
          <p:nvPr/>
        </p:nvSpPr>
        <p:spPr>
          <a:xfrm>
            <a:off x="790763" y="1484784"/>
            <a:ext cx="2568933" cy="3416320"/>
          </a:xfrm>
          <a:prstGeom prst="rect">
            <a:avLst/>
          </a:prstGeom>
          <a:noFill/>
        </p:spPr>
        <p:txBody>
          <a:bodyPr wrap="square" rtlCol="0">
            <a:spAutoFit/>
          </a:bodyPr>
          <a:lstStyle/>
          <a:p>
            <a:r>
              <a:rPr lang="en-US" dirty="0"/>
              <a:t>Solution:</a:t>
            </a:r>
          </a:p>
          <a:p>
            <a:endParaRPr lang="en-US" dirty="0"/>
          </a:p>
          <a:p>
            <a:r>
              <a:rPr lang="en-US" dirty="0"/>
              <a:t>add more correctors : NOT OK. The corrector indexes look correct, first corrector before first BPM. Nevertheless the first block of the Trajectory response is ZEROS, thus the trajectory correction never starts.</a:t>
            </a:r>
          </a:p>
        </p:txBody>
      </p:sp>
      <p:sp>
        <p:nvSpPr>
          <p:cNvPr id="8" name="TextBox 7">
            <a:extLst>
              <a:ext uri="{FF2B5EF4-FFF2-40B4-BE49-F238E27FC236}">
                <a16:creationId xmlns:a16="http://schemas.microsoft.com/office/drawing/2014/main" id="{5E8BF68C-74C0-244B-9891-3CF89F09F879}"/>
              </a:ext>
            </a:extLst>
          </p:cNvPr>
          <p:cNvSpPr txBox="1"/>
          <p:nvPr/>
        </p:nvSpPr>
        <p:spPr>
          <a:xfrm>
            <a:off x="7968209" y="3183743"/>
            <a:ext cx="2376264" cy="646331"/>
          </a:xfrm>
          <a:prstGeom prst="rect">
            <a:avLst/>
          </a:prstGeom>
          <a:noFill/>
        </p:spPr>
        <p:txBody>
          <a:bodyPr wrap="square" rtlCol="0">
            <a:spAutoFit/>
          </a:bodyPr>
          <a:lstStyle/>
          <a:p>
            <a:r>
              <a:rPr lang="en-US" dirty="0"/>
              <a:t>Trajectory correction Response Matrix</a:t>
            </a:r>
          </a:p>
        </p:txBody>
      </p:sp>
      <p:sp>
        <p:nvSpPr>
          <p:cNvPr id="9" name="TextBox 8">
            <a:extLst>
              <a:ext uri="{FF2B5EF4-FFF2-40B4-BE49-F238E27FC236}">
                <a16:creationId xmlns:a16="http://schemas.microsoft.com/office/drawing/2014/main" id="{4628EFEE-1BD0-7143-ABB3-29C721529B79}"/>
              </a:ext>
            </a:extLst>
          </p:cNvPr>
          <p:cNvSpPr txBox="1"/>
          <p:nvPr/>
        </p:nvSpPr>
        <p:spPr>
          <a:xfrm>
            <a:off x="803328" y="5578422"/>
            <a:ext cx="3733073" cy="369332"/>
          </a:xfrm>
          <a:prstGeom prst="rect">
            <a:avLst/>
          </a:prstGeom>
          <a:noFill/>
        </p:spPr>
        <p:txBody>
          <a:bodyPr wrap="none" rtlCol="0">
            <a:spAutoFit/>
          </a:bodyPr>
          <a:lstStyle/>
          <a:p>
            <a:r>
              <a:rPr lang="en-US" b="1" dirty="0">
                <a:solidFill>
                  <a:schemeClr val="accent2"/>
                </a:solidFill>
              </a:rPr>
              <a:t>RECOMPUTE TRAJECTORY RM.</a:t>
            </a:r>
          </a:p>
        </p:txBody>
      </p:sp>
    </p:spTree>
    <p:extLst>
      <p:ext uri="{BB962C8B-B14F-4D97-AF65-F5344CB8AC3E}">
        <p14:creationId xmlns:p14="http://schemas.microsoft.com/office/powerpoint/2010/main" val="16240169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A244-C138-FA4F-BF18-1DAA3FEB0633}"/>
              </a:ext>
            </a:extLst>
          </p:cNvPr>
          <p:cNvSpPr>
            <a:spLocks noGrp="1"/>
          </p:cNvSpPr>
          <p:nvPr>
            <p:ph type="title"/>
          </p:nvPr>
        </p:nvSpPr>
        <p:spPr/>
        <p:txBody>
          <a:bodyPr/>
          <a:lstStyle/>
          <a:p>
            <a:r>
              <a:rPr lang="en-US" dirty="0"/>
              <a:t>Beam threading is running ok</a:t>
            </a:r>
          </a:p>
        </p:txBody>
      </p:sp>
      <p:sp>
        <p:nvSpPr>
          <p:cNvPr id="4" name="Slide Number Placeholder 3">
            <a:extLst>
              <a:ext uri="{FF2B5EF4-FFF2-40B4-BE49-F238E27FC236}">
                <a16:creationId xmlns:a16="http://schemas.microsoft.com/office/drawing/2014/main" id="{127611A0-F56F-2548-B21A-A8733E6B38EB}"/>
              </a:ext>
            </a:extLst>
          </p:cNvPr>
          <p:cNvSpPr>
            <a:spLocks noGrp="1"/>
          </p:cNvSpPr>
          <p:nvPr>
            <p:ph type="sldNum" sz="quarter" idx="11"/>
          </p:nvPr>
        </p:nvSpPr>
        <p:spPr/>
        <p:txBody>
          <a:bodyPr/>
          <a:lstStyle/>
          <a:p>
            <a:r>
              <a:rPr lang="fr-FR"/>
              <a:t>Page </a:t>
            </a:r>
            <a:fld id="{733122C9-A0B9-462F-8757-0847AD287B63}" type="slidenum">
              <a:rPr lang="fr-FR" smtClean="0"/>
              <a:pPr/>
              <a:t>38</a:t>
            </a:fld>
            <a:endParaRPr lang="fr-FR" dirty="0"/>
          </a:p>
        </p:txBody>
      </p:sp>
      <p:sp>
        <p:nvSpPr>
          <p:cNvPr id="5" name="Footer Placeholder 4">
            <a:extLst>
              <a:ext uri="{FF2B5EF4-FFF2-40B4-BE49-F238E27FC236}">
                <a16:creationId xmlns:a16="http://schemas.microsoft.com/office/drawing/2014/main" id="{5EA8B065-A14F-8048-84C3-288AB3B6AAD6}"/>
              </a:ext>
            </a:extLst>
          </p:cNvPr>
          <p:cNvSpPr>
            <a:spLocks noGrp="1"/>
          </p:cNvSpPr>
          <p:nvPr>
            <p:ph type="ftr" sz="quarter" idx="12"/>
          </p:nvPr>
        </p:nvSpPr>
        <p:spPr/>
        <p:txBody>
          <a:bodyPr/>
          <a:lstStyle/>
          <a:p>
            <a:r>
              <a:rPr lang="en-US"/>
              <a:t>FCC week | Paris | June 2022 | S.M.Liuzzo et al.</a:t>
            </a:r>
            <a:endParaRPr lang="fr-FR" dirty="0"/>
          </a:p>
        </p:txBody>
      </p:sp>
      <p:pic>
        <p:nvPicPr>
          <p:cNvPr id="7" name="Picture 6">
            <a:extLst>
              <a:ext uri="{FF2B5EF4-FFF2-40B4-BE49-F238E27FC236}">
                <a16:creationId xmlns:a16="http://schemas.microsoft.com/office/drawing/2014/main" id="{59AC5F31-FDC5-4E4E-8902-FFB9A22E4C42}"/>
              </a:ext>
            </a:extLst>
          </p:cNvPr>
          <p:cNvPicPr>
            <a:picLocks noChangeAspect="1"/>
          </p:cNvPicPr>
          <p:nvPr/>
        </p:nvPicPr>
        <p:blipFill rotWithShape="1">
          <a:blip r:embed="rId2">
            <a:extLst>
              <a:ext uri="{28A0092B-C50C-407E-A947-70E740481C1C}">
                <a14:useLocalDpi xmlns:a14="http://schemas.microsoft.com/office/drawing/2010/main" val="0"/>
              </a:ext>
            </a:extLst>
          </a:blip>
          <a:srcRect l="9610" t="12535" r="26052" b="14386"/>
          <a:stretch/>
        </p:blipFill>
        <p:spPr>
          <a:xfrm>
            <a:off x="7762539" y="153337"/>
            <a:ext cx="4176464" cy="4522779"/>
          </a:xfrm>
          <a:prstGeom prst="rect">
            <a:avLst/>
          </a:prstGeom>
        </p:spPr>
      </p:pic>
      <p:sp>
        <p:nvSpPr>
          <p:cNvPr id="8" name="TextBox 7">
            <a:extLst>
              <a:ext uri="{FF2B5EF4-FFF2-40B4-BE49-F238E27FC236}">
                <a16:creationId xmlns:a16="http://schemas.microsoft.com/office/drawing/2014/main" id="{2BB93589-D9C3-FE48-9A35-8D06A87193BA}"/>
              </a:ext>
            </a:extLst>
          </p:cNvPr>
          <p:cNvSpPr txBox="1"/>
          <p:nvPr/>
        </p:nvSpPr>
        <p:spPr>
          <a:xfrm>
            <a:off x="969600" y="980728"/>
            <a:ext cx="3686240" cy="3416320"/>
          </a:xfrm>
          <a:prstGeom prst="rect">
            <a:avLst/>
          </a:prstGeom>
          <a:noFill/>
        </p:spPr>
        <p:txBody>
          <a:bodyPr wrap="square" rtlCol="0">
            <a:spAutoFit/>
          </a:bodyPr>
          <a:lstStyle/>
          <a:p>
            <a:r>
              <a:rPr lang="en-US" dirty="0"/>
              <a:t>All magnets ON at their nominal strengths.</a:t>
            </a:r>
          </a:p>
          <a:p>
            <a:endParaRPr lang="en-US" dirty="0"/>
          </a:p>
          <a:p>
            <a:r>
              <a:rPr lang="en-US" dirty="0"/>
              <a:t>Steerers powered as soon as there is beam on the next BPMs</a:t>
            </a:r>
          </a:p>
          <a:p>
            <a:endParaRPr lang="en-US" dirty="0"/>
          </a:p>
          <a:p>
            <a:r>
              <a:rPr lang="en-US" dirty="0"/>
              <a:t>Steering till one turn and closure of the orbit with the last 2 steerers.</a:t>
            </a:r>
          </a:p>
          <a:p>
            <a:r>
              <a:rPr lang="en-US" dirty="0"/>
              <a:t> </a:t>
            </a:r>
          </a:p>
          <a:p>
            <a:r>
              <a:rPr lang="en-US" dirty="0"/>
              <a:t>Allow for 0.5mm trajectory amplitude accepted. May be this has to be revisited.</a:t>
            </a:r>
          </a:p>
        </p:txBody>
      </p:sp>
      <p:pic>
        <p:nvPicPr>
          <p:cNvPr id="13" name="Picture 12">
            <a:extLst>
              <a:ext uri="{FF2B5EF4-FFF2-40B4-BE49-F238E27FC236}">
                <a16:creationId xmlns:a16="http://schemas.microsoft.com/office/drawing/2014/main" id="{2EF6FFA1-D847-9D45-8ADE-09DFA2491E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368" y="4328780"/>
            <a:ext cx="10337914" cy="1684483"/>
          </a:xfrm>
          <a:prstGeom prst="rect">
            <a:avLst/>
          </a:prstGeom>
        </p:spPr>
      </p:pic>
      <p:pic>
        <p:nvPicPr>
          <p:cNvPr id="10" name="Picture 9">
            <a:extLst>
              <a:ext uri="{FF2B5EF4-FFF2-40B4-BE49-F238E27FC236}">
                <a16:creationId xmlns:a16="http://schemas.microsoft.com/office/drawing/2014/main" id="{581E576E-DA4D-7145-B47D-13D1732C79B3}"/>
              </a:ext>
            </a:extLst>
          </p:cNvPr>
          <p:cNvPicPr>
            <a:picLocks noChangeAspect="1"/>
          </p:cNvPicPr>
          <p:nvPr/>
        </p:nvPicPr>
        <p:blipFill rotWithShape="1">
          <a:blip r:embed="rId4">
            <a:extLst>
              <a:ext uri="{28A0092B-C50C-407E-A947-70E740481C1C}">
                <a14:useLocalDpi xmlns:a14="http://schemas.microsoft.com/office/drawing/2010/main" val="0"/>
              </a:ext>
            </a:extLst>
          </a:blip>
          <a:srcRect l="9209" t="59776" r="37485" b="18718"/>
          <a:stretch/>
        </p:blipFill>
        <p:spPr>
          <a:xfrm>
            <a:off x="7762539" y="5616289"/>
            <a:ext cx="3384376" cy="949611"/>
          </a:xfrm>
          <a:prstGeom prst="rect">
            <a:avLst/>
          </a:prstGeom>
        </p:spPr>
      </p:pic>
      <p:sp>
        <p:nvSpPr>
          <p:cNvPr id="11" name="Rounded Rectangle 10">
            <a:extLst>
              <a:ext uri="{FF2B5EF4-FFF2-40B4-BE49-F238E27FC236}">
                <a16:creationId xmlns:a16="http://schemas.microsoft.com/office/drawing/2014/main" id="{E83966A3-05A0-D34E-B04A-34A93D8F7DDF}"/>
              </a:ext>
            </a:extLst>
          </p:cNvPr>
          <p:cNvSpPr/>
          <p:nvPr/>
        </p:nvSpPr>
        <p:spPr>
          <a:xfrm>
            <a:off x="7712269" y="5616289"/>
            <a:ext cx="2814319" cy="572409"/>
          </a:xfrm>
          <a:prstGeom prst="roundRect">
            <a:avLst/>
          </a:prstGeom>
          <a:solidFill>
            <a:schemeClr val="bg2">
              <a:lumMod val="40000"/>
              <a:lumOff val="60000"/>
              <a:alpha val="2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832005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B8E02-D749-144D-8190-33B4665C3F05}"/>
              </a:ext>
            </a:extLst>
          </p:cNvPr>
          <p:cNvSpPr>
            <a:spLocks noGrp="1"/>
          </p:cNvSpPr>
          <p:nvPr>
            <p:ph type="title"/>
          </p:nvPr>
        </p:nvSpPr>
        <p:spPr/>
        <p:txBody>
          <a:bodyPr/>
          <a:lstStyle/>
          <a:p>
            <a:r>
              <a:rPr lang="en-US" dirty="0"/>
              <a:t>Closed orbit correction</a:t>
            </a:r>
          </a:p>
        </p:txBody>
      </p:sp>
      <p:sp>
        <p:nvSpPr>
          <p:cNvPr id="4" name="Slide Number Placeholder 3">
            <a:extLst>
              <a:ext uri="{FF2B5EF4-FFF2-40B4-BE49-F238E27FC236}">
                <a16:creationId xmlns:a16="http://schemas.microsoft.com/office/drawing/2014/main" id="{5ECBCC48-43CA-5142-8E7D-6C7911440692}"/>
              </a:ext>
            </a:extLst>
          </p:cNvPr>
          <p:cNvSpPr>
            <a:spLocks noGrp="1"/>
          </p:cNvSpPr>
          <p:nvPr>
            <p:ph type="sldNum" sz="quarter" idx="11"/>
          </p:nvPr>
        </p:nvSpPr>
        <p:spPr/>
        <p:txBody>
          <a:bodyPr/>
          <a:lstStyle/>
          <a:p>
            <a:r>
              <a:rPr lang="fr-FR"/>
              <a:t>Page </a:t>
            </a:r>
            <a:fld id="{733122C9-A0B9-462F-8757-0847AD287B63}" type="slidenum">
              <a:rPr lang="fr-FR" smtClean="0"/>
              <a:pPr/>
              <a:t>39</a:t>
            </a:fld>
            <a:endParaRPr lang="fr-FR" dirty="0"/>
          </a:p>
        </p:txBody>
      </p:sp>
      <p:sp>
        <p:nvSpPr>
          <p:cNvPr id="5" name="Footer Placeholder 4">
            <a:extLst>
              <a:ext uri="{FF2B5EF4-FFF2-40B4-BE49-F238E27FC236}">
                <a16:creationId xmlns:a16="http://schemas.microsoft.com/office/drawing/2014/main" id="{3201D5CC-FB80-EB4B-82E6-720D989B3B34}"/>
              </a:ext>
            </a:extLst>
          </p:cNvPr>
          <p:cNvSpPr>
            <a:spLocks noGrp="1"/>
          </p:cNvSpPr>
          <p:nvPr>
            <p:ph type="ftr" sz="quarter" idx="12"/>
          </p:nvPr>
        </p:nvSpPr>
        <p:spPr/>
        <p:txBody>
          <a:bodyPr/>
          <a:lstStyle/>
          <a:p>
            <a:r>
              <a:rPr lang="en-US"/>
              <a:t>FCC week | Paris | June 2022 | S.M.Liuzzo et al.</a:t>
            </a:r>
            <a:endParaRPr lang="fr-FR" dirty="0"/>
          </a:p>
        </p:txBody>
      </p:sp>
      <p:sp>
        <p:nvSpPr>
          <p:cNvPr id="6" name="TextBox 5">
            <a:extLst>
              <a:ext uri="{FF2B5EF4-FFF2-40B4-BE49-F238E27FC236}">
                <a16:creationId xmlns:a16="http://schemas.microsoft.com/office/drawing/2014/main" id="{4006B664-90B7-6B49-9A14-1FD8F26E8B20}"/>
              </a:ext>
            </a:extLst>
          </p:cNvPr>
          <p:cNvSpPr txBox="1"/>
          <p:nvPr/>
        </p:nvSpPr>
        <p:spPr>
          <a:xfrm>
            <a:off x="959429" y="1052736"/>
            <a:ext cx="3937086" cy="2308324"/>
          </a:xfrm>
          <a:prstGeom prst="rect">
            <a:avLst/>
          </a:prstGeom>
          <a:noFill/>
        </p:spPr>
        <p:txBody>
          <a:bodyPr wrap="square" rtlCol="0">
            <a:spAutoFit/>
          </a:bodyPr>
          <a:lstStyle/>
          <a:p>
            <a:r>
              <a:rPr lang="en-US" dirty="0"/>
              <a:t>Once a closed orbit is found, correct it using all available H/V steerers.</a:t>
            </a:r>
          </a:p>
          <a:p>
            <a:endParaRPr lang="en-US" dirty="0"/>
          </a:p>
          <a:p>
            <a:r>
              <a:rPr lang="en-US" dirty="0"/>
              <a:t>No limits set to steerers for now.</a:t>
            </a:r>
          </a:p>
          <a:p>
            <a:endParaRPr lang="en-US" dirty="0"/>
          </a:p>
          <a:p>
            <a:r>
              <a:rPr lang="en-US" dirty="0"/>
              <a:t>Truncation of SVD to 500 singular vectors / &gt;1800, to keep forces required to a minimum.</a:t>
            </a:r>
          </a:p>
        </p:txBody>
      </p:sp>
      <p:pic>
        <p:nvPicPr>
          <p:cNvPr id="7" name="Picture 6">
            <a:extLst>
              <a:ext uri="{FF2B5EF4-FFF2-40B4-BE49-F238E27FC236}">
                <a16:creationId xmlns:a16="http://schemas.microsoft.com/office/drawing/2014/main" id="{F682C03A-9275-8748-A93B-85013CA42B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214" y="3727180"/>
            <a:ext cx="10337914" cy="1684483"/>
          </a:xfrm>
          <a:prstGeom prst="rect">
            <a:avLst/>
          </a:prstGeom>
        </p:spPr>
      </p:pic>
      <p:sp>
        <p:nvSpPr>
          <p:cNvPr id="8" name="TextBox 7">
            <a:extLst>
              <a:ext uri="{FF2B5EF4-FFF2-40B4-BE49-F238E27FC236}">
                <a16:creationId xmlns:a16="http://schemas.microsoft.com/office/drawing/2014/main" id="{9CC211F8-3655-E742-A90E-BE32A00840A9}"/>
              </a:ext>
            </a:extLst>
          </p:cNvPr>
          <p:cNvSpPr txBox="1"/>
          <p:nvPr/>
        </p:nvSpPr>
        <p:spPr>
          <a:xfrm>
            <a:off x="6068991" y="1371321"/>
            <a:ext cx="5259928" cy="646331"/>
          </a:xfrm>
          <a:prstGeom prst="rect">
            <a:avLst/>
          </a:prstGeom>
          <a:noFill/>
        </p:spPr>
        <p:txBody>
          <a:bodyPr wrap="square" rtlCol="0">
            <a:spAutoFit/>
          </a:bodyPr>
          <a:lstStyle/>
          <a:p>
            <a:r>
              <a:rPr lang="en-US" dirty="0"/>
              <a:t>There is a closed orbit but tunes are several units different from nominal. </a:t>
            </a:r>
          </a:p>
        </p:txBody>
      </p:sp>
      <p:pic>
        <p:nvPicPr>
          <p:cNvPr id="9" name="Content Placeholder 6">
            <a:extLst>
              <a:ext uri="{FF2B5EF4-FFF2-40B4-BE49-F238E27FC236}">
                <a16:creationId xmlns:a16="http://schemas.microsoft.com/office/drawing/2014/main" id="{38981CEF-05B2-3C4B-BD66-3AAFE261C05A}"/>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20255" b="46792"/>
          <a:stretch/>
        </p:blipFill>
        <p:spPr>
          <a:xfrm>
            <a:off x="6128171" y="2079428"/>
            <a:ext cx="5918424" cy="1152129"/>
          </a:xfrm>
        </p:spPr>
      </p:pic>
      <p:sp>
        <p:nvSpPr>
          <p:cNvPr id="10" name="Rounded Rectangle 9">
            <a:extLst>
              <a:ext uri="{FF2B5EF4-FFF2-40B4-BE49-F238E27FC236}">
                <a16:creationId xmlns:a16="http://schemas.microsoft.com/office/drawing/2014/main" id="{F5436382-E47E-2C4B-B6F7-8C0A1A472C55}"/>
              </a:ext>
            </a:extLst>
          </p:cNvPr>
          <p:cNvSpPr/>
          <p:nvPr/>
        </p:nvSpPr>
        <p:spPr>
          <a:xfrm>
            <a:off x="9063828" y="2492896"/>
            <a:ext cx="1513075" cy="288032"/>
          </a:xfrm>
          <a:prstGeom prst="roundRect">
            <a:avLst/>
          </a:prstGeom>
          <a:solidFill>
            <a:schemeClr val="accent2">
              <a:lumMod val="40000"/>
              <a:lumOff val="60000"/>
              <a:alpha val="2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a:extLst>
              <a:ext uri="{FF2B5EF4-FFF2-40B4-BE49-F238E27FC236}">
                <a16:creationId xmlns:a16="http://schemas.microsoft.com/office/drawing/2014/main" id="{6DDFE625-2828-8A4B-A68D-12216141A5F7}"/>
              </a:ext>
            </a:extLst>
          </p:cNvPr>
          <p:cNvSpPr/>
          <p:nvPr/>
        </p:nvSpPr>
        <p:spPr>
          <a:xfrm>
            <a:off x="6240016" y="2976996"/>
            <a:ext cx="2823812" cy="307988"/>
          </a:xfrm>
          <a:prstGeom prst="roundRect">
            <a:avLst/>
          </a:prstGeom>
          <a:solidFill>
            <a:schemeClr val="accent2">
              <a:lumMod val="40000"/>
              <a:lumOff val="60000"/>
              <a:alpha val="2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71713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 90 DAYS to get stable-STORED-BEAM</a:t>
            </a:r>
            <a:endParaRPr lang="en-GB" dirty="0"/>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4</a:t>
            </a:fld>
            <a:endParaRPr lang="en-US" noProof="0"/>
          </a:p>
        </p:txBody>
      </p:sp>
      <p:sp>
        <p:nvSpPr>
          <p:cNvPr id="6" name="Footer Placeholder 5"/>
          <p:cNvSpPr>
            <a:spLocks noGrp="1"/>
          </p:cNvSpPr>
          <p:nvPr>
            <p:ph type="ftr" sz="quarter" idx="12"/>
          </p:nvPr>
        </p:nvSpPr>
        <p:spPr/>
        <p:txBody>
          <a:bodyPr/>
          <a:lstStyle/>
          <a:p>
            <a:r>
              <a:rPr lang="en-US"/>
              <a:t>FCC week | Paris | June 2022 | S.M.Liuzzo et al.</a:t>
            </a:r>
            <a:endParaRPr lang="en-US" dirty="0"/>
          </a:p>
        </p:txBody>
      </p:sp>
      <p:sp>
        <p:nvSpPr>
          <p:cNvPr id="20" name="Right Brace 19">
            <a:extLst>
              <a:ext uri="{FF2B5EF4-FFF2-40B4-BE49-F238E27FC236}">
                <a16:creationId xmlns:a16="http://schemas.microsoft.com/office/drawing/2014/main" id="{41001A47-F589-FC4C-AC4A-13F1479F1E98}"/>
              </a:ext>
            </a:extLst>
          </p:cNvPr>
          <p:cNvSpPr/>
          <p:nvPr/>
        </p:nvSpPr>
        <p:spPr>
          <a:xfrm>
            <a:off x="10124416" y="2061951"/>
            <a:ext cx="151506" cy="241946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160"/>
          </a:p>
        </p:txBody>
      </p:sp>
      <p:sp>
        <p:nvSpPr>
          <p:cNvPr id="21" name="TextBox 20">
            <a:extLst>
              <a:ext uri="{FF2B5EF4-FFF2-40B4-BE49-F238E27FC236}">
                <a16:creationId xmlns:a16="http://schemas.microsoft.com/office/drawing/2014/main" id="{F501F442-2DEE-BC4B-A4AD-422B6E1C3E0E}"/>
              </a:ext>
            </a:extLst>
          </p:cNvPr>
          <p:cNvSpPr txBox="1"/>
          <p:nvPr/>
        </p:nvSpPr>
        <p:spPr>
          <a:xfrm rot="5400000">
            <a:off x="9903610" y="2696937"/>
            <a:ext cx="1540091" cy="646331"/>
          </a:xfrm>
          <a:prstGeom prst="rect">
            <a:avLst/>
          </a:prstGeom>
          <a:noFill/>
        </p:spPr>
        <p:txBody>
          <a:bodyPr wrap="square" rtlCol="0">
            <a:spAutoFit/>
          </a:bodyPr>
          <a:lstStyle/>
          <a:p>
            <a:pPr algn="ctr"/>
            <a:r>
              <a:rPr lang="en-US" sz="2160" dirty="0"/>
              <a:t>days 1-30, </a:t>
            </a:r>
            <a:r>
              <a:rPr lang="en-US" sz="1440" dirty="0"/>
              <a:t>2 shifts/day</a:t>
            </a:r>
            <a:endParaRPr lang="en-GB" sz="1440" dirty="0"/>
          </a:p>
        </p:txBody>
      </p:sp>
      <p:sp>
        <p:nvSpPr>
          <p:cNvPr id="22" name="Right Brace 21">
            <a:extLst>
              <a:ext uri="{FF2B5EF4-FFF2-40B4-BE49-F238E27FC236}">
                <a16:creationId xmlns:a16="http://schemas.microsoft.com/office/drawing/2014/main" id="{7C4D1421-9885-FD4F-A938-E96995AAB898}"/>
              </a:ext>
            </a:extLst>
          </p:cNvPr>
          <p:cNvSpPr/>
          <p:nvPr/>
        </p:nvSpPr>
        <p:spPr>
          <a:xfrm>
            <a:off x="10128448" y="4509764"/>
            <a:ext cx="157410" cy="169984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160"/>
          </a:p>
        </p:txBody>
      </p:sp>
      <p:sp>
        <p:nvSpPr>
          <p:cNvPr id="23" name="TextBox 22">
            <a:extLst>
              <a:ext uri="{FF2B5EF4-FFF2-40B4-BE49-F238E27FC236}">
                <a16:creationId xmlns:a16="http://schemas.microsoft.com/office/drawing/2014/main" id="{9E8058DA-3DC6-8E4C-8AC9-0D9BC1CE1F0B}"/>
              </a:ext>
            </a:extLst>
          </p:cNvPr>
          <p:cNvSpPr txBox="1"/>
          <p:nvPr/>
        </p:nvSpPr>
        <p:spPr>
          <a:xfrm rot="5400000">
            <a:off x="9823603" y="4950276"/>
            <a:ext cx="1738393" cy="627864"/>
          </a:xfrm>
          <a:prstGeom prst="rect">
            <a:avLst/>
          </a:prstGeom>
          <a:noFill/>
        </p:spPr>
        <p:txBody>
          <a:bodyPr wrap="square" rtlCol="0">
            <a:spAutoFit/>
          </a:bodyPr>
          <a:lstStyle/>
          <a:p>
            <a:pPr algn="ctr"/>
            <a:r>
              <a:rPr lang="en-US" sz="2160" dirty="0"/>
              <a:t>days 31-60, </a:t>
            </a:r>
            <a:r>
              <a:rPr lang="en-US" sz="1320" dirty="0"/>
              <a:t>2 shifts/day</a:t>
            </a:r>
            <a:endParaRPr lang="en-GB" sz="1320" dirty="0"/>
          </a:p>
        </p:txBody>
      </p:sp>
      <p:sp>
        <p:nvSpPr>
          <p:cNvPr id="12" name="Content Placeholder 2">
            <a:extLst>
              <a:ext uri="{FF2B5EF4-FFF2-40B4-BE49-F238E27FC236}">
                <a16:creationId xmlns:a16="http://schemas.microsoft.com/office/drawing/2014/main" id="{4BF283BF-43C9-1047-9AAF-D4F8B0D7B963}"/>
              </a:ext>
            </a:extLst>
          </p:cNvPr>
          <p:cNvSpPr txBox="1">
            <a:spLocks/>
          </p:cNvSpPr>
          <p:nvPr/>
        </p:nvSpPr>
        <p:spPr bwMode="gray">
          <a:xfrm>
            <a:off x="1466081" y="1107139"/>
            <a:ext cx="9884160" cy="5198376"/>
          </a:xfrm>
          <a:prstGeom prst="rect">
            <a:avLst/>
          </a:prstGeom>
        </p:spPr>
        <p:txBody>
          <a:bodyPr vert="horz" lIns="0" tIns="0" rIns="0" bIns="0" rtlCol="0" anchor="t" anchorCtr="0">
            <a:noAutofit/>
          </a:bodyPr>
          <a:lstStyle>
            <a:lvl1pPr marL="0" indent="0" algn="l" defTabSz="914400" rtl="0" eaLnBrk="1" latinLnBrk="0" hangingPunct="1">
              <a:spcBef>
                <a:spcPts val="0"/>
              </a:spcBef>
              <a:spcAft>
                <a:spcPts val="1000"/>
              </a:spcAft>
              <a:buFont typeface="Arial" pitchFamily="34" charset="0"/>
              <a:buNone/>
              <a:defRPr sz="1800" b="1" kern="1200" baseline="0">
                <a:solidFill>
                  <a:schemeClr val="accent6"/>
                </a:solidFill>
                <a:latin typeface="+mn-lt"/>
                <a:ea typeface="+mn-ea"/>
                <a:cs typeface="+mn-cs"/>
              </a:defRPr>
            </a:lvl1pPr>
            <a:lvl2pPr marL="0" indent="0" algn="l" defTabSz="914400" rtl="0" eaLnBrk="1" latinLnBrk="0" hangingPunct="1">
              <a:spcBef>
                <a:spcPts val="0"/>
              </a:spcBef>
              <a:spcAft>
                <a:spcPts val="1500"/>
              </a:spcAft>
              <a:buFont typeface="Arial" pitchFamily="34" charset="0"/>
              <a:buNone/>
              <a:defRPr sz="1700" kern="1200">
                <a:solidFill>
                  <a:schemeClr val="tx1"/>
                </a:solidFill>
                <a:latin typeface="+mn-lt"/>
                <a:ea typeface="+mn-ea"/>
                <a:cs typeface="+mn-cs"/>
              </a:defRPr>
            </a:lvl2pPr>
            <a:lvl3pPr marL="0" indent="0" algn="l" defTabSz="914400" rtl="0" eaLnBrk="1" latinLnBrk="0" hangingPunct="1">
              <a:lnSpc>
                <a:spcPct val="105000"/>
              </a:lnSpc>
              <a:spcBef>
                <a:spcPts val="0"/>
              </a:spcBef>
              <a:spcAft>
                <a:spcPts val="500"/>
              </a:spcAft>
              <a:buFont typeface="Arial" pitchFamily="34" charset="0"/>
              <a:buNone/>
              <a:defRPr sz="1500" kern="1200" baseline="0">
                <a:solidFill>
                  <a:schemeClr val="tx1"/>
                </a:solidFill>
                <a:latin typeface="+mn-lt"/>
                <a:ea typeface="+mn-ea"/>
                <a:cs typeface="+mn-cs"/>
              </a:defRPr>
            </a:lvl3pPr>
            <a:lvl4pPr marL="357188" indent="-174625" algn="l" defTabSz="914400" rtl="0" eaLnBrk="1" latinLnBrk="0" hangingPunct="1">
              <a:lnSpc>
                <a:spcPct val="110000"/>
              </a:lnSpc>
              <a:spcBef>
                <a:spcPts val="0"/>
              </a:spcBef>
              <a:spcAft>
                <a:spcPts val="300"/>
              </a:spcAft>
              <a:buClr>
                <a:schemeClr val="accent6"/>
              </a:buClr>
              <a:buSzPct val="80000"/>
              <a:buFont typeface="Wingdings" pitchFamily="2" charset="2"/>
              <a:buChar char="l"/>
              <a:defRPr sz="1500" kern="1200">
                <a:solidFill>
                  <a:schemeClr val="tx1"/>
                </a:solidFill>
                <a:latin typeface="+mn-lt"/>
                <a:ea typeface="+mn-ea"/>
                <a:cs typeface="+mn-cs"/>
              </a:defRPr>
            </a:lvl4pPr>
            <a:lvl5pPr marL="1162050" indent="-174625" algn="l" defTabSz="914400" rtl="0" eaLnBrk="1" latinLnBrk="0" hangingPunct="1">
              <a:spcBef>
                <a:spcPts val="0"/>
              </a:spcBef>
              <a:spcAft>
                <a:spcPts val="300"/>
              </a:spcAft>
              <a:buClr>
                <a:schemeClr val="accent6"/>
              </a:buClr>
              <a:buFont typeface="ITCOfficinaSans LT Book" pitchFamily="2" charset="0"/>
              <a:buChar char="&gt;"/>
              <a:defRPr sz="12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720"/>
              </a:spcAft>
            </a:pPr>
            <a:r>
              <a:rPr lang="en-US" sz="1920">
                <a:solidFill>
                  <a:schemeClr val="accent5"/>
                </a:solidFill>
              </a:rPr>
              <a:t>GUN,</a:t>
            </a:r>
            <a:r>
              <a:rPr lang="en-US" sz="1920">
                <a:solidFill>
                  <a:schemeClr val="accent1"/>
                </a:solidFill>
              </a:rPr>
              <a:t> </a:t>
            </a:r>
            <a:r>
              <a:rPr lang="en-US" sz="1920">
                <a:solidFill>
                  <a:schemeClr val="accent5"/>
                </a:solidFill>
              </a:rPr>
              <a:t>LINAC,</a:t>
            </a:r>
            <a:r>
              <a:rPr lang="en-US" sz="1920">
                <a:solidFill>
                  <a:schemeClr val="accent1"/>
                </a:solidFill>
              </a:rPr>
              <a:t> </a:t>
            </a:r>
            <a:r>
              <a:rPr lang="en-US" sz="1920">
                <a:solidFill>
                  <a:schemeClr val="accent5"/>
                </a:solidFill>
              </a:rPr>
              <a:t>Transfer Line to Booster</a:t>
            </a:r>
            <a:r>
              <a:rPr lang="en-US" sz="1920">
                <a:solidFill>
                  <a:schemeClr val="accent1"/>
                </a:solidFill>
              </a:rPr>
              <a:t> </a:t>
            </a:r>
          </a:p>
          <a:p>
            <a:pPr>
              <a:spcAft>
                <a:spcPts val="720"/>
              </a:spcAft>
            </a:pPr>
            <a:r>
              <a:rPr lang="en-US" sz="1920"/>
              <a:t>Booster</a:t>
            </a:r>
            <a:r>
              <a:rPr lang="en-US" sz="1920">
                <a:solidFill>
                  <a:schemeClr val="accent3"/>
                </a:solidFill>
              </a:rPr>
              <a:t>  </a:t>
            </a:r>
            <a:r>
              <a:rPr lang="en-US" sz="1920">
                <a:solidFill>
                  <a:schemeClr val="accent2">
                    <a:lumMod val="60000"/>
                    <a:lumOff val="40000"/>
                  </a:schemeClr>
                </a:solidFill>
              </a:rPr>
              <a:t>Tr. Line Booster </a:t>
            </a:r>
            <a:r>
              <a:rPr lang="en-US" sz="1920">
                <a:solidFill>
                  <a:schemeClr val="accent2">
                    <a:lumMod val="60000"/>
                    <a:lumOff val="40000"/>
                  </a:schemeClr>
                </a:solidFill>
                <a:sym typeface="Wingdings" pitchFamily="2" charset="2"/>
              </a:rPr>
              <a:t></a:t>
            </a:r>
            <a:r>
              <a:rPr lang="en-US" sz="1920">
                <a:solidFill>
                  <a:schemeClr val="accent2">
                    <a:lumMod val="60000"/>
                    <a:lumOff val="40000"/>
                  </a:schemeClr>
                </a:solidFill>
              </a:rPr>
              <a:t> SR</a:t>
            </a:r>
            <a:endParaRPr lang="en-US" sz="1920">
              <a:solidFill>
                <a:schemeClr val="accent1"/>
              </a:solidFill>
            </a:endParaRPr>
          </a:p>
          <a:p>
            <a:pPr>
              <a:spcAft>
                <a:spcPts val="720"/>
              </a:spcAft>
            </a:pPr>
            <a:r>
              <a:rPr lang="en-US" sz="1920">
                <a:solidFill>
                  <a:schemeClr val="accent2"/>
                </a:solidFill>
              </a:rPr>
              <a:t>SR </a:t>
            </a:r>
            <a:r>
              <a:rPr lang="en-US" sz="1920">
                <a:solidFill>
                  <a:schemeClr val="accent1"/>
                </a:solidFill>
              </a:rPr>
              <a:t>: 	inject beam</a:t>
            </a:r>
          </a:p>
          <a:p>
            <a:pPr>
              <a:spcAft>
                <a:spcPts val="720"/>
              </a:spcAft>
            </a:pPr>
            <a:r>
              <a:rPr lang="en-US" sz="1920">
                <a:solidFill>
                  <a:schemeClr val="accent1"/>
                </a:solidFill>
              </a:rPr>
              <a:t>	make first turn : lattice steerers, BPM, CT, beam losses ... </a:t>
            </a:r>
          </a:p>
          <a:p>
            <a:pPr>
              <a:spcAft>
                <a:spcPts val="720"/>
              </a:spcAft>
            </a:pPr>
            <a:r>
              <a:rPr lang="en-US" sz="1920">
                <a:solidFill>
                  <a:schemeClr val="accent1"/>
                </a:solidFill>
              </a:rPr>
              <a:t>	few turns -&gt; RF on, beam accumulation (few mA)</a:t>
            </a:r>
          </a:p>
          <a:p>
            <a:pPr>
              <a:spcAft>
                <a:spcPts val="720"/>
              </a:spcAft>
            </a:pPr>
            <a:r>
              <a:rPr lang="en-US" sz="1920">
                <a:solidFill>
                  <a:schemeClr val="accent1"/>
                </a:solidFill>
              </a:rPr>
              <a:t>     	orbit, tunes, BPM-QUAD offsets, chromaticity</a:t>
            </a:r>
          </a:p>
          <a:p>
            <a:pPr>
              <a:spcAft>
                <a:spcPts val="720"/>
              </a:spcAft>
            </a:pPr>
            <a:r>
              <a:rPr lang="en-US" sz="1920">
                <a:solidFill>
                  <a:schemeClr val="accent1"/>
                </a:solidFill>
              </a:rPr>
              <a:t>	Response matrix (optics/coupling)</a:t>
            </a:r>
          </a:p>
          <a:p>
            <a:pPr>
              <a:spcAft>
                <a:spcPts val="720"/>
              </a:spcAft>
            </a:pPr>
            <a:r>
              <a:rPr lang="en-US" sz="1920">
                <a:solidFill>
                  <a:schemeClr val="accent1"/>
                </a:solidFill>
              </a:rPr>
              <a:t> 	Resonance knobs, sextupoles</a:t>
            </a:r>
          </a:p>
          <a:p>
            <a:pPr>
              <a:spcAft>
                <a:spcPts val="720"/>
              </a:spcAft>
            </a:pPr>
            <a:r>
              <a:rPr lang="en-US" sz="1920">
                <a:solidFill>
                  <a:schemeClr val="accent1"/>
                </a:solidFill>
              </a:rPr>
              <a:t>	specific optics adaptations </a:t>
            </a:r>
          </a:p>
          <a:p>
            <a:pPr>
              <a:spcAft>
                <a:spcPts val="720"/>
              </a:spcAft>
            </a:pPr>
            <a:r>
              <a:rPr lang="en-US" sz="1920">
                <a:solidFill>
                  <a:schemeClr val="accent1"/>
                </a:solidFill>
              </a:rPr>
              <a:t>	beam tuning for users</a:t>
            </a:r>
          </a:p>
          <a:p>
            <a:pPr>
              <a:spcAft>
                <a:spcPts val="720"/>
              </a:spcAft>
            </a:pPr>
            <a:r>
              <a:rPr lang="en-US" sz="1920">
                <a:solidFill>
                  <a:schemeClr val="accent1"/>
                </a:solidFill>
              </a:rPr>
              <a:t>	optimize injection efficiency / lifetime</a:t>
            </a:r>
          </a:p>
          <a:p>
            <a:pPr>
              <a:spcAft>
                <a:spcPts val="720"/>
              </a:spcAft>
            </a:pPr>
            <a:r>
              <a:rPr lang="en-US" sz="1920">
                <a:solidFill>
                  <a:schemeClr val="accent1"/>
                </a:solidFill>
              </a:rPr>
              <a:t>	Wait for vacuum, close collimators</a:t>
            </a:r>
          </a:p>
          <a:p>
            <a:pPr>
              <a:spcAft>
                <a:spcPts val="720"/>
              </a:spcAft>
            </a:pPr>
            <a:r>
              <a:rPr lang="en-US" sz="1920">
                <a:solidFill>
                  <a:schemeClr val="accent1"/>
                </a:solidFill>
              </a:rPr>
              <a:t>	Repeat:</a:t>
            </a:r>
          </a:p>
          <a:p>
            <a:pPr>
              <a:spcAft>
                <a:spcPts val="720"/>
              </a:spcAft>
            </a:pPr>
            <a:r>
              <a:rPr lang="en-US" sz="1920">
                <a:solidFill>
                  <a:schemeClr val="accent1"/>
                </a:solidFill>
              </a:rPr>
              <a:t>	Compute DA, lifetime, injection efficiency, etc…  </a:t>
            </a:r>
          </a:p>
          <a:p>
            <a:pPr>
              <a:spcAft>
                <a:spcPts val="720"/>
              </a:spcAft>
            </a:pPr>
            <a:endParaRPr lang="en-US" sz="1920">
              <a:solidFill>
                <a:schemeClr val="accent1"/>
              </a:solidFill>
            </a:endParaRPr>
          </a:p>
          <a:p>
            <a:pPr>
              <a:spcAft>
                <a:spcPts val="720"/>
              </a:spcAft>
            </a:pPr>
            <a:endParaRPr lang="en-GB" sz="1920" dirty="0">
              <a:solidFill>
                <a:schemeClr val="accent1"/>
              </a:solidFill>
            </a:endParaRPr>
          </a:p>
        </p:txBody>
      </p:sp>
      <p:sp>
        <p:nvSpPr>
          <p:cNvPr id="7" name="TextBox 6">
            <a:extLst>
              <a:ext uri="{FF2B5EF4-FFF2-40B4-BE49-F238E27FC236}">
                <a16:creationId xmlns:a16="http://schemas.microsoft.com/office/drawing/2014/main" id="{7FDDF2F7-701F-5A41-BD13-BBC39B23A81B}"/>
              </a:ext>
            </a:extLst>
          </p:cNvPr>
          <p:cNvSpPr txBox="1"/>
          <p:nvPr/>
        </p:nvSpPr>
        <p:spPr>
          <a:xfrm>
            <a:off x="9561618" y="204985"/>
            <a:ext cx="2403222" cy="369332"/>
          </a:xfrm>
          <a:prstGeom prst="rect">
            <a:avLst/>
          </a:prstGeom>
          <a:noFill/>
        </p:spPr>
        <p:txBody>
          <a:bodyPr wrap="none" rtlCol="0">
            <a:spAutoFit/>
          </a:bodyPr>
          <a:lstStyle/>
          <a:p>
            <a:r>
              <a:rPr lang="en-US" dirty="0">
                <a:solidFill>
                  <a:schemeClr val="bg1">
                    <a:lumMod val="85000"/>
                  </a:schemeClr>
                </a:solidFill>
              </a:rPr>
              <a:t>From EBS MAC 2017</a:t>
            </a:r>
          </a:p>
        </p:txBody>
      </p:sp>
    </p:spTree>
    <p:extLst>
      <p:ext uri="{BB962C8B-B14F-4D97-AF65-F5344CB8AC3E}">
        <p14:creationId xmlns:p14="http://schemas.microsoft.com/office/powerpoint/2010/main" val="261915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C0F05-B932-3A40-9AE3-07C643FBE71A}"/>
              </a:ext>
            </a:extLst>
          </p:cNvPr>
          <p:cNvSpPr>
            <a:spLocks noGrp="1"/>
          </p:cNvSpPr>
          <p:nvPr>
            <p:ph type="title"/>
          </p:nvPr>
        </p:nvSpPr>
        <p:spPr/>
        <p:txBody>
          <a:bodyPr/>
          <a:lstStyle/>
          <a:p>
            <a:r>
              <a:rPr lang="en-US" dirty="0"/>
              <a:t>Correction loop continues with tune and chromaticity correction</a:t>
            </a:r>
          </a:p>
        </p:txBody>
      </p:sp>
      <p:pic>
        <p:nvPicPr>
          <p:cNvPr id="7" name="Content Placeholder 6">
            <a:extLst>
              <a:ext uri="{FF2B5EF4-FFF2-40B4-BE49-F238E27FC236}">
                <a16:creationId xmlns:a16="http://schemas.microsoft.com/office/drawing/2014/main" id="{1A06CD1B-C373-444F-8A4C-92D998E1F0A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95617" y="1444874"/>
            <a:ext cx="5918424" cy="3496293"/>
          </a:xfrm>
        </p:spPr>
      </p:pic>
      <p:sp>
        <p:nvSpPr>
          <p:cNvPr id="4" name="Slide Number Placeholder 3">
            <a:extLst>
              <a:ext uri="{FF2B5EF4-FFF2-40B4-BE49-F238E27FC236}">
                <a16:creationId xmlns:a16="http://schemas.microsoft.com/office/drawing/2014/main" id="{FE465C70-DE0C-5942-9589-C3C183E22CB9}"/>
              </a:ext>
            </a:extLst>
          </p:cNvPr>
          <p:cNvSpPr>
            <a:spLocks noGrp="1"/>
          </p:cNvSpPr>
          <p:nvPr>
            <p:ph type="sldNum" sz="quarter" idx="11"/>
          </p:nvPr>
        </p:nvSpPr>
        <p:spPr/>
        <p:txBody>
          <a:bodyPr/>
          <a:lstStyle/>
          <a:p>
            <a:r>
              <a:rPr lang="fr-FR"/>
              <a:t>Page </a:t>
            </a:r>
            <a:fld id="{733122C9-A0B9-462F-8757-0847AD287B63}" type="slidenum">
              <a:rPr lang="fr-FR" smtClean="0"/>
              <a:pPr/>
              <a:t>40</a:t>
            </a:fld>
            <a:endParaRPr lang="fr-FR" dirty="0"/>
          </a:p>
        </p:txBody>
      </p:sp>
      <p:sp>
        <p:nvSpPr>
          <p:cNvPr id="5" name="Footer Placeholder 4">
            <a:extLst>
              <a:ext uri="{FF2B5EF4-FFF2-40B4-BE49-F238E27FC236}">
                <a16:creationId xmlns:a16="http://schemas.microsoft.com/office/drawing/2014/main" id="{78FF6E2B-BF26-E947-A8F2-D7B0BCF2CBE6}"/>
              </a:ext>
            </a:extLst>
          </p:cNvPr>
          <p:cNvSpPr>
            <a:spLocks noGrp="1"/>
          </p:cNvSpPr>
          <p:nvPr>
            <p:ph type="ftr" sz="quarter" idx="12"/>
          </p:nvPr>
        </p:nvSpPr>
        <p:spPr/>
        <p:txBody>
          <a:bodyPr/>
          <a:lstStyle/>
          <a:p>
            <a:r>
              <a:rPr lang="en-US"/>
              <a:t>FCC week | Paris | June 2022 | S.M.Liuzzo et al.</a:t>
            </a:r>
            <a:endParaRPr lang="fr-FR" dirty="0"/>
          </a:p>
        </p:txBody>
      </p:sp>
      <p:sp>
        <p:nvSpPr>
          <p:cNvPr id="8" name="Rounded Rectangle 7">
            <a:extLst>
              <a:ext uri="{FF2B5EF4-FFF2-40B4-BE49-F238E27FC236}">
                <a16:creationId xmlns:a16="http://schemas.microsoft.com/office/drawing/2014/main" id="{A7D8439D-05DC-F94D-AA81-BCD51ADAB444}"/>
              </a:ext>
            </a:extLst>
          </p:cNvPr>
          <p:cNvSpPr/>
          <p:nvPr/>
        </p:nvSpPr>
        <p:spPr>
          <a:xfrm>
            <a:off x="9119429" y="2564904"/>
            <a:ext cx="1513075" cy="288032"/>
          </a:xfrm>
          <a:prstGeom prst="roundRect">
            <a:avLst/>
          </a:prstGeom>
          <a:solidFill>
            <a:schemeClr val="accent2">
              <a:lumMod val="40000"/>
              <a:lumOff val="60000"/>
              <a:alpha val="2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ounded Rectangle 8">
            <a:extLst>
              <a:ext uri="{FF2B5EF4-FFF2-40B4-BE49-F238E27FC236}">
                <a16:creationId xmlns:a16="http://schemas.microsoft.com/office/drawing/2014/main" id="{6C87B2BF-94FC-3C49-803E-D82FBDBAA9DE}"/>
              </a:ext>
            </a:extLst>
          </p:cNvPr>
          <p:cNvSpPr/>
          <p:nvPr/>
        </p:nvSpPr>
        <p:spPr>
          <a:xfrm>
            <a:off x="6295617" y="3049004"/>
            <a:ext cx="2823812" cy="307988"/>
          </a:xfrm>
          <a:prstGeom prst="roundRect">
            <a:avLst/>
          </a:prstGeom>
          <a:solidFill>
            <a:schemeClr val="accent2">
              <a:lumMod val="40000"/>
              <a:lumOff val="60000"/>
              <a:alpha val="2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8A50D49C-FECE-CF4F-B17D-6BB49A5F9E29}"/>
              </a:ext>
            </a:extLst>
          </p:cNvPr>
          <p:cNvPicPr>
            <a:picLocks noChangeAspect="1"/>
          </p:cNvPicPr>
          <p:nvPr/>
        </p:nvPicPr>
        <p:blipFill rotWithShape="1">
          <a:blip r:embed="rId3">
            <a:extLst>
              <a:ext uri="{28A0092B-C50C-407E-A947-70E740481C1C}">
                <a14:useLocalDpi xmlns:a14="http://schemas.microsoft.com/office/drawing/2010/main" val="0"/>
              </a:ext>
            </a:extLst>
          </a:blip>
          <a:srcRect l="7472" t="3987" r="38734"/>
          <a:stretch/>
        </p:blipFill>
        <p:spPr>
          <a:xfrm>
            <a:off x="969600" y="2356117"/>
            <a:ext cx="3600400" cy="2585050"/>
          </a:xfrm>
          <a:prstGeom prst="rect">
            <a:avLst/>
          </a:prstGeom>
        </p:spPr>
      </p:pic>
      <p:sp>
        <p:nvSpPr>
          <p:cNvPr id="12" name="TextBox 11">
            <a:extLst>
              <a:ext uri="{FF2B5EF4-FFF2-40B4-BE49-F238E27FC236}">
                <a16:creationId xmlns:a16="http://schemas.microsoft.com/office/drawing/2014/main" id="{68E91052-8069-1241-91D0-8BCA91AA52B2}"/>
              </a:ext>
            </a:extLst>
          </p:cNvPr>
          <p:cNvSpPr txBox="1"/>
          <p:nvPr/>
        </p:nvSpPr>
        <p:spPr>
          <a:xfrm>
            <a:off x="1487488" y="1772816"/>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23F68E5C-A67E-8247-92EC-CFA3D7CBAC68}"/>
              </a:ext>
            </a:extLst>
          </p:cNvPr>
          <p:cNvSpPr txBox="1"/>
          <p:nvPr/>
        </p:nvSpPr>
        <p:spPr>
          <a:xfrm>
            <a:off x="-938534" y="5427686"/>
            <a:ext cx="14798667" cy="523220"/>
          </a:xfrm>
          <a:prstGeom prst="rect">
            <a:avLst/>
          </a:prstGeom>
          <a:noFill/>
        </p:spPr>
        <p:txBody>
          <a:bodyPr wrap="none" rtlCol="0">
            <a:spAutoFit/>
          </a:bodyPr>
          <a:lstStyle/>
          <a:p>
            <a:r>
              <a:rPr lang="en-US" sz="2800" b="1" dirty="0">
                <a:solidFill>
                  <a:schemeClr val="accent2"/>
                </a:solidFill>
              </a:rPr>
              <a:t>TO DO: Add orbit in in all functions, it must be given to </a:t>
            </a:r>
            <a:r>
              <a:rPr lang="en-US" sz="2800" b="1" dirty="0" err="1">
                <a:solidFill>
                  <a:schemeClr val="accent2"/>
                </a:solidFill>
              </a:rPr>
              <a:t>atlinopt</a:t>
            </a:r>
            <a:r>
              <a:rPr lang="en-US" sz="2800" b="1" dirty="0">
                <a:solidFill>
                  <a:schemeClr val="accent2"/>
                </a:solidFill>
              </a:rPr>
              <a:t>, </a:t>
            </a:r>
            <a:r>
              <a:rPr lang="en-US" sz="2800" b="1" dirty="0" err="1">
                <a:solidFill>
                  <a:schemeClr val="accent2"/>
                </a:solidFill>
              </a:rPr>
              <a:t>atfittune</a:t>
            </a:r>
            <a:r>
              <a:rPr lang="en-US" sz="2800" b="1" dirty="0">
                <a:solidFill>
                  <a:schemeClr val="accent2"/>
                </a:solidFill>
              </a:rPr>
              <a:t>, </a:t>
            </a:r>
            <a:r>
              <a:rPr lang="en-US" sz="2800" b="1" dirty="0" err="1">
                <a:solidFill>
                  <a:schemeClr val="accent2"/>
                </a:solidFill>
              </a:rPr>
              <a:t>atmatch</a:t>
            </a:r>
            <a:r>
              <a:rPr lang="en-US" sz="2800" b="1" dirty="0">
                <a:solidFill>
                  <a:schemeClr val="accent2"/>
                </a:solidFill>
              </a:rPr>
              <a:t>, … </a:t>
            </a:r>
          </a:p>
        </p:txBody>
      </p:sp>
    </p:spTree>
    <p:extLst>
      <p:ext uri="{BB962C8B-B14F-4D97-AF65-F5344CB8AC3E}">
        <p14:creationId xmlns:p14="http://schemas.microsoft.com/office/powerpoint/2010/main" val="947344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76D09-FB09-BD4A-9207-40BD794255B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9B7E5D0-2260-FB4B-9377-AA9F36051AA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A7D9DF8-917D-C047-AB72-9F84B5E5102E}"/>
              </a:ext>
            </a:extLst>
          </p:cNvPr>
          <p:cNvSpPr>
            <a:spLocks noGrp="1"/>
          </p:cNvSpPr>
          <p:nvPr>
            <p:ph type="sldNum" sz="quarter" idx="11"/>
          </p:nvPr>
        </p:nvSpPr>
        <p:spPr/>
        <p:txBody>
          <a:bodyPr/>
          <a:lstStyle/>
          <a:p>
            <a:r>
              <a:rPr lang="fr-FR"/>
              <a:t>Page </a:t>
            </a:r>
            <a:fld id="{733122C9-A0B9-462F-8757-0847AD287B63}" type="slidenum">
              <a:rPr lang="fr-FR" smtClean="0"/>
              <a:pPr/>
              <a:t>41</a:t>
            </a:fld>
            <a:endParaRPr lang="fr-FR" dirty="0"/>
          </a:p>
        </p:txBody>
      </p:sp>
      <p:sp>
        <p:nvSpPr>
          <p:cNvPr id="5" name="Footer Placeholder 4">
            <a:extLst>
              <a:ext uri="{FF2B5EF4-FFF2-40B4-BE49-F238E27FC236}">
                <a16:creationId xmlns:a16="http://schemas.microsoft.com/office/drawing/2014/main" id="{D1192402-9E45-6543-B577-BAC86198FCE8}"/>
              </a:ext>
            </a:extLst>
          </p:cNvPr>
          <p:cNvSpPr>
            <a:spLocks noGrp="1"/>
          </p:cNvSpPr>
          <p:nvPr>
            <p:ph type="ftr" sz="quarter" idx="12"/>
          </p:nvPr>
        </p:nvSpPr>
        <p:spPr/>
        <p:txBody>
          <a:bodyPr/>
          <a:lstStyle/>
          <a:p>
            <a:r>
              <a:rPr lang="en-US"/>
              <a:t>FCC week | Paris | June 2022 | S.M.Liuzzo et al.</a:t>
            </a:r>
            <a:endParaRPr lang="fr-FR" dirty="0"/>
          </a:p>
        </p:txBody>
      </p:sp>
    </p:spTree>
    <p:extLst>
      <p:ext uri="{BB962C8B-B14F-4D97-AF65-F5344CB8AC3E}">
        <p14:creationId xmlns:p14="http://schemas.microsoft.com/office/powerpoint/2010/main" val="6010072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40FF0-221F-354B-B38D-45A43CAC3A8B}"/>
              </a:ext>
            </a:extLst>
          </p:cNvPr>
          <p:cNvSpPr>
            <a:spLocks noGrp="1"/>
          </p:cNvSpPr>
          <p:nvPr>
            <p:ph type="title"/>
          </p:nvPr>
        </p:nvSpPr>
        <p:spPr/>
        <p:txBody>
          <a:bodyPr/>
          <a:lstStyle/>
          <a:p>
            <a:r>
              <a:rPr lang="en-US" dirty="0"/>
              <a:t>Try reduced errors and simplified orbit correction (2 steps only)</a:t>
            </a:r>
          </a:p>
        </p:txBody>
      </p:sp>
      <p:sp>
        <p:nvSpPr>
          <p:cNvPr id="3" name="Content Placeholder 2">
            <a:extLst>
              <a:ext uri="{FF2B5EF4-FFF2-40B4-BE49-F238E27FC236}">
                <a16:creationId xmlns:a16="http://schemas.microsoft.com/office/drawing/2014/main" id="{1D441913-04E2-284D-B3A3-2AA679D3E2F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D8D917C2-32B5-4B45-A866-A95C6E80069F}"/>
              </a:ext>
            </a:extLst>
          </p:cNvPr>
          <p:cNvSpPr>
            <a:spLocks noGrp="1"/>
          </p:cNvSpPr>
          <p:nvPr>
            <p:ph type="sldNum" sz="quarter" idx="11"/>
          </p:nvPr>
        </p:nvSpPr>
        <p:spPr/>
        <p:txBody>
          <a:bodyPr/>
          <a:lstStyle/>
          <a:p>
            <a:r>
              <a:rPr lang="fr-FR"/>
              <a:t>Page </a:t>
            </a:r>
            <a:fld id="{733122C9-A0B9-462F-8757-0847AD287B63}" type="slidenum">
              <a:rPr lang="fr-FR" smtClean="0"/>
              <a:pPr/>
              <a:t>42</a:t>
            </a:fld>
            <a:endParaRPr lang="fr-FR" dirty="0"/>
          </a:p>
        </p:txBody>
      </p:sp>
      <p:sp>
        <p:nvSpPr>
          <p:cNvPr id="5" name="Footer Placeholder 4">
            <a:extLst>
              <a:ext uri="{FF2B5EF4-FFF2-40B4-BE49-F238E27FC236}">
                <a16:creationId xmlns:a16="http://schemas.microsoft.com/office/drawing/2014/main" id="{5A347E0A-582A-944E-89A0-DD0C96FDE585}"/>
              </a:ext>
            </a:extLst>
          </p:cNvPr>
          <p:cNvSpPr>
            <a:spLocks noGrp="1"/>
          </p:cNvSpPr>
          <p:nvPr>
            <p:ph type="ftr" sz="quarter" idx="12"/>
          </p:nvPr>
        </p:nvSpPr>
        <p:spPr/>
        <p:txBody>
          <a:bodyPr/>
          <a:lstStyle/>
          <a:p>
            <a:r>
              <a:rPr lang="en-US"/>
              <a:t>FCC week | Paris | June 2022 | S.M.Liuzzo et al.</a:t>
            </a:r>
            <a:endParaRPr lang="fr-FR" dirty="0"/>
          </a:p>
        </p:txBody>
      </p:sp>
    </p:spTree>
    <p:extLst>
      <p:ext uri="{BB962C8B-B14F-4D97-AF65-F5344CB8AC3E}">
        <p14:creationId xmlns:p14="http://schemas.microsoft.com/office/powerpoint/2010/main" val="12345839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Girder Errors</a:t>
            </a:r>
            <a:endParaRPr lang="en-GB" dirty="0"/>
          </a:p>
        </p:txBody>
      </p:sp>
      <p:grpSp>
        <p:nvGrpSpPr>
          <p:cNvPr id="10" name="Group 9"/>
          <p:cNvGrpSpPr/>
          <p:nvPr/>
        </p:nvGrpSpPr>
        <p:grpSpPr>
          <a:xfrm>
            <a:off x="1170654" y="1197051"/>
            <a:ext cx="10099342" cy="4460132"/>
            <a:chOff x="198001" y="635761"/>
            <a:chExt cx="8416119" cy="3716777"/>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6474" t="8630" r="2897" b="2897"/>
            <a:stretch/>
          </p:blipFill>
          <p:spPr>
            <a:xfrm>
              <a:off x="198001" y="635761"/>
              <a:ext cx="4032448" cy="2952328"/>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4716" t="9311" r="1762" b="2746"/>
            <a:stretch/>
          </p:blipFill>
          <p:spPr>
            <a:xfrm>
              <a:off x="4427984" y="635761"/>
              <a:ext cx="4186136" cy="2952328"/>
            </a:xfrm>
            <a:prstGeom prst="rect">
              <a:avLst/>
            </a:prstGeom>
          </p:spPr>
        </p:pic>
        <p:sp>
          <p:nvSpPr>
            <p:cNvPr id="8" name="TextBox 7"/>
            <p:cNvSpPr txBox="1"/>
            <p:nvPr/>
          </p:nvSpPr>
          <p:spPr>
            <a:xfrm>
              <a:off x="286959" y="3721596"/>
              <a:ext cx="3728585" cy="353943"/>
            </a:xfrm>
            <a:prstGeom prst="rect">
              <a:avLst/>
            </a:prstGeom>
            <a:noFill/>
          </p:spPr>
          <p:txBody>
            <a:bodyPr wrap="none" rtlCol="0">
              <a:spAutoFit/>
            </a:bodyPr>
            <a:lstStyle/>
            <a:p>
              <a:r>
                <a:rPr lang="en-US" sz="2160" dirty="0"/>
                <a:t>Girder displacements and rotations</a:t>
              </a:r>
              <a:endParaRPr lang="en-GB" sz="2160" dirty="0"/>
            </a:p>
          </p:txBody>
        </p:sp>
        <p:sp>
          <p:nvSpPr>
            <p:cNvPr id="9" name="TextBox 8"/>
            <p:cNvSpPr txBox="1"/>
            <p:nvPr/>
          </p:nvSpPr>
          <p:spPr>
            <a:xfrm>
              <a:off x="4716016" y="3721596"/>
              <a:ext cx="3728585" cy="630942"/>
            </a:xfrm>
            <a:prstGeom prst="rect">
              <a:avLst/>
            </a:prstGeom>
            <a:noFill/>
          </p:spPr>
          <p:txBody>
            <a:bodyPr wrap="none" rtlCol="0">
              <a:spAutoFit/>
            </a:bodyPr>
            <a:lstStyle/>
            <a:p>
              <a:r>
                <a:rPr lang="en-US" sz="2160" dirty="0"/>
                <a:t>Girder displacements and rotations</a:t>
              </a:r>
            </a:p>
            <a:p>
              <a:r>
                <a:rPr lang="en-US" sz="2160" dirty="0"/>
                <a:t>+ random errors Quad. and Sext.</a:t>
              </a:r>
              <a:endParaRPr lang="en-GB" sz="2160" dirty="0"/>
            </a:p>
          </p:txBody>
        </p:sp>
      </p:grpSp>
      <p:sp>
        <p:nvSpPr>
          <p:cNvPr id="11" name="TextBox 10"/>
          <p:cNvSpPr txBox="1"/>
          <p:nvPr/>
        </p:nvSpPr>
        <p:spPr>
          <a:xfrm>
            <a:off x="3395933" y="6030573"/>
            <a:ext cx="5416034" cy="424732"/>
          </a:xfrm>
          <a:prstGeom prst="rect">
            <a:avLst/>
          </a:prstGeom>
          <a:noFill/>
        </p:spPr>
        <p:txBody>
          <a:bodyPr wrap="none" rtlCol="0">
            <a:spAutoFit/>
          </a:bodyPr>
          <a:lstStyle/>
          <a:p>
            <a:r>
              <a:rPr lang="en-US" sz="2160" dirty="0"/>
              <a:t>4 girders, BPMs are moved with the girder.</a:t>
            </a:r>
            <a:endParaRPr lang="en-GB" sz="2160" dirty="0"/>
          </a:p>
        </p:txBody>
      </p:sp>
      <p:sp>
        <p:nvSpPr>
          <p:cNvPr id="12" name="Rectangle 11">
            <a:extLst>
              <a:ext uri="{FF2B5EF4-FFF2-40B4-BE49-F238E27FC236}">
                <a16:creationId xmlns:a16="http://schemas.microsoft.com/office/drawing/2014/main" id="{FF56901A-1CE7-3549-A435-480B84060BE2}"/>
              </a:ext>
            </a:extLst>
          </p:cNvPr>
          <p:cNvSpPr/>
          <p:nvPr/>
        </p:nvSpPr>
        <p:spPr>
          <a:xfrm>
            <a:off x="7575321" y="6483350"/>
            <a:ext cx="2365985" cy="276999"/>
          </a:xfrm>
          <a:prstGeom prst="rect">
            <a:avLst/>
          </a:prstGeom>
        </p:spPr>
        <p:txBody>
          <a:bodyPr wrap="square">
            <a:spAutoFit/>
          </a:bodyPr>
          <a:lstStyle/>
          <a:p>
            <a:r>
              <a:rPr lang="en-US" sz="1200" dirty="0"/>
              <a:t>l 30-31 May 2014 l </a:t>
            </a:r>
            <a:r>
              <a:rPr lang="en-US" sz="1200" dirty="0" err="1"/>
              <a:t>S.M.Liuzzo</a:t>
            </a:r>
            <a:endParaRPr lang="en-US" sz="1200" dirty="0"/>
          </a:p>
        </p:txBody>
      </p:sp>
      <p:sp>
        <p:nvSpPr>
          <p:cNvPr id="13" name="Rounded Rectangle 12">
            <a:extLst>
              <a:ext uri="{FF2B5EF4-FFF2-40B4-BE49-F238E27FC236}">
                <a16:creationId xmlns:a16="http://schemas.microsoft.com/office/drawing/2014/main" id="{58529FE4-9A04-3C44-B559-D84455C2E19E}"/>
              </a:ext>
            </a:extLst>
          </p:cNvPr>
          <p:cNvSpPr/>
          <p:nvPr/>
        </p:nvSpPr>
        <p:spPr>
          <a:xfrm>
            <a:off x="10610953" y="59624"/>
            <a:ext cx="1501169" cy="149716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a:t>
            </a:r>
          </a:p>
          <a:p>
            <a:pPr algn="ctr"/>
            <a:r>
              <a:rPr lang="en-US" b="1" dirty="0"/>
              <a:t>tolerances were defined</a:t>
            </a:r>
          </a:p>
        </p:txBody>
      </p:sp>
      <p:sp>
        <p:nvSpPr>
          <p:cNvPr id="14" name="Footer Placeholder 13">
            <a:extLst>
              <a:ext uri="{FF2B5EF4-FFF2-40B4-BE49-F238E27FC236}">
                <a16:creationId xmlns:a16="http://schemas.microsoft.com/office/drawing/2014/main" id="{ADB7988D-5F5D-C04B-A283-3CCDACF7D335}"/>
              </a:ext>
            </a:extLst>
          </p:cNvPr>
          <p:cNvSpPr>
            <a:spLocks noGrp="1"/>
          </p:cNvSpPr>
          <p:nvPr>
            <p:ph type="ftr" sz="quarter" idx="10"/>
          </p:nvPr>
        </p:nvSpPr>
        <p:spPr/>
        <p:txBody>
          <a:bodyPr/>
          <a:lstStyle/>
          <a:p>
            <a:r>
              <a:rPr lang="fr-FR"/>
              <a:t>FCC week | Paris | June 2022 | S.M.Liuzzo et al.</a:t>
            </a:r>
            <a:endParaRPr lang="fr-FR" dirty="0"/>
          </a:p>
        </p:txBody>
      </p:sp>
      <p:sp>
        <p:nvSpPr>
          <p:cNvPr id="15" name="Slide Number Placeholder 14">
            <a:extLst>
              <a:ext uri="{FF2B5EF4-FFF2-40B4-BE49-F238E27FC236}">
                <a16:creationId xmlns:a16="http://schemas.microsoft.com/office/drawing/2014/main" id="{A57F96BA-5EE3-F94C-ADA7-952DE7A68893}"/>
              </a:ext>
            </a:extLst>
          </p:cNvPr>
          <p:cNvSpPr>
            <a:spLocks noGrp="1"/>
          </p:cNvSpPr>
          <p:nvPr>
            <p:ph type="sldNum" sz="quarter" idx="11"/>
          </p:nvPr>
        </p:nvSpPr>
        <p:spPr/>
        <p:txBody>
          <a:bodyPr/>
          <a:lstStyle/>
          <a:p>
            <a:r>
              <a:rPr lang="fr-FR"/>
              <a:t>Page </a:t>
            </a:r>
            <a:fld id="{733122C9-A0B9-462F-8757-0847AD287B63}" type="slidenum">
              <a:rPr lang="fr-FR" smtClean="0"/>
              <a:pPr/>
              <a:t>43</a:t>
            </a:fld>
            <a:endParaRPr lang="fr-FR" dirty="0"/>
          </a:p>
        </p:txBody>
      </p:sp>
    </p:spTree>
    <p:extLst>
      <p:ext uri="{BB962C8B-B14F-4D97-AF65-F5344CB8AC3E}">
        <p14:creationId xmlns:p14="http://schemas.microsoft.com/office/powerpoint/2010/main" val="35837063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Dynamic aperture @S3 septum vs errors for </a:t>
            </a:r>
            <a:r>
              <a:rPr lang="en-US" dirty="0">
                <a:solidFill>
                  <a:schemeClr val="accent5"/>
                </a:solidFill>
              </a:rPr>
              <a:t>s28A</a:t>
            </a:r>
            <a:r>
              <a:rPr lang="en-US" dirty="0"/>
              <a:t> </a:t>
            </a:r>
            <a:r>
              <a:rPr lang="en-US" dirty="0">
                <a:solidFill>
                  <a:schemeClr val="accent2"/>
                </a:solidFill>
              </a:rPr>
              <a:t>+ RDT correction</a:t>
            </a:r>
            <a:endParaRPr lang="en-GB" dirty="0">
              <a:solidFill>
                <a:schemeClr val="accent2"/>
              </a:solidFill>
            </a:endParaRPr>
          </a:p>
        </p:txBody>
      </p:sp>
      <p:pic>
        <p:nvPicPr>
          <p:cNvPr id="3" name="Picture 2"/>
          <p:cNvPicPr>
            <a:picLocks noChangeAspect="1"/>
          </p:cNvPicPr>
          <p:nvPr/>
        </p:nvPicPr>
        <p:blipFill>
          <a:blip r:embed="rId2"/>
          <a:stretch>
            <a:fillRect/>
          </a:stretch>
        </p:blipFill>
        <p:spPr>
          <a:xfrm>
            <a:off x="1482240" y="788128"/>
            <a:ext cx="9884160" cy="5405981"/>
          </a:xfrm>
          <a:prstGeom prst="rect">
            <a:avLst/>
          </a:prstGeom>
        </p:spPr>
      </p:pic>
      <p:cxnSp>
        <p:nvCxnSpPr>
          <p:cNvPr id="8" name="Straight Connector 7"/>
          <p:cNvCxnSpPr/>
          <p:nvPr/>
        </p:nvCxnSpPr>
        <p:spPr>
          <a:xfrm>
            <a:off x="1170653" y="3688229"/>
            <a:ext cx="7776864" cy="0"/>
          </a:xfrm>
          <a:prstGeom prst="line">
            <a:avLst/>
          </a:prstGeom>
          <a:ln w="28575">
            <a:prstDash val="sysDash"/>
          </a:ln>
        </p:spPr>
        <p:style>
          <a:lnRef idx="3">
            <a:schemeClr val="accent2"/>
          </a:lnRef>
          <a:fillRef idx="0">
            <a:schemeClr val="accent2"/>
          </a:fillRef>
          <a:effectRef idx="2">
            <a:schemeClr val="accent2"/>
          </a:effectRef>
          <a:fontRef idx="minor">
            <a:schemeClr val="tx1"/>
          </a:fontRef>
        </p:style>
      </p:cxnSp>
      <p:sp>
        <p:nvSpPr>
          <p:cNvPr id="10" name="Rectangle 9"/>
          <p:cNvSpPr/>
          <p:nvPr/>
        </p:nvSpPr>
        <p:spPr>
          <a:xfrm>
            <a:off x="702857" y="3174276"/>
            <a:ext cx="755500" cy="3508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680" dirty="0">
                <a:solidFill>
                  <a:schemeClr val="tx1"/>
                </a:solidFill>
              </a:rPr>
              <a:t>-20%</a:t>
            </a:r>
            <a:endParaRPr lang="en-GB" sz="1680" dirty="0">
              <a:solidFill>
                <a:schemeClr val="tx1"/>
              </a:solidFill>
            </a:endParaRPr>
          </a:p>
        </p:txBody>
      </p:sp>
      <p:sp>
        <p:nvSpPr>
          <p:cNvPr id="7" name="Rectangle 6">
            <a:extLst>
              <a:ext uri="{FF2B5EF4-FFF2-40B4-BE49-F238E27FC236}">
                <a16:creationId xmlns:a16="http://schemas.microsoft.com/office/drawing/2014/main" id="{8AB2F27E-169E-254F-BC0E-5F3763CF90AC}"/>
              </a:ext>
            </a:extLst>
          </p:cNvPr>
          <p:cNvSpPr/>
          <p:nvPr/>
        </p:nvSpPr>
        <p:spPr>
          <a:xfrm>
            <a:off x="6600056" y="6477699"/>
            <a:ext cx="3068469" cy="261610"/>
          </a:xfrm>
          <a:prstGeom prst="rect">
            <a:avLst/>
          </a:prstGeom>
        </p:spPr>
        <p:txBody>
          <a:bodyPr wrap="none">
            <a:spAutoFit/>
          </a:bodyPr>
          <a:lstStyle/>
          <a:p>
            <a:r>
              <a:rPr lang="it-IT" sz="1100" dirty="0"/>
              <a:t>l WP1 ESRF upgrade l </a:t>
            </a:r>
            <a:r>
              <a:rPr lang="it-IT" sz="1100" dirty="0" err="1"/>
              <a:t>May</a:t>
            </a:r>
            <a:r>
              <a:rPr lang="it-IT" sz="1100" dirty="0"/>
              <a:t> 2014 l </a:t>
            </a:r>
            <a:r>
              <a:rPr lang="it-IT" sz="1100" dirty="0" err="1"/>
              <a:t>S.M.Liuzzo</a:t>
            </a:r>
            <a:endParaRPr lang="en-US" sz="1100" dirty="0"/>
          </a:p>
        </p:txBody>
      </p:sp>
      <p:sp>
        <p:nvSpPr>
          <p:cNvPr id="11" name="Triangle 10">
            <a:extLst>
              <a:ext uri="{FF2B5EF4-FFF2-40B4-BE49-F238E27FC236}">
                <a16:creationId xmlns:a16="http://schemas.microsoft.com/office/drawing/2014/main" id="{51B0816D-C285-C74F-BD86-A3F789D711FA}"/>
              </a:ext>
            </a:extLst>
          </p:cNvPr>
          <p:cNvSpPr/>
          <p:nvPr/>
        </p:nvSpPr>
        <p:spPr>
          <a:xfrm rot="16200000">
            <a:off x="11619014" y="3415625"/>
            <a:ext cx="459845" cy="396418"/>
          </a:xfrm>
          <a:prstGeom prst="triangle">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1ED36F27-2FE3-3446-B05A-D52B4E0411AB}"/>
              </a:ext>
            </a:extLst>
          </p:cNvPr>
          <p:cNvSpPr/>
          <p:nvPr/>
        </p:nvSpPr>
        <p:spPr>
          <a:xfrm>
            <a:off x="8971399" y="3266681"/>
            <a:ext cx="2679327" cy="694309"/>
          </a:xfrm>
          <a:prstGeom prst="roundRect">
            <a:avLst/>
          </a:prstGeom>
          <a:noFill/>
          <a:ln>
            <a:solidFill>
              <a:schemeClr val="accent2"/>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3" name="Rectangle 12">
            <a:extLst>
              <a:ext uri="{FF2B5EF4-FFF2-40B4-BE49-F238E27FC236}">
                <a16:creationId xmlns:a16="http://schemas.microsoft.com/office/drawing/2014/main" id="{506D548E-AC10-514D-8DC8-6D0A55D9AFEB}"/>
              </a:ext>
            </a:extLst>
          </p:cNvPr>
          <p:cNvSpPr/>
          <p:nvPr/>
        </p:nvSpPr>
        <p:spPr>
          <a:xfrm>
            <a:off x="5879976" y="6477699"/>
            <a:ext cx="889987" cy="261610"/>
          </a:xfrm>
          <a:prstGeom prst="rect">
            <a:avLst/>
          </a:prstGeom>
        </p:spPr>
        <p:txBody>
          <a:bodyPr wrap="none">
            <a:spAutoFit/>
          </a:bodyPr>
          <a:lstStyle/>
          <a:p>
            <a:r>
              <a:rPr lang="en-US" sz="1050" dirty="0"/>
              <a:t>26/07/2013</a:t>
            </a:r>
          </a:p>
        </p:txBody>
      </p:sp>
      <p:sp>
        <p:nvSpPr>
          <p:cNvPr id="14" name="Rounded Rectangle 13">
            <a:extLst>
              <a:ext uri="{FF2B5EF4-FFF2-40B4-BE49-F238E27FC236}">
                <a16:creationId xmlns:a16="http://schemas.microsoft.com/office/drawing/2014/main" id="{968AB5B0-0835-7B42-9A90-783F17C5EE90}"/>
              </a:ext>
            </a:extLst>
          </p:cNvPr>
          <p:cNvSpPr/>
          <p:nvPr/>
        </p:nvSpPr>
        <p:spPr>
          <a:xfrm>
            <a:off x="10610953" y="59624"/>
            <a:ext cx="1501169" cy="149716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a:t>
            </a:r>
          </a:p>
          <a:p>
            <a:pPr algn="ctr"/>
            <a:r>
              <a:rPr lang="en-US" b="1" dirty="0"/>
              <a:t>tolerances were defined</a:t>
            </a:r>
          </a:p>
        </p:txBody>
      </p:sp>
      <p:sp>
        <p:nvSpPr>
          <p:cNvPr id="15" name="Footer Placeholder 14">
            <a:extLst>
              <a:ext uri="{FF2B5EF4-FFF2-40B4-BE49-F238E27FC236}">
                <a16:creationId xmlns:a16="http://schemas.microsoft.com/office/drawing/2014/main" id="{E2AFF18F-AF34-6746-8DA9-D683DF1A0038}"/>
              </a:ext>
            </a:extLst>
          </p:cNvPr>
          <p:cNvSpPr>
            <a:spLocks noGrp="1"/>
          </p:cNvSpPr>
          <p:nvPr>
            <p:ph type="ftr" sz="quarter" idx="12"/>
          </p:nvPr>
        </p:nvSpPr>
        <p:spPr/>
        <p:txBody>
          <a:bodyPr/>
          <a:lstStyle/>
          <a:p>
            <a:r>
              <a:rPr lang="fr-FR"/>
              <a:t>FCC week | Paris | June 2022 | S.M.Liuzzo et al.</a:t>
            </a:r>
            <a:endParaRPr lang="fr-FR" dirty="0"/>
          </a:p>
        </p:txBody>
      </p:sp>
      <p:sp>
        <p:nvSpPr>
          <p:cNvPr id="16" name="Slide Number Placeholder 15">
            <a:extLst>
              <a:ext uri="{FF2B5EF4-FFF2-40B4-BE49-F238E27FC236}">
                <a16:creationId xmlns:a16="http://schemas.microsoft.com/office/drawing/2014/main" id="{44D68458-9840-4D4B-B4E9-5C579DCD556B}"/>
              </a:ext>
            </a:extLst>
          </p:cNvPr>
          <p:cNvSpPr>
            <a:spLocks noGrp="1"/>
          </p:cNvSpPr>
          <p:nvPr>
            <p:ph type="sldNum" sz="quarter" idx="11"/>
          </p:nvPr>
        </p:nvSpPr>
        <p:spPr/>
        <p:txBody>
          <a:bodyPr/>
          <a:lstStyle/>
          <a:p>
            <a:r>
              <a:rPr lang="fr-FR"/>
              <a:t>Page </a:t>
            </a:r>
            <a:fld id="{733122C9-A0B9-462F-8757-0847AD287B63}" type="slidenum">
              <a:rPr lang="fr-FR" smtClean="0"/>
              <a:pPr/>
              <a:t>44</a:t>
            </a:fld>
            <a:endParaRPr lang="fr-FR" dirty="0"/>
          </a:p>
        </p:txBody>
      </p:sp>
      <p:sp>
        <p:nvSpPr>
          <p:cNvPr id="4" name="Rectangle 3">
            <a:extLst>
              <a:ext uri="{FF2B5EF4-FFF2-40B4-BE49-F238E27FC236}">
                <a16:creationId xmlns:a16="http://schemas.microsoft.com/office/drawing/2014/main" id="{87BD843B-0B32-E741-801B-CB3E450A2DF7}"/>
              </a:ext>
            </a:extLst>
          </p:cNvPr>
          <p:cNvSpPr/>
          <p:nvPr/>
        </p:nvSpPr>
        <p:spPr>
          <a:xfrm>
            <a:off x="3939405" y="5204731"/>
            <a:ext cx="3578696"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All is NOT the sum of each error</a:t>
            </a:r>
          </a:p>
        </p:txBody>
      </p:sp>
      <p:sp>
        <p:nvSpPr>
          <p:cNvPr id="5" name="Right Arrow 4">
            <a:extLst>
              <a:ext uri="{FF2B5EF4-FFF2-40B4-BE49-F238E27FC236}">
                <a16:creationId xmlns:a16="http://schemas.microsoft.com/office/drawing/2014/main" id="{4C56F03C-AC2D-8E4E-84AF-A234FB2DD265}"/>
              </a:ext>
            </a:extLst>
          </p:cNvPr>
          <p:cNvSpPr/>
          <p:nvPr/>
        </p:nvSpPr>
        <p:spPr>
          <a:xfrm>
            <a:off x="7541984" y="5142435"/>
            <a:ext cx="978408" cy="4846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94112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error values for a reduction of 20% of Hor. Dynamic Aperture </a:t>
            </a:r>
            <a:r>
              <a:rPr lang="en-US" dirty="0">
                <a:solidFill>
                  <a:schemeClr val="accent3"/>
                </a:solidFill>
              </a:rPr>
              <a:t>@S3</a:t>
            </a:r>
            <a:endParaRPr lang="en-GB" dirty="0"/>
          </a:p>
        </p:txBody>
      </p:sp>
      <p:grpSp>
        <p:nvGrpSpPr>
          <p:cNvPr id="12" name="Group 11"/>
          <p:cNvGrpSpPr/>
          <p:nvPr/>
        </p:nvGrpSpPr>
        <p:grpSpPr>
          <a:xfrm>
            <a:off x="6614458" y="4901886"/>
            <a:ext cx="1931994" cy="1021523"/>
            <a:chOff x="5076056" y="4084904"/>
            <a:chExt cx="1609995" cy="851269"/>
          </a:xfrm>
        </p:grpSpPr>
        <p:sp>
          <p:nvSpPr>
            <p:cNvPr id="10" name="Up Arrow 9"/>
            <p:cNvSpPr/>
            <p:nvPr/>
          </p:nvSpPr>
          <p:spPr>
            <a:xfrm>
              <a:off x="6156176" y="4084904"/>
              <a:ext cx="144016" cy="290749"/>
            </a:xfrm>
            <a:prstGeom prst="up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sz="2160"/>
            </a:p>
          </p:txBody>
        </p:sp>
        <p:sp>
          <p:nvSpPr>
            <p:cNvPr id="11" name="Up Arrow 10"/>
            <p:cNvSpPr/>
            <p:nvPr/>
          </p:nvSpPr>
          <p:spPr>
            <a:xfrm>
              <a:off x="5400092" y="4084904"/>
              <a:ext cx="144016" cy="290749"/>
            </a:xfrm>
            <a:prstGeom prst="up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sz="2160"/>
            </a:p>
          </p:txBody>
        </p:sp>
        <p:sp>
          <p:nvSpPr>
            <p:cNvPr id="9" name="TextBox 8"/>
            <p:cNvSpPr txBox="1"/>
            <p:nvPr/>
          </p:nvSpPr>
          <p:spPr>
            <a:xfrm>
              <a:off x="5076056" y="4305231"/>
              <a:ext cx="1609995" cy="63094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160" dirty="0"/>
                <a:t>No influence on </a:t>
              </a:r>
              <a:r>
                <a:rPr lang="en-US" sz="2160" dirty="0" err="1"/>
                <a:t>emittances</a:t>
              </a:r>
              <a:endParaRPr lang="en-GB" sz="2160" dirty="0"/>
            </a:p>
          </p:txBody>
        </p:sp>
      </p:grpSp>
      <p:grpSp>
        <p:nvGrpSpPr>
          <p:cNvPr id="13" name="Group 12"/>
          <p:cNvGrpSpPr/>
          <p:nvPr/>
        </p:nvGrpSpPr>
        <p:grpSpPr>
          <a:xfrm>
            <a:off x="2945297" y="4901887"/>
            <a:ext cx="2518313" cy="1021523"/>
            <a:chOff x="5076056" y="4084904"/>
            <a:chExt cx="2098594" cy="851269"/>
          </a:xfrm>
        </p:grpSpPr>
        <p:sp>
          <p:nvSpPr>
            <p:cNvPr id="15" name="Up Arrow 14"/>
            <p:cNvSpPr/>
            <p:nvPr/>
          </p:nvSpPr>
          <p:spPr>
            <a:xfrm>
              <a:off x="5400092" y="4084904"/>
              <a:ext cx="144016" cy="290749"/>
            </a:xfrm>
            <a:prstGeom prst="upArrow">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sz="2160"/>
            </a:p>
          </p:txBody>
        </p:sp>
        <p:sp>
          <p:nvSpPr>
            <p:cNvPr id="16" name="TextBox 15"/>
            <p:cNvSpPr txBox="1"/>
            <p:nvPr/>
          </p:nvSpPr>
          <p:spPr>
            <a:xfrm>
              <a:off x="5076056" y="4305231"/>
              <a:ext cx="2098594" cy="63094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160" dirty="0"/>
                <a:t>Strong impact of quadrupole errors</a:t>
              </a:r>
              <a:endParaRPr lang="en-GB" sz="2160" dirty="0"/>
            </a:p>
          </p:txBody>
        </p:sp>
      </p:grpSp>
      <p:pic>
        <p:nvPicPr>
          <p:cNvPr id="14" name="Content Placeholder 13"/>
          <p:cNvPicPr>
            <a:picLocks noGrp="1" noChangeAspect="1"/>
          </p:cNvPicPr>
          <p:nvPr>
            <p:ph idx="1"/>
          </p:nvPr>
        </p:nvPicPr>
        <p:blipFill>
          <a:blip r:embed="rId3"/>
          <a:stretch>
            <a:fillRect/>
          </a:stretch>
        </p:blipFill>
        <p:spPr>
          <a:xfrm>
            <a:off x="1481354" y="992219"/>
            <a:ext cx="9885046" cy="3848292"/>
          </a:xfrm>
          <a:prstGeom prst="rect">
            <a:avLst/>
          </a:prstGeom>
        </p:spPr>
      </p:pic>
      <p:sp>
        <p:nvSpPr>
          <p:cNvPr id="17" name="Rectangle 16"/>
          <p:cNvSpPr/>
          <p:nvPr/>
        </p:nvSpPr>
        <p:spPr>
          <a:xfrm>
            <a:off x="9120336" y="4971580"/>
            <a:ext cx="2042354" cy="424732"/>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2160" dirty="0">
                <a:solidFill>
                  <a:schemeClr val="accent2"/>
                </a:solidFill>
              </a:rPr>
              <a:t>RDT correction</a:t>
            </a:r>
            <a:endParaRPr lang="en-GB" sz="2160" dirty="0">
              <a:solidFill>
                <a:schemeClr val="accent2"/>
              </a:solidFill>
            </a:endParaRPr>
          </a:p>
        </p:txBody>
      </p:sp>
      <p:sp>
        <p:nvSpPr>
          <p:cNvPr id="3" name="Triangle 2">
            <a:extLst>
              <a:ext uri="{FF2B5EF4-FFF2-40B4-BE49-F238E27FC236}">
                <a16:creationId xmlns:a16="http://schemas.microsoft.com/office/drawing/2014/main" id="{CC19CA10-A4C3-904A-9902-BE0811D676CA}"/>
              </a:ext>
            </a:extLst>
          </p:cNvPr>
          <p:cNvSpPr/>
          <p:nvPr/>
        </p:nvSpPr>
        <p:spPr>
          <a:xfrm rot="5400000">
            <a:off x="260410" y="2854080"/>
            <a:ext cx="1060704" cy="914400"/>
          </a:xfrm>
          <a:prstGeom prst="triangle">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7" name="Rounded Rectangle 6">
            <a:extLst>
              <a:ext uri="{FF2B5EF4-FFF2-40B4-BE49-F238E27FC236}">
                <a16:creationId xmlns:a16="http://schemas.microsoft.com/office/drawing/2014/main" id="{BE89035C-6AC7-C946-88C7-23A3B87ECA4F}"/>
              </a:ext>
            </a:extLst>
          </p:cNvPr>
          <p:cNvSpPr/>
          <p:nvPr/>
        </p:nvSpPr>
        <p:spPr>
          <a:xfrm>
            <a:off x="1631504" y="2996952"/>
            <a:ext cx="9734896" cy="694309"/>
          </a:xfrm>
          <a:prstGeom prst="round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25" name="Rounded Rectangle 24">
            <a:extLst>
              <a:ext uri="{FF2B5EF4-FFF2-40B4-BE49-F238E27FC236}">
                <a16:creationId xmlns:a16="http://schemas.microsoft.com/office/drawing/2014/main" id="{C046347C-0C59-3149-AC7A-48049A3F8F51}"/>
              </a:ext>
            </a:extLst>
          </p:cNvPr>
          <p:cNvSpPr/>
          <p:nvPr/>
        </p:nvSpPr>
        <p:spPr>
          <a:xfrm>
            <a:off x="9964455" y="3035175"/>
            <a:ext cx="1316121" cy="617861"/>
          </a:xfrm>
          <a:prstGeom prst="roundRect">
            <a:avLst/>
          </a:prstGeom>
          <a:noFill/>
          <a:ln>
            <a:solidFill>
              <a:schemeClr val="accent5"/>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26" name="Rounded Rectangle 25">
            <a:extLst>
              <a:ext uri="{FF2B5EF4-FFF2-40B4-BE49-F238E27FC236}">
                <a16:creationId xmlns:a16="http://schemas.microsoft.com/office/drawing/2014/main" id="{42AD52CA-DA8B-F74A-8A65-82E3BC65E148}"/>
              </a:ext>
            </a:extLst>
          </p:cNvPr>
          <p:cNvSpPr/>
          <p:nvPr/>
        </p:nvSpPr>
        <p:spPr>
          <a:xfrm>
            <a:off x="10610953" y="44624"/>
            <a:ext cx="1501169" cy="149716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a:t>
            </a:r>
          </a:p>
          <a:p>
            <a:pPr algn="ctr"/>
            <a:r>
              <a:rPr lang="en-US" b="1" dirty="0"/>
              <a:t>tolerances were defined</a:t>
            </a:r>
          </a:p>
        </p:txBody>
      </p:sp>
      <p:sp>
        <p:nvSpPr>
          <p:cNvPr id="8" name="Footer Placeholder 7">
            <a:extLst>
              <a:ext uri="{FF2B5EF4-FFF2-40B4-BE49-F238E27FC236}">
                <a16:creationId xmlns:a16="http://schemas.microsoft.com/office/drawing/2014/main" id="{8B2D29A0-B8FB-6842-9FFF-62FD52F89E1E}"/>
              </a:ext>
            </a:extLst>
          </p:cNvPr>
          <p:cNvSpPr>
            <a:spLocks noGrp="1"/>
          </p:cNvSpPr>
          <p:nvPr>
            <p:ph type="ftr" sz="quarter" idx="12"/>
          </p:nvPr>
        </p:nvSpPr>
        <p:spPr/>
        <p:txBody>
          <a:bodyPr/>
          <a:lstStyle/>
          <a:p>
            <a:r>
              <a:rPr lang="fr-FR"/>
              <a:t>FCC week | Paris | June 2022 | S.M.Liuzzo et al.</a:t>
            </a:r>
            <a:endParaRPr lang="fr-FR" dirty="0"/>
          </a:p>
        </p:txBody>
      </p:sp>
      <p:sp>
        <p:nvSpPr>
          <p:cNvPr id="21" name="Slide Number Placeholder 20">
            <a:extLst>
              <a:ext uri="{FF2B5EF4-FFF2-40B4-BE49-F238E27FC236}">
                <a16:creationId xmlns:a16="http://schemas.microsoft.com/office/drawing/2014/main" id="{D5762295-6C92-7045-8814-DE56A9B61499}"/>
              </a:ext>
            </a:extLst>
          </p:cNvPr>
          <p:cNvSpPr>
            <a:spLocks noGrp="1"/>
          </p:cNvSpPr>
          <p:nvPr>
            <p:ph type="sldNum" sz="quarter" idx="11"/>
          </p:nvPr>
        </p:nvSpPr>
        <p:spPr/>
        <p:txBody>
          <a:bodyPr/>
          <a:lstStyle/>
          <a:p>
            <a:r>
              <a:rPr lang="fr-FR"/>
              <a:t>Page </a:t>
            </a:r>
            <a:fld id="{733122C9-A0B9-462F-8757-0847AD287B63}" type="slidenum">
              <a:rPr lang="fr-FR" smtClean="0"/>
              <a:pPr/>
              <a:t>45</a:t>
            </a:fld>
            <a:endParaRPr lang="fr-FR" dirty="0"/>
          </a:p>
        </p:txBody>
      </p:sp>
    </p:spTree>
    <p:extLst>
      <p:ext uri="{BB962C8B-B14F-4D97-AF65-F5344CB8AC3E}">
        <p14:creationId xmlns:p14="http://schemas.microsoft.com/office/powerpoint/2010/main" val="42053634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Table of Girder Errors</a:t>
            </a:r>
            <a:endParaRPr lang="en-GB" dirty="0"/>
          </a:p>
        </p:txBody>
      </p:sp>
      <p:sp>
        <p:nvSpPr>
          <p:cNvPr id="7" name="TextBox 6"/>
          <p:cNvSpPr txBox="1"/>
          <p:nvPr/>
        </p:nvSpPr>
        <p:spPr>
          <a:xfrm>
            <a:off x="865853" y="3112550"/>
            <a:ext cx="2130283" cy="1200329"/>
          </a:xfrm>
          <a:prstGeom prst="rect">
            <a:avLst/>
          </a:prstGeom>
          <a:noFill/>
        </p:spPr>
        <p:txBody>
          <a:bodyPr wrap="square" rtlCol="0">
            <a:spAutoFit/>
          </a:bodyPr>
          <a:lstStyle/>
          <a:p>
            <a:r>
              <a:rPr lang="en-US" sz="1440" dirty="0"/>
              <a:t>(g) Stands for girder errors, no g, are quadrupole and sextupole individual misalignments</a:t>
            </a:r>
            <a:endParaRPr lang="en-GB" sz="1440" dirty="0"/>
          </a:p>
        </p:txBody>
      </p:sp>
      <p:pic>
        <p:nvPicPr>
          <p:cNvPr id="10" name="Picture 9"/>
          <p:cNvPicPr>
            <a:picLocks noChangeAspect="1"/>
          </p:cNvPicPr>
          <p:nvPr/>
        </p:nvPicPr>
        <p:blipFill>
          <a:blip r:embed="rId2"/>
          <a:stretch>
            <a:fillRect/>
          </a:stretch>
        </p:blipFill>
        <p:spPr>
          <a:xfrm>
            <a:off x="840206" y="1317554"/>
            <a:ext cx="10526194" cy="1835344"/>
          </a:xfrm>
          <a:prstGeom prst="rect">
            <a:avLst/>
          </a:prstGeom>
        </p:spPr>
      </p:pic>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5249" t="5447" r="47498" b="3985"/>
          <a:stretch/>
        </p:blipFill>
        <p:spPr>
          <a:xfrm>
            <a:off x="2726026" y="3334089"/>
            <a:ext cx="2069726" cy="2975231"/>
          </a:xfrm>
          <a:prstGeom prst="rect">
            <a:avLst/>
          </a:prstGeom>
        </p:spPr>
      </p:pic>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l="4716" t="5371" r="47047" b="4060"/>
          <a:stretch/>
        </p:blipFill>
        <p:spPr>
          <a:xfrm>
            <a:off x="4872685" y="3317363"/>
            <a:ext cx="2099366" cy="2956250"/>
          </a:xfrm>
          <a:prstGeom prst="rect">
            <a:avLst/>
          </a:prstGeom>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1762" t="9311" r="47047" b="4059"/>
          <a:stretch/>
        </p:blipFill>
        <p:spPr>
          <a:xfrm>
            <a:off x="7009278" y="3434955"/>
            <a:ext cx="2186728" cy="2773496"/>
          </a:xfrm>
          <a:prstGeom prst="rect">
            <a:avLst/>
          </a:prstGeom>
        </p:spPr>
      </p:pic>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4716" t="5371" r="47047" b="4060"/>
          <a:stretch/>
        </p:blipFill>
        <p:spPr>
          <a:xfrm>
            <a:off x="9233233" y="3334089"/>
            <a:ext cx="2089910" cy="2940851"/>
          </a:xfrm>
          <a:prstGeom prst="rect">
            <a:avLst/>
          </a:prstGeom>
        </p:spPr>
      </p:pic>
      <p:cxnSp>
        <p:nvCxnSpPr>
          <p:cNvPr id="18" name="Elbow Connector 17"/>
          <p:cNvCxnSpPr>
            <a:stCxn id="12" idx="3"/>
          </p:cNvCxnSpPr>
          <p:nvPr/>
        </p:nvCxnSpPr>
        <p:spPr>
          <a:xfrm flipV="1">
            <a:off x="4795753" y="3112551"/>
            <a:ext cx="76933" cy="170915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Elbow Connector 21"/>
          <p:cNvCxnSpPr/>
          <p:nvPr/>
        </p:nvCxnSpPr>
        <p:spPr>
          <a:xfrm rot="16200000" flipV="1">
            <a:off x="5597674" y="3178830"/>
            <a:ext cx="390974" cy="25841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Elbow Connector 24"/>
          <p:cNvCxnSpPr/>
          <p:nvPr/>
        </p:nvCxnSpPr>
        <p:spPr>
          <a:xfrm rot="5400000" flipH="1" flipV="1">
            <a:off x="8303975" y="3107226"/>
            <a:ext cx="414412" cy="39684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6200000" flipV="1">
            <a:off x="8617594" y="3886913"/>
            <a:ext cx="1709154" cy="160428"/>
          </a:xfrm>
          <a:prstGeom prst="bentConnector3">
            <a:avLst>
              <a:gd name="adj1" fmla="val -202"/>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ounded Rectangle 15">
            <a:extLst>
              <a:ext uri="{FF2B5EF4-FFF2-40B4-BE49-F238E27FC236}">
                <a16:creationId xmlns:a16="http://schemas.microsoft.com/office/drawing/2014/main" id="{0AD0897B-32E5-0C45-96DE-FE43D5F18054}"/>
              </a:ext>
            </a:extLst>
          </p:cNvPr>
          <p:cNvSpPr/>
          <p:nvPr/>
        </p:nvSpPr>
        <p:spPr>
          <a:xfrm>
            <a:off x="40177" y="4912607"/>
            <a:ext cx="1501169" cy="149716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a:t>
            </a:r>
          </a:p>
          <a:p>
            <a:pPr algn="ctr"/>
            <a:r>
              <a:rPr lang="en-US" b="1" dirty="0"/>
              <a:t>tolerances were defined</a:t>
            </a:r>
          </a:p>
        </p:txBody>
      </p:sp>
      <p:sp>
        <p:nvSpPr>
          <p:cNvPr id="6" name="Footer Placeholder 5">
            <a:extLst>
              <a:ext uri="{FF2B5EF4-FFF2-40B4-BE49-F238E27FC236}">
                <a16:creationId xmlns:a16="http://schemas.microsoft.com/office/drawing/2014/main" id="{8062803D-E1D3-674D-8CDD-55C3777D6F7A}"/>
              </a:ext>
            </a:extLst>
          </p:cNvPr>
          <p:cNvSpPr>
            <a:spLocks noGrp="1"/>
          </p:cNvSpPr>
          <p:nvPr>
            <p:ph type="ftr" sz="quarter" idx="10"/>
          </p:nvPr>
        </p:nvSpPr>
        <p:spPr/>
        <p:txBody>
          <a:bodyPr/>
          <a:lstStyle/>
          <a:p>
            <a:r>
              <a:rPr lang="fr-FR"/>
              <a:t>FCC week | Paris | June 2022 | S.M.Liuzzo et al.</a:t>
            </a:r>
            <a:endParaRPr lang="fr-FR" dirty="0"/>
          </a:p>
        </p:txBody>
      </p:sp>
      <p:sp>
        <p:nvSpPr>
          <p:cNvPr id="8" name="Slide Number Placeholder 7">
            <a:extLst>
              <a:ext uri="{FF2B5EF4-FFF2-40B4-BE49-F238E27FC236}">
                <a16:creationId xmlns:a16="http://schemas.microsoft.com/office/drawing/2014/main" id="{A4070375-85A9-AE4E-8FC2-3AAB98F91B7E}"/>
              </a:ext>
            </a:extLst>
          </p:cNvPr>
          <p:cNvSpPr>
            <a:spLocks noGrp="1"/>
          </p:cNvSpPr>
          <p:nvPr>
            <p:ph type="sldNum" sz="quarter" idx="11"/>
          </p:nvPr>
        </p:nvSpPr>
        <p:spPr/>
        <p:txBody>
          <a:bodyPr/>
          <a:lstStyle/>
          <a:p>
            <a:r>
              <a:rPr lang="fr-FR"/>
              <a:t>Page </a:t>
            </a:r>
            <a:fld id="{733122C9-A0B9-462F-8757-0847AD287B63}" type="slidenum">
              <a:rPr lang="fr-FR" smtClean="0"/>
              <a:pPr/>
              <a:t>46</a:t>
            </a:fld>
            <a:endParaRPr lang="fr-FR" dirty="0"/>
          </a:p>
        </p:txBody>
      </p:sp>
      <p:sp>
        <p:nvSpPr>
          <p:cNvPr id="3" name="Oval 2">
            <a:extLst>
              <a:ext uri="{FF2B5EF4-FFF2-40B4-BE49-F238E27FC236}">
                <a16:creationId xmlns:a16="http://schemas.microsoft.com/office/drawing/2014/main" id="{0E82D397-C315-0A43-9523-302423997C38}"/>
              </a:ext>
            </a:extLst>
          </p:cNvPr>
          <p:cNvSpPr/>
          <p:nvPr/>
        </p:nvSpPr>
        <p:spPr>
          <a:xfrm>
            <a:off x="9912424" y="1311964"/>
            <a:ext cx="523484" cy="523484"/>
          </a:xfrm>
          <a:prstGeom prst="ellipse">
            <a:avLst/>
          </a:prstGeom>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7" name="Oval 16">
            <a:extLst>
              <a:ext uri="{FF2B5EF4-FFF2-40B4-BE49-F238E27FC236}">
                <a16:creationId xmlns:a16="http://schemas.microsoft.com/office/drawing/2014/main" id="{079ED26D-B9A4-D648-821F-A41FED3C2F55}"/>
              </a:ext>
            </a:extLst>
          </p:cNvPr>
          <p:cNvSpPr/>
          <p:nvPr/>
        </p:nvSpPr>
        <p:spPr>
          <a:xfrm>
            <a:off x="10618993" y="1311964"/>
            <a:ext cx="704149" cy="523484"/>
          </a:xfrm>
          <a:prstGeom prst="ellipse">
            <a:avLst/>
          </a:prstGeom>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4" name="TextBox 3">
            <a:extLst>
              <a:ext uri="{FF2B5EF4-FFF2-40B4-BE49-F238E27FC236}">
                <a16:creationId xmlns:a16="http://schemas.microsoft.com/office/drawing/2014/main" id="{73F7BF13-C974-0747-8D98-59EF2D245055}"/>
              </a:ext>
            </a:extLst>
          </p:cNvPr>
          <p:cNvSpPr txBox="1"/>
          <p:nvPr/>
        </p:nvSpPr>
        <p:spPr>
          <a:xfrm>
            <a:off x="3647728" y="647871"/>
            <a:ext cx="6109365" cy="646331"/>
          </a:xfrm>
          <a:prstGeom prst="rect">
            <a:avLst/>
          </a:prstGeom>
          <a:noFill/>
        </p:spPr>
        <p:txBody>
          <a:bodyPr wrap="none" rtlCol="0">
            <a:spAutoFit/>
          </a:bodyPr>
          <a:lstStyle/>
          <a:p>
            <a:pPr algn="ctr"/>
            <a:r>
              <a:rPr lang="en-US" dirty="0"/>
              <a:t>Commissioning-like correction sequence to get these data</a:t>
            </a:r>
          </a:p>
          <a:p>
            <a:pPr algn="ctr"/>
            <a:r>
              <a:rPr lang="en-US" dirty="0">
                <a:solidFill>
                  <a:schemeClr val="bg1">
                    <a:lumMod val="65000"/>
                  </a:schemeClr>
                </a:solidFill>
              </a:rPr>
              <a:t>Cluster, Average over several (10) error seeds.</a:t>
            </a:r>
          </a:p>
        </p:txBody>
      </p:sp>
      <p:sp>
        <p:nvSpPr>
          <p:cNvPr id="5" name="TextBox 4">
            <a:extLst>
              <a:ext uri="{FF2B5EF4-FFF2-40B4-BE49-F238E27FC236}">
                <a16:creationId xmlns:a16="http://schemas.microsoft.com/office/drawing/2014/main" id="{EE2DB97D-000B-0D48-AEDD-B048A3F1118F}"/>
              </a:ext>
            </a:extLst>
          </p:cNvPr>
          <p:cNvSpPr txBox="1"/>
          <p:nvPr/>
        </p:nvSpPr>
        <p:spPr>
          <a:xfrm>
            <a:off x="9906506" y="647870"/>
            <a:ext cx="1410718" cy="646331"/>
          </a:xfrm>
          <a:prstGeom prst="rect">
            <a:avLst/>
          </a:prstGeom>
          <a:noFill/>
        </p:spPr>
        <p:txBody>
          <a:bodyPr wrap="square" rtlCol="0">
            <a:spAutoFit/>
          </a:bodyPr>
          <a:lstStyle/>
          <a:p>
            <a:pPr algn="ctr"/>
            <a:r>
              <a:rPr lang="en-US" dirty="0"/>
              <a:t>Computing cluster</a:t>
            </a:r>
          </a:p>
        </p:txBody>
      </p:sp>
    </p:spTree>
    <p:extLst>
      <p:ext uri="{BB962C8B-B14F-4D97-AF65-F5344CB8AC3E}">
        <p14:creationId xmlns:p14="http://schemas.microsoft.com/office/powerpoint/2010/main" val="3624244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The measured position of the lattice</a:t>
            </a:r>
            <a:endParaRPr lang="en-GB" dirty="0"/>
          </a:p>
        </p:txBody>
      </p:sp>
      <p:grpSp>
        <p:nvGrpSpPr>
          <p:cNvPr id="14" name="Group 13"/>
          <p:cNvGrpSpPr/>
          <p:nvPr/>
        </p:nvGrpSpPr>
        <p:grpSpPr>
          <a:xfrm>
            <a:off x="1415480" y="1395542"/>
            <a:ext cx="9884160" cy="4625746"/>
            <a:chOff x="727200" y="802062"/>
            <a:chExt cx="8236800" cy="3854788"/>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200" y="802062"/>
              <a:ext cx="8236800" cy="3854788"/>
            </a:xfrm>
            <a:prstGeom prst="rect">
              <a:avLst/>
            </a:prstGeom>
          </p:spPr>
        </p:pic>
        <p:sp>
          <p:nvSpPr>
            <p:cNvPr id="11" name="TextBox 10"/>
            <p:cNvSpPr txBox="1"/>
            <p:nvPr/>
          </p:nvSpPr>
          <p:spPr>
            <a:xfrm>
              <a:off x="3851920" y="2281436"/>
              <a:ext cx="784403" cy="292387"/>
            </a:xfrm>
            <a:prstGeom prst="rect">
              <a:avLst/>
            </a:prstGeom>
            <a:noFill/>
          </p:spPr>
          <p:txBody>
            <a:bodyPr wrap="none" rtlCol="0">
              <a:spAutoFit/>
            </a:bodyPr>
            <a:lstStyle/>
            <a:p>
              <a:r>
                <a:rPr lang="en-US" sz="1680" dirty="0">
                  <a:solidFill>
                    <a:srgbClr val="C00000"/>
                  </a:solidFill>
                </a:rPr>
                <a:t>nominal</a:t>
              </a:r>
              <a:endParaRPr lang="en-GB" sz="1680" dirty="0">
                <a:solidFill>
                  <a:srgbClr val="C00000"/>
                </a:solidFill>
              </a:endParaRPr>
            </a:p>
          </p:txBody>
        </p:sp>
        <p:sp>
          <p:nvSpPr>
            <p:cNvPr id="12" name="TextBox 11"/>
            <p:cNvSpPr txBox="1"/>
            <p:nvPr/>
          </p:nvSpPr>
          <p:spPr>
            <a:xfrm>
              <a:off x="3200123" y="2929508"/>
              <a:ext cx="713604" cy="292387"/>
            </a:xfrm>
            <a:prstGeom prst="rect">
              <a:avLst/>
            </a:prstGeom>
            <a:noFill/>
          </p:spPr>
          <p:txBody>
            <a:bodyPr wrap="none" rtlCol="0">
              <a:spAutoFit/>
            </a:bodyPr>
            <a:lstStyle/>
            <a:p>
              <a:r>
                <a:rPr lang="en-US" sz="1680" dirty="0">
                  <a:solidFill>
                    <a:schemeClr val="accent1"/>
                  </a:solidFill>
                </a:rPr>
                <a:t>current</a:t>
              </a:r>
              <a:endParaRPr lang="en-GB" sz="1680" dirty="0">
                <a:solidFill>
                  <a:schemeClr val="accent1"/>
                </a:solidFill>
              </a:endParaRPr>
            </a:p>
          </p:txBody>
        </p:sp>
      </p:grpSp>
      <p:sp>
        <p:nvSpPr>
          <p:cNvPr id="13" name="Rounded Rectangle 12">
            <a:extLst>
              <a:ext uri="{FF2B5EF4-FFF2-40B4-BE49-F238E27FC236}">
                <a16:creationId xmlns:a16="http://schemas.microsoft.com/office/drawing/2014/main" id="{D9D0CDDB-3BDB-D94C-8CF9-646AFD391CEB}"/>
              </a:ext>
            </a:extLst>
          </p:cNvPr>
          <p:cNvSpPr/>
          <p:nvPr/>
        </p:nvSpPr>
        <p:spPr>
          <a:xfrm>
            <a:off x="10610953" y="59624"/>
            <a:ext cx="1501169" cy="149716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a:t>
            </a:r>
          </a:p>
          <a:p>
            <a:pPr algn="ctr"/>
            <a:r>
              <a:rPr lang="en-US" b="1" dirty="0"/>
              <a:t>tolerances were </a:t>
            </a:r>
            <a:r>
              <a:rPr lang="en-US" b="1" dirty="0">
                <a:solidFill>
                  <a:schemeClr val="tx2"/>
                </a:solidFill>
              </a:rPr>
              <a:t>excluded</a:t>
            </a:r>
          </a:p>
        </p:txBody>
      </p:sp>
      <p:sp>
        <p:nvSpPr>
          <p:cNvPr id="2" name="Footer Placeholder 1">
            <a:extLst>
              <a:ext uri="{FF2B5EF4-FFF2-40B4-BE49-F238E27FC236}">
                <a16:creationId xmlns:a16="http://schemas.microsoft.com/office/drawing/2014/main" id="{47139D3E-6ADA-214C-89E5-F4A8B1073BE6}"/>
              </a:ext>
            </a:extLst>
          </p:cNvPr>
          <p:cNvSpPr>
            <a:spLocks noGrp="1"/>
          </p:cNvSpPr>
          <p:nvPr>
            <p:ph type="ftr" sz="quarter" idx="12"/>
          </p:nvPr>
        </p:nvSpPr>
        <p:spPr/>
        <p:txBody>
          <a:bodyPr/>
          <a:lstStyle/>
          <a:p>
            <a:r>
              <a:rPr lang="fr-FR"/>
              <a:t>FCC week | Paris | June 2022 | S.M.Liuzzo et al.</a:t>
            </a:r>
            <a:endParaRPr lang="fr-FR" dirty="0"/>
          </a:p>
        </p:txBody>
      </p:sp>
      <p:sp>
        <p:nvSpPr>
          <p:cNvPr id="3" name="Slide Number Placeholder 2">
            <a:extLst>
              <a:ext uri="{FF2B5EF4-FFF2-40B4-BE49-F238E27FC236}">
                <a16:creationId xmlns:a16="http://schemas.microsoft.com/office/drawing/2014/main" id="{5BACFF34-B31A-2D44-AFFA-1BD3224F2351}"/>
              </a:ext>
            </a:extLst>
          </p:cNvPr>
          <p:cNvSpPr>
            <a:spLocks noGrp="1"/>
          </p:cNvSpPr>
          <p:nvPr>
            <p:ph type="sldNum" sz="quarter" idx="11"/>
          </p:nvPr>
        </p:nvSpPr>
        <p:spPr/>
        <p:txBody>
          <a:bodyPr/>
          <a:lstStyle/>
          <a:p>
            <a:r>
              <a:rPr lang="fr-FR"/>
              <a:t>Page </a:t>
            </a:r>
            <a:fld id="{733122C9-A0B9-462F-8757-0847AD287B63}" type="slidenum">
              <a:rPr lang="fr-FR" smtClean="0"/>
              <a:pPr/>
              <a:t>47</a:t>
            </a:fld>
            <a:endParaRPr lang="fr-FR" dirty="0"/>
          </a:p>
        </p:txBody>
      </p:sp>
      <p:sp>
        <p:nvSpPr>
          <p:cNvPr id="15" name="TextBox 14">
            <a:extLst>
              <a:ext uri="{FF2B5EF4-FFF2-40B4-BE49-F238E27FC236}">
                <a16:creationId xmlns:a16="http://schemas.microsoft.com/office/drawing/2014/main" id="{A4220D29-56AC-0B42-BBFA-16301FB42850}"/>
              </a:ext>
            </a:extLst>
          </p:cNvPr>
          <p:cNvSpPr txBox="1"/>
          <p:nvPr/>
        </p:nvSpPr>
        <p:spPr>
          <a:xfrm>
            <a:off x="3219964" y="808207"/>
            <a:ext cx="6408712"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b="1" dirty="0"/>
              <a:t>This is where the machine is. Let’s use this information!</a:t>
            </a:r>
          </a:p>
        </p:txBody>
      </p:sp>
      <p:sp>
        <p:nvSpPr>
          <p:cNvPr id="4" name="TextBox 3">
            <a:extLst>
              <a:ext uri="{FF2B5EF4-FFF2-40B4-BE49-F238E27FC236}">
                <a16:creationId xmlns:a16="http://schemas.microsoft.com/office/drawing/2014/main" id="{C6C0CEA6-E8BD-E04A-A610-0A7EAE8551B8}"/>
              </a:ext>
            </a:extLst>
          </p:cNvPr>
          <p:cNvSpPr txBox="1"/>
          <p:nvPr/>
        </p:nvSpPr>
        <p:spPr>
          <a:xfrm>
            <a:off x="4487984" y="4161040"/>
            <a:ext cx="1967205" cy="369332"/>
          </a:xfrm>
          <a:prstGeom prst="rect">
            <a:avLst/>
          </a:prstGeom>
          <a:noFill/>
        </p:spPr>
        <p:txBody>
          <a:bodyPr wrap="none" rtlCol="0">
            <a:spAutoFit/>
          </a:bodyPr>
          <a:lstStyle/>
          <a:p>
            <a:r>
              <a:rPr lang="en-US" dirty="0"/>
              <a:t>ESRF 1994-2018</a:t>
            </a:r>
          </a:p>
        </p:txBody>
      </p:sp>
      <p:sp>
        <p:nvSpPr>
          <p:cNvPr id="16" name="TextBox 15">
            <a:extLst>
              <a:ext uri="{FF2B5EF4-FFF2-40B4-BE49-F238E27FC236}">
                <a16:creationId xmlns:a16="http://schemas.microsoft.com/office/drawing/2014/main" id="{EDA0A199-8E2D-3B43-B3B8-6B199E3F45E4}"/>
              </a:ext>
            </a:extLst>
          </p:cNvPr>
          <p:cNvSpPr txBox="1"/>
          <p:nvPr/>
        </p:nvSpPr>
        <p:spPr>
          <a:xfrm>
            <a:off x="4487984" y="4404116"/>
            <a:ext cx="6053517" cy="369332"/>
          </a:xfrm>
          <a:prstGeom prst="rect">
            <a:avLst/>
          </a:prstGeom>
          <a:noFill/>
        </p:spPr>
        <p:txBody>
          <a:bodyPr wrap="none" rtlCol="0">
            <a:spAutoFit/>
          </a:bodyPr>
          <a:lstStyle/>
          <a:p>
            <a:r>
              <a:rPr lang="en-US" dirty="0"/>
              <a:t>EBS 2019-?? </a:t>
            </a:r>
            <a:r>
              <a:rPr lang="en-US" sz="1200" dirty="0">
                <a:solidFill>
                  <a:schemeClr val="bg1">
                    <a:lumMod val="65000"/>
                  </a:schemeClr>
                </a:solidFill>
              </a:rPr>
              <a:t>We placed EBS where the old SR used to be. Everyone is happy.</a:t>
            </a:r>
          </a:p>
        </p:txBody>
      </p:sp>
    </p:spTree>
    <p:extLst>
      <p:ext uri="{BB962C8B-B14F-4D97-AF65-F5344CB8AC3E}">
        <p14:creationId xmlns:p14="http://schemas.microsoft.com/office/powerpoint/2010/main" val="32777964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Survey errors PLUS random errors</a:t>
            </a:r>
            <a:endParaRPr lang="en-GB" dirty="0"/>
          </a:p>
        </p:txBody>
      </p:sp>
      <p:sp>
        <p:nvSpPr>
          <p:cNvPr id="7" name="TextBox 6"/>
          <p:cNvSpPr txBox="1"/>
          <p:nvPr/>
        </p:nvSpPr>
        <p:spPr>
          <a:xfrm>
            <a:off x="847202" y="5779760"/>
            <a:ext cx="10692604" cy="424732"/>
          </a:xfrm>
          <a:prstGeom prst="rect">
            <a:avLst/>
          </a:prstGeom>
          <a:noFill/>
        </p:spPr>
        <p:txBody>
          <a:bodyPr wrap="square" rtlCol="0">
            <a:spAutoFit/>
          </a:bodyPr>
          <a:lstStyle/>
          <a:p>
            <a:r>
              <a:rPr lang="en-US" sz="2160" dirty="0"/>
              <a:t>Random Gaussian </a:t>
            </a:r>
            <a:r>
              <a:rPr lang="en-US" sz="2160" dirty="0">
                <a:solidFill>
                  <a:schemeClr val="accent2"/>
                </a:solidFill>
              </a:rPr>
              <a:t>DX DY in quadrupoles and sextupoles </a:t>
            </a:r>
            <a:r>
              <a:rPr lang="en-US" sz="2160" dirty="0"/>
              <a:t>on top of the survey errors.</a:t>
            </a:r>
            <a:endParaRPr lang="en-GB" sz="2160" dirty="0"/>
          </a:p>
        </p:txBody>
      </p:sp>
      <p:sp>
        <p:nvSpPr>
          <p:cNvPr id="9" name="TextBox 8"/>
          <p:cNvSpPr txBox="1"/>
          <p:nvPr/>
        </p:nvSpPr>
        <p:spPr>
          <a:xfrm>
            <a:off x="8245789" y="1007751"/>
            <a:ext cx="3110159" cy="44873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342900" indent="-342900">
              <a:buFont typeface="Wingdings" panose="05000000000000000000" pitchFamily="2" charset="2"/>
              <a:buChar char="§"/>
            </a:pPr>
            <a:r>
              <a:rPr lang="en-US" sz="1680" dirty="0"/>
              <a:t>The </a:t>
            </a:r>
            <a:r>
              <a:rPr lang="en-US" sz="1680" dirty="0">
                <a:solidFill>
                  <a:schemeClr val="accent1"/>
                </a:solidFill>
              </a:rPr>
              <a:t>blue</a:t>
            </a:r>
            <a:r>
              <a:rPr lang="en-US" sz="1680" dirty="0"/>
              <a:t> curve represents the current </a:t>
            </a:r>
            <a:r>
              <a:rPr lang="en-US" sz="1680" dirty="0">
                <a:solidFill>
                  <a:schemeClr val="accent1"/>
                </a:solidFill>
              </a:rPr>
              <a:t>ESRF</a:t>
            </a:r>
            <a:r>
              <a:rPr lang="en-US" sz="1680" dirty="0"/>
              <a:t> storage ring position.</a:t>
            </a:r>
          </a:p>
          <a:p>
            <a:pPr marL="342900" indent="-342900">
              <a:buFont typeface="Wingdings" panose="05000000000000000000" pitchFamily="2" charset="2"/>
              <a:buChar char="§"/>
            </a:pPr>
            <a:r>
              <a:rPr lang="en-US" sz="1680" dirty="0"/>
              <a:t>The </a:t>
            </a:r>
            <a:r>
              <a:rPr lang="en-US" sz="1680" dirty="0">
                <a:solidFill>
                  <a:schemeClr val="accent2"/>
                </a:solidFill>
              </a:rPr>
              <a:t>x</a:t>
            </a:r>
            <a:r>
              <a:rPr lang="en-US" sz="1680" dirty="0"/>
              <a:t> symbols are the interpolated positions on this curve for the </a:t>
            </a:r>
            <a:r>
              <a:rPr lang="en-US" sz="1680" dirty="0">
                <a:solidFill>
                  <a:schemeClr val="accent2"/>
                </a:solidFill>
              </a:rPr>
              <a:t>S28A</a:t>
            </a:r>
            <a:r>
              <a:rPr lang="en-US" sz="1680" dirty="0"/>
              <a:t> lattice.</a:t>
            </a:r>
          </a:p>
          <a:p>
            <a:pPr marL="342900" indent="-342900">
              <a:buFont typeface="Wingdings" panose="05000000000000000000" pitchFamily="2" charset="2"/>
              <a:buChar char="§"/>
            </a:pPr>
            <a:r>
              <a:rPr lang="en-US" sz="1680" dirty="0"/>
              <a:t>BPM are positioned on the same curve.</a:t>
            </a:r>
          </a:p>
          <a:p>
            <a:pPr marL="342900" indent="-342900">
              <a:buFont typeface="Wingdings" panose="05000000000000000000" pitchFamily="2" charset="2"/>
              <a:buChar char="§"/>
            </a:pPr>
            <a:r>
              <a:rPr lang="en-US" sz="1680" dirty="0"/>
              <a:t>DX and DZ and girder rotations are applied. </a:t>
            </a:r>
          </a:p>
          <a:p>
            <a:pPr marL="342900" indent="-342900">
              <a:buFont typeface="Wingdings" panose="05000000000000000000" pitchFamily="2" charset="2"/>
              <a:buChar char="§"/>
            </a:pPr>
            <a:r>
              <a:rPr lang="en-US" sz="1680" strike="sngStrike" dirty="0"/>
              <a:t>Errors are ramped in steps of 20% up to the nominal value.</a:t>
            </a:r>
          </a:p>
          <a:p>
            <a:pPr marL="342900" indent="-342900">
              <a:buFont typeface="Wingdings" panose="05000000000000000000" pitchFamily="2" charset="2"/>
              <a:buChar char="§"/>
            </a:pPr>
            <a:r>
              <a:rPr lang="en-US" sz="1680" dirty="0"/>
              <a:t>Added random errors to account for unknown magnetic center position</a:t>
            </a:r>
            <a:endParaRPr lang="en-GB" sz="1680" dirty="0"/>
          </a:p>
        </p:txBody>
      </p:sp>
      <p:graphicFrame>
        <p:nvGraphicFramePr>
          <p:cNvPr id="10" name="Object 9"/>
          <p:cNvGraphicFramePr>
            <a:graphicFrameLocks noChangeAspect="1"/>
          </p:cNvGraphicFramePr>
          <p:nvPr>
            <p:extLst/>
          </p:nvPr>
        </p:nvGraphicFramePr>
        <p:xfrm>
          <a:off x="847201" y="795491"/>
          <a:ext cx="7315200" cy="4867586"/>
        </p:xfrm>
        <a:graphic>
          <a:graphicData uri="http://schemas.openxmlformats.org/presentationml/2006/ole">
            <mc:AlternateContent xmlns:mc="http://schemas.openxmlformats.org/markup-compatibility/2006">
              <mc:Choice xmlns:v="urn:schemas-microsoft-com:vml" Requires="v">
                <p:oleObj spid="_x0000_s7191" name="Acrobat Document" r:id="rId3" imgW="9543797" imgH="5124330" progId="AcroExch.Document.11">
                  <p:embed/>
                </p:oleObj>
              </mc:Choice>
              <mc:Fallback>
                <p:oleObj name="Acrobat Document" r:id="rId3" imgW="9543797" imgH="5124330" progId="AcroExch.Document.11">
                  <p:embed/>
                  <p:pic>
                    <p:nvPicPr>
                      <p:cNvPr id="10" name="Object 9"/>
                      <p:cNvPicPr/>
                      <p:nvPr/>
                    </p:nvPicPr>
                    <p:blipFill>
                      <a:blip r:embed="rId4"/>
                      <a:stretch>
                        <a:fillRect/>
                      </a:stretch>
                    </p:blipFill>
                    <p:spPr>
                      <a:xfrm>
                        <a:off x="847201" y="795491"/>
                        <a:ext cx="7315200" cy="4867586"/>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id="{4C23CF74-5346-E44A-893F-8335B7B03BC2}"/>
              </a:ext>
            </a:extLst>
          </p:cNvPr>
          <p:cNvSpPr/>
          <p:nvPr/>
        </p:nvSpPr>
        <p:spPr>
          <a:xfrm>
            <a:off x="7140525" y="6552757"/>
            <a:ext cx="2674130" cy="253916"/>
          </a:xfrm>
          <a:prstGeom prst="rect">
            <a:avLst/>
          </a:prstGeom>
        </p:spPr>
        <p:txBody>
          <a:bodyPr wrap="none">
            <a:spAutoFit/>
          </a:bodyPr>
          <a:lstStyle/>
          <a:p>
            <a:r>
              <a:rPr lang="en-US" sz="1050" dirty="0"/>
              <a:t>l ESRF Upgrade l June 2014 l </a:t>
            </a:r>
            <a:r>
              <a:rPr lang="en-US" sz="1050" dirty="0" err="1"/>
              <a:t>S.M.Liuzzo</a:t>
            </a:r>
            <a:endParaRPr lang="en-US" sz="1050" dirty="0"/>
          </a:p>
        </p:txBody>
      </p:sp>
      <p:sp>
        <p:nvSpPr>
          <p:cNvPr id="11" name="Rounded Rectangle 10">
            <a:extLst>
              <a:ext uri="{FF2B5EF4-FFF2-40B4-BE49-F238E27FC236}">
                <a16:creationId xmlns:a16="http://schemas.microsoft.com/office/drawing/2014/main" id="{86263CFA-4FEB-6248-A9D0-A01E098C3692}"/>
              </a:ext>
            </a:extLst>
          </p:cNvPr>
          <p:cNvSpPr/>
          <p:nvPr/>
        </p:nvSpPr>
        <p:spPr>
          <a:xfrm>
            <a:off x="9229433" y="142175"/>
            <a:ext cx="2842180" cy="865576"/>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GIRDER</a:t>
            </a:r>
          </a:p>
          <a:p>
            <a:pPr algn="ctr"/>
            <a:r>
              <a:rPr lang="en-US" b="1" dirty="0"/>
              <a:t>tolerances were </a:t>
            </a:r>
            <a:r>
              <a:rPr lang="en-US" b="1" dirty="0">
                <a:solidFill>
                  <a:schemeClr val="tx2"/>
                </a:solidFill>
              </a:rPr>
              <a:t>excluded</a:t>
            </a:r>
          </a:p>
        </p:txBody>
      </p:sp>
      <p:sp>
        <p:nvSpPr>
          <p:cNvPr id="8" name="Footer Placeholder 7">
            <a:extLst>
              <a:ext uri="{FF2B5EF4-FFF2-40B4-BE49-F238E27FC236}">
                <a16:creationId xmlns:a16="http://schemas.microsoft.com/office/drawing/2014/main" id="{8449ACED-A851-0A42-B3BD-4D66BAFA9384}"/>
              </a:ext>
            </a:extLst>
          </p:cNvPr>
          <p:cNvSpPr>
            <a:spLocks noGrp="1"/>
          </p:cNvSpPr>
          <p:nvPr>
            <p:ph type="ftr" sz="quarter" idx="10"/>
          </p:nvPr>
        </p:nvSpPr>
        <p:spPr/>
        <p:txBody>
          <a:bodyPr/>
          <a:lstStyle/>
          <a:p>
            <a:r>
              <a:rPr lang="fr-FR"/>
              <a:t>FCC week | Paris | June 2022 | S.M.Liuzzo et al.</a:t>
            </a:r>
            <a:endParaRPr lang="fr-FR" dirty="0"/>
          </a:p>
        </p:txBody>
      </p:sp>
      <p:sp>
        <p:nvSpPr>
          <p:cNvPr id="12" name="Slide Number Placeholder 11">
            <a:extLst>
              <a:ext uri="{FF2B5EF4-FFF2-40B4-BE49-F238E27FC236}">
                <a16:creationId xmlns:a16="http://schemas.microsoft.com/office/drawing/2014/main" id="{430E0819-4C38-F847-A5EB-1EB51B9387FB}"/>
              </a:ext>
            </a:extLst>
          </p:cNvPr>
          <p:cNvSpPr>
            <a:spLocks noGrp="1"/>
          </p:cNvSpPr>
          <p:nvPr>
            <p:ph type="sldNum" sz="quarter" idx="11"/>
          </p:nvPr>
        </p:nvSpPr>
        <p:spPr/>
        <p:txBody>
          <a:bodyPr/>
          <a:lstStyle/>
          <a:p>
            <a:r>
              <a:rPr lang="fr-FR"/>
              <a:t>Page </a:t>
            </a:r>
            <a:fld id="{733122C9-A0B9-462F-8757-0847AD287B63}" type="slidenum">
              <a:rPr lang="fr-FR" smtClean="0"/>
              <a:pPr/>
              <a:t>48</a:t>
            </a:fld>
            <a:endParaRPr lang="fr-FR" dirty="0"/>
          </a:p>
        </p:txBody>
      </p:sp>
      <p:sp>
        <p:nvSpPr>
          <p:cNvPr id="3" name="TextBox 2">
            <a:extLst>
              <a:ext uri="{FF2B5EF4-FFF2-40B4-BE49-F238E27FC236}">
                <a16:creationId xmlns:a16="http://schemas.microsoft.com/office/drawing/2014/main" id="{E3D3CE24-DC1D-6C4B-9F35-8F205F4A424A}"/>
              </a:ext>
            </a:extLst>
          </p:cNvPr>
          <p:cNvSpPr txBox="1"/>
          <p:nvPr/>
        </p:nvSpPr>
        <p:spPr>
          <a:xfrm>
            <a:off x="1271464" y="1124744"/>
            <a:ext cx="1992853" cy="369332"/>
          </a:xfrm>
          <a:prstGeom prst="rect">
            <a:avLst/>
          </a:prstGeom>
          <a:noFill/>
        </p:spPr>
        <p:txBody>
          <a:bodyPr wrap="none" rtlCol="0">
            <a:spAutoFit/>
          </a:bodyPr>
          <a:lstStyle/>
          <a:p>
            <a:r>
              <a:rPr lang="en-US" dirty="0" err="1"/>
              <a:t>D.Martin</a:t>
            </a:r>
            <a:r>
              <a:rPr lang="en-US" dirty="0"/>
              <a:t>, </a:t>
            </a:r>
            <a:r>
              <a:rPr lang="en-US" dirty="0" err="1"/>
              <a:t>G.Gatta</a:t>
            </a:r>
            <a:endParaRPr lang="en-US" dirty="0"/>
          </a:p>
        </p:txBody>
      </p:sp>
    </p:spTree>
    <p:extLst>
      <p:ext uri="{BB962C8B-B14F-4D97-AF65-F5344CB8AC3E}">
        <p14:creationId xmlns:p14="http://schemas.microsoft.com/office/powerpoint/2010/main" val="3232510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Long range errors</a:t>
            </a:r>
            <a:endParaRPr lang="en-GB" dirty="0"/>
          </a:p>
        </p:txBody>
      </p:sp>
      <p:sp>
        <p:nvSpPr>
          <p:cNvPr id="9" name="Content Placeholder 8"/>
          <p:cNvSpPr>
            <a:spLocks noGrp="1"/>
          </p:cNvSpPr>
          <p:nvPr>
            <p:ph idx="1"/>
          </p:nvPr>
        </p:nvSpPr>
        <p:spPr/>
        <p:txBody>
          <a:bodyPr/>
          <a:lstStyle/>
          <a:p>
            <a:r>
              <a:rPr lang="en-US" dirty="0"/>
              <a:t>Error “waves” applied to the lattice: DX, DY, Rotations for quad and sext.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Correction performed for each frequency and amplitude set as:</a:t>
            </a:r>
          </a:p>
          <a:p>
            <a:pPr marL="342900" indent="-342900">
              <a:buFont typeface="Arial" panose="020B0604020202020204" pitchFamily="34" charset="0"/>
              <a:buChar char="•"/>
            </a:pPr>
            <a:r>
              <a:rPr lang="en-US" dirty="0"/>
              <a:t>Open trajectory correction</a:t>
            </a:r>
          </a:p>
          <a:p>
            <a:pPr marL="342900" indent="-342900">
              <a:buFont typeface="Arial" panose="020B0604020202020204" pitchFamily="34" charset="0"/>
              <a:buChar char="•"/>
            </a:pPr>
            <a:r>
              <a:rPr lang="en-US" dirty="0"/>
              <a:t>Orbit correction</a:t>
            </a:r>
          </a:p>
          <a:p>
            <a:pPr marL="342900" indent="-342900">
              <a:buFont typeface="Arial" panose="020B0604020202020204" pitchFamily="34" charset="0"/>
              <a:buChar char="•"/>
            </a:pPr>
            <a:r>
              <a:rPr lang="en-US" dirty="0"/>
              <a:t>RDT correction</a:t>
            </a:r>
          </a:p>
          <a:p>
            <a:endParaRPr lang="en-GB" dirty="0"/>
          </a:p>
        </p:txBody>
      </p:sp>
      <p:graphicFrame>
        <p:nvGraphicFramePr>
          <p:cNvPr id="10" name="Object 9"/>
          <p:cNvGraphicFramePr>
            <a:graphicFrameLocks noChangeAspect="1"/>
          </p:cNvGraphicFramePr>
          <p:nvPr>
            <p:extLst/>
          </p:nvPr>
        </p:nvGraphicFramePr>
        <p:xfrm>
          <a:off x="6009591" y="1547352"/>
          <a:ext cx="5018468" cy="2539048"/>
        </p:xfrm>
        <a:graphic>
          <a:graphicData uri="http://schemas.openxmlformats.org/presentationml/2006/ole">
            <mc:AlternateContent xmlns:mc="http://schemas.openxmlformats.org/markup-compatibility/2006">
              <mc:Choice xmlns:v="urn:schemas-microsoft-com:vml" Requires="v">
                <p:oleObj spid="_x0000_s8237" name="Acrobat Document" r:id="rId3" imgW="9543797" imgH="5057640" progId="AcroExch.Document.11">
                  <p:embed/>
                </p:oleObj>
              </mc:Choice>
              <mc:Fallback>
                <p:oleObj name="Acrobat Document" r:id="rId3" imgW="9543797" imgH="5057640" progId="AcroExch.Document.11">
                  <p:embed/>
                  <p:pic>
                    <p:nvPicPr>
                      <p:cNvPr id="10" name="Object 9"/>
                      <p:cNvPicPr/>
                      <p:nvPr/>
                    </p:nvPicPr>
                    <p:blipFill>
                      <a:blip r:embed="rId4"/>
                      <a:stretch>
                        <a:fillRect/>
                      </a:stretch>
                    </p:blipFill>
                    <p:spPr>
                      <a:xfrm>
                        <a:off x="6009591" y="1547352"/>
                        <a:ext cx="5018468" cy="2539048"/>
                      </a:xfrm>
                      <a:prstGeom prst="rect">
                        <a:avLst/>
                      </a:prstGeom>
                    </p:spPr>
                  </p:pic>
                </p:oleObj>
              </mc:Fallback>
            </mc:AlternateContent>
          </a:graphicData>
        </a:graphic>
      </p:graphicFrame>
      <p:graphicFrame>
        <p:nvGraphicFramePr>
          <p:cNvPr id="11" name="Object 10"/>
          <p:cNvGraphicFramePr>
            <a:graphicFrameLocks noChangeAspect="1"/>
          </p:cNvGraphicFramePr>
          <p:nvPr>
            <p:extLst/>
          </p:nvPr>
        </p:nvGraphicFramePr>
        <p:xfrm>
          <a:off x="1102048" y="1547352"/>
          <a:ext cx="4791480" cy="2572925"/>
        </p:xfrm>
        <a:graphic>
          <a:graphicData uri="http://schemas.openxmlformats.org/presentationml/2006/ole">
            <mc:AlternateContent xmlns:mc="http://schemas.openxmlformats.org/markup-compatibility/2006">
              <mc:Choice xmlns:v="urn:schemas-microsoft-com:vml" Requires="v">
                <p:oleObj spid="_x0000_s8238" name="Acrobat Document" r:id="rId5" imgW="9543797" imgH="5124330" progId="AcroExch.Document.11">
                  <p:embed/>
                </p:oleObj>
              </mc:Choice>
              <mc:Fallback>
                <p:oleObj name="Acrobat Document" r:id="rId5" imgW="9543797" imgH="5124330" progId="AcroExch.Document.11">
                  <p:embed/>
                  <p:pic>
                    <p:nvPicPr>
                      <p:cNvPr id="11" name="Object 10"/>
                      <p:cNvPicPr/>
                      <p:nvPr/>
                    </p:nvPicPr>
                    <p:blipFill>
                      <a:blip r:embed="rId6"/>
                      <a:stretch>
                        <a:fillRect/>
                      </a:stretch>
                    </p:blipFill>
                    <p:spPr>
                      <a:xfrm>
                        <a:off x="1102048" y="1547352"/>
                        <a:ext cx="4791480" cy="2572925"/>
                      </a:xfrm>
                      <a:prstGeom prst="rect">
                        <a:avLst/>
                      </a:prstGeom>
                    </p:spPr>
                  </p:pic>
                </p:oleObj>
              </mc:Fallback>
            </mc:AlternateContent>
          </a:graphicData>
        </a:graphic>
      </p:graphicFrame>
      <p:sp>
        <p:nvSpPr>
          <p:cNvPr id="12" name="TextBox 11"/>
          <p:cNvSpPr txBox="1"/>
          <p:nvPr/>
        </p:nvSpPr>
        <p:spPr>
          <a:xfrm>
            <a:off x="1120535" y="3273198"/>
            <a:ext cx="4798192" cy="7571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160" dirty="0"/>
              <a:t>storage ring survey data</a:t>
            </a:r>
          </a:p>
          <a:p>
            <a:endParaRPr lang="en-GB" sz="2160" dirty="0"/>
          </a:p>
        </p:txBody>
      </p:sp>
      <p:sp>
        <p:nvSpPr>
          <p:cNvPr id="13" name="TextBox 12"/>
          <p:cNvSpPr txBox="1"/>
          <p:nvPr/>
        </p:nvSpPr>
        <p:spPr>
          <a:xfrm>
            <a:off x="6194409" y="3273197"/>
            <a:ext cx="4798192" cy="7571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160" dirty="0"/>
              <a:t>simulated 1</a:t>
            </a:r>
            <a:r>
              <a:rPr lang="en-US" sz="2160" baseline="30000" dirty="0"/>
              <a:t>st</a:t>
            </a:r>
            <a:r>
              <a:rPr lang="en-US" sz="2160" dirty="0"/>
              <a:t> harmonic,</a:t>
            </a:r>
            <a:endParaRPr lang="en-GB" sz="2160" dirty="0"/>
          </a:p>
          <a:p>
            <a:pPr algn="ctr"/>
            <a:endParaRPr lang="en-US" sz="2160" dirty="0"/>
          </a:p>
        </p:txBody>
      </p:sp>
      <p:sp>
        <p:nvSpPr>
          <p:cNvPr id="14" name="Right Arrow 13"/>
          <p:cNvSpPr/>
          <p:nvPr/>
        </p:nvSpPr>
        <p:spPr>
          <a:xfrm>
            <a:off x="5525371" y="3370216"/>
            <a:ext cx="1174090" cy="581558"/>
          </a:xfrm>
          <a:prstGeom prst="rightArrow">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2160"/>
          </a:p>
        </p:txBody>
      </p:sp>
      <p:sp>
        <p:nvSpPr>
          <p:cNvPr id="15" name="TextBox 14"/>
          <p:cNvSpPr txBox="1"/>
          <p:nvPr/>
        </p:nvSpPr>
        <p:spPr>
          <a:xfrm>
            <a:off x="9206160" y="5548429"/>
            <a:ext cx="2160241" cy="757130"/>
          </a:xfrm>
          <a:prstGeom prst="rect">
            <a:avLst/>
          </a:prstGeom>
          <a:noFill/>
        </p:spPr>
        <p:txBody>
          <a:bodyPr wrap="square" rtlCol="0">
            <a:spAutoFit/>
          </a:bodyPr>
          <a:lstStyle/>
          <a:p>
            <a:r>
              <a:rPr lang="en-US" sz="1440" dirty="0"/>
              <a:t>Simulations performed on the OAR </a:t>
            </a:r>
            <a:r>
              <a:rPr lang="en-US" sz="1440" dirty="0" err="1"/>
              <a:t>asd</a:t>
            </a:r>
            <a:r>
              <a:rPr lang="en-US" sz="1440" dirty="0"/>
              <a:t> cluster, 8h-600cpu</a:t>
            </a:r>
            <a:endParaRPr lang="en-GB" sz="1440" dirty="0"/>
          </a:p>
        </p:txBody>
      </p:sp>
      <p:sp>
        <p:nvSpPr>
          <p:cNvPr id="2" name="Rectangle 1">
            <a:extLst>
              <a:ext uri="{FF2B5EF4-FFF2-40B4-BE49-F238E27FC236}">
                <a16:creationId xmlns:a16="http://schemas.microsoft.com/office/drawing/2014/main" id="{6E41B8DA-0683-1E44-B6CA-EDCC86CD534A}"/>
              </a:ext>
            </a:extLst>
          </p:cNvPr>
          <p:cNvSpPr/>
          <p:nvPr/>
        </p:nvSpPr>
        <p:spPr>
          <a:xfrm>
            <a:off x="8843102" y="6493400"/>
            <a:ext cx="889987" cy="261610"/>
          </a:xfrm>
          <a:prstGeom prst="rect">
            <a:avLst/>
          </a:prstGeom>
        </p:spPr>
        <p:txBody>
          <a:bodyPr wrap="none">
            <a:spAutoFit/>
          </a:bodyPr>
          <a:lstStyle/>
          <a:p>
            <a:r>
              <a:rPr lang="en-US" sz="1050" dirty="0"/>
              <a:t>26/07/2013</a:t>
            </a:r>
          </a:p>
        </p:txBody>
      </p:sp>
      <p:sp>
        <p:nvSpPr>
          <p:cNvPr id="16" name="Rounded Rectangle 15">
            <a:extLst>
              <a:ext uri="{FF2B5EF4-FFF2-40B4-BE49-F238E27FC236}">
                <a16:creationId xmlns:a16="http://schemas.microsoft.com/office/drawing/2014/main" id="{4FB42BD2-8813-FA46-9BFE-2B85860CBF37}"/>
              </a:ext>
            </a:extLst>
          </p:cNvPr>
          <p:cNvSpPr/>
          <p:nvPr/>
        </p:nvSpPr>
        <p:spPr>
          <a:xfrm>
            <a:off x="10610953" y="59624"/>
            <a:ext cx="1501169" cy="149716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a:t>
            </a:r>
          </a:p>
          <a:p>
            <a:pPr algn="ctr"/>
            <a:r>
              <a:rPr lang="en-US" b="1" dirty="0"/>
              <a:t>tolerances were </a:t>
            </a:r>
            <a:r>
              <a:rPr lang="en-US" b="1" dirty="0">
                <a:solidFill>
                  <a:schemeClr val="tx2"/>
                </a:solidFill>
              </a:rPr>
              <a:t>excluded</a:t>
            </a:r>
          </a:p>
        </p:txBody>
      </p:sp>
      <p:sp>
        <p:nvSpPr>
          <p:cNvPr id="4" name="Footer Placeholder 3">
            <a:extLst>
              <a:ext uri="{FF2B5EF4-FFF2-40B4-BE49-F238E27FC236}">
                <a16:creationId xmlns:a16="http://schemas.microsoft.com/office/drawing/2014/main" id="{081D4D26-48C5-F149-A557-1100B309BA97}"/>
              </a:ext>
            </a:extLst>
          </p:cNvPr>
          <p:cNvSpPr>
            <a:spLocks noGrp="1"/>
          </p:cNvSpPr>
          <p:nvPr>
            <p:ph type="ftr" sz="quarter" idx="12"/>
          </p:nvPr>
        </p:nvSpPr>
        <p:spPr/>
        <p:txBody>
          <a:bodyPr/>
          <a:lstStyle/>
          <a:p>
            <a:r>
              <a:rPr lang="fr-FR"/>
              <a:t>FCC week | Paris | June 2022 | S.M.Liuzzo et al.</a:t>
            </a:r>
            <a:endParaRPr lang="fr-FR" dirty="0"/>
          </a:p>
        </p:txBody>
      </p:sp>
      <p:sp>
        <p:nvSpPr>
          <p:cNvPr id="17" name="Slide Number Placeholder 16">
            <a:extLst>
              <a:ext uri="{FF2B5EF4-FFF2-40B4-BE49-F238E27FC236}">
                <a16:creationId xmlns:a16="http://schemas.microsoft.com/office/drawing/2014/main" id="{77AA4CE2-D76F-BB43-BB3C-9E6BC5232028}"/>
              </a:ext>
            </a:extLst>
          </p:cNvPr>
          <p:cNvSpPr>
            <a:spLocks noGrp="1"/>
          </p:cNvSpPr>
          <p:nvPr>
            <p:ph type="sldNum" sz="quarter" idx="11"/>
          </p:nvPr>
        </p:nvSpPr>
        <p:spPr/>
        <p:txBody>
          <a:bodyPr/>
          <a:lstStyle/>
          <a:p>
            <a:r>
              <a:rPr lang="fr-FR"/>
              <a:t>Page </a:t>
            </a:r>
            <a:fld id="{733122C9-A0B9-462F-8757-0847AD287B63}" type="slidenum">
              <a:rPr lang="fr-FR" smtClean="0"/>
              <a:pPr/>
              <a:t>49</a:t>
            </a:fld>
            <a:endParaRPr lang="fr-FR" dirty="0"/>
          </a:p>
        </p:txBody>
      </p:sp>
    </p:spTree>
    <p:extLst>
      <p:ext uri="{BB962C8B-B14F-4D97-AF65-F5344CB8AC3E}">
        <p14:creationId xmlns:p14="http://schemas.microsoft.com/office/powerpoint/2010/main" val="1743226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simulated in Commissioning-like beam tuning procedures</a:t>
            </a:r>
            <a:endParaRPr lang="en-GB" dirty="0"/>
          </a:p>
        </p:txBody>
      </p:sp>
      <p:sp>
        <p:nvSpPr>
          <p:cNvPr id="3" name="Content Placeholder 2"/>
          <p:cNvSpPr>
            <a:spLocks noGrp="1"/>
          </p:cNvSpPr>
          <p:nvPr>
            <p:ph idx="1"/>
          </p:nvPr>
        </p:nvSpPr>
        <p:spPr>
          <a:xfrm>
            <a:off x="1466081" y="1107139"/>
            <a:ext cx="9884160" cy="5198376"/>
          </a:xfrm>
        </p:spPr>
        <p:txBody>
          <a:bodyPr/>
          <a:lstStyle/>
          <a:p>
            <a:pPr>
              <a:spcAft>
                <a:spcPts val="720"/>
              </a:spcAft>
            </a:pPr>
            <a:r>
              <a:rPr lang="en-US" sz="1920" dirty="0">
                <a:solidFill>
                  <a:schemeClr val="accent5"/>
                </a:solidFill>
              </a:rPr>
              <a:t>GUN,</a:t>
            </a:r>
            <a:r>
              <a:rPr lang="en-US" sz="1920" dirty="0">
                <a:solidFill>
                  <a:schemeClr val="accent1"/>
                </a:solidFill>
              </a:rPr>
              <a:t> </a:t>
            </a:r>
            <a:r>
              <a:rPr lang="en-US" sz="1920" dirty="0">
                <a:solidFill>
                  <a:schemeClr val="accent5"/>
                </a:solidFill>
              </a:rPr>
              <a:t>LINAC,</a:t>
            </a:r>
            <a:r>
              <a:rPr lang="en-US" sz="1920" dirty="0">
                <a:solidFill>
                  <a:schemeClr val="accent1"/>
                </a:solidFill>
              </a:rPr>
              <a:t> </a:t>
            </a:r>
            <a:r>
              <a:rPr lang="en-US" sz="1920" dirty="0">
                <a:solidFill>
                  <a:schemeClr val="accent5"/>
                </a:solidFill>
              </a:rPr>
              <a:t>Transfer Line to Booster</a:t>
            </a:r>
            <a:r>
              <a:rPr lang="en-US" sz="1920" dirty="0">
                <a:solidFill>
                  <a:schemeClr val="accent1"/>
                </a:solidFill>
              </a:rPr>
              <a:t> </a:t>
            </a:r>
          </a:p>
          <a:p>
            <a:pPr>
              <a:spcAft>
                <a:spcPts val="720"/>
              </a:spcAft>
            </a:pPr>
            <a:r>
              <a:rPr lang="en-US" sz="1920" dirty="0"/>
              <a:t>Booster</a:t>
            </a:r>
            <a:r>
              <a:rPr lang="en-US" sz="1920" dirty="0">
                <a:solidFill>
                  <a:schemeClr val="accent3"/>
                </a:solidFill>
              </a:rPr>
              <a:t>  </a:t>
            </a:r>
            <a:r>
              <a:rPr lang="en-US" sz="1920" dirty="0">
                <a:solidFill>
                  <a:schemeClr val="accent2">
                    <a:lumMod val="60000"/>
                    <a:lumOff val="40000"/>
                  </a:schemeClr>
                </a:solidFill>
              </a:rPr>
              <a:t>Tr. Line Booster </a:t>
            </a:r>
            <a:r>
              <a:rPr lang="en-US" sz="1920" dirty="0">
                <a:solidFill>
                  <a:schemeClr val="accent2">
                    <a:lumMod val="60000"/>
                    <a:lumOff val="40000"/>
                  </a:schemeClr>
                </a:solidFill>
                <a:sym typeface="Wingdings" pitchFamily="2" charset="2"/>
              </a:rPr>
              <a:t></a:t>
            </a:r>
            <a:r>
              <a:rPr lang="en-US" sz="1920" dirty="0">
                <a:solidFill>
                  <a:schemeClr val="accent2">
                    <a:lumMod val="60000"/>
                    <a:lumOff val="40000"/>
                  </a:schemeClr>
                </a:solidFill>
              </a:rPr>
              <a:t> SR</a:t>
            </a:r>
            <a:endParaRPr lang="en-US" sz="1920" dirty="0">
              <a:solidFill>
                <a:schemeClr val="accent1"/>
              </a:solidFill>
            </a:endParaRPr>
          </a:p>
          <a:p>
            <a:pPr>
              <a:spcAft>
                <a:spcPts val="720"/>
              </a:spcAft>
            </a:pPr>
            <a:r>
              <a:rPr lang="en-US" sz="1920" dirty="0">
                <a:solidFill>
                  <a:schemeClr val="accent2"/>
                </a:solidFill>
              </a:rPr>
              <a:t>SR </a:t>
            </a:r>
            <a:r>
              <a:rPr lang="en-US" sz="1920" dirty="0">
                <a:solidFill>
                  <a:schemeClr val="accent1"/>
                </a:solidFill>
              </a:rPr>
              <a:t>: 	inject beam</a:t>
            </a:r>
          </a:p>
          <a:p>
            <a:pPr>
              <a:spcAft>
                <a:spcPts val="720"/>
              </a:spcAft>
            </a:pPr>
            <a:r>
              <a:rPr lang="en-US" sz="1920" dirty="0">
                <a:solidFill>
                  <a:schemeClr val="accent1"/>
                </a:solidFill>
              </a:rPr>
              <a:t>	make first turn : lattice steerers, BPM, CT, beam losses ... </a:t>
            </a:r>
          </a:p>
          <a:p>
            <a:pPr>
              <a:spcAft>
                <a:spcPts val="720"/>
              </a:spcAft>
            </a:pPr>
            <a:r>
              <a:rPr lang="en-US" sz="1920" dirty="0">
                <a:solidFill>
                  <a:schemeClr val="accent1"/>
                </a:solidFill>
              </a:rPr>
              <a:t>	few turns -&gt; RF on, beam accumulation (few mA)</a:t>
            </a:r>
          </a:p>
          <a:p>
            <a:pPr>
              <a:spcAft>
                <a:spcPts val="720"/>
              </a:spcAft>
            </a:pPr>
            <a:r>
              <a:rPr lang="en-US" sz="1920" dirty="0">
                <a:solidFill>
                  <a:schemeClr val="accent1"/>
                </a:solidFill>
              </a:rPr>
              <a:t>     	orbit, tunes, BPM-QUAD offsets, chromaticity</a:t>
            </a:r>
          </a:p>
          <a:p>
            <a:pPr>
              <a:spcAft>
                <a:spcPts val="720"/>
              </a:spcAft>
            </a:pPr>
            <a:r>
              <a:rPr lang="en-US" sz="1920" dirty="0">
                <a:solidFill>
                  <a:schemeClr val="accent1"/>
                </a:solidFill>
              </a:rPr>
              <a:t>	Response matrix (optics/coupling)</a:t>
            </a:r>
          </a:p>
          <a:p>
            <a:pPr>
              <a:spcAft>
                <a:spcPts val="720"/>
              </a:spcAft>
            </a:pPr>
            <a:r>
              <a:rPr lang="en-US" sz="1920" dirty="0">
                <a:solidFill>
                  <a:schemeClr val="accent1"/>
                </a:solidFill>
              </a:rPr>
              <a:t> 	Resonance knobs, sextupoles</a:t>
            </a:r>
          </a:p>
          <a:p>
            <a:pPr>
              <a:spcAft>
                <a:spcPts val="720"/>
              </a:spcAft>
            </a:pPr>
            <a:r>
              <a:rPr lang="en-US" sz="1920" dirty="0">
                <a:solidFill>
                  <a:schemeClr val="accent1"/>
                </a:solidFill>
              </a:rPr>
              <a:t>	specific optics adaptations </a:t>
            </a:r>
          </a:p>
          <a:p>
            <a:pPr>
              <a:spcAft>
                <a:spcPts val="720"/>
              </a:spcAft>
            </a:pPr>
            <a:r>
              <a:rPr lang="en-US" sz="1920" dirty="0">
                <a:solidFill>
                  <a:schemeClr val="accent1"/>
                </a:solidFill>
              </a:rPr>
              <a:t>	beam tuning for users</a:t>
            </a:r>
          </a:p>
          <a:p>
            <a:pPr>
              <a:spcAft>
                <a:spcPts val="720"/>
              </a:spcAft>
            </a:pPr>
            <a:r>
              <a:rPr lang="en-US" sz="1920" dirty="0">
                <a:solidFill>
                  <a:schemeClr val="accent1"/>
                </a:solidFill>
              </a:rPr>
              <a:t>	optimize injection efficiency / lifetime</a:t>
            </a:r>
          </a:p>
          <a:p>
            <a:pPr>
              <a:spcAft>
                <a:spcPts val="720"/>
              </a:spcAft>
            </a:pPr>
            <a:r>
              <a:rPr lang="en-US" sz="1920" dirty="0">
                <a:solidFill>
                  <a:schemeClr val="accent1"/>
                </a:solidFill>
              </a:rPr>
              <a:t>	Wait for vacuum, close collimators</a:t>
            </a:r>
          </a:p>
          <a:p>
            <a:pPr>
              <a:spcAft>
                <a:spcPts val="720"/>
              </a:spcAft>
            </a:pPr>
            <a:r>
              <a:rPr lang="en-US" sz="1920" dirty="0">
                <a:solidFill>
                  <a:schemeClr val="accent1"/>
                </a:solidFill>
              </a:rPr>
              <a:t>	Repeat:                          in an optimal order</a:t>
            </a:r>
          </a:p>
          <a:p>
            <a:pPr>
              <a:spcAft>
                <a:spcPts val="720"/>
              </a:spcAft>
            </a:pPr>
            <a:r>
              <a:rPr lang="en-US" sz="1920" dirty="0">
                <a:solidFill>
                  <a:schemeClr val="accent1"/>
                </a:solidFill>
              </a:rPr>
              <a:t>	Compute DA, lifetime, injection efficiency, </a:t>
            </a:r>
            <a:r>
              <a:rPr lang="en-US" sz="1920" dirty="0" err="1">
                <a:solidFill>
                  <a:schemeClr val="accent1"/>
                </a:solidFill>
              </a:rPr>
              <a:t>etc</a:t>
            </a:r>
            <a:r>
              <a:rPr lang="en-US" sz="1920" dirty="0">
                <a:solidFill>
                  <a:schemeClr val="accent1"/>
                </a:solidFill>
              </a:rPr>
              <a:t>…  </a:t>
            </a:r>
          </a:p>
          <a:p>
            <a:pPr>
              <a:spcAft>
                <a:spcPts val="720"/>
              </a:spcAft>
            </a:pPr>
            <a:endParaRPr lang="en-US" sz="1920" dirty="0">
              <a:solidFill>
                <a:schemeClr val="accent1"/>
              </a:solidFill>
            </a:endParaRPr>
          </a:p>
          <a:p>
            <a:pPr>
              <a:spcAft>
                <a:spcPts val="720"/>
              </a:spcAft>
            </a:pPr>
            <a:endParaRPr lang="en-GB" sz="1920" dirty="0">
              <a:solidFill>
                <a:schemeClr val="accent1"/>
              </a:solidFill>
            </a:endParaRPr>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5</a:t>
            </a:fld>
            <a:endParaRPr lang="en-US" noProof="0"/>
          </a:p>
        </p:txBody>
      </p:sp>
      <p:sp>
        <p:nvSpPr>
          <p:cNvPr id="6" name="Footer Placeholder 5"/>
          <p:cNvSpPr>
            <a:spLocks noGrp="1"/>
          </p:cNvSpPr>
          <p:nvPr>
            <p:ph type="ftr" sz="quarter" idx="12"/>
          </p:nvPr>
        </p:nvSpPr>
        <p:spPr/>
        <p:txBody>
          <a:bodyPr/>
          <a:lstStyle/>
          <a:p>
            <a:r>
              <a:rPr lang="en-US"/>
              <a:t>FCC week | Paris | June 2022 | S.M.Liuzzo et al.</a:t>
            </a:r>
            <a:endParaRPr lang="en-US" dirty="0"/>
          </a:p>
        </p:txBody>
      </p:sp>
      <p:sp>
        <p:nvSpPr>
          <p:cNvPr id="5" name="Right Brace 4"/>
          <p:cNvSpPr/>
          <p:nvPr/>
        </p:nvSpPr>
        <p:spPr>
          <a:xfrm>
            <a:off x="10124416" y="2061951"/>
            <a:ext cx="151506" cy="241946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160"/>
          </a:p>
        </p:txBody>
      </p:sp>
      <p:sp>
        <p:nvSpPr>
          <p:cNvPr id="8" name="TextBox 7"/>
          <p:cNvSpPr txBox="1"/>
          <p:nvPr/>
        </p:nvSpPr>
        <p:spPr>
          <a:xfrm rot="5400000">
            <a:off x="9903610" y="2696937"/>
            <a:ext cx="1540091" cy="646331"/>
          </a:xfrm>
          <a:prstGeom prst="rect">
            <a:avLst/>
          </a:prstGeom>
          <a:noFill/>
        </p:spPr>
        <p:txBody>
          <a:bodyPr wrap="square" rtlCol="0">
            <a:spAutoFit/>
          </a:bodyPr>
          <a:lstStyle/>
          <a:p>
            <a:pPr algn="ctr"/>
            <a:r>
              <a:rPr lang="en-US" sz="2160" dirty="0"/>
              <a:t>days 1-30, </a:t>
            </a:r>
            <a:r>
              <a:rPr lang="en-US" sz="1440" dirty="0"/>
              <a:t>2 shifts/day</a:t>
            </a:r>
            <a:endParaRPr lang="en-GB" sz="1440" dirty="0"/>
          </a:p>
        </p:txBody>
      </p:sp>
      <p:sp>
        <p:nvSpPr>
          <p:cNvPr id="9" name="Right Brace 8"/>
          <p:cNvSpPr/>
          <p:nvPr/>
        </p:nvSpPr>
        <p:spPr>
          <a:xfrm>
            <a:off x="10128448" y="4509764"/>
            <a:ext cx="157410" cy="169984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160"/>
          </a:p>
        </p:txBody>
      </p:sp>
      <p:sp>
        <p:nvSpPr>
          <p:cNvPr id="10" name="TextBox 9"/>
          <p:cNvSpPr txBox="1"/>
          <p:nvPr/>
        </p:nvSpPr>
        <p:spPr>
          <a:xfrm rot="5400000">
            <a:off x="9823603" y="4950276"/>
            <a:ext cx="1738393" cy="627864"/>
          </a:xfrm>
          <a:prstGeom prst="rect">
            <a:avLst/>
          </a:prstGeom>
          <a:noFill/>
        </p:spPr>
        <p:txBody>
          <a:bodyPr wrap="square" rtlCol="0">
            <a:spAutoFit/>
          </a:bodyPr>
          <a:lstStyle/>
          <a:p>
            <a:pPr algn="ctr"/>
            <a:r>
              <a:rPr lang="en-US" sz="2160" dirty="0"/>
              <a:t>days 31-60, </a:t>
            </a:r>
            <a:r>
              <a:rPr lang="en-US" sz="1320" dirty="0"/>
              <a:t>2 shifts/day</a:t>
            </a:r>
            <a:endParaRPr lang="en-GB" sz="1320" dirty="0"/>
          </a:p>
        </p:txBody>
      </p:sp>
      <p:sp>
        <p:nvSpPr>
          <p:cNvPr id="7" name="Rounded Rectangle 6">
            <a:extLst>
              <a:ext uri="{FF2B5EF4-FFF2-40B4-BE49-F238E27FC236}">
                <a16:creationId xmlns:a16="http://schemas.microsoft.com/office/drawing/2014/main" id="{CE4D5F6C-D852-584A-B503-3F6961D287EA}"/>
              </a:ext>
            </a:extLst>
          </p:cNvPr>
          <p:cNvSpPr/>
          <p:nvPr/>
        </p:nvSpPr>
        <p:spPr>
          <a:xfrm>
            <a:off x="1438171" y="1071062"/>
            <a:ext cx="4587777" cy="705576"/>
          </a:xfrm>
          <a:prstGeom prst="roundRect">
            <a:avLst/>
          </a:prstGeom>
          <a:solidFill>
            <a:schemeClr val="bg1">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le 10">
            <a:extLst>
              <a:ext uri="{FF2B5EF4-FFF2-40B4-BE49-F238E27FC236}">
                <a16:creationId xmlns:a16="http://schemas.microsoft.com/office/drawing/2014/main" id="{C0655390-E97C-794F-AC63-838438663D76}"/>
              </a:ext>
            </a:extLst>
          </p:cNvPr>
          <p:cNvSpPr/>
          <p:nvPr/>
        </p:nvSpPr>
        <p:spPr>
          <a:xfrm>
            <a:off x="2235401" y="1838156"/>
            <a:ext cx="1702315" cy="432199"/>
          </a:xfrm>
          <a:prstGeom prst="roundRect">
            <a:avLst/>
          </a:prstGeom>
          <a:solidFill>
            <a:schemeClr val="bg1">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4657C651-8C68-5F43-9E9F-A128A3011C25}"/>
              </a:ext>
            </a:extLst>
          </p:cNvPr>
          <p:cNvSpPr/>
          <p:nvPr/>
        </p:nvSpPr>
        <p:spPr>
          <a:xfrm>
            <a:off x="2299211" y="3738588"/>
            <a:ext cx="5484348" cy="1899930"/>
          </a:xfrm>
          <a:prstGeom prst="roundRect">
            <a:avLst/>
          </a:prstGeom>
          <a:solidFill>
            <a:schemeClr val="bg1">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a:extLst>
              <a:ext uri="{FF2B5EF4-FFF2-40B4-BE49-F238E27FC236}">
                <a16:creationId xmlns:a16="http://schemas.microsoft.com/office/drawing/2014/main" id="{503AFFB1-0675-6444-B454-F3164F1C1A96}"/>
              </a:ext>
            </a:extLst>
          </p:cNvPr>
          <p:cNvSpPr/>
          <p:nvPr/>
        </p:nvSpPr>
        <p:spPr>
          <a:xfrm>
            <a:off x="4657796" y="2595220"/>
            <a:ext cx="3456384" cy="432199"/>
          </a:xfrm>
          <a:prstGeom prst="roundRect">
            <a:avLst/>
          </a:prstGeom>
          <a:solidFill>
            <a:schemeClr val="bg1">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F5674B7-5FEB-D841-BBCE-52D24094DDB6}"/>
              </a:ext>
            </a:extLst>
          </p:cNvPr>
          <p:cNvSpPr txBox="1"/>
          <p:nvPr/>
        </p:nvSpPr>
        <p:spPr>
          <a:xfrm>
            <a:off x="9119429" y="776607"/>
            <a:ext cx="2832571" cy="9233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dirty="0"/>
              <a:t>Many days to simulate a fraction of the activity to be done in few days only!</a:t>
            </a:r>
          </a:p>
        </p:txBody>
      </p:sp>
      <p:sp>
        <p:nvSpPr>
          <p:cNvPr id="16" name="Rounded Rectangle 15">
            <a:extLst>
              <a:ext uri="{FF2B5EF4-FFF2-40B4-BE49-F238E27FC236}">
                <a16:creationId xmlns:a16="http://schemas.microsoft.com/office/drawing/2014/main" id="{D9803D0E-3C89-3245-9383-51DCC3AB68B1}"/>
              </a:ext>
            </a:extLst>
          </p:cNvPr>
          <p:cNvSpPr/>
          <p:nvPr/>
        </p:nvSpPr>
        <p:spPr>
          <a:xfrm>
            <a:off x="7221389" y="2270355"/>
            <a:ext cx="1540863" cy="328571"/>
          </a:xfrm>
          <a:prstGeom prst="roundRect">
            <a:avLst/>
          </a:prstGeom>
          <a:solidFill>
            <a:schemeClr val="bg1">
              <a:lumMod val="75000"/>
              <a:alpha val="26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17" name="Rounded Rectangle 16">
            <a:extLst>
              <a:ext uri="{FF2B5EF4-FFF2-40B4-BE49-F238E27FC236}">
                <a16:creationId xmlns:a16="http://schemas.microsoft.com/office/drawing/2014/main" id="{9A0991AB-7033-4F4B-AE19-A86281A03004}"/>
              </a:ext>
            </a:extLst>
          </p:cNvPr>
          <p:cNvSpPr/>
          <p:nvPr/>
        </p:nvSpPr>
        <p:spPr>
          <a:xfrm>
            <a:off x="3812796" y="3012660"/>
            <a:ext cx="2213152" cy="328571"/>
          </a:xfrm>
          <a:prstGeom prst="roundRect">
            <a:avLst/>
          </a:prstGeom>
          <a:solidFill>
            <a:schemeClr val="bg1">
              <a:lumMod val="75000"/>
              <a:alpha val="26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18" name="Rounded Rectangle 17">
            <a:extLst>
              <a:ext uri="{FF2B5EF4-FFF2-40B4-BE49-F238E27FC236}">
                <a16:creationId xmlns:a16="http://schemas.microsoft.com/office/drawing/2014/main" id="{1AD39631-5DCE-984F-9D25-1666ECB85DC0}"/>
              </a:ext>
            </a:extLst>
          </p:cNvPr>
          <p:cNvSpPr/>
          <p:nvPr/>
        </p:nvSpPr>
        <p:spPr>
          <a:xfrm>
            <a:off x="3810809" y="2639656"/>
            <a:ext cx="744042" cy="281368"/>
          </a:xfrm>
          <a:prstGeom prst="roundRect">
            <a:avLst/>
          </a:prstGeom>
          <a:solidFill>
            <a:schemeClr val="bg1">
              <a:lumMod val="75000"/>
              <a:alpha val="26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19" name="Oval 18">
            <a:extLst>
              <a:ext uri="{FF2B5EF4-FFF2-40B4-BE49-F238E27FC236}">
                <a16:creationId xmlns:a16="http://schemas.microsoft.com/office/drawing/2014/main" id="{4EA61309-6FC3-1E44-B6AF-F57836D0D3F7}"/>
              </a:ext>
            </a:extLst>
          </p:cNvPr>
          <p:cNvSpPr/>
          <p:nvPr/>
        </p:nvSpPr>
        <p:spPr>
          <a:xfrm>
            <a:off x="1988244" y="2293704"/>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1</a:t>
            </a:r>
          </a:p>
        </p:txBody>
      </p:sp>
      <p:sp>
        <p:nvSpPr>
          <p:cNvPr id="20" name="Oval 19">
            <a:extLst>
              <a:ext uri="{FF2B5EF4-FFF2-40B4-BE49-F238E27FC236}">
                <a16:creationId xmlns:a16="http://schemas.microsoft.com/office/drawing/2014/main" id="{05F892D9-BA27-9349-93DA-99165207B3E2}"/>
              </a:ext>
            </a:extLst>
          </p:cNvPr>
          <p:cNvSpPr/>
          <p:nvPr/>
        </p:nvSpPr>
        <p:spPr>
          <a:xfrm>
            <a:off x="1985303" y="3034474"/>
            <a:ext cx="313908"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3</a:t>
            </a:r>
          </a:p>
        </p:txBody>
      </p:sp>
      <p:sp>
        <p:nvSpPr>
          <p:cNvPr id="21" name="Oval 20">
            <a:extLst>
              <a:ext uri="{FF2B5EF4-FFF2-40B4-BE49-F238E27FC236}">
                <a16:creationId xmlns:a16="http://schemas.microsoft.com/office/drawing/2014/main" id="{DA3CEDAA-BC9D-7C44-B773-E9FEBA6314A1}"/>
              </a:ext>
            </a:extLst>
          </p:cNvPr>
          <p:cNvSpPr/>
          <p:nvPr/>
        </p:nvSpPr>
        <p:spPr>
          <a:xfrm>
            <a:off x="1985301" y="3435125"/>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6</a:t>
            </a:r>
          </a:p>
        </p:txBody>
      </p:sp>
      <p:sp>
        <p:nvSpPr>
          <p:cNvPr id="22" name="Oval 21">
            <a:extLst>
              <a:ext uri="{FF2B5EF4-FFF2-40B4-BE49-F238E27FC236}">
                <a16:creationId xmlns:a16="http://schemas.microsoft.com/office/drawing/2014/main" id="{3C914751-91FA-5649-8FF9-15E687867F42}"/>
              </a:ext>
            </a:extLst>
          </p:cNvPr>
          <p:cNvSpPr/>
          <p:nvPr/>
        </p:nvSpPr>
        <p:spPr>
          <a:xfrm>
            <a:off x="1986839" y="5698399"/>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6</a:t>
            </a:r>
          </a:p>
        </p:txBody>
      </p:sp>
      <p:sp>
        <p:nvSpPr>
          <p:cNvPr id="23" name="Oval 22">
            <a:extLst>
              <a:ext uri="{FF2B5EF4-FFF2-40B4-BE49-F238E27FC236}">
                <a16:creationId xmlns:a16="http://schemas.microsoft.com/office/drawing/2014/main" id="{1103FBAE-9A45-E34C-90D1-7F73A2B79106}"/>
              </a:ext>
            </a:extLst>
          </p:cNvPr>
          <p:cNvSpPr/>
          <p:nvPr/>
        </p:nvSpPr>
        <p:spPr>
          <a:xfrm>
            <a:off x="3782299" y="5713414"/>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4</a:t>
            </a:r>
          </a:p>
        </p:txBody>
      </p:sp>
      <p:sp>
        <p:nvSpPr>
          <p:cNvPr id="25" name="Oval 24">
            <a:extLst>
              <a:ext uri="{FF2B5EF4-FFF2-40B4-BE49-F238E27FC236}">
                <a16:creationId xmlns:a16="http://schemas.microsoft.com/office/drawing/2014/main" id="{D04BAB06-BB43-3245-9FEC-FC98BA1ADD80}"/>
              </a:ext>
            </a:extLst>
          </p:cNvPr>
          <p:cNvSpPr/>
          <p:nvPr/>
        </p:nvSpPr>
        <p:spPr>
          <a:xfrm>
            <a:off x="3380374" y="5701033"/>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3</a:t>
            </a:r>
          </a:p>
        </p:txBody>
      </p:sp>
      <p:sp>
        <p:nvSpPr>
          <p:cNvPr id="26" name="Oval 25">
            <a:extLst>
              <a:ext uri="{FF2B5EF4-FFF2-40B4-BE49-F238E27FC236}">
                <a16:creationId xmlns:a16="http://schemas.microsoft.com/office/drawing/2014/main" id="{9A02807C-3687-5045-A92F-C8091228C42C}"/>
              </a:ext>
            </a:extLst>
          </p:cNvPr>
          <p:cNvSpPr/>
          <p:nvPr/>
        </p:nvSpPr>
        <p:spPr>
          <a:xfrm>
            <a:off x="1979684" y="2654917"/>
            <a:ext cx="313908" cy="313507"/>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2</a:t>
            </a:r>
          </a:p>
        </p:txBody>
      </p:sp>
      <p:sp>
        <p:nvSpPr>
          <p:cNvPr id="27" name="Oval 26">
            <a:extLst>
              <a:ext uri="{FF2B5EF4-FFF2-40B4-BE49-F238E27FC236}">
                <a16:creationId xmlns:a16="http://schemas.microsoft.com/office/drawing/2014/main" id="{2D3B512F-F4CF-BE40-86D3-5201E1B9AEC1}"/>
              </a:ext>
            </a:extLst>
          </p:cNvPr>
          <p:cNvSpPr/>
          <p:nvPr/>
        </p:nvSpPr>
        <p:spPr>
          <a:xfrm>
            <a:off x="3121703" y="2833956"/>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4</a:t>
            </a:r>
          </a:p>
        </p:txBody>
      </p:sp>
      <p:sp>
        <p:nvSpPr>
          <p:cNvPr id="28" name="Oval 27">
            <a:extLst>
              <a:ext uri="{FF2B5EF4-FFF2-40B4-BE49-F238E27FC236}">
                <a16:creationId xmlns:a16="http://schemas.microsoft.com/office/drawing/2014/main" id="{405C8B1A-A836-B444-974F-438F1D85E334}"/>
              </a:ext>
            </a:extLst>
          </p:cNvPr>
          <p:cNvSpPr/>
          <p:nvPr/>
        </p:nvSpPr>
        <p:spPr>
          <a:xfrm>
            <a:off x="6083262" y="2842507"/>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5</a:t>
            </a:r>
          </a:p>
        </p:txBody>
      </p:sp>
      <p:sp>
        <p:nvSpPr>
          <p:cNvPr id="29" name="Oval 28">
            <a:extLst>
              <a:ext uri="{FF2B5EF4-FFF2-40B4-BE49-F238E27FC236}">
                <a16:creationId xmlns:a16="http://schemas.microsoft.com/office/drawing/2014/main" id="{22ACDE3E-D4C7-6B40-97AF-854B6BB6E41B}"/>
              </a:ext>
            </a:extLst>
          </p:cNvPr>
          <p:cNvSpPr/>
          <p:nvPr/>
        </p:nvSpPr>
        <p:spPr>
          <a:xfrm>
            <a:off x="4561244" y="5722698"/>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6</a:t>
            </a:r>
          </a:p>
        </p:txBody>
      </p:sp>
      <p:sp>
        <p:nvSpPr>
          <p:cNvPr id="30" name="Oval 29">
            <a:extLst>
              <a:ext uri="{FF2B5EF4-FFF2-40B4-BE49-F238E27FC236}">
                <a16:creationId xmlns:a16="http://schemas.microsoft.com/office/drawing/2014/main" id="{DC1F4321-6204-D34F-9667-FC036C7174B7}"/>
              </a:ext>
            </a:extLst>
          </p:cNvPr>
          <p:cNvSpPr/>
          <p:nvPr/>
        </p:nvSpPr>
        <p:spPr>
          <a:xfrm>
            <a:off x="4159319" y="5710317"/>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5</a:t>
            </a:r>
          </a:p>
        </p:txBody>
      </p:sp>
      <p:sp>
        <p:nvSpPr>
          <p:cNvPr id="31" name="Oval 30">
            <a:extLst>
              <a:ext uri="{FF2B5EF4-FFF2-40B4-BE49-F238E27FC236}">
                <a16:creationId xmlns:a16="http://schemas.microsoft.com/office/drawing/2014/main" id="{B0279D8B-D617-AE4B-9772-581B0C5F2CA8}"/>
              </a:ext>
            </a:extLst>
          </p:cNvPr>
          <p:cNvSpPr/>
          <p:nvPr/>
        </p:nvSpPr>
        <p:spPr>
          <a:xfrm>
            <a:off x="1952345" y="708216"/>
            <a:ext cx="313909" cy="313507"/>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t>0</a:t>
            </a:r>
          </a:p>
        </p:txBody>
      </p:sp>
      <p:sp>
        <p:nvSpPr>
          <p:cNvPr id="32" name="Rectangle 31">
            <a:extLst>
              <a:ext uri="{FF2B5EF4-FFF2-40B4-BE49-F238E27FC236}">
                <a16:creationId xmlns:a16="http://schemas.microsoft.com/office/drawing/2014/main" id="{192CA3EA-BA78-7749-8D1D-FE9FDA353BFC}"/>
              </a:ext>
            </a:extLst>
          </p:cNvPr>
          <p:cNvSpPr/>
          <p:nvPr/>
        </p:nvSpPr>
        <p:spPr>
          <a:xfrm>
            <a:off x="2274815" y="661348"/>
            <a:ext cx="6615914" cy="369332"/>
          </a:xfrm>
          <a:prstGeom prst="rect">
            <a:avLst/>
          </a:prstGeom>
        </p:spPr>
        <p:txBody>
          <a:bodyPr wrap="none">
            <a:spAutoFit/>
          </a:bodyPr>
          <a:lstStyle/>
          <a:p>
            <a:r>
              <a:rPr lang="en-US" b="1" dirty="0">
                <a:solidFill>
                  <a:schemeClr val="accent1"/>
                </a:solidFill>
              </a:rPr>
              <a:t>Assign lattice errors: magnetic centers + alignment survey</a:t>
            </a:r>
            <a:endParaRPr lang="en-US" b="1" dirty="0"/>
          </a:p>
        </p:txBody>
      </p:sp>
      <p:sp>
        <p:nvSpPr>
          <p:cNvPr id="33" name="Oval 32">
            <a:extLst>
              <a:ext uri="{FF2B5EF4-FFF2-40B4-BE49-F238E27FC236}">
                <a16:creationId xmlns:a16="http://schemas.microsoft.com/office/drawing/2014/main" id="{A6A8C4BC-4D7A-A845-B2C3-2E1CC389DF97}"/>
              </a:ext>
            </a:extLst>
          </p:cNvPr>
          <p:cNvSpPr/>
          <p:nvPr/>
        </p:nvSpPr>
        <p:spPr>
          <a:xfrm>
            <a:off x="1986839" y="6099050"/>
            <a:ext cx="313909" cy="313507"/>
          </a:xfrm>
          <a:prstGeom prst="ellipse">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7</a:t>
            </a:r>
          </a:p>
        </p:txBody>
      </p:sp>
      <p:sp>
        <p:nvSpPr>
          <p:cNvPr id="34" name="TextBox 33">
            <a:extLst>
              <a:ext uri="{FF2B5EF4-FFF2-40B4-BE49-F238E27FC236}">
                <a16:creationId xmlns:a16="http://schemas.microsoft.com/office/drawing/2014/main" id="{04993B2C-2F2F-0445-92FF-D9C071604F0F}"/>
              </a:ext>
            </a:extLst>
          </p:cNvPr>
          <p:cNvSpPr txBox="1"/>
          <p:nvPr/>
        </p:nvSpPr>
        <p:spPr>
          <a:xfrm>
            <a:off x="136393" y="1021723"/>
            <a:ext cx="895070" cy="830997"/>
          </a:xfrm>
          <a:prstGeom prst="rect">
            <a:avLst/>
          </a:prstGeom>
          <a:noFill/>
        </p:spPr>
        <p:txBody>
          <a:bodyPr wrap="square" rtlCol="0">
            <a:spAutoFit/>
          </a:bodyPr>
          <a:lstStyle/>
          <a:p>
            <a:pPr algn="r"/>
            <a:r>
              <a:rPr lang="en-US" sz="1200" dirty="0">
                <a:solidFill>
                  <a:schemeClr val="bg1">
                    <a:lumMod val="75000"/>
                  </a:schemeClr>
                </a:solidFill>
              </a:rPr>
              <a:t>Most difficult and neglected</a:t>
            </a:r>
          </a:p>
        </p:txBody>
      </p:sp>
      <p:cxnSp>
        <p:nvCxnSpPr>
          <p:cNvPr id="36" name="Straight Arrow Connector 35">
            <a:extLst>
              <a:ext uri="{FF2B5EF4-FFF2-40B4-BE49-F238E27FC236}">
                <a16:creationId xmlns:a16="http://schemas.microsoft.com/office/drawing/2014/main" id="{9E01B707-0A5B-0E47-AEB0-6CA9CAAFE60D}"/>
              </a:ext>
            </a:extLst>
          </p:cNvPr>
          <p:cNvCxnSpPr>
            <a:cxnSpLocks/>
          </p:cNvCxnSpPr>
          <p:nvPr/>
        </p:nvCxnSpPr>
        <p:spPr>
          <a:xfrm flipV="1">
            <a:off x="989642" y="864969"/>
            <a:ext cx="881370" cy="280802"/>
          </a:xfrm>
          <a:prstGeom prst="straightConnector1">
            <a:avLst/>
          </a:prstGeom>
          <a:ln w="9525" cap="flat" cmpd="sng" algn="ctr">
            <a:solidFill>
              <a:srgbClr val="B7B9BA"/>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39" name="Straight Arrow Connector 38">
            <a:extLst>
              <a:ext uri="{FF2B5EF4-FFF2-40B4-BE49-F238E27FC236}">
                <a16:creationId xmlns:a16="http://schemas.microsoft.com/office/drawing/2014/main" id="{0757083E-252C-3648-9B54-C0C89542C8E7}"/>
              </a:ext>
            </a:extLst>
          </p:cNvPr>
          <p:cNvCxnSpPr>
            <a:cxnSpLocks/>
          </p:cNvCxnSpPr>
          <p:nvPr/>
        </p:nvCxnSpPr>
        <p:spPr>
          <a:xfrm>
            <a:off x="1047857" y="1449287"/>
            <a:ext cx="823155" cy="1283237"/>
          </a:xfrm>
          <a:prstGeom prst="straightConnector1">
            <a:avLst/>
          </a:prstGeom>
          <a:ln w="9525" cap="flat" cmpd="sng" algn="ctr">
            <a:solidFill>
              <a:srgbClr val="B7B9BA"/>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41" name="Rounded Rectangle 40">
            <a:extLst>
              <a:ext uri="{FF2B5EF4-FFF2-40B4-BE49-F238E27FC236}">
                <a16:creationId xmlns:a16="http://schemas.microsoft.com/office/drawing/2014/main" id="{5FF27AB0-F104-2F4E-A549-3C286D0E0B45}"/>
              </a:ext>
            </a:extLst>
          </p:cNvPr>
          <p:cNvSpPr/>
          <p:nvPr/>
        </p:nvSpPr>
        <p:spPr>
          <a:xfrm>
            <a:off x="8062102" y="4924228"/>
            <a:ext cx="2003926" cy="1174822"/>
          </a:xfrm>
          <a:prstGeom prst="roundRect">
            <a:avLst/>
          </a:prstGeom>
          <a:solidFill>
            <a:schemeClr val="bg1">
              <a:lumMod val="75000"/>
              <a:alpha val="26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dedicated simulations, not included in the loop</a:t>
            </a:r>
          </a:p>
        </p:txBody>
      </p:sp>
      <p:sp>
        <p:nvSpPr>
          <p:cNvPr id="42" name="Rounded Rectangle 41">
            <a:extLst>
              <a:ext uri="{FF2B5EF4-FFF2-40B4-BE49-F238E27FC236}">
                <a16:creationId xmlns:a16="http://schemas.microsoft.com/office/drawing/2014/main" id="{641A3365-5CA9-1F48-AAEA-88C4C0EBB1A8}"/>
              </a:ext>
            </a:extLst>
          </p:cNvPr>
          <p:cNvSpPr/>
          <p:nvPr/>
        </p:nvSpPr>
        <p:spPr>
          <a:xfrm>
            <a:off x="8031391" y="3975457"/>
            <a:ext cx="2037411" cy="839108"/>
          </a:xfrm>
          <a:prstGeom prst="roundRect">
            <a:avLst/>
          </a:prstGeom>
          <a:solidFill>
            <a:schemeClr val="bg1">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Not included in commissioning-like simulations</a:t>
            </a:r>
          </a:p>
        </p:txBody>
      </p:sp>
      <p:sp>
        <p:nvSpPr>
          <p:cNvPr id="43" name="Rounded Rectangle 42">
            <a:extLst>
              <a:ext uri="{FF2B5EF4-FFF2-40B4-BE49-F238E27FC236}">
                <a16:creationId xmlns:a16="http://schemas.microsoft.com/office/drawing/2014/main" id="{D1692E0E-9A72-334F-80F6-10AE12D48137}"/>
              </a:ext>
            </a:extLst>
          </p:cNvPr>
          <p:cNvSpPr/>
          <p:nvPr/>
        </p:nvSpPr>
        <p:spPr>
          <a:xfrm>
            <a:off x="10388803" y="1983118"/>
            <a:ext cx="617930" cy="4053087"/>
          </a:xfrm>
          <a:prstGeom prst="roundRect">
            <a:avLst/>
          </a:prstGeom>
          <a:solidFill>
            <a:schemeClr val="bg1">
              <a:lumMod val="7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95890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847200" y="826899"/>
            <a:ext cx="8100316" cy="5656451"/>
            <a:chOff x="107504" y="-166836"/>
            <a:chExt cx="9144000" cy="8382359"/>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4009067"/>
              <a:ext cx="9144000" cy="4206456"/>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66836"/>
              <a:ext cx="9144000" cy="4206456"/>
            </a:xfrm>
            <a:prstGeom prst="rect">
              <a:avLst/>
            </a:prstGeom>
          </p:spPr>
        </p:pic>
      </p:grpSp>
      <p:sp>
        <p:nvSpPr>
          <p:cNvPr id="2" name="Title 1"/>
          <p:cNvSpPr>
            <a:spLocks noGrp="1"/>
          </p:cNvSpPr>
          <p:nvPr>
            <p:ph type="title"/>
          </p:nvPr>
        </p:nvSpPr>
        <p:spPr/>
        <p:txBody>
          <a:bodyPr/>
          <a:lstStyle/>
          <a:p>
            <a:r>
              <a:rPr lang="en-US" dirty="0"/>
              <a:t> displacements and global tilt</a:t>
            </a:r>
            <a:endParaRPr lang="en-GB" dirty="0"/>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50</a:t>
            </a:fld>
            <a:endParaRPr lang="en-US" noProof="0"/>
          </a:p>
        </p:txBody>
      </p:sp>
      <p:sp>
        <p:nvSpPr>
          <p:cNvPr id="6" name="Rectangle 5"/>
          <p:cNvSpPr/>
          <p:nvPr/>
        </p:nvSpPr>
        <p:spPr>
          <a:xfrm>
            <a:off x="8256240" y="826899"/>
            <a:ext cx="5486400" cy="5558445"/>
          </a:xfrm>
          <a:prstGeom prst="rect">
            <a:avLst/>
          </a:prstGeom>
        </p:spPr>
        <p:txBody>
          <a:bodyPr>
            <a:spAutoFit/>
          </a:bodyPr>
          <a:lstStyle/>
          <a:p>
            <a:r>
              <a:rPr lang="en-GB" sz="960" dirty="0"/>
              <a:t>--------------------------------------------------</a:t>
            </a:r>
          </a:p>
          <a:p>
            <a:r>
              <a:rPr lang="en-GB" sz="960" dirty="0"/>
              <a:t>------ total </a:t>
            </a:r>
            <a:r>
              <a:rPr lang="en-GB" sz="960" dirty="0" err="1"/>
              <a:t>std</a:t>
            </a:r>
            <a:r>
              <a:rPr lang="en-GB" sz="960" dirty="0"/>
              <a:t> corrector values </a:t>
            </a:r>
            <a:r>
              <a:rPr lang="en-GB" sz="960" dirty="0" err="1"/>
              <a:t>applyed</a:t>
            </a:r>
            <a:r>
              <a:rPr lang="en-GB" sz="960" dirty="0"/>
              <a:t> --------</a:t>
            </a:r>
          </a:p>
          <a:p>
            <a:r>
              <a:rPr lang="en-GB" sz="960" dirty="0"/>
              <a:t>------                                    --------</a:t>
            </a:r>
          </a:p>
          <a:p>
            <a:r>
              <a:rPr lang="en-GB" sz="960" dirty="0"/>
              <a:t>       HK (288) [1/m]: 0.00e+00 -&gt; 1.06e-04</a:t>
            </a:r>
          </a:p>
          <a:p>
            <a:r>
              <a:rPr lang="en-GB" sz="960" dirty="0"/>
              <a:t>       VK (288) [1/m]: 0.00e+00 -&gt; 1.19e-04</a:t>
            </a:r>
          </a:p>
          <a:p>
            <a:r>
              <a:rPr lang="en-GB" sz="960" dirty="0"/>
              <a:t>       SK (288) [1/m2]: 0.00e+00 -&gt; 0.00e+00</a:t>
            </a:r>
          </a:p>
          <a:p>
            <a:r>
              <a:rPr lang="en-GB" sz="960" dirty="0"/>
              <a:t>       QK (514) [1/m2]: 0.00e+00 -&gt; 0.00e+00</a:t>
            </a:r>
          </a:p>
          <a:p>
            <a:r>
              <a:rPr lang="en-GB" sz="960" dirty="0"/>
              <a:t>       HKL (288) [rad]: 0.00e+00 -&gt; 1.08e-05</a:t>
            </a:r>
          </a:p>
          <a:p>
            <a:r>
              <a:rPr lang="en-GB" sz="960" dirty="0"/>
              <a:t>       VKL (288) [rad]: 0.00e+00 -&gt; 8.25e-06</a:t>
            </a:r>
          </a:p>
          <a:p>
            <a:r>
              <a:rPr lang="en-GB" sz="960" dirty="0"/>
              <a:t>       SKL (288) [T/m]: 0.00e+00 -&gt; 0.00e+00</a:t>
            </a:r>
          </a:p>
          <a:p>
            <a:r>
              <a:rPr lang="en-GB" sz="960" dirty="0"/>
              <a:t>       QKL (514) [T/m]: 0.00e+00 -&gt; 0.00e+00</a:t>
            </a:r>
          </a:p>
          <a:p>
            <a:r>
              <a:rPr lang="en-GB" sz="960" dirty="0"/>
              <a:t>------                                    --------</a:t>
            </a:r>
          </a:p>
          <a:p>
            <a:r>
              <a:rPr lang="en-GB" sz="960" dirty="0"/>
              <a:t>------    residual orbit and dispersion   --------</a:t>
            </a:r>
          </a:p>
          <a:p>
            <a:r>
              <a:rPr lang="en-GB" sz="960" dirty="0"/>
              <a:t>------                                    --------</a:t>
            </a:r>
          </a:p>
          <a:p>
            <a:r>
              <a:rPr lang="en-GB" sz="960" dirty="0"/>
              <a:t>       OH (288) [m]: 3.78e-05 -&gt; 9.02e-06</a:t>
            </a:r>
          </a:p>
          <a:p>
            <a:r>
              <a:rPr lang="en-GB" sz="960" dirty="0"/>
              <a:t>       OV (288) [m]: 1.48e-04 -&gt; 9.05e-07</a:t>
            </a:r>
          </a:p>
          <a:p>
            <a:r>
              <a:rPr lang="en-GB" sz="960" dirty="0"/>
              <a:t>       DH (288) [m]: 3.80e-04 -&gt; 1.18e-04</a:t>
            </a:r>
          </a:p>
          <a:p>
            <a:r>
              <a:rPr lang="en-GB" sz="960" dirty="0"/>
              <a:t>       DV (288) [m]:1.38e-03 -&gt; 3.33e-04</a:t>
            </a:r>
          </a:p>
          <a:p>
            <a:r>
              <a:rPr lang="en-GB" sz="960" dirty="0"/>
              <a:t>       BBH (288) %: 0.9 -&gt; 0.3</a:t>
            </a:r>
          </a:p>
          <a:p>
            <a:r>
              <a:rPr lang="en-GB" sz="960" dirty="0"/>
              <a:t>       BBV (288) %: 0.6 -&gt; 0.3</a:t>
            </a:r>
          </a:p>
          <a:p>
            <a:r>
              <a:rPr lang="en-GB" sz="960" dirty="0"/>
              <a:t>       </a:t>
            </a:r>
            <a:r>
              <a:rPr lang="en-GB" sz="960" dirty="0" err="1"/>
              <a:t>PhH</a:t>
            </a:r>
            <a:r>
              <a:rPr lang="en-GB" sz="960" dirty="0"/>
              <a:t> (288) : 2.09e-02 -&gt; 1.75e-02</a:t>
            </a:r>
          </a:p>
          <a:p>
            <a:r>
              <a:rPr lang="en-GB" sz="960" dirty="0"/>
              <a:t>       </a:t>
            </a:r>
            <a:r>
              <a:rPr lang="en-GB" sz="960" dirty="0" err="1"/>
              <a:t>PhV</a:t>
            </a:r>
            <a:r>
              <a:rPr lang="en-GB" sz="960" dirty="0"/>
              <a:t> (288) : 1.70e-02 -&gt; 1.07e-02</a:t>
            </a:r>
          </a:p>
          <a:p>
            <a:r>
              <a:rPr lang="en-GB" sz="960" dirty="0"/>
              <a:t>------                                    --------</a:t>
            </a:r>
          </a:p>
          <a:p>
            <a:r>
              <a:rPr lang="en-GB" sz="960" dirty="0"/>
              <a:t>------        tune and emittance          --------</a:t>
            </a:r>
          </a:p>
          <a:p>
            <a:r>
              <a:rPr lang="en-GB" sz="960" dirty="0"/>
              <a:t>------                                    --------</a:t>
            </a:r>
          </a:p>
          <a:p>
            <a:r>
              <a:rPr lang="en-GB" sz="960" dirty="0"/>
              <a:t>       </a:t>
            </a:r>
            <a:r>
              <a:rPr lang="en-GB" sz="960" dirty="0" err="1"/>
              <a:t>Qx</a:t>
            </a:r>
            <a:r>
              <a:rPr lang="en-GB" sz="960" dirty="0"/>
              <a:t> [0.580]: 0.580 -&gt; 0.580</a:t>
            </a:r>
          </a:p>
          <a:p>
            <a:r>
              <a:rPr lang="en-GB" sz="960" dirty="0"/>
              <a:t>       </a:t>
            </a:r>
            <a:r>
              <a:rPr lang="en-GB" sz="960" dirty="0" err="1"/>
              <a:t>Qy</a:t>
            </a:r>
            <a:r>
              <a:rPr lang="en-GB" sz="960" dirty="0"/>
              <a:t> [0.620]: 0.619 -&gt; 0.619</a:t>
            </a:r>
          </a:p>
          <a:p>
            <a:r>
              <a:rPr lang="en-GB" sz="960" dirty="0"/>
              <a:t>       EX [147.528 pm]: 147.506 -&gt; 147.545</a:t>
            </a:r>
          </a:p>
          <a:p>
            <a:r>
              <a:rPr lang="en-GB" sz="960" dirty="0"/>
              <a:t>       EY [0.000pm]: 0.986 -&gt; 0.049</a:t>
            </a:r>
          </a:p>
          <a:p>
            <a:r>
              <a:rPr lang="en-GB" sz="960" dirty="0"/>
              <a:t>------                                    --------</a:t>
            </a:r>
          </a:p>
          <a:p>
            <a:r>
              <a:rPr lang="en-GB" sz="960" dirty="0"/>
              <a:t>--------------------------------------------------</a:t>
            </a:r>
          </a:p>
          <a:p>
            <a:r>
              <a:rPr lang="en-GB" sz="960" dirty="0"/>
              <a:t>----- ----- -- -- -- -- ------ -----</a:t>
            </a:r>
          </a:p>
          <a:p>
            <a:r>
              <a:rPr lang="en-GB" sz="960" dirty="0"/>
              <a:t>initial   (ex, </a:t>
            </a:r>
            <a:r>
              <a:rPr lang="en-GB" sz="960" dirty="0" err="1"/>
              <a:t>ey</a:t>
            </a:r>
            <a:r>
              <a:rPr lang="en-GB" sz="960" dirty="0"/>
              <a:t>): 147.53,	  0.00,</a:t>
            </a:r>
          </a:p>
          <a:p>
            <a:r>
              <a:rPr lang="en-GB" sz="960" dirty="0"/>
              <a:t>errors    (ex, </a:t>
            </a:r>
            <a:r>
              <a:rPr lang="en-GB" sz="960" dirty="0" err="1"/>
              <a:t>ey</a:t>
            </a:r>
            <a:r>
              <a:rPr lang="en-GB" sz="960" dirty="0"/>
              <a:t>): 147.51,	  0.99,</a:t>
            </a:r>
          </a:p>
          <a:p>
            <a:r>
              <a:rPr lang="en-GB" sz="960" dirty="0"/>
              <a:t>corrected (ex, </a:t>
            </a:r>
            <a:r>
              <a:rPr lang="en-GB" sz="960" dirty="0" err="1"/>
              <a:t>ey</a:t>
            </a:r>
            <a:r>
              <a:rPr lang="en-GB" sz="960" dirty="0"/>
              <a:t>): 147.54,	  0.05,</a:t>
            </a:r>
          </a:p>
          <a:p>
            <a:endParaRPr lang="en-US" sz="960" dirty="0"/>
          </a:p>
          <a:p>
            <a:r>
              <a:rPr lang="en-US" sz="960" dirty="0" err="1"/>
              <a:t>Freq</a:t>
            </a:r>
            <a:r>
              <a:rPr lang="en-US" sz="960" dirty="0"/>
              <a:t> 1, every 32</a:t>
            </a:r>
            <a:endParaRPr lang="en-GB" sz="960" dirty="0"/>
          </a:p>
        </p:txBody>
      </p:sp>
      <p:sp>
        <p:nvSpPr>
          <p:cNvPr id="10" name="Footer Placeholder 9">
            <a:extLst>
              <a:ext uri="{FF2B5EF4-FFF2-40B4-BE49-F238E27FC236}">
                <a16:creationId xmlns:a16="http://schemas.microsoft.com/office/drawing/2014/main" id="{B7D67D60-D592-E146-9655-268041C90386}"/>
              </a:ext>
            </a:extLst>
          </p:cNvPr>
          <p:cNvSpPr>
            <a:spLocks noGrp="1"/>
          </p:cNvSpPr>
          <p:nvPr>
            <p:ph type="ftr" sz="quarter" idx="10"/>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10713973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every 8 cells</a:t>
            </a:r>
            <a:endParaRPr lang="en-GB" dirty="0"/>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51</a:t>
            </a:fld>
            <a:endParaRPr lang="en-US" noProof="0"/>
          </a:p>
        </p:txBody>
      </p:sp>
      <p:grpSp>
        <p:nvGrpSpPr>
          <p:cNvPr id="9" name="Group 8"/>
          <p:cNvGrpSpPr/>
          <p:nvPr/>
        </p:nvGrpSpPr>
        <p:grpSpPr>
          <a:xfrm>
            <a:off x="847200" y="799857"/>
            <a:ext cx="7668268" cy="5673967"/>
            <a:chOff x="-108520" y="-910862"/>
            <a:chExt cx="9144000" cy="669197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520" y="-910862"/>
              <a:ext cx="9144000" cy="420645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520" y="1561356"/>
              <a:ext cx="9144000" cy="4219752"/>
            </a:xfrm>
            <a:prstGeom prst="rect">
              <a:avLst/>
            </a:prstGeom>
          </p:spPr>
        </p:pic>
      </p:grpSp>
      <p:sp>
        <p:nvSpPr>
          <p:cNvPr id="10" name="Rectangle 9"/>
          <p:cNvSpPr/>
          <p:nvPr/>
        </p:nvSpPr>
        <p:spPr>
          <a:xfrm>
            <a:off x="7737782" y="906439"/>
            <a:ext cx="5486400" cy="5558445"/>
          </a:xfrm>
          <a:prstGeom prst="rect">
            <a:avLst/>
          </a:prstGeom>
        </p:spPr>
        <p:txBody>
          <a:bodyPr>
            <a:spAutoFit/>
          </a:bodyPr>
          <a:lstStyle/>
          <a:p>
            <a:r>
              <a:rPr lang="en-US" sz="960" dirty="0">
                <a:latin typeface="Courier New" panose="02070309020205020404" pitchFamily="49" charset="0"/>
              </a:rPr>
              <a:t>--------------------------------------------------</a:t>
            </a:r>
          </a:p>
          <a:p>
            <a:r>
              <a:rPr lang="en-US" sz="960" dirty="0">
                <a:latin typeface="Courier New" panose="02070309020205020404" pitchFamily="49" charset="0"/>
              </a:rPr>
              <a:t>------ total </a:t>
            </a:r>
            <a:r>
              <a:rPr lang="en-US" sz="960" dirty="0" err="1">
                <a:latin typeface="Courier New" panose="02070309020205020404" pitchFamily="49" charset="0"/>
              </a:rPr>
              <a:t>std</a:t>
            </a:r>
            <a:r>
              <a:rPr lang="en-US" sz="960" dirty="0">
                <a:latin typeface="Courier New" panose="02070309020205020404" pitchFamily="49" charset="0"/>
              </a:rPr>
              <a:t> corrector values </a:t>
            </a:r>
            <a:r>
              <a:rPr lang="en-US" sz="960" dirty="0" err="1">
                <a:latin typeface="Courier New" panose="02070309020205020404" pitchFamily="49" charset="0"/>
              </a:rPr>
              <a:t>applyed</a:t>
            </a:r>
            <a:r>
              <a:rPr lang="en-US" sz="960" dirty="0">
                <a:latin typeface="Courier New" panose="02070309020205020404" pitchFamily="49" charset="0"/>
              </a:rPr>
              <a:t> --------</a:t>
            </a:r>
          </a:p>
          <a:p>
            <a:r>
              <a:rPr lang="en-US" sz="960" dirty="0">
                <a:latin typeface="Courier New" panose="02070309020205020404" pitchFamily="49" charset="0"/>
              </a:rPr>
              <a:t>------                                    --------</a:t>
            </a:r>
          </a:p>
          <a:p>
            <a:r>
              <a:rPr lang="en-US" sz="960" dirty="0">
                <a:latin typeface="Courier New" panose="02070309020205020404" pitchFamily="49" charset="0"/>
              </a:rPr>
              <a:t>       HK (288) [1/m]: 0.00e+00 -&gt; 1.37e-04</a:t>
            </a:r>
          </a:p>
          <a:p>
            <a:r>
              <a:rPr lang="en-US" sz="960" dirty="0">
                <a:latin typeface="Courier New" panose="02070309020205020404" pitchFamily="49" charset="0"/>
              </a:rPr>
              <a:t>       VK (288) [1/m]: 0.00e+00 -&gt; 1.63e-04</a:t>
            </a:r>
          </a:p>
          <a:p>
            <a:r>
              <a:rPr lang="en-US" sz="960" dirty="0">
                <a:latin typeface="Courier New" panose="02070309020205020404" pitchFamily="49" charset="0"/>
              </a:rPr>
              <a:t>       SK (288) [1/m2]: 0.00e+00 -&gt; 0.00e+00</a:t>
            </a:r>
          </a:p>
          <a:p>
            <a:r>
              <a:rPr lang="en-US" sz="960" dirty="0">
                <a:latin typeface="Courier New" panose="02070309020205020404" pitchFamily="49" charset="0"/>
              </a:rPr>
              <a:t>       QK (514) [1/m2]: 0.00e+00 -&gt; 0.00e+00</a:t>
            </a:r>
          </a:p>
          <a:p>
            <a:r>
              <a:rPr lang="it-IT" sz="960" dirty="0">
                <a:latin typeface="Courier New" panose="02070309020205020404" pitchFamily="49" charset="0"/>
              </a:rPr>
              <a:t>       HKL (288) [rad]: 0.00e+00 -&gt; 1.54e-05</a:t>
            </a:r>
          </a:p>
          <a:p>
            <a:r>
              <a:rPr lang="it-IT" sz="960" dirty="0">
                <a:latin typeface="Courier New" panose="02070309020205020404" pitchFamily="49" charset="0"/>
              </a:rPr>
              <a:t>       VKL (288) [rad]: 0.00e+00 -&gt; 1.14e-05</a:t>
            </a:r>
          </a:p>
          <a:p>
            <a:r>
              <a:rPr lang="it-IT" sz="960" dirty="0">
                <a:latin typeface="Courier New" panose="02070309020205020404" pitchFamily="49" charset="0"/>
              </a:rPr>
              <a:t>       SKL (288) [T/m]: 0.00e+00 -&gt; 0.00e+00</a:t>
            </a:r>
          </a:p>
          <a:p>
            <a:r>
              <a:rPr lang="en-US" sz="960" dirty="0">
                <a:latin typeface="Courier New" panose="02070309020205020404" pitchFamily="49" charset="0"/>
              </a:rPr>
              <a:t>       QKL (514) [T/m]: 0.00e+00 -&gt; 0.00e+00</a:t>
            </a:r>
          </a:p>
          <a:p>
            <a:r>
              <a:rPr lang="en-US" sz="960" dirty="0">
                <a:latin typeface="Courier New" panose="02070309020205020404" pitchFamily="49" charset="0"/>
              </a:rPr>
              <a:t>------                                    --------</a:t>
            </a:r>
          </a:p>
          <a:p>
            <a:r>
              <a:rPr lang="en-US" sz="960" dirty="0">
                <a:latin typeface="Courier New" panose="02070309020205020404" pitchFamily="49" charset="0"/>
              </a:rPr>
              <a:t>------    residual orbit and dispersion   --------</a:t>
            </a:r>
          </a:p>
          <a:p>
            <a:r>
              <a:rPr lang="en-US" sz="960" dirty="0">
                <a:latin typeface="Courier New" panose="02070309020205020404" pitchFamily="49" charset="0"/>
              </a:rPr>
              <a:t>------                                    --------</a:t>
            </a:r>
          </a:p>
          <a:p>
            <a:r>
              <a:rPr lang="en-US" sz="960" dirty="0">
                <a:latin typeface="Courier New" panose="02070309020205020404" pitchFamily="49" charset="0"/>
              </a:rPr>
              <a:t>       OH (288) [m]: 8.79e-05 -&gt; 1.31e-05</a:t>
            </a:r>
          </a:p>
          <a:p>
            <a:r>
              <a:rPr lang="en-US" sz="960" dirty="0">
                <a:latin typeface="Courier New" panose="02070309020205020404" pitchFamily="49" charset="0"/>
              </a:rPr>
              <a:t>       OV (288) [m]: 1.35e-03 -&gt; 1.67e-06</a:t>
            </a:r>
          </a:p>
          <a:p>
            <a:r>
              <a:rPr lang="en-US" sz="960" dirty="0">
                <a:latin typeface="Courier New" panose="02070309020205020404" pitchFamily="49" charset="0"/>
              </a:rPr>
              <a:t>       DH (288) [m]: 2.59e-03 -&gt; 2.61e-04</a:t>
            </a:r>
          </a:p>
          <a:p>
            <a:r>
              <a:rPr lang="en-US" sz="960" dirty="0">
                <a:latin typeface="Courier New" panose="02070309020205020404" pitchFamily="49" charset="0"/>
              </a:rPr>
              <a:t>       DV (288) [m]:1.02e-02 -&gt; 3.12e-03</a:t>
            </a:r>
          </a:p>
          <a:p>
            <a:r>
              <a:rPr lang="en-US" sz="960" dirty="0">
                <a:latin typeface="Courier New" panose="02070309020205020404" pitchFamily="49" charset="0"/>
              </a:rPr>
              <a:t>       BBH (288) %: 3.9 -&gt; 0.5</a:t>
            </a:r>
          </a:p>
          <a:p>
            <a:r>
              <a:rPr lang="en-US" sz="960" dirty="0">
                <a:latin typeface="Courier New" panose="02070309020205020404" pitchFamily="49" charset="0"/>
              </a:rPr>
              <a:t>       BBV (288) %: 2.2 -&gt; 0.5</a:t>
            </a:r>
          </a:p>
          <a:p>
            <a:r>
              <a:rPr lang="en-US" sz="960" dirty="0">
                <a:latin typeface="Courier New" panose="02070309020205020404" pitchFamily="49" charset="0"/>
              </a:rPr>
              <a:t>       </a:t>
            </a:r>
            <a:r>
              <a:rPr lang="en-US" sz="960" dirty="0" err="1">
                <a:latin typeface="Courier New" panose="02070309020205020404" pitchFamily="49" charset="0"/>
              </a:rPr>
              <a:t>PhH</a:t>
            </a:r>
            <a:r>
              <a:rPr lang="en-US" sz="960" dirty="0">
                <a:latin typeface="Courier New" panose="02070309020205020404" pitchFamily="49" charset="0"/>
              </a:rPr>
              <a:t> (288) : 2.95e-02 -&gt; 6.91e-03</a:t>
            </a:r>
          </a:p>
          <a:p>
            <a:r>
              <a:rPr lang="en-US" sz="960" dirty="0">
                <a:latin typeface="Courier New" panose="02070309020205020404" pitchFamily="49" charset="0"/>
              </a:rPr>
              <a:t>       </a:t>
            </a:r>
            <a:r>
              <a:rPr lang="en-US" sz="960" dirty="0" err="1">
                <a:latin typeface="Courier New" panose="02070309020205020404" pitchFamily="49" charset="0"/>
              </a:rPr>
              <a:t>PhV</a:t>
            </a:r>
            <a:r>
              <a:rPr lang="en-US" sz="960" dirty="0">
                <a:latin typeface="Courier New" panose="02070309020205020404" pitchFamily="49" charset="0"/>
              </a:rPr>
              <a:t> (288) : 2.13e-02 -&gt; 5.69e-03</a:t>
            </a:r>
          </a:p>
          <a:p>
            <a:r>
              <a:rPr lang="en-US" sz="960" dirty="0">
                <a:latin typeface="Courier New" panose="02070309020205020404" pitchFamily="49" charset="0"/>
              </a:rPr>
              <a:t>------                                    --------</a:t>
            </a:r>
          </a:p>
          <a:p>
            <a:r>
              <a:rPr lang="en-US" sz="960" dirty="0">
                <a:latin typeface="Courier New" panose="02070309020205020404" pitchFamily="49" charset="0"/>
              </a:rPr>
              <a:t>------        tune and emittance          --------</a:t>
            </a:r>
          </a:p>
          <a:p>
            <a:r>
              <a:rPr lang="en-US" sz="960" dirty="0">
                <a:latin typeface="Courier New" panose="02070309020205020404" pitchFamily="49" charset="0"/>
              </a:rPr>
              <a:t>------                                    --------</a:t>
            </a:r>
          </a:p>
          <a:p>
            <a:r>
              <a:rPr lang="en-US" sz="960" dirty="0">
                <a:latin typeface="Courier New" panose="02070309020205020404" pitchFamily="49" charset="0"/>
              </a:rPr>
              <a:t>       </a:t>
            </a:r>
            <a:r>
              <a:rPr lang="en-US" sz="960" dirty="0" err="1">
                <a:latin typeface="Courier New" panose="02070309020205020404" pitchFamily="49" charset="0"/>
              </a:rPr>
              <a:t>Qx</a:t>
            </a:r>
            <a:r>
              <a:rPr lang="en-US" sz="960" dirty="0">
                <a:latin typeface="Courier New" panose="02070309020205020404" pitchFamily="49" charset="0"/>
              </a:rPr>
              <a:t> [0.580]: 0.574 -&gt; 0.580</a:t>
            </a:r>
          </a:p>
          <a:p>
            <a:r>
              <a:rPr lang="en-US" sz="960" dirty="0">
                <a:latin typeface="Courier New" panose="02070309020205020404" pitchFamily="49" charset="0"/>
              </a:rPr>
              <a:t>       </a:t>
            </a:r>
            <a:r>
              <a:rPr lang="en-US" sz="960" dirty="0" err="1">
                <a:latin typeface="Courier New" panose="02070309020205020404" pitchFamily="49" charset="0"/>
              </a:rPr>
              <a:t>Qy</a:t>
            </a:r>
            <a:r>
              <a:rPr lang="en-US" sz="960" dirty="0">
                <a:latin typeface="Courier New" panose="02070309020205020404" pitchFamily="49" charset="0"/>
              </a:rPr>
              <a:t> [0.620]: 0.612 -&gt; 0.619</a:t>
            </a:r>
          </a:p>
          <a:p>
            <a:r>
              <a:rPr lang="en-US" sz="960" dirty="0">
                <a:latin typeface="Courier New" panose="02070309020205020404" pitchFamily="49" charset="0"/>
              </a:rPr>
              <a:t>       EX [147.528 pm]: 147.077 -&gt; 147.596</a:t>
            </a:r>
          </a:p>
          <a:p>
            <a:r>
              <a:rPr lang="en-US" sz="960" dirty="0">
                <a:latin typeface="Courier New" panose="02070309020205020404" pitchFamily="49" charset="0"/>
              </a:rPr>
              <a:t>       EY [0.000pm]: 67.039 -&gt; 4.014</a:t>
            </a:r>
          </a:p>
          <a:p>
            <a:r>
              <a:rPr lang="en-US" sz="960" dirty="0">
                <a:latin typeface="Courier New" panose="02070309020205020404" pitchFamily="49" charset="0"/>
              </a:rPr>
              <a:t>------                                    --------</a:t>
            </a:r>
          </a:p>
          <a:p>
            <a:r>
              <a:rPr lang="en-US" sz="960" dirty="0">
                <a:latin typeface="Courier New" panose="02070309020205020404" pitchFamily="49" charset="0"/>
              </a:rPr>
              <a:t>--------------------------------------------------</a:t>
            </a:r>
          </a:p>
          <a:p>
            <a:r>
              <a:rPr lang="en-US" sz="960" dirty="0">
                <a:latin typeface="Courier New" panose="02070309020205020404" pitchFamily="49" charset="0"/>
              </a:rPr>
              <a:t>----- ----- -- -- -- -- ------ -----</a:t>
            </a:r>
          </a:p>
          <a:p>
            <a:r>
              <a:rPr lang="en-US" sz="960" dirty="0">
                <a:latin typeface="Courier New" panose="02070309020205020404" pitchFamily="49" charset="0"/>
              </a:rPr>
              <a:t>initial   (ex, </a:t>
            </a:r>
            <a:r>
              <a:rPr lang="en-US" sz="960" dirty="0" err="1">
                <a:latin typeface="Courier New" panose="02070309020205020404" pitchFamily="49" charset="0"/>
              </a:rPr>
              <a:t>ey</a:t>
            </a:r>
            <a:r>
              <a:rPr lang="en-US" sz="960" dirty="0">
                <a:latin typeface="Courier New" panose="02070309020205020404" pitchFamily="49" charset="0"/>
              </a:rPr>
              <a:t>): 147.53,	  0.00,</a:t>
            </a:r>
          </a:p>
          <a:p>
            <a:r>
              <a:rPr lang="en-US" sz="960" dirty="0">
                <a:latin typeface="Courier New" panose="02070309020205020404" pitchFamily="49" charset="0"/>
              </a:rPr>
              <a:t>errors    (ex, </a:t>
            </a:r>
            <a:r>
              <a:rPr lang="en-US" sz="960" dirty="0" err="1">
                <a:latin typeface="Courier New" panose="02070309020205020404" pitchFamily="49" charset="0"/>
              </a:rPr>
              <a:t>ey</a:t>
            </a:r>
            <a:r>
              <a:rPr lang="en-US" sz="960" dirty="0">
                <a:latin typeface="Courier New" panose="02070309020205020404" pitchFamily="49" charset="0"/>
              </a:rPr>
              <a:t>): 147.08,	 67.04,</a:t>
            </a:r>
          </a:p>
          <a:p>
            <a:r>
              <a:rPr lang="en-US" sz="960" dirty="0">
                <a:latin typeface="Courier New" panose="02070309020205020404" pitchFamily="49" charset="0"/>
              </a:rPr>
              <a:t>corrected (ex, </a:t>
            </a:r>
            <a:r>
              <a:rPr lang="en-US" sz="960" dirty="0" err="1">
                <a:latin typeface="Courier New" panose="02070309020205020404" pitchFamily="49" charset="0"/>
              </a:rPr>
              <a:t>ey</a:t>
            </a:r>
            <a:r>
              <a:rPr lang="en-US" sz="960" dirty="0">
                <a:latin typeface="Courier New" panose="02070309020205020404" pitchFamily="49" charset="0"/>
              </a:rPr>
              <a:t>): 147.60,	  4.01,</a:t>
            </a:r>
          </a:p>
          <a:p>
            <a:endParaRPr lang="en-US" sz="960" dirty="0">
              <a:latin typeface="Courier New" panose="02070309020205020404" pitchFamily="49" charset="0"/>
            </a:endParaRPr>
          </a:p>
          <a:p>
            <a:r>
              <a:rPr lang="en-US" sz="960" dirty="0" err="1">
                <a:latin typeface="Courier New" panose="02070309020205020404" pitchFamily="49" charset="0"/>
              </a:rPr>
              <a:t>Freq</a:t>
            </a:r>
            <a:r>
              <a:rPr lang="en-US" sz="960" dirty="0">
                <a:latin typeface="Courier New" panose="02070309020205020404" pitchFamily="49" charset="0"/>
              </a:rPr>
              <a:t> 4, every 8 cells</a:t>
            </a:r>
            <a:endParaRPr lang="en-GB" sz="960" dirty="0"/>
          </a:p>
        </p:txBody>
      </p:sp>
      <p:sp>
        <p:nvSpPr>
          <p:cNvPr id="6" name="Footer Placeholder 5">
            <a:extLst>
              <a:ext uri="{FF2B5EF4-FFF2-40B4-BE49-F238E27FC236}">
                <a16:creationId xmlns:a16="http://schemas.microsoft.com/office/drawing/2014/main" id="{FE806A8B-FE20-624F-B0F0-9D16DD96D14C}"/>
              </a:ext>
            </a:extLst>
          </p:cNvPr>
          <p:cNvSpPr>
            <a:spLocks noGrp="1"/>
          </p:cNvSpPr>
          <p:nvPr>
            <p:ph type="ftr" sz="quarter" idx="10"/>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19350485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Misalignment pattern, every 2 cells</a:t>
            </a:r>
            <a:endParaRPr lang="en-GB" dirty="0"/>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52</a:t>
            </a:fld>
            <a:endParaRPr lang="en-US" noProof="0"/>
          </a:p>
        </p:txBody>
      </p:sp>
      <p:grpSp>
        <p:nvGrpSpPr>
          <p:cNvPr id="17" name="Group 16"/>
          <p:cNvGrpSpPr/>
          <p:nvPr/>
        </p:nvGrpSpPr>
        <p:grpSpPr>
          <a:xfrm>
            <a:off x="825438" y="733162"/>
            <a:ext cx="7517212" cy="5670410"/>
            <a:chOff x="-16356" y="-1047602"/>
            <a:chExt cx="9160356" cy="8414420"/>
          </a:xfrm>
        </p:grpSpPr>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160362"/>
              <a:ext cx="9144000" cy="4206456"/>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56" y="-1047602"/>
              <a:ext cx="9144000" cy="4206456"/>
            </a:xfrm>
            <a:prstGeom prst="rect">
              <a:avLst/>
            </a:prstGeom>
          </p:spPr>
        </p:pic>
      </p:grpSp>
      <p:sp>
        <p:nvSpPr>
          <p:cNvPr id="18" name="Rectangle 17"/>
          <p:cNvSpPr/>
          <p:nvPr/>
        </p:nvSpPr>
        <p:spPr>
          <a:xfrm>
            <a:off x="7651373" y="851837"/>
            <a:ext cx="5486400" cy="5558445"/>
          </a:xfrm>
          <a:prstGeom prst="rect">
            <a:avLst/>
          </a:prstGeom>
        </p:spPr>
        <p:txBody>
          <a:bodyPr>
            <a:spAutoFit/>
          </a:bodyPr>
          <a:lstStyle/>
          <a:p>
            <a:r>
              <a:rPr lang="en-US" sz="960" dirty="0">
                <a:latin typeface="Courier New" panose="02070309020205020404" pitchFamily="49" charset="0"/>
              </a:rPr>
              <a:t>--------------------------------------------------</a:t>
            </a:r>
          </a:p>
          <a:p>
            <a:r>
              <a:rPr lang="en-US" sz="960" dirty="0">
                <a:latin typeface="Courier New" panose="02070309020205020404" pitchFamily="49" charset="0"/>
              </a:rPr>
              <a:t>------ total </a:t>
            </a:r>
            <a:r>
              <a:rPr lang="en-US" sz="960" dirty="0" err="1">
                <a:latin typeface="Courier New" panose="02070309020205020404" pitchFamily="49" charset="0"/>
              </a:rPr>
              <a:t>std</a:t>
            </a:r>
            <a:r>
              <a:rPr lang="en-US" sz="960" dirty="0">
                <a:latin typeface="Courier New" panose="02070309020205020404" pitchFamily="49" charset="0"/>
              </a:rPr>
              <a:t> corrector values </a:t>
            </a:r>
            <a:r>
              <a:rPr lang="en-US" sz="960" dirty="0" err="1">
                <a:latin typeface="Courier New" panose="02070309020205020404" pitchFamily="49" charset="0"/>
              </a:rPr>
              <a:t>applyed</a:t>
            </a:r>
            <a:r>
              <a:rPr lang="en-US" sz="960" dirty="0">
                <a:latin typeface="Courier New" panose="02070309020205020404" pitchFamily="49" charset="0"/>
              </a:rPr>
              <a:t> --------</a:t>
            </a:r>
          </a:p>
          <a:p>
            <a:r>
              <a:rPr lang="en-US" sz="960" dirty="0">
                <a:latin typeface="Courier New" panose="02070309020205020404" pitchFamily="49" charset="0"/>
              </a:rPr>
              <a:t>------                                    --------</a:t>
            </a:r>
          </a:p>
          <a:p>
            <a:r>
              <a:rPr lang="en-US" sz="960" dirty="0">
                <a:latin typeface="Courier New" panose="02070309020205020404" pitchFamily="49" charset="0"/>
              </a:rPr>
              <a:t>       HK (288) [1/m]: 0.00e+00 -&gt; 1.05e-04</a:t>
            </a:r>
          </a:p>
          <a:p>
            <a:r>
              <a:rPr lang="en-US" sz="960" dirty="0">
                <a:latin typeface="Courier New" panose="02070309020205020404" pitchFamily="49" charset="0"/>
              </a:rPr>
              <a:t>       VK (288) [1/m]: 0.00e+00 -&gt; 5.10e-05</a:t>
            </a:r>
          </a:p>
          <a:p>
            <a:r>
              <a:rPr lang="en-US" sz="960" dirty="0">
                <a:latin typeface="Courier New" panose="02070309020205020404" pitchFamily="49" charset="0"/>
              </a:rPr>
              <a:t>       SK (288) [1/m2]: 0.00e+00 -&gt; 0.00e+00</a:t>
            </a:r>
          </a:p>
          <a:p>
            <a:r>
              <a:rPr lang="en-US" sz="960" dirty="0">
                <a:latin typeface="Courier New" panose="02070309020205020404" pitchFamily="49" charset="0"/>
              </a:rPr>
              <a:t>       QK (514) [1/m2]: 0.00e+00 -&gt; 0.00e+00</a:t>
            </a:r>
          </a:p>
          <a:p>
            <a:r>
              <a:rPr lang="it-IT" sz="960" dirty="0">
                <a:latin typeface="Courier New" panose="02070309020205020404" pitchFamily="49" charset="0"/>
              </a:rPr>
              <a:t>       HKL (288) [rad]: 0.00e+00 -&gt; 1.07e-05</a:t>
            </a:r>
          </a:p>
          <a:p>
            <a:r>
              <a:rPr lang="it-IT" sz="960" dirty="0">
                <a:latin typeface="Courier New" panose="02070309020205020404" pitchFamily="49" charset="0"/>
              </a:rPr>
              <a:t>       VKL (288) [rad]: 0.00e+00 -&gt; 6.21e-06</a:t>
            </a:r>
          </a:p>
          <a:p>
            <a:r>
              <a:rPr lang="it-IT" sz="960" dirty="0">
                <a:latin typeface="Courier New" panose="02070309020205020404" pitchFamily="49" charset="0"/>
              </a:rPr>
              <a:t>       SKL (288) [T/m]: 0.00e+00 -&gt; 0.00e+00</a:t>
            </a:r>
          </a:p>
          <a:p>
            <a:r>
              <a:rPr lang="en-US" sz="960" dirty="0">
                <a:latin typeface="Courier New" panose="02070309020205020404" pitchFamily="49" charset="0"/>
              </a:rPr>
              <a:t>       QKL (514) [T/m]: 0.00e+00 -&gt; 0.00e+00</a:t>
            </a:r>
          </a:p>
          <a:p>
            <a:r>
              <a:rPr lang="en-US" sz="960" dirty="0">
                <a:latin typeface="Courier New" panose="02070309020205020404" pitchFamily="49" charset="0"/>
              </a:rPr>
              <a:t>------                                    --------</a:t>
            </a:r>
          </a:p>
          <a:p>
            <a:r>
              <a:rPr lang="en-US" sz="960" dirty="0">
                <a:latin typeface="Courier New" panose="02070309020205020404" pitchFamily="49" charset="0"/>
              </a:rPr>
              <a:t>------    residual orbit and dispersion   --------</a:t>
            </a:r>
          </a:p>
          <a:p>
            <a:r>
              <a:rPr lang="en-US" sz="960" dirty="0">
                <a:latin typeface="Courier New" panose="02070309020205020404" pitchFamily="49" charset="0"/>
              </a:rPr>
              <a:t>------                                    --------</a:t>
            </a:r>
          </a:p>
          <a:p>
            <a:r>
              <a:rPr lang="en-US" sz="960" dirty="0">
                <a:latin typeface="Courier New" panose="02070309020205020404" pitchFamily="49" charset="0"/>
              </a:rPr>
              <a:t>       OH (288) [m]: 4.93e-05 -&gt; 8.49e-06</a:t>
            </a:r>
          </a:p>
          <a:p>
            <a:r>
              <a:rPr lang="en-US" sz="960" dirty="0">
                <a:latin typeface="Courier New" panose="02070309020205020404" pitchFamily="49" charset="0"/>
              </a:rPr>
              <a:t>       OV (288) [m]: 3.13e-05 -&gt; 1.60e-06</a:t>
            </a:r>
          </a:p>
          <a:p>
            <a:r>
              <a:rPr lang="en-US" sz="960" dirty="0">
                <a:latin typeface="Courier New" panose="02070309020205020404" pitchFamily="49" charset="0"/>
              </a:rPr>
              <a:t>       DH (288) [m]: 5.04e-04 -&gt; 3.98e-04</a:t>
            </a:r>
          </a:p>
          <a:p>
            <a:r>
              <a:rPr lang="en-US" sz="960" dirty="0">
                <a:latin typeface="Courier New" panose="02070309020205020404" pitchFamily="49" charset="0"/>
              </a:rPr>
              <a:t>       DV (288) [m]:3.92e-04 -&gt; 1.69e-04</a:t>
            </a:r>
          </a:p>
          <a:p>
            <a:r>
              <a:rPr lang="en-US" sz="960" dirty="0">
                <a:latin typeface="Courier New" panose="02070309020205020404" pitchFamily="49" charset="0"/>
              </a:rPr>
              <a:t>       BBH (288) %: 1.1 -&gt; 0.6</a:t>
            </a:r>
          </a:p>
          <a:p>
            <a:r>
              <a:rPr lang="en-US" sz="960" dirty="0">
                <a:latin typeface="Courier New" panose="02070309020205020404" pitchFamily="49" charset="0"/>
              </a:rPr>
              <a:t>       BBV (288) %: 0.8 -&gt; 0.2</a:t>
            </a:r>
          </a:p>
          <a:p>
            <a:r>
              <a:rPr lang="en-US" sz="960" dirty="0">
                <a:latin typeface="Courier New" panose="02070309020205020404" pitchFamily="49" charset="0"/>
              </a:rPr>
              <a:t>       </a:t>
            </a:r>
            <a:r>
              <a:rPr lang="en-US" sz="960" dirty="0" err="1">
                <a:latin typeface="Courier New" panose="02070309020205020404" pitchFamily="49" charset="0"/>
              </a:rPr>
              <a:t>PhH</a:t>
            </a:r>
            <a:r>
              <a:rPr lang="en-US" sz="960" dirty="0">
                <a:latin typeface="Courier New" panose="02070309020205020404" pitchFamily="49" charset="0"/>
              </a:rPr>
              <a:t> (288) : 7.76e-03 -&gt; 2.97e-03</a:t>
            </a:r>
          </a:p>
          <a:p>
            <a:r>
              <a:rPr lang="en-US" sz="960" dirty="0">
                <a:latin typeface="Courier New" panose="02070309020205020404" pitchFamily="49" charset="0"/>
              </a:rPr>
              <a:t>       </a:t>
            </a:r>
            <a:r>
              <a:rPr lang="en-US" sz="960" dirty="0" err="1">
                <a:latin typeface="Courier New" panose="02070309020205020404" pitchFamily="49" charset="0"/>
              </a:rPr>
              <a:t>PhV</a:t>
            </a:r>
            <a:r>
              <a:rPr lang="en-US" sz="960" dirty="0">
                <a:latin typeface="Courier New" panose="02070309020205020404" pitchFamily="49" charset="0"/>
              </a:rPr>
              <a:t> (288) : 9.02e-03 -&gt; 3.40e-03</a:t>
            </a:r>
          </a:p>
          <a:p>
            <a:r>
              <a:rPr lang="en-US" sz="960" dirty="0">
                <a:latin typeface="Courier New" panose="02070309020205020404" pitchFamily="49" charset="0"/>
              </a:rPr>
              <a:t>------                                    --------</a:t>
            </a:r>
          </a:p>
          <a:p>
            <a:r>
              <a:rPr lang="en-US" sz="960" dirty="0">
                <a:latin typeface="Courier New" panose="02070309020205020404" pitchFamily="49" charset="0"/>
              </a:rPr>
              <a:t>------        tune and emittance          --------</a:t>
            </a:r>
          </a:p>
          <a:p>
            <a:r>
              <a:rPr lang="en-US" sz="960" dirty="0">
                <a:latin typeface="Courier New" panose="02070309020205020404" pitchFamily="49" charset="0"/>
              </a:rPr>
              <a:t>------                                    --------</a:t>
            </a:r>
          </a:p>
          <a:p>
            <a:r>
              <a:rPr lang="en-US" sz="960" dirty="0">
                <a:latin typeface="Courier New" panose="02070309020205020404" pitchFamily="49" charset="0"/>
              </a:rPr>
              <a:t>       </a:t>
            </a:r>
            <a:r>
              <a:rPr lang="en-US" sz="960" dirty="0" err="1">
                <a:latin typeface="Courier New" panose="02070309020205020404" pitchFamily="49" charset="0"/>
              </a:rPr>
              <a:t>Qx</a:t>
            </a:r>
            <a:r>
              <a:rPr lang="en-US" sz="960" dirty="0">
                <a:latin typeface="Courier New" panose="02070309020205020404" pitchFamily="49" charset="0"/>
              </a:rPr>
              <a:t> [0.580]: 0.582 -&gt; 0.579</a:t>
            </a:r>
          </a:p>
          <a:p>
            <a:r>
              <a:rPr lang="en-US" sz="960" dirty="0">
                <a:latin typeface="Courier New" panose="02070309020205020404" pitchFamily="49" charset="0"/>
              </a:rPr>
              <a:t>       </a:t>
            </a:r>
            <a:r>
              <a:rPr lang="en-US" sz="960" dirty="0" err="1">
                <a:latin typeface="Courier New" panose="02070309020205020404" pitchFamily="49" charset="0"/>
              </a:rPr>
              <a:t>Qy</a:t>
            </a:r>
            <a:r>
              <a:rPr lang="en-US" sz="960" dirty="0">
                <a:latin typeface="Courier New" panose="02070309020205020404" pitchFamily="49" charset="0"/>
              </a:rPr>
              <a:t> [0.620]: 0.616 -&gt; 0.622</a:t>
            </a:r>
          </a:p>
          <a:p>
            <a:r>
              <a:rPr lang="en-US" sz="960" dirty="0">
                <a:latin typeface="Courier New" panose="02070309020205020404" pitchFamily="49" charset="0"/>
              </a:rPr>
              <a:t>       EX [147.528 pm]: 147.483 -&gt; 141.513</a:t>
            </a:r>
          </a:p>
          <a:p>
            <a:r>
              <a:rPr lang="en-US" sz="960" dirty="0">
                <a:latin typeface="Courier New" panose="02070309020205020404" pitchFamily="49" charset="0"/>
              </a:rPr>
              <a:t>       EY [0.000pm]: 0.301 -&gt; 13.404</a:t>
            </a:r>
          </a:p>
          <a:p>
            <a:r>
              <a:rPr lang="en-US" sz="960" dirty="0">
                <a:latin typeface="Courier New" panose="02070309020205020404" pitchFamily="49" charset="0"/>
              </a:rPr>
              <a:t>------                                    --------</a:t>
            </a:r>
          </a:p>
          <a:p>
            <a:r>
              <a:rPr lang="en-US" sz="960" dirty="0">
                <a:latin typeface="Courier New" panose="02070309020205020404" pitchFamily="49" charset="0"/>
              </a:rPr>
              <a:t>--------------------------------------------------</a:t>
            </a:r>
          </a:p>
          <a:p>
            <a:r>
              <a:rPr lang="en-US" sz="960" dirty="0">
                <a:latin typeface="Courier New" panose="02070309020205020404" pitchFamily="49" charset="0"/>
              </a:rPr>
              <a:t>----- ----- -- -- -- -- ------ -----</a:t>
            </a:r>
          </a:p>
          <a:p>
            <a:r>
              <a:rPr lang="en-US" sz="960" dirty="0">
                <a:latin typeface="Courier New" panose="02070309020205020404" pitchFamily="49" charset="0"/>
              </a:rPr>
              <a:t>initial   (ex, </a:t>
            </a:r>
            <a:r>
              <a:rPr lang="en-US" sz="960" dirty="0" err="1">
                <a:latin typeface="Courier New" panose="02070309020205020404" pitchFamily="49" charset="0"/>
              </a:rPr>
              <a:t>ey</a:t>
            </a:r>
            <a:r>
              <a:rPr lang="en-US" sz="960" dirty="0">
                <a:latin typeface="Courier New" panose="02070309020205020404" pitchFamily="49" charset="0"/>
              </a:rPr>
              <a:t>): 147.53,	  0.00,</a:t>
            </a:r>
          </a:p>
          <a:p>
            <a:r>
              <a:rPr lang="en-US" sz="960" dirty="0">
                <a:latin typeface="Courier New" panose="02070309020205020404" pitchFamily="49" charset="0"/>
              </a:rPr>
              <a:t>errors    (ex, </a:t>
            </a:r>
            <a:r>
              <a:rPr lang="en-US" sz="960" dirty="0" err="1">
                <a:latin typeface="Courier New" panose="02070309020205020404" pitchFamily="49" charset="0"/>
              </a:rPr>
              <a:t>ey</a:t>
            </a:r>
            <a:r>
              <a:rPr lang="en-US" sz="960" dirty="0">
                <a:latin typeface="Courier New" panose="02070309020205020404" pitchFamily="49" charset="0"/>
              </a:rPr>
              <a:t>): 147.48,	  0.30,</a:t>
            </a:r>
          </a:p>
          <a:p>
            <a:r>
              <a:rPr lang="en-US" sz="960" dirty="0">
                <a:latin typeface="Courier New" panose="02070309020205020404" pitchFamily="49" charset="0"/>
              </a:rPr>
              <a:t>corrected (ex, </a:t>
            </a:r>
            <a:r>
              <a:rPr lang="en-US" sz="960" dirty="0" err="1">
                <a:latin typeface="Courier New" panose="02070309020205020404" pitchFamily="49" charset="0"/>
              </a:rPr>
              <a:t>ey</a:t>
            </a:r>
            <a:r>
              <a:rPr lang="en-US" sz="960" dirty="0">
                <a:latin typeface="Courier New" panose="02070309020205020404" pitchFamily="49" charset="0"/>
              </a:rPr>
              <a:t>): 141.51,	 13.40,</a:t>
            </a:r>
          </a:p>
          <a:p>
            <a:endParaRPr lang="en-US" sz="960" dirty="0">
              <a:latin typeface="Courier New" panose="02070309020205020404" pitchFamily="49" charset="0"/>
            </a:endParaRPr>
          </a:p>
          <a:p>
            <a:r>
              <a:rPr lang="en-US" sz="960" dirty="0" err="1">
                <a:latin typeface="Courier New" panose="02070309020205020404" pitchFamily="49" charset="0"/>
              </a:rPr>
              <a:t>Freq</a:t>
            </a:r>
            <a:r>
              <a:rPr lang="en-US" sz="960" dirty="0">
                <a:latin typeface="Courier New" panose="02070309020205020404" pitchFamily="49" charset="0"/>
              </a:rPr>
              <a:t> 16, Every 2 cells</a:t>
            </a:r>
            <a:endParaRPr lang="en-GB" sz="960" dirty="0"/>
          </a:p>
        </p:txBody>
      </p:sp>
      <p:sp>
        <p:nvSpPr>
          <p:cNvPr id="6" name="Footer Placeholder 5">
            <a:extLst>
              <a:ext uri="{FF2B5EF4-FFF2-40B4-BE49-F238E27FC236}">
                <a16:creationId xmlns:a16="http://schemas.microsoft.com/office/drawing/2014/main" id="{67BB0A6F-E841-9C47-9196-3909D261C4CB}"/>
              </a:ext>
            </a:extLst>
          </p:cNvPr>
          <p:cNvSpPr>
            <a:spLocks noGrp="1"/>
          </p:cNvSpPr>
          <p:nvPr>
            <p:ph type="ftr" sz="quarter" idx="10"/>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23311527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 range errors: error envelope function</a:t>
            </a:r>
            <a:endParaRPr lang="en-GB"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6987"/>
          <a:stretch/>
        </p:blipFill>
        <p:spPr>
          <a:xfrm>
            <a:off x="4972675" y="923122"/>
            <a:ext cx="6393725" cy="5155484"/>
          </a:xfrm>
          <a:prstGeom prst="rect">
            <a:avLst/>
          </a:prstGeom>
        </p:spPr>
      </p:pic>
      <p:pic>
        <p:nvPicPr>
          <p:cNvPr id="10" name="Picture 9"/>
          <p:cNvPicPr>
            <a:picLocks noChangeAspect="1"/>
          </p:cNvPicPr>
          <p:nvPr/>
        </p:nvPicPr>
        <p:blipFill>
          <a:blip r:embed="rId4"/>
          <a:stretch>
            <a:fillRect/>
          </a:stretch>
        </p:blipFill>
        <p:spPr>
          <a:xfrm>
            <a:off x="6090285" y="3423285"/>
            <a:ext cx="11430" cy="11430"/>
          </a:xfrm>
          <a:prstGeom prst="rect">
            <a:avLst/>
          </a:prstGeom>
        </p:spPr>
      </p:pic>
      <p:pic>
        <p:nvPicPr>
          <p:cNvPr id="11" name="Picture 10"/>
          <p:cNvPicPr>
            <a:picLocks noChangeAspect="1"/>
          </p:cNvPicPr>
          <p:nvPr/>
        </p:nvPicPr>
        <p:blipFill>
          <a:blip r:embed="rId4"/>
          <a:stretch>
            <a:fillRect/>
          </a:stretch>
        </p:blipFill>
        <p:spPr>
          <a:xfrm>
            <a:off x="6090285" y="3423285"/>
            <a:ext cx="11430" cy="11430"/>
          </a:xfrm>
          <a:prstGeom prst="rect">
            <a:avLst/>
          </a:prstGeom>
        </p:spPr>
      </p:pic>
      <p:graphicFrame>
        <p:nvGraphicFramePr>
          <p:cNvPr id="12" name="Object 11"/>
          <p:cNvGraphicFramePr>
            <a:graphicFrameLocks noChangeAspect="1"/>
          </p:cNvGraphicFramePr>
          <p:nvPr>
            <p:extLst/>
          </p:nvPr>
        </p:nvGraphicFramePr>
        <p:xfrm>
          <a:off x="847202" y="3884183"/>
          <a:ext cx="4088476" cy="1956931"/>
        </p:xfrm>
        <a:graphic>
          <a:graphicData uri="http://schemas.openxmlformats.org/presentationml/2006/ole">
            <mc:AlternateContent xmlns:mc="http://schemas.openxmlformats.org/markup-compatibility/2006">
              <mc:Choice xmlns:v="urn:schemas-microsoft-com:vml" Requires="v">
                <p:oleObj spid="_x0000_s9239" name="Acrobat Document" r:id="rId5" imgW="9591610" imgH="4590810" progId="AcroExch.Document.11">
                  <p:embed/>
                </p:oleObj>
              </mc:Choice>
              <mc:Fallback>
                <p:oleObj name="Acrobat Document" r:id="rId5" imgW="9591610" imgH="4590810" progId="AcroExch.Document.11">
                  <p:embed/>
                  <p:pic>
                    <p:nvPicPr>
                      <p:cNvPr id="12" name="Object 11"/>
                      <p:cNvPicPr/>
                      <p:nvPr/>
                    </p:nvPicPr>
                    <p:blipFill>
                      <a:blip r:embed="rId6"/>
                      <a:stretch>
                        <a:fillRect/>
                      </a:stretch>
                    </p:blipFill>
                    <p:spPr>
                      <a:xfrm>
                        <a:off x="847202" y="3884183"/>
                        <a:ext cx="4088476" cy="1956931"/>
                      </a:xfrm>
                      <a:prstGeom prst="rect">
                        <a:avLst/>
                      </a:prstGeom>
                    </p:spPr>
                  </p:pic>
                </p:oleObj>
              </mc:Fallback>
            </mc:AlternateContent>
          </a:graphicData>
        </a:graphic>
      </p:graphicFrame>
      <p:cxnSp>
        <p:nvCxnSpPr>
          <p:cNvPr id="14" name="Straight Arrow Connector 13"/>
          <p:cNvCxnSpPr/>
          <p:nvPr/>
        </p:nvCxnSpPr>
        <p:spPr>
          <a:xfrm>
            <a:off x="1606588" y="3956048"/>
            <a:ext cx="0" cy="165620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1084244" y="5931586"/>
            <a:ext cx="220538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a:endCxn id="7" idx="1"/>
          </p:cNvCxnSpPr>
          <p:nvPr/>
        </p:nvCxnSpPr>
        <p:spPr>
          <a:xfrm flipV="1">
            <a:off x="1606588" y="3500865"/>
            <a:ext cx="3366088" cy="455183"/>
          </a:xfrm>
          <a:prstGeom prst="bentConnector3">
            <a:avLst>
              <a:gd name="adj1" fmla="val 609"/>
            </a:avLst>
          </a:prstGeom>
          <a:ln>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1" name="Elbow Connector 20"/>
          <p:cNvCxnSpPr>
            <a:endCxn id="7" idx="2"/>
          </p:cNvCxnSpPr>
          <p:nvPr/>
        </p:nvCxnSpPr>
        <p:spPr>
          <a:xfrm>
            <a:off x="2245227" y="5931586"/>
            <a:ext cx="5924311" cy="147020"/>
          </a:xfrm>
          <a:prstGeom prst="bentConnector4">
            <a:avLst>
              <a:gd name="adj1" fmla="val -835"/>
              <a:gd name="adj2" fmla="val 286586"/>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738605" y="859530"/>
            <a:ext cx="4781331" cy="2751522"/>
          </a:xfrm>
          <a:prstGeom prst="rect">
            <a:avLst/>
          </a:prstGeom>
          <a:noFill/>
        </p:spPr>
        <p:txBody>
          <a:bodyPr wrap="square" rtlCol="0">
            <a:spAutoFit/>
          </a:bodyPr>
          <a:lstStyle/>
          <a:p>
            <a:r>
              <a:rPr lang="en-US" sz="1920" dirty="0"/>
              <a:t>Impact of error “waves” on horizontal orbit</a:t>
            </a:r>
          </a:p>
          <a:p>
            <a:endParaRPr lang="en-US" sz="1920" dirty="0"/>
          </a:p>
          <a:p>
            <a:r>
              <a:rPr lang="en-US" sz="1920" dirty="0"/>
              <a:t>At a wavelength of L/128~6m</a:t>
            </a:r>
          </a:p>
          <a:p>
            <a:r>
              <a:rPr lang="en-US" sz="1920" dirty="0"/>
              <a:t>30um errors amplitude give </a:t>
            </a:r>
          </a:p>
          <a:p>
            <a:r>
              <a:rPr lang="en-US" sz="1920" dirty="0"/>
              <a:t>30 um residual orbit distortion.</a:t>
            </a:r>
          </a:p>
          <a:p>
            <a:r>
              <a:rPr lang="en-US" sz="1920" dirty="0"/>
              <a:t>At a wavelength of L/2~422m </a:t>
            </a:r>
          </a:p>
          <a:p>
            <a:r>
              <a:rPr lang="en-US" sz="1920" dirty="0"/>
              <a:t>7mm errors amplitude give </a:t>
            </a:r>
          </a:p>
          <a:p>
            <a:r>
              <a:rPr lang="en-US" sz="1920" dirty="0"/>
              <a:t>30 um residual orbit distortion.</a:t>
            </a:r>
          </a:p>
          <a:p>
            <a:endParaRPr lang="en-US" sz="1920" dirty="0"/>
          </a:p>
        </p:txBody>
      </p:sp>
      <p:sp>
        <p:nvSpPr>
          <p:cNvPr id="3" name="Rectangle 2">
            <a:extLst>
              <a:ext uri="{FF2B5EF4-FFF2-40B4-BE49-F238E27FC236}">
                <a16:creationId xmlns:a16="http://schemas.microsoft.com/office/drawing/2014/main" id="{061D24ED-416E-D34A-BFA3-2E6B01E2DE70}"/>
              </a:ext>
            </a:extLst>
          </p:cNvPr>
          <p:cNvSpPr/>
          <p:nvPr/>
        </p:nvSpPr>
        <p:spPr>
          <a:xfrm>
            <a:off x="10344472" y="6295125"/>
            <a:ext cx="889987" cy="261610"/>
          </a:xfrm>
          <a:prstGeom prst="rect">
            <a:avLst/>
          </a:prstGeom>
        </p:spPr>
        <p:txBody>
          <a:bodyPr wrap="none">
            <a:spAutoFit/>
          </a:bodyPr>
          <a:lstStyle/>
          <a:p>
            <a:r>
              <a:rPr lang="en-US" sz="1100" dirty="0"/>
              <a:t>26/07/2013</a:t>
            </a:r>
          </a:p>
        </p:txBody>
      </p:sp>
      <p:sp>
        <p:nvSpPr>
          <p:cNvPr id="16" name="Rounded Rectangle 15">
            <a:extLst>
              <a:ext uri="{FF2B5EF4-FFF2-40B4-BE49-F238E27FC236}">
                <a16:creationId xmlns:a16="http://schemas.microsoft.com/office/drawing/2014/main" id="{EDCEBAF8-299E-E443-9E2D-125B288C1DCB}"/>
              </a:ext>
            </a:extLst>
          </p:cNvPr>
          <p:cNvSpPr/>
          <p:nvPr/>
        </p:nvSpPr>
        <p:spPr>
          <a:xfrm>
            <a:off x="10610953" y="59624"/>
            <a:ext cx="1501169" cy="149716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a:t>
            </a:r>
          </a:p>
          <a:p>
            <a:pPr algn="ctr"/>
            <a:r>
              <a:rPr lang="en-US" b="1" dirty="0"/>
              <a:t>tolerances were </a:t>
            </a:r>
            <a:r>
              <a:rPr lang="en-US" b="1" dirty="0">
                <a:solidFill>
                  <a:schemeClr val="tx2"/>
                </a:solidFill>
              </a:rPr>
              <a:t>excluded</a:t>
            </a:r>
          </a:p>
        </p:txBody>
      </p:sp>
      <p:sp>
        <p:nvSpPr>
          <p:cNvPr id="9" name="Slide Number Placeholder 8">
            <a:extLst>
              <a:ext uri="{FF2B5EF4-FFF2-40B4-BE49-F238E27FC236}">
                <a16:creationId xmlns:a16="http://schemas.microsoft.com/office/drawing/2014/main" id="{B2EBB8A1-1408-B442-908B-75EEC232EC9A}"/>
              </a:ext>
            </a:extLst>
          </p:cNvPr>
          <p:cNvSpPr>
            <a:spLocks noGrp="1"/>
          </p:cNvSpPr>
          <p:nvPr>
            <p:ph type="sldNum" sz="quarter" idx="11"/>
          </p:nvPr>
        </p:nvSpPr>
        <p:spPr/>
        <p:txBody>
          <a:bodyPr/>
          <a:lstStyle/>
          <a:p>
            <a:r>
              <a:rPr lang="fr-FR"/>
              <a:t>Page </a:t>
            </a:r>
            <a:fld id="{733122C9-A0B9-462F-8757-0847AD287B63}" type="slidenum">
              <a:rPr lang="fr-FR" smtClean="0"/>
              <a:pPr/>
              <a:t>53</a:t>
            </a:fld>
            <a:endParaRPr lang="fr-FR" dirty="0"/>
          </a:p>
        </p:txBody>
      </p:sp>
      <p:sp>
        <p:nvSpPr>
          <p:cNvPr id="4" name="TextBox 3">
            <a:extLst>
              <a:ext uri="{FF2B5EF4-FFF2-40B4-BE49-F238E27FC236}">
                <a16:creationId xmlns:a16="http://schemas.microsoft.com/office/drawing/2014/main" id="{791840BC-E152-5B4F-A05B-D55A3AA0B709}"/>
              </a:ext>
            </a:extLst>
          </p:cNvPr>
          <p:cNvSpPr txBox="1"/>
          <p:nvPr/>
        </p:nvSpPr>
        <p:spPr>
          <a:xfrm>
            <a:off x="6224112" y="4759718"/>
            <a:ext cx="4120360" cy="646331"/>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dirty="0"/>
              <a:t>SLOW, LARGE VARIATIONS HAVE LIMITED IMPACT ON THE OPTICS</a:t>
            </a:r>
          </a:p>
        </p:txBody>
      </p:sp>
      <p:sp>
        <p:nvSpPr>
          <p:cNvPr id="5" name="Footer Placeholder 4">
            <a:extLst>
              <a:ext uri="{FF2B5EF4-FFF2-40B4-BE49-F238E27FC236}">
                <a16:creationId xmlns:a16="http://schemas.microsoft.com/office/drawing/2014/main" id="{01797DFE-3E28-9C41-AE4C-6A890FDAA29C}"/>
              </a:ext>
            </a:extLst>
          </p:cNvPr>
          <p:cNvSpPr>
            <a:spLocks noGrp="1"/>
          </p:cNvSpPr>
          <p:nvPr>
            <p:ph type="ftr" sz="quarter" idx="12"/>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8369596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The measured position of the lattice</a:t>
            </a:r>
            <a:endParaRPr lang="en-GB" dirty="0"/>
          </a:p>
        </p:txBody>
      </p:sp>
      <p:grpSp>
        <p:nvGrpSpPr>
          <p:cNvPr id="14" name="Group 13"/>
          <p:cNvGrpSpPr/>
          <p:nvPr/>
        </p:nvGrpSpPr>
        <p:grpSpPr>
          <a:xfrm>
            <a:off x="1415480" y="1395542"/>
            <a:ext cx="9884160" cy="4625746"/>
            <a:chOff x="727200" y="802062"/>
            <a:chExt cx="8236800" cy="3854788"/>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200" y="802062"/>
              <a:ext cx="8236800" cy="3854788"/>
            </a:xfrm>
            <a:prstGeom prst="rect">
              <a:avLst/>
            </a:prstGeom>
          </p:spPr>
        </p:pic>
        <p:sp>
          <p:nvSpPr>
            <p:cNvPr id="11" name="TextBox 10"/>
            <p:cNvSpPr txBox="1"/>
            <p:nvPr/>
          </p:nvSpPr>
          <p:spPr>
            <a:xfrm>
              <a:off x="3851920" y="2281436"/>
              <a:ext cx="784403" cy="292387"/>
            </a:xfrm>
            <a:prstGeom prst="rect">
              <a:avLst/>
            </a:prstGeom>
            <a:noFill/>
          </p:spPr>
          <p:txBody>
            <a:bodyPr wrap="none" rtlCol="0">
              <a:spAutoFit/>
            </a:bodyPr>
            <a:lstStyle/>
            <a:p>
              <a:r>
                <a:rPr lang="en-US" sz="1680" dirty="0">
                  <a:solidFill>
                    <a:srgbClr val="C00000"/>
                  </a:solidFill>
                </a:rPr>
                <a:t>nominal</a:t>
              </a:r>
              <a:endParaRPr lang="en-GB" sz="1680" dirty="0">
                <a:solidFill>
                  <a:srgbClr val="C00000"/>
                </a:solidFill>
              </a:endParaRPr>
            </a:p>
          </p:txBody>
        </p:sp>
        <p:sp>
          <p:nvSpPr>
            <p:cNvPr id="12" name="TextBox 11"/>
            <p:cNvSpPr txBox="1"/>
            <p:nvPr/>
          </p:nvSpPr>
          <p:spPr>
            <a:xfrm>
              <a:off x="3200123" y="2929508"/>
              <a:ext cx="713604" cy="292387"/>
            </a:xfrm>
            <a:prstGeom prst="rect">
              <a:avLst/>
            </a:prstGeom>
            <a:noFill/>
          </p:spPr>
          <p:txBody>
            <a:bodyPr wrap="none" rtlCol="0">
              <a:spAutoFit/>
            </a:bodyPr>
            <a:lstStyle/>
            <a:p>
              <a:r>
                <a:rPr lang="en-US" sz="1680" dirty="0">
                  <a:solidFill>
                    <a:schemeClr val="accent1"/>
                  </a:solidFill>
                </a:rPr>
                <a:t>current</a:t>
              </a:r>
              <a:endParaRPr lang="en-GB" sz="1680" dirty="0">
                <a:solidFill>
                  <a:schemeClr val="accent1"/>
                </a:solidFill>
              </a:endParaRPr>
            </a:p>
          </p:txBody>
        </p:sp>
      </p:grpSp>
      <p:sp>
        <p:nvSpPr>
          <p:cNvPr id="2" name="Footer Placeholder 1">
            <a:extLst>
              <a:ext uri="{FF2B5EF4-FFF2-40B4-BE49-F238E27FC236}">
                <a16:creationId xmlns:a16="http://schemas.microsoft.com/office/drawing/2014/main" id="{47139D3E-6ADA-214C-89E5-F4A8B1073BE6}"/>
              </a:ext>
            </a:extLst>
          </p:cNvPr>
          <p:cNvSpPr>
            <a:spLocks noGrp="1"/>
          </p:cNvSpPr>
          <p:nvPr>
            <p:ph type="ftr" sz="quarter" idx="12"/>
          </p:nvPr>
        </p:nvSpPr>
        <p:spPr/>
        <p:txBody>
          <a:bodyPr/>
          <a:lstStyle/>
          <a:p>
            <a:r>
              <a:rPr lang="fr-FR"/>
              <a:t>FCC week | Paris | June 2022 | S.M.Liuzzo et al.</a:t>
            </a:r>
            <a:endParaRPr lang="fr-FR" dirty="0"/>
          </a:p>
        </p:txBody>
      </p:sp>
      <p:sp>
        <p:nvSpPr>
          <p:cNvPr id="3" name="Slide Number Placeholder 2">
            <a:extLst>
              <a:ext uri="{FF2B5EF4-FFF2-40B4-BE49-F238E27FC236}">
                <a16:creationId xmlns:a16="http://schemas.microsoft.com/office/drawing/2014/main" id="{5BACFF34-B31A-2D44-AFFA-1BD3224F2351}"/>
              </a:ext>
            </a:extLst>
          </p:cNvPr>
          <p:cNvSpPr>
            <a:spLocks noGrp="1"/>
          </p:cNvSpPr>
          <p:nvPr>
            <p:ph type="sldNum" sz="quarter" idx="11"/>
          </p:nvPr>
        </p:nvSpPr>
        <p:spPr/>
        <p:txBody>
          <a:bodyPr/>
          <a:lstStyle/>
          <a:p>
            <a:r>
              <a:rPr lang="fr-FR"/>
              <a:t>Page </a:t>
            </a:r>
            <a:fld id="{733122C9-A0B9-462F-8757-0847AD287B63}" type="slidenum">
              <a:rPr lang="fr-FR" smtClean="0"/>
              <a:pPr/>
              <a:t>54</a:t>
            </a:fld>
            <a:endParaRPr lang="fr-FR" dirty="0"/>
          </a:p>
        </p:txBody>
      </p:sp>
      <p:sp>
        <p:nvSpPr>
          <p:cNvPr id="15" name="TextBox 14">
            <a:extLst>
              <a:ext uri="{FF2B5EF4-FFF2-40B4-BE49-F238E27FC236}">
                <a16:creationId xmlns:a16="http://schemas.microsoft.com/office/drawing/2014/main" id="{A4220D29-56AC-0B42-BBFA-16301FB42850}"/>
              </a:ext>
            </a:extLst>
          </p:cNvPr>
          <p:cNvSpPr txBox="1"/>
          <p:nvPr/>
        </p:nvSpPr>
        <p:spPr>
          <a:xfrm>
            <a:off x="3219964" y="808207"/>
            <a:ext cx="6408712"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b="1" dirty="0"/>
              <a:t>This is where the machine is. Let’s use this information!</a:t>
            </a:r>
          </a:p>
        </p:txBody>
      </p:sp>
      <p:sp>
        <p:nvSpPr>
          <p:cNvPr id="4" name="TextBox 3">
            <a:extLst>
              <a:ext uri="{FF2B5EF4-FFF2-40B4-BE49-F238E27FC236}">
                <a16:creationId xmlns:a16="http://schemas.microsoft.com/office/drawing/2014/main" id="{C6C0CEA6-E8BD-E04A-A610-0A7EAE8551B8}"/>
              </a:ext>
            </a:extLst>
          </p:cNvPr>
          <p:cNvSpPr txBox="1"/>
          <p:nvPr/>
        </p:nvSpPr>
        <p:spPr>
          <a:xfrm>
            <a:off x="4487984" y="4161040"/>
            <a:ext cx="1967205" cy="369332"/>
          </a:xfrm>
          <a:prstGeom prst="rect">
            <a:avLst/>
          </a:prstGeom>
          <a:noFill/>
        </p:spPr>
        <p:txBody>
          <a:bodyPr wrap="none" rtlCol="0">
            <a:spAutoFit/>
          </a:bodyPr>
          <a:lstStyle/>
          <a:p>
            <a:r>
              <a:rPr lang="en-US" dirty="0"/>
              <a:t>ESRF 1994-2018</a:t>
            </a:r>
          </a:p>
        </p:txBody>
      </p:sp>
      <p:sp>
        <p:nvSpPr>
          <p:cNvPr id="16" name="TextBox 15">
            <a:extLst>
              <a:ext uri="{FF2B5EF4-FFF2-40B4-BE49-F238E27FC236}">
                <a16:creationId xmlns:a16="http://schemas.microsoft.com/office/drawing/2014/main" id="{EDA0A199-8E2D-3B43-B3B8-6B199E3F45E4}"/>
              </a:ext>
            </a:extLst>
          </p:cNvPr>
          <p:cNvSpPr txBox="1"/>
          <p:nvPr/>
        </p:nvSpPr>
        <p:spPr>
          <a:xfrm>
            <a:off x="4487984" y="4404116"/>
            <a:ext cx="6053517" cy="369332"/>
          </a:xfrm>
          <a:prstGeom prst="rect">
            <a:avLst/>
          </a:prstGeom>
          <a:noFill/>
        </p:spPr>
        <p:txBody>
          <a:bodyPr wrap="none" rtlCol="0">
            <a:spAutoFit/>
          </a:bodyPr>
          <a:lstStyle/>
          <a:p>
            <a:r>
              <a:rPr lang="en-US" dirty="0"/>
              <a:t>EBS 2019-?? </a:t>
            </a:r>
            <a:r>
              <a:rPr lang="en-US" sz="1200" dirty="0">
                <a:solidFill>
                  <a:schemeClr val="bg1">
                    <a:lumMod val="65000"/>
                  </a:schemeClr>
                </a:solidFill>
              </a:rPr>
              <a:t>We placed EBS where the old SR used to be. Everyone is happy.</a:t>
            </a:r>
          </a:p>
        </p:txBody>
      </p:sp>
      <p:sp>
        <p:nvSpPr>
          <p:cNvPr id="17" name="Rounded Rectangle 16">
            <a:extLst>
              <a:ext uri="{FF2B5EF4-FFF2-40B4-BE49-F238E27FC236}">
                <a16:creationId xmlns:a16="http://schemas.microsoft.com/office/drawing/2014/main" id="{528334CD-F49D-FE4F-8F29-3B4CBAED9D70}"/>
              </a:ext>
            </a:extLst>
          </p:cNvPr>
          <p:cNvSpPr/>
          <p:nvPr/>
        </p:nvSpPr>
        <p:spPr>
          <a:xfrm>
            <a:off x="9984433" y="59624"/>
            <a:ext cx="2127690" cy="141095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 and LONG RANGE</a:t>
            </a:r>
          </a:p>
          <a:p>
            <a:pPr algn="ctr"/>
            <a:r>
              <a:rPr lang="en-US" b="1" dirty="0"/>
              <a:t>tolerances were </a:t>
            </a:r>
            <a:r>
              <a:rPr lang="en-US" b="1" dirty="0">
                <a:solidFill>
                  <a:schemeClr val="tx2"/>
                </a:solidFill>
              </a:rPr>
              <a:t>excluded</a:t>
            </a:r>
          </a:p>
        </p:txBody>
      </p:sp>
    </p:spTree>
    <p:extLst>
      <p:ext uri="{BB962C8B-B14F-4D97-AF65-F5344CB8AC3E}">
        <p14:creationId xmlns:p14="http://schemas.microsoft.com/office/powerpoint/2010/main" val="19041454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844946" y="913596"/>
            <a:ext cx="6720018" cy="5366921"/>
            <a:chOff x="-108520" y="-526876"/>
            <a:chExt cx="9144000" cy="6552728"/>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520" y="-526876"/>
              <a:ext cx="9144000" cy="420645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520" y="1819396"/>
              <a:ext cx="9144000" cy="4206456"/>
            </a:xfrm>
            <a:prstGeom prst="rect">
              <a:avLst/>
            </a:prstGeom>
          </p:spPr>
        </p:pic>
      </p:grpSp>
      <p:sp>
        <p:nvSpPr>
          <p:cNvPr id="2" name="Title 1"/>
          <p:cNvSpPr>
            <a:spLocks noGrp="1"/>
          </p:cNvSpPr>
          <p:nvPr>
            <p:ph type="title"/>
          </p:nvPr>
        </p:nvSpPr>
        <p:spPr/>
        <p:txBody>
          <a:bodyPr/>
          <a:lstStyle/>
          <a:p>
            <a:r>
              <a:rPr lang="en-US" dirty="0"/>
              <a:t> every 16 cells</a:t>
            </a:r>
            <a:endParaRPr lang="en-GB" dirty="0"/>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55</a:t>
            </a:fld>
            <a:endParaRPr lang="en-US" noProof="0"/>
          </a:p>
        </p:txBody>
      </p:sp>
      <p:sp>
        <p:nvSpPr>
          <p:cNvPr id="6" name="Rectangle 5"/>
          <p:cNvSpPr/>
          <p:nvPr/>
        </p:nvSpPr>
        <p:spPr>
          <a:xfrm>
            <a:off x="6960096" y="923122"/>
            <a:ext cx="5486400" cy="4819781"/>
          </a:xfrm>
          <a:prstGeom prst="rect">
            <a:avLst/>
          </a:prstGeom>
        </p:spPr>
        <p:txBody>
          <a:bodyPr>
            <a:spAutoFit/>
          </a:bodyPr>
          <a:lstStyle/>
          <a:p>
            <a:r>
              <a:rPr lang="en-US" sz="960" dirty="0">
                <a:latin typeface="Courier New" panose="02070309020205020404" pitchFamily="49" charset="0"/>
              </a:rPr>
              <a:t>--------------------------------------------------</a:t>
            </a:r>
          </a:p>
          <a:p>
            <a:r>
              <a:rPr lang="en-US" sz="960" dirty="0">
                <a:latin typeface="Courier New" panose="02070309020205020404" pitchFamily="49" charset="0"/>
              </a:rPr>
              <a:t>------ total </a:t>
            </a:r>
            <a:r>
              <a:rPr lang="en-US" sz="960" dirty="0" err="1">
                <a:latin typeface="Courier New" panose="02070309020205020404" pitchFamily="49" charset="0"/>
              </a:rPr>
              <a:t>std</a:t>
            </a:r>
            <a:r>
              <a:rPr lang="en-US" sz="960" dirty="0">
                <a:latin typeface="Courier New" panose="02070309020205020404" pitchFamily="49" charset="0"/>
              </a:rPr>
              <a:t> corrector values </a:t>
            </a:r>
            <a:r>
              <a:rPr lang="en-US" sz="960" dirty="0" err="1">
                <a:latin typeface="Courier New" panose="02070309020205020404" pitchFamily="49" charset="0"/>
              </a:rPr>
              <a:t>applyed</a:t>
            </a:r>
            <a:r>
              <a:rPr lang="en-US" sz="960" dirty="0">
                <a:latin typeface="Courier New" panose="02070309020205020404" pitchFamily="49" charset="0"/>
              </a:rPr>
              <a:t> --------</a:t>
            </a:r>
          </a:p>
          <a:p>
            <a:r>
              <a:rPr lang="en-US" sz="960" dirty="0">
                <a:latin typeface="Courier New" panose="02070309020205020404" pitchFamily="49" charset="0"/>
              </a:rPr>
              <a:t>------                                    --------</a:t>
            </a:r>
          </a:p>
          <a:p>
            <a:r>
              <a:rPr lang="en-US" sz="960" dirty="0">
                <a:latin typeface="Courier New" panose="02070309020205020404" pitchFamily="49" charset="0"/>
              </a:rPr>
              <a:t>       HK (288) [1/m]: 0.00e+00 -&gt; 1.51e-04</a:t>
            </a:r>
          </a:p>
          <a:p>
            <a:r>
              <a:rPr lang="en-US" sz="960" dirty="0">
                <a:latin typeface="Courier New" panose="02070309020205020404" pitchFamily="49" charset="0"/>
              </a:rPr>
              <a:t>       VK (288) [1/m]: 0.00e+00 -&gt; 1.68e-04</a:t>
            </a:r>
          </a:p>
          <a:p>
            <a:r>
              <a:rPr lang="en-US" sz="960" dirty="0">
                <a:latin typeface="Courier New" panose="02070309020205020404" pitchFamily="49" charset="0"/>
              </a:rPr>
              <a:t>       SK (288) [1/m2]: 0.00e+00 -&gt; 0.00e+00</a:t>
            </a:r>
          </a:p>
          <a:p>
            <a:r>
              <a:rPr lang="en-US" sz="960" dirty="0">
                <a:latin typeface="Courier New" panose="02070309020205020404" pitchFamily="49" charset="0"/>
              </a:rPr>
              <a:t>       QK (514) [1/m2]: 0.00e+00 -&gt; 0.00e+00</a:t>
            </a:r>
          </a:p>
          <a:p>
            <a:r>
              <a:rPr lang="it-IT" sz="960" dirty="0">
                <a:latin typeface="Courier New" panose="02070309020205020404" pitchFamily="49" charset="0"/>
              </a:rPr>
              <a:t>       HKL (288) [rad]: 0.00e+00 -&gt; 1.54e-05</a:t>
            </a:r>
          </a:p>
          <a:p>
            <a:r>
              <a:rPr lang="it-IT" sz="960" dirty="0">
                <a:latin typeface="Courier New" panose="02070309020205020404" pitchFamily="49" charset="0"/>
              </a:rPr>
              <a:t>       VKL (288) [rad]: 0.00e+00 -&gt; 1.17e-05</a:t>
            </a:r>
          </a:p>
          <a:p>
            <a:r>
              <a:rPr lang="it-IT" sz="960" dirty="0">
                <a:latin typeface="Courier New" panose="02070309020205020404" pitchFamily="49" charset="0"/>
              </a:rPr>
              <a:t>       SKL (288) [T/m]: 0.00e+00 -&gt; 0.00e+00</a:t>
            </a:r>
          </a:p>
          <a:p>
            <a:r>
              <a:rPr lang="en-US" sz="960" dirty="0">
                <a:latin typeface="Courier New" panose="02070309020205020404" pitchFamily="49" charset="0"/>
              </a:rPr>
              <a:t>       QKL (514) [T/m]: 0.00e+00 -&gt; 0.00e+00</a:t>
            </a:r>
          </a:p>
          <a:p>
            <a:r>
              <a:rPr lang="en-US" sz="960" dirty="0">
                <a:latin typeface="Courier New" panose="02070309020205020404" pitchFamily="49" charset="0"/>
              </a:rPr>
              <a:t>------                                    --------</a:t>
            </a:r>
          </a:p>
          <a:p>
            <a:r>
              <a:rPr lang="en-US" sz="960" dirty="0">
                <a:latin typeface="Courier New" panose="02070309020205020404" pitchFamily="49" charset="0"/>
              </a:rPr>
              <a:t>------    residual orbit and dispersion   --------</a:t>
            </a:r>
          </a:p>
          <a:p>
            <a:r>
              <a:rPr lang="en-US" sz="960" dirty="0">
                <a:latin typeface="Courier New" panose="02070309020205020404" pitchFamily="49" charset="0"/>
              </a:rPr>
              <a:t>------                                    --------</a:t>
            </a:r>
          </a:p>
          <a:p>
            <a:r>
              <a:rPr lang="en-US" sz="960" dirty="0">
                <a:latin typeface="Courier New" panose="02070309020205020404" pitchFamily="49" charset="0"/>
              </a:rPr>
              <a:t>       OH (288) [m]: 6.01e-05 -&gt; 1.28e-05</a:t>
            </a:r>
          </a:p>
          <a:p>
            <a:r>
              <a:rPr lang="en-US" sz="960" dirty="0">
                <a:latin typeface="Courier New" panose="02070309020205020404" pitchFamily="49" charset="0"/>
              </a:rPr>
              <a:t>       OV (288) [m]: 2.61e-04 -&gt; 1.31e-06</a:t>
            </a:r>
          </a:p>
          <a:p>
            <a:r>
              <a:rPr lang="en-US" sz="960" dirty="0">
                <a:latin typeface="Courier New" panose="02070309020205020404" pitchFamily="49" charset="0"/>
              </a:rPr>
              <a:t>       DH (288) [m]: 5.95e-04 -&gt; 1.75e-04</a:t>
            </a:r>
          </a:p>
          <a:p>
            <a:r>
              <a:rPr lang="en-US" sz="960" dirty="0">
                <a:latin typeface="Courier New" panose="02070309020205020404" pitchFamily="49" charset="0"/>
              </a:rPr>
              <a:t>       DV (288) [m]:2.41e-03 -&gt; 5.84e-04</a:t>
            </a:r>
          </a:p>
          <a:p>
            <a:r>
              <a:rPr lang="en-US" sz="960" dirty="0">
                <a:latin typeface="Courier New" panose="02070309020205020404" pitchFamily="49" charset="0"/>
              </a:rPr>
              <a:t>       BBH (288) %: 1.4 -&gt; 0.5</a:t>
            </a:r>
          </a:p>
          <a:p>
            <a:r>
              <a:rPr lang="en-US" sz="960" dirty="0">
                <a:latin typeface="Courier New" panose="02070309020205020404" pitchFamily="49" charset="0"/>
              </a:rPr>
              <a:t>       BBV (288) %: 0.9 -&gt; 0.5</a:t>
            </a:r>
          </a:p>
          <a:p>
            <a:r>
              <a:rPr lang="en-US" sz="960" dirty="0">
                <a:latin typeface="Courier New" panose="02070309020205020404" pitchFamily="49" charset="0"/>
              </a:rPr>
              <a:t>       </a:t>
            </a:r>
            <a:r>
              <a:rPr lang="en-US" sz="960" dirty="0" err="1">
                <a:latin typeface="Courier New" panose="02070309020205020404" pitchFamily="49" charset="0"/>
              </a:rPr>
              <a:t>PhH</a:t>
            </a:r>
            <a:r>
              <a:rPr lang="en-US" sz="960" dirty="0">
                <a:latin typeface="Courier New" panose="02070309020205020404" pitchFamily="49" charset="0"/>
              </a:rPr>
              <a:t> (288) : 1.77e-02 -&gt; 1.28e-02</a:t>
            </a:r>
          </a:p>
          <a:p>
            <a:r>
              <a:rPr lang="en-US" sz="960" dirty="0">
                <a:latin typeface="Courier New" panose="02070309020205020404" pitchFamily="49" charset="0"/>
              </a:rPr>
              <a:t>       </a:t>
            </a:r>
            <a:r>
              <a:rPr lang="en-US" sz="960" dirty="0" err="1">
                <a:latin typeface="Courier New" panose="02070309020205020404" pitchFamily="49" charset="0"/>
              </a:rPr>
              <a:t>PhV</a:t>
            </a:r>
            <a:r>
              <a:rPr lang="en-US" sz="960" dirty="0">
                <a:latin typeface="Courier New" panose="02070309020205020404" pitchFamily="49" charset="0"/>
              </a:rPr>
              <a:t> (288) : 1.42e-02 -&gt; 8.11e-03</a:t>
            </a:r>
          </a:p>
          <a:p>
            <a:r>
              <a:rPr lang="en-US" sz="960" dirty="0">
                <a:latin typeface="Courier New" panose="02070309020205020404" pitchFamily="49" charset="0"/>
              </a:rPr>
              <a:t>------                                    --------</a:t>
            </a:r>
          </a:p>
          <a:p>
            <a:r>
              <a:rPr lang="en-US" sz="960" dirty="0">
                <a:latin typeface="Courier New" panose="02070309020205020404" pitchFamily="49" charset="0"/>
              </a:rPr>
              <a:t>------        tune and emittance          --------</a:t>
            </a:r>
          </a:p>
          <a:p>
            <a:r>
              <a:rPr lang="en-US" sz="960" dirty="0">
                <a:latin typeface="Courier New" panose="02070309020205020404" pitchFamily="49" charset="0"/>
              </a:rPr>
              <a:t>------                                    --------</a:t>
            </a:r>
          </a:p>
          <a:p>
            <a:r>
              <a:rPr lang="en-US" sz="960" dirty="0">
                <a:latin typeface="Courier New" panose="02070309020205020404" pitchFamily="49" charset="0"/>
              </a:rPr>
              <a:t>       </a:t>
            </a:r>
            <a:r>
              <a:rPr lang="en-US" sz="960" dirty="0" err="1">
                <a:latin typeface="Courier New" panose="02070309020205020404" pitchFamily="49" charset="0"/>
              </a:rPr>
              <a:t>Qx</a:t>
            </a:r>
            <a:r>
              <a:rPr lang="en-US" sz="960" dirty="0">
                <a:latin typeface="Courier New" panose="02070309020205020404" pitchFamily="49" charset="0"/>
              </a:rPr>
              <a:t> [0.580]: 0.579 -&gt; 0.580</a:t>
            </a:r>
          </a:p>
          <a:p>
            <a:r>
              <a:rPr lang="en-US" sz="960" dirty="0">
                <a:latin typeface="Courier New" panose="02070309020205020404" pitchFamily="49" charset="0"/>
              </a:rPr>
              <a:t>       </a:t>
            </a:r>
            <a:r>
              <a:rPr lang="en-US" sz="960" dirty="0" err="1">
                <a:latin typeface="Courier New" panose="02070309020205020404" pitchFamily="49" charset="0"/>
              </a:rPr>
              <a:t>Qy</a:t>
            </a:r>
            <a:r>
              <a:rPr lang="en-US" sz="960" dirty="0">
                <a:latin typeface="Courier New" panose="02070309020205020404" pitchFamily="49" charset="0"/>
              </a:rPr>
              <a:t> [0.620]: 0.618 -&gt; 0.619</a:t>
            </a:r>
          </a:p>
          <a:p>
            <a:r>
              <a:rPr lang="en-US" sz="960" dirty="0">
                <a:latin typeface="Courier New" panose="02070309020205020404" pitchFamily="49" charset="0"/>
              </a:rPr>
              <a:t>       EX [147.528 pm]: 147.487 -&gt; 147.563</a:t>
            </a:r>
          </a:p>
          <a:p>
            <a:r>
              <a:rPr lang="en-US" sz="960" dirty="0">
                <a:latin typeface="Courier New" panose="02070309020205020404" pitchFamily="49" charset="0"/>
              </a:rPr>
              <a:t>       EY [0.000pm]: 2.806 -&gt; 0.137</a:t>
            </a:r>
          </a:p>
          <a:p>
            <a:r>
              <a:rPr lang="en-US" sz="960" dirty="0">
                <a:latin typeface="Courier New" panose="02070309020205020404" pitchFamily="49" charset="0"/>
              </a:rPr>
              <a:t>------                                    --------</a:t>
            </a:r>
          </a:p>
          <a:p>
            <a:r>
              <a:rPr lang="en-US" sz="960" dirty="0">
                <a:latin typeface="Courier New" panose="02070309020205020404" pitchFamily="49" charset="0"/>
              </a:rPr>
              <a:t>--------------------------------------------------</a:t>
            </a:r>
          </a:p>
          <a:p>
            <a:r>
              <a:rPr lang="en-US" sz="960" dirty="0" err="1">
                <a:latin typeface="Courier New" panose="02070309020205020404" pitchFamily="49" charset="0"/>
              </a:rPr>
              <a:t>Freq</a:t>
            </a:r>
            <a:r>
              <a:rPr lang="en-US" sz="960" dirty="0">
                <a:latin typeface="Courier New" panose="02070309020205020404" pitchFamily="49" charset="0"/>
              </a:rPr>
              <a:t> 2, </a:t>
            </a:r>
            <a:r>
              <a:rPr lang="en-US" sz="960" dirty="0" err="1">
                <a:latin typeface="Courier New" panose="02070309020205020404" pitchFamily="49" charset="0"/>
              </a:rPr>
              <a:t>evry</a:t>
            </a:r>
            <a:r>
              <a:rPr lang="en-US" sz="960" dirty="0">
                <a:latin typeface="Courier New" panose="02070309020205020404" pitchFamily="49" charset="0"/>
              </a:rPr>
              <a:t> 16 cells</a:t>
            </a:r>
          </a:p>
        </p:txBody>
      </p:sp>
      <p:sp>
        <p:nvSpPr>
          <p:cNvPr id="10" name="Footer Placeholder 9">
            <a:extLst>
              <a:ext uri="{FF2B5EF4-FFF2-40B4-BE49-F238E27FC236}">
                <a16:creationId xmlns:a16="http://schemas.microsoft.com/office/drawing/2014/main" id="{20545852-F6D7-4944-9183-00E2EF8CA812}"/>
              </a:ext>
            </a:extLst>
          </p:cNvPr>
          <p:cNvSpPr>
            <a:spLocks noGrp="1"/>
          </p:cNvSpPr>
          <p:nvPr>
            <p:ph type="ftr" sz="quarter" idx="10"/>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40168843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every 4 cells</a:t>
            </a:r>
            <a:endParaRPr lang="en-GB" dirty="0"/>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56</a:t>
            </a:fld>
            <a:endParaRPr lang="en-US" noProof="0"/>
          </a:p>
        </p:txBody>
      </p:sp>
      <p:grpSp>
        <p:nvGrpSpPr>
          <p:cNvPr id="8" name="Group 7"/>
          <p:cNvGrpSpPr/>
          <p:nvPr/>
        </p:nvGrpSpPr>
        <p:grpSpPr>
          <a:xfrm>
            <a:off x="873295" y="836712"/>
            <a:ext cx="6950898" cy="5357395"/>
            <a:chOff x="0" y="754272"/>
            <a:chExt cx="9144000" cy="7821852"/>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54272"/>
              <a:ext cx="9144000" cy="420645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69668"/>
              <a:ext cx="9144000" cy="4206456"/>
            </a:xfrm>
            <a:prstGeom prst="rect">
              <a:avLst/>
            </a:prstGeom>
          </p:spPr>
        </p:pic>
      </p:grpSp>
      <p:sp>
        <p:nvSpPr>
          <p:cNvPr id="9" name="Rectangle 8"/>
          <p:cNvSpPr/>
          <p:nvPr/>
        </p:nvSpPr>
        <p:spPr>
          <a:xfrm>
            <a:off x="7564963" y="906439"/>
            <a:ext cx="5486400" cy="5558445"/>
          </a:xfrm>
          <a:prstGeom prst="rect">
            <a:avLst/>
          </a:prstGeom>
        </p:spPr>
        <p:txBody>
          <a:bodyPr>
            <a:spAutoFit/>
          </a:bodyPr>
          <a:lstStyle/>
          <a:p>
            <a:r>
              <a:rPr lang="en-US" sz="960" dirty="0">
                <a:latin typeface="Courier New" panose="02070309020205020404" pitchFamily="49" charset="0"/>
              </a:rPr>
              <a:t>--------------------------------------------------</a:t>
            </a:r>
          </a:p>
          <a:p>
            <a:r>
              <a:rPr lang="en-US" sz="960" dirty="0">
                <a:latin typeface="Courier New" panose="02070309020205020404" pitchFamily="49" charset="0"/>
              </a:rPr>
              <a:t>------ total </a:t>
            </a:r>
            <a:r>
              <a:rPr lang="en-US" sz="960" dirty="0" err="1">
                <a:latin typeface="Courier New" panose="02070309020205020404" pitchFamily="49" charset="0"/>
              </a:rPr>
              <a:t>std</a:t>
            </a:r>
            <a:r>
              <a:rPr lang="en-US" sz="960" dirty="0">
                <a:latin typeface="Courier New" panose="02070309020205020404" pitchFamily="49" charset="0"/>
              </a:rPr>
              <a:t> corrector values </a:t>
            </a:r>
            <a:r>
              <a:rPr lang="en-US" sz="960" dirty="0" err="1">
                <a:latin typeface="Courier New" panose="02070309020205020404" pitchFamily="49" charset="0"/>
              </a:rPr>
              <a:t>applyed</a:t>
            </a:r>
            <a:r>
              <a:rPr lang="en-US" sz="960" dirty="0">
                <a:latin typeface="Courier New" panose="02070309020205020404" pitchFamily="49" charset="0"/>
              </a:rPr>
              <a:t> --------</a:t>
            </a:r>
          </a:p>
          <a:p>
            <a:r>
              <a:rPr lang="en-US" sz="960" dirty="0">
                <a:latin typeface="Courier New" panose="02070309020205020404" pitchFamily="49" charset="0"/>
              </a:rPr>
              <a:t>------                                    --------</a:t>
            </a:r>
          </a:p>
          <a:p>
            <a:r>
              <a:rPr lang="en-US" sz="960" dirty="0">
                <a:latin typeface="Courier New" panose="02070309020205020404" pitchFamily="49" charset="0"/>
              </a:rPr>
              <a:t>       HK (288) [1/m]: 0.00e+00 -&gt; 1.24e-04</a:t>
            </a:r>
          </a:p>
          <a:p>
            <a:r>
              <a:rPr lang="en-US" sz="960" dirty="0">
                <a:latin typeface="Courier New" panose="02070309020205020404" pitchFamily="49" charset="0"/>
              </a:rPr>
              <a:t>       VK (288) [1/m]: 0.00e+00 -&gt; 1.63e-04</a:t>
            </a:r>
          </a:p>
          <a:p>
            <a:r>
              <a:rPr lang="en-US" sz="960" dirty="0">
                <a:latin typeface="Courier New" panose="02070309020205020404" pitchFamily="49" charset="0"/>
              </a:rPr>
              <a:t>       SK (288) [1/m2]: 0.00e+00 -&gt; 0.00e+00</a:t>
            </a:r>
          </a:p>
          <a:p>
            <a:r>
              <a:rPr lang="en-US" sz="960" dirty="0">
                <a:latin typeface="Courier New" panose="02070309020205020404" pitchFamily="49" charset="0"/>
              </a:rPr>
              <a:t>       QK (514) [1/m2]: 0.00e+00 -&gt; 0.00e+00</a:t>
            </a:r>
          </a:p>
          <a:p>
            <a:r>
              <a:rPr lang="it-IT" sz="960" dirty="0">
                <a:latin typeface="Courier New" panose="02070309020205020404" pitchFamily="49" charset="0"/>
              </a:rPr>
              <a:t>       HKL (288) [rad]: 0.00e+00 -&gt; 1.59e-05</a:t>
            </a:r>
          </a:p>
          <a:p>
            <a:r>
              <a:rPr lang="it-IT" sz="960" dirty="0">
                <a:latin typeface="Courier New" panose="02070309020205020404" pitchFamily="49" charset="0"/>
              </a:rPr>
              <a:t>       VKL (288) [rad]: 0.00e+00 -&gt; 1.14e-05</a:t>
            </a:r>
          </a:p>
          <a:p>
            <a:r>
              <a:rPr lang="it-IT" sz="960" dirty="0">
                <a:latin typeface="Courier New" panose="02070309020205020404" pitchFamily="49" charset="0"/>
              </a:rPr>
              <a:t>       SKL (288) [T/m]: 0.00e+00 -&gt; 0.00e+00</a:t>
            </a:r>
          </a:p>
          <a:p>
            <a:r>
              <a:rPr lang="en-US" sz="960" dirty="0">
                <a:latin typeface="Courier New" panose="02070309020205020404" pitchFamily="49" charset="0"/>
              </a:rPr>
              <a:t>       QKL (514) [T/m]: 0.00e+00 -&gt; 0.00e+00</a:t>
            </a:r>
          </a:p>
          <a:p>
            <a:r>
              <a:rPr lang="en-US" sz="960" dirty="0">
                <a:latin typeface="Courier New" panose="02070309020205020404" pitchFamily="49" charset="0"/>
              </a:rPr>
              <a:t>------                                    --------</a:t>
            </a:r>
          </a:p>
          <a:p>
            <a:r>
              <a:rPr lang="en-US" sz="960" dirty="0">
                <a:latin typeface="Courier New" panose="02070309020205020404" pitchFamily="49" charset="0"/>
              </a:rPr>
              <a:t>------    residual orbit and dispersion   --------</a:t>
            </a:r>
          </a:p>
          <a:p>
            <a:r>
              <a:rPr lang="en-US" sz="960" dirty="0">
                <a:latin typeface="Courier New" panose="02070309020205020404" pitchFamily="49" charset="0"/>
              </a:rPr>
              <a:t>------                                    --------</a:t>
            </a:r>
          </a:p>
          <a:p>
            <a:r>
              <a:rPr lang="en-US" sz="960" dirty="0">
                <a:latin typeface="Courier New" panose="02070309020205020404" pitchFamily="49" charset="0"/>
              </a:rPr>
              <a:t>       OH (288) [m]: 6.11e-05 -&gt; 1.40e-05</a:t>
            </a:r>
          </a:p>
          <a:p>
            <a:r>
              <a:rPr lang="en-US" sz="960" dirty="0">
                <a:latin typeface="Courier New" panose="02070309020205020404" pitchFamily="49" charset="0"/>
              </a:rPr>
              <a:t>       OV (288) [m]: 1.37e-04 -&gt; 1.84e-06</a:t>
            </a:r>
          </a:p>
          <a:p>
            <a:r>
              <a:rPr lang="en-US" sz="960" dirty="0">
                <a:latin typeface="Courier New" panose="02070309020205020404" pitchFamily="49" charset="0"/>
              </a:rPr>
              <a:t>       DH (288) [m]: 7.00e-04 -&gt; 2.83e-04</a:t>
            </a:r>
          </a:p>
          <a:p>
            <a:r>
              <a:rPr lang="en-US" sz="960" dirty="0">
                <a:latin typeface="Courier New" panose="02070309020205020404" pitchFamily="49" charset="0"/>
              </a:rPr>
              <a:t>       DV (288) [m]:1.72e-03 -&gt; 3.68e-04</a:t>
            </a:r>
          </a:p>
          <a:p>
            <a:r>
              <a:rPr lang="en-US" sz="960" dirty="0">
                <a:latin typeface="Courier New" panose="02070309020205020404" pitchFamily="49" charset="0"/>
              </a:rPr>
              <a:t>       BBH (288) %: 3.8 -&gt; 2.4</a:t>
            </a:r>
          </a:p>
          <a:p>
            <a:r>
              <a:rPr lang="en-US" sz="960" dirty="0">
                <a:latin typeface="Courier New" panose="02070309020205020404" pitchFamily="49" charset="0"/>
              </a:rPr>
              <a:t>       BBV (288) %: 1.8 -&gt; 2.5</a:t>
            </a:r>
          </a:p>
          <a:p>
            <a:r>
              <a:rPr lang="en-US" sz="960" dirty="0">
                <a:latin typeface="Courier New" panose="02070309020205020404" pitchFamily="49" charset="0"/>
              </a:rPr>
              <a:t>       </a:t>
            </a:r>
            <a:r>
              <a:rPr lang="en-US" sz="960" dirty="0" err="1">
                <a:latin typeface="Courier New" panose="02070309020205020404" pitchFamily="49" charset="0"/>
              </a:rPr>
              <a:t>PhH</a:t>
            </a:r>
            <a:r>
              <a:rPr lang="en-US" sz="960" dirty="0">
                <a:latin typeface="Courier New" panose="02070309020205020404" pitchFamily="49" charset="0"/>
              </a:rPr>
              <a:t> (288) : 2.23e-02 -&gt; 1.34e-02</a:t>
            </a:r>
          </a:p>
          <a:p>
            <a:r>
              <a:rPr lang="en-US" sz="960" dirty="0">
                <a:latin typeface="Courier New" panose="02070309020205020404" pitchFamily="49" charset="0"/>
              </a:rPr>
              <a:t>       </a:t>
            </a:r>
            <a:r>
              <a:rPr lang="en-US" sz="960" dirty="0" err="1">
                <a:latin typeface="Courier New" panose="02070309020205020404" pitchFamily="49" charset="0"/>
              </a:rPr>
              <a:t>PhV</a:t>
            </a:r>
            <a:r>
              <a:rPr lang="en-US" sz="960" dirty="0">
                <a:latin typeface="Courier New" panose="02070309020205020404" pitchFamily="49" charset="0"/>
              </a:rPr>
              <a:t> (288) : 1.19e-02 -&gt; 1.38e-02</a:t>
            </a:r>
          </a:p>
          <a:p>
            <a:r>
              <a:rPr lang="en-US" sz="960" dirty="0">
                <a:latin typeface="Courier New" panose="02070309020205020404" pitchFamily="49" charset="0"/>
              </a:rPr>
              <a:t>------                                    --------</a:t>
            </a:r>
          </a:p>
          <a:p>
            <a:r>
              <a:rPr lang="en-US" sz="960" dirty="0">
                <a:latin typeface="Courier New" panose="02070309020205020404" pitchFamily="49" charset="0"/>
              </a:rPr>
              <a:t>------        tune and emittance          --------</a:t>
            </a:r>
          </a:p>
          <a:p>
            <a:r>
              <a:rPr lang="en-US" sz="960" dirty="0">
                <a:latin typeface="Courier New" panose="02070309020205020404" pitchFamily="49" charset="0"/>
              </a:rPr>
              <a:t>------                                    --------</a:t>
            </a:r>
          </a:p>
          <a:p>
            <a:r>
              <a:rPr lang="en-US" sz="960" dirty="0">
                <a:latin typeface="Courier New" panose="02070309020205020404" pitchFamily="49" charset="0"/>
              </a:rPr>
              <a:t>       </a:t>
            </a:r>
            <a:r>
              <a:rPr lang="en-US" sz="960" dirty="0" err="1">
                <a:latin typeface="Courier New" panose="02070309020205020404" pitchFamily="49" charset="0"/>
              </a:rPr>
              <a:t>Qx</a:t>
            </a:r>
            <a:r>
              <a:rPr lang="en-US" sz="960" dirty="0">
                <a:latin typeface="Courier New" panose="02070309020205020404" pitchFamily="49" charset="0"/>
              </a:rPr>
              <a:t> [0.580]: 0.583 -&gt; 0.580</a:t>
            </a:r>
          </a:p>
          <a:p>
            <a:r>
              <a:rPr lang="en-US" sz="960" dirty="0">
                <a:latin typeface="Courier New" panose="02070309020205020404" pitchFamily="49" charset="0"/>
              </a:rPr>
              <a:t>       </a:t>
            </a:r>
            <a:r>
              <a:rPr lang="en-US" sz="960" dirty="0" err="1">
                <a:latin typeface="Courier New" panose="02070309020205020404" pitchFamily="49" charset="0"/>
              </a:rPr>
              <a:t>Qy</a:t>
            </a:r>
            <a:r>
              <a:rPr lang="en-US" sz="960" dirty="0">
                <a:latin typeface="Courier New" panose="02070309020205020404" pitchFamily="49" charset="0"/>
              </a:rPr>
              <a:t> [0.620]: 0.622 -&gt; 0.620</a:t>
            </a:r>
          </a:p>
          <a:p>
            <a:r>
              <a:rPr lang="en-US" sz="960" dirty="0">
                <a:latin typeface="Courier New" panose="02070309020205020404" pitchFamily="49" charset="0"/>
              </a:rPr>
              <a:t>       EX [147.528 pm]: 147.809 -&gt; 147.692</a:t>
            </a:r>
          </a:p>
          <a:p>
            <a:r>
              <a:rPr lang="en-US" sz="960" dirty="0">
                <a:latin typeface="Courier New" panose="02070309020205020404" pitchFamily="49" charset="0"/>
              </a:rPr>
              <a:t>       EY [0.000pm]: 1.477 -&gt; 0.133</a:t>
            </a:r>
          </a:p>
          <a:p>
            <a:r>
              <a:rPr lang="en-US" sz="960" dirty="0">
                <a:latin typeface="Courier New" panose="02070309020205020404" pitchFamily="49" charset="0"/>
              </a:rPr>
              <a:t>------                                    --------</a:t>
            </a:r>
          </a:p>
          <a:p>
            <a:r>
              <a:rPr lang="en-US" sz="960" dirty="0">
                <a:latin typeface="Courier New" panose="02070309020205020404" pitchFamily="49" charset="0"/>
              </a:rPr>
              <a:t>--------------------------------------------------</a:t>
            </a:r>
          </a:p>
          <a:p>
            <a:r>
              <a:rPr lang="en-US" sz="960" dirty="0">
                <a:latin typeface="Courier New" panose="02070309020205020404" pitchFamily="49" charset="0"/>
              </a:rPr>
              <a:t>----- ----- -- -- -- -- ------ -----</a:t>
            </a:r>
          </a:p>
          <a:p>
            <a:r>
              <a:rPr lang="en-US" sz="960" dirty="0">
                <a:latin typeface="Courier New" panose="02070309020205020404" pitchFamily="49" charset="0"/>
              </a:rPr>
              <a:t>initial   (ex, </a:t>
            </a:r>
            <a:r>
              <a:rPr lang="en-US" sz="960" dirty="0" err="1">
                <a:latin typeface="Courier New" panose="02070309020205020404" pitchFamily="49" charset="0"/>
              </a:rPr>
              <a:t>ey</a:t>
            </a:r>
            <a:r>
              <a:rPr lang="en-US" sz="960" dirty="0">
                <a:latin typeface="Courier New" panose="02070309020205020404" pitchFamily="49" charset="0"/>
              </a:rPr>
              <a:t>): 147.53,	  0.00,</a:t>
            </a:r>
          </a:p>
          <a:p>
            <a:r>
              <a:rPr lang="en-US" sz="960" dirty="0">
                <a:latin typeface="Courier New" panose="02070309020205020404" pitchFamily="49" charset="0"/>
              </a:rPr>
              <a:t>errors    (ex, </a:t>
            </a:r>
            <a:r>
              <a:rPr lang="en-US" sz="960" dirty="0" err="1">
                <a:latin typeface="Courier New" panose="02070309020205020404" pitchFamily="49" charset="0"/>
              </a:rPr>
              <a:t>ey</a:t>
            </a:r>
            <a:r>
              <a:rPr lang="en-US" sz="960" dirty="0">
                <a:latin typeface="Courier New" panose="02070309020205020404" pitchFamily="49" charset="0"/>
              </a:rPr>
              <a:t>): 147.81,	  1.48,</a:t>
            </a:r>
          </a:p>
          <a:p>
            <a:r>
              <a:rPr lang="en-US" sz="960" dirty="0">
                <a:latin typeface="Courier New" panose="02070309020205020404" pitchFamily="49" charset="0"/>
              </a:rPr>
              <a:t>corrected (ex, </a:t>
            </a:r>
            <a:r>
              <a:rPr lang="en-US" sz="960" dirty="0" err="1">
                <a:latin typeface="Courier New" panose="02070309020205020404" pitchFamily="49" charset="0"/>
              </a:rPr>
              <a:t>ey</a:t>
            </a:r>
            <a:r>
              <a:rPr lang="en-US" sz="960" dirty="0">
                <a:latin typeface="Courier New" panose="02070309020205020404" pitchFamily="49" charset="0"/>
              </a:rPr>
              <a:t>): 147.69,	  0.13,</a:t>
            </a:r>
          </a:p>
          <a:p>
            <a:endParaRPr lang="en-US" sz="960" dirty="0">
              <a:latin typeface="Courier New" panose="02070309020205020404" pitchFamily="49" charset="0"/>
            </a:endParaRPr>
          </a:p>
          <a:p>
            <a:r>
              <a:rPr lang="en-US" sz="960" dirty="0" err="1">
                <a:latin typeface="Courier New" panose="02070309020205020404" pitchFamily="49" charset="0"/>
              </a:rPr>
              <a:t>Freq</a:t>
            </a:r>
            <a:r>
              <a:rPr lang="en-US" sz="960" dirty="0">
                <a:latin typeface="Courier New" panose="02070309020205020404" pitchFamily="49" charset="0"/>
              </a:rPr>
              <a:t> 8, every 4 cells</a:t>
            </a:r>
          </a:p>
        </p:txBody>
      </p:sp>
      <p:sp>
        <p:nvSpPr>
          <p:cNvPr id="10" name="Footer Placeholder 9">
            <a:extLst>
              <a:ext uri="{FF2B5EF4-FFF2-40B4-BE49-F238E27FC236}">
                <a16:creationId xmlns:a16="http://schemas.microsoft.com/office/drawing/2014/main" id="{808FDC13-C66E-3248-82AD-EE3B97CD05E6}"/>
              </a:ext>
            </a:extLst>
          </p:cNvPr>
          <p:cNvSpPr>
            <a:spLocks noGrp="1"/>
          </p:cNvSpPr>
          <p:nvPr>
            <p:ph type="ftr" sz="quarter" idx="10"/>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4248757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Emittance, dispersion and beta-beating vs wavelength</a:t>
            </a:r>
            <a:endParaRPr lang="en-GB" dirty="0"/>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187" y="3684752"/>
            <a:ext cx="3622650" cy="2902724"/>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7161" y="782028"/>
            <a:ext cx="3622650" cy="2902724"/>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67809" y="3684783"/>
            <a:ext cx="3622650" cy="2902724"/>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74362" y="836209"/>
            <a:ext cx="3622650" cy="2902724"/>
          </a:xfrm>
          <a:prstGeom prst="rect">
            <a:avLst/>
          </a:prstGeom>
        </p:spPr>
      </p:pic>
      <p:pic>
        <p:nvPicPr>
          <p:cNvPr id="14" name="Content Placeholder 13"/>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a:off x="7824193" y="3684752"/>
            <a:ext cx="3622650" cy="2902724"/>
          </a:xfr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30746" y="782028"/>
            <a:ext cx="3622650" cy="2902724"/>
          </a:xfrm>
          <a:prstGeom prst="rect">
            <a:avLst/>
          </a:prstGeom>
        </p:spPr>
      </p:pic>
      <p:sp>
        <p:nvSpPr>
          <p:cNvPr id="12" name="Rounded Rectangle 11">
            <a:extLst>
              <a:ext uri="{FF2B5EF4-FFF2-40B4-BE49-F238E27FC236}">
                <a16:creationId xmlns:a16="http://schemas.microsoft.com/office/drawing/2014/main" id="{36252858-3D46-404A-91E5-1FD6775F8E19}"/>
              </a:ext>
            </a:extLst>
          </p:cNvPr>
          <p:cNvSpPr/>
          <p:nvPr/>
        </p:nvSpPr>
        <p:spPr>
          <a:xfrm>
            <a:off x="10610953" y="59624"/>
            <a:ext cx="1501169" cy="1497167"/>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a:t>
            </a:r>
          </a:p>
          <a:p>
            <a:pPr algn="ctr"/>
            <a:r>
              <a:rPr lang="en-US" b="1" dirty="0"/>
              <a:t>tolerances were </a:t>
            </a:r>
            <a:r>
              <a:rPr lang="en-US" b="1" dirty="0">
                <a:solidFill>
                  <a:schemeClr val="tx2"/>
                </a:solidFill>
              </a:rPr>
              <a:t>excluded</a:t>
            </a:r>
          </a:p>
        </p:txBody>
      </p:sp>
      <p:sp>
        <p:nvSpPr>
          <p:cNvPr id="7" name="Slide Number Placeholder 6">
            <a:extLst>
              <a:ext uri="{FF2B5EF4-FFF2-40B4-BE49-F238E27FC236}">
                <a16:creationId xmlns:a16="http://schemas.microsoft.com/office/drawing/2014/main" id="{CE87AF42-35D8-5E40-B947-BE48096CF17D}"/>
              </a:ext>
            </a:extLst>
          </p:cNvPr>
          <p:cNvSpPr>
            <a:spLocks noGrp="1"/>
          </p:cNvSpPr>
          <p:nvPr>
            <p:ph type="sldNum" sz="quarter" idx="11"/>
          </p:nvPr>
        </p:nvSpPr>
        <p:spPr/>
        <p:txBody>
          <a:bodyPr/>
          <a:lstStyle/>
          <a:p>
            <a:r>
              <a:rPr lang="fr-FR"/>
              <a:t>Page </a:t>
            </a:r>
            <a:fld id="{733122C9-A0B9-462F-8757-0847AD287B63}" type="slidenum">
              <a:rPr lang="fr-FR" smtClean="0"/>
              <a:pPr/>
              <a:t>57</a:t>
            </a:fld>
            <a:endParaRPr lang="fr-FR" dirty="0"/>
          </a:p>
        </p:txBody>
      </p:sp>
      <p:sp>
        <p:nvSpPr>
          <p:cNvPr id="4" name="Footer Placeholder 3">
            <a:extLst>
              <a:ext uri="{FF2B5EF4-FFF2-40B4-BE49-F238E27FC236}">
                <a16:creationId xmlns:a16="http://schemas.microsoft.com/office/drawing/2014/main" id="{3BA2BC5A-10D3-194A-94CF-D9030B102C13}"/>
              </a:ext>
            </a:extLst>
          </p:cNvPr>
          <p:cNvSpPr>
            <a:spLocks noGrp="1"/>
          </p:cNvSpPr>
          <p:nvPr>
            <p:ph type="ftr" sz="quarter" idx="12"/>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6291609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of various Error Sources to obtain 30 um orbit</a:t>
            </a:r>
            <a:endParaRPr lang="en-GB" dirty="0"/>
          </a:p>
        </p:txBody>
      </p:sp>
      <p:grpSp>
        <p:nvGrpSpPr>
          <p:cNvPr id="12" name="Group 11"/>
          <p:cNvGrpSpPr/>
          <p:nvPr/>
        </p:nvGrpSpPr>
        <p:grpSpPr>
          <a:xfrm>
            <a:off x="847202" y="923122"/>
            <a:ext cx="10519199" cy="4637020"/>
            <a:chOff x="-3894723" y="153571"/>
            <a:chExt cx="13975405" cy="549783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4723" y="165455"/>
              <a:ext cx="7314595" cy="5485946"/>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6087" y="153571"/>
              <a:ext cx="7314595" cy="5485946"/>
            </a:xfrm>
            <a:prstGeom prst="rect">
              <a:avLst/>
            </a:prstGeom>
          </p:spPr>
        </p:pic>
      </p:grpSp>
      <p:sp>
        <p:nvSpPr>
          <p:cNvPr id="7" name="Slide Number Placeholder 6">
            <a:extLst>
              <a:ext uri="{FF2B5EF4-FFF2-40B4-BE49-F238E27FC236}">
                <a16:creationId xmlns:a16="http://schemas.microsoft.com/office/drawing/2014/main" id="{141715D9-D4D9-F246-9AB0-A0E0A2CECB38}"/>
              </a:ext>
            </a:extLst>
          </p:cNvPr>
          <p:cNvSpPr>
            <a:spLocks noGrp="1"/>
          </p:cNvSpPr>
          <p:nvPr>
            <p:ph type="sldNum" sz="quarter" idx="11"/>
          </p:nvPr>
        </p:nvSpPr>
        <p:spPr/>
        <p:txBody>
          <a:bodyPr/>
          <a:lstStyle/>
          <a:p>
            <a:r>
              <a:rPr lang="fr-FR"/>
              <a:t>Page </a:t>
            </a:r>
            <a:fld id="{733122C9-A0B9-462F-8757-0847AD287B63}" type="slidenum">
              <a:rPr lang="fr-FR" smtClean="0"/>
              <a:pPr/>
              <a:t>58</a:t>
            </a:fld>
            <a:endParaRPr lang="fr-FR" dirty="0"/>
          </a:p>
        </p:txBody>
      </p:sp>
      <p:sp>
        <p:nvSpPr>
          <p:cNvPr id="4" name="Footer Placeholder 3">
            <a:extLst>
              <a:ext uri="{FF2B5EF4-FFF2-40B4-BE49-F238E27FC236}">
                <a16:creationId xmlns:a16="http://schemas.microsoft.com/office/drawing/2014/main" id="{6DC3C55B-1A36-CA40-8C70-C2F6D68AC34A}"/>
              </a:ext>
            </a:extLst>
          </p:cNvPr>
          <p:cNvSpPr>
            <a:spLocks noGrp="1"/>
          </p:cNvSpPr>
          <p:nvPr>
            <p:ph type="ftr" sz="quarter" idx="12"/>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38983281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of various Error Sources (other parameters)</a:t>
            </a:r>
            <a:endParaRPr lang="en-GB" dirty="0"/>
          </a:p>
        </p:txBody>
      </p:sp>
      <p:grpSp>
        <p:nvGrpSpPr>
          <p:cNvPr id="20" name="Group 19"/>
          <p:cNvGrpSpPr/>
          <p:nvPr/>
        </p:nvGrpSpPr>
        <p:grpSpPr>
          <a:xfrm>
            <a:off x="847202" y="836713"/>
            <a:ext cx="10519199" cy="5530213"/>
            <a:chOff x="198001" y="625252"/>
            <a:chExt cx="9558575" cy="5067321"/>
          </a:xfrm>
        </p:grpSpPr>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0326" y="3165624"/>
              <a:ext cx="3369265" cy="2526949"/>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001" y="630738"/>
              <a:ext cx="3369265" cy="2526949"/>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90967" y="3157686"/>
              <a:ext cx="3369265" cy="2526949"/>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90967" y="630737"/>
              <a:ext cx="3369265" cy="2526949"/>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7311" y="3140296"/>
              <a:ext cx="3369265" cy="2526949"/>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82684" y="625252"/>
              <a:ext cx="3369265" cy="2526949"/>
            </a:xfrm>
            <a:prstGeom prst="rect">
              <a:avLst/>
            </a:prstGeom>
          </p:spPr>
        </p:pic>
      </p:grpSp>
      <p:sp>
        <p:nvSpPr>
          <p:cNvPr id="7" name="Slide Number Placeholder 6">
            <a:extLst>
              <a:ext uri="{FF2B5EF4-FFF2-40B4-BE49-F238E27FC236}">
                <a16:creationId xmlns:a16="http://schemas.microsoft.com/office/drawing/2014/main" id="{9E4C9733-8331-C746-9091-C25EE380E263}"/>
              </a:ext>
            </a:extLst>
          </p:cNvPr>
          <p:cNvSpPr>
            <a:spLocks noGrp="1"/>
          </p:cNvSpPr>
          <p:nvPr>
            <p:ph type="sldNum" sz="quarter" idx="11"/>
          </p:nvPr>
        </p:nvSpPr>
        <p:spPr/>
        <p:txBody>
          <a:bodyPr/>
          <a:lstStyle/>
          <a:p>
            <a:r>
              <a:rPr lang="fr-FR"/>
              <a:t>Page </a:t>
            </a:r>
            <a:fld id="{733122C9-A0B9-462F-8757-0847AD287B63}" type="slidenum">
              <a:rPr lang="fr-FR" smtClean="0"/>
              <a:pPr/>
              <a:t>59</a:t>
            </a:fld>
            <a:endParaRPr lang="fr-FR" dirty="0"/>
          </a:p>
        </p:txBody>
      </p:sp>
      <p:sp>
        <p:nvSpPr>
          <p:cNvPr id="4" name="Footer Placeholder 3">
            <a:extLst>
              <a:ext uri="{FF2B5EF4-FFF2-40B4-BE49-F238E27FC236}">
                <a16:creationId xmlns:a16="http://schemas.microsoft.com/office/drawing/2014/main" id="{3E6C78F8-AD4F-4E4B-97FF-91E9594D3288}"/>
              </a:ext>
            </a:extLst>
          </p:cNvPr>
          <p:cNvSpPr>
            <a:spLocks noGrp="1"/>
          </p:cNvSpPr>
          <p:nvPr>
            <p:ph type="ftr" sz="quarter" idx="12"/>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3710537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one step of the commissioning-like tuning loop: First Turns (beam threading)</a:t>
            </a:r>
            <a:endParaRPr lang="en-GB" dirty="0"/>
          </a:p>
        </p:txBody>
      </p:sp>
      <p:sp>
        <p:nvSpPr>
          <p:cNvPr id="3" name="Content Placeholder 2"/>
          <p:cNvSpPr>
            <a:spLocks noGrp="1"/>
          </p:cNvSpPr>
          <p:nvPr>
            <p:ph idx="1"/>
          </p:nvPr>
        </p:nvSpPr>
        <p:spPr>
          <a:xfrm>
            <a:off x="1482240" y="1006289"/>
            <a:ext cx="4095302" cy="4798975"/>
          </a:xfrm>
        </p:spPr>
        <p:txBody>
          <a:bodyPr/>
          <a:lstStyle/>
          <a:p>
            <a:r>
              <a:rPr lang="en-US" sz="1680" dirty="0">
                <a:solidFill>
                  <a:schemeClr val="accent1"/>
                </a:solidFill>
              </a:rPr>
              <a:t>From beam threading till accumulation </a:t>
            </a:r>
          </a:p>
          <a:p>
            <a:pPr marL="411480" indent="-411480">
              <a:buFont typeface="+mj-lt"/>
              <a:buAutoNum type="arabicParenR"/>
            </a:pPr>
            <a:r>
              <a:rPr lang="en-US" sz="1680" b="0" dirty="0">
                <a:solidFill>
                  <a:schemeClr val="accent1"/>
                </a:solidFill>
              </a:rPr>
              <a:t>Injection on axis (static bump) or off axis (fit injected beam oscillation) available. Start from injection </a:t>
            </a:r>
            <a:r>
              <a:rPr lang="en-US" sz="1680" dirty="0">
                <a:solidFill>
                  <a:schemeClr val="accent1"/>
                </a:solidFill>
              </a:rPr>
              <a:t>off-axis</a:t>
            </a:r>
            <a:r>
              <a:rPr lang="en-US" sz="1680" b="0" dirty="0">
                <a:solidFill>
                  <a:schemeClr val="accent1"/>
                </a:solidFill>
              </a:rPr>
              <a:t>.</a:t>
            </a:r>
          </a:p>
          <a:p>
            <a:pPr marL="411480" indent="-411480">
              <a:buFont typeface="+mj-lt"/>
              <a:buAutoNum type="arabicParenR"/>
            </a:pPr>
            <a:r>
              <a:rPr lang="en-US" sz="1680" b="0" dirty="0">
                <a:solidFill>
                  <a:schemeClr val="accent1"/>
                </a:solidFill>
              </a:rPr>
              <a:t>All magnets at their nominal working point </a:t>
            </a:r>
          </a:p>
          <a:p>
            <a:pPr marL="411480" indent="-411480">
              <a:buFont typeface="+mj-lt"/>
              <a:buAutoNum type="arabicParenR"/>
            </a:pPr>
            <a:r>
              <a:rPr lang="en-US" sz="1680" b="0" dirty="0">
                <a:solidFill>
                  <a:srgbClr val="ED7703"/>
                </a:solidFill>
              </a:rPr>
              <a:t>Power orbit steerers to achieve first turn </a:t>
            </a:r>
            <a:r>
              <a:rPr lang="en-US" sz="1440" b="0" dirty="0">
                <a:solidFill>
                  <a:schemeClr val="accent1"/>
                </a:solidFill>
              </a:rPr>
              <a:t>(from </a:t>
            </a:r>
            <a:r>
              <a:rPr lang="en-US" sz="1440" b="0" dirty="0">
                <a:solidFill>
                  <a:srgbClr val="132577"/>
                </a:solidFill>
              </a:rPr>
              <a:t>simulations, beam survives about 3-4 cells without orbit steering, if magnets &amp; alignment within tolerances</a:t>
            </a:r>
            <a:r>
              <a:rPr lang="en-US" sz="1440" b="0" dirty="0">
                <a:solidFill>
                  <a:schemeClr val="accent1"/>
                </a:solidFill>
              </a:rPr>
              <a:t>).</a:t>
            </a:r>
          </a:p>
          <a:p>
            <a:pPr marL="411480" indent="-411480">
              <a:buFont typeface="+mj-lt"/>
              <a:buAutoNum type="arabicParenR"/>
            </a:pPr>
            <a:r>
              <a:rPr lang="en-US" sz="1680" b="0" dirty="0">
                <a:solidFill>
                  <a:schemeClr val="accent1"/>
                </a:solidFill>
              </a:rPr>
              <a:t>Measure and correct tune based on few turns data </a:t>
            </a:r>
            <a:r>
              <a:rPr lang="en-US" sz="1440" b="0" dirty="0">
                <a:solidFill>
                  <a:schemeClr val="accent1"/>
                </a:solidFill>
              </a:rPr>
              <a:t>(most relevant for off-axis injection)</a:t>
            </a:r>
          </a:p>
          <a:p>
            <a:pPr marL="411480" indent="-411480">
              <a:buFont typeface="+mj-lt"/>
              <a:buAutoNum type="arabicParenR"/>
            </a:pPr>
            <a:r>
              <a:rPr lang="en-US" sz="1680" b="0" dirty="0">
                <a:solidFill>
                  <a:schemeClr val="accent1"/>
                </a:solidFill>
              </a:rPr>
              <a:t>Switch on RF, search for optimal frequency and phase</a:t>
            </a:r>
            <a:endParaRPr lang="en-US" sz="1080" b="0" dirty="0">
              <a:solidFill>
                <a:schemeClr val="accent1"/>
              </a:solidFill>
            </a:endParaRPr>
          </a:p>
          <a:p>
            <a:pPr marL="411480" indent="-411480">
              <a:buFont typeface="+mj-lt"/>
              <a:buAutoNum type="arabicParenR"/>
            </a:pPr>
            <a:r>
              <a:rPr lang="en-US" sz="1680" b="0" dirty="0">
                <a:solidFill>
                  <a:schemeClr val="accent1"/>
                </a:solidFill>
              </a:rPr>
              <a:t>Beam accumulation </a:t>
            </a:r>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6</a:t>
            </a:fld>
            <a:endParaRPr lang="en-US" noProof="0"/>
          </a:p>
        </p:txBody>
      </p:sp>
      <p:sp>
        <p:nvSpPr>
          <p:cNvPr id="5" name="Footer Placeholder 4"/>
          <p:cNvSpPr>
            <a:spLocks noGrp="1"/>
          </p:cNvSpPr>
          <p:nvPr>
            <p:ph type="ftr" sz="quarter" idx="12"/>
          </p:nvPr>
        </p:nvSpPr>
        <p:spPr/>
        <p:txBody>
          <a:bodyPr/>
          <a:lstStyle/>
          <a:p>
            <a:r>
              <a:rPr lang="en-US"/>
              <a:t>FCC week | Paris | June 2022 | S.M.Liuzzo et al.</a:t>
            </a:r>
            <a:endParaRPr lang="en-US" dirty="0"/>
          </a:p>
        </p:txBody>
      </p:sp>
      <p:sp>
        <p:nvSpPr>
          <p:cNvPr id="9" name="TextBox 8"/>
          <p:cNvSpPr txBox="1"/>
          <p:nvPr/>
        </p:nvSpPr>
        <p:spPr>
          <a:xfrm>
            <a:off x="6099757" y="1392369"/>
            <a:ext cx="4838938" cy="535531"/>
          </a:xfrm>
          <a:prstGeom prst="rect">
            <a:avLst/>
          </a:prstGeom>
          <a:noFill/>
        </p:spPr>
        <p:txBody>
          <a:bodyPr wrap="square" rtlCol="0">
            <a:spAutoFit/>
          </a:bodyPr>
          <a:lstStyle/>
          <a:p>
            <a:r>
              <a:rPr lang="en-US" sz="1440" dirty="0"/>
              <a:t>Video: first turn correction simulations for beam injected on axis. Large BPM offsets (500</a:t>
            </a:r>
            <a:r>
              <a:rPr lang="en-US" sz="1440" dirty="0">
                <a:latin typeface="Symbol" pitchFamily="2" charset="2"/>
              </a:rPr>
              <a:t>m</a:t>
            </a:r>
            <a:r>
              <a:rPr lang="en-US" sz="1440" dirty="0"/>
              <a:t>m) are included.</a:t>
            </a:r>
            <a:endParaRPr lang="en-GB" sz="1440" dirty="0"/>
          </a:p>
        </p:txBody>
      </p:sp>
      <p:pic>
        <p:nvPicPr>
          <p:cNvPr id="21" name="TrajFindVideo">
            <a:hlinkClick r:id="" action="ppaction://media"/>
            <a:extLst>
              <a:ext uri="{FF2B5EF4-FFF2-40B4-BE49-F238E27FC236}">
                <a16:creationId xmlns:a16="http://schemas.microsoft.com/office/drawing/2014/main" id="{22F00A5A-D9BC-3545-BBA7-82923E998D87}"/>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lum bright="-10000" contrast="20000"/>
          </a:blip>
          <a:srcRect/>
          <a:stretch/>
        </p:blipFill>
        <p:spPr>
          <a:xfrm>
            <a:off x="5903241" y="2070931"/>
            <a:ext cx="5231970" cy="2755866"/>
          </a:xfrm>
          <a:prstGeom prst="rect">
            <a:avLst/>
          </a:prstGeom>
        </p:spPr>
      </p:pic>
      <p:sp>
        <p:nvSpPr>
          <p:cNvPr id="14" name="Rectangle 13">
            <a:extLst>
              <a:ext uri="{FF2B5EF4-FFF2-40B4-BE49-F238E27FC236}">
                <a16:creationId xmlns:a16="http://schemas.microsoft.com/office/drawing/2014/main" id="{15C24E2E-BFEE-DB4F-8940-D005D9AB69DA}"/>
              </a:ext>
            </a:extLst>
          </p:cNvPr>
          <p:cNvSpPr/>
          <p:nvPr/>
        </p:nvSpPr>
        <p:spPr>
          <a:xfrm>
            <a:off x="8328248" y="5949280"/>
            <a:ext cx="3068971" cy="369332"/>
          </a:xfrm>
          <a:prstGeom prst="rect">
            <a:avLst/>
          </a:prstGeom>
        </p:spPr>
        <p:txBody>
          <a:bodyPr wrap="square">
            <a:spAutoFit/>
          </a:bodyPr>
          <a:lstStyle/>
          <a:p>
            <a:r>
              <a:rPr lang="fr-FR" sz="1100" dirty="0" err="1">
                <a:latin typeface="ArialUnicodeMS" panose="020B0604020202020204" pitchFamily="34" charset="-128"/>
                <a:ea typeface="ArialUnicodeMS" panose="020B0604020202020204" pitchFamily="34" charset="-128"/>
              </a:rPr>
              <a:t>Preparation</a:t>
            </a:r>
            <a:r>
              <a:rPr lang="fr-FR" sz="1100" dirty="0">
                <a:latin typeface="ArialUnicodeMS" panose="020B0604020202020204" pitchFamily="34" charset="-128"/>
                <a:ea typeface="ArialUnicodeMS" panose="020B0604020202020204" pitchFamily="34" charset="-128"/>
              </a:rPr>
              <a:t> of the EBS </a:t>
            </a:r>
            <a:r>
              <a:rPr lang="fr-FR" sz="1100" dirty="0" err="1">
                <a:latin typeface="ArialUnicodeMS" panose="020B0604020202020204" pitchFamily="34" charset="-128"/>
                <a:ea typeface="ArialUnicodeMS" panose="020B0604020202020204" pitchFamily="34" charset="-128"/>
              </a:rPr>
              <a:t>beam</a:t>
            </a:r>
            <a:r>
              <a:rPr lang="fr-FR" sz="1100" dirty="0">
                <a:latin typeface="ArialUnicodeMS" panose="020B0604020202020204" pitchFamily="34" charset="-128"/>
                <a:ea typeface="ArialUnicodeMS" panose="020B0604020202020204" pitchFamily="34" charset="-128"/>
              </a:rPr>
              <a:t> </a:t>
            </a:r>
            <a:r>
              <a:rPr lang="fr-FR" sz="1100" dirty="0" err="1">
                <a:latin typeface="ArialUnicodeMS" panose="020B0604020202020204" pitchFamily="34" charset="-128"/>
                <a:ea typeface="ArialUnicodeMS" panose="020B0604020202020204" pitchFamily="34" charset="-128"/>
              </a:rPr>
              <a:t>commissioning</a:t>
            </a:r>
            <a:r>
              <a:rPr lang="fr-FR" sz="1100" dirty="0">
                <a:latin typeface="ArialUnicodeMS" panose="020B0604020202020204" pitchFamily="34" charset="-128"/>
                <a:ea typeface="ArialUnicodeMS" panose="020B0604020202020204" pitchFamily="34" charset="-128"/>
              </a:rPr>
              <a:t> </a:t>
            </a:r>
            <a:endParaRPr lang="fr-FR" sz="500" dirty="0"/>
          </a:p>
          <a:p>
            <a:r>
              <a:rPr lang="fr-FR" sz="700" dirty="0">
                <a:latin typeface="Helvetica" pitchFamily="2" charset="0"/>
              </a:rPr>
              <a:t>S M </a:t>
            </a:r>
            <a:r>
              <a:rPr lang="fr-FR" sz="700" dirty="0" err="1">
                <a:latin typeface="Helvetica" pitchFamily="2" charset="0"/>
              </a:rPr>
              <a:t>Liuzzo</a:t>
            </a:r>
            <a:r>
              <a:rPr lang="fr-FR" sz="700" dirty="0">
                <a:latin typeface="Helvetica" pitchFamily="2" charset="0"/>
              </a:rPr>
              <a:t> </a:t>
            </a:r>
            <a:r>
              <a:rPr lang="fr-FR" sz="700" i="1" dirty="0">
                <a:latin typeface="Helvetica" pitchFamily="2" charset="0"/>
              </a:rPr>
              <a:t>et al </a:t>
            </a:r>
            <a:r>
              <a:rPr lang="fr-FR" sz="700" dirty="0">
                <a:latin typeface="Helvetica" pitchFamily="2" charset="0"/>
              </a:rPr>
              <a:t>2019 </a:t>
            </a:r>
            <a:r>
              <a:rPr lang="fr-FR" sz="700" i="1" dirty="0">
                <a:latin typeface="Helvetica" pitchFamily="2" charset="0"/>
              </a:rPr>
              <a:t>J. Phys.: </a:t>
            </a:r>
            <a:r>
              <a:rPr lang="fr-FR" sz="700" i="1" dirty="0" err="1">
                <a:latin typeface="Helvetica" pitchFamily="2" charset="0"/>
              </a:rPr>
              <a:t>Conf</a:t>
            </a:r>
            <a:r>
              <a:rPr lang="fr-FR" sz="700" i="1" dirty="0">
                <a:latin typeface="Helvetica" pitchFamily="2" charset="0"/>
              </a:rPr>
              <a:t>. </a:t>
            </a:r>
            <a:r>
              <a:rPr lang="fr-FR" sz="700" i="1" dirty="0" err="1">
                <a:latin typeface="Helvetica" pitchFamily="2" charset="0"/>
              </a:rPr>
              <a:t>Ser</a:t>
            </a:r>
            <a:r>
              <a:rPr lang="fr-FR" sz="700" i="1" dirty="0">
                <a:latin typeface="Helvetica" pitchFamily="2" charset="0"/>
              </a:rPr>
              <a:t>. </a:t>
            </a:r>
            <a:r>
              <a:rPr lang="fr-FR" sz="700" b="1" dirty="0">
                <a:latin typeface="Helvetica" pitchFamily="2" charset="0"/>
              </a:rPr>
              <a:t>1350 </a:t>
            </a:r>
            <a:r>
              <a:rPr lang="fr-FR" sz="700" dirty="0">
                <a:latin typeface="Helvetica" pitchFamily="2" charset="0"/>
              </a:rPr>
              <a:t>012022 </a:t>
            </a:r>
            <a:endParaRPr lang="fr-FR" sz="700" dirty="0"/>
          </a:p>
        </p:txBody>
      </p:sp>
      <p:sp>
        <p:nvSpPr>
          <p:cNvPr id="6" name="TextBox 5">
            <a:extLst>
              <a:ext uri="{FF2B5EF4-FFF2-40B4-BE49-F238E27FC236}">
                <a16:creationId xmlns:a16="http://schemas.microsoft.com/office/drawing/2014/main" id="{9B577BD6-24C7-4F44-BCE5-328C68431A27}"/>
              </a:ext>
            </a:extLst>
          </p:cNvPr>
          <p:cNvSpPr txBox="1"/>
          <p:nvPr/>
        </p:nvSpPr>
        <p:spPr>
          <a:xfrm>
            <a:off x="6888088" y="5984006"/>
            <a:ext cx="1475084" cy="261610"/>
          </a:xfrm>
          <a:prstGeom prst="rect">
            <a:avLst/>
          </a:prstGeom>
          <a:noFill/>
        </p:spPr>
        <p:txBody>
          <a:bodyPr wrap="none" rtlCol="0">
            <a:spAutoFit/>
          </a:bodyPr>
          <a:lstStyle/>
          <a:p>
            <a:r>
              <a:rPr lang="en-US" sz="1100" dirty="0"/>
              <a:t>Measurements here:</a:t>
            </a:r>
          </a:p>
        </p:txBody>
      </p:sp>
      <p:sp>
        <p:nvSpPr>
          <p:cNvPr id="7" name="Rectangle 6">
            <a:extLst>
              <a:ext uri="{FF2B5EF4-FFF2-40B4-BE49-F238E27FC236}">
                <a16:creationId xmlns:a16="http://schemas.microsoft.com/office/drawing/2014/main" id="{A3425B9E-A27B-E848-9118-F5CCC0B32EE1}"/>
              </a:ext>
            </a:extLst>
          </p:cNvPr>
          <p:cNvSpPr/>
          <p:nvPr/>
        </p:nvSpPr>
        <p:spPr>
          <a:xfrm>
            <a:off x="5903241" y="6294736"/>
            <a:ext cx="6432376" cy="261610"/>
          </a:xfrm>
          <a:prstGeom prst="rect">
            <a:avLst/>
          </a:prstGeom>
        </p:spPr>
        <p:txBody>
          <a:bodyPr wrap="square">
            <a:spAutoFit/>
          </a:bodyPr>
          <a:lstStyle/>
          <a:p>
            <a:r>
              <a:rPr lang="fr-FR" sz="1100" dirty="0"/>
              <a:t>Use in </a:t>
            </a:r>
            <a:r>
              <a:rPr lang="fr-FR" sz="1100" dirty="0" err="1"/>
              <a:t>commissioning</a:t>
            </a:r>
            <a:r>
              <a:rPr lang="fr-FR" sz="1100" dirty="0"/>
              <a:t> </a:t>
            </a:r>
            <a:r>
              <a:rPr lang="fr-FR" sz="1100" dirty="0" err="1"/>
              <a:t>here</a:t>
            </a:r>
            <a:r>
              <a:rPr lang="fr-FR" sz="1100" dirty="0"/>
              <a:t>:  https://</a:t>
            </a:r>
            <a:r>
              <a:rPr lang="fr-FR" sz="1100" dirty="0" err="1"/>
              <a:t>doi.org</a:t>
            </a:r>
            <a:r>
              <a:rPr lang="fr-FR" sz="1100" dirty="0"/>
              <a:t>/10.1103/PhysRevAccelBeams.24.110701</a:t>
            </a:r>
          </a:p>
        </p:txBody>
      </p:sp>
      <p:sp>
        <p:nvSpPr>
          <p:cNvPr id="8" name="TextBox 7">
            <a:extLst>
              <a:ext uri="{FF2B5EF4-FFF2-40B4-BE49-F238E27FC236}">
                <a16:creationId xmlns:a16="http://schemas.microsoft.com/office/drawing/2014/main" id="{643BDB56-5B32-0041-BD9F-6129FAC54871}"/>
              </a:ext>
            </a:extLst>
          </p:cNvPr>
          <p:cNvSpPr txBox="1"/>
          <p:nvPr/>
        </p:nvSpPr>
        <p:spPr>
          <a:xfrm rot="5400000">
            <a:off x="-180690" y="4647082"/>
            <a:ext cx="2028130" cy="646331"/>
          </a:xfrm>
          <a:prstGeom prst="rect">
            <a:avLst/>
          </a:prstGeom>
          <a:noFill/>
          <a:ln>
            <a:noFill/>
          </a:ln>
        </p:spPr>
        <p:txBody>
          <a:bodyPr wrap="square" rtlCol="0">
            <a:spAutoFit/>
          </a:bodyPr>
          <a:lstStyle/>
          <a:p>
            <a:r>
              <a:rPr lang="en-US" sz="900" dirty="0">
                <a:solidFill>
                  <a:schemeClr val="bg1">
                    <a:lumMod val="75000"/>
                  </a:schemeClr>
                </a:solidFill>
              </a:rPr>
              <a:t>Not included in tuning simulations as it, but could be done.  Usually before step 4, AT is able to provide a closed orbit and tunes.</a:t>
            </a:r>
          </a:p>
        </p:txBody>
      </p:sp>
      <p:sp>
        <p:nvSpPr>
          <p:cNvPr id="10" name="Left Brace 9">
            <a:extLst>
              <a:ext uri="{FF2B5EF4-FFF2-40B4-BE49-F238E27FC236}">
                <a16:creationId xmlns:a16="http://schemas.microsoft.com/office/drawing/2014/main" id="{C5D255C3-CB7D-EF4B-A7F4-E3EBFE1EB5EA}"/>
              </a:ext>
            </a:extLst>
          </p:cNvPr>
          <p:cNvSpPr/>
          <p:nvPr/>
        </p:nvSpPr>
        <p:spPr>
          <a:xfrm>
            <a:off x="1161666" y="4073298"/>
            <a:ext cx="181805" cy="1731965"/>
          </a:xfrm>
          <a:prstGeom prst="leftBrac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75000"/>
                </a:schemeClr>
              </a:solidFill>
            </a:endParaRPr>
          </a:p>
        </p:txBody>
      </p:sp>
    </p:spTree>
    <p:extLst>
      <p:ext uri="{BB962C8B-B14F-4D97-AF65-F5344CB8AC3E}">
        <p14:creationId xmlns:p14="http://schemas.microsoft.com/office/powerpoint/2010/main" val="24119564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1"/>
                                        </p:tgtEl>
                                      </p:cBhvr>
                                    </p:cmd>
                                  </p:childTnLst>
                                </p:cTn>
                              </p:par>
                            </p:childTnLst>
                          </p:cTn>
                        </p:par>
                      </p:childTnLst>
                    </p:cTn>
                  </p:par>
                </p:childTnLst>
              </p:cTn>
              <p:nextCondLst>
                <p:cond evt="onClick" delay="0">
                  <p:tgtEl>
                    <p:spTgt spid="21"/>
                  </p:tgtEl>
                </p:cond>
              </p:nextCondLst>
            </p:seq>
            <p:video>
              <p:cMediaNode vol="80000">
                <p:cTn id="7" fill="hold" display="0">
                  <p:stCondLst>
                    <p:cond delay="indefinite"/>
                  </p:stCondLst>
                </p:cTn>
                <p:tgtEl>
                  <p:spTgt spid="21"/>
                </p:tgtEl>
              </p:cMediaNode>
            </p:video>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DRAFT table of tolerable </a:t>
            </a:r>
            <a:r>
              <a:rPr lang="en-US" dirty="0" err="1"/>
              <a:t>rms</a:t>
            </a:r>
            <a:r>
              <a:rPr lang="en-US" dirty="0"/>
              <a:t> of error distributions</a:t>
            </a:r>
            <a:endParaRPr lang="en-GB" dirty="0"/>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60</a:t>
            </a:fld>
            <a:endParaRPr lang="en-US" noProof="0"/>
          </a:p>
        </p:txBody>
      </p:sp>
      <p:graphicFrame>
        <p:nvGraphicFramePr>
          <p:cNvPr id="6" name="Table 5"/>
          <p:cNvGraphicFramePr>
            <a:graphicFrameLocks noGrp="1"/>
          </p:cNvGraphicFramePr>
          <p:nvPr>
            <p:extLst/>
          </p:nvPr>
        </p:nvGraphicFramePr>
        <p:xfrm>
          <a:off x="881295" y="822466"/>
          <a:ext cx="4177791" cy="5596128"/>
        </p:xfrm>
        <a:graphic>
          <a:graphicData uri="http://schemas.openxmlformats.org/drawingml/2006/table">
            <a:tbl>
              <a:tblPr firstRow="1" bandRow="1">
                <a:tableStyleId>{5C22544A-7EE6-4342-B048-85BDC9FD1C3A}</a:tableStyleId>
              </a:tblPr>
              <a:tblGrid>
                <a:gridCol w="1876944">
                  <a:extLst>
                    <a:ext uri="{9D8B030D-6E8A-4147-A177-3AD203B41FA5}">
                      <a16:colId xmlns:a16="http://schemas.microsoft.com/office/drawing/2014/main" val="20000"/>
                    </a:ext>
                  </a:extLst>
                </a:gridCol>
                <a:gridCol w="1104406">
                  <a:extLst>
                    <a:ext uri="{9D8B030D-6E8A-4147-A177-3AD203B41FA5}">
                      <a16:colId xmlns:a16="http://schemas.microsoft.com/office/drawing/2014/main" val="20001"/>
                    </a:ext>
                  </a:extLst>
                </a:gridCol>
                <a:gridCol w="1196441">
                  <a:extLst>
                    <a:ext uri="{9D8B030D-6E8A-4147-A177-3AD203B41FA5}">
                      <a16:colId xmlns:a16="http://schemas.microsoft.com/office/drawing/2014/main" val="20002"/>
                    </a:ext>
                  </a:extLst>
                </a:gridCol>
              </a:tblGrid>
              <a:tr h="310896">
                <a:tc>
                  <a:txBody>
                    <a:bodyPr/>
                    <a:lstStyle/>
                    <a:p>
                      <a:pPr algn="r"/>
                      <a:r>
                        <a:rPr lang="en-US" sz="1300" dirty="0"/>
                        <a:t>Error (S28 Table)</a:t>
                      </a:r>
                      <a:endParaRPr lang="en-GB" sz="1300" dirty="0"/>
                    </a:p>
                  </a:txBody>
                  <a:tcPr marL="109728" marR="109728" marT="54864" marB="54864"/>
                </a:tc>
                <a:tc>
                  <a:txBody>
                    <a:bodyPr/>
                    <a:lstStyle/>
                    <a:p>
                      <a:r>
                        <a:rPr lang="en-US" sz="1300" dirty="0"/>
                        <a:t>TDS value</a:t>
                      </a:r>
                      <a:endParaRPr lang="en-GB" sz="1300" dirty="0"/>
                    </a:p>
                  </a:txBody>
                  <a:tcPr marL="109728" marR="109728" marT="54864" marB="54864"/>
                </a:tc>
                <a:tc>
                  <a:txBody>
                    <a:bodyPr/>
                    <a:lstStyle/>
                    <a:p>
                      <a:r>
                        <a:rPr lang="en-US" sz="1300" dirty="0"/>
                        <a:t>New value</a:t>
                      </a:r>
                      <a:endParaRPr lang="en-GB" sz="1300" dirty="0"/>
                    </a:p>
                  </a:txBody>
                  <a:tcPr marL="109728" marR="109728" marT="54864" marB="54864"/>
                </a:tc>
                <a:extLst>
                  <a:ext uri="{0D108BD9-81ED-4DB2-BD59-A6C34878D82A}">
                    <a16:rowId xmlns:a16="http://schemas.microsoft.com/office/drawing/2014/main" val="10000"/>
                  </a:ext>
                </a:extLst>
              </a:tr>
              <a:tr h="310896">
                <a:tc>
                  <a:txBody>
                    <a:bodyPr/>
                    <a:lstStyle/>
                    <a:p>
                      <a:pPr algn="r"/>
                      <a:r>
                        <a:rPr lang="en-US" sz="1300" dirty="0"/>
                        <a:t>Dipole</a:t>
                      </a:r>
                      <a:r>
                        <a:rPr lang="en-US" sz="1300" baseline="0" dirty="0"/>
                        <a:t> DPSI</a:t>
                      </a:r>
                      <a:endParaRPr lang="en-GB" sz="1300" dirty="0"/>
                    </a:p>
                  </a:txBody>
                  <a:tcPr marL="109728" marR="109728" marT="54864" marB="54864"/>
                </a:tc>
                <a:tc>
                  <a:txBody>
                    <a:bodyPr/>
                    <a:lstStyle/>
                    <a:p>
                      <a:r>
                        <a:rPr lang="en-US" sz="1300" dirty="0">
                          <a:latin typeface="+mn-lt"/>
                        </a:rPr>
                        <a:t>300 </a:t>
                      </a:r>
                      <a:r>
                        <a:rPr lang="en-US" sz="1300" dirty="0" err="1">
                          <a:latin typeface="+mn-lt"/>
                        </a:rPr>
                        <a:t>m</a:t>
                      </a:r>
                      <a:r>
                        <a:rPr lang="en-US" sz="1300" baseline="0" dirty="0" err="1">
                          <a:latin typeface="+mn-lt"/>
                        </a:rPr>
                        <a:t>rad</a:t>
                      </a:r>
                      <a:endParaRPr lang="en-GB" sz="1300" dirty="0">
                        <a:latin typeface="+mn-lt"/>
                      </a:endParaRPr>
                    </a:p>
                  </a:txBody>
                  <a:tcPr marL="109728" marR="109728" marT="54864" marB="54864"/>
                </a:tc>
                <a:tc>
                  <a:txBody>
                    <a:bodyPr/>
                    <a:lstStyle/>
                    <a:p>
                      <a:pPr marL="0" indent="0">
                        <a:buFontTx/>
                        <a:buNone/>
                      </a:pPr>
                      <a:r>
                        <a:rPr lang="en-US" sz="1300" dirty="0" err="1">
                          <a:latin typeface="+mn-lt"/>
                        </a:rPr>
                        <a:t>Splitted</a:t>
                      </a:r>
                      <a:endParaRPr lang="en-GB" sz="1300" dirty="0">
                        <a:latin typeface="+mn-lt"/>
                      </a:endParaRPr>
                    </a:p>
                  </a:txBody>
                  <a:tcPr marL="109728" marR="109728" marT="54864" marB="54864"/>
                </a:tc>
                <a:extLst>
                  <a:ext uri="{0D108BD9-81ED-4DB2-BD59-A6C34878D82A}">
                    <a16:rowId xmlns:a16="http://schemas.microsoft.com/office/drawing/2014/main" val="10001"/>
                  </a:ext>
                </a:extLst>
              </a:tr>
              <a:tr h="310896">
                <a:tc>
                  <a:txBody>
                    <a:bodyPr/>
                    <a:lstStyle/>
                    <a:p>
                      <a:pPr algn="r"/>
                      <a:r>
                        <a:rPr lang="en-US" sz="1300" dirty="0"/>
                        <a:t>Dipole DX</a:t>
                      </a:r>
                      <a:endParaRPr lang="en-GB" sz="1300" dirty="0"/>
                    </a:p>
                  </a:txBody>
                  <a:tcPr marL="109728" marR="109728" marT="54864" marB="54864"/>
                </a:tc>
                <a:tc>
                  <a:txBody>
                    <a:bodyPr/>
                    <a:lstStyle/>
                    <a:p>
                      <a:r>
                        <a:rPr lang="en-US" sz="1300" dirty="0"/>
                        <a:t>50 </a:t>
                      </a:r>
                      <a:r>
                        <a:rPr lang="en-US" sz="1300" dirty="0">
                          <a:latin typeface="Symbol" panose="05050102010706020507" pitchFamily="18" charset="2"/>
                        </a:rPr>
                        <a:t>m</a:t>
                      </a:r>
                      <a:r>
                        <a:rPr lang="en-US" sz="1300" baseline="0" dirty="0">
                          <a:latin typeface="+mn-lt"/>
                        </a:rPr>
                        <a:t>m</a:t>
                      </a:r>
                      <a:endParaRPr lang="en-GB" sz="1300" dirty="0"/>
                    </a:p>
                  </a:txBody>
                  <a:tcPr marL="109728" marR="109728" marT="54864" marB="54864"/>
                </a:tc>
                <a:tc>
                  <a:txBody>
                    <a:bodyPr/>
                    <a:lstStyle/>
                    <a:p>
                      <a:r>
                        <a:rPr lang="en-US" sz="1300" dirty="0" err="1"/>
                        <a:t>Splitted</a:t>
                      </a:r>
                      <a:r>
                        <a:rPr lang="en-US" sz="1300" dirty="0"/>
                        <a:t> </a:t>
                      </a:r>
                      <a:endParaRPr lang="en-GB" sz="1300" dirty="0"/>
                    </a:p>
                  </a:txBody>
                  <a:tcPr marL="109728" marR="109728" marT="54864" marB="54864"/>
                </a:tc>
                <a:extLst>
                  <a:ext uri="{0D108BD9-81ED-4DB2-BD59-A6C34878D82A}">
                    <a16:rowId xmlns:a16="http://schemas.microsoft.com/office/drawing/2014/main" val="10002"/>
                  </a:ext>
                </a:extLst>
              </a:tr>
              <a:tr h="310896">
                <a:tc>
                  <a:txBody>
                    <a:bodyPr/>
                    <a:lstStyle/>
                    <a:p>
                      <a:pPr algn="r"/>
                      <a:r>
                        <a:rPr lang="en-US" sz="1300" dirty="0"/>
                        <a:t>Dipole DY</a:t>
                      </a:r>
                      <a:endParaRPr lang="en-GB" sz="1300" dirty="0"/>
                    </a:p>
                  </a:txBody>
                  <a:tcPr marL="109728" marR="109728" marT="54864" marB="54864"/>
                </a:tc>
                <a:tc>
                  <a:txBody>
                    <a:bodyPr/>
                    <a:lstStyle/>
                    <a:p>
                      <a:r>
                        <a:rPr lang="en-US" sz="1300" dirty="0"/>
                        <a:t>50 </a:t>
                      </a:r>
                      <a:r>
                        <a:rPr lang="en-US" sz="1300" dirty="0">
                          <a:latin typeface="Symbol" panose="05050102010706020507" pitchFamily="18" charset="2"/>
                        </a:rPr>
                        <a:t>m</a:t>
                      </a:r>
                      <a:r>
                        <a:rPr lang="en-US" sz="1300" baseline="0" dirty="0">
                          <a:latin typeface="+mn-lt"/>
                        </a:rPr>
                        <a:t>m</a:t>
                      </a:r>
                      <a:r>
                        <a:rPr lang="en-US" sz="1300" dirty="0"/>
                        <a:t>  </a:t>
                      </a:r>
                      <a:endParaRPr lang="en-GB" sz="1300" dirty="0"/>
                    </a:p>
                  </a:txBody>
                  <a:tcPr marL="109728" marR="109728" marT="54864" marB="54864"/>
                </a:tc>
                <a:tc>
                  <a:txBody>
                    <a:bodyPr/>
                    <a:lstStyle/>
                    <a:p>
                      <a:r>
                        <a:rPr lang="en-US" sz="1300" dirty="0" err="1"/>
                        <a:t>Splitted</a:t>
                      </a:r>
                      <a:r>
                        <a:rPr lang="en-US" sz="1300" dirty="0"/>
                        <a:t> </a:t>
                      </a:r>
                      <a:endParaRPr lang="en-GB" sz="1300" dirty="0"/>
                    </a:p>
                  </a:txBody>
                  <a:tcPr marL="109728" marR="109728" marT="54864" marB="54864"/>
                </a:tc>
                <a:extLst>
                  <a:ext uri="{0D108BD9-81ED-4DB2-BD59-A6C34878D82A}">
                    <a16:rowId xmlns:a16="http://schemas.microsoft.com/office/drawing/2014/main" val="10003"/>
                  </a:ext>
                </a:extLst>
              </a:tr>
              <a:tr h="310896">
                <a:tc>
                  <a:txBody>
                    <a:bodyPr/>
                    <a:lstStyle/>
                    <a:p>
                      <a:pPr algn="r"/>
                      <a:r>
                        <a:rPr lang="en-US" sz="1300" dirty="0"/>
                        <a:t>Quadrupole DX</a:t>
                      </a:r>
                      <a:endParaRPr lang="en-GB" sz="1300" dirty="0"/>
                    </a:p>
                  </a:txBody>
                  <a:tcPr marL="109728" marR="109728" marT="54864" marB="54864"/>
                </a:tc>
                <a:tc>
                  <a:txBody>
                    <a:bodyPr/>
                    <a:lstStyle/>
                    <a:p>
                      <a:r>
                        <a:rPr lang="en-US" sz="1300" dirty="0"/>
                        <a:t>50 </a:t>
                      </a:r>
                      <a:r>
                        <a:rPr lang="en-US" sz="1300" dirty="0">
                          <a:latin typeface="Symbol" panose="05050102010706020507" pitchFamily="18" charset="2"/>
                        </a:rPr>
                        <a:t>m</a:t>
                      </a:r>
                      <a:r>
                        <a:rPr lang="en-US" sz="1300" baseline="0" dirty="0">
                          <a:latin typeface="+mn-lt"/>
                        </a:rPr>
                        <a:t>m</a:t>
                      </a:r>
                      <a:r>
                        <a:rPr lang="en-US" sz="1300" dirty="0"/>
                        <a:t>  </a:t>
                      </a:r>
                      <a:endParaRPr lang="en-GB" sz="1300" dirty="0"/>
                    </a:p>
                  </a:txBody>
                  <a:tcPr marL="109728" marR="109728" marT="54864" marB="54864"/>
                </a:tc>
                <a:tc>
                  <a:txBody>
                    <a:bodyPr/>
                    <a:lstStyle/>
                    <a:p>
                      <a:pPr marL="0" indent="0">
                        <a:buFontTx/>
                        <a:buNone/>
                      </a:pPr>
                      <a:r>
                        <a:rPr lang="en-US" sz="1300" dirty="0" err="1"/>
                        <a:t>Splitted</a:t>
                      </a:r>
                      <a:endParaRPr lang="en-GB" sz="1300" dirty="0"/>
                    </a:p>
                  </a:txBody>
                  <a:tcPr marL="109728" marR="109728" marT="54864" marB="54864"/>
                </a:tc>
                <a:extLst>
                  <a:ext uri="{0D108BD9-81ED-4DB2-BD59-A6C34878D82A}">
                    <a16:rowId xmlns:a16="http://schemas.microsoft.com/office/drawing/2014/main" val="10004"/>
                  </a:ext>
                </a:extLst>
              </a:tr>
              <a:tr h="310896">
                <a:tc>
                  <a:txBody>
                    <a:bodyPr/>
                    <a:lstStyle/>
                    <a:p>
                      <a:pPr algn="r"/>
                      <a:r>
                        <a:rPr lang="en-US" sz="1300" dirty="0"/>
                        <a:t>Quadrupole DY</a:t>
                      </a:r>
                      <a:endParaRPr lang="en-GB" sz="1300" dirty="0"/>
                    </a:p>
                  </a:txBody>
                  <a:tcPr marL="109728" marR="109728" marT="54864" marB="54864"/>
                </a:tc>
                <a:tc>
                  <a:txBody>
                    <a:bodyPr/>
                    <a:lstStyle/>
                    <a:p>
                      <a:r>
                        <a:rPr lang="en-US" sz="1300" dirty="0"/>
                        <a:t>100</a:t>
                      </a:r>
                      <a:r>
                        <a:rPr lang="en-US" sz="1300" baseline="0" dirty="0"/>
                        <a:t> </a:t>
                      </a:r>
                      <a:r>
                        <a:rPr lang="en-US" sz="1300" dirty="0">
                          <a:latin typeface="Symbol" panose="05050102010706020507" pitchFamily="18" charset="2"/>
                        </a:rPr>
                        <a:t>m</a:t>
                      </a:r>
                      <a:r>
                        <a:rPr lang="en-US" sz="1300" baseline="0" dirty="0">
                          <a:latin typeface="+mn-lt"/>
                        </a:rPr>
                        <a:t>m</a:t>
                      </a:r>
                      <a:endParaRPr lang="en-GB" sz="1300" dirty="0"/>
                    </a:p>
                  </a:txBody>
                  <a:tcPr marL="109728" marR="109728" marT="54864" marB="54864"/>
                </a:tc>
                <a:tc>
                  <a:txBody>
                    <a:bodyPr/>
                    <a:lstStyle/>
                    <a:p>
                      <a:pPr marL="0" indent="0">
                        <a:buFontTx/>
                        <a:buNone/>
                      </a:pPr>
                      <a:r>
                        <a:rPr lang="en-US" sz="1300" dirty="0" err="1"/>
                        <a:t>Splitted</a:t>
                      </a:r>
                      <a:endParaRPr lang="en-GB" sz="1300" dirty="0"/>
                    </a:p>
                  </a:txBody>
                  <a:tcPr marL="109728" marR="109728" marT="54864" marB="54864"/>
                </a:tc>
                <a:extLst>
                  <a:ext uri="{0D108BD9-81ED-4DB2-BD59-A6C34878D82A}">
                    <a16:rowId xmlns:a16="http://schemas.microsoft.com/office/drawing/2014/main" val="10005"/>
                  </a:ext>
                </a:extLst>
              </a:tr>
              <a:tr h="310896">
                <a:tc>
                  <a:txBody>
                    <a:bodyPr/>
                    <a:lstStyle/>
                    <a:p>
                      <a:pPr algn="r"/>
                      <a:r>
                        <a:rPr lang="en-US" sz="1300" dirty="0"/>
                        <a:t> Quadrupol</a:t>
                      </a:r>
                      <a:r>
                        <a:rPr lang="en-US" sz="1300" baseline="0" dirty="0"/>
                        <a:t>e DPSI</a:t>
                      </a:r>
                      <a:endParaRPr lang="en-GB" sz="1300" dirty="0"/>
                    </a:p>
                  </a:txBody>
                  <a:tcPr marL="109728" marR="109728" marT="54864" marB="54864"/>
                </a:tc>
                <a:tc>
                  <a:txBody>
                    <a:bodyPr/>
                    <a:lstStyle/>
                    <a:p>
                      <a:r>
                        <a:rPr lang="en-US" sz="1300" dirty="0"/>
                        <a:t>350 </a:t>
                      </a:r>
                      <a:r>
                        <a:rPr lang="en-US" sz="1300" dirty="0" err="1">
                          <a:latin typeface="Symbol" panose="05050102010706020507" pitchFamily="18" charset="2"/>
                        </a:rPr>
                        <a:t>m</a:t>
                      </a:r>
                      <a:r>
                        <a:rPr lang="en-US" sz="1300" baseline="0" dirty="0" err="1">
                          <a:latin typeface="+mn-lt"/>
                        </a:rPr>
                        <a:t>rad</a:t>
                      </a:r>
                      <a:endParaRPr lang="en-GB" sz="1300" dirty="0"/>
                    </a:p>
                  </a:txBody>
                  <a:tcPr marL="109728" marR="109728" marT="54864" marB="54864"/>
                </a:tc>
                <a:tc>
                  <a:txBody>
                    <a:bodyPr/>
                    <a:lstStyle/>
                    <a:p>
                      <a:pPr marL="0" indent="0">
                        <a:buFontTx/>
                        <a:buNone/>
                      </a:pPr>
                      <a:r>
                        <a:rPr lang="en-US" sz="1300" dirty="0" err="1"/>
                        <a:t>Splitted</a:t>
                      </a:r>
                      <a:endParaRPr lang="en-GB" sz="1300" dirty="0"/>
                    </a:p>
                  </a:txBody>
                  <a:tcPr marL="109728" marR="109728" marT="54864" marB="54864"/>
                </a:tc>
                <a:extLst>
                  <a:ext uri="{0D108BD9-81ED-4DB2-BD59-A6C34878D82A}">
                    <a16:rowId xmlns:a16="http://schemas.microsoft.com/office/drawing/2014/main" val="10006"/>
                  </a:ext>
                </a:extLst>
              </a:tr>
              <a:tr h="310896">
                <a:tc>
                  <a:txBody>
                    <a:bodyPr/>
                    <a:lstStyle/>
                    <a:p>
                      <a:pPr algn="r"/>
                      <a:r>
                        <a:rPr lang="en-US" sz="1300" dirty="0"/>
                        <a:t>Sextupole DX</a:t>
                      </a:r>
                      <a:endParaRPr lang="en-GB" sz="1300" dirty="0"/>
                    </a:p>
                  </a:txBody>
                  <a:tcPr marL="109728" marR="109728" marT="54864" marB="54864"/>
                </a:tc>
                <a:tc>
                  <a:txBody>
                    <a:bodyPr/>
                    <a:lstStyle/>
                    <a:p>
                      <a:r>
                        <a:rPr lang="en-US" sz="1300" dirty="0"/>
                        <a:t>50 </a:t>
                      </a:r>
                      <a:r>
                        <a:rPr lang="en-US" sz="1300" dirty="0">
                          <a:latin typeface="Symbol" panose="05050102010706020507" pitchFamily="18" charset="2"/>
                        </a:rPr>
                        <a:t>m</a:t>
                      </a:r>
                      <a:r>
                        <a:rPr lang="en-US" sz="1300" baseline="0" dirty="0">
                          <a:latin typeface="+mn-lt"/>
                        </a:rPr>
                        <a:t>m</a:t>
                      </a:r>
                      <a:endParaRPr lang="en-GB" sz="1300" dirty="0"/>
                    </a:p>
                  </a:txBody>
                  <a:tcPr marL="109728" marR="109728" marT="54864" marB="54864"/>
                </a:tc>
                <a:tc>
                  <a:txBody>
                    <a:bodyPr/>
                    <a:lstStyle/>
                    <a:p>
                      <a:r>
                        <a:rPr lang="en-US" sz="1300" dirty="0"/>
                        <a:t>70</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7"/>
                  </a:ext>
                </a:extLst>
              </a:tr>
              <a:tr h="310896">
                <a:tc>
                  <a:txBody>
                    <a:bodyPr/>
                    <a:lstStyle/>
                    <a:p>
                      <a:pPr algn="r"/>
                      <a:r>
                        <a:rPr lang="en-US" sz="1300" dirty="0"/>
                        <a:t>Sextupole DY</a:t>
                      </a:r>
                      <a:endParaRPr lang="en-GB" sz="1300" dirty="0"/>
                    </a:p>
                  </a:txBody>
                  <a:tcPr marL="109728" marR="109728" marT="54864" marB="54864"/>
                </a:tc>
                <a:tc>
                  <a:txBody>
                    <a:bodyPr/>
                    <a:lstStyle/>
                    <a:p>
                      <a:r>
                        <a:rPr lang="en-US" sz="1300" dirty="0"/>
                        <a:t>75 </a:t>
                      </a:r>
                      <a:r>
                        <a:rPr lang="en-US" sz="1300" dirty="0">
                          <a:latin typeface="Symbol" panose="05050102010706020507" pitchFamily="18" charset="2"/>
                        </a:rPr>
                        <a:t>m</a:t>
                      </a:r>
                      <a:r>
                        <a:rPr lang="en-US" sz="1300" baseline="0" dirty="0">
                          <a:latin typeface="+mn-lt"/>
                        </a:rPr>
                        <a:t>m</a:t>
                      </a:r>
                      <a:endParaRPr lang="en-GB" sz="1300" dirty="0"/>
                    </a:p>
                  </a:txBody>
                  <a:tcPr marL="109728" marR="109728" marT="54864" marB="54864"/>
                </a:tc>
                <a:tc>
                  <a:txBody>
                    <a:bodyPr/>
                    <a:lstStyle/>
                    <a:p>
                      <a:r>
                        <a:rPr lang="en-US" sz="1300" dirty="0"/>
                        <a:t>50</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8"/>
                  </a:ext>
                </a:extLst>
              </a:tr>
              <a:tr h="310896">
                <a:tc>
                  <a:txBody>
                    <a:bodyPr/>
                    <a:lstStyle/>
                    <a:p>
                      <a:pPr algn="r"/>
                      <a:r>
                        <a:rPr lang="en-US" sz="1300" dirty="0"/>
                        <a:t>Sextupole</a:t>
                      </a:r>
                      <a:r>
                        <a:rPr lang="en-US" sz="1300" baseline="0" dirty="0"/>
                        <a:t> DPSI</a:t>
                      </a:r>
                      <a:endParaRPr lang="en-GB" sz="1300" dirty="0"/>
                    </a:p>
                  </a:txBody>
                  <a:tcPr marL="109728" marR="109728" marT="54864" marB="548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a:t>-</a:t>
                      </a:r>
                      <a:endParaRPr lang="en-GB" sz="1300" dirty="0"/>
                    </a:p>
                  </a:txBody>
                  <a:tcPr marL="109728" marR="109728" marT="54864" marB="54864"/>
                </a:tc>
                <a:tc>
                  <a:txBody>
                    <a:bodyPr/>
                    <a:lstStyle/>
                    <a:p>
                      <a:r>
                        <a:rPr lang="en-US" sz="1300" dirty="0"/>
                        <a:t>500 </a:t>
                      </a:r>
                      <a:r>
                        <a:rPr lang="en-US" sz="1300" dirty="0" err="1">
                          <a:latin typeface="Symbol" panose="05050102010706020507" pitchFamily="18" charset="2"/>
                        </a:rPr>
                        <a:t>m</a:t>
                      </a:r>
                      <a:r>
                        <a:rPr lang="en-US" sz="1300" baseline="0" dirty="0" err="1">
                          <a:latin typeface="+mn-lt"/>
                        </a:rPr>
                        <a:t>rad</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9"/>
                  </a:ext>
                </a:extLst>
              </a:tr>
              <a:tr h="310896">
                <a:tc>
                  <a:txBody>
                    <a:bodyPr/>
                    <a:lstStyle/>
                    <a:p>
                      <a:pPr algn="r"/>
                      <a:r>
                        <a:rPr lang="en-US" sz="1300" dirty="0"/>
                        <a:t>Girder DX</a:t>
                      </a:r>
                      <a:endParaRPr lang="en-GB" sz="1300" dirty="0"/>
                    </a:p>
                  </a:txBody>
                  <a:tcPr marL="109728" marR="109728" marT="54864" marB="54864"/>
                </a:tc>
                <a:tc>
                  <a:txBody>
                    <a:bodyPr/>
                    <a:lstStyle/>
                    <a:p>
                      <a:r>
                        <a:rPr lang="en-US" sz="1300" dirty="0"/>
                        <a:t>50</a:t>
                      </a:r>
                      <a:r>
                        <a:rPr lang="en-US" sz="1300" dirty="0">
                          <a:latin typeface="Symbol" panose="05050102010706020507" pitchFamily="18" charset="2"/>
                        </a:rPr>
                        <a:t> m</a:t>
                      </a:r>
                      <a:r>
                        <a:rPr lang="en-US" sz="1300" baseline="0" dirty="0">
                          <a:latin typeface="+mn-lt"/>
                        </a:rPr>
                        <a:t>m</a:t>
                      </a:r>
                      <a:endParaRPr lang="en-GB" sz="1300" dirty="0"/>
                    </a:p>
                  </a:txBody>
                  <a:tcPr marL="109728" marR="109728" marT="54864" marB="54864"/>
                </a:tc>
                <a:tc>
                  <a:txBody>
                    <a:bodyPr/>
                    <a:lstStyle/>
                    <a:p>
                      <a:pPr marL="0" indent="0">
                        <a:buFontTx/>
                        <a:buNone/>
                      </a:pPr>
                      <a:r>
                        <a:rPr lang="en-US" sz="1300" dirty="0"/>
                        <a:t>Removed</a:t>
                      </a:r>
                      <a:endParaRPr lang="en-GB" sz="1300" dirty="0"/>
                    </a:p>
                  </a:txBody>
                  <a:tcPr marL="109728" marR="109728" marT="54864" marB="54864">
                    <a:solidFill>
                      <a:schemeClr val="accent2">
                        <a:lumMod val="40000"/>
                        <a:lumOff val="60000"/>
                      </a:schemeClr>
                    </a:solidFill>
                  </a:tcPr>
                </a:tc>
                <a:extLst>
                  <a:ext uri="{0D108BD9-81ED-4DB2-BD59-A6C34878D82A}">
                    <a16:rowId xmlns:a16="http://schemas.microsoft.com/office/drawing/2014/main" val="10010"/>
                  </a:ext>
                </a:extLst>
              </a:tr>
              <a:tr h="310896">
                <a:tc>
                  <a:txBody>
                    <a:bodyPr/>
                    <a:lstStyle/>
                    <a:p>
                      <a:pPr algn="r"/>
                      <a:r>
                        <a:rPr lang="en-US" sz="1300" dirty="0"/>
                        <a:t>Girder DY</a:t>
                      </a:r>
                      <a:endParaRPr lang="en-GB" sz="1300" dirty="0"/>
                    </a:p>
                  </a:txBody>
                  <a:tcPr marL="109728" marR="109728" marT="54864" marB="54864"/>
                </a:tc>
                <a:tc>
                  <a:txBody>
                    <a:bodyPr/>
                    <a:lstStyle/>
                    <a:p>
                      <a:r>
                        <a:rPr lang="en-US" sz="1300" dirty="0"/>
                        <a:t>50</a:t>
                      </a:r>
                      <a:r>
                        <a:rPr lang="en-US" sz="1300" dirty="0">
                          <a:latin typeface="Symbol" panose="05050102010706020507" pitchFamily="18" charset="2"/>
                        </a:rPr>
                        <a:t> m</a:t>
                      </a:r>
                      <a:r>
                        <a:rPr lang="en-US" sz="1300" baseline="0" dirty="0">
                          <a:latin typeface="+mn-lt"/>
                        </a:rPr>
                        <a:t>m</a:t>
                      </a:r>
                      <a:endParaRPr lang="en-GB" sz="1300" dirty="0"/>
                    </a:p>
                  </a:txBody>
                  <a:tcPr marL="109728" marR="109728" marT="54864" marB="54864"/>
                </a:tc>
                <a:tc>
                  <a:txBody>
                    <a:bodyPr/>
                    <a:lstStyle/>
                    <a:p>
                      <a:r>
                        <a:rPr lang="en-US" sz="1300" dirty="0"/>
                        <a:t>Removed </a:t>
                      </a:r>
                      <a:endParaRPr lang="en-GB" sz="1300" dirty="0"/>
                    </a:p>
                  </a:txBody>
                  <a:tcPr marL="109728" marR="109728" marT="54864" marB="54864">
                    <a:solidFill>
                      <a:schemeClr val="accent2">
                        <a:lumMod val="40000"/>
                        <a:lumOff val="60000"/>
                      </a:schemeClr>
                    </a:solidFill>
                  </a:tcPr>
                </a:tc>
                <a:extLst>
                  <a:ext uri="{0D108BD9-81ED-4DB2-BD59-A6C34878D82A}">
                    <a16:rowId xmlns:a16="http://schemas.microsoft.com/office/drawing/2014/main" val="10011"/>
                  </a:ext>
                </a:extLst>
              </a:tr>
              <a:tr h="310896">
                <a:tc>
                  <a:txBody>
                    <a:bodyPr/>
                    <a:lstStyle/>
                    <a:p>
                      <a:pPr algn="r"/>
                      <a:r>
                        <a:rPr lang="en-US" sz="1300" dirty="0"/>
                        <a:t>Girder DPSI</a:t>
                      </a:r>
                      <a:endParaRPr lang="en-GB" sz="1300" dirty="0"/>
                    </a:p>
                  </a:txBody>
                  <a:tcPr marL="109728" marR="109728" marT="54864" marB="54864"/>
                </a:tc>
                <a:tc>
                  <a:txBody>
                    <a:bodyPr/>
                    <a:lstStyle/>
                    <a:p>
                      <a:r>
                        <a:rPr lang="en-US" sz="1300" dirty="0"/>
                        <a:t>200</a:t>
                      </a:r>
                      <a:r>
                        <a:rPr lang="en-US" sz="1300" dirty="0">
                          <a:latin typeface="Symbol" panose="05050102010706020507" pitchFamily="18" charset="2"/>
                        </a:rPr>
                        <a:t> </a:t>
                      </a:r>
                      <a:r>
                        <a:rPr lang="en-US" sz="1300" dirty="0" err="1">
                          <a:latin typeface="Symbol" panose="05050102010706020507" pitchFamily="18" charset="2"/>
                        </a:rPr>
                        <a:t>m</a:t>
                      </a:r>
                      <a:r>
                        <a:rPr lang="en-US" sz="1300" baseline="0" dirty="0" err="1">
                          <a:latin typeface="+mn-lt"/>
                        </a:rPr>
                        <a:t>rad</a:t>
                      </a:r>
                      <a:endParaRPr lang="en-GB" sz="1300" dirty="0"/>
                    </a:p>
                  </a:txBody>
                  <a:tcPr marL="109728" marR="109728" marT="54864" marB="54864"/>
                </a:tc>
                <a:tc>
                  <a:txBody>
                    <a:bodyPr/>
                    <a:lstStyle/>
                    <a:p>
                      <a:r>
                        <a:rPr lang="en-US" sz="1300" dirty="0"/>
                        <a:t>Removed </a:t>
                      </a:r>
                      <a:endParaRPr lang="en-GB" sz="1300" dirty="0"/>
                    </a:p>
                  </a:txBody>
                  <a:tcPr marL="109728" marR="109728" marT="54864" marB="54864">
                    <a:solidFill>
                      <a:schemeClr val="accent2">
                        <a:lumMod val="40000"/>
                        <a:lumOff val="60000"/>
                      </a:schemeClr>
                    </a:solidFill>
                  </a:tcPr>
                </a:tc>
                <a:extLst>
                  <a:ext uri="{0D108BD9-81ED-4DB2-BD59-A6C34878D82A}">
                    <a16:rowId xmlns:a16="http://schemas.microsoft.com/office/drawing/2014/main" val="10012"/>
                  </a:ext>
                </a:extLst>
              </a:tr>
              <a:tr h="310896">
                <a:tc>
                  <a:txBody>
                    <a:bodyPr/>
                    <a:lstStyle/>
                    <a:p>
                      <a:pPr algn="r"/>
                      <a:r>
                        <a:rPr lang="en-US" sz="1300" dirty="0"/>
                        <a:t> BPM X-offset</a:t>
                      </a:r>
                      <a:endParaRPr lang="en-GB" sz="1300" dirty="0"/>
                    </a:p>
                  </a:txBody>
                  <a:tcPr marL="109728" marR="109728" marT="54864" marB="54864"/>
                </a:tc>
                <a:tc>
                  <a:txBody>
                    <a:bodyPr/>
                    <a:lstStyle/>
                    <a:p>
                      <a:r>
                        <a:rPr lang="en-US" sz="1300" dirty="0"/>
                        <a:t>50</a:t>
                      </a:r>
                      <a:r>
                        <a:rPr lang="en-US" sz="1300" baseline="0" dirty="0">
                          <a:latin typeface="Symbol" panose="05050102010706020507" pitchFamily="18" charset="2"/>
                        </a:rPr>
                        <a:t> </a:t>
                      </a:r>
                      <a:r>
                        <a:rPr lang="en-US" sz="1300" dirty="0">
                          <a:latin typeface="Symbol" panose="05050102010706020507" pitchFamily="18" charset="2"/>
                        </a:rPr>
                        <a:t>m</a:t>
                      </a:r>
                      <a:r>
                        <a:rPr lang="en-US" sz="1300" baseline="0" dirty="0">
                          <a:latin typeface="+mn-lt"/>
                        </a:rPr>
                        <a:t>m</a:t>
                      </a:r>
                      <a:endParaRPr lang="en-GB" sz="1300" dirty="0"/>
                    </a:p>
                  </a:txBody>
                  <a:tcPr marL="109728" marR="109728" marT="54864" marB="54864"/>
                </a:tc>
                <a:tc>
                  <a:txBody>
                    <a:bodyPr/>
                    <a:lstStyle/>
                    <a:p>
                      <a:r>
                        <a:rPr lang="en-US" sz="1300" dirty="0"/>
                        <a:t>Separated</a:t>
                      </a:r>
                      <a:endParaRPr lang="en-GB" sz="1300" dirty="0"/>
                    </a:p>
                  </a:txBody>
                  <a:tcPr marL="109728" marR="109728" marT="54864" marB="54864"/>
                </a:tc>
                <a:extLst>
                  <a:ext uri="{0D108BD9-81ED-4DB2-BD59-A6C34878D82A}">
                    <a16:rowId xmlns:a16="http://schemas.microsoft.com/office/drawing/2014/main" val="10013"/>
                  </a:ext>
                </a:extLst>
              </a:tr>
              <a:tr h="310896">
                <a:tc>
                  <a:txBody>
                    <a:bodyPr/>
                    <a:lstStyle/>
                    <a:p>
                      <a:pPr algn="r"/>
                      <a:r>
                        <a:rPr lang="en-US" sz="1300" dirty="0"/>
                        <a:t>BPM Y-offset</a:t>
                      </a:r>
                      <a:endParaRPr lang="en-GB" sz="1300" dirty="0"/>
                    </a:p>
                  </a:txBody>
                  <a:tcPr marL="109728" marR="109728" marT="54864" marB="54864"/>
                </a:tc>
                <a:tc>
                  <a:txBody>
                    <a:bodyPr/>
                    <a:lstStyle/>
                    <a:p>
                      <a:r>
                        <a:rPr lang="en-US" sz="1300" dirty="0"/>
                        <a:t>50 </a:t>
                      </a:r>
                      <a:r>
                        <a:rPr lang="en-US" sz="1300" dirty="0">
                          <a:latin typeface="Symbol" panose="05050102010706020507" pitchFamily="18" charset="2"/>
                        </a:rPr>
                        <a:t>m</a:t>
                      </a:r>
                      <a:r>
                        <a:rPr lang="en-US" sz="1300" baseline="0" dirty="0">
                          <a:latin typeface="+mn-lt"/>
                        </a:rPr>
                        <a:t>m</a:t>
                      </a:r>
                      <a:endParaRPr lang="en-GB" sz="1300" dirty="0"/>
                    </a:p>
                  </a:txBody>
                  <a:tcPr marL="109728" marR="109728" marT="54864" marB="54864"/>
                </a:tc>
                <a:tc>
                  <a:txBody>
                    <a:bodyPr/>
                    <a:lstStyle/>
                    <a:p>
                      <a:r>
                        <a:rPr lang="en-US" sz="1300" dirty="0"/>
                        <a:t>Separated</a:t>
                      </a:r>
                      <a:endParaRPr lang="en-GB" sz="1300" dirty="0"/>
                    </a:p>
                  </a:txBody>
                  <a:tcPr marL="109728" marR="109728" marT="54864" marB="54864"/>
                </a:tc>
                <a:extLst>
                  <a:ext uri="{0D108BD9-81ED-4DB2-BD59-A6C34878D82A}">
                    <a16:rowId xmlns:a16="http://schemas.microsoft.com/office/drawing/2014/main" val="10014"/>
                  </a:ext>
                </a:extLst>
              </a:tr>
              <a:tr h="310896">
                <a:tc>
                  <a:txBody>
                    <a:bodyPr/>
                    <a:lstStyle/>
                    <a:p>
                      <a:pPr algn="r"/>
                      <a:r>
                        <a:rPr lang="en-US" sz="1300" dirty="0"/>
                        <a:t>Dipole DK0/DK0</a:t>
                      </a:r>
                      <a:endParaRPr lang="en-GB" sz="1300" dirty="0"/>
                    </a:p>
                  </a:txBody>
                  <a:tcPr marL="109728" marR="109728" marT="54864" marB="54864"/>
                </a:tc>
                <a:tc>
                  <a:txBody>
                    <a:bodyPr/>
                    <a:lstStyle/>
                    <a:p>
                      <a:r>
                        <a:rPr lang="en-US" sz="1300" dirty="0"/>
                        <a:t>10</a:t>
                      </a:r>
                      <a:r>
                        <a:rPr lang="en-US" sz="1300" baseline="0" dirty="0"/>
                        <a:t> 10</a:t>
                      </a:r>
                      <a:r>
                        <a:rPr lang="en-US" sz="1300" baseline="30000" dirty="0"/>
                        <a:t>-4</a:t>
                      </a:r>
                      <a:endParaRPr lang="en-GB" sz="1300" baseline="30000" dirty="0"/>
                    </a:p>
                  </a:txBody>
                  <a:tcPr marL="109728" marR="109728" marT="54864" marB="54864"/>
                </a:tc>
                <a:tc>
                  <a:txBody>
                    <a:bodyPr/>
                    <a:lstStyle/>
                    <a:p>
                      <a:r>
                        <a:rPr lang="en-US" sz="1300" dirty="0"/>
                        <a:t>10</a:t>
                      </a:r>
                      <a:r>
                        <a:rPr lang="en-US" sz="1300" baseline="0" dirty="0"/>
                        <a:t> 10</a:t>
                      </a:r>
                      <a:r>
                        <a:rPr lang="en-US" sz="1300" baseline="30000" dirty="0"/>
                        <a:t>-4</a:t>
                      </a:r>
                      <a:endParaRPr lang="en-GB" sz="1300" baseline="30000" dirty="0"/>
                    </a:p>
                  </a:txBody>
                  <a:tcPr marL="109728" marR="109728" marT="54864" marB="54864"/>
                </a:tc>
                <a:extLst>
                  <a:ext uri="{0D108BD9-81ED-4DB2-BD59-A6C34878D82A}">
                    <a16:rowId xmlns:a16="http://schemas.microsoft.com/office/drawing/2014/main" val="10015"/>
                  </a:ext>
                </a:extLst>
              </a:tr>
              <a:tr h="310896">
                <a:tc>
                  <a:txBody>
                    <a:bodyPr/>
                    <a:lstStyle/>
                    <a:p>
                      <a:pPr algn="r"/>
                      <a:r>
                        <a:rPr lang="en-US" sz="1300" dirty="0"/>
                        <a:t>Quadrupole DK1/K1</a:t>
                      </a:r>
                      <a:endParaRPr lang="en-GB" sz="1300" dirty="0"/>
                    </a:p>
                  </a:txBody>
                  <a:tcPr marL="109728" marR="109728" marT="54864" marB="54864"/>
                </a:tc>
                <a:tc>
                  <a:txBody>
                    <a:bodyPr/>
                    <a:lstStyle/>
                    <a:p>
                      <a:r>
                        <a:rPr lang="en-US" sz="1300" dirty="0"/>
                        <a:t>5</a:t>
                      </a:r>
                      <a:r>
                        <a:rPr lang="en-US" sz="1300" baseline="0" dirty="0"/>
                        <a:t> 10</a:t>
                      </a:r>
                      <a:r>
                        <a:rPr lang="en-US" sz="1300" baseline="30000" dirty="0"/>
                        <a:t>-4</a:t>
                      </a:r>
                      <a:endParaRPr lang="en-GB" sz="1300" baseline="30000" dirty="0"/>
                    </a:p>
                  </a:txBody>
                  <a:tcPr marL="109728" marR="109728" marT="54864" marB="54864"/>
                </a:tc>
                <a:tc>
                  <a:txBody>
                    <a:bodyPr/>
                    <a:lstStyle/>
                    <a:p>
                      <a:r>
                        <a:rPr lang="en-US" sz="1300" dirty="0"/>
                        <a:t>5</a:t>
                      </a:r>
                      <a:r>
                        <a:rPr lang="en-US" sz="1300" baseline="0" dirty="0"/>
                        <a:t> 10</a:t>
                      </a:r>
                      <a:r>
                        <a:rPr lang="en-US" sz="1300" baseline="30000" dirty="0"/>
                        <a:t>-4</a:t>
                      </a:r>
                      <a:endParaRPr lang="en-GB" sz="1300" baseline="30000" dirty="0"/>
                    </a:p>
                  </a:txBody>
                  <a:tcPr marL="109728" marR="109728" marT="54864" marB="54864"/>
                </a:tc>
                <a:extLst>
                  <a:ext uri="{0D108BD9-81ED-4DB2-BD59-A6C34878D82A}">
                    <a16:rowId xmlns:a16="http://schemas.microsoft.com/office/drawing/2014/main" val="10016"/>
                  </a:ext>
                </a:extLst>
              </a:tr>
              <a:tr h="310896">
                <a:tc>
                  <a:txBody>
                    <a:bodyPr/>
                    <a:lstStyle/>
                    <a:p>
                      <a:pPr algn="r"/>
                      <a:r>
                        <a:rPr lang="en-US" sz="1300" dirty="0"/>
                        <a:t>Sextupole DK2/K2</a:t>
                      </a:r>
                      <a:endParaRPr lang="en-GB" sz="1300" dirty="0"/>
                    </a:p>
                  </a:txBody>
                  <a:tcPr marL="109728" marR="109728" marT="54864" marB="54864"/>
                </a:tc>
                <a:tc>
                  <a:txBody>
                    <a:bodyPr/>
                    <a:lstStyle/>
                    <a:p>
                      <a:r>
                        <a:rPr lang="en-US" sz="1300" dirty="0"/>
                        <a:t>35 10</a:t>
                      </a:r>
                      <a:r>
                        <a:rPr lang="en-US" sz="1300" baseline="30000" dirty="0"/>
                        <a:t>-4</a:t>
                      </a:r>
                      <a:endParaRPr lang="en-GB" sz="1300" baseline="30000" dirty="0"/>
                    </a:p>
                  </a:txBody>
                  <a:tcPr marL="109728" marR="109728" marT="54864" marB="54864"/>
                </a:tc>
                <a:tc>
                  <a:txBody>
                    <a:bodyPr/>
                    <a:lstStyle/>
                    <a:p>
                      <a:r>
                        <a:rPr lang="en-US" sz="1300" dirty="0"/>
                        <a:t>35 10</a:t>
                      </a:r>
                      <a:r>
                        <a:rPr lang="en-US" sz="1300" baseline="30000" dirty="0"/>
                        <a:t>-4</a:t>
                      </a:r>
                      <a:endParaRPr lang="en-GB" sz="1300" baseline="30000" dirty="0"/>
                    </a:p>
                  </a:txBody>
                  <a:tcPr marL="109728" marR="109728" marT="54864" marB="54864"/>
                </a:tc>
                <a:extLst>
                  <a:ext uri="{0D108BD9-81ED-4DB2-BD59-A6C34878D82A}">
                    <a16:rowId xmlns:a16="http://schemas.microsoft.com/office/drawing/2014/main" val="10017"/>
                  </a:ext>
                </a:extLst>
              </a:tr>
            </a:tbl>
          </a:graphicData>
        </a:graphic>
      </p:graphicFrame>
      <p:graphicFrame>
        <p:nvGraphicFramePr>
          <p:cNvPr id="7" name="Table 6"/>
          <p:cNvGraphicFramePr>
            <a:graphicFrameLocks noGrp="1"/>
          </p:cNvGraphicFramePr>
          <p:nvPr>
            <p:extLst/>
          </p:nvPr>
        </p:nvGraphicFramePr>
        <p:xfrm>
          <a:off x="5145494" y="803755"/>
          <a:ext cx="4320479" cy="5596128"/>
        </p:xfrm>
        <a:graphic>
          <a:graphicData uri="http://schemas.openxmlformats.org/drawingml/2006/table">
            <a:tbl>
              <a:tblPr firstRow="1" bandRow="1">
                <a:tableStyleId>{5C22544A-7EE6-4342-B048-85BDC9FD1C3A}</a:tableStyleId>
              </a:tblPr>
              <a:tblGrid>
                <a:gridCol w="1862996">
                  <a:extLst>
                    <a:ext uri="{9D8B030D-6E8A-4147-A177-3AD203B41FA5}">
                      <a16:colId xmlns:a16="http://schemas.microsoft.com/office/drawing/2014/main" val="20000"/>
                    </a:ext>
                  </a:extLst>
                </a:gridCol>
                <a:gridCol w="1252940">
                  <a:extLst>
                    <a:ext uri="{9D8B030D-6E8A-4147-A177-3AD203B41FA5}">
                      <a16:colId xmlns:a16="http://schemas.microsoft.com/office/drawing/2014/main" val="20001"/>
                    </a:ext>
                  </a:extLst>
                </a:gridCol>
                <a:gridCol w="1204543">
                  <a:extLst>
                    <a:ext uri="{9D8B030D-6E8A-4147-A177-3AD203B41FA5}">
                      <a16:colId xmlns:a16="http://schemas.microsoft.com/office/drawing/2014/main" val="20002"/>
                    </a:ext>
                  </a:extLst>
                </a:gridCol>
              </a:tblGrid>
              <a:tr h="310896">
                <a:tc>
                  <a:txBody>
                    <a:bodyPr/>
                    <a:lstStyle/>
                    <a:p>
                      <a:pPr algn="r"/>
                      <a:r>
                        <a:rPr lang="en-US" sz="1300" dirty="0"/>
                        <a:t>Error (S28 Table)</a:t>
                      </a:r>
                      <a:endParaRPr lang="en-GB" sz="1300" dirty="0"/>
                    </a:p>
                  </a:txBody>
                  <a:tcPr marL="109728" marR="109728" marT="54864" marB="54864"/>
                </a:tc>
                <a:tc>
                  <a:txBody>
                    <a:bodyPr/>
                    <a:lstStyle/>
                    <a:p>
                      <a:r>
                        <a:rPr lang="en-US" sz="1300" dirty="0"/>
                        <a:t>TDS value</a:t>
                      </a:r>
                      <a:endParaRPr lang="en-GB" sz="1300" dirty="0"/>
                    </a:p>
                  </a:txBody>
                  <a:tcPr marL="109728" marR="109728" marT="54864" marB="54864"/>
                </a:tc>
                <a:tc>
                  <a:txBody>
                    <a:bodyPr/>
                    <a:lstStyle/>
                    <a:p>
                      <a:r>
                        <a:rPr lang="en-US" sz="1300" dirty="0"/>
                        <a:t>New value</a:t>
                      </a:r>
                      <a:endParaRPr lang="en-GB" sz="1300" dirty="0"/>
                    </a:p>
                  </a:txBody>
                  <a:tcPr marL="109728" marR="109728" marT="54864" marB="54864"/>
                </a:tc>
                <a:extLst>
                  <a:ext uri="{0D108BD9-81ED-4DB2-BD59-A6C34878D82A}">
                    <a16:rowId xmlns:a16="http://schemas.microsoft.com/office/drawing/2014/main" val="10000"/>
                  </a:ext>
                </a:extLst>
              </a:tr>
              <a:tr h="310896">
                <a:tc>
                  <a:txBody>
                    <a:bodyPr/>
                    <a:lstStyle/>
                    <a:p>
                      <a:pPr algn="r"/>
                      <a:r>
                        <a:rPr lang="en-US" sz="1300" dirty="0"/>
                        <a:t>DL </a:t>
                      </a:r>
                      <a:r>
                        <a:rPr lang="en-US" sz="1300" baseline="0" dirty="0"/>
                        <a:t>DPSI</a:t>
                      </a:r>
                      <a:endParaRPr lang="en-GB" sz="1300" dirty="0"/>
                    </a:p>
                  </a:txBody>
                  <a:tcPr marL="109728" marR="109728" marT="54864" marB="54864"/>
                </a:tc>
                <a:tc>
                  <a:txBody>
                    <a:bodyPr/>
                    <a:lstStyle/>
                    <a:p>
                      <a:r>
                        <a:rPr lang="en-US" sz="1300" dirty="0"/>
                        <a:t>300</a:t>
                      </a:r>
                      <a:endParaRPr lang="en-GB" sz="1300" dirty="0"/>
                    </a:p>
                  </a:txBody>
                  <a:tcPr marL="109728" marR="109728" marT="54864" marB="54864"/>
                </a:tc>
                <a:tc>
                  <a:txBody>
                    <a:bodyPr/>
                    <a:lstStyle/>
                    <a:p>
                      <a:r>
                        <a:rPr lang="en-US" sz="1300" dirty="0">
                          <a:latin typeface="Symbol" panose="05050102010706020507" pitchFamily="18" charset="2"/>
                        </a:rPr>
                        <a:t>500 </a:t>
                      </a:r>
                      <a:r>
                        <a:rPr lang="en-US" sz="1300" dirty="0" err="1">
                          <a:latin typeface="Symbol" panose="05050102010706020507" pitchFamily="18" charset="2"/>
                        </a:rPr>
                        <a:t>m</a:t>
                      </a:r>
                      <a:r>
                        <a:rPr lang="en-US" sz="1300" baseline="0" dirty="0" err="1">
                          <a:latin typeface="+mn-lt"/>
                        </a:rPr>
                        <a:t>rad</a:t>
                      </a:r>
                      <a:endParaRPr lang="en-GB" sz="1300" dirty="0">
                        <a:latin typeface="Symbol" panose="05050102010706020507" pitchFamily="18" charset="2"/>
                      </a:endParaRPr>
                    </a:p>
                  </a:txBody>
                  <a:tcPr marL="109728" marR="109728" marT="54864" marB="54864">
                    <a:solidFill>
                      <a:schemeClr val="accent3">
                        <a:lumMod val="40000"/>
                        <a:lumOff val="60000"/>
                      </a:schemeClr>
                    </a:solidFill>
                  </a:tcPr>
                </a:tc>
                <a:extLst>
                  <a:ext uri="{0D108BD9-81ED-4DB2-BD59-A6C34878D82A}">
                    <a16:rowId xmlns:a16="http://schemas.microsoft.com/office/drawing/2014/main" val="10001"/>
                  </a:ext>
                </a:extLst>
              </a:tr>
              <a:tr h="310896">
                <a:tc>
                  <a:txBody>
                    <a:bodyPr/>
                    <a:lstStyle/>
                    <a:p>
                      <a:pPr algn="r"/>
                      <a:r>
                        <a:rPr lang="en-US" sz="1300" dirty="0"/>
                        <a:t>DL DX</a:t>
                      </a:r>
                      <a:endParaRPr lang="en-GB" sz="1300" dirty="0"/>
                    </a:p>
                  </a:txBody>
                  <a:tcPr marL="109728" marR="109728" marT="54864" marB="54864"/>
                </a:tc>
                <a:tc>
                  <a:txBody>
                    <a:bodyPr/>
                    <a:lstStyle/>
                    <a:p>
                      <a:r>
                        <a:rPr lang="en-US" sz="1300" dirty="0"/>
                        <a:t>50</a:t>
                      </a:r>
                      <a:endParaRPr lang="en-GB" sz="1300" dirty="0"/>
                    </a:p>
                  </a:txBody>
                  <a:tcPr marL="109728" marR="109728" marT="54864" marB="54864"/>
                </a:tc>
                <a:tc>
                  <a:txBody>
                    <a:bodyPr/>
                    <a:lstStyle/>
                    <a:p>
                      <a:r>
                        <a:rPr lang="en-US" sz="1300" dirty="0">
                          <a:latin typeface="Symbol" panose="05050102010706020507" pitchFamily="18" charset="2"/>
                        </a:rPr>
                        <a:t>100 m</a:t>
                      </a:r>
                      <a:r>
                        <a:rPr lang="en-US" sz="1300" baseline="0" dirty="0">
                          <a:latin typeface="+mn-lt"/>
                        </a:rPr>
                        <a:t>m</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2"/>
                  </a:ext>
                </a:extLst>
              </a:tr>
              <a:tr h="310896">
                <a:tc>
                  <a:txBody>
                    <a:bodyPr/>
                    <a:lstStyle/>
                    <a:p>
                      <a:pPr algn="r"/>
                      <a:r>
                        <a:rPr lang="en-US" sz="1300" dirty="0"/>
                        <a:t>DL DY</a:t>
                      </a:r>
                      <a:endParaRPr lang="en-GB" sz="1300" dirty="0"/>
                    </a:p>
                  </a:txBody>
                  <a:tcPr marL="109728" marR="109728" marT="54864" marB="54864"/>
                </a:tc>
                <a:tc>
                  <a:txBody>
                    <a:bodyPr/>
                    <a:lstStyle/>
                    <a:p>
                      <a:r>
                        <a:rPr lang="en-US" sz="1300" dirty="0"/>
                        <a:t>50</a:t>
                      </a:r>
                      <a:endParaRPr lang="en-GB" sz="1300" dirty="0"/>
                    </a:p>
                  </a:txBody>
                  <a:tcPr marL="109728" marR="109728" marT="54864" marB="54864"/>
                </a:tc>
                <a:tc>
                  <a:txBody>
                    <a:bodyPr/>
                    <a:lstStyle/>
                    <a:p>
                      <a:r>
                        <a:rPr lang="en-US" sz="1300" dirty="0">
                          <a:latin typeface="Symbol" panose="05050102010706020507" pitchFamily="18" charset="2"/>
                        </a:rPr>
                        <a:t>100 m</a:t>
                      </a:r>
                      <a:r>
                        <a:rPr lang="en-US" sz="1300" baseline="0" dirty="0">
                          <a:latin typeface="+mn-lt"/>
                        </a:rPr>
                        <a:t>m</a:t>
                      </a:r>
                      <a:r>
                        <a:rPr lang="en-US" sz="1300" dirty="0"/>
                        <a:t>  </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3"/>
                  </a:ext>
                </a:extLst>
              </a:tr>
              <a:tr h="310896">
                <a:tc>
                  <a:txBody>
                    <a:bodyPr/>
                    <a:lstStyle/>
                    <a:p>
                      <a:pPr algn="r"/>
                      <a:r>
                        <a:rPr lang="en-US" sz="1300" dirty="0"/>
                        <a:t>DL DS</a:t>
                      </a:r>
                      <a:endParaRPr lang="en-GB" sz="1300" dirty="0"/>
                    </a:p>
                  </a:txBody>
                  <a:tcPr marL="109728" marR="109728" marT="54864" marB="54864"/>
                </a:tc>
                <a:tc>
                  <a:txBody>
                    <a:bodyPr/>
                    <a:lstStyle/>
                    <a:p>
                      <a:r>
                        <a:rPr lang="en-US" sz="1300" dirty="0"/>
                        <a:t>-</a:t>
                      </a:r>
                      <a:endParaRPr lang="en-GB" sz="1300" dirty="0"/>
                    </a:p>
                  </a:txBody>
                  <a:tcPr marL="109728" marR="109728" marT="54864" marB="54864"/>
                </a:tc>
                <a:tc>
                  <a:txBody>
                    <a:bodyPr/>
                    <a:lstStyle/>
                    <a:p>
                      <a:r>
                        <a:rPr lang="en-US" sz="1300" dirty="0">
                          <a:latin typeface="+mn-lt"/>
                        </a:rPr>
                        <a:t>1000</a:t>
                      </a:r>
                      <a:r>
                        <a:rPr lang="en-US" sz="1300" baseline="0" dirty="0">
                          <a:latin typeface="+mn-lt"/>
                        </a:rPr>
                        <a:t> </a:t>
                      </a:r>
                      <a:r>
                        <a:rPr lang="en-US" sz="1300" dirty="0">
                          <a:latin typeface="Symbol" panose="05050102010706020507" pitchFamily="18" charset="2"/>
                        </a:rPr>
                        <a:t>m</a:t>
                      </a:r>
                      <a:r>
                        <a:rPr lang="en-US" sz="1300" dirty="0"/>
                        <a:t>m</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4"/>
                  </a:ext>
                </a:extLst>
              </a:tr>
              <a:tr h="310896">
                <a:tc>
                  <a:txBody>
                    <a:bodyPr/>
                    <a:lstStyle/>
                    <a:p>
                      <a:pPr algn="r"/>
                      <a:r>
                        <a:rPr lang="en-US" sz="1300" dirty="0"/>
                        <a:t>DQ and QF6-8 </a:t>
                      </a:r>
                      <a:r>
                        <a:rPr lang="en-US" sz="1300" baseline="0" dirty="0"/>
                        <a:t>DPSI</a:t>
                      </a:r>
                      <a:endParaRPr lang="en-GB" sz="1300" dirty="0"/>
                    </a:p>
                  </a:txBody>
                  <a:tcPr marL="109728" marR="109728" marT="54864" marB="54864"/>
                </a:tc>
                <a:tc>
                  <a:txBody>
                    <a:bodyPr/>
                    <a:lstStyle/>
                    <a:p>
                      <a:r>
                        <a:rPr lang="en-US" sz="1300" dirty="0"/>
                        <a:t>300</a:t>
                      </a:r>
                      <a:endParaRPr lang="en-GB" sz="1300" dirty="0"/>
                    </a:p>
                  </a:txBody>
                  <a:tcPr marL="109728" marR="109728" marT="54864" marB="54864"/>
                </a:tc>
                <a:tc>
                  <a:txBody>
                    <a:bodyPr/>
                    <a:lstStyle/>
                    <a:p>
                      <a:r>
                        <a:rPr lang="en-US" sz="1300" dirty="0">
                          <a:latin typeface="Symbol" panose="05050102010706020507" pitchFamily="18" charset="2"/>
                        </a:rPr>
                        <a:t>200 </a:t>
                      </a:r>
                      <a:r>
                        <a:rPr lang="en-US" sz="1300" dirty="0" err="1">
                          <a:latin typeface="Symbol" panose="05050102010706020507" pitchFamily="18" charset="2"/>
                        </a:rPr>
                        <a:t>m</a:t>
                      </a:r>
                      <a:r>
                        <a:rPr lang="en-US" sz="1300" baseline="0" dirty="0" err="1">
                          <a:latin typeface="+mn-lt"/>
                        </a:rPr>
                        <a:t>rad</a:t>
                      </a:r>
                      <a:endParaRPr lang="en-GB" sz="1300" dirty="0">
                        <a:latin typeface="Symbol" panose="05050102010706020507" pitchFamily="18" charset="2"/>
                      </a:endParaRPr>
                    </a:p>
                  </a:txBody>
                  <a:tcPr marL="109728" marR="109728" marT="54864" marB="54864">
                    <a:solidFill>
                      <a:schemeClr val="accent3">
                        <a:lumMod val="40000"/>
                        <a:lumOff val="60000"/>
                      </a:schemeClr>
                    </a:solidFill>
                  </a:tcPr>
                </a:tc>
                <a:extLst>
                  <a:ext uri="{0D108BD9-81ED-4DB2-BD59-A6C34878D82A}">
                    <a16:rowId xmlns:a16="http://schemas.microsoft.com/office/drawing/2014/main" val="10005"/>
                  </a:ext>
                </a:extLst>
              </a:tr>
              <a:tr h="310896">
                <a:tc>
                  <a:txBody>
                    <a:bodyPr/>
                    <a:lstStyle/>
                    <a:p>
                      <a:pPr algn="r"/>
                      <a:r>
                        <a:rPr lang="en-US" sz="1300" dirty="0"/>
                        <a:t>DQ and QF6-8 DX</a:t>
                      </a:r>
                      <a:endParaRPr lang="en-GB" sz="1300" dirty="0"/>
                    </a:p>
                  </a:txBody>
                  <a:tcPr marL="109728" marR="109728" marT="54864" marB="54864"/>
                </a:tc>
                <a:tc>
                  <a:txBody>
                    <a:bodyPr/>
                    <a:lstStyle/>
                    <a:p>
                      <a:r>
                        <a:rPr lang="en-US" sz="1300" dirty="0"/>
                        <a:t>50</a:t>
                      </a:r>
                      <a:endParaRPr lang="en-GB" sz="1300" dirty="0"/>
                    </a:p>
                  </a:txBody>
                  <a:tcPr marL="109728" marR="109728" marT="54864" marB="54864"/>
                </a:tc>
                <a:tc>
                  <a:txBody>
                    <a:bodyPr/>
                    <a:lstStyle/>
                    <a:p>
                      <a:r>
                        <a:rPr lang="en-US" sz="1300" dirty="0">
                          <a:latin typeface="Symbol" panose="05050102010706020507" pitchFamily="18" charset="2"/>
                        </a:rPr>
                        <a:t>50 m</a:t>
                      </a:r>
                      <a:r>
                        <a:rPr lang="en-US" sz="1300" baseline="0" dirty="0">
                          <a:latin typeface="+mn-lt"/>
                        </a:rPr>
                        <a:t>m</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6"/>
                  </a:ext>
                </a:extLst>
              </a:tr>
              <a:tr h="310896">
                <a:tc>
                  <a:txBody>
                    <a:bodyPr/>
                    <a:lstStyle/>
                    <a:p>
                      <a:pPr algn="r"/>
                      <a:r>
                        <a:rPr lang="en-US" sz="1300" dirty="0"/>
                        <a:t>DQ and QF6-8 DY</a:t>
                      </a:r>
                      <a:endParaRPr lang="en-GB" sz="1300" dirty="0"/>
                    </a:p>
                  </a:txBody>
                  <a:tcPr marL="109728" marR="109728" marT="54864" marB="54864"/>
                </a:tc>
                <a:tc>
                  <a:txBody>
                    <a:bodyPr/>
                    <a:lstStyle/>
                    <a:p>
                      <a:r>
                        <a:rPr lang="en-US" sz="1300" dirty="0"/>
                        <a:t>50</a:t>
                      </a:r>
                      <a:endParaRPr lang="en-GB" sz="1300" dirty="0"/>
                    </a:p>
                  </a:txBody>
                  <a:tcPr marL="109728" marR="109728" marT="54864" marB="54864"/>
                </a:tc>
                <a:tc>
                  <a:txBody>
                    <a:bodyPr/>
                    <a:lstStyle/>
                    <a:p>
                      <a:r>
                        <a:rPr lang="en-US" sz="1300" dirty="0">
                          <a:latin typeface="Symbol" panose="05050102010706020507" pitchFamily="18" charset="2"/>
                        </a:rPr>
                        <a:t>70 m</a:t>
                      </a:r>
                      <a:r>
                        <a:rPr lang="en-US" sz="1300" baseline="0" dirty="0">
                          <a:latin typeface="+mn-lt"/>
                        </a:rPr>
                        <a:t>m</a:t>
                      </a:r>
                      <a:r>
                        <a:rPr lang="en-US" sz="1300" dirty="0"/>
                        <a:t>  </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7"/>
                  </a:ext>
                </a:extLst>
              </a:tr>
              <a:tr h="310896">
                <a:tc>
                  <a:txBody>
                    <a:bodyPr/>
                    <a:lstStyle/>
                    <a:p>
                      <a:pPr algn="r"/>
                      <a:r>
                        <a:rPr lang="en-US" sz="1300" dirty="0"/>
                        <a:t>DQ and QF6-8 DS</a:t>
                      </a:r>
                      <a:endParaRPr lang="en-GB" sz="1300" dirty="0"/>
                    </a:p>
                  </a:txBody>
                  <a:tcPr marL="109728" marR="109728" marT="54864" marB="54864"/>
                </a:tc>
                <a:tc>
                  <a:txBody>
                    <a:bodyPr/>
                    <a:lstStyle/>
                    <a:p>
                      <a:r>
                        <a:rPr lang="en-US" sz="1300" dirty="0"/>
                        <a:t>-</a:t>
                      </a:r>
                      <a:endParaRPr lang="en-GB" sz="1300" dirty="0"/>
                    </a:p>
                  </a:txBody>
                  <a:tcPr marL="109728" marR="109728" marT="54864" marB="54864"/>
                </a:tc>
                <a:tc>
                  <a:txBody>
                    <a:bodyPr/>
                    <a:lstStyle/>
                    <a:p>
                      <a:r>
                        <a:rPr lang="en-US" sz="1300" dirty="0">
                          <a:latin typeface="Symbol" panose="05050102010706020507" pitchFamily="18" charset="2"/>
                        </a:rPr>
                        <a:t>500 m</a:t>
                      </a:r>
                      <a:r>
                        <a:rPr lang="en-US" sz="1300" baseline="0" dirty="0">
                          <a:latin typeface="+mn-lt"/>
                        </a:rPr>
                        <a:t>m</a:t>
                      </a:r>
                      <a:r>
                        <a:rPr lang="en-US" sz="1300" dirty="0"/>
                        <a:t> </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8"/>
                  </a:ext>
                </a:extLst>
              </a:tr>
              <a:tr h="310896">
                <a:tc>
                  <a:txBody>
                    <a:bodyPr/>
                    <a:lstStyle/>
                    <a:p>
                      <a:pPr algn="r"/>
                      <a:r>
                        <a:rPr lang="en-US" sz="1300" dirty="0"/>
                        <a:t>Octupole DX</a:t>
                      </a:r>
                      <a:endParaRPr lang="en-GB" sz="1300" dirty="0"/>
                    </a:p>
                  </a:txBody>
                  <a:tcPr marL="109728" marR="109728" marT="54864" marB="54864"/>
                </a:tc>
                <a:tc>
                  <a:txBody>
                    <a:bodyPr/>
                    <a:lstStyle/>
                    <a:p>
                      <a:r>
                        <a:rPr lang="en-US" sz="1300" dirty="0"/>
                        <a:t>-</a:t>
                      </a:r>
                      <a:endParaRPr lang="en-GB" sz="1300" dirty="0"/>
                    </a:p>
                  </a:txBody>
                  <a:tcPr marL="109728" marR="109728" marT="54864" marB="54864"/>
                </a:tc>
                <a:tc>
                  <a:txBody>
                    <a:bodyPr/>
                    <a:lstStyle/>
                    <a:p>
                      <a:r>
                        <a:rPr lang="en-US" sz="1300" dirty="0">
                          <a:latin typeface="Symbol" panose="05050102010706020507" pitchFamily="18" charset="2"/>
                        </a:rPr>
                        <a:t>100 m</a:t>
                      </a:r>
                      <a:r>
                        <a:rPr lang="en-US" sz="1300" baseline="0" dirty="0">
                          <a:latin typeface="+mn-lt"/>
                        </a:rPr>
                        <a:t>m</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09"/>
                  </a:ext>
                </a:extLst>
              </a:tr>
              <a:tr h="310896">
                <a:tc>
                  <a:txBody>
                    <a:bodyPr/>
                    <a:lstStyle/>
                    <a:p>
                      <a:pPr algn="r"/>
                      <a:r>
                        <a:rPr lang="en-US" sz="1300" dirty="0"/>
                        <a:t>Octupole DY</a:t>
                      </a:r>
                      <a:endParaRPr lang="en-GB" sz="1300" dirty="0"/>
                    </a:p>
                  </a:txBody>
                  <a:tcPr marL="109728" marR="109728" marT="54864" marB="54864"/>
                </a:tc>
                <a:tc>
                  <a:txBody>
                    <a:bodyPr/>
                    <a:lstStyle/>
                    <a:p>
                      <a:r>
                        <a:rPr lang="en-US" sz="1300" dirty="0"/>
                        <a:t>-</a:t>
                      </a:r>
                      <a:endParaRPr lang="en-GB" sz="1300" dirty="0"/>
                    </a:p>
                  </a:txBody>
                  <a:tcPr marL="109728" marR="109728" marT="54864" marB="54864"/>
                </a:tc>
                <a:tc>
                  <a:txBody>
                    <a:bodyPr/>
                    <a:lstStyle/>
                    <a:p>
                      <a:r>
                        <a:rPr lang="en-US" sz="1300" dirty="0">
                          <a:latin typeface="Symbol" panose="05050102010706020507" pitchFamily="18" charset="2"/>
                        </a:rPr>
                        <a:t>100 m</a:t>
                      </a:r>
                      <a:r>
                        <a:rPr lang="en-US" sz="1300" baseline="0" dirty="0">
                          <a:latin typeface="+mn-lt"/>
                        </a:rPr>
                        <a:t>m</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10"/>
                  </a:ext>
                </a:extLst>
              </a:tr>
              <a:tr h="310896">
                <a:tc>
                  <a:txBody>
                    <a:bodyPr/>
                    <a:lstStyle/>
                    <a:p>
                      <a:pPr algn="r"/>
                      <a:r>
                        <a:rPr lang="en-US" sz="1300" dirty="0"/>
                        <a:t>Octupole DPSI</a:t>
                      </a:r>
                      <a:endParaRPr lang="en-GB" sz="1300" dirty="0"/>
                    </a:p>
                  </a:txBody>
                  <a:tcPr marL="109728" marR="109728" marT="54864" marB="54864"/>
                </a:tc>
                <a:tc>
                  <a:txBody>
                    <a:bodyPr/>
                    <a:lstStyle/>
                    <a:p>
                      <a:r>
                        <a:rPr lang="en-US" sz="1300" dirty="0"/>
                        <a:t>-</a:t>
                      </a:r>
                      <a:endParaRPr lang="en-GB" sz="1300" dirty="0"/>
                    </a:p>
                  </a:txBody>
                  <a:tcPr marL="109728" marR="109728" marT="54864" marB="5486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a:latin typeface="Symbol" panose="05050102010706020507" pitchFamily="18" charset="2"/>
                        </a:rPr>
                        <a:t>500 </a:t>
                      </a:r>
                      <a:r>
                        <a:rPr lang="en-US" sz="1300" dirty="0" err="1">
                          <a:latin typeface="Symbol" panose="05050102010706020507" pitchFamily="18" charset="2"/>
                        </a:rPr>
                        <a:t>m</a:t>
                      </a:r>
                      <a:r>
                        <a:rPr lang="en-US" sz="1300" baseline="0" dirty="0" err="1">
                          <a:latin typeface="+mn-lt"/>
                        </a:rPr>
                        <a:t>rad</a:t>
                      </a:r>
                      <a:endParaRPr lang="en-GB" sz="1300" dirty="0">
                        <a:latin typeface="Symbol" panose="05050102010706020507" pitchFamily="18" charset="2"/>
                      </a:endParaRPr>
                    </a:p>
                  </a:txBody>
                  <a:tcPr marL="109728" marR="109728" marT="54864" marB="54864">
                    <a:solidFill>
                      <a:schemeClr val="accent3">
                        <a:lumMod val="40000"/>
                        <a:lumOff val="60000"/>
                      </a:schemeClr>
                    </a:solidFill>
                  </a:tcPr>
                </a:tc>
                <a:extLst>
                  <a:ext uri="{0D108BD9-81ED-4DB2-BD59-A6C34878D82A}">
                    <a16:rowId xmlns:a16="http://schemas.microsoft.com/office/drawing/2014/main" val="10011"/>
                  </a:ext>
                </a:extLst>
              </a:tr>
              <a:tr h="310896">
                <a:tc>
                  <a:txBody>
                    <a:bodyPr/>
                    <a:lstStyle/>
                    <a:p>
                      <a:pPr algn="r"/>
                      <a:r>
                        <a:rPr lang="en-US" sz="1300" dirty="0"/>
                        <a:t>Octupole DS</a:t>
                      </a:r>
                      <a:endParaRPr lang="en-GB" sz="1300" dirty="0"/>
                    </a:p>
                  </a:txBody>
                  <a:tcPr marL="109728" marR="109728" marT="54864" marB="54864"/>
                </a:tc>
                <a:tc>
                  <a:txBody>
                    <a:bodyPr/>
                    <a:lstStyle/>
                    <a:p>
                      <a:r>
                        <a:rPr lang="en-US" sz="1300" baseline="0" dirty="0"/>
                        <a:t>-</a:t>
                      </a:r>
                      <a:endParaRPr lang="en-GB" sz="1300" baseline="0" dirty="0"/>
                    </a:p>
                  </a:txBody>
                  <a:tcPr marL="109728" marR="109728" marT="54864" marB="54864"/>
                </a:tc>
                <a:tc>
                  <a:txBody>
                    <a:bodyPr/>
                    <a:lstStyle/>
                    <a:p>
                      <a:r>
                        <a:rPr lang="en-US" sz="1300" baseline="0" dirty="0"/>
                        <a:t>1000 </a:t>
                      </a:r>
                      <a:r>
                        <a:rPr lang="en-US" sz="1300" dirty="0">
                          <a:latin typeface="Symbol" panose="05050102010706020507" pitchFamily="18" charset="2"/>
                        </a:rPr>
                        <a:t>m</a:t>
                      </a:r>
                      <a:r>
                        <a:rPr lang="en-US" sz="1300" baseline="0" dirty="0">
                          <a:latin typeface="+mn-lt"/>
                        </a:rPr>
                        <a:t>m</a:t>
                      </a:r>
                      <a:r>
                        <a:rPr lang="en-US" sz="1300" dirty="0"/>
                        <a:t> </a:t>
                      </a:r>
                      <a:endParaRPr lang="en-GB" sz="1300" baseline="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12"/>
                  </a:ext>
                </a:extLst>
              </a:tr>
              <a:tr h="310896">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300" dirty="0"/>
                        <a:t>Q [D-F] [1-5] DPSI</a:t>
                      </a:r>
                      <a:endParaRPr lang="en-GB" sz="1300" dirty="0"/>
                    </a:p>
                  </a:txBody>
                  <a:tcPr marL="109728" marR="109728" marT="54864" marB="54864"/>
                </a:tc>
                <a:tc>
                  <a:txBody>
                    <a:bodyPr/>
                    <a:lstStyle/>
                    <a:p>
                      <a:r>
                        <a:rPr lang="en-US" sz="1300" dirty="0"/>
                        <a:t>350</a:t>
                      </a:r>
                      <a:endParaRPr lang="en-GB" sz="1300" dirty="0"/>
                    </a:p>
                  </a:txBody>
                  <a:tcPr marL="109728" marR="109728" marT="54864" marB="54864"/>
                </a:tc>
                <a:tc>
                  <a:txBody>
                    <a:bodyPr/>
                    <a:lstStyle/>
                    <a:p>
                      <a:r>
                        <a:rPr lang="en-US" sz="1300" dirty="0">
                          <a:latin typeface="Symbol" panose="05050102010706020507" pitchFamily="18" charset="2"/>
                        </a:rPr>
                        <a:t>500 </a:t>
                      </a:r>
                      <a:r>
                        <a:rPr lang="en-US" sz="1300" dirty="0" err="1">
                          <a:latin typeface="Symbol" panose="05050102010706020507" pitchFamily="18" charset="2"/>
                        </a:rPr>
                        <a:t>m</a:t>
                      </a:r>
                      <a:r>
                        <a:rPr lang="en-US" sz="1300" baseline="0" dirty="0" err="1">
                          <a:latin typeface="+mn-lt"/>
                        </a:rPr>
                        <a:t>rad</a:t>
                      </a:r>
                      <a:endParaRPr lang="en-GB" sz="1300" dirty="0">
                        <a:latin typeface="Symbol" panose="05050102010706020507" pitchFamily="18" charset="2"/>
                      </a:endParaRPr>
                    </a:p>
                  </a:txBody>
                  <a:tcPr marL="109728" marR="109728" marT="54864" marB="54864">
                    <a:solidFill>
                      <a:schemeClr val="accent3">
                        <a:lumMod val="40000"/>
                        <a:lumOff val="60000"/>
                      </a:schemeClr>
                    </a:solidFill>
                  </a:tcPr>
                </a:tc>
                <a:extLst>
                  <a:ext uri="{0D108BD9-81ED-4DB2-BD59-A6C34878D82A}">
                    <a16:rowId xmlns:a16="http://schemas.microsoft.com/office/drawing/2014/main" val="10013"/>
                  </a:ext>
                </a:extLst>
              </a:tr>
              <a:tr h="310896">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300" dirty="0"/>
                        <a:t>Q [D-F] [1-5] DX</a:t>
                      </a:r>
                      <a:endParaRPr lang="en-GB" sz="1300" dirty="0"/>
                    </a:p>
                  </a:txBody>
                  <a:tcPr marL="109728" marR="109728" marT="54864" marB="54864"/>
                </a:tc>
                <a:tc>
                  <a:txBody>
                    <a:bodyPr/>
                    <a:lstStyle/>
                    <a:p>
                      <a:r>
                        <a:rPr lang="en-US" sz="1300" dirty="0"/>
                        <a:t>50</a:t>
                      </a:r>
                      <a:endParaRPr lang="en-GB" sz="1300" dirty="0"/>
                    </a:p>
                  </a:txBody>
                  <a:tcPr marL="109728" marR="109728" marT="54864" marB="54864"/>
                </a:tc>
                <a:tc>
                  <a:txBody>
                    <a:bodyPr/>
                    <a:lstStyle/>
                    <a:p>
                      <a:r>
                        <a:rPr lang="en-US" sz="1300" dirty="0">
                          <a:latin typeface="Symbol" panose="05050102010706020507" pitchFamily="18" charset="2"/>
                        </a:rPr>
                        <a:t>100 m</a:t>
                      </a:r>
                      <a:r>
                        <a:rPr lang="en-US" sz="1300" baseline="0" dirty="0">
                          <a:latin typeface="+mn-lt"/>
                        </a:rPr>
                        <a:t>m</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14"/>
                  </a:ext>
                </a:extLst>
              </a:tr>
              <a:tr h="310896">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300" dirty="0"/>
                        <a:t>Q [D-F] [1-5] DY</a:t>
                      </a:r>
                      <a:endParaRPr lang="en-GB" sz="1300" dirty="0"/>
                    </a:p>
                  </a:txBody>
                  <a:tcPr marL="109728" marR="109728" marT="54864" marB="54864"/>
                </a:tc>
                <a:tc>
                  <a:txBody>
                    <a:bodyPr/>
                    <a:lstStyle/>
                    <a:p>
                      <a:r>
                        <a:rPr lang="en-US" sz="1300" dirty="0"/>
                        <a:t>100</a:t>
                      </a:r>
                      <a:endParaRPr lang="en-GB" sz="1300" dirty="0"/>
                    </a:p>
                  </a:txBody>
                  <a:tcPr marL="109728" marR="109728" marT="54864" marB="54864"/>
                </a:tc>
                <a:tc>
                  <a:txBody>
                    <a:bodyPr/>
                    <a:lstStyle/>
                    <a:p>
                      <a:r>
                        <a:rPr lang="en-US" sz="1300" dirty="0">
                          <a:latin typeface="Symbol" panose="05050102010706020507" pitchFamily="18" charset="2"/>
                        </a:rPr>
                        <a:t>85 m</a:t>
                      </a:r>
                      <a:r>
                        <a:rPr lang="en-US" sz="1300" baseline="0" dirty="0">
                          <a:latin typeface="+mn-lt"/>
                        </a:rPr>
                        <a:t>m</a:t>
                      </a:r>
                      <a:r>
                        <a:rPr lang="en-US" sz="1300" dirty="0"/>
                        <a:t>  </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15"/>
                  </a:ext>
                </a:extLst>
              </a:tr>
              <a:tr h="310896">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300" dirty="0"/>
                        <a:t>Q [D-F] [1-5] DS</a:t>
                      </a:r>
                      <a:endParaRPr lang="en-GB" sz="1300" dirty="0"/>
                    </a:p>
                  </a:txBody>
                  <a:tcPr marL="109728" marR="109728" marT="54864" marB="54864"/>
                </a:tc>
                <a:tc>
                  <a:txBody>
                    <a:bodyPr/>
                    <a:lstStyle/>
                    <a:p>
                      <a:r>
                        <a:rPr lang="en-US" sz="1300" dirty="0"/>
                        <a:t>-</a:t>
                      </a:r>
                      <a:endParaRPr lang="en-GB" sz="1300" dirty="0"/>
                    </a:p>
                  </a:txBody>
                  <a:tcPr marL="109728" marR="109728" marT="54864" marB="54864"/>
                </a:tc>
                <a:tc>
                  <a:txBody>
                    <a:bodyPr/>
                    <a:lstStyle/>
                    <a:p>
                      <a:r>
                        <a:rPr lang="en-US" sz="1300" dirty="0">
                          <a:latin typeface="Symbol" panose="05050102010706020507" pitchFamily="18" charset="2"/>
                        </a:rPr>
                        <a:t>500 m</a:t>
                      </a:r>
                      <a:r>
                        <a:rPr lang="en-US" sz="1300" baseline="0" dirty="0">
                          <a:latin typeface="+mn-lt"/>
                        </a:rPr>
                        <a:t>m</a:t>
                      </a:r>
                      <a:r>
                        <a:rPr lang="en-US" sz="1300" dirty="0"/>
                        <a:t> </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16"/>
                  </a:ext>
                </a:extLst>
              </a:tr>
              <a:tr h="310896">
                <a:tc>
                  <a:txBody>
                    <a:bodyPr/>
                    <a:lstStyle/>
                    <a:p>
                      <a:pPr algn="r"/>
                      <a:r>
                        <a:rPr lang="en-US" sz="1300" dirty="0"/>
                        <a:t>Sextupole DS</a:t>
                      </a:r>
                      <a:endParaRPr lang="en-GB" sz="1300" dirty="0"/>
                    </a:p>
                  </a:txBody>
                  <a:tcPr marL="109728" marR="109728" marT="54864" marB="54864"/>
                </a:tc>
                <a:tc>
                  <a:txBody>
                    <a:bodyPr/>
                    <a:lstStyle/>
                    <a:p>
                      <a:r>
                        <a:rPr lang="en-US" sz="1300" dirty="0"/>
                        <a:t>-</a:t>
                      </a:r>
                      <a:endParaRPr lang="en-GB" sz="1300" dirty="0"/>
                    </a:p>
                  </a:txBody>
                  <a:tcPr marL="109728" marR="109728" marT="54864" marB="54864"/>
                </a:tc>
                <a:tc>
                  <a:txBody>
                    <a:bodyPr/>
                    <a:lstStyle/>
                    <a:p>
                      <a:r>
                        <a:rPr lang="en-US" sz="1300" dirty="0">
                          <a:latin typeface="Symbol" panose="05050102010706020507" pitchFamily="18" charset="2"/>
                        </a:rPr>
                        <a:t>1000 m</a:t>
                      </a:r>
                      <a:r>
                        <a:rPr lang="en-US" sz="1300" baseline="0" dirty="0">
                          <a:latin typeface="+mn-lt"/>
                        </a:rPr>
                        <a:t>m</a:t>
                      </a:r>
                      <a:r>
                        <a:rPr lang="en-US" sz="1300" dirty="0"/>
                        <a:t> </a:t>
                      </a:r>
                      <a:endParaRPr lang="en-GB" sz="1300" dirty="0"/>
                    </a:p>
                  </a:txBody>
                  <a:tcPr marL="109728" marR="109728" marT="54864" marB="54864">
                    <a:solidFill>
                      <a:schemeClr val="accent3">
                        <a:lumMod val="40000"/>
                        <a:lumOff val="60000"/>
                      </a:schemeClr>
                    </a:solidFill>
                  </a:tcPr>
                </a:tc>
                <a:extLst>
                  <a:ext uri="{0D108BD9-81ED-4DB2-BD59-A6C34878D82A}">
                    <a16:rowId xmlns:a16="http://schemas.microsoft.com/office/drawing/2014/main" val="10017"/>
                  </a:ext>
                </a:extLst>
              </a:tr>
            </a:tbl>
          </a:graphicData>
        </a:graphic>
      </p:graphicFrame>
      <p:grpSp>
        <p:nvGrpSpPr>
          <p:cNvPr id="13" name="Group 12"/>
          <p:cNvGrpSpPr/>
          <p:nvPr/>
        </p:nvGrpSpPr>
        <p:grpSpPr>
          <a:xfrm>
            <a:off x="9567233" y="1167236"/>
            <a:ext cx="2015167" cy="2429652"/>
            <a:chOff x="7464694" y="636608"/>
            <a:chExt cx="1679306" cy="2024710"/>
          </a:xfrm>
        </p:grpSpPr>
        <p:sp>
          <p:nvSpPr>
            <p:cNvPr id="9" name="TextBox 8"/>
            <p:cNvSpPr txBox="1"/>
            <p:nvPr/>
          </p:nvSpPr>
          <p:spPr>
            <a:xfrm>
              <a:off x="7464694" y="636608"/>
              <a:ext cx="1679306" cy="507832"/>
            </a:xfrm>
            <a:prstGeom prst="rect">
              <a:avLst/>
            </a:prstGeom>
            <a:noFill/>
          </p:spPr>
          <p:txBody>
            <a:bodyPr wrap="square" rtlCol="0">
              <a:spAutoFit/>
            </a:bodyPr>
            <a:lstStyle/>
            <a:p>
              <a:r>
                <a:rPr lang="en-US" sz="1680" dirty="0"/>
                <a:t>DS = longitudinal displacement</a:t>
              </a:r>
              <a:endParaRPr lang="en-GB" sz="1680" dirty="0"/>
            </a:p>
          </p:txBody>
        </p:sp>
        <p:sp>
          <p:nvSpPr>
            <p:cNvPr id="10" name="TextBox 9"/>
            <p:cNvSpPr txBox="1"/>
            <p:nvPr/>
          </p:nvSpPr>
          <p:spPr>
            <a:xfrm>
              <a:off x="7464694" y="1142234"/>
              <a:ext cx="1679306" cy="507832"/>
            </a:xfrm>
            <a:prstGeom prst="rect">
              <a:avLst/>
            </a:prstGeom>
            <a:noFill/>
          </p:spPr>
          <p:txBody>
            <a:bodyPr wrap="square" rtlCol="0">
              <a:spAutoFit/>
            </a:bodyPr>
            <a:lstStyle/>
            <a:p>
              <a:r>
                <a:rPr lang="en-US" sz="1680" dirty="0"/>
                <a:t>DX = radial displacement</a:t>
              </a:r>
              <a:endParaRPr lang="en-GB" sz="1680" dirty="0"/>
            </a:p>
          </p:txBody>
        </p:sp>
        <p:sp>
          <p:nvSpPr>
            <p:cNvPr id="11" name="TextBox 10"/>
            <p:cNvSpPr txBox="1"/>
            <p:nvPr/>
          </p:nvSpPr>
          <p:spPr>
            <a:xfrm>
              <a:off x="7464694" y="1647860"/>
              <a:ext cx="1679306" cy="507832"/>
            </a:xfrm>
            <a:prstGeom prst="rect">
              <a:avLst/>
            </a:prstGeom>
            <a:noFill/>
          </p:spPr>
          <p:txBody>
            <a:bodyPr wrap="square" rtlCol="0">
              <a:spAutoFit/>
            </a:bodyPr>
            <a:lstStyle/>
            <a:p>
              <a:r>
                <a:rPr lang="en-US" sz="1680" dirty="0"/>
                <a:t>DY = vertical displacement</a:t>
              </a:r>
              <a:endParaRPr lang="en-GB" sz="1680" dirty="0"/>
            </a:p>
          </p:txBody>
        </p:sp>
        <p:sp>
          <p:nvSpPr>
            <p:cNvPr id="12" name="TextBox 11"/>
            <p:cNvSpPr txBox="1"/>
            <p:nvPr/>
          </p:nvSpPr>
          <p:spPr>
            <a:xfrm>
              <a:off x="7464694" y="2153486"/>
              <a:ext cx="1679306" cy="507832"/>
            </a:xfrm>
            <a:prstGeom prst="rect">
              <a:avLst/>
            </a:prstGeom>
            <a:noFill/>
          </p:spPr>
          <p:txBody>
            <a:bodyPr wrap="square" rtlCol="0">
              <a:spAutoFit/>
            </a:bodyPr>
            <a:lstStyle/>
            <a:p>
              <a:r>
                <a:rPr lang="en-US" sz="1680" dirty="0"/>
                <a:t>DPSI = rotation about beam axis</a:t>
              </a:r>
              <a:endParaRPr lang="en-GB" sz="1680" dirty="0"/>
            </a:p>
          </p:txBody>
        </p:sp>
      </p:grpSp>
      <p:sp>
        <p:nvSpPr>
          <p:cNvPr id="14" name="TextBox 13"/>
          <p:cNvSpPr txBox="1"/>
          <p:nvPr/>
        </p:nvSpPr>
        <p:spPr>
          <a:xfrm>
            <a:off x="9571539" y="4552325"/>
            <a:ext cx="1799167" cy="1643527"/>
          </a:xfrm>
          <a:prstGeom prst="rect">
            <a:avLst/>
          </a:prstGeom>
          <a:solidFill>
            <a:schemeClr val="accent2">
              <a:lumMod val="40000"/>
              <a:lumOff val="60000"/>
            </a:schemeClr>
          </a:solidFill>
          <a:ln>
            <a:solidFill>
              <a:schemeClr val="accent2">
                <a:lumMod val="75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40" b="1" dirty="0"/>
              <a:t>Girder errors replaced by smooth wave summing first 4 long wavelengths with 0.6mm amplitude. </a:t>
            </a:r>
            <a:endParaRPr lang="en-GB" sz="1440" b="1" dirty="0"/>
          </a:p>
        </p:txBody>
      </p:sp>
      <p:cxnSp>
        <p:nvCxnSpPr>
          <p:cNvPr id="16" name="Elbow Connector 15"/>
          <p:cNvCxnSpPr>
            <a:endCxn id="14" idx="2"/>
          </p:cNvCxnSpPr>
          <p:nvPr/>
        </p:nvCxnSpPr>
        <p:spPr>
          <a:xfrm>
            <a:off x="4804162" y="4120277"/>
            <a:ext cx="5666961" cy="2075575"/>
          </a:xfrm>
          <a:prstGeom prst="bentConnector4">
            <a:avLst>
              <a:gd name="adj1" fmla="val 42063"/>
              <a:gd name="adj2" fmla="val 111014"/>
            </a:avLst>
          </a:prstGeom>
          <a:ln>
            <a:tailEnd type="triangle"/>
          </a:ln>
        </p:spPr>
        <p:style>
          <a:lnRef idx="2">
            <a:schemeClr val="accent3"/>
          </a:lnRef>
          <a:fillRef idx="0">
            <a:schemeClr val="accent3"/>
          </a:fillRef>
          <a:effectRef idx="1">
            <a:schemeClr val="accent3"/>
          </a:effectRef>
          <a:fontRef idx="minor">
            <a:schemeClr val="tx1"/>
          </a:fontRef>
        </p:style>
      </p:cxnSp>
      <p:sp>
        <p:nvSpPr>
          <p:cNvPr id="8" name="Footer Placeholder 7">
            <a:extLst>
              <a:ext uri="{FF2B5EF4-FFF2-40B4-BE49-F238E27FC236}">
                <a16:creationId xmlns:a16="http://schemas.microsoft.com/office/drawing/2014/main" id="{A3EBBE20-FFFC-F945-923B-AE2DFB226F7B}"/>
              </a:ext>
            </a:extLst>
          </p:cNvPr>
          <p:cNvSpPr>
            <a:spLocks noGrp="1"/>
          </p:cNvSpPr>
          <p:nvPr>
            <p:ph type="ftr" sz="quarter" idx="10"/>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814001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6628" r="8249"/>
          <a:stretch/>
        </p:blipFill>
        <p:spPr>
          <a:xfrm>
            <a:off x="817270" y="3756643"/>
            <a:ext cx="4989979" cy="2696693"/>
          </a:xfrm>
          <a:prstGeom prst="rect">
            <a:avLst/>
          </a:prstGeom>
        </p:spPr>
      </p:pic>
      <p:sp>
        <p:nvSpPr>
          <p:cNvPr id="2" name="Title 1"/>
          <p:cNvSpPr>
            <a:spLocks noGrp="1"/>
          </p:cNvSpPr>
          <p:nvPr>
            <p:ph type="title"/>
          </p:nvPr>
        </p:nvSpPr>
        <p:spPr/>
        <p:txBody>
          <a:bodyPr/>
          <a:lstStyle/>
          <a:p>
            <a:r>
              <a:rPr lang="en-US" dirty="0" err="1"/>
              <a:t>d.A.</a:t>
            </a:r>
            <a:r>
              <a:rPr lang="en-US" dirty="0"/>
              <a:t> and lifetime: Table above + waves + Bpm errors 50 um </a:t>
            </a:r>
            <a:r>
              <a:rPr lang="en-US" dirty="0" err="1"/>
              <a:t>rms</a:t>
            </a:r>
            <a:endParaRPr lang="en-GB" dirty="0"/>
          </a:p>
        </p:txBody>
      </p:sp>
      <p:sp>
        <p:nvSpPr>
          <p:cNvPr id="4" name="Slide Number Placeholder 3"/>
          <p:cNvSpPr>
            <a:spLocks noGrp="1"/>
          </p:cNvSpPr>
          <p:nvPr>
            <p:ph type="sldNum" sz="quarter" idx="11"/>
          </p:nvPr>
        </p:nvSpPr>
        <p:spPr/>
        <p:txBody>
          <a:bodyPr/>
          <a:lstStyle/>
          <a:p>
            <a:r>
              <a:rPr lang="en-US" noProof="0"/>
              <a:t>Page </a:t>
            </a:r>
            <a:fld id="{733122C9-A0B9-462F-8757-0847AD287B63}" type="slidenum">
              <a:rPr lang="en-US" noProof="0" smtClean="0"/>
              <a:pPr/>
              <a:t>61</a:t>
            </a:fld>
            <a:endParaRPr lang="en-US" noProof="0"/>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6688" r="22439"/>
          <a:stretch/>
        </p:blipFill>
        <p:spPr>
          <a:xfrm>
            <a:off x="847202" y="836712"/>
            <a:ext cx="4816751" cy="3024336"/>
          </a:xfrm>
          <a:prstGeom prst="rect">
            <a:avLst/>
          </a:prstGeom>
        </p:spPr>
      </p:pic>
      <p:sp>
        <p:nvSpPr>
          <p:cNvPr id="8" name="TextBox 7"/>
          <p:cNvSpPr txBox="1"/>
          <p:nvPr/>
        </p:nvSpPr>
        <p:spPr>
          <a:xfrm>
            <a:off x="6528048" y="4249217"/>
            <a:ext cx="4665533" cy="2086725"/>
          </a:xfrm>
          <a:prstGeom prst="rect">
            <a:avLst/>
          </a:prstGeom>
          <a:noFill/>
        </p:spPr>
        <p:txBody>
          <a:bodyPr wrap="square" rtlCol="0">
            <a:spAutoFit/>
          </a:bodyPr>
          <a:lstStyle/>
          <a:p>
            <a:r>
              <a:rPr lang="en-US" sz="2160" dirty="0"/>
              <a:t>DA about 7mm at S3 septum. </a:t>
            </a:r>
          </a:p>
          <a:p>
            <a:r>
              <a:rPr lang="en-US" sz="2160" dirty="0"/>
              <a:t>Some seeds have bad DA and some are lost. Work in progress to recover them. this may change the above list of tolerable errors.</a:t>
            </a:r>
          </a:p>
          <a:p>
            <a:r>
              <a:rPr lang="en-US" sz="2160" dirty="0"/>
              <a:t>Lifetime is about 7h.</a:t>
            </a:r>
            <a:endParaRPr lang="en-GB" sz="2160" dirty="0"/>
          </a:p>
        </p:txBody>
      </p:sp>
      <p:graphicFrame>
        <p:nvGraphicFramePr>
          <p:cNvPr id="9" name="Object 8"/>
          <p:cNvGraphicFramePr>
            <a:graphicFrameLocks noChangeAspect="1"/>
          </p:cNvGraphicFramePr>
          <p:nvPr>
            <p:extLst/>
          </p:nvPr>
        </p:nvGraphicFramePr>
        <p:xfrm>
          <a:off x="6115518" y="923122"/>
          <a:ext cx="5227660" cy="3197155"/>
        </p:xfrm>
        <a:graphic>
          <a:graphicData uri="http://schemas.openxmlformats.org/presentationml/2006/ole">
            <mc:AlternateContent xmlns:mc="http://schemas.openxmlformats.org/markup-compatibility/2006">
              <mc:Choice xmlns:v="urn:schemas-microsoft-com:vml" Requires="v">
                <p:oleObj spid="_x0000_s6167" name="Acrobat Document" r:id="rId5" imgW="5590941" imgH="3419280" progId="AcroExch.Document.11">
                  <p:embed/>
                </p:oleObj>
              </mc:Choice>
              <mc:Fallback>
                <p:oleObj name="Acrobat Document" r:id="rId5" imgW="5590941" imgH="3419280" progId="AcroExch.Document.11">
                  <p:embed/>
                  <p:pic>
                    <p:nvPicPr>
                      <p:cNvPr id="9" name="Object 8"/>
                      <p:cNvPicPr/>
                      <p:nvPr/>
                    </p:nvPicPr>
                    <p:blipFill>
                      <a:blip r:embed="rId6"/>
                      <a:stretch>
                        <a:fillRect/>
                      </a:stretch>
                    </p:blipFill>
                    <p:spPr>
                      <a:xfrm>
                        <a:off x="6115518" y="923122"/>
                        <a:ext cx="5227660" cy="3197155"/>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7A591525-7970-444E-B5A6-644FF8C2521D}"/>
              </a:ext>
            </a:extLst>
          </p:cNvPr>
          <p:cNvSpPr txBox="1"/>
          <p:nvPr/>
        </p:nvSpPr>
        <p:spPr>
          <a:xfrm>
            <a:off x="8388523" y="3382696"/>
            <a:ext cx="2954655" cy="369332"/>
          </a:xfrm>
          <a:prstGeom prst="rect">
            <a:avLst/>
          </a:prstGeom>
          <a:noFill/>
        </p:spPr>
        <p:txBody>
          <a:bodyPr wrap="none" rtlCol="0">
            <a:spAutoFit/>
          </a:bodyPr>
          <a:lstStyle/>
          <a:p>
            <a:r>
              <a:rPr lang="en-US" dirty="0"/>
              <a:t>“Closed” continuous waves</a:t>
            </a:r>
          </a:p>
        </p:txBody>
      </p:sp>
      <p:sp>
        <p:nvSpPr>
          <p:cNvPr id="11" name="Footer Placeholder 10">
            <a:extLst>
              <a:ext uri="{FF2B5EF4-FFF2-40B4-BE49-F238E27FC236}">
                <a16:creationId xmlns:a16="http://schemas.microsoft.com/office/drawing/2014/main" id="{898EFCBE-B4E1-2047-90E2-C5092F82D9F1}"/>
              </a:ext>
            </a:extLst>
          </p:cNvPr>
          <p:cNvSpPr>
            <a:spLocks noGrp="1"/>
          </p:cNvSpPr>
          <p:nvPr>
            <p:ph type="ftr" sz="quarter" idx="10"/>
          </p:nvPr>
        </p:nvSpPr>
        <p:spPr/>
        <p:txBody>
          <a:bodyPr/>
          <a:lstStyle/>
          <a:p>
            <a:r>
              <a:rPr lang="fr-FR"/>
              <a:t>FCC week | Paris | June 2022 | S.M.Liuzzo et al.</a:t>
            </a:r>
            <a:endParaRPr lang="fr-FR" dirty="0"/>
          </a:p>
        </p:txBody>
      </p:sp>
    </p:spTree>
    <p:extLst>
      <p:ext uri="{BB962C8B-B14F-4D97-AF65-F5344CB8AC3E}">
        <p14:creationId xmlns:p14="http://schemas.microsoft.com/office/powerpoint/2010/main" val="26058532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4325" t="5979" r="31888"/>
          <a:stretch/>
        </p:blipFill>
        <p:spPr>
          <a:xfrm>
            <a:off x="1095336" y="1338084"/>
            <a:ext cx="7420133" cy="4891375"/>
          </a:xfrm>
          <a:prstGeom prst="rect">
            <a:avLst/>
          </a:prstGeom>
        </p:spPr>
      </p:pic>
      <p:sp>
        <p:nvSpPr>
          <p:cNvPr id="2" name="Title 1"/>
          <p:cNvSpPr>
            <a:spLocks noGrp="1"/>
          </p:cNvSpPr>
          <p:nvPr>
            <p:ph type="title"/>
          </p:nvPr>
        </p:nvSpPr>
        <p:spPr/>
        <p:txBody>
          <a:bodyPr/>
          <a:lstStyle/>
          <a:p>
            <a:r>
              <a:rPr lang="en-US" dirty="0"/>
              <a:t>Dynamic aperture and lifetime </a:t>
            </a:r>
            <a:endParaRPr lang="en-GB" dirty="0"/>
          </a:p>
        </p:txBody>
      </p:sp>
      <p:sp>
        <p:nvSpPr>
          <p:cNvPr id="3" name="Content Placeholder 2"/>
          <p:cNvSpPr>
            <a:spLocks noGrp="1"/>
          </p:cNvSpPr>
          <p:nvPr>
            <p:ph idx="1"/>
          </p:nvPr>
        </p:nvSpPr>
        <p:spPr/>
        <p:txBody>
          <a:bodyPr/>
          <a:lstStyle/>
          <a:p>
            <a:r>
              <a:rPr lang="en-US" dirty="0"/>
              <a:t>The above curves are interpolated to set the errors in the S28A lattice. </a:t>
            </a:r>
            <a:endParaRPr lang="en-GB" dirty="0"/>
          </a:p>
        </p:txBody>
      </p:sp>
      <p:grpSp>
        <p:nvGrpSpPr>
          <p:cNvPr id="18" name="Group 17"/>
          <p:cNvGrpSpPr/>
          <p:nvPr/>
        </p:nvGrpSpPr>
        <p:grpSpPr>
          <a:xfrm>
            <a:off x="2726026" y="1614398"/>
            <a:ext cx="3886077" cy="3715613"/>
            <a:chOff x="1979712" y="1489348"/>
            <a:chExt cx="3238398" cy="3096344"/>
          </a:xfrm>
        </p:grpSpPr>
        <p:cxnSp>
          <p:nvCxnSpPr>
            <p:cNvPr id="12" name="Straight Connector 11"/>
            <p:cNvCxnSpPr/>
            <p:nvPr/>
          </p:nvCxnSpPr>
          <p:spPr>
            <a:xfrm>
              <a:off x="1979712" y="1489348"/>
              <a:ext cx="0" cy="3096344"/>
            </a:xfrm>
            <a:prstGeom prst="line">
              <a:avLst/>
            </a:prstGeom>
            <a:ln w="12700">
              <a:solidFill>
                <a:schemeClr val="accent5"/>
              </a:solidFill>
              <a:prstDash val="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699792" y="4081636"/>
              <a:ext cx="2518318" cy="353943"/>
            </a:xfrm>
            <a:prstGeom prst="rect">
              <a:avLst/>
            </a:prstGeom>
            <a:noFill/>
            <a:ln>
              <a:solidFill>
                <a:schemeClr val="accent5"/>
              </a:solidFill>
              <a:prstDash val="dash"/>
            </a:ln>
          </p:spPr>
          <p:txBody>
            <a:bodyPr wrap="none" rtlCol="0">
              <a:spAutoFit/>
            </a:bodyPr>
            <a:lstStyle/>
            <a:p>
              <a:r>
                <a:rPr lang="en-US" sz="2160" dirty="0"/>
                <a:t>-10mm (-8.1mm @S3) </a:t>
              </a:r>
              <a:endParaRPr lang="en-GB" sz="2160" dirty="0"/>
            </a:p>
          </p:txBody>
        </p:sp>
        <p:cxnSp>
          <p:nvCxnSpPr>
            <p:cNvPr id="16" name="Straight Arrow Connector 15"/>
            <p:cNvCxnSpPr/>
            <p:nvPr/>
          </p:nvCxnSpPr>
          <p:spPr>
            <a:xfrm flipH="1">
              <a:off x="2029321" y="4266302"/>
              <a:ext cx="670471" cy="0"/>
            </a:xfrm>
            <a:prstGeom prst="straightConnector1">
              <a:avLst/>
            </a:prstGeom>
            <a:ln>
              <a:solidFill>
                <a:schemeClr val="accent5"/>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8256241" y="2996953"/>
            <a:ext cx="2047355" cy="1089529"/>
          </a:xfrm>
          <a:prstGeom prst="rect">
            <a:avLst/>
          </a:prstGeom>
          <a:solidFill>
            <a:schemeClr val="bg1"/>
          </a:solidFill>
        </p:spPr>
        <p:txBody>
          <a:bodyPr wrap="none" rtlCol="0">
            <a:spAutoFit/>
          </a:bodyPr>
          <a:lstStyle/>
          <a:p>
            <a:r>
              <a:rPr lang="en-US" sz="2160" dirty="0"/>
              <a:t>Lifetime: 16.7h</a:t>
            </a:r>
          </a:p>
          <a:p>
            <a:r>
              <a:rPr lang="en-US" sz="2160" dirty="0"/>
              <a:t>range:[16.6 17]</a:t>
            </a:r>
          </a:p>
          <a:p>
            <a:endParaRPr lang="en-GB" sz="2160" dirty="0"/>
          </a:p>
        </p:txBody>
      </p:sp>
      <p:sp>
        <p:nvSpPr>
          <p:cNvPr id="15" name="TextBox 14">
            <a:extLst>
              <a:ext uri="{FF2B5EF4-FFF2-40B4-BE49-F238E27FC236}">
                <a16:creationId xmlns:a16="http://schemas.microsoft.com/office/drawing/2014/main" id="{2CF1F928-2DC3-8F46-A4C7-DE2187F92CE4}"/>
              </a:ext>
            </a:extLst>
          </p:cNvPr>
          <p:cNvSpPr txBox="1"/>
          <p:nvPr/>
        </p:nvSpPr>
        <p:spPr>
          <a:xfrm>
            <a:off x="9051767" y="3989240"/>
            <a:ext cx="2543632" cy="14773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b="1" dirty="0"/>
              <a:t>IDEAL SURVEY SET IN THE LATTICE</a:t>
            </a:r>
          </a:p>
          <a:p>
            <a:r>
              <a:rPr lang="en-US" b="1" dirty="0"/>
              <a:t>AND TESTED FOR DA/LIFETIME AFTER CORRECTION</a:t>
            </a:r>
          </a:p>
        </p:txBody>
      </p:sp>
      <p:sp>
        <p:nvSpPr>
          <p:cNvPr id="8" name="Footer Placeholder 7">
            <a:extLst>
              <a:ext uri="{FF2B5EF4-FFF2-40B4-BE49-F238E27FC236}">
                <a16:creationId xmlns:a16="http://schemas.microsoft.com/office/drawing/2014/main" id="{61DF4D41-E681-8A43-BA71-0E617ADF41CB}"/>
              </a:ext>
            </a:extLst>
          </p:cNvPr>
          <p:cNvSpPr>
            <a:spLocks noGrp="1"/>
          </p:cNvSpPr>
          <p:nvPr>
            <p:ph type="ftr" sz="quarter" idx="12"/>
          </p:nvPr>
        </p:nvSpPr>
        <p:spPr/>
        <p:txBody>
          <a:bodyPr/>
          <a:lstStyle/>
          <a:p>
            <a:r>
              <a:rPr lang="fr-FR"/>
              <a:t>FCC week | Paris | June 2022 | S.M.Liuzzo et al.</a:t>
            </a:r>
            <a:endParaRPr lang="fr-FR" dirty="0"/>
          </a:p>
        </p:txBody>
      </p:sp>
      <p:sp>
        <p:nvSpPr>
          <p:cNvPr id="9" name="Slide Number Placeholder 8">
            <a:extLst>
              <a:ext uri="{FF2B5EF4-FFF2-40B4-BE49-F238E27FC236}">
                <a16:creationId xmlns:a16="http://schemas.microsoft.com/office/drawing/2014/main" id="{977DC420-226C-4E4F-8EDF-30145272950E}"/>
              </a:ext>
            </a:extLst>
          </p:cNvPr>
          <p:cNvSpPr>
            <a:spLocks noGrp="1"/>
          </p:cNvSpPr>
          <p:nvPr>
            <p:ph type="sldNum" sz="quarter" idx="11"/>
          </p:nvPr>
        </p:nvSpPr>
        <p:spPr/>
        <p:txBody>
          <a:bodyPr/>
          <a:lstStyle/>
          <a:p>
            <a:r>
              <a:rPr lang="fr-FR"/>
              <a:t>Page </a:t>
            </a:r>
            <a:fld id="{733122C9-A0B9-462F-8757-0847AD287B63}" type="slidenum">
              <a:rPr lang="fr-FR" smtClean="0"/>
              <a:pPr/>
              <a:t>62</a:t>
            </a:fld>
            <a:endParaRPr lang="fr-FR" dirty="0"/>
          </a:p>
        </p:txBody>
      </p:sp>
      <p:sp>
        <p:nvSpPr>
          <p:cNvPr id="19" name="TextBox 18">
            <a:extLst>
              <a:ext uri="{FF2B5EF4-FFF2-40B4-BE49-F238E27FC236}">
                <a16:creationId xmlns:a16="http://schemas.microsoft.com/office/drawing/2014/main" id="{FCEC0B96-C1F0-2F49-840E-A28A7A6E5B03}"/>
              </a:ext>
            </a:extLst>
          </p:cNvPr>
          <p:cNvSpPr txBox="1"/>
          <p:nvPr/>
        </p:nvSpPr>
        <p:spPr>
          <a:xfrm>
            <a:off x="3519429" y="4355812"/>
            <a:ext cx="1103700" cy="369332"/>
          </a:xfrm>
          <a:prstGeom prst="rect">
            <a:avLst/>
          </a:prstGeom>
          <a:noFill/>
        </p:spPr>
        <p:txBody>
          <a:bodyPr wrap="none" rtlCol="0">
            <a:spAutoFit/>
          </a:bodyPr>
          <a:lstStyle/>
          <a:p>
            <a:r>
              <a:rPr lang="en-US" dirty="0"/>
              <a:t>TARGET</a:t>
            </a:r>
          </a:p>
        </p:txBody>
      </p:sp>
      <p:grpSp>
        <p:nvGrpSpPr>
          <p:cNvPr id="20" name="Group 19">
            <a:extLst>
              <a:ext uri="{FF2B5EF4-FFF2-40B4-BE49-F238E27FC236}">
                <a16:creationId xmlns:a16="http://schemas.microsoft.com/office/drawing/2014/main" id="{E2B1E1D4-AFDE-CC48-AAAC-88E0AD9EDE87}"/>
              </a:ext>
            </a:extLst>
          </p:cNvPr>
          <p:cNvGrpSpPr/>
          <p:nvPr/>
        </p:nvGrpSpPr>
        <p:grpSpPr>
          <a:xfrm>
            <a:off x="7620156" y="1045622"/>
            <a:ext cx="3935431" cy="1841766"/>
            <a:chOff x="727200" y="802062"/>
            <a:chExt cx="8236800" cy="3854788"/>
          </a:xfrm>
        </p:grpSpPr>
        <p:pic>
          <p:nvPicPr>
            <p:cNvPr id="21" name="Picture 20">
              <a:extLst>
                <a:ext uri="{FF2B5EF4-FFF2-40B4-BE49-F238E27FC236}">
                  <a16:creationId xmlns:a16="http://schemas.microsoft.com/office/drawing/2014/main" id="{41368B93-4529-2D49-9F86-FD5AF6FD3C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200" y="802062"/>
              <a:ext cx="8236800" cy="3854788"/>
            </a:xfrm>
            <a:prstGeom prst="rect">
              <a:avLst/>
            </a:prstGeom>
          </p:spPr>
        </p:pic>
        <p:sp>
          <p:nvSpPr>
            <p:cNvPr id="22" name="TextBox 21">
              <a:extLst>
                <a:ext uri="{FF2B5EF4-FFF2-40B4-BE49-F238E27FC236}">
                  <a16:creationId xmlns:a16="http://schemas.microsoft.com/office/drawing/2014/main" id="{69DE87B2-643E-D343-A4BA-40174220C884}"/>
                </a:ext>
              </a:extLst>
            </p:cNvPr>
            <p:cNvSpPr txBox="1"/>
            <p:nvPr/>
          </p:nvSpPr>
          <p:spPr>
            <a:xfrm>
              <a:off x="3851920" y="2281436"/>
              <a:ext cx="784403" cy="292387"/>
            </a:xfrm>
            <a:prstGeom prst="rect">
              <a:avLst/>
            </a:prstGeom>
            <a:noFill/>
          </p:spPr>
          <p:txBody>
            <a:bodyPr wrap="none" rtlCol="0">
              <a:spAutoFit/>
            </a:bodyPr>
            <a:lstStyle/>
            <a:p>
              <a:r>
                <a:rPr lang="en-US" sz="1680" dirty="0">
                  <a:solidFill>
                    <a:srgbClr val="C00000"/>
                  </a:solidFill>
                </a:rPr>
                <a:t>nominal</a:t>
              </a:r>
              <a:endParaRPr lang="en-GB" sz="1680" dirty="0">
                <a:solidFill>
                  <a:srgbClr val="C00000"/>
                </a:solidFill>
              </a:endParaRPr>
            </a:p>
          </p:txBody>
        </p:sp>
        <p:sp>
          <p:nvSpPr>
            <p:cNvPr id="23" name="TextBox 22">
              <a:extLst>
                <a:ext uri="{FF2B5EF4-FFF2-40B4-BE49-F238E27FC236}">
                  <a16:creationId xmlns:a16="http://schemas.microsoft.com/office/drawing/2014/main" id="{C584F420-C649-724A-9323-B6699D5C8927}"/>
                </a:ext>
              </a:extLst>
            </p:cNvPr>
            <p:cNvSpPr txBox="1"/>
            <p:nvPr/>
          </p:nvSpPr>
          <p:spPr>
            <a:xfrm>
              <a:off x="3200123" y="2929508"/>
              <a:ext cx="713604" cy="292387"/>
            </a:xfrm>
            <a:prstGeom prst="rect">
              <a:avLst/>
            </a:prstGeom>
            <a:noFill/>
          </p:spPr>
          <p:txBody>
            <a:bodyPr wrap="none" rtlCol="0">
              <a:spAutoFit/>
            </a:bodyPr>
            <a:lstStyle/>
            <a:p>
              <a:r>
                <a:rPr lang="en-US" sz="1680" dirty="0">
                  <a:solidFill>
                    <a:schemeClr val="accent1"/>
                  </a:solidFill>
                </a:rPr>
                <a:t>current</a:t>
              </a:r>
              <a:endParaRPr lang="en-GB" sz="1680" dirty="0">
                <a:solidFill>
                  <a:schemeClr val="accent1"/>
                </a:solidFill>
              </a:endParaRPr>
            </a:p>
          </p:txBody>
        </p:sp>
      </p:grpSp>
      <p:cxnSp>
        <p:nvCxnSpPr>
          <p:cNvPr id="5" name="Straight Arrow Connector 4">
            <a:extLst>
              <a:ext uri="{FF2B5EF4-FFF2-40B4-BE49-F238E27FC236}">
                <a16:creationId xmlns:a16="http://schemas.microsoft.com/office/drawing/2014/main" id="{5033E2B4-48AA-7648-BC6F-6FEC4CBD0429}"/>
              </a:ext>
            </a:extLst>
          </p:cNvPr>
          <p:cNvCxnSpPr>
            <a:cxnSpLocks/>
          </p:cNvCxnSpPr>
          <p:nvPr/>
        </p:nvCxnSpPr>
        <p:spPr>
          <a:xfrm flipV="1">
            <a:off x="6612103" y="1863557"/>
            <a:ext cx="1644138" cy="244707"/>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0" name="TextBox 9">
            <a:extLst>
              <a:ext uri="{FF2B5EF4-FFF2-40B4-BE49-F238E27FC236}">
                <a16:creationId xmlns:a16="http://schemas.microsoft.com/office/drawing/2014/main" id="{37982B83-F29E-2747-9CED-79A53E980C91}"/>
              </a:ext>
            </a:extLst>
          </p:cNvPr>
          <p:cNvSpPr txBox="1"/>
          <p:nvPr/>
        </p:nvSpPr>
        <p:spPr>
          <a:xfrm rot="21058388">
            <a:off x="6477989" y="1465785"/>
            <a:ext cx="1903085"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dirty="0"/>
              <a:t>On the red curve</a:t>
            </a:r>
          </a:p>
        </p:txBody>
      </p:sp>
      <p:sp>
        <p:nvSpPr>
          <p:cNvPr id="24" name="Rounded Rectangle 23">
            <a:extLst>
              <a:ext uri="{FF2B5EF4-FFF2-40B4-BE49-F238E27FC236}">
                <a16:creationId xmlns:a16="http://schemas.microsoft.com/office/drawing/2014/main" id="{5CCAF89D-1383-EF47-AF22-3D696738D641}"/>
              </a:ext>
            </a:extLst>
          </p:cNvPr>
          <p:cNvSpPr/>
          <p:nvPr/>
        </p:nvSpPr>
        <p:spPr>
          <a:xfrm>
            <a:off x="9984433" y="59624"/>
            <a:ext cx="2127690" cy="141095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How </a:t>
            </a:r>
            <a:br>
              <a:rPr lang="en-US" b="1" dirty="0"/>
            </a:br>
            <a:r>
              <a:rPr lang="en-US" b="1" dirty="0"/>
              <a:t>GIRDER and LONG RANGE</a:t>
            </a:r>
          </a:p>
          <a:p>
            <a:pPr algn="ctr"/>
            <a:r>
              <a:rPr lang="en-US" b="1" dirty="0"/>
              <a:t>tolerances were </a:t>
            </a:r>
            <a:r>
              <a:rPr lang="en-US" b="1" dirty="0">
                <a:solidFill>
                  <a:schemeClr val="tx2"/>
                </a:solidFill>
              </a:rPr>
              <a:t>excluded</a:t>
            </a:r>
          </a:p>
        </p:txBody>
      </p:sp>
    </p:spTree>
    <p:extLst>
      <p:ext uri="{BB962C8B-B14F-4D97-AF65-F5344CB8AC3E}">
        <p14:creationId xmlns:p14="http://schemas.microsoft.com/office/powerpoint/2010/main" val="226911832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Alignment survey errors, option 3 (the modern way): simulated surveys </a:t>
            </a:r>
            <a:r>
              <a:rPr lang="en-US" sz="1100" dirty="0"/>
              <a:t>(ideal position)</a:t>
            </a:r>
            <a:endParaRPr lang="en-GB" dirty="0"/>
          </a:p>
        </p:txBody>
      </p:sp>
      <p:sp>
        <p:nvSpPr>
          <p:cNvPr id="14" name="TextBox 13"/>
          <p:cNvSpPr txBox="1"/>
          <p:nvPr/>
        </p:nvSpPr>
        <p:spPr>
          <a:xfrm>
            <a:off x="6489262" y="3517105"/>
            <a:ext cx="4838352" cy="2751522"/>
          </a:xfrm>
          <a:prstGeom prst="rect">
            <a:avLst/>
          </a:prstGeom>
          <a:noFill/>
        </p:spPr>
        <p:txBody>
          <a:bodyPr wrap="square" rtlCol="0">
            <a:spAutoFit/>
          </a:bodyPr>
          <a:lstStyle/>
          <a:p>
            <a:r>
              <a:rPr lang="en-US" sz="2160" dirty="0"/>
              <a:t>Simulated survey errors about the nominal position of the lattice.</a:t>
            </a:r>
          </a:p>
          <a:p>
            <a:endParaRPr lang="en-US" sz="2160" dirty="0"/>
          </a:p>
          <a:p>
            <a:r>
              <a:rPr lang="en-US" sz="2160" dirty="0"/>
              <a:t>Rotations are random, but for a 21urad systematic outward tilt.</a:t>
            </a:r>
          </a:p>
          <a:p>
            <a:endParaRPr lang="en-US" sz="2160" dirty="0"/>
          </a:p>
          <a:p>
            <a:r>
              <a:rPr lang="en-US" sz="2160" dirty="0"/>
              <a:t>Data provided in 320 points for the </a:t>
            </a:r>
            <a:r>
              <a:rPr lang="en-US" sz="2160" strike="sngStrike" dirty="0"/>
              <a:t>current</a:t>
            </a:r>
            <a:r>
              <a:rPr lang="en-US" sz="2160" dirty="0"/>
              <a:t> lattice.</a:t>
            </a:r>
            <a:endParaRPr lang="en-GB" sz="2160" dirty="0"/>
          </a:p>
        </p:txBody>
      </p:sp>
      <p:grpSp>
        <p:nvGrpSpPr>
          <p:cNvPr id="9" name="Group 8"/>
          <p:cNvGrpSpPr/>
          <p:nvPr/>
        </p:nvGrpSpPr>
        <p:grpSpPr>
          <a:xfrm>
            <a:off x="1496561" y="747361"/>
            <a:ext cx="9869839" cy="5446747"/>
            <a:chOff x="-3996952" y="-3199968"/>
            <a:chExt cx="15240000" cy="11424725"/>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6952" y="2509757"/>
              <a:ext cx="7620000" cy="57150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23048" y="-3199968"/>
              <a:ext cx="7620000" cy="57150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6952" y="-3199968"/>
              <a:ext cx="7620000" cy="5715000"/>
            </a:xfrm>
            <a:prstGeom prst="rect">
              <a:avLst/>
            </a:prstGeom>
          </p:spPr>
        </p:pic>
      </p:grpSp>
      <p:sp>
        <p:nvSpPr>
          <p:cNvPr id="10" name="TextBox 9">
            <a:extLst>
              <a:ext uri="{FF2B5EF4-FFF2-40B4-BE49-F238E27FC236}">
                <a16:creationId xmlns:a16="http://schemas.microsoft.com/office/drawing/2014/main" id="{58F6478B-E1BE-8F4B-8157-CD4B12F0A13E}"/>
              </a:ext>
            </a:extLst>
          </p:cNvPr>
          <p:cNvSpPr txBox="1"/>
          <p:nvPr/>
        </p:nvSpPr>
        <p:spPr>
          <a:xfrm>
            <a:off x="6312024" y="6177678"/>
            <a:ext cx="1377300"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a:t>PREVIOUS</a:t>
            </a:r>
          </a:p>
        </p:txBody>
      </p:sp>
      <p:sp>
        <p:nvSpPr>
          <p:cNvPr id="11" name="Footer Placeholder 10">
            <a:extLst>
              <a:ext uri="{FF2B5EF4-FFF2-40B4-BE49-F238E27FC236}">
                <a16:creationId xmlns:a16="http://schemas.microsoft.com/office/drawing/2014/main" id="{8BCCC5AC-9326-374A-9570-D1EFE3A22DDC}"/>
              </a:ext>
            </a:extLst>
          </p:cNvPr>
          <p:cNvSpPr>
            <a:spLocks noGrp="1"/>
          </p:cNvSpPr>
          <p:nvPr>
            <p:ph type="ftr" sz="quarter" idx="12"/>
          </p:nvPr>
        </p:nvSpPr>
        <p:spPr/>
        <p:txBody>
          <a:bodyPr/>
          <a:lstStyle/>
          <a:p>
            <a:r>
              <a:rPr lang="fr-FR"/>
              <a:t>FCC week | Paris | June 2022 | S.M.Liuzzo et al.</a:t>
            </a:r>
            <a:endParaRPr lang="fr-FR" dirty="0"/>
          </a:p>
        </p:txBody>
      </p:sp>
      <p:sp>
        <p:nvSpPr>
          <p:cNvPr id="13" name="Slide Number Placeholder 12">
            <a:extLst>
              <a:ext uri="{FF2B5EF4-FFF2-40B4-BE49-F238E27FC236}">
                <a16:creationId xmlns:a16="http://schemas.microsoft.com/office/drawing/2014/main" id="{4BA958A3-EDB1-314A-BC31-CB899FF34C35}"/>
              </a:ext>
            </a:extLst>
          </p:cNvPr>
          <p:cNvSpPr>
            <a:spLocks noGrp="1"/>
          </p:cNvSpPr>
          <p:nvPr>
            <p:ph type="sldNum" sz="quarter" idx="11"/>
          </p:nvPr>
        </p:nvSpPr>
        <p:spPr/>
        <p:txBody>
          <a:bodyPr/>
          <a:lstStyle/>
          <a:p>
            <a:r>
              <a:rPr lang="fr-FR"/>
              <a:t>Page </a:t>
            </a:r>
            <a:fld id="{733122C9-A0B9-462F-8757-0847AD287B63}" type="slidenum">
              <a:rPr lang="fr-FR" smtClean="0"/>
              <a:pPr/>
              <a:t>63</a:t>
            </a:fld>
            <a:endParaRPr lang="fr-FR" dirty="0"/>
          </a:p>
        </p:txBody>
      </p:sp>
      <p:sp>
        <p:nvSpPr>
          <p:cNvPr id="15" name="TextBox 14">
            <a:extLst>
              <a:ext uri="{FF2B5EF4-FFF2-40B4-BE49-F238E27FC236}">
                <a16:creationId xmlns:a16="http://schemas.microsoft.com/office/drawing/2014/main" id="{8C712E19-866D-1D48-BFF5-493830913E8A}"/>
              </a:ext>
            </a:extLst>
          </p:cNvPr>
          <p:cNvSpPr txBox="1"/>
          <p:nvPr/>
        </p:nvSpPr>
        <p:spPr>
          <a:xfrm>
            <a:off x="5039429" y="998451"/>
            <a:ext cx="1184940"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horizontal</a:t>
            </a:r>
          </a:p>
        </p:txBody>
      </p:sp>
      <p:sp>
        <p:nvSpPr>
          <p:cNvPr id="16" name="TextBox 15">
            <a:extLst>
              <a:ext uri="{FF2B5EF4-FFF2-40B4-BE49-F238E27FC236}">
                <a16:creationId xmlns:a16="http://schemas.microsoft.com/office/drawing/2014/main" id="{D62E961F-2CA2-7E4C-82A7-6FF060B357DD}"/>
              </a:ext>
            </a:extLst>
          </p:cNvPr>
          <p:cNvSpPr txBox="1"/>
          <p:nvPr/>
        </p:nvSpPr>
        <p:spPr>
          <a:xfrm>
            <a:off x="7041321" y="998451"/>
            <a:ext cx="3095719"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Longitudinal (electrons path)</a:t>
            </a:r>
          </a:p>
        </p:txBody>
      </p:sp>
      <p:sp>
        <p:nvSpPr>
          <p:cNvPr id="17" name="TextBox 16">
            <a:extLst>
              <a:ext uri="{FF2B5EF4-FFF2-40B4-BE49-F238E27FC236}">
                <a16:creationId xmlns:a16="http://schemas.microsoft.com/office/drawing/2014/main" id="{1E01F86D-8FDE-EF4B-8605-E790CB993784}"/>
              </a:ext>
            </a:extLst>
          </p:cNvPr>
          <p:cNvSpPr txBox="1"/>
          <p:nvPr/>
        </p:nvSpPr>
        <p:spPr>
          <a:xfrm>
            <a:off x="5174081" y="5229200"/>
            <a:ext cx="915635" cy="3693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vertical</a:t>
            </a:r>
          </a:p>
        </p:txBody>
      </p:sp>
      <p:sp>
        <p:nvSpPr>
          <p:cNvPr id="19" name="TextBox 18">
            <a:extLst>
              <a:ext uri="{FF2B5EF4-FFF2-40B4-BE49-F238E27FC236}">
                <a16:creationId xmlns:a16="http://schemas.microsoft.com/office/drawing/2014/main" id="{5C13B494-FC66-B648-8707-CE56457C3E3E}"/>
              </a:ext>
            </a:extLst>
          </p:cNvPr>
          <p:cNvSpPr txBox="1"/>
          <p:nvPr/>
        </p:nvSpPr>
        <p:spPr>
          <a:xfrm>
            <a:off x="8908438" y="2810271"/>
            <a:ext cx="1992853" cy="369332"/>
          </a:xfrm>
          <a:prstGeom prst="rect">
            <a:avLst/>
          </a:prstGeom>
          <a:noFill/>
        </p:spPr>
        <p:txBody>
          <a:bodyPr wrap="none" rtlCol="0">
            <a:spAutoFit/>
          </a:bodyPr>
          <a:lstStyle/>
          <a:p>
            <a:r>
              <a:rPr lang="en-US" dirty="0" err="1"/>
              <a:t>D.Martin</a:t>
            </a:r>
            <a:r>
              <a:rPr lang="en-US" dirty="0"/>
              <a:t>, </a:t>
            </a:r>
            <a:r>
              <a:rPr lang="en-US" dirty="0" err="1"/>
              <a:t>G.Gatta</a:t>
            </a:r>
            <a:endParaRPr lang="en-US" dirty="0"/>
          </a:p>
        </p:txBody>
      </p:sp>
      <p:sp>
        <p:nvSpPr>
          <p:cNvPr id="21" name="TextBox 20">
            <a:extLst>
              <a:ext uri="{FF2B5EF4-FFF2-40B4-BE49-F238E27FC236}">
                <a16:creationId xmlns:a16="http://schemas.microsoft.com/office/drawing/2014/main" id="{135E4D13-764B-4144-BF7C-747C197987D9}"/>
              </a:ext>
            </a:extLst>
          </p:cNvPr>
          <p:cNvSpPr txBox="1"/>
          <p:nvPr/>
        </p:nvSpPr>
        <p:spPr>
          <a:xfrm>
            <a:off x="2155911" y="5548196"/>
            <a:ext cx="1992853" cy="369332"/>
          </a:xfrm>
          <a:prstGeom prst="rect">
            <a:avLst/>
          </a:prstGeom>
          <a:noFill/>
        </p:spPr>
        <p:txBody>
          <a:bodyPr wrap="none" rtlCol="0">
            <a:spAutoFit/>
          </a:bodyPr>
          <a:lstStyle/>
          <a:p>
            <a:r>
              <a:rPr lang="en-US" dirty="0" err="1"/>
              <a:t>D.Martin</a:t>
            </a:r>
            <a:r>
              <a:rPr lang="en-US" dirty="0"/>
              <a:t>, </a:t>
            </a:r>
            <a:r>
              <a:rPr lang="en-US" dirty="0" err="1"/>
              <a:t>G.Gatta</a:t>
            </a:r>
            <a:endParaRPr lang="en-US" dirty="0"/>
          </a:p>
        </p:txBody>
      </p:sp>
      <p:sp>
        <p:nvSpPr>
          <p:cNvPr id="22" name="TextBox 21">
            <a:extLst>
              <a:ext uri="{FF2B5EF4-FFF2-40B4-BE49-F238E27FC236}">
                <a16:creationId xmlns:a16="http://schemas.microsoft.com/office/drawing/2014/main" id="{48304EC2-5FB0-9A4D-98ED-24A6072254F7}"/>
              </a:ext>
            </a:extLst>
          </p:cNvPr>
          <p:cNvSpPr txBox="1"/>
          <p:nvPr/>
        </p:nvSpPr>
        <p:spPr>
          <a:xfrm>
            <a:off x="300995" y="3186877"/>
            <a:ext cx="4869090" cy="461665"/>
          </a:xfrm>
          <a:prstGeom prst="rect">
            <a:avLst/>
          </a:prstGeom>
          <a:solidFill>
            <a:schemeClr val="bg2">
              <a:lumMod val="60000"/>
              <a:lumOff val="40000"/>
            </a:schemeClr>
          </a:solidFill>
          <a:ln>
            <a:solidFill>
              <a:schemeClr val="bg2"/>
            </a:solidFill>
          </a:ln>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2400" b="1" dirty="0">
                <a:solidFill>
                  <a:schemeClr val="accent5"/>
                </a:solidFill>
              </a:rPr>
              <a:t>DATA from ALIGNMENT GROUP</a:t>
            </a:r>
          </a:p>
        </p:txBody>
      </p:sp>
      <p:sp>
        <p:nvSpPr>
          <p:cNvPr id="23" name="Right Arrow 22">
            <a:extLst>
              <a:ext uri="{FF2B5EF4-FFF2-40B4-BE49-F238E27FC236}">
                <a16:creationId xmlns:a16="http://schemas.microsoft.com/office/drawing/2014/main" id="{C709568B-3689-4E4D-81E6-BBBC665A1767}"/>
              </a:ext>
            </a:extLst>
          </p:cNvPr>
          <p:cNvSpPr/>
          <p:nvPr/>
        </p:nvSpPr>
        <p:spPr>
          <a:xfrm rot="1606458">
            <a:off x="2547999" y="1390159"/>
            <a:ext cx="1293710" cy="484632"/>
          </a:xfrm>
          <a:prstGeom prst="rightArrow">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50 cases</a:t>
            </a:r>
          </a:p>
        </p:txBody>
      </p:sp>
      <p:sp>
        <p:nvSpPr>
          <p:cNvPr id="24" name="TextBox 23">
            <a:extLst>
              <a:ext uri="{FF2B5EF4-FFF2-40B4-BE49-F238E27FC236}">
                <a16:creationId xmlns:a16="http://schemas.microsoft.com/office/drawing/2014/main" id="{867C5B5B-DB93-EE4E-9DB7-3ABDC1CFB437}"/>
              </a:ext>
            </a:extLst>
          </p:cNvPr>
          <p:cNvSpPr txBox="1"/>
          <p:nvPr/>
        </p:nvSpPr>
        <p:spPr>
          <a:xfrm>
            <a:off x="239349" y="675286"/>
            <a:ext cx="3642167"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b="1" dirty="0"/>
              <a:t>WHERE WILL THE SR BE </a:t>
            </a:r>
          </a:p>
          <a:p>
            <a:r>
              <a:rPr lang="en-US" b="1" dirty="0"/>
              <a:t>after green field installation?</a:t>
            </a:r>
          </a:p>
        </p:txBody>
      </p:sp>
    </p:spTree>
    <p:extLst>
      <p:ext uri="{BB962C8B-B14F-4D97-AF65-F5344CB8AC3E}">
        <p14:creationId xmlns:p14="http://schemas.microsoft.com/office/powerpoint/2010/main" val="175537840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a:extLst>
              <a:ext uri="{28A0092B-C50C-407E-A947-70E740481C1C}">
                <a14:useLocalDpi xmlns:a14="http://schemas.microsoft.com/office/drawing/2010/main" val="0"/>
              </a:ext>
            </a:extLst>
          </a:blip>
          <a:srcRect l="4325" t="5979" r="31888"/>
          <a:stretch/>
        </p:blipFill>
        <p:spPr>
          <a:xfrm>
            <a:off x="910838" y="1645339"/>
            <a:ext cx="6999178" cy="4613880"/>
          </a:xfrm>
          <a:prstGeom prst="rect">
            <a:avLst/>
          </a:prstGeom>
        </p:spPr>
      </p:pic>
      <p:sp>
        <p:nvSpPr>
          <p:cNvPr id="2" name="Title 1"/>
          <p:cNvSpPr>
            <a:spLocks noGrp="1"/>
          </p:cNvSpPr>
          <p:nvPr>
            <p:ph type="title"/>
          </p:nvPr>
        </p:nvSpPr>
        <p:spPr/>
        <p:txBody>
          <a:bodyPr/>
          <a:lstStyle/>
          <a:p>
            <a:r>
              <a:rPr lang="en-US" dirty="0"/>
              <a:t>Additional Random errors</a:t>
            </a:r>
            <a:endParaRPr lang="en-GB" dirty="0"/>
          </a:p>
        </p:txBody>
      </p:sp>
      <p:grpSp>
        <p:nvGrpSpPr>
          <p:cNvPr id="12" name="Group 11"/>
          <p:cNvGrpSpPr/>
          <p:nvPr/>
        </p:nvGrpSpPr>
        <p:grpSpPr>
          <a:xfrm>
            <a:off x="2453272" y="1813337"/>
            <a:ext cx="3886077" cy="3715613"/>
            <a:chOff x="1979712" y="1489348"/>
            <a:chExt cx="3238398" cy="3096344"/>
          </a:xfrm>
        </p:grpSpPr>
        <p:cxnSp>
          <p:nvCxnSpPr>
            <p:cNvPr id="8" name="Straight Connector 7"/>
            <p:cNvCxnSpPr/>
            <p:nvPr/>
          </p:nvCxnSpPr>
          <p:spPr>
            <a:xfrm>
              <a:off x="1979712" y="1489348"/>
              <a:ext cx="0" cy="309634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699792" y="4081636"/>
              <a:ext cx="2518318" cy="353943"/>
            </a:xfrm>
            <a:prstGeom prst="rect">
              <a:avLst/>
            </a:prstGeom>
            <a:noFill/>
            <a:ln>
              <a:solidFill>
                <a:schemeClr val="accent2"/>
              </a:solidFill>
              <a:prstDash val="dash"/>
            </a:ln>
          </p:spPr>
          <p:txBody>
            <a:bodyPr wrap="none" rtlCol="0">
              <a:spAutoFit/>
            </a:bodyPr>
            <a:lstStyle/>
            <a:p>
              <a:r>
                <a:rPr lang="en-US" sz="2160" dirty="0"/>
                <a:t>-10mm (-8.1mm @S3) </a:t>
              </a:r>
              <a:endParaRPr lang="en-GB" sz="2160" dirty="0"/>
            </a:p>
          </p:txBody>
        </p:sp>
        <p:cxnSp>
          <p:nvCxnSpPr>
            <p:cNvPr id="10" name="Straight Arrow Connector 9"/>
            <p:cNvCxnSpPr/>
            <p:nvPr/>
          </p:nvCxnSpPr>
          <p:spPr>
            <a:xfrm flipH="1">
              <a:off x="2029321" y="4266302"/>
              <a:ext cx="670471" cy="0"/>
            </a:xfrm>
            <a:prstGeom prst="straightConnector1">
              <a:avLst/>
            </a:prstGeom>
            <a:ln>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8010770" y="4813179"/>
            <a:ext cx="3601738" cy="523220"/>
          </a:xfrm>
          <a:prstGeom prst="rect">
            <a:avLst/>
          </a:prstGeom>
          <a:solidFill>
            <a:schemeClr val="bg1"/>
          </a:solidFill>
        </p:spPr>
        <p:txBody>
          <a:bodyPr wrap="square" rtlCol="0">
            <a:spAutoFit/>
          </a:bodyPr>
          <a:lstStyle/>
          <a:p>
            <a:r>
              <a:rPr lang="en-US" sz="1400" dirty="0"/>
              <a:t>Lifetime goes from 16.7h to about 13h with many lost seeds and increasing range.</a:t>
            </a:r>
            <a:endParaRPr lang="en-GB" sz="1400" dirty="0"/>
          </a:p>
        </p:txBody>
      </p: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t="9514"/>
          <a:stretch/>
        </p:blipFill>
        <p:spPr>
          <a:xfrm>
            <a:off x="7761936" y="2941951"/>
            <a:ext cx="3651870" cy="1799674"/>
          </a:xfrm>
          <a:prstGeom prst="rect">
            <a:avLst/>
          </a:prstGeom>
        </p:spPr>
      </p:pic>
      <p:sp>
        <p:nvSpPr>
          <p:cNvPr id="15" name="TextBox 14">
            <a:extLst>
              <a:ext uri="{FF2B5EF4-FFF2-40B4-BE49-F238E27FC236}">
                <a16:creationId xmlns:a16="http://schemas.microsoft.com/office/drawing/2014/main" id="{380CF0BC-3180-5C43-B545-9DFB94AA5E50}"/>
              </a:ext>
            </a:extLst>
          </p:cNvPr>
          <p:cNvSpPr txBox="1"/>
          <p:nvPr/>
        </p:nvSpPr>
        <p:spPr>
          <a:xfrm>
            <a:off x="8221297" y="5632697"/>
            <a:ext cx="3551354" cy="107721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sz="1600" b="1" dirty="0"/>
              <a:t>IDEAL SURVEY + RANDOM ERRORS SET IN THE LATTICE</a:t>
            </a:r>
          </a:p>
          <a:p>
            <a:r>
              <a:rPr lang="en-US" sz="1600" b="1" dirty="0"/>
              <a:t>AND TESTED FOR DA/LIFETIME AFTER CORRECTION</a:t>
            </a:r>
          </a:p>
        </p:txBody>
      </p:sp>
      <p:sp>
        <p:nvSpPr>
          <p:cNvPr id="7" name="Footer Placeholder 6">
            <a:extLst>
              <a:ext uri="{FF2B5EF4-FFF2-40B4-BE49-F238E27FC236}">
                <a16:creationId xmlns:a16="http://schemas.microsoft.com/office/drawing/2014/main" id="{F4212A8C-4E9A-0F4E-B7C5-8EE4B358F706}"/>
              </a:ext>
            </a:extLst>
          </p:cNvPr>
          <p:cNvSpPr>
            <a:spLocks noGrp="1"/>
          </p:cNvSpPr>
          <p:nvPr>
            <p:ph type="ftr" sz="quarter" idx="12"/>
          </p:nvPr>
        </p:nvSpPr>
        <p:spPr/>
        <p:txBody>
          <a:bodyPr/>
          <a:lstStyle/>
          <a:p>
            <a:r>
              <a:rPr lang="fr-FR"/>
              <a:t>FCC week | Paris | June 2022 | S.M.Liuzzo et al.</a:t>
            </a:r>
            <a:endParaRPr lang="fr-FR" dirty="0"/>
          </a:p>
        </p:txBody>
      </p:sp>
      <p:sp>
        <p:nvSpPr>
          <p:cNvPr id="11" name="Slide Number Placeholder 10">
            <a:extLst>
              <a:ext uri="{FF2B5EF4-FFF2-40B4-BE49-F238E27FC236}">
                <a16:creationId xmlns:a16="http://schemas.microsoft.com/office/drawing/2014/main" id="{C33640F0-2B0D-CE49-92D4-18FA5910410C}"/>
              </a:ext>
            </a:extLst>
          </p:cNvPr>
          <p:cNvSpPr>
            <a:spLocks noGrp="1"/>
          </p:cNvSpPr>
          <p:nvPr>
            <p:ph type="sldNum" sz="quarter" idx="11"/>
          </p:nvPr>
        </p:nvSpPr>
        <p:spPr/>
        <p:txBody>
          <a:bodyPr/>
          <a:lstStyle/>
          <a:p>
            <a:r>
              <a:rPr lang="fr-FR"/>
              <a:t>Page </a:t>
            </a:r>
            <a:fld id="{733122C9-A0B9-462F-8757-0847AD287B63}" type="slidenum">
              <a:rPr lang="fr-FR" smtClean="0"/>
              <a:pPr/>
              <a:t>64</a:t>
            </a:fld>
            <a:endParaRPr lang="fr-FR" dirty="0"/>
          </a:p>
        </p:txBody>
      </p:sp>
      <p:sp>
        <p:nvSpPr>
          <p:cNvPr id="18" name="TextBox 17">
            <a:extLst>
              <a:ext uri="{FF2B5EF4-FFF2-40B4-BE49-F238E27FC236}">
                <a16:creationId xmlns:a16="http://schemas.microsoft.com/office/drawing/2014/main" id="{B5A699AB-DE8D-B641-9390-6983CF49B60E}"/>
              </a:ext>
            </a:extLst>
          </p:cNvPr>
          <p:cNvSpPr txBox="1"/>
          <p:nvPr/>
        </p:nvSpPr>
        <p:spPr>
          <a:xfrm>
            <a:off x="3274768" y="4493974"/>
            <a:ext cx="1103700" cy="369332"/>
          </a:xfrm>
          <a:prstGeom prst="rect">
            <a:avLst/>
          </a:prstGeom>
          <a:noFill/>
        </p:spPr>
        <p:txBody>
          <a:bodyPr wrap="none" rtlCol="0">
            <a:spAutoFit/>
          </a:bodyPr>
          <a:lstStyle/>
          <a:p>
            <a:r>
              <a:rPr lang="en-US" dirty="0"/>
              <a:t>TARGET</a:t>
            </a:r>
          </a:p>
        </p:txBody>
      </p:sp>
      <p:sp>
        <p:nvSpPr>
          <p:cNvPr id="19" name="Right Arrow 18">
            <a:extLst>
              <a:ext uri="{FF2B5EF4-FFF2-40B4-BE49-F238E27FC236}">
                <a16:creationId xmlns:a16="http://schemas.microsoft.com/office/drawing/2014/main" id="{99C25819-D114-9046-BED4-1AB447F31CB5}"/>
              </a:ext>
            </a:extLst>
          </p:cNvPr>
          <p:cNvSpPr/>
          <p:nvPr/>
        </p:nvSpPr>
        <p:spPr>
          <a:xfrm rot="2736935">
            <a:off x="2601880" y="2651399"/>
            <a:ext cx="1679698" cy="1213589"/>
          </a:xfrm>
          <a:prstGeom prst="rightArrow">
            <a:avLst>
              <a:gd name="adj1" fmla="val 45753"/>
              <a:gd name="adj2" fmla="val 53018"/>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Increasing errors</a:t>
            </a:r>
          </a:p>
        </p:txBody>
      </p:sp>
      <p:sp>
        <p:nvSpPr>
          <p:cNvPr id="20" name="Rectangle 19">
            <a:extLst>
              <a:ext uri="{FF2B5EF4-FFF2-40B4-BE49-F238E27FC236}">
                <a16:creationId xmlns:a16="http://schemas.microsoft.com/office/drawing/2014/main" id="{D40274C7-9B0B-BB43-A359-1A96E7556024}"/>
              </a:ext>
            </a:extLst>
          </p:cNvPr>
          <p:cNvSpPr/>
          <p:nvPr/>
        </p:nvSpPr>
        <p:spPr>
          <a:xfrm>
            <a:off x="1775520" y="716574"/>
            <a:ext cx="6763913" cy="677108"/>
          </a:xfrm>
          <a:prstGeom prst="rect">
            <a:avLst/>
          </a:prstGeom>
        </p:spPr>
        <p:txBody>
          <a:bodyPr wrap="square">
            <a:spAutoFit/>
          </a:bodyPr>
          <a:lstStyle/>
          <a:p>
            <a:r>
              <a:rPr lang="en-US" dirty="0"/>
              <a:t>Additional random errors are still required to describe the error on the position of the </a:t>
            </a:r>
            <a:r>
              <a:rPr lang="en-US" sz="2000" b="1" dirty="0">
                <a:solidFill>
                  <a:schemeClr val="accent1"/>
                </a:solidFill>
              </a:rPr>
              <a:t>magnetic centers</a:t>
            </a:r>
            <a:r>
              <a:rPr lang="en-US" sz="2000" dirty="0">
                <a:solidFill>
                  <a:schemeClr val="accent1"/>
                </a:solidFill>
              </a:rPr>
              <a:t> </a:t>
            </a:r>
            <a:r>
              <a:rPr lang="en-US" dirty="0"/>
              <a:t>of the magnets.</a:t>
            </a:r>
            <a:endParaRPr lang="en-GB" dirty="0"/>
          </a:p>
        </p:txBody>
      </p:sp>
      <p:sp>
        <p:nvSpPr>
          <p:cNvPr id="17" name="Right Arrow 16">
            <a:extLst>
              <a:ext uri="{FF2B5EF4-FFF2-40B4-BE49-F238E27FC236}">
                <a16:creationId xmlns:a16="http://schemas.microsoft.com/office/drawing/2014/main" id="{42828055-767C-864C-980D-12B5C772311F}"/>
              </a:ext>
            </a:extLst>
          </p:cNvPr>
          <p:cNvSpPr/>
          <p:nvPr/>
        </p:nvSpPr>
        <p:spPr>
          <a:xfrm rot="2736935">
            <a:off x="2298664" y="2523891"/>
            <a:ext cx="2036534" cy="1213589"/>
          </a:xfrm>
          <a:prstGeom prst="rightArrow">
            <a:avLst>
              <a:gd name="adj1" fmla="val 45753"/>
              <a:gd name="adj2" fmla="val 53018"/>
            </a:avLst>
          </a:prstGeom>
          <a:ln/>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Increasing random errors</a:t>
            </a:r>
          </a:p>
        </p:txBody>
      </p:sp>
      <p:grpSp>
        <p:nvGrpSpPr>
          <p:cNvPr id="22" name="Group 21">
            <a:extLst>
              <a:ext uri="{FF2B5EF4-FFF2-40B4-BE49-F238E27FC236}">
                <a16:creationId xmlns:a16="http://schemas.microsoft.com/office/drawing/2014/main" id="{173DB62A-0975-5242-903B-7CF43089AA7B}"/>
              </a:ext>
            </a:extLst>
          </p:cNvPr>
          <p:cNvGrpSpPr/>
          <p:nvPr/>
        </p:nvGrpSpPr>
        <p:grpSpPr>
          <a:xfrm>
            <a:off x="7620156" y="1045622"/>
            <a:ext cx="3935431" cy="1841766"/>
            <a:chOff x="727200" y="802062"/>
            <a:chExt cx="8236800" cy="3854788"/>
          </a:xfrm>
        </p:grpSpPr>
        <p:pic>
          <p:nvPicPr>
            <p:cNvPr id="23" name="Picture 22">
              <a:extLst>
                <a:ext uri="{FF2B5EF4-FFF2-40B4-BE49-F238E27FC236}">
                  <a16:creationId xmlns:a16="http://schemas.microsoft.com/office/drawing/2014/main" id="{CDD08019-C069-A740-BFA5-C91A7165B5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200" y="802062"/>
              <a:ext cx="8236800" cy="3854788"/>
            </a:xfrm>
            <a:prstGeom prst="rect">
              <a:avLst/>
            </a:prstGeom>
          </p:spPr>
        </p:pic>
        <p:sp>
          <p:nvSpPr>
            <p:cNvPr id="24" name="TextBox 23">
              <a:extLst>
                <a:ext uri="{FF2B5EF4-FFF2-40B4-BE49-F238E27FC236}">
                  <a16:creationId xmlns:a16="http://schemas.microsoft.com/office/drawing/2014/main" id="{16D90A2B-5CAE-4B47-9594-6C03A4D6C94B}"/>
                </a:ext>
              </a:extLst>
            </p:cNvPr>
            <p:cNvSpPr txBox="1"/>
            <p:nvPr/>
          </p:nvSpPr>
          <p:spPr>
            <a:xfrm>
              <a:off x="3851920" y="2281436"/>
              <a:ext cx="784403" cy="292387"/>
            </a:xfrm>
            <a:prstGeom prst="rect">
              <a:avLst/>
            </a:prstGeom>
            <a:noFill/>
          </p:spPr>
          <p:txBody>
            <a:bodyPr wrap="none" rtlCol="0">
              <a:spAutoFit/>
            </a:bodyPr>
            <a:lstStyle/>
            <a:p>
              <a:r>
                <a:rPr lang="en-US" sz="1680" dirty="0">
                  <a:solidFill>
                    <a:srgbClr val="C00000"/>
                  </a:solidFill>
                </a:rPr>
                <a:t>nominal</a:t>
              </a:r>
              <a:endParaRPr lang="en-GB" sz="1680" dirty="0">
                <a:solidFill>
                  <a:srgbClr val="C00000"/>
                </a:solidFill>
              </a:endParaRPr>
            </a:p>
          </p:txBody>
        </p:sp>
        <p:sp>
          <p:nvSpPr>
            <p:cNvPr id="25" name="TextBox 24">
              <a:extLst>
                <a:ext uri="{FF2B5EF4-FFF2-40B4-BE49-F238E27FC236}">
                  <a16:creationId xmlns:a16="http://schemas.microsoft.com/office/drawing/2014/main" id="{1586BBF8-75D8-7F48-AED1-A791F8DCB8BB}"/>
                </a:ext>
              </a:extLst>
            </p:cNvPr>
            <p:cNvSpPr txBox="1"/>
            <p:nvPr/>
          </p:nvSpPr>
          <p:spPr>
            <a:xfrm>
              <a:off x="3200123" y="2929508"/>
              <a:ext cx="713604" cy="292387"/>
            </a:xfrm>
            <a:prstGeom prst="rect">
              <a:avLst/>
            </a:prstGeom>
            <a:noFill/>
          </p:spPr>
          <p:txBody>
            <a:bodyPr wrap="none" rtlCol="0">
              <a:spAutoFit/>
            </a:bodyPr>
            <a:lstStyle/>
            <a:p>
              <a:r>
                <a:rPr lang="en-US" sz="1680" dirty="0">
                  <a:solidFill>
                    <a:schemeClr val="accent1"/>
                  </a:solidFill>
                </a:rPr>
                <a:t>current</a:t>
              </a:r>
              <a:endParaRPr lang="en-GB" sz="1680" dirty="0">
                <a:solidFill>
                  <a:schemeClr val="accent1"/>
                </a:solidFill>
              </a:endParaRPr>
            </a:p>
          </p:txBody>
        </p:sp>
      </p:grpSp>
      <p:cxnSp>
        <p:nvCxnSpPr>
          <p:cNvPr id="26" name="Straight Arrow Connector 25">
            <a:extLst>
              <a:ext uri="{FF2B5EF4-FFF2-40B4-BE49-F238E27FC236}">
                <a16:creationId xmlns:a16="http://schemas.microsoft.com/office/drawing/2014/main" id="{42A35BCE-8592-4142-92BD-591A65889ECE}"/>
              </a:ext>
            </a:extLst>
          </p:cNvPr>
          <p:cNvCxnSpPr>
            <a:cxnSpLocks/>
          </p:cNvCxnSpPr>
          <p:nvPr/>
        </p:nvCxnSpPr>
        <p:spPr>
          <a:xfrm flipV="1">
            <a:off x="6557088" y="1805231"/>
            <a:ext cx="1644138" cy="244707"/>
          </a:xfrm>
          <a:prstGeom prst="straightConnector1">
            <a:avLst/>
          </a:prstGeom>
          <a:ln>
            <a:solidFill>
              <a:srgbClr val="C00000"/>
            </a:solidFill>
            <a:tailEnd type="triangle"/>
          </a:ln>
        </p:spPr>
        <p:style>
          <a:lnRef idx="2">
            <a:schemeClr val="accent1"/>
          </a:lnRef>
          <a:fillRef idx="1">
            <a:schemeClr val="lt1"/>
          </a:fillRef>
          <a:effectRef idx="0">
            <a:schemeClr val="accent1"/>
          </a:effectRef>
          <a:fontRef idx="minor">
            <a:schemeClr val="dk1"/>
          </a:fontRef>
        </p:style>
      </p:cxnSp>
      <p:sp>
        <p:nvSpPr>
          <p:cNvPr id="27" name="TextBox 26">
            <a:extLst>
              <a:ext uri="{FF2B5EF4-FFF2-40B4-BE49-F238E27FC236}">
                <a16:creationId xmlns:a16="http://schemas.microsoft.com/office/drawing/2014/main" id="{24969DC3-A1BB-0148-923A-6FB970916755}"/>
              </a:ext>
            </a:extLst>
          </p:cNvPr>
          <p:cNvSpPr txBox="1"/>
          <p:nvPr/>
        </p:nvSpPr>
        <p:spPr>
          <a:xfrm rot="21058388">
            <a:off x="6326719" y="1459169"/>
            <a:ext cx="1903085" cy="369332"/>
          </a:xfrm>
          <a:prstGeom prst="rect">
            <a:avLst/>
          </a:prstGeom>
          <a:ln>
            <a:solidFill>
              <a:srgbClr val="C00000"/>
            </a:solid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n-US" dirty="0"/>
              <a:t>On the red curve</a:t>
            </a:r>
          </a:p>
        </p:txBody>
      </p:sp>
    </p:spTree>
    <p:extLst>
      <p:ext uri="{BB962C8B-B14F-4D97-AF65-F5344CB8AC3E}">
        <p14:creationId xmlns:p14="http://schemas.microsoft.com/office/powerpoint/2010/main" val="168716379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2506058-3445-AE49-8D2A-E47C8981C577}"/>
              </a:ext>
            </a:extLst>
          </p:cNvPr>
          <p:cNvSpPr>
            <a:spLocks noGrp="1"/>
          </p:cNvSpPr>
          <p:nvPr>
            <p:ph type="sldNum" sz="quarter" idx="11"/>
          </p:nvPr>
        </p:nvSpPr>
        <p:spPr/>
        <p:txBody>
          <a:bodyPr/>
          <a:lstStyle/>
          <a:p>
            <a:r>
              <a:rPr lang="fr-FR"/>
              <a:t>Page </a:t>
            </a:r>
            <a:fld id="{733122C9-A0B9-462F-8757-0847AD287B63}" type="slidenum">
              <a:rPr lang="fr-FR" smtClean="0"/>
              <a:pPr/>
              <a:t>65</a:t>
            </a:fld>
            <a:endParaRPr lang="fr-FR" dirty="0"/>
          </a:p>
        </p:txBody>
      </p:sp>
      <p:sp>
        <p:nvSpPr>
          <p:cNvPr id="5" name="Footer Placeholder 4">
            <a:extLst>
              <a:ext uri="{FF2B5EF4-FFF2-40B4-BE49-F238E27FC236}">
                <a16:creationId xmlns:a16="http://schemas.microsoft.com/office/drawing/2014/main" id="{490BB65B-5930-CA4C-8047-A7BCB7AB6A16}"/>
              </a:ext>
            </a:extLst>
          </p:cNvPr>
          <p:cNvSpPr>
            <a:spLocks noGrp="1"/>
          </p:cNvSpPr>
          <p:nvPr>
            <p:ph type="ftr" sz="quarter" idx="12"/>
          </p:nvPr>
        </p:nvSpPr>
        <p:spPr/>
        <p:txBody>
          <a:bodyPr/>
          <a:lstStyle/>
          <a:p>
            <a:r>
              <a:rPr lang="fr-FR"/>
              <a:t>FCC week | Paris | June 2022 | S.M.Liuzzo et al.</a:t>
            </a:r>
            <a:endParaRPr lang="fr-FR" dirty="0"/>
          </a:p>
        </p:txBody>
      </p:sp>
      <p:pic>
        <p:nvPicPr>
          <p:cNvPr id="6" name="Picture 5" descr="XraybeamSurv60mESRFvsS28A.pdf">
            <a:extLst>
              <a:ext uri="{FF2B5EF4-FFF2-40B4-BE49-F238E27FC236}">
                <a16:creationId xmlns:a16="http://schemas.microsoft.com/office/drawing/2014/main" id="{1C1E1259-610C-4645-B5A4-1A63BBE3F8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144" y="750303"/>
            <a:ext cx="4752628" cy="4373884"/>
          </a:xfrm>
          <a:prstGeom prst="rect">
            <a:avLst/>
          </a:prstGeom>
        </p:spPr>
      </p:pic>
      <p:sp>
        <p:nvSpPr>
          <p:cNvPr id="7" name="Title 7">
            <a:extLst>
              <a:ext uri="{FF2B5EF4-FFF2-40B4-BE49-F238E27FC236}">
                <a16:creationId xmlns:a16="http://schemas.microsoft.com/office/drawing/2014/main" id="{8D48C923-2B68-1549-A5B1-B87C3EEB84EA}"/>
              </a:ext>
            </a:extLst>
          </p:cNvPr>
          <p:cNvSpPr txBox="1">
            <a:spLocks/>
          </p:cNvSpPr>
          <p:nvPr/>
        </p:nvSpPr>
        <p:spPr bwMode="gray">
          <a:xfrm>
            <a:off x="959429" y="131117"/>
            <a:ext cx="10982400" cy="496800"/>
          </a:xfrm>
          <a:prstGeom prst="rect">
            <a:avLst/>
          </a:prstGeom>
          <a:solidFill>
            <a:schemeClr val="accent1"/>
          </a:solidFill>
        </p:spPr>
        <p:txBody>
          <a:bodyPr vert="horz" lIns="72000" tIns="0" rIns="72000" bIns="0" rtlCol="0" anchor="ctr" anchorCtr="0">
            <a:noAutofit/>
          </a:bodyPr>
          <a:lstStyle>
            <a:lvl1pPr algn="l" defTabSz="914400" rtl="0" eaLnBrk="1" latinLnBrk="0" hangingPunct="1">
              <a:spcBef>
                <a:spcPct val="0"/>
              </a:spcBef>
              <a:buNone/>
              <a:defRPr sz="1600" b="1" kern="1200" cap="all" baseline="0">
                <a:solidFill>
                  <a:schemeClr val="bg1"/>
                </a:solidFill>
                <a:latin typeface="+mj-lt"/>
                <a:ea typeface="+mj-ea"/>
                <a:cs typeface="+mj-cs"/>
              </a:defRPr>
            </a:lvl1pPr>
          </a:lstStyle>
          <a:p>
            <a:r>
              <a:rPr lang="en-US" dirty="0"/>
              <a:t>X-ray beam position at ID (60 meters) : decision to place the new SR where the old was.</a:t>
            </a:r>
            <a:endParaRPr lang="en-GB" dirty="0"/>
          </a:p>
        </p:txBody>
      </p:sp>
      <p:sp>
        <p:nvSpPr>
          <p:cNvPr id="8" name="TextBox 7">
            <a:extLst>
              <a:ext uri="{FF2B5EF4-FFF2-40B4-BE49-F238E27FC236}">
                <a16:creationId xmlns:a16="http://schemas.microsoft.com/office/drawing/2014/main" id="{0C4EA092-6886-9D48-838A-C0D0C936A81C}"/>
              </a:ext>
            </a:extLst>
          </p:cNvPr>
          <p:cNvSpPr txBox="1"/>
          <p:nvPr/>
        </p:nvSpPr>
        <p:spPr>
          <a:xfrm>
            <a:off x="5923054" y="856796"/>
            <a:ext cx="5443219" cy="2160591"/>
          </a:xfrm>
          <a:prstGeom prst="rect">
            <a:avLst/>
          </a:prstGeom>
          <a:noFill/>
        </p:spPr>
        <p:txBody>
          <a:bodyPr wrap="square" rtlCol="0">
            <a:spAutoFit/>
          </a:bodyPr>
          <a:lstStyle/>
          <a:p>
            <a:r>
              <a:rPr lang="en-US" sz="1680" dirty="0"/>
              <a:t>All ID  are assumed to be at 60m from the source.</a:t>
            </a:r>
          </a:p>
          <a:p>
            <a:endParaRPr lang="en-US" sz="1680" dirty="0"/>
          </a:p>
          <a:p>
            <a:r>
              <a:rPr lang="en-US" sz="1680" dirty="0"/>
              <a:t>The position of the beam after 60m is very similar for ESRF and S28A considering the current survey measurement.</a:t>
            </a:r>
          </a:p>
          <a:p>
            <a:endParaRPr lang="en-US" sz="1680" dirty="0"/>
          </a:p>
          <a:p>
            <a:r>
              <a:rPr lang="en-US" sz="1680" dirty="0"/>
              <a:t>The position if the ring was aligned on the reference circumference would be about (0,0) for al ID.</a:t>
            </a:r>
          </a:p>
        </p:txBody>
      </p:sp>
      <p:sp>
        <p:nvSpPr>
          <p:cNvPr id="9" name="TextBox 8">
            <a:extLst>
              <a:ext uri="{FF2B5EF4-FFF2-40B4-BE49-F238E27FC236}">
                <a16:creationId xmlns:a16="http://schemas.microsoft.com/office/drawing/2014/main" id="{0F2A4372-B18B-AB43-B8E4-95FECFB524D2}"/>
              </a:ext>
            </a:extLst>
          </p:cNvPr>
          <p:cNvSpPr txBox="1"/>
          <p:nvPr/>
        </p:nvSpPr>
        <p:spPr>
          <a:xfrm>
            <a:off x="1847735" y="5185806"/>
            <a:ext cx="1306013" cy="110799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320" dirty="0"/>
              <a:t>Current (simulated) position of the X-ray at the </a:t>
            </a:r>
            <a:r>
              <a:rPr lang="en-US" sz="1320" dirty="0" err="1"/>
              <a:t>beamline</a:t>
            </a:r>
            <a:endParaRPr lang="en-GB" sz="1320" dirty="0"/>
          </a:p>
        </p:txBody>
      </p:sp>
      <p:cxnSp>
        <p:nvCxnSpPr>
          <p:cNvPr id="10" name="Straight Arrow Connector 9">
            <a:extLst>
              <a:ext uri="{FF2B5EF4-FFF2-40B4-BE49-F238E27FC236}">
                <a16:creationId xmlns:a16="http://schemas.microsoft.com/office/drawing/2014/main" id="{111864FE-3E53-AB46-8507-45B881EC6D7D}"/>
              </a:ext>
            </a:extLst>
          </p:cNvPr>
          <p:cNvCxnSpPr/>
          <p:nvPr/>
        </p:nvCxnSpPr>
        <p:spPr>
          <a:xfrm flipV="1">
            <a:off x="3138667" y="3083363"/>
            <a:ext cx="1125589" cy="2102443"/>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cxnSp>
        <p:nvCxnSpPr>
          <p:cNvPr id="11" name="Straight Arrow Connector 10">
            <a:extLst>
              <a:ext uri="{FF2B5EF4-FFF2-40B4-BE49-F238E27FC236}">
                <a16:creationId xmlns:a16="http://schemas.microsoft.com/office/drawing/2014/main" id="{B5D2B5CE-A5E6-3146-98F7-4E8B406F2E75}"/>
              </a:ext>
            </a:extLst>
          </p:cNvPr>
          <p:cNvCxnSpPr/>
          <p:nvPr/>
        </p:nvCxnSpPr>
        <p:spPr>
          <a:xfrm flipV="1">
            <a:off x="3138667" y="2985325"/>
            <a:ext cx="590581" cy="2200482"/>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sp>
        <p:nvSpPr>
          <p:cNvPr id="12" name="TextBox 11">
            <a:extLst>
              <a:ext uri="{FF2B5EF4-FFF2-40B4-BE49-F238E27FC236}">
                <a16:creationId xmlns:a16="http://schemas.microsoft.com/office/drawing/2014/main" id="{D046B86C-C011-F64A-B751-EEAF013941FF}"/>
              </a:ext>
            </a:extLst>
          </p:cNvPr>
          <p:cNvSpPr txBox="1"/>
          <p:nvPr/>
        </p:nvSpPr>
        <p:spPr>
          <a:xfrm>
            <a:off x="4389106" y="5227521"/>
            <a:ext cx="1306013" cy="1107996"/>
          </a:xfrm>
          <a:prstGeom prst="rect">
            <a:avLst/>
          </a:prstGeom>
          <a:ln>
            <a:solidFill>
              <a:srgbClr val="C0000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320" dirty="0"/>
              <a:t>position of the X-ray at the </a:t>
            </a:r>
            <a:r>
              <a:rPr lang="en-US" sz="1320" dirty="0" err="1"/>
              <a:t>beamline</a:t>
            </a:r>
            <a:r>
              <a:rPr lang="en-US" sz="1320" dirty="0"/>
              <a:t> for S28A on the same survey</a:t>
            </a:r>
            <a:endParaRPr lang="en-GB" sz="1320" dirty="0"/>
          </a:p>
        </p:txBody>
      </p:sp>
      <p:cxnSp>
        <p:nvCxnSpPr>
          <p:cNvPr id="13" name="Straight Arrow Connector 12">
            <a:extLst>
              <a:ext uri="{FF2B5EF4-FFF2-40B4-BE49-F238E27FC236}">
                <a16:creationId xmlns:a16="http://schemas.microsoft.com/office/drawing/2014/main" id="{D6DFCC44-425C-C64A-AB05-DFA18C2280FD}"/>
              </a:ext>
            </a:extLst>
          </p:cNvPr>
          <p:cNvCxnSpPr/>
          <p:nvPr/>
        </p:nvCxnSpPr>
        <p:spPr>
          <a:xfrm flipH="1" flipV="1">
            <a:off x="4194989" y="3774640"/>
            <a:ext cx="204595" cy="1448647"/>
          </a:xfrm>
          <a:prstGeom prst="straightConnector1">
            <a:avLst/>
          </a:prstGeom>
          <a:ln>
            <a:solidFill>
              <a:srgbClr val="C00000"/>
            </a:solidFill>
            <a:tailEnd type="triangle"/>
          </a:ln>
        </p:spPr>
        <p:style>
          <a:lnRef idx="2">
            <a:schemeClr val="dk1"/>
          </a:lnRef>
          <a:fillRef idx="1">
            <a:schemeClr val="lt1"/>
          </a:fillRef>
          <a:effectRef idx="0">
            <a:schemeClr val="dk1"/>
          </a:effectRef>
          <a:fontRef idx="minor">
            <a:schemeClr val="dk1"/>
          </a:fontRef>
        </p:style>
      </p:cxnSp>
      <p:cxnSp>
        <p:nvCxnSpPr>
          <p:cNvPr id="14" name="Straight Arrow Connector 13">
            <a:extLst>
              <a:ext uri="{FF2B5EF4-FFF2-40B4-BE49-F238E27FC236}">
                <a16:creationId xmlns:a16="http://schemas.microsoft.com/office/drawing/2014/main" id="{C61A5F6C-FB84-0D4C-9A42-753AF2965764}"/>
              </a:ext>
            </a:extLst>
          </p:cNvPr>
          <p:cNvCxnSpPr/>
          <p:nvPr/>
        </p:nvCxnSpPr>
        <p:spPr>
          <a:xfrm flipV="1">
            <a:off x="4395196" y="4120277"/>
            <a:ext cx="404660" cy="1105128"/>
          </a:xfrm>
          <a:prstGeom prst="straightConnector1">
            <a:avLst/>
          </a:prstGeom>
          <a:ln>
            <a:solidFill>
              <a:srgbClr val="C00000"/>
            </a:solidFill>
            <a:tailEnd type="triangle"/>
          </a:ln>
        </p:spPr>
        <p:style>
          <a:lnRef idx="2">
            <a:schemeClr val="dk1"/>
          </a:lnRef>
          <a:fillRef idx="1">
            <a:schemeClr val="lt1"/>
          </a:fillRef>
          <a:effectRef idx="0">
            <a:schemeClr val="dk1"/>
          </a:effectRef>
          <a:fontRef idx="minor">
            <a:schemeClr val="dk1"/>
          </a:fontRef>
        </p:style>
      </p:cxnSp>
      <p:graphicFrame>
        <p:nvGraphicFramePr>
          <p:cNvPr id="15" name="Object 14">
            <a:extLst>
              <a:ext uri="{FF2B5EF4-FFF2-40B4-BE49-F238E27FC236}">
                <a16:creationId xmlns:a16="http://schemas.microsoft.com/office/drawing/2014/main" id="{3F92576E-6677-3B4C-860E-DF871BFCE4EB}"/>
              </a:ext>
            </a:extLst>
          </p:cNvPr>
          <p:cNvGraphicFramePr>
            <a:graphicFrameLocks noChangeAspect="1"/>
          </p:cNvGraphicFramePr>
          <p:nvPr>
            <p:extLst/>
          </p:nvPr>
        </p:nvGraphicFramePr>
        <p:xfrm>
          <a:off x="5923054" y="3220966"/>
          <a:ext cx="5441852" cy="2886732"/>
        </p:xfrm>
        <a:graphic>
          <a:graphicData uri="http://schemas.openxmlformats.org/presentationml/2006/ole">
            <mc:AlternateContent xmlns:mc="http://schemas.openxmlformats.org/markup-compatibility/2006">
              <mc:Choice xmlns:v="urn:schemas-microsoft-com:vml" Requires="v">
                <p:oleObj spid="_x0000_s12304" name="Acrobat Document" r:id="rId4" imgW="12884040" imgH="6832440" progId="AcroExch.Document.11">
                  <p:embed/>
                </p:oleObj>
              </mc:Choice>
              <mc:Fallback>
                <p:oleObj name="Acrobat Document" r:id="rId4" imgW="12884040" imgH="6832440" progId="AcroExch.Document.11">
                  <p:embed/>
                  <p:pic>
                    <p:nvPicPr>
                      <p:cNvPr id="15" name="Object 14">
                        <a:extLst>
                          <a:ext uri="{FF2B5EF4-FFF2-40B4-BE49-F238E27FC236}">
                            <a16:creationId xmlns:a16="http://schemas.microsoft.com/office/drawing/2014/main" id="{3F92576E-6677-3B4C-860E-DF871BFCE4EB}"/>
                          </a:ext>
                        </a:extLst>
                      </p:cNvPr>
                      <p:cNvPicPr/>
                      <p:nvPr/>
                    </p:nvPicPr>
                    <p:blipFill>
                      <a:blip r:embed="rId5"/>
                      <a:stretch>
                        <a:fillRect/>
                      </a:stretch>
                    </p:blipFill>
                    <p:spPr>
                      <a:xfrm>
                        <a:off x="5923054" y="3220966"/>
                        <a:ext cx="5441852" cy="288673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6DF2D32A-1D2B-F046-BB3D-7F56AB8D8320}"/>
              </a:ext>
            </a:extLst>
          </p:cNvPr>
          <p:cNvSpPr txBox="1"/>
          <p:nvPr/>
        </p:nvSpPr>
        <p:spPr>
          <a:xfrm>
            <a:off x="9768408" y="6220262"/>
            <a:ext cx="1757789" cy="369332"/>
          </a:xfrm>
          <a:prstGeom prst="rect">
            <a:avLst/>
          </a:prstGeom>
          <a:noFill/>
        </p:spPr>
        <p:txBody>
          <a:bodyPr wrap="none" rtlCol="0">
            <a:spAutoFit/>
          </a:bodyPr>
          <a:lstStyle/>
          <a:p>
            <a:r>
              <a:rPr lang="en-US" dirty="0"/>
              <a:t>4</a:t>
            </a:r>
            <a:r>
              <a:rPr lang="en-US" baseline="30000" dirty="0"/>
              <a:t>TH</a:t>
            </a:r>
            <a:r>
              <a:rPr lang="en-US" dirty="0"/>
              <a:t> APAC 2014</a:t>
            </a:r>
          </a:p>
        </p:txBody>
      </p:sp>
      <p:grpSp>
        <p:nvGrpSpPr>
          <p:cNvPr id="16" name="Group 15">
            <a:extLst>
              <a:ext uri="{FF2B5EF4-FFF2-40B4-BE49-F238E27FC236}">
                <a16:creationId xmlns:a16="http://schemas.microsoft.com/office/drawing/2014/main" id="{1842109F-2D6B-E445-B40D-70559AE3114C}"/>
              </a:ext>
            </a:extLst>
          </p:cNvPr>
          <p:cNvGrpSpPr/>
          <p:nvPr/>
        </p:nvGrpSpPr>
        <p:grpSpPr>
          <a:xfrm>
            <a:off x="2207568" y="1421024"/>
            <a:ext cx="1622942" cy="729589"/>
            <a:chOff x="727200" y="802062"/>
            <a:chExt cx="8236800" cy="3854788"/>
          </a:xfrm>
        </p:grpSpPr>
        <p:pic>
          <p:nvPicPr>
            <p:cNvPr id="17" name="Picture 16">
              <a:extLst>
                <a:ext uri="{FF2B5EF4-FFF2-40B4-BE49-F238E27FC236}">
                  <a16:creationId xmlns:a16="http://schemas.microsoft.com/office/drawing/2014/main" id="{7F648F38-60F2-E54B-8B39-8FA5403658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7200" y="802062"/>
              <a:ext cx="8236800" cy="3854788"/>
            </a:xfrm>
            <a:prstGeom prst="rect">
              <a:avLst/>
            </a:prstGeom>
          </p:spPr>
        </p:pic>
        <p:sp>
          <p:nvSpPr>
            <p:cNvPr id="19" name="TextBox 18">
              <a:extLst>
                <a:ext uri="{FF2B5EF4-FFF2-40B4-BE49-F238E27FC236}">
                  <a16:creationId xmlns:a16="http://schemas.microsoft.com/office/drawing/2014/main" id="{47B49454-DB15-0346-989E-CE251B202803}"/>
                </a:ext>
              </a:extLst>
            </p:cNvPr>
            <p:cNvSpPr txBox="1"/>
            <p:nvPr/>
          </p:nvSpPr>
          <p:spPr>
            <a:xfrm>
              <a:off x="3851921" y="2281438"/>
              <a:ext cx="2320272" cy="1463526"/>
            </a:xfrm>
            <a:prstGeom prst="rect">
              <a:avLst/>
            </a:prstGeom>
            <a:noFill/>
          </p:spPr>
          <p:txBody>
            <a:bodyPr wrap="none" rtlCol="0">
              <a:spAutoFit/>
            </a:bodyPr>
            <a:lstStyle/>
            <a:p>
              <a:r>
                <a:rPr lang="en-US" sz="1200" dirty="0">
                  <a:solidFill>
                    <a:srgbClr val="C00000"/>
                  </a:solidFill>
                </a:rPr>
                <a:t>S28</a:t>
              </a:r>
              <a:endParaRPr lang="en-GB" sz="1200" dirty="0">
                <a:solidFill>
                  <a:srgbClr val="C00000"/>
                </a:solidFill>
              </a:endParaRPr>
            </a:p>
          </p:txBody>
        </p:sp>
        <p:sp>
          <p:nvSpPr>
            <p:cNvPr id="20" name="TextBox 19">
              <a:extLst>
                <a:ext uri="{FF2B5EF4-FFF2-40B4-BE49-F238E27FC236}">
                  <a16:creationId xmlns:a16="http://schemas.microsoft.com/office/drawing/2014/main" id="{11635CAC-42A2-434D-8F6E-7D87A2CD2A08}"/>
                </a:ext>
              </a:extLst>
            </p:cNvPr>
            <p:cNvSpPr txBox="1"/>
            <p:nvPr/>
          </p:nvSpPr>
          <p:spPr>
            <a:xfrm>
              <a:off x="3200125" y="2929508"/>
              <a:ext cx="3019938" cy="1463526"/>
            </a:xfrm>
            <a:prstGeom prst="rect">
              <a:avLst/>
            </a:prstGeom>
            <a:noFill/>
          </p:spPr>
          <p:txBody>
            <a:bodyPr wrap="none" rtlCol="0">
              <a:spAutoFit/>
            </a:bodyPr>
            <a:lstStyle/>
            <a:p>
              <a:r>
                <a:rPr lang="en-US" sz="1200" dirty="0">
                  <a:solidFill>
                    <a:schemeClr val="accent1"/>
                  </a:solidFill>
                </a:rPr>
                <a:t>ESRF</a:t>
              </a:r>
              <a:endParaRPr lang="en-GB" sz="1200" dirty="0">
                <a:solidFill>
                  <a:schemeClr val="accent1"/>
                </a:solidFill>
              </a:endParaRPr>
            </a:p>
          </p:txBody>
        </p:sp>
      </p:grpSp>
      <p:sp>
        <p:nvSpPr>
          <p:cNvPr id="2" name="Oval 1">
            <a:extLst>
              <a:ext uri="{FF2B5EF4-FFF2-40B4-BE49-F238E27FC236}">
                <a16:creationId xmlns:a16="http://schemas.microsoft.com/office/drawing/2014/main" id="{D77D9972-7C04-E945-8B27-E6831BF73685}"/>
              </a:ext>
            </a:extLst>
          </p:cNvPr>
          <p:cNvSpPr/>
          <p:nvPr/>
        </p:nvSpPr>
        <p:spPr>
          <a:xfrm>
            <a:off x="3791744" y="2852936"/>
            <a:ext cx="92443" cy="92443"/>
          </a:xfrm>
          <a:prstGeom prst="ellipse">
            <a:avLst/>
          </a:prstGeom>
          <a:solidFill>
            <a:schemeClr val="bg2">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ADD2F5C-CE65-F44F-B7E2-07625F5AE44A}"/>
              </a:ext>
            </a:extLst>
          </p:cNvPr>
          <p:cNvSpPr/>
          <p:nvPr/>
        </p:nvSpPr>
        <p:spPr>
          <a:xfrm>
            <a:off x="3935760" y="1988840"/>
            <a:ext cx="92443" cy="92443"/>
          </a:xfrm>
          <a:prstGeom prst="ellipse">
            <a:avLst/>
          </a:prstGeom>
          <a:solidFill>
            <a:schemeClr val="bg2">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F465B67-C353-7E4F-AC42-A0E199152423}"/>
              </a:ext>
            </a:extLst>
          </p:cNvPr>
          <p:cNvSpPr txBox="1"/>
          <p:nvPr/>
        </p:nvSpPr>
        <p:spPr>
          <a:xfrm>
            <a:off x="4028203" y="1896561"/>
            <a:ext cx="1595309" cy="307777"/>
          </a:xfrm>
          <a:prstGeom prst="rect">
            <a:avLst/>
          </a:prstGeom>
          <a:noFill/>
        </p:spPr>
        <p:txBody>
          <a:bodyPr wrap="none" rtlCol="0">
            <a:spAutoFit/>
          </a:bodyPr>
          <a:lstStyle/>
          <a:p>
            <a:r>
              <a:rPr lang="en-US" sz="1400" dirty="0"/>
              <a:t>“on theory </a:t>
            </a:r>
            <a:r>
              <a:rPr lang="en-US" sz="1400" dirty="0" err="1"/>
              <a:t>geom</a:t>
            </a:r>
            <a:r>
              <a:rPr lang="en-US" sz="1400" dirty="0"/>
              <a:t>”.</a:t>
            </a:r>
          </a:p>
        </p:txBody>
      </p:sp>
      <p:sp>
        <p:nvSpPr>
          <p:cNvPr id="22" name="TextBox 21">
            <a:extLst>
              <a:ext uri="{FF2B5EF4-FFF2-40B4-BE49-F238E27FC236}">
                <a16:creationId xmlns:a16="http://schemas.microsoft.com/office/drawing/2014/main" id="{0A0092CB-9600-7845-9F87-1E125AA99AC5}"/>
              </a:ext>
            </a:extLst>
          </p:cNvPr>
          <p:cNvSpPr txBox="1"/>
          <p:nvPr/>
        </p:nvSpPr>
        <p:spPr>
          <a:xfrm>
            <a:off x="7732025" y="3701932"/>
            <a:ext cx="4209804" cy="156966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US" sz="2400" b="1" dirty="0"/>
              <a:t>Good choice</a:t>
            </a:r>
            <a:r>
              <a:rPr lang="en-US" dirty="0"/>
              <a:t>. During commissioning (Jan2019): ALL beamlines but one could see the x-ray beam at the white beam viewers at very first Front End opening.</a:t>
            </a:r>
          </a:p>
        </p:txBody>
      </p:sp>
      <p:cxnSp>
        <p:nvCxnSpPr>
          <p:cNvPr id="24" name="Straight Arrow Connector 23">
            <a:extLst>
              <a:ext uri="{FF2B5EF4-FFF2-40B4-BE49-F238E27FC236}">
                <a16:creationId xmlns:a16="http://schemas.microsoft.com/office/drawing/2014/main" id="{8F13FCF8-6810-8F40-8A53-C9BF3362546F}"/>
              </a:ext>
            </a:extLst>
          </p:cNvPr>
          <p:cNvCxnSpPr>
            <a:cxnSpLocks/>
          </p:cNvCxnSpPr>
          <p:nvPr/>
        </p:nvCxnSpPr>
        <p:spPr>
          <a:xfrm flipH="1">
            <a:off x="6672064" y="4120277"/>
            <a:ext cx="1080120" cy="0"/>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56166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66CAA-DE53-004F-8C6C-4C447BA64B84}"/>
              </a:ext>
            </a:extLst>
          </p:cNvPr>
          <p:cNvSpPr>
            <a:spLocks noGrp="1"/>
          </p:cNvSpPr>
          <p:nvPr>
            <p:ph type="title"/>
          </p:nvPr>
        </p:nvSpPr>
        <p:spPr/>
        <p:txBody>
          <a:bodyPr/>
          <a:lstStyle/>
          <a:p>
            <a:r>
              <a:rPr lang="en-US" dirty="0"/>
              <a:t>Larger errors on more magnets</a:t>
            </a:r>
          </a:p>
        </p:txBody>
      </p:sp>
      <p:sp>
        <p:nvSpPr>
          <p:cNvPr id="4" name="Slide Number Placeholder 3">
            <a:extLst>
              <a:ext uri="{FF2B5EF4-FFF2-40B4-BE49-F238E27FC236}">
                <a16:creationId xmlns:a16="http://schemas.microsoft.com/office/drawing/2014/main" id="{945F80AD-8DC0-5941-B622-F22ADD7E1125}"/>
              </a:ext>
            </a:extLst>
          </p:cNvPr>
          <p:cNvSpPr>
            <a:spLocks noGrp="1"/>
          </p:cNvSpPr>
          <p:nvPr>
            <p:ph type="sldNum" sz="quarter" idx="11"/>
          </p:nvPr>
        </p:nvSpPr>
        <p:spPr/>
        <p:txBody>
          <a:bodyPr/>
          <a:lstStyle/>
          <a:p>
            <a:r>
              <a:rPr lang="fr-FR"/>
              <a:t>Page </a:t>
            </a:r>
            <a:fld id="{733122C9-A0B9-462F-8757-0847AD287B63}" type="slidenum">
              <a:rPr lang="fr-FR" smtClean="0"/>
              <a:pPr/>
              <a:t>66</a:t>
            </a:fld>
            <a:endParaRPr lang="fr-FR" dirty="0"/>
          </a:p>
        </p:txBody>
      </p:sp>
      <p:sp>
        <p:nvSpPr>
          <p:cNvPr id="5" name="Footer Placeholder 4">
            <a:extLst>
              <a:ext uri="{FF2B5EF4-FFF2-40B4-BE49-F238E27FC236}">
                <a16:creationId xmlns:a16="http://schemas.microsoft.com/office/drawing/2014/main" id="{7AC3D8C1-75E2-8140-B91D-2E8F965935FF}"/>
              </a:ext>
            </a:extLst>
          </p:cNvPr>
          <p:cNvSpPr>
            <a:spLocks noGrp="1"/>
          </p:cNvSpPr>
          <p:nvPr>
            <p:ph type="ftr" sz="quarter" idx="12"/>
          </p:nvPr>
        </p:nvSpPr>
        <p:spPr/>
        <p:txBody>
          <a:bodyPr/>
          <a:lstStyle/>
          <a:p>
            <a:r>
              <a:rPr lang="en-US"/>
              <a:t>FCC week | Paris | June 2022 | S.M.Liuzzo et al.</a:t>
            </a:r>
            <a:endParaRPr lang="fr-FR" dirty="0"/>
          </a:p>
        </p:txBody>
      </p:sp>
      <p:pic>
        <p:nvPicPr>
          <p:cNvPr id="8" name="Picture 7">
            <a:extLst>
              <a:ext uri="{FF2B5EF4-FFF2-40B4-BE49-F238E27FC236}">
                <a16:creationId xmlns:a16="http://schemas.microsoft.com/office/drawing/2014/main" id="{024E0E74-4565-FA42-BEB2-320D85E103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3712" y="727012"/>
            <a:ext cx="8474952" cy="2238915"/>
          </a:xfrm>
          <a:prstGeom prst="rect">
            <a:avLst/>
          </a:prstGeom>
        </p:spPr>
      </p:pic>
      <p:pic>
        <p:nvPicPr>
          <p:cNvPr id="10" name="Picture 9">
            <a:extLst>
              <a:ext uri="{FF2B5EF4-FFF2-40B4-BE49-F238E27FC236}">
                <a16:creationId xmlns:a16="http://schemas.microsoft.com/office/drawing/2014/main" id="{14669B5D-8D98-904D-82C3-AE53F1175F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350" y="1108642"/>
            <a:ext cx="3970324" cy="1368152"/>
          </a:xfrm>
          <a:prstGeom prst="rect">
            <a:avLst/>
          </a:prstGeom>
        </p:spPr>
      </p:pic>
      <p:sp>
        <p:nvSpPr>
          <p:cNvPr id="11" name="Rectangle 10">
            <a:extLst>
              <a:ext uri="{FF2B5EF4-FFF2-40B4-BE49-F238E27FC236}">
                <a16:creationId xmlns:a16="http://schemas.microsoft.com/office/drawing/2014/main" id="{22F6AD3C-D936-9142-B351-9812039FE4D8}"/>
              </a:ext>
            </a:extLst>
          </p:cNvPr>
          <p:cNvSpPr/>
          <p:nvPr/>
        </p:nvSpPr>
        <p:spPr>
          <a:xfrm>
            <a:off x="695399" y="948524"/>
            <a:ext cx="504057" cy="320236"/>
          </a:xfrm>
          <a:prstGeom prst="rect">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 name="TextBox 11">
            <a:extLst>
              <a:ext uri="{FF2B5EF4-FFF2-40B4-BE49-F238E27FC236}">
                <a16:creationId xmlns:a16="http://schemas.microsoft.com/office/drawing/2014/main" id="{CC908155-389B-434B-A579-F0CB8A9BFA22}"/>
              </a:ext>
            </a:extLst>
          </p:cNvPr>
          <p:cNvSpPr txBox="1"/>
          <p:nvPr/>
        </p:nvSpPr>
        <p:spPr>
          <a:xfrm>
            <a:off x="5663952" y="622800"/>
            <a:ext cx="3826689" cy="369332"/>
          </a:xfrm>
          <a:prstGeom prst="rect">
            <a:avLst/>
          </a:prstGeom>
          <a:noFill/>
        </p:spPr>
        <p:txBody>
          <a:bodyPr wrap="none" rtlCol="0">
            <a:spAutoFit/>
          </a:bodyPr>
          <a:lstStyle/>
          <a:p>
            <a:r>
              <a:rPr lang="en-US" dirty="0"/>
              <a:t>30 um </a:t>
            </a:r>
            <a:r>
              <a:rPr lang="en-US" dirty="0" err="1"/>
              <a:t>rms</a:t>
            </a:r>
            <a:r>
              <a:rPr lang="en-US" dirty="0"/>
              <a:t> (truncated at 2.5sigmas)</a:t>
            </a:r>
          </a:p>
        </p:txBody>
      </p:sp>
      <p:sp>
        <p:nvSpPr>
          <p:cNvPr id="15" name="TextBox 14">
            <a:extLst>
              <a:ext uri="{FF2B5EF4-FFF2-40B4-BE49-F238E27FC236}">
                <a16:creationId xmlns:a16="http://schemas.microsoft.com/office/drawing/2014/main" id="{6498935B-8B26-B446-97F4-EB8BC04462F9}"/>
              </a:ext>
            </a:extLst>
          </p:cNvPr>
          <p:cNvSpPr txBox="1"/>
          <p:nvPr/>
        </p:nvSpPr>
        <p:spPr>
          <a:xfrm>
            <a:off x="790762" y="2593304"/>
            <a:ext cx="1928733"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dirty="0"/>
              <a:t>1/10 seeds failed</a:t>
            </a:r>
          </a:p>
        </p:txBody>
      </p:sp>
    </p:spTree>
    <p:extLst>
      <p:ext uri="{BB962C8B-B14F-4D97-AF65-F5344CB8AC3E}">
        <p14:creationId xmlns:p14="http://schemas.microsoft.com/office/powerpoint/2010/main" val="30531194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EDF8D-4260-9E4D-AADE-F8B3B76035EF}"/>
              </a:ext>
            </a:extLst>
          </p:cNvPr>
          <p:cNvSpPr>
            <a:spLocks noGrp="1"/>
          </p:cNvSpPr>
          <p:nvPr>
            <p:ph type="title"/>
          </p:nvPr>
        </p:nvSpPr>
        <p:spPr/>
        <p:txBody>
          <a:bodyPr/>
          <a:lstStyle/>
          <a:p>
            <a:r>
              <a:rPr lang="en-US" dirty="0"/>
              <a:t>Procedure for optics correction</a:t>
            </a:r>
          </a:p>
        </p:txBody>
      </p:sp>
      <p:sp>
        <p:nvSpPr>
          <p:cNvPr id="4" name="Slide Number Placeholder 3">
            <a:extLst>
              <a:ext uri="{FF2B5EF4-FFF2-40B4-BE49-F238E27FC236}">
                <a16:creationId xmlns:a16="http://schemas.microsoft.com/office/drawing/2014/main" id="{6DF419F4-9313-4D45-A166-82EAC25EBA63}"/>
              </a:ext>
            </a:extLst>
          </p:cNvPr>
          <p:cNvSpPr>
            <a:spLocks noGrp="1"/>
          </p:cNvSpPr>
          <p:nvPr>
            <p:ph type="sldNum" sz="quarter" idx="11"/>
          </p:nvPr>
        </p:nvSpPr>
        <p:spPr/>
        <p:txBody>
          <a:bodyPr/>
          <a:lstStyle/>
          <a:p>
            <a:r>
              <a:rPr lang="fr-FR"/>
              <a:t>Page </a:t>
            </a:r>
            <a:fld id="{733122C9-A0B9-462F-8757-0847AD287B63}" type="slidenum">
              <a:rPr lang="fr-FR" smtClean="0"/>
              <a:pPr/>
              <a:t>67</a:t>
            </a:fld>
            <a:endParaRPr lang="fr-FR" dirty="0"/>
          </a:p>
        </p:txBody>
      </p:sp>
      <p:sp>
        <p:nvSpPr>
          <p:cNvPr id="5" name="Footer Placeholder 4">
            <a:extLst>
              <a:ext uri="{FF2B5EF4-FFF2-40B4-BE49-F238E27FC236}">
                <a16:creationId xmlns:a16="http://schemas.microsoft.com/office/drawing/2014/main" id="{49B47B37-C9D0-4A48-B9F5-54BC4430CE48}"/>
              </a:ext>
            </a:extLst>
          </p:cNvPr>
          <p:cNvSpPr>
            <a:spLocks noGrp="1"/>
          </p:cNvSpPr>
          <p:nvPr>
            <p:ph type="ftr" sz="quarter" idx="12"/>
          </p:nvPr>
        </p:nvSpPr>
        <p:spPr/>
        <p:txBody>
          <a:bodyPr/>
          <a:lstStyle/>
          <a:p>
            <a:r>
              <a:rPr lang="en-US"/>
              <a:t>FCC week | Paris | June 2022 | S.M.Liuzzo et al.</a:t>
            </a:r>
            <a:endParaRPr lang="fr-FR" dirty="0"/>
          </a:p>
        </p:txBody>
      </p:sp>
      <p:pic>
        <p:nvPicPr>
          <p:cNvPr id="7" name="Picture 6">
            <a:extLst>
              <a:ext uri="{FF2B5EF4-FFF2-40B4-BE49-F238E27FC236}">
                <a16:creationId xmlns:a16="http://schemas.microsoft.com/office/drawing/2014/main" id="{09DE97CF-4C16-D74D-85AD-00D171E21F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9600" y="652528"/>
            <a:ext cx="4805655" cy="5617484"/>
          </a:xfrm>
          <a:prstGeom prst="rect">
            <a:avLst/>
          </a:prstGeom>
        </p:spPr>
      </p:pic>
      <p:sp>
        <p:nvSpPr>
          <p:cNvPr id="9" name="TextBox 8">
            <a:extLst>
              <a:ext uri="{FF2B5EF4-FFF2-40B4-BE49-F238E27FC236}">
                <a16:creationId xmlns:a16="http://schemas.microsoft.com/office/drawing/2014/main" id="{C0C3DAB2-C360-AE48-AC14-1F9F74513314}"/>
              </a:ext>
            </a:extLst>
          </p:cNvPr>
          <p:cNvSpPr txBox="1"/>
          <p:nvPr/>
        </p:nvSpPr>
        <p:spPr>
          <a:xfrm>
            <a:off x="5775255" y="1340768"/>
            <a:ext cx="6025405" cy="646331"/>
          </a:xfrm>
          <a:prstGeom prst="rect">
            <a:avLst/>
          </a:prstGeom>
          <a:noFill/>
        </p:spPr>
        <p:txBody>
          <a:bodyPr wrap="square" rtlCol="0">
            <a:spAutoFit/>
          </a:bodyPr>
          <a:lstStyle/>
          <a:p>
            <a:r>
              <a:rPr lang="en-US" dirty="0"/>
              <a:t>Fit of “measured” partial Orbit Response Matrix (slow)</a:t>
            </a:r>
          </a:p>
          <a:p>
            <a:r>
              <a:rPr lang="en-US" b="1" dirty="0">
                <a:sym typeface="Wingdings" pitchFamily="2" charset="2"/>
              </a:rPr>
              <a:t> </a:t>
            </a:r>
            <a:r>
              <a:rPr lang="en-US" b="1" dirty="0"/>
              <a:t>FITTED OPTICS MODEL</a:t>
            </a:r>
          </a:p>
        </p:txBody>
      </p:sp>
      <p:sp>
        <p:nvSpPr>
          <p:cNvPr id="10" name="TextBox 9">
            <a:extLst>
              <a:ext uri="{FF2B5EF4-FFF2-40B4-BE49-F238E27FC236}">
                <a16:creationId xmlns:a16="http://schemas.microsoft.com/office/drawing/2014/main" id="{7C8EDFA9-0566-B44E-B70F-3551A98FE36B}"/>
              </a:ext>
            </a:extLst>
          </p:cNvPr>
          <p:cNvSpPr txBox="1"/>
          <p:nvPr/>
        </p:nvSpPr>
        <p:spPr>
          <a:xfrm>
            <a:off x="5775255" y="3393901"/>
            <a:ext cx="6025405" cy="923330"/>
          </a:xfrm>
          <a:prstGeom prst="rect">
            <a:avLst/>
          </a:prstGeom>
          <a:noFill/>
        </p:spPr>
        <p:txBody>
          <a:bodyPr wrap="square" rtlCol="0">
            <a:spAutoFit/>
          </a:bodyPr>
          <a:lstStyle/>
          <a:p>
            <a:r>
              <a:rPr lang="en-US" dirty="0"/>
              <a:t>Computation of normal and skew quadrupoles RDTs + dispersion and correction </a:t>
            </a:r>
          </a:p>
          <a:p>
            <a:r>
              <a:rPr lang="en-US" b="1" dirty="0">
                <a:sym typeface="Wingdings" pitchFamily="2" charset="2"/>
              </a:rPr>
              <a:t> Normal and skew quadrupole c</a:t>
            </a:r>
            <a:r>
              <a:rPr lang="en-US" b="1" dirty="0"/>
              <a:t>orrection strengths</a:t>
            </a:r>
          </a:p>
        </p:txBody>
      </p:sp>
      <p:sp>
        <p:nvSpPr>
          <p:cNvPr id="11" name="TextBox 10">
            <a:extLst>
              <a:ext uri="{FF2B5EF4-FFF2-40B4-BE49-F238E27FC236}">
                <a16:creationId xmlns:a16="http://schemas.microsoft.com/office/drawing/2014/main" id="{3831F3C3-78D6-204F-BC93-2DD3BE5F33DA}"/>
              </a:ext>
            </a:extLst>
          </p:cNvPr>
          <p:cNvSpPr txBox="1"/>
          <p:nvPr/>
        </p:nvSpPr>
        <p:spPr>
          <a:xfrm>
            <a:off x="5786543" y="4725796"/>
            <a:ext cx="5472608" cy="954107"/>
          </a:xfrm>
          <a:prstGeom prst="rect">
            <a:avLst/>
          </a:prstGeom>
          <a:noFill/>
        </p:spPr>
        <p:txBody>
          <a:bodyPr wrap="square" rtlCol="0">
            <a:spAutoFit/>
          </a:bodyPr>
          <a:lstStyle/>
          <a:p>
            <a:r>
              <a:rPr lang="en-US" sz="2000" b="1" dirty="0"/>
              <a:t>This is LOCO equivalent (+ RDTs)</a:t>
            </a:r>
          </a:p>
          <a:p>
            <a:r>
              <a:rPr lang="en-US" dirty="0"/>
              <a:t>Linear problem + generalize potentially different fit and correction locations</a:t>
            </a:r>
          </a:p>
        </p:txBody>
      </p:sp>
      <p:pic>
        <p:nvPicPr>
          <p:cNvPr id="13" name="Picture 12">
            <a:extLst>
              <a:ext uri="{FF2B5EF4-FFF2-40B4-BE49-F238E27FC236}">
                <a16:creationId xmlns:a16="http://schemas.microsoft.com/office/drawing/2014/main" id="{06426DAA-4798-794A-9D50-307228EE7E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9021" y="6033192"/>
            <a:ext cx="9398171" cy="450158"/>
          </a:xfrm>
          <a:prstGeom prst="rect">
            <a:avLst/>
          </a:prstGeom>
        </p:spPr>
      </p:pic>
      <p:sp>
        <p:nvSpPr>
          <p:cNvPr id="14" name="Triangle 13">
            <a:extLst>
              <a:ext uri="{FF2B5EF4-FFF2-40B4-BE49-F238E27FC236}">
                <a16:creationId xmlns:a16="http://schemas.microsoft.com/office/drawing/2014/main" id="{D1B9CE20-D0CC-F34B-BC76-B03E068F2459}"/>
              </a:ext>
            </a:extLst>
          </p:cNvPr>
          <p:cNvSpPr/>
          <p:nvPr/>
        </p:nvSpPr>
        <p:spPr>
          <a:xfrm rot="16200000">
            <a:off x="5177693" y="1428001"/>
            <a:ext cx="499849" cy="430904"/>
          </a:xfrm>
          <a:prstGeom prst="triangle">
            <a:avLst/>
          </a:prstGeom>
          <a:solidFill>
            <a:schemeClr val="bg2">
              <a:lumMod val="20000"/>
              <a:lumOff val="8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36942379-19D8-A447-A2B9-6FD75D5C73DC}"/>
              </a:ext>
            </a:extLst>
          </p:cNvPr>
          <p:cNvSpPr/>
          <p:nvPr/>
        </p:nvSpPr>
        <p:spPr>
          <a:xfrm rot="16200000">
            <a:off x="5177692" y="3544768"/>
            <a:ext cx="499849" cy="430904"/>
          </a:xfrm>
          <a:prstGeom prst="triangle">
            <a:avLst/>
          </a:prstGeom>
          <a:solidFill>
            <a:schemeClr val="bg2">
              <a:lumMod val="20000"/>
              <a:lumOff val="8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3769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EDF8D-4260-9E4D-AADE-F8B3B76035EF}"/>
              </a:ext>
            </a:extLst>
          </p:cNvPr>
          <p:cNvSpPr>
            <a:spLocks noGrp="1"/>
          </p:cNvSpPr>
          <p:nvPr>
            <p:ph type="title"/>
          </p:nvPr>
        </p:nvSpPr>
        <p:spPr/>
        <p:txBody>
          <a:bodyPr/>
          <a:lstStyle/>
          <a:p>
            <a:r>
              <a:rPr lang="en-US" dirty="0"/>
              <a:t>Procedure for optics correction</a:t>
            </a:r>
          </a:p>
        </p:txBody>
      </p:sp>
      <p:sp>
        <p:nvSpPr>
          <p:cNvPr id="4" name="Slide Number Placeholder 3">
            <a:extLst>
              <a:ext uri="{FF2B5EF4-FFF2-40B4-BE49-F238E27FC236}">
                <a16:creationId xmlns:a16="http://schemas.microsoft.com/office/drawing/2014/main" id="{6DF419F4-9313-4D45-A166-82EAC25EBA63}"/>
              </a:ext>
            </a:extLst>
          </p:cNvPr>
          <p:cNvSpPr>
            <a:spLocks noGrp="1"/>
          </p:cNvSpPr>
          <p:nvPr>
            <p:ph type="sldNum" sz="quarter" idx="11"/>
          </p:nvPr>
        </p:nvSpPr>
        <p:spPr/>
        <p:txBody>
          <a:bodyPr/>
          <a:lstStyle/>
          <a:p>
            <a:r>
              <a:rPr lang="fr-FR"/>
              <a:t>Page </a:t>
            </a:r>
            <a:fld id="{733122C9-A0B9-462F-8757-0847AD287B63}" type="slidenum">
              <a:rPr lang="fr-FR" smtClean="0"/>
              <a:pPr/>
              <a:t>7</a:t>
            </a:fld>
            <a:endParaRPr lang="fr-FR" dirty="0"/>
          </a:p>
        </p:txBody>
      </p:sp>
      <p:sp>
        <p:nvSpPr>
          <p:cNvPr id="5" name="Footer Placeholder 4">
            <a:extLst>
              <a:ext uri="{FF2B5EF4-FFF2-40B4-BE49-F238E27FC236}">
                <a16:creationId xmlns:a16="http://schemas.microsoft.com/office/drawing/2014/main" id="{49B47B37-C9D0-4A48-B9F5-54BC4430CE48}"/>
              </a:ext>
            </a:extLst>
          </p:cNvPr>
          <p:cNvSpPr>
            <a:spLocks noGrp="1"/>
          </p:cNvSpPr>
          <p:nvPr>
            <p:ph type="ftr" sz="quarter" idx="12"/>
          </p:nvPr>
        </p:nvSpPr>
        <p:spPr/>
        <p:txBody>
          <a:bodyPr/>
          <a:lstStyle/>
          <a:p>
            <a:r>
              <a:rPr lang="en-US"/>
              <a:t>FCC week | Paris | June 2022 | S.M.Liuzzo et al.</a:t>
            </a:r>
            <a:endParaRPr lang="fr-FR" dirty="0"/>
          </a:p>
        </p:txBody>
      </p:sp>
      <p:pic>
        <p:nvPicPr>
          <p:cNvPr id="7" name="Picture 6">
            <a:extLst>
              <a:ext uri="{FF2B5EF4-FFF2-40B4-BE49-F238E27FC236}">
                <a16:creationId xmlns:a16="http://schemas.microsoft.com/office/drawing/2014/main" id="{09DE97CF-4C16-D74D-85AD-00D171E21F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9600" y="652528"/>
            <a:ext cx="4805655" cy="5617484"/>
          </a:xfrm>
          <a:prstGeom prst="rect">
            <a:avLst/>
          </a:prstGeom>
        </p:spPr>
      </p:pic>
      <p:sp>
        <p:nvSpPr>
          <p:cNvPr id="9" name="TextBox 8">
            <a:extLst>
              <a:ext uri="{FF2B5EF4-FFF2-40B4-BE49-F238E27FC236}">
                <a16:creationId xmlns:a16="http://schemas.microsoft.com/office/drawing/2014/main" id="{C0C3DAB2-C360-AE48-AC14-1F9F74513314}"/>
              </a:ext>
            </a:extLst>
          </p:cNvPr>
          <p:cNvSpPr txBox="1"/>
          <p:nvPr/>
        </p:nvSpPr>
        <p:spPr>
          <a:xfrm>
            <a:off x="5775255" y="1340768"/>
            <a:ext cx="6025405" cy="646331"/>
          </a:xfrm>
          <a:prstGeom prst="rect">
            <a:avLst/>
          </a:prstGeom>
          <a:noFill/>
        </p:spPr>
        <p:txBody>
          <a:bodyPr wrap="square" rtlCol="0">
            <a:spAutoFit/>
          </a:bodyPr>
          <a:lstStyle/>
          <a:p>
            <a:r>
              <a:rPr lang="en-US" dirty="0"/>
              <a:t>Fit of “measured” partial Orbit Response Matrix (slow)</a:t>
            </a:r>
          </a:p>
          <a:p>
            <a:r>
              <a:rPr lang="en-US" b="1" dirty="0">
                <a:sym typeface="Wingdings" pitchFamily="2" charset="2"/>
              </a:rPr>
              <a:t> </a:t>
            </a:r>
            <a:r>
              <a:rPr lang="en-US" b="1" dirty="0"/>
              <a:t>FITTED OPTICS MODEL</a:t>
            </a:r>
          </a:p>
        </p:txBody>
      </p:sp>
      <p:sp>
        <p:nvSpPr>
          <p:cNvPr id="10" name="TextBox 9">
            <a:extLst>
              <a:ext uri="{FF2B5EF4-FFF2-40B4-BE49-F238E27FC236}">
                <a16:creationId xmlns:a16="http://schemas.microsoft.com/office/drawing/2014/main" id="{7C8EDFA9-0566-B44E-B70F-3551A98FE36B}"/>
              </a:ext>
            </a:extLst>
          </p:cNvPr>
          <p:cNvSpPr txBox="1"/>
          <p:nvPr/>
        </p:nvSpPr>
        <p:spPr>
          <a:xfrm>
            <a:off x="5775255" y="3393901"/>
            <a:ext cx="6025405" cy="923330"/>
          </a:xfrm>
          <a:prstGeom prst="rect">
            <a:avLst/>
          </a:prstGeom>
          <a:noFill/>
        </p:spPr>
        <p:txBody>
          <a:bodyPr wrap="square" rtlCol="0">
            <a:spAutoFit/>
          </a:bodyPr>
          <a:lstStyle/>
          <a:p>
            <a:r>
              <a:rPr lang="en-US" dirty="0"/>
              <a:t>Computation of normal and skew quadrupoles RDTs + dispersion and correction </a:t>
            </a:r>
          </a:p>
          <a:p>
            <a:r>
              <a:rPr lang="en-US" b="1" dirty="0">
                <a:sym typeface="Wingdings" pitchFamily="2" charset="2"/>
              </a:rPr>
              <a:t> Normal and skew quadrupole c</a:t>
            </a:r>
            <a:r>
              <a:rPr lang="en-US" b="1" dirty="0"/>
              <a:t>orrection strengths</a:t>
            </a:r>
          </a:p>
        </p:txBody>
      </p:sp>
      <p:sp>
        <p:nvSpPr>
          <p:cNvPr id="11" name="TextBox 10">
            <a:extLst>
              <a:ext uri="{FF2B5EF4-FFF2-40B4-BE49-F238E27FC236}">
                <a16:creationId xmlns:a16="http://schemas.microsoft.com/office/drawing/2014/main" id="{3831F3C3-78D6-204F-BC93-2DD3BE5F33DA}"/>
              </a:ext>
            </a:extLst>
          </p:cNvPr>
          <p:cNvSpPr txBox="1"/>
          <p:nvPr/>
        </p:nvSpPr>
        <p:spPr>
          <a:xfrm>
            <a:off x="5786543" y="4725796"/>
            <a:ext cx="5472608" cy="954107"/>
          </a:xfrm>
          <a:prstGeom prst="rect">
            <a:avLst/>
          </a:prstGeom>
          <a:noFill/>
        </p:spPr>
        <p:txBody>
          <a:bodyPr wrap="square" rtlCol="0">
            <a:spAutoFit/>
          </a:bodyPr>
          <a:lstStyle/>
          <a:p>
            <a:r>
              <a:rPr lang="en-US" sz="2000" b="1" dirty="0"/>
              <a:t>This is LOCO equivalent (+ RDTs)</a:t>
            </a:r>
          </a:p>
          <a:p>
            <a:r>
              <a:rPr lang="en-US" dirty="0"/>
              <a:t>Linear problem + generalize potentially different fit and correction locations</a:t>
            </a:r>
          </a:p>
        </p:txBody>
      </p:sp>
      <p:pic>
        <p:nvPicPr>
          <p:cNvPr id="13" name="Picture 12">
            <a:extLst>
              <a:ext uri="{FF2B5EF4-FFF2-40B4-BE49-F238E27FC236}">
                <a16:creationId xmlns:a16="http://schemas.microsoft.com/office/drawing/2014/main" id="{06426DAA-4798-794A-9D50-307228EE7E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9021" y="6033192"/>
            <a:ext cx="9398171" cy="450158"/>
          </a:xfrm>
          <a:prstGeom prst="rect">
            <a:avLst/>
          </a:prstGeom>
        </p:spPr>
      </p:pic>
      <p:sp>
        <p:nvSpPr>
          <p:cNvPr id="14" name="Triangle 13">
            <a:extLst>
              <a:ext uri="{FF2B5EF4-FFF2-40B4-BE49-F238E27FC236}">
                <a16:creationId xmlns:a16="http://schemas.microsoft.com/office/drawing/2014/main" id="{D1B9CE20-D0CC-F34B-BC76-B03E068F2459}"/>
              </a:ext>
            </a:extLst>
          </p:cNvPr>
          <p:cNvSpPr/>
          <p:nvPr/>
        </p:nvSpPr>
        <p:spPr>
          <a:xfrm rot="16200000">
            <a:off x="5177693" y="1428001"/>
            <a:ext cx="499849" cy="430904"/>
          </a:xfrm>
          <a:prstGeom prst="triangle">
            <a:avLst/>
          </a:prstGeom>
          <a:solidFill>
            <a:schemeClr val="bg2">
              <a:lumMod val="20000"/>
              <a:lumOff val="8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36942379-19D8-A447-A2B9-6FD75D5C73DC}"/>
              </a:ext>
            </a:extLst>
          </p:cNvPr>
          <p:cNvSpPr/>
          <p:nvPr/>
        </p:nvSpPr>
        <p:spPr>
          <a:xfrm rot="16200000">
            <a:off x="5177692" y="3544768"/>
            <a:ext cx="499849" cy="430904"/>
          </a:xfrm>
          <a:prstGeom prst="triangle">
            <a:avLst/>
          </a:prstGeom>
          <a:solidFill>
            <a:schemeClr val="bg2">
              <a:lumMod val="20000"/>
              <a:lumOff val="8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5E15B83-8582-7A4E-A4F2-CBF23657D206}"/>
              </a:ext>
            </a:extLst>
          </p:cNvPr>
          <p:cNvSpPr/>
          <p:nvPr/>
        </p:nvSpPr>
        <p:spPr>
          <a:xfrm>
            <a:off x="6600056" y="265283"/>
            <a:ext cx="5200604" cy="862995"/>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Commissioning-like sequence of corrections is implemented using </a:t>
            </a:r>
            <a:r>
              <a:rPr lang="en-US" dirty="0" err="1"/>
              <a:t>matlab</a:t>
            </a:r>
            <a:r>
              <a:rPr lang="en-US" dirty="0"/>
              <a:t> accelerator toolbox. </a:t>
            </a:r>
          </a:p>
        </p:txBody>
      </p:sp>
    </p:spTree>
    <p:extLst>
      <p:ext uri="{BB962C8B-B14F-4D97-AF65-F5344CB8AC3E}">
        <p14:creationId xmlns:p14="http://schemas.microsoft.com/office/powerpoint/2010/main" val="1048636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LifEtime</a:t>
            </a:r>
            <a:r>
              <a:rPr lang="en-US" dirty="0"/>
              <a:t> and dynamic apertures vs error sources</a:t>
            </a:r>
            <a:endParaRPr lang="en-GB" dirty="0"/>
          </a:p>
        </p:txBody>
      </p:sp>
      <p:grpSp>
        <p:nvGrpSpPr>
          <p:cNvPr id="22" name="Group 21"/>
          <p:cNvGrpSpPr/>
          <p:nvPr/>
        </p:nvGrpSpPr>
        <p:grpSpPr>
          <a:xfrm>
            <a:off x="911424" y="756886"/>
            <a:ext cx="10454976" cy="4918764"/>
            <a:chOff x="251520" y="630738"/>
            <a:chExt cx="8712480" cy="4603026"/>
          </a:xfrm>
        </p:grpSpPr>
        <p:grpSp>
          <p:nvGrpSpPr>
            <p:cNvPr id="13" name="Group 12"/>
            <p:cNvGrpSpPr/>
            <p:nvPr/>
          </p:nvGrpSpPr>
          <p:grpSpPr>
            <a:xfrm>
              <a:off x="251520" y="630738"/>
              <a:ext cx="8712480" cy="4603026"/>
              <a:chOff x="-2340767" y="-30674"/>
              <a:chExt cx="10513167" cy="5264438"/>
            </a:xfrm>
          </p:grpSpPr>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2954" t="5297" r="43887" b="4134"/>
              <a:stretch/>
            </p:blipFill>
            <p:spPr>
              <a:xfrm>
                <a:off x="-2340767" y="265211"/>
                <a:ext cx="3888432" cy="4968553"/>
              </a:xfrm>
              <a:prstGeom prst="rect">
                <a:avLst/>
              </a:prstGeom>
            </p:spPr>
          </p:pic>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r="8860" b="4038"/>
              <a:stretch/>
            </p:blipFill>
            <p:spPr>
              <a:xfrm>
                <a:off x="1505877" y="-30674"/>
                <a:ext cx="6666523" cy="5264438"/>
              </a:xfrm>
              <a:prstGeom prst="rect">
                <a:avLst/>
              </a:prstGeom>
            </p:spPr>
          </p:pic>
        </p:grpSp>
        <p:sp>
          <p:nvSpPr>
            <p:cNvPr id="9" name="TextBox 8"/>
            <p:cNvSpPr txBox="1"/>
            <p:nvPr/>
          </p:nvSpPr>
          <p:spPr>
            <a:xfrm>
              <a:off x="6724163" y="4153644"/>
              <a:ext cx="538609" cy="397468"/>
            </a:xfrm>
            <a:prstGeom prst="rect">
              <a:avLst/>
            </a:prstGeom>
            <a:noFill/>
          </p:spPr>
          <p:txBody>
            <a:bodyPr wrap="none" rtlCol="0">
              <a:spAutoFit/>
            </a:bodyPr>
            <a:lstStyle/>
            <a:p>
              <a:r>
                <a:rPr lang="en-US" sz="2160" dirty="0"/>
                <a:t>10h</a:t>
              </a:r>
              <a:endParaRPr lang="en-GB" sz="2160" dirty="0"/>
            </a:p>
          </p:txBody>
        </p:sp>
        <p:sp>
          <p:nvSpPr>
            <p:cNvPr id="10" name="TextBox 9"/>
            <p:cNvSpPr txBox="1"/>
            <p:nvPr/>
          </p:nvSpPr>
          <p:spPr>
            <a:xfrm>
              <a:off x="6724163" y="1103482"/>
              <a:ext cx="538609" cy="397468"/>
            </a:xfrm>
            <a:prstGeom prst="rect">
              <a:avLst/>
            </a:prstGeom>
            <a:noFill/>
          </p:spPr>
          <p:txBody>
            <a:bodyPr wrap="none" rtlCol="0">
              <a:spAutoFit/>
            </a:bodyPr>
            <a:lstStyle/>
            <a:p>
              <a:r>
                <a:rPr lang="en-US" sz="2160" dirty="0"/>
                <a:t>17h</a:t>
              </a:r>
              <a:endParaRPr lang="en-GB" sz="2160" dirty="0"/>
            </a:p>
          </p:txBody>
        </p:sp>
        <p:cxnSp>
          <p:nvCxnSpPr>
            <p:cNvPr id="14" name="Straight Connector 13"/>
            <p:cNvCxnSpPr/>
            <p:nvPr/>
          </p:nvCxnSpPr>
          <p:spPr>
            <a:xfrm>
              <a:off x="752674" y="3793604"/>
              <a:ext cx="2999834" cy="24390"/>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03464" y="3489344"/>
              <a:ext cx="2014415" cy="362905"/>
            </a:xfrm>
            <a:prstGeom prst="rect">
              <a:avLst/>
            </a:prstGeom>
            <a:noFill/>
          </p:spPr>
          <p:txBody>
            <a:bodyPr wrap="square" rtlCol="0">
              <a:spAutoFit/>
            </a:bodyPr>
            <a:lstStyle/>
            <a:p>
              <a:r>
                <a:rPr lang="en-US" sz="1920" dirty="0"/>
                <a:t>DA=-10mm</a:t>
              </a:r>
              <a:endParaRPr lang="en-GB" sz="1920" dirty="0"/>
            </a:p>
          </p:txBody>
        </p:sp>
        <p:cxnSp>
          <p:nvCxnSpPr>
            <p:cNvPr id="19" name="Straight Connector 18"/>
            <p:cNvCxnSpPr>
              <a:endCxn id="9" idx="1"/>
            </p:cNvCxnSpPr>
            <p:nvPr/>
          </p:nvCxnSpPr>
          <p:spPr>
            <a:xfrm>
              <a:off x="4236462" y="4335375"/>
              <a:ext cx="2487702" cy="17004"/>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287252" y="4031114"/>
              <a:ext cx="2014415" cy="362905"/>
            </a:xfrm>
            <a:prstGeom prst="rect">
              <a:avLst/>
            </a:prstGeom>
            <a:noFill/>
          </p:spPr>
          <p:txBody>
            <a:bodyPr wrap="square" rtlCol="0">
              <a:spAutoFit/>
            </a:bodyPr>
            <a:lstStyle/>
            <a:p>
              <a:r>
                <a:rPr lang="en-US" sz="1920" dirty="0"/>
                <a:t>Lifetime = 10h</a:t>
              </a:r>
              <a:endParaRPr lang="en-GB" sz="1920" dirty="0"/>
            </a:p>
          </p:txBody>
        </p:sp>
      </p:grpSp>
      <p:sp>
        <p:nvSpPr>
          <p:cNvPr id="23" name="TextBox 22"/>
          <p:cNvSpPr txBox="1"/>
          <p:nvPr/>
        </p:nvSpPr>
        <p:spPr>
          <a:xfrm>
            <a:off x="239350" y="694014"/>
            <a:ext cx="5184433" cy="253916"/>
          </a:xfrm>
          <a:prstGeom prst="rect">
            <a:avLst/>
          </a:prstGeom>
          <a:ln>
            <a:solidFill>
              <a:schemeClr val="bg1">
                <a:lumMod val="75000"/>
              </a:schemeClr>
            </a:solid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050" dirty="0">
                <a:solidFill>
                  <a:schemeClr val="bg1">
                    <a:lumMod val="65000"/>
                  </a:schemeClr>
                </a:solidFill>
              </a:rPr>
              <a:t>A CLUSTER is crucial for this analysis. Each error set to analyze requires 1CPUx4h</a:t>
            </a:r>
            <a:endParaRPr lang="en-GB" sz="1050" dirty="0">
              <a:solidFill>
                <a:schemeClr val="bg1">
                  <a:lumMod val="65000"/>
                </a:schemeClr>
              </a:solidFill>
            </a:endParaRPr>
          </a:p>
        </p:txBody>
      </p:sp>
      <p:sp>
        <p:nvSpPr>
          <p:cNvPr id="4" name="Rectangle 3">
            <a:extLst>
              <a:ext uri="{FF2B5EF4-FFF2-40B4-BE49-F238E27FC236}">
                <a16:creationId xmlns:a16="http://schemas.microsoft.com/office/drawing/2014/main" id="{B9A42A57-EFE8-0A4D-B53E-B6C15C60ADAD}"/>
              </a:ext>
            </a:extLst>
          </p:cNvPr>
          <p:cNvSpPr/>
          <p:nvPr/>
        </p:nvSpPr>
        <p:spPr>
          <a:xfrm>
            <a:off x="5317593" y="6500968"/>
            <a:ext cx="6096000" cy="261610"/>
          </a:xfrm>
          <a:prstGeom prst="rect">
            <a:avLst/>
          </a:prstGeom>
        </p:spPr>
        <p:txBody>
          <a:bodyPr>
            <a:spAutoFit/>
          </a:bodyPr>
          <a:lstStyle/>
          <a:p>
            <a:r>
              <a:rPr lang="en-US" sz="1100" dirty="0" err="1"/>
              <a:t>CAoPAC</a:t>
            </a:r>
            <a:r>
              <a:rPr lang="en-US" sz="1100" dirty="0"/>
              <a:t> Workshop l GSI, Darmstadt 10-13 March 2015 l </a:t>
            </a:r>
            <a:r>
              <a:rPr lang="en-US" sz="1100" dirty="0" err="1"/>
              <a:t>S.M.Liuzzo</a:t>
            </a:r>
            <a:endParaRPr lang="en-US" sz="1100" dirty="0"/>
          </a:p>
        </p:txBody>
      </p:sp>
      <p:sp>
        <p:nvSpPr>
          <p:cNvPr id="16" name="Footer Placeholder 15">
            <a:extLst>
              <a:ext uri="{FF2B5EF4-FFF2-40B4-BE49-F238E27FC236}">
                <a16:creationId xmlns:a16="http://schemas.microsoft.com/office/drawing/2014/main" id="{E755C684-884E-C142-AC79-93B8A6ED8EFA}"/>
              </a:ext>
            </a:extLst>
          </p:cNvPr>
          <p:cNvSpPr>
            <a:spLocks noGrp="1"/>
          </p:cNvSpPr>
          <p:nvPr>
            <p:ph type="ftr" sz="quarter" idx="10"/>
          </p:nvPr>
        </p:nvSpPr>
        <p:spPr/>
        <p:txBody>
          <a:bodyPr/>
          <a:lstStyle/>
          <a:p>
            <a:r>
              <a:rPr lang="fr-FR"/>
              <a:t>FCC week | Paris | June 2022 | S.M.Liuzzo et al.</a:t>
            </a:r>
            <a:endParaRPr lang="fr-FR" dirty="0"/>
          </a:p>
        </p:txBody>
      </p:sp>
      <p:sp>
        <p:nvSpPr>
          <p:cNvPr id="17" name="Slide Number Placeholder 16">
            <a:extLst>
              <a:ext uri="{FF2B5EF4-FFF2-40B4-BE49-F238E27FC236}">
                <a16:creationId xmlns:a16="http://schemas.microsoft.com/office/drawing/2014/main" id="{4D9B3EA7-6F98-764C-9421-643C3478E7C7}"/>
              </a:ext>
            </a:extLst>
          </p:cNvPr>
          <p:cNvSpPr>
            <a:spLocks noGrp="1"/>
          </p:cNvSpPr>
          <p:nvPr>
            <p:ph type="sldNum" sz="quarter" idx="11"/>
          </p:nvPr>
        </p:nvSpPr>
        <p:spPr/>
        <p:txBody>
          <a:bodyPr/>
          <a:lstStyle/>
          <a:p>
            <a:r>
              <a:rPr lang="fr-FR"/>
              <a:t>Page </a:t>
            </a:r>
            <a:fld id="{733122C9-A0B9-462F-8757-0847AD287B63}" type="slidenum">
              <a:rPr lang="fr-FR" smtClean="0"/>
              <a:pPr/>
              <a:t>8</a:t>
            </a:fld>
            <a:endParaRPr lang="fr-FR" dirty="0"/>
          </a:p>
        </p:txBody>
      </p:sp>
      <p:sp>
        <p:nvSpPr>
          <p:cNvPr id="3" name="TextBox 2">
            <a:extLst>
              <a:ext uri="{FF2B5EF4-FFF2-40B4-BE49-F238E27FC236}">
                <a16:creationId xmlns:a16="http://schemas.microsoft.com/office/drawing/2014/main" id="{147B51DE-3C99-0943-88DD-54288D6CB689}"/>
              </a:ext>
            </a:extLst>
          </p:cNvPr>
          <p:cNvSpPr txBox="1"/>
          <p:nvPr/>
        </p:nvSpPr>
        <p:spPr>
          <a:xfrm>
            <a:off x="855212" y="5816114"/>
            <a:ext cx="10707931" cy="369332"/>
          </a:xfrm>
          <a:prstGeom prst="rect">
            <a:avLst/>
          </a:prstGeom>
          <a:noFill/>
        </p:spPr>
        <p:txBody>
          <a:bodyPr wrap="none" rtlCol="0">
            <a:spAutoFit/>
          </a:bodyPr>
          <a:lstStyle/>
          <a:p>
            <a:r>
              <a:rPr lang="en-US" dirty="0"/>
              <a:t>How to determine the ”tolerance” ? </a:t>
            </a:r>
            <a:r>
              <a:rPr lang="en-US" dirty="0">
                <a:sym typeface="Wingdings" pitchFamily="2" charset="2"/>
              </a:rPr>
              <a:t> DRAW A LINE (relative impact of each error), RESCALE globally.</a:t>
            </a:r>
            <a:endParaRPr lang="en-US" dirty="0"/>
          </a:p>
        </p:txBody>
      </p:sp>
      <p:cxnSp>
        <p:nvCxnSpPr>
          <p:cNvPr id="6" name="Straight Connector 5">
            <a:extLst>
              <a:ext uri="{FF2B5EF4-FFF2-40B4-BE49-F238E27FC236}">
                <a16:creationId xmlns:a16="http://schemas.microsoft.com/office/drawing/2014/main" id="{19C4B391-9FCC-5241-B8BD-B33D2B5CA0AA}"/>
              </a:ext>
            </a:extLst>
          </p:cNvPr>
          <p:cNvCxnSpPr>
            <a:cxnSpLocks/>
          </p:cNvCxnSpPr>
          <p:nvPr/>
        </p:nvCxnSpPr>
        <p:spPr>
          <a:xfrm>
            <a:off x="1343472" y="4778304"/>
            <a:ext cx="3672408" cy="18848"/>
          </a:xfrm>
          <a:prstGeom prst="line">
            <a:avLst/>
          </a:prstGeom>
        </p:spPr>
        <p:style>
          <a:lnRef idx="3">
            <a:schemeClr val="accent6"/>
          </a:lnRef>
          <a:fillRef idx="0">
            <a:schemeClr val="accent6"/>
          </a:fillRef>
          <a:effectRef idx="2">
            <a:schemeClr val="accent6"/>
          </a:effectRef>
          <a:fontRef idx="minor">
            <a:schemeClr val="tx1"/>
          </a:fontRef>
        </p:style>
      </p:cxnSp>
      <p:cxnSp>
        <p:nvCxnSpPr>
          <p:cNvPr id="24" name="Straight Connector 23">
            <a:extLst>
              <a:ext uri="{FF2B5EF4-FFF2-40B4-BE49-F238E27FC236}">
                <a16:creationId xmlns:a16="http://schemas.microsoft.com/office/drawing/2014/main" id="{D93360E4-66CF-774D-ACC2-351072D0FCB3}"/>
              </a:ext>
            </a:extLst>
          </p:cNvPr>
          <p:cNvCxnSpPr>
            <a:cxnSpLocks/>
          </p:cNvCxnSpPr>
          <p:nvPr/>
        </p:nvCxnSpPr>
        <p:spPr>
          <a:xfrm>
            <a:off x="5375920" y="2852936"/>
            <a:ext cx="3504888" cy="0"/>
          </a:xfrm>
          <a:prstGeom prst="line">
            <a:avLst/>
          </a:prstGeom>
        </p:spPr>
        <p:style>
          <a:lnRef idx="3">
            <a:schemeClr val="accent6"/>
          </a:lnRef>
          <a:fillRef idx="0">
            <a:schemeClr val="accent6"/>
          </a:fillRef>
          <a:effectRef idx="2">
            <a:schemeClr val="accent6"/>
          </a:effectRef>
          <a:fontRef idx="minor">
            <a:schemeClr val="tx1"/>
          </a:fontRef>
        </p:style>
      </p:cxnSp>
      <p:sp>
        <p:nvSpPr>
          <p:cNvPr id="25" name="TextBox 24">
            <a:extLst>
              <a:ext uri="{FF2B5EF4-FFF2-40B4-BE49-F238E27FC236}">
                <a16:creationId xmlns:a16="http://schemas.microsoft.com/office/drawing/2014/main" id="{EDE37984-2451-324D-9F19-863DE97E26A1}"/>
              </a:ext>
            </a:extLst>
          </p:cNvPr>
          <p:cNvSpPr txBox="1"/>
          <p:nvPr/>
        </p:nvSpPr>
        <p:spPr>
          <a:xfrm>
            <a:off x="151893" y="4653136"/>
            <a:ext cx="1551619" cy="415498"/>
          </a:xfrm>
          <a:prstGeom prst="rect">
            <a:avLst/>
          </a:prstGeom>
          <a:noFill/>
        </p:spPr>
        <p:txBody>
          <a:bodyPr wrap="square" rtlCol="0">
            <a:spAutoFit/>
          </a:bodyPr>
          <a:lstStyle/>
          <a:p>
            <a:r>
              <a:rPr lang="en-US" sz="1050" dirty="0"/>
              <a:t>The line where I should have placed it.</a:t>
            </a:r>
          </a:p>
        </p:txBody>
      </p:sp>
      <p:sp>
        <p:nvSpPr>
          <p:cNvPr id="26" name="TextBox 25">
            <a:extLst>
              <a:ext uri="{FF2B5EF4-FFF2-40B4-BE49-F238E27FC236}">
                <a16:creationId xmlns:a16="http://schemas.microsoft.com/office/drawing/2014/main" id="{A5101E2A-0CFF-D240-A04C-3C93C75C3B8F}"/>
              </a:ext>
            </a:extLst>
          </p:cNvPr>
          <p:cNvSpPr txBox="1"/>
          <p:nvPr/>
        </p:nvSpPr>
        <p:spPr>
          <a:xfrm>
            <a:off x="5693354" y="2870555"/>
            <a:ext cx="1551619" cy="415498"/>
          </a:xfrm>
          <a:prstGeom prst="rect">
            <a:avLst/>
          </a:prstGeom>
          <a:noFill/>
        </p:spPr>
        <p:txBody>
          <a:bodyPr wrap="square" rtlCol="0">
            <a:spAutoFit/>
          </a:bodyPr>
          <a:lstStyle/>
          <a:p>
            <a:r>
              <a:rPr lang="en-US" sz="1050" dirty="0"/>
              <a:t>The line where I should have placed it.</a:t>
            </a:r>
          </a:p>
        </p:txBody>
      </p:sp>
      <p:sp>
        <p:nvSpPr>
          <p:cNvPr id="27" name="TextBox 26">
            <a:extLst>
              <a:ext uri="{FF2B5EF4-FFF2-40B4-BE49-F238E27FC236}">
                <a16:creationId xmlns:a16="http://schemas.microsoft.com/office/drawing/2014/main" id="{1603CA02-C8DA-4D47-B445-7C37C7AFF1CE}"/>
              </a:ext>
            </a:extLst>
          </p:cNvPr>
          <p:cNvSpPr txBox="1"/>
          <p:nvPr/>
        </p:nvSpPr>
        <p:spPr>
          <a:xfrm>
            <a:off x="9417018" y="4647633"/>
            <a:ext cx="2678693" cy="1015663"/>
          </a:xfrm>
          <a:prstGeom prst="rect">
            <a:avLst/>
          </a:prstGeom>
          <a:noFill/>
        </p:spPr>
        <p:txBody>
          <a:bodyPr wrap="square" rtlCol="0">
            <a:spAutoFit/>
          </a:bodyPr>
          <a:lstStyle/>
          <a:p>
            <a:r>
              <a:rPr lang="en-US" sz="1200" dirty="0">
                <a:solidFill>
                  <a:schemeClr val="bg1">
                    <a:lumMod val="65000"/>
                  </a:schemeClr>
                </a:solidFill>
              </a:rPr>
              <a:t>Sext. Alignment do more on DA than on TLT ;</a:t>
            </a:r>
          </a:p>
          <a:p>
            <a:r>
              <a:rPr lang="en-US" sz="1200" dirty="0">
                <a:solidFill>
                  <a:schemeClr val="bg1">
                    <a:lumMod val="65000"/>
                  </a:schemeClr>
                </a:solidFill>
              </a:rPr>
              <a:t>Moderate gradient are irrelevant compared to high gradient ;</a:t>
            </a:r>
          </a:p>
          <a:p>
            <a:r>
              <a:rPr lang="en-US" sz="1200" dirty="0">
                <a:solidFill>
                  <a:schemeClr val="bg1">
                    <a:lumMod val="65000"/>
                  </a:schemeClr>
                </a:solidFill>
              </a:rPr>
              <a:t>Etc. etc. </a:t>
            </a:r>
          </a:p>
        </p:txBody>
      </p:sp>
    </p:spTree>
    <p:extLst>
      <p:ext uri="{BB962C8B-B14F-4D97-AF65-F5344CB8AC3E}">
        <p14:creationId xmlns:p14="http://schemas.microsoft.com/office/powerpoint/2010/main" val="3265632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Tolerable random errors</a:t>
            </a:r>
          </a:p>
        </p:txBody>
      </p:sp>
      <p:sp>
        <p:nvSpPr>
          <p:cNvPr id="8" name="Rectangle 7"/>
          <p:cNvSpPr/>
          <p:nvPr/>
        </p:nvSpPr>
        <p:spPr>
          <a:xfrm>
            <a:off x="1482240" y="923122"/>
            <a:ext cx="9884160" cy="1089529"/>
          </a:xfrm>
          <a:prstGeom prst="rect">
            <a:avLst/>
          </a:prstGeom>
        </p:spPr>
        <p:txBody>
          <a:bodyPr wrap="square">
            <a:spAutoFit/>
          </a:bodyPr>
          <a:lstStyle/>
          <a:p>
            <a:r>
              <a:rPr lang="en-GB" sz="2160" dirty="0"/>
              <a:t>Each error, on each magnet family, is studied individually looking at the dependence of DA, lifetime, emittances and all relevant parameters </a:t>
            </a:r>
            <a:r>
              <a:rPr lang="en-GB" sz="2160" dirty="0" err="1"/>
              <a:t>vs</a:t>
            </a:r>
            <a:r>
              <a:rPr lang="en-GB" sz="2160" dirty="0"/>
              <a:t> error amplitude. </a:t>
            </a:r>
          </a:p>
        </p:txBody>
      </p:sp>
      <p:graphicFrame>
        <p:nvGraphicFramePr>
          <p:cNvPr id="13" name="Table 12"/>
          <p:cNvGraphicFramePr>
            <a:graphicFrameLocks noGrp="1"/>
          </p:cNvGraphicFramePr>
          <p:nvPr>
            <p:extLst>
              <p:ext uri="{D42A27DB-BD31-4B8C-83A1-F6EECF244321}">
                <p14:modId xmlns:p14="http://schemas.microsoft.com/office/powerpoint/2010/main" val="3344183705"/>
              </p:ext>
            </p:extLst>
          </p:nvPr>
        </p:nvGraphicFramePr>
        <p:xfrm>
          <a:off x="3071665" y="2146872"/>
          <a:ext cx="6480721" cy="2875033"/>
        </p:xfrm>
        <a:graphic>
          <a:graphicData uri="http://schemas.openxmlformats.org/drawingml/2006/table">
            <a:tbl>
              <a:tblPr firstRow="1" bandRow="1">
                <a:tableStyleId>{3C2FFA5D-87B4-456A-9821-1D502468CF0F}</a:tableStyleId>
              </a:tblPr>
              <a:tblGrid>
                <a:gridCol w="1580791">
                  <a:extLst>
                    <a:ext uri="{9D8B030D-6E8A-4147-A177-3AD203B41FA5}">
                      <a16:colId xmlns:a16="http://schemas.microsoft.com/office/drawing/2014/main" val="20000"/>
                    </a:ext>
                  </a:extLst>
                </a:gridCol>
                <a:gridCol w="979986">
                  <a:extLst>
                    <a:ext uri="{9D8B030D-6E8A-4147-A177-3AD203B41FA5}">
                      <a16:colId xmlns:a16="http://schemas.microsoft.com/office/drawing/2014/main" val="20001"/>
                    </a:ext>
                  </a:extLst>
                </a:gridCol>
                <a:gridCol w="979986">
                  <a:extLst>
                    <a:ext uri="{9D8B030D-6E8A-4147-A177-3AD203B41FA5}">
                      <a16:colId xmlns:a16="http://schemas.microsoft.com/office/drawing/2014/main" val="20002"/>
                    </a:ext>
                  </a:extLst>
                </a:gridCol>
                <a:gridCol w="979986">
                  <a:extLst>
                    <a:ext uri="{9D8B030D-6E8A-4147-A177-3AD203B41FA5}">
                      <a16:colId xmlns:a16="http://schemas.microsoft.com/office/drawing/2014/main" val="20003"/>
                    </a:ext>
                  </a:extLst>
                </a:gridCol>
                <a:gridCol w="979986">
                  <a:extLst>
                    <a:ext uri="{9D8B030D-6E8A-4147-A177-3AD203B41FA5}">
                      <a16:colId xmlns:a16="http://schemas.microsoft.com/office/drawing/2014/main" val="20004"/>
                    </a:ext>
                  </a:extLst>
                </a:gridCol>
                <a:gridCol w="979986">
                  <a:extLst>
                    <a:ext uri="{9D8B030D-6E8A-4147-A177-3AD203B41FA5}">
                      <a16:colId xmlns:a16="http://schemas.microsoft.com/office/drawing/2014/main" val="20005"/>
                    </a:ext>
                  </a:extLst>
                </a:gridCol>
              </a:tblGrid>
              <a:tr h="410719">
                <a:tc>
                  <a:txBody>
                    <a:bodyPr/>
                    <a:lstStyle/>
                    <a:p>
                      <a:pPr algn="r"/>
                      <a:r>
                        <a:rPr lang="en-US" sz="1900" dirty="0"/>
                        <a:t>Required:</a:t>
                      </a:r>
                      <a:endParaRPr lang="en-GB" sz="1900" dirty="0"/>
                    </a:p>
                  </a:txBody>
                  <a:tcPr marL="109728" marR="109728" marT="54864" marB="54864"/>
                </a:tc>
                <a:tc>
                  <a:txBody>
                    <a:bodyPr/>
                    <a:lstStyle/>
                    <a:p>
                      <a:r>
                        <a:rPr lang="en-GB" sz="1900" dirty="0"/>
                        <a:t>DX</a:t>
                      </a:r>
                    </a:p>
                  </a:txBody>
                  <a:tcPr marL="109728" marR="109728" marT="54864" marB="54864"/>
                </a:tc>
                <a:tc>
                  <a:txBody>
                    <a:bodyPr/>
                    <a:lstStyle/>
                    <a:p>
                      <a:r>
                        <a:rPr lang="en-GB" sz="1900" dirty="0"/>
                        <a:t>DY</a:t>
                      </a:r>
                    </a:p>
                  </a:txBody>
                  <a:tcPr marL="109728" marR="109728" marT="54864" marB="54864"/>
                </a:tc>
                <a:tc>
                  <a:txBody>
                    <a:bodyPr/>
                    <a:lstStyle/>
                    <a:p>
                      <a:r>
                        <a:rPr lang="en-GB" sz="1900" dirty="0"/>
                        <a:t>DS</a:t>
                      </a:r>
                    </a:p>
                  </a:txBody>
                  <a:tcPr marL="109728" marR="109728" marT="54864" marB="54864"/>
                </a:tc>
                <a:tc>
                  <a:txBody>
                    <a:bodyPr/>
                    <a:lstStyle/>
                    <a:p>
                      <a:r>
                        <a:rPr lang="en-GB" sz="1900" dirty="0"/>
                        <a:t>DPSI</a:t>
                      </a:r>
                    </a:p>
                  </a:txBody>
                  <a:tcPr marL="109728" marR="109728" marT="54864" marB="54864"/>
                </a:tc>
                <a:tc>
                  <a:txBody>
                    <a:bodyPr/>
                    <a:lstStyle/>
                    <a:p>
                      <a:r>
                        <a:rPr lang="en-GB" sz="1900" dirty="0"/>
                        <a:t>DK</a:t>
                      </a:r>
                    </a:p>
                  </a:txBody>
                  <a:tcPr marL="109728" marR="109728" marT="54864" marB="54864"/>
                </a:tc>
                <a:extLst>
                  <a:ext uri="{0D108BD9-81ED-4DB2-BD59-A6C34878D82A}">
                    <a16:rowId xmlns:a16="http://schemas.microsoft.com/office/drawing/2014/main" val="10000"/>
                  </a:ext>
                </a:extLst>
              </a:tr>
              <a:tr h="410719">
                <a:tc>
                  <a:txBody>
                    <a:bodyPr/>
                    <a:lstStyle/>
                    <a:p>
                      <a:pPr algn="r"/>
                      <a:endParaRPr lang="en-GB" sz="1900" dirty="0"/>
                    </a:p>
                  </a:txBody>
                  <a:tcPr marL="109728" marR="109728" marT="54864" marB="5486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900" dirty="0">
                          <a:latin typeface="Symbol" charset="2"/>
                          <a:cs typeface="Symbol" charset="2"/>
                        </a:rPr>
                        <a:t>m</a:t>
                      </a:r>
                      <a:r>
                        <a:rPr lang="en-GB" sz="1900" dirty="0">
                          <a:latin typeface="+mn-lt"/>
                          <a:cs typeface="+mn-cs"/>
                        </a:rPr>
                        <a:t>m</a:t>
                      </a:r>
                      <a:endParaRPr lang="en-GB" sz="1900" dirty="0"/>
                    </a:p>
                  </a:txBody>
                  <a:tcPr marL="109728" marR="109728" marT="54864" marB="5486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900" dirty="0">
                          <a:latin typeface="Symbol" charset="2"/>
                          <a:cs typeface="Symbol" charset="2"/>
                        </a:rPr>
                        <a:t>m</a:t>
                      </a:r>
                      <a:r>
                        <a:rPr lang="en-GB" sz="1900" dirty="0">
                          <a:latin typeface="+mn-lt"/>
                          <a:cs typeface="+mn-cs"/>
                        </a:rPr>
                        <a:t>m</a:t>
                      </a:r>
                      <a:endParaRPr lang="en-GB" sz="1900" dirty="0"/>
                    </a:p>
                  </a:txBody>
                  <a:tcPr marL="109728" marR="109728" marT="54864" marB="5486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900" dirty="0">
                          <a:latin typeface="Symbol" charset="2"/>
                          <a:cs typeface="Symbol" charset="2"/>
                        </a:rPr>
                        <a:t>m</a:t>
                      </a:r>
                      <a:r>
                        <a:rPr lang="en-GB" sz="1900" dirty="0">
                          <a:latin typeface="+mn-lt"/>
                          <a:cs typeface="+mn-cs"/>
                        </a:rPr>
                        <a:t>m</a:t>
                      </a:r>
                      <a:endParaRPr lang="en-GB" sz="1900" dirty="0"/>
                    </a:p>
                  </a:txBody>
                  <a:tcPr marL="109728" marR="109728" marT="54864" marB="54864"/>
                </a:tc>
                <a:tc>
                  <a:txBody>
                    <a:bodyPr/>
                    <a:lstStyle/>
                    <a:p>
                      <a:pPr algn="ctr"/>
                      <a:r>
                        <a:rPr lang="en-GB" sz="1900" dirty="0" err="1">
                          <a:latin typeface="Symbol" charset="2"/>
                          <a:cs typeface="Symbol" charset="2"/>
                        </a:rPr>
                        <a:t>m</a:t>
                      </a:r>
                      <a:r>
                        <a:rPr lang="en-GB" sz="1900" dirty="0" err="1"/>
                        <a:t>rad</a:t>
                      </a:r>
                      <a:endParaRPr lang="en-GB" sz="1900" dirty="0"/>
                    </a:p>
                  </a:txBody>
                  <a:tcPr marL="109728" marR="109728" marT="54864" marB="54864"/>
                </a:tc>
                <a:tc>
                  <a:txBody>
                    <a:bodyPr/>
                    <a:lstStyle/>
                    <a:p>
                      <a:pPr algn="ctr"/>
                      <a:r>
                        <a:rPr lang="en-GB" sz="1900" dirty="0"/>
                        <a:t>10^-4</a:t>
                      </a:r>
                    </a:p>
                  </a:txBody>
                  <a:tcPr marL="109728" marR="109728" marT="54864" marB="54864"/>
                </a:tc>
                <a:extLst>
                  <a:ext uri="{0D108BD9-81ED-4DB2-BD59-A6C34878D82A}">
                    <a16:rowId xmlns:a16="http://schemas.microsoft.com/office/drawing/2014/main" val="10001"/>
                  </a:ext>
                </a:extLst>
              </a:tr>
              <a:tr h="410719">
                <a:tc>
                  <a:txBody>
                    <a:bodyPr/>
                    <a:lstStyle/>
                    <a:p>
                      <a:pPr algn="r"/>
                      <a:r>
                        <a:rPr lang="en-GB" sz="1900" b="1" dirty="0"/>
                        <a:t>DL</a:t>
                      </a:r>
                    </a:p>
                  </a:txBody>
                  <a:tcPr marL="109728" marR="109728" marT="54864" marB="54864"/>
                </a:tc>
                <a:tc>
                  <a:txBody>
                    <a:bodyPr/>
                    <a:lstStyle/>
                    <a:p>
                      <a:pPr algn="ctr"/>
                      <a:r>
                        <a:rPr lang="en-GB" sz="1900" dirty="0"/>
                        <a:t>&gt;100</a:t>
                      </a:r>
                    </a:p>
                  </a:txBody>
                  <a:tcPr marL="109728" marR="109728" marT="54864" marB="54864"/>
                </a:tc>
                <a:tc>
                  <a:txBody>
                    <a:bodyPr/>
                    <a:lstStyle/>
                    <a:p>
                      <a:pPr algn="ctr"/>
                      <a:r>
                        <a:rPr lang="en-GB" sz="1900" dirty="0"/>
                        <a:t>&gt;100</a:t>
                      </a:r>
                    </a:p>
                  </a:txBody>
                  <a:tcPr marL="109728" marR="109728" marT="54864" marB="54864"/>
                </a:tc>
                <a:tc>
                  <a:txBody>
                    <a:bodyPr/>
                    <a:lstStyle/>
                    <a:p>
                      <a:pPr algn="ctr"/>
                      <a:r>
                        <a:rPr lang="en-GB" sz="1900" dirty="0"/>
                        <a:t>1000</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10</a:t>
                      </a:r>
                    </a:p>
                  </a:txBody>
                  <a:tcPr marL="109728" marR="109728" marT="54864" marB="54864"/>
                </a:tc>
                <a:extLst>
                  <a:ext uri="{0D108BD9-81ED-4DB2-BD59-A6C34878D82A}">
                    <a16:rowId xmlns:a16="http://schemas.microsoft.com/office/drawing/2014/main" val="10002"/>
                  </a:ext>
                </a:extLst>
              </a:tr>
              <a:tr h="410719">
                <a:tc>
                  <a:txBody>
                    <a:bodyPr/>
                    <a:lstStyle/>
                    <a:p>
                      <a:pPr algn="r"/>
                      <a:r>
                        <a:rPr lang="en-GB" sz="1900" b="1" dirty="0"/>
                        <a:t>DQ,</a:t>
                      </a:r>
                      <a:r>
                        <a:rPr lang="en-GB" sz="1900" b="1" baseline="0" dirty="0"/>
                        <a:t> </a:t>
                      </a:r>
                      <a:r>
                        <a:rPr lang="en-GB" sz="1900" b="1" dirty="0"/>
                        <a:t>QF[68]</a:t>
                      </a:r>
                    </a:p>
                  </a:txBody>
                  <a:tcPr marL="109728" marR="109728" marT="54864" marB="54864"/>
                </a:tc>
                <a:tc>
                  <a:txBody>
                    <a:bodyPr/>
                    <a:lstStyle/>
                    <a:p>
                      <a:pPr algn="ctr"/>
                      <a:r>
                        <a:rPr lang="en-GB" sz="1900" dirty="0"/>
                        <a:t>70</a:t>
                      </a:r>
                    </a:p>
                  </a:txBody>
                  <a:tcPr marL="109728" marR="109728" marT="54864" marB="54864"/>
                </a:tc>
                <a:tc>
                  <a:txBody>
                    <a:bodyPr/>
                    <a:lstStyle/>
                    <a:p>
                      <a:pPr algn="ctr"/>
                      <a:r>
                        <a:rPr lang="en-GB" sz="1900" dirty="0"/>
                        <a:t>50</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200</a:t>
                      </a:r>
                    </a:p>
                  </a:txBody>
                  <a:tcPr marL="109728" marR="109728" marT="54864" marB="54864"/>
                </a:tc>
                <a:tc>
                  <a:txBody>
                    <a:bodyPr/>
                    <a:lstStyle/>
                    <a:p>
                      <a:pPr algn="ctr"/>
                      <a:r>
                        <a:rPr lang="en-GB" sz="1900" dirty="0"/>
                        <a:t>5</a:t>
                      </a:r>
                    </a:p>
                  </a:txBody>
                  <a:tcPr marL="109728" marR="109728" marT="54864" marB="54864"/>
                </a:tc>
                <a:extLst>
                  <a:ext uri="{0D108BD9-81ED-4DB2-BD59-A6C34878D82A}">
                    <a16:rowId xmlns:a16="http://schemas.microsoft.com/office/drawing/2014/main" val="10003"/>
                  </a:ext>
                </a:extLst>
              </a:tr>
              <a:tr h="410719">
                <a:tc>
                  <a:txBody>
                    <a:bodyPr/>
                    <a:lstStyle/>
                    <a:p>
                      <a:pPr algn="r"/>
                      <a:r>
                        <a:rPr lang="en-GB" sz="1900" b="1" dirty="0"/>
                        <a:t>Q[DF][1-5]</a:t>
                      </a:r>
                    </a:p>
                  </a:txBody>
                  <a:tcPr marL="109728" marR="109728" marT="54864" marB="54864"/>
                </a:tc>
                <a:tc>
                  <a:txBody>
                    <a:bodyPr/>
                    <a:lstStyle/>
                    <a:p>
                      <a:pPr algn="ctr"/>
                      <a:r>
                        <a:rPr lang="en-GB" sz="1900" dirty="0"/>
                        <a:t>100</a:t>
                      </a:r>
                    </a:p>
                  </a:txBody>
                  <a:tcPr marL="109728" marR="109728" marT="54864" marB="54864"/>
                </a:tc>
                <a:tc>
                  <a:txBody>
                    <a:bodyPr/>
                    <a:lstStyle/>
                    <a:p>
                      <a:pPr algn="ctr"/>
                      <a:r>
                        <a:rPr lang="en-GB" sz="1900" dirty="0"/>
                        <a:t>85</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5</a:t>
                      </a:r>
                    </a:p>
                  </a:txBody>
                  <a:tcPr marL="109728" marR="109728" marT="54864" marB="54864"/>
                </a:tc>
                <a:extLst>
                  <a:ext uri="{0D108BD9-81ED-4DB2-BD59-A6C34878D82A}">
                    <a16:rowId xmlns:a16="http://schemas.microsoft.com/office/drawing/2014/main" val="10004"/>
                  </a:ext>
                </a:extLst>
              </a:tr>
              <a:tr h="410719">
                <a:tc>
                  <a:txBody>
                    <a:bodyPr/>
                    <a:lstStyle/>
                    <a:p>
                      <a:pPr algn="r"/>
                      <a:r>
                        <a:rPr lang="en-GB" sz="1900" b="1" dirty="0"/>
                        <a:t>SFD</a:t>
                      </a:r>
                    </a:p>
                  </a:txBody>
                  <a:tcPr marL="109728" marR="109728" marT="54864" marB="54864"/>
                </a:tc>
                <a:tc>
                  <a:txBody>
                    <a:bodyPr/>
                    <a:lstStyle/>
                    <a:p>
                      <a:pPr algn="ctr"/>
                      <a:r>
                        <a:rPr lang="en-GB" sz="1900" dirty="0"/>
                        <a:t>70</a:t>
                      </a:r>
                    </a:p>
                  </a:txBody>
                  <a:tcPr marL="109728" marR="109728" marT="54864" marB="54864"/>
                </a:tc>
                <a:tc>
                  <a:txBody>
                    <a:bodyPr/>
                    <a:lstStyle/>
                    <a:p>
                      <a:pPr algn="ctr"/>
                      <a:r>
                        <a:rPr lang="en-GB" sz="1900" dirty="0"/>
                        <a:t>50</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1000</a:t>
                      </a:r>
                    </a:p>
                  </a:txBody>
                  <a:tcPr marL="109728" marR="109728" marT="54864" marB="54864"/>
                </a:tc>
                <a:tc>
                  <a:txBody>
                    <a:bodyPr/>
                    <a:lstStyle/>
                    <a:p>
                      <a:pPr algn="ctr"/>
                      <a:r>
                        <a:rPr lang="en-GB" sz="1900" dirty="0"/>
                        <a:t>35</a:t>
                      </a:r>
                    </a:p>
                  </a:txBody>
                  <a:tcPr marL="109728" marR="109728" marT="54864" marB="54864"/>
                </a:tc>
                <a:extLst>
                  <a:ext uri="{0D108BD9-81ED-4DB2-BD59-A6C34878D82A}">
                    <a16:rowId xmlns:a16="http://schemas.microsoft.com/office/drawing/2014/main" val="10005"/>
                  </a:ext>
                </a:extLst>
              </a:tr>
              <a:tr h="410719">
                <a:tc>
                  <a:txBody>
                    <a:bodyPr/>
                    <a:lstStyle/>
                    <a:p>
                      <a:pPr algn="r"/>
                      <a:r>
                        <a:rPr lang="en-GB" sz="1900" b="1" dirty="0"/>
                        <a:t>OF</a:t>
                      </a:r>
                    </a:p>
                  </a:txBody>
                  <a:tcPr marL="109728" marR="109728" marT="54864" marB="54864"/>
                </a:tc>
                <a:tc>
                  <a:txBody>
                    <a:bodyPr/>
                    <a:lstStyle/>
                    <a:p>
                      <a:pPr algn="ctr"/>
                      <a:r>
                        <a:rPr lang="en-GB" sz="1900" dirty="0"/>
                        <a:t>100</a:t>
                      </a:r>
                    </a:p>
                  </a:txBody>
                  <a:tcPr marL="109728" marR="109728" marT="54864" marB="54864"/>
                </a:tc>
                <a:tc>
                  <a:txBody>
                    <a:bodyPr/>
                    <a:lstStyle/>
                    <a:p>
                      <a:pPr algn="ctr"/>
                      <a:r>
                        <a:rPr lang="en-GB" sz="1900" dirty="0"/>
                        <a:t>100</a:t>
                      </a:r>
                    </a:p>
                  </a:txBody>
                  <a:tcPr marL="109728" marR="109728" marT="54864" marB="54864"/>
                </a:tc>
                <a:tc>
                  <a:txBody>
                    <a:bodyPr/>
                    <a:lstStyle/>
                    <a:p>
                      <a:pPr algn="ctr"/>
                      <a:r>
                        <a:rPr lang="en-GB" sz="1900" dirty="0"/>
                        <a:t>500</a:t>
                      </a:r>
                    </a:p>
                  </a:txBody>
                  <a:tcPr marL="109728" marR="109728" marT="54864" marB="54864"/>
                </a:tc>
                <a:tc>
                  <a:txBody>
                    <a:bodyPr/>
                    <a:lstStyle/>
                    <a:p>
                      <a:pPr algn="ctr"/>
                      <a:r>
                        <a:rPr lang="en-GB" sz="1900" dirty="0"/>
                        <a:t>1000</a:t>
                      </a:r>
                    </a:p>
                  </a:txBody>
                  <a:tcPr marL="109728" marR="109728" marT="54864" marB="54864"/>
                </a:tc>
                <a:tc>
                  <a:txBody>
                    <a:bodyPr/>
                    <a:lstStyle/>
                    <a:p>
                      <a:pPr algn="ctr"/>
                      <a:endParaRPr lang="en-GB" sz="1900" dirty="0"/>
                    </a:p>
                  </a:txBody>
                  <a:tcPr marL="109728" marR="109728" marT="54864" marB="54864"/>
                </a:tc>
                <a:extLst>
                  <a:ext uri="{0D108BD9-81ED-4DB2-BD59-A6C34878D82A}">
                    <a16:rowId xmlns:a16="http://schemas.microsoft.com/office/drawing/2014/main" val="10006"/>
                  </a:ext>
                </a:extLst>
              </a:tr>
            </a:tbl>
          </a:graphicData>
        </a:graphic>
      </p:graphicFrame>
      <p:sp>
        <p:nvSpPr>
          <p:cNvPr id="18" name="Rectangle 17"/>
          <p:cNvSpPr/>
          <p:nvPr/>
        </p:nvSpPr>
        <p:spPr>
          <a:xfrm>
            <a:off x="1621830" y="5243601"/>
            <a:ext cx="9677875" cy="1089529"/>
          </a:xfrm>
          <a:prstGeom prst="rect">
            <a:avLst/>
          </a:prstGeom>
        </p:spPr>
        <p:txBody>
          <a:bodyPr wrap="square">
            <a:spAutoFit/>
          </a:bodyPr>
          <a:lstStyle/>
          <a:p>
            <a:pPr algn="ctr"/>
            <a:r>
              <a:rPr lang="en-GB" sz="2160" dirty="0">
                <a:solidFill>
                  <a:schemeClr val="accent2"/>
                </a:solidFill>
              </a:rPr>
              <a:t>Sextupoles and high gradient quadrupoles </a:t>
            </a:r>
            <a:r>
              <a:rPr lang="en-GB" sz="2160" dirty="0"/>
              <a:t>are the most relevant limitations, nevertheless, this alignment specifications are currently achievable. </a:t>
            </a:r>
          </a:p>
          <a:p>
            <a:pPr algn="ctr"/>
            <a:r>
              <a:rPr lang="en-GB" sz="2160" dirty="0"/>
              <a:t>(DX=DY=60</a:t>
            </a:r>
            <a:r>
              <a:rPr lang="en-GB" sz="2160" dirty="0">
                <a:latin typeface="Symbol" charset="2"/>
                <a:cs typeface="Symbol" charset="2"/>
              </a:rPr>
              <a:t>m</a:t>
            </a:r>
            <a:r>
              <a:rPr lang="en-GB" sz="2160" dirty="0"/>
              <a:t>m, 84 </a:t>
            </a:r>
            <a:r>
              <a:rPr lang="en-GB" sz="2160" dirty="0">
                <a:latin typeface="Symbol" charset="2"/>
                <a:cs typeface="Symbol" charset="2"/>
              </a:rPr>
              <a:t>m</a:t>
            </a:r>
            <a:r>
              <a:rPr lang="en-GB" sz="2160" dirty="0"/>
              <a:t>m between two magnets).</a:t>
            </a:r>
          </a:p>
        </p:txBody>
      </p:sp>
      <p:sp>
        <p:nvSpPr>
          <p:cNvPr id="5" name="Footer Placeholder 4">
            <a:extLst>
              <a:ext uri="{FF2B5EF4-FFF2-40B4-BE49-F238E27FC236}">
                <a16:creationId xmlns:a16="http://schemas.microsoft.com/office/drawing/2014/main" id="{F6411A4E-2B9D-664D-AB91-5B020DCD461A}"/>
              </a:ext>
            </a:extLst>
          </p:cNvPr>
          <p:cNvSpPr>
            <a:spLocks noGrp="1"/>
          </p:cNvSpPr>
          <p:nvPr>
            <p:ph type="ftr" sz="quarter" idx="12"/>
          </p:nvPr>
        </p:nvSpPr>
        <p:spPr/>
        <p:txBody>
          <a:bodyPr/>
          <a:lstStyle/>
          <a:p>
            <a:r>
              <a:rPr lang="fr-FR"/>
              <a:t>FCC week | Paris | June 2022 | S.M.Liuzzo et al.</a:t>
            </a:r>
            <a:endParaRPr lang="fr-FR" dirty="0"/>
          </a:p>
        </p:txBody>
      </p:sp>
      <p:sp>
        <p:nvSpPr>
          <p:cNvPr id="6" name="Slide Number Placeholder 5">
            <a:extLst>
              <a:ext uri="{FF2B5EF4-FFF2-40B4-BE49-F238E27FC236}">
                <a16:creationId xmlns:a16="http://schemas.microsoft.com/office/drawing/2014/main" id="{A48B68AF-D18A-C148-A523-D4E39B4D465D}"/>
              </a:ext>
            </a:extLst>
          </p:cNvPr>
          <p:cNvSpPr>
            <a:spLocks noGrp="1"/>
          </p:cNvSpPr>
          <p:nvPr>
            <p:ph type="sldNum" sz="quarter" idx="11"/>
          </p:nvPr>
        </p:nvSpPr>
        <p:spPr/>
        <p:txBody>
          <a:bodyPr/>
          <a:lstStyle/>
          <a:p>
            <a:r>
              <a:rPr lang="fr-FR"/>
              <a:t>Page </a:t>
            </a:r>
            <a:fld id="{733122C9-A0B9-462F-8757-0847AD287B63}" type="slidenum">
              <a:rPr lang="fr-FR" smtClean="0"/>
              <a:pPr/>
              <a:t>9</a:t>
            </a:fld>
            <a:endParaRPr lang="fr-FR" dirty="0"/>
          </a:p>
        </p:txBody>
      </p:sp>
      <p:sp>
        <p:nvSpPr>
          <p:cNvPr id="3" name="TextBox 2">
            <a:extLst>
              <a:ext uri="{FF2B5EF4-FFF2-40B4-BE49-F238E27FC236}">
                <a16:creationId xmlns:a16="http://schemas.microsoft.com/office/drawing/2014/main" id="{7AC08C6C-3EEE-394B-B848-91BA9802AB06}"/>
              </a:ext>
            </a:extLst>
          </p:cNvPr>
          <p:cNvSpPr txBox="1"/>
          <p:nvPr/>
        </p:nvSpPr>
        <p:spPr>
          <a:xfrm>
            <a:off x="515056" y="2564904"/>
            <a:ext cx="2001506" cy="224676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r"/>
            <a:r>
              <a:rPr lang="en-US" sz="2000" b="1" dirty="0"/>
              <a:t>This table represents </a:t>
            </a:r>
            <a:r>
              <a:rPr lang="en-US" sz="2000" b="1" dirty="0">
                <a:solidFill>
                  <a:schemeClr val="tx2"/>
                </a:solidFill>
              </a:rPr>
              <a:t>only</a:t>
            </a:r>
            <a:r>
              <a:rPr lang="en-US" sz="2000" b="1" dirty="0"/>
              <a:t> </a:t>
            </a:r>
            <a:r>
              <a:rPr lang="en-US" sz="2000" b="1" dirty="0">
                <a:solidFill>
                  <a:schemeClr val="tx2"/>
                </a:solidFill>
              </a:rPr>
              <a:t>magnetic centers errors</a:t>
            </a:r>
            <a:r>
              <a:rPr lang="en-US" sz="2000" b="1" dirty="0"/>
              <a:t>. </a:t>
            </a:r>
          </a:p>
          <a:p>
            <a:pPr algn="r"/>
            <a:endParaRPr lang="en-US" sz="2000" b="1" dirty="0"/>
          </a:p>
          <a:p>
            <a:pPr algn="r"/>
            <a:r>
              <a:rPr lang="en-US" sz="2000" b="1" dirty="0"/>
              <a:t>No alignment survey errors.</a:t>
            </a:r>
          </a:p>
        </p:txBody>
      </p:sp>
    </p:spTree>
    <p:extLst>
      <p:ext uri="{BB962C8B-B14F-4D97-AF65-F5344CB8AC3E}">
        <p14:creationId xmlns:p14="http://schemas.microsoft.com/office/powerpoint/2010/main" val="438005468"/>
      </p:ext>
    </p:extLst>
  </p:cSld>
  <p:clrMapOvr>
    <a:masterClrMapping/>
  </p:clrMapOvr>
</p:sld>
</file>

<file path=ppt/theme/theme1.xml><?xml version="1.0" encoding="utf-8"?>
<a:theme xmlns:a="http://schemas.openxmlformats.org/drawingml/2006/main" name="ESRF-default">
  <a:themeElements>
    <a:clrScheme name="ESRF-LightBlue">
      <a:dk1>
        <a:sysClr val="windowText" lastClr="000000"/>
      </a:dk1>
      <a:lt1>
        <a:sysClr val="window" lastClr="FFFFFF"/>
      </a:lt1>
      <a:dk2>
        <a:srgbClr val="132577"/>
      </a:dk2>
      <a:lt2>
        <a:srgbClr val="51A026"/>
      </a:lt2>
      <a:accent1>
        <a:srgbClr val="132577"/>
      </a:accent1>
      <a:accent2>
        <a:srgbClr val="ED7703"/>
      </a:accent2>
      <a:accent3>
        <a:srgbClr val="F4A300"/>
      </a:accent3>
      <a:accent4>
        <a:srgbClr val="FFDD00"/>
      </a:accent4>
      <a:accent5>
        <a:srgbClr val="AF007C"/>
      </a:accent5>
      <a:accent6>
        <a:srgbClr val="0098D4"/>
      </a:accent6>
      <a:hlink>
        <a:srgbClr val="000000"/>
      </a:hlink>
      <a:folHlink>
        <a:srgbClr val="000000"/>
      </a:folHlink>
    </a:clrScheme>
    <a:fontScheme name="Solocal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Large" id="{B15BCB97-A8FD-D541-8A4F-8B7C02A4B762}" vid="{1D0DB679-6EAB-7647-A91B-77781071ADD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ESRF-default</Template>
  <TotalTime>29156</TotalTime>
  <Words>7623</Words>
  <Application>Microsoft Macintosh PowerPoint</Application>
  <PresentationFormat>Widescreen</PresentationFormat>
  <Paragraphs>1134</Paragraphs>
  <Slides>67</Slides>
  <Notes>5</Notes>
  <HiddenSlides>0</HiddenSlides>
  <MMClips>1</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67</vt:i4>
      </vt:variant>
    </vt:vector>
  </HeadingPairs>
  <TitlesOfParts>
    <vt:vector size="77" baseType="lpstr">
      <vt:lpstr>ArialUnicodeMS</vt:lpstr>
      <vt:lpstr>Arial</vt:lpstr>
      <vt:lpstr>Calibri</vt:lpstr>
      <vt:lpstr>Courier New</vt:lpstr>
      <vt:lpstr>Helvetica</vt:lpstr>
      <vt:lpstr>ITCOfficinaSans LT Book</vt:lpstr>
      <vt:lpstr>Symbol</vt:lpstr>
      <vt:lpstr>Wingdings</vt:lpstr>
      <vt:lpstr>ESRF-default</vt:lpstr>
      <vt:lpstr>Acrobat Document</vt:lpstr>
      <vt:lpstr>PowerPoint Presentation</vt:lpstr>
      <vt:lpstr>Current ESRF, Accelerator Chain Layout and main parameters</vt:lpstr>
      <vt:lpstr>Tolerance estimates objective</vt:lpstr>
      <vt:lpstr>Outline: 90 DAYS to get stable-STORED-BEAM</vt:lpstr>
      <vt:lpstr>What is simulated in Commissioning-like beam tuning procedures</vt:lpstr>
      <vt:lpstr>Example of one step of the commissioning-like tuning loop: First Turns (beam threading)</vt:lpstr>
      <vt:lpstr>Procedure for optics correction</vt:lpstr>
      <vt:lpstr>LifEtime and dynamic apertures vs error sources</vt:lpstr>
      <vt:lpstr>Tolerable random errors</vt:lpstr>
      <vt:lpstr>Alignment survey errors, option 1 (the old school): Girder Errors</vt:lpstr>
      <vt:lpstr>Alignment survey errors, option 2 (the long one): long range error waves</vt:lpstr>
      <vt:lpstr>The measured position of the lattice</vt:lpstr>
      <vt:lpstr>Alignment survey errors, option 3 (the modern way): simulated surveys (replacement of existing SR)</vt:lpstr>
      <vt:lpstr>Dynamic aperture and lifetime </vt:lpstr>
      <vt:lpstr>Additional Random errors</vt:lpstr>
      <vt:lpstr>In practice</vt:lpstr>
      <vt:lpstr>Tolerable random errors</vt:lpstr>
      <vt:lpstr>NOECO: sextupoles tuning to maximize lifetime</vt:lpstr>
      <vt:lpstr>NOECO correction at ESRF, MEASUREMENTS with BEAM</vt:lpstr>
      <vt:lpstr>Start from a bad SD</vt:lpstr>
      <vt:lpstr>Random sextupole correctors giving ~10h lifetime</vt:lpstr>
      <vt:lpstr>FCC-ee</vt:lpstr>
      <vt:lpstr>Lattice converted By Felix CARLIER</vt:lpstr>
      <vt:lpstr>Lattice tuning functions adapted</vt:lpstr>
      <vt:lpstr>Commissioning like correction sequence completed for 3 seeds with limited errors.</vt:lpstr>
      <vt:lpstr>Dynamic aperture and momentum acceptance with errors</vt:lpstr>
      <vt:lpstr>NOECO Simulations (Fit &amp; correction) FOR FCC-ee</vt:lpstr>
      <vt:lpstr>NOECO Simulations (Fit &amp; correction) FOR FCC-ee</vt:lpstr>
      <vt:lpstr>NOECO Simulations (Fit &amp; correction) FOR FCC-ee</vt:lpstr>
      <vt:lpstr>Conclusions</vt:lpstr>
      <vt:lpstr>BACKUP</vt:lpstr>
      <vt:lpstr>First-turns trajectory correction progress on tbt BPMs</vt:lpstr>
      <vt:lpstr>low intensity tuning (phase 1)</vt:lpstr>
      <vt:lpstr>Comparable tolerance table</vt:lpstr>
      <vt:lpstr>Correction of realistic errors (100um) , no RADIATION</vt:lpstr>
      <vt:lpstr>Matrices for correction steps</vt:lpstr>
      <vt:lpstr>Trajectory correction, fails due to missing correctors at the beginning of the lattice.</vt:lpstr>
      <vt:lpstr>Beam threading is running ok</vt:lpstr>
      <vt:lpstr>Closed orbit correction</vt:lpstr>
      <vt:lpstr>Correction loop continues with tune and chromaticity correction</vt:lpstr>
      <vt:lpstr>PowerPoint Presentation</vt:lpstr>
      <vt:lpstr>Try reduced errors and simplified orbit correction (2 steps only)</vt:lpstr>
      <vt:lpstr>Girder Errors</vt:lpstr>
      <vt:lpstr>Dynamic aperture @S3 septum vs errors for s28A + RDT correction</vt:lpstr>
      <vt:lpstr>error values for a reduction of 20% of Hor. Dynamic Aperture @S3</vt:lpstr>
      <vt:lpstr>Summary Table of Girder Errors</vt:lpstr>
      <vt:lpstr>The measured position of the lattice</vt:lpstr>
      <vt:lpstr>Survey errors PLUS random errors</vt:lpstr>
      <vt:lpstr>Long range errors</vt:lpstr>
      <vt:lpstr> displacements and global tilt</vt:lpstr>
      <vt:lpstr> every 8 cells</vt:lpstr>
      <vt:lpstr>Misalignment pattern, every 2 cells</vt:lpstr>
      <vt:lpstr>Long range errors: error envelope function</vt:lpstr>
      <vt:lpstr>The measured position of the lattice</vt:lpstr>
      <vt:lpstr> every 16 cells</vt:lpstr>
      <vt:lpstr> every 4 cells</vt:lpstr>
      <vt:lpstr>Emittance, dispersion and beta-beating vs wavelength</vt:lpstr>
      <vt:lpstr>Comparison of various Error Sources to obtain 30 um orbit</vt:lpstr>
      <vt:lpstr>Comparison of various Error Sources (other parameters)</vt:lpstr>
      <vt:lpstr>DRAFT table of tolerable rms of error distributions</vt:lpstr>
      <vt:lpstr>d.A. and lifetime: Table above + waves + Bpm errors 50 um rms</vt:lpstr>
      <vt:lpstr>Dynamic aperture and lifetime </vt:lpstr>
      <vt:lpstr>Alignment survey errors, option 3 (the modern way): simulated surveys (ideal position)</vt:lpstr>
      <vt:lpstr>Additional Random errors</vt:lpstr>
      <vt:lpstr>PowerPoint Presentation</vt:lpstr>
      <vt:lpstr>Larger errors on more magnets</vt:lpstr>
      <vt:lpstr>Procedure for optics correction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Simone Liuzzo</dc:creator>
  <cp:lastModifiedBy>Simone Liuzzo</cp:lastModifiedBy>
  <cp:revision>44</cp:revision>
  <dcterms:created xsi:type="dcterms:W3CDTF">2022-04-08T06:32:25Z</dcterms:created>
  <dcterms:modified xsi:type="dcterms:W3CDTF">2022-06-01T10:58:33Z</dcterms:modified>
</cp:coreProperties>
</file>