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2"/>
  </p:notesMasterIdLst>
  <p:sldIdLst>
    <p:sldId id="256" r:id="rId4"/>
    <p:sldId id="298" r:id="rId5"/>
    <p:sldId id="299" r:id="rId6"/>
    <p:sldId id="300" r:id="rId7"/>
    <p:sldId id="279" r:id="rId8"/>
    <p:sldId id="323" r:id="rId9"/>
    <p:sldId id="280" r:id="rId10"/>
    <p:sldId id="281" r:id="rId11"/>
    <p:sldId id="282" r:id="rId12"/>
    <p:sldId id="287" r:id="rId13"/>
    <p:sldId id="283" r:id="rId14"/>
    <p:sldId id="324" r:id="rId15"/>
    <p:sldId id="312" r:id="rId16"/>
    <p:sldId id="313" r:id="rId17"/>
    <p:sldId id="318" r:id="rId18"/>
    <p:sldId id="316" r:id="rId19"/>
    <p:sldId id="327" r:id="rId20"/>
    <p:sldId id="320" r:id="rId21"/>
    <p:sldId id="315" r:id="rId22"/>
    <p:sldId id="321" r:id="rId23"/>
    <p:sldId id="317" r:id="rId24"/>
    <p:sldId id="322" r:id="rId25"/>
    <p:sldId id="319" r:id="rId26"/>
    <p:sldId id="314" r:id="rId27"/>
    <p:sldId id="325" r:id="rId28"/>
    <p:sldId id="294" r:id="rId29"/>
    <p:sldId id="293" r:id="rId30"/>
    <p:sldId id="274" r:id="rId31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98"/>
            <p14:sldId id="299"/>
            <p14:sldId id="300"/>
            <p14:sldId id="279"/>
            <p14:sldId id="323"/>
            <p14:sldId id="280"/>
            <p14:sldId id="281"/>
            <p14:sldId id="282"/>
            <p14:sldId id="287"/>
            <p14:sldId id="283"/>
            <p14:sldId id="324"/>
            <p14:sldId id="312"/>
            <p14:sldId id="313"/>
            <p14:sldId id="318"/>
            <p14:sldId id="316"/>
            <p14:sldId id="327"/>
            <p14:sldId id="320"/>
            <p14:sldId id="315"/>
            <p14:sldId id="321"/>
            <p14:sldId id="317"/>
            <p14:sldId id="322"/>
            <p14:sldId id="319"/>
            <p14:sldId id="314"/>
            <p14:sldId id="325"/>
            <p14:sldId id="294"/>
            <p14:sldId id="293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67" autoAdjust="0"/>
    <p:restoredTop sz="94712" autoAdjust="0"/>
  </p:normalViewPr>
  <p:slideViewPr>
    <p:cSldViewPr>
      <p:cViewPr varScale="1">
        <p:scale>
          <a:sx n="176" d="100"/>
          <a:sy n="176" d="100"/>
        </p:scale>
        <p:origin x="-96" y="-1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01.06.2022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=""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=""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=""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=""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=""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=""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=""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=""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=""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=""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=""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=""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=""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=""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=""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=""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=""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=""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=""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=""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=""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=""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=""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=""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=""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=""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=""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=""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=""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=""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=""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=""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=""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=""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=""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=""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=""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=""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=""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=""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=""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=""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=""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=""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=""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=""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=""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jacow.org/ipac2021/papers/mopab006.pdf" TargetMode="Externa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9242/" TargetMode="External"/><Relationship Id="rId2" Type="http://schemas.openxmlformats.org/officeDocument/2006/relationships/hyperlink" Target="https://iopscience.iop.org/article/10.1088/1742-6596/1350/1/012009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=""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and plans </a:t>
            </a:r>
            <a:r>
              <a:rPr lang="en-US" dirty="0" smtClean="0"/>
              <a:t>for </a:t>
            </a:r>
            <a:br>
              <a:rPr lang="en-US" dirty="0" smtClean="0"/>
            </a:b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</a:t>
            </a:r>
            <a:r>
              <a:rPr lang="en-US" dirty="0"/>
              <a:t>collimation 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=""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800" y="3219822"/>
            <a:ext cx="8263350" cy="1241822"/>
          </a:xfrm>
        </p:spPr>
        <p:txBody>
          <a:bodyPr/>
          <a:lstStyle/>
          <a:p>
            <a:r>
              <a:rPr lang="en-US" dirty="0" smtClean="0"/>
              <a:t>R. Bruce, A. </a:t>
            </a:r>
            <a:r>
              <a:rPr lang="en-US" dirty="0" err="1" smtClean="0"/>
              <a:t>Abramov</a:t>
            </a:r>
            <a:r>
              <a:rPr lang="en-US" dirty="0" smtClean="0"/>
              <a:t>, </a:t>
            </a:r>
            <a:r>
              <a:rPr lang="en-US" dirty="0"/>
              <a:t>F. </a:t>
            </a:r>
            <a:r>
              <a:rPr lang="en-US" dirty="0" err="1" smtClean="0"/>
              <a:t>Cerutti</a:t>
            </a:r>
            <a:r>
              <a:rPr lang="en-US" dirty="0" smtClean="0"/>
              <a:t>, </a:t>
            </a:r>
            <a:r>
              <a:rPr lang="en-US" dirty="0"/>
              <a:t>M</a:t>
            </a:r>
            <a:r>
              <a:rPr lang="en-US" dirty="0" smtClean="0"/>
              <a:t>. </a:t>
            </a:r>
            <a:r>
              <a:rPr lang="en-US" dirty="0" err="1" smtClean="0"/>
              <a:t>Giovannozzi</a:t>
            </a:r>
            <a:r>
              <a:rPr lang="en-US" dirty="0" smtClean="0"/>
              <a:t>, S. </a:t>
            </a:r>
            <a:r>
              <a:rPr lang="en-US" dirty="0" err="1" smtClean="0"/>
              <a:t>Redaelli</a:t>
            </a:r>
            <a:r>
              <a:rPr lang="en-US" dirty="0" smtClean="0"/>
              <a:t>, T</a:t>
            </a:r>
            <a:r>
              <a:rPr lang="en-US" dirty="0"/>
              <a:t>. </a:t>
            </a:r>
            <a:r>
              <a:rPr lang="en-US" dirty="0" err="1" smtClean="0"/>
              <a:t>Risselada</a:t>
            </a:r>
            <a:endParaRPr lang="en-US" dirty="0"/>
          </a:p>
          <a:p>
            <a:r>
              <a:rPr lang="en-US" dirty="0" smtClean="0"/>
              <a:t>CDR studies: </a:t>
            </a:r>
          </a:p>
          <a:p>
            <a:r>
              <a:rPr lang="en-US" dirty="0" smtClean="0"/>
              <a:t>Y</a:t>
            </a:r>
            <a:r>
              <a:rPr lang="en-US" dirty="0"/>
              <a:t>. </a:t>
            </a:r>
            <a:r>
              <a:rPr lang="en-US" dirty="0" err="1"/>
              <a:t>Alexahin</a:t>
            </a:r>
            <a:r>
              <a:rPr lang="en-US" dirty="0"/>
              <a:t>, W. </a:t>
            </a:r>
            <a:r>
              <a:rPr lang="en-US" dirty="0" err="1"/>
              <a:t>Bartmann</a:t>
            </a:r>
            <a:r>
              <a:rPr lang="en-US" dirty="0"/>
              <a:t>, A. </a:t>
            </a:r>
            <a:r>
              <a:rPr lang="en-US" dirty="0" err="1"/>
              <a:t>Bertarelli</a:t>
            </a:r>
            <a:r>
              <a:rPr lang="en-US" dirty="0"/>
              <a:t>, S. </a:t>
            </a:r>
            <a:r>
              <a:rPr lang="en-US" dirty="0" err="1"/>
              <a:t>Arsenyev</a:t>
            </a:r>
            <a:r>
              <a:rPr lang="en-US" dirty="0"/>
              <a:t>, I. </a:t>
            </a:r>
            <a:r>
              <a:rPr lang="en-US" dirty="0" err="1"/>
              <a:t>Besana</a:t>
            </a:r>
            <a:r>
              <a:rPr lang="en-US" dirty="0"/>
              <a:t>, F. </a:t>
            </a:r>
            <a:r>
              <a:rPr lang="en-US" dirty="0" err="1"/>
              <a:t>Carra</a:t>
            </a:r>
            <a:r>
              <a:rPr lang="en-US" dirty="0" smtClean="0"/>
              <a:t>, A</a:t>
            </a:r>
            <a:r>
              <a:rPr lang="en-US" dirty="0"/>
              <a:t>. Chance, B. </a:t>
            </a:r>
            <a:r>
              <a:rPr lang="en-US" dirty="0" err="1"/>
              <a:t>Dalena</a:t>
            </a:r>
            <a:r>
              <a:rPr lang="en-US" dirty="0"/>
              <a:t>, A. </a:t>
            </a:r>
            <a:r>
              <a:rPr lang="en-US" dirty="0" err="1"/>
              <a:t>Faus-Golfe</a:t>
            </a:r>
            <a:r>
              <a:rPr lang="en-US" dirty="0"/>
              <a:t>, M. </a:t>
            </a:r>
            <a:r>
              <a:rPr lang="en-US" dirty="0" err="1"/>
              <a:t>Fiascaris</a:t>
            </a:r>
            <a:r>
              <a:rPr lang="en-US" dirty="0"/>
              <a:t>, S. </a:t>
            </a:r>
            <a:r>
              <a:rPr lang="en-US" dirty="0" err="1"/>
              <a:t>Gilardoni</a:t>
            </a:r>
            <a:r>
              <a:rPr lang="en-US" dirty="0"/>
              <a:t>, E. </a:t>
            </a:r>
            <a:r>
              <a:rPr lang="en-US" dirty="0" err="1"/>
              <a:t>Gianfelice</a:t>
            </a:r>
            <a:r>
              <a:rPr lang="en-US" dirty="0"/>
              <a:t>-Wendt, G. </a:t>
            </a:r>
            <a:r>
              <a:rPr lang="en-US" dirty="0" err="1"/>
              <a:t>Gobbi</a:t>
            </a:r>
            <a:r>
              <a:rPr lang="en-US" dirty="0"/>
              <a:t>, J. Hunt, </a:t>
            </a:r>
            <a:r>
              <a:rPr lang="en-US" dirty="0" smtClean="0"/>
              <a:t>J. Jowett, A</a:t>
            </a:r>
            <a:r>
              <a:rPr lang="en-US" dirty="0"/>
              <a:t>. </a:t>
            </a:r>
            <a:r>
              <a:rPr lang="en-US" dirty="0" err="1"/>
              <a:t>Krainer</a:t>
            </a:r>
            <a:r>
              <a:rPr lang="en-US" dirty="0"/>
              <a:t>, G. </a:t>
            </a:r>
            <a:r>
              <a:rPr lang="en-US" dirty="0" err="1"/>
              <a:t>Lamanna</a:t>
            </a:r>
            <a:r>
              <a:rPr lang="en-US" dirty="0"/>
              <a:t>, A. </a:t>
            </a:r>
            <a:r>
              <a:rPr lang="en-US" dirty="0" err="1"/>
              <a:t>Langner</a:t>
            </a:r>
            <a:r>
              <a:rPr lang="en-US" dirty="0"/>
              <a:t>, A. </a:t>
            </a:r>
            <a:r>
              <a:rPr lang="en-US" dirty="0" err="1"/>
              <a:t>Lechner</a:t>
            </a:r>
            <a:r>
              <a:rPr lang="en-US" dirty="0"/>
              <a:t>, R. Martin, </a:t>
            </a:r>
            <a:r>
              <a:rPr lang="en-US" dirty="0" smtClean="0"/>
              <a:t>A</a:t>
            </a:r>
            <a:r>
              <a:rPr lang="en-US" dirty="0"/>
              <a:t>. </a:t>
            </a:r>
            <a:r>
              <a:rPr lang="en-US" dirty="0" err="1"/>
              <a:t>Mereghetti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N. </a:t>
            </a:r>
            <a:r>
              <a:rPr lang="en-US" dirty="0" err="1"/>
              <a:t>Mokhov</a:t>
            </a:r>
            <a:r>
              <a:rPr lang="en-US" dirty="0"/>
              <a:t>, J. Molson, </a:t>
            </a:r>
            <a:r>
              <a:rPr lang="en-US" dirty="0" smtClean="0"/>
              <a:t>A</a:t>
            </a:r>
            <a:r>
              <a:rPr lang="en-US" dirty="0"/>
              <a:t>. Narayanan, L. </a:t>
            </a:r>
            <a:r>
              <a:rPr lang="en-US" dirty="0" err="1"/>
              <a:t>Nevay</a:t>
            </a:r>
            <a:r>
              <a:rPr lang="en-US" dirty="0"/>
              <a:t>, M. </a:t>
            </a:r>
            <a:r>
              <a:rPr lang="it-IT" dirty="0"/>
              <a:t>Pasquali, </a:t>
            </a:r>
            <a:r>
              <a:rPr lang="it-IT" dirty="0" smtClean="0"/>
              <a:t>A. Perillo Marcone, </a:t>
            </a:r>
            <a:r>
              <a:rPr lang="en-US" dirty="0" smtClean="0"/>
              <a:t>E</a:t>
            </a:r>
            <a:r>
              <a:rPr lang="en-US" dirty="0"/>
              <a:t>. Renner, </a:t>
            </a:r>
            <a:r>
              <a:rPr lang="en-US" dirty="0" smtClean="0"/>
              <a:t>M. </a:t>
            </a:r>
            <a:r>
              <a:rPr lang="en-US" dirty="0" err="1" smtClean="0"/>
              <a:t>Schaumann</a:t>
            </a:r>
            <a:r>
              <a:rPr lang="en-US" dirty="0" smtClean="0"/>
              <a:t>, D</a:t>
            </a:r>
            <a:r>
              <a:rPr lang="en-US" dirty="0"/>
              <a:t>. Schulte, M. </a:t>
            </a:r>
            <a:r>
              <a:rPr lang="en-US" dirty="0" err="1"/>
              <a:t>Serluca</a:t>
            </a:r>
            <a:r>
              <a:rPr lang="en-US" dirty="0"/>
              <a:t>, E. </a:t>
            </a:r>
            <a:r>
              <a:rPr lang="en-US" dirty="0" err="1"/>
              <a:t>Skordis</a:t>
            </a:r>
            <a:r>
              <a:rPr lang="en-US" dirty="0"/>
              <a:t>, M.J. </a:t>
            </a:r>
            <a:r>
              <a:rPr lang="en-US" dirty="0" err="1"/>
              <a:t>Syphers</a:t>
            </a:r>
            <a:r>
              <a:rPr lang="en-US" dirty="0"/>
              <a:t>, I. </a:t>
            </a:r>
            <a:r>
              <a:rPr lang="en-US" dirty="0" err="1"/>
              <a:t>Tropin</a:t>
            </a:r>
            <a:r>
              <a:rPr lang="en-US" dirty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Varasteh</a:t>
            </a:r>
            <a:r>
              <a:rPr lang="en-US" dirty="0" smtClean="0"/>
              <a:t>, Y</a:t>
            </a:r>
            <a:r>
              <a:rPr lang="en-US" dirty="0"/>
              <a:t>. </a:t>
            </a:r>
            <a:r>
              <a:rPr lang="en-US" dirty="0" err="1"/>
              <a:t>Zou</a:t>
            </a:r>
            <a:endParaRPr lang="en-US" dirty="0"/>
          </a:p>
          <a:p>
            <a:r>
              <a:rPr lang="en-US" dirty="0" smtClean="0"/>
              <a:t> </a:t>
            </a:r>
          </a:p>
          <a:p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=""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=""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29/06/2021 FCC week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err="1" smtClean="0">
                <a:solidFill>
                  <a:schemeClr val="bg1"/>
                </a:solidFill>
              </a:rPr>
              <a:t>Roderik</a:t>
            </a:r>
            <a:r>
              <a:rPr lang="en-US" sz="900" dirty="0" smtClean="0">
                <a:solidFill>
                  <a:schemeClr val="bg1"/>
                </a:solidFill>
              </a:rPr>
              <a:t> Bruce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additional logos">
            <a:extLst>
              <a:ext uri="{FF2B5EF4-FFF2-40B4-BE49-F238E27FC236}">
                <a16:creationId xmlns="" xmlns:a16="http://schemas.microsoft.com/office/drawing/2014/main" id="{662CE6B7-6F61-47E0-B098-74512516E53F}"/>
              </a:ext>
            </a:extLst>
          </p:cNvPr>
          <p:cNvSpPr/>
          <p:nvPr/>
        </p:nvSpPr>
        <p:spPr>
          <a:xfrm>
            <a:off x="6124950" y="87494"/>
            <a:ext cx="2547450" cy="1800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cap="all" dirty="0">
                <a:solidFill>
                  <a:schemeClr val="bg1"/>
                </a:solidFill>
              </a:rPr>
              <a:t>Space</a:t>
            </a:r>
            <a:r>
              <a:rPr lang="en-US" sz="600" cap="all" dirty="0">
                <a:solidFill>
                  <a:schemeClr val="tx2"/>
                </a:solidFill>
              </a:rPr>
              <a:t> </a:t>
            </a:r>
            <a:r>
              <a:rPr lang="en-US" sz="600" cap="all" dirty="0">
                <a:solidFill>
                  <a:schemeClr val="bg1"/>
                </a:solidFill>
              </a:rPr>
              <a:t>for additional logos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Collimation performance – FCC-</a:t>
            </a:r>
            <a:r>
              <a:rPr lang="en-US" dirty="0" err="1" smtClean="0"/>
              <a:t>hh</a:t>
            </a:r>
            <a:r>
              <a:rPr lang="en-US" dirty="0" smtClean="0"/>
              <a:t> protons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052463"/>
            <a:ext cx="3456384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Collimation performance checked with tracking studies using the </a:t>
            </a:r>
            <a:r>
              <a:rPr lang="en-US" dirty="0" err="1" smtClean="0"/>
              <a:t>SixTrack</a:t>
            </a:r>
            <a:r>
              <a:rPr lang="en-US" dirty="0" smtClean="0"/>
              <a:t>-FLUKA coupling and dedicated FLUKA simulations of exposed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Collimation system is extremely efficient at absorbing horizontal and vertical losses – almost no losses on cold machine aperture, thanks to dispersion suppressor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211960" y="1131590"/>
            <a:ext cx="4752382" cy="1531476"/>
            <a:chOff x="4283968" y="3128506"/>
            <a:chExt cx="4752382" cy="1531476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3183791"/>
              <a:ext cx="4752382" cy="1476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921282" y="3128506"/>
              <a:ext cx="1704954" cy="56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Collision, 50 </a:t>
              </a:r>
              <a:r>
                <a:rPr lang="en-US" sz="1600" dirty="0" err="1" smtClean="0"/>
                <a:t>TeV</a:t>
              </a:r>
              <a:endParaRPr lang="en-US" sz="16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4788024" y="4260208"/>
              <a:ext cx="4176464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128" y="3398513"/>
            <a:ext cx="2620144" cy="1666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747266" y="2931790"/>
            <a:ext cx="2929189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 smtClean="0"/>
              <a:t>Most loaded cold magnet</a:t>
            </a:r>
            <a:endParaRPr lang="en-US" sz="14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186" y="3549872"/>
            <a:ext cx="2167784" cy="133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00392" y="1131590"/>
            <a:ext cx="841897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i="1" dirty="0" smtClean="0"/>
              <a:t>J. Molson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100392" y="3147814"/>
            <a:ext cx="100764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i="1" dirty="0" smtClean="0"/>
              <a:t>M. </a:t>
            </a:r>
            <a:r>
              <a:rPr lang="en-US" sz="1200" i="1" dirty="0" err="1" smtClean="0"/>
              <a:t>Varasteh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51246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collimator design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9512" y="1131590"/>
            <a:ext cx="4608512" cy="417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Assuming LHC-type collimators, with some design modifications, following iterative simulations of tracking, energy deposition and thermo-mechanical response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Materials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Primary collimators, and most loaded secondary collimator made of carbon-fiber-composite (CFC) for maximum robustness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Remaining secondary collimators in </a:t>
            </a:r>
            <a:r>
              <a:rPr lang="en-US" sz="1400" dirty="0" err="1" smtClean="0"/>
              <a:t>MoGr</a:t>
            </a:r>
            <a:r>
              <a:rPr lang="en-US" sz="1400" dirty="0" smtClean="0"/>
              <a:t> with 5 </a:t>
            </a:r>
            <a:r>
              <a:rPr lang="el-GR" sz="1400" dirty="0" smtClean="0"/>
              <a:t>μ</a:t>
            </a:r>
            <a:r>
              <a:rPr lang="en-US" sz="1400" dirty="0" smtClean="0"/>
              <a:t>m Mo coating for a good compromise between impedance and robustness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Collimators would survive design losses in simulations, but some challenges remain: high temperature leading to potential outgassing, high deflection, load on cooling pipes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62860"/>
            <a:ext cx="4276802" cy="1499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5587" y="630812"/>
            <a:ext cx="163698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 smtClean="0"/>
              <a:t>Horizontal primary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236296" y="2286996"/>
            <a:ext cx="1136273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M. </a:t>
            </a:r>
            <a:r>
              <a:rPr lang="en-US" sz="1400" i="1" dirty="0" err="1" smtClean="0"/>
              <a:t>Varasteh</a:t>
            </a:r>
            <a:endParaRPr lang="en-US" sz="1400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91830"/>
            <a:ext cx="402502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66810" y="4515966"/>
            <a:ext cx="1936749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G. </a:t>
            </a:r>
            <a:r>
              <a:rPr lang="en-US" sz="1400" i="1" dirty="0" err="1" smtClean="0"/>
              <a:t>Gobbi</a:t>
            </a:r>
            <a:r>
              <a:rPr lang="en-US" sz="1400" i="1" dirty="0" smtClean="0"/>
              <a:t>, M. </a:t>
            </a:r>
            <a:r>
              <a:rPr lang="en-US" sz="1400" i="1" dirty="0" err="1" smtClean="0"/>
              <a:t>Pasquali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227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082748"/>
            <a:ext cx="8665704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Introduction and motivation</a:t>
            </a:r>
          </a:p>
          <a:p>
            <a:pPr marL="683100" lvl="1" indent="-342900"/>
            <a:r>
              <a:rPr lang="en-US" sz="1800" dirty="0" smtClean="0"/>
              <a:t>Challenges with collimation in high-energy hadron colliders</a:t>
            </a:r>
          </a:p>
          <a:p>
            <a:pPr marL="683100" lvl="1" indent="-342900"/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LHC</a:t>
            </a:r>
            <a:br>
              <a:rPr lang="en-US" sz="1800" dirty="0" smtClean="0"/>
            </a:br>
            <a:endParaRPr lang="en-US" dirty="0" smtClean="0"/>
          </a:p>
          <a:p>
            <a:pPr lvl="1"/>
            <a:r>
              <a:rPr lang="en-US" sz="1800" dirty="0" smtClean="0"/>
              <a:t>Recap of collimation design for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Updates since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Outlook and needed future work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Conclusions</a:t>
            </a:r>
          </a:p>
          <a:p>
            <a:pPr lvl="1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35672" y="2571750"/>
            <a:ext cx="4675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US" dirty="0" smtClean="0"/>
              <a:t>Updates since CDR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843558"/>
            <a:ext cx="813690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Tunnel layout updated – see talk M. </a:t>
            </a:r>
            <a:r>
              <a:rPr lang="en-US" dirty="0" err="1" smtClean="0"/>
              <a:t>Giovannozzi</a:t>
            </a:r>
            <a:endParaRPr lang="en-US" dirty="0" smtClean="0"/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to revisit optics and layout of the whole 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Symmetric 8-point layout, ring circumference decreased from 97.7 km to </a:t>
            </a:r>
            <a:r>
              <a:rPr lang="en-US" dirty="0" smtClean="0"/>
              <a:t>91.1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Betatron</a:t>
            </a:r>
            <a:r>
              <a:rPr lang="en-US" dirty="0" smtClean="0"/>
              <a:t> collimation moved to shorter insertion: 2.1 km instead of 2.8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Momentum collimation in longer insertion: 2.1 km instead of 1.4 km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3809F4E3-9552-0F4B-BC7D-FDC1C29290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60" r="15316"/>
          <a:stretch/>
        </p:blipFill>
        <p:spPr>
          <a:xfrm>
            <a:off x="5061754" y="2153942"/>
            <a:ext cx="3476750" cy="283743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58440"/>
            <a:ext cx="2761959" cy="293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4211960" y="3439197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195335" y="2067694"/>
            <a:ext cx="101662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smtClean="0"/>
              <a:t>CDR</a:t>
            </a:r>
            <a:endParaRPr lang="en-US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7452320" y="1820002"/>
            <a:ext cx="1037463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smtClean="0"/>
              <a:t>2022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16980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pdates to FCC-</a:t>
            </a:r>
            <a:r>
              <a:rPr lang="en-US" dirty="0" err="1" smtClean="0"/>
              <a:t>hh</a:t>
            </a:r>
            <a:r>
              <a:rPr lang="en-US" dirty="0" smtClean="0"/>
              <a:t> ring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20" y="1077287"/>
            <a:ext cx="2520281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layout and optics under development – work in progress, but first results available (T. </a:t>
            </a:r>
            <a:r>
              <a:rPr lang="en-US" dirty="0" err="1" smtClean="0"/>
              <a:t>Risselada</a:t>
            </a:r>
            <a:r>
              <a:rPr lang="en-US" dirty="0"/>
              <a:t>)</a:t>
            </a:r>
            <a:endParaRPr lang="en-US" dirty="0" smtClean="0"/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Details shown in talk by M. </a:t>
            </a:r>
            <a:r>
              <a:rPr lang="en-US" dirty="0" err="1" smtClean="0"/>
              <a:t>Giovannozzi</a:t>
            </a:r>
            <a:r>
              <a:rPr lang="en-US" dirty="0" smtClean="0"/>
              <a:t>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Inserted collimators similar to LHC layout, including </a:t>
            </a:r>
            <a:r>
              <a:rPr lang="en-US" dirty="0" err="1"/>
              <a:t>betatron</a:t>
            </a:r>
            <a:r>
              <a:rPr lang="en-US" dirty="0"/>
              <a:t> and momentum collimation, tertiary collimators at experiments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/>
              <a:t>Some collimators still to be implemented </a:t>
            </a:r>
            <a:r>
              <a:rPr lang="en-US" dirty="0" smtClean="0"/>
              <a:t>(at beam dump</a:t>
            </a:r>
            <a:r>
              <a:rPr lang="en-US" dirty="0"/>
              <a:t>, physics debris…)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915816" y="1279789"/>
            <a:ext cx="6151015" cy="3603494"/>
            <a:chOff x="971600" y="1635647"/>
            <a:chExt cx="6151015" cy="360349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635647"/>
              <a:ext cx="6151015" cy="3096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259632" y="4515966"/>
              <a:ext cx="526106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5696" y="4515966"/>
              <a:ext cx="526106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IRB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22505" y="4515966"/>
              <a:ext cx="537327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IRD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03848" y="4515966"/>
              <a:ext cx="514885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>
                  <a:solidFill>
                    <a:srgbClr val="FF0000"/>
                  </a:solidFill>
                </a:rPr>
                <a:t>IRF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51920" y="4515966"/>
              <a:ext cx="550151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IRG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38729" y="4515966"/>
              <a:ext cx="537327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>
                  <a:solidFill>
                    <a:srgbClr val="FF0000"/>
                  </a:solidFill>
                </a:rPr>
                <a:t>IRH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86801" y="4515966"/>
              <a:ext cx="492443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IRJ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79757" y="4515966"/>
              <a:ext cx="503664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IRL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247133" y="4663142"/>
              <a:ext cx="514885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lnSpc>
                  <a:spcPts val="3700"/>
                </a:lnSpc>
                <a:defRPr sz="1600">
                  <a:solidFill>
                    <a:schemeClr val="accent1"/>
                  </a:solidFill>
                </a:defRPr>
              </a:lvl1pPr>
            </a:lstStyle>
            <a:p>
              <a:r>
                <a:rPr lang="en-US" dirty="0" err="1">
                  <a:solidFill>
                    <a:schemeClr val="tx1"/>
                  </a:solidFill>
                </a:rPr>
                <a:t>exp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32448" y="4672319"/>
              <a:ext cx="514885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lnSpc>
                  <a:spcPts val="3700"/>
                </a:lnSpc>
                <a:defRPr sz="1600">
                  <a:solidFill>
                    <a:schemeClr val="accent1"/>
                  </a:solidFill>
                </a:defRPr>
              </a:lvl1pPr>
            </a:lstStyle>
            <a:p>
              <a:r>
                <a:rPr lang="en-US" dirty="0" err="1">
                  <a:solidFill>
                    <a:schemeClr val="tx1"/>
                  </a:solidFill>
                </a:rPr>
                <a:t>exp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839421" y="4669159"/>
              <a:ext cx="514885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err="1" smtClean="0"/>
                <a:t>exp</a:t>
              </a:r>
              <a:endParaRPr lang="en-US" sz="1600" dirty="0" smtClean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74959" y="4659982"/>
              <a:ext cx="514885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err="1" smtClean="0"/>
                <a:t>exp</a:t>
              </a:r>
              <a:endParaRPr lang="en-US" sz="1600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193019" y="4669159"/>
              <a:ext cx="764953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err="1" smtClean="0">
                  <a:solidFill>
                    <a:srgbClr val="FF0000"/>
                  </a:solidFill>
                </a:rPr>
                <a:t>collim</a:t>
              </a:r>
              <a:r>
                <a:rPr lang="en-US" sz="1600" dirty="0" smtClean="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27127" y="4669159"/>
              <a:ext cx="764953" cy="494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err="1" smtClean="0">
                  <a:solidFill>
                    <a:srgbClr val="FF0000"/>
                  </a:solidFill>
                </a:rPr>
                <a:t>collim</a:t>
              </a:r>
              <a:r>
                <a:rPr lang="en-US" sz="1600" dirty="0" smtClean="0">
                  <a:solidFill>
                    <a:srgbClr val="FF0000"/>
                  </a:solidFill>
                </a:rPr>
                <a:t>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23197" y="4672319"/>
              <a:ext cx="697627" cy="56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dump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868144" y="4669159"/>
              <a:ext cx="457176" cy="56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600" dirty="0" smtClean="0"/>
                <a:t>RF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10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pdates to </a:t>
            </a:r>
            <a:r>
              <a:rPr lang="en-US" dirty="0" err="1" smtClean="0"/>
              <a:t>betatron</a:t>
            </a:r>
            <a:r>
              <a:rPr lang="en-US" dirty="0" smtClean="0"/>
              <a:t> collimation layout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0627" y="1347614"/>
            <a:ext cx="3361253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Scaling the original LHC collimation optics to new insertion lengths </a:t>
            </a:r>
            <a:br>
              <a:rPr lang="en-US" dirty="0" smtClean="0"/>
            </a:br>
            <a:r>
              <a:rPr lang="en-US" dirty="0" smtClean="0"/>
              <a:t>(T. </a:t>
            </a:r>
            <a:r>
              <a:rPr lang="en-US" dirty="0" err="1" smtClean="0"/>
              <a:t>Risselada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collimator layout as LHC, but including 3 dispersion suppressor collimators as CDR-version of FCC-</a:t>
            </a:r>
            <a:r>
              <a:rPr lang="en-US" dirty="0" err="1"/>
              <a:t>hh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Insertion length and beta functions scaled by a factor ~4 compared to the LHC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Smallest collimator half gap (vertical primary) around 0.8 mm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Compare: ~1mm in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35646"/>
            <a:ext cx="5497414" cy="282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203598"/>
            <a:ext cx="805029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smtClean="0"/>
              <a:t>IRF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7211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collimation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362854"/>
            <a:ext cx="2952328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momentum collimation, LHC scaling used as starting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implementation of optics and layout available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Features high dispersion at primary collimator to give flexibility and independence between </a:t>
            </a:r>
            <a:r>
              <a:rPr lang="en-US" dirty="0" err="1" smtClean="0"/>
              <a:t>betatron</a:t>
            </a:r>
            <a:r>
              <a:rPr lang="en-US" dirty="0" smtClean="0"/>
              <a:t> and momentum cuts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DS collimators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75606"/>
            <a:ext cx="5570220" cy="281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96136" y="843558"/>
            <a:ext cx="84670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smtClean="0"/>
              <a:t>IRH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5054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45249" y="2499742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Dogleg changes the distance between the beams in collimation insertion</a:t>
            </a:r>
          </a:p>
          <a:p>
            <a:pPr marL="625950" lvl="1" indent="-285750"/>
            <a:r>
              <a:rPr lang="en-US" dirty="0"/>
              <a:t>Separate primary beam from neutrals.</a:t>
            </a:r>
          </a:p>
          <a:p>
            <a:pPr marL="625950" lvl="1" indent="-285750"/>
            <a:r>
              <a:rPr lang="en-US" dirty="0" err="1"/>
              <a:t>Minimise</a:t>
            </a:r>
            <a:r>
              <a:rPr lang="en-US" dirty="0"/>
              <a:t> </a:t>
            </a:r>
            <a:r>
              <a:rPr lang="en-US" dirty="0" smtClean="0"/>
              <a:t>flux </a:t>
            </a:r>
            <a:r>
              <a:rPr lang="en-US" dirty="0"/>
              <a:t>of neutrals on the first superconducting magnet on </a:t>
            </a:r>
            <a:r>
              <a:rPr lang="en-US" dirty="0" smtClean="0"/>
              <a:t>right </a:t>
            </a:r>
            <a:r>
              <a:rPr lang="en-US" dirty="0"/>
              <a:t>side </a:t>
            </a:r>
            <a:r>
              <a:rPr lang="en-US" dirty="0" smtClean="0"/>
              <a:t>of IP</a:t>
            </a:r>
          </a:p>
          <a:p>
            <a:pPr marL="625950" lvl="1" indent="-285750"/>
            <a:r>
              <a:rPr lang="en-US" dirty="0" smtClean="0"/>
              <a:t>Needed separation depends on geometry of insertion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CDR layout: dogleg scaled from the LHC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version: dogleg geometry worked out based on actual geometry in IRH</a:t>
            </a:r>
          </a:p>
          <a:p>
            <a:pPr marL="625950" lvl="1" indent="-285750"/>
            <a:r>
              <a:rPr lang="en-US" dirty="0" smtClean="0"/>
              <a:t>290 mm separation proposed (compare 250 mm in the arc)</a:t>
            </a:r>
          </a:p>
          <a:p>
            <a:pPr marL="625950" lvl="1" indent="-285750"/>
            <a:r>
              <a:rPr lang="en-US" dirty="0" smtClean="0"/>
              <a:t>To be confirmed with energy deposition studies</a:t>
            </a:r>
            <a:endParaRPr lang="en-US" dirty="0"/>
          </a:p>
          <a:p>
            <a:pPr marL="285750" indent="-285750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of doglegs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7574"/>
            <a:ext cx="6120680" cy="145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825430" y="1779662"/>
            <a:ext cx="141897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M. </a:t>
            </a:r>
            <a:r>
              <a:rPr lang="en-US" sz="1400" i="1" dirty="0" err="1" smtClean="0"/>
              <a:t>Giovannozzi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5722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95536" y="1131590"/>
            <a:ext cx="2736304" cy="367240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pairs (horizontal-vertical) tertiary collimators on incoming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dispersion suppressor collimators on outgoing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Physics debris collimators still to be implemented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in experimental insertions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341" y="1505887"/>
            <a:ext cx="5840931" cy="2938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24128" y="1073839"/>
            <a:ext cx="869149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 smtClean="0"/>
              <a:t>IRG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875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pdates to aperture model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122371"/>
            <a:ext cx="2520280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detailed aperture model around the ring is crucial for collimation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implementation of new aperture model, based on mapping from CDR lattice (A. </a:t>
            </a:r>
            <a:r>
              <a:rPr lang="en-US" dirty="0" err="1" smtClean="0"/>
              <a:t>Abramov</a:t>
            </a:r>
            <a:r>
              <a:rPr lang="en-US" dirty="0"/>
              <a:t>)</a:t>
            </a:r>
            <a:r>
              <a:rPr lang="en-US" dirty="0" smtClean="0"/>
              <a:t>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Including main magnets and collimators in insertion regions and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 be refined in future iterations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76256" y="2418557"/>
            <a:ext cx="912429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i="1" dirty="0" smtClean="0"/>
              <a:t>Full ring</a:t>
            </a:r>
            <a:endParaRPr lang="en-US" sz="1600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001" y="1347614"/>
            <a:ext cx="6081373" cy="3317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884368" y="3882905"/>
            <a:ext cx="111081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A. </a:t>
            </a:r>
            <a:r>
              <a:rPr lang="en-US" sz="1400" i="1" dirty="0" err="1" smtClean="0"/>
              <a:t>Abramov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74260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082748"/>
            <a:ext cx="8665704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Introduction and motivation</a:t>
            </a:r>
          </a:p>
          <a:p>
            <a:pPr marL="683100" lvl="1" indent="-342900"/>
            <a:r>
              <a:rPr lang="en-US" sz="1800" dirty="0" smtClean="0"/>
              <a:t>Challenges with collimation in high-energy hadron colliders</a:t>
            </a:r>
          </a:p>
          <a:p>
            <a:pPr marL="683100" lvl="1" indent="-342900"/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LHC</a:t>
            </a:r>
            <a:br>
              <a:rPr lang="en-US" sz="1800" dirty="0" smtClean="0"/>
            </a:br>
            <a:endParaRPr lang="en-US" dirty="0" smtClean="0"/>
          </a:p>
          <a:p>
            <a:pPr lvl="1"/>
            <a:r>
              <a:rPr lang="en-US" sz="1800" dirty="0" smtClean="0"/>
              <a:t>Recap of collimation design for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Updates since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Outlook and needed future work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Conclusions</a:t>
            </a:r>
          </a:p>
          <a:p>
            <a:pPr lvl="1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9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555526"/>
            <a:ext cx="6289440" cy="697806"/>
          </a:xfrm>
        </p:spPr>
        <p:txBody>
          <a:bodyPr/>
          <a:lstStyle/>
          <a:p>
            <a:r>
              <a:rPr lang="en-US" dirty="0" smtClean="0"/>
              <a:t>Aperture model in insertions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6" y="1097181"/>
            <a:ext cx="3816424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Apertures mapped from similar elements in CDR lattice – to be refined in future iterations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76034" y="2571750"/>
            <a:ext cx="248439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i="1" dirty="0" smtClean="0"/>
              <a:t>IRF (</a:t>
            </a:r>
            <a:r>
              <a:rPr lang="en-US" sz="1600" i="1" dirty="0" err="1" smtClean="0"/>
              <a:t>betatron</a:t>
            </a:r>
            <a:r>
              <a:rPr lang="en-US" sz="1600" i="1" dirty="0" smtClean="0"/>
              <a:t> collimation)</a:t>
            </a:r>
            <a:endParaRPr lang="en-US" sz="1600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099" y="3003798"/>
            <a:ext cx="3940493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9952" y="4515966"/>
            <a:ext cx="111081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A. </a:t>
            </a:r>
            <a:r>
              <a:rPr lang="en-US" sz="1400" i="1" dirty="0" err="1" smtClean="0"/>
              <a:t>Abramov</a:t>
            </a:r>
            <a:endParaRPr lang="en-US" sz="14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003798"/>
            <a:ext cx="3929063" cy="209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608" y="2571750"/>
            <a:ext cx="278473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i="1" dirty="0" smtClean="0"/>
              <a:t>IRH (momentum collimation)</a:t>
            </a:r>
            <a:endParaRPr lang="en-US" sz="1600" i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55526"/>
            <a:ext cx="3954780" cy="212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976034" y="132720"/>
            <a:ext cx="176041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i="1" dirty="0" smtClean="0"/>
              <a:t>IRG (experiment)</a:t>
            </a:r>
            <a:endParaRPr lang="en-US" sz="1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38922" y="2125539"/>
            <a:ext cx="2565126" cy="518219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Preliminary result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4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of collimation performance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1520" y="1131590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Collimation performance simulated for latest version of FCC-</a:t>
            </a:r>
            <a:r>
              <a:rPr lang="en-US" sz="1600" dirty="0" err="1" smtClean="0"/>
              <a:t>hh</a:t>
            </a:r>
            <a:r>
              <a:rPr lang="en-US" sz="1600" dirty="0"/>
              <a:t> </a:t>
            </a:r>
            <a:r>
              <a:rPr lang="en-US" sz="1600" dirty="0" smtClean="0"/>
              <a:t>using the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-FLUKA coupling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Magnetic tracking using </a:t>
            </a:r>
            <a:r>
              <a:rPr lang="en-US" sz="1600" dirty="0" err="1" smtClean="0"/>
              <a:t>SixTrack</a:t>
            </a:r>
            <a:r>
              <a:rPr lang="en-US" sz="1600" dirty="0" smtClean="0"/>
              <a:t>, particle-matter interactions in FLUKA</a:t>
            </a:r>
            <a:endParaRPr lang="en-US" sz="1600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Simulation assumptions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 </a:t>
            </a:r>
            <a:r>
              <a:rPr lang="el-GR" sz="1600" dirty="0" smtClean="0"/>
              <a:t>μ</a:t>
            </a:r>
            <a:r>
              <a:rPr lang="en-US" sz="1600" dirty="0" smtClean="0"/>
              <a:t>m impact parameter of generic halo on primary collimator – not simulating diffusion bringing halo onto collimators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Same collimator settings in </a:t>
            </a:r>
            <a:r>
              <a:rPr lang="el-GR" sz="1600" dirty="0" smtClean="0"/>
              <a:t>σ</a:t>
            </a:r>
            <a:r>
              <a:rPr lang="en-US" sz="1600" dirty="0" smtClean="0"/>
              <a:t> and materials as in CDR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sp>
        <p:nvSpPr>
          <p:cNvPr id="6" name="AutoShape 4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31590"/>
            <a:ext cx="346652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44208" y="3363838"/>
            <a:ext cx="1296144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444208" y="4443958"/>
            <a:ext cx="1296144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364088" y="4011910"/>
            <a:ext cx="27363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940152" y="379588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Brace 13"/>
          <p:cNvSpPr/>
          <p:nvPr/>
        </p:nvSpPr>
        <p:spPr>
          <a:xfrm>
            <a:off x="6444208" y="3795886"/>
            <a:ext cx="144016" cy="144016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08263" y="3519474"/>
            <a:ext cx="1285929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Impact parameter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performance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6" y="1059582"/>
            <a:ext cx="35283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Generally very good protection of the ring, losses localized on </a:t>
            </a:r>
            <a:r>
              <a:rPr lang="en-US" sz="1600" dirty="0" err="1" smtClean="0"/>
              <a:t>betatron</a:t>
            </a:r>
            <a:r>
              <a:rPr lang="en-US" sz="1600" dirty="0" smtClean="0"/>
              <a:t>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Rather high losses on tertiary collimators, with downstream leakage to cold magnets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Potentially problematic, to be followed up in future iterations 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861805" y="1131590"/>
            <a:ext cx="273453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Horizontal halo, beam 1, 50 </a:t>
            </a:r>
            <a:r>
              <a:rPr lang="en-US" sz="1400" i="1" dirty="0" err="1" smtClean="0"/>
              <a:t>TeV</a:t>
            </a:r>
            <a:endParaRPr lang="en-US" sz="1400" i="1" dirty="0"/>
          </a:p>
        </p:txBody>
      </p:sp>
      <p:sp>
        <p:nvSpPr>
          <p:cNvPr id="6" name="AutoShape 4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0635"/>
            <a:ext cx="5132050" cy="276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6" y="4371950"/>
            <a:ext cx="2565126" cy="518219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Preliminary result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1851670"/>
            <a:ext cx="111081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A. </a:t>
            </a:r>
            <a:r>
              <a:rPr lang="en-US" sz="1400" i="1" dirty="0" err="1" smtClean="0"/>
              <a:t>Abramov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7334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performance - IRF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059582"/>
            <a:ext cx="3528392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Dispersion suppressor collimators essential for protecting the ring and the 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Nevertheless losses in between them are well above the assumed quench limit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iterations are needed to optimize collimation performance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deposition should be evaluated with dedicated studies at critical locations – future work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Compare power load in magnet coils with quench limit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Note: </a:t>
            </a:r>
            <a:r>
              <a:rPr lang="en-US" dirty="0"/>
              <a:t>Particle </a:t>
            </a:r>
            <a:r>
              <a:rPr lang="en-US" dirty="0" smtClean="0"/>
              <a:t>showers </a:t>
            </a:r>
            <a:r>
              <a:rPr lang="en-US" dirty="0"/>
              <a:t>not seen in the loss map </a:t>
            </a:r>
            <a:r>
              <a:rPr lang="en-US" dirty="0" smtClean="0"/>
              <a:t>plots, which show only proton losses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3773" y="1068824"/>
            <a:ext cx="3785523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Horizontal halo, beam 1, 50 </a:t>
            </a:r>
            <a:r>
              <a:rPr lang="en-US" sz="1400" i="1" dirty="0" err="1" smtClean="0"/>
              <a:t>TeV</a:t>
            </a:r>
            <a:r>
              <a:rPr lang="en-US" sz="1400" i="1" dirty="0" smtClean="0"/>
              <a:t>, Zoom in IRF</a:t>
            </a:r>
            <a:endParaRPr lang="en-US" sz="1400" i="1" dirty="0"/>
          </a:p>
        </p:txBody>
      </p:sp>
      <p:sp>
        <p:nvSpPr>
          <p:cNvPr id="6" name="AutoShape 4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imap://rbruce@imap.cern.ch:993/fetch%3EUID%3E/INBOX%3E1014360?part=1.2&amp;filename=lm_full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48627"/>
            <a:ext cx="4922520" cy="264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516216" y="4227934"/>
            <a:ext cx="2565126" cy="518219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Preliminary result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7984" y="3810897"/>
            <a:ext cx="1110817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i="1" dirty="0" smtClean="0"/>
              <a:t>A. </a:t>
            </a:r>
            <a:r>
              <a:rPr lang="en-US" sz="1400" i="1" dirty="0" err="1" smtClean="0"/>
              <a:t>Abramov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7911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</a:t>
            </a:r>
            <a:r>
              <a:rPr lang="el-GR" dirty="0" smtClean="0"/>
              <a:t>β</a:t>
            </a:r>
            <a:r>
              <a:rPr lang="en-US" dirty="0" smtClean="0"/>
              <a:t> optics for collimation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122370"/>
            <a:ext cx="352839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collimator gaps might lead to problematic impedance (to be evaluated)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be mitigated through an optics with larger </a:t>
            </a:r>
            <a:r>
              <a:rPr lang="el-GR" dirty="0" smtClean="0"/>
              <a:t>β</a:t>
            </a:r>
            <a:r>
              <a:rPr lang="en-US" dirty="0" smtClean="0"/>
              <a:t>-functions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Such an optics could also give significant gains in cleaning efficiency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As for LHC studies in</a:t>
            </a:r>
            <a:r>
              <a:rPr lang="en-US" dirty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IPAC’21 paper</a:t>
            </a:r>
            <a:endParaRPr lang="en-US" dirty="0" smtClean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exploratory studies carried out for new FCC-</a:t>
            </a:r>
            <a:r>
              <a:rPr lang="en-US" dirty="0" err="1" smtClean="0"/>
              <a:t>hh</a:t>
            </a:r>
            <a:r>
              <a:rPr lang="en-US" dirty="0" smtClean="0"/>
              <a:t> layout (T. </a:t>
            </a:r>
            <a:r>
              <a:rPr lang="en-US" dirty="0" err="1" smtClean="0"/>
              <a:t>Risselada</a:t>
            </a:r>
            <a:r>
              <a:rPr lang="en-US" dirty="0" smtClean="0"/>
              <a:t>)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 be followed up with impedance and cleaning performance studies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03598"/>
            <a:ext cx="4499048" cy="35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24501" y="699542"/>
            <a:ext cx="13038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i="1" dirty="0" smtClean="0"/>
              <a:t>T. </a:t>
            </a:r>
            <a:r>
              <a:rPr lang="en-US" sz="1600" i="1" dirty="0" err="1" smtClean="0"/>
              <a:t>Risselada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6511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082748"/>
            <a:ext cx="8665704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Introduction and motivation</a:t>
            </a:r>
          </a:p>
          <a:p>
            <a:pPr marL="683100" lvl="1" indent="-342900"/>
            <a:r>
              <a:rPr lang="en-US" sz="1800" dirty="0" smtClean="0"/>
              <a:t>Challenges with collimation in high-energy hadron colliders</a:t>
            </a:r>
          </a:p>
          <a:p>
            <a:pPr marL="683100" lvl="1" indent="-342900"/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LHC</a:t>
            </a:r>
            <a:br>
              <a:rPr lang="en-US" sz="1800" dirty="0" smtClean="0"/>
            </a:br>
            <a:endParaRPr lang="en-US" dirty="0" smtClean="0"/>
          </a:p>
          <a:p>
            <a:pPr lvl="1"/>
            <a:r>
              <a:rPr lang="en-US" sz="1800" dirty="0" smtClean="0"/>
              <a:t>Recap of collimation design for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Updates since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Outlook and needed future work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Conclusions</a:t>
            </a:r>
          </a:p>
          <a:p>
            <a:pPr lvl="1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35672" y="3075806"/>
            <a:ext cx="4675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131590"/>
            <a:ext cx="8136904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Need to repeat work from CDR for new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Explore optimizations of optics and collimator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performance of momentum cleaning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deposition studies to quantify risk of quench for design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Maybe new thermo-mechanical studies of most loaded collimators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outgassing and cooling of the most impacted elements in collimation insertion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Study failure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Collimation for </a:t>
            </a:r>
            <a:r>
              <a:rPr lang="en-US" dirty="0" err="1" smtClean="0"/>
              <a:t>Pb</a:t>
            </a:r>
            <a:r>
              <a:rPr lang="en-US" dirty="0" smtClean="0"/>
              <a:t> ion operation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deposition studies of collimation insertion and dispersion suppressor, possibly including imperfections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studies of secondary beams from collision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Imperfection studies?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Think of possible </a:t>
            </a:r>
            <a:r>
              <a:rPr lang="en-US" dirty="0" err="1" smtClean="0"/>
              <a:t>HiRadMat</a:t>
            </a:r>
            <a:r>
              <a:rPr lang="en-US" dirty="0" smtClean="0"/>
              <a:t> tests?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Potential alternative: Laser-induced mechanical shock – possible synergies with tests carried out at GSI facility?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27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131590"/>
            <a:ext cx="81369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44" y="1131590"/>
            <a:ext cx="813690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 excellent collimation performance is crucial to keep the FCC-</a:t>
            </a:r>
            <a:r>
              <a:rPr lang="en-US" dirty="0" err="1" smtClean="0"/>
              <a:t>hh</a:t>
            </a:r>
            <a:r>
              <a:rPr lang="en-US" dirty="0" smtClean="0"/>
              <a:t> safe, and to operate smoothly without quenches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8.3 GJ stored beam energy, 11.6 MW beam loss power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Fairly mature design presented in CDR, new iterations needed with latest layout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Shorter insertion length for </a:t>
            </a:r>
            <a:r>
              <a:rPr lang="en-US" dirty="0" err="1" smtClean="0"/>
              <a:t>betatron</a:t>
            </a:r>
            <a:r>
              <a:rPr lang="en-US" dirty="0" smtClean="0"/>
              <a:t> collimation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new optics and collimation layout developed for </a:t>
            </a:r>
            <a:r>
              <a:rPr lang="en-US" dirty="0" err="1" smtClean="0"/>
              <a:t>betatron</a:t>
            </a:r>
            <a:r>
              <a:rPr lang="en-US" dirty="0" smtClean="0"/>
              <a:t> and momentum cleaning insertions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in progress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studies of cleaning performance with new lattice performed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Generally good performance, but some bottlenecks need further study and performance improvements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Tertiary collimators</a:t>
            </a:r>
          </a:p>
          <a:p>
            <a:pPr marL="971477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IRF dispersion suppressor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=""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additional logos">
            <a:extLst>
              <a:ext uri="{FF2B5EF4-FFF2-40B4-BE49-F238E27FC236}">
                <a16:creationId xmlns="" xmlns:a16="http://schemas.microsoft.com/office/drawing/2014/main" id="{4B57E55D-FFC3-444F-AAF3-698879743019}"/>
              </a:ext>
            </a:extLst>
          </p:cNvPr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600" cap="all" dirty="0">
                <a:solidFill>
                  <a:schemeClr val="bg1"/>
                </a:solidFill>
              </a:rPr>
              <a:t>Space</a:t>
            </a:r>
            <a:r>
              <a:rPr lang="en-US" sz="600" cap="all" dirty="0">
                <a:solidFill>
                  <a:schemeClr val="tx2"/>
                </a:solidFill>
              </a:rPr>
              <a:t> </a:t>
            </a:r>
            <a:r>
              <a:rPr lang="en-US" sz="600" cap="all" dirty="0">
                <a:solidFill>
                  <a:schemeClr val="bg1"/>
                </a:solidFill>
              </a:rPr>
              <a:t>for additional logos</a:t>
            </a:r>
          </a:p>
        </p:txBody>
      </p:sp>
      <p:sp>
        <p:nvSpPr>
          <p:cNvPr id="11" name="Textfeld 3">
            <a:extLst>
              <a:ext uri="{FF2B5EF4-FFF2-40B4-BE49-F238E27FC236}">
                <a16:creationId xmlns="" xmlns:a16="http://schemas.microsoft.com/office/drawing/2014/main" id="{23ECC864-A0D1-154E-857F-80E48E9C6D8B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Name of the speaker/author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2" name="Textfeld 4">
            <a:extLst>
              <a:ext uri="{FF2B5EF4-FFF2-40B4-BE49-F238E27FC236}">
                <a16:creationId xmlns="" xmlns:a16="http://schemas.microsoft.com/office/drawing/2014/main" id="{29CD7A0D-21F6-234B-B1E2-394E44BB10B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Date / Name of the event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082748"/>
            <a:ext cx="8665704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High energy and intensity =&gt; Typically, very high stored beam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Need superconducting magnets to reach sufficiently high magnetic fields</a:t>
            </a:r>
          </a:p>
          <a:p>
            <a:pPr marL="683100" lvl="1" indent="-342900"/>
            <a:r>
              <a:rPr lang="en-US" sz="1800" dirty="0" smtClean="0"/>
              <a:t>Cooled to cryogenic temperatures</a:t>
            </a:r>
          </a:p>
          <a:p>
            <a:pPr marL="683100" lvl="1" indent="-342900"/>
            <a:r>
              <a:rPr lang="en-US" sz="1800" dirty="0" smtClean="0"/>
              <a:t>Sensitive to heating =&gt; Small temperature rise causes a quench (loss of superconductivity)</a:t>
            </a:r>
            <a:br>
              <a:rPr lang="en-US" sz="1800" dirty="0" smtClean="0"/>
            </a:br>
            <a:endParaRPr lang="en-US" dirty="0" smtClean="0"/>
          </a:p>
          <a:p>
            <a:pPr lvl="1"/>
            <a:r>
              <a:rPr lang="en-US" sz="1800" dirty="0" smtClean="0"/>
              <a:t>Beam losses are unavoidable during regular operation</a:t>
            </a:r>
          </a:p>
          <a:p>
            <a:pPr lvl="2"/>
            <a:r>
              <a:rPr lang="en-US" sz="1800" dirty="0" smtClean="0"/>
              <a:t>Even a tiny loss could cause a quench, or even material damage</a:t>
            </a:r>
          </a:p>
          <a:p>
            <a:pPr lvl="2"/>
            <a:endParaRPr lang="en-US" sz="1800" dirty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Need collimation system to safely intercept and attenuate these losses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Collimation in high-energy colliders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Collimation challenge: LHC </a:t>
            </a:r>
            <a:r>
              <a:rPr lang="en-US" dirty="0" err="1" smtClean="0"/>
              <a:t>vs</a:t>
            </a:r>
            <a:r>
              <a:rPr lang="en-US" dirty="0" smtClean="0"/>
              <a:t> FCC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59632" y="1851670"/>
            <a:ext cx="30963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Cold aperture, superconductors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7624" y="3651870"/>
            <a:ext cx="30963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15803" y="2715766"/>
            <a:ext cx="3168352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Beam: 680 MJ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187624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331640" y="2643758"/>
            <a:ext cx="108012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55576" y="2571750"/>
            <a:ext cx="151216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331640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043608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16200000">
            <a:off x="2226917" y="2386907"/>
            <a:ext cx="648072" cy="15366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 smtClean="0"/>
              <a:t>collimator</a:t>
            </a:r>
            <a:endParaRPr lang="en-US" sz="105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627784" y="2115564"/>
            <a:ext cx="956371" cy="384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51343" y="1203598"/>
            <a:ext cx="1710725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200" b="1" dirty="0" smtClean="0"/>
              <a:t>HL-LHC</a:t>
            </a:r>
            <a:endParaRPr 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2211710"/>
            <a:ext cx="174438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dirty="0" smtClean="0">
                <a:solidFill>
                  <a:srgbClr val="FF0000"/>
                </a:solidFill>
              </a:rPr>
              <a:t>Loss power up to ~1 MW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63888" y="2072912"/>
            <a:ext cx="981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smtClean="0">
                <a:solidFill>
                  <a:schemeClr val="tx2"/>
                </a:solidFill>
              </a:rPr>
              <a:t>Quench limit </a:t>
            </a:r>
            <a:br>
              <a:rPr lang="en-US" sz="1100" dirty="0" smtClean="0">
                <a:solidFill>
                  <a:schemeClr val="tx2"/>
                </a:solidFill>
              </a:rPr>
            </a:br>
            <a:r>
              <a:rPr lang="en-US" sz="1100" dirty="0" smtClean="0">
                <a:solidFill>
                  <a:schemeClr val="tx2"/>
                </a:solidFill>
              </a:rPr>
              <a:t>~ 30 W/m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679078" y="1851670"/>
            <a:ext cx="30963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Cold aperture, superconductors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607070" y="3651870"/>
            <a:ext cx="30963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>
            <a:off x="4835249" y="2715766"/>
            <a:ext cx="3168352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Beam: 8.3 GJ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607070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751086" y="2643758"/>
            <a:ext cx="108012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175022" y="2571750"/>
            <a:ext cx="1512168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751086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463054" y="2643758"/>
            <a:ext cx="936104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6646363" y="2386907"/>
            <a:ext cx="648072" cy="15366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50" dirty="0" smtClean="0"/>
              <a:t>collimator</a:t>
            </a:r>
            <a:endParaRPr lang="en-US" sz="105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7047230" y="2115564"/>
            <a:ext cx="956371" cy="384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444208" y="1203598"/>
            <a:ext cx="166423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200" b="1" dirty="0" smtClean="0"/>
              <a:t>FCC-</a:t>
            </a:r>
            <a:r>
              <a:rPr lang="en-US" sz="3200" b="1" dirty="0" err="1" smtClean="0"/>
              <a:t>hh</a:t>
            </a:r>
            <a:endParaRPr 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670966" y="2211710"/>
            <a:ext cx="1952779" cy="480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100" b="1" dirty="0" smtClean="0">
                <a:solidFill>
                  <a:srgbClr val="FF0000"/>
                </a:solidFill>
              </a:rPr>
              <a:t>Loss power up to 11.6 MW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83334" y="2072912"/>
            <a:ext cx="981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smtClean="0">
                <a:solidFill>
                  <a:schemeClr val="tx2"/>
                </a:solidFill>
              </a:rPr>
              <a:t>Quench limit </a:t>
            </a:r>
            <a:br>
              <a:rPr lang="en-US" sz="1100" dirty="0" smtClean="0">
                <a:solidFill>
                  <a:schemeClr val="tx2"/>
                </a:solidFill>
              </a:rPr>
            </a:br>
            <a:r>
              <a:rPr lang="en-US" sz="1100" dirty="0" smtClean="0">
                <a:solidFill>
                  <a:schemeClr val="tx2"/>
                </a:solidFill>
              </a:rPr>
              <a:t>~ 100 W/m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5850" y="4155926"/>
            <a:ext cx="3853940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 smtClean="0"/>
              <a:t>Needed loss attenuation: factor ~3×10</a:t>
            </a:r>
            <a:r>
              <a:rPr lang="en-US" sz="1600" baseline="30000" dirty="0" smtClean="0"/>
              <a:t>4</a:t>
            </a:r>
            <a:endParaRPr lang="en-US" sz="1600" baseline="30000" dirty="0"/>
          </a:p>
        </p:txBody>
      </p:sp>
      <p:sp>
        <p:nvSpPr>
          <p:cNvPr id="38" name="TextBox 37"/>
          <p:cNvSpPr txBox="1"/>
          <p:nvPr/>
        </p:nvSpPr>
        <p:spPr>
          <a:xfrm>
            <a:off x="5220072" y="4155926"/>
            <a:ext cx="350608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 smtClean="0"/>
              <a:t>Needed loss attenuation: factor ~10</a:t>
            </a:r>
            <a:r>
              <a:rPr lang="en-US" sz="1600" baseline="30000" dirty="0" smtClean="0"/>
              <a:t>5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5910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411510"/>
            <a:ext cx="8263350" cy="804066"/>
          </a:xfrm>
        </p:spPr>
        <p:txBody>
          <a:bodyPr/>
          <a:lstStyle/>
          <a:p>
            <a:r>
              <a:rPr lang="en-US" dirty="0" smtClean="0"/>
              <a:t>How much is 8.3 GJ?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851670"/>
            <a:ext cx="3240360" cy="24302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-1096" y="1946605"/>
            <a:ext cx="4392488" cy="192128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2893" r="7705" b="3671"/>
          <a:stretch/>
        </p:blipFill>
        <p:spPr bwMode="auto">
          <a:xfrm>
            <a:off x="3211464" y="3391384"/>
            <a:ext cx="2152624" cy="16826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035366" y="401191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0.6 MJ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7" y="946924"/>
            <a:ext cx="4536504" cy="98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 smtClean="0"/>
              <a:t>LHC: 362 MJ - kinetic energy of </a:t>
            </a:r>
          </a:p>
          <a:p>
            <a:pPr algn="l">
              <a:lnSpc>
                <a:spcPts val="3700"/>
              </a:lnSpc>
            </a:pPr>
            <a:r>
              <a:rPr lang="en-US" sz="1800" dirty="0" smtClean="0"/>
              <a:t>TGV train cruising at 155 km/h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870568"/>
            <a:ext cx="5365184" cy="98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: 8.3 GJ – kinetic energy of </a:t>
            </a:r>
            <a:br>
              <a:rPr lang="en-US" sz="1800" dirty="0" smtClean="0"/>
            </a:br>
            <a:r>
              <a:rPr lang="en-US" sz="1800" dirty="0" smtClean="0"/>
              <a:t>Airbus A380 (empty) cruising at 880 km/h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4515966"/>
            <a:ext cx="3743332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FCC-</a:t>
            </a:r>
            <a:r>
              <a:rPr lang="en-US" sz="1600" dirty="0" err="1" smtClean="0">
                <a:solidFill>
                  <a:srgbClr val="FF0000"/>
                </a:solidFill>
              </a:rPr>
              <a:t>hh</a:t>
            </a:r>
            <a:r>
              <a:rPr lang="en-US" sz="1600" dirty="0" smtClean="0">
                <a:solidFill>
                  <a:srgbClr val="FF0000"/>
                </a:solidFill>
              </a:rPr>
              <a:t>  beams are highly destructive!!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93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11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082748"/>
            <a:ext cx="8665704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Introduction and motivation</a:t>
            </a:r>
          </a:p>
          <a:p>
            <a:pPr marL="683100" lvl="1" indent="-342900"/>
            <a:r>
              <a:rPr lang="en-US" sz="1800" dirty="0" smtClean="0"/>
              <a:t>Challenges with collimation in high-energy hadron colliders</a:t>
            </a:r>
          </a:p>
          <a:p>
            <a:pPr marL="683100" lvl="1" indent="-342900"/>
            <a:r>
              <a:rPr lang="en-US" sz="1800" dirty="0" smtClean="0"/>
              <a:t>FCC-</a:t>
            </a:r>
            <a:r>
              <a:rPr lang="en-US" sz="1800" dirty="0" err="1" smtClean="0"/>
              <a:t>hh</a:t>
            </a:r>
            <a:r>
              <a:rPr lang="en-US" sz="1800" dirty="0" smtClean="0"/>
              <a:t> </a:t>
            </a:r>
            <a:r>
              <a:rPr lang="en-US" sz="1800" dirty="0" err="1" smtClean="0"/>
              <a:t>vs</a:t>
            </a:r>
            <a:r>
              <a:rPr lang="en-US" sz="1800" dirty="0" smtClean="0"/>
              <a:t> LHC</a:t>
            </a:r>
            <a:br>
              <a:rPr lang="en-US" sz="1800" dirty="0" smtClean="0"/>
            </a:br>
            <a:endParaRPr lang="en-US" dirty="0" smtClean="0"/>
          </a:p>
          <a:p>
            <a:pPr lvl="1"/>
            <a:r>
              <a:rPr lang="en-US" sz="1800" dirty="0" smtClean="0"/>
              <a:t>Recap of collimation design for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Updates since CDR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Outlook and needed future work</a:t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800" dirty="0" smtClean="0"/>
              <a:t>Conclusions</a:t>
            </a:r>
          </a:p>
          <a:p>
            <a:pPr lvl="1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35672" y="2061638"/>
            <a:ext cx="46754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1298772"/>
            <a:ext cx="4921288" cy="3289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following few slides are a summary of previous studies for CDR, references:</a:t>
            </a:r>
          </a:p>
          <a:p>
            <a:pPr marL="683100" lvl="1" indent="-342900"/>
            <a:r>
              <a:rPr lang="en-US" sz="1200" dirty="0"/>
              <a:t>R Bruce </a:t>
            </a:r>
            <a:r>
              <a:rPr lang="en-US" sz="1200" i="1" dirty="0"/>
              <a:t>et al</a:t>
            </a:r>
            <a:r>
              <a:rPr lang="en-US" sz="1200" dirty="0"/>
              <a:t> 2019 </a:t>
            </a:r>
            <a:r>
              <a:rPr lang="en-US" sz="1200" i="1" dirty="0">
                <a:hlinkClick r:id="rId2"/>
              </a:rPr>
              <a:t>J. Phys.: Conf. Ser.</a:t>
            </a:r>
            <a:r>
              <a:rPr lang="en-US" sz="1200" dirty="0">
                <a:hlinkClick r:id="rId2"/>
              </a:rPr>
              <a:t> </a:t>
            </a:r>
            <a:r>
              <a:rPr lang="en-US" sz="1200" b="1" dirty="0">
                <a:hlinkClick r:id="rId2"/>
              </a:rPr>
              <a:t>1350</a:t>
            </a:r>
            <a:r>
              <a:rPr lang="en-US" sz="1200" dirty="0">
                <a:hlinkClick r:id="rId2"/>
              </a:rPr>
              <a:t> </a:t>
            </a:r>
            <a:r>
              <a:rPr lang="en-US" sz="1200" dirty="0" smtClean="0">
                <a:hlinkClick r:id="rId2"/>
              </a:rPr>
              <a:t>012009</a:t>
            </a:r>
            <a:endParaRPr lang="en-US" sz="1200" dirty="0" smtClean="0"/>
          </a:p>
          <a:p>
            <a:pPr marL="683100" lvl="1" indent="-342900"/>
            <a:r>
              <a:rPr lang="en-US" sz="1200" dirty="0" smtClean="0"/>
              <a:t>Previous FCC week talks, </a:t>
            </a:r>
            <a:r>
              <a:rPr lang="en-US" sz="1200" dirty="0" smtClean="0">
                <a:hlinkClick r:id="rId3"/>
              </a:rPr>
              <a:t>FCC collimation meetings</a:t>
            </a:r>
            <a:endParaRPr lang="en-US" sz="1200" dirty="0" smtClean="0"/>
          </a:p>
          <a:p>
            <a:pPr marL="683100" lvl="1" indent="-342900"/>
            <a:r>
              <a:rPr lang="en-US" sz="1200" dirty="0" smtClean="0"/>
              <a:t>Long CDR (not yet published)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Separate </a:t>
            </a:r>
            <a:r>
              <a:rPr lang="en-US" sz="2000" dirty="0" err="1" smtClean="0"/>
              <a:t>betatron</a:t>
            </a:r>
            <a:r>
              <a:rPr lang="en-US" sz="2000" dirty="0" smtClean="0"/>
              <a:t> (PJ) and momentum cleaning (PF)</a:t>
            </a:r>
            <a:br>
              <a:rPr lang="en-US" sz="2000" dirty="0" smtClean="0"/>
            </a:b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FCC-</a:t>
            </a:r>
            <a:r>
              <a:rPr lang="en-US" sz="2000" dirty="0" err="1"/>
              <a:t>hh</a:t>
            </a:r>
            <a:r>
              <a:rPr lang="en-US" sz="2000" dirty="0"/>
              <a:t> collimation system is a </a:t>
            </a:r>
            <a:r>
              <a:rPr lang="en-US" sz="2000" dirty="0">
                <a:solidFill>
                  <a:schemeClr val="accent4"/>
                </a:solidFill>
              </a:rPr>
              <a:t>scaled up version of the HL-LHC/LHC system </a:t>
            </a:r>
            <a:r>
              <a:rPr lang="en-US" i="1" dirty="0"/>
              <a:t>(NIM, A 894 (2018) 96-106)</a:t>
            </a:r>
            <a:endParaRPr lang="it-IT" sz="2000" i="1" dirty="0"/>
          </a:p>
          <a:p>
            <a:pPr lvl="2"/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collimation layout: CDR version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12961"/>
            <a:ext cx="3407296" cy="361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45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of collimation insertions: CDR version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8350"/>
            <a:ext cx="4629150" cy="273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333" y="2066525"/>
            <a:ext cx="4606667" cy="270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46601" y="1745218"/>
            <a:ext cx="2141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IRJ (</a:t>
            </a:r>
            <a:r>
              <a:rPr lang="en-US" sz="1400" b="1" dirty="0" err="1" smtClean="0">
                <a:solidFill>
                  <a:schemeClr val="tx1"/>
                </a:solidFill>
              </a:rPr>
              <a:t>Betatron</a:t>
            </a:r>
            <a:r>
              <a:rPr lang="en-US" sz="1400" b="1" dirty="0" smtClean="0">
                <a:solidFill>
                  <a:schemeClr val="tx1"/>
                </a:solidFill>
              </a:rPr>
              <a:t> cleaning)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6201" y="1733550"/>
            <a:ext cx="2371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IRF (Momentum cleaning)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7544" y="1131590"/>
            <a:ext cx="8136904" cy="730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Scaled </a:t>
            </a:r>
            <a:r>
              <a:rPr lang="el-GR" sz="1400" dirty="0"/>
              <a:t>β</a:t>
            </a:r>
            <a:r>
              <a:rPr lang="en-US" sz="1400" dirty="0"/>
              <a:t>-functions and insertion length by factor 5 from the </a:t>
            </a:r>
            <a:r>
              <a:rPr lang="en-US" sz="1400" dirty="0" smtClean="0"/>
              <a:t>LHC </a:t>
            </a:r>
            <a:r>
              <a:rPr lang="en-US" sz="1400" dirty="0" smtClean="0">
                <a:sym typeface="Wingdings" pitchFamily="2" charset="2"/>
              </a:rPr>
              <a:t> 2.8 km insertion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itchFamily="2" charset="2"/>
              </a:rPr>
              <a:t>Increased dispersion in momentum cleaning insertion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1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multi-stage collimation system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67544" y="1050434"/>
            <a:ext cx="8136904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 in the LHC, using a multi-stage system with primary and secondary collimators, shower absorbers, dispersion suppressor (DS) collimators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DS collimators are placed in the cold region, in between dipoles where dispersion has risen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Similar layout as the LHC, but some modifications: DS collimators in many insertions, extra shower absorbers in extraction insertion, removal of skew primary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389108"/>
            <a:ext cx="5549280" cy="2630914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27734"/>
            <a:ext cx="3452044" cy="134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28384" y="2211710"/>
            <a:ext cx="1096775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i="1" dirty="0" smtClean="0"/>
              <a:t>DS collimator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49120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12008</TotalTime>
  <Words>1612</Words>
  <Application>Microsoft Office PowerPoint</Application>
  <PresentationFormat>On-screen Show (16:9)</PresentationFormat>
  <Paragraphs>303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Introslides</vt:lpstr>
      <vt:lpstr>Titleslides, Conclusion</vt:lpstr>
      <vt:lpstr>Content Slides - Deep Blue</vt:lpstr>
      <vt:lpstr>Status and plans for  FCC-hh collimation </vt:lpstr>
      <vt:lpstr>Outline</vt:lpstr>
      <vt:lpstr>Collimation in high-energy colliders</vt:lpstr>
      <vt:lpstr>Collimation challenge: LHC vs FCC</vt:lpstr>
      <vt:lpstr>How much is 8.3 GJ? </vt:lpstr>
      <vt:lpstr>Outline</vt:lpstr>
      <vt:lpstr>FCC-hh collimation layout: CDR version </vt:lpstr>
      <vt:lpstr>Optics of collimation insertions: CDR version</vt:lpstr>
      <vt:lpstr>FCC-hh multi-stage collimation system</vt:lpstr>
      <vt:lpstr>Collimation performance – FCC-hh protons</vt:lpstr>
      <vt:lpstr>FCC collimator design</vt:lpstr>
      <vt:lpstr>Outline</vt:lpstr>
      <vt:lpstr>Updates since CDR</vt:lpstr>
      <vt:lpstr>Updates to FCC-hh ring</vt:lpstr>
      <vt:lpstr>Updates to betatron collimation layout</vt:lpstr>
      <vt:lpstr>Momentum collimation</vt:lpstr>
      <vt:lpstr>Optimization of doglegs</vt:lpstr>
      <vt:lpstr>Collimation in experimental insertions</vt:lpstr>
      <vt:lpstr>Updates to aperture model</vt:lpstr>
      <vt:lpstr>Aperture model in insertions</vt:lpstr>
      <vt:lpstr>Simulations of collimation performance</vt:lpstr>
      <vt:lpstr>Simulated performance</vt:lpstr>
      <vt:lpstr>Simulated performance - IRF</vt:lpstr>
      <vt:lpstr>High-β optics for collimation</vt:lpstr>
      <vt:lpstr>Outline</vt:lpstr>
      <vt:lpstr>Next steps</vt:lpstr>
      <vt:lpstr>Conclusions</vt:lpstr>
      <vt:lpstr>Thank you  for your attention.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Roderik Bruce</cp:lastModifiedBy>
  <cp:revision>166</cp:revision>
  <dcterms:created xsi:type="dcterms:W3CDTF">2020-10-27T09:23:42Z</dcterms:created>
  <dcterms:modified xsi:type="dcterms:W3CDTF">2022-06-01T07:57:23Z</dcterms:modified>
</cp:coreProperties>
</file>