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6"/>
  </p:notesMasterIdLst>
  <p:handoutMasterIdLst>
    <p:handoutMasterId r:id="rId17"/>
  </p:handoutMasterIdLst>
  <p:sldIdLst>
    <p:sldId id="256" r:id="rId2"/>
    <p:sldId id="454" r:id="rId3"/>
    <p:sldId id="455" r:id="rId4"/>
    <p:sldId id="465" r:id="rId5"/>
    <p:sldId id="457" r:id="rId6"/>
    <p:sldId id="458" r:id="rId7"/>
    <p:sldId id="459" r:id="rId8"/>
    <p:sldId id="460" r:id="rId9"/>
    <p:sldId id="464" r:id="rId10"/>
    <p:sldId id="461" r:id="rId11"/>
    <p:sldId id="462" r:id="rId12"/>
    <p:sldId id="463" r:id="rId13"/>
    <p:sldId id="466" r:id="rId14"/>
    <p:sldId id="274" r:id="rId15"/>
  </p:sldIdLst>
  <p:sldSz cx="12192000" cy="6858000"/>
  <p:notesSz cx="6799263" cy="9929813"/>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anislas GRABON" initials="SG" lastIdx="14" clrIdx="0">
    <p:extLst>
      <p:ext uri="{19B8F6BF-5375-455C-9EA6-DF929625EA0E}">
        <p15:presenceInfo xmlns:p15="http://schemas.microsoft.com/office/powerpoint/2012/main" userId="S-1-5-21-2060718226-1440286284-1606240830-127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F41C"/>
    <a:srgbClr val="EE11FF"/>
    <a:srgbClr val="17354A"/>
    <a:srgbClr val="9AFE08"/>
    <a:srgbClr val="00B4CD"/>
    <a:srgbClr val="00B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96" autoAdjust="0"/>
    <p:restoredTop sz="94611" autoAdjust="0"/>
  </p:normalViewPr>
  <p:slideViewPr>
    <p:cSldViewPr>
      <p:cViewPr varScale="1">
        <p:scale>
          <a:sx n="86" d="100"/>
          <a:sy n="86" d="100"/>
        </p:scale>
        <p:origin x="413"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8" d="100"/>
          <a:sy n="88" d="100"/>
        </p:scale>
        <p:origin x="2964" y="108"/>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4-07T13:22:40.632" idx="13">
    <p:pos x="10" y="10"/>
    <p:text>Temps de présentation estimé: 15 min 50 sec, ça laisse quelques minutes pour les questions. Je peux raccourcir certains points au besoin.</p:text>
    <p:extLst>
      <p:ext uri="{C676402C-5697-4E1C-873F-D02D1690AC5C}">
        <p15:threadingInfo xmlns:p15="http://schemas.microsoft.com/office/powerpoint/2012/main" timeZoneBias="-1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2-04-07T13:17:52.638" idx="11">
    <p:pos x="10" y="10"/>
    <p:text>30 sec: j'explique qu'avec ces matrices je peux tracer différents graphes: les déplacements temporels, les diagrammes de bode... les PSD. C'est Dans Matlab que j'entre mes déplacements d'entrée.</p:text>
    <p:extLst>
      <p:ext uri="{C676402C-5697-4E1C-873F-D02D1690AC5C}">
        <p15:threadingInfo xmlns:p15="http://schemas.microsoft.com/office/powerpoint/2012/main" timeZoneBias="-12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2-04-06T14:49:42.094" idx="1">
    <p:pos x="10" y="10"/>
    <p:text>2 mins: J'explique ce qu'est une PSD, et je présente mes résultats. J'explique que l'amortissement est à définir au moment du calcul ANSYS et que je peux le recaller jusqu'à retomber sur les données expérimentales.</p:text>
    <p:extLst mod="1">
      <p:ext uri="{C676402C-5697-4E1C-873F-D02D1690AC5C}">
        <p15:threadingInfo xmlns:p15="http://schemas.microsoft.com/office/powerpoint/2012/main" timeZoneBias="-12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2-04-07T13:21:00.185" idx="12">
    <p:pos x="10" y="10"/>
    <p:text>50 sec: Je rappel rapidement la méthode, ses avantages et ses limites. Je redis qur ces résulats pourront être injectés dans MAD-X pour mesurer l'impact sur la luminosité. et voilà!</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4-07T12:54:46.606" idx="2">
    <p:pos x="10" y="10"/>
    <p:text>50 sec: Je me présente, je travaille au LAPP avec Laurent et Eva (qui a fait sa présentation juste avant). on est sur la tâche 4.3... Je rappel brièvement qu'elle cherche le lien entre dynamique et luminosité et que mon travail est de lui fournir les mouvements des tranches d' aimants.</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4-07T12:59:06.269" idx="3">
    <p:pos x="10" y="10"/>
    <p:text>50 sec: ici je décris le plan de la présentation et en expliquant comment elle s'articule</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4-07T12:59:55.361" idx="4">
    <p:pos x="10" y="10"/>
    <p:text>1min : je rappel la présentation d'EVA: le but est de connaitre la luminosité en fonction des vibrations des aimants. j'explique qu'on ne les a pas directement: pas la place pour des capteurs, aucunes raisons de penser que les aimants ont le même déplacement que le sol, il faut donc les calculer.</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4-07T13:07:50.926" idx="6">
    <p:pos x="10" y="10"/>
    <p:text>1min 30 sec: j'explique qu'à ce stade, on a pas encore de conception definitive. C'est pourquoi, je développe une méthode de calcul sur un modèle simplifié. Ce modèle est choisi pour ressembler à superKEKB parcequ'on a des données mesurées dessus et parceque il ressemble à ce que sera FCC</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04-07T13:10:14.403" idx="7">
    <p:pos x="10" y="10"/>
    <p:text>1 min: je décris le système idéal: une boite noire mathématique légère et facile d'utilisation. Je présente la méthode: j'utilise ANSYS pour faire mon modèle et lancer un calcul modal, puis je récupère le modèle d'état décrivant ma structure sous forme de matrices que je peux exploiter facilment sous matlab pour obtenir mes déplacements de sorties.</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2-04-07T13:12:51.356" idx="8">
    <p:pos x="10" y="10"/>
    <p:text>2 min: je décris mon modèle: les deux matériaux, les type d'éléments , les conditions aux limites et la structure générale (comment j'ai fait pour avoir la même freq propre du 1er mode que superKEK B.</p:text>
    <p:extLst>
      <p:ext uri="{C676402C-5697-4E1C-873F-D02D1690AC5C}">
        <p15:threadingInfo xmlns:p15="http://schemas.microsoft.com/office/powerpoint/2012/main" timeZoneBias="-1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2-04-07T13:14:22.268" idx="9">
    <p:pos x="10" y="10"/>
    <p:text>1 min: j'explique ce que c'est qu'un analyse modale: qu'est ce qu'on peut y mettre comme model et qu'est ce que ça nous donne en sortie</p:text>
    <p:extLst>
      <p:ext uri="{C676402C-5697-4E1C-873F-D02D1690AC5C}">
        <p15:threadingInfo xmlns:p15="http://schemas.microsoft.com/office/powerpoint/2012/main" timeZoneBias="-1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2-04-07T13:15:21.462" idx="10">
    <p:pos x="10" y="10"/>
    <p:text>3mins : j'explique que c'est à ce moment que je selectionne mes points qui seront mes entrées et sorties dans mon système. Je fais un bref tour des equations (sans entrer dans le détail) en partant de newton et pour expliquer ce que j'entends par modèle d'état. ce que je tire d'ansys au final ce sont les matrices A B C et D</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3851342" y="0"/>
            <a:ext cx="2946347" cy="496491"/>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5A491D8-E715-4CA0-BB88-96E4150C4CD4}" type="datetime1">
              <a:rPr lang="fr-FR" smtClean="0"/>
              <a:t>02/06/2022</a:t>
            </a:fld>
            <a:endParaRPr lang="fr-FR"/>
          </a:p>
        </p:txBody>
      </p:sp>
      <p:sp>
        <p:nvSpPr>
          <p:cNvPr id="4" name="Espace réservé du pied de page 3"/>
          <p:cNvSpPr>
            <a:spLocks noGrp="1"/>
          </p:cNvSpPr>
          <p:nvPr>
            <p:ph type="ftr" sz="quarter" idx="2"/>
          </p:nvPr>
        </p:nvSpPr>
        <p:spPr>
          <a:xfrm>
            <a:off x="0" y="9431599"/>
            <a:ext cx="2946347" cy="496491"/>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fr-FR"/>
              <a:t>Entrez votre nom</a:t>
            </a:r>
          </a:p>
        </p:txBody>
      </p:sp>
      <p:sp>
        <p:nvSpPr>
          <p:cNvPr id="5" name="Espace réservé du numéro de diapositive 4"/>
          <p:cNvSpPr>
            <a:spLocks noGrp="1"/>
          </p:cNvSpPr>
          <p:nvPr>
            <p:ph type="sldNum" sz="quarter" idx="3"/>
          </p:nvPr>
        </p:nvSpPr>
        <p:spPr>
          <a:xfrm>
            <a:off x="3851342" y="9431599"/>
            <a:ext cx="2946347" cy="496491"/>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B7564C5-49F1-424B-8328-678E2107A455}" type="slidenum">
              <a:rPr lang="fr-FR"/>
              <a:pPr>
                <a:defRPr/>
              </a:pPr>
              <a:t>‹N°›</a:t>
            </a:fld>
            <a:endParaRPr lang="fr-FR"/>
          </a:p>
        </p:txBody>
      </p:sp>
    </p:spTree>
    <p:extLst>
      <p:ext uri="{BB962C8B-B14F-4D97-AF65-F5344CB8AC3E}">
        <p14:creationId xmlns:p14="http://schemas.microsoft.com/office/powerpoint/2010/main" val="390334030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890DBD8-CE8B-4E56-B5B2-A97A40825822}" type="datetime1">
              <a:rPr lang="fr-FR" smtClean="0"/>
              <a:t>02/06/2022</a:t>
            </a:fld>
            <a:endParaRPr lang="fr-FR"/>
          </a:p>
        </p:txBody>
      </p:sp>
      <p:sp>
        <p:nvSpPr>
          <p:cNvPr id="4" name="Espace réservé de l'image des diapositives 3"/>
          <p:cNvSpPr>
            <a:spLocks noGrp="1" noRot="1" noChangeAspect="1"/>
          </p:cNvSpPr>
          <p:nvPr>
            <p:ph type="sldImg" idx="2"/>
          </p:nvPr>
        </p:nvSpPr>
        <p:spPr>
          <a:xfrm>
            <a:off x="90488" y="744538"/>
            <a:ext cx="6618287" cy="3724275"/>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r>
              <a:rPr lang="fr-FR"/>
              <a:t>Entrez votre nom</a:t>
            </a:r>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343239E-5CFC-4EA3-9F9C-DF60679EE927}" type="slidenum">
              <a:rPr lang="fr-FR"/>
              <a:pPr>
                <a:defRPr/>
              </a:pPr>
              <a:t>‹N°›</a:t>
            </a:fld>
            <a:endParaRPr lang="fr-FR"/>
          </a:p>
        </p:txBody>
      </p:sp>
    </p:spTree>
    <p:extLst>
      <p:ext uri="{BB962C8B-B14F-4D97-AF65-F5344CB8AC3E}">
        <p14:creationId xmlns:p14="http://schemas.microsoft.com/office/powerpoint/2010/main" val="1103131734"/>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8287" cy="3724275"/>
          </a:xfrm>
        </p:spPr>
      </p:sp>
      <p:sp>
        <p:nvSpPr>
          <p:cNvPr id="3" name="Espace réservé des commentaires 2"/>
          <p:cNvSpPr>
            <a:spLocks noGrp="1"/>
          </p:cNvSpPr>
          <p:nvPr>
            <p:ph type="body" idx="1"/>
          </p:nvPr>
        </p:nvSpPr>
        <p:spPr/>
        <p:txBody>
          <a:bodyPr/>
          <a:lstStyle/>
          <a:p>
            <a:endParaRPr lang="fr-FR" dirty="0"/>
          </a:p>
        </p:txBody>
      </p:sp>
      <p:sp>
        <p:nvSpPr>
          <p:cNvPr id="4" name="Espace réservé de la date 3"/>
          <p:cNvSpPr>
            <a:spLocks noGrp="1"/>
          </p:cNvSpPr>
          <p:nvPr>
            <p:ph type="dt" idx="10"/>
          </p:nvPr>
        </p:nvSpPr>
        <p:spPr/>
        <p:txBody>
          <a:bodyPr/>
          <a:lstStyle/>
          <a:p>
            <a:pPr>
              <a:defRPr/>
            </a:pPr>
            <a:fld id="{2D7DF45A-F762-4CFF-A066-9A2E12D50149}" type="datetime1">
              <a:rPr lang="fr-FR" smtClean="0"/>
              <a:t>02/06/2022</a:t>
            </a:fld>
            <a:endParaRPr lang="fr-FR" dirty="0"/>
          </a:p>
        </p:txBody>
      </p:sp>
      <p:sp>
        <p:nvSpPr>
          <p:cNvPr id="5" name="Espace réservé du pied de page 4"/>
          <p:cNvSpPr>
            <a:spLocks noGrp="1"/>
          </p:cNvSpPr>
          <p:nvPr>
            <p:ph type="ftr" sz="quarter" idx="11"/>
          </p:nvPr>
        </p:nvSpPr>
        <p:spPr/>
        <p:txBody>
          <a:bodyPr/>
          <a:lstStyle/>
          <a:p>
            <a:pPr>
              <a:defRPr/>
            </a:pPr>
            <a:r>
              <a:rPr lang="fr-FR" dirty="0"/>
              <a:t>Entrez votre nom</a:t>
            </a:r>
          </a:p>
        </p:txBody>
      </p:sp>
      <p:sp>
        <p:nvSpPr>
          <p:cNvPr id="6" name="Espace réservé du numéro de diapositive 5"/>
          <p:cNvSpPr>
            <a:spLocks noGrp="1"/>
          </p:cNvSpPr>
          <p:nvPr>
            <p:ph type="sldNum" sz="quarter" idx="12"/>
          </p:nvPr>
        </p:nvSpPr>
        <p:spPr/>
        <p:txBody>
          <a:bodyPr/>
          <a:lstStyle/>
          <a:p>
            <a:pPr>
              <a:defRPr/>
            </a:pPr>
            <a:fld id="{4343239E-5CFC-4EA3-9F9C-DF60679EE927}" type="slidenum">
              <a:rPr lang="fr-FR" smtClean="0"/>
              <a:pPr>
                <a:defRPr/>
              </a:pPr>
              <a:t>1</a:t>
            </a:fld>
            <a:endParaRPr lang="fr-FR" dirty="0"/>
          </a:p>
        </p:txBody>
      </p:sp>
    </p:spTree>
    <p:extLst>
      <p:ext uri="{BB962C8B-B14F-4D97-AF65-F5344CB8AC3E}">
        <p14:creationId xmlns:p14="http://schemas.microsoft.com/office/powerpoint/2010/main" val="1576706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5603" name="Espace réservé du titre 1"/>
          <p:cNvSpPr>
            <a:spLocks noGrp="1"/>
          </p:cNvSpPr>
          <p:nvPr>
            <p:ph type="ctrTitle" hasCustomPrompt="1"/>
          </p:nvPr>
        </p:nvSpPr>
        <p:spPr>
          <a:xfrm>
            <a:off x="3983766" y="3140969"/>
            <a:ext cx="8827029" cy="1470025"/>
          </a:xfrm>
        </p:spPr>
        <p:txBody>
          <a:bodyPr/>
          <a:lstStyle>
            <a:lvl1pPr algn="l">
              <a:defRPr sz="3600" smtClean="0">
                <a:latin typeface="Calibri" charset="0"/>
                <a:ea typeface="Calibri" charset="0"/>
                <a:cs typeface="Calibri" charset="0"/>
              </a:defRPr>
            </a:lvl1pPr>
          </a:lstStyle>
          <a:p>
            <a:r>
              <a:rPr lang="fr-FR" sz="3600" b="1" dirty="0">
                <a:solidFill>
                  <a:srgbClr val="153449"/>
                </a:solidFill>
              </a:rPr>
              <a:t>Titre de la présentation</a:t>
            </a:r>
            <a:br>
              <a:rPr lang="fr-FR" sz="3600" b="1" dirty="0">
                <a:solidFill>
                  <a:srgbClr val="153449"/>
                </a:solidFill>
              </a:rPr>
            </a:br>
            <a:r>
              <a:rPr lang="fr-FR" sz="2300" dirty="0">
                <a:solidFill>
                  <a:srgbClr val="01B2CD"/>
                </a:solidFill>
              </a:rPr>
              <a:t>Sous-titre de la présentation</a:t>
            </a:r>
            <a:br>
              <a:rPr lang="fr-FR" sz="2300" dirty="0">
                <a:solidFill>
                  <a:srgbClr val="01B2CD"/>
                </a:solidFill>
              </a:rPr>
            </a:br>
            <a:r>
              <a:rPr lang="fr-FR" sz="1800" dirty="0">
                <a:solidFill>
                  <a:srgbClr val="153449"/>
                </a:solidFill>
              </a:rPr>
              <a:t>7 MARS </a:t>
            </a:r>
            <a:r>
              <a:rPr lang="fr-FR" sz="1800" baseline="0" dirty="0">
                <a:solidFill>
                  <a:srgbClr val="153449"/>
                </a:solidFill>
              </a:rPr>
              <a:t>2016</a:t>
            </a:r>
            <a:endParaRPr lang="fr-FR" sz="1800" dirty="0">
              <a:solidFill>
                <a:srgbClr val="153449"/>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en-US"/>
              <a:t>Cliquez et modifiez le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endParaRPr lang="fr-FR"/>
          </a:p>
        </p:txBody>
      </p:sp>
      <p:sp>
        <p:nvSpPr>
          <p:cNvPr id="7" name="Espace réservé de la date 4"/>
          <p:cNvSpPr>
            <a:spLocks noGrp="1"/>
          </p:cNvSpPr>
          <p:nvPr>
            <p:ph type="dt" sz="half" idx="10"/>
          </p:nvPr>
        </p:nvSpPr>
        <p:spPr>
          <a:xfrm>
            <a:off x="1584000" y="6454800"/>
            <a:ext cx="3513600" cy="313200"/>
          </a:xfrm>
          <a:prstGeom prst="rect">
            <a:avLst/>
          </a:prstGeom>
        </p:spPr>
        <p:txBody>
          <a:bodyPr/>
          <a:lstStyle>
            <a:lvl1pPr>
              <a:defRPr sz="1200" baseline="0">
                <a:latin typeface="calibri" charset="0"/>
              </a:defRPr>
            </a:lvl1pPr>
          </a:lstStyle>
          <a:p>
            <a:r>
              <a:rPr lang="fr-FR">
                <a:solidFill>
                  <a:srgbClr val="00B3CC"/>
                </a:solidFill>
              </a:rPr>
              <a:t>Journée réseau Instrum - 27 mars 2019</a:t>
            </a:r>
            <a:endParaRPr lang="fr-FR" dirty="0">
              <a:solidFill>
                <a:srgbClr val="00B3CC"/>
              </a:solidFill>
            </a:endParaRPr>
          </a:p>
        </p:txBody>
      </p:sp>
      <p:sp>
        <p:nvSpPr>
          <p:cNvPr id="8" name="Espace réservé du pied de page 5"/>
          <p:cNvSpPr>
            <a:spLocks noGrp="1"/>
          </p:cNvSpPr>
          <p:nvPr>
            <p:ph type="ftr" sz="quarter" idx="11"/>
          </p:nvPr>
        </p:nvSpPr>
        <p:spPr>
          <a:xfrm>
            <a:off x="5726400" y="6454800"/>
            <a:ext cx="4114800" cy="313200"/>
          </a:xfrm>
          <a:prstGeom prst="rect">
            <a:avLst/>
          </a:prstGeom>
        </p:spPr>
        <p:txBody>
          <a:bodyPr/>
          <a:lstStyle>
            <a:lvl1pPr algn="ctr">
              <a:defRPr sz="1200" baseline="0">
                <a:latin typeface="calibri" charset="0"/>
              </a:defRPr>
            </a:lvl1pPr>
          </a:lstStyle>
          <a:p>
            <a:r>
              <a:rPr lang="fr-FR">
                <a:solidFill>
                  <a:srgbClr val="153449"/>
                </a:solidFill>
              </a:rPr>
              <a:t>2017-12-14 FLC Status Report</a:t>
            </a:r>
            <a:endParaRPr lang="fr-FR" dirty="0">
              <a:solidFill>
                <a:srgbClr val="153449"/>
              </a:solidFill>
            </a:endParaRPr>
          </a:p>
        </p:txBody>
      </p:sp>
      <p:sp>
        <p:nvSpPr>
          <p:cNvPr id="9" name="Espace réservé du numéro de diapositive 6"/>
          <p:cNvSpPr>
            <a:spLocks noGrp="1"/>
          </p:cNvSpPr>
          <p:nvPr>
            <p:ph type="sldNum" sz="quarter" idx="12"/>
          </p:nvPr>
        </p:nvSpPr>
        <p:spPr>
          <a:xfrm>
            <a:off x="10512491" y="6454800"/>
            <a:ext cx="1376571" cy="313200"/>
          </a:xfrm>
          <a:prstGeom prst="rect">
            <a:avLst/>
          </a:prstGeom>
        </p:spPr>
        <p:txBody>
          <a:bodyPr/>
          <a:lstStyle>
            <a:lvl1pPr algn="r">
              <a:defRPr sz="1200">
                <a:latin typeface="Calibri" charset="0"/>
                <a:ea typeface="Calibri" charset="0"/>
                <a:cs typeface="Calibri" charset="0"/>
              </a:defRPr>
            </a:lvl1pPr>
          </a:lstStyle>
          <a:p>
            <a:fld id="{2A19AD89-17DE-4EAC-B060-CF86C17F7722}" type="slidenum">
              <a:rPr lang="fr-FR" smtClean="0"/>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et modifiez le titre</a:t>
            </a:r>
            <a:endParaRPr lang="fr-FR"/>
          </a:p>
        </p:txBody>
      </p:sp>
      <p:sp>
        <p:nvSpPr>
          <p:cNvPr id="3" name="Espace réservé du contenu 2"/>
          <p:cNvSpPr>
            <a:spLocks noGrp="1"/>
          </p:cNvSpPr>
          <p:nvPr>
            <p:ph idx="1"/>
          </p:nvPr>
        </p:nvSpPr>
        <p:spPr/>
        <p:txBody>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lang="fr-FR" dirty="0"/>
          </a:p>
        </p:txBody>
      </p:sp>
      <p:sp>
        <p:nvSpPr>
          <p:cNvPr id="8" name="Espace réservé de la date 4"/>
          <p:cNvSpPr>
            <a:spLocks noGrp="1"/>
          </p:cNvSpPr>
          <p:nvPr>
            <p:ph type="dt" sz="half" idx="10"/>
          </p:nvPr>
        </p:nvSpPr>
        <p:spPr>
          <a:xfrm>
            <a:off x="1584000" y="6454800"/>
            <a:ext cx="3513600" cy="313200"/>
          </a:xfrm>
          <a:prstGeom prst="rect">
            <a:avLst/>
          </a:prstGeom>
        </p:spPr>
        <p:txBody>
          <a:bodyPr/>
          <a:lstStyle>
            <a:lvl1pPr>
              <a:defRPr sz="1200" baseline="0">
                <a:latin typeface="calibri" charset="0"/>
              </a:defRPr>
            </a:lvl1pPr>
          </a:lstStyle>
          <a:p>
            <a:endParaRPr lang="fr-FR" dirty="0">
              <a:solidFill>
                <a:srgbClr val="00B3CC"/>
              </a:solidFill>
            </a:endParaRPr>
          </a:p>
        </p:txBody>
      </p:sp>
      <p:sp>
        <p:nvSpPr>
          <p:cNvPr id="9" name="Espace réservé du pied de page 5"/>
          <p:cNvSpPr>
            <a:spLocks noGrp="1"/>
          </p:cNvSpPr>
          <p:nvPr>
            <p:ph type="ftr" sz="quarter" idx="11"/>
          </p:nvPr>
        </p:nvSpPr>
        <p:spPr>
          <a:xfrm>
            <a:off x="5726400" y="6454800"/>
            <a:ext cx="4114800" cy="313200"/>
          </a:xfrm>
          <a:prstGeom prst="rect">
            <a:avLst/>
          </a:prstGeom>
        </p:spPr>
        <p:txBody>
          <a:bodyPr/>
          <a:lstStyle>
            <a:lvl1pPr algn="ctr">
              <a:defRPr sz="1200" baseline="0">
                <a:latin typeface="calibri" charset="0"/>
              </a:defRPr>
            </a:lvl1pPr>
          </a:lstStyle>
          <a:p>
            <a:endParaRPr lang="fr-FR" dirty="0">
              <a:solidFill>
                <a:srgbClr val="153449"/>
              </a:solidFill>
            </a:endParaRPr>
          </a:p>
        </p:txBody>
      </p:sp>
      <p:sp>
        <p:nvSpPr>
          <p:cNvPr id="10" name="Espace réservé du numéro de diapositive 6"/>
          <p:cNvSpPr>
            <a:spLocks noGrp="1"/>
          </p:cNvSpPr>
          <p:nvPr>
            <p:ph type="sldNum" sz="quarter" idx="12"/>
          </p:nvPr>
        </p:nvSpPr>
        <p:spPr>
          <a:xfrm>
            <a:off x="10512000" y="6454800"/>
            <a:ext cx="1377600" cy="313200"/>
          </a:xfrm>
          <a:prstGeom prst="rect">
            <a:avLst/>
          </a:prstGeom>
        </p:spPr>
        <p:txBody>
          <a:bodyPr/>
          <a:lstStyle>
            <a:lvl1pPr algn="r">
              <a:defRPr sz="1200">
                <a:latin typeface="Calibri" charset="0"/>
                <a:ea typeface="Calibri" charset="0"/>
                <a:cs typeface="Calibri" charset="0"/>
              </a:defRPr>
            </a:lvl1pPr>
          </a:lstStyle>
          <a:p>
            <a:fld id="{2A19AD89-17DE-4EAC-B060-CF86C17F7722}" type="slidenum">
              <a:rPr lang="fr-FR" smtClean="0"/>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en-US"/>
              <a:t>Cliquez et modifiez le titre</a:t>
            </a:r>
            <a:endParaRPr lang="fr-FR" dirty="0"/>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Cliquez pour modifier les styles du texte du masque</a:t>
            </a:r>
          </a:p>
        </p:txBody>
      </p:sp>
      <p:sp>
        <p:nvSpPr>
          <p:cNvPr id="7" name="Espace réservé de la date 4"/>
          <p:cNvSpPr>
            <a:spLocks noGrp="1"/>
          </p:cNvSpPr>
          <p:nvPr>
            <p:ph type="dt" sz="half" idx="10"/>
          </p:nvPr>
        </p:nvSpPr>
        <p:spPr>
          <a:xfrm>
            <a:off x="1584000" y="6454800"/>
            <a:ext cx="3513600" cy="313200"/>
          </a:xfrm>
          <a:prstGeom prst="rect">
            <a:avLst/>
          </a:prstGeom>
        </p:spPr>
        <p:txBody>
          <a:bodyPr/>
          <a:lstStyle>
            <a:lvl1pPr>
              <a:defRPr sz="1200" baseline="0">
                <a:latin typeface="calibri" charset="0"/>
              </a:defRPr>
            </a:lvl1pPr>
          </a:lstStyle>
          <a:p>
            <a:r>
              <a:rPr lang="fr-FR">
                <a:solidFill>
                  <a:srgbClr val="00B3CC"/>
                </a:solidFill>
              </a:rPr>
              <a:t>Journée réseau Instrum - 27 mars 2019</a:t>
            </a:r>
            <a:endParaRPr lang="fr-FR" dirty="0">
              <a:solidFill>
                <a:srgbClr val="00B3CC"/>
              </a:solidFill>
            </a:endParaRPr>
          </a:p>
        </p:txBody>
      </p:sp>
      <p:sp>
        <p:nvSpPr>
          <p:cNvPr id="8" name="Espace réservé du pied de page 5"/>
          <p:cNvSpPr>
            <a:spLocks noGrp="1"/>
          </p:cNvSpPr>
          <p:nvPr>
            <p:ph type="ftr" sz="quarter" idx="11"/>
          </p:nvPr>
        </p:nvSpPr>
        <p:spPr>
          <a:xfrm>
            <a:off x="5726400" y="6454800"/>
            <a:ext cx="4114800" cy="313200"/>
          </a:xfrm>
          <a:prstGeom prst="rect">
            <a:avLst/>
          </a:prstGeom>
        </p:spPr>
        <p:txBody>
          <a:bodyPr/>
          <a:lstStyle>
            <a:lvl1pPr algn="ctr">
              <a:defRPr sz="1200" baseline="0">
                <a:latin typeface="calibri" charset="0"/>
              </a:defRPr>
            </a:lvl1pPr>
          </a:lstStyle>
          <a:p>
            <a:r>
              <a:rPr lang="fr-FR">
                <a:solidFill>
                  <a:srgbClr val="153449"/>
                </a:solidFill>
              </a:rPr>
              <a:t>2017-12-14 FLC Status Report</a:t>
            </a:r>
            <a:endParaRPr lang="fr-FR" dirty="0">
              <a:solidFill>
                <a:srgbClr val="153449"/>
              </a:solidFill>
            </a:endParaRPr>
          </a:p>
        </p:txBody>
      </p:sp>
      <p:sp>
        <p:nvSpPr>
          <p:cNvPr id="9" name="Espace réservé du numéro de diapositive 6"/>
          <p:cNvSpPr>
            <a:spLocks noGrp="1"/>
          </p:cNvSpPr>
          <p:nvPr>
            <p:ph type="sldNum" sz="quarter" idx="12"/>
          </p:nvPr>
        </p:nvSpPr>
        <p:spPr>
          <a:xfrm>
            <a:off x="10511999" y="6454800"/>
            <a:ext cx="1377600" cy="313200"/>
          </a:xfrm>
          <a:prstGeom prst="rect">
            <a:avLst/>
          </a:prstGeom>
        </p:spPr>
        <p:txBody>
          <a:bodyPr/>
          <a:lstStyle>
            <a:lvl1pPr algn="r">
              <a:defRPr sz="1200">
                <a:latin typeface="Calibri" charset="0"/>
                <a:ea typeface="Calibri" charset="0"/>
                <a:cs typeface="Calibri" charset="0"/>
              </a:defRPr>
            </a:lvl1pPr>
          </a:lstStyle>
          <a:p>
            <a:fld id="{2A19AD89-17DE-4EAC-B060-CF86C17F7722}" type="slidenum">
              <a:rPr lang="fr-FR" smtClean="0"/>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et modifiez le titre</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dirty="0"/>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8" name="Espace réservé de la date 4"/>
          <p:cNvSpPr>
            <a:spLocks noGrp="1"/>
          </p:cNvSpPr>
          <p:nvPr>
            <p:ph type="dt" sz="half" idx="10"/>
          </p:nvPr>
        </p:nvSpPr>
        <p:spPr>
          <a:xfrm>
            <a:off x="1584000" y="6454800"/>
            <a:ext cx="3513600" cy="313200"/>
          </a:xfrm>
          <a:prstGeom prst="rect">
            <a:avLst/>
          </a:prstGeom>
        </p:spPr>
        <p:txBody>
          <a:bodyPr/>
          <a:lstStyle>
            <a:lvl1pPr>
              <a:defRPr sz="1200" baseline="0">
                <a:latin typeface="calibri" charset="0"/>
              </a:defRPr>
            </a:lvl1pPr>
          </a:lstStyle>
          <a:p>
            <a:r>
              <a:rPr lang="fr-FR">
                <a:solidFill>
                  <a:srgbClr val="00B3CC"/>
                </a:solidFill>
              </a:rPr>
              <a:t>Journée réseau Instrum - 27 mars 2019</a:t>
            </a:r>
            <a:endParaRPr lang="fr-FR" dirty="0">
              <a:solidFill>
                <a:srgbClr val="00B3CC"/>
              </a:solidFill>
            </a:endParaRPr>
          </a:p>
        </p:txBody>
      </p:sp>
      <p:sp>
        <p:nvSpPr>
          <p:cNvPr id="9" name="Espace réservé du pied de page 5"/>
          <p:cNvSpPr>
            <a:spLocks noGrp="1"/>
          </p:cNvSpPr>
          <p:nvPr>
            <p:ph type="ftr" sz="quarter" idx="11"/>
          </p:nvPr>
        </p:nvSpPr>
        <p:spPr>
          <a:xfrm>
            <a:off x="5726400" y="6454800"/>
            <a:ext cx="4113600" cy="313200"/>
          </a:xfrm>
          <a:prstGeom prst="rect">
            <a:avLst/>
          </a:prstGeom>
        </p:spPr>
        <p:txBody>
          <a:bodyPr/>
          <a:lstStyle>
            <a:lvl1pPr algn="ctr">
              <a:defRPr sz="1200" baseline="0">
                <a:latin typeface="calibri" charset="0"/>
              </a:defRPr>
            </a:lvl1pPr>
          </a:lstStyle>
          <a:p>
            <a:r>
              <a:rPr lang="fr-FR">
                <a:solidFill>
                  <a:srgbClr val="153449"/>
                </a:solidFill>
              </a:rPr>
              <a:t>2017-12-14 FLC Status Report</a:t>
            </a:r>
            <a:endParaRPr lang="fr-FR" dirty="0">
              <a:solidFill>
                <a:srgbClr val="153449"/>
              </a:solidFill>
            </a:endParaRPr>
          </a:p>
        </p:txBody>
      </p:sp>
      <p:sp>
        <p:nvSpPr>
          <p:cNvPr id="10" name="Espace réservé du numéro de diapositive 6"/>
          <p:cNvSpPr>
            <a:spLocks noGrp="1"/>
          </p:cNvSpPr>
          <p:nvPr>
            <p:ph type="sldNum" sz="quarter" idx="12"/>
          </p:nvPr>
        </p:nvSpPr>
        <p:spPr>
          <a:xfrm>
            <a:off x="10511999" y="6454800"/>
            <a:ext cx="1377600" cy="313200"/>
          </a:xfrm>
          <a:prstGeom prst="rect">
            <a:avLst/>
          </a:prstGeom>
        </p:spPr>
        <p:txBody>
          <a:bodyPr/>
          <a:lstStyle>
            <a:lvl1pPr algn="r">
              <a:defRPr sz="1200">
                <a:latin typeface="Calibri" charset="0"/>
                <a:ea typeface="Calibri" charset="0"/>
                <a:cs typeface="Calibri" charset="0"/>
              </a:defRPr>
            </a:lvl1pPr>
          </a:lstStyle>
          <a:p>
            <a:fld id="{2A19AD89-17DE-4EAC-B060-CF86C17F7722}" type="slidenum">
              <a:rPr lang="fr-FR" smtClean="0"/>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a:t>Cliquez et modifiez le titre</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10" name="Espace réservé de la date 4"/>
          <p:cNvSpPr>
            <a:spLocks noGrp="1"/>
          </p:cNvSpPr>
          <p:nvPr>
            <p:ph type="dt" sz="half" idx="10"/>
          </p:nvPr>
        </p:nvSpPr>
        <p:spPr>
          <a:xfrm>
            <a:off x="1584000" y="6454800"/>
            <a:ext cx="3513600" cy="313200"/>
          </a:xfrm>
          <a:prstGeom prst="rect">
            <a:avLst/>
          </a:prstGeom>
        </p:spPr>
        <p:txBody>
          <a:bodyPr/>
          <a:lstStyle>
            <a:lvl1pPr>
              <a:defRPr sz="1200" baseline="0">
                <a:latin typeface="calibri" charset="0"/>
              </a:defRPr>
            </a:lvl1pPr>
          </a:lstStyle>
          <a:p>
            <a:r>
              <a:rPr lang="fr-FR">
                <a:solidFill>
                  <a:srgbClr val="00B3CC"/>
                </a:solidFill>
              </a:rPr>
              <a:t>Journée réseau Instrum - 27 mars 2019</a:t>
            </a:r>
            <a:endParaRPr lang="fr-FR" dirty="0">
              <a:solidFill>
                <a:srgbClr val="00B3CC"/>
              </a:solidFill>
            </a:endParaRPr>
          </a:p>
        </p:txBody>
      </p:sp>
      <p:sp>
        <p:nvSpPr>
          <p:cNvPr id="11" name="Espace réservé du pied de page 5"/>
          <p:cNvSpPr>
            <a:spLocks noGrp="1"/>
          </p:cNvSpPr>
          <p:nvPr>
            <p:ph type="ftr" sz="quarter" idx="11"/>
          </p:nvPr>
        </p:nvSpPr>
        <p:spPr>
          <a:xfrm>
            <a:off x="5726400" y="6454800"/>
            <a:ext cx="4114800" cy="313200"/>
          </a:xfrm>
          <a:prstGeom prst="rect">
            <a:avLst/>
          </a:prstGeom>
        </p:spPr>
        <p:txBody>
          <a:bodyPr/>
          <a:lstStyle>
            <a:lvl1pPr algn="ctr">
              <a:defRPr sz="1200" baseline="0">
                <a:latin typeface="calibri" charset="0"/>
              </a:defRPr>
            </a:lvl1pPr>
          </a:lstStyle>
          <a:p>
            <a:r>
              <a:rPr lang="fr-FR">
                <a:solidFill>
                  <a:srgbClr val="153449"/>
                </a:solidFill>
              </a:rPr>
              <a:t>2017-12-14 FLC Status Report</a:t>
            </a:r>
            <a:endParaRPr lang="fr-FR" dirty="0">
              <a:solidFill>
                <a:srgbClr val="153449"/>
              </a:solidFill>
            </a:endParaRPr>
          </a:p>
        </p:txBody>
      </p:sp>
      <p:sp>
        <p:nvSpPr>
          <p:cNvPr id="12" name="Espace réservé du numéro de diapositive 6"/>
          <p:cNvSpPr>
            <a:spLocks noGrp="1"/>
          </p:cNvSpPr>
          <p:nvPr>
            <p:ph type="sldNum" sz="quarter" idx="12"/>
          </p:nvPr>
        </p:nvSpPr>
        <p:spPr>
          <a:xfrm>
            <a:off x="10512000" y="6454800"/>
            <a:ext cx="1377600" cy="313200"/>
          </a:xfrm>
          <a:prstGeom prst="rect">
            <a:avLst/>
          </a:prstGeom>
        </p:spPr>
        <p:txBody>
          <a:bodyPr/>
          <a:lstStyle>
            <a:lvl1pPr algn="r">
              <a:defRPr sz="1200">
                <a:latin typeface="Calibri" charset="0"/>
                <a:ea typeface="Calibri" charset="0"/>
                <a:cs typeface="Calibri" charset="0"/>
              </a:defRPr>
            </a:lvl1pPr>
          </a:lstStyle>
          <a:p>
            <a:fld id="{2A19AD89-17DE-4EAC-B060-CF86C17F7722}"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t>Cliquez et modifiez le titre</a:t>
            </a:r>
            <a:endParaRPr lang="fr-FR"/>
          </a:p>
        </p:txBody>
      </p:sp>
      <p:sp>
        <p:nvSpPr>
          <p:cNvPr id="6" name="Espace réservé de la date 4"/>
          <p:cNvSpPr>
            <a:spLocks noGrp="1"/>
          </p:cNvSpPr>
          <p:nvPr>
            <p:ph type="dt" sz="half" idx="10"/>
          </p:nvPr>
        </p:nvSpPr>
        <p:spPr>
          <a:xfrm>
            <a:off x="1584000" y="6454800"/>
            <a:ext cx="3513600" cy="313200"/>
          </a:xfrm>
          <a:prstGeom prst="rect">
            <a:avLst/>
          </a:prstGeom>
        </p:spPr>
        <p:txBody>
          <a:bodyPr/>
          <a:lstStyle>
            <a:lvl1pPr>
              <a:defRPr sz="1200" baseline="0">
                <a:latin typeface="calibri" charset="0"/>
              </a:defRPr>
            </a:lvl1pPr>
          </a:lstStyle>
          <a:p>
            <a:r>
              <a:rPr lang="fr-FR">
                <a:solidFill>
                  <a:srgbClr val="00B3CC"/>
                </a:solidFill>
              </a:rPr>
              <a:t>Journée réseau Instrum - 27 mars 2019</a:t>
            </a:r>
            <a:endParaRPr lang="fr-FR" dirty="0">
              <a:solidFill>
                <a:srgbClr val="00B3CC"/>
              </a:solidFill>
            </a:endParaRPr>
          </a:p>
        </p:txBody>
      </p:sp>
      <p:sp>
        <p:nvSpPr>
          <p:cNvPr id="8" name="Espace réservé du numéro de diapositive 6"/>
          <p:cNvSpPr>
            <a:spLocks noGrp="1"/>
          </p:cNvSpPr>
          <p:nvPr>
            <p:ph type="sldNum" sz="quarter" idx="12"/>
          </p:nvPr>
        </p:nvSpPr>
        <p:spPr>
          <a:xfrm>
            <a:off x="10512000" y="6454800"/>
            <a:ext cx="1377600" cy="313200"/>
          </a:xfrm>
          <a:prstGeom prst="rect">
            <a:avLst/>
          </a:prstGeom>
        </p:spPr>
        <p:txBody>
          <a:bodyPr/>
          <a:lstStyle>
            <a:lvl1pPr algn="r">
              <a:defRPr sz="1200">
                <a:latin typeface="Calibri" charset="0"/>
                <a:ea typeface="Calibri" charset="0"/>
                <a:cs typeface="Calibri" charset="0"/>
              </a:defRPr>
            </a:lvl1pPr>
          </a:lstStyle>
          <a:p>
            <a:fld id="{2A19AD89-17DE-4EAC-B060-CF86C17F7722}" type="slidenum">
              <a:rPr lang="fr-FR" smtClean="0"/>
              <a:pPr/>
              <a:t>‹N°›</a:t>
            </a:fld>
            <a:endParaRPr lang="fr-FR" dirty="0"/>
          </a:p>
        </p:txBody>
      </p:sp>
      <p:sp>
        <p:nvSpPr>
          <p:cNvPr id="9" name="Espace réservé du pied de page 5"/>
          <p:cNvSpPr>
            <a:spLocks noGrp="1"/>
          </p:cNvSpPr>
          <p:nvPr>
            <p:ph type="ftr" sz="quarter" idx="11"/>
          </p:nvPr>
        </p:nvSpPr>
        <p:spPr>
          <a:xfrm>
            <a:off x="5726400" y="6454800"/>
            <a:ext cx="4114800" cy="313200"/>
          </a:xfrm>
          <a:prstGeom prst="rect">
            <a:avLst/>
          </a:prstGeom>
        </p:spPr>
        <p:txBody>
          <a:bodyPr/>
          <a:lstStyle>
            <a:lvl1pPr algn="ctr">
              <a:defRPr sz="1200" baseline="0">
                <a:latin typeface="calibri" charset="0"/>
              </a:defRPr>
            </a:lvl1pPr>
          </a:lstStyle>
          <a:p>
            <a:r>
              <a:rPr lang="fr-FR">
                <a:solidFill>
                  <a:srgbClr val="153449"/>
                </a:solidFill>
              </a:rPr>
              <a:t>2017-12-14 FLC Status Report</a:t>
            </a:r>
            <a:endParaRPr lang="fr-FR" dirty="0">
              <a:solidFill>
                <a:srgbClr val="153449"/>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‹N°›</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339431038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Espace réservé du titre 1"/>
          <p:cNvSpPr>
            <a:spLocks noGrp="1"/>
          </p:cNvSpPr>
          <p:nvPr>
            <p:ph type="title"/>
          </p:nvPr>
        </p:nvSpPr>
        <p:spPr bwMode="auto">
          <a:xfrm>
            <a:off x="5073600" y="68400"/>
            <a:ext cx="6835200" cy="450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714501" y="1600201"/>
            <a:ext cx="98679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13" name="Espace réservé du contenu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64000" y="205201"/>
            <a:ext cx="1440000" cy="358729"/>
          </a:xfrm>
          <a:prstGeom prst="rect">
            <a:avLst/>
          </a:prstGeom>
        </p:spPr>
      </p:pic>
      <p:sp>
        <p:nvSpPr>
          <p:cNvPr id="14" name="Espace réservé de la date 4"/>
          <p:cNvSpPr>
            <a:spLocks noGrp="1"/>
          </p:cNvSpPr>
          <p:nvPr>
            <p:ph type="dt" sz="half" idx="2"/>
          </p:nvPr>
        </p:nvSpPr>
        <p:spPr>
          <a:xfrm>
            <a:off x="1583499" y="6454800"/>
            <a:ext cx="3511285" cy="313200"/>
          </a:xfrm>
          <a:prstGeom prst="rect">
            <a:avLst/>
          </a:prstGeom>
        </p:spPr>
        <p:txBody>
          <a:bodyPr/>
          <a:lstStyle>
            <a:lvl1pPr>
              <a:defRPr sz="1200" baseline="0">
                <a:latin typeface="calibri" charset="0"/>
              </a:defRPr>
            </a:lvl1pPr>
          </a:lstStyle>
          <a:p>
            <a:r>
              <a:rPr lang="fr-FR">
                <a:solidFill>
                  <a:srgbClr val="00B3CC"/>
                </a:solidFill>
              </a:rPr>
              <a:t>Journée réseau Instrum - 27 mars 2019</a:t>
            </a:r>
            <a:endParaRPr lang="fr-FR" dirty="0">
              <a:solidFill>
                <a:srgbClr val="00B3CC"/>
              </a:solidFill>
            </a:endParaRPr>
          </a:p>
        </p:txBody>
      </p:sp>
      <p:sp>
        <p:nvSpPr>
          <p:cNvPr id="16" name="Espace réservé du numéro de diapositive 6"/>
          <p:cNvSpPr>
            <a:spLocks noGrp="1"/>
          </p:cNvSpPr>
          <p:nvPr>
            <p:ph type="sldNum" sz="quarter" idx="4"/>
          </p:nvPr>
        </p:nvSpPr>
        <p:spPr>
          <a:xfrm>
            <a:off x="10512491" y="6453336"/>
            <a:ext cx="1376571" cy="313200"/>
          </a:xfrm>
          <a:prstGeom prst="rect">
            <a:avLst/>
          </a:prstGeom>
        </p:spPr>
        <p:txBody>
          <a:bodyPr/>
          <a:lstStyle>
            <a:lvl1pPr algn="r">
              <a:defRPr sz="1200">
                <a:solidFill>
                  <a:srgbClr val="00B3CC"/>
                </a:solidFill>
                <a:latin typeface="Calibri" charset="0"/>
                <a:ea typeface="Calibri" charset="0"/>
                <a:cs typeface="Calibri" charset="0"/>
              </a:defRPr>
            </a:lvl1pPr>
          </a:lstStyle>
          <a:p>
            <a:fld id="{2A19AD89-17DE-4EAC-B060-CF86C17F7722}" type="slidenum">
              <a:rPr lang="fr-FR" smtClean="0"/>
              <a:pPr/>
              <a:t>‹N°›</a:t>
            </a:fld>
            <a:endParaRPr lang="fr-FR" dirty="0"/>
          </a:p>
        </p:txBody>
      </p:sp>
      <p:cxnSp>
        <p:nvCxnSpPr>
          <p:cNvPr id="17" name="Connecteur droit 16"/>
          <p:cNvCxnSpPr/>
          <p:nvPr/>
        </p:nvCxnSpPr>
        <p:spPr>
          <a:xfrm>
            <a:off x="1483200" y="6472800"/>
            <a:ext cx="10310400" cy="0"/>
          </a:xfrm>
          <a:prstGeom prst="line">
            <a:avLst/>
          </a:prstGeom>
          <a:ln w="12700">
            <a:solidFill>
              <a:srgbClr val="00B3CC"/>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960000" y="640800"/>
            <a:ext cx="8673600" cy="0"/>
          </a:xfrm>
          <a:prstGeom prst="line">
            <a:avLst/>
          </a:prstGeom>
          <a:ln w="12700">
            <a:solidFill>
              <a:srgbClr val="00B4CD"/>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2419200" y="561600"/>
            <a:ext cx="8265600" cy="3600"/>
          </a:xfrm>
          <a:prstGeom prst="line">
            <a:avLst/>
          </a:prstGeom>
          <a:ln w="12700">
            <a:solidFill>
              <a:srgbClr val="17354A"/>
            </a:solidFill>
          </a:ln>
        </p:spPr>
        <p:style>
          <a:lnRef idx="1">
            <a:schemeClr val="accent1"/>
          </a:lnRef>
          <a:fillRef idx="0">
            <a:schemeClr val="accent1"/>
          </a:fillRef>
          <a:effectRef idx="0">
            <a:schemeClr val="accent1"/>
          </a:effectRef>
          <a:fontRef idx="minor">
            <a:schemeClr val="tx1"/>
          </a:fontRef>
        </p:style>
      </p:cxnSp>
      <p:sp>
        <p:nvSpPr>
          <p:cNvPr id="12" name="Espace réservé du pied de page 5"/>
          <p:cNvSpPr>
            <a:spLocks noGrp="1"/>
          </p:cNvSpPr>
          <p:nvPr>
            <p:ph type="ftr" sz="quarter" idx="3"/>
          </p:nvPr>
        </p:nvSpPr>
        <p:spPr>
          <a:xfrm>
            <a:off x="5726400" y="6454800"/>
            <a:ext cx="4114800" cy="313200"/>
          </a:xfrm>
          <a:prstGeom prst="rect">
            <a:avLst/>
          </a:prstGeom>
        </p:spPr>
        <p:txBody>
          <a:bodyPr/>
          <a:lstStyle>
            <a:lvl1pPr algn="ctr">
              <a:defRPr sz="1200" baseline="0">
                <a:latin typeface="calibri" charset="0"/>
              </a:defRPr>
            </a:lvl1pPr>
          </a:lstStyle>
          <a:p>
            <a:r>
              <a:rPr lang="fr-FR">
                <a:solidFill>
                  <a:srgbClr val="153449"/>
                </a:solidFill>
              </a:rPr>
              <a:t>2017-12-14 FLC Status Report</a:t>
            </a:r>
            <a:endParaRPr lang="fr-FR" dirty="0">
              <a:solidFill>
                <a:srgbClr val="153449"/>
              </a:solidFill>
            </a:endParaRPr>
          </a:p>
        </p:txBody>
      </p:sp>
    </p:spTree>
  </p:cSld>
  <p:clrMap bg1="lt1" tx1="dk1" bg2="lt2" tx2="dk2" accent1="accent1" accent2="accent2" accent3="accent3" accent4="accent4" accent5="accent5" accent6="accent6" hlink="hlink" folHlink="folHlink"/>
  <p:sldLayoutIdLst>
    <p:sldLayoutId id="2147483688" r:id="rId1"/>
    <p:sldLayoutId id="2147483677" r:id="rId2"/>
    <p:sldLayoutId id="2147483678" r:id="rId3"/>
    <p:sldLayoutId id="2147483679" r:id="rId4"/>
    <p:sldLayoutId id="2147483680" r:id="rId5"/>
    <p:sldLayoutId id="2147483681" r:id="rId6"/>
    <p:sldLayoutId id="2147483682" r:id="rId7"/>
    <p:sldLayoutId id="2147483689" r:id="rId8"/>
  </p:sldLayoutIdLst>
  <p:hf hdr="0" ftr="0"/>
  <p:txStyles>
    <p:titleStyle>
      <a:lvl1pPr algn="ctr" rtl="0" eaLnBrk="1" fontAlgn="base" hangingPunct="1">
        <a:spcBef>
          <a:spcPct val="0"/>
        </a:spcBef>
        <a:spcAft>
          <a:spcPct val="0"/>
        </a:spcAft>
        <a:defRPr sz="2400" kern="1200">
          <a:solidFill>
            <a:srgbClr val="17354A"/>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3.xml"/><Relationship Id="rId5" Type="http://schemas.openxmlformats.org/officeDocument/2006/relationships/comments" Target="../comments/comment10.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35.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comments" Target="../comments/comment12.xml"/><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5" Type="http://schemas.openxmlformats.org/officeDocument/2006/relationships/comments" Target="../comments/commen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comments" Target="../comments/comment5.xml"/><Relationship Id="rId2"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comments" Target="../comments/comment6.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comments" Target="../comments/comment7.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4.jpg"/><Relationship Id="rId1" Type="http://schemas.openxmlformats.org/officeDocument/2006/relationships/slideLayout" Target="../slideLayouts/slideLayout3.xml"/><Relationship Id="rId5" Type="http://schemas.openxmlformats.org/officeDocument/2006/relationships/comments" Target="../comments/comment8.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6.png"/><Relationship Id="rId7" Type="http://schemas.openxmlformats.org/officeDocument/2006/relationships/image" Target="../media/image270.png"/><Relationship Id="rId12" Type="http://schemas.openxmlformats.org/officeDocument/2006/relationships/image" Target="../media/image32.png"/><Relationship Id="rId2" Type="http://schemas.openxmlformats.org/officeDocument/2006/relationships/image" Target="../media/image25.png"/><Relationship Id="rId1" Type="http://schemas.openxmlformats.org/officeDocument/2006/relationships/slideLayout" Target="../slideLayouts/slideLayout3.xml"/><Relationship Id="rId6" Type="http://schemas.openxmlformats.org/officeDocument/2006/relationships/image" Target="../media/image260.png"/><Relationship Id="rId11" Type="http://schemas.openxmlformats.org/officeDocument/2006/relationships/image" Target="../media/image31.png"/><Relationship Id="rId5" Type="http://schemas.openxmlformats.org/officeDocument/2006/relationships/image" Target="../media/image250.png"/><Relationship Id="rId15" Type="http://schemas.openxmlformats.org/officeDocument/2006/relationships/comments" Target="../comments/comment9.xml"/><Relationship Id="rId10" Type="http://schemas.openxmlformats.org/officeDocument/2006/relationships/image" Target="../media/image30.png"/><Relationship Id="rId4" Type="http://schemas.openxmlformats.org/officeDocument/2006/relationships/image" Target="../media/image27.png"/><Relationship Id="rId9" Type="http://schemas.openxmlformats.org/officeDocument/2006/relationships/image" Target="../media/image29.png"/><Relationship Id="rId1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519936" y="3356992"/>
            <a:ext cx="4824536" cy="1470026"/>
          </a:xfrm>
        </p:spPr>
        <p:txBody>
          <a:bodyPr/>
          <a:lstStyle/>
          <a:p>
            <a:r>
              <a:rPr lang="fr-FR" sz="3200" b="1" dirty="0">
                <a:solidFill>
                  <a:srgbClr val="153449"/>
                </a:solidFill>
                <a:latin typeface="Times New Roman" panose="02020603050405020304" pitchFamily="18" charset="0"/>
                <a:cs typeface="Times New Roman" panose="02020603050405020304" pitchFamily="18" charset="0"/>
              </a:rPr>
              <a:t>Modelling process for vibrations estimation of the MDI</a:t>
            </a:r>
            <a:br>
              <a:rPr lang="fr-FR" b="1" dirty="0">
                <a:solidFill>
                  <a:srgbClr val="153449"/>
                </a:solidFill>
                <a:latin typeface="Times New Roman" panose="02020603050405020304" pitchFamily="18" charset="0"/>
                <a:cs typeface="Times New Roman" panose="02020603050405020304" pitchFamily="18" charset="0"/>
              </a:rPr>
            </a:br>
            <a:r>
              <a:rPr lang="fr-FR" sz="2000" dirty="0">
                <a:solidFill>
                  <a:srgbClr val="01B2CD"/>
                </a:solidFill>
                <a:latin typeface="Times New Roman" panose="02020603050405020304" pitchFamily="18" charset="0"/>
                <a:cs typeface="Times New Roman" panose="02020603050405020304" pitchFamily="18" charset="0"/>
              </a:rPr>
              <a:t>B. </a:t>
            </a:r>
            <a:r>
              <a:rPr lang="fr-FR" sz="2000" dirty="0" err="1">
                <a:solidFill>
                  <a:srgbClr val="01B2CD"/>
                </a:solidFill>
                <a:latin typeface="Times New Roman" panose="02020603050405020304" pitchFamily="18" charset="0"/>
                <a:cs typeface="Times New Roman" panose="02020603050405020304" pitchFamily="18" charset="0"/>
              </a:rPr>
              <a:t>Aimard</a:t>
            </a:r>
            <a:r>
              <a:rPr lang="fr-FR" sz="2000" dirty="0">
                <a:solidFill>
                  <a:srgbClr val="01B2CD"/>
                </a:solidFill>
                <a:latin typeface="Times New Roman" panose="02020603050405020304" pitchFamily="18" charset="0"/>
                <a:cs typeface="Times New Roman" panose="02020603050405020304" pitchFamily="18" charset="0"/>
              </a:rPr>
              <a:t>, G. </a:t>
            </a:r>
            <a:r>
              <a:rPr lang="fr-FR" sz="2000" dirty="0" err="1">
                <a:solidFill>
                  <a:srgbClr val="01B2CD"/>
                </a:solidFill>
                <a:latin typeface="Times New Roman" panose="02020603050405020304" pitchFamily="18" charset="0"/>
                <a:cs typeface="Times New Roman" panose="02020603050405020304" pitchFamily="18" charset="0"/>
              </a:rPr>
              <a:t>Balik</a:t>
            </a:r>
            <a:r>
              <a:rPr lang="fr-FR" sz="2000" dirty="0">
                <a:solidFill>
                  <a:srgbClr val="01B2CD"/>
                </a:solidFill>
                <a:latin typeface="Times New Roman" panose="02020603050405020304" pitchFamily="18" charset="0"/>
                <a:cs typeface="Times New Roman" panose="02020603050405020304" pitchFamily="18" charset="0"/>
              </a:rPr>
              <a:t>, L. </a:t>
            </a:r>
            <a:r>
              <a:rPr lang="fr-FR" sz="2000" dirty="0" err="1">
                <a:solidFill>
                  <a:srgbClr val="01B2CD"/>
                </a:solidFill>
                <a:latin typeface="Times New Roman" panose="02020603050405020304" pitchFamily="18" charset="0"/>
                <a:cs typeface="Times New Roman" panose="02020603050405020304" pitchFamily="18" charset="0"/>
              </a:rPr>
              <a:t>Brunetti</a:t>
            </a:r>
            <a:r>
              <a:rPr lang="fr-FR" sz="2000" dirty="0">
                <a:solidFill>
                  <a:srgbClr val="01B2CD"/>
                </a:solidFill>
                <a:latin typeface="Times New Roman" panose="02020603050405020304" pitchFamily="18" charset="0"/>
                <a:cs typeface="Times New Roman" panose="02020603050405020304" pitchFamily="18" charset="0"/>
              </a:rPr>
              <a:t>, J.P. Baud, A. Dominjon,  </a:t>
            </a:r>
            <a:r>
              <a:rPr lang="fr-FR" sz="2000" u="sng" dirty="0">
                <a:solidFill>
                  <a:srgbClr val="01B2CD"/>
                </a:solidFill>
                <a:latin typeface="Times New Roman" panose="02020603050405020304" pitchFamily="18" charset="0"/>
                <a:cs typeface="Times New Roman" panose="02020603050405020304" pitchFamily="18" charset="0"/>
              </a:rPr>
              <a:t>S. Grabon</a:t>
            </a:r>
            <a:r>
              <a:rPr lang="fr-FR" sz="2000" dirty="0">
                <a:solidFill>
                  <a:srgbClr val="01B2CD"/>
                </a:solidFill>
                <a:latin typeface="Times New Roman" panose="02020603050405020304" pitchFamily="18" charset="0"/>
                <a:cs typeface="Times New Roman" panose="02020603050405020304" pitchFamily="18" charset="0"/>
              </a:rPr>
              <a:t>,  G. </a:t>
            </a:r>
            <a:r>
              <a:rPr lang="fr-FR" sz="2000" dirty="0" err="1">
                <a:solidFill>
                  <a:srgbClr val="01B2CD"/>
                </a:solidFill>
                <a:latin typeface="Times New Roman" panose="02020603050405020304" pitchFamily="18" charset="0"/>
                <a:cs typeface="Times New Roman" panose="02020603050405020304" pitchFamily="18" charset="0"/>
              </a:rPr>
              <a:t>Lamanna</a:t>
            </a:r>
            <a:r>
              <a:rPr lang="fr-FR" sz="2000" dirty="0">
                <a:solidFill>
                  <a:srgbClr val="01B2CD"/>
                </a:solidFill>
                <a:latin typeface="Times New Roman" panose="02020603050405020304" pitchFamily="18" charset="0"/>
                <a:cs typeface="Times New Roman" panose="02020603050405020304" pitchFamily="18" charset="0"/>
              </a:rPr>
              <a:t>, </a:t>
            </a:r>
            <a:br>
              <a:rPr lang="fr-FR" sz="2000" dirty="0">
                <a:solidFill>
                  <a:srgbClr val="01B2CD"/>
                </a:solidFill>
                <a:latin typeface="Times New Roman" panose="02020603050405020304" pitchFamily="18" charset="0"/>
                <a:cs typeface="Times New Roman" panose="02020603050405020304" pitchFamily="18" charset="0"/>
              </a:rPr>
            </a:br>
            <a:r>
              <a:rPr lang="fr-FR" sz="2000" dirty="0">
                <a:solidFill>
                  <a:srgbClr val="01B2CD"/>
                </a:solidFill>
                <a:latin typeface="Times New Roman" panose="02020603050405020304" pitchFamily="18" charset="0"/>
                <a:cs typeface="Times New Roman" panose="02020603050405020304" pitchFamily="18" charset="0"/>
              </a:rPr>
              <a:t>E. </a:t>
            </a:r>
            <a:r>
              <a:rPr lang="fr-FR" sz="2000" dirty="0" err="1">
                <a:solidFill>
                  <a:srgbClr val="01B2CD"/>
                </a:solidFill>
                <a:latin typeface="Times New Roman" panose="02020603050405020304" pitchFamily="18" charset="0"/>
                <a:cs typeface="Times New Roman" panose="02020603050405020304" pitchFamily="18" charset="0"/>
              </a:rPr>
              <a:t>Montbarbon</a:t>
            </a:r>
            <a:r>
              <a:rPr lang="fr-FR" sz="2000" dirty="0">
                <a:solidFill>
                  <a:srgbClr val="01B2CD"/>
                </a:solidFill>
                <a:latin typeface="Times New Roman" panose="02020603050405020304" pitchFamily="18" charset="0"/>
                <a:cs typeface="Times New Roman" panose="02020603050405020304" pitchFamily="18" charset="0"/>
              </a:rPr>
              <a:t>, F. Poirier L </a:t>
            </a:r>
            <a:br>
              <a:rPr lang="fr-FR" dirty="0">
                <a:solidFill>
                  <a:srgbClr val="01B2CD"/>
                </a:solidFill>
                <a:latin typeface="Times New Roman" panose="02020603050405020304" pitchFamily="18" charset="0"/>
                <a:cs typeface="Times New Roman" panose="02020603050405020304" pitchFamily="18" charset="0"/>
              </a:rPr>
            </a:br>
            <a:br>
              <a:rPr lang="fr-FR" sz="2800" dirty="0">
                <a:solidFill>
                  <a:srgbClr val="153449"/>
                </a:solidFill>
                <a:latin typeface="Times New Roman" panose="02020603050405020304" pitchFamily="18" charset="0"/>
                <a:cs typeface="Times New Roman" panose="02020603050405020304" pitchFamily="18" charset="0"/>
              </a:rPr>
            </a:br>
            <a:endParaRPr lang="fr-FR" dirty="0">
              <a:latin typeface="Times New Roman" panose="02020603050405020304" pitchFamily="18" charset="0"/>
              <a:cs typeface="Times New Roman" panose="02020603050405020304" pitchFamily="18" charset="0"/>
            </a:endParaRPr>
          </a:p>
        </p:txBody>
      </p:sp>
      <p:pic>
        <p:nvPicPr>
          <p:cNvPr id="4" name="Image 3">
            <a:extLst>
              <a:ext uri="{FF2B5EF4-FFF2-40B4-BE49-F238E27FC236}">
                <a16:creationId xmlns:a16="http://schemas.microsoft.com/office/drawing/2014/main" id="{A548B80C-835A-4357-884D-5E3AF85A12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360" y="5445224"/>
            <a:ext cx="2796782" cy="1249788"/>
          </a:xfrm>
          <a:prstGeom prst="rect">
            <a:avLst/>
          </a:prstGeom>
        </p:spPr>
      </p:pic>
      <p:pic>
        <p:nvPicPr>
          <p:cNvPr id="5" name="Image 4">
            <a:extLst>
              <a:ext uri="{FF2B5EF4-FFF2-40B4-BE49-F238E27FC236}">
                <a16:creationId xmlns:a16="http://schemas.microsoft.com/office/drawing/2014/main" id="{EDD56DF4-E56B-4891-8700-15486B1316FF}"/>
              </a:ext>
            </a:extLst>
          </p:cNvPr>
          <p:cNvPicPr>
            <a:picLocks noChangeAspect="1"/>
          </p:cNvPicPr>
          <p:nvPr/>
        </p:nvPicPr>
        <p:blipFill>
          <a:blip r:embed="rId4"/>
          <a:stretch>
            <a:fillRect/>
          </a:stretch>
        </p:blipFill>
        <p:spPr>
          <a:xfrm>
            <a:off x="119336" y="5381625"/>
            <a:ext cx="3495675" cy="14763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10</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State space </a:t>
            </a:r>
            <a:r>
              <a:rPr lang="en-US" sz="2000" b="1" dirty="0">
                <a:solidFill>
                  <a:srgbClr val="002060"/>
                </a:solidFill>
                <a:latin typeface="Times New Roman" panose="02020603050405020304" pitchFamily="18" charset="0"/>
                <a:ea typeface="+mn-ea"/>
                <a:cs typeface="Times New Roman" panose="02020603050405020304" pitchFamily="18" charset="0"/>
              </a:rPr>
              <a:t>model’s</a:t>
            </a:r>
            <a:r>
              <a:rPr lang="fr-FR" sz="2000" b="1" dirty="0">
                <a:solidFill>
                  <a:srgbClr val="002060"/>
                </a:solidFill>
                <a:latin typeface="Times New Roman" panose="02020603050405020304" pitchFamily="18" charset="0"/>
                <a:ea typeface="+mn-ea"/>
                <a:cs typeface="Times New Roman" panose="02020603050405020304" pitchFamily="18" charset="0"/>
              </a:rPr>
              <a:t> </a:t>
            </a:r>
            <a:r>
              <a:rPr lang="en-US" sz="2000" b="1" dirty="0">
                <a:solidFill>
                  <a:srgbClr val="002060"/>
                </a:solidFill>
                <a:latin typeface="Times New Roman" panose="02020603050405020304" pitchFamily="18" charset="0"/>
                <a:ea typeface="+mn-ea"/>
                <a:cs typeface="Times New Roman" panose="02020603050405020304" pitchFamily="18" charset="0"/>
              </a:rPr>
              <a:t>treatment</a:t>
            </a:r>
          </a:p>
        </p:txBody>
      </p:sp>
      <p:pic>
        <p:nvPicPr>
          <p:cNvPr id="5" name="Image 4">
            <a:extLst>
              <a:ext uri="{FF2B5EF4-FFF2-40B4-BE49-F238E27FC236}">
                <a16:creationId xmlns:a16="http://schemas.microsoft.com/office/drawing/2014/main" id="{909FC123-A451-425A-9467-5A27A619DA3B}"/>
              </a:ext>
            </a:extLst>
          </p:cNvPr>
          <p:cNvPicPr>
            <a:picLocks noChangeAspect="1"/>
          </p:cNvPicPr>
          <p:nvPr/>
        </p:nvPicPr>
        <p:blipFill>
          <a:blip r:embed="rId2"/>
          <a:stretch>
            <a:fillRect/>
          </a:stretch>
        </p:blipFill>
        <p:spPr>
          <a:xfrm>
            <a:off x="4561361" y="2473247"/>
            <a:ext cx="3788555" cy="1575733"/>
          </a:xfrm>
          <a:prstGeom prst="rect">
            <a:avLst/>
          </a:prstGeom>
        </p:spPr>
      </p:pic>
      <p:sp>
        <p:nvSpPr>
          <p:cNvPr id="7" name="Rectangle 6">
            <a:extLst>
              <a:ext uri="{FF2B5EF4-FFF2-40B4-BE49-F238E27FC236}">
                <a16:creationId xmlns:a16="http://schemas.microsoft.com/office/drawing/2014/main" id="{D955F876-93A8-4E5F-8210-B3F4244CBE10}"/>
              </a:ext>
            </a:extLst>
          </p:cNvPr>
          <p:cNvSpPr/>
          <p:nvPr/>
        </p:nvSpPr>
        <p:spPr>
          <a:xfrm>
            <a:off x="4656431" y="2393945"/>
            <a:ext cx="3421493" cy="1575733"/>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Image 2">
            <a:extLst>
              <a:ext uri="{FF2B5EF4-FFF2-40B4-BE49-F238E27FC236}">
                <a16:creationId xmlns:a16="http://schemas.microsoft.com/office/drawing/2014/main" id="{2D9F71A6-6B88-43B3-9039-244892126C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9925" y="1381475"/>
            <a:ext cx="2797633" cy="902462"/>
          </a:xfrm>
          <a:prstGeom prst="rect">
            <a:avLst/>
          </a:prstGeom>
        </p:spPr>
      </p:pic>
      <p:sp>
        <p:nvSpPr>
          <p:cNvPr id="9" name="Rectangle 8">
            <a:extLst>
              <a:ext uri="{FF2B5EF4-FFF2-40B4-BE49-F238E27FC236}">
                <a16:creationId xmlns:a16="http://schemas.microsoft.com/office/drawing/2014/main" id="{C88715AB-DC11-4F9D-A460-831FEF327710}"/>
              </a:ext>
            </a:extLst>
          </p:cNvPr>
          <p:cNvSpPr/>
          <p:nvPr/>
        </p:nvSpPr>
        <p:spPr>
          <a:xfrm>
            <a:off x="477511" y="938026"/>
            <a:ext cx="3150855" cy="1789361"/>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lèche : droite 9">
            <a:extLst>
              <a:ext uri="{FF2B5EF4-FFF2-40B4-BE49-F238E27FC236}">
                <a16:creationId xmlns:a16="http://schemas.microsoft.com/office/drawing/2014/main" id="{FF611185-9B54-46EE-8FD5-32F845BAC679}"/>
              </a:ext>
            </a:extLst>
          </p:cNvPr>
          <p:cNvSpPr/>
          <p:nvPr/>
        </p:nvSpPr>
        <p:spPr>
          <a:xfrm>
            <a:off x="3862081" y="2255543"/>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a:extLst>
              <a:ext uri="{FF2B5EF4-FFF2-40B4-BE49-F238E27FC236}">
                <a16:creationId xmlns:a16="http://schemas.microsoft.com/office/drawing/2014/main" id="{8D1FB8C5-3DD2-4C1E-9F02-BDBB276585BB}"/>
              </a:ext>
            </a:extLst>
          </p:cNvPr>
          <p:cNvSpPr/>
          <p:nvPr/>
        </p:nvSpPr>
        <p:spPr>
          <a:xfrm>
            <a:off x="-23374" y="2819016"/>
            <a:ext cx="4224233" cy="369332"/>
          </a:xfrm>
          <a:prstGeom prst="rect">
            <a:avLst/>
          </a:prstGeom>
        </p:spPr>
        <p:txBody>
          <a:bodyPr wrap="none">
            <a:spAutoFit/>
          </a:bodyPr>
          <a:lstStyle/>
          <a:p>
            <a:r>
              <a:rPr lang="en-GB" dirty="0"/>
              <a:t>Calculation of the state-space matrices </a:t>
            </a:r>
          </a:p>
        </p:txBody>
      </p:sp>
      <p:pic>
        <p:nvPicPr>
          <p:cNvPr id="16" name="Image 15">
            <a:extLst>
              <a:ext uri="{FF2B5EF4-FFF2-40B4-BE49-F238E27FC236}">
                <a16:creationId xmlns:a16="http://schemas.microsoft.com/office/drawing/2014/main" id="{09F72131-BD36-4CCC-9660-88A1503EBE6B}"/>
              </a:ext>
            </a:extLst>
          </p:cNvPr>
          <p:cNvPicPr>
            <a:picLocks noChangeAspect="1"/>
          </p:cNvPicPr>
          <p:nvPr/>
        </p:nvPicPr>
        <p:blipFill>
          <a:blip r:embed="rId4"/>
          <a:stretch>
            <a:fillRect/>
          </a:stretch>
        </p:blipFill>
        <p:spPr>
          <a:xfrm>
            <a:off x="334221" y="3554980"/>
            <a:ext cx="3367996" cy="1670472"/>
          </a:xfrm>
          <a:prstGeom prst="rect">
            <a:avLst/>
          </a:prstGeom>
        </p:spPr>
      </p:pic>
      <p:sp>
        <p:nvSpPr>
          <p:cNvPr id="17" name="ZoneTexte 16">
            <a:extLst>
              <a:ext uri="{FF2B5EF4-FFF2-40B4-BE49-F238E27FC236}">
                <a16:creationId xmlns:a16="http://schemas.microsoft.com/office/drawing/2014/main" id="{4A5F9618-8D83-4175-A216-7D4ABACC8F56}"/>
              </a:ext>
            </a:extLst>
          </p:cNvPr>
          <p:cNvSpPr txBox="1"/>
          <p:nvPr/>
        </p:nvSpPr>
        <p:spPr>
          <a:xfrm>
            <a:off x="796128" y="5301208"/>
            <a:ext cx="3528392" cy="369332"/>
          </a:xfrm>
          <a:prstGeom prst="rect">
            <a:avLst/>
          </a:prstGeom>
          <a:noFill/>
        </p:spPr>
        <p:txBody>
          <a:bodyPr wrap="square" rtlCol="0">
            <a:spAutoFit/>
          </a:bodyPr>
          <a:lstStyle/>
          <a:p>
            <a:r>
              <a:rPr lang="fr-FR" dirty="0"/>
              <a:t>Input </a:t>
            </a:r>
            <a:r>
              <a:rPr lang="en-GB" dirty="0"/>
              <a:t>displacements</a:t>
            </a:r>
          </a:p>
        </p:txBody>
      </p:sp>
      <p:sp>
        <p:nvSpPr>
          <p:cNvPr id="18" name="Flèche : droite 17">
            <a:extLst>
              <a:ext uri="{FF2B5EF4-FFF2-40B4-BE49-F238E27FC236}">
                <a16:creationId xmlns:a16="http://schemas.microsoft.com/office/drawing/2014/main" id="{A6CDE4EB-3A64-45B5-A906-F9D2BE48F621}"/>
              </a:ext>
            </a:extLst>
          </p:cNvPr>
          <p:cNvSpPr/>
          <p:nvPr/>
        </p:nvSpPr>
        <p:spPr>
          <a:xfrm>
            <a:off x="3865044" y="3696693"/>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8">
            <a:extLst>
              <a:ext uri="{FF2B5EF4-FFF2-40B4-BE49-F238E27FC236}">
                <a16:creationId xmlns:a16="http://schemas.microsoft.com/office/drawing/2014/main" id="{3B5394E3-19DC-4B18-8368-CB4913107F7B}"/>
              </a:ext>
            </a:extLst>
          </p:cNvPr>
          <p:cNvPicPr>
            <a:picLocks noChangeAspect="1"/>
          </p:cNvPicPr>
          <p:nvPr/>
        </p:nvPicPr>
        <p:blipFill>
          <a:blip r:embed="rId4"/>
          <a:stretch>
            <a:fillRect/>
          </a:stretch>
        </p:blipFill>
        <p:spPr>
          <a:xfrm>
            <a:off x="9036633" y="2465634"/>
            <a:ext cx="2821146" cy="1437165"/>
          </a:xfrm>
          <a:prstGeom prst="rect">
            <a:avLst/>
          </a:prstGeom>
        </p:spPr>
      </p:pic>
      <p:sp>
        <p:nvSpPr>
          <p:cNvPr id="20" name="ZoneTexte 19">
            <a:extLst>
              <a:ext uri="{FF2B5EF4-FFF2-40B4-BE49-F238E27FC236}">
                <a16:creationId xmlns:a16="http://schemas.microsoft.com/office/drawing/2014/main" id="{1109CAF7-166C-4559-BD3C-349A093B4AD5}"/>
              </a:ext>
            </a:extLst>
          </p:cNvPr>
          <p:cNvSpPr txBox="1"/>
          <p:nvPr/>
        </p:nvSpPr>
        <p:spPr>
          <a:xfrm>
            <a:off x="9218916" y="3969678"/>
            <a:ext cx="2522526" cy="369332"/>
          </a:xfrm>
          <a:prstGeom prst="rect">
            <a:avLst/>
          </a:prstGeom>
          <a:noFill/>
        </p:spPr>
        <p:txBody>
          <a:bodyPr wrap="square" rtlCol="0">
            <a:spAutoFit/>
          </a:bodyPr>
          <a:lstStyle/>
          <a:p>
            <a:r>
              <a:rPr lang="fr-FR" dirty="0"/>
              <a:t>Output </a:t>
            </a:r>
            <a:r>
              <a:rPr lang="en-GB" dirty="0"/>
              <a:t>displacements</a:t>
            </a:r>
          </a:p>
        </p:txBody>
      </p:sp>
      <p:sp>
        <p:nvSpPr>
          <p:cNvPr id="21" name="Flèche : droite 20">
            <a:extLst>
              <a:ext uri="{FF2B5EF4-FFF2-40B4-BE49-F238E27FC236}">
                <a16:creationId xmlns:a16="http://schemas.microsoft.com/office/drawing/2014/main" id="{2453F547-36CD-4EC6-8A9B-0DA9573E1C26}"/>
              </a:ext>
            </a:extLst>
          </p:cNvPr>
          <p:cNvSpPr/>
          <p:nvPr/>
        </p:nvSpPr>
        <p:spPr>
          <a:xfrm>
            <a:off x="8269246" y="2981756"/>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02490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11</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First results</a:t>
            </a:r>
          </a:p>
        </p:txBody>
      </p:sp>
      <p:pic>
        <p:nvPicPr>
          <p:cNvPr id="4" name="Image 3">
            <a:extLst>
              <a:ext uri="{FF2B5EF4-FFF2-40B4-BE49-F238E27FC236}">
                <a16:creationId xmlns:a16="http://schemas.microsoft.com/office/drawing/2014/main" id="{A509264E-3FCD-4558-A620-33CB97BE22F4}"/>
              </a:ext>
            </a:extLst>
          </p:cNvPr>
          <p:cNvPicPr>
            <a:picLocks noChangeAspect="1"/>
          </p:cNvPicPr>
          <p:nvPr/>
        </p:nvPicPr>
        <p:blipFill>
          <a:blip r:embed="rId2"/>
          <a:stretch>
            <a:fillRect/>
          </a:stretch>
        </p:blipFill>
        <p:spPr>
          <a:xfrm>
            <a:off x="-62257" y="884891"/>
            <a:ext cx="11972560" cy="5474951"/>
          </a:xfrm>
          <a:prstGeom prst="rect">
            <a:avLst/>
          </a:prstGeom>
        </p:spPr>
      </p:pic>
      <p:sp>
        <p:nvSpPr>
          <p:cNvPr id="5" name="ZoneTexte 4">
            <a:extLst>
              <a:ext uri="{FF2B5EF4-FFF2-40B4-BE49-F238E27FC236}">
                <a16:creationId xmlns:a16="http://schemas.microsoft.com/office/drawing/2014/main" id="{066CCCB0-9066-44C7-A0A3-AF91B3D32348}"/>
              </a:ext>
            </a:extLst>
          </p:cNvPr>
          <p:cNvSpPr txBox="1"/>
          <p:nvPr/>
        </p:nvSpPr>
        <p:spPr>
          <a:xfrm>
            <a:off x="8616280" y="6021288"/>
            <a:ext cx="3168352" cy="338554"/>
          </a:xfrm>
          <a:prstGeom prst="rect">
            <a:avLst/>
          </a:prstGeom>
          <a:noFill/>
        </p:spPr>
        <p:txBody>
          <a:bodyPr wrap="square" rtlCol="0">
            <a:spAutoFit/>
          </a:bodyPr>
          <a:lstStyle/>
          <a:p>
            <a:r>
              <a:rPr lang="fr-FR" sz="1600" dirty="0"/>
              <a:t>PSD : Power spectral Density</a:t>
            </a:r>
          </a:p>
        </p:txBody>
      </p:sp>
    </p:spTree>
    <p:extLst>
      <p:ext uri="{BB962C8B-B14F-4D97-AF65-F5344CB8AC3E}">
        <p14:creationId xmlns:p14="http://schemas.microsoft.com/office/powerpoint/2010/main" val="517111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a:extLst>
              <a:ext uri="{FF2B5EF4-FFF2-40B4-BE49-F238E27FC236}">
                <a16:creationId xmlns:a16="http://schemas.microsoft.com/office/drawing/2014/main" id="{4D405789-5DD9-4336-9BA0-7CF4C0627C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9866" y="833775"/>
            <a:ext cx="2797633" cy="902462"/>
          </a:xfrm>
          <a:prstGeom prst="rect">
            <a:avLst/>
          </a:prstGeom>
        </p:spPr>
      </p:pic>
      <p:pic>
        <p:nvPicPr>
          <p:cNvPr id="11" name="Image 10">
            <a:extLst>
              <a:ext uri="{FF2B5EF4-FFF2-40B4-BE49-F238E27FC236}">
                <a16:creationId xmlns:a16="http://schemas.microsoft.com/office/drawing/2014/main" id="{9A939DBF-C616-4C54-B7E6-DAFEED4FDF95}"/>
              </a:ext>
            </a:extLst>
          </p:cNvPr>
          <p:cNvPicPr>
            <a:picLocks noChangeAspect="1"/>
          </p:cNvPicPr>
          <p:nvPr/>
        </p:nvPicPr>
        <p:blipFill>
          <a:blip r:embed="rId3"/>
          <a:stretch>
            <a:fillRect/>
          </a:stretch>
        </p:blipFill>
        <p:spPr>
          <a:xfrm>
            <a:off x="2760716" y="1764780"/>
            <a:ext cx="2687212" cy="1701417"/>
          </a:xfrm>
          <a:prstGeom prst="rect">
            <a:avLst/>
          </a:prstGeom>
        </p:spPr>
      </p:pic>
      <p:sp>
        <p:nvSpPr>
          <p:cNvPr id="6" name="Espace réservé du numéro de diapositive 5"/>
          <p:cNvSpPr>
            <a:spLocks noGrp="1"/>
          </p:cNvSpPr>
          <p:nvPr>
            <p:ph type="sldNum" sz="quarter" idx="12"/>
          </p:nvPr>
        </p:nvSpPr>
        <p:spPr/>
        <p:txBody>
          <a:bodyPr/>
          <a:lstStyle/>
          <a:p>
            <a:fld id="{CF4668DC-857F-487D-BFFA-8C0CA5037977}" type="slidenum">
              <a:rPr lang="fr-FR" smtClean="0"/>
              <a:pPr/>
              <a:t>12</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Conclusion</a:t>
            </a:r>
          </a:p>
        </p:txBody>
      </p:sp>
      <p:sp>
        <p:nvSpPr>
          <p:cNvPr id="2" name="ZoneTexte 1">
            <a:extLst>
              <a:ext uri="{FF2B5EF4-FFF2-40B4-BE49-F238E27FC236}">
                <a16:creationId xmlns:a16="http://schemas.microsoft.com/office/drawing/2014/main" id="{62E0055B-3810-4588-83D7-974F8DA5584E}"/>
              </a:ext>
            </a:extLst>
          </p:cNvPr>
          <p:cNvSpPr txBox="1"/>
          <p:nvPr/>
        </p:nvSpPr>
        <p:spPr>
          <a:xfrm>
            <a:off x="5807968" y="1258136"/>
            <a:ext cx="6552727" cy="2215991"/>
          </a:xfrm>
          <a:prstGeom prst="rect">
            <a:avLst/>
          </a:prstGeom>
          <a:noFill/>
        </p:spPr>
        <p:txBody>
          <a:bodyPr wrap="square" rtlCol="0">
            <a:spAutoFit/>
          </a:bodyPr>
          <a:lstStyle/>
          <a:p>
            <a:pPr marL="742950" lvl="1" indent="-285750">
              <a:buFont typeface="Courier New" panose="02070309020205020404" pitchFamily="49" charset="0"/>
              <a:buChar char="o"/>
            </a:pPr>
            <a:r>
              <a:rPr lang="en-GB" sz="2400" dirty="0">
                <a:solidFill>
                  <a:schemeClr val="accent3">
                    <a:lumMod val="50000"/>
                  </a:schemeClr>
                </a:solidFill>
              </a:rPr>
              <a:t>very light model</a:t>
            </a:r>
          </a:p>
          <a:p>
            <a:pPr marL="742950" lvl="1" indent="-285750">
              <a:buFont typeface="Courier New" panose="02070309020205020404" pitchFamily="49" charset="0"/>
              <a:buChar char="o"/>
            </a:pPr>
            <a:r>
              <a:rPr lang="en-GB" sz="2400" dirty="0">
                <a:solidFill>
                  <a:schemeClr val="accent3">
                    <a:lumMod val="50000"/>
                  </a:schemeClr>
                </a:solidFill>
              </a:rPr>
              <a:t>very fast calculation</a:t>
            </a:r>
          </a:p>
          <a:p>
            <a:pPr marL="742950" lvl="1" indent="-285750">
              <a:buFont typeface="Courier New" panose="02070309020205020404" pitchFamily="49" charset="0"/>
              <a:buChar char="o"/>
            </a:pPr>
            <a:r>
              <a:rPr lang="en-GB" sz="2400" dirty="0">
                <a:solidFill>
                  <a:schemeClr val="accent3">
                    <a:lumMod val="50000"/>
                  </a:schemeClr>
                </a:solidFill>
              </a:rPr>
              <a:t>modal calculation independent of input displacements: only one FE calculation</a:t>
            </a:r>
          </a:p>
          <a:p>
            <a:pPr marL="742950" lvl="1" indent="-285750">
              <a:buFont typeface="Courier New" panose="02070309020205020404" pitchFamily="49" charset="0"/>
              <a:buChar char="o"/>
            </a:pPr>
            <a:r>
              <a:rPr lang="en-GB" sz="2400" dirty="0">
                <a:solidFill>
                  <a:schemeClr val="accent2">
                    <a:lumMod val="75000"/>
                  </a:schemeClr>
                </a:solidFill>
              </a:rPr>
              <a:t>can’t take into account non linearities</a:t>
            </a:r>
          </a:p>
          <a:p>
            <a:r>
              <a:rPr lang="en-GB" dirty="0"/>
              <a:t>	 </a:t>
            </a:r>
          </a:p>
        </p:txBody>
      </p:sp>
      <p:pic>
        <p:nvPicPr>
          <p:cNvPr id="5" name="Image 4">
            <a:extLst>
              <a:ext uri="{FF2B5EF4-FFF2-40B4-BE49-F238E27FC236}">
                <a16:creationId xmlns:a16="http://schemas.microsoft.com/office/drawing/2014/main" id="{4980A12B-CCA2-4EC9-B848-6727B0FE789B}"/>
              </a:ext>
            </a:extLst>
          </p:cNvPr>
          <p:cNvPicPr>
            <a:picLocks noChangeAspect="1"/>
          </p:cNvPicPr>
          <p:nvPr/>
        </p:nvPicPr>
        <p:blipFill>
          <a:blip r:embed="rId4"/>
          <a:stretch>
            <a:fillRect/>
          </a:stretch>
        </p:blipFill>
        <p:spPr>
          <a:xfrm>
            <a:off x="330742" y="1772818"/>
            <a:ext cx="2539576" cy="1800200"/>
          </a:xfrm>
          <a:prstGeom prst="rect">
            <a:avLst/>
          </a:prstGeom>
        </p:spPr>
      </p:pic>
      <p:pic>
        <p:nvPicPr>
          <p:cNvPr id="7" name="Image 6">
            <a:extLst>
              <a:ext uri="{FF2B5EF4-FFF2-40B4-BE49-F238E27FC236}">
                <a16:creationId xmlns:a16="http://schemas.microsoft.com/office/drawing/2014/main" id="{1A5E7846-09A4-48D5-B3D1-32E7BBCA2827}"/>
              </a:ext>
            </a:extLst>
          </p:cNvPr>
          <p:cNvPicPr>
            <a:picLocks noChangeAspect="1"/>
          </p:cNvPicPr>
          <p:nvPr/>
        </p:nvPicPr>
        <p:blipFill>
          <a:blip r:embed="rId5"/>
          <a:stretch>
            <a:fillRect/>
          </a:stretch>
        </p:blipFill>
        <p:spPr>
          <a:xfrm>
            <a:off x="4750654" y="4968025"/>
            <a:ext cx="2520201" cy="1048200"/>
          </a:xfrm>
          <a:prstGeom prst="rect">
            <a:avLst/>
          </a:prstGeom>
        </p:spPr>
      </p:pic>
      <p:sp>
        <p:nvSpPr>
          <p:cNvPr id="8" name="Rectangle 7">
            <a:extLst>
              <a:ext uri="{FF2B5EF4-FFF2-40B4-BE49-F238E27FC236}">
                <a16:creationId xmlns:a16="http://schemas.microsoft.com/office/drawing/2014/main" id="{C2617043-DE4F-4016-98AC-41BFCA4971B0}"/>
              </a:ext>
            </a:extLst>
          </p:cNvPr>
          <p:cNvSpPr/>
          <p:nvPr/>
        </p:nvSpPr>
        <p:spPr>
          <a:xfrm>
            <a:off x="330742" y="1764781"/>
            <a:ext cx="2520601" cy="1814944"/>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E8BE0DF8-F339-4EED-8012-BB98D8C37200}"/>
              </a:ext>
            </a:extLst>
          </p:cNvPr>
          <p:cNvSpPr/>
          <p:nvPr/>
        </p:nvSpPr>
        <p:spPr>
          <a:xfrm>
            <a:off x="2844022" y="1769930"/>
            <a:ext cx="2520601" cy="1800201"/>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F59B158-D960-4C25-88C2-E6691FA69DFF}"/>
              </a:ext>
            </a:extLst>
          </p:cNvPr>
          <p:cNvSpPr/>
          <p:nvPr/>
        </p:nvSpPr>
        <p:spPr>
          <a:xfrm>
            <a:off x="4762485" y="4576949"/>
            <a:ext cx="2520601" cy="1800201"/>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F0359E6E-F05A-4CF3-9B2B-2EE05F4CDBC4}"/>
              </a:ext>
            </a:extLst>
          </p:cNvPr>
          <p:cNvSpPr/>
          <p:nvPr/>
        </p:nvSpPr>
        <p:spPr>
          <a:xfrm>
            <a:off x="330742" y="781489"/>
            <a:ext cx="5033881" cy="2798235"/>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lèche : droite 17">
            <a:extLst>
              <a:ext uri="{FF2B5EF4-FFF2-40B4-BE49-F238E27FC236}">
                <a16:creationId xmlns:a16="http://schemas.microsoft.com/office/drawing/2014/main" id="{AF79A2B2-474E-48A2-8F76-5A08F3C8AB0B}"/>
              </a:ext>
            </a:extLst>
          </p:cNvPr>
          <p:cNvSpPr/>
          <p:nvPr/>
        </p:nvSpPr>
        <p:spPr>
          <a:xfrm rot="5400000">
            <a:off x="2680658" y="3622715"/>
            <a:ext cx="326728"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3555F1D4-59C9-4313-B9AF-FA09967C2FFA}"/>
              </a:ext>
            </a:extLst>
          </p:cNvPr>
          <p:cNvSpPr/>
          <p:nvPr/>
        </p:nvSpPr>
        <p:spPr>
          <a:xfrm>
            <a:off x="1754131" y="4121148"/>
            <a:ext cx="2111303" cy="1122833"/>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800" dirty="0"/>
              <a:t>State space matrices</a:t>
            </a:r>
          </a:p>
        </p:txBody>
      </p:sp>
      <p:sp>
        <p:nvSpPr>
          <p:cNvPr id="21" name="Flèche : droite 20">
            <a:extLst>
              <a:ext uri="{FF2B5EF4-FFF2-40B4-BE49-F238E27FC236}">
                <a16:creationId xmlns:a16="http://schemas.microsoft.com/office/drawing/2014/main" id="{431F7C72-73D6-4B2B-8660-D17EAF37C730}"/>
              </a:ext>
            </a:extLst>
          </p:cNvPr>
          <p:cNvSpPr/>
          <p:nvPr/>
        </p:nvSpPr>
        <p:spPr>
          <a:xfrm>
            <a:off x="4060077" y="4744193"/>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a:extLst>
              <a:ext uri="{FF2B5EF4-FFF2-40B4-BE49-F238E27FC236}">
                <a16:creationId xmlns:a16="http://schemas.microsoft.com/office/drawing/2014/main" id="{56F97FBE-4590-4A98-8383-1C4F9526807B}"/>
              </a:ext>
            </a:extLst>
          </p:cNvPr>
          <p:cNvPicPr>
            <a:picLocks noChangeAspect="1"/>
          </p:cNvPicPr>
          <p:nvPr/>
        </p:nvPicPr>
        <p:blipFill>
          <a:blip r:embed="rId6"/>
          <a:stretch>
            <a:fillRect/>
          </a:stretch>
        </p:blipFill>
        <p:spPr>
          <a:xfrm>
            <a:off x="1966150" y="5392524"/>
            <a:ext cx="1636418" cy="811637"/>
          </a:xfrm>
          <a:prstGeom prst="rect">
            <a:avLst/>
          </a:prstGeom>
        </p:spPr>
      </p:pic>
      <p:sp>
        <p:nvSpPr>
          <p:cNvPr id="23" name="ZoneTexte 22">
            <a:extLst>
              <a:ext uri="{FF2B5EF4-FFF2-40B4-BE49-F238E27FC236}">
                <a16:creationId xmlns:a16="http://schemas.microsoft.com/office/drawing/2014/main" id="{8CB48A64-D339-4AB7-B13D-57420958C45E}"/>
              </a:ext>
            </a:extLst>
          </p:cNvPr>
          <p:cNvSpPr txBox="1"/>
          <p:nvPr/>
        </p:nvSpPr>
        <p:spPr>
          <a:xfrm>
            <a:off x="1754131" y="6140616"/>
            <a:ext cx="3067624" cy="369332"/>
          </a:xfrm>
          <a:prstGeom prst="rect">
            <a:avLst/>
          </a:prstGeom>
          <a:noFill/>
        </p:spPr>
        <p:txBody>
          <a:bodyPr wrap="square" rtlCol="0">
            <a:spAutoFit/>
          </a:bodyPr>
          <a:lstStyle/>
          <a:p>
            <a:r>
              <a:rPr lang="fr-FR" dirty="0"/>
              <a:t>Input </a:t>
            </a:r>
            <a:r>
              <a:rPr lang="en-GB" dirty="0"/>
              <a:t>displacements</a:t>
            </a:r>
          </a:p>
        </p:txBody>
      </p:sp>
      <p:sp>
        <p:nvSpPr>
          <p:cNvPr id="24" name="Flèche : droite 23">
            <a:extLst>
              <a:ext uri="{FF2B5EF4-FFF2-40B4-BE49-F238E27FC236}">
                <a16:creationId xmlns:a16="http://schemas.microsoft.com/office/drawing/2014/main" id="{5A2581BB-D1A8-4146-984C-7C590A149D02}"/>
              </a:ext>
            </a:extLst>
          </p:cNvPr>
          <p:cNvSpPr/>
          <p:nvPr/>
        </p:nvSpPr>
        <p:spPr>
          <a:xfrm>
            <a:off x="4063012" y="5558749"/>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 name="Image 25">
            <a:extLst>
              <a:ext uri="{FF2B5EF4-FFF2-40B4-BE49-F238E27FC236}">
                <a16:creationId xmlns:a16="http://schemas.microsoft.com/office/drawing/2014/main" id="{96729E9D-95AD-444C-AB18-69976D707D27}"/>
              </a:ext>
            </a:extLst>
          </p:cNvPr>
          <p:cNvPicPr>
            <a:picLocks noChangeAspect="1"/>
          </p:cNvPicPr>
          <p:nvPr/>
        </p:nvPicPr>
        <p:blipFill>
          <a:blip r:embed="rId6"/>
          <a:stretch>
            <a:fillRect/>
          </a:stretch>
        </p:blipFill>
        <p:spPr>
          <a:xfrm>
            <a:off x="8238780" y="4982500"/>
            <a:ext cx="1636418" cy="811637"/>
          </a:xfrm>
          <a:prstGeom prst="rect">
            <a:avLst/>
          </a:prstGeom>
        </p:spPr>
      </p:pic>
      <p:sp>
        <p:nvSpPr>
          <p:cNvPr id="27" name="ZoneTexte 26">
            <a:extLst>
              <a:ext uri="{FF2B5EF4-FFF2-40B4-BE49-F238E27FC236}">
                <a16:creationId xmlns:a16="http://schemas.microsoft.com/office/drawing/2014/main" id="{C1CAD745-BF85-4F3E-936A-69F1591BADF6}"/>
              </a:ext>
            </a:extLst>
          </p:cNvPr>
          <p:cNvSpPr txBox="1"/>
          <p:nvPr/>
        </p:nvSpPr>
        <p:spPr>
          <a:xfrm>
            <a:off x="7905754" y="5883823"/>
            <a:ext cx="2522526" cy="369332"/>
          </a:xfrm>
          <a:prstGeom prst="rect">
            <a:avLst/>
          </a:prstGeom>
          <a:noFill/>
        </p:spPr>
        <p:txBody>
          <a:bodyPr wrap="square" rtlCol="0">
            <a:spAutoFit/>
          </a:bodyPr>
          <a:lstStyle/>
          <a:p>
            <a:r>
              <a:rPr lang="fr-FR" dirty="0"/>
              <a:t>Output </a:t>
            </a:r>
            <a:r>
              <a:rPr lang="en-GB" dirty="0"/>
              <a:t>displacements</a:t>
            </a:r>
          </a:p>
        </p:txBody>
      </p:sp>
      <p:sp>
        <p:nvSpPr>
          <p:cNvPr id="28" name="Flèche : droite 27">
            <a:extLst>
              <a:ext uri="{FF2B5EF4-FFF2-40B4-BE49-F238E27FC236}">
                <a16:creationId xmlns:a16="http://schemas.microsoft.com/office/drawing/2014/main" id="{D2E5805D-85C6-4821-9B31-384C18F0F064}"/>
              </a:ext>
            </a:extLst>
          </p:cNvPr>
          <p:cNvSpPr/>
          <p:nvPr/>
        </p:nvSpPr>
        <p:spPr>
          <a:xfrm>
            <a:off x="7421674" y="5192469"/>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Flèche : droite 28">
            <a:extLst>
              <a:ext uri="{FF2B5EF4-FFF2-40B4-BE49-F238E27FC236}">
                <a16:creationId xmlns:a16="http://schemas.microsoft.com/office/drawing/2014/main" id="{31D73111-5AE2-44C0-A550-E700F4830883}"/>
              </a:ext>
            </a:extLst>
          </p:cNvPr>
          <p:cNvSpPr/>
          <p:nvPr/>
        </p:nvSpPr>
        <p:spPr>
          <a:xfrm>
            <a:off x="10047076" y="5192469"/>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81D5C5D3-B570-45C6-AE1E-D83B7A67C9F4}"/>
              </a:ext>
            </a:extLst>
          </p:cNvPr>
          <p:cNvSpPr/>
          <p:nvPr/>
        </p:nvSpPr>
        <p:spPr>
          <a:xfrm>
            <a:off x="10795018" y="4974576"/>
            <a:ext cx="1270240" cy="811637"/>
          </a:xfrm>
          <a:prstGeom prst="rect">
            <a:avLst/>
          </a:prstGeom>
          <a:ln w="57150">
            <a:solidFill>
              <a:srgbClr val="002060"/>
            </a:solidFill>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2800" dirty="0"/>
              <a:t>MAD-X</a:t>
            </a:r>
          </a:p>
        </p:txBody>
      </p:sp>
    </p:spTree>
    <p:extLst>
      <p:ext uri="{BB962C8B-B14F-4D97-AF65-F5344CB8AC3E}">
        <p14:creationId xmlns:p14="http://schemas.microsoft.com/office/powerpoint/2010/main" val="3236477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Perspectives</a:t>
            </a:r>
          </a:p>
        </p:txBody>
      </p:sp>
      <p:sp>
        <p:nvSpPr>
          <p:cNvPr id="20" name="Rectangle 19">
            <a:extLst>
              <a:ext uri="{FF2B5EF4-FFF2-40B4-BE49-F238E27FC236}">
                <a16:creationId xmlns:a16="http://schemas.microsoft.com/office/drawing/2014/main" id="{856975A1-8CF6-46EC-A3FA-EC0475430CBD}"/>
              </a:ext>
            </a:extLst>
          </p:cNvPr>
          <p:cNvSpPr/>
          <p:nvPr/>
        </p:nvSpPr>
        <p:spPr>
          <a:xfrm>
            <a:off x="983433" y="1198478"/>
            <a:ext cx="10729192" cy="3046988"/>
          </a:xfrm>
          <a:prstGeom prst="rect">
            <a:avLst/>
          </a:prstGeom>
        </p:spPr>
        <p:txBody>
          <a:bodyPr wrap="square">
            <a:spAutoFit/>
          </a:bodyPr>
          <a:lstStyle/>
          <a:p>
            <a:r>
              <a:rPr lang="en-GB" sz="2400" dirty="0"/>
              <a:t>Build an instrumented prototype to test the process:</a:t>
            </a:r>
          </a:p>
          <a:p>
            <a:endParaRPr lang="fr-FR" sz="2400" dirty="0"/>
          </a:p>
          <a:p>
            <a:endParaRPr lang="fr-FR" sz="2400" dirty="0"/>
          </a:p>
          <a:p>
            <a:endParaRPr lang="fr-FR" sz="2400" dirty="0"/>
          </a:p>
          <a:p>
            <a:endParaRPr lang="fr-FR" sz="2400" dirty="0"/>
          </a:p>
          <a:p>
            <a:r>
              <a:rPr lang="en-US" sz="2400" dirty="0"/>
              <a:t>During the development  of the MDI, we will need different prototypes to characterize the dynamic  behavior of the structure and estimate the impact on future emittance and luminosity.  </a:t>
            </a:r>
          </a:p>
        </p:txBody>
      </p:sp>
      <p:sp>
        <p:nvSpPr>
          <p:cNvPr id="25" name="Rectangle 24">
            <a:extLst>
              <a:ext uri="{FF2B5EF4-FFF2-40B4-BE49-F238E27FC236}">
                <a16:creationId xmlns:a16="http://schemas.microsoft.com/office/drawing/2014/main" id="{0EA4217A-4F8A-41AD-9A9C-76955E00229A}"/>
              </a:ext>
            </a:extLst>
          </p:cNvPr>
          <p:cNvSpPr/>
          <p:nvPr/>
        </p:nvSpPr>
        <p:spPr>
          <a:xfrm>
            <a:off x="8472264" y="898984"/>
            <a:ext cx="2304256" cy="1152128"/>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t>Simple cantilever beam</a:t>
            </a:r>
          </a:p>
        </p:txBody>
      </p:sp>
      <p:sp>
        <p:nvSpPr>
          <p:cNvPr id="31" name="Rectangle 30">
            <a:extLst>
              <a:ext uri="{FF2B5EF4-FFF2-40B4-BE49-F238E27FC236}">
                <a16:creationId xmlns:a16="http://schemas.microsoft.com/office/drawing/2014/main" id="{5CF895C2-31B7-4E84-B86F-067B60130E2B}"/>
              </a:ext>
            </a:extLst>
          </p:cNvPr>
          <p:cNvSpPr/>
          <p:nvPr/>
        </p:nvSpPr>
        <p:spPr>
          <a:xfrm>
            <a:off x="988509" y="4806888"/>
            <a:ext cx="2304256" cy="1152128"/>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t>FCC reduced model</a:t>
            </a:r>
          </a:p>
        </p:txBody>
      </p:sp>
      <p:sp>
        <p:nvSpPr>
          <p:cNvPr id="32" name="Rectangle 31">
            <a:extLst>
              <a:ext uri="{FF2B5EF4-FFF2-40B4-BE49-F238E27FC236}">
                <a16:creationId xmlns:a16="http://schemas.microsoft.com/office/drawing/2014/main" id="{AA2A0E06-3C58-4737-98F0-8B93A5A8E675}"/>
              </a:ext>
            </a:extLst>
          </p:cNvPr>
          <p:cNvSpPr/>
          <p:nvPr/>
        </p:nvSpPr>
        <p:spPr>
          <a:xfrm>
            <a:off x="3783335" y="4796905"/>
            <a:ext cx="2304256" cy="1152128"/>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t>Small cryostat section</a:t>
            </a:r>
          </a:p>
        </p:txBody>
      </p:sp>
      <p:sp>
        <p:nvSpPr>
          <p:cNvPr id="9" name="Rectangle 8">
            <a:extLst>
              <a:ext uri="{FF2B5EF4-FFF2-40B4-BE49-F238E27FC236}">
                <a16:creationId xmlns:a16="http://schemas.microsoft.com/office/drawing/2014/main" id="{28025764-4029-447E-9C46-A85E83A3EDAC}"/>
              </a:ext>
            </a:extLst>
          </p:cNvPr>
          <p:cNvSpPr/>
          <p:nvPr/>
        </p:nvSpPr>
        <p:spPr>
          <a:xfrm>
            <a:off x="6609715" y="4806888"/>
            <a:ext cx="2304256" cy="1152128"/>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t>Test on different parts</a:t>
            </a:r>
          </a:p>
        </p:txBody>
      </p:sp>
      <p:sp>
        <p:nvSpPr>
          <p:cNvPr id="10" name="Rectangle 9">
            <a:extLst>
              <a:ext uri="{FF2B5EF4-FFF2-40B4-BE49-F238E27FC236}">
                <a16:creationId xmlns:a16="http://schemas.microsoft.com/office/drawing/2014/main" id="{DBE9C617-1C40-4F26-B2E1-452DBD6072B2}"/>
              </a:ext>
            </a:extLst>
          </p:cNvPr>
          <p:cNvSpPr/>
          <p:nvPr/>
        </p:nvSpPr>
        <p:spPr>
          <a:xfrm>
            <a:off x="9430734" y="4815473"/>
            <a:ext cx="2304256" cy="1152128"/>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a:t>Test on the connecting parts</a:t>
            </a:r>
          </a:p>
        </p:txBody>
      </p:sp>
      <p:sp>
        <p:nvSpPr>
          <p:cNvPr id="11" name="Espace réservé du numéro de diapositive 5">
            <a:extLst>
              <a:ext uri="{FF2B5EF4-FFF2-40B4-BE49-F238E27FC236}">
                <a16:creationId xmlns:a16="http://schemas.microsoft.com/office/drawing/2014/main" id="{1405F665-6E25-4CAB-BA6B-65326B7D1E22}"/>
              </a:ext>
            </a:extLst>
          </p:cNvPr>
          <p:cNvSpPr>
            <a:spLocks noGrp="1"/>
          </p:cNvSpPr>
          <p:nvPr>
            <p:ph type="sldNum" sz="quarter" idx="12"/>
          </p:nvPr>
        </p:nvSpPr>
        <p:spPr>
          <a:xfrm>
            <a:off x="10512000" y="6454800"/>
            <a:ext cx="1377600" cy="313200"/>
          </a:xfrm>
        </p:spPr>
        <p:txBody>
          <a:bodyPr/>
          <a:lstStyle/>
          <a:p>
            <a:fld id="{CF4668DC-857F-487D-BFFA-8C0CA5037977}" type="slidenum">
              <a:rPr lang="fr-FR" smtClean="0"/>
              <a:pPr/>
              <a:t>13</a:t>
            </a:fld>
            <a:endParaRPr lang="fr-FR" dirty="0"/>
          </a:p>
        </p:txBody>
      </p:sp>
    </p:spTree>
    <p:extLst>
      <p:ext uri="{BB962C8B-B14F-4D97-AF65-F5344CB8AC3E}">
        <p14:creationId xmlns:p14="http://schemas.microsoft.com/office/powerpoint/2010/main" val="2307081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11660401" y="129898"/>
            <a:ext cx="385972" cy="22676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z="1800"/>
              <a:pPr/>
              <a:t>14</a:t>
            </a:fld>
            <a:endParaRPr lang="en-US" sz="1800" dirty="0"/>
          </a:p>
        </p:txBody>
      </p:sp>
      <p:sp>
        <p:nvSpPr>
          <p:cNvPr id="3" name="Espace réservé du numéro de diapositive 2">
            <a:extLst>
              <a:ext uri="{FF2B5EF4-FFF2-40B4-BE49-F238E27FC236}">
                <a16:creationId xmlns:a16="http://schemas.microsoft.com/office/drawing/2014/main" id="{DFE03BFF-95BF-4C44-B5C4-C9DAA14A21F5}"/>
              </a:ext>
            </a:extLst>
          </p:cNvPr>
          <p:cNvSpPr>
            <a:spLocks noGrp="1"/>
          </p:cNvSpPr>
          <p:nvPr>
            <p:ph type="sldNum" sz="quarter" idx="12"/>
          </p:nvPr>
        </p:nvSpPr>
        <p:spPr/>
        <p:txBody>
          <a:bodyPr/>
          <a:lstStyle/>
          <a:p>
            <a:fld id="{88A1DFE4-5FC5-43BD-BB7E-75EAD82B965F}" type="slidenum">
              <a:rPr lang="en-US" noProof="0" smtClean="0"/>
              <a:pPr/>
              <a:t>14</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C9E1E449-DC98-4705-A3E5-EB119FDD90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4871" y="696091"/>
            <a:ext cx="4252328" cy="4122777"/>
          </a:xfrm>
          <a:prstGeom prst="rect">
            <a:avLst/>
          </a:prstGeom>
        </p:spPr>
      </p:pic>
      <p:sp>
        <p:nvSpPr>
          <p:cNvPr id="6" name="Espace réservé du numéro de diapositive 5"/>
          <p:cNvSpPr>
            <a:spLocks noGrp="1"/>
          </p:cNvSpPr>
          <p:nvPr>
            <p:ph type="sldNum" sz="quarter" idx="12"/>
          </p:nvPr>
        </p:nvSpPr>
        <p:spPr/>
        <p:txBody>
          <a:bodyPr/>
          <a:lstStyle/>
          <a:p>
            <a:fld id="{CF4668DC-857F-487D-BFFA-8C0CA5037977}" type="slidenum">
              <a:rPr lang="fr-FR" smtClean="0"/>
              <a:pPr/>
              <a:t>2</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en-US" sz="2000" b="1" dirty="0">
                <a:solidFill>
                  <a:srgbClr val="002060"/>
                </a:solidFill>
                <a:latin typeface="Times New Roman" panose="02020603050405020304" pitchFamily="18" charset="0"/>
                <a:ea typeface="+mn-ea"/>
                <a:cs typeface="Times New Roman" panose="02020603050405020304" pitchFamily="18" charset="0"/>
              </a:rPr>
              <a:t>MDI Work packages</a:t>
            </a:r>
          </a:p>
        </p:txBody>
      </p:sp>
      <p:pic>
        <p:nvPicPr>
          <p:cNvPr id="2" name="Image 1">
            <a:extLst>
              <a:ext uri="{FF2B5EF4-FFF2-40B4-BE49-F238E27FC236}">
                <a16:creationId xmlns:a16="http://schemas.microsoft.com/office/drawing/2014/main" id="{56459F59-817B-416B-9A9C-CDF2B26DEA52}"/>
              </a:ext>
            </a:extLst>
          </p:cNvPr>
          <p:cNvPicPr>
            <a:picLocks noChangeAspect="1"/>
          </p:cNvPicPr>
          <p:nvPr/>
        </p:nvPicPr>
        <p:blipFill>
          <a:blip r:embed="rId3"/>
          <a:stretch>
            <a:fillRect/>
          </a:stretch>
        </p:blipFill>
        <p:spPr>
          <a:xfrm>
            <a:off x="394407" y="836712"/>
            <a:ext cx="6895628" cy="5618088"/>
          </a:xfrm>
          <a:prstGeom prst="rect">
            <a:avLst/>
          </a:prstGeom>
        </p:spPr>
      </p:pic>
      <p:sp>
        <p:nvSpPr>
          <p:cNvPr id="3" name="Rectangle 2">
            <a:extLst>
              <a:ext uri="{FF2B5EF4-FFF2-40B4-BE49-F238E27FC236}">
                <a16:creationId xmlns:a16="http://schemas.microsoft.com/office/drawing/2014/main" id="{3ABC6EC3-5DA3-4213-A0E4-77B1B66A7C69}"/>
              </a:ext>
            </a:extLst>
          </p:cNvPr>
          <p:cNvSpPr/>
          <p:nvPr/>
        </p:nvSpPr>
        <p:spPr>
          <a:xfrm>
            <a:off x="4583832" y="4077072"/>
            <a:ext cx="2706202" cy="288032"/>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F2DD2E81-E968-4D2A-829B-82404BFFF8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4871" y="4725144"/>
            <a:ext cx="4104457" cy="1656618"/>
          </a:xfrm>
          <a:prstGeom prst="rect">
            <a:avLst/>
          </a:prstGeom>
        </p:spPr>
      </p:pic>
    </p:spTree>
    <p:extLst>
      <p:ext uri="{BB962C8B-B14F-4D97-AF65-F5344CB8AC3E}">
        <p14:creationId xmlns:p14="http://schemas.microsoft.com/office/powerpoint/2010/main" val="3789569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3</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en-US" sz="2000" b="1" dirty="0">
                <a:solidFill>
                  <a:srgbClr val="002060"/>
                </a:solidFill>
                <a:latin typeface="Times New Roman" panose="02020603050405020304" pitchFamily="18" charset="0"/>
                <a:ea typeface="+mn-ea"/>
                <a:cs typeface="Times New Roman" panose="02020603050405020304" pitchFamily="18" charset="0"/>
              </a:rPr>
              <a:t>Presentation</a:t>
            </a:r>
            <a:r>
              <a:rPr lang="fr-FR" sz="2000" b="1" dirty="0">
                <a:solidFill>
                  <a:srgbClr val="002060"/>
                </a:solidFill>
                <a:latin typeface="Times New Roman" panose="02020603050405020304" pitchFamily="18" charset="0"/>
                <a:ea typeface="+mn-ea"/>
                <a:cs typeface="Times New Roman" panose="02020603050405020304" pitchFamily="18" charset="0"/>
              </a:rPr>
              <a:t> overview</a:t>
            </a:r>
          </a:p>
        </p:txBody>
      </p:sp>
      <p:sp>
        <p:nvSpPr>
          <p:cNvPr id="5" name="Titre 3">
            <a:extLst>
              <a:ext uri="{FF2B5EF4-FFF2-40B4-BE49-F238E27FC236}">
                <a16:creationId xmlns:a16="http://schemas.microsoft.com/office/drawing/2014/main" id="{F4B68F03-3916-43BE-8715-B65326EE885E}"/>
              </a:ext>
            </a:extLst>
          </p:cNvPr>
          <p:cNvSpPr txBox="1">
            <a:spLocks/>
          </p:cNvSpPr>
          <p:nvPr/>
        </p:nvSpPr>
        <p:spPr bwMode="auto">
          <a:xfrm>
            <a:off x="3287688" y="980728"/>
            <a:ext cx="6312024" cy="4401205"/>
          </a:xfrm>
          <a:prstGeom prst="rect">
            <a:avLst/>
          </a:prstGeo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lvl1pPr algn="ctr" rtl="0" eaLnBrk="1" fontAlgn="base" hangingPunct="1">
              <a:spcBef>
                <a:spcPct val="0"/>
              </a:spcBef>
              <a:spcAft>
                <a:spcPct val="0"/>
              </a:spcAft>
              <a:defRPr sz="2400" kern="1200">
                <a:solidFill>
                  <a:srgbClr val="17354A"/>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l"/>
            <a:r>
              <a:rPr lang="fr-FR" sz="2800" b="1" dirty="0">
                <a:solidFill>
                  <a:srgbClr val="002060"/>
                </a:solidFill>
                <a:latin typeface="Times New Roman" panose="02020603050405020304" pitchFamily="18" charset="0"/>
                <a:ea typeface="+mn-ea"/>
                <a:cs typeface="Times New Roman" panose="02020603050405020304" pitchFamily="18" charset="0"/>
              </a:rPr>
              <a:t>Goal</a:t>
            </a:r>
          </a:p>
          <a:p>
            <a:pPr algn="l"/>
            <a:r>
              <a:rPr lang="fr-FR" sz="2800" b="1" dirty="0" err="1">
                <a:solidFill>
                  <a:srgbClr val="002060"/>
                </a:solidFill>
                <a:latin typeface="Times New Roman" panose="02020603050405020304" pitchFamily="18" charset="0"/>
                <a:cs typeface="Times New Roman" panose="02020603050405020304" pitchFamily="18" charset="0"/>
              </a:rPr>
              <a:t>Current</a:t>
            </a:r>
            <a:r>
              <a:rPr lang="fr-FR" sz="2800" b="1" dirty="0">
                <a:solidFill>
                  <a:srgbClr val="002060"/>
                </a:solidFill>
                <a:latin typeface="Times New Roman" panose="02020603050405020304" pitchFamily="18" charset="0"/>
                <a:cs typeface="Times New Roman" panose="02020603050405020304" pitchFamily="18" charset="0"/>
              </a:rPr>
              <a:t> situation</a:t>
            </a:r>
          </a:p>
          <a:p>
            <a:pPr algn="l"/>
            <a:r>
              <a:rPr lang="fr-FR" sz="2800" b="1" dirty="0">
                <a:solidFill>
                  <a:srgbClr val="002060"/>
                </a:solidFill>
                <a:latin typeface="Times New Roman" panose="02020603050405020304" pitchFamily="18" charset="0"/>
                <a:cs typeface="Times New Roman" panose="02020603050405020304" pitchFamily="18" charset="0"/>
              </a:rPr>
              <a:t>Overview of the process</a:t>
            </a:r>
          </a:p>
          <a:p>
            <a:pPr algn="l"/>
            <a:r>
              <a:rPr lang="fr-FR" sz="2800" b="1" dirty="0">
                <a:solidFill>
                  <a:srgbClr val="002060"/>
                </a:solidFill>
                <a:latin typeface="Times New Roman" panose="02020603050405020304" pitchFamily="18" charset="0"/>
                <a:cs typeface="Times New Roman" panose="02020603050405020304" pitchFamily="18" charset="0"/>
              </a:rPr>
              <a:t>Modelling</a:t>
            </a:r>
          </a:p>
          <a:p>
            <a:pPr algn="l"/>
            <a:r>
              <a:rPr lang="fr-FR" sz="2800" b="1" dirty="0">
                <a:solidFill>
                  <a:srgbClr val="002060"/>
                </a:solidFill>
                <a:latin typeface="Times New Roman" panose="02020603050405020304" pitchFamily="18" charset="0"/>
                <a:cs typeface="Times New Roman" panose="02020603050405020304" pitchFamily="18" charset="0"/>
              </a:rPr>
              <a:t>Modal analysis</a:t>
            </a:r>
          </a:p>
          <a:p>
            <a:pPr algn="l"/>
            <a:r>
              <a:rPr lang="fr-FR" sz="2800" b="1" dirty="0">
                <a:solidFill>
                  <a:srgbClr val="002060"/>
                </a:solidFill>
                <a:latin typeface="Times New Roman" panose="02020603050405020304" pitchFamily="18" charset="0"/>
                <a:cs typeface="Times New Roman" panose="02020603050405020304" pitchFamily="18" charset="0"/>
              </a:rPr>
              <a:t>State space model</a:t>
            </a:r>
          </a:p>
          <a:p>
            <a:pPr algn="l"/>
            <a:r>
              <a:rPr lang="fr-FR" sz="2800" b="1" dirty="0">
                <a:solidFill>
                  <a:srgbClr val="002060"/>
                </a:solidFill>
                <a:latin typeface="Times New Roman" panose="02020603050405020304" pitchFamily="18" charset="0"/>
                <a:cs typeface="Times New Roman" panose="02020603050405020304" pitchFamily="18" charset="0"/>
              </a:rPr>
              <a:t>State space </a:t>
            </a:r>
            <a:r>
              <a:rPr lang="en-US" sz="2800" b="1" dirty="0">
                <a:solidFill>
                  <a:srgbClr val="002060"/>
                </a:solidFill>
                <a:latin typeface="Times New Roman" panose="02020603050405020304" pitchFamily="18" charset="0"/>
                <a:cs typeface="Times New Roman" panose="02020603050405020304" pitchFamily="18" charset="0"/>
              </a:rPr>
              <a:t>model’s</a:t>
            </a:r>
            <a:r>
              <a:rPr lang="fr-FR" sz="2800" b="1" dirty="0">
                <a:solidFill>
                  <a:srgbClr val="002060"/>
                </a:solidFill>
                <a:latin typeface="Times New Roman" panose="02020603050405020304" pitchFamily="18" charset="0"/>
                <a:cs typeface="Times New Roman" panose="02020603050405020304" pitchFamily="18" charset="0"/>
              </a:rPr>
              <a:t> </a:t>
            </a:r>
            <a:r>
              <a:rPr lang="fr-FR" sz="2800" b="1" dirty="0" err="1">
                <a:solidFill>
                  <a:srgbClr val="002060"/>
                </a:solidFill>
                <a:latin typeface="Times New Roman" panose="02020603050405020304" pitchFamily="18" charset="0"/>
                <a:cs typeface="Times New Roman" panose="02020603050405020304" pitchFamily="18" charset="0"/>
              </a:rPr>
              <a:t>processing</a:t>
            </a:r>
            <a:endParaRPr lang="fr-FR" sz="2800" b="1" dirty="0">
              <a:solidFill>
                <a:srgbClr val="002060"/>
              </a:solidFill>
              <a:latin typeface="Times New Roman" panose="02020603050405020304" pitchFamily="18" charset="0"/>
              <a:cs typeface="Times New Roman" panose="02020603050405020304" pitchFamily="18" charset="0"/>
            </a:endParaRPr>
          </a:p>
          <a:p>
            <a:pPr algn="l"/>
            <a:r>
              <a:rPr lang="fr-FR" sz="2800" b="1" dirty="0">
                <a:solidFill>
                  <a:srgbClr val="002060"/>
                </a:solidFill>
                <a:latin typeface="Times New Roman" panose="02020603050405020304" pitchFamily="18" charset="0"/>
                <a:cs typeface="Times New Roman" panose="02020603050405020304" pitchFamily="18" charset="0"/>
              </a:rPr>
              <a:t>First results</a:t>
            </a:r>
          </a:p>
          <a:p>
            <a:pPr algn="l"/>
            <a:r>
              <a:rPr lang="fr-FR" sz="2800" b="1" dirty="0">
                <a:solidFill>
                  <a:srgbClr val="002060"/>
                </a:solidFill>
                <a:latin typeface="Times New Roman" panose="02020603050405020304" pitchFamily="18" charset="0"/>
                <a:cs typeface="Times New Roman" panose="02020603050405020304" pitchFamily="18" charset="0"/>
              </a:rPr>
              <a:t>Conclusion</a:t>
            </a:r>
          </a:p>
          <a:p>
            <a:pPr algn="l"/>
            <a:r>
              <a:rPr lang="fr-FR" sz="2800" b="1" dirty="0">
                <a:solidFill>
                  <a:srgbClr val="002060"/>
                </a:solidFill>
                <a:latin typeface="Times New Roman" panose="02020603050405020304" pitchFamily="18" charset="0"/>
                <a:cs typeface="Times New Roman" panose="02020603050405020304" pitchFamily="18" charset="0"/>
              </a:rPr>
              <a:t>Perspectives</a:t>
            </a:r>
          </a:p>
        </p:txBody>
      </p:sp>
      <p:sp>
        <p:nvSpPr>
          <p:cNvPr id="2" name="Flèche : bas 1">
            <a:extLst>
              <a:ext uri="{FF2B5EF4-FFF2-40B4-BE49-F238E27FC236}">
                <a16:creationId xmlns:a16="http://schemas.microsoft.com/office/drawing/2014/main" id="{B982040E-A497-46A0-8BC9-9116B092902F}"/>
              </a:ext>
            </a:extLst>
          </p:cNvPr>
          <p:cNvSpPr/>
          <p:nvPr/>
        </p:nvSpPr>
        <p:spPr>
          <a:xfrm>
            <a:off x="2063552" y="913165"/>
            <a:ext cx="1296144" cy="5297820"/>
          </a:xfrm>
          <a:prstGeom prst="downArrow">
            <a:avLst/>
          </a:prstGeom>
          <a:solidFill>
            <a:srgbClr val="002060"/>
          </a:solidFill>
          <a:ln>
            <a:solidFill>
              <a:srgbClr val="1735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0346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Image 52">
            <a:extLst>
              <a:ext uri="{FF2B5EF4-FFF2-40B4-BE49-F238E27FC236}">
                <a16:creationId xmlns:a16="http://schemas.microsoft.com/office/drawing/2014/main" id="{A9440D7D-D00B-4F10-BFE5-3A1A56D3CA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540" y="673237"/>
            <a:ext cx="5500378" cy="5039587"/>
          </a:xfrm>
          <a:prstGeom prst="rect">
            <a:avLst/>
          </a:prstGeom>
        </p:spPr>
      </p:pic>
      <p:sp>
        <p:nvSpPr>
          <p:cNvPr id="6" name="Espace réservé du numéro de diapositive 5"/>
          <p:cNvSpPr>
            <a:spLocks noGrp="1"/>
          </p:cNvSpPr>
          <p:nvPr>
            <p:ph type="sldNum" sz="quarter" idx="12"/>
          </p:nvPr>
        </p:nvSpPr>
        <p:spPr/>
        <p:txBody>
          <a:bodyPr/>
          <a:lstStyle/>
          <a:p>
            <a:fld id="{CF4668DC-857F-487D-BFFA-8C0CA5037977}" type="slidenum">
              <a:rPr lang="fr-FR" smtClean="0"/>
              <a:pPr/>
              <a:t>4</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Goal</a:t>
            </a:r>
          </a:p>
        </p:txBody>
      </p:sp>
      <p:sp>
        <p:nvSpPr>
          <p:cNvPr id="5" name="Rectangle 4">
            <a:extLst>
              <a:ext uri="{FF2B5EF4-FFF2-40B4-BE49-F238E27FC236}">
                <a16:creationId xmlns:a16="http://schemas.microsoft.com/office/drawing/2014/main" id="{B40997B3-647F-4124-A374-197546643921}"/>
              </a:ext>
            </a:extLst>
          </p:cNvPr>
          <p:cNvSpPr/>
          <p:nvPr/>
        </p:nvSpPr>
        <p:spPr>
          <a:xfrm>
            <a:off x="9696157" y="1498542"/>
            <a:ext cx="1751210" cy="1382440"/>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latin typeface="Arial" panose="020B0604020202020204" pitchFamily="34" charset="0"/>
                <a:cs typeface="Arial" panose="020B0604020202020204" pitchFamily="34" charset="0"/>
              </a:rPr>
              <a:t>Emittance,</a:t>
            </a:r>
          </a:p>
          <a:p>
            <a:pPr algn="ctr"/>
            <a:r>
              <a:rPr lang="en-GB" sz="2400" dirty="0">
                <a:latin typeface="Arial" panose="020B0604020202020204" pitchFamily="34" charset="0"/>
                <a:cs typeface="Arial" panose="020B0604020202020204" pitchFamily="34" charset="0"/>
              </a:rPr>
              <a:t>luminosity</a:t>
            </a:r>
          </a:p>
        </p:txBody>
      </p:sp>
      <p:sp>
        <p:nvSpPr>
          <p:cNvPr id="7" name="Rectangle 6">
            <a:extLst>
              <a:ext uri="{FF2B5EF4-FFF2-40B4-BE49-F238E27FC236}">
                <a16:creationId xmlns:a16="http://schemas.microsoft.com/office/drawing/2014/main" id="{7428FE7B-5086-41F5-A9A8-642523C32DB5}"/>
              </a:ext>
            </a:extLst>
          </p:cNvPr>
          <p:cNvSpPr/>
          <p:nvPr/>
        </p:nvSpPr>
        <p:spPr>
          <a:xfrm>
            <a:off x="6997334" y="1514915"/>
            <a:ext cx="1751210" cy="1382440"/>
          </a:xfrm>
          <a:prstGeom prst="rect">
            <a:avLst/>
          </a:prstGeom>
          <a:ln w="76200">
            <a:solidFill>
              <a:srgbClr val="00B0F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latin typeface="Arial" panose="020B0604020202020204" pitchFamily="34" charset="0"/>
                <a:cs typeface="Arial" panose="020B0604020202020204" pitchFamily="34" charset="0"/>
              </a:rPr>
              <a:t>Magnet’s dynamic behaviour</a:t>
            </a:r>
          </a:p>
        </p:txBody>
      </p:sp>
      <p:sp>
        <p:nvSpPr>
          <p:cNvPr id="8" name="Flèche : droite 7">
            <a:extLst>
              <a:ext uri="{FF2B5EF4-FFF2-40B4-BE49-F238E27FC236}">
                <a16:creationId xmlns:a16="http://schemas.microsoft.com/office/drawing/2014/main" id="{AAA83ECF-52DB-4416-A103-630F589AA861}"/>
              </a:ext>
            </a:extLst>
          </p:cNvPr>
          <p:cNvSpPr/>
          <p:nvPr/>
        </p:nvSpPr>
        <p:spPr>
          <a:xfrm>
            <a:off x="8904069" y="1973738"/>
            <a:ext cx="648072" cy="432048"/>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Accolade ouvrante 1">
            <a:extLst>
              <a:ext uri="{FF2B5EF4-FFF2-40B4-BE49-F238E27FC236}">
                <a16:creationId xmlns:a16="http://schemas.microsoft.com/office/drawing/2014/main" id="{BF86AB02-6DBF-49B7-8FE5-65AA9ADA63E6}"/>
              </a:ext>
            </a:extLst>
          </p:cNvPr>
          <p:cNvSpPr/>
          <p:nvPr/>
        </p:nvSpPr>
        <p:spPr>
          <a:xfrm rot="16200000">
            <a:off x="9745092" y="2102058"/>
            <a:ext cx="705709" cy="2698808"/>
          </a:xfrm>
          <a:prstGeom prst="leftBrace">
            <a:avLst/>
          </a:prstGeom>
          <a:ln w="381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Rectangle 9">
            <a:extLst>
              <a:ext uri="{FF2B5EF4-FFF2-40B4-BE49-F238E27FC236}">
                <a16:creationId xmlns:a16="http://schemas.microsoft.com/office/drawing/2014/main" id="{E38FB037-6951-4C47-A1A4-135BFB554E20}"/>
              </a:ext>
            </a:extLst>
          </p:cNvPr>
          <p:cNvSpPr/>
          <p:nvPr/>
        </p:nvSpPr>
        <p:spPr>
          <a:xfrm>
            <a:off x="9150139" y="4021942"/>
            <a:ext cx="2415709" cy="1423106"/>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latin typeface="Arial" panose="020B0604020202020204" pitchFamily="34" charset="0"/>
                <a:cs typeface="Arial" panose="020B0604020202020204" pitchFamily="34" charset="0"/>
              </a:rPr>
              <a:t>Studied by Eva on MAD-X</a:t>
            </a:r>
          </a:p>
          <a:p>
            <a:pPr algn="ctr"/>
            <a:r>
              <a:rPr lang="en-GB" dirty="0">
                <a:latin typeface="Arial" panose="020B0604020202020204" pitchFamily="34" charset="0"/>
                <a:cs typeface="Arial" panose="020B0604020202020204" pitchFamily="34" charset="0"/>
              </a:rPr>
              <a:t>(Work in progress) </a:t>
            </a:r>
          </a:p>
        </p:txBody>
      </p:sp>
      <p:sp>
        <p:nvSpPr>
          <p:cNvPr id="15" name="Rectangle 14">
            <a:extLst>
              <a:ext uri="{FF2B5EF4-FFF2-40B4-BE49-F238E27FC236}">
                <a16:creationId xmlns:a16="http://schemas.microsoft.com/office/drawing/2014/main" id="{F582C653-4D59-40C9-93FA-F32CC90825FF}"/>
              </a:ext>
            </a:extLst>
          </p:cNvPr>
          <p:cNvSpPr/>
          <p:nvPr/>
        </p:nvSpPr>
        <p:spPr>
          <a:xfrm>
            <a:off x="3380581" y="5727608"/>
            <a:ext cx="1045593" cy="400110"/>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Magnets</a:t>
            </a:r>
          </a:p>
        </p:txBody>
      </p:sp>
      <p:cxnSp>
        <p:nvCxnSpPr>
          <p:cNvPr id="17" name="Connecteur droit avec flèche 16">
            <a:extLst>
              <a:ext uri="{FF2B5EF4-FFF2-40B4-BE49-F238E27FC236}">
                <a16:creationId xmlns:a16="http://schemas.microsoft.com/office/drawing/2014/main" id="{57F83A05-FCAB-486B-87E1-19F9A1965709}"/>
              </a:ext>
            </a:extLst>
          </p:cNvPr>
          <p:cNvCxnSpPr>
            <a:cxnSpLocks/>
            <a:stCxn id="15" idx="0"/>
          </p:cNvCxnSpPr>
          <p:nvPr/>
        </p:nvCxnSpPr>
        <p:spPr>
          <a:xfrm flipH="1" flipV="1">
            <a:off x="3380581" y="4580164"/>
            <a:ext cx="522797" cy="114744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C30E2935-0E5A-494F-B67C-4A829E7D8A68}"/>
              </a:ext>
            </a:extLst>
          </p:cNvPr>
          <p:cNvCxnSpPr>
            <a:cxnSpLocks/>
            <a:stCxn id="15" idx="0"/>
          </p:cNvCxnSpPr>
          <p:nvPr/>
        </p:nvCxnSpPr>
        <p:spPr>
          <a:xfrm flipV="1">
            <a:off x="3903378" y="4580164"/>
            <a:ext cx="340981" cy="114744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AD25EA7B-7339-46E1-9B74-DE11E7455897}"/>
              </a:ext>
            </a:extLst>
          </p:cNvPr>
          <p:cNvSpPr/>
          <p:nvPr/>
        </p:nvSpPr>
        <p:spPr>
          <a:xfrm>
            <a:off x="2501355" y="3098608"/>
            <a:ext cx="936104" cy="547320"/>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Magnet slices</a:t>
            </a:r>
          </a:p>
        </p:txBody>
      </p:sp>
      <p:cxnSp>
        <p:nvCxnSpPr>
          <p:cNvPr id="30" name="Connecteur droit avec flèche 29">
            <a:extLst>
              <a:ext uri="{FF2B5EF4-FFF2-40B4-BE49-F238E27FC236}">
                <a16:creationId xmlns:a16="http://schemas.microsoft.com/office/drawing/2014/main" id="{B6CF6A3C-152F-4EBD-B2B3-DEA5092338C3}"/>
              </a:ext>
            </a:extLst>
          </p:cNvPr>
          <p:cNvCxnSpPr>
            <a:cxnSpLocks/>
            <a:stCxn id="29" idx="0"/>
          </p:cNvCxnSpPr>
          <p:nvPr/>
        </p:nvCxnSpPr>
        <p:spPr>
          <a:xfrm flipH="1" flipV="1">
            <a:off x="1904412" y="2504604"/>
            <a:ext cx="1064995" cy="59400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BFEE9787-B346-49D6-90BE-114B01E5441F}"/>
              </a:ext>
            </a:extLst>
          </p:cNvPr>
          <p:cNvCxnSpPr>
            <a:cxnSpLocks/>
            <a:stCxn id="29" idx="0"/>
          </p:cNvCxnSpPr>
          <p:nvPr/>
        </p:nvCxnSpPr>
        <p:spPr>
          <a:xfrm flipV="1">
            <a:off x="2969407" y="2504604"/>
            <a:ext cx="923977" cy="59400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F1F5C613-5362-4743-BB08-A3CD5262524C}"/>
              </a:ext>
            </a:extLst>
          </p:cNvPr>
          <p:cNvCxnSpPr>
            <a:cxnSpLocks/>
            <a:stCxn id="29" idx="0"/>
          </p:cNvCxnSpPr>
          <p:nvPr/>
        </p:nvCxnSpPr>
        <p:spPr>
          <a:xfrm flipV="1">
            <a:off x="2969407" y="2504604"/>
            <a:ext cx="396044" cy="594004"/>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4E1E8E3C-50B9-463E-B836-AB687D56C3F6}"/>
              </a:ext>
            </a:extLst>
          </p:cNvPr>
          <p:cNvSpPr/>
          <p:nvPr/>
        </p:nvSpPr>
        <p:spPr>
          <a:xfrm>
            <a:off x="390072" y="5712824"/>
            <a:ext cx="1601471" cy="657662"/>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Ground displacement</a:t>
            </a:r>
          </a:p>
        </p:txBody>
      </p:sp>
      <p:cxnSp>
        <p:nvCxnSpPr>
          <p:cNvPr id="42" name="Connecteur droit avec flèche 41">
            <a:extLst>
              <a:ext uri="{FF2B5EF4-FFF2-40B4-BE49-F238E27FC236}">
                <a16:creationId xmlns:a16="http://schemas.microsoft.com/office/drawing/2014/main" id="{21650A3C-A396-40F2-AF3C-72167297097D}"/>
              </a:ext>
            </a:extLst>
          </p:cNvPr>
          <p:cNvCxnSpPr>
            <a:cxnSpLocks/>
            <a:stCxn id="41" idx="0"/>
          </p:cNvCxnSpPr>
          <p:nvPr/>
        </p:nvCxnSpPr>
        <p:spPr>
          <a:xfrm flipV="1">
            <a:off x="1190808" y="5420122"/>
            <a:ext cx="512704" cy="29270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2AADFEB4-433D-4867-9B8B-9B8C6BFFD658}"/>
              </a:ext>
            </a:extLst>
          </p:cNvPr>
          <p:cNvSpPr/>
          <p:nvPr/>
        </p:nvSpPr>
        <p:spPr>
          <a:xfrm>
            <a:off x="5029241" y="944725"/>
            <a:ext cx="1512168" cy="657662"/>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Magnet slices displacement</a:t>
            </a:r>
          </a:p>
        </p:txBody>
      </p:sp>
      <p:cxnSp>
        <p:nvCxnSpPr>
          <p:cNvPr id="46" name="Connecteur droit avec flèche 45">
            <a:extLst>
              <a:ext uri="{FF2B5EF4-FFF2-40B4-BE49-F238E27FC236}">
                <a16:creationId xmlns:a16="http://schemas.microsoft.com/office/drawing/2014/main" id="{A71E4FFE-3429-42E0-B0C3-921FF0771833}"/>
              </a:ext>
            </a:extLst>
          </p:cNvPr>
          <p:cNvCxnSpPr>
            <a:cxnSpLocks/>
            <a:stCxn id="45" idx="1"/>
          </p:cNvCxnSpPr>
          <p:nvPr/>
        </p:nvCxnSpPr>
        <p:spPr>
          <a:xfrm flipH="1">
            <a:off x="4583832" y="1273556"/>
            <a:ext cx="445409" cy="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BC438CBD-A435-402C-AB56-A233DA38D033}"/>
              </a:ext>
            </a:extLst>
          </p:cNvPr>
          <p:cNvSpPr/>
          <p:nvPr/>
        </p:nvSpPr>
        <p:spPr>
          <a:xfrm>
            <a:off x="5692290" y="3725747"/>
            <a:ext cx="807420" cy="400110"/>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a:t>Beam</a:t>
            </a:r>
          </a:p>
        </p:txBody>
      </p:sp>
      <p:cxnSp>
        <p:nvCxnSpPr>
          <p:cNvPr id="73" name="Connecteur droit avec flèche 72">
            <a:extLst>
              <a:ext uri="{FF2B5EF4-FFF2-40B4-BE49-F238E27FC236}">
                <a16:creationId xmlns:a16="http://schemas.microsoft.com/office/drawing/2014/main" id="{BF637A1F-2C71-45FC-9C5B-8853CC6D785F}"/>
              </a:ext>
            </a:extLst>
          </p:cNvPr>
          <p:cNvCxnSpPr>
            <a:cxnSpLocks/>
            <a:stCxn id="72" idx="1"/>
          </p:cNvCxnSpPr>
          <p:nvPr/>
        </p:nvCxnSpPr>
        <p:spPr>
          <a:xfrm flipH="1">
            <a:off x="5375920" y="3925802"/>
            <a:ext cx="316370" cy="37983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83">
            <a:extLst>
              <a:ext uri="{FF2B5EF4-FFF2-40B4-BE49-F238E27FC236}">
                <a16:creationId xmlns:a16="http://schemas.microsoft.com/office/drawing/2014/main" id="{E15A8EE2-67C3-4D28-AF29-3DD9F6B913AD}"/>
              </a:ext>
            </a:extLst>
          </p:cNvPr>
          <p:cNvCxnSpPr/>
          <p:nvPr/>
        </p:nvCxnSpPr>
        <p:spPr>
          <a:xfrm>
            <a:off x="6744072" y="673237"/>
            <a:ext cx="0" cy="5697249"/>
          </a:xfrm>
          <a:prstGeom prst="line">
            <a:avLst/>
          </a:prstGeom>
          <a:ln w="12700">
            <a:solidFill>
              <a:srgbClr val="002060"/>
            </a:solidFill>
            <a:prstDash val="solid"/>
          </a:ln>
        </p:spPr>
        <p:style>
          <a:lnRef idx="1">
            <a:schemeClr val="accent1"/>
          </a:lnRef>
          <a:fillRef idx="0">
            <a:schemeClr val="accent1"/>
          </a:fillRef>
          <a:effectRef idx="0">
            <a:schemeClr val="accent1"/>
          </a:effectRef>
          <a:fontRef idx="minor">
            <a:schemeClr val="tx1"/>
          </a:fontRef>
        </p:style>
      </p:cxnSp>
      <p:sp>
        <p:nvSpPr>
          <p:cNvPr id="87" name="ZoneTexte 86">
            <a:extLst>
              <a:ext uri="{FF2B5EF4-FFF2-40B4-BE49-F238E27FC236}">
                <a16:creationId xmlns:a16="http://schemas.microsoft.com/office/drawing/2014/main" id="{4F52AFCB-9D95-4149-9EC5-3D70032C6969}"/>
              </a:ext>
            </a:extLst>
          </p:cNvPr>
          <p:cNvSpPr txBox="1"/>
          <p:nvPr/>
        </p:nvSpPr>
        <p:spPr>
          <a:xfrm>
            <a:off x="7563955" y="4115720"/>
            <a:ext cx="892465" cy="1015663"/>
          </a:xfrm>
          <a:prstGeom prst="rect">
            <a:avLst/>
          </a:prstGeom>
          <a:noFill/>
        </p:spPr>
        <p:txBody>
          <a:bodyPr wrap="square" rtlCol="0">
            <a:spAutoFit/>
          </a:bodyPr>
          <a:lstStyle/>
          <a:p>
            <a:r>
              <a:rPr lang="en-GB" sz="6000" dirty="0"/>
              <a:t>?</a:t>
            </a:r>
          </a:p>
        </p:txBody>
      </p:sp>
      <p:cxnSp>
        <p:nvCxnSpPr>
          <p:cNvPr id="90" name="Connecteur droit avec flèche 89">
            <a:extLst>
              <a:ext uri="{FF2B5EF4-FFF2-40B4-BE49-F238E27FC236}">
                <a16:creationId xmlns:a16="http://schemas.microsoft.com/office/drawing/2014/main" id="{D46BAC2D-5594-4951-98CC-3FA626B742D8}"/>
              </a:ext>
            </a:extLst>
          </p:cNvPr>
          <p:cNvCxnSpPr>
            <a:cxnSpLocks/>
          </p:cNvCxnSpPr>
          <p:nvPr/>
        </p:nvCxnSpPr>
        <p:spPr>
          <a:xfrm flipV="1">
            <a:off x="7872939" y="3098608"/>
            <a:ext cx="0" cy="1017112"/>
          </a:xfrm>
          <a:prstGeom prst="straightConnector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7695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5</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err="1">
                <a:solidFill>
                  <a:srgbClr val="002060"/>
                </a:solidFill>
                <a:latin typeface="Times New Roman" panose="02020603050405020304" pitchFamily="18" charset="0"/>
                <a:ea typeface="+mn-ea"/>
                <a:cs typeface="Times New Roman" panose="02020603050405020304" pitchFamily="18" charset="0"/>
              </a:rPr>
              <a:t>Current</a:t>
            </a:r>
            <a:r>
              <a:rPr lang="fr-FR" sz="2000" b="1" dirty="0">
                <a:solidFill>
                  <a:srgbClr val="002060"/>
                </a:solidFill>
                <a:latin typeface="Times New Roman" panose="02020603050405020304" pitchFamily="18" charset="0"/>
                <a:ea typeface="+mn-ea"/>
                <a:cs typeface="Times New Roman" panose="02020603050405020304" pitchFamily="18" charset="0"/>
              </a:rPr>
              <a:t> situation</a:t>
            </a:r>
          </a:p>
        </p:txBody>
      </p:sp>
      <p:sp>
        <p:nvSpPr>
          <p:cNvPr id="3" name="ZoneTexte 2">
            <a:extLst>
              <a:ext uri="{FF2B5EF4-FFF2-40B4-BE49-F238E27FC236}">
                <a16:creationId xmlns:a16="http://schemas.microsoft.com/office/drawing/2014/main" id="{20D438DE-9163-476A-984B-D6F46E904C14}"/>
              </a:ext>
            </a:extLst>
          </p:cNvPr>
          <p:cNvSpPr txBox="1"/>
          <p:nvPr/>
        </p:nvSpPr>
        <p:spPr>
          <a:xfrm>
            <a:off x="407368" y="2876738"/>
            <a:ext cx="5112568" cy="646331"/>
          </a:xfrm>
          <a:prstGeom prst="rect">
            <a:avLst/>
          </a:prstGeom>
          <a:noFill/>
        </p:spPr>
        <p:txBody>
          <a:bodyPr wrap="square" rtlCol="0">
            <a:spAutoFit/>
          </a:bodyPr>
          <a:lstStyle/>
          <a:p>
            <a:r>
              <a:rPr lang="en-GB" dirty="0"/>
              <a:t>The design of the MDI is still in progress. </a:t>
            </a:r>
          </a:p>
          <a:p>
            <a:endParaRPr lang="en-GB" dirty="0"/>
          </a:p>
        </p:txBody>
      </p:sp>
      <p:sp>
        <p:nvSpPr>
          <p:cNvPr id="5" name="ZoneTexte 4">
            <a:extLst>
              <a:ext uri="{FF2B5EF4-FFF2-40B4-BE49-F238E27FC236}">
                <a16:creationId xmlns:a16="http://schemas.microsoft.com/office/drawing/2014/main" id="{384A7AD9-8A88-4D72-8CBC-3F9B0C140A80}"/>
              </a:ext>
            </a:extLst>
          </p:cNvPr>
          <p:cNvSpPr txBox="1"/>
          <p:nvPr/>
        </p:nvSpPr>
        <p:spPr>
          <a:xfrm>
            <a:off x="6744072" y="2876738"/>
            <a:ext cx="4680520" cy="646331"/>
          </a:xfrm>
          <a:prstGeom prst="rect">
            <a:avLst/>
          </a:prstGeom>
          <a:noFill/>
        </p:spPr>
        <p:txBody>
          <a:bodyPr wrap="square" rtlCol="0">
            <a:spAutoFit/>
          </a:bodyPr>
          <a:lstStyle/>
          <a:p>
            <a:pPr algn="ctr"/>
            <a:r>
              <a:rPr lang="en-GB" dirty="0"/>
              <a:t>Development of the process using a simplified 3D model</a:t>
            </a:r>
          </a:p>
        </p:txBody>
      </p:sp>
      <p:pic>
        <p:nvPicPr>
          <p:cNvPr id="7" name="Image 6">
            <a:extLst>
              <a:ext uri="{FF2B5EF4-FFF2-40B4-BE49-F238E27FC236}">
                <a16:creationId xmlns:a16="http://schemas.microsoft.com/office/drawing/2014/main" id="{7072255F-B60B-4821-B650-9C31599880CB}"/>
              </a:ext>
            </a:extLst>
          </p:cNvPr>
          <p:cNvPicPr>
            <a:picLocks noChangeAspect="1"/>
          </p:cNvPicPr>
          <p:nvPr/>
        </p:nvPicPr>
        <p:blipFill>
          <a:blip r:embed="rId2"/>
          <a:stretch>
            <a:fillRect/>
          </a:stretch>
        </p:blipFill>
        <p:spPr>
          <a:xfrm>
            <a:off x="395438" y="955787"/>
            <a:ext cx="4897732" cy="1822965"/>
          </a:xfrm>
          <a:prstGeom prst="rect">
            <a:avLst/>
          </a:prstGeom>
        </p:spPr>
      </p:pic>
      <p:pic>
        <p:nvPicPr>
          <p:cNvPr id="9" name="Image 8">
            <a:extLst>
              <a:ext uri="{FF2B5EF4-FFF2-40B4-BE49-F238E27FC236}">
                <a16:creationId xmlns:a16="http://schemas.microsoft.com/office/drawing/2014/main" id="{A7AD6E28-5BAB-47F6-996C-3E25A772C15F}"/>
              </a:ext>
            </a:extLst>
          </p:cNvPr>
          <p:cNvPicPr>
            <a:picLocks noChangeAspect="1"/>
          </p:cNvPicPr>
          <p:nvPr/>
        </p:nvPicPr>
        <p:blipFill>
          <a:blip r:embed="rId3"/>
          <a:stretch>
            <a:fillRect/>
          </a:stretch>
        </p:blipFill>
        <p:spPr>
          <a:xfrm>
            <a:off x="6884613" y="724728"/>
            <a:ext cx="4104456" cy="2247602"/>
          </a:xfrm>
          <a:prstGeom prst="rect">
            <a:avLst/>
          </a:prstGeom>
        </p:spPr>
      </p:pic>
      <p:sp>
        <p:nvSpPr>
          <p:cNvPr id="10" name="Flèche : droite 9">
            <a:extLst>
              <a:ext uri="{FF2B5EF4-FFF2-40B4-BE49-F238E27FC236}">
                <a16:creationId xmlns:a16="http://schemas.microsoft.com/office/drawing/2014/main" id="{93AB0E70-8A32-4892-B063-FCC51AADA4E4}"/>
              </a:ext>
            </a:extLst>
          </p:cNvPr>
          <p:cNvSpPr/>
          <p:nvPr/>
        </p:nvSpPr>
        <p:spPr>
          <a:xfrm>
            <a:off x="5656549" y="1632505"/>
            <a:ext cx="648072" cy="432048"/>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図 5">
            <a:extLst>
              <a:ext uri="{FF2B5EF4-FFF2-40B4-BE49-F238E27FC236}">
                <a16:creationId xmlns:a16="http://schemas.microsoft.com/office/drawing/2014/main" id="{06C28F67-E122-4718-9F2B-4218910FB00C}"/>
              </a:ext>
            </a:extLst>
          </p:cNvPr>
          <p:cNvPicPr>
            <a:picLocks noChangeAspect="1"/>
          </p:cNvPicPr>
          <p:nvPr/>
        </p:nvPicPr>
        <p:blipFill>
          <a:blip r:embed="rId4"/>
          <a:stretch>
            <a:fillRect/>
          </a:stretch>
        </p:blipFill>
        <p:spPr>
          <a:xfrm>
            <a:off x="47658" y="3738242"/>
            <a:ext cx="3311543" cy="1714015"/>
          </a:xfrm>
          <a:prstGeom prst="rect">
            <a:avLst/>
          </a:prstGeom>
        </p:spPr>
      </p:pic>
      <p:sp>
        <p:nvSpPr>
          <p:cNvPr id="13" name="ZoneTexte 12">
            <a:extLst>
              <a:ext uri="{FF2B5EF4-FFF2-40B4-BE49-F238E27FC236}">
                <a16:creationId xmlns:a16="http://schemas.microsoft.com/office/drawing/2014/main" id="{79617FAF-80FD-4CEF-8C43-55B1219CDBEE}"/>
              </a:ext>
            </a:extLst>
          </p:cNvPr>
          <p:cNvSpPr txBox="1"/>
          <p:nvPr/>
        </p:nvSpPr>
        <p:spPr>
          <a:xfrm>
            <a:off x="436735" y="3803217"/>
            <a:ext cx="2857209" cy="461665"/>
          </a:xfrm>
          <a:prstGeom prst="rect">
            <a:avLst/>
          </a:prstGeom>
          <a:noFill/>
        </p:spPr>
        <p:txBody>
          <a:bodyPr wrap="square" rtlCol="0">
            <a:spAutoFit/>
          </a:bodyPr>
          <a:lstStyle/>
          <a:p>
            <a:r>
              <a:rPr lang="fr-FR" sz="2400" b="1" dirty="0" err="1">
                <a:solidFill>
                  <a:schemeClr val="bg1"/>
                </a:solidFill>
                <a:latin typeface="Times New Roman" panose="02020603050405020304" pitchFamily="18" charset="0"/>
                <a:cs typeface="Times New Roman" panose="02020603050405020304" pitchFamily="18" charset="0"/>
              </a:rPr>
              <a:t>SuperKEKB</a:t>
            </a:r>
            <a:endParaRPr lang="fr-FR" sz="2400" dirty="0"/>
          </a:p>
        </p:txBody>
      </p:sp>
      <p:pic>
        <p:nvPicPr>
          <p:cNvPr id="15" name="Image 14">
            <a:extLst>
              <a:ext uri="{FF2B5EF4-FFF2-40B4-BE49-F238E27FC236}">
                <a16:creationId xmlns:a16="http://schemas.microsoft.com/office/drawing/2014/main" id="{C912FE60-0099-441F-BDB7-C9D50C39A69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4573"/>
          <a:stretch/>
        </p:blipFill>
        <p:spPr>
          <a:xfrm>
            <a:off x="3431024" y="3803217"/>
            <a:ext cx="3300379" cy="2362087"/>
          </a:xfrm>
          <a:prstGeom prst="rect">
            <a:avLst/>
          </a:prstGeom>
        </p:spPr>
      </p:pic>
      <p:pic>
        <p:nvPicPr>
          <p:cNvPr id="16" name="Image 15">
            <a:extLst>
              <a:ext uri="{FF2B5EF4-FFF2-40B4-BE49-F238E27FC236}">
                <a16:creationId xmlns:a16="http://schemas.microsoft.com/office/drawing/2014/main" id="{2E1741E9-27B7-4BEB-B78D-4DE740E6151C}"/>
              </a:ext>
            </a:extLst>
          </p:cNvPr>
          <p:cNvPicPr>
            <a:picLocks noChangeAspect="1"/>
          </p:cNvPicPr>
          <p:nvPr/>
        </p:nvPicPr>
        <p:blipFill>
          <a:blip r:embed="rId6"/>
          <a:stretch>
            <a:fillRect/>
          </a:stretch>
        </p:blipFill>
        <p:spPr>
          <a:xfrm>
            <a:off x="1199456" y="5567136"/>
            <a:ext cx="1102489" cy="544354"/>
          </a:xfrm>
          <a:prstGeom prst="rect">
            <a:avLst/>
          </a:prstGeom>
        </p:spPr>
      </p:pic>
      <p:sp>
        <p:nvSpPr>
          <p:cNvPr id="17" name="ZoneTexte 18">
            <a:extLst>
              <a:ext uri="{FF2B5EF4-FFF2-40B4-BE49-F238E27FC236}">
                <a16:creationId xmlns:a16="http://schemas.microsoft.com/office/drawing/2014/main" id="{15A3E878-431D-4473-A26B-6A1E1CF5565B}"/>
              </a:ext>
            </a:extLst>
          </p:cNvPr>
          <p:cNvSpPr txBox="1"/>
          <p:nvPr/>
        </p:nvSpPr>
        <p:spPr>
          <a:xfrm>
            <a:off x="6807951" y="3907763"/>
            <a:ext cx="5004987" cy="369332"/>
          </a:xfrm>
          <a:prstGeom prst="rect">
            <a:avLst/>
          </a:prstGeom>
          <a:ln w="12700">
            <a:miter lim="400000"/>
          </a:ln>
        </p:spPr>
        <p:txBody>
          <a:bodyPr wrap="square" lIns="45719" rIns="45719">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b="1" dirty="0">
                <a:solidFill>
                  <a:srgbClr val="002060"/>
                </a:solidFill>
              </a:rPr>
              <a:t>Similarities:</a:t>
            </a:r>
          </a:p>
        </p:txBody>
      </p:sp>
      <p:sp>
        <p:nvSpPr>
          <p:cNvPr id="18" name="ZoneTexte 19">
            <a:extLst>
              <a:ext uri="{FF2B5EF4-FFF2-40B4-BE49-F238E27FC236}">
                <a16:creationId xmlns:a16="http://schemas.microsoft.com/office/drawing/2014/main" id="{E547E4E4-E24C-400B-9C3A-6059523C7B09}"/>
              </a:ext>
            </a:extLst>
          </p:cNvPr>
          <p:cNvSpPr txBox="1"/>
          <p:nvPr/>
        </p:nvSpPr>
        <p:spPr>
          <a:xfrm>
            <a:off x="6804590" y="4854272"/>
            <a:ext cx="2394625" cy="369332"/>
          </a:xfrm>
          <a:prstGeom prst="rect">
            <a:avLst/>
          </a:prstGeom>
          <a:ln w="12700">
            <a:miter lim="400000"/>
          </a:ln>
        </p:spPr>
        <p:txBody>
          <a:bodyPr wrap="square" lIns="45719" rIns="45719">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b="1" dirty="0">
                <a:solidFill>
                  <a:srgbClr val="002060"/>
                </a:solidFill>
              </a:rPr>
              <a:t>Difference:</a:t>
            </a:r>
          </a:p>
        </p:txBody>
      </p:sp>
      <p:sp>
        <p:nvSpPr>
          <p:cNvPr id="19" name="Rectangle 18">
            <a:extLst>
              <a:ext uri="{FF2B5EF4-FFF2-40B4-BE49-F238E27FC236}">
                <a16:creationId xmlns:a16="http://schemas.microsoft.com/office/drawing/2014/main" id="{3C2FE031-F085-4CAB-9BB0-4892D8D60991}"/>
              </a:ext>
            </a:extLst>
          </p:cNvPr>
          <p:cNvSpPr/>
          <p:nvPr/>
        </p:nvSpPr>
        <p:spPr>
          <a:xfrm>
            <a:off x="6885977" y="5223604"/>
            <a:ext cx="4794544" cy="646331"/>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a:latin typeface="Arial" panose="020B0604020202020204" pitchFamily="34" charset="0"/>
                <a:cs typeface="Arial" panose="020B0604020202020204" pitchFamily="34" charset="0"/>
              </a:rPr>
              <a:t>The HER and LER final focus magnets are not symmetrical inside the cryostat</a:t>
            </a:r>
          </a:p>
        </p:txBody>
      </p:sp>
      <p:sp>
        <p:nvSpPr>
          <p:cNvPr id="20" name="Rectangle 19">
            <a:extLst>
              <a:ext uri="{FF2B5EF4-FFF2-40B4-BE49-F238E27FC236}">
                <a16:creationId xmlns:a16="http://schemas.microsoft.com/office/drawing/2014/main" id="{1C22FA4A-2E8D-46FB-A352-A5EC1E4C017E}"/>
              </a:ext>
            </a:extLst>
          </p:cNvPr>
          <p:cNvSpPr/>
          <p:nvPr/>
        </p:nvSpPr>
        <p:spPr>
          <a:xfrm>
            <a:off x="6884613" y="4269408"/>
            <a:ext cx="5459366" cy="369332"/>
          </a:xfrm>
          <a:prstGeom prst="rect">
            <a:avLst/>
          </a:prstGeom>
        </p:spPr>
        <p:txBody>
          <a:bodyPr wrap="square">
            <a:spAutoFit/>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dirty="0">
                <a:latin typeface="Arial" panose="020B0604020202020204" pitchFamily="34" charset="0"/>
                <a:cs typeface="Arial" panose="020B0604020202020204" pitchFamily="34" charset="0"/>
              </a:rPr>
              <a:t>Similar beam, cryostat in cantilever</a:t>
            </a:r>
          </a:p>
        </p:txBody>
      </p:sp>
      <p:sp>
        <p:nvSpPr>
          <p:cNvPr id="2" name="Ellipse 1">
            <a:extLst>
              <a:ext uri="{FF2B5EF4-FFF2-40B4-BE49-F238E27FC236}">
                <a16:creationId xmlns:a16="http://schemas.microsoft.com/office/drawing/2014/main" id="{D0EFF83F-48D5-4CFD-B17A-E20D4697D8EB}"/>
              </a:ext>
            </a:extLst>
          </p:cNvPr>
          <p:cNvSpPr/>
          <p:nvPr/>
        </p:nvSpPr>
        <p:spPr>
          <a:xfrm>
            <a:off x="4274888" y="4797152"/>
            <a:ext cx="524967" cy="5304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Connecteur droit avec flèche 21">
            <a:extLst>
              <a:ext uri="{FF2B5EF4-FFF2-40B4-BE49-F238E27FC236}">
                <a16:creationId xmlns:a16="http://schemas.microsoft.com/office/drawing/2014/main" id="{578D1581-FDC1-4EA7-AAE3-383F4A83F783}"/>
              </a:ext>
            </a:extLst>
          </p:cNvPr>
          <p:cNvCxnSpPr>
            <a:cxnSpLocks/>
          </p:cNvCxnSpPr>
          <p:nvPr/>
        </p:nvCxnSpPr>
        <p:spPr>
          <a:xfrm flipH="1">
            <a:off x="4645122" y="3621055"/>
            <a:ext cx="514774" cy="1176097"/>
          </a:xfrm>
          <a:prstGeom prst="straightConnector1">
            <a:avLst/>
          </a:prstGeom>
          <a:ln w="31750" cap="rnd">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85413918-3543-415D-8C1F-9F525D4FC968}"/>
              </a:ext>
            </a:extLst>
          </p:cNvPr>
          <p:cNvSpPr txBox="1"/>
          <p:nvPr/>
        </p:nvSpPr>
        <p:spPr>
          <a:xfrm>
            <a:off x="4723804" y="3267325"/>
            <a:ext cx="1650190" cy="369332"/>
          </a:xfrm>
          <a:prstGeom prst="rect">
            <a:avLst/>
          </a:prstGeom>
          <a:noFill/>
        </p:spPr>
        <p:txBody>
          <a:bodyPr wrap="square" rtlCol="0">
            <a:spAutoFit/>
          </a:bodyPr>
          <a:lstStyle/>
          <a:p>
            <a:r>
              <a:rPr lang="en-US" dirty="0"/>
              <a:t>accelerometer</a:t>
            </a:r>
          </a:p>
        </p:txBody>
      </p:sp>
    </p:spTree>
    <p:extLst>
      <p:ext uri="{BB962C8B-B14F-4D97-AF65-F5344CB8AC3E}">
        <p14:creationId xmlns:p14="http://schemas.microsoft.com/office/powerpoint/2010/main" val="3297998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7" grpId="0" animBg="1"/>
      <p:bldP spid="18" grpId="0" animBg="1"/>
      <p:bldP spid="19" grpId="0"/>
      <p:bldP spid="20"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6</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Overview of the process</a:t>
            </a:r>
          </a:p>
        </p:txBody>
      </p:sp>
      <p:pic>
        <p:nvPicPr>
          <p:cNvPr id="4" name="Image 3">
            <a:extLst>
              <a:ext uri="{FF2B5EF4-FFF2-40B4-BE49-F238E27FC236}">
                <a16:creationId xmlns:a16="http://schemas.microsoft.com/office/drawing/2014/main" id="{CAD9FF16-4AC3-457E-ACFD-10ACB029AB7C}"/>
              </a:ext>
            </a:extLst>
          </p:cNvPr>
          <p:cNvPicPr>
            <a:picLocks noChangeAspect="1"/>
          </p:cNvPicPr>
          <p:nvPr/>
        </p:nvPicPr>
        <p:blipFill>
          <a:blip r:embed="rId2"/>
          <a:stretch>
            <a:fillRect/>
          </a:stretch>
        </p:blipFill>
        <p:spPr>
          <a:xfrm>
            <a:off x="382729" y="3366224"/>
            <a:ext cx="3149074" cy="2232248"/>
          </a:xfrm>
          <a:prstGeom prst="rect">
            <a:avLst/>
          </a:prstGeom>
        </p:spPr>
      </p:pic>
      <p:pic>
        <p:nvPicPr>
          <p:cNvPr id="5" name="Image 4">
            <a:extLst>
              <a:ext uri="{FF2B5EF4-FFF2-40B4-BE49-F238E27FC236}">
                <a16:creationId xmlns:a16="http://schemas.microsoft.com/office/drawing/2014/main" id="{FA695064-8282-4152-AA73-7FF2017E8969}"/>
              </a:ext>
            </a:extLst>
          </p:cNvPr>
          <p:cNvPicPr>
            <a:picLocks noChangeAspect="1"/>
          </p:cNvPicPr>
          <p:nvPr/>
        </p:nvPicPr>
        <p:blipFill>
          <a:blip r:embed="rId3"/>
          <a:stretch>
            <a:fillRect/>
          </a:stretch>
        </p:blipFill>
        <p:spPr>
          <a:xfrm>
            <a:off x="3935760" y="3157739"/>
            <a:ext cx="3672408" cy="2325197"/>
          </a:xfrm>
          <a:prstGeom prst="rect">
            <a:avLst/>
          </a:prstGeom>
        </p:spPr>
      </p:pic>
      <p:pic>
        <p:nvPicPr>
          <p:cNvPr id="2" name="Image 1">
            <a:extLst>
              <a:ext uri="{FF2B5EF4-FFF2-40B4-BE49-F238E27FC236}">
                <a16:creationId xmlns:a16="http://schemas.microsoft.com/office/drawing/2014/main" id="{59D41FDD-B18A-49B4-8796-13951B3893BC}"/>
              </a:ext>
            </a:extLst>
          </p:cNvPr>
          <p:cNvPicPr>
            <a:picLocks noChangeAspect="1"/>
          </p:cNvPicPr>
          <p:nvPr/>
        </p:nvPicPr>
        <p:blipFill>
          <a:blip r:embed="rId4"/>
          <a:stretch>
            <a:fillRect/>
          </a:stretch>
        </p:blipFill>
        <p:spPr>
          <a:xfrm>
            <a:off x="8012125" y="3702787"/>
            <a:ext cx="3788555" cy="1575733"/>
          </a:xfrm>
          <a:prstGeom prst="rect">
            <a:avLst/>
          </a:prstGeom>
        </p:spPr>
      </p:pic>
      <p:sp>
        <p:nvSpPr>
          <p:cNvPr id="7" name="ZoneTexte 6">
            <a:extLst>
              <a:ext uri="{FF2B5EF4-FFF2-40B4-BE49-F238E27FC236}">
                <a16:creationId xmlns:a16="http://schemas.microsoft.com/office/drawing/2014/main" id="{CE323DEB-4A73-461E-B323-BF93F49E59C3}"/>
              </a:ext>
            </a:extLst>
          </p:cNvPr>
          <p:cNvSpPr txBox="1"/>
          <p:nvPr/>
        </p:nvSpPr>
        <p:spPr>
          <a:xfrm>
            <a:off x="1359220" y="5904586"/>
            <a:ext cx="1845843" cy="523220"/>
          </a:xfrm>
          <a:prstGeom prst="rect">
            <a:avLst/>
          </a:prstGeom>
          <a:noFill/>
        </p:spPr>
        <p:txBody>
          <a:bodyPr wrap="square" rtlCol="0">
            <a:spAutoFit/>
          </a:bodyPr>
          <a:lstStyle/>
          <a:p>
            <a:r>
              <a:rPr lang="en-GB" sz="2800" dirty="0">
                <a:solidFill>
                  <a:srgbClr val="002060"/>
                </a:solidFill>
              </a:rPr>
              <a:t>Modelling</a:t>
            </a:r>
          </a:p>
        </p:txBody>
      </p:sp>
      <p:sp>
        <p:nvSpPr>
          <p:cNvPr id="8" name="Rectangle 7">
            <a:extLst>
              <a:ext uri="{FF2B5EF4-FFF2-40B4-BE49-F238E27FC236}">
                <a16:creationId xmlns:a16="http://schemas.microsoft.com/office/drawing/2014/main" id="{ED65DFCB-8E6B-449A-92F6-3D66FB1BFD22}"/>
              </a:ext>
            </a:extLst>
          </p:cNvPr>
          <p:cNvSpPr/>
          <p:nvPr/>
        </p:nvSpPr>
        <p:spPr>
          <a:xfrm>
            <a:off x="401704" y="3369424"/>
            <a:ext cx="3130099" cy="2229048"/>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3CB8967-50E9-4A13-825E-6DEEF1097599}"/>
              </a:ext>
            </a:extLst>
          </p:cNvPr>
          <p:cNvSpPr/>
          <p:nvPr/>
        </p:nvSpPr>
        <p:spPr>
          <a:xfrm>
            <a:off x="3969910" y="3376130"/>
            <a:ext cx="3604108" cy="2229048"/>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9845BB42-E6E3-4BEE-A99C-5D66812F40B9}"/>
              </a:ext>
            </a:extLst>
          </p:cNvPr>
          <p:cNvSpPr/>
          <p:nvPr/>
        </p:nvSpPr>
        <p:spPr>
          <a:xfrm>
            <a:off x="8050930" y="3376130"/>
            <a:ext cx="3604108" cy="2229048"/>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ZoneTexte 8">
            <a:extLst>
              <a:ext uri="{FF2B5EF4-FFF2-40B4-BE49-F238E27FC236}">
                <a16:creationId xmlns:a16="http://schemas.microsoft.com/office/drawing/2014/main" id="{3A0D2CB5-0BA5-457B-B131-F2B149AD4461}"/>
              </a:ext>
            </a:extLst>
          </p:cNvPr>
          <p:cNvSpPr txBox="1"/>
          <p:nvPr/>
        </p:nvSpPr>
        <p:spPr>
          <a:xfrm>
            <a:off x="4775217" y="5884310"/>
            <a:ext cx="2592288" cy="523220"/>
          </a:xfrm>
          <a:prstGeom prst="rect">
            <a:avLst/>
          </a:prstGeom>
          <a:noFill/>
        </p:spPr>
        <p:txBody>
          <a:bodyPr wrap="square" rtlCol="0">
            <a:spAutoFit/>
          </a:bodyPr>
          <a:lstStyle/>
          <a:p>
            <a:r>
              <a:rPr lang="en-GB" sz="2800" dirty="0">
                <a:solidFill>
                  <a:srgbClr val="002060"/>
                </a:solidFill>
              </a:rPr>
              <a:t>Modal Analysis</a:t>
            </a:r>
          </a:p>
        </p:txBody>
      </p:sp>
      <p:sp>
        <p:nvSpPr>
          <p:cNvPr id="13" name="ZoneTexte 12">
            <a:extLst>
              <a:ext uri="{FF2B5EF4-FFF2-40B4-BE49-F238E27FC236}">
                <a16:creationId xmlns:a16="http://schemas.microsoft.com/office/drawing/2014/main" id="{6EAA5248-26B4-4B3E-A18A-1A642CB90FA7}"/>
              </a:ext>
            </a:extLst>
          </p:cNvPr>
          <p:cNvSpPr txBox="1"/>
          <p:nvPr/>
        </p:nvSpPr>
        <p:spPr>
          <a:xfrm>
            <a:off x="8628875" y="5862195"/>
            <a:ext cx="3174993" cy="523220"/>
          </a:xfrm>
          <a:prstGeom prst="rect">
            <a:avLst/>
          </a:prstGeom>
          <a:noFill/>
        </p:spPr>
        <p:txBody>
          <a:bodyPr wrap="square" rtlCol="0">
            <a:spAutoFit/>
          </a:bodyPr>
          <a:lstStyle/>
          <a:p>
            <a:r>
              <a:rPr lang="en-GB" sz="2800" dirty="0">
                <a:solidFill>
                  <a:srgbClr val="002060"/>
                </a:solidFill>
              </a:rPr>
              <a:t>State space model</a:t>
            </a:r>
          </a:p>
        </p:txBody>
      </p:sp>
      <p:sp>
        <p:nvSpPr>
          <p:cNvPr id="12" name="Ellipse 11">
            <a:extLst>
              <a:ext uri="{FF2B5EF4-FFF2-40B4-BE49-F238E27FC236}">
                <a16:creationId xmlns:a16="http://schemas.microsoft.com/office/drawing/2014/main" id="{0C7C5469-A098-4AA0-A2CF-F473C0117A3D}"/>
              </a:ext>
            </a:extLst>
          </p:cNvPr>
          <p:cNvSpPr/>
          <p:nvPr/>
        </p:nvSpPr>
        <p:spPr>
          <a:xfrm>
            <a:off x="738175" y="5862195"/>
            <a:ext cx="504056" cy="504056"/>
          </a:xfrm>
          <a:prstGeom prst="ellipse">
            <a:avLst/>
          </a:prstGeom>
          <a:ln w="762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600" dirty="0">
                <a:solidFill>
                  <a:srgbClr val="002060"/>
                </a:solidFill>
              </a:rPr>
              <a:t>1</a:t>
            </a:r>
          </a:p>
        </p:txBody>
      </p:sp>
      <p:sp>
        <p:nvSpPr>
          <p:cNvPr id="16" name="Ellipse 15">
            <a:extLst>
              <a:ext uri="{FF2B5EF4-FFF2-40B4-BE49-F238E27FC236}">
                <a16:creationId xmlns:a16="http://schemas.microsoft.com/office/drawing/2014/main" id="{7350F68E-AC52-4725-9E52-8FC90B3E99FC}"/>
              </a:ext>
            </a:extLst>
          </p:cNvPr>
          <p:cNvSpPr/>
          <p:nvPr/>
        </p:nvSpPr>
        <p:spPr>
          <a:xfrm>
            <a:off x="4158466" y="5884310"/>
            <a:ext cx="504056" cy="504056"/>
          </a:xfrm>
          <a:prstGeom prst="ellipse">
            <a:avLst/>
          </a:prstGeom>
          <a:ln w="762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600" dirty="0">
                <a:solidFill>
                  <a:srgbClr val="002060"/>
                </a:solidFill>
              </a:rPr>
              <a:t>2</a:t>
            </a:r>
          </a:p>
        </p:txBody>
      </p:sp>
      <p:sp>
        <p:nvSpPr>
          <p:cNvPr id="17" name="Ellipse 16">
            <a:extLst>
              <a:ext uri="{FF2B5EF4-FFF2-40B4-BE49-F238E27FC236}">
                <a16:creationId xmlns:a16="http://schemas.microsoft.com/office/drawing/2014/main" id="{776FF4B5-FDAB-45DD-9491-4B67574BCE22}"/>
              </a:ext>
            </a:extLst>
          </p:cNvPr>
          <p:cNvSpPr/>
          <p:nvPr/>
        </p:nvSpPr>
        <p:spPr>
          <a:xfrm>
            <a:off x="8012125" y="5881359"/>
            <a:ext cx="504056" cy="504056"/>
          </a:xfrm>
          <a:prstGeom prst="ellipse">
            <a:avLst/>
          </a:prstGeom>
          <a:ln w="762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600" dirty="0">
                <a:solidFill>
                  <a:srgbClr val="002060"/>
                </a:solidFill>
              </a:rPr>
              <a:t>3</a:t>
            </a:r>
          </a:p>
        </p:txBody>
      </p:sp>
      <p:pic>
        <p:nvPicPr>
          <p:cNvPr id="18" name="Image 17">
            <a:extLst>
              <a:ext uri="{FF2B5EF4-FFF2-40B4-BE49-F238E27FC236}">
                <a16:creationId xmlns:a16="http://schemas.microsoft.com/office/drawing/2014/main" id="{FA171219-687C-470F-8131-141709AE5410}"/>
              </a:ext>
            </a:extLst>
          </p:cNvPr>
          <p:cNvPicPr>
            <a:picLocks noChangeAspect="1"/>
          </p:cNvPicPr>
          <p:nvPr/>
        </p:nvPicPr>
        <p:blipFill>
          <a:blip r:embed="rId5"/>
          <a:stretch>
            <a:fillRect/>
          </a:stretch>
        </p:blipFill>
        <p:spPr>
          <a:xfrm>
            <a:off x="748269" y="984011"/>
            <a:ext cx="3367996" cy="1670472"/>
          </a:xfrm>
          <a:prstGeom prst="rect">
            <a:avLst/>
          </a:prstGeom>
        </p:spPr>
      </p:pic>
      <p:pic>
        <p:nvPicPr>
          <p:cNvPr id="19" name="Image 18">
            <a:extLst>
              <a:ext uri="{FF2B5EF4-FFF2-40B4-BE49-F238E27FC236}">
                <a16:creationId xmlns:a16="http://schemas.microsoft.com/office/drawing/2014/main" id="{7415BE5A-50F8-4994-A55E-FD68B20D75DA}"/>
              </a:ext>
            </a:extLst>
          </p:cNvPr>
          <p:cNvPicPr>
            <a:picLocks noChangeAspect="1"/>
          </p:cNvPicPr>
          <p:nvPr/>
        </p:nvPicPr>
        <p:blipFill>
          <a:blip r:embed="rId5"/>
          <a:stretch>
            <a:fillRect/>
          </a:stretch>
        </p:blipFill>
        <p:spPr>
          <a:xfrm>
            <a:off x="7576230" y="984011"/>
            <a:ext cx="3367996" cy="1670472"/>
          </a:xfrm>
          <a:prstGeom prst="rect">
            <a:avLst/>
          </a:prstGeom>
        </p:spPr>
      </p:pic>
      <p:sp>
        <p:nvSpPr>
          <p:cNvPr id="20" name="ZoneTexte 19">
            <a:extLst>
              <a:ext uri="{FF2B5EF4-FFF2-40B4-BE49-F238E27FC236}">
                <a16:creationId xmlns:a16="http://schemas.microsoft.com/office/drawing/2014/main" id="{8047734D-75F9-44C0-8F76-04B9CC5E2BB8}"/>
              </a:ext>
            </a:extLst>
          </p:cNvPr>
          <p:cNvSpPr txBox="1"/>
          <p:nvPr/>
        </p:nvSpPr>
        <p:spPr>
          <a:xfrm>
            <a:off x="1287606" y="2676689"/>
            <a:ext cx="3528392" cy="369332"/>
          </a:xfrm>
          <a:prstGeom prst="rect">
            <a:avLst/>
          </a:prstGeom>
          <a:noFill/>
        </p:spPr>
        <p:txBody>
          <a:bodyPr wrap="square" rtlCol="0">
            <a:spAutoFit/>
          </a:bodyPr>
          <a:lstStyle/>
          <a:p>
            <a:r>
              <a:rPr lang="fr-FR" dirty="0"/>
              <a:t>Input </a:t>
            </a:r>
            <a:r>
              <a:rPr lang="en-GB" dirty="0"/>
              <a:t>displacements</a:t>
            </a:r>
          </a:p>
        </p:txBody>
      </p:sp>
      <p:sp>
        <p:nvSpPr>
          <p:cNvPr id="21" name="ZoneTexte 20">
            <a:extLst>
              <a:ext uri="{FF2B5EF4-FFF2-40B4-BE49-F238E27FC236}">
                <a16:creationId xmlns:a16="http://schemas.microsoft.com/office/drawing/2014/main" id="{B0CFC4F0-FA7C-492A-93EC-1D91919B0EA4}"/>
              </a:ext>
            </a:extLst>
          </p:cNvPr>
          <p:cNvSpPr txBox="1"/>
          <p:nvPr/>
        </p:nvSpPr>
        <p:spPr>
          <a:xfrm>
            <a:off x="8203328" y="2707988"/>
            <a:ext cx="2501183" cy="369332"/>
          </a:xfrm>
          <a:prstGeom prst="rect">
            <a:avLst/>
          </a:prstGeom>
          <a:noFill/>
        </p:spPr>
        <p:txBody>
          <a:bodyPr wrap="square" rtlCol="0">
            <a:spAutoFit/>
          </a:bodyPr>
          <a:lstStyle/>
          <a:p>
            <a:r>
              <a:rPr lang="fr-FR" dirty="0"/>
              <a:t>Output </a:t>
            </a:r>
            <a:r>
              <a:rPr lang="en-GB" dirty="0"/>
              <a:t>displacements</a:t>
            </a:r>
          </a:p>
        </p:txBody>
      </p:sp>
      <p:sp>
        <p:nvSpPr>
          <p:cNvPr id="22" name="Rectangle 21">
            <a:extLst>
              <a:ext uri="{FF2B5EF4-FFF2-40B4-BE49-F238E27FC236}">
                <a16:creationId xmlns:a16="http://schemas.microsoft.com/office/drawing/2014/main" id="{7BCEE1A8-7BD8-4457-AB04-874842E62864}"/>
              </a:ext>
            </a:extLst>
          </p:cNvPr>
          <p:cNvSpPr/>
          <p:nvPr/>
        </p:nvSpPr>
        <p:spPr>
          <a:xfrm>
            <a:off x="4802696" y="1018209"/>
            <a:ext cx="2065218" cy="1670472"/>
          </a:xfrm>
          <a:prstGeom prst="rect">
            <a:avLst/>
          </a:prstGeom>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dirty="0">
                <a:latin typeface="Arial" panose="020B0604020202020204" pitchFamily="34" charset="0"/>
                <a:cs typeface="Arial" panose="020B0604020202020204" pitchFamily="34" charset="0"/>
              </a:rPr>
              <a:t>Simple mathematical model</a:t>
            </a:r>
          </a:p>
        </p:txBody>
      </p:sp>
      <p:sp>
        <p:nvSpPr>
          <p:cNvPr id="23" name="Flèche : droite 22">
            <a:extLst>
              <a:ext uri="{FF2B5EF4-FFF2-40B4-BE49-F238E27FC236}">
                <a16:creationId xmlns:a16="http://schemas.microsoft.com/office/drawing/2014/main" id="{78D22B2E-0E86-4029-BC45-55CA9EE73E85}"/>
              </a:ext>
            </a:extLst>
          </p:cNvPr>
          <p:cNvSpPr/>
          <p:nvPr/>
        </p:nvSpPr>
        <p:spPr>
          <a:xfrm>
            <a:off x="4282325" y="1656648"/>
            <a:ext cx="360040" cy="369332"/>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èche : droite 23">
            <a:extLst>
              <a:ext uri="{FF2B5EF4-FFF2-40B4-BE49-F238E27FC236}">
                <a16:creationId xmlns:a16="http://schemas.microsoft.com/office/drawing/2014/main" id="{8C0B85F7-2F8F-45A0-A899-B23F8D78FF09}"/>
              </a:ext>
            </a:extLst>
          </p:cNvPr>
          <p:cNvSpPr/>
          <p:nvPr/>
        </p:nvSpPr>
        <p:spPr>
          <a:xfrm>
            <a:off x="7042052" y="1656648"/>
            <a:ext cx="360040" cy="369332"/>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5826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animBg="1"/>
      <p:bldP spid="11" grpId="0" animBg="1"/>
      <p:bldP spid="9" grpId="0"/>
      <p:bldP spid="13" grpId="0"/>
      <p:bldP spid="12"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EFB43C2A-8FA9-42D1-8692-22845DD2D6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1514" y="3663088"/>
            <a:ext cx="5005742" cy="2651592"/>
          </a:xfrm>
          <a:prstGeom prst="rect">
            <a:avLst/>
          </a:prstGeom>
        </p:spPr>
      </p:pic>
      <p:pic>
        <p:nvPicPr>
          <p:cNvPr id="38" name="Image 37">
            <a:extLst>
              <a:ext uri="{FF2B5EF4-FFF2-40B4-BE49-F238E27FC236}">
                <a16:creationId xmlns:a16="http://schemas.microsoft.com/office/drawing/2014/main" id="{10E39EE8-764F-430C-8000-1097B5584B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22299" y="3691424"/>
            <a:ext cx="4234587" cy="2163858"/>
          </a:xfrm>
          <a:prstGeom prst="rect">
            <a:avLst/>
          </a:prstGeom>
        </p:spPr>
      </p:pic>
      <p:sp>
        <p:nvSpPr>
          <p:cNvPr id="6" name="Espace réservé du numéro de diapositive 5"/>
          <p:cNvSpPr>
            <a:spLocks noGrp="1"/>
          </p:cNvSpPr>
          <p:nvPr>
            <p:ph type="sldNum" sz="quarter" idx="12"/>
          </p:nvPr>
        </p:nvSpPr>
        <p:spPr/>
        <p:txBody>
          <a:bodyPr/>
          <a:lstStyle/>
          <a:p>
            <a:fld id="{CF4668DC-857F-487D-BFFA-8C0CA5037977}" type="slidenum">
              <a:rPr lang="fr-FR" smtClean="0"/>
              <a:pPr/>
              <a:t>7</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1 : Modelling</a:t>
            </a:r>
          </a:p>
        </p:txBody>
      </p:sp>
      <p:pic>
        <p:nvPicPr>
          <p:cNvPr id="5" name="Image 4">
            <a:extLst>
              <a:ext uri="{FF2B5EF4-FFF2-40B4-BE49-F238E27FC236}">
                <a16:creationId xmlns:a16="http://schemas.microsoft.com/office/drawing/2014/main" id="{05D77CCB-54AF-4B77-A32D-E3EB795E8B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1384" y="908720"/>
            <a:ext cx="5004072" cy="2637525"/>
          </a:xfrm>
          <a:prstGeom prst="rect">
            <a:avLst/>
          </a:prstGeom>
        </p:spPr>
      </p:pic>
      <p:pic>
        <p:nvPicPr>
          <p:cNvPr id="10" name="Image 9">
            <a:extLst>
              <a:ext uri="{FF2B5EF4-FFF2-40B4-BE49-F238E27FC236}">
                <a16:creationId xmlns:a16="http://schemas.microsoft.com/office/drawing/2014/main" id="{4CA8B827-F14C-478F-84C9-30ABEAE111D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44072" y="1176413"/>
            <a:ext cx="3384376" cy="1058639"/>
          </a:xfrm>
          <a:prstGeom prst="rect">
            <a:avLst/>
          </a:prstGeom>
        </p:spPr>
      </p:pic>
      <p:sp>
        <p:nvSpPr>
          <p:cNvPr id="12" name="Rectangle 11">
            <a:extLst>
              <a:ext uri="{FF2B5EF4-FFF2-40B4-BE49-F238E27FC236}">
                <a16:creationId xmlns:a16="http://schemas.microsoft.com/office/drawing/2014/main" id="{EFDA0905-F4C8-4A61-91F8-0CD66AC658DD}"/>
              </a:ext>
            </a:extLst>
          </p:cNvPr>
          <p:cNvSpPr/>
          <p:nvPr/>
        </p:nvSpPr>
        <p:spPr>
          <a:xfrm>
            <a:off x="551384" y="890654"/>
            <a:ext cx="5328592" cy="2655590"/>
          </a:xfrm>
          <a:prstGeom prst="rect">
            <a:avLst/>
          </a:prstGeom>
          <a:noFill/>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latin typeface="Arial" panose="020B0604020202020204" pitchFamily="34" charset="0"/>
              <a:cs typeface="Arial" panose="020B0604020202020204" pitchFamily="34" charset="0"/>
            </a:endParaRPr>
          </a:p>
        </p:txBody>
      </p:sp>
      <p:sp>
        <p:nvSpPr>
          <p:cNvPr id="11" name="ZoneTexte 10">
            <a:extLst>
              <a:ext uri="{FF2B5EF4-FFF2-40B4-BE49-F238E27FC236}">
                <a16:creationId xmlns:a16="http://schemas.microsoft.com/office/drawing/2014/main" id="{B43F6669-F85F-4B86-8F52-99E27C7441B9}"/>
              </a:ext>
            </a:extLst>
          </p:cNvPr>
          <p:cNvSpPr txBox="1"/>
          <p:nvPr/>
        </p:nvSpPr>
        <p:spPr>
          <a:xfrm>
            <a:off x="603331" y="2992758"/>
            <a:ext cx="1656668" cy="523220"/>
          </a:xfrm>
          <a:prstGeom prst="rect">
            <a:avLst/>
          </a:prstGeom>
          <a:noFill/>
        </p:spPr>
        <p:txBody>
          <a:bodyPr wrap="square" rtlCol="0">
            <a:spAutoFit/>
          </a:bodyPr>
          <a:lstStyle/>
          <a:p>
            <a:r>
              <a:rPr lang="en-GB" sz="2800" dirty="0">
                <a:solidFill>
                  <a:srgbClr val="002060"/>
                </a:solidFill>
              </a:rPr>
              <a:t>Materials</a:t>
            </a:r>
          </a:p>
        </p:txBody>
      </p:sp>
      <p:sp>
        <p:nvSpPr>
          <p:cNvPr id="15" name="Rectangle 14">
            <a:extLst>
              <a:ext uri="{FF2B5EF4-FFF2-40B4-BE49-F238E27FC236}">
                <a16:creationId xmlns:a16="http://schemas.microsoft.com/office/drawing/2014/main" id="{5D3EEEE9-C5E6-43D4-81BC-AF39CC351F8D}"/>
              </a:ext>
            </a:extLst>
          </p:cNvPr>
          <p:cNvSpPr/>
          <p:nvPr/>
        </p:nvSpPr>
        <p:spPr>
          <a:xfrm>
            <a:off x="551384" y="3645023"/>
            <a:ext cx="5328592" cy="2655590"/>
          </a:xfrm>
          <a:prstGeom prst="rect">
            <a:avLst/>
          </a:prstGeom>
          <a:noFill/>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latin typeface="Arial" panose="020B0604020202020204" pitchFamily="34" charset="0"/>
              <a:cs typeface="Arial" panose="020B0604020202020204" pitchFamily="34" charset="0"/>
            </a:endParaRPr>
          </a:p>
        </p:txBody>
      </p:sp>
      <p:sp>
        <p:nvSpPr>
          <p:cNvPr id="16" name="ZoneTexte 15">
            <a:extLst>
              <a:ext uri="{FF2B5EF4-FFF2-40B4-BE49-F238E27FC236}">
                <a16:creationId xmlns:a16="http://schemas.microsoft.com/office/drawing/2014/main" id="{2C31B06A-2644-43AF-B4AB-81E94219A6F3}"/>
              </a:ext>
            </a:extLst>
          </p:cNvPr>
          <p:cNvSpPr txBox="1"/>
          <p:nvPr/>
        </p:nvSpPr>
        <p:spPr>
          <a:xfrm>
            <a:off x="586578" y="5746936"/>
            <a:ext cx="2592288" cy="523220"/>
          </a:xfrm>
          <a:prstGeom prst="rect">
            <a:avLst/>
          </a:prstGeom>
          <a:noFill/>
        </p:spPr>
        <p:txBody>
          <a:bodyPr wrap="square" rtlCol="0">
            <a:spAutoFit/>
          </a:bodyPr>
          <a:lstStyle/>
          <a:p>
            <a:r>
              <a:rPr lang="en-GB" sz="2800" dirty="0">
                <a:solidFill>
                  <a:srgbClr val="002060"/>
                </a:solidFill>
              </a:rPr>
              <a:t>Element type</a:t>
            </a:r>
          </a:p>
        </p:txBody>
      </p:sp>
      <p:sp>
        <p:nvSpPr>
          <p:cNvPr id="17" name="Rectangle 16">
            <a:extLst>
              <a:ext uri="{FF2B5EF4-FFF2-40B4-BE49-F238E27FC236}">
                <a16:creationId xmlns:a16="http://schemas.microsoft.com/office/drawing/2014/main" id="{BA5BDDFB-4605-458C-B4C0-0D011C9A10DE}"/>
              </a:ext>
            </a:extLst>
          </p:cNvPr>
          <p:cNvSpPr/>
          <p:nvPr/>
        </p:nvSpPr>
        <p:spPr>
          <a:xfrm>
            <a:off x="5955980" y="889651"/>
            <a:ext cx="5328592" cy="2655590"/>
          </a:xfrm>
          <a:prstGeom prst="rect">
            <a:avLst/>
          </a:prstGeom>
          <a:noFill/>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latin typeface="Arial" panose="020B0604020202020204" pitchFamily="34" charset="0"/>
              <a:cs typeface="Arial" panose="020B0604020202020204" pitchFamily="34" charset="0"/>
            </a:endParaRPr>
          </a:p>
        </p:txBody>
      </p:sp>
      <p:sp>
        <p:nvSpPr>
          <p:cNvPr id="18" name="ZoneTexte 17">
            <a:extLst>
              <a:ext uri="{FF2B5EF4-FFF2-40B4-BE49-F238E27FC236}">
                <a16:creationId xmlns:a16="http://schemas.microsoft.com/office/drawing/2014/main" id="{4C29C6F7-4C07-430A-A22F-4735ED4ABB71}"/>
              </a:ext>
            </a:extLst>
          </p:cNvPr>
          <p:cNvSpPr txBox="1"/>
          <p:nvPr/>
        </p:nvSpPr>
        <p:spPr>
          <a:xfrm>
            <a:off x="6006518" y="2975851"/>
            <a:ext cx="5082697" cy="523220"/>
          </a:xfrm>
          <a:prstGeom prst="rect">
            <a:avLst/>
          </a:prstGeom>
          <a:noFill/>
        </p:spPr>
        <p:txBody>
          <a:bodyPr wrap="square" rtlCol="0">
            <a:spAutoFit/>
          </a:bodyPr>
          <a:lstStyle/>
          <a:p>
            <a:r>
              <a:rPr lang="en-GB" sz="2800" dirty="0">
                <a:solidFill>
                  <a:srgbClr val="002060"/>
                </a:solidFill>
              </a:rPr>
              <a:t>Boundary conditions</a:t>
            </a:r>
          </a:p>
        </p:txBody>
      </p:sp>
      <p:sp>
        <p:nvSpPr>
          <p:cNvPr id="13" name="ZoneTexte 12">
            <a:extLst>
              <a:ext uri="{FF2B5EF4-FFF2-40B4-BE49-F238E27FC236}">
                <a16:creationId xmlns:a16="http://schemas.microsoft.com/office/drawing/2014/main" id="{B8B64420-4172-4E29-93E6-764EF8D46CC4}"/>
              </a:ext>
            </a:extLst>
          </p:cNvPr>
          <p:cNvSpPr txBox="1"/>
          <p:nvPr/>
        </p:nvSpPr>
        <p:spPr>
          <a:xfrm>
            <a:off x="8860207" y="2340817"/>
            <a:ext cx="2132336" cy="646331"/>
          </a:xfrm>
          <a:prstGeom prst="rect">
            <a:avLst/>
          </a:prstGeom>
          <a:noFill/>
        </p:spPr>
        <p:txBody>
          <a:bodyPr wrap="square" rtlCol="0">
            <a:spAutoFit/>
          </a:bodyPr>
          <a:lstStyle/>
          <a:p>
            <a:r>
              <a:rPr lang="en-GB" dirty="0"/>
              <a:t>3 translations and 3 rotations blocked</a:t>
            </a:r>
          </a:p>
        </p:txBody>
      </p:sp>
      <p:cxnSp>
        <p:nvCxnSpPr>
          <p:cNvPr id="21" name="Connecteur droit avec flèche 20">
            <a:extLst>
              <a:ext uri="{FF2B5EF4-FFF2-40B4-BE49-F238E27FC236}">
                <a16:creationId xmlns:a16="http://schemas.microsoft.com/office/drawing/2014/main" id="{97DC53F3-63E1-41C8-89A8-E633FB363F5E}"/>
              </a:ext>
            </a:extLst>
          </p:cNvPr>
          <p:cNvCxnSpPr>
            <a:stCxn id="13" idx="1"/>
          </p:cNvCxnSpPr>
          <p:nvPr/>
        </p:nvCxnSpPr>
        <p:spPr>
          <a:xfrm flipH="1" flipV="1">
            <a:off x="8256240" y="2235052"/>
            <a:ext cx="603967" cy="42893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365DE231-09D7-42E3-87C2-C625C4BF6F9C}"/>
              </a:ext>
            </a:extLst>
          </p:cNvPr>
          <p:cNvSpPr/>
          <p:nvPr/>
        </p:nvSpPr>
        <p:spPr>
          <a:xfrm>
            <a:off x="5971691" y="3640463"/>
            <a:ext cx="5328592" cy="2655590"/>
          </a:xfrm>
          <a:prstGeom prst="rect">
            <a:avLst/>
          </a:prstGeom>
          <a:noFill/>
          <a:ln w="5715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latin typeface="Arial" panose="020B0604020202020204" pitchFamily="34" charset="0"/>
              <a:cs typeface="Arial" panose="020B0604020202020204" pitchFamily="34" charset="0"/>
            </a:endParaRPr>
          </a:p>
        </p:txBody>
      </p:sp>
      <p:sp>
        <p:nvSpPr>
          <p:cNvPr id="25" name="ZoneTexte 24">
            <a:extLst>
              <a:ext uri="{FF2B5EF4-FFF2-40B4-BE49-F238E27FC236}">
                <a16:creationId xmlns:a16="http://schemas.microsoft.com/office/drawing/2014/main" id="{A165E32F-E777-495F-8472-D5DA33420862}"/>
              </a:ext>
            </a:extLst>
          </p:cNvPr>
          <p:cNvSpPr txBox="1"/>
          <p:nvPr/>
        </p:nvSpPr>
        <p:spPr>
          <a:xfrm>
            <a:off x="6043699" y="5711304"/>
            <a:ext cx="2592288" cy="523220"/>
          </a:xfrm>
          <a:prstGeom prst="rect">
            <a:avLst/>
          </a:prstGeom>
          <a:noFill/>
        </p:spPr>
        <p:txBody>
          <a:bodyPr wrap="square" rtlCol="0">
            <a:spAutoFit/>
          </a:bodyPr>
          <a:lstStyle/>
          <a:p>
            <a:r>
              <a:rPr lang="en-GB" sz="2800" dirty="0">
                <a:solidFill>
                  <a:srgbClr val="002060"/>
                </a:solidFill>
              </a:rPr>
              <a:t>Inner structure</a:t>
            </a:r>
          </a:p>
        </p:txBody>
      </p:sp>
      <p:cxnSp>
        <p:nvCxnSpPr>
          <p:cNvPr id="27" name="Connecteur droit avec flèche 26">
            <a:extLst>
              <a:ext uri="{FF2B5EF4-FFF2-40B4-BE49-F238E27FC236}">
                <a16:creationId xmlns:a16="http://schemas.microsoft.com/office/drawing/2014/main" id="{3013DB13-CEA4-46EB-A911-F48DA2BE19A5}"/>
              </a:ext>
            </a:extLst>
          </p:cNvPr>
          <p:cNvCxnSpPr>
            <a:cxnSpLocks/>
            <a:stCxn id="36" idx="0"/>
          </p:cNvCxnSpPr>
          <p:nvPr/>
        </p:nvCxnSpPr>
        <p:spPr>
          <a:xfrm flipH="1" flipV="1">
            <a:off x="9192344" y="4742741"/>
            <a:ext cx="801892" cy="81359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F945FD09-E5A9-4437-A393-2C7E83658C5F}"/>
              </a:ext>
            </a:extLst>
          </p:cNvPr>
          <p:cNvCxnSpPr>
            <a:cxnSpLocks/>
            <a:stCxn id="34" idx="0"/>
          </p:cNvCxnSpPr>
          <p:nvPr/>
        </p:nvCxnSpPr>
        <p:spPr>
          <a:xfrm flipH="1" flipV="1">
            <a:off x="9978470" y="4578962"/>
            <a:ext cx="628772" cy="43885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8679A2FA-D64C-4A7D-87C7-8396B838F322}"/>
              </a:ext>
            </a:extLst>
          </p:cNvPr>
          <p:cNvSpPr/>
          <p:nvPr/>
        </p:nvSpPr>
        <p:spPr>
          <a:xfrm>
            <a:off x="9978470" y="5017820"/>
            <a:ext cx="1257544" cy="37375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dirty="0"/>
              <a:t>Mass point</a:t>
            </a:r>
          </a:p>
        </p:txBody>
      </p:sp>
      <p:sp>
        <p:nvSpPr>
          <p:cNvPr id="36" name="Rectangle 35">
            <a:extLst>
              <a:ext uri="{FF2B5EF4-FFF2-40B4-BE49-F238E27FC236}">
                <a16:creationId xmlns:a16="http://schemas.microsoft.com/office/drawing/2014/main" id="{A7DCD49D-8AC3-4684-8222-0849A847C046}"/>
              </a:ext>
            </a:extLst>
          </p:cNvPr>
          <p:cNvSpPr/>
          <p:nvPr/>
        </p:nvSpPr>
        <p:spPr>
          <a:xfrm>
            <a:off x="8928514" y="5556340"/>
            <a:ext cx="2131444" cy="627783"/>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en-GB" dirty="0">
                <a:latin typeface="Arial" panose="020B0604020202020204" pitchFamily="34" charset="0"/>
                <a:cs typeface="Arial" panose="020B0604020202020204" pitchFamily="34" charset="0"/>
              </a:rPr>
              <a:t>Very stiff massless beams </a:t>
            </a:r>
          </a:p>
        </p:txBody>
      </p:sp>
      <p:sp>
        <p:nvSpPr>
          <p:cNvPr id="29" name="Ellipse 28">
            <a:extLst>
              <a:ext uri="{FF2B5EF4-FFF2-40B4-BE49-F238E27FC236}">
                <a16:creationId xmlns:a16="http://schemas.microsoft.com/office/drawing/2014/main" id="{F0E36D2E-56E8-4CFD-BC7B-4F7BF8363B9D}"/>
              </a:ext>
            </a:extLst>
          </p:cNvPr>
          <p:cNvSpPr/>
          <p:nvPr/>
        </p:nvSpPr>
        <p:spPr>
          <a:xfrm>
            <a:off x="5087888" y="76148"/>
            <a:ext cx="504056" cy="504056"/>
          </a:xfrm>
          <a:prstGeom prst="ellipse">
            <a:avLst/>
          </a:prstGeom>
          <a:ln w="762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600" dirty="0">
                <a:solidFill>
                  <a:srgbClr val="002060"/>
                </a:solidFill>
              </a:rPr>
              <a:t>1</a:t>
            </a:r>
          </a:p>
        </p:txBody>
      </p:sp>
    </p:spTree>
    <p:extLst>
      <p:ext uri="{BB962C8B-B14F-4D97-AF65-F5344CB8AC3E}">
        <p14:creationId xmlns:p14="http://schemas.microsoft.com/office/powerpoint/2010/main" val="763846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8</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Modal analysis</a:t>
            </a:r>
          </a:p>
        </p:txBody>
      </p:sp>
      <p:sp>
        <p:nvSpPr>
          <p:cNvPr id="4" name="Rectangle 3">
            <a:extLst>
              <a:ext uri="{FF2B5EF4-FFF2-40B4-BE49-F238E27FC236}">
                <a16:creationId xmlns:a16="http://schemas.microsoft.com/office/drawing/2014/main" id="{D4B5FF8A-5646-4E36-A67A-3FFFA467AEEF}"/>
              </a:ext>
            </a:extLst>
          </p:cNvPr>
          <p:cNvSpPr/>
          <p:nvPr/>
        </p:nvSpPr>
        <p:spPr>
          <a:xfrm>
            <a:off x="4727848" y="1241266"/>
            <a:ext cx="1656184" cy="4176464"/>
          </a:xfrm>
          <a:prstGeom prst="rect">
            <a:avLst/>
          </a:prstGeom>
          <a:blipFill dpi="0" rotWithShape="1">
            <a:blip r:embed="rId2" cstate="print">
              <a:alphaModFix amt="50000"/>
              <a:extLst>
                <a:ext uri="{28A0092B-C50C-407E-A947-70E740481C1C}">
                  <a14:useLocalDpi xmlns:a14="http://schemas.microsoft.com/office/drawing/2010/main" val="0"/>
                </a:ext>
              </a:extLst>
            </a:blip>
            <a:srcRect/>
            <a:stretch>
              <a:fillRect/>
            </a:stretch>
          </a:blipFill>
        </p:spPr>
        <p:style>
          <a:lnRef idx="2">
            <a:schemeClr val="accent1"/>
          </a:lnRef>
          <a:fillRef idx="1">
            <a:schemeClr val="lt1"/>
          </a:fillRef>
          <a:effectRef idx="0">
            <a:schemeClr val="accent1"/>
          </a:effectRef>
          <a:fontRef idx="minor">
            <a:schemeClr val="dk1"/>
          </a:fontRef>
        </p:style>
        <p:txBody>
          <a:bodyPr rtlCol="0" anchor="ctr"/>
          <a:lstStyle/>
          <a:p>
            <a:pPr algn="ctr"/>
            <a:r>
              <a:rPr lang="en-GB" sz="2400" b="1" dirty="0"/>
              <a:t>modal</a:t>
            </a:r>
            <a:r>
              <a:rPr lang="fr-FR" sz="2400" b="1" dirty="0"/>
              <a:t> analysis</a:t>
            </a:r>
          </a:p>
        </p:txBody>
      </p:sp>
      <p:pic>
        <p:nvPicPr>
          <p:cNvPr id="5" name="Image 4">
            <a:extLst>
              <a:ext uri="{FF2B5EF4-FFF2-40B4-BE49-F238E27FC236}">
                <a16:creationId xmlns:a16="http://schemas.microsoft.com/office/drawing/2014/main" id="{C4F12DA1-EB26-4C0C-B108-55762037FD06}"/>
              </a:ext>
            </a:extLst>
          </p:cNvPr>
          <p:cNvPicPr>
            <a:picLocks noChangeAspect="1"/>
          </p:cNvPicPr>
          <p:nvPr/>
        </p:nvPicPr>
        <p:blipFill>
          <a:blip r:embed="rId3"/>
          <a:stretch>
            <a:fillRect/>
          </a:stretch>
        </p:blipFill>
        <p:spPr>
          <a:xfrm>
            <a:off x="695400" y="2204864"/>
            <a:ext cx="3149074" cy="2232248"/>
          </a:xfrm>
          <a:prstGeom prst="rect">
            <a:avLst/>
          </a:prstGeom>
        </p:spPr>
      </p:pic>
      <p:sp>
        <p:nvSpPr>
          <p:cNvPr id="7" name="Rectangle 6">
            <a:extLst>
              <a:ext uri="{FF2B5EF4-FFF2-40B4-BE49-F238E27FC236}">
                <a16:creationId xmlns:a16="http://schemas.microsoft.com/office/drawing/2014/main" id="{1978979C-97C2-433F-BA98-98D0701D3BD0}"/>
              </a:ext>
            </a:extLst>
          </p:cNvPr>
          <p:cNvSpPr/>
          <p:nvPr/>
        </p:nvSpPr>
        <p:spPr>
          <a:xfrm>
            <a:off x="714375" y="2214974"/>
            <a:ext cx="3130099" cy="2229048"/>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ZoneTexte 2">
            <a:extLst>
              <a:ext uri="{FF2B5EF4-FFF2-40B4-BE49-F238E27FC236}">
                <a16:creationId xmlns:a16="http://schemas.microsoft.com/office/drawing/2014/main" id="{34E0B4BB-F947-4043-A03B-E09F8D7EDB72}"/>
              </a:ext>
            </a:extLst>
          </p:cNvPr>
          <p:cNvSpPr txBox="1"/>
          <p:nvPr/>
        </p:nvSpPr>
        <p:spPr>
          <a:xfrm>
            <a:off x="714374" y="4581128"/>
            <a:ext cx="3130099" cy="923330"/>
          </a:xfrm>
          <a:prstGeom prst="rect">
            <a:avLst/>
          </a:prstGeom>
          <a:noFill/>
        </p:spPr>
        <p:txBody>
          <a:bodyPr wrap="square" rtlCol="0">
            <a:spAutoFit/>
          </a:bodyPr>
          <a:lstStyle/>
          <a:p>
            <a:pPr algn="ctr"/>
            <a:r>
              <a:rPr lang="en-GB" dirty="0"/>
              <a:t>Linear model:</a:t>
            </a:r>
          </a:p>
          <a:p>
            <a:pPr algn="ctr"/>
            <a:r>
              <a:rPr lang="en-GB" dirty="0"/>
              <a:t>(no plasticity, no contacts, etc…)</a:t>
            </a:r>
          </a:p>
        </p:txBody>
      </p:sp>
      <p:sp>
        <p:nvSpPr>
          <p:cNvPr id="9" name="Flèche : droite 8">
            <a:extLst>
              <a:ext uri="{FF2B5EF4-FFF2-40B4-BE49-F238E27FC236}">
                <a16:creationId xmlns:a16="http://schemas.microsoft.com/office/drawing/2014/main" id="{484A0F08-81C5-407C-9C5B-C1488A628DE3}"/>
              </a:ext>
            </a:extLst>
          </p:cNvPr>
          <p:cNvSpPr/>
          <p:nvPr/>
        </p:nvSpPr>
        <p:spPr>
          <a:xfrm>
            <a:off x="3998129" y="3120933"/>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 droite 9">
            <a:extLst>
              <a:ext uri="{FF2B5EF4-FFF2-40B4-BE49-F238E27FC236}">
                <a16:creationId xmlns:a16="http://schemas.microsoft.com/office/drawing/2014/main" id="{4040E5D8-2154-44FF-8509-E3B9575DA6F9}"/>
              </a:ext>
            </a:extLst>
          </p:cNvPr>
          <p:cNvSpPr/>
          <p:nvPr/>
        </p:nvSpPr>
        <p:spPr>
          <a:xfrm>
            <a:off x="6537687" y="3120933"/>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a:extLst>
              <a:ext uri="{FF2B5EF4-FFF2-40B4-BE49-F238E27FC236}">
                <a16:creationId xmlns:a16="http://schemas.microsoft.com/office/drawing/2014/main" id="{918DFE07-F622-4B79-8E9B-47101E2A856A}"/>
              </a:ext>
            </a:extLst>
          </p:cNvPr>
          <p:cNvPicPr>
            <a:picLocks noChangeAspect="1"/>
          </p:cNvPicPr>
          <p:nvPr/>
        </p:nvPicPr>
        <p:blipFill>
          <a:blip r:embed="rId4"/>
          <a:stretch>
            <a:fillRect/>
          </a:stretch>
        </p:blipFill>
        <p:spPr>
          <a:xfrm>
            <a:off x="7267406" y="1958334"/>
            <a:ext cx="3672408" cy="2325197"/>
          </a:xfrm>
          <a:prstGeom prst="rect">
            <a:avLst/>
          </a:prstGeom>
        </p:spPr>
      </p:pic>
      <p:sp>
        <p:nvSpPr>
          <p:cNvPr id="12" name="Rectangle 11">
            <a:extLst>
              <a:ext uri="{FF2B5EF4-FFF2-40B4-BE49-F238E27FC236}">
                <a16:creationId xmlns:a16="http://schemas.microsoft.com/office/drawing/2014/main" id="{D725C93E-9547-4E98-8296-F9345B112D1C}"/>
              </a:ext>
            </a:extLst>
          </p:cNvPr>
          <p:cNvSpPr/>
          <p:nvPr/>
        </p:nvSpPr>
        <p:spPr>
          <a:xfrm>
            <a:off x="7301556" y="2176725"/>
            <a:ext cx="3604108" cy="2229048"/>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ZoneTexte 12">
            <a:extLst>
              <a:ext uri="{FF2B5EF4-FFF2-40B4-BE49-F238E27FC236}">
                <a16:creationId xmlns:a16="http://schemas.microsoft.com/office/drawing/2014/main" id="{19A53A73-091F-4F24-9E5B-E005B7B13494}"/>
              </a:ext>
            </a:extLst>
          </p:cNvPr>
          <p:cNvSpPr txBox="1"/>
          <p:nvPr/>
        </p:nvSpPr>
        <p:spPr>
          <a:xfrm>
            <a:off x="7538560" y="4556771"/>
            <a:ext cx="3130099" cy="646331"/>
          </a:xfrm>
          <a:prstGeom prst="rect">
            <a:avLst/>
          </a:prstGeom>
          <a:noFill/>
        </p:spPr>
        <p:txBody>
          <a:bodyPr wrap="square" rtlCol="0">
            <a:spAutoFit/>
          </a:bodyPr>
          <a:lstStyle/>
          <a:p>
            <a:pPr algn="ctr"/>
            <a:r>
              <a:rPr lang="en-GB" dirty="0"/>
              <a:t>natural frequencies and mode shapes</a:t>
            </a:r>
          </a:p>
        </p:txBody>
      </p:sp>
      <p:sp>
        <p:nvSpPr>
          <p:cNvPr id="8" name="Rectangle 7">
            <a:extLst>
              <a:ext uri="{FF2B5EF4-FFF2-40B4-BE49-F238E27FC236}">
                <a16:creationId xmlns:a16="http://schemas.microsoft.com/office/drawing/2014/main" id="{10869A1C-02B2-431B-B9E3-1187E4B9CBEF}"/>
              </a:ext>
            </a:extLst>
          </p:cNvPr>
          <p:cNvSpPr/>
          <p:nvPr/>
        </p:nvSpPr>
        <p:spPr>
          <a:xfrm>
            <a:off x="4449707" y="5519210"/>
            <a:ext cx="2212465" cy="523220"/>
          </a:xfrm>
          <a:prstGeom prst="rect">
            <a:avLst/>
          </a:prstGeom>
        </p:spPr>
        <p:txBody>
          <a:bodyPr wrap="none">
            <a:spAutoFit/>
          </a:bodyPr>
          <a:lstStyle/>
          <a:p>
            <a:pPr algn="ctr"/>
            <a:r>
              <a:rPr lang="en-GB" sz="1400" dirty="0"/>
              <a:t>Mode-extraction method: </a:t>
            </a:r>
          </a:p>
          <a:p>
            <a:pPr algn="ctr"/>
            <a:r>
              <a:rPr lang="en-GB" sz="1400" dirty="0"/>
              <a:t>Block </a:t>
            </a:r>
            <a:r>
              <a:rPr lang="en-GB" sz="1400" dirty="0" err="1"/>
              <a:t>Lanczos</a:t>
            </a:r>
            <a:endParaRPr lang="en-GB" sz="1400" dirty="0"/>
          </a:p>
        </p:txBody>
      </p:sp>
      <p:sp>
        <p:nvSpPr>
          <p:cNvPr id="15" name="Ellipse 14">
            <a:extLst>
              <a:ext uri="{FF2B5EF4-FFF2-40B4-BE49-F238E27FC236}">
                <a16:creationId xmlns:a16="http://schemas.microsoft.com/office/drawing/2014/main" id="{514B559D-4422-4369-AC5A-E2C1E80D1AEF}"/>
              </a:ext>
            </a:extLst>
          </p:cNvPr>
          <p:cNvSpPr/>
          <p:nvPr/>
        </p:nvSpPr>
        <p:spPr>
          <a:xfrm>
            <a:off x="4574193" y="41372"/>
            <a:ext cx="504056" cy="504056"/>
          </a:xfrm>
          <a:prstGeom prst="ellipse">
            <a:avLst/>
          </a:prstGeom>
          <a:ln w="762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600" dirty="0">
                <a:solidFill>
                  <a:srgbClr val="002060"/>
                </a:solidFill>
              </a:rPr>
              <a:t>2</a:t>
            </a:r>
          </a:p>
        </p:txBody>
      </p:sp>
    </p:spTree>
    <p:extLst>
      <p:ext uri="{BB962C8B-B14F-4D97-AF65-F5344CB8AC3E}">
        <p14:creationId xmlns:p14="http://schemas.microsoft.com/office/powerpoint/2010/main" val="3886869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F4668DC-857F-487D-BFFA-8C0CA5037977}" type="slidenum">
              <a:rPr lang="fr-FR" smtClean="0"/>
              <a:pPr/>
              <a:t>9</a:t>
            </a:fld>
            <a:endParaRPr lang="fr-FR" dirty="0"/>
          </a:p>
        </p:txBody>
      </p:sp>
      <p:sp>
        <p:nvSpPr>
          <p:cNvPr id="14" name="Titre 3"/>
          <p:cNvSpPr>
            <a:spLocks noGrp="1"/>
          </p:cNvSpPr>
          <p:nvPr>
            <p:ph type="title"/>
          </p:nvPr>
        </p:nvSpPr>
        <p:spPr>
          <a:xfrm>
            <a:off x="0" y="93345"/>
            <a:ext cx="12192000" cy="400110"/>
          </a:xfrm>
          <a:noFill/>
          <a:ln w="9525">
            <a:noFill/>
            <a:miter lim="800000"/>
            <a:headEnd/>
            <a:tailEnd/>
          </a:ln>
          <a:extLst/>
        </p:spPr>
        <p:txBody>
          <a:bodyPr vert="horz" wrap="square" lIns="91440" tIns="45720" rIns="91440" bIns="45720" numCol="1" rtlCol="0" anchor="ctr" anchorCtr="0" compatLnSpc="1">
            <a:prstTxWarp prst="textNoShape">
              <a:avLst/>
            </a:prstTxWarp>
            <a:spAutoFit/>
          </a:bodyPr>
          <a:lstStyle/>
          <a:p>
            <a:r>
              <a:rPr lang="fr-FR" sz="2000" b="1" dirty="0">
                <a:solidFill>
                  <a:srgbClr val="002060"/>
                </a:solidFill>
                <a:latin typeface="Times New Roman" panose="02020603050405020304" pitchFamily="18" charset="0"/>
                <a:ea typeface="+mn-ea"/>
                <a:cs typeface="Times New Roman" panose="02020603050405020304" pitchFamily="18" charset="0"/>
              </a:rPr>
              <a:t>State space model</a:t>
            </a:r>
          </a:p>
        </p:txBody>
      </p:sp>
      <p:sp>
        <p:nvSpPr>
          <p:cNvPr id="4" name="Ellipse 3">
            <a:extLst>
              <a:ext uri="{FF2B5EF4-FFF2-40B4-BE49-F238E27FC236}">
                <a16:creationId xmlns:a16="http://schemas.microsoft.com/office/drawing/2014/main" id="{453002E0-762E-449D-B22E-C8917CCCBD97}"/>
              </a:ext>
            </a:extLst>
          </p:cNvPr>
          <p:cNvSpPr/>
          <p:nvPr/>
        </p:nvSpPr>
        <p:spPr>
          <a:xfrm>
            <a:off x="4439816" y="41372"/>
            <a:ext cx="504056" cy="504056"/>
          </a:xfrm>
          <a:prstGeom prst="ellipse">
            <a:avLst/>
          </a:prstGeom>
          <a:ln w="76200">
            <a:solidFill>
              <a:srgbClr val="002060"/>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sz="3600" dirty="0">
                <a:solidFill>
                  <a:srgbClr val="002060"/>
                </a:solidFill>
              </a:rPr>
              <a:t>3</a:t>
            </a:r>
          </a:p>
        </p:txBody>
      </p:sp>
      <p:pic>
        <p:nvPicPr>
          <p:cNvPr id="3" name="Image 2">
            <a:extLst>
              <a:ext uri="{FF2B5EF4-FFF2-40B4-BE49-F238E27FC236}">
                <a16:creationId xmlns:a16="http://schemas.microsoft.com/office/drawing/2014/main" id="{2D9F71A6-6B88-43B3-9039-244892126C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093" y="1350700"/>
            <a:ext cx="2797633" cy="902462"/>
          </a:xfrm>
          <a:prstGeom prst="rect">
            <a:avLst/>
          </a:prstGeom>
        </p:spPr>
      </p:pic>
      <p:sp>
        <p:nvSpPr>
          <p:cNvPr id="9" name="Rectangle 8">
            <a:extLst>
              <a:ext uri="{FF2B5EF4-FFF2-40B4-BE49-F238E27FC236}">
                <a16:creationId xmlns:a16="http://schemas.microsoft.com/office/drawing/2014/main" id="{C88715AB-DC11-4F9D-A460-831FEF327710}"/>
              </a:ext>
            </a:extLst>
          </p:cNvPr>
          <p:cNvSpPr/>
          <p:nvPr/>
        </p:nvSpPr>
        <p:spPr>
          <a:xfrm>
            <a:off x="588679" y="907251"/>
            <a:ext cx="3150855" cy="1789361"/>
          </a:xfrm>
          <a:prstGeom prst="rect">
            <a:avLst/>
          </a:prstGeom>
          <a:noFill/>
          <a:ln w="57150">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8D1FB8C5-3DD2-4C1E-9F02-BDBB276585BB}"/>
              </a:ext>
            </a:extLst>
          </p:cNvPr>
          <p:cNvSpPr/>
          <p:nvPr/>
        </p:nvSpPr>
        <p:spPr>
          <a:xfrm>
            <a:off x="87794" y="2788241"/>
            <a:ext cx="4224233" cy="369332"/>
          </a:xfrm>
          <a:prstGeom prst="rect">
            <a:avLst/>
          </a:prstGeom>
        </p:spPr>
        <p:txBody>
          <a:bodyPr wrap="none">
            <a:spAutoFit/>
          </a:bodyPr>
          <a:lstStyle/>
          <a:p>
            <a:r>
              <a:rPr lang="en-GB" dirty="0"/>
              <a:t>Calculation of the state-space matrices </a:t>
            </a:r>
          </a:p>
        </p:txBody>
      </p:sp>
      <p:pic>
        <p:nvPicPr>
          <p:cNvPr id="2" name="Image 1">
            <a:extLst>
              <a:ext uri="{FF2B5EF4-FFF2-40B4-BE49-F238E27FC236}">
                <a16:creationId xmlns:a16="http://schemas.microsoft.com/office/drawing/2014/main" id="{7CCBCD09-BBB9-4A09-90FD-657513FE703C}"/>
              </a:ext>
            </a:extLst>
          </p:cNvPr>
          <p:cNvPicPr>
            <a:picLocks noChangeAspect="1"/>
          </p:cNvPicPr>
          <p:nvPr/>
        </p:nvPicPr>
        <p:blipFill>
          <a:blip r:embed="rId3"/>
          <a:stretch>
            <a:fillRect/>
          </a:stretch>
        </p:blipFill>
        <p:spPr>
          <a:xfrm>
            <a:off x="4465254" y="707746"/>
            <a:ext cx="4367050" cy="3286926"/>
          </a:xfrm>
          <a:prstGeom prst="rect">
            <a:avLst/>
          </a:prstGeom>
        </p:spPr>
      </p:pic>
      <p:pic>
        <p:nvPicPr>
          <p:cNvPr id="11" name="Image 10">
            <a:extLst>
              <a:ext uri="{FF2B5EF4-FFF2-40B4-BE49-F238E27FC236}">
                <a16:creationId xmlns:a16="http://schemas.microsoft.com/office/drawing/2014/main" id="{52FBD940-C8B8-4347-A48E-531B32D7EC0A}"/>
              </a:ext>
            </a:extLst>
          </p:cNvPr>
          <p:cNvPicPr>
            <a:picLocks noChangeAspect="1"/>
          </p:cNvPicPr>
          <p:nvPr/>
        </p:nvPicPr>
        <p:blipFill>
          <a:blip r:embed="rId4"/>
          <a:stretch>
            <a:fillRect/>
          </a:stretch>
        </p:blipFill>
        <p:spPr>
          <a:xfrm>
            <a:off x="8907276" y="859746"/>
            <a:ext cx="2982324" cy="2538673"/>
          </a:xfrm>
          <a:prstGeom prst="rect">
            <a:avLst/>
          </a:prstGeom>
        </p:spPr>
      </p:pic>
      <p:cxnSp>
        <p:nvCxnSpPr>
          <p:cNvPr id="15" name="Connecteur droit avec flèche 14">
            <a:extLst>
              <a:ext uri="{FF2B5EF4-FFF2-40B4-BE49-F238E27FC236}">
                <a16:creationId xmlns:a16="http://schemas.microsoft.com/office/drawing/2014/main" id="{C55C5F7F-AFFA-4003-BA88-2AA76C649E18}"/>
              </a:ext>
            </a:extLst>
          </p:cNvPr>
          <p:cNvCxnSpPr>
            <a:cxnSpLocks/>
          </p:cNvCxnSpPr>
          <p:nvPr/>
        </p:nvCxnSpPr>
        <p:spPr>
          <a:xfrm flipH="1" flipV="1">
            <a:off x="6600056" y="2196134"/>
            <a:ext cx="3003356" cy="1889288"/>
          </a:xfrm>
          <a:prstGeom prst="straightConnector1">
            <a:avLst/>
          </a:prstGeom>
          <a:ln w="57150">
            <a:solidFill>
              <a:srgbClr val="9AFE08"/>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EBA37223-C881-480F-AF02-9C376674C776}"/>
              </a:ext>
            </a:extLst>
          </p:cNvPr>
          <p:cNvCxnSpPr>
            <a:cxnSpLocks/>
          </p:cNvCxnSpPr>
          <p:nvPr/>
        </p:nvCxnSpPr>
        <p:spPr>
          <a:xfrm flipV="1">
            <a:off x="9603411" y="2636912"/>
            <a:ext cx="525037" cy="1448510"/>
          </a:xfrm>
          <a:prstGeom prst="straightConnector1">
            <a:avLst/>
          </a:prstGeom>
          <a:ln w="57150">
            <a:solidFill>
              <a:srgbClr val="9AFE08"/>
            </a:solidFill>
            <a:tailEnd type="triangle"/>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7F9F74C5-FADF-45A4-AE4F-47868C17D72E}"/>
              </a:ext>
            </a:extLst>
          </p:cNvPr>
          <p:cNvSpPr txBox="1"/>
          <p:nvPr/>
        </p:nvSpPr>
        <p:spPr>
          <a:xfrm>
            <a:off x="8938845" y="4085422"/>
            <a:ext cx="2448272" cy="369332"/>
          </a:xfrm>
          <a:prstGeom prst="rect">
            <a:avLst/>
          </a:prstGeom>
          <a:noFill/>
        </p:spPr>
        <p:txBody>
          <a:bodyPr wrap="square" rtlCol="0">
            <a:spAutoFit/>
          </a:bodyPr>
          <a:lstStyle/>
          <a:p>
            <a:r>
              <a:rPr lang="en-GB" dirty="0"/>
              <a:t>Input point</a:t>
            </a:r>
          </a:p>
        </p:txBody>
      </p:sp>
      <p:sp>
        <p:nvSpPr>
          <p:cNvPr id="28" name="ZoneTexte 27">
            <a:extLst>
              <a:ext uri="{FF2B5EF4-FFF2-40B4-BE49-F238E27FC236}">
                <a16:creationId xmlns:a16="http://schemas.microsoft.com/office/drawing/2014/main" id="{427B679B-6005-4C60-9E20-4F0ACE6934F4}"/>
              </a:ext>
            </a:extLst>
          </p:cNvPr>
          <p:cNvSpPr txBox="1"/>
          <p:nvPr/>
        </p:nvSpPr>
        <p:spPr>
          <a:xfrm>
            <a:off x="7155139" y="1011185"/>
            <a:ext cx="2448272" cy="369332"/>
          </a:xfrm>
          <a:prstGeom prst="rect">
            <a:avLst/>
          </a:prstGeom>
          <a:noFill/>
        </p:spPr>
        <p:txBody>
          <a:bodyPr wrap="square" rtlCol="0">
            <a:spAutoFit/>
          </a:bodyPr>
          <a:lstStyle/>
          <a:p>
            <a:r>
              <a:rPr lang="en-GB" dirty="0"/>
              <a:t>Output points</a:t>
            </a:r>
          </a:p>
        </p:txBody>
      </p:sp>
      <p:cxnSp>
        <p:nvCxnSpPr>
          <p:cNvPr id="29" name="Connecteur droit avec flèche 28">
            <a:extLst>
              <a:ext uri="{FF2B5EF4-FFF2-40B4-BE49-F238E27FC236}">
                <a16:creationId xmlns:a16="http://schemas.microsoft.com/office/drawing/2014/main" id="{8E9D4777-D654-466A-B8C5-9C01190F12B6}"/>
              </a:ext>
            </a:extLst>
          </p:cNvPr>
          <p:cNvCxnSpPr>
            <a:cxnSpLocks/>
          </p:cNvCxnSpPr>
          <p:nvPr/>
        </p:nvCxnSpPr>
        <p:spPr>
          <a:xfrm flipH="1">
            <a:off x="7155139" y="1424954"/>
            <a:ext cx="804036" cy="619336"/>
          </a:xfrm>
          <a:prstGeom prst="straightConnector1">
            <a:avLst/>
          </a:prstGeom>
          <a:ln w="571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86A9F4BD-F8BA-4C0E-978A-5E9A4E1A9BA0}"/>
              </a:ext>
            </a:extLst>
          </p:cNvPr>
          <p:cNvCxnSpPr>
            <a:cxnSpLocks/>
          </p:cNvCxnSpPr>
          <p:nvPr/>
        </p:nvCxnSpPr>
        <p:spPr>
          <a:xfrm flipH="1">
            <a:off x="7752184" y="1435702"/>
            <a:ext cx="206991" cy="834919"/>
          </a:xfrm>
          <a:prstGeom prst="straightConnector1">
            <a:avLst/>
          </a:prstGeom>
          <a:ln w="571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a:extLst>
              <a:ext uri="{FF2B5EF4-FFF2-40B4-BE49-F238E27FC236}">
                <a16:creationId xmlns:a16="http://schemas.microsoft.com/office/drawing/2014/main" id="{D2607657-5F97-4BF5-8C71-6DF6E8DE82BA}"/>
              </a:ext>
            </a:extLst>
          </p:cNvPr>
          <p:cNvCxnSpPr>
            <a:cxnSpLocks/>
          </p:cNvCxnSpPr>
          <p:nvPr/>
        </p:nvCxnSpPr>
        <p:spPr>
          <a:xfrm>
            <a:off x="7959175" y="1435702"/>
            <a:ext cx="584797" cy="1049210"/>
          </a:xfrm>
          <a:prstGeom prst="straightConnector1">
            <a:avLst/>
          </a:prstGeom>
          <a:ln w="571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ZoneTexte 38">
                <a:extLst>
                  <a:ext uri="{FF2B5EF4-FFF2-40B4-BE49-F238E27FC236}">
                    <a16:creationId xmlns:a16="http://schemas.microsoft.com/office/drawing/2014/main" id="{23B102B7-B70F-4A37-8E0B-0BF9DF46C2A6}"/>
                  </a:ext>
                </a:extLst>
              </p:cNvPr>
              <p:cNvSpPr txBox="1"/>
              <p:nvPr/>
            </p:nvSpPr>
            <p:spPr>
              <a:xfrm>
                <a:off x="2455309" y="3335981"/>
                <a:ext cx="1360181" cy="670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grow m:val="on"/>
                          <m:subHide m:val="on"/>
                          <m:supHide m:val="on"/>
                          <m:ctrlPr>
                            <a:rPr lang="en-GB" i="1" smtClean="0">
                              <a:latin typeface="Cambria Math" panose="02040503050406030204" pitchFamily="18" charset="0"/>
                            </a:rPr>
                          </m:ctrlPr>
                        </m:naryPr>
                        <m:sub/>
                        <m:sup/>
                        <m:e>
                          <m:acc>
                            <m:accPr>
                              <m:chr m:val="⃗"/>
                              <m:ctrlPr>
                                <a:rPr lang="en-GB" i="1">
                                  <a:latin typeface="Cambria Math" panose="02040503050406030204" pitchFamily="18" charset="0"/>
                                </a:rPr>
                              </m:ctrlPr>
                            </m:accPr>
                            <m:e>
                              <m:r>
                                <a:rPr lang="en-GB" i="1">
                                  <a:latin typeface="Cambria Math" panose="02040503050406030204" pitchFamily="18" charset="0"/>
                                </a:rPr>
                                <m:t>𝐹</m:t>
                              </m:r>
                            </m:e>
                          </m:acc>
                        </m:e>
                      </m:nary>
                      <m:r>
                        <a:rPr lang="en-GB" i="0">
                          <a:latin typeface="Cambria Math" panose="02040503050406030204" pitchFamily="18" charset="0"/>
                        </a:rPr>
                        <m:t>=</m:t>
                      </m:r>
                      <m:r>
                        <a:rPr lang="en-GB" i="1">
                          <a:latin typeface="Cambria Math" panose="02040503050406030204" pitchFamily="18" charset="0"/>
                        </a:rPr>
                        <m:t>𝑚</m:t>
                      </m:r>
                      <m:r>
                        <a:rPr lang="en-GB" i="0">
                          <a:latin typeface="Cambria Math" panose="02040503050406030204" pitchFamily="18" charset="0"/>
                        </a:rPr>
                        <m:t>⋅</m:t>
                      </m:r>
                      <m:acc>
                        <m:accPr>
                          <m:chr m:val="⃗"/>
                          <m:ctrlPr>
                            <a:rPr lang="en-GB" i="1">
                              <a:latin typeface="Cambria Math" panose="02040503050406030204" pitchFamily="18" charset="0"/>
                            </a:rPr>
                          </m:ctrlPr>
                        </m:accPr>
                        <m:e>
                          <m:r>
                            <a:rPr lang="en-GB" i="1">
                              <a:latin typeface="Cambria Math" panose="02040503050406030204" pitchFamily="18" charset="0"/>
                            </a:rPr>
                            <m:t>𝑎</m:t>
                          </m:r>
                        </m:e>
                      </m:acc>
                    </m:oMath>
                  </m:oMathPara>
                </a14:m>
                <a:endParaRPr lang="en-GB" dirty="0"/>
              </a:p>
            </p:txBody>
          </p:sp>
        </mc:Choice>
        <mc:Fallback xmlns="">
          <p:sp>
            <p:nvSpPr>
              <p:cNvPr id="39" name="ZoneTexte 38">
                <a:extLst>
                  <a:ext uri="{FF2B5EF4-FFF2-40B4-BE49-F238E27FC236}">
                    <a16:creationId xmlns:a16="http://schemas.microsoft.com/office/drawing/2014/main" id="{23B102B7-B70F-4A37-8E0B-0BF9DF46C2A6}"/>
                  </a:ext>
                </a:extLst>
              </p:cNvPr>
              <p:cNvSpPr txBox="1">
                <a:spLocks noRot="1" noChangeAspect="1" noMove="1" noResize="1" noEditPoints="1" noAdjustHandles="1" noChangeArrowheads="1" noChangeShapeType="1" noTextEdit="1"/>
              </p:cNvSpPr>
              <p:nvPr/>
            </p:nvSpPr>
            <p:spPr>
              <a:xfrm>
                <a:off x="2455309" y="3335981"/>
                <a:ext cx="1360181" cy="670761"/>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D918AC52-D83A-4EFB-A391-D8C050CD9A81}"/>
                  </a:ext>
                </a:extLst>
              </p:cNvPr>
              <p:cNvSpPr txBox="1"/>
              <p:nvPr/>
            </p:nvSpPr>
            <p:spPr>
              <a:xfrm>
                <a:off x="2455309" y="4074397"/>
                <a:ext cx="2287101" cy="3105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𝑚</m:t>
                      </m:r>
                      <m:r>
                        <a:rPr lang="en-GB" i="0">
                          <a:latin typeface="Cambria Math" panose="02040503050406030204" pitchFamily="18" charset="0"/>
                        </a:rPr>
                        <m:t>⋅</m:t>
                      </m:r>
                      <m:acc>
                        <m:accPr>
                          <m:chr m:val="⃗"/>
                          <m:ctrlPr>
                            <a:rPr lang="en-GB" i="1">
                              <a:latin typeface="Cambria Math" panose="02040503050406030204" pitchFamily="18" charset="0"/>
                            </a:rPr>
                          </m:ctrlPr>
                        </m:accPr>
                        <m:e>
                          <m:r>
                            <a:rPr lang="en-GB" i="1">
                              <a:latin typeface="Cambria Math" panose="02040503050406030204" pitchFamily="18" charset="0"/>
                            </a:rPr>
                            <m:t>𝑎</m:t>
                          </m:r>
                        </m:e>
                      </m:acc>
                      <m:r>
                        <a:rPr lang="en-GB" i="0">
                          <a:latin typeface="Cambria Math" panose="02040503050406030204" pitchFamily="18" charset="0"/>
                        </a:rPr>
                        <m:t>+</m:t>
                      </m:r>
                      <m:r>
                        <a:rPr lang="en-GB" i="1">
                          <a:latin typeface="Cambria Math" panose="02040503050406030204" pitchFamily="18" charset="0"/>
                        </a:rPr>
                        <m:t>𝑐</m:t>
                      </m:r>
                      <m:acc>
                        <m:accPr>
                          <m:chr m:val="⃗"/>
                          <m:ctrlPr>
                            <a:rPr lang="en-GB" i="1">
                              <a:latin typeface="Cambria Math" panose="02040503050406030204" pitchFamily="18" charset="0"/>
                            </a:rPr>
                          </m:ctrlPr>
                        </m:accPr>
                        <m:e>
                          <m:r>
                            <a:rPr lang="en-GB" i="1">
                              <a:latin typeface="Cambria Math" panose="02040503050406030204" pitchFamily="18" charset="0"/>
                            </a:rPr>
                            <m:t>𝑣</m:t>
                          </m:r>
                        </m:e>
                      </m:acc>
                      <m:r>
                        <a:rPr lang="en-GB" i="0">
                          <a:latin typeface="Cambria Math" panose="02040503050406030204" pitchFamily="18" charset="0"/>
                        </a:rPr>
                        <m:t>+</m:t>
                      </m:r>
                      <m:r>
                        <a:rPr lang="en-GB" i="1">
                          <a:latin typeface="Cambria Math" panose="02040503050406030204" pitchFamily="18" charset="0"/>
                        </a:rPr>
                        <m:t>𝑘</m:t>
                      </m:r>
                      <m:r>
                        <a:rPr lang="fr-FR" b="0" i="1" smtClean="0">
                          <a:latin typeface="Cambria Math" panose="02040503050406030204" pitchFamily="18" charset="0"/>
                        </a:rPr>
                        <m:t>𝑧</m:t>
                      </m:r>
                      <m:r>
                        <a:rPr lang="en-GB" i="0">
                          <a:latin typeface="Cambria Math" panose="02040503050406030204" pitchFamily="18" charset="0"/>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𝐹</m:t>
                              </m:r>
                            </m:e>
                          </m:acc>
                        </m:e>
                        <m:sub>
                          <m:r>
                            <a:rPr lang="en-GB" i="1">
                              <a:latin typeface="Cambria Math" panose="02040503050406030204" pitchFamily="18" charset="0"/>
                            </a:rPr>
                            <m:t>𝑒𝑥𝑡</m:t>
                          </m:r>
                        </m:sub>
                      </m:sSub>
                    </m:oMath>
                  </m:oMathPara>
                </a14:m>
                <a:endParaRPr lang="en-GB" dirty="0"/>
              </a:p>
            </p:txBody>
          </p:sp>
        </mc:Choice>
        <mc:Fallback xmlns="">
          <p:sp>
            <p:nvSpPr>
              <p:cNvPr id="41" name="ZoneTexte 40">
                <a:extLst>
                  <a:ext uri="{FF2B5EF4-FFF2-40B4-BE49-F238E27FC236}">
                    <a16:creationId xmlns:a16="http://schemas.microsoft.com/office/drawing/2014/main" id="{D918AC52-D83A-4EFB-A391-D8C050CD9A81}"/>
                  </a:ext>
                </a:extLst>
              </p:cNvPr>
              <p:cNvSpPr txBox="1">
                <a:spLocks noRot="1" noChangeAspect="1" noMove="1" noResize="1" noEditPoints="1" noAdjustHandles="1" noChangeArrowheads="1" noChangeShapeType="1" noTextEdit="1"/>
              </p:cNvSpPr>
              <p:nvPr/>
            </p:nvSpPr>
            <p:spPr>
              <a:xfrm>
                <a:off x="2455309" y="4074397"/>
                <a:ext cx="2287101" cy="310598"/>
              </a:xfrm>
              <a:prstGeom prst="rect">
                <a:avLst/>
              </a:prstGeom>
              <a:blipFill>
                <a:blip r:embed="rId6"/>
                <a:stretch>
                  <a:fillRect l="-1067" t="-41176" r="-4000" b="-156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ZoneTexte 41">
                <a:extLst>
                  <a:ext uri="{FF2B5EF4-FFF2-40B4-BE49-F238E27FC236}">
                    <a16:creationId xmlns:a16="http://schemas.microsoft.com/office/drawing/2014/main" id="{90A85841-5958-4CA9-B8D4-9031887085D8}"/>
                  </a:ext>
                </a:extLst>
              </p:cNvPr>
              <p:cNvSpPr txBox="1"/>
              <p:nvPr/>
            </p:nvSpPr>
            <p:spPr>
              <a:xfrm>
                <a:off x="2451367" y="4650686"/>
                <a:ext cx="3523272" cy="276999"/>
              </a:xfrm>
              <a:prstGeom prst="rect">
                <a:avLst/>
              </a:prstGeom>
              <a:noFill/>
            </p:spPr>
            <p:txBody>
              <a:bodyPr wrap="none" lIns="0" tIns="0" rIns="0" bIns="0" rtlCol="0">
                <a:spAutoFit/>
              </a:bodyPr>
              <a:lstStyle/>
              <a:p>
                <a14:m>
                  <m:oMath xmlns:m="http://schemas.openxmlformats.org/officeDocument/2006/math">
                    <m:d>
                      <m:dPr>
                        <m:begChr m:val="["/>
                        <m:endChr m:val="]"/>
                        <m:ctrlPr>
                          <a:rPr lang="en-GB" i="1" smtClean="0">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𝑀</m:t>
                        </m:r>
                      </m:e>
                    </m:d>
                    <m:r>
                      <a:rPr lang="en-GB" i="0">
                        <a:latin typeface="Cambria Math" panose="02040503050406030204" pitchFamily="18" charset="0"/>
                        <a:ea typeface="Cambria Math" panose="02040503050406030204" pitchFamily="18" charset="0"/>
                      </a:rPr>
                      <m:t>⋅</m:t>
                    </m:r>
                    <m:d>
                      <m:dPr>
                        <m:begChr m:val="["/>
                        <m:endChr m:val="]"/>
                        <m:ctrlPr>
                          <a:rPr lang="en-GB" i="1">
                            <a:latin typeface="Cambria Math" panose="02040503050406030204" pitchFamily="18" charset="0"/>
                            <a:ea typeface="Cambria Math" panose="02040503050406030204" pitchFamily="18" charset="0"/>
                          </a:rPr>
                        </m:ctrlPr>
                      </m:dPr>
                      <m:e>
                        <m:acc>
                          <m:accPr>
                            <m:chr m:val="̈"/>
                            <m:ctrlPr>
                              <a:rPr lang="en-GB" i="1" smtClean="0">
                                <a:latin typeface="Cambria Math" panose="02040503050406030204" pitchFamily="18" charset="0"/>
                                <a:ea typeface="Cambria Math" panose="02040503050406030204" pitchFamily="18" charset="0"/>
                              </a:rPr>
                            </m:ctrlPr>
                          </m:accPr>
                          <m:e>
                            <m:r>
                              <a:rPr lang="fr-FR" b="0" i="1" smtClean="0">
                                <a:latin typeface="Cambria Math" panose="02040503050406030204" pitchFamily="18" charset="0"/>
                                <a:ea typeface="Cambria Math" panose="02040503050406030204" pitchFamily="18" charset="0"/>
                              </a:rPr>
                              <m:t>𝑧</m:t>
                            </m:r>
                          </m:e>
                        </m:acc>
                      </m:e>
                    </m:d>
                    <m:r>
                      <a:rPr lang="en-GB" i="0">
                        <a:latin typeface="Cambria Math" panose="02040503050406030204" pitchFamily="18" charset="0"/>
                        <a:ea typeface="Cambria Math" panose="02040503050406030204" pitchFamily="18" charset="0"/>
                      </a:rPr>
                      <m:t>+</m:t>
                    </m:r>
                    <m:d>
                      <m:dPr>
                        <m:begChr m:val="["/>
                        <m:endChr m:val="]"/>
                        <m:ctrlPr>
                          <a:rPr lang="fr-FR" b="0" i="1" smtClean="0">
                            <a:latin typeface="Cambria Math" panose="02040503050406030204" pitchFamily="18" charset="0"/>
                            <a:ea typeface="Cambria Math" panose="02040503050406030204" pitchFamily="18" charset="0"/>
                          </a:rPr>
                        </m:ctrlPr>
                      </m:dPr>
                      <m:e>
                        <m:r>
                          <a:rPr lang="fr-FR" b="0" i="1" smtClean="0">
                            <a:latin typeface="Cambria Math" panose="02040503050406030204" pitchFamily="18" charset="0"/>
                            <a:ea typeface="Cambria Math" panose="02040503050406030204" pitchFamily="18" charset="0"/>
                          </a:rPr>
                          <m:t>𝐶</m:t>
                        </m:r>
                      </m:e>
                    </m:d>
                    <m:r>
                      <a:rPr lang="en-GB">
                        <a:latin typeface="Cambria Math" panose="02040503050406030204" pitchFamily="18" charset="0"/>
                        <a:ea typeface="Cambria Math" panose="02040503050406030204" pitchFamily="18" charset="0"/>
                      </a:rPr>
                      <m:t>⋅</m:t>
                    </m:r>
                    <m:d>
                      <m:dPr>
                        <m:begChr m:val="["/>
                        <m:endChr m:val="]"/>
                        <m:ctrlPr>
                          <a:rPr lang="en-GB" i="1">
                            <a:latin typeface="Cambria Math" panose="02040503050406030204" pitchFamily="18" charset="0"/>
                            <a:ea typeface="Cambria Math" panose="02040503050406030204" pitchFamily="18" charset="0"/>
                          </a:rPr>
                        </m:ctrlPr>
                      </m:dPr>
                      <m:e>
                        <m:acc>
                          <m:accPr>
                            <m:chr m:val="̇"/>
                            <m:ctrlPr>
                              <a:rPr lang="en-GB" i="1">
                                <a:latin typeface="Cambria Math" panose="02040503050406030204" pitchFamily="18" charset="0"/>
                                <a:ea typeface="Cambria Math" panose="02040503050406030204" pitchFamily="18" charset="0"/>
                              </a:rPr>
                            </m:ctrlPr>
                          </m:accPr>
                          <m:e>
                            <m:r>
                              <a:rPr lang="fr-FR" b="0" i="1" smtClean="0">
                                <a:latin typeface="Cambria Math" panose="02040503050406030204" pitchFamily="18" charset="0"/>
                                <a:ea typeface="Cambria Math" panose="02040503050406030204" pitchFamily="18" charset="0"/>
                              </a:rPr>
                              <m:t>𝑧</m:t>
                            </m:r>
                          </m:e>
                        </m:acc>
                      </m:e>
                    </m:d>
                  </m:oMath>
                </a14:m>
                <a:r>
                  <a:rPr lang="en-GB" dirty="0">
                    <a:latin typeface="Cambria Math" panose="02040503050406030204" pitchFamily="18" charset="0"/>
                    <a:ea typeface="Cambria Math" panose="02040503050406030204" pitchFamily="18" charset="0"/>
                  </a:rPr>
                  <a:t> </a:t>
                </a:r>
                <a14:m>
                  <m:oMath xmlns:m="http://schemas.openxmlformats.org/officeDocument/2006/math">
                    <m:r>
                      <a:rPr lang="en-GB">
                        <a:latin typeface="Cambria Math" panose="02040503050406030204" pitchFamily="18" charset="0"/>
                        <a:ea typeface="Cambria Math" panose="02040503050406030204" pitchFamily="18" charset="0"/>
                      </a:rPr>
                      <m:t>+</m:t>
                    </m:r>
                  </m:oMath>
                </a14:m>
                <a:r>
                  <a:rPr lang="en-GB" dirty="0">
                    <a:latin typeface="Cambria Math" panose="02040503050406030204" pitchFamily="18" charset="0"/>
                    <a:ea typeface="Cambria Math" panose="02040503050406030204" pitchFamily="18" charset="0"/>
                  </a:rPr>
                  <a:t> [</a:t>
                </a:r>
                <a:r>
                  <a:rPr lang="en-GB" i="1" dirty="0">
                    <a:latin typeface="Cambria Math" panose="02040503050406030204" pitchFamily="18" charset="0"/>
                    <a:ea typeface="Cambria Math" panose="02040503050406030204" pitchFamily="18" charset="0"/>
                  </a:rPr>
                  <a:t>K</a:t>
                </a:r>
                <a:r>
                  <a:rPr lang="en-GB" dirty="0">
                    <a:latin typeface="Cambria Math" panose="02040503050406030204" pitchFamily="18" charset="0"/>
                    <a:ea typeface="Cambria Math" panose="02040503050406030204" pitchFamily="18" charset="0"/>
                  </a:rPr>
                  <a:t>] </a:t>
                </a:r>
                <a14:m>
                  <m:oMath xmlns:m="http://schemas.openxmlformats.org/officeDocument/2006/math">
                    <m:r>
                      <a:rPr lang="en-GB">
                        <a:latin typeface="Cambria Math" panose="02040503050406030204" pitchFamily="18" charset="0"/>
                        <a:ea typeface="Cambria Math" panose="02040503050406030204" pitchFamily="18" charset="0"/>
                      </a:rPr>
                      <m:t>⋅</m:t>
                    </m:r>
                  </m:oMath>
                </a14:m>
                <a:r>
                  <a:rPr lang="en-GB" dirty="0">
                    <a:latin typeface="Cambria Math" panose="02040503050406030204" pitchFamily="18" charset="0"/>
                    <a:ea typeface="Cambria Math" panose="02040503050406030204" pitchFamily="18" charset="0"/>
                  </a:rPr>
                  <a:t>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rPr>
                        </m:ctrlPr>
                      </m:dPr>
                      <m:e>
                        <m:r>
                          <a:rPr lang="fr-FR" b="0" i="1" smtClean="0">
                            <a:latin typeface="Cambria Math" panose="02040503050406030204" pitchFamily="18" charset="0"/>
                            <a:ea typeface="Cambria Math" panose="02040503050406030204" pitchFamily="18" charset="0"/>
                          </a:rPr>
                          <m:t>𝑧</m:t>
                        </m:r>
                      </m:e>
                    </m:d>
                  </m:oMath>
                </a14:m>
                <a:r>
                  <a:rPr lang="en-GB" dirty="0">
                    <a:latin typeface="Cambria Math" panose="02040503050406030204" pitchFamily="18" charset="0"/>
                    <a:ea typeface="Cambria Math" panose="02040503050406030204" pitchFamily="18" charset="0"/>
                  </a:rPr>
                  <a:t> = [</a:t>
                </a:r>
                <a:r>
                  <a:rPr lang="en-GB" i="1" dirty="0">
                    <a:latin typeface="Cambria Math" panose="02040503050406030204" pitchFamily="18" charset="0"/>
                    <a:ea typeface="Cambria Math" panose="02040503050406030204" pitchFamily="18" charset="0"/>
                  </a:rPr>
                  <a:t>F </a:t>
                </a:r>
                <a:r>
                  <a:rPr lang="en-GB" dirty="0">
                    <a:latin typeface="Cambria Math" panose="02040503050406030204" pitchFamily="18" charset="0"/>
                    <a:ea typeface="Cambria Math" panose="02040503050406030204" pitchFamily="18" charset="0"/>
                  </a:rPr>
                  <a:t>]</a:t>
                </a:r>
              </a:p>
            </p:txBody>
          </p:sp>
        </mc:Choice>
        <mc:Fallback xmlns="">
          <p:sp>
            <p:nvSpPr>
              <p:cNvPr id="42" name="ZoneTexte 41">
                <a:extLst>
                  <a:ext uri="{FF2B5EF4-FFF2-40B4-BE49-F238E27FC236}">
                    <a16:creationId xmlns:a16="http://schemas.microsoft.com/office/drawing/2014/main" id="{90A85841-5958-4CA9-B8D4-9031887085D8}"/>
                  </a:ext>
                </a:extLst>
              </p:cNvPr>
              <p:cNvSpPr txBox="1">
                <a:spLocks noRot="1" noChangeAspect="1" noMove="1" noResize="1" noEditPoints="1" noAdjustHandles="1" noChangeArrowheads="1" noChangeShapeType="1" noTextEdit="1"/>
              </p:cNvSpPr>
              <p:nvPr/>
            </p:nvSpPr>
            <p:spPr>
              <a:xfrm>
                <a:off x="2451367" y="4650686"/>
                <a:ext cx="3523272" cy="276999"/>
              </a:xfrm>
              <a:prstGeom prst="rect">
                <a:avLst/>
              </a:prstGeom>
              <a:blipFill>
                <a:blip r:embed="rId7"/>
                <a:stretch>
                  <a:fillRect t="-31111" r="-1903" b="-48889"/>
                </a:stretch>
              </a:blipFill>
            </p:spPr>
            <p:txBody>
              <a:bodyPr/>
              <a:lstStyle/>
              <a:p>
                <a:r>
                  <a:rPr lang="en-GB">
                    <a:noFill/>
                  </a:rPr>
                  <a:t> </a:t>
                </a:r>
              </a:p>
            </p:txBody>
          </p:sp>
        </mc:Fallback>
      </mc:AlternateContent>
      <p:sp>
        <p:nvSpPr>
          <p:cNvPr id="43" name="ZoneTexte 42">
            <a:extLst>
              <a:ext uri="{FF2B5EF4-FFF2-40B4-BE49-F238E27FC236}">
                <a16:creationId xmlns:a16="http://schemas.microsoft.com/office/drawing/2014/main" id="{E90B2414-B73A-493C-8740-CEDA8D0C7921}"/>
              </a:ext>
            </a:extLst>
          </p:cNvPr>
          <p:cNvSpPr txBox="1"/>
          <p:nvPr/>
        </p:nvSpPr>
        <p:spPr>
          <a:xfrm>
            <a:off x="101088" y="3487252"/>
            <a:ext cx="2040669" cy="369332"/>
          </a:xfrm>
          <a:prstGeom prst="rect">
            <a:avLst/>
          </a:prstGeom>
          <a:noFill/>
        </p:spPr>
        <p:txBody>
          <a:bodyPr wrap="square" rtlCol="0">
            <a:spAutoFit/>
          </a:bodyPr>
          <a:lstStyle/>
          <a:p>
            <a:r>
              <a:rPr lang="en-GB" dirty="0"/>
              <a:t>General formula:</a:t>
            </a:r>
          </a:p>
        </p:txBody>
      </p:sp>
      <p:sp>
        <p:nvSpPr>
          <p:cNvPr id="44" name="ZoneTexte 43">
            <a:extLst>
              <a:ext uri="{FF2B5EF4-FFF2-40B4-BE49-F238E27FC236}">
                <a16:creationId xmlns:a16="http://schemas.microsoft.com/office/drawing/2014/main" id="{835969AC-FE1F-4847-90AC-61B63C73C6D4}"/>
              </a:ext>
            </a:extLst>
          </p:cNvPr>
          <p:cNvSpPr txBox="1"/>
          <p:nvPr/>
        </p:nvSpPr>
        <p:spPr>
          <a:xfrm>
            <a:off x="97146" y="4061487"/>
            <a:ext cx="1788367" cy="369332"/>
          </a:xfrm>
          <a:prstGeom prst="rect">
            <a:avLst/>
          </a:prstGeom>
          <a:noFill/>
        </p:spPr>
        <p:txBody>
          <a:bodyPr wrap="square" rtlCol="0">
            <a:spAutoFit/>
          </a:bodyPr>
          <a:lstStyle/>
          <a:p>
            <a:r>
              <a:rPr lang="en-GB" dirty="0"/>
              <a:t>For one point:</a:t>
            </a:r>
          </a:p>
        </p:txBody>
      </p:sp>
      <p:sp>
        <p:nvSpPr>
          <p:cNvPr id="45" name="ZoneTexte 44">
            <a:extLst>
              <a:ext uri="{FF2B5EF4-FFF2-40B4-BE49-F238E27FC236}">
                <a16:creationId xmlns:a16="http://schemas.microsoft.com/office/drawing/2014/main" id="{60F71198-D03B-4806-A094-7B29548FDF97}"/>
              </a:ext>
            </a:extLst>
          </p:cNvPr>
          <p:cNvSpPr txBox="1"/>
          <p:nvPr/>
        </p:nvSpPr>
        <p:spPr>
          <a:xfrm>
            <a:off x="97146" y="4622066"/>
            <a:ext cx="1584176" cy="369332"/>
          </a:xfrm>
          <a:prstGeom prst="rect">
            <a:avLst/>
          </a:prstGeom>
          <a:noFill/>
        </p:spPr>
        <p:txBody>
          <a:bodyPr wrap="square" rtlCol="0">
            <a:spAutoFit/>
          </a:bodyPr>
          <a:lstStyle/>
          <a:p>
            <a:r>
              <a:rPr lang="en-GB" dirty="0"/>
              <a:t>Matrix form:</a:t>
            </a:r>
          </a:p>
        </p:txBody>
      </p:sp>
      <p:sp>
        <p:nvSpPr>
          <p:cNvPr id="46" name="ZoneTexte 45">
            <a:extLst>
              <a:ext uri="{FF2B5EF4-FFF2-40B4-BE49-F238E27FC236}">
                <a16:creationId xmlns:a16="http://schemas.microsoft.com/office/drawing/2014/main" id="{57B78B3F-4CB8-4EF1-AE9D-003FF83B152B}"/>
              </a:ext>
            </a:extLst>
          </p:cNvPr>
          <p:cNvSpPr txBox="1"/>
          <p:nvPr/>
        </p:nvSpPr>
        <p:spPr>
          <a:xfrm>
            <a:off x="101088" y="5362082"/>
            <a:ext cx="2232248" cy="369332"/>
          </a:xfrm>
          <a:prstGeom prst="rect">
            <a:avLst/>
          </a:prstGeom>
          <a:noFill/>
        </p:spPr>
        <p:txBody>
          <a:bodyPr wrap="square" rtlCol="0">
            <a:spAutoFit/>
          </a:bodyPr>
          <a:lstStyle/>
          <a:p>
            <a:r>
              <a:rPr lang="en-GB" dirty="0"/>
              <a:t>Variable change:</a:t>
            </a:r>
          </a:p>
        </p:txBody>
      </p:sp>
      <mc:AlternateContent xmlns:mc="http://schemas.openxmlformats.org/markup-compatibility/2006" xmlns:a14="http://schemas.microsoft.com/office/drawing/2010/main">
        <mc:Choice Requires="a14">
          <p:sp>
            <p:nvSpPr>
              <p:cNvPr id="48" name="ZoneTexte 47">
                <a:extLst>
                  <a:ext uri="{FF2B5EF4-FFF2-40B4-BE49-F238E27FC236}">
                    <a16:creationId xmlns:a16="http://schemas.microsoft.com/office/drawing/2014/main" id="{E7859DC3-F768-4B51-B040-DEE6675B8C2E}"/>
                  </a:ext>
                </a:extLst>
              </p:cNvPr>
              <p:cNvSpPr txBox="1"/>
              <p:nvPr/>
            </p:nvSpPr>
            <p:spPr>
              <a:xfrm>
                <a:off x="2455309" y="5223583"/>
                <a:ext cx="79727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𝑥</m:t>
                          </m:r>
                        </m:e>
                        <m:sub>
                          <m:r>
                            <a:rPr lang="en-GB" i="0">
                              <a:latin typeface="Cambria Math" panose="02040503050406030204" pitchFamily="18" charset="0"/>
                            </a:rPr>
                            <m:t>1</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𝑧</m:t>
                          </m:r>
                        </m:e>
                        <m:sub>
                          <m:r>
                            <a:rPr lang="en-GB" i="0">
                              <a:latin typeface="Cambria Math" panose="02040503050406030204" pitchFamily="18" charset="0"/>
                            </a:rPr>
                            <m:t>1</m:t>
                          </m:r>
                        </m:sub>
                      </m:sSub>
                    </m:oMath>
                  </m:oMathPara>
                </a14:m>
                <a:endParaRPr lang="en-GB" dirty="0"/>
              </a:p>
            </p:txBody>
          </p:sp>
        </mc:Choice>
        <mc:Fallback xmlns="">
          <p:sp>
            <p:nvSpPr>
              <p:cNvPr id="48" name="ZoneTexte 47">
                <a:extLst>
                  <a:ext uri="{FF2B5EF4-FFF2-40B4-BE49-F238E27FC236}">
                    <a16:creationId xmlns:a16="http://schemas.microsoft.com/office/drawing/2014/main" id="{E7859DC3-F768-4B51-B040-DEE6675B8C2E}"/>
                  </a:ext>
                </a:extLst>
              </p:cNvPr>
              <p:cNvSpPr txBox="1">
                <a:spLocks noRot="1" noChangeAspect="1" noMove="1" noResize="1" noEditPoints="1" noAdjustHandles="1" noChangeArrowheads="1" noChangeShapeType="1" noTextEdit="1"/>
              </p:cNvSpPr>
              <p:nvPr/>
            </p:nvSpPr>
            <p:spPr>
              <a:xfrm>
                <a:off x="2455309" y="5223583"/>
                <a:ext cx="797270" cy="276999"/>
              </a:xfrm>
              <a:prstGeom prst="rect">
                <a:avLst/>
              </a:prstGeom>
              <a:blipFill>
                <a:blip r:embed="rId8"/>
                <a:stretch>
                  <a:fillRect l="-3053" r="-763"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ZoneTexte 48">
                <a:extLst>
                  <a:ext uri="{FF2B5EF4-FFF2-40B4-BE49-F238E27FC236}">
                    <a16:creationId xmlns:a16="http://schemas.microsoft.com/office/drawing/2014/main" id="{6FF9CDA3-5DE7-468D-B3CA-8106794CF7E9}"/>
                  </a:ext>
                </a:extLst>
              </p:cNvPr>
              <p:cNvSpPr txBox="1"/>
              <p:nvPr/>
            </p:nvSpPr>
            <p:spPr>
              <a:xfrm>
                <a:off x="2455309" y="5454415"/>
                <a:ext cx="80259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𝑥</m:t>
                          </m:r>
                        </m:e>
                        <m:sub>
                          <m:r>
                            <a:rPr lang="fr-FR" b="0" i="0" smtClean="0">
                              <a:latin typeface="Cambria Math" panose="02040503050406030204" pitchFamily="18" charset="0"/>
                            </a:rPr>
                            <m:t>2</m:t>
                          </m:r>
                        </m:sub>
                      </m:sSub>
                      <m:r>
                        <a:rPr lang="en-GB" i="0">
                          <a:latin typeface="Cambria Math" panose="02040503050406030204" pitchFamily="18" charset="0"/>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𝑧</m:t>
                              </m:r>
                            </m:e>
                          </m:acc>
                        </m:e>
                        <m:sub>
                          <m:r>
                            <a:rPr lang="en-GB">
                              <a:latin typeface="Cambria Math" panose="02040503050406030204" pitchFamily="18" charset="0"/>
                            </a:rPr>
                            <m:t>1</m:t>
                          </m:r>
                        </m:sub>
                      </m:sSub>
                    </m:oMath>
                  </m:oMathPara>
                </a14:m>
                <a:endParaRPr lang="en-GB" dirty="0"/>
              </a:p>
            </p:txBody>
          </p:sp>
        </mc:Choice>
        <mc:Fallback xmlns="">
          <p:sp>
            <p:nvSpPr>
              <p:cNvPr id="49" name="ZoneTexte 48">
                <a:extLst>
                  <a:ext uri="{FF2B5EF4-FFF2-40B4-BE49-F238E27FC236}">
                    <a16:creationId xmlns:a16="http://schemas.microsoft.com/office/drawing/2014/main" id="{6FF9CDA3-5DE7-468D-B3CA-8106794CF7E9}"/>
                  </a:ext>
                </a:extLst>
              </p:cNvPr>
              <p:cNvSpPr txBox="1">
                <a:spLocks noRot="1" noChangeAspect="1" noMove="1" noResize="1" noEditPoints="1" noAdjustHandles="1" noChangeArrowheads="1" noChangeShapeType="1" noTextEdit="1"/>
              </p:cNvSpPr>
              <p:nvPr/>
            </p:nvSpPr>
            <p:spPr>
              <a:xfrm>
                <a:off x="2455309" y="5454415"/>
                <a:ext cx="802591" cy="276999"/>
              </a:xfrm>
              <a:prstGeom prst="rect">
                <a:avLst/>
              </a:prstGeom>
              <a:blipFill>
                <a:blip r:embed="rId9"/>
                <a:stretch>
                  <a:fillRect l="-3053" t="-2222" r="-1527"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ZoneTexte 50">
                <a:extLst>
                  <a:ext uri="{FF2B5EF4-FFF2-40B4-BE49-F238E27FC236}">
                    <a16:creationId xmlns:a16="http://schemas.microsoft.com/office/drawing/2014/main" id="{AE744897-D6C6-4B60-B9DF-98E691EAEF3F}"/>
                  </a:ext>
                </a:extLst>
              </p:cNvPr>
              <p:cNvSpPr txBox="1"/>
              <p:nvPr/>
            </p:nvSpPr>
            <p:spPr>
              <a:xfrm>
                <a:off x="2436314" y="5683652"/>
                <a:ext cx="80791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𝑥</m:t>
                          </m:r>
                        </m:e>
                        <m:sub>
                          <m:r>
                            <a:rPr lang="fr-FR" b="0" i="0" smtClean="0">
                              <a:latin typeface="Cambria Math" panose="02040503050406030204" pitchFamily="18" charset="0"/>
                            </a:rPr>
                            <m:t>3</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𝑧</m:t>
                          </m:r>
                        </m:e>
                        <m:sub>
                          <m:r>
                            <a:rPr lang="fr-FR" b="0" i="0" smtClean="0">
                              <a:latin typeface="Cambria Math" panose="02040503050406030204" pitchFamily="18" charset="0"/>
                            </a:rPr>
                            <m:t>2</m:t>
                          </m:r>
                        </m:sub>
                      </m:sSub>
                    </m:oMath>
                  </m:oMathPara>
                </a14:m>
                <a:endParaRPr lang="en-GB" dirty="0"/>
              </a:p>
            </p:txBody>
          </p:sp>
        </mc:Choice>
        <mc:Fallback xmlns="">
          <p:sp>
            <p:nvSpPr>
              <p:cNvPr id="51" name="ZoneTexte 50">
                <a:extLst>
                  <a:ext uri="{FF2B5EF4-FFF2-40B4-BE49-F238E27FC236}">
                    <a16:creationId xmlns:a16="http://schemas.microsoft.com/office/drawing/2014/main" id="{AE744897-D6C6-4B60-B9DF-98E691EAEF3F}"/>
                  </a:ext>
                </a:extLst>
              </p:cNvPr>
              <p:cNvSpPr txBox="1">
                <a:spLocks noRot="1" noChangeAspect="1" noMove="1" noResize="1" noEditPoints="1" noAdjustHandles="1" noChangeArrowheads="1" noChangeShapeType="1" noTextEdit="1"/>
              </p:cNvSpPr>
              <p:nvPr/>
            </p:nvSpPr>
            <p:spPr>
              <a:xfrm>
                <a:off x="2436314" y="5683652"/>
                <a:ext cx="807913" cy="276999"/>
              </a:xfrm>
              <a:prstGeom prst="rect">
                <a:avLst/>
              </a:prstGeom>
              <a:blipFill>
                <a:blip r:embed="rId10"/>
                <a:stretch>
                  <a:fillRect l="-3030" r="-1515"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ZoneTexte 51">
                <a:extLst>
                  <a:ext uri="{FF2B5EF4-FFF2-40B4-BE49-F238E27FC236}">
                    <a16:creationId xmlns:a16="http://schemas.microsoft.com/office/drawing/2014/main" id="{15FA4D49-B278-40B6-84DF-732FE0CDD299}"/>
                  </a:ext>
                </a:extLst>
              </p:cNvPr>
              <p:cNvSpPr txBox="1"/>
              <p:nvPr/>
            </p:nvSpPr>
            <p:spPr>
              <a:xfrm>
                <a:off x="2436314" y="5914484"/>
                <a:ext cx="80791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𝑥</m:t>
                          </m:r>
                        </m:e>
                        <m:sub>
                          <m:r>
                            <a:rPr lang="fr-FR" b="0" i="0" smtClean="0">
                              <a:latin typeface="Cambria Math" panose="02040503050406030204" pitchFamily="18" charset="0"/>
                            </a:rPr>
                            <m:t>4</m:t>
                          </m:r>
                        </m:sub>
                      </m:sSub>
                      <m:r>
                        <a:rPr lang="en-GB" i="0">
                          <a:latin typeface="Cambria Math" panose="02040503050406030204" pitchFamily="18" charset="0"/>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rPr>
                                <m:t>𝑧</m:t>
                              </m:r>
                            </m:e>
                          </m:acc>
                        </m:e>
                        <m:sub>
                          <m:r>
                            <a:rPr lang="fr-FR" b="0" i="0" smtClean="0">
                              <a:latin typeface="Cambria Math" panose="02040503050406030204" pitchFamily="18" charset="0"/>
                            </a:rPr>
                            <m:t>2</m:t>
                          </m:r>
                        </m:sub>
                      </m:sSub>
                    </m:oMath>
                  </m:oMathPara>
                </a14:m>
                <a:endParaRPr lang="en-GB" dirty="0"/>
              </a:p>
            </p:txBody>
          </p:sp>
        </mc:Choice>
        <mc:Fallback xmlns="">
          <p:sp>
            <p:nvSpPr>
              <p:cNvPr id="52" name="ZoneTexte 51">
                <a:extLst>
                  <a:ext uri="{FF2B5EF4-FFF2-40B4-BE49-F238E27FC236}">
                    <a16:creationId xmlns:a16="http://schemas.microsoft.com/office/drawing/2014/main" id="{15FA4D49-B278-40B6-84DF-732FE0CDD299}"/>
                  </a:ext>
                </a:extLst>
              </p:cNvPr>
              <p:cNvSpPr txBox="1">
                <a:spLocks noRot="1" noChangeAspect="1" noMove="1" noResize="1" noEditPoints="1" noAdjustHandles="1" noChangeArrowheads="1" noChangeShapeType="1" noTextEdit="1"/>
              </p:cNvSpPr>
              <p:nvPr/>
            </p:nvSpPr>
            <p:spPr>
              <a:xfrm>
                <a:off x="2436314" y="5914484"/>
                <a:ext cx="807913" cy="276999"/>
              </a:xfrm>
              <a:prstGeom prst="rect">
                <a:avLst/>
              </a:prstGeom>
              <a:blipFill>
                <a:blip r:embed="rId11"/>
                <a:stretch>
                  <a:fillRect l="-3030" r="-1515" b="-17391"/>
                </a:stretch>
              </a:blipFill>
            </p:spPr>
            <p:txBody>
              <a:bodyPr/>
              <a:lstStyle/>
              <a:p>
                <a:r>
                  <a:rPr lang="en-GB">
                    <a:noFill/>
                  </a:rPr>
                  <a:t> </a:t>
                </a:r>
              </a:p>
            </p:txBody>
          </p:sp>
        </mc:Fallback>
      </mc:AlternateContent>
      <p:sp>
        <p:nvSpPr>
          <p:cNvPr id="53" name="Rectangle 52">
            <a:extLst>
              <a:ext uri="{FF2B5EF4-FFF2-40B4-BE49-F238E27FC236}">
                <a16:creationId xmlns:a16="http://schemas.microsoft.com/office/drawing/2014/main" id="{929F071D-B976-42CF-8F7E-8B418F166260}"/>
              </a:ext>
            </a:extLst>
          </p:cNvPr>
          <p:cNvSpPr/>
          <p:nvPr/>
        </p:nvSpPr>
        <p:spPr>
          <a:xfrm>
            <a:off x="3252579" y="5210706"/>
            <a:ext cx="1861407" cy="338554"/>
          </a:xfrm>
          <a:prstGeom prst="rect">
            <a:avLst/>
          </a:prstGeom>
        </p:spPr>
        <p:txBody>
          <a:bodyPr wrap="none">
            <a:spAutoFit/>
          </a:bodyPr>
          <a:lstStyle/>
          <a:p>
            <a:r>
              <a:rPr lang="en-GB" sz="1600" dirty="0">
                <a:latin typeface="Arial" panose="020B0604020202020204" pitchFamily="34" charset="0"/>
                <a:cs typeface="Arial" panose="020B0604020202020204" pitchFamily="34" charset="0"/>
              </a:rPr>
              <a:t>Position of Mass 1</a:t>
            </a:r>
          </a:p>
        </p:txBody>
      </p:sp>
      <p:sp>
        <p:nvSpPr>
          <p:cNvPr id="55" name="Rectangle 54">
            <a:extLst>
              <a:ext uri="{FF2B5EF4-FFF2-40B4-BE49-F238E27FC236}">
                <a16:creationId xmlns:a16="http://schemas.microsoft.com/office/drawing/2014/main" id="{FE93AAE2-991F-4248-B555-3D9D0846B8F6}"/>
              </a:ext>
            </a:extLst>
          </p:cNvPr>
          <p:cNvSpPr/>
          <p:nvPr/>
        </p:nvSpPr>
        <p:spPr>
          <a:xfrm>
            <a:off x="3242949" y="5683652"/>
            <a:ext cx="1861407" cy="338554"/>
          </a:xfrm>
          <a:prstGeom prst="rect">
            <a:avLst/>
          </a:prstGeom>
        </p:spPr>
        <p:txBody>
          <a:bodyPr wrap="none">
            <a:spAutoFit/>
          </a:bodyPr>
          <a:lstStyle/>
          <a:p>
            <a:r>
              <a:rPr lang="en-GB" sz="1600" dirty="0">
                <a:latin typeface="Arial" panose="020B0604020202020204" pitchFamily="34" charset="0"/>
                <a:cs typeface="Arial" panose="020B0604020202020204" pitchFamily="34" charset="0"/>
              </a:rPr>
              <a:t>Position of Mass 2</a:t>
            </a:r>
          </a:p>
        </p:txBody>
      </p:sp>
      <p:sp>
        <p:nvSpPr>
          <p:cNvPr id="56" name="Rectangle 55">
            <a:extLst>
              <a:ext uri="{FF2B5EF4-FFF2-40B4-BE49-F238E27FC236}">
                <a16:creationId xmlns:a16="http://schemas.microsoft.com/office/drawing/2014/main" id="{7EC6D467-1D26-4A16-B401-6B1430D55FF3}"/>
              </a:ext>
            </a:extLst>
          </p:cNvPr>
          <p:cNvSpPr/>
          <p:nvPr/>
        </p:nvSpPr>
        <p:spPr>
          <a:xfrm>
            <a:off x="3252579" y="5446721"/>
            <a:ext cx="1838837" cy="338554"/>
          </a:xfrm>
          <a:prstGeom prst="rect">
            <a:avLst/>
          </a:prstGeom>
        </p:spPr>
        <p:txBody>
          <a:bodyPr wrap="none">
            <a:spAutoFit/>
          </a:bodyPr>
          <a:lstStyle/>
          <a:p>
            <a:r>
              <a:rPr lang="en-GB" sz="1600" dirty="0">
                <a:latin typeface="Arial" panose="020B0604020202020204" pitchFamily="34" charset="0"/>
                <a:cs typeface="Arial" panose="020B0604020202020204" pitchFamily="34" charset="0"/>
              </a:rPr>
              <a:t>Velocity of Mass 1</a:t>
            </a:r>
          </a:p>
        </p:txBody>
      </p:sp>
      <p:sp>
        <p:nvSpPr>
          <p:cNvPr id="57" name="Rectangle 56">
            <a:extLst>
              <a:ext uri="{FF2B5EF4-FFF2-40B4-BE49-F238E27FC236}">
                <a16:creationId xmlns:a16="http://schemas.microsoft.com/office/drawing/2014/main" id="{EAA0D0B0-1807-4CA2-8ECD-7F36642AFB46}"/>
              </a:ext>
            </a:extLst>
          </p:cNvPr>
          <p:cNvSpPr/>
          <p:nvPr/>
        </p:nvSpPr>
        <p:spPr>
          <a:xfrm>
            <a:off x="3252579" y="5914484"/>
            <a:ext cx="1838837" cy="338554"/>
          </a:xfrm>
          <a:prstGeom prst="rect">
            <a:avLst/>
          </a:prstGeom>
        </p:spPr>
        <p:txBody>
          <a:bodyPr wrap="none">
            <a:spAutoFit/>
          </a:bodyPr>
          <a:lstStyle/>
          <a:p>
            <a:r>
              <a:rPr lang="en-GB" sz="1600" dirty="0">
                <a:latin typeface="Arial" panose="020B0604020202020204" pitchFamily="34" charset="0"/>
                <a:cs typeface="Arial" panose="020B0604020202020204" pitchFamily="34" charset="0"/>
              </a:rPr>
              <a:t>Velocity of Mass 2</a:t>
            </a:r>
          </a:p>
        </p:txBody>
      </p:sp>
      <p:sp>
        <p:nvSpPr>
          <p:cNvPr id="58" name="ZoneTexte 57">
            <a:extLst>
              <a:ext uri="{FF2B5EF4-FFF2-40B4-BE49-F238E27FC236}">
                <a16:creationId xmlns:a16="http://schemas.microsoft.com/office/drawing/2014/main" id="{E3DDBF7B-B33D-4547-9EAD-6EA7456DCEB5}"/>
              </a:ext>
            </a:extLst>
          </p:cNvPr>
          <p:cNvSpPr txBox="1"/>
          <p:nvPr/>
        </p:nvSpPr>
        <p:spPr>
          <a:xfrm>
            <a:off x="3431704" y="6095089"/>
            <a:ext cx="936104" cy="369332"/>
          </a:xfrm>
          <a:prstGeom prst="rect">
            <a:avLst/>
          </a:prstGeom>
          <a:noFill/>
        </p:spPr>
        <p:txBody>
          <a:bodyPr wrap="square" rtlCol="0">
            <a:spAutoFit/>
          </a:bodyPr>
          <a:lstStyle/>
          <a:p>
            <a:r>
              <a:rPr lang="en-GB" dirty="0"/>
              <a:t>…</a:t>
            </a:r>
          </a:p>
        </p:txBody>
      </p:sp>
      <p:sp>
        <p:nvSpPr>
          <p:cNvPr id="59" name="Flèche : droite 58">
            <a:extLst>
              <a:ext uri="{FF2B5EF4-FFF2-40B4-BE49-F238E27FC236}">
                <a16:creationId xmlns:a16="http://schemas.microsoft.com/office/drawing/2014/main" id="{FA41B114-B751-47E4-96F1-C5298DC1103C}"/>
              </a:ext>
            </a:extLst>
          </p:cNvPr>
          <p:cNvSpPr/>
          <p:nvPr/>
        </p:nvSpPr>
        <p:spPr>
          <a:xfrm>
            <a:off x="5334927" y="5514374"/>
            <a:ext cx="576064" cy="400110"/>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61" name="ZoneTexte 60">
                <a:extLst>
                  <a:ext uri="{FF2B5EF4-FFF2-40B4-BE49-F238E27FC236}">
                    <a16:creationId xmlns:a16="http://schemas.microsoft.com/office/drawing/2014/main" id="{ADCBFFA5-13CC-4981-A791-C2AC293A0C13}"/>
                  </a:ext>
                </a:extLst>
              </p:cNvPr>
              <p:cNvSpPr txBox="1"/>
              <p:nvPr/>
            </p:nvSpPr>
            <p:spPr>
              <a:xfrm>
                <a:off x="6154502" y="5392141"/>
                <a:ext cx="24920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rPr>
                          </m:ctrlPr>
                        </m:dPr>
                        <m:e>
                          <m:acc>
                            <m:accPr>
                              <m:chr m:val="̇"/>
                              <m:ctrlPr>
                                <a:rPr lang="en-GB" i="1">
                                  <a:latin typeface="Cambria Math" panose="02040503050406030204" pitchFamily="18" charset="0"/>
                                </a:rPr>
                              </m:ctrlPr>
                            </m:accPr>
                            <m:e>
                              <m:r>
                                <a:rPr lang="en-GB" i="1">
                                  <a:latin typeface="Cambria Math" panose="02040503050406030204" pitchFamily="18" charset="0"/>
                                </a:rPr>
                                <m:t>𝑥</m:t>
                              </m:r>
                            </m:e>
                          </m:acc>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𝐴</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𝑥</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𝐵</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𝑢</m:t>
                          </m:r>
                        </m:e>
                      </m:d>
                    </m:oMath>
                  </m:oMathPara>
                </a14:m>
                <a:endParaRPr lang="en-GB" dirty="0"/>
              </a:p>
            </p:txBody>
          </p:sp>
        </mc:Choice>
        <mc:Fallback xmlns="">
          <p:sp>
            <p:nvSpPr>
              <p:cNvPr id="61" name="ZoneTexte 60">
                <a:extLst>
                  <a:ext uri="{FF2B5EF4-FFF2-40B4-BE49-F238E27FC236}">
                    <a16:creationId xmlns:a16="http://schemas.microsoft.com/office/drawing/2014/main" id="{ADCBFFA5-13CC-4981-A791-C2AC293A0C13}"/>
                  </a:ext>
                </a:extLst>
              </p:cNvPr>
              <p:cNvSpPr txBox="1">
                <a:spLocks noRot="1" noChangeAspect="1" noMove="1" noResize="1" noEditPoints="1" noAdjustHandles="1" noChangeArrowheads="1" noChangeShapeType="1" noTextEdit="1"/>
              </p:cNvSpPr>
              <p:nvPr/>
            </p:nvSpPr>
            <p:spPr>
              <a:xfrm>
                <a:off x="6154502" y="5392141"/>
                <a:ext cx="2492092" cy="276999"/>
              </a:xfrm>
              <a:prstGeom prst="rect">
                <a:avLst/>
              </a:prstGeom>
              <a:blipFill>
                <a:blip r:embed="rId12"/>
                <a:stretch>
                  <a:fillRect t="-2222" b="-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2" name="ZoneTexte 61">
                <a:extLst>
                  <a:ext uri="{FF2B5EF4-FFF2-40B4-BE49-F238E27FC236}">
                    <a16:creationId xmlns:a16="http://schemas.microsoft.com/office/drawing/2014/main" id="{D90BF9C8-2F6C-4DBB-ABCD-10898670A320}"/>
                  </a:ext>
                </a:extLst>
              </p:cNvPr>
              <p:cNvSpPr txBox="1"/>
              <p:nvPr/>
            </p:nvSpPr>
            <p:spPr>
              <a:xfrm>
                <a:off x="6148602" y="5810119"/>
                <a:ext cx="250389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rPr>
                          </m:ctrlPr>
                        </m:dPr>
                        <m:e>
                          <m:r>
                            <a:rPr lang="fr-FR" b="0" i="1" smtClean="0">
                              <a:latin typeface="Cambria Math" panose="02040503050406030204" pitchFamily="18" charset="0"/>
                            </a:rPr>
                            <m:t>𝑦</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fr-FR" b="0" i="1" smtClean="0">
                              <a:latin typeface="Cambria Math" panose="02040503050406030204" pitchFamily="18" charset="0"/>
                            </a:rPr>
                            <m:t>𝐶</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𝑥</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fr-FR" b="0" i="1" smtClean="0">
                              <a:latin typeface="Cambria Math" panose="02040503050406030204" pitchFamily="18" charset="0"/>
                            </a:rPr>
                            <m:t>𝐷</m:t>
                          </m:r>
                        </m:e>
                      </m:d>
                      <m:r>
                        <a:rPr lang="en-GB" i="0">
                          <a:latin typeface="Cambria Math" panose="02040503050406030204" pitchFamily="18" charset="0"/>
                        </a:rPr>
                        <m:t>⋅</m:t>
                      </m:r>
                      <m:d>
                        <m:dPr>
                          <m:begChr m:val="["/>
                          <m:endChr m:val="]"/>
                          <m:ctrlPr>
                            <a:rPr lang="en-GB" i="1">
                              <a:latin typeface="Cambria Math" panose="02040503050406030204" pitchFamily="18" charset="0"/>
                            </a:rPr>
                          </m:ctrlPr>
                        </m:dPr>
                        <m:e>
                          <m:r>
                            <a:rPr lang="en-GB" i="1">
                              <a:latin typeface="Cambria Math" panose="02040503050406030204" pitchFamily="18" charset="0"/>
                            </a:rPr>
                            <m:t>𝑢</m:t>
                          </m:r>
                        </m:e>
                      </m:d>
                    </m:oMath>
                  </m:oMathPara>
                </a14:m>
                <a:endParaRPr lang="en-GB" dirty="0"/>
              </a:p>
            </p:txBody>
          </p:sp>
        </mc:Choice>
        <mc:Fallback xmlns="">
          <p:sp>
            <p:nvSpPr>
              <p:cNvPr id="62" name="ZoneTexte 61">
                <a:extLst>
                  <a:ext uri="{FF2B5EF4-FFF2-40B4-BE49-F238E27FC236}">
                    <a16:creationId xmlns:a16="http://schemas.microsoft.com/office/drawing/2014/main" id="{D90BF9C8-2F6C-4DBB-ABCD-10898670A320}"/>
                  </a:ext>
                </a:extLst>
              </p:cNvPr>
              <p:cNvSpPr txBox="1">
                <a:spLocks noRot="1" noChangeAspect="1" noMove="1" noResize="1" noEditPoints="1" noAdjustHandles="1" noChangeArrowheads="1" noChangeShapeType="1" noTextEdit="1"/>
              </p:cNvSpPr>
              <p:nvPr/>
            </p:nvSpPr>
            <p:spPr>
              <a:xfrm>
                <a:off x="6148602" y="5810119"/>
                <a:ext cx="2503891" cy="276999"/>
              </a:xfrm>
              <a:prstGeom prst="rect">
                <a:avLst/>
              </a:prstGeom>
              <a:blipFill>
                <a:blip r:embed="rId13"/>
                <a:stretch>
                  <a:fillRect b="-26087"/>
                </a:stretch>
              </a:blipFill>
            </p:spPr>
            <p:txBody>
              <a:bodyPr/>
              <a:lstStyle/>
              <a:p>
                <a:r>
                  <a:rPr lang="en-GB">
                    <a:noFill/>
                  </a:rPr>
                  <a:t> </a:t>
                </a:r>
              </a:p>
            </p:txBody>
          </p:sp>
        </mc:Fallback>
      </mc:AlternateContent>
      <p:sp>
        <p:nvSpPr>
          <p:cNvPr id="67" name="Rectangle 66">
            <a:extLst>
              <a:ext uri="{FF2B5EF4-FFF2-40B4-BE49-F238E27FC236}">
                <a16:creationId xmlns:a16="http://schemas.microsoft.com/office/drawing/2014/main" id="{E607011C-8DEE-44C3-9948-4C7731BC4CA5}"/>
              </a:ext>
            </a:extLst>
          </p:cNvPr>
          <p:cNvSpPr/>
          <p:nvPr/>
        </p:nvSpPr>
        <p:spPr>
          <a:xfrm>
            <a:off x="8703577" y="5352126"/>
            <a:ext cx="3386048" cy="800219"/>
          </a:xfrm>
          <a:prstGeom prst="rect">
            <a:avLst/>
          </a:prstGeom>
        </p:spPr>
        <p:txBody>
          <a:bodyPr wrap="square">
            <a:spAutoFit/>
          </a:bodyPr>
          <a:lstStyle/>
          <a:p>
            <a:r>
              <a:rPr lang="en-GB" dirty="0"/>
              <a:t> </a:t>
            </a:r>
            <a:r>
              <a:rPr lang="en-GB" sz="1400" dirty="0"/>
              <a:t>x, u and y represent the states, inputs and outputs respectively, while A, B, C and D are the state-space matrices.</a:t>
            </a:r>
          </a:p>
        </p:txBody>
      </p:sp>
      <p:pic>
        <p:nvPicPr>
          <p:cNvPr id="37" name="Image 36">
            <a:extLst>
              <a:ext uri="{FF2B5EF4-FFF2-40B4-BE49-F238E27FC236}">
                <a16:creationId xmlns:a16="http://schemas.microsoft.com/office/drawing/2014/main" id="{F46D40FB-A089-4C23-B564-63F977B1C800}"/>
              </a:ext>
            </a:extLst>
          </p:cNvPr>
          <p:cNvPicPr>
            <a:picLocks noChangeAspect="1"/>
          </p:cNvPicPr>
          <p:nvPr/>
        </p:nvPicPr>
        <p:blipFill>
          <a:blip r:embed="rId14"/>
          <a:stretch>
            <a:fillRect/>
          </a:stretch>
        </p:blipFill>
        <p:spPr>
          <a:xfrm>
            <a:off x="6395865" y="4005420"/>
            <a:ext cx="1417538" cy="1128710"/>
          </a:xfrm>
          <a:prstGeom prst="rect">
            <a:avLst/>
          </a:prstGeom>
        </p:spPr>
      </p:pic>
    </p:spTree>
    <p:extLst>
      <p:ext uri="{BB962C8B-B14F-4D97-AF65-F5344CB8AC3E}">
        <p14:creationId xmlns:p14="http://schemas.microsoft.com/office/powerpoint/2010/main" val="961594232"/>
      </p:ext>
    </p:extLst>
  </p:cSld>
  <p:clrMapOvr>
    <a:masterClrMapping/>
  </p:clrMapOvr>
</p:sld>
</file>

<file path=ppt/theme/theme1.xml><?xml version="1.0" encoding="utf-8"?>
<a:theme xmlns:a="http://schemas.openxmlformats.org/drawingml/2006/main" name="Reunion 27 Avri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5" id="{E074ECB9-020E-4D20-A477-E2AC00260BA9}" vid="{B1DFA23E-29DC-4ED1-8E73-A914095A7672}"/>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Reunion 27 Avril.potx</Template>
  <TotalTime>26323</TotalTime>
  <Words>491</Words>
  <Application>Microsoft Office PowerPoint</Application>
  <PresentationFormat>Grand écran</PresentationFormat>
  <Paragraphs>131</Paragraphs>
  <Slides>14</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14</vt:i4>
      </vt:variant>
    </vt:vector>
  </HeadingPairs>
  <TitlesOfParts>
    <vt:vector size="21" baseType="lpstr">
      <vt:lpstr>Arial</vt:lpstr>
      <vt:lpstr>Calibri</vt:lpstr>
      <vt:lpstr>Calibri</vt:lpstr>
      <vt:lpstr>Cambria Math</vt:lpstr>
      <vt:lpstr>Courier New</vt:lpstr>
      <vt:lpstr>Times New Roman</vt:lpstr>
      <vt:lpstr>Reunion 27 Avril</vt:lpstr>
      <vt:lpstr>Modelling process for vibrations estimation of the MDI B. Aimard, G. Balik, L. Brunetti, J.P. Baud, A. Dominjon,  S. Grabon,  G. Lamanna,  E. Montbarbon, F. Poirier L   </vt:lpstr>
      <vt:lpstr>MDI Work packages</vt:lpstr>
      <vt:lpstr>Presentation overview</vt:lpstr>
      <vt:lpstr>Goal</vt:lpstr>
      <vt:lpstr>Current situation</vt:lpstr>
      <vt:lpstr>Overview of the process</vt:lpstr>
      <vt:lpstr>1 : Modelling</vt:lpstr>
      <vt:lpstr>Modal analysis</vt:lpstr>
      <vt:lpstr>State space model</vt:lpstr>
      <vt:lpstr>State space model’s treatment</vt:lpstr>
      <vt:lpstr>First results</vt:lpstr>
      <vt:lpstr>Conclusion</vt:lpstr>
      <vt:lpstr>Perspectives</vt:lpstr>
      <vt:lpstr>Thank you  for your attention!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 Sous-titre de la présentation Jeudi 17 mars 2016</dc:title>
  <dc:creator>mievre</dc:creator>
  <cp:lastModifiedBy>Stanislas GRABON</cp:lastModifiedBy>
  <cp:revision>613</cp:revision>
  <cp:lastPrinted>2019-03-11T11:49:54Z</cp:lastPrinted>
  <dcterms:created xsi:type="dcterms:W3CDTF">2016-03-30T13:11:02Z</dcterms:created>
  <dcterms:modified xsi:type="dcterms:W3CDTF">2022-06-02T06:42:26Z</dcterms:modified>
</cp:coreProperties>
</file>