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37"/>
  </p:notesMasterIdLst>
  <p:handoutMasterIdLst>
    <p:handoutMasterId r:id="rId38"/>
  </p:handoutMasterIdLst>
  <p:sldIdLst>
    <p:sldId id="263" r:id="rId4"/>
    <p:sldId id="258" r:id="rId5"/>
    <p:sldId id="416" r:id="rId6"/>
    <p:sldId id="425" r:id="rId7"/>
    <p:sldId id="434" r:id="rId8"/>
    <p:sldId id="456" r:id="rId9"/>
    <p:sldId id="464" r:id="rId10"/>
    <p:sldId id="465" r:id="rId11"/>
    <p:sldId id="448" r:id="rId12"/>
    <p:sldId id="457" r:id="rId13"/>
    <p:sldId id="459" r:id="rId14"/>
    <p:sldId id="481" r:id="rId15"/>
    <p:sldId id="460" r:id="rId16"/>
    <p:sldId id="482" r:id="rId17"/>
    <p:sldId id="461" r:id="rId18"/>
    <p:sldId id="458" r:id="rId19"/>
    <p:sldId id="452" r:id="rId20"/>
    <p:sldId id="473" r:id="rId21"/>
    <p:sldId id="474" r:id="rId22"/>
    <p:sldId id="476" r:id="rId23"/>
    <p:sldId id="477" r:id="rId24"/>
    <p:sldId id="478" r:id="rId25"/>
    <p:sldId id="479" r:id="rId26"/>
    <p:sldId id="475" r:id="rId27"/>
    <p:sldId id="455" r:id="rId28"/>
    <p:sldId id="472" r:id="rId29"/>
    <p:sldId id="421" r:id="rId30"/>
    <p:sldId id="468" r:id="rId31"/>
    <p:sldId id="480" r:id="rId32"/>
    <p:sldId id="469" r:id="rId33"/>
    <p:sldId id="471" r:id="rId34"/>
    <p:sldId id="470" r:id="rId35"/>
    <p:sldId id="420" r:id="rId36"/>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63"/>
            <p14:sldId id="258"/>
            <p14:sldId id="416"/>
            <p14:sldId id="425"/>
            <p14:sldId id="434"/>
            <p14:sldId id="456"/>
            <p14:sldId id="464"/>
            <p14:sldId id="465"/>
            <p14:sldId id="448"/>
            <p14:sldId id="457"/>
            <p14:sldId id="459"/>
            <p14:sldId id="481"/>
            <p14:sldId id="460"/>
            <p14:sldId id="482"/>
            <p14:sldId id="461"/>
            <p14:sldId id="458"/>
            <p14:sldId id="452"/>
            <p14:sldId id="473"/>
            <p14:sldId id="474"/>
            <p14:sldId id="476"/>
            <p14:sldId id="477"/>
            <p14:sldId id="478"/>
            <p14:sldId id="479"/>
            <p14:sldId id="475"/>
            <p14:sldId id="455"/>
            <p14:sldId id="472"/>
            <p14:sldId id="421"/>
            <p14:sldId id="468"/>
            <p14:sldId id="480"/>
            <p14:sldId id="469"/>
            <p14:sldId id="471"/>
            <p14:sldId id="470"/>
            <p14:sldId id="42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rena Vega Cid" initials="LV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BD5"/>
    <a:srgbClr val="70AD47"/>
    <a:srgbClr val="ED7D31"/>
    <a:srgbClr val="DCDDF8"/>
    <a:srgbClr val="FAFFD5"/>
    <a:srgbClr val="F2FF8F"/>
    <a:srgbClr val="FCECE8"/>
    <a:srgbClr val="FFFFFF"/>
    <a:srgbClr val="FFEEDD"/>
    <a:srgbClr val="EDC8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50" autoAdjust="0"/>
    <p:restoredTop sz="82157" autoAdjust="0"/>
  </p:normalViewPr>
  <p:slideViewPr>
    <p:cSldViewPr snapToGrid="0">
      <p:cViewPr varScale="1">
        <p:scale>
          <a:sx n="79" d="100"/>
          <a:sy n="79" d="100"/>
        </p:scale>
        <p:origin x="1326" y="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100" d="100"/>
          <a:sy n="100" d="100"/>
        </p:scale>
        <p:origin x="1962"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spPr>
            <a:ln w="19050" cap="rnd">
              <a:noFill/>
              <a:round/>
            </a:ln>
            <a:effectLst/>
          </c:spPr>
          <c:marker>
            <c:symbol val="circle"/>
            <c:size val="5"/>
            <c:spPr>
              <a:solidFill>
                <a:srgbClr val="ED7D31"/>
              </a:solidFill>
              <a:ln w="9525">
                <a:solidFill>
                  <a:srgbClr val="ED7D31"/>
                </a:solidFill>
              </a:ln>
              <a:effectLst/>
            </c:spPr>
          </c:marker>
          <c:xVal>
            <c:numRef>
              <c:f>Sheet1!$B$6:$Q$6</c:f>
              <c:numCache>
                <c:formatCode>General</c:formatCode>
                <c:ptCount val="16"/>
                <c:pt idx="0">
                  <c:v>9.31</c:v>
                </c:pt>
                <c:pt idx="1">
                  <c:v>9.31</c:v>
                </c:pt>
                <c:pt idx="2">
                  <c:v>9.31</c:v>
                </c:pt>
                <c:pt idx="3">
                  <c:v>9.36</c:v>
                </c:pt>
                <c:pt idx="4">
                  <c:v>9.36</c:v>
                </c:pt>
                <c:pt idx="5">
                  <c:v>9.4</c:v>
                </c:pt>
                <c:pt idx="6">
                  <c:v>9.3800000000000008</c:v>
                </c:pt>
                <c:pt idx="7">
                  <c:v>9.41</c:v>
                </c:pt>
                <c:pt idx="8">
                  <c:v>9.3700000000000028</c:v>
                </c:pt>
                <c:pt idx="9">
                  <c:v>9.41</c:v>
                </c:pt>
                <c:pt idx="10">
                  <c:v>9.3800000000000008</c:v>
                </c:pt>
                <c:pt idx="11">
                  <c:v>9.3579000000000008</c:v>
                </c:pt>
                <c:pt idx="12">
                  <c:v>9.35</c:v>
                </c:pt>
                <c:pt idx="13">
                  <c:v>9.3602000000000007</c:v>
                </c:pt>
                <c:pt idx="14">
                  <c:v>9.34</c:v>
                </c:pt>
                <c:pt idx="15">
                  <c:v>9.35</c:v>
                </c:pt>
              </c:numCache>
            </c:numRef>
          </c:xVal>
          <c:yVal>
            <c:numRef>
              <c:f>Sheet1!$B$7:$Q$7</c:f>
              <c:numCache>
                <c:formatCode>General</c:formatCode>
                <c:ptCount val="16"/>
                <c:pt idx="0">
                  <c:v>55.58</c:v>
                </c:pt>
                <c:pt idx="1">
                  <c:v>51.73</c:v>
                </c:pt>
                <c:pt idx="2">
                  <c:v>51.08</c:v>
                </c:pt>
                <c:pt idx="3">
                  <c:v>49.31</c:v>
                </c:pt>
                <c:pt idx="4">
                  <c:v>48.04</c:v>
                </c:pt>
                <c:pt idx="5">
                  <c:v>47.75</c:v>
                </c:pt>
                <c:pt idx="6">
                  <c:v>48.98</c:v>
                </c:pt>
                <c:pt idx="7">
                  <c:v>46.99</c:v>
                </c:pt>
                <c:pt idx="8">
                  <c:v>55.44</c:v>
                </c:pt>
                <c:pt idx="9">
                  <c:v>50.86</c:v>
                </c:pt>
                <c:pt idx="10">
                  <c:v>49.56</c:v>
                </c:pt>
                <c:pt idx="11">
                  <c:v>49.33</c:v>
                </c:pt>
                <c:pt idx="12">
                  <c:v>48.57</c:v>
                </c:pt>
                <c:pt idx="13">
                  <c:v>51.54</c:v>
                </c:pt>
                <c:pt idx="14">
                  <c:v>56.8</c:v>
                </c:pt>
                <c:pt idx="15">
                  <c:v>48.01</c:v>
                </c:pt>
              </c:numCache>
            </c:numRef>
          </c:yVal>
          <c:smooth val="0"/>
          <c:extLst>
            <c:ext xmlns:c16="http://schemas.microsoft.com/office/drawing/2014/chart" uri="{C3380CC4-5D6E-409C-BE32-E72D297353CC}">
              <c16:uniqueId val="{00000000-3659-45AD-9A63-A0C552DA9FFA}"/>
            </c:ext>
          </c:extLst>
        </c:ser>
        <c:dLbls>
          <c:showLegendKey val="0"/>
          <c:showVal val="0"/>
          <c:showCatName val="0"/>
          <c:showSerName val="0"/>
          <c:showPercent val="0"/>
          <c:showBubbleSize val="0"/>
        </c:dLbls>
        <c:axId val="-1404919792"/>
        <c:axId val="-1406990736"/>
      </c:scatterChart>
      <c:valAx>
        <c:axId val="-140491979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s-ES" sz="1200" b="0" i="0" dirty="0">
                    <a:effectLst/>
                  </a:rPr>
                  <a:t>𝑇</a:t>
                </a:r>
                <a:r>
                  <a:rPr lang="es-ES" sz="1200" b="0" i="0" baseline="-25000" dirty="0">
                    <a:effectLst/>
                  </a:rPr>
                  <a:t>𝑐</a:t>
                </a:r>
                <a:r>
                  <a:rPr lang="en-US" sz="1200" baseline="-25000" dirty="0">
                    <a:effectLst/>
                  </a:rPr>
                  <a:t> </a:t>
                </a:r>
                <a:r>
                  <a:rPr lang="en-US" sz="1200" dirty="0">
                    <a:effectLst/>
                  </a:rPr>
                  <a:t>[K]</a:t>
                </a:r>
                <a:endParaRPr lang="en-GB" sz="1200" dirty="0">
                  <a:effectLst/>
                </a:endParaRP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406990736"/>
        <c:crosses val="autoZero"/>
        <c:crossBetween val="midCat"/>
      </c:valAx>
      <c:valAx>
        <c:axId val="-140699073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s-ES" sz="1200" b="0" i="0" u="none" strike="noStrike" baseline="0" dirty="0">
                    <a:effectLst/>
                  </a:rPr>
                  <a:t>𝜆</a:t>
                </a:r>
                <a:r>
                  <a:rPr lang="es-ES" sz="1200" b="0" i="0" u="none" strike="noStrike" baseline="-25000" dirty="0">
                    <a:effectLst/>
                  </a:rPr>
                  <a:t>L</a:t>
                </a:r>
                <a:r>
                  <a:rPr lang="es-ES" sz="1200" b="0" i="0" u="none" strike="noStrike" baseline="0" dirty="0">
                    <a:effectLst/>
                  </a:rPr>
                  <a:t> </a:t>
                </a:r>
                <a:r>
                  <a:rPr lang="en-US" sz="1200" b="0" i="0" u="none" strike="noStrike" baseline="0" dirty="0">
                    <a:effectLst/>
                  </a:rPr>
                  <a:t>[nm]</a:t>
                </a:r>
                <a:endParaRPr lang="en-GB" sz="1200" dirty="0"/>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404919792"/>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s-E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32089964658032"/>
          <c:y val="6.1213078401119697E-2"/>
          <c:w val="0.59606128551200199"/>
          <c:h val="0.670273266934727"/>
        </c:manualLayout>
      </c:layout>
      <c:scatterChart>
        <c:scatterStyle val="lineMarker"/>
        <c:varyColors val="0"/>
        <c:ser>
          <c:idx val="0"/>
          <c:order val="0"/>
          <c:tx>
            <c:strRef>
              <c:f>Sheet1!$A$5</c:f>
              <c:strCache>
                <c:ptCount val="1"/>
                <c:pt idx="0">
                  <c:v>Abcs</c:v>
                </c:pt>
              </c:strCache>
            </c:strRef>
          </c:tx>
          <c:spPr>
            <a:ln w="25400" cap="rnd">
              <a:noFill/>
              <a:round/>
            </a:ln>
            <a:effectLst/>
          </c:spPr>
          <c:marker>
            <c:symbol val="circle"/>
            <c:size val="5"/>
            <c:spPr>
              <a:solidFill>
                <a:schemeClr val="accent1"/>
              </a:solidFill>
              <a:ln w="9525">
                <a:solidFill>
                  <a:schemeClr val="accent1"/>
                </a:solidFill>
              </a:ln>
              <a:effectLst/>
            </c:spPr>
          </c:marker>
          <c:xVal>
            <c:numRef>
              <c:f>Sheet1!$C$3:$Q$3</c:f>
              <c:numCache>
                <c:formatCode>General</c:formatCode>
                <c:ptCount val="15"/>
                <c:pt idx="0">
                  <c:v>19.989999999999991</c:v>
                </c:pt>
                <c:pt idx="1">
                  <c:v>4.4800000000000004</c:v>
                </c:pt>
                <c:pt idx="2">
                  <c:v>14.4</c:v>
                </c:pt>
                <c:pt idx="3">
                  <c:v>7.34</c:v>
                </c:pt>
                <c:pt idx="4">
                  <c:v>15.09</c:v>
                </c:pt>
                <c:pt idx="5">
                  <c:v>26.4</c:v>
                </c:pt>
                <c:pt idx="6">
                  <c:v>22.45</c:v>
                </c:pt>
                <c:pt idx="7">
                  <c:v>7.8199999999999994</c:v>
                </c:pt>
                <c:pt idx="9">
                  <c:v>19.53</c:v>
                </c:pt>
                <c:pt idx="10">
                  <c:v>16.399999999999999</c:v>
                </c:pt>
                <c:pt idx="11">
                  <c:v>10.4</c:v>
                </c:pt>
                <c:pt idx="12">
                  <c:v>33.270000000000003</c:v>
                </c:pt>
                <c:pt idx="13">
                  <c:v>23.9</c:v>
                </c:pt>
                <c:pt idx="14">
                  <c:v>8.7000000000000011</c:v>
                </c:pt>
              </c:numCache>
            </c:numRef>
          </c:xVal>
          <c:yVal>
            <c:numRef>
              <c:f>Sheet1!$C$5:$Q$5</c:f>
              <c:numCache>
                <c:formatCode>0.00E+00</c:formatCode>
                <c:ptCount val="15"/>
                <c:pt idx="0">
                  <c:v>156000</c:v>
                </c:pt>
                <c:pt idx="1">
                  <c:v>146000</c:v>
                </c:pt>
                <c:pt idx="2">
                  <c:v>134000</c:v>
                </c:pt>
                <c:pt idx="3">
                  <c:v>155000</c:v>
                </c:pt>
                <c:pt idx="4">
                  <c:v>169000</c:v>
                </c:pt>
                <c:pt idx="5">
                  <c:v>152000</c:v>
                </c:pt>
                <c:pt idx="6">
                  <c:v>159000</c:v>
                </c:pt>
                <c:pt idx="7">
                  <c:v>171000</c:v>
                </c:pt>
                <c:pt idx="9">
                  <c:v>175000</c:v>
                </c:pt>
                <c:pt idx="10">
                  <c:v>198000</c:v>
                </c:pt>
                <c:pt idx="11">
                  <c:v>111000</c:v>
                </c:pt>
                <c:pt idx="12">
                  <c:v>140000</c:v>
                </c:pt>
                <c:pt idx="13">
                  <c:v>168000</c:v>
                </c:pt>
                <c:pt idx="14">
                  <c:v>174000</c:v>
                </c:pt>
              </c:numCache>
            </c:numRef>
          </c:yVal>
          <c:smooth val="0"/>
          <c:extLst>
            <c:ext xmlns:c16="http://schemas.microsoft.com/office/drawing/2014/chart" uri="{C3380CC4-5D6E-409C-BE32-E72D297353CC}">
              <c16:uniqueId val="{00000000-6DFC-49F5-8FAA-ABB61CB8117D}"/>
            </c:ext>
          </c:extLst>
        </c:ser>
        <c:dLbls>
          <c:showLegendKey val="0"/>
          <c:showVal val="0"/>
          <c:showCatName val="0"/>
          <c:showSerName val="0"/>
          <c:showPercent val="0"/>
          <c:showBubbleSize val="0"/>
        </c:dLbls>
        <c:axId val="-1373595744"/>
        <c:axId val="-1373593968"/>
      </c:scatterChart>
      <c:scatterChart>
        <c:scatterStyle val="lineMarker"/>
        <c:varyColors val="0"/>
        <c:ser>
          <c:idx val="2"/>
          <c:order val="1"/>
          <c:tx>
            <c:strRef>
              <c:f>Sheet1!$A$7</c:f>
              <c:strCache>
                <c:ptCount val="1"/>
                <c:pt idx="0">
                  <c:v>Lambda</c:v>
                </c:pt>
              </c:strCache>
            </c:strRef>
          </c:tx>
          <c:spPr>
            <a:ln w="25400" cap="rnd">
              <a:noFill/>
              <a:round/>
            </a:ln>
            <a:effectLst/>
          </c:spPr>
          <c:marker>
            <c:symbol val="circle"/>
            <c:size val="5"/>
            <c:spPr>
              <a:solidFill>
                <a:schemeClr val="accent6"/>
              </a:solidFill>
              <a:ln w="9525">
                <a:solidFill>
                  <a:schemeClr val="accent6"/>
                </a:solidFill>
              </a:ln>
              <a:effectLst/>
            </c:spPr>
          </c:marker>
          <c:xVal>
            <c:numRef>
              <c:f>Sheet1!$B$3:$Q$3</c:f>
              <c:numCache>
                <c:formatCode>General</c:formatCode>
                <c:ptCount val="16"/>
                <c:pt idx="1">
                  <c:v>19.989999999999991</c:v>
                </c:pt>
                <c:pt idx="2">
                  <c:v>4.4800000000000004</c:v>
                </c:pt>
                <c:pt idx="3">
                  <c:v>14.4</c:v>
                </c:pt>
                <c:pt idx="4">
                  <c:v>7.34</c:v>
                </c:pt>
                <c:pt idx="5">
                  <c:v>15.09</c:v>
                </c:pt>
                <c:pt idx="6">
                  <c:v>26.4</c:v>
                </c:pt>
                <c:pt idx="7">
                  <c:v>22.45</c:v>
                </c:pt>
                <c:pt idx="8">
                  <c:v>7.8199999999999994</c:v>
                </c:pt>
                <c:pt idx="10">
                  <c:v>19.53</c:v>
                </c:pt>
                <c:pt idx="11">
                  <c:v>16.399999999999999</c:v>
                </c:pt>
                <c:pt idx="12">
                  <c:v>10.4</c:v>
                </c:pt>
                <c:pt idx="13">
                  <c:v>33.270000000000003</c:v>
                </c:pt>
                <c:pt idx="14">
                  <c:v>23.9</c:v>
                </c:pt>
                <c:pt idx="15">
                  <c:v>8.7000000000000011</c:v>
                </c:pt>
              </c:numCache>
            </c:numRef>
          </c:xVal>
          <c:yVal>
            <c:numRef>
              <c:f>Sheet1!$B$7:$Q$7</c:f>
              <c:numCache>
                <c:formatCode>General</c:formatCode>
                <c:ptCount val="16"/>
                <c:pt idx="0">
                  <c:v>55.58</c:v>
                </c:pt>
                <c:pt idx="1">
                  <c:v>51.73</c:v>
                </c:pt>
                <c:pt idx="2">
                  <c:v>51.08</c:v>
                </c:pt>
                <c:pt idx="3">
                  <c:v>49.31</c:v>
                </c:pt>
                <c:pt idx="4">
                  <c:v>48.04</c:v>
                </c:pt>
                <c:pt idx="5">
                  <c:v>47.75</c:v>
                </c:pt>
                <c:pt idx="6">
                  <c:v>48.98</c:v>
                </c:pt>
                <c:pt idx="7">
                  <c:v>46.99</c:v>
                </c:pt>
                <c:pt idx="8">
                  <c:v>55.44</c:v>
                </c:pt>
                <c:pt idx="9">
                  <c:v>50.86</c:v>
                </c:pt>
                <c:pt idx="10">
                  <c:v>49.56</c:v>
                </c:pt>
                <c:pt idx="11">
                  <c:v>49.33</c:v>
                </c:pt>
                <c:pt idx="12">
                  <c:v>48.57</c:v>
                </c:pt>
                <c:pt idx="13">
                  <c:v>51.54</c:v>
                </c:pt>
                <c:pt idx="14">
                  <c:v>56.8</c:v>
                </c:pt>
                <c:pt idx="15">
                  <c:v>48.01</c:v>
                </c:pt>
              </c:numCache>
            </c:numRef>
          </c:yVal>
          <c:smooth val="0"/>
          <c:extLst>
            <c:ext xmlns:c16="http://schemas.microsoft.com/office/drawing/2014/chart" uri="{C3380CC4-5D6E-409C-BE32-E72D297353CC}">
              <c16:uniqueId val="{00000001-6DFC-49F5-8FAA-ABB61CB8117D}"/>
            </c:ext>
          </c:extLst>
        </c:ser>
        <c:dLbls>
          <c:showLegendKey val="0"/>
          <c:showVal val="0"/>
          <c:showCatName val="0"/>
          <c:showSerName val="0"/>
          <c:showPercent val="0"/>
          <c:showBubbleSize val="0"/>
        </c:dLbls>
        <c:axId val="-1373587488"/>
        <c:axId val="-1373590608"/>
      </c:scatterChart>
      <c:valAx>
        <c:axId val="-137359574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s-ES" sz="1200" b="0" i="0" u="none" strike="noStrike" baseline="0" dirty="0">
                    <a:effectLst/>
                  </a:rPr>
                  <a:t>𝑅</a:t>
                </a:r>
                <a:r>
                  <a:rPr lang="es-ES" sz="1200" b="0" i="0" u="none" strike="noStrike" baseline="-25000" dirty="0">
                    <a:effectLst/>
                  </a:rPr>
                  <a:t>𝑟𝑒𝑠</a:t>
                </a:r>
                <a:r>
                  <a:rPr lang="en-US" sz="1200" b="0" i="0" u="none" strike="noStrike" baseline="0" dirty="0">
                    <a:effectLst/>
                  </a:rPr>
                  <a:t> [n</a:t>
                </a:r>
                <a:r>
                  <a:rPr lang="el-GR" sz="1200" b="0" i="0" u="none" strike="noStrike" baseline="0" dirty="0">
                    <a:effectLst/>
                  </a:rPr>
                  <a:t>Ω</a:t>
                </a:r>
                <a:r>
                  <a:rPr lang="en-US" sz="1200" b="0" i="0" u="none" strike="noStrike" baseline="0" dirty="0">
                    <a:effectLst/>
                  </a:rPr>
                  <a:t>]</a:t>
                </a:r>
                <a:endParaRPr lang="en-GB" sz="1200" dirty="0"/>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crossAx val="-1373593968"/>
        <c:crosses val="autoZero"/>
        <c:crossBetween val="midCat"/>
      </c:valAx>
      <c:valAx>
        <c:axId val="-137359396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s-ES" sz="1200" b="0" i="0" u="none" strike="noStrike" baseline="0" dirty="0">
                    <a:effectLst/>
                  </a:rPr>
                  <a:t>𝐴</a:t>
                </a:r>
                <a:r>
                  <a:rPr lang="es-ES" sz="1200" b="0" i="0" u="none" strike="noStrike" baseline="-25000" dirty="0">
                    <a:effectLst/>
                  </a:rPr>
                  <a:t>𝐵𝐶𝑆 </a:t>
                </a:r>
                <a:r>
                  <a:rPr lang="en-US" sz="1200" b="0" i="0" u="none" strike="noStrike" baseline="0" dirty="0">
                    <a:effectLst/>
                  </a:rPr>
                  <a:t>[n</a:t>
                </a:r>
                <a:r>
                  <a:rPr lang="el-GR" sz="1200" b="0" i="0" u="none" strike="noStrike" baseline="0" dirty="0">
                    <a:effectLst/>
                  </a:rPr>
                  <a:t>Ω</a:t>
                </a:r>
                <a:r>
                  <a:rPr lang="en-US" sz="1200" b="0" i="0" u="none" strike="noStrike" baseline="0" dirty="0">
                    <a:effectLst/>
                  </a:rPr>
                  <a:t>·K]</a:t>
                </a:r>
                <a:endParaRPr lang="en-GB" sz="1200" dirty="0"/>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ES"/>
            </a:p>
          </c:txPr>
        </c:title>
        <c:numFmt formatCode="0.00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00" b="0" i="0" u="none" strike="noStrike" kern="1200" baseline="0">
                <a:solidFill>
                  <a:srgbClr val="70AD47"/>
                </a:solidFill>
                <a:latin typeface="+mn-lt"/>
                <a:ea typeface="+mn-ea"/>
                <a:cs typeface="+mn-cs"/>
              </a:defRPr>
            </a:pPr>
            <a:endParaRPr lang="es-ES"/>
          </a:p>
        </c:txPr>
        <c:crossAx val="-1373595744"/>
        <c:crosses val="autoZero"/>
        <c:crossBetween val="midCat"/>
      </c:valAx>
      <c:valAx>
        <c:axId val="-1373590608"/>
        <c:scaling>
          <c:orientation val="minMax"/>
        </c:scaling>
        <c:delete val="0"/>
        <c:axPos val="r"/>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s-ES" sz="1200" i="0" dirty="0">
                    <a:effectLst/>
                  </a:rPr>
                  <a:t>𝜆</a:t>
                </a:r>
                <a:r>
                  <a:rPr lang="es-ES" sz="1200" i="0" baseline="-25000" dirty="0">
                    <a:effectLst/>
                  </a:rPr>
                  <a:t>L</a:t>
                </a:r>
                <a:r>
                  <a:rPr lang="es-ES" sz="1200" dirty="0">
                    <a:effectLst/>
                  </a:rPr>
                  <a:t> </a:t>
                </a:r>
                <a:r>
                  <a:rPr lang="en-US" sz="1200" dirty="0">
                    <a:effectLst/>
                  </a:rPr>
                  <a:t>[nm]</a:t>
                </a:r>
                <a:endParaRPr lang="en-GB" sz="1200" dirty="0">
                  <a:effectLst/>
                </a:endParaRP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00" b="0" i="0" u="none" strike="noStrike" kern="1200" baseline="0">
                <a:solidFill>
                  <a:srgbClr val="5B9BD5"/>
                </a:solidFill>
                <a:latin typeface="+mn-lt"/>
                <a:ea typeface="+mn-ea"/>
                <a:cs typeface="+mn-cs"/>
              </a:defRPr>
            </a:pPr>
            <a:endParaRPr lang="es-ES"/>
          </a:p>
        </c:txPr>
        <c:crossAx val="-1373587488"/>
        <c:crosses val="max"/>
        <c:crossBetween val="midCat"/>
      </c:valAx>
      <c:valAx>
        <c:axId val="-1373587488"/>
        <c:scaling>
          <c:orientation val="minMax"/>
        </c:scaling>
        <c:delete val="1"/>
        <c:axPos val="b"/>
        <c:numFmt formatCode="General" sourceLinked="1"/>
        <c:majorTickMark val="out"/>
        <c:minorTickMark val="none"/>
        <c:tickLblPos val="nextTo"/>
        <c:crossAx val="-1373590608"/>
        <c:crosses val="autoZero"/>
        <c:crossBetween val="midCat"/>
      </c:valAx>
      <c:spPr>
        <a:noFill/>
        <a:ln>
          <a:noFill/>
        </a:ln>
        <a:effectLst/>
      </c:spPr>
    </c:plotArea>
    <c:plotVisOnly val="1"/>
    <c:dispBlanksAs val="gap"/>
    <c:showDLblsOverMax val="0"/>
  </c:chart>
  <c:spPr>
    <a:noFill/>
    <a:ln>
      <a:noFill/>
    </a:ln>
    <a:effectLst/>
  </c:spPr>
  <c:txPr>
    <a:bodyPr/>
    <a:lstStyle/>
    <a:p>
      <a:pPr>
        <a:defRPr sz="1000"/>
      </a:pPr>
      <a:endParaRPr lang="es-E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5123EF6-A85E-4740-89B9-206BC84EA55C}" type="datetimeFigureOut">
              <a:rPr lang="fr-FR" smtClean="0"/>
              <a:t>30/05/2022</a:t>
            </a:fld>
            <a:endParaRPr lang="fr-F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36B5C8C-D421-4647-8365-6AF1850726BE}" type="slidenum">
              <a:rPr lang="fr-FR" smtClean="0"/>
              <a:t>‹Nº›</a:t>
            </a:fld>
            <a:endParaRPr lang="fr-FR"/>
          </a:p>
        </p:txBody>
      </p:sp>
    </p:spTree>
    <p:extLst>
      <p:ext uri="{BB962C8B-B14F-4D97-AF65-F5344CB8AC3E}">
        <p14:creationId xmlns:p14="http://schemas.microsoft.com/office/powerpoint/2010/main" val="1936803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30.05.2022</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‹Nº›</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D7EBA44-2749-4505-B776-1307762B45EE}" type="slidenum">
              <a:rPr lang="de-AT" smtClean="0"/>
              <a:t>1</a:t>
            </a:fld>
            <a:endParaRPr lang="de-AT"/>
          </a:p>
        </p:txBody>
      </p:sp>
    </p:spTree>
    <p:extLst>
      <p:ext uri="{BB962C8B-B14F-4D97-AF65-F5344CB8AC3E}">
        <p14:creationId xmlns:p14="http://schemas.microsoft.com/office/powerpoint/2010/main" val="11235334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Why study at 1.85 K? </a:t>
            </a:r>
          </a:p>
          <a:p>
            <a:pPr marL="171450" indent="-171450">
              <a:buFont typeface="Arial" panose="020B0604020202020204" pitchFamily="34" charset="0"/>
              <a:buChar char="•"/>
            </a:pPr>
            <a:r>
              <a:rPr lang="en-US"/>
              <a:t>To determine the superconducting</a:t>
            </a:r>
            <a:r>
              <a:rPr lang="en-US" baseline="0"/>
              <a:t> parameters we test at 1.85K. </a:t>
            </a:r>
          </a:p>
          <a:p>
            <a:pPr marL="171450" indent="-171450">
              <a:buFont typeface="Arial" panose="020B0604020202020204" pitchFamily="34" charset="0"/>
              <a:buChar char="•"/>
            </a:pPr>
            <a:r>
              <a:rPr lang="en-US" baseline="0"/>
              <a:t>Besides, interest goes beyond FCC, to study potential application of this technology in other machines: high gradient and high energy </a:t>
            </a:r>
          </a:p>
          <a:p>
            <a:endParaRPr lang="en-GB"/>
          </a:p>
        </p:txBody>
      </p:sp>
      <p:sp>
        <p:nvSpPr>
          <p:cNvPr id="4" name="Slide Number Placeholder 3"/>
          <p:cNvSpPr>
            <a:spLocks noGrp="1"/>
          </p:cNvSpPr>
          <p:nvPr>
            <p:ph type="sldNum" sz="quarter" idx="10"/>
          </p:nvPr>
        </p:nvSpPr>
        <p:spPr/>
        <p:txBody>
          <a:bodyPr/>
          <a:lstStyle/>
          <a:p>
            <a:fld id="{CD7EBA44-2749-4505-B776-1307762B45EE}" type="slidenum">
              <a:rPr lang="de-AT" smtClean="0"/>
              <a:t>21</a:t>
            </a:fld>
            <a:endParaRPr lang="de-AT"/>
          </a:p>
        </p:txBody>
      </p:sp>
    </p:spTree>
    <p:extLst>
      <p:ext uri="{BB962C8B-B14F-4D97-AF65-F5344CB8AC3E}">
        <p14:creationId xmlns:p14="http://schemas.microsoft.com/office/powerpoint/2010/main" val="38386524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Why study at 1.85 K? </a:t>
            </a:r>
          </a:p>
          <a:p>
            <a:pPr marL="171450" indent="-171450">
              <a:buFont typeface="Arial" panose="020B0604020202020204" pitchFamily="34" charset="0"/>
              <a:buChar char="•"/>
            </a:pPr>
            <a:r>
              <a:rPr lang="en-US"/>
              <a:t>To determine the superconducting</a:t>
            </a:r>
            <a:r>
              <a:rPr lang="en-US" baseline="0"/>
              <a:t> parameters we test at 1.85K. </a:t>
            </a:r>
          </a:p>
          <a:p>
            <a:pPr marL="171450" indent="-171450">
              <a:buFont typeface="Arial" panose="020B0604020202020204" pitchFamily="34" charset="0"/>
              <a:buChar char="•"/>
            </a:pPr>
            <a:r>
              <a:rPr lang="en-US" baseline="0"/>
              <a:t>Besides, interest goes beyond FCC, to study potential application of this technology in other machines: high gradient and high energy </a:t>
            </a:r>
          </a:p>
          <a:p>
            <a:endParaRPr lang="en-GB"/>
          </a:p>
        </p:txBody>
      </p:sp>
      <p:sp>
        <p:nvSpPr>
          <p:cNvPr id="4" name="Slide Number Placeholder 3"/>
          <p:cNvSpPr>
            <a:spLocks noGrp="1"/>
          </p:cNvSpPr>
          <p:nvPr>
            <p:ph type="sldNum" sz="quarter" idx="10"/>
          </p:nvPr>
        </p:nvSpPr>
        <p:spPr/>
        <p:txBody>
          <a:bodyPr/>
          <a:lstStyle/>
          <a:p>
            <a:fld id="{CD7EBA44-2749-4505-B776-1307762B45EE}" type="slidenum">
              <a:rPr lang="de-AT" smtClean="0"/>
              <a:t>22</a:t>
            </a:fld>
            <a:endParaRPr lang="de-AT"/>
          </a:p>
        </p:txBody>
      </p:sp>
    </p:spTree>
    <p:extLst>
      <p:ext uri="{BB962C8B-B14F-4D97-AF65-F5344CB8AC3E}">
        <p14:creationId xmlns:p14="http://schemas.microsoft.com/office/powerpoint/2010/main" val="10954395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Why study at 1.85 K? </a:t>
            </a:r>
          </a:p>
          <a:p>
            <a:pPr marL="171450" indent="-171450">
              <a:buFont typeface="Arial" panose="020B0604020202020204" pitchFamily="34" charset="0"/>
              <a:buChar char="•"/>
            </a:pPr>
            <a:r>
              <a:rPr lang="en-US"/>
              <a:t>To determine the superconducting</a:t>
            </a:r>
            <a:r>
              <a:rPr lang="en-US" baseline="0"/>
              <a:t> parameters we test at 1.85K. </a:t>
            </a:r>
          </a:p>
          <a:p>
            <a:pPr marL="171450" indent="-171450">
              <a:buFont typeface="Arial" panose="020B0604020202020204" pitchFamily="34" charset="0"/>
              <a:buChar char="•"/>
            </a:pPr>
            <a:r>
              <a:rPr lang="en-US" baseline="0"/>
              <a:t>Besides, interest goes beyond FCC, to study potential application of this technology in other machines: high gradient and high energy </a:t>
            </a:r>
          </a:p>
          <a:p>
            <a:endParaRPr lang="en-GB"/>
          </a:p>
        </p:txBody>
      </p:sp>
      <p:sp>
        <p:nvSpPr>
          <p:cNvPr id="4" name="Slide Number Placeholder 3"/>
          <p:cNvSpPr>
            <a:spLocks noGrp="1"/>
          </p:cNvSpPr>
          <p:nvPr>
            <p:ph type="sldNum" sz="quarter" idx="10"/>
          </p:nvPr>
        </p:nvSpPr>
        <p:spPr/>
        <p:txBody>
          <a:bodyPr/>
          <a:lstStyle/>
          <a:p>
            <a:fld id="{CD7EBA44-2749-4505-B776-1307762B45EE}" type="slidenum">
              <a:rPr lang="de-AT" smtClean="0"/>
              <a:t>23</a:t>
            </a:fld>
            <a:endParaRPr lang="de-AT"/>
          </a:p>
        </p:txBody>
      </p:sp>
    </p:spTree>
    <p:extLst>
      <p:ext uri="{BB962C8B-B14F-4D97-AF65-F5344CB8AC3E}">
        <p14:creationId xmlns:p14="http://schemas.microsoft.com/office/powerpoint/2010/main" val="24177715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CD7EBA44-2749-4505-B776-1307762B45EE}" type="slidenum">
              <a:rPr lang="de-AT" smtClean="0"/>
              <a:t>24</a:t>
            </a:fld>
            <a:endParaRPr lang="de-AT"/>
          </a:p>
        </p:txBody>
      </p:sp>
    </p:spTree>
    <p:extLst>
      <p:ext uri="{BB962C8B-B14F-4D97-AF65-F5344CB8AC3E}">
        <p14:creationId xmlns:p14="http://schemas.microsoft.com/office/powerpoint/2010/main" val="22637321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Why study at 1.85 K? </a:t>
            </a:r>
          </a:p>
          <a:p>
            <a:pPr marL="171450" indent="-171450">
              <a:buFont typeface="Arial" panose="020B0604020202020204" pitchFamily="34" charset="0"/>
              <a:buChar char="•"/>
            </a:pPr>
            <a:r>
              <a:rPr lang="en-US"/>
              <a:t>To determine the superconducting</a:t>
            </a:r>
            <a:r>
              <a:rPr lang="en-US" baseline="0"/>
              <a:t> parameters we test at 1.85K. </a:t>
            </a:r>
          </a:p>
          <a:p>
            <a:pPr marL="171450" indent="-171450">
              <a:buFont typeface="Arial" panose="020B0604020202020204" pitchFamily="34" charset="0"/>
              <a:buChar char="•"/>
            </a:pPr>
            <a:r>
              <a:rPr lang="en-US" baseline="0"/>
              <a:t>Besides, interest goes beyond FCC, to study potential application of this technology in other machines: high gradient and high energy </a:t>
            </a:r>
          </a:p>
          <a:p>
            <a:endParaRPr lang="en-GB"/>
          </a:p>
        </p:txBody>
      </p:sp>
      <p:sp>
        <p:nvSpPr>
          <p:cNvPr id="4" name="Slide Number Placeholder 3"/>
          <p:cNvSpPr>
            <a:spLocks noGrp="1"/>
          </p:cNvSpPr>
          <p:nvPr>
            <p:ph type="sldNum" sz="quarter" idx="10"/>
          </p:nvPr>
        </p:nvSpPr>
        <p:spPr/>
        <p:txBody>
          <a:bodyPr/>
          <a:lstStyle/>
          <a:p>
            <a:fld id="{CD7EBA44-2749-4505-B776-1307762B45EE}" type="slidenum">
              <a:rPr lang="de-AT" smtClean="0"/>
              <a:t>25</a:t>
            </a:fld>
            <a:endParaRPr lang="de-AT"/>
          </a:p>
        </p:txBody>
      </p:sp>
    </p:spTree>
    <p:extLst>
      <p:ext uri="{BB962C8B-B14F-4D97-AF65-F5344CB8AC3E}">
        <p14:creationId xmlns:p14="http://schemas.microsoft.com/office/powerpoint/2010/main" val="31491004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study at 1.85 K? </a:t>
            </a:r>
          </a:p>
          <a:p>
            <a:pPr marL="171450" indent="-171450">
              <a:buFont typeface="Arial" panose="020B0604020202020204" pitchFamily="34" charset="0"/>
              <a:buChar char="•"/>
            </a:pPr>
            <a:r>
              <a:rPr lang="en-US" dirty="0"/>
              <a:t>To determine the superconducting</a:t>
            </a:r>
            <a:r>
              <a:rPr lang="en-US" baseline="0" dirty="0"/>
              <a:t> parameters we test at 1.85K. </a:t>
            </a:r>
          </a:p>
          <a:p>
            <a:pPr marL="171450" indent="-171450">
              <a:buFont typeface="Arial" panose="020B0604020202020204" pitchFamily="34" charset="0"/>
              <a:buChar char="•"/>
            </a:pPr>
            <a:r>
              <a:rPr lang="en-US" baseline="0" dirty="0"/>
              <a:t>Besides, interest goes beyond FCC, to study potential application of this technology in other machines: high gradient and high energy </a:t>
            </a:r>
          </a:p>
          <a:p>
            <a:endParaRPr lang="en-GB" dirty="0"/>
          </a:p>
        </p:txBody>
      </p:sp>
      <p:sp>
        <p:nvSpPr>
          <p:cNvPr id="4" name="Slide Number Placeholder 3"/>
          <p:cNvSpPr>
            <a:spLocks noGrp="1"/>
          </p:cNvSpPr>
          <p:nvPr>
            <p:ph type="sldNum" sz="quarter" idx="10"/>
          </p:nvPr>
        </p:nvSpPr>
        <p:spPr/>
        <p:txBody>
          <a:bodyPr/>
          <a:lstStyle/>
          <a:p>
            <a:fld id="{CD7EBA44-2749-4505-B776-1307762B45EE}" type="slidenum">
              <a:rPr lang="de-AT" smtClean="0"/>
              <a:t>26</a:t>
            </a:fld>
            <a:endParaRPr lang="de-AT"/>
          </a:p>
        </p:txBody>
      </p:sp>
    </p:spTree>
    <p:extLst>
      <p:ext uri="{BB962C8B-B14F-4D97-AF65-F5344CB8AC3E}">
        <p14:creationId xmlns:p14="http://schemas.microsoft.com/office/powerpoint/2010/main" val="4214359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CD7EBA44-2749-4505-B776-1307762B45EE}" type="slidenum">
              <a:rPr lang="de-AT" smtClean="0"/>
              <a:t>27</a:t>
            </a:fld>
            <a:endParaRPr lang="de-AT"/>
          </a:p>
        </p:txBody>
      </p:sp>
    </p:spTree>
    <p:extLst>
      <p:ext uri="{BB962C8B-B14F-4D97-AF65-F5344CB8AC3E}">
        <p14:creationId xmlns:p14="http://schemas.microsoft.com/office/powerpoint/2010/main" val="33914564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CD7EBA44-2749-4505-B776-1307762B45EE}" type="slidenum">
              <a:rPr lang="de-AT" smtClean="0"/>
              <a:t>28</a:t>
            </a:fld>
            <a:endParaRPr lang="de-AT"/>
          </a:p>
        </p:txBody>
      </p:sp>
    </p:spTree>
    <p:extLst>
      <p:ext uri="{BB962C8B-B14F-4D97-AF65-F5344CB8AC3E}">
        <p14:creationId xmlns:p14="http://schemas.microsoft.com/office/powerpoint/2010/main" val="39089851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CD7EBA44-2749-4505-B776-1307762B45EE}" type="slidenum">
              <a:rPr lang="de-AT" smtClean="0"/>
              <a:t>29</a:t>
            </a:fld>
            <a:endParaRPr lang="de-AT"/>
          </a:p>
        </p:txBody>
      </p:sp>
    </p:spTree>
    <p:extLst>
      <p:ext uri="{BB962C8B-B14F-4D97-AF65-F5344CB8AC3E}">
        <p14:creationId xmlns:p14="http://schemas.microsoft.com/office/powerpoint/2010/main" val="14339554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CD7EBA44-2749-4505-B776-1307762B45EE}" type="slidenum">
              <a:rPr lang="de-AT" smtClean="0"/>
              <a:t>30</a:t>
            </a:fld>
            <a:endParaRPr lang="de-AT"/>
          </a:p>
        </p:txBody>
      </p:sp>
    </p:spTree>
    <p:extLst>
      <p:ext uri="{BB962C8B-B14F-4D97-AF65-F5344CB8AC3E}">
        <p14:creationId xmlns:p14="http://schemas.microsoft.com/office/powerpoint/2010/main" val="602333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CD7EBA44-2749-4505-B776-1307762B45EE}" type="slidenum">
              <a:rPr lang="de-AT" smtClean="0"/>
              <a:t>2</a:t>
            </a:fld>
            <a:endParaRPr lang="de-AT"/>
          </a:p>
        </p:txBody>
      </p:sp>
    </p:spTree>
    <p:extLst>
      <p:ext uri="{BB962C8B-B14F-4D97-AF65-F5344CB8AC3E}">
        <p14:creationId xmlns:p14="http://schemas.microsoft.com/office/powerpoint/2010/main" val="12468864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give context</a:t>
            </a:r>
            <a:r>
              <a:rPr lang="en-US" baseline="0" dirty="0"/>
              <a:t> to the RD program within the FCC, let’s see the requirements of the SRF system.</a:t>
            </a:r>
            <a:endParaRPr lang="en-GB" dirty="0"/>
          </a:p>
        </p:txBody>
      </p:sp>
      <p:sp>
        <p:nvSpPr>
          <p:cNvPr id="4" name="Slide Number Placeholder 3"/>
          <p:cNvSpPr>
            <a:spLocks noGrp="1"/>
          </p:cNvSpPr>
          <p:nvPr>
            <p:ph type="sldNum" sz="quarter" idx="10"/>
          </p:nvPr>
        </p:nvSpPr>
        <p:spPr/>
        <p:txBody>
          <a:bodyPr/>
          <a:lstStyle/>
          <a:p>
            <a:fld id="{CD7EBA44-2749-4505-B776-1307762B45EE}" type="slidenum">
              <a:rPr lang="de-AT" smtClean="0"/>
              <a:t>4</a:t>
            </a:fld>
            <a:endParaRPr lang="de-AT"/>
          </a:p>
        </p:txBody>
      </p:sp>
    </p:spTree>
    <p:extLst>
      <p:ext uri="{BB962C8B-B14F-4D97-AF65-F5344CB8AC3E}">
        <p14:creationId xmlns:p14="http://schemas.microsoft.com/office/powerpoint/2010/main" val="1048382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Looking at the timeline, two</a:t>
            </a:r>
            <a:r>
              <a:rPr lang="en-US" baseline="0" dirty="0"/>
              <a:t> milestones within the FCC framework:</a:t>
            </a:r>
          </a:p>
          <a:p>
            <a:pPr marL="171450" indent="-171450">
              <a:buFont typeface="Arial" panose="020B0604020202020204" pitchFamily="34" charset="0"/>
              <a:buChar char="•"/>
            </a:pPr>
            <a:r>
              <a:rPr lang="en-US" baseline="0" dirty="0"/>
              <a:t>A</a:t>
            </a:r>
            <a:r>
              <a:rPr lang="en-US" dirty="0"/>
              <a:t>t the end</a:t>
            </a:r>
            <a:r>
              <a:rPr lang="en-US" baseline="0" dirty="0"/>
              <a:t> of 2025 an elliptical cavity of 400 MHz needs to be provided meeting FCC requirements.</a:t>
            </a:r>
          </a:p>
          <a:p>
            <a:pPr marL="171450" indent="-171450">
              <a:buFont typeface="Arial" panose="020B0604020202020204" pitchFamily="34" charset="0"/>
              <a:buChar char="•"/>
            </a:pPr>
            <a:r>
              <a:rPr lang="en-US" baseline="0" dirty="0"/>
              <a:t>At the end of this year, we need to provide an optimized recipe as input for producing the bigger 400 MHz cavities. We have targeted the optimization in each of the steps</a:t>
            </a:r>
            <a:endParaRPr lang="en-GB" dirty="0"/>
          </a:p>
        </p:txBody>
      </p:sp>
      <p:sp>
        <p:nvSpPr>
          <p:cNvPr id="4" name="Slide Number Placeholder 3"/>
          <p:cNvSpPr>
            <a:spLocks noGrp="1"/>
          </p:cNvSpPr>
          <p:nvPr>
            <p:ph type="sldNum" sz="quarter" idx="10"/>
          </p:nvPr>
        </p:nvSpPr>
        <p:spPr/>
        <p:txBody>
          <a:bodyPr/>
          <a:lstStyle/>
          <a:p>
            <a:fld id="{CD7EBA44-2749-4505-B776-1307762B45EE}" type="slidenum">
              <a:rPr lang="de-AT" smtClean="0"/>
              <a:t>5</a:t>
            </a:fld>
            <a:endParaRPr lang="de-AT"/>
          </a:p>
        </p:txBody>
      </p:sp>
    </p:spTree>
    <p:extLst>
      <p:ext uri="{BB962C8B-B14F-4D97-AF65-F5344CB8AC3E}">
        <p14:creationId xmlns:p14="http://schemas.microsoft.com/office/powerpoint/2010/main" val="7151766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D7EBA44-2749-4505-B776-1307762B45EE}" type="slidenum">
              <a:rPr lang="de-AT" smtClean="0"/>
              <a:t>9</a:t>
            </a:fld>
            <a:endParaRPr lang="de-AT"/>
          </a:p>
        </p:txBody>
      </p:sp>
    </p:spTree>
    <p:extLst>
      <p:ext uri="{BB962C8B-B14F-4D97-AF65-F5344CB8AC3E}">
        <p14:creationId xmlns:p14="http://schemas.microsoft.com/office/powerpoint/2010/main" val="207247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https://journals.aps.org/prab/abstract/10.1103/PhysRevAccelBeams.24.082002</a:t>
            </a:r>
          </a:p>
        </p:txBody>
      </p:sp>
      <p:sp>
        <p:nvSpPr>
          <p:cNvPr id="4" name="Slide Number Placeholder 3"/>
          <p:cNvSpPr>
            <a:spLocks noGrp="1"/>
          </p:cNvSpPr>
          <p:nvPr>
            <p:ph type="sldNum" sz="quarter" idx="10"/>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1790819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Why study at 1.85 K? </a:t>
            </a:r>
          </a:p>
          <a:p>
            <a:pPr marL="171450" indent="-171450">
              <a:buFont typeface="Arial" panose="020B0604020202020204" pitchFamily="34" charset="0"/>
              <a:buChar char="•"/>
            </a:pPr>
            <a:r>
              <a:rPr lang="en-US"/>
              <a:t>To determine the superconducting</a:t>
            </a:r>
            <a:r>
              <a:rPr lang="en-US" baseline="0"/>
              <a:t> parameters we test at 1.85K. </a:t>
            </a:r>
          </a:p>
          <a:p>
            <a:pPr marL="171450" indent="-171450">
              <a:buFont typeface="Arial" panose="020B0604020202020204" pitchFamily="34" charset="0"/>
              <a:buChar char="•"/>
            </a:pPr>
            <a:r>
              <a:rPr lang="en-US" baseline="0"/>
              <a:t>Besides, interest goes beyond FCC, to study potential application of this technology in other machines: high gradient and high energy </a:t>
            </a:r>
          </a:p>
          <a:p>
            <a:endParaRPr lang="en-GB"/>
          </a:p>
        </p:txBody>
      </p:sp>
      <p:sp>
        <p:nvSpPr>
          <p:cNvPr id="4" name="Slide Number Placeholder 3"/>
          <p:cNvSpPr>
            <a:spLocks noGrp="1"/>
          </p:cNvSpPr>
          <p:nvPr>
            <p:ph type="sldNum" sz="quarter" idx="10"/>
          </p:nvPr>
        </p:nvSpPr>
        <p:spPr/>
        <p:txBody>
          <a:bodyPr/>
          <a:lstStyle/>
          <a:p>
            <a:fld id="{CD7EBA44-2749-4505-B776-1307762B45EE}" type="slidenum">
              <a:rPr lang="de-AT" smtClean="0"/>
              <a:t>18</a:t>
            </a:fld>
            <a:endParaRPr lang="de-AT"/>
          </a:p>
        </p:txBody>
      </p:sp>
    </p:spTree>
    <p:extLst>
      <p:ext uri="{BB962C8B-B14F-4D97-AF65-F5344CB8AC3E}">
        <p14:creationId xmlns:p14="http://schemas.microsoft.com/office/powerpoint/2010/main" val="24574227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Why study at 1.85 K? </a:t>
            </a:r>
          </a:p>
          <a:p>
            <a:pPr marL="171450" indent="-171450">
              <a:buFont typeface="Arial" panose="020B0604020202020204" pitchFamily="34" charset="0"/>
              <a:buChar char="•"/>
            </a:pPr>
            <a:r>
              <a:rPr lang="en-US"/>
              <a:t>To determine the superconducting</a:t>
            </a:r>
            <a:r>
              <a:rPr lang="en-US" baseline="0"/>
              <a:t> parameters we test at 1.85K. </a:t>
            </a:r>
          </a:p>
          <a:p>
            <a:pPr marL="171450" indent="-171450">
              <a:buFont typeface="Arial" panose="020B0604020202020204" pitchFamily="34" charset="0"/>
              <a:buChar char="•"/>
            </a:pPr>
            <a:r>
              <a:rPr lang="en-US" baseline="0"/>
              <a:t>Besides, interest goes beyond FCC, to study potential application of this technology in other machines: high gradient and high energy </a:t>
            </a:r>
          </a:p>
          <a:p>
            <a:endParaRPr lang="en-GB"/>
          </a:p>
        </p:txBody>
      </p:sp>
      <p:sp>
        <p:nvSpPr>
          <p:cNvPr id="4" name="Slide Number Placeholder 3"/>
          <p:cNvSpPr>
            <a:spLocks noGrp="1"/>
          </p:cNvSpPr>
          <p:nvPr>
            <p:ph type="sldNum" sz="quarter" idx="10"/>
          </p:nvPr>
        </p:nvSpPr>
        <p:spPr/>
        <p:txBody>
          <a:bodyPr/>
          <a:lstStyle/>
          <a:p>
            <a:fld id="{CD7EBA44-2749-4505-B776-1307762B45EE}" type="slidenum">
              <a:rPr lang="de-AT" smtClean="0"/>
              <a:t>19</a:t>
            </a:fld>
            <a:endParaRPr lang="de-AT"/>
          </a:p>
        </p:txBody>
      </p:sp>
    </p:spTree>
    <p:extLst>
      <p:ext uri="{BB962C8B-B14F-4D97-AF65-F5344CB8AC3E}">
        <p14:creationId xmlns:p14="http://schemas.microsoft.com/office/powerpoint/2010/main" val="21451415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Why study at 1.85 K? </a:t>
            </a:r>
          </a:p>
          <a:p>
            <a:pPr marL="171450" indent="-171450">
              <a:buFont typeface="Arial" panose="020B0604020202020204" pitchFamily="34" charset="0"/>
              <a:buChar char="•"/>
            </a:pPr>
            <a:r>
              <a:rPr lang="en-US"/>
              <a:t>To determine the superconducting</a:t>
            </a:r>
            <a:r>
              <a:rPr lang="en-US" baseline="0"/>
              <a:t> parameters we test at 1.85K. </a:t>
            </a:r>
          </a:p>
          <a:p>
            <a:pPr marL="171450" indent="-171450">
              <a:buFont typeface="Arial" panose="020B0604020202020204" pitchFamily="34" charset="0"/>
              <a:buChar char="•"/>
            </a:pPr>
            <a:r>
              <a:rPr lang="en-US" baseline="0"/>
              <a:t>Besides, interest goes beyond FCC, to study potential application of this technology in other machines: high gradient and high energy </a:t>
            </a:r>
          </a:p>
          <a:p>
            <a:endParaRPr lang="en-GB"/>
          </a:p>
        </p:txBody>
      </p:sp>
      <p:sp>
        <p:nvSpPr>
          <p:cNvPr id="4" name="Slide Number Placeholder 3"/>
          <p:cNvSpPr>
            <a:spLocks noGrp="1"/>
          </p:cNvSpPr>
          <p:nvPr>
            <p:ph type="sldNum" sz="quarter" idx="10"/>
          </p:nvPr>
        </p:nvSpPr>
        <p:spPr/>
        <p:txBody>
          <a:bodyPr/>
          <a:lstStyle/>
          <a:p>
            <a:fld id="{CD7EBA44-2749-4505-B776-1307762B45EE}" type="slidenum">
              <a:rPr lang="de-AT" smtClean="0"/>
              <a:t>20</a:t>
            </a:fld>
            <a:endParaRPr lang="de-AT"/>
          </a:p>
        </p:txBody>
      </p:sp>
    </p:spTree>
    <p:extLst>
      <p:ext uri="{BB962C8B-B14F-4D97-AF65-F5344CB8AC3E}">
        <p14:creationId xmlns:p14="http://schemas.microsoft.com/office/powerpoint/2010/main" val="21037611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3.xml"/><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‹Nº›</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‹Nº›</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‹Nº›</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
        <p:nvSpPr>
          <p:cNvPr id="2" name="Title 1"/>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‹Nº›</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‹Nº›</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‹Nº›</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‹Nº›</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hqprint">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none"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‹Nº›</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3291066840"/>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243000" indent="-243000">
              <a:buFont typeface="Arial" charset="0"/>
              <a:buChar char="•"/>
              <a:tabLst/>
              <a:defRPr sz="1350">
                <a:solidFill>
                  <a:schemeClr val="tx2"/>
                </a:solidFill>
              </a:defRPr>
            </a:lvl2pPr>
            <a:lvl3pPr marL="486000" indent="-243000">
              <a:buSzPct val="100000"/>
              <a:buFont typeface="Arial" panose="020B0604020202020204" pitchFamily="34" charset="0"/>
              <a:buChar char="•"/>
              <a:tabLst/>
              <a:defRPr>
                <a:solidFill>
                  <a:schemeClr val="tx2"/>
                </a:solidFill>
              </a:defRPr>
            </a:lvl3pPr>
            <a:lvl4pPr marL="729000" indent="-243000">
              <a:buSzPct val="100000"/>
              <a:buFont typeface="Arial" charset="0"/>
              <a:buChar char="•"/>
              <a:tabLst/>
              <a:defRPr>
                <a:solidFill>
                  <a:schemeClr val="tx2"/>
                </a:solidFill>
              </a:defRPr>
            </a:lvl4pPr>
            <a:lvl5pPr marL="1543050" indent="-17145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31/05/2022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RF tests of 1.3 GHz Nb/Cu elliptical cavities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‹Nº›</a:t>
            </a:fld>
            <a:endParaRPr lang="en-US" dirty="0"/>
          </a:p>
        </p:txBody>
      </p:sp>
      <p:pic>
        <p:nvPicPr>
          <p:cNvPr id="2" name="Picture 1"/>
          <p:cNvPicPr>
            <a:picLocks noChangeAspect="1"/>
          </p:cNvPicPr>
          <p:nvPr userDrawn="1"/>
        </p:nvPicPr>
        <p:blipFill rotWithShape="1">
          <a:blip r:embed="rId2" cstate="hqprint">
            <a:extLst>
              <a:ext uri="{28A0092B-C50C-407E-A947-70E740481C1C}">
                <a14:useLocalDpi xmlns:a14="http://schemas.microsoft.com/office/drawing/2010/main" val="0"/>
              </a:ext>
            </a:extLst>
          </a:blip>
          <a:srcRect l="39337"/>
          <a:stretch/>
        </p:blipFill>
        <p:spPr>
          <a:xfrm>
            <a:off x="791580" y="4769132"/>
            <a:ext cx="767545" cy="308567"/>
          </a:xfrm>
          <a:prstGeom prst="rect">
            <a:avLst/>
          </a:prstGeom>
        </p:spPr>
      </p:pic>
    </p:spTree>
    <p:extLst>
      <p:ext uri="{BB962C8B-B14F-4D97-AF65-F5344CB8AC3E}">
        <p14:creationId xmlns:p14="http://schemas.microsoft.com/office/powerpoint/2010/main" val="2555955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‹Nº›</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‹Nº›</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hqprint">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none"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‹Nº›</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‹Nº›</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‹Nº›</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le 3"/>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‹Nº›</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‹Nº›</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‹Nº›</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image" Target="../media/image2.png"/><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‹Nº›</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‹Nº›</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
        <p:nvSpPr>
          <p:cNvPr id="7" name="Textfeld 8">
            <a:extLst>
              <a:ext uri="{FF2B5EF4-FFF2-40B4-BE49-F238E27FC236}">
                <a16:creationId xmlns:a16="http://schemas.microsoft.com/office/drawing/2014/main" id="{6C924F29-6AD4-4D03-A74A-FB515EA24FF8}"/>
              </a:ext>
            </a:extLst>
          </p:cNvPr>
          <p:cNvSpPr txBox="1"/>
          <p:nvPr userDrawn="1"/>
        </p:nvSpPr>
        <p:spPr>
          <a:xfrm>
            <a:off x="4687200" y="84395"/>
            <a:ext cx="3773231" cy="170071"/>
          </a:xfrm>
          <a:prstGeom prst="rect">
            <a:avLst/>
          </a:prstGeom>
          <a:noFill/>
        </p:spPr>
        <p:txBody>
          <a:bodyPr wrap="square" rtlCol="0">
            <a:noAutofit/>
          </a:bodyPr>
          <a:lstStyle/>
          <a:p>
            <a:pPr algn="r">
              <a:lnSpc>
                <a:spcPts val="1238"/>
              </a:lnSpc>
            </a:pPr>
            <a:r>
              <a:rPr lang="en-US" sz="900" dirty="0">
                <a:solidFill>
                  <a:schemeClr val="bg1"/>
                </a:solidFill>
              </a:rPr>
              <a:t>RF tests of 1.3 GHz </a:t>
            </a:r>
            <a:r>
              <a:rPr lang="en-US" sz="900" dirty="0" err="1">
                <a:solidFill>
                  <a:schemeClr val="bg1"/>
                </a:solidFill>
              </a:rPr>
              <a:t>Nb</a:t>
            </a:r>
            <a:r>
              <a:rPr lang="en-US" sz="900" dirty="0">
                <a:solidFill>
                  <a:schemeClr val="bg1"/>
                </a:solidFill>
              </a:rPr>
              <a:t>/Cu elliptical cavities</a:t>
            </a:r>
            <a:r>
              <a:rPr lang="en-GB" sz="900" dirty="0">
                <a:solidFill>
                  <a:schemeClr val="bg1"/>
                </a:solidFill>
              </a:rPr>
              <a:t>, 31/05/2022</a:t>
            </a:r>
            <a:endParaRPr lang="de-AT" sz="900" i="1" dirty="0">
              <a:solidFill>
                <a:schemeClr val="bg1"/>
              </a:solidFill>
            </a:endParaRPr>
          </a:p>
        </p:txBody>
      </p:sp>
      <p:sp>
        <p:nvSpPr>
          <p:cNvPr id="8" name="Textfeld 10">
            <a:extLst>
              <a:ext uri="{FF2B5EF4-FFF2-40B4-BE49-F238E27FC236}">
                <a16:creationId xmlns:a16="http://schemas.microsoft.com/office/drawing/2014/main" id="{F05BE2AA-48C9-4FCB-A012-8E135BF8F224}"/>
              </a:ext>
            </a:extLst>
          </p:cNvPr>
          <p:cNvSpPr txBox="1"/>
          <p:nvPr userDrawn="1"/>
        </p:nvSpPr>
        <p:spPr>
          <a:xfrm>
            <a:off x="1007831" y="84395"/>
            <a:ext cx="2556058" cy="183099"/>
          </a:xfrm>
          <a:prstGeom prst="rect">
            <a:avLst/>
          </a:prstGeom>
          <a:noFill/>
        </p:spPr>
        <p:txBody>
          <a:bodyPr wrap="square" rtlCol="0">
            <a:noAutofit/>
          </a:bodyPr>
          <a:lstStyle/>
          <a:p>
            <a:pPr>
              <a:lnSpc>
                <a:spcPts val="1238"/>
              </a:lnSpc>
            </a:pPr>
            <a:r>
              <a:rPr lang="en-US" sz="900" dirty="0">
                <a:solidFill>
                  <a:schemeClr val="bg1"/>
                </a:solidFill>
              </a:rPr>
              <a:t>FCC Week 2022</a:t>
            </a:r>
            <a:endParaRPr lang="de-AT" sz="900" dirty="0">
              <a:solidFill>
                <a:schemeClr val="bg1"/>
              </a:solidFill>
            </a:endParaRPr>
          </a:p>
        </p:txBody>
      </p:sp>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 id="2147483669" r:id="rId12"/>
    <p:sldLayoutId id="2147483693" r:id="rId13"/>
  </p:sldLayoutIdLst>
  <p:hf hdr="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g"/><Relationship Id="rId1" Type="http://schemas.openxmlformats.org/officeDocument/2006/relationships/slideLayout" Target="../slideLayouts/slideLayout18.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3.png"/><Relationship Id="rId7" Type="http://schemas.openxmlformats.org/officeDocument/2006/relationships/image" Target="../media/image26.jpeg"/><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image" Target="../media/image25.jpeg"/><Relationship Id="rId5" Type="http://schemas.microsoft.com/office/2007/relationships/hdphoto" Target="../media/hdphoto2.wdp"/><Relationship Id="rId4" Type="http://schemas.openxmlformats.org/officeDocument/2006/relationships/image" Target="../media/image24.png"/><Relationship Id="rId9" Type="http://schemas.openxmlformats.org/officeDocument/2006/relationships/image" Target="../media/image28.jpeg"/></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8.xml"/><Relationship Id="rId5" Type="http://schemas.openxmlformats.org/officeDocument/2006/relationships/image" Target="../media/image32.png"/><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chart" Target="../charts/chart2.xml"/></Relationships>
</file>

<file path=ppt/slides/_rels/slide3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7" Type="http://schemas.openxmlformats.org/officeDocument/2006/relationships/image" Target="../media/image15.jpeg"/><Relationship Id="rId2" Type="http://schemas.openxmlformats.org/officeDocument/2006/relationships/slideLayout" Target="../slideLayouts/slideLayout18.xml"/><Relationship Id="rId1" Type="http://schemas.openxmlformats.org/officeDocument/2006/relationships/tags" Target="../tags/tag1.xml"/><Relationship Id="rId6" Type="http://schemas.microsoft.com/office/2007/relationships/hdphoto" Target="../media/hdphoto1.wdp"/><Relationship Id="rId5" Type="http://schemas.openxmlformats.org/officeDocument/2006/relationships/image" Target="../media/image14.pn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7" Type="http://schemas.openxmlformats.org/officeDocument/2006/relationships/image" Target="../media/image15.jpeg"/><Relationship Id="rId2" Type="http://schemas.openxmlformats.org/officeDocument/2006/relationships/slideLayout" Target="../slideLayouts/slideLayout18.xml"/><Relationship Id="rId1" Type="http://schemas.openxmlformats.org/officeDocument/2006/relationships/tags" Target="../tags/tag2.xml"/><Relationship Id="rId6" Type="http://schemas.microsoft.com/office/2007/relationships/hdphoto" Target="../media/hdphoto1.wdp"/><Relationship Id="rId5" Type="http://schemas.openxmlformats.org/officeDocument/2006/relationships/image" Target="../media/image14.pn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3497BF1-535F-4C7D-B075-C8FADBCE785C}"/>
              </a:ext>
            </a:extLst>
          </p:cNvPr>
          <p:cNvSpPr>
            <a:spLocks noGrp="1"/>
          </p:cNvSpPr>
          <p:nvPr>
            <p:ph type="ctrTitle"/>
          </p:nvPr>
        </p:nvSpPr>
        <p:spPr>
          <a:xfrm>
            <a:off x="216726" y="558401"/>
            <a:ext cx="8927274" cy="1790700"/>
          </a:xfrm>
        </p:spPr>
        <p:txBody>
          <a:bodyPr/>
          <a:lstStyle/>
          <a:p>
            <a:r>
              <a:rPr lang="en-US" sz="4800" dirty="0"/>
              <a:t>RF tests of 1.3 GHz </a:t>
            </a:r>
            <a:r>
              <a:rPr lang="en-US" sz="4800" dirty="0" err="1"/>
              <a:t>Nb</a:t>
            </a:r>
            <a:r>
              <a:rPr lang="en-US" sz="4800" dirty="0"/>
              <a:t>/Cu elliptical cavities</a:t>
            </a:r>
          </a:p>
        </p:txBody>
      </p:sp>
      <p:sp>
        <p:nvSpPr>
          <p:cNvPr id="4" name="Untertitel 3">
            <a:extLst>
              <a:ext uri="{FF2B5EF4-FFF2-40B4-BE49-F238E27FC236}">
                <a16:creationId xmlns:a16="http://schemas.microsoft.com/office/drawing/2014/main" id="{0C44E76C-472D-4CD1-B3E8-9FBF11960DFD}"/>
              </a:ext>
            </a:extLst>
          </p:cNvPr>
          <p:cNvSpPr>
            <a:spLocks noGrp="1"/>
          </p:cNvSpPr>
          <p:nvPr>
            <p:ph type="subTitle" idx="1"/>
          </p:nvPr>
        </p:nvSpPr>
        <p:spPr>
          <a:xfrm>
            <a:off x="1259632" y="2895786"/>
            <a:ext cx="6552728" cy="1836204"/>
          </a:xfrm>
        </p:spPr>
        <p:txBody>
          <a:bodyPr/>
          <a:lstStyle/>
          <a:p>
            <a:endParaRPr lang="en-US" dirty="0"/>
          </a:p>
          <a:p>
            <a:endParaRPr lang="en-US" dirty="0"/>
          </a:p>
        </p:txBody>
      </p:sp>
      <p:sp>
        <p:nvSpPr>
          <p:cNvPr id="9" name="Untertitel 2">
            <a:extLst>
              <a:ext uri="{FF2B5EF4-FFF2-40B4-BE49-F238E27FC236}">
                <a16:creationId xmlns:a16="http://schemas.microsoft.com/office/drawing/2014/main" id="{30792579-EE02-442F-B8CA-F2FA3D9D007F}"/>
              </a:ext>
            </a:extLst>
          </p:cNvPr>
          <p:cNvSpPr txBox="1">
            <a:spLocks/>
          </p:cNvSpPr>
          <p:nvPr/>
        </p:nvSpPr>
        <p:spPr>
          <a:xfrm>
            <a:off x="1341125" y="2560210"/>
            <a:ext cx="6582112" cy="2113390"/>
          </a:xfrm>
          <a:prstGeom prst="rect">
            <a:avLst/>
          </a:prstGeom>
        </p:spPr>
        <p:txBody>
          <a:bodyPr vert="horz" lIns="91440" tIns="45720" rIns="91440" bIns="45720" rtlCol="0">
            <a:noAutofit/>
          </a:bodyPr>
          <a:lstStyle>
            <a:lvl1pPr marL="0" indent="0" algn="ctr" defTabSz="685800" rtl="0" eaLnBrk="1" latinLnBrk="0" hangingPunct="1">
              <a:lnSpc>
                <a:spcPts val="1388"/>
              </a:lnSpc>
              <a:spcBef>
                <a:spcPts val="0"/>
              </a:spcBef>
              <a:buFont typeface="Arial" panose="020B0604020202020204" pitchFamily="34" charset="0"/>
              <a:buNone/>
              <a:defRPr sz="1200" kern="1200">
                <a:solidFill>
                  <a:schemeClr val="bg1"/>
                </a:solidFill>
                <a:latin typeface="+mn-lt"/>
                <a:ea typeface="+mn-ea"/>
                <a:cs typeface="+mn-cs"/>
              </a:defRPr>
            </a:lvl1pPr>
            <a:lvl2pPr marL="342900" indent="0" algn="ctr" defTabSz="685800" rtl="0" eaLnBrk="1" latinLnBrk="0" hangingPunct="1">
              <a:lnSpc>
                <a:spcPts val="1388"/>
              </a:lnSpc>
              <a:spcBef>
                <a:spcPts val="0"/>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ts val="1388"/>
              </a:lnSpc>
              <a:spcBef>
                <a:spcPts val="0"/>
              </a:spcBef>
              <a:buSzPct val="100000"/>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ts val="1388"/>
              </a:lnSpc>
              <a:spcBef>
                <a:spcPts val="0"/>
              </a:spcBef>
              <a:buSzPct val="100000"/>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ts val="1388"/>
              </a:lnSpc>
              <a:spcBef>
                <a:spcPts val="0"/>
              </a:spcBef>
              <a:buSzPct val="100000"/>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nSpc>
                <a:spcPct val="100000"/>
              </a:lnSpc>
            </a:pPr>
            <a:r>
              <a:rPr lang="en-US" sz="1800" b="1" dirty="0"/>
              <a:t>L. Vega-Cid, </a:t>
            </a:r>
            <a:r>
              <a:rPr lang="en-US" sz="1800" dirty="0"/>
              <a:t>S. Atieh, A. Bianchi, G. Favre, L. Ferreira, L. Lain-Amador, S. Leith, C. Pereira, M. Redondas, G. Rosaz, K. Scibor, W. </a:t>
            </a:r>
            <a:r>
              <a:rPr lang="en-US" sz="1800" dirty="0" err="1"/>
              <a:t>Venturini</a:t>
            </a:r>
            <a:r>
              <a:rPr lang="en-US" sz="1800" dirty="0"/>
              <a:t> </a:t>
            </a:r>
            <a:r>
              <a:rPr lang="en-US" sz="1800" dirty="0" err="1"/>
              <a:t>Delsolaro</a:t>
            </a:r>
            <a:r>
              <a:rPr lang="en-US" sz="1800" dirty="0"/>
              <a:t>, P. Vidal-Garcia</a:t>
            </a:r>
          </a:p>
          <a:p>
            <a:pPr>
              <a:lnSpc>
                <a:spcPct val="100000"/>
              </a:lnSpc>
            </a:pPr>
            <a:endParaRPr lang="en-US" sz="1800" dirty="0"/>
          </a:p>
          <a:p>
            <a:pPr>
              <a:lnSpc>
                <a:spcPct val="100000"/>
              </a:lnSpc>
            </a:pPr>
            <a:r>
              <a:rPr lang="en-US" sz="1800" dirty="0"/>
              <a:t>FCC Week 2022</a:t>
            </a:r>
          </a:p>
          <a:p>
            <a:pPr>
              <a:lnSpc>
                <a:spcPct val="100000"/>
              </a:lnSpc>
            </a:pPr>
            <a:endParaRPr lang="en-US" sz="1800" dirty="0"/>
          </a:p>
          <a:p>
            <a:pPr>
              <a:lnSpc>
                <a:spcPct val="100000"/>
              </a:lnSpc>
            </a:pPr>
            <a:endParaRPr lang="en-US" sz="1800" dirty="0"/>
          </a:p>
          <a:p>
            <a:pPr>
              <a:lnSpc>
                <a:spcPct val="100000"/>
              </a:lnSpc>
            </a:pPr>
            <a:r>
              <a:rPr lang="en-US" sz="1800" dirty="0"/>
              <a:t>31th of May 2022</a:t>
            </a:r>
          </a:p>
          <a:p>
            <a:pPr>
              <a:lnSpc>
                <a:spcPct val="100000"/>
              </a:lnSpc>
            </a:pPr>
            <a:endParaRPr lang="en-US" sz="1800" dirty="0"/>
          </a:p>
          <a:p>
            <a:pPr>
              <a:lnSpc>
                <a:spcPct val="100000"/>
              </a:lnSpc>
            </a:pPr>
            <a:endParaRPr lang="en-US" sz="1800" u="sng" dirty="0"/>
          </a:p>
          <a:p>
            <a:pPr>
              <a:lnSpc>
                <a:spcPct val="100000"/>
              </a:lnSpc>
            </a:pPr>
            <a:endParaRPr lang="en-US" sz="1800" u="sng" dirty="0"/>
          </a:p>
          <a:p>
            <a:pPr>
              <a:lnSpc>
                <a:spcPct val="100000"/>
              </a:lnSpc>
            </a:pPr>
            <a:endParaRPr lang="en-US" sz="1800" dirty="0"/>
          </a:p>
          <a:p>
            <a:pPr>
              <a:lnSpc>
                <a:spcPct val="100000"/>
              </a:lnSpc>
            </a:pPr>
            <a:endParaRPr lang="en-US" dirty="0"/>
          </a:p>
          <a:p>
            <a:pPr>
              <a:lnSpc>
                <a:spcPct val="100000"/>
              </a:lnSpc>
            </a:pPr>
            <a:endParaRPr lang="en-US" dirty="0"/>
          </a:p>
          <a:p>
            <a:pPr>
              <a:lnSpc>
                <a:spcPct val="100000"/>
              </a:lnSpc>
            </a:pPr>
            <a:endParaRPr lang="en-US" dirty="0"/>
          </a:p>
        </p:txBody>
      </p:sp>
      <p:sp>
        <p:nvSpPr>
          <p:cNvPr id="2" name="Slide Number Placeholder 1"/>
          <p:cNvSpPr>
            <a:spLocks noGrp="1"/>
          </p:cNvSpPr>
          <p:nvPr>
            <p:ph type="sldNum" sz="quarter" idx="12"/>
          </p:nvPr>
        </p:nvSpPr>
        <p:spPr/>
        <p:txBody>
          <a:bodyPr/>
          <a:lstStyle/>
          <a:p>
            <a:fld id="{88A1DFE4-5FC5-43BD-BB7E-75EAD82B965F}" type="slidenum">
              <a:rPr lang="en-US" noProof="0" smtClean="0"/>
              <a:pPr/>
              <a:t>1</a:t>
            </a:fld>
            <a:endParaRPr lang="en-US" noProof="0" dirty="0"/>
          </a:p>
        </p:txBody>
      </p:sp>
    </p:spTree>
    <p:extLst>
      <p:ext uri="{BB962C8B-B14F-4D97-AF65-F5344CB8AC3E}">
        <p14:creationId xmlns:p14="http://schemas.microsoft.com/office/powerpoint/2010/main" val="406115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Tested cavities</a:t>
            </a:r>
            <a:endParaRPr lang="en-GB" dirty="0"/>
          </a:p>
        </p:txBody>
      </p:sp>
      <p:sp>
        <p:nvSpPr>
          <p:cNvPr id="4" name="Slide Number Placeholder 3"/>
          <p:cNvSpPr>
            <a:spLocks noGrp="1"/>
          </p:cNvSpPr>
          <p:nvPr>
            <p:ph type="sldNum" sz="quarter" idx="12"/>
          </p:nvPr>
        </p:nvSpPr>
        <p:spPr/>
        <p:txBody>
          <a:bodyPr/>
          <a:lstStyle/>
          <a:p>
            <a:fld id="{36B5EA5A-BC32-A742-B11B-8E7414D5B535}" type="slidenum">
              <a:rPr lang="en-US" smtClean="0"/>
              <a:pPr/>
              <a:t>10</a:t>
            </a:fld>
            <a:endParaRPr lang="en-US" dirty="0"/>
          </a:p>
        </p:txBody>
      </p:sp>
      <p:sp>
        <p:nvSpPr>
          <p:cNvPr id="15" name="Frame 14"/>
          <p:cNvSpPr/>
          <p:nvPr/>
        </p:nvSpPr>
        <p:spPr>
          <a:xfrm>
            <a:off x="1747631" y="2731122"/>
            <a:ext cx="2025681" cy="486054"/>
          </a:xfrm>
          <a:prstGeom prst="frame">
            <a:avLst/>
          </a:prstGeom>
          <a:solidFill>
            <a:schemeClr val="accent2">
              <a:lumMod val="40000"/>
              <a:lumOff val="60000"/>
            </a:schemeClr>
          </a:solidFill>
          <a:ln w="12700" cap="flat" cmpd="sng" algn="ctr">
            <a:solidFill>
              <a:schemeClr val="bg1">
                <a:lumMod val="75000"/>
              </a:scheme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effectLst/>
                <a:uLnTx/>
                <a:uFillTx/>
                <a:latin typeface="Arial"/>
                <a:ea typeface="+mn-ea"/>
                <a:cs typeface="+mn-cs"/>
              </a:rPr>
              <a:t>Seamless</a:t>
            </a:r>
            <a:endParaRPr kumimoji="0" lang="en-GB" sz="1400" b="0" i="0" u="none" strike="noStrike" kern="0" cap="none" spc="0" normalizeH="0" baseline="0" noProof="0" dirty="0">
              <a:ln>
                <a:noFill/>
              </a:ln>
              <a:effectLst/>
              <a:uLnTx/>
              <a:uFillTx/>
              <a:latin typeface="Arial"/>
              <a:ea typeface="+mn-ea"/>
              <a:cs typeface="+mn-cs"/>
            </a:endParaRPr>
          </a:p>
        </p:txBody>
      </p:sp>
      <p:sp>
        <p:nvSpPr>
          <p:cNvPr id="16" name="Frame 15"/>
          <p:cNvSpPr/>
          <p:nvPr/>
        </p:nvSpPr>
        <p:spPr>
          <a:xfrm>
            <a:off x="3780458" y="2731122"/>
            <a:ext cx="2025681" cy="486054"/>
          </a:xfrm>
          <a:prstGeom prst="frame">
            <a:avLst/>
          </a:prstGeom>
          <a:solidFill>
            <a:srgbClr val="6E2466">
              <a:lumMod val="20000"/>
              <a:lumOff val="80000"/>
            </a:srgbClr>
          </a:solidFill>
          <a:ln w="12700" cap="flat" cmpd="sng" algn="ctr">
            <a:solidFill>
              <a:schemeClr val="bg1">
                <a:lumMod val="75000"/>
              </a:scheme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effectLst/>
                <a:uLnTx/>
                <a:uFillTx/>
                <a:latin typeface="Arial"/>
                <a:ea typeface="+mn-ea"/>
                <a:cs typeface="+mn-cs"/>
              </a:rPr>
              <a:t>Welded</a:t>
            </a:r>
            <a:endParaRPr kumimoji="0" lang="en-GB" sz="1400" b="1" i="0" u="none" strike="noStrike" kern="0" cap="none" spc="0" normalizeH="0" baseline="0" noProof="0" dirty="0">
              <a:ln>
                <a:noFill/>
              </a:ln>
              <a:effectLst/>
              <a:uLnTx/>
              <a:uFillTx/>
              <a:latin typeface="Arial"/>
              <a:ea typeface="+mn-ea"/>
              <a:cs typeface="+mn-cs"/>
            </a:endParaRPr>
          </a:p>
        </p:txBody>
      </p:sp>
      <p:sp>
        <p:nvSpPr>
          <p:cNvPr id="17" name="Down Arrow 16"/>
          <p:cNvSpPr/>
          <p:nvPr/>
        </p:nvSpPr>
        <p:spPr>
          <a:xfrm rot="10800000">
            <a:off x="2700077" y="1997693"/>
            <a:ext cx="101214" cy="733430"/>
          </a:xfrm>
          <a:prstGeom prst="downArrow">
            <a:avLst/>
          </a:prstGeom>
          <a:solidFill>
            <a:schemeClr val="accent2">
              <a:lumMod val="40000"/>
              <a:lumOff val="60000"/>
            </a:schemeClr>
          </a:solidFill>
          <a:ln w="12700" cap="flat" cmpd="sng" algn="ctr">
            <a:solidFill>
              <a:schemeClr val="bg1">
                <a:lumMod val="75000"/>
              </a:scheme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endParaRPr>
          </a:p>
        </p:txBody>
      </p:sp>
      <p:sp>
        <p:nvSpPr>
          <p:cNvPr id="18" name="Down Arrow 17"/>
          <p:cNvSpPr/>
          <p:nvPr/>
        </p:nvSpPr>
        <p:spPr>
          <a:xfrm>
            <a:off x="2719045" y="3229215"/>
            <a:ext cx="101214" cy="733430"/>
          </a:xfrm>
          <a:prstGeom prst="downArrow">
            <a:avLst/>
          </a:prstGeom>
          <a:solidFill>
            <a:schemeClr val="accent2">
              <a:lumMod val="40000"/>
              <a:lumOff val="60000"/>
            </a:schemeClr>
          </a:solidFill>
          <a:ln w="12700" cap="flat" cmpd="sng" algn="ctr">
            <a:solidFill>
              <a:schemeClr val="bg1">
                <a:lumMod val="75000"/>
              </a:scheme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endParaRPr>
          </a:p>
        </p:txBody>
      </p:sp>
      <p:sp>
        <p:nvSpPr>
          <p:cNvPr id="20" name="Down Arrow 19"/>
          <p:cNvSpPr/>
          <p:nvPr/>
        </p:nvSpPr>
        <p:spPr>
          <a:xfrm rot="16200000" flipH="1">
            <a:off x="6129392" y="2603250"/>
            <a:ext cx="101214" cy="733430"/>
          </a:xfrm>
          <a:prstGeom prst="downArrow">
            <a:avLst/>
          </a:prstGeom>
          <a:solidFill>
            <a:srgbClr val="6E2466">
              <a:lumMod val="20000"/>
              <a:lumOff val="80000"/>
            </a:srgbClr>
          </a:solidFill>
          <a:ln w="12700" cap="flat" cmpd="sng" algn="ctr">
            <a:solidFill>
              <a:schemeClr val="bg1">
                <a:lumMod val="75000"/>
              </a:scheme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endParaRPr>
          </a:p>
        </p:txBody>
      </p:sp>
      <p:sp>
        <p:nvSpPr>
          <p:cNvPr id="21" name="TextBox 20"/>
          <p:cNvSpPr txBox="1"/>
          <p:nvPr/>
        </p:nvSpPr>
        <p:spPr>
          <a:xfrm>
            <a:off x="1652619" y="1518404"/>
            <a:ext cx="2196131" cy="476726"/>
          </a:xfrm>
          <a:prstGeom prst="roundRect">
            <a:avLst/>
          </a:prstGeom>
          <a:solidFill>
            <a:schemeClr val="accent2">
              <a:lumMod val="40000"/>
              <a:lumOff val="60000"/>
            </a:schemeClr>
          </a:solidFill>
          <a:ln w="12700" cap="flat" cmpd="sng" algn="ctr">
            <a:noFill/>
            <a:prstDash val="solid"/>
            <a:miter lim="800000"/>
          </a:ln>
          <a:effectLst/>
        </p:spPr>
        <p:txBody>
          <a:bodyPr wrap="square" lIns="0" tIns="0" rIns="0" bIns="0"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0" i="1" u="sng" strike="noStrike" kern="0" cap="none" spc="0" normalizeH="0" baseline="0" noProof="0" dirty="0">
                <a:ln>
                  <a:noFill/>
                </a:ln>
                <a:solidFill>
                  <a:schemeClr val="bg1">
                    <a:lumMod val="75000"/>
                  </a:schemeClr>
                </a:solidFill>
                <a:effectLst/>
                <a:uLnTx/>
                <a:uFillTx/>
                <a:latin typeface="Arial"/>
                <a:ea typeface="+mn-ea"/>
                <a:cs typeface="+mn-cs"/>
              </a:rPr>
              <a:t>BM</a:t>
            </a:r>
            <a:endParaRPr kumimoji="0" lang="en-US" sz="1400" b="0" i="0" u="none" strike="noStrike" kern="0" cap="none" spc="0" normalizeH="0" baseline="0" noProof="0" dirty="0">
              <a:ln>
                <a:noFill/>
              </a:ln>
              <a:solidFill>
                <a:schemeClr val="bg1">
                  <a:lumMod val="75000"/>
                </a:schemeClr>
              </a:solidFill>
              <a:effectLst/>
              <a:uLnTx/>
              <a:uFillTx/>
              <a:latin typeface="Arial"/>
              <a:ea typeface="+mn-ea"/>
              <a:cs typeface="+mn-cs"/>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chemeClr val="bg1">
                    <a:lumMod val="75000"/>
                  </a:schemeClr>
                </a:solidFill>
                <a:effectLst/>
                <a:uLnTx/>
                <a:uFillTx/>
                <a:latin typeface="Arial"/>
                <a:ea typeface="+mn-ea"/>
                <a:cs typeface="+mn-cs"/>
              </a:rPr>
              <a:t>Machined from bulk billet</a:t>
            </a:r>
            <a:endParaRPr kumimoji="0" lang="en-GB" sz="1400" b="0" i="0" u="none" strike="noStrike" kern="0" cap="none" spc="0" normalizeH="0" baseline="0" noProof="0" dirty="0">
              <a:ln>
                <a:noFill/>
              </a:ln>
              <a:solidFill>
                <a:schemeClr val="bg1">
                  <a:lumMod val="75000"/>
                </a:schemeClr>
              </a:solidFill>
              <a:effectLst/>
              <a:uLnTx/>
              <a:uFillTx/>
              <a:latin typeface="Arial"/>
              <a:ea typeface="+mn-ea"/>
              <a:cs typeface="+mn-cs"/>
            </a:endParaRPr>
          </a:p>
        </p:txBody>
      </p:sp>
      <p:sp>
        <p:nvSpPr>
          <p:cNvPr id="22" name="TextBox 21"/>
          <p:cNvSpPr txBox="1"/>
          <p:nvPr/>
        </p:nvSpPr>
        <p:spPr>
          <a:xfrm>
            <a:off x="1671586" y="4009782"/>
            <a:ext cx="2196131" cy="476726"/>
          </a:xfrm>
          <a:prstGeom prst="roundRect">
            <a:avLst/>
          </a:prstGeom>
          <a:solidFill>
            <a:schemeClr val="accent2">
              <a:lumMod val="40000"/>
              <a:lumOff val="60000"/>
            </a:schemeClr>
          </a:solidFill>
          <a:ln w="12700" cap="flat" cmpd="sng" algn="ctr">
            <a:noFill/>
            <a:prstDash val="solid"/>
            <a:miter lim="800000"/>
          </a:ln>
          <a:effectLst/>
        </p:spPr>
        <p:txBody>
          <a:bodyPr wrap="square" lIns="0" tIns="0" rIns="0" bIns="0"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0" i="1" u="sng" strike="noStrike" kern="0" cap="none" spc="0" normalizeH="0" baseline="0" noProof="0" dirty="0">
                <a:ln>
                  <a:noFill/>
                </a:ln>
                <a:solidFill>
                  <a:schemeClr val="bg1">
                    <a:lumMod val="75000"/>
                  </a:schemeClr>
                </a:solidFill>
                <a:effectLst/>
                <a:uLnTx/>
                <a:uFillTx/>
                <a:latin typeface="Arial"/>
                <a:ea typeface="+mn-ea"/>
                <a:cs typeface="+mn-cs"/>
              </a:rPr>
              <a:t>L</a:t>
            </a:r>
            <a:r>
              <a:rPr kumimoji="0" lang="en-US" sz="1400" b="0" i="0" u="none" strike="noStrike" kern="0" cap="none" spc="0" normalizeH="0" baseline="0" noProof="0" dirty="0">
                <a:ln>
                  <a:noFill/>
                </a:ln>
                <a:solidFill>
                  <a:schemeClr val="bg1">
                    <a:lumMod val="75000"/>
                  </a:schemeClr>
                </a:solidFill>
                <a:effectLst/>
                <a:uLnTx/>
                <a:uFillTx/>
                <a:latin typeface="Arial"/>
                <a:ea typeface="+mn-ea"/>
                <a:cs typeface="+mn-cs"/>
              </a:rPr>
              <a:t> </a:t>
            </a: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chemeClr val="bg1">
                    <a:lumMod val="75000"/>
                  </a:schemeClr>
                </a:solidFill>
                <a:effectLst/>
                <a:uLnTx/>
                <a:uFillTx/>
                <a:latin typeface="Arial"/>
                <a:ea typeface="+mn-ea"/>
                <a:cs typeface="+mn-cs"/>
              </a:rPr>
              <a:t>Electroformed</a:t>
            </a:r>
            <a:endParaRPr kumimoji="0" lang="en-GB" sz="1400" b="0" i="0" u="none" strike="noStrike" kern="0" cap="none" spc="0" normalizeH="0" baseline="0" noProof="0" dirty="0">
              <a:ln>
                <a:noFill/>
              </a:ln>
              <a:solidFill>
                <a:schemeClr val="bg1">
                  <a:lumMod val="75000"/>
                </a:schemeClr>
              </a:solidFill>
              <a:effectLst/>
              <a:uLnTx/>
              <a:uFillTx/>
              <a:latin typeface="Arial"/>
              <a:ea typeface="+mn-ea"/>
              <a:cs typeface="+mn-cs"/>
            </a:endParaRPr>
          </a:p>
        </p:txBody>
      </p:sp>
      <p:sp>
        <p:nvSpPr>
          <p:cNvPr id="24" name="TextBox 23"/>
          <p:cNvSpPr txBox="1"/>
          <p:nvPr/>
        </p:nvSpPr>
        <p:spPr>
          <a:xfrm>
            <a:off x="6553860" y="2789220"/>
            <a:ext cx="1390755" cy="476726"/>
          </a:xfrm>
          <a:prstGeom prst="roundRect">
            <a:avLst/>
          </a:prstGeom>
          <a:solidFill>
            <a:srgbClr val="EDC8E9"/>
          </a:solidFill>
          <a:ln w="12700" cap="flat" cmpd="sng" algn="ctr">
            <a:solidFill>
              <a:srgbClr val="6E2466">
                <a:lumMod val="20000"/>
                <a:lumOff val="80000"/>
              </a:srgbClr>
            </a:solidFill>
            <a:prstDash val="solid"/>
            <a:miter lim="800000"/>
          </a:ln>
          <a:effectLst/>
        </p:spPr>
        <p:txBody>
          <a:bodyPr wrap="square" lIns="0" tIns="0" rIns="0" bIns="0"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0" i="1" u="sng" strike="noStrike" kern="0" cap="none" spc="0" normalizeH="0" baseline="0" noProof="0" dirty="0">
                <a:ln>
                  <a:noFill/>
                </a:ln>
                <a:effectLst/>
                <a:uLnTx/>
                <a:uFillTx/>
                <a:latin typeface="Arial"/>
                <a:ea typeface="+mn-ea"/>
                <a:cs typeface="+mn-cs"/>
              </a:rPr>
              <a:t>W</a:t>
            </a:r>
            <a:endParaRPr kumimoji="0" lang="en-US" sz="1400" b="0" i="0" u="none" strike="noStrike" kern="0" cap="none" spc="0" normalizeH="0" baseline="0" noProof="0" dirty="0">
              <a:ln>
                <a:noFill/>
              </a:ln>
              <a:effectLst/>
              <a:uLnTx/>
              <a:uFillTx/>
              <a:latin typeface="Arial"/>
              <a:ea typeface="+mn-ea"/>
              <a:cs typeface="+mn-cs"/>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effectLst/>
                <a:uLnTx/>
                <a:uFillTx/>
                <a:latin typeface="Arial"/>
                <a:ea typeface="+mn-ea"/>
                <a:cs typeface="+mn-cs"/>
              </a:rPr>
              <a:t>E-beam welded</a:t>
            </a:r>
            <a:endParaRPr kumimoji="0" lang="en-GB" sz="1400" b="0" i="0" u="none" strike="noStrike" kern="0" cap="none" spc="0" normalizeH="0" baseline="0" noProof="0" dirty="0">
              <a:ln>
                <a:noFill/>
              </a:ln>
              <a:effectLst/>
              <a:uLnTx/>
              <a:uFillTx/>
              <a:latin typeface="Arial"/>
              <a:ea typeface="+mn-ea"/>
              <a:cs typeface="+mn-cs"/>
            </a:endParaRPr>
          </a:p>
        </p:txBody>
      </p:sp>
      <p:sp>
        <p:nvSpPr>
          <p:cNvPr id="25" name="Date Placeholder 24"/>
          <p:cNvSpPr>
            <a:spLocks noGrp="1"/>
          </p:cNvSpPr>
          <p:nvPr>
            <p:ph type="dt" sz="half" idx="10"/>
          </p:nvPr>
        </p:nvSpPr>
        <p:spPr/>
        <p:txBody>
          <a:bodyPr/>
          <a:lstStyle/>
          <a:p>
            <a:r>
              <a:rPr lang="en-US"/>
              <a:t>31/05/2022</a:t>
            </a:r>
            <a:endParaRPr lang="en-US" dirty="0"/>
          </a:p>
        </p:txBody>
      </p:sp>
      <p:sp>
        <p:nvSpPr>
          <p:cNvPr id="26" name="Footer Placeholder 25"/>
          <p:cNvSpPr>
            <a:spLocks noGrp="1"/>
          </p:cNvSpPr>
          <p:nvPr>
            <p:ph type="ftr" sz="quarter" idx="11"/>
          </p:nvPr>
        </p:nvSpPr>
        <p:spPr/>
        <p:txBody>
          <a:bodyPr/>
          <a:lstStyle/>
          <a:p>
            <a:r>
              <a:rPr lang="en-GB"/>
              <a:t>RF tests of 1.3 GHz Nb/Cu elliptical cavities</a:t>
            </a:r>
            <a:endParaRPr lang="en-US" dirty="0"/>
          </a:p>
        </p:txBody>
      </p:sp>
    </p:spTree>
    <p:extLst>
      <p:ext uri="{BB962C8B-B14F-4D97-AF65-F5344CB8AC3E}">
        <p14:creationId xmlns:p14="http://schemas.microsoft.com/office/powerpoint/2010/main" val="15678683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6" name="Text Placeholder 5"/>
          <p:cNvSpPr>
            <a:spLocks noGrp="1"/>
          </p:cNvSpPr>
          <p:nvPr>
            <p:ph type="body" sz="quarter" idx="18"/>
          </p:nvPr>
        </p:nvSpPr>
        <p:spPr/>
        <p:txBody>
          <a:bodyPr/>
          <a:lstStyle/>
          <a:p>
            <a:endParaRPr lang="en-GB"/>
          </a:p>
        </p:txBody>
      </p:sp>
      <p:sp>
        <p:nvSpPr>
          <p:cNvPr id="7" name="Text Placeholder 6"/>
          <p:cNvSpPr>
            <a:spLocks noGrp="1"/>
          </p:cNvSpPr>
          <p:nvPr>
            <p:ph type="body" sz="quarter" idx="14"/>
          </p:nvPr>
        </p:nvSpPr>
        <p:spPr/>
        <p:txBody>
          <a:bodyPr/>
          <a:lstStyle/>
          <a:p>
            <a:endParaRPr lang="en-GB"/>
          </a:p>
        </p:txBody>
      </p:sp>
      <p:sp>
        <p:nvSpPr>
          <p:cNvPr id="8" name="Title 7"/>
          <p:cNvSpPr>
            <a:spLocks noGrp="1"/>
          </p:cNvSpPr>
          <p:nvPr>
            <p:ph type="title"/>
          </p:nvPr>
        </p:nvSpPr>
        <p:spPr/>
        <p:txBody>
          <a:bodyPr/>
          <a:lstStyle/>
          <a:p>
            <a:r>
              <a:rPr lang="en-US" dirty="0">
                <a:solidFill>
                  <a:schemeClr val="bg1">
                    <a:lumMod val="75000"/>
                  </a:schemeClr>
                </a:solidFill>
              </a:rPr>
              <a:t>Tested cavities: </a:t>
            </a:r>
            <a:r>
              <a:rPr lang="en-US" dirty="0"/>
              <a:t>Welded</a:t>
            </a:r>
            <a:endParaRPr lang="en-GB" dirty="0"/>
          </a:p>
        </p:txBody>
      </p:sp>
      <p:sp>
        <p:nvSpPr>
          <p:cNvPr id="9" name="Rectangle 8"/>
          <p:cNvSpPr/>
          <p:nvPr/>
        </p:nvSpPr>
        <p:spPr>
          <a:xfrm>
            <a:off x="6200483" y="1491325"/>
            <a:ext cx="2293557" cy="559961"/>
          </a:xfrm>
          <a:prstGeom prst="rect">
            <a:avLst/>
          </a:prstGeom>
        </p:spPr>
        <p:txBody>
          <a:bodyPr wrap="square">
            <a:spAutoFit/>
          </a:bodyPr>
          <a:lstStyle/>
          <a:p>
            <a:r>
              <a:rPr lang="en-GB" sz="1013" b="1" dirty="0">
                <a:latin typeface="+mj-lt"/>
                <a:ea typeface="Calibri" panose="020F0502020204030204" pitchFamily="34" charset="0"/>
              </a:rPr>
              <a:t>IRIS: </a:t>
            </a:r>
            <a:r>
              <a:rPr lang="en-GB" sz="1013" dirty="0">
                <a:latin typeface="+mj-lt"/>
                <a:ea typeface="Calibri" panose="020F0502020204030204" pitchFamily="34" charset="0"/>
              </a:rPr>
              <a:t>Welded from inside by firing at a tilted angle from outside the cavity.</a:t>
            </a:r>
          </a:p>
          <a:p>
            <a:r>
              <a:rPr lang="en-GB" sz="1013" dirty="0">
                <a:latin typeface="+mj-lt"/>
                <a:ea typeface="Calibri" panose="020F0502020204030204" pitchFamily="34" charset="0"/>
              </a:rPr>
              <a:t> </a:t>
            </a:r>
          </a:p>
        </p:txBody>
      </p:sp>
      <p:pic>
        <p:nvPicPr>
          <p:cNvPr id="10" name="Picture 9"/>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73699" y="1545505"/>
            <a:ext cx="4827185" cy="2715292"/>
          </a:xfrm>
          <a:prstGeom prst="rect">
            <a:avLst/>
          </a:prstGeom>
        </p:spPr>
      </p:pic>
      <p:sp>
        <p:nvSpPr>
          <p:cNvPr id="11" name="Rectangle 10"/>
          <p:cNvSpPr/>
          <p:nvPr/>
        </p:nvSpPr>
        <p:spPr>
          <a:xfrm>
            <a:off x="1159780" y="1149461"/>
            <a:ext cx="4572000" cy="248209"/>
          </a:xfrm>
          <a:prstGeom prst="rect">
            <a:avLst/>
          </a:prstGeom>
        </p:spPr>
        <p:txBody>
          <a:bodyPr>
            <a:spAutoFit/>
          </a:bodyPr>
          <a:lstStyle/>
          <a:p>
            <a:r>
              <a:rPr lang="en-GB" sz="1013" b="1" dirty="0">
                <a:latin typeface="+mj-lt"/>
                <a:ea typeface="Calibri" panose="020F0502020204030204" pitchFamily="34" charset="0"/>
              </a:rPr>
              <a:t>EQUATOR</a:t>
            </a:r>
            <a:r>
              <a:rPr lang="en-GB" sz="1013" dirty="0">
                <a:latin typeface="+mj-lt"/>
                <a:ea typeface="Calibri" panose="020F0502020204030204" pitchFamily="34" charset="0"/>
              </a:rPr>
              <a:t>: E-beam welded from inside using a deflector </a:t>
            </a:r>
            <a:endParaRPr lang="en-GB" sz="1013" dirty="0">
              <a:latin typeface="+mj-lt"/>
            </a:endParaRPr>
          </a:p>
        </p:txBody>
      </p:sp>
      <p:cxnSp>
        <p:nvCxnSpPr>
          <p:cNvPr id="12" name="Straight Arrow Connector 11"/>
          <p:cNvCxnSpPr/>
          <p:nvPr/>
        </p:nvCxnSpPr>
        <p:spPr>
          <a:xfrm flipH="1">
            <a:off x="2731751" y="1397670"/>
            <a:ext cx="123221" cy="9047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p:cNvCxnSpPr>
            <a:stCxn id="9" idx="1"/>
          </p:cNvCxnSpPr>
          <p:nvPr/>
        </p:nvCxnSpPr>
        <p:spPr>
          <a:xfrm flipH="1">
            <a:off x="3118729" y="1812386"/>
            <a:ext cx="2856506" cy="108458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p:cNvCxnSpPr>
            <a:stCxn id="9" idx="1"/>
          </p:cNvCxnSpPr>
          <p:nvPr/>
        </p:nvCxnSpPr>
        <p:spPr>
          <a:xfrm flipH="1">
            <a:off x="2200627" y="1812386"/>
            <a:ext cx="3774608" cy="115349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5" name="Picture 14"/>
          <p:cNvPicPr>
            <a:picLocks noChangeAspect="1"/>
          </p:cNvPicPr>
          <p:nvPr/>
        </p:nvPicPr>
        <p:blipFill rotWithShape="1">
          <a:blip r:embed="rId3" cstate="hqprint">
            <a:extLst>
              <a:ext uri="{28A0092B-C50C-407E-A947-70E740481C1C}">
                <a14:useLocalDpi xmlns:a14="http://schemas.microsoft.com/office/drawing/2010/main" val="0"/>
              </a:ext>
            </a:extLst>
          </a:blip>
          <a:srcRect t="9896" b="30071"/>
          <a:stretch/>
        </p:blipFill>
        <p:spPr>
          <a:xfrm>
            <a:off x="6350947" y="1931828"/>
            <a:ext cx="2027420" cy="2163813"/>
          </a:xfrm>
          <a:prstGeom prst="rect">
            <a:avLst/>
          </a:prstGeom>
        </p:spPr>
      </p:pic>
      <p:sp>
        <p:nvSpPr>
          <p:cNvPr id="16" name="Rounded Rectangle 15"/>
          <p:cNvSpPr/>
          <p:nvPr/>
        </p:nvSpPr>
        <p:spPr>
          <a:xfrm>
            <a:off x="5991513" y="1381866"/>
            <a:ext cx="2711499" cy="2901602"/>
          </a:xfrm>
          <a:prstGeom prst="roundRect">
            <a:avLst>
              <a:gd name="adj" fmla="val 5704"/>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7" name="Rounded Rectangle 16"/>
          <p:cNvSpPr/>
          <p:nvPr/>
        </p:nvSpPr>
        <p:spPr>
          <a:xfrm>
            <a:off x="900047" y="1148937"/>
            <a:ext cx="4374486" cy="232929"/>
          </a:xfrm>
          <a:prstGeom prst="roundRect">
            <a:avLst>
              <a:gd name="adj" fmla="val 5704"/>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Tree>
    <p:extLst>
      <p:ext uri="{BB962C8B-B14F-4D97-AF65-F5344CB8AC3E}">
        <p14:creationId xmlns:p14="http://schemas.microsoft.com/office/powerpoint/2010/main" val="16527730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Tested cavities</a:t>
            </a:r>
            <a:endParaRPr lang="en-GB" dirty="0"/>
          </a:p>
        </p:txBody>
      </p:sp>
      <p:sp>
        <p:nvSpPr>
          <p:cNvPr id="4" name="Slide Number Placeholder 3"/>
          <p:cNvSpPr>
            <a:spLocks noGrp="1"/>
          </p:cNvSpPr>
          <p:nvPr>
            <p:ph type="sldNum" sz="quarter" idx="12"/>
          </p:nvPr>
        </p:nvSpPr>
        <p:spPr/>
        <p:txBody>
          <a:bodyPr/>
          <a:lstStyle/>
          <a:p>
            <a:fld id="{36B5EA5A-BC32-A742-B11B-8E7414D5B535}" type="slidenum">
              <a:rPr lang="en-US" smtClean="0"/>
              <a:pPr/>
              <a:t>12</a:t>
            </a:fld>
            <a:endParaRPr lang="en-US" dirty="0"/>
          </a:p>
        </p:txBody>
      </p:sp>
      <p:sp>
        <p:nvSpPr>
          <p:cNvPr id="15" name="Frame 14"/>
          <p:cNvSpPr/>
          <p:nvPr/>
        </p:nvSpPr>
        <p:spPr>
          <a:xfrm>
            <a:off x="1747631" y="2731122"/>
            <a:ext cx="2025681" cy="486054"/>
          </a:xfrm>
          <a:prstGeom prst="frame">
            <a:avLst/>
          </a:prstGeom>
          <a:solidFill>
            <a:schemeClr val="accent2">
              <a:lumMod val="40000"/>
              <a:lumOff val="60000"/>
            </a:schemeClr>
          </a:solidFill>
          <a:ln w="12700" cap="flat" cmpd="sng" algn="ctr">
            <a:solidFill>
              <a:schemeClr val="bg1">
                <a:lumMod val="75000"/>
              </a:scheme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effectLst/>
                <a:uLnTx/>
                <a:uFillTx/>
                <a:latin typeface="Arial"/>
                <a:ea typeface="+mn-ea"/>
                <a:cs typeface="+mn-cs"/>
              </a:rPr>
              <a:t>Seamless</a:t>
            </a:r>
            <a:endParaRPr kumimoji="0" lang="en-GB" sz="1400" b="1" i="0" u="none" strike="noStrike" kern="0" cap="none" spc="0" normalizeH="0" baseline="0" noProof="0" dirty="0">
              <a:ln>
                <a:noFill/>
              </a:ln>
              <a:effectLst/>
              <a:uLnTx/>
              <a:uFillTx/>
              <a:latin typeface="Arial"/>
              <a:ea typeface="+mn-ea"/>
              <a:cs typeface="+mn-cs"/>
            </a:endParaRPr>
          </a:p>
        </p:txBody>
      </p:sp>
      <p:sp>
        <p:nvSpPr>
          <p:cNvPr id="16" name="Frame 15"/>
          <p:cNvSpPr/>
          <p:nvPr/>
        </p:nvSpPr>
        <p:spPr>
          <a:xfrm>
            <a:off x="3780458" y="2731122"/>
            <a:ext cx="2025681" cy="486054"/>
          </a:xfrm>
          <a:prstGeom prst="frame">
            <a:avLst/>
          </a:prstGeom>
          <a:solidFill>
            <a:srgbClr val="6E2466">
              <a:lumMod val="20000"/>
              <a:lumOff val="80000"/>
            </a:srgbClr>
          </a:solidFill>
          <a:ln w="12700" cap="flat" cmpd="sng" algn="ctr">
            <a:solidFill>
              <a:schemeClr val="bg1">
                <a:lumMod val="75000"/>
              </a:scheme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i="0" u="none" strike="noStrike" kern="0" cap="none" spc="0" normalizeH="0" baseline="0" noProof="0" dirty="0">
                <a:ln>
                  <a:noFill/>
                </a:ln>
                <a:effectLst/>
                <a:uLnTx/>
                <a:uFillTx/>
                <a:latin typeface="Arial"/>
                <a:ea typeface="+mn-ea"/>
                <a:cs typeface="+mn-cs"/>
              </a:rPr>
              <a:t>Welded</a:t>
            </a:r>
            <a:endParaRPr kumimoji="0" lang="en-GB" sz="1400" i="0" u="none" strike="noStrike" kern="0" cap="none" spc="0" normalizeH="0" baseline="0" noProof="0" dirty="0">
              <a:ln>
                <a:noFill/>
              </a:ln>
              <a:effectLst/>
              <a:uLnTx/>
              <a:uFillTx/>
              <a:latin typeface="Arial"/>
              <a:ea typeface="+mn-ea"/>
              <a:cs typeface="+mn-cs"/>
            </a:endParaRPr>
          </a:p>
        </p:txBody>
      </p:sp>
      <p:sp>
        <p:nvSpPr>
          <p:cNvPr id="17" name="Down Arrow 16"/>
          <p:cNvSpPr/>
          <p:nvPr/>
        </p:nvSpPr>
        <p:spPr>
          <a:xfrm rot="10800000">
            <a:off x="2700077" y="1997693"/>
            <a:ext cx="101214" cy="733430"/>
          </a:xfrm>
          <a:prstGeom prst="downArrow">
            <a:avLst/>
          </a:prstGeom>
          <a:solidFill>
            <a:schemeClr val="accent2">
              <a:lumMod val="40000"/>
              <a:lumOff val="60000"/>
            </a:schemeClr>
          </a:solidFill>
          <a:ln w="12700" cap="flat" cmpd="sng" algn="ctr">
            <a:solidFill>
              <a:schemeClr val="bg1">
                <a:lumMod val="75000"/>
              </a:scheme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endParaRPr>
          </a:p>
        </p:txBody>
      </p:sp>
      <p:sp>
        <p:nvSpPr>
          <p:cNvPr id="18" name="Down Arrow 17"/>
          <p:cNvSpPr/>
          <p:nvPr/>
        </p:nvSpPr>
        <p:spPr>
          <a:xfrm>
            <a:off x="2719045" y="3229215"/>
            <a:ext cx="101214" cy="733430"/>
          </a:xfrm>
          <a:prstGeom prst="downArrow">
            <a:avLst/>
          </a:prstGeom>
          <a:solidFill>
            <a:schemeClr val="accent2">
              <a:lumMod val="40000"/>
              <a:lumOff val="60000"/>
            </a:schemeClr>
          </a:solidFill>
          <a:ln w="12700" cap="flat" cmpd="sng" algn="ctr">
            <a:solidFill>
              <a:schemeClr val="bg1">
                <a:lumMod val="75000"/>
              </a:scheme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endParaRPr>
          </a:p>
        </p:txBody>
      </p:sp>
      <p:sp>
        <p:nvSpPr>
          <p:cNvPr id="20" name="Down Arrow 19"/>
          <p:cNvSpPr/>
          <p:nvPr/>
        </p:nvSpPr>
        <p:spPr>
          <a:xfrm rot="16200000" flipH="1">
            <a:off x="6129392" y="2603250"/>
            <a:ext cx="101214" cy="733430"/>
          </a:xfrm>
          <a:prstGeom prst="downArrow">
            <a:avLst/>
          </a:prstGeom>
          <a:solidFill>
            <a:srgbClr val="6E2466">
              <a:lumMod val="20000"/>
              <a:lumOff val="80000"/>
            </a:srgbClr>
          </a:solidFill>
          <a:ln w="12700" cap="flat" cmpd="sng" algn="ctr">
            <a:solidFill>
              <a:schemeClr val="bg1">
                <a:lumMod val="75000"/>
              </a:scheme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endParaRPr>
          </a:p>
        </p:txBody>
      </p:sp>
      <p:sp>
        <p:nvSpPr>
          <p:cNvPr id="21" name="TextBox 20"/>
          <p:cNvSpPr txBox="1"/>
          <p:nvPr/>
        </p:nvSpPr>
        <p:spPr>
          <a:xfrm>
            <a:off x="1652619" y="1518404"/>
            <a:ext cx="2196131" cy="476726"/>
          </a:xfrm>
          <a:prstGeom prst="roundRect">
            <a:avLst/>
          </a:prstGeom>
          <a:solidFill>
            <a:schemeClr val="accent2">
              <a:lumMod val="40000"/>
              <a:lumOff val="60000"/>
            </a:schemeClr>
          </a:solidFill>
          <a:ln w="12700" cap="flat" cmpd="sng" algn="ctr">
            <a:noFill/>
            <a:prstDash val="solid"/>
            <a:miter lim="800000"/>
          </a:ln>
          <a:effectLst/>
        </p:spPr>
        <p:txBody>
          <a:bodyPr wrap="square" lIns="0" tIns="0" rIns="0" bIns="0"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0" i="1" u="sng" strike="noStrike" kern="0" cap="none" spc="0" normalizeH="0" baseline="0" noProof="0" dirty="0">
                <a:ln>
                  <a:noFill/>
                </a:ln>
                <a:effectLst/>
                <a:uLnTx/>
                <a:uFillTx/>
                <a:latin typeface="Arial"/>
                <a:ea typeface="+mn-ea"/>
                <a:cs typeface="+mn-cs"/>
              </a:rPr>
              <a:t>BM</a:t>
            </a:r>
            <a:endParaRPr kumimoji="0" lang="en-US" sz="1400" b="0" i="0" u="none" strike="noStrike" kern="0" cap="none" spc="0" normalizeH="0" baseline="0" noProof="0" dirty="0">
              <a:ln>
                <a:noFill/>
              </a:ln>
              <a:effectLst/>
              <a:uLnTx/>
              <a:uFillTx/>
              <a:latin typeface="Arial"/>
              <a:ea typeface="+mn-ea"/>
              <a:cs typeface="+mn-cs"/>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effectLst/>
                <a:uLnTx/>
                <a:uFillTx/>
                <a:latin typeface="Arial"/>
                <a:ea typeface="+mn-ea"/>
                <a:cs typeface="+mn-cs"/>
              </a:rPr>
              <a:t>Machined from bulk billet</a:t>
            </a:r>
            <a:endParaRPr kumimoji="0" lang="en-GB" sz="1400" b="0" i="0" u="none" strike="noStrike" kern="0" cap="none" spc="0" normalizeH="0" baseline="0" noProof="0" dirty="0">
              <a:ln>
                <a:noFill/>
              </a:ln>
              <a:effectLst/>
              <a:uLnTx/>
              <a:uFillTx/>
              <a:latin typeface="Arial"/>
              <a:ea typeface="+mn-ea"/>
              <a:cs typeface="+mn-cs"/>
            </a:endParaRPr>
          </a:p>
        </p:txBody>
      </p:sp>
      <p:sp>
        <p:nvSpPr>
          <p:cNvPr id="22" name="TextBox 21"/>
          <p:cNvSpPr txBox="1"/>
          <p:nvPr/>
        </p:nvSpPr>
        <p:spPr>
          <a:xfrm>
            <a:off x="1671586" y="4009782"/>
            <a:ext cx="2196131" cy="476726"/>
          </a:xfrm>
          <a:prstGeom prst="roundRect">
            <a:avLst/>
          </a:prstGeom>
          <a:solidFill>
            <a:schemeClr val="accent2">
              <a:lumMod val="40000"/>
              <a:lumOff val="60000"/>
            </a:schemeClr>
          </a:solidFill>
          <a:ln w="12700" cap="flat" cmpd="sng" algn="ctr">
            <a:noFill/>
            <a:prstDash val="solid"/>
            <a:miter lim="800000"/>
          </a:ln>
          <a:effectLst/>
        </p:spPr>
        <p:txBody>
          <a:bodyPr wrap="square" lIns="0" tIns="0" rIns="0" bIns="0"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0" i="1" u="sng" strike="noStrike" kern="0" cap="none" spc="0" normalizeH="0" baseline="0" noProof="0" dirty="0">
                <a:ln>
                  <a:noFill/>
                </a:ln>
                <a:solidFill>
                  <a:schemeClr val="bg1">
                    <a:lumMod val="75000"/>
                  </a:schemeClr>
                </a:solidFill>
                <a:effectLst/>
                <a:uLnTx/>
                <a:uFillTx/>
                <a:latin typeface="Arial"/>
                <a:ea typeface="+mn-ea"/>
                <a:cs typeface="+mn-cs"/>
              </a:rPr>
              <a:t>L</a:t>
            </a:r>
            <a:r>
              <a:rPr kumimoji="0" lang="en-US" sz="1400" b="0" i="0" u="none" strike="noStrike" kern="0" cap="none" spc="0" normalizeH="0" baseline="0" noProof="0" dirty="0">
                <a:ln>
                  <a:noFill/>
                </a:ln>
                <a:solidFill>
                  <a:schemeClr val="bg1">
                    <a:lumMod val="75000"/>
                  </a:schemeClr>
                </a:solidFill>
                <a:effectLst/>
                <a:uLnTx/>
                <a:uFillTx/>
                <a:latin typeface="Arial"/>
                <a:ea typeface="+mn-ea"/>
                <a:cs typeface="+mn-cs"/>
              </a:rPr>
              <a:t> </a:t>
            </a: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chemeClr val="bg1">
                    <a:lumMod val="75000"/>
                  </a:schemeClr>
                </a:solidFill>
                <a:effectLst/>
                <a:uLnTx/>
                <a:uFillTx/>
                <a:latin typeface="Arial"/>
                <a:ea typeface="+mn-ea"/>
                <a:cs typeface="+mn-cs"/>
              </a:rPr>
              <a:t>Electroformed</a:t>
            </a:r>
            <a:endParaRPr kumimoji="0" lang="en-GB" sz="1400" b="0" i="0" u="none" strike="noStrike" kern="0" cap="none" spc="0" normalizeH="0" baseline="0" noProof="0" dirty="0">
              <a:ln>
                <a:noFill/>
              </a:ln>
              <a:solidFill>
                <a:schemeClr val="bg1">
                  <a:lumMod val="75000"/>
                </a:schemeClr>
              </a:solidFill>
              <a:effectLst/>
              <a:uLnTx/>
              <a:uFillTx/>
              <a:latin typeface="Arial"/>
              <a:ea typeface="+mn-ea"/>
              <a:cs typeface="+mn-cs"/>
            </a:endParaRPr>
          </a:p>
        </p:txBody>
      </p:sp>
      <p:sp>
        <p:nvSpPr>
          <p:cNvPr id="24" name="TextBox 23"/>
          <p:cNvSpPr txBox="1"/>
          <p:nvPr/>
        </p:nvSpPr>
        <p:spPr>
          <a:xfrm>
            <a:off x="6553860" y="2789220"/>
            <a:ext cx="1390755" cy="476726"/>
          </a:xfrm>
          <a:prstGeom prst="roundRect">
            <a:avLst/>
          </a:prstGeom>
          <a:solidFill>
            <a:srgbClr val="EDC8E9"/>
          </a:solidFill>
          <a:ln w="12700" cap="flat" cmpd="sng" algn="ctr">
            <a:solidFill>
              <a:srgbClr val="6E2466">
                <a:lumMod val="20000"/>
                <a:lumOff val="80000"/>
              </a:srgbClr>
            </a:solidFill>
            <a:prstDash val="solid"/>
            <a:miter lim="800000"/>
          </a:ln>
          <a:effectLst/>
        </p:spPr>
        <p:txBody>
          <a:bodyPr wrap="square" lIns="0" tIns="0" rIns="0" bIns="0"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0" i="1" u="sng" strike="noStrike" kern="0" cap="none" spc="0" normalizeH="0" baseline="0" noProof="0" dirty="0">
                <a:ln>
                  <a:noFill/>
                </a:ln>
                <a:solidFill>
                  <a:schemeClr val="bg1">
                    <a:lumMod val="75000"/>
                  </a:schemeClr>
                </a:solidFill>
                <a:effectLst/>
                <a:uLnTx/>
                <a:uFillTx/>
                <a:latin typeface="Arial"/>
                <a:ea typeface="+mn-ea"/>
                <a:cs typeface="+mn-cs"/>
              </a:rPr>
              <a:t>W</a:t>
            </a:r>
            <a:endParaRPr kumimoji="0" lang="en-US" sz="1400" b="0" i="0" u="none" strike="noStrike" kern="0" cap="none" spc="0" normalizeH="0" baseline="0" noProof="0" dirty="0">
              <a:ln>
                <a:noFill/>
              </a:ln>
              <a:solidFill>
                <a:schemeClr val="bg1">
                  <a:lumMod val="75000"/>
                </a:schemeClr>
              </a:solidFill>
              <a:effectLst/>
              <a:uLnTx/>
              <a:uFillTx/>
              <a:latin typeface="Arial"/>
              <a:ea typeface="+mn-ea"/>
              <a:cs typeface="+mn-cs"/>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chemeClr val="bg1">
                    <a:lumMod val="75000"/>
                  </a:schemeClr>
                </a:solidFill>
                <a:effectLst/>
                <a:uLnTx/>
                <a:uFillTx/>
                <a:latin typeface="Arial"/>
                <a:ea typeface="+mn-ea"/>
                <a:cs typeface="+mn-cs"/>
              </a:rPr>
              <a:t>E-beam welded</a:t>
            </a:r>
            <a:endParaRPr kumimoji="0" lang="en-GB" sz="1400" b="0" i="0" u="none" strike="noStrike" kern="0" cap="none" spc="0" normalizeH="0" baseline="0" noProof="0" dirty="0">
              <a:ln>
                <a:noFill/>
              </a:ln>
              <a:solidFill>
                <a:schemeClr val="bg1">
                  <a:lumMod val="75000"/>
                </a:schemeClr>
              </a:solidFill>
              <a:effectLst/>
              <a:uLnTx/>
              <a:uFillTx/>
              <a:latin typeface="Arial"/>
              <a:ea typeface="+mn-ea"/>
              <a:cs typeface="+mn-cs"/>
            </a:endParaRPr>
          </a:p>
        </p:txBody>
      </p:sp>
      <p:sp>
        <p:nvSpPr>
          <p:cNvPr id="25" name="Date Placeholder 24"/>
          <p:cNvSpPr>
            <a:spLocks noGrp="1"/>
          </p:cNvSpPr>
          <p:nvPr>
            <p:ph type="dt" sz="half" idx="10"/>
          </p:nvPr>
        </p:nvSpPr>
        <p:spPr/>
        <p:txBody>
          <a:bodyPr/>
          <a:lstStyle/>
          <a:p>
            <a:r>
              <a:rPr lang="en-US"/>
              <a:t>31/05/2022</a:t>
            </a:r>
            <a:endParaRPr lang="en-US" dirty="0"/>
          </a:p>
        </p:txBody>
      </p:sp>
      <p:sp>
        <p:nvSpPr>
          <p:cNvPr id="26" name="Footer Placeholder 25"/>
          <p:cNvSpPr>
            <a:spLocks noGrp="1"/>
          </p:cNvSpPr>
          <p:nvPr>
            <p:ph type="ftr" sz="quarter" idx="11"/>
          </p:nvPr>
        </p:nvSpPr>
        <p:spPr/>
        <p:txBody>
          <a:bodyPr/>
          <a:lstStyle/>
          <a:p>
            <a:r>
              <a:rPr lang="en-GB"/>
              <a:t>RF tests of 1.3 GHz Nb/Cu elliptical cavities</a:t>
            </a:r>
            <a:endParaRPr lang="en-US" dirty="0"/>
          </a:p>
        </p:txBody>
      </p:sp>
    </p:spTree>
    <p:extLst>
      <p:ext uri="{BB962C8B-B14F-4D97-AF65-F5344CB8AC3E}">
        <p14:creationId xmlns:p14="http://schemas.microsoft.com/office/powerpoint/2010/main" val="17105548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31/05/2022</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13</a:t>
            </a:fld>
            <a:endParaRPr lang="en-US" dirty="0"/>
          </a:p>
        </p:txBody>
      </p:sp>
      <p:grpSp>
        <p:nvGrpSpPr>
          <p:cNvPr id="21" name="Group 20"/>
          <p:cNvGrpSpPr/>
          <p:nvPr/>
        </p:nvGrpSpPr>
        <p:grpSpPr>
          <a:xfrm>
            <a:off x="303497" y="1215000"/>
            <a:ext cx="1512168" cy="1755174"/>
            <a:chOff x="404663" y="1620000"/>
            <a:chExt cx="2016224" cy="2340232"/>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17005" t="403" r="14127" b="4493"/>
            <a:stretch/>
          </p:blipFill>
          <p:spPr>
            <a:xfrm>
              <a:off x="404663" y="1872000"/>
              <a:ext cx="2016224" cy="2088232"/>
            </a:xfrm>
            <a:prstGeom prst="rect">
              <a:avLst/>
            </a:prstGeom>
          </p:spPr>
        </p:pic>
        <p:sp>
          <p:nvSpPr>
            <p:cNvPr id="15" name="TextBox 14"/>
            <p:cNvSpPr txBox="1"/>
            <p:nvPr/>
          </p:nvSpPr>
          <p:spPr>
            <a:xfrm>
              <a:off x="404663" y="1620000"/>
              <a:ext cx="2016000" cy="246221"/>
            </a:xfrm>
            <a:prstGeom prst="rect">
              <a:avLst/>
            </a:prstGeom>
            <a:ln>
              <a:solidFill>
                <a:schemeClr val="bg1">
                  <a:lumMod val="85000"/>
                </a:schemeClr>
              </a:solidFill>
            </a:ln>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en-GB" sz="1200" i="1" dirty="0"/>
                <a:t>Bulk Cu billet</a:t>
              </a:r>
            </a:p>
          </p:txBody>
        </p:sp>
      </p:grpSp>
      <p:grpSp>
        <p:nvGrpSpPr>
          <p:cNvPr id="22" name="Group 21"/>
          <p:cNvGrpSpPr/>
          <p:nvPr/>
        </p:nvGrpSpPr>
        <p:grpSpPr>
          <a:xfrm>
            <a:off x="1402862" y="2781001"/>
            <a:ext cx="2088000" cy="1669666"/>
            <a:chOff x="1870482" y="3708000"/>
            <a:chExt cx="2784000" cy="2226220"/>
          </a:xfrm>
        </p:grpSpPr>
        <p:pic>
          <p:nvPicPr>
            <p:cNvPr id="10" name="Picture 9"/>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870482" y="3708000"/>
              <a:ext cx="2784000" cy="2088000"/>
            </a:xfrm>
            <a:prstGeom prst="rect">
              <a:avLst/>
            </a:prstGeom>
          </p:spPr>
        </p:pic>
        <p:sp>
          <p:nvSpPr>
            <p:cNvPr id="16" name="TextBox 15"/>
            <p:cNvSpPr txBox="1"/>
            <p:nvPr/>
          </p:nvSpPr>
          <p:spPr>
            <a:xfrm>
              <a:off x="1870482" y="5687999"/>
              <a:ext cx="2784000" cy="246221"/>
            </a:xfrm>
            <a:prstGeom prst="rect">
              <a:avLst/>
            </a:prstGeom>
            <a:ln>
              <a:solidFill>
                <a:schemeClr val="bg1">
                  <a:lumMod val="85000"/>
                </a:schemeClr>
              </a:solidFill>
            </a:ln>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en-GB" sz="1200" i="1" dirty="0"/>
                <a:t>Machining of first half cell</a:t>
              </a:r>
            </a:p>
          </p:txBody>
        </p:sp>
      </p:grpSp>
      <p:sp>
        <p:nvSpPr>
          <p:cNvPr id="17" name="TextBox 16"/>
          <p:cNvSpPr txBox="1"/>
          <p:nvPr/>
        </p:nvSpPr>
        <p:spPr>
          <a:xfrm>
            <a:off x="7507713" y="4714909"/>
            <a:ext cx="1636287" cy="161583"/>
          </a:xfrm>
          <a:prstGeom prst="rect">
            <a:avLst/>
          </a:prstGeom>
          <a:noFill/>
        </p:spPr>
        <p:txBody>
          <a:bodyPr wrap="square" lIns="0" tIns="0" rIns="0" bIns="0" rtlCol="0">
            <a:spAutoFit/>
          </a:bodyPr>
          <a:lstStyle/>
          <a:p>
            <a:r>
              <a:rPr lang="en-GB" sz="1050" i="1" dirty="0"/>
              <a:t>Courtesy: K. Scibor</a:t>
            </a:r>
          </a:p>
        </p:txBody>
      </p:sp>
      <p:grpSp>
        <p:nvGrpSpPr>
          <p:cNvPr id="24" name="Group 23"/>
          <p:cNvGrpSpPr/>
          <p:nvPr/>
        </p:nvGrpSpPr>
        <p:grpSpPr>
          <a:xfrm>
            <a:off x="4910114" y="2781001"/>
            <a:ext cx="2088000" cy="1669666"/>
            <a:chOff x="6546819" y="3708000"/>
            <a:chExt cx="2784000" cy="2226220"/>
          </a:xfrm>
        </p:grpSpPr>
        <p:pic>
          <p:nvPicPr>
            <p:cNvPr id="13" name="Picture 12"/>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6546819" y="3708000"/>
              <a:ext cx="2784000" cy="2088000"/>
            </a:xfrm>
            <a:prstGeom prst="rect">
              <a:avLst/>
            </a:prstGeom>
          </p:spPr>
        </p:pic>
        <p:sp>
          <p:nvSpPr>
            <p:cNvPr id="18" name="TextBox 17"/>
            <p:cNvSpPr txBox="1"/>
            <p:nvPr/>
          </p:nvSpPr>
          <p:spPr>
            <a:xfrm>
              <a:off x="6546819" y="5687999"/>
              <a:ext cx="2784000" cy="246221"/>
            </a:xfrm>
            <a:prstGeom prst="rect">
              <a:avLst/>
            </a:prstGeom>
            <a:ln>
              <a:solidFill>
                <a:schemeClr val="bg1">
                  <a:lumMod val="85000"/>
                </a:schemeClr>
              </a:solidFill>
            </a:ln>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en-US" sz="1200" i="1" dirty="0"/>
                <a:t>Machined cell</a:t>
              </a:r>
              <a:endParaRPr lang="en-GB" sz="1200" i="1" dirty="0"/>
            </a:p>
          </p:txBody>
        </p:sp>
      </p:grpSp>
      <p:grpSp>
        <p:nvGrpSpPr>
          <p:cNvPr id="25" name="Group 24"/>
          <p:cNvGrpSpPr/>
          <p:nvPr/>
        </p:nvGrpSpPr>
        <p:grpSpPr>
          <a:xfrm>
            <a:off x="6507000" y="1215000"/>
            <a:ext cx="2360649" cy="1755000"/>
            <a:chOff x="8676000" y="1620000"/>
            <a:chExt cx="3147532" cy="2340000"/>
          </a:xfrm>
        </p:grpSpPr>
        <p:pic>
          <p:nvPicPr>
            <p:cNvPr id="14" name="Picture 13"/>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679743" y="1872000"/>
              <a:ext cx="3143789" cy="2088000"/>
            </a:xfrm>
            <a:prstGeom prst="rect">
              <a:avLst/>
            </a:prstGeom>
          </p:spPr>
        </p:pic>
        <p:sp>
          <p:nvSpPr>
            <p:cNvPr id="19" name="TextBox 18"/>
            <p:cNvSpPr txBox="1"/>
            <p:nvPr/>
          </p:nvSpPr>
          <p:spPr>
            <a:xfrm>
              <a:off x="8676000" y="1620000"/>
              <a:ext cx="3143789" cy="246221"/>
            </a:xfrm>
            <a:prstGeom prst="rect">
              <a:avLst/>
            </a:prstGeom>
            <a:ln>
              <a:solidFill>
                <a:schemeClr val="bg1">
                  <a:lumMod val="85000"/>
                </a:schemeClr>
              </a:solidFill>
            </a:ln>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en-US" sz="1200" i="1" dirty="0"/>
                <a:t>E-beam welded to cut-offs</a:t>
              </a:r>
              <a:endParaRPr lang="en-GB" sz="1200" i="1" dirty="0"/>
            </a:p>
          </p:txBody>
        </p:sp>
      </p:grpSp>
      <p:grpSp>
        <p:nvGrpSpPr>
          <p:cNvPr id="23" name="Group 22"/>
          <p:cNvGrpSpPr/>
          <p:nvPr/>
        </p:nvGrpSpPr>
        <p:grpSpPr>
          <a:xfrm>
            <a:off x="3181923" y="1215000"/>
            <a:ext cx="2096554" cy="1755000"/>
            <a:chOff x="4242563" y="1620000"/>
            <a:chExt cx="2795405" cy="2340000"/>
          </a:xfrm>
        </p:grpSpPr>
        <p:pic>
          <p:nvPicPr>
            <p:cNvPr id="12" name="Picture 11"/>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4242563" y="1872000"/>
              <a:ext cx="2784000" cy="2088000"/>
            </a:xfrm>
            <a:prstGeom prst="rect">
              <a:avLst/>
            </a:prstGeom>
          </p:spPr>
        </p:pic>
        <p:sp>
          <p:nvSpPr>
            <p:cNvPr id="20" name="TextBox 19"/>
            <p:cNvSpPr txBox="1"/>
            <p:nvPr/>
          </p:nvSpPr>
          <p:spPr>
            <a:xfrm>
              <a:off x="4244786" y="1620000"/>
              <a:ext cx="2793182" cy="246221"/>
            </a:xfrm>
            <a:prstGeom prst="rect">
              <a:avLst/>
            </a:prstGeom>
            <a:ln>
              <a:solidFill>
                <a:schemeClr val="bg1">
                  <a:lumMod val="85000"/>
                </a:schemeClr>
              </a:solidFill>
            </a:ln>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en-GB" sz="1200" i="1" dirty="0"/>
                <a:t>Machining of second half cell</a:t>
              </a:r>
            </a:p>
          </p:txBody>
        </p:sp>
      </p:grpSp>
      <p:sp>
        <p:nvSpPr>
          <p:cNvPr id="3" name="Footer Placeholder 2"/>
          <p:cNvSpPr>
            <a:spLocks noGrp="1"/>
          </p:cNvSpPr>
          <p:nvPr>
            <p:ph type="ftr" sz="quarter" idx="11"/>
          </p:nvPr>
        </p:nvSpPr>
        <p:spPr/>
        <p:txBody>
          <a:bodyPr/>
          <a:lstStyle/>
          <a:p>
            <a:r>
              <a:rPr lang="en-GB"/>
              <a:t>RF tests of 1.3 GHz Nb/Cu elliptical cavities</a:t>
            </a:r>
            <a:endParaRPr lang="en-US" dirty="0"/>
          </a:p>
        </p:txBody>
      </p:sp>
      <p:sp>
        <p:nvSpPr>
          <p:cNvPr id="26" name="Title 7"/>
          <p:cNvSpPr>
            <a:spLocks noGrp="1"/>
          </p:cNvSpPr>
          <p:nvPr>
            <p:ph type="title"/>
          </p:nvPr>
        </p:nvSpPr>
        <p:spPr>
          <a:xfrm>
            <a:off x="442800" y="577800"/>
            <a:ext cx="8263350" cy="804066"/>
          </a:xfrm>
        </p:spPr>
        <p:txBody>
          <a:bodyPr/>
          <a:lstStyle/>
          <a:p>
            <a:r>
              <a:rPr lang="en-US" dirty="0">
                <a:solidFill>
                  <a:schemeClr val="bg1">
                    <a:lumMod val="75000"/>
                  </a:schemeClr>
                </a:solidFill>
              </a:rPr>
              <a:t>Tested cavities: </a:t>
            </a:r>
            <a:r>
              <a:rPr lang="en-US" dirty="0"/>
              <a:t>Machined from bulk billet</a:t>
            </a:r>
            <a:endParaRPr lang="en-GB" dirty="0"/>
          </a:p>
        </p:txBody>
      </p:sp>
    </p:spTree>
    <p:extLst>
      <p:ext uri="{BB962C8B-B14F-4D97-AF65-F5344CB8AC3E}">
        <p14:creationId xmlns:p14="http://schemas.microsoft.com/office/powerpoint/2010/main" val="281397648"/>
      </p:ext>
    </p:extLst>
  </p:cSld>
  <p:clrMapOvr>
    <a:masterClrMapping/>
  </p:clrMapOvr>
  <mc:AlternateContent xmlns:mc="http://schemas.openxmlformats.org/markup-compatibility/2006" xmlns:p14="http://schemas.microsoft.com/office/powerpoint/2010/main">
    <mc:Choice Requires="p14">
      <p:transition spd="slow" p14:dur="2000" advTm="19118"/>
    </mc:Choice>
    <mc:Fallback xmlns="">
      <p:transition spd="slow" advTm="19118"/>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Tested cavities</a:t>
            </a:r>
            <a:endParaRPr lang="en-GB" dirty="0"/>
          </a:p>
        </p:txBody>
      </p:sp>
      <p:sp>
        <p:nvSpPr>
          <p:cNvPr id="4" name="Slide Number Placeholder 3"/>
          <p:cNvSpPr>
            <a:spLocks noGrp="1"/>
          </p:cNvSpPr>
          <p:nvPr>
            <p:ph type="sldNum" sz="quarter" idx="12"/>
          </p:nvPr>
        </p:nvSpPr>
        <p:spPr/>
        <p:txBody>
          <a:bodyPr/>
          <a:lstStyle/>
          <a:p>
            <a:fld id="{36B5EA5A-BC32-A742-B11B-8E7414D5B535}" type="slidenum">
              <a:rPr lang="en-US" smtClean="0"/>
              <a:pPr/>
              <a:t>14</a:t>
            </a:fld>
            <a:endParaRPr lang="en-US" dirty="0"/>
          </a:p>
        </p:txBody>
      </p:sp>
      <p:sp>
        <p:nvSpPr>
          <p:cNvPr id="15" name="Frame 14"/>
          <p:cNvSpPr/>
          <p:nvPr/>
        </p:nvSpPr>
        <p:spPr>
          <a:xfrm>
            <a:off x="1747631" y="2731122"/>
            <a:ext cx="2025681" cy="486054"/>
          </a:xfrm>
          <a:prstGeom prst="frame">
            <a:avLst/>
          </a:prstGeom>
          <a:solidFill>
            <a:schemeClr val="accent2">
              <a:lumMod val="40000"/>
              <a:lumOff val="60000"/>
            </a:schemeClr>
          </a:solidFill>
          <a:ln w="12700" cap="flat" cmpd="sng" algn="ctr">
            <a:solidFill>
              <a:schemeClr val="bg1">
                <a:lumMod val="75000"/>
              </a:scheme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effectLst/>
                <a:uLnTx/>
                <a:uFillTx/>
                <a:latin typeface="Arial"/>
                <a:ea typeface="+mn-ea"/>
                <a:cs typeface="+mn-cs"/>
              </a:rPr>
              <a:t>Seamless</a:t>
            </a:r>
            <a:endParaRPr kumimoji="0" lang="en-GB" sz="1400" b="1" i="0" u="none" strike="noStrike" kern="0" cap="none" spc="0" normalizeH="0" baseline="0" noProof="0" dirty="0">
              <a:ln>
                <a:noFill/>
              </a:ln>
              <a:effectLst/>
              <a:uLnTx/>
              <a:uFillTx/>
              <a:latin typeface="Arial"/>
              <a:ea typeface="+mn-ea"/>
              <a:cs typeface="+mn-cs"/>
            </a:endParaRPr>
          </a:p>
        </p:txBody>
      </p:sp>
      <p:sp>
        <p:nvSpPr>
          <p:cNvPr id="16" name="Frame 15"/>
          <p:cNvSpPr/>
          <p:nvPr/>
        </p:nvSpPr>
        <p:spPr>
          <a:xfrm>
            <a:off x="3780458" y="2731122"/>
            <a:ext cx="2025681" cy="486054"/>
          </a:xfrm>
          <a:prstGeom prst="frame">
            <a:avLst/>
          </a:prstGeom>
          <a:solidFill>
            <a:srgbClr val="6E2466">
              <a:lumMod val="20000"/>
              <a:lumOff val="80000"/>
            </a:srgbClr>
          </a:solidFill>
          <a:ln w="12700" cap="flat" cmpd="sng" algn="ctr">
            <a:solidFill>
              <a:schemeClr val="bg1">
                <a:lumMod val="75000"/>
              </a:scheme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i="0" u="none" strike="noStrike" kern="0" cap="none" spc="0" normalizeH="0" baseline="0" noProof="0" dirty="0">
                <a:ln>
                  <a:noFill/>
                </a:ln>
                <a:effectLst/>
                <a:uLnTx/>
                <a:uFillTx/>
                <a:latin typeface="Arial"/>
                <a:ea typeface="+mn-ea"/>
                <a:cs typeface="+mn-cs"/>
              </a:rPr>
              <a:t>Welded</a:t>
            </a:r>
            <a:endParaRPr kumimoji="0" lang="en-GB" sz="1400" i="0" u="none" strike="noStrike" kern="0" cap="none" spc="0" normalizeH="0" baseline="0" noProof="0" dirty="0">
              <a:ln>
                <a:noFill/>
              </a:ln>
              <a:effectLst/>
              <a:uLnTx/>
              <a:uFillTx/>
              <a:latin typeface="Arial"/>
              <a:ea typeface="+mn-ea"/>
              <a:cs typeface="+mn-cs"/>
            </a:endParaRPr>
          </a:p>
        </p:txBody>
      </p:sp>
      <p:sp>
        <p:nvSpPr>
          <p:cNvPr id="17" name="Down Arrow 16"/>
          <p:cNvSpPr/>
          <p:nvPr/>
        </p:nvSpPr>
        <p:spPr>
          <a:xfrm rot="10800000">
            <a:off x="2700077" y="1997693"/>
            <a:ext cx="101214" cy="733430"/>
          </a:xfrm>
          <a:prstGeom prst="downArrow">
            <a:avLst/>
          </a:prstGeom>
          <a:solidFill>
            <a:schemeClr val="accent2">
              <a:lumMod val="40000"/>
              <a:lumOff val="60000"/>
            </a:schemeClr>
          </a:solidFill>
          <a:ln w="12700" cap="flat" cmpd="sng" algn="ctr">
            <a:solidFill>
              <a:schemeClr val="bg1">
                <a:lumMod val="75000"/>
              </a:scheme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endParaRPr>
          </a:p>
        </p:txBody>
      </p:sp>
      <p:sp>
        <p:nvSpPr>
          <p:cNvPr id="18" name="Down Arrow 17"/>
          <p:cNvSpPr/>
          <p:nvPr/>
        </p:nvSpPr>
        <p:spPr>
          <a:xfrm>
            <a:off x="2719045" y="3229215"/>
            <a:ext cx="101214" cy="733430"/>
          </a:xfrm>
          <a:prstGeom prst="downArrow">
            <a:avLst/>
          </a:prstGeom>
          <a:solidFill>
            <a:schemeClr val="accent2">
              <a:lumMod val="40000"/>
              <a:lumOff val="60000"/>
            </a:schemeClr>
          </a:solidFill>
          <a:ln w="12700" cap="flat" cmpd="sng" algn="ctr">
            <a:solidFill>
              <a:schemeClr val="bg1">
                <a:lumMod val="75000"/>
              </a:scheme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endParaRPr>
          </a:p>
        </p:txBody>
      </p:sp>
      <p:sp>
        <p:nvSpPr>
          <p:cNvPr id="20" name="Down Arrow 19"/>
          <p:cNvSpPr/>
          <p:nvPr/>
        </p:nvSpPr>
        <p:spPr>
          <a:xfrm rot="16200000" flipH="1">
            <a:off x="6129392" y="2603250"/>
            <a:ext cx="101214" cy="733430"/>
          </a:xfrm>
          <a:prstGeom prst="downArrow">
            <a:avLst/>
          </a:prstGeom>
          <a:solidFill>
            <a:srgbClr val="6E2466">
              <a:lumMod val="20000"/>
              <a:lumOff val="80000"/>
            </a:srgbClr>
          </a:solidFill>
          <a:ln w="12700" cap="flat" cmpd="sng" algn="ctr">
            <a:solidFill>
              <a:schemeClr val="bg1">
                <a:lumMod val="75000"/>
              </a:scheme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endParaRPr>
          </a:p>
        </p:txBody>
      </p:sp>
      <p:sp>
        <p:nvSpPr>
          <p:cNvPr id="21" name="TextBox 20"/>
          <p:cNvSpPr txBox="1"/>
          <p:nvPr/>
        </p:nvSpPr>
        <p:spPr>
          <a:xfrm>
            <a:off x="1652619" y="1518404"/>
            <a:ext cx="2196131" cy="476726"/>
          </a:xfrm>
          <a:prstGeom prst="roundRect">
            <a:avLst/>
          </a:prstGeom>
          <a:solidFill>
            <a:schemeClr val="accent2">
              <a:lumMod val="40000"/>
              <a:lumOff val="60000"/>
            </a:schemeClr>
          </a:solidFill>
          <a:ln w="12700" cap="flat" cmpd="sng" algn="ctr">
            <a:noFill/>
            <a:prstDash val="solid"/>
            <a:miter lim="800000"/>
          </a:ln>
          <a:effectLst/>
        </p:spPr>
        <p:txBody>
          <a:bodyPr wrap="square" lIns="0" tIns="0" rIns="0" bIns="0"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0" i="1" u="sng" strike="noStrike" kern="0" cap="none" spc="0" normalizeH="0" baseline="0" noProof="0" dirty="0">
                <a:ln>
                  <a:noFill/>
                </a:ln>
                <a:solidFill>
                  <a:schemeClr val="bg1">
                    <a:lumMod val="75000"/>
                  </a:schemeClr>
                </a:solidFill>
                <a:effectLst/>
                <a:uLnTx/>
                <a:uFillTx/>
                <a:latin typeface="Arial"/>
                <a:ea typeface="+mn-ea"/>
                <a:cs typeface="+mn-cs"/>
              </a:rPr>
              <a:t>BM</a:t>
            </a:r>
            <a:endParaRPr kumimoji="0" lang="en-US" sz="1400" b="0" i="0" u="none" strike="noStrike" kern="0" cap="none" spc="0" normalizeH="0" baseline="0" noProof="0" dirty="0">
              <a:ln>
                <a:noFill/>
              </a:ln>
              <a:solidFill>
                <a:schemeClr val="bg1">
                  <a:lumMod val="75000"/>
                </a:schemeClr>
              </a:solidFill>
              <a:effectLst/>
              <a:uLnTx/>
              <a:uFillTx/>
              <a:latin typeface="Arial"/>
              <a:ea typeface="+mn-ea"/>
              <a:cs typeface="+mn-cs"/>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chemeClr val="bg1">
                    <a:lumMod val="75000"/>
                  </a:schemeClr>
                </a:solidFill>
                <a:effectLst/>
                <a:uLnTx/>
                <a:uFillTx/>
                <a:latin typeface="Arial"/>
                <a:ea typeface="+mn-ea"/>
                <a:cs typeface="+mn-cs"/>
              </a:rPr>
              <a:t>Machined from bulk billet</a:t>
            </a:r>
            <a:endParaRPr kumimoji="0" lang="en-GB" sz="1400" b="0" i="0" u="none" strike="noStrike" kern="0" cap="none" spc="0" normalizeH="0" baseline="0" noProof="0" dirty="0">
              <a:ln>
                <a:noFill/>
              </a:ln>
              <a:solidFill>
                <a:schemeClr val="bg1">
                  <a:lumMod val="75000"/>
                </a:schemeClr>
              </a:solidFill>
              <a:effectLst/>
              <a:uLnTx/>
              <a:uFillTx/>
              <a:latin typeface="Arial"/>
              <a:ea typeface="+mn-ea"/>
              <a:cs typeface="+mn-cs"/>
            </a:endParaRPr>
          </a:p>
        </p:txBody>
      </p:sp>
      <p:sp>
        <p:nvSpPr>
          <p:cNvPr id="22" name="TextBox 21"/>
          <p:cNvSpPr txBox="1"/>
          <p:nvPr/>
        </p:nvSpPr>
        <p:spPr>
          <a:xfrm>
            <a:off x="1671586" y="4009782"/>
            <a:ext cx="2196131" cy="476726"/>
          </a:xfrm>
          <a:prstGeom prst="roundRect">
            <a:avLst/>
          </a:prstGeom>
          <a:solidFill>
            <a:schemeClr val="accent2">
              <a:lumMod val="40000"/>
              <a:lumOff val="60000"/>
            </a:schemeClr>
          </a:solidFill>
          <a:ln w="12700" cap="flat" cmpd="sng" algn="ctr">
            <a:noFill/>
            <a:prstDash val="solid"/>
            <a:miter lim="800000"/>
          </a:ln>
          <a:effectLst/>
        </p:spPr>
        <p:txBody>
          <a:bodyPr wrap="square" lIns="0" tIns="0" rIns="0" bIns="0"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0" i="1" u="sng" strike="noStrike" kern="0" cap="none" spc="0" normalizeH="0" baseline="0" noProof="0" dirty="0">
                <a:ln>
                  <a:noFill/>
                </a:ln>
                <a:effectLst/>
                <a:uLnTx/>
                <a:uFillTx/>
                <a:latin typeface="Arial"/>
                <a:ea typeface="+mn-ea"/>
                <a:cs typeface="+mn-cs"/>
              </a:rPr>
              <a:t>L</a:t>
            </a:r>
            <a:r>
              <a:rPr kumimoji="0" lang="en-US" sz="1400" b="0" i="0" u="none" strike="noStrike" kern="0" cap="none" spc="0" normalizeH="0" baseline="0" noProof="0" dirty="0">
                <a:ln>
                  <a:noFill/>
                </a:ln>
                <a:effectLst/>
                <a:uLnTx/>
                <a:uFillTx/>
                <a:latin typeface="Arial"/>
                <a:ea typeface="+mn-ea"/>
                <a:cs typeface="+mn-cs"/>
              </a:rPr>
              <a:t> </a:t>
            </a: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effectLst/>
                <a:uLnTx/>
                <a:uFillTx/>
                <a:latin typeface="Arial"/>
                <a:ea typeface="+mn-ea"/>
                <a:cs typeface="+mn-cs"/>
              </a:rPr>
              <a:t>Electroformed</a:t>
            </a:r>
            <a:endParaRPr kumimoji="0" lang="en-GB" sz="1400" b="0" i="0" u="none" strike="noStrike" kern="0" cap="none" spc="0" normalizeH="0" baseline="0" noProof="0" dirty="0">
              <a:ln>
                <a:noFill/>
              </a:ln>
              <a:effectLst/>
              <a:uLnTx/>
              <a:uFillTx/>
              <a:latin typeface="Arial"/>
              <a:ea typeface="+mn-ea"/>
              <a:cs typeface="+mn-cs"/>
            </a:endParaRPr>
          </a:p>
        </p:txBody>
      </p:sp>
      <p:sp>
        <p:nvSpPr>
          <p:cNvPr id="24" name="TextBox 23"/>
          <p:cNvSpPr txBox="1"/>
          <p:nvPr/>
        </p:nvSpPr>
        <p:spPr>
          <a:xfrm>
            <a:off x="6553860" y="2789220"/>
            <a:ext cx="1390755" cy="476726"/>
          </a:xfrm>
          <a:prstGeom prst="roundRect">
            <a:avLst/>
          </a:prstGeom>
          <a:solidFill>
            <a:srgbClr val="EDC8E9"/>
          </a:solidFill>
          <a:ln w="12700" cap="flat" cmpd="sng" algn="ctr">
            <a:solidFill>
              <a:srgbClr val="6E2466">
                <a:lumMod val="20000"/>
                <a:lumOff val="80000"/>
              </a:srgbClr>
            </a:solidFill>
            <a:prstDash val="solid"/>
            <a:miter lim="800000"/>
          </a:ln>
          <a:effectLst/>
        </p:spPr>
        <p:txBody>
          <a:bodyPr wrap="square" lIns="0" tIns="0" rIns="0" bIns="0"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0" i="1" u="sng" strike="noStrike" kern="0" cap="none" spc="0" normalizeH="0" baseline="0" noProof="0" dirty="0">
                <a:ln>
                  <a:noFill/>
                </a:ln>
                <a:solidFill>
                  <a:schemeClr val="bg1">
                    <a:lumMod val="75000"/>
                  </a:schemeClr>
                </a:solidFill>
                <a:effectLst/>
                <a:uLnTx/>
                <a:uFillTx/>
                <a:latin typeface="Arial"/>
                <a:ea typeface="+mn-ea"/>
                <a:cs typeface="+mn-cs"/>
              </a:rPr>
              <a:t>W</a:t>
            </a:r>
            <a:endParaRPr kumimoji="0" lang="en-US" sz="1400" b="0" i="0" u="none" strike="noStrike" kern="0" cap="none" spc="0" normalizeH="0" baseline="0" noProof="0" dirty="0">
              <a:ln>
                <a:noFill/>
              </a:ln>
              <a:solidFill>
                <a:schemeClr val="bg1">
                  <a:lumMod val="75000"/>
                </a:schemeClr>
              </a:solidFill>
              <a:effectLst/>
              <a:uLnTx/>
              <a:uFillTx/>
              <a:latin typeface="Arial"/>
              <a:ea typeface="+mn-ea"/>
              <a:cs typeface="+mn-cs"/>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chemeClr val="bg1">
                    <a:lumMod val="75000"/>
                  </a:schemeClr>
                </a:solidFill>
                <a:effectLst/>
                <a:uLnTx/>
                <a:uFillTx/>
                <a:latin typeface="Arial"/>
                <a:ea typeface="+mn-ea"/>
                <a:cs typeface="+mn-cs"/>
              </a:rPr>
              <a:t>E-beam welded</a:t>
            </a:r>
            <a:endParaRPr kumimoji="0" lang="en-GB" sz="1400" b="0" i="0" u="none" strike="noStrike" kern="0" cap="none" spc="0" normalizeH="0" baseline="0" noProof="0" dirty="0">
              <a:ln>
                <a:noFill/>
              </a:ln>
              <a:solidFill>
                <a:schemeClr val="bg1">
                  <a:lumMod val="75000"/>
                </a:schemeClr>
              </a:solidFill>
              <a:effectLst/>
              <a:uLnTx/>
              <a:uFillTx/>
              <a:latin typeface="Arial"/>
              <a:ea typeface="+mn-ea"/>
              <a:cs typeface="+mn-cs"/>
            </a:endParaRPr>
          </a:p>
        </p:txBody>
      </p:sp>
      <p:sp>
        <p:nvSpPr>
          <p:cNvPr id="25" name="Date Placeholder 24"/>
          <p:cNvSpPr>
            <a:spLocks noGrp="1"/>
          </p:cNvSpPr>
          <p:nvPr>
            <p:ph type="dt" sz="half" idx="10"/>
          </p:nvPr>
        </p:nvSpPr>
        <p:spPr/>
        <p:txBody>
          <a:bodyPr/>
          <a:lstStyle/>
          <a:p>
            <a:r>
              <a:rPr lang="en-US"/>
              <a:t>31/05/2022</a:t>
            </a:r>
            <a:endParaRPr lang="en-US" dirty="0"/>
          </a:p>
        </p:txBody>
      </p:sp>
      <p:sp>
        <p:nvSpPr>
          <p:cNvPr id="26" name="Footer Placeholder 25"/>
          <p:cNvSpPr>
            <a:spLocks noGrp="1"/>
          </p:cNvSpPr>
          <p:nvPr>
            <p:ph type="ftr" sz="quarter" idx="11"/>
          </p:nvPr>
        </p:nvSpPr>
        <p:spPr/>
        <p:txBody>
          <a:bodyPr/>
          <a:lstStyle/>
          <a:p>
            <a:r>
              <a:rPr lang="en-GB"/>
              <a:t>RF tests of 1.3 GHz Nb/Cu elliptical cavities</a:t>
            </a:r>
            <a:endParaRPr lang="en-US" dirty="0"/>
          </a:p>
        </p:txBody>
      </p:sp>
    </p:spTree>
    <p:extLst>
      <p:ext uri="{BB962C8B-B14F-4D97-AF65-F5344CB8AC3E}">
        <p14:creationId xmlns:p14="http://schemas.microsoft.com/office/powerpoint/2010/main" val="21065164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31/05/2022</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1326" y="1151139"/>
            <a:ext cx="3381200" cy="1127650"/>
          </a:xfrm>
          <a:prstGeom prst="rect">
            <a:avLst/>
          </a:prstGeom>
        </p:spPr>
      </p:pic>
      <p:sp>
        <p:nvSpPr>
          <p:cNvPr id="11" name="TextBox 10"/>
          <p:cNvSpPr txBox="1"/>
          <p:nvPr/>
        </p:nvSpPr>
        <p:spPr>
          <a:xfrm>
            <a:off x="336201" y="4506763"/>
            <a:ext cx="8807801" cy="276999"/>
          </a:xfrm>
          <a:prstGeom prst="rect">
            <a:avLst/>
          </a:prstGeom>
          <a:noFill/>
        </p:spPr>
        <p:txBody>
          <a:bodyPr wrap="square" lIns="0" tIns="0" rIns="0" bIns="0" rtlCol="0">
            <a:spAutoFit/>
          </a:bodyPr>
          <a:lstStyle/>
          <a:p>
            <a:r>
              <a:rPr lang="es-ES" sz="900" i="1" dirty="0"/>
              <a:t>“L. Laín Amador. </a:t>
            </a:r>
            <a:r>
              <a:rPr lang="en-GB" sz="900" dirty="0"/>
              <a:t> et al., “Electrodeposition of copper applied to the manufacture of seamless superconducting </a:t>
            </a:r>
            <a:r>
              <a:rPr lang="en-GB" sz="900" dirty="0" err="1"/>
              <a:t>rf</a:t>
            </a:r>
            <a:r>
              <a:rPr lang="en-GB" sz="900" dirty="0"/>
              <a:t> cavities ”, Phys. Rev. </a:t>
            </a:r>
            <a:r>
              <a:rPr lang="en-GB" sz="900" dirty="0" err="1"/>
              <a:t>Accel</a:t>
            </a:r>
            <a:r>
              <a:rPr lang="en-GB" sz="900" dirty="0"/>
              <a:t>. Beams 24, 082002 ,2021</a:t>
            </a:r>
          </a:p>
          <a:p>
            <a:endParaRPr lang="en-GB" sz="900" dirty="0"/>
          </a:p>
        </p:txBody>
      </p:sp>
      <p:pic>
        <p:nvPicPr>
          <p:cNvPr id="128" name="Content Placeholder 116"/>
          <p:cNvPicPr>
            <a:picLocks noGrp="1" noChangeAspect="1"/>
          </p:cNvPicPr>
          <p:nvPr>
            <p:ph idx="1"/>
          </p:nvPr>
        </p:nvPicPr>
        <p:blipFill>
          <a:blip r:embed="rId4">
            <a:lum bright="70000" contrast="-70000"/>
            <a:extLst>
              <a:ext uri="{BEBA8EAE-BF5A-486C-A8C5-ECC9F3942E4B}">
                <a14:imgProps xmlns:a14="http://schemas.microsoft.com/office/drawing/2010/main">
                  <a14:imgLayer r:embed="rId5">
                    <a14:imgEffect>
                      <a14:saturation sat="0"/>
                    </a14:imgEffect>
                  </a14:imgLayer>
                </a14:imgProps>
              </a:ext>
            </a:extLst>
          </a:blip>
          <a:stretch>
            <a:fillRect/>
          </a:stretch>
        </p:blipFill>
        <p:spPr>
          <a:xfrm>
            <a:off x="0" y="2319720"/>
            <a:ext cx="9144000" cy="2159612"/>
          </a:xfrm>
          <a:prstGeom prst="rect">
            <a:avLst/>
          </a:prstGeom>
        </p:spPr>
      </p:pic>
      <p:pic>
        <p:nvPicPr>
          <p:cNvPr id="10" name="Picture 9"/>
          <p:cNvPicPr>
            <a:picLocks noChangeAspect="1"/>
          </p:cNvPicPr>
          <p:nvPr/>
        </p:nvPicPr>
        <p:blipFill rotWithShape="1">
          <a:blip r:embed="rId6" cstate="hqprint">
            <a:extLst>
              <a:ext uri="{28A0092B-C50C-407E-A947-70E740481C1C}">
                <a14:useLocalDpi xmlns:a14="http://schemas.microsoft.com/office/drawing/2010/main" val="0"/>
              </a:ext>
            </a:extLst>
          </a:blip>
          <a:srcRect l="31411"/>
          <a:stretch/>
        </p:blipFill>
        <p:spPr>
          <a:xfrm>
            <a:off x="2141234" y="2589525"/>
            <a:ext cx="1975376" cy="1620000"/>
          </a:xfrm>
          <a:prstGeom prst="rect">
            <a:avLst/>
          </a:prstGeom>
          <a:ln w="28575">
            <a:solidFill>
              <a:schemeClr val="bg1"/>
            </a:solidFill>
          </a:ln>
        </p:spPr>
      </p:pic>
      <p:pic>
        <p:nvPicPr>
          <p:cNvPr id="15" name="Picture 14"/>
          <p:cNvPicPr>
            <a:picLocks noChangeAspect="1"/>
          </p:cNvPicPr>
          <p:nvPr/>
        </p:nvPicPr>
        <p:blipFill rotWithShape="1">
          <a:blip r:embed="rId7" cstate="hqprint">
            <a:extLst>
              <a:ext uri="{28A0092B-C50C-407E-A947-70E740481C1C}">
                <a14:useLocalDpi xmlns:a14="http://schemas.microsoft.com/office/drawing/2010/main" val="0"/>
              </a:ext>
            </a:extLst>
          </a:blip>
          <a:srcRect l="3778" r="11969"/>
          <a:stretch/>
        </p:blipFill>
        <p:spPr>
          <a:xfrm rot="5400000">
            <a:off x="260618" y="2858747"/>
            <a:ext cx="1620000" cy="1081557"/>
          </a:xfrm>
          <a:prstGeom prst="rect">
            <a:avLst/>
          </a:prstGeom>
          <a:ln w="28575">
            <a:solidFill>
              <a:schemeClr val="bg1"/>
            </a:solidFill>
          </a:ln>
        </p:spPr>
      </p:pic>
      <p:pic>
        <p:nvPicPr>
          <p:cNvPr id="16" name="Picture 15"/>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rot="5400000">
            <a:off x="7168630" y="2792025"/>
            <a:ext cx="1620000" cy="1215000"/>
          </a:xfrm>
          <a:prstGeom prst="rect">
            <a:avLst/>
          </a:prstGeom>
          <a:ln w="28575">
            <a:solidFill>
              <a:schemeClr val="bg1"/>
            </a:solidFill>
          </a:ln>
        </p:spPr>
      </p:pic>
      <p:pic>
        <p:nvPicPr>
          <p:cNvPr id="17" name="Picture 16"/>
          <p:cNvPicPr>
            <a:picLocks noChangeAspect="1"/>
          </p:cNvPicPr>
          <p:nvPr/>
        </p:nvPicPr>
        <p:blipFill>
          <a:blip r:embed="rId9" cstate="hqprint">
            <a:extLst>
              <a:ext uri="{28A0092B-C50C-407E-A947-70E740481C1C}">
                <a14:useLocalDpi xmlns:a14="http://schemas.microsoft.com/office/drawing/2010/main" val="0"/>
              </a:ext>
            </a:extLst>
          </a:blip>
          <a:stretch>
            <a:fillRect/>
          </a:stretch>
        </p:blipFill>
        <p:spPr>
          <a:xfrm>
            <a:off x="4663870" y="2589525"/>
            <a:ext cx="2160000" cy="1620000"/>
          </a:xfrm>
          <a:prstGeom prst="rect">
            <a:avLst/>
          </a:prstGeom>
          <a:ln w="28575">
            <a:solidFill>
              <a:schemeClr val="bg1"/>
            </a:solidFill>
          </a:ln>
        </p:spPr>
      </p:pic>
      <p:sp>
        <p:nvSpPr>
          <p:cNvPr id="2" name="Footer Placeholder 1"/>
          <p:cNvSpPr>
            <a:spLocks noGrp="1"/>
          </p:cNvSpPr>
          <p:nvPr>
            <p:ph type="ftr" sz="quarter" idx="11"/>
          </p:nvPr>
        </p:nvSpPr>
        <p:spPr/>
        <p:txBody>
          <a:bodyPr/>
          <a:lstStyle/>
          <a:p>
            <a:r>
              <a:rPr lang="en-GB"/>
              <a:t>RF tests of 1.3 GHz Nb/Cu elliptical cavities</a:t>
            </a:r>
            <a:endParaRPr lang="en-US" dirty="0"/>
          </a:p>
        </p:txBody>
      </p:sp>
      <p:sp>
        <p:nvSpPr>
          <p:cNvPr id="18" name="Title 7"/>
          <p:cNvSpPr>
            <a:spLocks noGrp="1"/>
          </p:cNvSpPr>
          <p:nvPr>
            <p:ph type="title"/>
          </p:nvPr>
        </p:nvSpPr>
        <p:spPr>
          <a:xfrm>
            <a:off x="442800" y="577800"/>
            <a:ext cx="8263350" cy="804066"/>
          </a:xfrm>
        </p:spPr>
        <p:txBody>
          <a:bodyPr/>
          <a:lstStyle/>
          <a:p>
            <a:r>
              <a:rPr lang="en-US" dirty="0">
                <a:solidFill>
                  <a:schemeClr val="bg1">
                    <a:lumMod val="75000"/>
                  </a:schemeClr>
                </a:solidFill>
              </a:rPr>
              <a:t>Tested cavities: </a:t>
            </a:r>
            <a:r>
              <a:rPr lang="en-US" dirty="0"/>
              <a:t>Electroformed</a:t>
            </a:r>
            <a:endParaRPr lang="en-GB" dirty="0"/>
          </a:p>
        </p:txBody>
      </p:sp>
    </p:spTree>
    <p:extLst>
      <p:ext uri="{BB962C8B-B14F-4D97-AF65-F5344CB8AC3E}">
        <p14:creationId xmlns:p14="http://schemas.microsoft.com/office/powerpoint/2010/main" val="3548143297"/>
      </p:ext>
    </p:extLst>
  </p:cSld>
  <p:clrMapOvr>
    <a:masterClrMapping/>
  </p:clrMapOvr>
  <mc:AlternateContent xmlns:mc="http://schemas.openxmlformats.org/markup-compatibility/2006" xmlns:p14="http://schemas.microsoft.com/office/powerpoint/2010/main">
    <mc:Choice Requires="p14">
      <p:transition spd="slow" p14:dur="2000" advTm="30771"/>
    </mc:Choice>
    <mc:Fallback xmlns="">
      <p:transition spd="slow" advTm="30771"/>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s://fcc-ee.web.cern.ch/sites/fcc-ee.web.cern.ch/files/FCC%20landscape.jpg"/>
          <p:cNvPicPr>
            <a:picLocks noGrp="1" noChangeAspect="1" noChangeArrowheads="1"/>
          </p:cNvPicPr>
          <p:nvPr>
            <p:ph type="pic" sz="quarter" idx="13"/>
          </p:nvPr>
        </p:nvPicPr>
        <p:blipFill>
          <a:blip r:embed="rId2">
            <a:extLst>
              <a:ext uri="{28A0092B-C50C-407E-A947-70E740481C1C}">
                <a14:useLocalDpi xmlns:a14="http://schemas.microsoft.com/office/drawing/2010/main" val="0"/>
              </a:ext>
            </a:extLst>
          </a:blip>
          <a:srcRect t="46" b="46"/>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0"/>
          </p:nvPr>
        </p:nvSpPr>
        <p:spPr/>
        <p:txBody>
          <a:bodyPr/>
          <a:lstStyle/>
          <a:p>
            <a:fld id="{88A1DFE4-5FC5-43BD-BB7E-75EAD82B965F}" type="slidenum">
              <a:rPr lang="en-US" noProof="0" smtClean="0"/>
              <a:pPr/>
              <a:t>16</a:t>
            </a:fld>
            <a:endParaRPr lang="en-US" noProof="0" dirty="0"/>
          </a:p>
        </p:txBody>
      </p:sp>
      <p:sp>
        <p:nvSpPr>
          <p:cNvPr id="4" name="Title 3"/>
          <p:cNvSpPr>
            <a:spLocks noGrp="1"/>
          </p:cNvSpPr>
          <p:nvPr>
            <p:ph type="ctrTitle"/>
          </p:nvPr>
        </p:nvSpPr>
        <p:spPr/>
        <p:txBody>
          <a:bodyPr/>
          <a:lstStyle/>
          <a:p>
            <a:r>
              <a:rPr lang="en-US" dirty="0" err="1"/>
              <a:t>rf</a:t>
            </a:r>
            <a:r>
              <a:rPr lang="en-US" dirty="0"/>
              <a:t> tests results</a:t>
            </a:r>
            <a:endParaRPr lang="fr-FR" dirty="0"/>
          </a:p>
        </p:txBody>
      </p:sp>
    </p:spTree>
    <p:extLst>
      <p:ext uri="{BB962C8B-B14F-4D97-AF65-F5344CB8AC3E}">
        <p14:creationId xmlns:p14="http://schemas.microsoft.com/office/powerpoint/2010/main" val="6884220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220714"/>
            <a:ext cx="3240000" cy="2430000"/>
          </a:xfrm>
        </p:spPr>
      </p:pic>
      <p:sp>
        <p:nvSpPr>
          <p:cNvPr id="4" name="Date Placeholder 3"/>
          <p:cNvSpPr>
            <a:spLocks noGrp="1"/>
          </p:cNvSpPr>
          <p:nvPr>
            <p:ph type="dt" sz="half" idx="10"/>
          </p:nvPr>
        </p:nvSpPr>
        <p:spPr/>
        <p:txBody>
          <a:bodyPr/>
          <a:lstStyle/>
          <a:p>
            <a:r>
              <a:rPr lang="en-US"/>
              <a:t>31/05/2022</a:t>
            </a:r>
            <a:endParaRPr lang="en-US" dirty="0"/>
          </a:p>
        </p:txBody>
      </p:sp>
      <p:sp>
        <p:nvSpPr>
          <p:cNvPr id="5" name="Footer Placeholder 4"/>
          <p:cNvSpPr>
            <a:spLocks noGrp="1"/>
          </p:cNvSpPr>
          <p:nvPr>
            <p:ph type="ftr" sz="quarter" idx="11"/>
          </p:nvPr>
        </p:nvSpPr>
        <p:spPr/>
        <p:txBody>
          <a:bodyPr/>
          <a:lstStyle/>
          <a:p>
            <a:r>
              <a:rPr lang="en-GB"/>
              <a:t>RF tests of 1.3 GHz Nb/Cu elliptical cavities</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0000" y="2247714"/>
            <a:ext cx="3204000" cy="2403000"/>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82810" y="2239793"/>
            <a:ext cx="3240000" cy="2430000"/>
          </a:xfrm>
          <a:prstGeom prst="rect">
            <a:avLst/>
          </a:prstGeom>
        </p:spPr>
      </p:pic>
      <p:sp>
        <p:nvSpPr>
          <p:cNvPr id="13" name="Rectangle 12"/>
          <p:cNvSpPr/>
          <p:nvPr/>
        </p:nvSpPr>
        <p:spPr>
          <a:xfrm>
            <a:off x="1620000" y="1285683"/>
            <a:ext cx="8704751" cy="871713"/>
          </a:xfrm>
          <a:prstGeom prst="rect">
            <a:avLst/>
          </a:prstGeom>
        </p:spPr>
        <p:txBody>
          <a:bodyPr wrap="square">
            <a:spAutoFit/>
          </a:bodyPr>
          <a:lstStyle/>
          <a:p>
            <a:r>
              <a:rPr lang="en-GB" sz="1013" i="1" dirty="0"/>
              <a:t>1.3 GHz cavity testing campaign:</a:t>
            </a:r>
          </a:p>
          <a:p>
            <a:pPr marL="557213" lvl="1" indent="-214313">
              <a:buFont typeface="Wingdings" panose="05000000000000000000" pitchFamily="2" charset="2"/>
              <a:buChar char="q"/>
            </a:pPr>
            <a:r>
              <a:rPr lang="en-US" sz="1013" dirty="0"/>
              <a:t>Q vs </a:t>
            </a:r>
            <a:r>
              <a:rPr lang="en-US" sz="1013" dirty="0" err="1"/>
              <a:t>E</a:t>
            </a:r>
            <a:r>
              <a:rPr lang="en-US" sz="1013" baseline="-25000" dirty="0" err="1"/>
              <a:t>acc</a:t>
            </a:r>
            <a:r>
              <a:rPr lang="en-US" sz="1013" dirty="0"/>
              <a:t> at 1.85K and 4.2 K</a:t>
            </a:r>
          </a:p>
          <a:p>
            <a:pPr marL="557213" lvl="1" indent="-214313">
              <a:buFont typeface="Wingdings" panose="05000000000000000000" pitchFamily="2" charset="2"/>
              <a:buChar char="q"/>
            </a:pPr>
            <a:r>
              <a:rPr lang="en-US" sz="1013" dirty="0"/>
              <a:t>Q vs Temperature</a:t>
            </a:r>
          </a:p>
          <a:p>
            <a:pPr marL="557213" lvl="1" indent="-214313">
              <a:buFont typeface="Wingdings" panose="05000000000000000000" pitchFamily="2" charset="2"/>
              <a:buChar char="q"/>
            </a:pPr>
            <a:r>
              <a:rPr lang="en-US" sz="1013" dirty="0"/>
              <a:t>Frequency vs Temperature</a:t>
            </a:r>
          </a:p>
          <a:p>
            <a:pPr marL="557213" lvl="1" indent="-214313">
              <a:buFont typeface="Wingdings" panose="05000000000000000000" pitchFamily="2" charset="2"/>
              <a:buChar char="q"/>
            </a:pPr>
            <a:endParaRPr lang="en-GB" sz="1013" dirty="0"/>
          </a:p>
        </p:txBody>
      </p:sp>
      <p:pic>
        <p:nvPicPr>
          <p:cNvPr id="14" name="Picture 13">
            <a:extLst>
              <a:ext uri="{FF2B5EF4-FFF2-40B4-BE49-F238E27FC236}">
                <a16:creationId xmlns:a16="http://schemas.microsoft.com/office/drawing/2014/main" id="{9D4C9D34-92C0-4F62-BC24-DF64A803275A}"/>
              </a:ext>
            </a:extLst>
          </p:cNvPr>
          <p:cNvPicPr>
            <a:picLocks noChangeAspect="1"/>
          </p:cNvPicPr>
          <p:nvPr/>
        </p:nvPicPr>
        <p:blipFill>
          <a:blip r:embed="rId5"/>
          <a:stretch>
            <a:fillRect/>
          </a:stretch>
        </p:blipFill>
        <p:spPr>
          <a:xfrm>
            <a:off x="4552750" y="1234906"/>
            <a:ext cx="1849615" cy="911532"/>
          </a:xfrm>
          <a:prstGeom prst="rect">
            <a:avLst/>
          </a:prstGeom>
        </p:spPr>
      </p:pic>
      <p:sp>
        <p:nvSpPr>
          <p:cNvPr id="15" name="Flowchart: Alternate Process 14"/>
          <p:cNvSpPr/>
          <p:nvPr/>
        </p:nvSpPr>
        <p:spPr>
          <a:xfrm>
            <a:off x="1469916" y="1142778"/>
            <a:ext cx="5778642" cy="1073976"/>
          </a:xfrm>
          <a:prstGeom prst="flowChartAlternateProcess">
            <a:avLst/>
          </a:prstGeom>
          <a:noFill/>
          <a:ln w="9525">
            <a:solidFill>
              <a:schemeClr val="bg1">
                <a:lumMod val="85000"/>
              </a:schemeClr>
            </a:solid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6" name="Title 7"/>
          <p:cNvSpPr>
            <a:spLocks noGrp="1"/>
          </p:cNvSpPr>
          <p:nvPr>
            <p:ph type="title"/>
          </p:nvPr>
        </p:nvSpPr>
        <p:spPr>
          <a:xfrm>
            <a:off x="442800" y="577800"/>
            <a:ext cx="8263350" cy="804066"/>
          </a:xfrm>
        </p:spPr>
        <p:txBody>
          <a:bodyPr/>
          <a:lstStyle/>
          <a:p>
            <a:r>
              <a:rPr lang="en-US" dirty="0"/>
              <a:t>RF tests</a:t>
            </a:r>
            <a:endParaRPr lang="en-GB" dirty="0"/>
          </a:p>
        </p:txBody>
      </p:sp>
    </p:spTree>
    <p:extLst>
      <p:ext uri="{BB962C8B-B14F-4D97-AF65-F5344CB8AC3E}">
        <p14:creationId xmlns:p14="http://schemas.microsoft.com/office/powerpoint/2010/main" val="4114855150"/>
      </p:ext>
    </p:extLst>
  </p:cSld>
  <p:clrMapOvr>
    <a:masterClrMapping/>
  </p:clrMapOvr>
  <mc:AlternateContent xmlns:mc="http://schemas.openxmlformats.org/markup-compatibility/2006" xmlns:p14="http://schemas.microsoft.com/office/powerpoint/2010/main">
    <mc:Choice Requires="p14">
      <p:transition spd="slow" p14:dur="2000" advTm="55601"/>
    </mc:Choice>
    <mc:Fallback xmlns="">
      <p:transition spd="slow" advTm="55601"/>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18</a:t>
            </a:fld>
            <a:endParaRPr lang="en-US" noProof="0" dirty="0"/>
          </a:p>
        </p:txBody>
      </p:sp>
      <p:sp>
        <p:nvSpPr>
          <p:cNvPr id="6" name="Text Placeholder 5"/>
          <p:cNvSpPr>
            <a:spLocks noGrp="1"/>
          </p:cNvSpPr>
          <p:nvPr>
            <p:ph type="body" sz="quarter" idx="18"/>
          </p:nvPr>
        </p:nvSpPr>
        <p:spPr/>
        <p:txBody>
          <a:bodyPr/>
          <a:lstStyle/>
          <a:p>
            <a:endParaRPr lang="en-GB"/>
          </a:p>
        </p:txBody>
      </p:sp>
      <p:sp>
        <p:nvSpPr>
          <p:cNvPr id="7" name="Text Placeholder 6"/>
          <p:cNvSpPr>
            <a:spLocks noGrp="1"/>
          </p:cNvSpPr>
          <p:nvPr>
            <p:ph type="body" sz="quarter" idx="14"/>
          </p:nvPr>
        </p:nvSpPr>
        <p:spPr/>
        <p:txBody>
          <a:bodyPr/>
          <a:lstStyle/>
          <a:p>
            <a:endParaRPr lang="en-GB"/>
          </a:p>
        </p:txBody>
      </p:sp>
      <p:sp>
        <p:nvSpPr>
          <p:cNvPr id="8" name="Title 7"/>
          <p:cNvSpPr>
            <a:spLocks noGrp="1"/>
          </p:cNvSpPr>
          <p:nvPr>
            <p:ph type="title"/>
          </p:nvPr>
        </p:nvSpPr>
        <p:spPr/>
        <p:txBody>
          <a:bodyPr/>
          <a:lstStyle/>
          <a:p>
            <a:r>
              <a:rPr lang="en-US" dirty="0"/>
              <a:t>RF performance at 4.2 K</a:t>
            </a:r>
            <a:endParaRPr lang="en-GB" dirty="0"/>
          </a:p>
        </p:txBody>
      </p:sp>
      <p:sp>
        <p:nvSpPr>
          <p:cNvPr id="13" name="Frame 12"/>
          <p:cNvSpPr/>
          <p:nvPr/>
        </p:nvSpPr>
        <p:spPr>
          <a:xfrm>
            <a:off x="978474" y="1482933"/>
            <a:ext cx="1476000" cy="396000"/>
          </a:xfrm>
          <a:prstGeom prst="frame">
            <a:avLst/>
          </a:prstGeom>
          <a:solidFill>
            <a:schemeClr val="accent5">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dirty="0">
                <a:solidFill>
                  <a:schemeClr val="tx1"/>
                </a:solidFill>
                <a:latin typeface="Arial"/>
              </a:rPr>
              <a:t>Welded</a:t>
            </a:r>
            <a:endParaRPr lang="en-GB" dirty="0">
              <a:solidFill>
                <a:schemeClr val="tx1"/>
              </a:solidFill>
              <a:latin typeface="Arial"/>
            </a:endParaRPr>
          </a:p>
        </p:txBody>
      </p:sp>
      <p:sp>
        <p:nvSpPr>
          <p:cNvPr id="14" name="TextBox 13"/>
          <p:cNvSpPr txBox="1"/>
          <p:nvPr/>
        </p:nvSpPr>
        <p:spPr>
          <a:xfrm>
            <a:off x="2663870" y="1502160"/>
            <a:ext cx="2086156" cy="357545"/>
          </a:xfrm>
          <a:prstGeom prst="roundRect">
            <a:avLst/>
          </a:prstGeom>
          <a:solidFill>
            <a:schemeClr val="accent5">
              <a:lumMod val="20000"/>
              <a:lumOff val="80000"/>
            </a:schemeClr>
          </a:solidFill>
          <a:ln w="12700" cap="flat" cmpd="sng" algn="ctr">
            <a:solidFill>
              <a:schemeClr val="bg2">
                <a:lumMod val="95000"/>
              </a:schemeClr>
            </a:solidFill>
            <a:prstDash val="solid"/>
            <a:miter lim="800000"/>
          </a:ln>
          <a:effectLst/>
        </p:spPr>
        <p:txBody>
          <a:bodyPr wrap="square" lIns="0" tIns="0" rIns="0" bIns="0"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1" u="sng" strike="noStrike" kern="0" cap="none" spc="0" normalizeH="0" baseline="0" noProof="0" dirty="0">
                <a:ln>
                  <a:noFill/>
                </a:ln>
                <a:effectLst/>
                <a:uLnTx/>
                <a:uFillTx/>
                <a:latin typeface="Arial"/>
                <a:ea typeface="+mn-ea"/>
                <a:cs typeface="+mn-cs"/>
              </a:rPr>
              <a:t>W</a:t>
            </a:r>
            <a:endParaRPr kumimoji="0" lang="en-US" sz="1050" b="0" i="0" u="none" strike="noStrike" kern="0" cap="none" spc="0" normalizeH="0" baseline="0" noProof="0" dirty="0">
              <a:ln>
                <a:noFill/>
              </a:ln>
              <a:effectLst/>
              <a:uLnTx/>
              <a:uFillTx/>
              <a:latin typeface="Arial"/>
              <a:ea typeface="+mn-ea"/>
              <a:cs typeface="+mn-cs"/>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effectLst/>
                <a:uLnTx/>
                <a:uFillTx/>
                <a:latin typeface="Arial"/>
                <a:ea typeface="+mn-ea"/>
                <a:cs typeface="+mn-cs"/>
              </a:rPr>
              <a:t>Internal e-beam welding</a:t>
            </a:r>
            <a:endParaRPr kumimoji="0" lang="en-GB" sz="1050" b="0" i="0" u="none" strike="noStrike" kern="0" cap="none" spc="0" normalizeH="0" baseline="0" noProof="0" dirty="0">
              <a:ln>
                <a:noFill/>
              </a:ln>
              <a:effectLst/>
              <a:uLnTx/>
              <a:uFillTx/>
              <a:latin typeface="Arial"/>
              <a:ea typeface="+mn-ea"/>
              <a:cs typeface="+mn-cs"/>
            </a:endParaRPr>
          </a:p>
        </p:txBody>
      </p:sp>
      <p:cxnSp>
        <p:nvCxnSpPr>
          <p:cNvPr id="15" name="Straight Arrow Connector 14"/>
          <p:cNvCxnSpPr>
            <a:stCxn id="13" idx="3"/>
            <a:endCxn id="14" idx="1"/>
          </p:cNvCxnSpPr>
          <p:nvPr/>
        </p:nvCxnSpPr>
        <p:spPr>
          <a:xfrm>
            <a:off x="2454474" y="1680933"/>
            <a:ext cx="209396" cy="0"/>
          </a:xfrm>
          <a:prstGeom prst="straightConnector1">
            <a:avLst/>
          </a:prstGeom>
          <a:ln>
            <a:solidFill>
              <a:schemeClr val="bg1">
                <a:lumMod val="85000"/>
              </a:schemeClr>
            </a:solidFill>
            <a:tailEnd type="triangle"/>
          </a:ln>
        </p:spPr>
        <p:style>
          <a:lnRef idx="1">
            <a:schemeClr val="dk1"/>
          </a:lnRef>
          <a:fillRef idx="0">
            <a:schemeClr val="dk1"/>
          </a:fillRef>
          <a:effectRef idx="0">
            <a:schemeClr val="dk1"/>
          </a:effectRef>
          <a:fontRef idx="minor">
            <a:schemeClr val="tx1"/>
          </a:fontRef>
        </p:style>
      </p:cxnSp>
      <p:sp>
        <p:nvSpPr>
          <p:cNvPr id="21" name="Rounded Rectangle 20"/>
          <p:cNvSpPr/>
          <p:nvPr/>
        </p:nvSpPr>
        <p:spPr>
          <a:xfrm>
            <a:off x="5486400" y="1502159"/>
            <a:ext cx="3098800" cy="3354975"/>
          </a:xfrm>
          <a:prstGeom prst="roundRect">
            <a:avLst>
              <a:gd name="adj" fmla="val 5486"/>
            </a:avLst>
          </a:prstGeom>
          <a:no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5596374" y="1679379"/>
            <a:ext cx="2918361" cy="1719702"/>
          </a:xfrm>
          <a:prstGeom prst="rect">
            <a:avLst/>
          </a:prstGeom>
          <a:noFill/>
        </p:spPr>
        <p:txBody>
          <a:bodyPr wrap="square" rtlCol="0">
            <a:spAutoFit/>
          </a:bodyPr>
          <a:lstStyle/>
          <a:p>
            <a:pPr algn="ctr">
              <a:lnSpc>
                <a:spcPct val="150000"/>
              </a:lnSpc>
            </a:pPr>
            <a:r>
              <a:rPr lang="en-US" sz="1050" i="1" dirty="0"/>
              <a:t>Remarks:</a:t>
            </a:r>
            <a:endParaRPr lang="en-US" sz="1000" i="1" dirty="0"/>
          </a:p>
          <a:p>
            <a:pPr marL="171450" indent="-171450">
              <a:lnSpc>
                <a:spcPct val="150000"/>
              </a:lnSpc>
              <a:buFont typeface="Wingdings" panose="05000000000000000000" pitchFamily="2" charset="2"/>
              <a:buChar char="q"/>
            </a:pPr>
            <a:r>
              <a:rPr lang="en-US" sz="1000" u="sng" dirty="0"/>
              <a:t>W</a:t>
            </a:r>
            <a:r>
              <a:rPr lang="en-US" sz="1000" dirty="0"/>
              <a:t>: 1 substrate tested. No big impact of weld  on 4.5 K (BCS) performance, likely the higher probability of defects only affects </a:t>
            </a:r>
            <a:r>
              <a:rPr lang="en-US" sz="1000" dirty="0" err="1"/>
              <a:t>R</a:t>
            </a:r>
            <a:r>
              <a:rPr lang="en-US" sz="1000" baseline="-25000" dirty="0" err="1"/>
              <a:t>residual</a:t>
            </a:r>
            <a:r>
              <a:rPr lang="en-US" sz="1000" dirty="0"/>
              <a:t>.</a:t>
            </a:r>
            <a:endParaRPr lang="en-US" sz="1000" baseline="-25000" dirty="0"/>
          </a:p>
          <a:p>
            <a:pPr algn="l">
              <a:lnSpc>
                <a:spcPct val="150000"/>
              </a:lnSpc>
            </a:pPr>
            <a:endParaRPr lang="en-US" sz="1000" dirty="0"/>
          </a:p>
          <a:p>
            <a:pPr marL="514313" lvl="1" indent="-171450">
              <a:lnSpc>
                <a:spcPct val="150000"/>
              </a:lnSpc>
              <a:buFont typeface="Wingdings" panose="05000000000000000000" pitchFamily="2" charset="2"/>
              <a:buChar char="§"/>
            </a:pPr>
            <a:endParaRPr lang="en-US" sz="1000" dirty="0"/>
          </a:p>
          <a:p>
            <a:pPr lvl="1">
              <a:lnSpc>
                <a:spcPct val="150000"/>
              </a:lnSpc>
            </a:pPr>
            <a:r>
              <a:rPr lang="en-US" sz="1000" dirty="0"/>
              <a:t> </a:t>
            </a:r>
            <a:endParaRPr lang="en-GB" sz="1000" dirty="0"/>
          </a:p>
        </p:txBody>
      </p:sp>
      <p:pic>
        <p:nvPicPr>
          <p:cNvPr id="3" name="Picture 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88000" y="2016000"/>
            <a:ext cx="4680000" cy="2835448"/>
          </a:xfrm>
          <a:prstGeom prst="rect">
            <a:avLst/>
          </a:prstGeom>
        </p:spPr>
      </p:pic>
      <p:sp>
        <p:nvSpPr>
          <p:cNvPr id="23" name="5-Point Star 22"/>
          <p:cNvSpPr/>
          <p:nvPr/>
        </p:nvSpPr>
        <p:spPr>
          <a:xfrm>
            <a:off x="4019378" y="2978692"/>
            <a:ext cx="147145" cy="13663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354606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19</a:t>
            </a:fld>
            <a:endParaRPr lang="en-US" noProof="0" dirty="0"/>
          </a:p>
        </p:txBody>
      </p:sp>
      <p:sp>
        <p:nvSpPr>
          <p:cNvPr id="6" name="Text Placeholder 5"/>
          <p:cNvSpPr>
            <a:spLocks noGrp="1"/>
          </p:cNvSpPr>
          <p:nvPr>
            <p:ph type="body" sz="quarter" idx="18"/>
          </p:nvPr>
        </p:nvSpPr>
        <p:spPr/>
        <p:txBody>
          <a:bodyPr/>
          <a:lstStyle/>
          <a:p>
            <a:endParaRPr lang="en-GB"/>
          </a:p>
        </p:txBody>
      </p:sp>
      <p:sp>
        <p:nvSpPr>
          <p:cNvPr id="7" name="Text Placeholder 6"/>
          <p:cNvSpPr>
            <a:spLocks noGrp="1"/>
          </p:cNvSpPr>
          <p:nvPr>
            <p:ph type="body" sz="quarter" idx="14"/>
          </p:nvPr>
        </p:nvSpPr>
        <p:spPr/>
        <p:txBody>
          <a:bodyPr/>
          <a:lstStyle/>
          <a:p>
            <a:endParaRPr lang="en-GB"/>
          </a:p>
        </p:txBody>
      </p:sp>
      <p:sp>
        <p:nvSpPr>
          <p:cNvPr id="8" name="Title 7"/>
          <p:cNvSpPr>
            <a:spLocks noGrp="1"/>
          </p:cNvSpPr>
          <p:nvPr>
            <p:ph type="title"/>
          </p:nvPr>
        </p:nvSpPr>
        <p:spPr/>
        <p:txBody>
          <a:bodyPr/>
          <a:lstStyle/>
          <a:p>
            <a:r>
              <a:rPr lang="en-US" dirty="0"/>
              <a:t>RF performance at 4.2 K</a:t>
            </a:r>
            <a:endParaRPr lang="en-GB" dirty="0"/>
          </a:p>
        </p:txBody>
      </p:sp>
      <p:sp>
        <p:nvSpPr>
          <p:cNvPr id="9" name="Frame 8"/>
          <p:cNvSpPr/>
          <p:nvPr/>
        </p:nvSpPr>
        <p:spPr>
          <a:xfrm>
            <a:off x="978474" y="1482933"/>
            <a:ext cx="1476000" cy="396000"/>
          </a:xfrm>
          <a:prstGeom prst="frame">
            <a:avLst/>
          </a:prstGeom>
          <a:solidFill>
            <a:schemeClr val="accent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dirty="0">
                <a:solidFill>
                  <a:schemeClr val="tx1"/>
                </a:solidFill>
                <a:latin typeface="Arial"/>
              </a:rPr>
              <a:t>Seamless</a:t>
            </a:r>
            <a:endParaRPr lang="en-GB" dirty="0">
              <a:solidFill>
                <a:schemeClr val="tx1"/>
              </a:solidFill>
              <a:latin typeface="Arial"/>
            </a:endParaRPr>
          </a:p>
        </p:txBody>
      </p:sp>
      <p:pic>
        <p:nvPicPr>
          <p:cNvPr id="4" name="Picture 3"/>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88000" y="2016000"/>
            <a:ext cx="4680000" cy="2835446"/>
          </a:xfrm>
          <a:prstGeom prst="rect">
            <a:avLst/>
          </a:prstGeom>
        </p:spPr>
      </p:pic>
      <p:sp>
        <p:nvSpPr>
          <p:cNvPr id="10" name="TextBox 9"/>
          <p:cNvSpPr txBox="1"/>
          <p:nvPr/>
        </p:nvSpPr>
        <p:spPr>
          <a:xfrm>
            <a:off x="2663870" y="1502160"/>
            <a:ext cx="2086156" cy="357545"/>
          </a:xfrm>
          <a:prstGeom prst="roundRect">
            <a:avLst/>
          </a:prstGeom>
          <a:solidFill>
            <a:schemeClr val="accent2">
              <a:lumMod val="20000"/>
              <a:lumOff val="80000"/>
            </a:schemeClr>
          </a:solidFill>
          <a:ln w="12700" cap="flat" cmpd="sng" algn="ctr">
            <a:solidFill>
              <a:schemeClr val="bg2">
                <a:lumMod val="95000"/>
              </a:schemeClr>
            </a:solidFill>
            <a:prstDash val="solid"/>
            <a:miter lim="800000"/>
          </a:ln>
          <a:effectLst/>
        </p:spPr>
        <p:txBody>
          <a:bodyPr wrap="square" lIns="0" tIns="0" rIns="0" bIns="0"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1" u="sng" strike="noStrike" kern="0" cap="none" spc="0" normalizeH="0" baseline="0" noProof="0" dirty="0">
                <a:ln>
                  <a:noFill/>
                </a:ln>
                <a:effectLst/>
                <a:uLnTx/>
                <a:uFillTx/>
                <a:latin typeface="Arial"/>
                <a:ea typeface="+mn-ea"/>
                <a:cs typeface="+mn-cs"/>
              </a:rPr>
              <a:t>BM</a:t>
            </a:r>
            <a:endParaRPr kumimoji="0" lang="en-US" sz="1050" b="0" i="0" u="none" strike="noStrike" kern="0" cap="none" spc="0" normalizeH="0" baseline="0" noProof="0" dirty="0">
              <a:ln>
                <a:noFill/>
              </a:ln>
              <a:effectLst/>
              <a:uLnTx/>
              <a:uFillTx/>
              <a:latin typeface="Arial"/>
              <a:ea typeface="+mn-ea"/>
              <a:cs typeface="+mn-cs"/>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effectLst/>
                <a:uLnTx/>
                <a:uFillTx/>
                <a:latin typeface="Arial"/>
                <a:ea typeface="+mn-ea"/>
                <a:cs typeface="+mn-cs"/>
              </a:rPr>
              <a:t>Machined from bulk billet</a:t>
            </a:r>
            <a:endParaRPr kumimoji="0" lang="en-GB" sz="1050" b="0" i="0" u="none" strike="noStrike" kern="0" cap="none" spc="0" normalizeH="0" baseline="0" noProof="0" dirty="0">
              <a:ln>
                <a:noFill/>
              </a:ln>
              <a:effectLst/>
              <a:uLnTx/>
              <a:uFillTx/>
              <a:latin typeface="Arial"/>
              <a:ea typeface="+mn-ea"/>
              <a:cs typeface="+mn-cs"/>
            </a:endParaRPr>
          </a:p>
        </p:txBody>
      </p:sp>
      <p:cxnSp>
        <p:nvCxnSpPr>
          <p:cNvPr id="12" name="Straight Arrow Connector 11"/>
          <p:cNvCxnSpPr>
            <a:stCxn id="9" idx="3"/>
            <a:endCxn id="10" idx="1"/>
          </p:cNvCxnSpPr>
          <p:nvPr/>
        </p:nvCxnSpPr>
        <p:spPr>
          <a:xfrm>
            <a:off x="2454474" y="1680933"/>
            <a:ext cx="209396" cy="0"/>
          </a:xfrm>
          <a:prstGeom prst="straightConnector1">
            <a:avLst/>
          </a:prstGeom>
          <a:ln>
            <a:solidFill>
              <a:schemeClr val="bg1">
                <a:lumMod val="85000"/>
              </a:schemeClr>
            </a:solidFill>
            <a:tailEnd type="triangle"/>
          </a:ln>
        </p:spPr>
        <p:style>
          <a:lnRef idx="1">
            <a:schemeClr val="dk1"/>
          </a:lnRef>
          <a:fillRef idx="0">
            <a:schemeClr val="dk1"/>
          </a:fillRef>
          <a:effectRef idx="0">
            <a:schemeClr val="dk1"/>
          </a:effectRef>
          <a:fontRef idx="minor">
            <a:schemeClr val="tx1"/>
          </a:fontRef>
        </p:style>
      </p:cxnSp>
      <p:sp>
        <p:nvSpPr>
          <p:cNvPr id="16" name="5-Point Star 15"/>
          <p:cNvSpPr/>
          <p:nvPr/>
        </p:nvSpPr>
        <p:spPr>
          <a:xfrm>
            <a:off x="4019378" y="2978692"/>
            <a:ext cx="147145" cy="13663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ounded Rectangle 17"/>
          <p:cNvSpPr/>
          <p:nvPr/>
        </p:nvSpPr>
        <p:spPr>
          <a:xfrm>
            <a:off x="5486400" y="1502159"/>
            <a:ext cx="3098800" cy="3354975"/>
          </a:xfrm>
          <a:prstGeom prst="roundRect">
            <a:avLst>
              <a:gd name="adj" fmla="val 5486"/>
            </a:avLst>
          </a:prstGeom>
          <a:no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5596374" y="1679379"/>
            <a:ext cx="2918361" cy="1950534"/>
          </a:xfrm>
          <a:prstGeom prst="rect">
            <a:avLst/>
          </a:prstGeom>
          <a:noFill/>
        </p:spPr>
        <p:txBody>
          <a:bodyPr wrap="square" rtlCol="0">
            <a:spAutoFit/>
          </a:bodyPr>
          <a:lstStyle/>
          <a:p>
            <a:pPr algn="ctr">
              <a:lnSpc>
                <a:spcPct val="150000"/>
              </a:lnSpc>
            </a:pPr>
            <a:r>
              <a:rPr lang="en-US" sz="1050" i="1" dirty="0"/>
              <a:t>Remarks:</a:t>
            </a:r>
            <a:endParaRPr lang="en-US" sz="1000" i="1" dirty="0"/>
          </a:p>
          <a:p>
            <a:pPr marL="171450" indent="-171450" algn="l">
              <a:lnSpc>
                <a:spcPct val="150000"/>
              </a:lnSpc>
              <a:buFont typeface="Wingdings" panose="05000000000000000000" pitchFamily="2" charset="2"/>
              <a:buChar char="q"/>
            </a:pPr>
            <a:r>
              <a:rPr lang="en-US" sz="1000" dirty="0"/>
              <a:t>BM: 4 substrates from different billets.</a:t>
            </a:r>
          </a:p>
          <a:p>
            <a:pPr marL="514313" lvl="1" indent="-171450">
              <a:lnSpc>
                <a:spcPct val="150000"/>
              </a:lnSpc>
              <a:buFont typeface="Wingdings" panose="05000000000000000000" pitchFamily="2" charset="2"/>
              <a:buChar char="§"/>
            </a:pPr>
            <a:r>
              <a:rPr lang="en-US" sz="1000" dirty="0"/>
              <a:t>BM1: Last coating has record performance. Test stopped at low field at 4.2 K for safety.</a:t>
            </a:r>
          </a:p>
          <a:p>
            <a:pPr marL="514313" lvl="1" indent="-171450">
              <a:lnSpc>
                <a:spcPct val="150000"/>
              </a:lnSpc>
              <a:buFont typeface="Wingdings" panose="05000000000000000000" pitchFamily="2" charset="2"/>
              <a:buChar char="§"/>
            </a:pPr>
            <a:endParaRPr lang="en-US" sz="1000" dirty="0"/>
          </a:p>
          <a:p>
            <a:pPr marL="514313" lvl="1" indent="-171450">
              <a:lnSpc>
                <a:spcPct val="150000"/>
              </a:lnSpc>
              <a:buFont typeface="Wingdings" panose="05000000000000000000" pitchFamily="2" charset="2"/>
              <a:buChar char="§"/>
            </a:pPr>
            <a:endParaRPr lang="en-US" sz="1000" dirty="0"/>
          </a:p>
          <a:p>
            <a:pPr lvl="1">
              <a:lnSpc>
                <a:spcPct val="150000"/>
              </a:lnSpc>
            </a:pPr>
            <a:r>
              <a:rPr lang="en-US" sz="1000" dirty="0"/>
              <a:t> </a:t>
            </a:r>
            <a:endParaRPr lang="en-GB" sz="1000" dirty="0"/>
          </a:p>
        </p:txBody>
      </p:sp>
    </p:spTree>
    <p:extLst>
      <p:ext uri="{BB962C8B-B14F-4D97-AF65-F5344CB8AC3E}">
        <p14:creationId xmlns:p14="http://schemas.microsoft.com/office/powerpoint/2010/main" val="15526528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2</a:t>
            </a:fld>
            <a:endParaRPr lang="de-AT" dirty="0"/>
          </a:p>
        </p:txBody>
      </p:sp>
      <p:sp>
        <p:nvSpPr>
          <p:cNvPr id="4" name="Textplatzhalter 3">
            <a:extLst>
              <a:ext uri="{FF2B5EF4-FFF2-40B4-BE49-F238E27FC236}">
                <a16:creationId xmlns:a16="http://schemas.microsoft.com/office/drawing/2014/main" id="{B39C4833-2895-4C79-AA25-34DBB76CA01D}"/>
              </a:ext>
            </a:extLst>
          </p:cNvPr>
          <p:cNvSpPr>
            <a:spLocks noGrp="1"/>
          </p:cNvSpPr>
          <p:nvPr>
            <p:ph type="body" sz="quarter" idx="12"/>
          </p:nvPr>
        </p:nvSpPr>
        <p:spPr>
          <a:xfrm>
            <a:off x="601296" y="1131590"/>
            <a:ext cx="7370132" cy="2484000"/>
          </a:xfrm>
        </p:spPr>
        <p:txBody>
          <a:bodyPr/>
          <a:lstStyle/>
          <a:p>
            <a:pPr marL="342900" indent="-342900">
              <a:lnSpc>
                <a:spcPct val="100000"/>
              </a:lnSpc>
              <a:spcBef>
                <a:spcPts val="600"/>
              </a:spcBef>
              <a:buFont typeface="Arial" panose="020B0604020202020204" pitchFamily="34" charset="0"/>
              <a:buChar char="•"/>
            </a:pPr>
            <a:r>
              <a:rPr lang="en-GB" sz="2000" b="0" dirty="0"/>
              <a:t>FCC Framework: </a:t>
            </a:r>
          </a:p>
          <a:p>
            <a:pPr marL="815400" lvl="1" indent="-342900">
              <a:lnSpc>
                <a:spcPct val="100000"/>
              </a:lnSpc>
              <a:spcBef>
                <a:spcPts val="600"/>
              </a:spcBef>
              <a:buFont typeface="Arial" panose="020B0604020202020204" pitchFamily="34" charset="0"/>
              <a:buChar char="•"/>
            </a:pPr>
            <a:r>
              <a:rPr lang="en-GB" sz="1800" b="0" dirty="0"/>
              <a:t>SRF requirements</a:t>
            </a:r>
          </a:p>
          <a:p>
            <a:pPr marL="815400" lvl="1" indent="-342900">
              <a:lnSpc>
                <a:spcPct val="100000"/>
              </a:lnSpc>
              <a:spcBef>
                <a:spcPts val="600"/>
              </a:spcBef>
              <a:buFont typeface="Arial" panose="020B0604020202020204" pitchFamily="34" charset="0"/>
              <a:buChar char="•"/>
            </a:pPr>
            <a:r>
              <a:rPr lang="en-GB" sz="1800" b="0" dirty="0"/>
              <a:t>Timeline</a:t>
            </a:r>
          </a:p>
          <a:p>
            <a:pPr marL="342900" indent="-342900">
              <a:lnSpc>
                <a:spcPct val="100000"/>
              </a:lnSpc>
              <a:spcBef>
                <a:spcPts val="600"/>
              </a:spcBef>
              <a:buFont typeface="Arial" panose="020B0604020202020204" pitchFamily="34" charset="0"/>
              <a:buChar char="•"/>
            </a:pPr>
            <a:r>
              <a:rPr lang="en-US" sz="2000" b="0" dirty="0"/>
              <a:t>Overview of 1.3 GHz cavities program: </a:t>
            </a:r>
          </a:p>
          <a:p>
            <a:pPr marL="815400" lvl="1" indent="-342900">
              <a:lnSpc>
                <a:spcPct val="100000"/>
              </a:lnSpc>
              <a:spcBef>
                <a:spcPts val="600"/>
              </a:spcBef>
              <a:buFont typeface="Arial" panose="020B0604020202020204" pitchFamily="34" charset="0"/>
              <a:buChar char="•"/>
            </a:pPr>
            <a:r>
              <a:rPr lang="en-US" sz="1800" dirty="0"/>
              <a:t>Workflow</a:t>
            </a:r>
          </a:p>
          <a:p>
            <a:pPr marL="815400" lvl="1" indent="-342900">
              <a:lnSpc>
                <a:spcPct val="100000"/>
              </a:lnSpc>
              <a:spcBef>
                <a:spcPts val="600"/>
              </a:spcBef>
              <a:buFont typeface="Arial" panose="020B0604020202020204" pitchFamily="34" charset="0"/>
              <a:buChar char="•"/>
            </a:pPr>
            <a:r>
              <a:rPr lang="en-US" sz="1800" dirty="0"/>
              <a:t>Tested cavities</a:t>
            </a:r>
            <a:r>
              <a:rPr lang="en-US" sz="1800" b="0" dirty="0"/>
              <a:t>  </a:t>
            </a:r>
          </a:p>
          <a:p>
            <a:pPr marL="342900" indent="-342900">
              <a:lnSpc>
                <a:spcPct val="100000"/>
              </a:lnSpc>
              <a:spcBef>
                <a:spcPts val="600"/>
              </a:spcBef>
              <a:buFont typeface="Arial" panose="020B0604020202020204" pitchFamily="34" charset="0"/>
              <a:buChar char="•"/>
            </a:pPr>
            <a:r>
              <a:rPr lang="en-US" sz="2000" b="0" dirty="0"/>
              <a:t>RF tests results</a:t>
            </a:r>
          </a:p>
          <a:p>
            <a:pPr marL="815400" lvl="1" indent="-342900">
              <a:lnSpc>
                <a:spcPct val="100000"/>
              </a:lnSpc>
              <a:spcBef>
                <a:spcPts val="600"/>
              </a:spcBef>
              <a:buFont typeface="Arial" panose="020B0604020202020204" pitchFamily="34" charset="0"/>
              <a:buChar char="•"/>
            </a:pPr>
            <a:r>
              <a:rPr lang="en-US" sz="1800" dirty="0"/>
              <a:t>Towards FCC: At 4.2 K</a:t>
            </a:r>
          </a:p>
          <a:p>
            <a:pPr marL="815400" lvl="1" indent="-342900">
              <a:lnSpc>
                <a:spcPct val="100000"/>
              </a:lnSpc>
              <a:spcBef>
                <a:spcPts val="600"/>
              </a:spcBef>
              <a:buFont typeface="Arial" panose="020B0604020202020204" pitchFamily="34" charset="0"/>
              <a:buChar char="•"/>
            </a:pPr>
            <a:r>
              <a:rPr lang="en-US" sz="1800" b="0" dirty="0"/>
              <a:t>Towards high gradient, high energy machines: At 1.85 K</a:t>
            </a:r>
          </a:p>
          <a:p>
            <a:pPr marL="342900" indent="-342900">
              <a:lnSpc>
                <a:spcPct val="100000"/>
              </a:lnSpc>
              <a:spcBef>
                <a:spcPts val="600"/>
              </a:spcBef>
              <a:buFont typeface="Arial" panose="020B0604020202020204" pitchFamily="34" charset="0"/>
              <a:buChar char="•"/>
            </a:pPr>
            <a:r>
              <a:rPr lang="en-US" sz="2000" b="0" dirty="0"/>
              <a:t>Summary and conclusions</a:t>
            </a:r>
          </a:p>
        </p:txBody>
      </p:sp>
      <p:sp>
        <p:nvSpPr>
          <p:cNvPr id="2" name="Titel 1">
            <a:extLst>
              <a:ext uri="{FF2B5EF4-FFF2-40B4-BE49-F238E27FC236}">
                <a16:creationId xmlns:a16="http://schemas.microsoft.com/office/drawing/2014/main" id="{DFEB1A91-989E-4FD6-BF4B-3E6E7CE1D4AD}"/>
              </a:ext>
            </a:extLst>
          </p:cNvPr>
          <p:cNvSpPr>
            <a:spLocks noGrp="1"/>
          </p:cNvSpPr>
          <p:nvPr>
            <p:ph type="title"/>
          </p:nvPr>
        </p:nvSpPr>
        <p:spPr>
          <a:xfrm>
            <a:off x="442800" y="577800"/>
            <a:ext cx="8263350" cy="553790"/>
          </a:xfrm>
        </p:spPr>
        <p:txBody>
          <a:bodyPr/>
          <a:lstStyle/>
          <a:p>
            <a:r>
              <a:rPr lang="en-US" sz="2800" dirty="0"/>
              <a:t>Contents</a:t>
            </a:r>
          </a:p>
        </p:txBody>
      </p:sp>
    </p:spTree>
    <p:extLst>
      <p:ext uri="{BB962C8B-B14F-4D97-AF65-F5344CB8AC3E}">
        <p14:creationId xmlns:p14="http://schemas.microsoft.com/office/powerpoint/2010/main" val="15765991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20</a:t>
            </a:fld>
            <a:endParaRPr lang="en-US" noProof="0" dirty="0"/>
          </a:p>
        </p:txBody>
      </p:sp>
      <p:sp>
        <p:nvSpPr>
          <p:cNvPr id="6" name="Text Placeholder 5"/>
          <p:cNvSpPr>
            <a:spLocks noGrp="1"/>
          </p:cNvSpPr>
          <p:nvPr>
            <p:ph type="body" sz="quarter" idx="18"/>
          </p:nvPr>
        </p:nvSpPr>
        <p:spPr/>
        <p:txBody>
          <a:bodyPr/>
          <a:lstStyle/>
          <a:p>
            <a:endParaRPr lang="en-GB"/>
          </a:p>
        </p:txBody>
      </p:sp>
      <p:sp>
        <p:nvSpPr>
          <p:cNvPr id="7" name="Text Placeholder 6"/>
          <p:cNvSpPr>
            <a:spLocks noGrp="1"/>
          </p:cNvSpPr>
          <p:nvPr>
            <p:ph type="body" sz="quarter" idx="14"/>
          </p:nvPr>
        </p:nvSpPr>
        <p:spPr/>
        <p:txBody>
          <a:bodyPr/>
          <a:lstStyle/>
          <a:p>
            <a:endParaRPr lang="en-GB"/>
          </a:p>
        </p:txBody>
      </p:sp>
      <p:sp>
        <p:nvSpPr>
          <p:cNvPr id="8" name="Title 7"/>
          <p:cNvSpPr>
            <a:spLocks noGrp="1"/>
          </p:cNvSpPr>
          <p:nvPr>
            <p:ph type="title"/>
          </p:nvPr>
        </p:nvSpPr>
        <p:spPr/>
        <p:txBody>
          <a:bodyPr/>
          <a:lstStyle/>
          <a:p>
            <a:r>
              <a:rPr lang="en-US" dirty="0"/>
              <a:t>RF performance at 4.2 K</a:t>
            </a:r>
            <a:endParaRPr lang="en-GB" dirty="0"/>
          </a:p>
        </p:txBody>
      </p:sp>
      <p:sp>
        <p:nvSpPr>
          <p:cNvPr id="9" name="Frame 8"/>
          <p:cNvSpPr/>
          <p:nvPr/>
        </p:nvSpPr>
        <p:spPr>
          <a:xfrm>
            <a:off x="978474" y="1482933"/>
            <a:ext cx="1476000" cy="396000"/>
          </a:xfrm>
          <a:prstGeom prst="frame">
            <a:avLst/>
          </a:prstGeom>
          <a:solidFill>
            <a:schemeClr val="accent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dirty="0">
                <a:solidFill>
                  <a:schemeClr val="tx1"/>
                </a:solidFill>
                <a:latin typeface="Arial"/>
              </a:rPr>
              <a:t>Seamless</a:t>
            </a:r>
            <a:endParaRPr lang="en-GB" dirty="0">
              <a:solidFill>
                <a:schemeClr val="tx1"/>
              </a:solidFill>
              <a:latin typeface="Arial"/>
            </a:endParaRPr>
          </a:p>
        </p:txBody>
      </p:sp>
      <p:sp>
        <p:nvSpPr>
          <p:cNvPr id="10" name="TextBox 9"/>
          <p:cNvSpPr txBox="1"/>
          <p:nvPr/>
        </p:nvSpPr>
        <p:spPr>
          <a:xfrm>
            <a:off x="2663870" y="1502160"/>
            <a:ext cx="2086156" cy="357545"/>
          </a:xfrm>
          <a:prstGeom prst="roundRect">
            <a:avLst/>
          </a:prstGeom>
          <a:solidFill>
            <a:schemeClr val="accent2">
              <a:lumMod val="20000"/>
              <a:lumOff val="80000"/>
            </a:schemeClr>
          </a:solidFill>
          <a:ln w="12700" cap="flat" cmpd="sng" algn="ctr">
            <a:solidFill>
              <a:schemeClr val="bg2">
                <a:lumMod val="95000"/>
              </a:schemeClr>
            </a:solidFill>
            <a:prstDash val="solid"/>
            <a:miter lim="800000"/>
          </a:ln>
          <a:effectLst/>
        </p:spPr>
        <p:txBody>
          <a:bodyPr wrap="square" lIns="0" tIns="0" rIns="0" bIns="0"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1" u="sng" strike="noStrike" kern="0" cap="none" spc="0" normalizeH="0" baseline="0" noProof="0" dirty="0">
                <a:ln>
                  <a:noFill/>
                </a:ln>
                <a:effectLst/>
                <a:uLnTx/>
                <a:uFillTx/>
                <a:latin typeface="Arial"/>
                <a:ea typeface="+mn-ea"/>
                <a:cs typeface="+mn-cs"/>
              </a:rPr>
              <a:t>BM</a:t>
            </a:r>
            <a:endParaRPr kumimoji="0" lang="en-US" sz="1050" b="0" i="0" u="none" strike="noStrike" kern="0" cap="none" spc="0" normalizeH="0" baseline="0" noProof="0" dirty="0">
              <a:ln>
                <a:noFill/>
              </a:ln>
              <a:effectLst/>
              <a:uLnTx/>
              <a:uFillTx/>
              <a:latin typeface="Arial"/>
              <a:ea typeface="+mn-ea"/>
              <a:cs typeface="+mn-cs"/>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effectLst/>
                <a:uLnTx/>
                <a:uFillTx/>
                <a:latin typeface="Arial"/>
                <a:ea typeface="+mn-ea"/>
                <a:cs typeface="+mn-cs"/>
              </a:rPr>
              <a:t>Machined from bulk billet</a:t>
            </a:r>
            <a:endParaRPr kumimoji="0" lang="en-GB" sz="1050" b="0" i="0" u="none" strike="noStrike" kern="0" cap="none" spc="0" normalizeH="0" baseline="0" noProof="0" dirty="0">
              <a:ln>
                <a:noFill/>
              </a:ln>
              <a:effectLst/>
              <a:uLnTx/>
              <a:uFillTx/>
              <a:latin typeface="Arial"/>
              <a:ea typeface="+mn-ea"/>
              <a:cs typeface="+mn-cs"/>
            </a:endParaRPr>
          </a:p>
        </p:txBody>
      </p:sp>
      <p:cxnSp>
        <p:nvCxnSpPr>
          <p:cNvPr id="12" name="Straight Arrow Connector 11"/>
          <p:cNvCxnSpPr>
            <a:stCxn id="9" idx="3"/>
            <a:endCxn id="10" idx="1"/>
          </p:cNvCxnSpPr>
          <p:nvPr/>
        </p:nvCxnSpPr>
        <p:spPr>
          <a:xfrm>
            <a:off x="2454474" y="1680933"/>
            <a:ext cx="209396" cy="0"/>
          </a:xfrm>
          <a:prstGeom prst="straightConnector1">
            <a:avLst/>
          </a:prstGeom>
          <a:ln>
            <a:solidFill>
              <a:schemeClr val="bg1">
                <a:lumMod val="85000"/>
              </a:schemeClr>
            </a:solidFill>
            <a:tailEnd type="triangle"/>
          </a:ln>
        </p:spPr>
        <p:style>
          <a:lnRef idx="1">
            <a:schemeClr val="dk1"/>
          </a:lnRef>
          <a:fillRef idx="0">
            <a:schemeClr val="dk1"/>
          </a:fillRef>
          <a:effectRef idx="0">
            <a:schemeClr val="dk1"/>
          </a:effectRef>
          <a:fontRef idx="minor">
            <a:schemeClr val="tx1"/>
          </a:fontRef>
        </p:style>
      </p:cxnSp>
      <p:sp>
        <p:nvSpPr>
          <p:cNvPr id="19" name="Rounded Rectangle 18"/>
          <p:cNvSpPr/>
          <p:nvPr/>
        </p:nvSpPr>
        <p:spPr>
          <a:xfrm>
            <a:off x="5486400" y="1502159"/>
            <a:ext cx="3098800" cy="3354975"/>
          </a:xfrm>
          <a:prstGeom prst="roundRect">
            <a:avLst>
              <a:gd name="adj" fmla="val 5486"/>
            </a:avLst>
          </a:prstGeom>
          <a:no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5596374" y="1679379"/>
            <a:ext cx="2918361" cy="2412199"/>
          </a:xfrm>
          <a:prstGeom prst="rect">
            <a:avLst/>
          </a:prstGeom>
          <a:noFill/>
        </p:spPr>
        <p:txBody>
          <a:bodyPr wrap="square" rtlCol="0">
            <a:spAutoFit/>
          </a:bodyPr>
          <a:lstStyle/>
          <a:p>
            <a:pPr algn="ctr">
              <a:lnSpc>
                <a:spcPct val="150000"/>
              </a:lnSpc>
            </a:pPr>
            <a:r>
              <a:rPr lang="en-US" sz="1050" i="1" dirty="0"/>
              <a:t>Remarks:</a:t>
            </a:r>
            <a:endParaRPr lang="en-US" sz="1000" i="1" dirty="0"/>
          </a:p>
          <a:p>
            <a:pPr marL="171450" indent="-171450" algn="l">
              <a:lnSpc>
                <a:spcPct val="150000"/>
              </a:lnSpc>
              <a:buFont typeface="Wingdings" panose="05000000000000000000" pitchFamily="2" charset="2"/>
              <a:buChar char="q"/>
            </a:pPr>
            <a:r>
              <a:rPr lang="en-US" sz="1000" dirty="0"/>
              <a:t>BM: 4 substrates from different billets.</a:t>
            </a:r>
          </a:p>
          <a:p>
            <a:pPr marL="514313" lvl="1" indent="-171450">
              <a:lnSpc>
                <a:spcPct val="150000"/>
              </a:lnSpc>
              <a:buFont typeface="Wingdings" panose="05000000000000000000" pitchFamily="2" charset="2"/>
              <a:buChar char="§"/>
            </a:pPr>
            <a:r>
              <a:rPr lang="en-US" sz="1000" dirty="0"/>
              <a:t>BM1: Last coating has record performance. Test stopped at low field at 4.2 K for safety.</a:t>
            </a:r>
          </a:p>
          <a:p>
            <a:pPr marL="514313" lvl="1" indent="-171450">
              <a:lnSpc>
                <a:spcPct val="150000"/>
              </a:lnSpc>
              <a:buFont typeface="Wingdings" panose="05000000000000000000" pitchFamily="2" charset="2"/>
              <a:buChar char="§"/>
            </a:pPr>
            <a:r>
              <a:rPr lang="en-US" sz="1000" dirty="0"/>
              <a:t>BM2: Very similar performance achieved after re-coating.</a:t>
            </a:r>
          </a:p>
          <a:p>
            <a:pPr marL="514313" lvl="1" indent="-171450">
              <a:lnSpc>
                <a:spcPct val="150000"/>
              </a:lnSpc>
              <a:buFont typeface="Wingdings" panose="05000000000000000000" pitchFamily="2" charset="2"/>
              <a:buChar char="§"/>
            </a:pPr>
            <a:endParaRPr lang="en-US" sz="1000" dirty="0"/>
          </a:p>
          <a:p>
            <a:pPr marL="514313" lvl="1" indent="-171450">
              <a:lnSpc>
                <a:spcPct val="150000"/>
              </a:lnSpc>
              <a:buFont typeface="Wingdings" panose="05000000000000000000" pitchFamily="2" charset="2"/>
              <a:buChar char="§"/>
            </a:pPr>
            <a:endParaRPr lang="en-US" sz="1000" dirty="0"/>
          </a:p>
          <a:p>
            <a:pPr lvl="1">
              <a:lnSpc>
                <a:spcPct val="150000"/>
              </a:lnSpc>
            </a:pPr>
            <a:r>
              <a:rPr lang="en-US" sz="1000" dirty="0"/>
              <a:t> </a:t>
            </a:r>
            <a:endParaRPr lang="en-GB" sz="1000" dirty="0"/>
          </a:p>
        </p:txBody>
      </p:sp>
      <p:pic>
        <p:nvPicPr>
          <p:cNvPr id="3" name="Picture 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88000" y="2016000"/>
            <a:ext cx="4680000" cy="2835448"/>
          </a:xfrm>
          <a:prstGeom prst="rect">
            <a:avLst/>
          </a:prstGeom>
        </p:spPr>
      </p:pic>
      <p:sp>
        <p:nvSpPr>
          <p:cNvPr id="21" name="5-Point Star 20"/>
          <p:cNvSpPr/>
          <p:nvPr/>
        </p:nvSpPr>
        <p:spPr>
          <a:xfrm>
            <a:off x="4019378" y="2978692"/>
            <a:ext cx="147145" cy="13663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38469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21</a:t>
            </a:fld>
            <a:endParaRPr lang="en-US" noProof="0" dirty="0"/>
          </a:p>
        </p:txBody>
      </p:sp>
      <p:sp>
        <p:nvSpPr>
          <p:cNvPr id="6" name="Text Placeholder 5"/>
          <p:cNvSpPr>
            <a:spLocks noGrp="1"/>
          </p:cNvSpPr>
          <p:nvPr>
            <p:ph type="body" sz="quarter" idx="18"/>
          </p:nvPr>
        </p:nvSpPr>
        <p:spPr/>
        <p:txBody>
          <a:bodyPr/>
          <a:lstStyle/>
          <a:p>
            <a:endParaRPr lang="en-GB"/>
          </a:p>
        </p:txBody>
      </p:sp>
      <p:sp>
        <p:nvSpPr>
          <p:cNvPr id="7" name="Text Placeholder 6"/>
          <p:cNvSpPr>
            <a:spLocks noGrp="1"/>
          </p:cNvSpPr>
          <p:nvPr>
            <p:ph type="body" sz="quarter" idx="14"/>
          </p:nvPr>
        </p:nvSpPr>
        <p:spPr/>
        <p:txBody>
          <a:bodyPr/>
          <a:lstStyle/>
          <a:p>
            <a:endParaRPr lang="en-GB"/>
          </a:p>
        </p:txBody>
      </p:sp>
      <p:sp>
        <p:nvSpPr>
          <p:cNvPr id="8" name="Title 7"/>
          <p:cNvSpPr>
            <a:spLocks noGrp="1"/>
          </p:cNvSpPr>
          <p:nvPr>
            <p:ph type="title"/>
          </p:nvPr>
        </p:nvSpPr>
        <p:spPr/>
        <p:txBody>
          <a:bodyPr/>
          <a:lstStyle/>
          <a:p>
            <a:r>
              <a:rPr lang="en-US" dirty="0"/>
              <a:t>RF performance at 4.2 K</a:t>
            </a:r>
            <a:endParaRPr lang="en-GB" dirty="0"/>
          </a:p>
        </p:txBody>
      </p:sp>
      <p:sp>
        <p:nvSpPr>
          <p:cNvPr id="9" name="Frame 8"/>
          <p:cNvSpPr/>
          <p:nvPr/>
        </p:nvSpPr>
        <p:spPr>
          <a:xfrm>
            <a:off x="978474" y="1482933"/>
            <a:ext cx="1476000" cy="396000"/>
          </a:xfrm>
          <a:prstGeom prst="frame">
            <a:avLst/>
          </a:prstGeom>
          <a:solidFill>
            <a:schemeClr val="accent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dirty="0">
                <a:solidFill>
                  <a:schemeClr val="tx1"/>
                </a:solidFill>
                <a:latin typeface="Arial"/>
              </a:rPr>
              <a:t>Seamless</a:t>
            </a:r>
            <a:endParaRPr lang="en-GB" dirty="0">
              <a:solidFill>
                <a:schemeClr val="tx1"/>
              </a:solidFill>
              <a:latin typeface="Arial"/>
            </a:endParaRPr>
          </a:p>
        </p:txBody>
      </p:sp>
      <p:sp>
        <p:nvSpPr>
          <p:cNvPr id="10" name="TextBox 9"/>
          <p:cNvSpPr txBox="1"/>
          <p:nvPr/>
        </p:nvSpPr>
        <p:spPr>
          <a:xfrm>
            <a:off x="2663870" y="1502160"/>
            <a:ext cx="2086156" cy="357545"/>
          </a:xfrm>
          <a:prstGeom prst="roundRect">
            <a:avLst/>
          </a:prstGeom>
          <a:solidFill>
            <a:schemeClr val="accent2">
              <a:lumMod val="20000"/>
              <a:lumOff val="80000"/>
            </a:schemeClr>
          </a:solidFill>
          <a:ln w="12700" cap="flat" cmpd="sng" algn="ctr">
            <a:solidFill>
              <a:schemeClr val="bg2">
                <a:lumMod val="95000"/>
              </a:schemeClr>
            </a:solidFill>
            <a:prstDash val="solid"/>
            <a:miter lim="800000"/>
          </a:ln>
          <a:effectLst/>
        </p:spPr>
        <p:txBody>
          <a:bodyPr wrap="square" lIns="0" tIns="0" rIns="0" bIns="0"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1" u="sng" strike="noStrike" kern="0" cap="none" spc="0" normalizeH="0" baseline="0" noProof="0" dirty="0">
                <a:ln>
                  <a:noFill/>
                </a:ln>
                <a:effectLst/>
                <a:uLnTx/>
                <a:uFillTx/>
                <a:latin typeface="Arial"/>
                <a:ea typeface="+mn-ea"/>
                <a:cs typeface="+mn-cs"/>
              </a:rPr>
              <a:t>BM</a:t>
            </a:r>
            <a:endParaRPr kumimoji="0" lang="en-US" sz="1050" b="0" i="0" u="none" strike="noStrike" kern="0" cap="none" spc="0" normalizeH="0" baseline="0" noProof="0" dirty="0">
              <a:ln>
                <a:noFill/>
              </a:ln>
              <a:effectLst/>
              <a:uLnTx/>
              <a:uFillTx/>
              <a:latin typeface="Arial"/>
              <a:ea typeface="+mn-ea"/>
              <a:cs typeface="+mn-cs"/>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effectLst/>
                <a:uLnTx/>
                <a:uFillTx/>
                <a:latin typeface="Arial"/>
                <a:ea typeface="+mn-ea"/>
                <a:cs typeface="+mn-cs"/>
              </a:rPr>
              <a:t>Machined from bulk billet</a:t>
            </a:r>
            <a:endParaRPr kumimoji="0" lang="en-GB" sz="1050" b="0" i="0" u="none" strike="noStrike" kern="0" cap="none" spc="0" normalizeH="0" baseline="0" noProof="0" dirty="0">
              <a:ln>
                <a:noFill/>
              </a:ln>
              <a:effectLst/>
              <a:uLnTx/>
              <a:uFillTx/>
              <a:latin typeface="Arial"/>
              <a:ea typeface="+mn-ea"/>
              <a:cs typeface="+mn-cs"/>
            </a:endParaRPr>
          </a:p>
        </p:txBody>
      </p:sp>
      <p:cxnSp>
        <p:nvCxnSpPr>
          <p:cNvPr id="12" name="Straight Arrow Connector 11"/>
          <p:cNvCxnSpPr>
            <a:stCxn id="9" idx="3"/>
            <a:endCxn id="10" idx="1"/>
          </p:cNvCxnSpPr>
          <p:nvPr/>
        </p:nvCxnSpPr>
        <p:spPr>
          <a:xfrm>
            <a:off x="2454474" y="1680933"/>
            <a:ext cx="209396" cy="0"/>
          </a:xfrm>
          <a:prstGeom prst="straightConnector1">
            <a:avLst/>
          </a:prstGeom>
          <a:ln>
            <a:solidFill>
              <a:schemeClr val="bg1">
                <a:lumMod val="85000"/>
              </a:schemeClr>
            </a:solidFill>
            <a:tailEnd type="triangle"/>
          </a:ln>
        </p:spPr>
        <p:style>
          <a:lnRef idx="1">
            <a:schemeClr val="dk1"/>
          </a:lnRef>
          <a:fillRef idx="0">
            <a:schemeClr val="dk1"/>
          </a:fillRef>
          <a:effectRef idx="0">
            <a:schemeClr val="dk1"/>
          </a:effectRef>
          <a:fontRef idx="minor">
            <a:schemeClr val="tx1"/>
          </a:fontRef>
        </p:style>
      </p:cxnSp>
      <p:sp>
        <p:nvSpPr>
          <p:cNvPr id="17" name="5-Point Star 16"/>
          <p:cNvSpPr/>
          <p:nvPr/>
        </p:nvSpPr>
        <p:spPr>
          <a:xfrm>
            <a:off x="4067504" y="3508081"/>
            <a:ext cx="147145" cy="13663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ounded Rectangle 18"/>
          <p:cNvSpPr/>
          <p:nvPr/>
        </p:nvSpPr>
        <p:spPr>
          <a:xfrm>
            <a:off x="5486400" y="1502159"/>
            <a:ext cx="3098800" cy="3354975"/>
          </a:xfrm>
          <a:prstGeom prst="roundRect">
            <a:avLst>
              <a:gd name="adj" fmla="val 5486"/>
            </a:avLst>
          </a:prstGeom>
          <a:no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5596374" y="1679379"/>
            <a:ext cx="2918361" cy="2873864"/>
          </a:xfrm>
          <a:prstGeom prst="rect">
            <a:avLst/>
          </a:prstGeom>
          <a:noFill/>
        </p:spPr>
        <p:txBody>
          <a:bodyPr wrap="square" rtlCol="0">
            <a:spAutoFit/>
          </a:bodyPr>
          <a:lstStyle/>
          <a:p>
            <a:pPr algn="ctr">
              <a:lnSpc>
                <a:spcPct val="150000"/>
              </a:lnSpc>
            </a:pPr>
            <a:r>
              <a:rPr lang="en-US" sz="1050" i="1" dirty="0"/>
              <a:t>Remarks:</a:t>
            </a:r>
            <a:endParaRPr lang="en-US" sz="1000" i="1" dirty="0"/>
          </a:p>
          <a:p>
            <a:pPr marL="171450" indent="-171450" algn="l">
              <a:lnSpc>
                <a:spcPct val="150000"/>
              </a:lnSpc>
              <a:buFont typeface="Wingdings" panose="05000000000000000000" pitchFamily="2" charset="2"/>
              <a:buChar char="q"/>
            </a:pPr>
            <a:r>
              <a:rPr lang="en-US" sz="1000" dirty="0"/>
              <a:t>BM: 4 substrates from different billets.</a:t>
            </a:r>
          </a:p>
          <a:p>
            <a:pPr marL="514313" lvl="1" indent="-171450">
              <a:lnSpc>
                <a:spcPct val="150000"/>
              </a:lnSpc>
              <a:buFont typeface="Wingdings" panose="05000000000000000000" pitchFamily="2" charset="2"/>
              <a:buChar char="§"/>
            </a:pPr>
            <a:r>
              <a:rPr lang="en-US" sz="1000" dirty="0"/>
              <a:t>BM1: Last coating has record performance. Test stopped at low field at 4.2 K for safety.</a:t>
            </a:r>
          </a:p>
          <a:p>
            <a:pPr marL="514313" lvl="1" indent="-171450">
              <a:lnSpc>
                <a:spcPct val="150000"/>
              </a:lnSpc>
              <a:buFont typeface="Wingdings" panose="05000000000000000000" pitchFamily="2" charset="2"/>
              <a:buChar char="§"/>
            </a:pPr>
            <a:r>
              <a:rPr lang="en-US" sz="1000" dirty="0"/>
              <a:t>BM2: Very similar performance achieved after re-coating.</a:t>
            </a:r>
          </a:p>
          <a:p>
            <a:pPr marL="514313" lvl="1" indent="-171450">
              <a:lnSpc>
                <a:spcPct val="150000"/>
              </a:lnSpc>
              <a:buFont typeface="Wingdings" panose="05000000000000000000" pitchFamily="2" charset="2"/>
              <a:buChar char="§"/>
            </a:pPr>
            <a:r>
              <a:rPr lang="en-US" sz="1000" dirty="0"/>
              <a:t>BM3: Very similar performance achieved after re-coating.</a:t>
            </a:r>
          </a:p>
          <a:p>
            <a:pPr marL="514313" lvl="1" indent="-171450">
              <a:lnSpc>
                <a:spcPct val="150000"/>
              </a:lnSpc>
              <a:buFont typeface="Wingdings" panose="05000000000000000000" pitchFamily="2" charset="2"/>
              <a:buChar char="§"/>
            </a:pPr>
            <a:endParaRPr lang="en-US" sz="1000" dirty="0"/>
          </a:p>
          <a:p>
            <a:pPr marL="514313" lvl="1" indent="-171450">
              <a:lnSpc>
                <a:spcPct val="150000"/>
              </a:lnSpc>
              <a:buFont typeface="Wingdings" panose="05000000000000000000" pitchFamily="2" charset="2"/>
              <a:buChar char="§"/>
            </a:pPr>
            <a:endParaRPr lang="en-US" sz="1000" dirty="0"/>
          </a:p>
          <a:p>
            <a:pPr lvl="1">
              <a:lnSpc>
                <a:spcPct val="150000"/>
              </a:lnSpc>
            </a:pPr>
            <a:r>
              <a:rPr lang="en-US" sz="1000" dirty="0"/>
              <a:t> </a:t>
            </a:r>
            <a:endParaRPr lang="en-GB" sz="1000" dirty="0"/>
          </a:p>
        </p:txBody>
      </p:sp>
      <p:pic>
        <p:nvPicPr>
          <p:cNvPr id="3" name="Picture 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88000" y="2016000"/>
            <a:ext cx="4680000" cy="2835448"/>
          </a:xfrm>
          <a:prstGeom prst="rect">
            <a:avLst/>
          </a:prstGeom>
        </p:spPr>
      </p:pic>
      <p:sp>
        <p:nvSpPr>
          <p:cNvPr id="21" name="5-Point Star 20"/>
          <p:cNvSpPr/>
          <p:nvPr/>
        </p:nvSpPr>
        <p:spPr>
          <a:xfrm>
            <a:off x="4019378" y="2978692"/>
            <a:ext cx="147145" cy="13663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620791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22</a:t>
            </a:fld>
            <a:endParaRPr lang="en-US" noProof="0" dirty="0"/>
          </a:p>
        </p:txBody>
      </p:sp>
      <p:sp>
        <p:nvSpPr>
          <p:cNvPr id="6" name="Text Placeholder 5"/>
          <p:cNvSpPr>
            <a:spLocks noGrp="1"/>
          </p:cNvSpPr>
          <p:nvPr>
            <p:ph type="body" sz="quarter" idx="18"/>
          </p:nvPr>
        </p:nvSpPr>
        <p:spPr/>
        <p:txBody>
          <a:bodyPr/>
          <a:lstStyle/>
          <a:p>
            <a:endParaRPr lang="en-GB"/>
          </a:p>
        </p:txBody>
      </p:sp>
      <p:sp>
        <p:nvSpPr>
          <p:cNvPr id="7" name="Text Placeholder 6"/>
          <p:cNvSpPr>
            <a:spLocks noGrp="1"/>
          </p:cNvSpPr>
          <p:nvPr>
            <p:ph type="body" sz="quarter" idx="14"/>
          </p:nvPr>
        </p:nvSpPr>
        <p:spPr/>
        <p:txBody>
          <a:bodyPr/>
          <a:lstStyle/>
          <a:p>
            <a:endParaRPr lang="en-GB"/>
          </a:p>
        </p:txBody>
      </p:sp>
      <p:sp>
        <p:nvSpPr>
          <p:cNvPr id="8" name="Title 7"/>
          <p:cNvSpPr>
            <a:spLocks noGrp="1"/>
          </p:cNvSpPr>
          <p:nvPr>
            <p:ph type="title"/>
          </p:nvPr>
        </p:nvSpPr>
        <p:spPr/>
        <p:txBody>
          <a:bodyPr/>
          <a:lstStyle/>
          <a:p>
            <a:r>
              <a:rPr lang="en-US" dirty="0"/>
              <a:t>RF performance at 4.2 K</a:t>
            </a:r>
            <a:endParaRPr lang="en-GB" dirty="0"/>
          </a:p>
        </p:txBody>
      </p:sp>
      <p:sp>
        <p:nvSpPr>
          <p:cNvPr id="9" name="Frame 8"/>
          <p:cNvSpPr/>
          <p:nvPr/>
        </p:nvSpPr>
        <p:spPr>
          <a:xfrm>
            <a:off x="978474" y="1482933"/>
            <a:ext cx="1476000" cy="396000"/>
          </a:xfrm>
          <a:prstGeom prst="frame">
            <a:avLst/>
          </a:prstGeom>
          <a:solidFill>
            <a:schemeClr val="accent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dirty="0">
                <a:solidFill>
                  <a:schemeClr val="tx1"/>
                </a:solidFill>
                <a:latin typeface="Arial"/>
              </a:rPr>
              <a:t>Seamless</a:t>
            </a:r>
            <a:endParaRPr lang="en-GB" dirty="0">
              <a:solidFill>
                <a:schemeClr val="tx1"/>
              </a:solidFill>
              <a:latin typeface="Arial"/>
            </a:endParaRPr>
          </a:p>
        </p:txBody>
      </p:sp>
      <p:sp>
        <p:nvSpPr>
          <p:cNvPr id="10" name="TextBox 9"/>
          <p:cNvSpPr txBox="1"/>
          <p:nvPr/>
        </p:nvSpPr>
        <p:spPr>
          <a:xfrm>
            <a:off x="2663870" y="1502160"/>
            <a:ext cx="2086156" cy="357545"/>
          </a:xfrm>
          <a:prstGeom prst="roundRect">
            <a:avLst/>
          </a:prstGeom>
          <a:solidFill>
            <a:schemeClr val="accent2">
              <a:lumMod val="20000"/>
              <a:lumOff val="80000"/>
            </a:schemeClr>
          </a:solidFill>
          <a:ln w="12700" cap="flat" cmpd="sng" algn="ctr">
            <a:solidFill>
              <a:schemeClr val="bg2">
                <a:lumMod val="95000"/>
              </a:schemeClr>
            </a:solidFill>
            <a:prstDash val="solid"/>
            <a:miter lim="800000"/>
          </a:ln>
          <a:effectLst/>
        </p:spPr>
        <p:txBody>
          <a:bodyPr wrap="square" lIns="0" tIns="0" rIns="0" bIns="0"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1" u="sng" strike="noStrike" kern="0" cap="none" spc="0" normalizeH="0" baseline="0" noProof="0" dirty="0">
                <a:ln>
                  <a:noFill/>
                </a:ln>
                <a:effectLst/>
                <a:uLnTx/>
                <a:uFillTx/>
                <a:latin typeface="Arial"/>
                <a:ea typeface="+mn-ea"/>
                <a:cs typeface="+mn-cs"/>
              </a:rPr>
              <a:t>BM</a:t>
            </a:r>
            <a:endParaRPr kumimoji="0" lang="en-US" sz="1050" b="0" i="0" u="none" strike="noStrike" kern="0" cap="none" spc="0" normalizeH="0" baseline="0" noProof="0" dirty="0">
              <a:ln>
                <a:noFill/>
              </a:ln>
              <a:effectLst/>
              <a:uLnTx/>
              <a:uFillTx/>
              <a:latin typeface="Arial"/>
              <a:ea typeface="+mn-ea"/>
              <a:cs typeface="+mn-cs"/>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effectLst/>
                <a:uLnTx/>
                <a:uFillTx/>
                <a:latin typeface="Arial"/>
                <a:ea typeface="+mn-ea"/>
                <a:cs typeface="+mn-cs"/>
              </a:rPr>
              <a:t>Machined from bulk billet</a:t>
            </a:r>
            <a:endParaRPr kumimoji="0" lang="en-GB" sz="1050" b="0" i="0" u="none" strike="noStrike" kern="0" cap="none" spc="0" normalizeH="0" baseline="0" noProof="0" dirty="0">
              <a:ln>
                <a:noFill/>
              </a:ln>
              <a:effectLst/>
              <a:uLnTx/>
              <a:uFillTx/>
              <a:latin typeface="Arial"/>
              <a:ea typeface="+mn-ea"/>
              <a:cs typeface="+mn-cs"/>
            </a:endParaRPr>
          </a:p>
        </p:txBody>
      </p:sp>
      <p:cxnSp>
        <p:nvCxnSpPr>
          <p:cNvPr id="12" name="Straight Arrow Connector 11"/>
          <p:cNvCxnSpPr>
            <a:stCxn id="9" idx="3"/>
            <a:endCxn id="10" idx="1"/>
          </p:cNvCxnSpPr>
          <p:nvPr/>
        </p:nvCxnSpPr>
        <p:spPr>
          <a:xfrm>
            <a:off x="2454474" y="1680933"/>
            <a:ext cx="209396" cy="0"/>
          </a:xfrm>
          <a:prstGeom prst="straightConnector1">
            <a:avLst/>
          </a:prstGeom>
          <a:ln>
            <a:solidFill>
              <a:schemeClr val="bg1">
                <a:lumMod val="85000"/>
              </a:schemeClr>
            </a:solidFill>
            <a:tailEnd type="triangle"/>
          </a:ln>
        </p:spPr>
        <p:style>
          <a:lnRef idx="1">
            <a:schemeClr val="dk1"/>
          </a:lnRef>
          <a:fillRef idx="0">
            <a:schemeClr val="dk1"/>
          </a:fillRef>
          <a:effectRef idx="0">
            <a:schemeClr val="dk1"/>
          </a:effectRef>
          <a:fontRef idx="minor">
            <a:schemeClr val="tx1"/>
          </a:fontRef>
        </p:style>
      </p:cxnSp>
      <p:sp>
        <p:nvSpPr>
          <p:cNvPr id="19" name="Rounded Rectangle 18"/>
          <p:cNvSpPr/>
          <p:nvPr/>
        </p:nvSpPr>
        <p:spPr>
          <a:xfrm>
            <a:off x="5486400" y="1502159"/>
            <a:ext cx="3098800" cy="3354975"/>
          </a:xfrm>
          <a:prstGeom prst="roundRect">
            <a:avLst>
              <a:gd name="adj" fmla="val 5486"/>
            </a:avLst>
          </a:prstGeom>
          <a:no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5596374" y="1679379"/>
            <a:ext cx="2918361" cy="3335528"/>
          </a:xfrm>
          <a:prstGeom prst="rect">
            <a:avLst/>
          </a:prstGeom>
          <a:noFill/>
        </p:spPr>
        <p:txBody>
          <a:bodyPr wrap="square" rtlCol="0">
            <a:spAutoFit/>
          </a:bodyPr>
          <a:lstStyle/>
          <a:p>
            <a:pPr algn="ctr">
              <a:lnSpc>
                <a:spcPct val="150000"/>
              </a:lnSpc>
            </a:pPr>
            <a:r>
              <a:rPr lang="en-US" sz="1050" i="1" dirty="0"/>
              <a:t>Remarks:</a:t>
            </a:r>
            <a:endParaRPr lang="en-US" sz="1000" i="1" dirty="0"/>
          </a:p>
          <a:p>
            <a:pPr marL="171450" indent="-171450" algn="l">
              <a:lnSpc>
                <a:spcPct val="150000"/>
              </a:lnSpc>
              <a:buFont typeface="Wingdings" panose="05000000000000000000" pitchFamily="2" charset="2"/>
              <a:buChar char="q"/>
            </a:pPr>
            <a:r>
              <a:rPr lang="en-US" sz="1000" dirty="0"/>
              <a:t>BM: 4 substrates from different billets.</a:t>
            </a:r>
          </a:p>
          <a:p>
            <a:pPr marL="514313" lvl="1" indent="-171450">
              <a:lnSpc>
                <a:spcPct val="150000"/>
              </a:lnSpc>
              <a:buFont typeface="Wingdings" panose="05000000000000000000" pitchFamily="2" charset="2"/>
              <a:buChar char="§"/>
            </a:pPr>
            <a:r>
              <a:rPr lang="en-US" sz="1000" dirty="0"/>
              <a:t>BM1: Last coating has record performance. Test stopped at low field at 4.2 K for safety.</a:t>
            </a:r>
          </a:p>
          <a:p>
            <a:pPr marL="514313" lvl="1" indent="-171450">
              <a:lnSpc>
                <a:spcPct val="150000"/>
              </a:lnSpc>
              <a:buFont typeface="Wingdings" panose="05000000000000000000" pitchFamily="2" charset="2"/>
              <a:buChar char="§"/>
            </a:pPr>
            <a:r>
              <a:rPr lang="en-US" sz="1000" dirty="0"/>
              <a:t>BM2: Very similar performance achieved after re-coating.</a:t>
            </a:r>
          </a:p>
          <a:p>
            <a:pPr marL="514313" lvl="1" indent="-171450">
              <a:lnSpc>
                <a:spcPct val="150000"/>
              </a:lnSpc>
              <a:buFont typeface="Wingdings" panose="05000000000000000000" pitchFamily="2" charset="2"/>
              <a:buChar char="§"/>
            </a:pPr>
            <a:r>
              <a:rPr lang="en-US" sz="1000" dirty="0"/>
              <a:t>BM3: Very similar performance achieved after re-coating.</a:t>
            </a:r>
          </a:p>
          <a:p>
            <a:pPr marL="514313" lvl="1" indent="-171450">
              <a:lnSpc>
                <a:spcPct val="150000"/>
              </a:lnSpc>
              <a:buFont typeface="Wingdings" panose="05000000000000000000" pitchFamily="2" charset="2"/>
              <a:buChar char="§"/>
            </a:pPr>
            <a:r>
              <a:rPr lang="en-US" sz="1000" dirty="0"/>
              <a:t>BM4: Second coating worse due to issues during assembly.</a:t>
            </a:r>
          </a:p>
          <a:p>
            <a:pPr marL="514313" lvl="1" indent="-171450">
              <a:lnSpc>
                <a:spcPct val="150000"/>
              </a:lnSpc>
              <a:buFont typeface="Wingdings" panose="05000000000000000000" pitchFamily="2" charset="2"/>
              <a:buChar char="§"/>
            </a:pPr>
            <a:endParaRPr lang="en-US" sz="1000" dirty="0"/>
          </a:p>
          <a:p>
            <a:pPr marL="514313" lvl="1" indent="-171450">
              <a:lnSpc>
                <a:spcPct val="150000"/>
              </a:lnSpc>
              <a:buFont typeface="Wingdings" panose="05000000000000000000" pitchFamily="2" charset="2"/>
              <a:buChar char="§"/>
            </a:pPr>
            <a:endParaRPr lang="en-US" sz="1000" dirty="0"/>
          </a:p>
          <a:p>
            <a:pPr lvl="1">
              <a:lnSpc>
                <a:spcPct val="150000"/>
              </a:lnSpc>
            </a:pPr>
            <a:r>
              <a:rPr lang="en-US" sz="1000" dirty="0"/>
              <a:t> </a:t>
            </a:r>
            <a:endParaRPr lang="en-GB" sz="1000" dirty="0"/>
          </a:p>
        </p:txBody>
      </p:sp>
      <p:pic>
        <p:nvPicPr>
          <p:cNvPr id="3" name="Picture 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88000" y="2016000"/>
            <a:ext cx="4680000" cy="2835448"/>
          </a:xfrm>
          <a:prstGeom prst="rect">
            <a:avLst/>
          </a:prstGeom>
        </p:spPr>
      </p:pic>
      <p:sp>
        <p:nvSpPr>
          <p:cNvPr id="21" name="5-Point Star 20"/>
          <p:cNvSpPr/>
          <p:nvPr/>
        </p:nvSpPr>
        <p:spPr>
          <a:xfrm>
            <a:off x="4019378" y="2978692"/>
            <a:ext cx="147145" cy="13663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071468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23</a:t>
            </a:fld>
            <a:endParaRPr lang="en-US" noProof="0" dirty="0"/>
          </a:p>
        </p:txBody>
      </p:sp>
      <p:sp>
        <p:nvSpPr>
          <p:cNvPr id="6" name="Text Placeholder 5"/>
          <p:cNvSpPr>
            <a:spLocks noGrp="1"/>
          </p:cNvSpPr>
          <p:nvPr>
            <p:ph type="body" sz="quarter" idx="18"/>
          </p:nvPr>
        </p:nvSpPr>
        <p:spPr/>
        <p:txBody>
          <a:bodyPr/>
          <a:lstStyle/>
          <a:p>
            <a:endParaRPr lang="en-GB"/>
          </a:p>
        </p:txBody>
      </p:sp>
      <p:sp>
        <p:nvSpPr>
          <p:cNvPr id="7" name="Text Placeholder 6"/>
          <p:cNvSpPr>
            <a:spLocks noGrp="1"/>
          </p:cNvSpPr>
          <p:nvPr>
            <p:ph type="body" sz="quarter" idx="14"/>
          </p:nvPr>
        </p:nvSpPr>
        <p:spPr/>
        <p:txBody>
          <a:bodyPr/>
          <a:lstStyle/>
          <a:p>
            <a:endParaRPr lang="en-GB"/>
          </a:p>
        </p:txBody>
      </p:sp>
      <p:sp>
        <p:nvSpPr>
          <p:cNvPr id="8" name="Title 7"/>
          <p:cNvSpPr>
            <a:spLocks noGrp="1"/>
          </p:cNvSpPr>
          <p:nvPr>
            <p:ph type="title"/>
          </p:nvPr>
        </p:nvSpPr>
        <p:spPr/>
        <p:txBody>
          <a:bodyPr/>
          <a:lstStyle/>
          <a:p>
            <a:r>
              <a:rPr lang="en-US" dirty="0"/>
              <a:t>RF performance at 4.2 K</a:t>
            </a:r>
            <a:endParaRPr lang="en-GB" dirty="0"/>
          </a:p>
        </p:txBody>
      </p:sp>
      <p:sp>
        <p:nvSpPr>
          <p:cNvPr id="9" name="Frame 8"/>
          <p:cNvSpPr/>
          <p:nvPr/>
        </p:nvSpPr>
        <p:spPr>
          <a:xfrm>
            <a:off x="978474" y="1482933"/>
            <a:ext cx="1476000" cy="396000"/>
          </a:xfrm>
          <a:prstGeom prst="frame">
            <a:avLst/>
          </a:prstGeom>
          <a:solidFill>
            <a:schemeClr val="accent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dirty="0">
                <a:solidFill>
                  <a:schemeClr val="tx1"/>
                </a:solidFill>
                <a:latin typeface="Arial"/>
              </a:rPr>
              <a:t>Seamless</a:t>
            </a:r>
            <a:endParaRPr lang="en-GB" dirty="0">
              <a:solidFill>
                <a:schemeClr val="tx1"/>
              </a:solidFill>
              <a:latin typeface="Arial"/>
            </a:endParaRPr>
          </a:p>
        </p:txBody>
      </p:sp>
      <p:sp>
        <p:nvSpPr>
          <p:cNvPr id="10" name="TextBox 9"/>
          <p:cNvSpPr txBox="1"/>
          <p:nvPr/>
        </p:nvSpPr>
        <p:spPr>
          <a:xfrm>
            <a:off x="2663870" y="1502160"/>
            <a:ext cx="2086156" cy="357545"/>
          </a:xfrm>
          <a:prstGeom prst="roundRect">
            <a:avLst/>
          </a:prstGeom>
          <a:solidFill>
            <a:schemeClr val="accent2">
              <a:lumMod val="20000"/>
              <a:lumOff val="80000"/>
            </a:schemeClr>
          </a:solidFill>
          <a:ln w="12700" cap="flat" cmpd="sng" algn="ctr">
            <a:solidFill>
              <a:schemeClr val="bg2">
                <a:lumMod val="95000"/>
              </a:schemeClr>
            </a:solidFill>
            <a:prstDash val="solid"/>
            <a:miter lim="800000"/>
          </a:ln>
          <a:effectLst/>
        </p:spPr>
        <p:txBody>
          <a:bodyPr wrap="square" lIns="0" tIns="0" rIns="0" bIns="0"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1" u="sng" strike="noStrike" kern="0" cap="none" spc="0" normalizeH="0" baseline="0" noProof="0" dirty="0">
                <a:ln>
                  <a:noFill/>
                </a:ln>
                <a:effectLst/>
                <a:uLnTx/>
                <a:uFillTx/>
                <a:latin typeface="Arial"/>
                <a:ea typeface="+mn-ea"/>
                <a:cs typeface="+mn-cs"/>
              </a:rPr>
              <a:t>L</a:t>
            </a: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effectLst/>
                <a:uLnTx/>
                <a:uFillTx/>
                <a:latin typeface="Arial"/>
                <a:ea typeface="+mn-ea"/>
                <a:cs typeface="+mn-cs"/>
              </a:rPr>
              <a:t>Electroformed</a:t>
            </a:r>
            <a:endParaRPr kumimoji="0" lang="en-GB" sz="1050" b="0" i="0" u="none" strike="noStrike" kern="0" cap="none" spc="0" normalizeH="0" baseline="0" noProof="0" dirty="0">
              <a:ln>
                <a:noFill/>
              </a:ln>
              <a:effectLst/>
              <a:uLnTx/>
              <a:uFillTx/>
              <a:latin typeface="Arial"/>
              <a:ea typeface="+mn-ea"/>
              <a:cs typeface="+mn-cs"/>
            </a:endParaRPr>
          </a:p>
        </p:txBody>
      </p:sp>
      <p:cxnSp>
        <p:nvCxnSpPr>
          <p:cNvPr id="12" name="Straight Arrow Connector 11"/>
          <p:cNvCxnSpPr>
            <a:stCxn id="9" idx="3"/>
            <a:endCxn id="10" idx="1"/>
          </p:cNvCxnSpPr>
          <p:nvPr/>
        </p:nvCxnSpPr>
        <p:spPr>
          <a:xfrm>
            <a:off x="2454474" y="1680933"/>
            <a:ext cx="209396" cy="0"/>
          </a:xfrm>
          <a:prstGeom prst="straightConnector1">
            <a:avLst/>
          </a:prstGeom>
          <a:ln>
            <a:solidFill>
              <a:schemeClr val="bg1">
                <a:lumMod val="85000"/>
              </a:schemeClr>
            </a:solidFill>
            <a:tailEnd type="triangle"/>
          </a:ln>
        </p:spPr>
        <p:style>
          <a:lnRef idx="1">
            <a:schemeClr val="dk1"/>
          </a:lnRef>
          <a:fillRef idx="0">
            <a:schemeClr val="dk1"/>
          </a:fillRef>
          <a:effectRef idx="0">
            <a:schemeClr val="dk1"/>
          </a:effectRef>
          <a:fontRef idx="minor">
            <a:schemeClr val="tx1"/>
          </a:fontRef>
        </p:style>
      </p:cxnSp>
      <p:sp>
        <p:nvSpPr>
          <p:cNvPr id="14" name="Rounded Rectangle 13"/>
          <p:cNvSpPr/>
          <p:nvPr/>
        </p:nvSpPr>
        <p:spPr>
          <a:xfrm>
            <a:off x="5486400" y="1502159"/>
            <a:ext cx="3098800" cy="3354975"/>
          </a:xfrm>
          <a:prstGeom prst="roundRect">
            <a:avLst>
              <a:gd name="adj" fmla="val 5486"/>
            </a:avLst>
          </a:prstGeom>
          <a:no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5596374" y="1679379"/>
            <a:ext cx="2918361" cy="1719702"/>
          </a:xfrm>
          <a:prstGeom prst="rect">
            <a:avLst/>
          </a:prstGeom>
          <a:noFill/>
        </p:spPr>
        <p:txBody>
          <a:bodyPr wrap="square" rtlCol="0">
            <a:spAutoFit/>
          </a:bodyPr>
          <a:lstStyle/>
          <a:p>
            <a:pPr algn="ctr">
              <a:lnSpc>
                <a:spcPct val="150000"/>
              </a:lnSpc>
            </a:pPr>
            <a:r>
              <a:rPr lang="en-US" sz="1050" i="1" dirty="0"/>
              <a:t>Remarks:</a:t>
            </a:r>
            <a:endParaRPr lang="en-US" sz="1000" i="1" dirty="0"/>
          </a:p>
          <a:p>
            <a:pPr marL="171450" indent="-171450">
              <a:lnSpc>
                <a:spcPct val="150000"/>
              </a:lnSpc>
              <a:buFont typeface="Wingdings" panose="05000000000000000000" pitchFamily="2" charset="2"/>
              <a:buChar char="§"/>
            </a:pPr>
            <a:r>
              <a:rPr lang="en-US" sz="1000" dirty="0"/>
              <a:t>L: 1 substrate produced. Peel-off during 1</a:t>
            </a:r>
            <a:r>
              <a:rPr lang="en-US" sz="1000" baseline="30000" dirty="0"/>
              <a:t>st</a:t>
            </a:r>
            <a:r>
              <a:rPr lang="en-US" sz="1000" dirty="0"/>
              <a:t>  coating. Very promising results of 2</a:t>
            </a:r>
            <a:r>
              <a:rPr lang="en-US" sz="1000" baseline="30000" dirty="0"/>
              <a:t>nd</a:t>
            </a:r>
            <a:r>
              <a:rPr lang="en-US" sz="1000" dirty="0"/>
              <a:t> and 3</a:t>
            </a:r>
            <a:r>
              <a:rPr lang="en-US" sz="1000" baseline="30000" dirty="0"/>
              <a:t>rd</a:t>
            </a:r>
            <a:r>
              <a:rPr lang="en-US" sz="1000" dirty="0"/>
              <a:t> coatings at 4.5 K. </a:t>
            </a:r>
          </a:p>
          <a:p>
            <a:pPr marL="514313" lvl="1" indent="-171450">
              <a:lnSpc>
                <a:spcPct val="150000"/>
              </a:lnSpc>
              <a:buFont typeface="Wingdings" panose="05000000000000000000" pitchFamily="2" charset="2"/>
              <a:buChar char="§"/>
            </a:pPr>
            <a:endParaRPr lang="en-US" sz="1000" dirty="0"/>
          </a:p>
          <a:p>
            <a:pPr marL="514313" lvl="1" indent="-171450">
              <a:lnSpc>
                <a:spcPct val="150000"/>
              </a:lnSpc>
              <a:buFont typeface="Wingdings" panose="05000000000000000000" pitchFamily="2" charset="2"/>
              <a:buChar char="§"/>
            </a:pPr>
            <a:endParaRPr lang="en-US" sz="1000" dirty="0"/>
          </a:p>
          <a:p>
            <a:pPr lvl="1">
              <a:lnSpc>
                <a:spcPct val="150000"/>
              </a:lnSpc>
            </a:pPr>
            <a:r>
              <a:rPr lang="en-US" sz="1000" dirty="0"/>
              <a:t> </a:t>
            </a:r>
            <a:endParaRPr lang="en-GB" sz="1000" dirty="0"/>
          </a:p>
        </p:txBody>
      </p:sp>
      <p:pic>
        <p:nvPicPr>
          <p:cNvPr id="11" name="Picture 10"/>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88000" y="2016000"/>
            <a:ext cx="4680000" cy="2835448"/>
          </a:xfrm>
          <a:prstGeom prst="rect">
            <a:avLst/>
          </a:prstGeom>
        </p:spPr>
      </p:pic>
      <p:sp>
        <p:nvSpPr>
          <p:cNvPr id="18" name="5-Point Star 17"/>
          <p:cNvSpPr/>
          <p:nvPr/>
        </p:nvSpPr>
        <p:spPr>
          <a:xfrm>
            <a:off x="4019378" y="2978692"/>
            <a:ext cx="147145" cy="13663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82843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24</a:t>
            </a:fld>
            <a:endParaRPr lang="en-US" noProof="0" dirty="0"/>
          </a:p>
        </p:txBody>
      </p:sp>
      <p:sp>
        <p:nvSpPr>
          <p:cNvPr id="6" name="Text Placeholder 5"/>
          <p:cNvSpPr>
            <a:spLocks noGrp="1"/>
          </p:cNvSpPr>
          <p:nvPr>
            <p:ph type="body" sz="quarter" idx="18"/>
          </p:nvPr>
        </p:nvSpPr>
        <p:spPr/>
        <p:txBody>
          <a:bodyPr/>
          <a:lstStyle/>
          <a:p>
            <a:endParaRPr lang="en-GB"/>
          </a:p>
        </p:txBody>
      </p:sp>
      <p:sp>
        <p:nvSpPr>
          <p:cNvPr id="7" name="Text Placeholder 6"/>
          <p:cNvSpPr>
            <a:spLocks noGrp="1"/>
          </p:cNvSpPr>
          <p:nvPr>
            <p:ph type="body" sz="quarter" idx="14"/>
          </p:nvPr>
        </p:nvSpPr>
        <p:spPr/>
        <p:txBody>
          <a:bodyPr/>
          <a:lstStyle/>
          <a:p>
            <a:endParaRPr lang="en-GB"/>
          </a:p>
        </p:txBody>
      </p:sp>
      <p:sp>
        <p:nvSpPr>
          <p:cNvPr id="8" name="Title 7"/>
          <p:cNvSpPr>
            <a:spLocks noGrp="1"/>
          </p:cNvSpPr>
          <p:nvPr>
            <p:ph type="title"/>
          </p:nvPr>
        </p:nvSpPr>
        <p:spPr/>
        <p:txBody>
          <a:bodyPr/>
          <a:lstStyle/>
          <a:p>
            <a:r>
              <a:rPr lang="en-US" dirty="0"/>
              <a:t>RF performance at 4.2 K</a:t>
            </a:r>
            <a:endParaRPr lang="en-GB" dirty="0"/>
          </a:p>
        </p:txBody>
      </p:sp>
      <p:sp>
        <p:nvSpPr>
          <p:cNvPr id="20" name="TextBox 19"/>
          <p:cNvSpPr txBox="1"/>
          <p:nvPr/>
        </p:nvSpPr>
        <p:spPr>
          <a:xfrm>
            <a:off x="5596374" y="1679379"/>
            <a:ext cx="2834640" cy="2662267"/>
          </a:xfrm>
          <a:prstGeom prst="rect">
            <a:avLst/>
          </a:prstGeom>
          <a:noFill/>
        </p:spPr>
        <p:txBody>
          <a:bodyPr wrap="square" rtlCol="0">
            <a:spAutoFit/>
          </a:bodyPr>
          <a:lstStyle/>
          <a:p>
            <a:pPr algn="ctr">
              <a:lnSpc>
                <a:spcPct val="150000"/>
              </a:lnSpc>
            </a:pPr>
            <a:r>
              <a:rPr lang="en-US" sz="1400" i="1" dirty="0"/>
              <a:t>Conclusions:</a:t>
            </a:r>
            <a:endParaRPr lang="en-US" sz="1100" dirty="0"/>
          </a:p>
          <a:p>
            <a:pPr marL="285750" indent="-285750">
              <a:buFont typeface="Wingdings" panose="05000000000000000000" pitchFamily="2" charset="2"/>
              <a:buChar char="q"/>
            </a:pPr>
            <a:r>
              <a:rPr lang="en-US" sz="1100" dirty="0"/>
              <a:t>BCS resistance has been optimized.</a:t>
            </a:r>
          </a:p>
          <a:p>
            <a:pPr marL="285750" indent="-285750">
              <a:buFont typeface="Wingdings" panose="05000000000000000000" pitchFamily="2" charset="2"/>
              <a:buChar char="q"/>
            </a:pPr>
            <a:r>
              <a:rPr lang="en-US" sz="1100" b="1" dirty="0"/>
              <a:t>FCC</a:t>
            </a:r>
            <a:r>
              <a:rPr lang="en-US" sz="1100" dirty="0"/>
              <a:t>  SRF requirements in terms of material properties are are potentially met with </a:t>
            </a:r>
            <a:r>
              <a:rPr lang="en-US" sz="1100" u="sng" dirty="0"/>
              <a:t>high repeatability </a:t>
            </a:r>
            <a:r>
              <a:rPr lang="en-US" sz="1100" dirty="0"/>
              <a:t>using </a:t>
            </a:r>
            <a:r>
              <a:rPr lang="en-US" sz="1100" dirty="0" err="1"/>
              <a:t>Nb</a:t>
            </a:r>
            <a:r>
              <a:rPr lang="en-US" sz="1100" dirty="0"/>
              <a:t>/Cu technology.</a:t>
            </a:r>
          </a:p>
          <a:p>
            <a:pPr marL="216000" indent="-285750">
              <a:buFontTx/>
              <a:buChar char="-"/>
            </a:pPr>
            <a:endParaRPr lang="en-US" sz="1100" dirty="0"/>
          </a:p>
          <a:p>
            <a:pPr algn="ctr"/>
            <a:r>
              <a:rPr lang="en-US" sz="1400" i="1" dirty="0"/>
              <a:t>Next steps</a:t>
            </a:r>
            <a:r>
              <a:rPr lang="en-US" sz="1100" dirty="0"/>
              <a:t>:</a:t>
            </a:r>
          </a:p>
          <a:p>
            <a:pPr marL="228600" indent="-228600">
              <a:buFont typeface="Wingdings" panose="05000000000000000000" pitchFamily="2" charset="2"/>
              <a:buChar char="q"/>
            </a:pPr>
            <a:r>
              <a:rPr lang="en-US" sz="1100" dirty="0"/>
              <a:t>Scale HIPIMs on 400 MHz cavity substrates (starting now)</a:t>
            </a:r>
          </a:p>
          <a:p>
            <a:pPr marL="228600" indent="-228600">
              <a:buFont typeface="Wingdings" panose="05000000000000000000" pitchFamily="2" charset="2"/>
              <a:buChar char="q"/>
            </a:pPr>
            <a:r>
              <a:rPr lang="en-US" sz="1100" dirty="0"/>
              <a:t>Continue the R&amp;D for optimizing this technology to use it in </a:t>
            </a:r>
            <a:r>
              <a:rPr lang="en-US" sz="1100" b="1" dirty="0"/>
              <a:t>high energy, high gradient accelerators (applications including FCC)</a:t>
            </a:r>
            <a:endParaRPr lang="en-US" sz="1100" dirty="0"/>
          </a:p>
        </p:txBody>
      </p:sp>
      <p:sp>
        <p:nvSpPr>
          <p:cNvPr id="21" name="Rounded Rectangle 20"/>
          <p:cNvSpPr/>
          <p:nvPr/>
        </p:nvSpPr>
        <p:spPr>
          <a:xfrm>
            <a:off x="5486400" y="1502160"/>
            <a:ext cx="3098800" cy="2998720"/>
          </a:xfrm>
          <a:prstGeom prst="roundRect">
            <a:avLst>
              <a:gd name="adj" fmla="val 5486"/>
            </a:avLst>
          </a:prstGeom>
          <a:no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34553" y="1679379"/>
            <a:ext cx="5003640" cy="3031529"/>
          </a:xfrm>
          <a:prstGeom prst="rect">
            <a:avLst/>
          </a:prstGeom>
        </p:spPr>
      </p:pic>
      <p:sp>
        <p:nvSpPr>
          <p:cNvPr id="14" name="5-Point Star 13"/>
          <p:cNvSpPr/>
          <p:nvPr/>
        </p:nvSpPr>
        <p:spPr>
          <a:xfrm>
            <a:off x="4133608" y="2708207"/>
            <a:ext cx="147145" cy="13663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62458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25</a:t>
            </a:fld>
            <a:endParaRPr lang="en-US" noProof="0" dirty="0"/>
          </a:p>
        </p:txBody>
      </p:sp>
      <p:sp>
        <p:nvSpPr>
          <p:cNvPr id="6" name="Text Placeholder 5"/>
          <p:cNvSpPr>
            <a:spLocks noGrp="1"/>
          </p:cNvSpPr>
          <p:nvPr>
            <p:ph type="body" sz="quarter" idx="18"/>
          </p:nvPr>
        </p:nvSpPr>
        <p:spPr/>
        <p:txBody>
          <a:bodyPr/>
          <a:lstStyle/>
          <a:p>
            <a:endParaRPr lang="en-GB"/>
          </a:p>
        </p:txBody>
      </p:sp>
      <p:sp>
        <p:nvSpPr>
          <p:cNvPr id="7" name="Text Placeholder 6"/>
          <p:cNvSpPr>
            <a:spLocks noGrp="1"/>
          </p:cNvSpPr>
          <p:nvPr>
            <p:ph type="body" sz="quarter" idx="14"/>
          </p:nvPr>
        </p:nvSpPr>
        <p:spPr/>
        <p:txBody>
          <a:bodyPr/>
          <a:lstStyle/>
          <a:p>
            <a:endParaRPr lang="en-GB"/>
          </a:p>
        </p:txBody>
      </p:sp>
      <p:sp>
        <p:nvSpPr>
          <p:cNvPr id="8" name="Title 7"/>
          <p:cNvSpPr>
            <a:spLocks noGrp="1"/>
          </p:cNvSpPr>
          <p:nvPr>
            <p:ph type="title"/>
          </p:nvPr>
        </p:nvSpPr>
        <p:spPr/>
        <p:txBody>
          <a:bodyPr/>
          <a:lstStyle/>
          <a:p>
            <a:r>
              <a:rPr lang="en-US" dirty="0"/>
              <a:t>RF performance at 1.85 K</a:t>
            </a:r>
            <a:endParaRPr lang="en-GB" dirty="0"/>
          </a:p>
        </p:txBody>
      </p:sp>
      <p:pic>
        <p:nvPicPr>
          <p:cNvPr id="12" name="Picture 11"/>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40000" y="1980000"/>
            <a:ext cx="4320000" cy="2627129"/>
          </a:xfrm>
          <a:prstGeom prst="rect">
            <a:avLst/>
          </a:prstGeom>
        </p:spPr>
      </p:pic>
      <p:sp>
        <p:nvSpPr>
          <p:cNvPr id="13" name="Frame 12"/>
          <p:cNvSpPr/>
          <p:nvPr/>
        </p:nvSpPr>
        <p:spPr>
          <a:xfrm>
            <a:off x="978474" y="1482933"/>
            <a:ext cx="1476000" cy="396000"/>
          </a:xfrm>
          <a:prstGeom prst="frame">
            <a:avLst/>
          </a:prstGeom>
          <a:solidFill>
            <a:schemeClr val="accent5">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dirty="0">
                <a:solidFill>
                  <a:schemeClr val="tx1"/>
                </a:solidFill>
                <a:latin typeface="Arial"/>
              </a:rPr>
              <a:t>Welded</a:t>
            </a:r>
            <a:endParaRPr lang="en-GB" dirty="0">
              <a:solidFill>
                <a:schemeClr val="tx1"/>
              </a:solidFill>
              <a:latin typeface="Arial"/>
            </a:endParaRPr>
          </a:p>
        </p:txBody>
      </p:sp>
      <p:sp>
        <p:nvSpPr>
          <p:cNvPr id="14" name="TextBox 13"/>
          <p:cNvSpPr txBox="1"/>
          <p:nvPr/>
        </p:nvSpPr>
        <p:spPr>
          <a:xfrm>
            <a:off x="2663870" y="1502160"/>
            <a:ext cx="2086156" cy="357545"/>
          </a:xfrm>
          <a:prstGeom prst="roundRect">
            <a:avLst/>
          </a:prstGeom>
          <a:solidFill>
            <a:schemeClr val="accent5">
              <a:lumMod val="20000"/>
              <a:lumOff val="80000"/>
            </a:schemeClr>
          </a:solidFill>
          <a:ln w="12700" cap="flat" cmpd="sng" algn="ctr">
            <a:solidFill>
              <a:schemeClr val="bg2">
                <a:lumMod val="95000"/>
              </a:schemeClr>
            </a:solidFill>
            <a:prstDash val="solid"/>
            <a:miter lim="800000"/>
          </a:ln>
          <a:effectLst/>
        </p:spPr>
        <p:txBody>
          <a:bodyPr wrap="square" lIns="0" tIns="0" rIns="0" bIns="0"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1" u="sng" strike="noStrike" kern="0" cap="none" spc="0" normalizeH="0" baseline="0" noProof="0" dirty="0">
                <a:ln>
                  <a:noFill/>
                </a:ln>
                <a:effectLst/>
                <a:uLnTx/>
                <a:uFillTx/>
                <a:latin typeface="Arial"/>
                <a:ea typeface="+mn-ea"/>
                <a:cs typeface="+mn-cs"/>
              </a:rPr>
              <a:t>W</a:t>
            </a:r>
            <a:endParaRPr kumimoji="0" lang="en-US" sz="1050" b="0" i="0" u="none" strike="noStrike" kern="0" cap="none" spc="0" normalizeH="0" baseline="0" noProof="0" dirty="0">
              <a:ln>
                <a:noFill/>
              </a:ln>
              <a:effectLst/>
              <a:uLnTx/>
              <a:uFillTx/>
              <a:latin typeface="Arial"/>
              <a:ea typeface="+mn-ea"/>
              <a:cs typeface="+mn-cs"/>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effectLst/>
                <a:uLnTx/>
                <a:uFillTx/>
                <a:latin typeface="Arial"/>
                <a:ea typeface="+mn-ea"/>
                <a:cs typeface="+mn-cs"/>
              </a:rPr>
              <a:t>Internal e-beam welding</a:t>
            </a:r>
            <a:endParaRPr kumimoji="0" lang="en-GB" sz="1050" b="0" i="0" u="none" strike="noStrike" kern="0" cap="none" spc="0" normalizeH="0" baseline="0" noProof="0" dirty="0">
              <a:ln>
                <a:noFill/>
              </a:ln>
              <a:effectLst/>
              <a:uLnTx/>
              <a:uFillTx/>
              <a:latin typeface="Arial"/>
              <a:ea typeface="+mn-ea"/>
              <a:cs typeface="+mn-cs"/>
            </a:endParaRPr>
          </a:p>
        </p:txBody>
      </p:sp>
      <p:cxnSp>
        <p:nvCxnSpPr>
          <p:cNvPr id="15" name="Straight Arrow Connector 14"/>
          <p:cNvCxnSpPr>
            <a:stCxn id="13" idx="3"/>
            <a:endCxn id="14" idx="1"/>
          </p:cNvCxnSpPr>
          <p:nvPr/>
        </p:nvCxnSpPr>
        <p:spPr>
          <a:xfrm>
            <a:off x="2454474" y="1680933"/>
            <a:ext cx="209396" cy="0"/>
          </a:xfrm>
          <a:prstGeom prst="straightConnector1">
            <a:avLst/>
          </a:prstGeom>
          <a:ln>
            <a:solidFill>
              <a:schemeClr val="bg1">
                <a:lumMod val="85000"/>
              </a:schemeClr>
            </a:solidFill>
            <a:tailEnd type="triangle"/>
          </a:ln>
        </p:spPr>
        <p:style>
          <a:lnRef idx="1">
            <a:schemeClr val="dk1"/>
          </a:lnRef>
          <a:fillRef idx="0">
            <a:schemeClr val="dk1"/>
          </a:fillRef>
          <a:effectRef idx="0">
            <a:schemeClr val="dk1"/>
          </a:effectRef>
          <a:fontRef idx="minor">
            <a:schemeClr val="tx1"/>
          </a:fontRef>
        </p:style>
      </p:cxnSp>
      <p:sp>
        <p:nvSpPr>
          <p:cNvPr id="17" name="TextBox 16"/>
          <p:cNvSpPr txBox="1"/>
          <p:nvPr/>
        </p:nvSpPr>
        <p:spPr>
          <a:xfrm>
            <a:off x="5596374" y="1679379"/>
            <a:ext cx="2834640" cy="877163"/>
          </a:xfrm>
          <a:prstGeom prst="rect">
            <a:avLst/>
          </a:prstGeom>
          <a:noFill/>
        </p:spPr>
        <p:txBody>
          <a:bodyPr wrap="square" rtlCol="0">
            <a:spAutoFit/>
          </a:bodyPr>
          <a:lstStyle/>
          <a:p>
            <a:pPr algn="ctr">
              <a:lnSpc>
                <a:spcPct val="150000"/>
              </a:lnSpc>
            </a:pPr>
            <a:r>
              <a:rPr lang="en-US" sz="1200" i="1" dirty="0"/>
              <a:t>Remarks:</a:t>
            </a:r>
            <a:endParaRPr lang="en-US" sz="1100" i="1" dirty="0"/>
          </a:p>
          <a:p>
            <a:pPr marL="171450" indent="-171450" algn="l">
              <a:lnSpc>
                <a:spcPct val="150000"/>
              </a:lnSpc>
              <a:buFont typeface="Wingdings" panose="05000000000000000000" pitchFamily="2" charset="2"/>
              <a:buChar char="q"/>
            </a:pPr>
            <a:r>
              <a:rPr lang="en-US" sz="1100" u="sng" dirty="0"/>
              <a:t>W</a:t>
            </a:r>
            <a:r>
              <a:rPr lang="en-US" sz="1100" dirty="0"/>
              <a:t>: Remarkable Q slope.</a:t>
            </a:r>
          </a:p>
          <a:p>
            <a:pPr algn="l">
              <a:lnSpc>
                <a:spcPct val="150000"/>
              </a:lnSpc>
            </a:pPr>
            <a:endParaRPr lang="en-GB" sz="1100" dirty="0"/>
          </a:p>
        </p:txBody>
      </p:sp>
      <p:sp>
        <p:nvSpPr>
          <p:cNvPr id="18" name="Rounded Rectangle 17"/>
          <p:cNvSpPr/>
          <p:nvPr/>
        </p:nvSpPr>
        <p:spPr>
          <a:xfrm>
            <a:off x="5486400" y="1502160"/>
            <a:ext cx="3098800" cy="2998720"/>
          </a:xfrm>
          <a:prstGeom prst="roundRect">
            <a:avLst>
              <a:gd name="adj" fmla="val 5486"/>
            </a:avLst>
          </a:prstGeom>
          <a:no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108949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26</a:t>
            </a:fld>
            <a:endParaRPr lang="en-US" noProof="0" dirty="0"/>
          </a:p>
        </p:txBody>
      </p:sp>
      <p:sp>
        <p:nvSpPr>
          <p:cNvPr id="6" name="Text Placeholder 5"/>
          <p:cNvSpPr>
            <a:spLocks noGrp="1"/>
          </p:cNvSpPr>
          <p:nvPr>
            <p:ph type="body" sz="quarter" idx="18"/>
          </p:nvPr>
        </p:nvSpPr>
        <p:spPr/>
        <p:txBody>
          <a:bodyPr/>
          <a:lstStyle/>
          <a:p>
            <a:endParaRPr lang="en-GB"/>
          </a:p>
        </p:txBody>
      </p:sp>
      <p:sp>
        <p:nvSpPr>
          <p:cNvPr id="7" name="Text Placeholder 6"/>
          <p:cNvSpPr>
            <a:spLocks noGrp="1"/>
          </p:cNvSpPr>
          <p:nvPr>
            <p:ph type="body" sz="quarter" idx="14"/>
          </p:nvPr>
        </p:nvSpPr>
        <p:spPr/>
        <p:txBody>
          <a:bodyPr/>
          <a:lstStyle/>
          <a:p>
            <a:endParaRPr lang="en-GB"/>
          </a:p>
        </p:txBody>
      </p:sp>
      <p:sp>
        <p:nvSpPr>
          <p:cNvPr id="8" name="Title 7"/>
          <p:cNvSpPr>
            <a:spLocks noGrp="1"/>
          </p:cNvSpPr>
          <p:nvPr>
            <p:ph type="title"/>
          </p:nvPr>
        </p:nvSpPr>
        <p:spPr/>
        <p:txBody>
          <a:bodyPr/>
          <a:lstStyle/>
          <a:p>
            <a:r>
              <a:rPr lang="en-US" dirty="0"/>
              <a:t>RF performance at 1.85 K</a:t>
            </a:r>
            <a:endParaRPr lang="en-GB" dirty="0"/>
          </a:p>
        </p:txBody>
      </p:sp>
      <p:pic>
        <p:nvPicPr>
          <p:cNvPr id="3" name="Picture 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40000" y="1980000"/>
            <a:ext cx="4320000" cy="2627129"/>
          </a:xfrm>
          <a:prstGeom prst="rect">
            <a:avLst/>
          </a:prstGeom>
        </p:spPr>
      </p:pic>
      <p:sp>
        <p:nvSpPr>
          <p:cNvPr id="9" name="Frame 8"/>
          <p:cNvSpPr/>
          <p:nvPr/>
        </p:nvSpPr>
        <p:spPr>
          <a:xfrm>
            <a:off x="978474" y="1482933"/>
            <a:ext cx="1476000" cy="396000"/>
          </a:xfrm>
          <a:prstGeom prst="frame">
            <a:avLst/>
          </a:prstGeom>
          <a:solidFill>
            <a:schemeClr val="accent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dirty="0">
                <a:solidFill>
                  <a:schemeClr val="tx1"/>
                </a:solidFill>
                <a:latin typeface="Arial"/>
              </a:rPr>
              <a:t>Seamless</a:t>
            </a:r>
            <a:endParaRPr lang="en-GB" dirty="0">
              <a:solidFill>
                <a:schemeClr val="tx1"/>
              </a:solidFill>
              <a:latin typeface="Arial"/>
            </a:endParaRPr>
          </a:p>
        </p:txBody>
      </p:sp>
      <p:sp>
        <p:nvSpPr>
          <p:cNvPr id="10" name="TextBox 9"/>
          <p:cNvSpPr txBox="1"/>
          <p:nvPr/>
        </p:nvSpPr>
        <p:spPr>
          <a:xfrm>
            <a:off x="2663870" y="1502160"/>
            <a:ext cx="2086156" cy="357545"/>
          </a:xfrm>
          <a:prstGeom prst="roundRect">
            <a:avLst/>
          </a:prstGeom>
          <a:solidFill>
            <a:schemeClr val="accent2">
              <a:lumMod val="20000"/>
              <a:lumOff val="80000"/>
            </a:schemeClr>
          </a:solidFill>
          <a:ln w="12700" cap="flat" cmpd="sng" algn="ctr">
            <a:solidFill>
              <a:schemeClr val="bg2">
                <a:lumMod val="95000"/>
              </a:schemeClr>
            </a:solidFill>
            <a:prstDash val="solid"/>
            <a:miter lim="800000"/>
          </a:ln>
          <a:effectLst/>
        </p:spPr>
        <p:txBody>
          <a:bodyPr wrap="square" lIns="0" tIns="0" rIns="0" bIns="0"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1" u="sng" strike="noStrike" kern="0" cap="none" spc="0" normalizeH="0" baseline="0" noProof="0" dirty="0">
                <a:ln>
                  <a:noFill/>
                </a:ln>
                <a:effectLst/>
                <a:uLnTx/>
                <a:uFillTx/>
                <a:latin typeface="Arial"/>
                <a:ea typeface="+mn-ea"/>
                <a:cs typeface="+mn-cs"/>
              </a:rPr>
              <a:t>BM</a:t>
            </a:r>
            <a:endParaRPr kumimoji="0" lang="en-US" sz="1050" b="0" i="0" u="none" strike="noStrike" kern="0" cap="none" spc="0" normalizeH="0" baseline="0" noProof="0" dirty="0">
              <a:ln>
                <a:noFill/>
              </a:ln>
              <a:effectLst/>
              <a:uLnTx/>
              <a:uFillTx/>
              <a:latin typeface="Arial"/>
              <a:ea typeface="+mn-ea"/>
              <a:cs typeface="+mn-cs"/>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effectLst/>
                <a:uLnTx/>
                <a:uFillTx/>
                <a:latin typeface="Arial"/>
                <a:ea typeface="+mn-ea"/>
                <a:cs typeface="+mn-cs"/>
              </a:rPr>
              <a:t>Machined from bulk billet</a:t>
            </a:r>
            <a:endParaRPr kumimoji="0" lang="en-GB" sz="1050" b="0" i="0" u="none" strike="noStrike" kern="0" cap="none" spc="0" normalizeH="0" baseline="0" noProof="0" dirty="0">
              <a:ln>
                <a:noFill/>
              </a:ln>
              <a:effectLst/>
              <a:uLnTx/>
              <a:uFillTx/>
              <a:latin typeface="Arial"/>
              <a:ea typeface="+mn-ea"/>
              <a:cs typeface="+mn-cs"/>
            </a:endParaRPr>
          </a:p>
        </p:txBody>
      </p:sp>
      <p:cxnSp>
        <p:nvCxnSpPr>
          <p:cNvPr id="12" name="Straight Arrow Connector 11"/>
          <p:cNvCxnSpPr>
            <a:stCxn id="9" idx="3"/>
            <a:endCxn id="10" idx="1"/>
          </p:cNvCxnSpPr>
          <p:nvPr/>
        </p:nvCxnSpPr>
        <p:spPr>
          <a:xfrm>
            <a:off x="2454474" y="1680933"/>
            <a:ext cx="209396" cy="0"/>
          </a:xfrm>
          <a:prstGeom prst="straightConnector1">
            <a:avLst/>
          </a:prstGeom>
          <a:ln>
            <a:solidFill>
              <a:schemeClr val="bg1">
                <a:lumMod val="85000"/>
              </a:schemeClr>
            </a:solidFill>
            <a:tailEnd type="triangle"/>
          </a:ln>
        </p:spPr>
        <p:style>
          <a:lnRef idx="1">
            <a:schemeClr val="dk1"/>
          </a:lnRef>
          <a:fillRef idx="0">
            <a:schemeClr val="dk1"/>
          </a:fillRef>
          <a:effectRef idx="0">
            <a:schemeClr val="dk1"/>
          </a:effectRef>
          <a:fontRef idx="minor">
            <a:schemeClr val="tx1"/>
          </a:fontRef>
        </p:style>
      </p:cxnSp>
      <p:sp>
        <p:nvSpPr>
          <p:cNvPr id="13" name="TextBox 12"/>
          <p:cNvSpPr txBox="1"/>
          <p:nvPr/>
        </p:nvSpPr>
        <p:spPr>
          <a:xfrm>
            <a:off x="5596374" y="1679379"/>
            <a:ext cx="2834640" cy="2400657"/>
          </a:xfrm>
          <a:prstGeom prst="rect">
            <a:avLst/>
          </a:prstGeom>
          <a:noFill/>
        </p:spPr>
        <p:txBody>
          <a:bodyPr wrap="square" rtlCol="0">
            <a:spAutoFit/>
          </a:bodyPr>
          <a:lstStyle/>
          <a:p>
            <a:pPr algn="ctr">
              <a:lnSpc>
                <a:spcPct val="150000"/>
              </a:lnSpc>
            </a:pPr>
            <a:r>
              <a:rPr lang="en-US" sz="1200" i="1" dirty="0"/>
              <a:t>Remarks:</a:t>
            </a:r>
            <a:endParaRPr lang="en-US" sz="1100" i="1" dirty="0"/>
          </a:p>
          <a:p>
            <a:pPr marL="171450" indent="-171450" algn="l">
              <a:lnSpc>
                <a:spcPct val="150000"/>
              </a:lnSpc>
              <a:buFont typeface="Wingdings" panose="05000000000000000000" pitchFamily="2" charset="2"/>
              <a:buChar char="q"/>
            </a:pPr>
            <a:r>
              <a:rPr lang="en-US" sz="1100" u="sng" dirty="0"/>
              <a:t>W</a:t>
            </a:r>
            <a:r>
              <a:rPr lang="en-US" sz="1100" dirty="0"/>
              <a:t>: Remarkable Q slope.</a:t>
            </a:r>
          </a:p>
          <a:p>
            <a:pPr marL="171450" indent="-171450">
              <a:lnSpc>
                <a:spcPct val="150000"/>
              </a:lnSpc>
              <a:buFont typeface="Wingdings" panose="05000000000000000000" pitchFamily="2" charset="2"/>
              <a:buChar char="q"/>
            </a:pPr>
            <a:r>
              <a:rPr lang="en-US" sz="1100" u="sng" dirty="0"/>
              <a:t>BM</a:t>
            </a:r>
            <a:r>
              <a:rPr lang="en-US" sz="1100" dirty="0"/>
              <a:t>: Very promising results, with BM1.3 showing record performance. </a:t>
            </a:r>
            <a:r>
              <a:rPr lang="en-GB" sz="1100" dirty="0"/>
              <a:t>Although same recipe has been followed to coat the cavities, this performance has not been achieved again. Currently under investigation.</a:t>
            </a:r>
          </a:p>
          <a:p>
            <a:pPr marL="171450" indent="-171450">
              <a:lnSpc>
                <a:spcPct val="150000"/>
              </a:lnSpc>
              <a:buFont typeface="Wingdings" panose="05000000000000000000" pitchFamily="2" charset="2"/>
              <a:buChar char="q"/>
            </a:pPr>
            <a:endParaRPr lang="en-US" sz="1100" dirty="0"/>
          </a:p>
        </p:txBody>
      </p:sp>
      <p:sp>
        <p:nvSpPr>
          <p:cNvPr id="14" name="Rounded Rectangle 13"/>
          <p:cNvSpPr/>
          <p:nvPr/>
        </p:nvSpPr>
        <p:spPr>
          <a:xfrm>
            <a:off x="5486400" y="1502160"/>
            <a:ext cx="3098800" cy="2998720"/>
          </a:xfrm>
          <a:prstGeom prst="roundRect">
            <a:avLst>
              <a:gd name="adj" fmla="val 5486"/>
            </a:avLst>
          </a:prstGeom>
          <a:no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229627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27</a:t>
            </a:fld>
            <a:endParaRPr lang="en-US" noProof="0" dirty="0"/>
          </a:p>
        </p:txBody>
      </p:sp>
      <p:sp>
        <p:nvSpPr>
          <p:cNvPr id="6" name="Text Placeholder 5"/>
          <p:cNvSpPr>
            <a:spLocks noGrp="1"/>
          </p:cNvSpPr>
          <p:nvPr>
            <p:ph type="body" sz="quarter" idx="18"/>
          </p:nvPr>
        </p:nvSpPr>
        <p:spPr/>
        <p:txBody>
          <a:bodyPr/>
          <a:lstStyle/>
          <a:p>
            <a:endParaRPr lang="en-GB"/>
          </a:p>
        </p:txBody>
      </p:sp>
      <p:sp>
        <p:nvSpPr>
          <p:cNvPr id="7" name="Text Placeholder 6"/>
          <p:cNvSpPr>
            <a:spLocks noGrp="1"/>
          </p:cNvSpPr>
          <p:nvPr>
            <p:ph type="body" sz="quarter" idx="14"/>
          </p:nvPr>
        </p:nvSpPr>
        <p:spPr/>
        <p:txBody>
          <a:bodyPr/>
          <a:lstStyle/>
          <a:p>
            <a:endParaRPr lang="en-GB"/>
          </a:p>
        </p:txBody>
      </p:sp>
      <p:sp>
        <p:nvSpPr>
          <p:cNvPr id="8" name="Title 7"/>
          <p:cNvSpPr>
            <a:spLocks noGrp="1"/>
          </p:cNvSpPr>
          <p:nvPr>
            <p:ph type="title"/>
          </p:nvPr>
        </p:nvSpPr>
        <p:spPr/>
        <p:txBody>
          <a:bodyPr/>
          <a:lstStyle/>
          <a:p>
            <a:r>
              <a:rPr lang="en-US" dirty="0"/>
              <a:t>RF performance at 1.85 K</a:t>
            </a:r>
            <a:endParaRPr lang="en-GB" dirty="0"/>
          </a:p>
        </p:txBody>
      </p:sp>
      <p:pic>
        <p:nvPicPr>
          <p:cNvPr id="13" name="Picture 1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40000" y="1980000"/>
            <a:ext cx="4320000" cy="2627129"/>
          </a:xfrm>
          <a:prstGeom prst="rect">
            <a:avLst/>
          </a:prstGeom>
        </p:spPr>
      </p:pic>
      <p:sp>
        <p:nvSpPr>
          <p:cNvPr id="15" name="Frame 14"/>
          <p:cNvSpPr/>
          <p:nvPr/>
        </p:nvSpPr>
        <p:spPr>
          <a:xfrm>
            <a:off x="978474" y="1482933"/>
            <a:ext cx="1476000" cy="396000"/>
          </a:xfrm>
          <a:prstGeom prst="frame">
            <a:avLst/>
          </a:prstGeom>
          <a:solidFill>
            <a:schemeClr val="accent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dirty="0">
                <a:solidFill>
                  <a:schemeClr val="tx1"/>
                </a:solidFill>
                <a:latin typeface="Arial"/>
              </a:rPr>
              <a:t>Seamless</a:t>
            </a:r>
            <a:endParaRPr lang="en-GB" dirty="0">
              <a:solidFill>
                <a:schemeClr val="tx1"/>
              </a:solidFill>
              <a:latin typeface="Arial"/>
            </a:endParaRPr>
          </a:p>
        </p:txBody>
      </p:sp>
      <p:sp>
        <p:nvSpPr>
          <p:cNvPr id="16" name="TextBox 15"/>
          <p:cNvSpPr txBox="1"/>
          <p:nvPr/>
        </p:nvSpPr>
        <p:spPr>
          <a:xfrm>
            <a:off x="2663870" y="1502160"/>
            <a:ext cx="2086156" cy="357545"/>
          </a:xfrm>
          <a:prstGeom prst="roundRect">
            <a:avLst/>
          </a:prstGeom>
          <a:solidFill>
            <a:schemeClr val="accent2">
              <a:lumMod val="20000"/>
              <a:lumOff val="80000"/>
            </a:schemeClr>
          </a:solidFill>
          <a:ln w="12700" cap="flat" cmpd="sng" algn="ctr">
            <a:solidFill>
              <a:schemeClr val="bg2">
                <a:lumMod val="95000"/>
              </a:schemeClr>
            </a:solidFill>
            <a:prstDash val="solid"/>
            <a:miter lim="800000"/>
          </a:ln>
          <a:effectLst/>
        </p:spPr>
        <p:txBody>
          <a:bodyPr wrap="square" lIns="0" tIns="0" rIns="0" bIns="0"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lang="en-US" sz="1050" i="1" u="sng" kern="0" dirty="0">
                <a:latin typeface="Arial"/>
              </a:rPr>
              <a:t>L</a:t>
            </a:r>
            <a:endParaRPr kumimoji="0" lang="en-US" sz="1050" b="0" i="0" u="none" strike="noStrike" kern="0" cap="none" spc="0" normalizeH="0" baseline="0" noProof="0" dirty="0">
              <a:ln>
                <a:noFill/>
              </a:ln>
              <a:effectLst/>
              <a:uLnTx/>
              <a:uFillTx/>
              <a:latin typeface="Arial"/>
              <a:ea typeface="+mn-ea"/>
              <a:cs typeface="+mn-cs"/>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effectLst/>
                <a:uLnTx/>
                <a:uFillTx/>
                <a:latin typeface="Arial"/>
                <a:ea typeface="+mn-ea"/>
                <a:cs typeface="+mn-cs"/>
              </a:rPr>
              <a:t>Electroformed</a:t>
            </a:r>
            <a:endParaRPr kumimoji="0" lang="en-GB" sz="1050" b="0" i="0" u="none" strike="noStrike" kern="0" cap="none" spc="0" normalizeH="0" baseline="0" noProof="0" dirty="0">
              <a:ln>
                <a:noFill/>
              </a:ln>
              <a:effectLst/>
              <a:uLnTx/>
              <a:uFillTx/>
              <a:latin typeface="Arial"/>
              <a:ea typeface="+mn-ea"/>
              <a:cs typeface="+mn-cs"/>
            </a:endParaRPr>
          </a:p>
        </p:txBody>
      </p:sp>
      <p:cxnSp>
        <p:nvCxnSpPr>
          <p:cNvPr id="18" name="Straight Arrow Connector 17"/>
          <p:cNvCxnSpPr>
            <a:stCxn id="15" idx="3"/>
            <a:endCxn id="16" idx="1"/>
          </p:cNvCxnSpPr>
          <p:nvPr/>
        </p:nvCxnSpPr>
        <p:spPr>
          <a:xfrm>
            <a:off x="2454474" y="1680933"/>
            <a:ext cx="209396" cy="0"/>
          </a:xfrm>
          <a:prstGeom prst="straightConnector1">
            <a:avLst/>
          </a:prstGeom>
          <a:ln>
            <a:solidFill>
              <a:schemeClr val="bg1">
                <a:lumMod val="85000"/>
              </a:schemeClr>
            </a:solidFill>
            <a:tailEnd type="triangle"/>
          </a:ln>
        </p:spPr>
        <p:style>
          <a:lnRef idx="1">
            <a:schemeClr val="dk1"/>
          </a:lnRef>
          <a:fillRef idx="0">
            <a:schemeClr val="dk1"/>
          </a:fillRef>
          <a:effectRef idx="0">
            <a:schemeClr val="dk1"/>
          </a:effectRef>
          <a:fontRef idx="minor">
            <a:schemeClr val="tx1"/>
          </a:fontRef>
        </p:style>
      </p:cxnSp>
      <p:sp>
        <p:nvSpPr>
          <p:cNvPr id="20" name="TextBox 19"/>
          <p:cNvSpPr txBox="1"/>
          <p:nvPr/>
        </p:nvSpPr>
        <p:spPr>
          <a:xfrm>
            <a:off x="5596374" y="1679379"/>
            <a:ext cx="2834640" cy="3023905"/>
          </a:xfrm>
          <a:prstGeom prst="rect">
            <a:avLst/>
          </a:prstGeom>
          <a:noFill/>
        </p:spPr>
        <p:txBody>
          <a:bodyPr wrap="square" rtlCol="0">
            <a:spAutoFit/>
          </a:bodyPr>
          <a:lstStyle/>
          <a:p>
            <a:pPr algn="ctr">
              <a:lnSpc>
                <a:spcPct val="150000"/>
              </a:lnSpc>
            </a:pPr>
            <a:r>
              <a:rPr lang="en-US" sz="1200" i="1" dirty="0"/>
              <a:t>Remarks:</a:t>
            </a:r>
            <a:endParaRPr lang="en-US" sz="1100" i="1" dirty="0"/>
          </a:p>
          <a:p>
            <a:pPr marL="171450" indent="-171450" algn="l">
              <a:lnSpc>
                <a:spcPct val="150000"/>
              </a:lnSpc>
              <a:buFont typeface="Wingdings" panose="05000000000000000000" pitchFamily="2" charset="2"/>
              <a:buChar char="q"/>
            </a:pPr>
            <a:r>
              <a:rPr lang="en-US" sz="1100" u="sng" dirty="0"/>
              <a:t>W</a:t>
            </a:r>
            <a:r>
              <a:rPr lang="en-US" sz="1100" dirty="0"/>
              <a:t>: Remarkable Q slope.</a:t>
            </a:r>
          </a:p>
          <a:p>
            <a:pPr marL="171450" indent="-171450">
              <a:lnSpc>
                <a:spcPct val="150000"/>
              </a:lnSpc>
              <a:buFont typeface="Wingdings" panose="05000000000000000000" pitchFamily="2" charset="2"/>
              <a:buChar char="q"/>
            </a:pPr>
            <a:r>
              <a:rPr lang="en-US" sz="1100" u="sng" dirty="0"/>
              <a:t>BM</a:t>
            </a:r>
            <a:r>
              <a:rPr lang="en-US" sz="1100" dirty="0"/>
              <a:t>: Very promising results, with BM1.3 showing record performance. </a:t>
            </a:r>
            <a:r>
              <a:rPr lang="en-GB" sz="1100" dirty="0"/>
              <a:t>Although same recipe has been followed to coat the cavities, this performance has not been achieved again. Currently under investigation.</a:t>
            </a:r>
          </a:p>
          <a:p>
            <a:pPr marL="171450" indent="-171450">
              <a:lnSpc>
                <a:spcPct val="150000"/>
              </a:lnSpc>
              <a:buFont typeface="Wingdings" panose="05000000000000000000" pitchFamily="2" charset="2"/>
              <a:buChar char="q"/>
            </a:pPr>
            <a:r>
              <a:rPr lang="en-US" sz="1100" u="sng" dirty="0"/>
              <a:t>L</a:t>
            </a:r>
            <a:r>
              <a:rPr lang="en-US" sz="1100" dirty="0"/>
              <a:t>: Promising results obtained. More substrates are being produced.</a:t>
            </a:r>
            <a:endParaRPr lang="en-GB" sz="1100" dirty="0"/>
          </a:p>
          <a:p>
            <a:pPr marL="171450" indent="-171450">
              <a:lnSpc>
                <a:spcPct val="150000"/>
              </a:lnSpc>
              <a:buFont typeface="Wingdings" panose="05000000000000000000" pitchFamily="2" charset="2"/>
              <a:buChar char="q"/>
            </a:pPr>
            <a:endParaRPr lang="en-US" sz="1100" dirty="0"/>
          </a:p>
        </p:txBody>
      </p:sp>
      <p:sp>
        <p:nvSpPr>
          <p:cNvPr id="21" name="Rounded Rectangle 20"/>
          <p:cNvSpPr/>
          <p:nvPr/>
        </p:nvSpPr>
        <p:spPr>
          <a:xfrm>
            <a:off x="5486400" y="1502160"/>
            <a:ext cx="3098800" cy="2998720"/>
          </a:xfrm>
          <a:prstGeom prst="roundRect">
            <a:avLst>
              <a:gd name="adj" fmla="val 5486"/>
            </a:avLst>
          </a:prstGeom>
          <a:no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654970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28</a:t>
            </a:fld>
            <a:endParaRPr lang="en-US" noProof="0" dirty="0"/>
          </a:p>
        </p:txBody>
      </p:sp>
      <p:sp>
        <p:nvSpPr>
          <p:cNvPr id="6" name="Text Placeholder 5"/>
          <p:cNvSpPr>
            <a:spLocks noGrp="1"/>
          </p:cNvSpPr>
          <p:nvPr>
            <p:ph type="body" sz="quarter" idx="18"/>
          </p:nvPr>
        </p:nvSpPr>
        <p:spPr/>
        <p:txBody>
          <a:bodyPr/>
          <a:lstStyle/>
          <a:p>
            <a:endParaRPr lang="en-GB"/>
          </a:p>
        </p:txBody>
      </p:sp>
      <p:sp>
        <p:nvSpPr>
          <p:cNvPr id="7" name="Text Placeholder 6"/>
          <p:cNvSpPr>
            <a:spLocks noGrp="1"/>
          </p:cNvSpPr>
          <p:nvPr>
            <p:ph type="body" sz="quarter" idx="14"/>
          </p:nvPr>
        </p:nvSpPr>
        <p:spPr/>
        <p:txBody>
          <a:bodyPr/>
          <a:lstStyle/>
          <a:p>
            <a:endParaRPr lang="en-GB" dirty="0"/>
          </a:p>
        </p:txBody>
      </p:sp>
      <p:sp>
        <p:nvSpPr>
          <p:cNvPr id="8" name="Title 7"/>
          <p:cNvSpPr>
            <a:spLocks noGrp="1"/>
          </p:cNvSpPr>
          <p:nvPr>
            <p:ph type="title"/>
          </p:nvPr>
        </p:nvSpPr>
        <p:spPr/>
        <p:txBody>
          <a:bodyPr/>
          <a:lstStyle/>
          <a:p>
            <a:r>
              <a:rPr lang="en-US" dirty="0"/>
              <a:t>RF performance at 1.85 K</a:t>
            </a:r>
            <a:endParaRPr lang="en-GB" dirty="0"/>
          </a:p>
        </p:txBody>
      </p:sp>
      <p:sp>
        <p:nvSpPr>
          <p:cNvPr id="5" name="Text Placeholder 4"/>
          <p:cNvSpPr>
            <a:spLocks noGrp="1"/>
          </p:cNvSpPr>
          <p:nvPr>
            <p:ph type="body" sz="quarter" idx="11"/>
          </p:nvPr>
        </p:nvSpPr>
        <p:spPr/>
        <p:txBody>
          <a:bodyPr/>
          <a:lstStyle/>
          <a:p>
            <a:r>
              <a:rPr lang="en-US" dirty="0"/>
              <a:t>Superconducting parameters</a:t>
            </a:r>
            <a:endParaRPr lang="en-GB" dirty="0"/>
          </a:p>
        </p:txBody>
      </p:sp>
      <mc:AlternateContent xmlns:mc="http://schemas.openxmlformats.org/markup-compatibility/2006" xmlns:a14="http://schemas.microsoft.com/office/drawing/2010/main">
        <mc:Choice Requires="a14">
          <p:graphicFrame>
            <p:nvGraphicFramePr>
              <p:cNvPr id="13" name="Table 4">
                <a:extLst>
                  <a:ext uri="{FF2B5EF4-FFF2-40B4-BE49-F238E27FC236}">
                    <a16:creationId xmlns:a16="http://schemas.microsoft.com/office/drawing/2014/main" id="{219F2F7F-09E9-4B58-813A-F045A1FA72FC}"/>
                  </a:ext>
                </a:extLst>
              </p:cNvPr>
              <p:cNvGraphicFramePr>
                <a:graphicFrameLocks noGrp="1"/>
              </p:cNvGraphicFramePr>
              <p:nvPr>
                <p:extLst>
                  <p:ext uri="{D42A27DB-BD31-4B8C-83A1-F6EECF244321}">
                    <p14:modId xmlns:p14="http://schemas.microsoft.com/office/powerpoint/2010/main" val="1658115586"/>
                  </p:ext>
                </p:extLst>
              </p:nvPr>
            </p:nvGraphicFramePr>
            <p:xfrm>
              <a:off x="394994" y="1983757"/>
              <a:ext cx="8495045" cy="2038102"/>
            </p:xfrm>
            <a:graphic>
              <a:graphicData uri="http://schemas.openxmlformats.org/drawingml/2006/table">
                <a:tbl>
                  <a:tblPr firstRow="1" bandRow="1"/>
                  <a:tblGrid>
                    <a:gridCol w="721893">
                      <a:extLst>
                        <a:ext uri="{9D8B030D-6E8A-4147-A177-3AD203B41FA5}">
                          <a16:colId xmlns:a16="http://schemas.microsoft.com/office/drawing/2014/main" val="2779033277"/>
                        </a:ext>
                      </a:extLst>
                    </a:gridCol>
                    <a:gridCol w="485822">
                      <a:extLst>
                        <a:ext uri="{9D8B030D-6E8A-4147-A177-3AD203B41FA5}">
                          <a16:colId xmlns:a16="http://schemas.microsoft.com/office/drawing/2014/main" val="2872300237"/>
                        </a:ext>
                      </a:extLst>
                    </a:gridCol>
                    <a:gridCol w="485822">
                      <a:extLst>
                        <a:ext uri="{9D8B030D-6E8A-4147-A177-3AD203B41FA5}">
                          <a16:colId xmlns:a16="http://schemas.microsoft.com/office/drawing/2014/main" val="879806297"/>
                        </a:ext>
                      </a:extLst>
                    </a:gridCol>
                    <a:gridCol w="485822">
                      <a:extLst>
                        <a:ext uri="{9D8B030D-6E8A-4147-A177-3AD203B41FA5}">
                          <a16:colId xmlns:a16="http://schemas.microsoft.com/office/drawing/2014/main" val="3138009064"/>
                        </a:ext>
                      </a:extLst>
                    </a:gridCol>
                    <a:gridCol w="485822">
                      <a:extLst>
                        <a:ext uri="{9D8B030D-6E8A-4147-A177-3AD203B41FA5}">
                          <a16:colId xmlns:a16="http://schemas.microsoft.com/office/drawing/2014/main" val="3599118821"/>
                        </a:ext>
                      </a:extLst>
                    </a:gridCol>
                    <a:gridCol w="485822">
                      <a:extLst>
                        <a:ext uri="{9D8B030D-6E8A-4147-A177-3AD203B41FA5}">
                          <a16:colId xmlns:a16="http://schemas.microsoft.com/office/drawing/2014/main" val="2364833442"/>
                        </a:ext>
                      </a:extLst>
                    </a:gridCol>
                    <a:gridCol w="485822">
                      <a:extLst>
                        <a:ext uri="{9D8B030D-6E8A-4147-A177-3AD203B41FA5}">
                          <a16:colId xmlns:a16="http://schemas.microsoft.com/office/drawing/2014/main" val="3810052687"/>
                        </a:ext>
                      </a:extLst>
                    </a:gridCol>
                    <a:gridCol w="485822">
                      <a:extLst>
                        <a:ext uri="{9D8B030D-6E8A-4147-A177-3AD203B41FA5}">
                          <a16:colId xmlns:a16="http://schemas.microsoft.com/office/drawing/2014/main" val="2697184134"/>
                        </a:ext>
                      </a:extLst>
                    </a:gridCol>
                    <a:gridCol w="485822">
                      <a:extLst>
                        <a:ext uri="{9D8B030D-6E8A-4147-A177-3AD203B41FA5}">
                          <a16:colId xmlns:a16="http://schemas.microsoft.com/office/drawing/2014/main" val="2626464146"/>
                        </a:ext>
                      </a:extLst>
                    </a:gridCol>
                    <a:gridCol w="485822">
                      <a:extLst>
                        <a:ext uri="{9D8B030D-6E8A-4147-A177-3AD203B41FA5}">
                          <a16:colId xmlns:a16="http://schemas.microsoft.com/office/drawing/2014/main" val="1978052711"/>
                        </a:ext>
                      </a:extLst>
                    </a:gridCol>
                    <a:gridCol w="485822">
                      <a:extLst>
                        <a:ext uri="{9D8B030D-6E8A-4147-A177-3AD203B41FA5}">
                          <a16:colId xmlns:a16="http://schemas.microsoft.com/office/drawing/2014/main" val="2789001855"/>
                        </a:ext>
                      </a:extLst>
                    </a:gridCol>
                    <a:gridCol w="485822">
                      <a:extLst>
                        <a:ext uri="{9D8B030D-6E8A-4147-A177-3AD203B41FA5}">
                          <a16:colId xmlns:a16="http://schemas.microsoft.com/office/drawing/2014/main" val="3064623678"/>
                        </a:ext>
                      </a:extLst>
                    </a:gridCol>
                    <a:gridCol w="485822">
                      <a:extLst>
                        <a:ext uri="{9D8B030D-6E8A-4147-A177-3AD203B41FA5}">
                          <a16:colId xmlns:a16="http://schemas.microsoft.com/office/drawing/2014/main" val="3234964895"/>
                        </a:ext>
                      </a:extLst>
                    </a:gridCol>
                    <a:gridCol w="485822">
                      <a:extLst>
                        <a:ext uri="{9D8B030D-6E8A-4147-A177-3AD203B41FA5}">
                          <a16:colId xmlns:a16="http://schemas.microsoft.com/office/drawing/2014/main" val="2069945115"/>
                        </a:ext>
                      </a:extLst>
                    </a:gridCol>
                    <a:gridCol w="485822">
                      <a:extLst>
                        <a:ext uri="{9D8B030D-6E8A-4147-A177-3AD203B41FA5}">
                          <a16:colId xmlns:a16="http://schemas.microsoft.com/office/drawing/2014/main" val="551732484"/>
                        </a:ext>
                      </a:extLst>
                    </a:gridCol>
                    <a:gridCol w="485822">
                      <a:extLst>
                        <a:ext uri="{9D8B030D-6E8A-4147-A177-3AD203B41FA5}">
                          <a16:colId xmlns:a16="http://schemas.microsoft.com/office/drawing/2014/main" val="2834067761"/>
                        </a:ext>
                      </a:extLst>
                    </a:gridCol>
                    <a:gridCol w="485822">
                      <a:extLst>
                        <a:ext uri="{9D8B030D-6E8A-4147-A177-3AD203B41FA5}">
                          <a16:colId xmlns:a16="http://schemas.microsoft.com/office/drawing/2014/main" val="2575956100"/>
                        </a:ext>
                      </a:extLst>
                    </a:gridCol>
                  </a:tblGrid>
                  <a:tr h="306706">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endParaRPr lang="es-ES" sz="1000" dirty="0">
                            <a:latin typeface="+mj-lt"/>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FFFFFF"/>
                        </a:solidFill>
                      </a:tcPr>
                    </a:tc>
                    <a:tc>
                      <a:txBody>
                        <a:bodyPr/>
                        <a:lstStyle/>
                        <a:p>
                          <a:pPr algn="ctr" fontAlgn="b"/>
                          <a:r>
                            <a:rPr lang="en-GB" sz="1000" u="none" strike="noStrike" dirty="0">
                              <a:solidFill>
                                <a:schemeClr val="bg1"/>
                              </a:solidFill>
                              <a:effectLst/>
                            </a:rPr>
                            <a:t>BM1.1</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BM1.2</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BM1.3</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BM2.1</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BM2.2</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BM2.3</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BM3.1</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BM3.2</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BM4.1</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BM4.2</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W1.4</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W1.5</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N4.1</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L1.1</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L1.2</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L1.5</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extLst>
                      <a:ext uri="{0D108BD9-81ED-4DB2-BD59-A6C34878D82A}">
                        <a16:rowId xmlns:a16="http://schemas.microsoft.com/office/drawing/2014/main" val="770056313"/>
                      </a:ext>
                    </a:extLst>
                  </a:tr>
                  <a:tr h="363772">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14:m>
                            <m:oMath xmlns:m="http://schemas.openxmlformats.org/officeDocument/2006/math">
                              <m:sSub>
                                <m:sSubPr>
                                  <m:ctrlPr>
                                    <a:rPr lang="es-ES" sz="1000" i="1" smtClean="0">
                                      <a:solidFill>
                                        <a:schemeClr val="bg1">
                                          <a:lumMod val="95000"/>
                                        </a:schemeClr>
                                      </a:solidFill>
                                      <a:latin typeface="Cambria Math" panose="02040503050406030204" pitchFamily="18" charset="0"/>
                                    </a:rPr>
                                  </m:ctrlPr>
                                </m:sSubPr>
                                <m:e>
                                  <m:r>
                                    <a:rPr lang="es-ES" sz="1000" i="1">
                                      <a:solidFill>
                                        <a:schemeClr val="bg1">
                                          <a:lumMod val="95000"/>
                                        </a:schemeClr>
                                      </a:solidFill>
                                      <a:latin typeface="Cambria Math" panose="02040503050406030204" pitchFamily="18" charset="0"/>
                                    </a:rPr>
                                    <m:t>𝑅</m:t>
                                  </m:r>
                                </m:e>
                                <m:sub>
                                  <m:r>
                                    <a:rPr lang="es-ES" sz="1000" b="0" i="1" smtClean="0">
                                      <a:solidFill>
                                        <a:schemeClr val="bg1">
                                          <a:lumMod val="95000"/>
                                        </a:schemeClr>
                                      </a:solidFill>
                                      <a:latin typeface="Cambria Math" panose="02040503050406030204" pitchFamily="18" charset="0"/>
                                    </a:rPr>
                                    <m:t>𝑟𝑒𝑠</m:t>
                                  </m:r>
                                </m:sub>
                              </m:sSub>
                            </m:oMath>
                          </a14:m>
                          <a:r>
                            <a:rPr lang="en-US" sz="1000" dirty="0">
                              <a:solidFill>
                                <a:schemeClr val="bg1">
                                  <a:lumMod val="95000"/>
                                </a:schemeClr>
                              </a:solidFill>
                              <a:latin typeface="+mj-lt"/>
                            </a:rPr>
                            <a:t> [n</a:t>
                          </a:r>
                          <a14:m>
                            <m:oMath xmlns:m="http://schemas.openxmlformats.org/officeDocument/2006/math">
                              <m:r>
                                <m:rPr>
                                  <m:sty m:val="p"/>
                                </m:rPr>
                                <a:rPr lang="el-GR" sz="1000" i="1" dirty="0" smtClean="0">
                                  <a:solidFill>
                                    <a:schemeClr val="bg1">
                                      <a:lumMod val="95000"/>
                                    </a:schemeClr>
                                  </a:solidFill>
                                  <a:latin typeface="Cambria Math" panose="02040503050406030204" pitchFamily="18" charset="0"/>
                                  <a:ea typeface="Cambria Math" panose="02040503050406030204" pitchFamily="18" charset="0"/>
                                </a:rPr>
                                <m:t>Ω</m:t>
                              </m:r>
                            </m:oMath>
                          </a14:m>
                          <a:r>
                            <a:rPr lang="en-US" sz="1000" dirty="0">
                              <a:solidFill>
                                <a:schemeClr val="bg1">
                                  <a:lumMod val="95000"/>
                                </a:schemeClr>
                              </a:solidFill>
                              <a:latin typeface="+mj-lt"/>
                            </a:rPr>
                            <a:t>]</a:t>
                          </a:r>
                          <a:endParaRPr lang="es-ES" sz="1000" dirty="0">
                            <a:solidFill>
                              <a:schemeClr val="bg1">
                                <a:lumMod val="95000"/>
                              </a:schemeClr>
                            </a:solidFill>
                            <a:latin typeface="+mj-lt"/>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8F">
                            <a:lumMod val="75000"/>
                          </a:srgbClr>
                        </a:solidFill>
                      </a:tcPr>
                    </a:tc>
                    <a:tc>
                      <a:txBody>
                        <a:bodyPr/>
                        <a:lstStyle/>
                        <a:p>
                          <a:pPr algn="ctr" fontAlgn="b"/>
                          <a:endParaRPr lang="en-GB" sz="800" b="0" i="0" u="none" strike="noStrike" dirty="0">
                            <a:solidFill>
                              <a:srgbClr val="000000"/>
                            </a:solidFill>
                            <a:effectLst/>
                            <a:latin typeface="+mj-lt"/>
                          </a:endParaRPr>
                        </a:p>
                      </a:txBody>
                      <a:tcPr marL="0" marR="0" marT="0" marB="0" anchor="ctr">
                        <a:lnL w="12700" cmpd="sng">
                          <a:solidFill>
                            <a:srgbClr val="FFFFFF"/>
                          </a:solidFill>
                        </a:lnL>
                        <a:lnR w="12700" cmpd="sng">
                          <a:solidFill>
                            <a:srgbClr val="FFFFFF"/>
                          </a:solidFill>
                        </a:lnR>
                        <a:lnT w="381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19.99</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4.48</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14.4</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7.34</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15.09</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26.4</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22.45</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7.82</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19.53</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16.4</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10.4</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33.27</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23.9</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8.7</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extLst>
                      <a:ext uri="{0D108BD9-81ED-4DB2-BD59-A6C34878D82A}">
                        <a16:rowId xmlns:a16="http://schemas.microsoft.com/office/drawing/2014/main" val="924966759"/>
                      </a:ext>
                    </a:extLst>
                  </a:tr>
                  <a:tr h="363772">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s-ES" sz="1000" i="1" smtClean="0">
                                  <a:solidFill>
                                    <a:schemeClr val="bg1">
                                      <a:lumMod val="95000"/>
                                    </a:schemeClr>
                                  </a:solidFill>
                                  <a:latin typeface="Cambria Math" panose="02040503050406030204" pitchFamily="18" charset="0"/>
                                  <a:ea typeface="Cambria Math" panose="02040503050406030204" pitchFamily="18" charset="0"/>
                                </a:rPr>
                                <m:t>∆</m:t>
                              </m:r>
                            </m:oMath>
                          </a14:m>
                          <a:r>
                            <a:rPr lang="es-ES" sz="1000" kern="1200" dirty="0">
                              <a:solidFill>
                                <a:schemeClr val="bg1">
                                  <a:lumMod val="95000"/>
                                </a:schemeClr>
                              </a:solidFill>
                              <a:latin typeface="Arial"/>
                              <a:ea typeface="+mn-ea"/>
                              <a:cs typeface="+mn-cs"/>
                            </a:rPr>
                            <a:t>/</a:t>
                          </a:r>
                          <a14:m>
                            <m:oMath xmlns:m="http://schemas.openxmlformats.org/officeDocument/2006/math">
                              <m:sSub>
                                <m:sSubPr>
                                  <m:ctrlPr>
                                    <a:rPr lang="es-ES" sz="1000" i="1" smtClean="0">
                                      <a:solidFill>
                                        <a:schemeClr val="bg1">
                                          <a:lumMod val="95000"/>
                                        </a:schemeClr>
                                      </a:solidFill>
                                      <a:latin typeface="Cambria Math" panose="02040503050406030204" pitchFamily="18" charset="0"/>
                                    </a:rPr>
                                  </m:ctrlPr>
                                </m:sSubPr>
                                <m:e>
                                  <m:r>
                                    <a:rPr lang="es-ES" sz="1000" b="0" i="1" smtClean="0">
                                      <a:solidFill>
                                        <a:schemeClr val="bg1">
                                          <a:lumMod val="95000"/>
                                        </a:schemeClr>
                                      </a:solidFill>
                                      <a:latin typeface="Cambria Math" panose="02040503050406030204" pitchFamily="18" charset="0"/>
                                    </a:rPr>
                                    <m:t>𝑘</m:t>
                                  </m:r>
                                </m:e>
                                <m:sub>
                                  <m:r>
                                    <a:rPr lang="es-ES" sz="1000" b="0" i="1" smtClean="0">
                                      <a:solidFill>
                                        <a:schemeClr val="bg1">
                                          <a:lumMod val="95000"/>
                                        </a:schemeClr>
                                      </a:solidFill>
                                      <a:latin typeface="Cambria Math" panose="02040503050406030204" pitchFamily="18" charset="0"/>
                                    </a:rPr>
                                    <m:t>𝐵</m:t>
                                  </m:r>
                                </m:sub>
                              </m:sSub>
                            </m:oMath>
                          </a14:m>
                          <a:r>
                            <a:rPr lang="es-ES" sz="1000" kern="1200" dirty="0">
                              <a:solidFill>
                                <a:schemeClr val="bg1">
                                  <a:lumMod val="95000"/>
                                </a:schemeClr>
                              </a:solidFill>
                              <a:latin typeface="Arial"/>
                              <a:ea typeface="+mn-ea"/>
                              <a:cs typeface="+mn-cs"/>
                            </a:rPr>
                            <a:t> </a:t>
                          </a:r>
                          <a:r>
                            <a:rPr lang="en-US" sz="1000" kern="1200" dirty="0">
                              <a:solidFill>
                                <a:schemeClr val="bg1">
                                  <a:lumMod val="95000"/>
                                </a:schemeClr>
                              </a:solidFill>
                              <a:latin typeface="Arial"/>
                              <a:ea typeface="+mn-ea"/>
                              <a:cs typeface="+mn-cs"/>
                            </a:rPr>
                            <a:t>[K]</a:t>
                          </a:r>
                          <a:endParaRPr lang="es-ES" sz="1000" kern="1200" dirty="0">
                            <a:solidFill>
                              <a:schemeClr val="bg1">
                                <a:lumMod val="95000"/>
                              </a:schemeClr>
                            </a:solidFill>
                            <a:latin typeface="Arial"/>
                            <a:ea typeface="+mn-ea"/>
                            <a:cs typeface="+mn-cs"/>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lumMod val="75000"/>
                          </a:srgbClr>
                        </a:solidFill>
                      </a:tcPr>
                    </a:tc>
                    <a:tc>
                      <a:txBody>
                        <a:bodyPr/>
                        <a:lstStyle/>
                        <a:p>
                          <a:pPr algn="ctr" fontAlgn="b"/>
                          <a:endParaRPr lang="en-GB" sz="800" b="0" i="0" u="none" strike="noStrike">
                            <a:solidFill>
                              <a:srgbClr val="000000"/>
                            </a:solidFill>
                            <a:effectLst/>
                            <a:latin typeface="+mj-lt"/>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20.11</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20.33</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19.96</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20.1</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20.3</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19.8</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19.8</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20.6</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20.38</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21.23</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a:effectLst/>
                              <a:latin typeface="+mj-lt"/>
                            </a:rPr>
                            <a:t>19.1</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a:effectLst/>
                              <a:latin typeface="+mj-lt"/>
                            </a:rPr>
                            <a:t>19.75</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a:effectLst/>
                              <a:latin typeface="+mj-lt"/>
                            </a:rPr>
                            <a:t>19.8</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a:effectLst/>
                              <a:latin typeface="+mj-lt"/>
                            </a:rPr>
                            <a:t>20.27</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extLst>
                      <a:ext uri="{0D108BD9-81ED-4DB2-BD59-A6C34878D82A}">
                        <a16:rowId xmlns:a16="http://schemas.microsoft.com/office/drawing/2014/main" val="2503011755"/>
                      </a:ext>
                    </a:extLst>
                  </a:tr>
                  <a:tr h="363772">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s-ES" sz="1000" i="1" smtClean="0">
                                      <a:solidFill>
                                        <a:schemeClr val="bg1">
                                          <a:lumMod val="95000"/>
                                        </a:schemeClr>
                                      </a:solidFill>
                                      <a:latin typeface="Cambria Math" panose="02040503050406030204" pitchFamily="18" charset="0"/>
                                    </a:rPr>
                                  </m:ctrlPr>
                                </m:sSubPr>
                                <m:e>
                                  <m:r>
                                    <a:rPr lang="es-ES" sz="1000" b="0" i="1" smtClean="0">
                                      <a:solidFill>
                                        <a:schemeClr val="bg1">
                                          <a:lumMod val="95000"/>
                                        </a:schemeClr>
                                      </a:solidFill>
                                      <a:latin typeface="Cambria Math" panose="02040503050406030204" pitchFamily="18" charset="0"/>
                                    </a:rPr>
                                    <m:t>𝐴</m:t>
                                  </m:r>
                                </m:e>
                                <m:sub>
                                  <m:r>
                                    <a:rPr lang="es-ES" sz="1000" b="0" i="1" smtClean="0">
                                      <a:solidFill>
                                        <a:schemeClr val="bg1">
                                          <a:lumMod val="95000"/>
                                        </a:schemeClr>
                                      </a:solidFill>
                                      <a:latin typeface="Cambria Math" panose="02040503050406030204" pitchFamily="18" charset="0"/>
                                    </a:rPr>
                                    <m:t>𝐵𝐶𝑆</m:t>
                                  </m:r>
                                </m:sub>
                              </m:sSub>
                            </m:oMath>
                          </a14:m>
                          <a:r>
                            <a:rPr lang="es-ES" sz="1000" kern="1200" dirty="0">
                              <a:solidFill>
                                <a:schemeClr val="bg1">
                                  <a:lumMod val="95000"/>
                                </a:schemeClr>
                              </a:solidFill>
                              <a:latin typeface="Arial"/>
                              <a:ea typeface="+mn-ea"/>
                              <a:cs typeface="+mn-cs"/>
                            </a:rPr>
                            <a:t> </a:t>
                          </a:r>
                          <a:r>
                            <a:rPr lang="en-US" sz="1000" kern="1200" dirty="0">
                              <a:solidFill>
                                <a:schemeClr val="bg1">
                                  <a:lumMod val="95000"/>
                                </a:schemeClr>
                              </a:solidFill>
                              <a:latin typeface="Arial"/>
                              <a:ea typeface="+mn-ea"/>
                              <a:cs typeface="+mn-cs"/>
                            </a:rPr>
                            <a:t>[n</a:t>
                          </a:r>
                          <a14:m>
                            <m:oMath xmlns:m="http://schemas.openxmlformats.org/officeDocument/2006/math">
                              <m:r>
                                <m:rPr>
                                  <m:sty m:val="p"/>
                                </m:rPr>
                                <a:rPr lang="el-GR" sz="1000" i="1" dirty="0" smtClean="0">
                                  <a:solidFill>
                                    <a:schemeClr val="bg1">
                                      <a:lumMod val="95000"/>
                                    </a:schemeClr>
                                  </a:solidFill>
                                  <a:latin typeface="Cambria Math" panose="02040503050406030204" pitchFamily="18" charset="0"/>
                                  <a:ea typeface="Cambria Math" panose="02040503050406030204" pitchFamily="18" charset="0"/>
                                </a:rPr>
                                <m:t>Ω</m:t>
                              </m:r>
                            </m:oMath>
                          </a14:m>
                          <a:r>
                            <a:rPr lang="en-US" sz="1000" kern="1200" dirty="0">
                              <a:solidFill>
                                <a:schemeClr val="bg1">
                                  <a:lumMod val="95000"/>
                                </a:schemeClr>
                              </a:solidFill>
                              <a:latin typeface="Arial"/>
                              <a:ea typeface="+mn-ea"/>
                              <a:cs typeface="+mn-cs"/>
                            </a:rPr>
                            <a:t>·K]</a:t>
                          </a:r>
                          <a:endParaRPr lang="es-ES" sz="1000" kern="1200" dirty="0">
                            <a:solidFill>
                              <a:schemeClr val="bg1">
                                <a:lumMod val="95000"/>
                              </a:schemeClr>
                            </a:solidFill>
                            <a:latin typeface="Arial"/>
                            <a:ea typeface="+mn-ea"/>
                            <a:cs typeface="+mn-cs"/>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lumMod val="75000"/>
                          </a:srgbClr>
                        </a:solidFill>
                      </a:tcPr>
                    </a:tc>
                    <a:tc>
                      <a:txBody>
                        <a:bodyPr/>
                        <a:lstStyle/>
                        <a:p>
                          <a:pPr algn="ctr" fontAlgn="b"/>
                          <a:endParaRPr lang="en-GB" sz="800" b="0" i="0" u="none" strike="noStrike">
                            <a:solidFill>
                              <a:srgbClr val="000000"/>
                            </a:solidFill>
                            <a:effectLst/>
                            <a:latin typeface="+mj-lt"/>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1.56E+05</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1.46E+05</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1.34E+05</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1.55E+05</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1.69E+05</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1.52E+05</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1.59E+05</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1.71E+05</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1.75E+05</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1.98E+05</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1.11E+05</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1.40E+05</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1.68E+05</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1.74E+05</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extLst>
                      <a:ext uri="{0D108BD9-81ED-4DB2-BD59-A6C34878D82A}">
                        <a16:rowId xmlns:a16="http://schemas.microsoft.com/office/drawing/2014/main" val="2139545531"/>
                      </a:ext>
                    </a:extLst>
                  </a:tr>
                  <a:tr h="24150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s-ES" sz="1000" i="1" smtClean="0">
                                      <a:solidFill>
                                        <a:schemeClr val="bg1">
                                          <a:lumMod val="95000"/>
                                        </a:schemeClr>
                                      </a:solidFill>
                                      <a:latin typeface="Cambria Math" panose="02040503050406030204" pitchFamily="18" charset="0"/>
                                    </a:rPr>
                                  </m:ctrlPr>
                                </m:sSubPr>
                                <m:e>
                                  <m:r>
                                    <a:rPr lang="es-ES" sz="1000" b="0" i="1" smtClean="0">
                                      <a:solidFill>
                                        <a:schemeClr val="bg1">
                                          <a:lumMod val="95000"/>
                                        </a:schemeClr>
                                      </a:solidFill>
                                      <a:latin typeface="Cambria Math" panose="02040503050406030204" pitchFamily="18" charset="0"/>
                                    </a:rPr>
                                    <m:t>𝑇</m:t>
                                  </m:r>
                                </m:e>
                                <m:sub>
                                  <m:r>
                                    <a:rPr lang="es-ES" sz="1000" b="0" i="1" smtClean="0">
                                      <a:solidFill>
                                        <a:schemeClr val="bg1">
                                          <a:lumMod val="95000"/>
                                        </a:schemeClr>
                                      </a:solidFill>
                                      <a:latin typeface="Cambria Math" panose="02040503050406030204" pitchFamily="18" charset="0"/>
                                    </a:rPr>
                                    <m:t>𝑐</m:t>
                                  </m:r>
                                </m:sub>
                              </m:sSub>
                            </m:oMath>
                          </a14:m>
                          <a:r>
                            <a:rPr lang="en-US" sz="1000" kern="1200" dirty="0">
                              <a:solidFill>
                                <a:schemeClr val="bg1">
                                  <a:lumMod val="95000"/>
                                </a:schemeClr>
                              </a:solidFill>
                              <a:latin typeface="Arial"/>
                              <a:ea typeface="+mn-ea"/>
                              <a:cs typeface="+mn-cs"/>
                            </a:rPr>
                            <a:t> [K]</a:t>
                          </a:r>
                          <a:endParaRPr lang="es-ES" sz="1000" kern="1200" dirty="0">
                            <a:solidFill>
                              <a:schemeClr val="dk1"/>
                            </a:solidFill>
                            <a:latin typeface="Arial"/>
                            <a:ea typeface="+mn-ea"/>
                            <a:cs typeface="+mn-cs"/>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800" u="none" strike="noStrike">
                              <a:effectLst/>
                              <a:latin typeface="+mj-lt"/>
                            </a:rPr>
                            <a:t>9.31</a:t>
                          </a:r>
                          <a:endParaRPr lang="en-GB" sz="800" b="0" i="0" u="none" strike="noStrike">
                            <a:solidFill>
                              <a:srgbClr val="000000"/>
                            </a:solidFill>
                            <a:effectLst/>
                            <a:latin typeface="+mj-lt"/>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9.31</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a:effectLst/>
                              <a:latin typeface="+mj-lt"/>
                            </a:rPr>
                            <a:t>9.31</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9.36</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a:effectLst/>
                              <a:latin typeface="+mj-lt"/>
                            </a:rPr>
                            <a:t>9.36</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a:effectLst/>
                              <a:latin typeface="+mj-lt"/>
                            </a:rPr>
                            <a:t>9.4</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a:effectLst/>
                              <a:latin typeface="+mj-lt"/>
                            </a:rPr>
                            <a:t>9.38</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a:effectLst/>
                              <a:latin typeface="+mj-lt"/>
                            </a:rPr>
                            <a:t>9.41</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9.37</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9.41</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9.38</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9.3579</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9.35</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9.3602</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9.34</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a:effectLst/>
                              <a:latin typeface="+mj-lt"/>
                            </a:rPr>
                            <a:t>9.35</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extLst>
                      <a:ext uri="{0D108BD9-81ED-4DB2-BD59-A6C34878D82A}">
                        <a16:rowId xmlns:a16="http://schemas.microsoft.com/office/drawing/2014/main" val="2414574409"/>
                      </a:ext>
                    </a:extLst>
                  </a:tr>
                  <a:tr h="363772">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s-ES" sz="1000" i="1" smtClean="0">
                                      <a:solidFill>
                                        <a:schemeClr val="bg1">
                                          <a:lumMod val="95000"/>
                                        </a:schemeClr>
                                      </a:solidFill>
                                      <a:latin typeface="Cambria Math" panose="02040503050406030204" pitchFamily="18" charset="0"/>
                                    </a:rPr>
                                  </m:ctrlPr>
                                </m:sSubPr>
                                <m:e>
                                  <m:r>
                                    <a:rPr lang="es-ES" sz="1000" i="1">
                                      <a:solidFill>
                                        <a:schemeClr val="bg1">
                                          <a:lumMod val="95000"/>
                                        </a:schemeClr>
                                      </a:solidFill>
                                      <a:latin typeface="Cambria Math" panose="02040503050406030204" pitchFamily="18" charset="0"/>
                                      <a:ea typeface="Cambria Math" panose="02040503050406030204" pitchFamily="18" charset="0"/>
                                    </a:rPr>
                                    <m:t>𝜆</m:t>
                                  </m:r>
                                </m:e>
                                <m:sub>
                                  <m:r>
                                    <a:rPr lang="es-ES" sz="1000" b="0" i="1" smtClean="0">
                                      <a:solidFill>
                                        <a:schemeClr val="bg1">
                                          <a:lumMod val="95000"/>
                                        </a:schemeClr>
                                      </a:solidFill>
                                      <a:latin typeface="Cambria Math" panose="02040503050406030204" pitchFamily="18" charset="0"/>
                                    </a:rPr>
                                    <m:t>𝐿</m:t>
                                  </m:r>
                                </m:sub>
                              </m:sSub>
                            </m:oMath>
                          </a14:m>
                          <a:r>
                            <a:rPr lang="es-ES" sz="1000" kern="1200" dirty="0">
                              <a:solidFill>
                                <a:schemeClr val="dk1"/>
                              </a:solidFill>
                              <a:latin typeface="Arial"/>
                              <a:ea typeface="+mn-ea"/>
                              <a:cs typeface="+mn-cs"/>
                            </a:rPr>
                            <a:t> </a:t>
                          </a:r>
                          <a:r>
                            <a:rPr lang="en-US" sz="1000" kern="1200" dirty="0">
                              <a:solidFill>
                                <a:schemeClr val="bg1">
                                  <a:lumMod val="95000"/>
                                </a:schemeClr>
                              </a:solidFill>
                              <a:latin typeface="Arial"/>
                              <a:ea typeface="+mn-ea"/>
                              <a:cs typeface="+mn-cs"/>
                            </a:rPr>
                            <a:t>[nm]</a:t>
                          </a:r>
                          <a:endParaRPr lang="es-ES" sz="1000" kern="1200" dirty="0">
                            <a:solidFill>
                              <a:schemeClr val="dk1"/>
                            </a:solidFill>
                            <a:latin typeface="Arial"/>
                            <a:ea typeface="+mn-ea"/>
                            <a:cs typeface="+mn-cs"/>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800" u="none" strike="noStrike" dirty="0">
                              <a:effectLst/>
                              <a:latin typeface="+mj-lt"/>
                            </a:rPr>
                            <a:t>55.58</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51.73</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51.08</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49.31</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48.04</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47.75</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48.98</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46.99</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55.44</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50.86</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49.56</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49.33</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48.57</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51.54</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56.8</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48.01</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extLst>
                      <a:ext uri="{0D108BD9-81ED-4DB2-BD59-A6C34878D82A}">
                        <a16:rowId xmlns:a16="http://schemas.microsoft.com/office/drawing/2014/main" val="2330058548"/>
                      </a:ext>
                    </a:extLst>
                  </a:tr>
                </a:tbl>
              </a:graphicData>
            </a:graphic>
          </p:graphicFrame>
        </mc:Choice>
        <mc:Fallback xmlns="">
          <p:graphicFrame>
            <p:nvGraphicFramePr>
              <p:cNvPr id="13" name="Table 4">
                <a:extLst>
                  <a:ext uri="{FF2B5EF4-FFF2-40B4-BE49-F238E27FC236}">
                    <a16:creationId xmlns:a16="http://schemas.microsoft.com/office/drawing/2014/main" id="{219F2F7F-09E9-4B58-813A-F045A1FA72FC}"/>
                  </a:ext>
                </a:extLst>
              </p:cNvPr>
              <p:cNvGraphicFramePr>
                <a:graphicFrameLocks noGrp="1"/>
              </p:cNvGraphicFramePr>
              <p:nvPr>
                <p:extLst>
                  <p:ext uri="{D42A27DB-BD31-4B8C-83A1-F6EECF244321}">
                    <p14:modId xmlns:p14="http://schemas.microsoft.com/office/powerpoint/2010/main" val="1658115586"/>
                  </p:ext>
                </p:extLst>
              </p:nvPr>
            </p:nvGraphicFramePr>
            <p:xfrm>
              <a:off x="394994" y="1983757"/>
              <a:ext cx="8495045" cy="2038102"/>
            </p:xfrm>
            <a:graphic>
              <a:graphicData uri="http://schemas.openxmlformats.org/drawingml/2006/table">
                <a:tbl>
                  <a:tblPr firstRow="1" bandRow="1"/>
                  <a:tblGrid>
                    <a:gridCol w="721893">
                      <a:extLst>
                        <a:ext uri="{9D8B030D-6E8A-4147-A177-3AD203B41FA5}">
                          <a16:colId xmlns:a16="http://schemas.microsoft.com/office/drawing/2014/main" val="2779033277"/>
                        </a:ext>
                      </a:extLst>
                    </a:gridCol>
                    <a:gridCol w="485822">
                      <a:extLst>
                        <a:ext uri="{9D8B030D-6E8A-4147-A177-3AD203B41FA5}">
                          <a16:colId xmlns:a16="http://schemas.microsoft.com/office/drawing/2014/main" val="2872300237"/>
                        </a:ext>
                      </a:extLst>
                    </a:gridCol>
                    <a:gridCol w="485822">
                      <a:extLst>
                        <a:ext uri="{9D8B030D-6E8A-4147-A177-3AD203B41FA5}">
                          <a16:colId xmlns:a16="http://schemas.microsoft.com/office/drawing/2014/main" val="879806297"/>
                        </a:ext>
                      </a:extLst>
                    </a:gridCol>
                    <a:gridCol w="485822">
                      <a:extLst>
                        <a:ext uri="{9D8B030D-6E8A-4147-A177-3AD203B41FA5}">
                          <a16:colId xmlns:a16="http://schemas.microsoft.com/office/drawing/2014/main" val="3138009064"/>
                        </a:ext>
                      </a:extLst>
                    </a:gridCol>
                    <a:gridCol w="485822">
                      <a:extLst>
                        <a:ext uri="{9D8B030D-6E8A-4147-A177-3AD203B41FA5}">
                          <a16:colId xmlns:a16="http://schemas.microsoft.com/office/drawing/2014/main" val="3599118821"/>
                        </a:ext>
                      </a:extLst>
                    </a:gridCol>
                    <a:gridCol w="485822">
                      <a:extLst>
                        <a:ext uri="{9D8B030D-6E8A-4147-A177-3AD203B41FA5}">
                          <a16:colId xmlns:a16="http://schemas.microsoft.com/office/drawing/2014/main" val="2364833442"/>
                        </a:ext>
                      </a:extLst>
                    </a:gridCol>
                    <a:gridCol w="485822">
                      <a:extLst>
                        <a:ext uri="{9D8B030D-6E8A-4147-A177-3AD203B41FA5}">
                          <a16:colId xmlns:a16="http://schemas.microsoft.com/office/drawing/2014/main" val="3810052687"/>
                        </a:ext>
                      </a:extLst>
                    </a:gridCol>
                    <a:gridCol w="485822">
                      <a:extLst>
                        <a:ext uri="{9D8B030D-6E8A-4147-A177-3AD203B41FA5}">
                          <a16:colId xmlns:a16="http://schemas.microsoft.com/office/drawing/2014/main" val="2697184134"/>
                        </a:ext>
                      </a:extLst>
                    </a:gridCol>
                    <a:gridCol w="485822">
                      <a:extLst>
                        <a:ext uri="{9D8B030D-6E8A-4147-A177-3AD203B41FA5}">
                          <a16:colId xmlns:a16="http://schemas.microsoft.com/office/drawing/2014/main" val="2626464146"/>
                        </a:ext>
                      </a:extLst>
                    </a:gridCol>
                    <a:gridCol w="485822">
                      <a:extLst>
                        <a:ext uri="{9D8B030D-6E8A-4147-A177-3AD203B41FA5}">
                          <a16:colId xmlns:a16="http://schemas.microsoft.com/office/drawing/2014/main" val="1978052711"/>
                        </a:ext>
                      </a:extLst>
                    </a:gridCol>
                    <a:gridCol w="485822">
                      <a:extLst>
                        <a:ext uri="{9D8B030D-6E8A-4147-A177-3AD203B41FA5}">
                          <a16:colId xmlns:a16="http://schemas.microsoft.com/office/drawing/2014/main" val="2789001855"/>
                        </a:ext>
                      </a:extLst>
                    </a:gridCol>
                    <a:gridCol w="485822">
                      <a:extLst>
                        <a:ext uri="{9D8B030D-6E8A-4147-A177-3AD203B41FA5}">
                          <a16:colId xmlns:a16="http://schemas.microsoft.com/office/drawing/2014/main" val="3064623678"/>
                        </a:ext>
                      </a:extLst>
                    </a:gridCol>
                    <a:gridCol w="485822">
                      <a:extLst>
                        <a:ext uri="{9D8B030D-6E8A-4147-A177-3AD203B41FA5}">
                          <a16:colId xmlns:a16="http://schemas.microsoft.com/office/drawing/2014/main" val="3234964895"/>
                        </a:ext>
                      </a:extLst>
                    </a:gridCol>
                    <a:gridCol w="485822">
                      <a:extLst>
                        <a:ext uri="{9D8B030D-6E8A-4147-A177-3AD203B41FA5}">
                          <a16:colId xmlns:a16="http://schemas.microsoft.com/office/drawing/2014/main" val="2069945115"/>
                        </a:ext>
                      </a:extLst>
                    </a:gridCol>
                    <a:gridCol w="485822">
                      <a:extLst>
                        <a:ext uri="{9D8B030D-6E8A-4147-A177-3AD203B41FA5}">
                          <a16:colId xmlns:a16="http://schemas.microsoft.com/office/drawing/2014/main" val="551732484"/>
                        </a:ext>
                      </a:extLst>
                    </a:gridCol>
                    <a:gridCol w="485822">
                      <a:extLst>
                        <a:ext uri="{9D8B030D-6E8A-4147-A177-3AD203B41FA5}">
                          <a16:colId xmlns:a16="http://schemas.microsoft.com/office/drawing/2014/main" val="2834067761"/>
                        </a:ext>
                      </a:extLst>
                    </a:gridCol>
                    <a:gridCol w="485822">
                      <a:extLst>
                        <a:ext uri="{9D8B030D-6E8A-4147-A177-3AD203B41FA5}">
                          <a16:colId xmlns:a16="http://schemas.microsoft.com/office/drawing/2014/main" val="2575956100"/>
                        </a:ext>
                      </a:extLst>
                    </a:gridCol>
                  </a:tblGrid>
                  <a:tr h="306706">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endParaRPr lang="es-ES" sz="1000" dirty="0">
                            <a:latin typeface="+mj-lt"/>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FFFFFF"/>
                        </a:solidFill>
                      </a:tcPr>
                    </a:tc>
                    <a:tc>
                      <a:txBody>
                        <a:bodyPr/>
                        <a:lstStyle/>
                        <a:p>
                          <a:pPr algn="ctr" fontAlgn="b"/>
                          <a:r>
                            <a:rPr lang="en-GB" sz="1000" u="none" strike="noStrike" dirty="0">
                              <a:solidFill>
                                <a:schemeClr val="bg1"/>
                              </a:solidFill>
                              <a:effectLst/>
                            </a:rPr>
                            <a:t>BM1.1</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BM1.2</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BM1.3</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BM2.1</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BM2.2</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BM2.3</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BM3.1</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BM3.2</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BM4.1</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BM4.2</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W1.4</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W1.5</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N4.1</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L1.1</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L1.2</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L1.5</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extLst>
                      <a:ext uri="{0D108BD9-81ED-4DB2-BD59-A6C34878D82A}">
                        <a16:rowId xmlns:a16="http://schemas.microsoft.com/office/drawing/2014/main" val="770056313"/>
                      </a:ext>
                    </a:extLst>
                  </a:tr>
                  <a:tr h="363772">
                    <a:tc>
                      <a:txBody>
                        <a:bodyPr/>
                        <a:lstStyle/>
                        <a:p>
                          <a:endParaRPr lang="en-US"/>
                        </a:p>
                      </a:txBody>
                      <a:tcPr anchor="ctr">
                        <a:lnL w="12700" cmpd="sng">
                          <a:solidFill>
                            <a:srgbClr val="FFFFFF"/>
                          </a:solidFill>
                        </a:lnL>
                        <a:lnR w="12700" cap="flat" cmpd="sng" algn="ctr">
                          <a:solidFill>
                            <a:srgbClr val="FFFFFF"/>
                          </a:solidFill>
                          <a:prstDash val="solid"/>
                          <a:round/>
                          <a:headEnd type="none" w="med" len="med"/>
                          <a:tailEnd type="none" w="med" len="med"/>
                        </a:lnR>
                        <a:lnT w="38100" cmpd="sng">
                          <a:solidFill>
                            <a:srgbClr val="FFFFFF"/>
                          </a:solidFill>
                        </a:lnT>
                        <a:lnB w="12700" cmpd="sng">
                          <a:solidFill>
                            <a:srgbClr val="FFFFFF"/>
                          </a:solidFill>
                        </a:lnB>
                        <a:lnTlToBr w="12700" cmpd="sng">
                          <a:noFill/>
                          <a:prstDash val="solid"/>
                        </a:lnTlToBr>
                        <a:lnBlToTr w="12700" cmpd="sng">
                          <a:noFill/>
                          <a:prstDash val="solid"/>
                        </a:lnBlToTr>
                        <a:blipFill>
                          <a:blip r:embed="rId3"/>
                          <a:stretch>
                            <a:fillRect l="-840" t="-85000" r="-1075630" b="-378333"/>
                          </a:stretch>
                        </a:blipFill>
                      </a:tcPr>
                    </a:tc>
                    <a:tc>
                      <a:txBody>
                        <a:bodyPr/>
                        <a:lstStyle/>
                        <a:p>
                          <a:pPr algn="ctr" fontAlgn="b"/>
                          <a:endParaRPr lang="en-GB" sz="800" b="0" i="0" u="none" strike="noStrike" dirty="0">
                            <a:solidFill>
                              <a:srgbClr val="000000"/>
                            </a:solidFill>
                            <a:effectLst/>
                            <a:latin typeface="+mj-lt"/>
                          </a:endParaRPr>
                        </a:p>
                      </a:txBody>
                      <a:tcPr marL="0" marR="0" marT="0" marB="0" anchor="ctr">
                        <a:lnL w="12700" cmpd="sng">
                          <a:solidFill>
                            <a:srgbClr val="FFFFFF"/>
                          </a:solidFill>
                        </a:lnL>
                        <a:lnR w="12700" cmpd="sng">
                          <a:solidFill>
                            <a:srgbClr val="FFFFFF"/>
                          </a:solidFill>
                        </a:lnR>
                        <a:lnT w="381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19.99</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4.48</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14.4</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7.34</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15.09</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26.4</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22.45</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7.82</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19.53</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16.4</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10.4</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33.27</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23.9</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8.7</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extLst>
                      <a:ext uri="{0D108BD9-81ED-4DB2-BD59-A6C34878D82A}">
                        <a16:rowId xmlns:a16="http://schemas.microsoft.com/office/drawing/2014/main" val="924966759"/>
                      </a:ext>
                    </a:extLst>
                  </a:tr>
                  <a:tr h="363772">
                    <a:tc>
                      <a:txBody>
                        <a:bodyPr/>
                        <a:lstStyle/>
                        <a:p>
                          <a:endParaRPr lang="en-US"/>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blipFill>
                          <a:blip r:embed="rId3"/>
                          <a:stretch>
                            <a:fillRect l="-840" t="-185000" r="-1075630" b="-278333"/>
                          </a:stretch>
                        </a:blipFill>
                      </a:tcPr>
                    </a:tc>
                    <a:tc>
                      <a:txBody>
                        <a:bodyPr/>
                        <a:lstStyle/>
                        <a:p>
                          <a:pPr algn="ctr" fontAlgn="b"/>
                          <a:endParaRPr lang="en-GB" sz="800" b="0" i="0" u="none" strike="noStrike">
                            <a:solidFill>
                              <a:srgbClr val="000000"/>
                            </a:solidFill>
                            <a:effectLst/>
                            <a:latin typeface="+mj-lt"/>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20.11</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20.33</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19.96</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20.1</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20.3</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19.8</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19.8</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20.6</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20.38</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21.23</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a:effectLst/>
                              <a:latin typeface="+mj-lt"/>
                            </a:rPr>
                            <a:t>19.1</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a:effectLst/>
                              <a:latin typeface="+mj-lt"/>
                            </a:rPr>
                            <a:t>19.75</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a:effectLst/>
                              <a:latin typeface="+mj-lt"/>
                            </a:rPr>
                            <a:t>19.8</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a:effectLst/>
                              <a:latin typeface="+mj-lt"/>
                            </a:rPr>
                            <a:t>20.27</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extLst>
                      <a:ext uri="{0D108BD9-81ED-4DB2-BD59-A6C34878D82A}">
                        <a16:rowId xmlns:a16="http://schemas.microsoft.com/office/drawing/2014/main" val="2503011755"/>
                      </a:ext>
                    </a:extLst>
                  </a:tr>
                  <a:tr h="396240">
                    <a:tc>
                      <a:txBody>
                        <a:bodyPr/>
                        <a:lstStyle/>
                        <a:p>
                          <a:endParaRPr lang="en-US"/>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blipFill>
                          <a:blip r:embed="rId3"/>
                          <a:stretch>
                            <a:fillRect l="-840" t="-263077" r="-1075630" b="-156923"/>
                          </a:stretch>
                        </a:blipFill>
                      </a:tcPr>
                    </a:tc>
                    <a:tc>
                      <a:txBody>
                        <a:bodyPr/>
                        <a:lstStyle/>
                        <a:p>
                          <a:pPr algn="ctr" fontAlgn="b"/>
                          <a:endParaRPr lang="en-GB" sz="800" b="0" i="0" u="none" strike="noStrike">
                            <a:solidFill>
                              <a:srgbClr val="000000"/>
                            </a:solidFill>
                            <a:effectLst/>
                            <a:latin typeface="+mj-lt"/>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1.56E+05</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1.46E+05</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1.34E+05</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1.55E+05</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1.69E+05</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1.52E+05</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1.59E+05</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1.71E+05</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1.75E+05</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1.98E+05</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1.11E+05</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1.40E+05</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1.68E+05</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1.74E+05</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40000"/>
                          </a:srgbClr>
                        </a:solidFill>
                      </a:tcPr>
                    </a:tc>
                    <a:extLst>
                      <a:ext uri="{0D108BD9-81ED-4DB2-BD59-A6C34878D82A}">
                        <a16:rowId xmlns:a16="http://schemas.microsoft.com/office/drawing/2014/main" val="2139545531"/>
                      </a:ext>
                    </a:extLst>
                  </a:tr>
                  <a:tr h="243840">
                    <a:tc>
                      <a:txBody>
                        <a:bodyPr/>
                        <a:lstStyle/>
                        <a:p>
                          <a:endParaRPr lang="en-US"/>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blipFill>
                          <a:blip r:embed="rId3"/>
                          <a:stretch>
                            <a:fillRect l="-840" t="-590000" r="-1075630" b="-155000"/>
                          </a:stretch>
                        </a:blipFill>
                      </a:tcPr>
                    </a:tc>
                    <a:tc>
                      <a:txBody>
                        <a:bodyPr/>
                        <a:lstStyle/>
                        <a:p>
                          <a:pPr algn="ctr" fontAlgn="b"/>
                          <a:r>
                            <a:rPr lang="en-GB" sz="800" u="none" strike="noStrike">
                              <a:effectLst/>
                              <a:latin typeface="+mj-lt"/>
                            </a:rPr>
                            <a:t>9.31</a:t>
                          </a:r>
                          <a:endParaRPr lang="en-GB" sz="800" b="0" i="0" u="none" strike="noStrike">
                            <a:solidFill>
                              <a:srgbClr val="000000"/>
                            </a:solidFill>
                            <a:effectLst/>
                            <a:latin typeface="+mj-lt"/>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9.31</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a:effectLst/>
                              <a:latin typeface="+mj-lt"/>
                            </a:rPr>
                            <a:t>9.31</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9.36</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a:effectLst/>
                              <a:latin typeface="+mj-lt"/>
                            </a:rPr>
                            <a:t>9.36</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a:effectLst/>
                              <a:latin typeface="+mj-lt"/>
                            </a:rPr>
                            <a:t>9.4</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a:effectLst/>
                              <a:latin typeface="+mj-lt"/>
                            </a:rPr>
                            <a:t>9.38</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a:effectLst/>
                              <a:latin typeface="+mj-lt"/>
                            </a:rPr>
                            <a:t>9.41</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9.37</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9.41</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9.38</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9.3579</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9.35</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9.3602</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dirty="0">
                              <a:effectLst/>
                              <a:latin typeface="+mj-lt"/>
                            </a:rPr>
                            <a:t>9.34</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800" u="none" strike="noStrike">
                              <a:effectLst/>
                              <a:latin typeface="+mj-lt"/>
                            </a:rPr>
                            <a:t>9.35</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tint val="20000"/>
                          </a:srgbClr>
                        </a:solidFill>
                      </a:tcPr>
                    </a:tc>
                    <a:extLst>
                      <a:ext uri="{0D108BD9-81ED-4DB2-BD59-A6C34878D82A}">
                        <a16:rowId xmlns:a16="http://schemas.microsoft.com/office/drawing/2014/main" val="2414574409"/>
                      </a:ext>
                    </a:extLst>
                  </a:tr>
                  <a:tr h="363772">
                    <a:tc>
                      <a:txBody>
                        <a:bodyPr/>
                        <a:lstStyle/>
                        <a:p>
                          <a:endParaRPr lang="en-US"/>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blipFill>
                          <a:blip r:embed="rId3"/>
                          <a:stretch>
                            <a:fillRect l="-840" t="-460000" r="-1075630" b="-3333"/>
                          </a:stretch>
                        </a:blipFill>
                      </a:tcPr>
                    </a:tc>
                    <a:tc>
                      <a:txBody>
                        <a:bodyPr/>
                        <a:lstStyle/>
                        <a:p>
                          <a:pPr algn="ctr" fontAlgn="b"/>
                          <a:r>
                            <a:rPr lang="en-GB" sz="800" u="none" strike="noStrike" dirty="0">
                              <a:effectLst/>
                              <a:latin typeface="+mj-lt"/>
                            </a:rPr>
                            <a:t>55.58</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51.73</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51.08</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49.31</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48.04</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47.75</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48.98</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46.99</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55.44</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50.86</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49.56</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49.33</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a:effectLst/>
                              <a:latin typeface="+mj-lt"/>
                            </a:rPr>
                            <a:t>48.57</a:t>
                          </a:r>
                          <a:endParaRPr lang="en-GB" sz="800" b="0" i="0" u="none" strike="noStrike">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51.54</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56.8</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800" u="none" strike="noStrike" dirty="0">
                              <a:effectLst/>
                              <a:latin typeface="+mj-lt"/>
                            </a:rPr>
                            <a:t>48.01</a:t>
                          </a:r>
                          <a:endParaRPr lang="en-GB" sz="800" b="0" i="0" u="none" strike="noStrike" dirty="0">
                            <a:solidFill>
                              <a:srgbClr val="000000"/>
                            </a:solidFill>
                            <a:effectLst/>
                            <a:latin typeface="+mj-lt"/>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extLst>
                      <a:ext uri="{0D108BD9-81ED-4DB2-BD59-A6C34878D82A}">
                        <a16:rowId xmlns:a16="http://schemas.microsoft.com/office/drawing/2014/main" val="2330058548"/>
                      </a:ext>
                    </a:extLst>
                  </a:tr>
                </a:tbl>
              </a:graphicData>
            </a:graphic>
          </p:graphicFrame>
        </mc:Fallback>
      </mc:AlternateContent>
    </p:spTree>
    <p:extLst>
      <p:ext uri="{BB962C8B-B14F-4D97-AF65-F5344CB8AC3E}">
        <p14:creationId xmlns:p14="http://schemas.microsoft.com/office/powerpoint/2010/main" val="32807053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29</a:t>
            </a:fld>
            <a:endParaRPr lang="en-US" noProof="0" dirty="0"/>
          </a:p>
        </p:txBody>
      </p:sp>
      <p:sp>
        <p:nvSpPr>
          <p:cNvPr id="6" name="Text Placeholder 5"/>
          <p:cNvSpPr>
            <a:spLocks noGrp="1"/>
          </p:cNvSpPr>
          <p:nvPr>
            <p:ph type="body" sz="quarter" idx="18"/>
          </p:nvPr>
        </p:nvSpPr>
        <p:spPr/>
        <p:txBody>
          <a:bodyPr/>
          <a:lstStyle/>
          <a:p>
            <a:endParaRPr lang="en-GB" dirty="0"/>
          </a:p>
        </p:txBody>
      </p:sp>
      <p:sp>
        <p:nvSpPr>
          <p:cNvPr id="7" name="Text Placeholder 6"/>
          <p:cNvSpPr>
            <a:spLocks noGrp="1"/>
          </p:cNvSpPr>
          <p:nvPr>
            <p:ph type="body" sz="quarter" idx="14"/>
          </p:nvPr>
        </p:nvSpPr>
        <p:spPr/>
        <p:txBody>
          <a:bodyPr/>
          <a:lstStyle/>
          <a:p>
            <a:endParaRPr lang="en-GB"/>
          </a:p>
        </p:txBody>
      </p:sp>
      <p:sp>
        <p:nvSpPr>
          <p:cNvPr id="8" name="Title 7"/>
          <p:cNvSpPr>
            <a:spLocks noGrp="1"/>
          </p:cNvSpPr>
          <p:nvPr>
            <p:ph type="title"/>
          </p:nvPr>
        </p:nvSpPr>
        <p:spPr/>
        <p:txBody>
          <a:bodyPr/>
          <a:lstStyle/>
          <a:p>
            <a:r>
              <a:rPr lang="en-US" dirty="0"/>
              <a:t>RF performance at 1.85 K</a:t>
            </a:r>
            <a:endParaRPr lang="en-GB" dirty="0"/>
          </a:p>
        </p:txBody>
      </p:sp>
      <p:sp>
        <p:nvSpPr>
          <p:cNvPr id="5" name="Text Placeholder 4"/>
          <p:cNvSpPr>
            <a:spLocks noGrp="1"/>
          </p:cNvSpPr>
          <p:nvPr>
            <p:ph type="body" sz="quarter" idx="11"/>
          </p:nvPr>
        </p:nvSpPr>
        <p:spPr/>
        <p:txBody>
          <a:bodyPr/>
          <a:lstStyle/>
          <a:p>
            <a:r>
              <a:rPr lang="en-US" dirty="0"/>
              <a:t>Superconducting parameters</a:t>
            </a:r>
            <a:endParaRPr lang="en-GB" dirty="0"/>
          </a:p>
        </p:txBody>
      </p:sp>
      <p:sp>
        <p:nvSpPr>
          <p:cNvPr id="12" name="TextBox 11"/>
          <p:cNvSpPr txBox="1"/>
          <p:nvPr/>
        </p:nvSpPr>
        <p:spPr>
          <a:xfrm>
            <a:off x="4545311" y="2190739"/>
            <a:ext cx="3943758" cy="1797928"/>
          </a:xfrm>
          <a:prstGeom prst="rect">
            <a:avLst/>
          </a:prstGeom>
          <a:noFill/>
        </p:spPr>
        <p:txBody>
          <a:bodyPr wrap="square" rtlCol="0">
            <a:spAutoFit/>
          </a:bodyPr>
          <a:lstStyle/>
          <a:p>
            <a:pPr algn="ctr">
              <a:lnSpc>
                <a:spcPts val="1900"/>
              </a:lnSpc>
            </a:pPr>
            <a:r>
              <a:rPr lang="en-US" sz="1200" i="1" dirty="0"/>
              <a:t>Remarks: </a:t>
            </a:r>
          </a:p>
          <a:p>
            <a:pPr marL="285750" indent="-285750" algn="just">
              <a:lnSpc>
                <a:spcPts val="1900"/>
              </a:lnSpc>
              <a:buFont typeface="Arial" panose="020B0604020202020204" pitchFamily="34" charset="0"/>
              <a:buChar char="•"/>
            </a:pPr>
            <a:r>
              <a:rPr lang="en-US" sz="1100" dirty="0"/>
              <a:t>Standard deviation of superconducting parameters is low: Reproducible coatings, process well under control. </a:t>
            </a:r>
          </a:p>
          <a:p>
            <a:pPr marL="285750" indent="-285750" algn="just">
              <a:lnSpc>
                <a:spcPts val="1900"/>
              </a:lnSpc>
              <a:buFont typeface="Arial" panose="020B0604020202020204" pitchFamily="34" charset="0"/>
              <a:buChar char="•"/>
            </a:pPr>
            <a:r>
              <a:rPr lang="en-US" sz="1100" dirty="0"/>
              <a:t>Residual resistance is more variable, which is expected as this parameter is influenced even by tiny defects.</a:t>
            </a:r>
          </a:p>
          <a:p>
            <a:pPr marL="285750" indent="-285750" algn="just">
              <a:lnSpc>
                <a:spcPts val="1900"/>
              </a:lnSpc>
              <a:buFont typeface="Arial" panose="020B0604020202020204" pitchFamily="34" charset="0"/>
              <a:buChar char="•"/>
            </a:pPr>
            <a:r>
              <a:rPr lang="en-US" sz="1100" dirty="0"/>
              <a:t>Correlation observed between Q slope and residual resistance.</a:t>
            </a:r>
          </a:p>
        </p:txBody>
      </p:sp>
      <mc:AlternateContent xmlns:mc="http://schemas.openxmlformats.org/markup-compatibility/2006" xmlns:a14="http://schemas.microsoft.com/office/drawing/2010/main">
        <mc:Choice Requires="a14">
          <p:graphicFrame>
            <p:nvGraphicFramePr>
              <p:cNvPr id="14" name="Table 4">
                <a:extLst>
                  <a:ext uri="{FF2B5EF4-FFF2-40B4-BE49-F238E27FC236}">
                    <a16:creationId xmlns:a16="http://schemas.microsoft.com/office/drawing/2014/main" id="{219F2F7F-09E9-4B58-813A-F045A1FA72FC}"/>
                  </a:ext>
                </a:extLst>
              </p:cNvPr>
              <p:cNvGraphicFramePr>
                <a:graphicFrameLocks noGrp="1"/>
              </p:cNvGraphicFramePr>
              <p:nvPr>
                <p:extLst>
                  <p:ext uri="{D42A27DB-BD31-4B8C-83A1-F6EECF244321}">
                    <p14:modId xmlns:p14="http://schemas.microsoft.com/office/powerpoint/2010/main" val="1053394327"/>
                  </p:ext>
                </p:extLst>
              </p:nvPr>
            </p:nvGraphicFramePr>
            <p:xfrm>
              <a:off x="744016" y="2086886"/>
              <a:ext cx="3019460" cy="2005634"/>
            </p:xfrm>
            <a:graphic>
              <a:graphicData uri="http://schemas.openxmlformats.org/drawingml/2006/table">
                <a:tbl>
                  <a:tblPr firstRow="1" bandRow="1"/>
                  <a:tblGrid>
                    <a:gridCol w="892278">
                      <a:extLst>
                        <a:ext uri="{9D8B030D-6E8A-4147-A177-3AD203B41FA5}">
                          <a16:colId xmlns:a16="http://schemas.microsoft.com/office/drawing/2014/main" val="2779033277"/>
                        </a:ext>
                      </a:extLst>
                    </a:gridCol>
                    <a:gridCol w="1029903">
                      <a:extLst>
                        <a:ext uri="{9D8B030D-6E8A-4147-A177-3AD203B41FA5}">
                          <a16:colId xmlns:a16="http://schemas.microsoft.com/office/drawing/2014/main" val="2872300237"/>
                        </a:ext>
                      </a:extLst>
                    </a:gridCol>
                    <a:gridCol w="1097279">
                      <a:extLst>
                        <a:ext uri="{9D8B030D-6E8A-4147-A177-3AD203B41FA5}">
                          <a16:colId xmlns:a16="http://schemas.microsoft.com/office/drawing/2014/main" val="879806297"/>
                        </a:ext>
                      </a:extLst>
                    </a:gridCol>
                  </a:tblGrid>
                  <a:tr h="306706">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endParaRPr lang="es-ES" sz="1000" dirty="0">
                            <a:latin typeface="+mj-lt"/>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FFFFFF"/>
                        </a:solidFill>
                      </a:tcPr>
                    </a:tc>
                    <a:tc>
                      <a:txBody>
                        <a:bodyPr/>
                        <a:lstStyle/>
                        <a:p>
                          <a:pPr algn="ctr" fontAlgn="b"/>
                          <a:r>
                            <a:rPr lang="en-GB" sz="1000" u="none" strike="noStrike" dirty="0">
                              <a:solidFill>
                                <a:schemeClr val="bg1"/>
                              </a:solidFill>
                              <a:effectLst/>
                            </a:rPr>
                            <a:t>Average</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solidFill>
                                <a:schemeClr val="bg1"/>
                              </a:solidFill>
                              <a:effectLst/>
                            </a:rPr>
                            <a:t>Standard deviation</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extLst>
                      <a:ext uri="{0D108BD9-81ED-4DB2-BD59-A6C34878D82A}">
                        <a16:rowId xmlns:a16="http://schemas.microsoft.com/office/drawing/2014/main" val="770056313"/>
                      </a:ext>
                    </a:extLst>
                  </a:tr>
                  <a:tr h="363772">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14:m>
                            <m:oMath xmlns:m="http://schemas.openxmlformats.org/officeDocument/2006/math">
                              <m:sSub>
                                <m:sSubPr>
                                  <m:ctrlPr>
                                    <a:rPr lang="es-ES" sz="1000" i="1" smtClean="0">
                                      <a:solidFill>
                                        <a:schemeClr val="bg1">
                                          <a:lumMod val="95000"/>
                                        </a:schemeClr>
                                      </a:solidFill>
                                      <a:latin typeface="Cambria Math" panose="02040503050406030204" pitchFamily="18" charset="0"/>
                                    </a:rPr>
                                  </m:ctrlPr>
                                </m:sSubPr>
                                <m:e>
                                  <m:r>
                                    <a:rPr lang="es-ES" sz="1000" i="1">
                                      <a:solidFill>
                                        <a:schemeClr val="bg1">
                                          <a:lumMod val="95000"/>
                                        </a:schemeClr>
                                      </a:solidFill>
                                      <a:latin typeface="Cambria Math" panose="02040503050406030204" pitchFamily="18" charset="0"/>
                                    </a:rPr>
                                    <m:t>𝑅</m:t>
                                  </m:r>
                                </m:e>
                                <m:sub>
                                  <m:r>
                                    <a:rPr lang="es-ES" sz="1000" b="0" i="1" smtClean="0">
                                      <a:solidFill>
                                        <a:schemeClr val="bg1">
                                          <a:lumMod val="95000"/>
                                        </a:schemeClr>
                                      </a:solidFill>
                                      <a:latin typeface="Cambria Math" panose="02040503050406030204" pitchFamily="18" charset="0"/>
                                    </a:rPr>
                                    <m:t>𝑟𝑒𝑠</m:t>
                                  </m:r>
                                </m:sub>
                              </m:sSub>
                            </m:oMath>
                          </a14:m>
                          <a:r>
                            <a:rPr lang="en-US" sz="1000" dirty="0">
                              <a:solidFill>
                                <a:schemeClr val="bg1">
                                  <a:lumMod val="95000"/>
                                </a:schemeClr>
                              </a:solidFill>
                              <a:latin typeface="+mj-lt"/>
                            </a:rPr>
                            <a:t> [n</a:t>
                          </a:r>
                          <a14:m>
                            <m:oMath xmlns:m="http://schemas.openxmlformats.org/officeDocument/2006/math">
                              <m:r>
                                <m:rPr>
                                  <m:sty m:val="p"/>
                                </m:rPr>
                                <a:rPr lang="el-GR" sz="1000" i="1" dirty="0" smtClean="0">
                                  <a:solidFill>
                                    <a:schemeClr val="bg1">
                                      <a:lumMod val="95000"/>
                                    </a:schemeClr>
                                  </a:solidFill>
                                  <a:latin typeface="Cambria Math" panose="02040503050406030204" pitchFamily="18" charset="0"/>
                                  <a:ea typeface="Cambria Math" panose="02040503050406030204" pitchFamily="18" charset="0"/>
                                </a:rPr>
                                <m:t>Ω</m:t>
                              </m:r>
                            </m:oMath>
                          </a14:m>
                          <a:r>
                            <a:rPr lang="en-US" sz="1000" dirty="0">
                              <a:solidFill>
                                <a:schemeClr val="bg1">
                                  <a:lumMod val="95000"/>
                                </a:schemeClr>
                              </a:solidFill>
                              <a:latin typeface="+mj-lt"/>
                            </a:rPr>
                            <a:t>]</a:t>
                          </a:r>
                          <a:endParaRPr lang="es-ES" sz="1000" dirty="0">
                            <a:solidFill>
                              <a:schemeClr val="bg1">
                                <a:lumMod val="95000"/>
                              </a:schemeClr>
                            </a:solidFill>
                            <a:latin typeface="+mj-lt"/>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effectLst/>
                            </a:rPr>
                            <a:t>16.44</a:t>
                          </a:r>
                          <a:endParaRPr lang="en-GB" sz="1000" b="1" i="0" u="none" strike="noStrike" dirty="0">
                            <a:solidFill>
                              <a:srgbClr val="000000"/>
                            </a:solidFill>
                            <a:effectLst/>
                            <a:latin typeface="Calibri" panose="020F0502020204030204" pitchFamily="34" charset="0"/>
                          </a:endParaRPr>
                        </a:p>
                      </a:txBody>
                      <a:tcPr marL="0" marR="0" marT="0" marB="0" anchor="ctr">
                        <a:lnL w="12700" cmpd="sng">
                          <a:solidFill>
                            <a:srgbClr val="FFFFFF"/>
                          </a:solidFill>
                        </a:lnL>
                        <a:lnR w="12700" cmpd="sng">
                          <a:solidFill>
                            <a:srgbClr val="FFFFFF"/>
                          </a:solidFill>
                        </a:lnR>
                        <a:lnT w="381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1000" u="none" strike="noStrike" dirty="0">
                              <a:effectLst/>
                            </a:rPr>
                            <a:t>8.01</a:t>
                          </a:r>
                          <a:endParaRPr lang="en-GB" sz="1000" b="1" i="0" u="none" strike="noStrike" dirty="0">
                            <a:solidFill>
                              <a:srgbClr val="000000"/>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extLst>
                      <a:ext uri="{0D108BD9-81ED-4DB2-BD59-A6C34878D82A}">
                        <a16:rowId xmlns:a16="http://schemas.microsoft.com/office/drawing/2014/main" val="924966759"/>
                      </a:ext>
                    </a:extLst>
                  </a:tr>
                  <a:tr h="363772">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s-ES" sz="1000" i="1" smtClean="0">
                                  <a:solidFill>
                                    <a:schemeClr val="bg1">
                                      <a:lumMod val="95000"/>
                                    </a:schemeClr>
                                  </a:solidFill>
                                  <a:latin typeface="Cambria Math" panose="02040503050406030204" pitchFamily="18" charset="0"/>
                                  <a:ea typeface="Cambria Math" panose="02040503050406030204" pitchFamily="18" charset="0"/>
                                </a:rPr>
                                <m:t>∆</m:t>
                              </m:r>
                            </m:oMath>
                          </a14:m>
                          <a:r>
                            <a:rPr lang="es-ES" sz="1000" kern="1200" dirty="0">
                              <a:solidFill>
                                <a:schemeClr val="bg1">
                                  <a:lumMod val="95000"/>
                                </a:schemeClr>
                              </a:solidFill>
                              <a:latin typeface="Arial"/>
                              <a:ea typeface="+mn-ea"/>
                              <a:cs typeface="+mn-cs"/>
                            </a:rPr>
                            <a:t>/</a:t>
                          </a:r>
                          <a14:m>
                            <m:oMath xmlns:m="http://schemas.openxmlformats.org/officeDocument/2006/math">
                              <m:sSub>
                                <m:sSubPr>
                                  <m:ctrlPr>
                                    <a:rPr lang="es-ES" sz="1000" i="1" smtClean="0">
                                      <a:solidFill>
                                        <a:schemeClr val="bg1">
                                          <a:lumMod val="95000"/>
                                        </a:schemeClr>
                                      </a:solidFill>
                                      <a:latin typeface="Cambria Math" panose="02040503050406030204" pitchFamily="18" charset="0"/>
                                    </a:rPr>
                                  </m:ctrlPr>
                                </m:sSubPr>
                                <m:e>
                                  <m:r>
                                    <a:rPr lang="es-ES" sz="1000" b="0" i="1" smtClean="0">
                                      <a:solidFill>
                                        <a:schemeClr val="bg1">
                                          <a:lumMod val="95000"/>
                                        </a:schemeClr>
                                      </a:solidFill>
                                      <a:latin typeface="Cambria Math" panose="02040503050406030204" pitchFamily="18" charset="0"/>
                                    </a:rPr>
                                    <m:t>𝑘</m:t>
                                  </m:r>
                                </m:e>
                                <m:sub>
                                  <m:r>
                                    <a:rPr lang="es-ES" sz="1000" b="0" i="1" smtClean="0">
                                      <a:solidFill>
                                        <a:schemeClr val="bg1">
                                          <a:lumMod val="95000"/>
                                        </a:schemeClr>
                                      </a:solidFill>
                                      <a:latin typeface="Cambria Math" panose="02040503050406030204" pitchFamily="18" charset="0"/>
                                    </a:rPr>
                                    <m:t>𝐵</m:t>
                                  </m:r>
                                </m:sub>
                              </m:sSub>
                            </m:oMath>
                          </a14:m>
                          <a:r>
                            <a:rPr lang="es-ES" sz="1000" kern="1200" dirty="0">
                              <a:solidFill>
                                <a:schemeClr val="bg1">
                                  <a:lumMod val="95000"/>
                                </a:schemeClr>
                              </a:solidFill>
                              <a:latin typeface="Arial"/>
                              <a:ea typeface="+mn-ea"/>
                              <a:cs typeface="+mn-cs"/>
                            </a:rPr>
                            <a:t> </a:t>
                          </a:r>
                          <a:r>
                            <a:rPr lang="en-US" sz="1000" kern="1200" dirty="0">
                              <a:solidFill>
                                <a:schemeClr val="bg1">
                                  <a:lumMod val="95000"/>
                                </a:schemeClr>
                              </a:solidFill>
                              <a:latin typeface="Arial"/>
                              <a:ea typeface="+mn-ea"/>
                              <a:cs typeface="+mn-cs"/>
                            </a:rPr>
                            <a:t>[K]</a:t>
                          </a:r>
                          <a:endParaRPr lang="es-ES" sz="1000" kern="1200" dirty="0">
                            <a:solidFill>
                              <a:schemeClr val="bg1">
                                <a:lumMod val="95000"/>
                              </a:schemeClr>
                            </a:solidFill>
                            <a:latin typeface="Arial"/>
                            <a:ea typeface="+mn-ea"/>
                            <a:cs typeface="+mn-cs"/>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a:effectLst/>
                            </a:rPr>
                            <a:t>20.11</a:t>
                          </a:r>
                          <a:endParaRPr lang="en-GB" sz="1000" b="1" i="0" u="none" strike="noStrike">
                            <a:solidFill>
                              <a:srgbClr val="000000"/>
                            </a:solidFill>
                            <a:effectLst/>
                            <a:latin typeface="Calibri" panose="020F0502020204030204" pitchFamily="34" charset="0"/>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1000" u="none" strike="noStrike" dirty="0">
                              <a:effectLst/>
                            </a:rPr>
                            <a:t>0.47</a:t>
                          </a:r>
                          <a:endParaRPr lang="en-GB" sz="1000" b="1" i="0" u="none" strike="noStrike" dirty="0">
                            <a:solidFill>
                              <a:srgbClr val="000000"/>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20000"/>
                          </a:srgbClr>
                        </a:solidFill>
                      </a:tcPr>
                    </a:tc>
                    <a:extLst>
                      <a:ext uri="{0D108BD9-81ED-4DB2-BD59-A6C34878D82A}">
                        <a16:rowId xmlns:a16="http://schemas.microsoft.com/office/drawing/2014/main" val="2503011755"/>
                      </a:ext>
                    </a:extLst>
                  </a:tr>
                  <a:tr h="363772">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s-ES" sz="1000" i="1" smtClean="0">
                                      <a:solidFill>
                                        <a:schemeClr val="bg1">
                                          <a:lumMod val="95000"/>
                                        </a:schemeClr>
                                      </a:solidFill>
                                      <a:latin typeface="Cambria Math" panose="02040503050406030204" pitchFamily="18" charset="0"/>
                                    </a:rPr>
                                  </m:ctrlPr>
                                </m:sSubPr>
                                <m:e>
                                  <m:r>
                                    <a:rPr lang="es-ES" sz="1000" b="0" i="1" smtClean="0">
                                      <a:solidFill>
                                        <a:schemeClr val="bg1">
                                          <a:lumMod val="95000"/>
                                        </a:schemeClr>
                                      </a:solidFill>
                                      <a:latin typeface="Cambria Math" panose="02040503050406030204" pitchFamily="18" charset="0"/>
                                    </a:rPr>
                                    <m:t>𝐴</m:t>
                                  </m:r>
                                </m:e>
                                <m:sub>
                                  <m:r>
                                    <a:rPr lang="es-ES" sz="1000" b="0" i="1" smtClean="0">
                                      <a:solidFill>
                                        <a:schemeClr val="bg1">
                                          <a:lumMod val="95000"/>
                                        </a:schemeClr>
                                      </a:solidFill>
                                      <a:latin typeface="Cambria Math" panose="02040503050406030204" pitchFamily="18" charset="0"/>
                                    </a:rPr>
                                    <m:t>𝐵𝐶𝑆</m:t>
                                  </m:r>
                                </m:sub>
                              </m:sSub>
                            </m:oMath>
                          </a14:m>
                          <a:r>
                            <a:rPr lang="es-ES" sz="1000" kern="1200" dirty="0">
                              <a:solidFill>
                                <a:schemeClr val="bg1">
                                  <a:lumMod val="95000"/>
                                </a:schemeClr>
                              </a:solidFill>
                              <a:latin typeface="Arial"/>
                              <a:ea typeface="+mn-ea"/>
                              <a:cs typeface="+mn-cs"/>
                            </a:rPr>
                            <a:t> </a:t>
                          </a:r>
                          <a:r>
                            <a:rPr lang="en-US" sz="1000" kern="1200" dirty="0">
                              <a:solidFill>
                                <a:schemeClr val="bg1">
                                  <a:lumMod val="95000"/>
                                </a:schemeClr>
                              </a:solidFill>
                              <a:latin typeface="Arial"/>
                              <a:ea typeface="+mn-ea"/>
                              <a:cs typeface="+mn-cs"/>
                            </a:rPr>
                            <a:t>[n</a:t>
                          </a:r>
                          <a14:m>
                            <m:oMath xmlns:m="http://schemas.openxmlformats.org/officeDocument/2006/math">
                              <m:r>
                                <m:rPr>
                                  <m:sty m:val="p"/>
                                </m:rPr>
                                <a:rPr lang="el-GR" sz="1000" i="1" dirty="0" smtClean="0">
                                  <a:solidFill>
                                    <a:schemeClr val="bg1">
                                      <a:lumMod val="95000"/>
                                    </a:schemeClr>
                                  </a:solidFill>
                                  <a:latin typeface="Cambria Math" panose="02040503050406030204" pitchFamily="18" charset="0"/>
                                  <a:ea typeface="Cambria Math" panose="02040503050406030204" pitchFamily="18" charset="0"/>
                                </a:rPr>
                                <m:t>Ω</m:t>
                              </m:r>
                            </m:oMath>
                          </a14:m>
                          <a:r>
                            <a:rPr lang="en-US" sz="1000" kern="1200" dirty="0">
                              <a:solidFill>
                                <a:schemeClr val="bg1">
                                  <a:lumMod val="95000"/>
                                </a:schemeClr>
                              </a:solidFill>
                              <a:latin typeface="Arial"/>
                              <a:ea typeface="+mn-ea"/>
                              <a:cs typeface="+mn-cs"/>
                            </a:rPr>
                            <a:t>·K]</a:t>
                          </a:r>
                          <a:endParaRPr lang="es-ES" sz="1000" kern="1200" dirty="0">
                            <a:solidFill>
                              <a:schemeClr val="bg1">
                                <a:lumMod val="95000"/>
                              </a:schemeClr>
                            </a:solidFill>
                            <a:latin typeface="Arial"/>
                            <a:ea typeface="+mn-ea"/>
                            <a:cs typeface="+mn-cs"/>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effectLst/>
                            </a:rPr>
                            <a:t>1.58E5</a:t>
                          </a:r>
                          <a:endParaRPr lang="en-GB" sz="1000" b="1" i="0" u="none" strike="noStrike" dirty="0">
                            <a:solidFill>
                              <a:srgbClr val="000000"/>
                            </a:solidFill>
                            <a:effectLst/>
                            <a:latin typeface="Calibri" panose="020F0502020204030204" pitchFamily="34" charset="0"/>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1000" u="none" strike="noStrike" dirty="0">
                              <a:effectLst/>
                            </a:rPr>
                            <a:t>2.04E4</a:t>
                          </a:r>
                          <a:endParaRPr lang="en-GB" sz="1000" b="1" i="0" u="none" strike="noStrike" dirty="0">
                            <a:solidFill>
                              <a:srgbClr val="000000"/>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40000"/>
                          </a:srgbClr>
                        </a:solidFill>
                      </a:tcPr>
                    </a:tc>
                    <a:extLst>
                      <a:ext uri="{0D108BD9-81ED-4DB2-BD59-A6C34878D82A}">
                        <a16:rowId xmlns:a16="http://schemas.microsoft.com/office/drawing/2014/main" val="2139545531"/>
                      </a:ext>
                    </a:extLst>
                  </a:tr>
                  <a:tr h="24150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s-ES" sz="1000" i="1" smtClean="0">
                                      <a:solidFill>
                                        <a:schemeClr val="bg1">
                                          <a:lumMod val="95000"/>
                                        </a:schemeClr>
                                      </a:solidFill>
                                      <a:latin typeface="Cambria Math" panose="02040503050406030204" pitchFamily="18" charset="0"/>
                                    </a:rPr>
                                  </m:ctrlPr>
                                </m:sSubPr>
                                <m:e>
                                  <m:r>
                                    <a:rPr lang="es-ES" sz="1000" b="0" i="1" smtClean="0">
                                      <a:solidFill>
                                        <a:schemeClr val="bg1">
                                          <a:lumMod val="95000"/>
                                        </a:schemeClr>
                                      </a:solidFill>
                                      <a:latin typeface="Cambria Math" panose="02040503050406030204" pitchFamily="18" charset="0"/>
                                    </a:rPr>
                                    <m:t>𝑇</m:t>
                                  </m:r>
                                </m:e>
                                <m:sub>
                                  <m:r>
                                    <a:rPr lang="es-ES" sz="1000" b="0" i="1" smtClean="0">
                                      <a:solidFill>
                                        <a:schemeClr val="bg1">
                                          <a:lumMod val="95000"/>
                                        </a:schemeClr>
                                      </a:solidFill>
                                      <a:latin typeface="Cambria Math" panose="02040503050406030204" pitchFamily="18" charset="0"/>
                                    </a:rPr>
                                    <m:t>𝑐</m:t>
                                  </m:r>
                                </m:sub>
                              </m:sSub>
                            </m:oMath>
                          </a14:m>
                          <a:r>
                            <a:rPr lang="en-US" sz="1000" kern="1200" dirty="0">
                              <a:solidFill>
                                <a:schemeClr val="bg1">
                                  <a:lumMod val="95000"/>
                                </a:schemeClr>
                              </a:solidFill>
                              <a:latin typeface="Arial"/>
                              <a:ea typeface="+mn-ea"/>
                              <a:cs typeface="+mn-cs"/>
                            </a:rPr>
                            <a:t> [K]</a:t>
                          </a:r>
                          <a:endParaRPr lang="es-ES" sz="1000" kern="1200" dirty="0">
                            <a:solidFill>
                              <a:schemeClr val="dk1"/>
                            </a:solidFill>
                            <a:latin typeface="Arial"/>
                            <a:ea typeface="+mn-ea"/>
                            <a:cs typeface="+mn-cs"/>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a:effectLst/>
                            </a:rPr>
                            <a:t>9.36</a:t>
                          </a:r>
                          <a:endParaRPr lang="en-GB" sz="1000" b="1" i="0" u="none" strike="noStrike">
                            <a:solidFill>
                              <a:srgbClr val="000000"/>
                            </a:solidFill>
                            <a:effectLst/>
                            <a:latin typeface="Calibri" panose="020F0502020204030204" pitchFamily="34" charset="0"/>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1000" u="none" strike="noStrike" dirty="0">
                              <a:effectLst/>
                            </a:rPr>
                            <a:t>0.03</a:t>
                          </a:r>
                          <a:endParaRPr lang="en-GB" sz="1000" b="1" i="0" u="none" strike="noStrike" dirty="0">
                            <a:solidFill>
                              <a:srgbClr val="000000"/>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20000"/>
                          </a:srgbClr>
                        </a:solidFill>
                      </a:tcPr>
                    </a:tc>
                    <a:extLst>
                      <a:ext uri="{0D108BD9-81ED-4DB2-BD59-A6C34878D82A}">
                        <a16:rowId xmlns:a16="http://schemas.microsoft.com/office/drawing/2014/main" val="2414574409"/>
                      </a:ext>
                    </a:extLst>
                  </a:tr>
                  <a:tr h="363772">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s-ES" sz="1000" i="1" smtClean="0">
                                      <a:solidFill>
                                        <a:schemeClr val="bg1">
                                          <a:lumMod val="95000"/>
                                        </a:schemeClr>
                                      </a:solidFill>
                                      <a:latin typeface="Cambria Math" panose="02040503050406030204" pitchFamily="18" charset="0"/>
                                    </a:rPr>
                                  </m:ctrlPr>
                                </m:sSubPr>
                                <m:e>
                                  <m:r>
                                    <a:rPr lang="es-ES" sz="1000" i="1">
                                      <a:solidFill>
                                        <a:schemeClr val="bg1">
                                          <a:lumMod val="95000"/>
                                        </a:schemeClr>
                                      </a:solidFill>
                                      <a:latin typeface="Cambria Math" panose="02040503050406030204" pitchFamily="18" charset="0"/>
                                      <a:ea typeface="Cambria Math" panose="02040503050406030204" pitchFamily="18" charset="0"/>
                                    </a:rPr>
                                    <m:t>𝜆</m:t>
                                  </m:r>
                                </m:e>
                                <m:sub>
                                  <m:r>
                                    <a:rPr lang="es-ES" sz="1000" b="0" i="1" smtClean="0">
                                      <a:solidFill>
                                        <a:schemeClr val="bg1">
                                          <a:lumMod val="95000"/>
                                        </a:schemeClr>
                                      </a:solidFill>
                                      <a:latin typeface="Cambria Math" panose="02040503050406030204" pitchFamily="18" charset="0"/>
                                    </a:rPr>
                                    <m:t>𝐿</m:t>
                                  </m:r>
                                </m:sub>
                              </m:sSub>
                            </m:oMath>
                          </a14:m>
                          <a:r>
                            <a:rPr lang="es-ES" sz="1000" kern="1200" dirty="0">
                              <a:solidFill>
                                <a:schemeClr val="dk1"/>
                              </a:solidFill>
                              <a:latin typeface="Arial"/>
                              <a:ea typeface="+mn-ea"/>
                              <a:cs typeface="+mn-cs"/>
                            </a:rPr>
                            <a:t> </a:t>
                          </a:r>
                          <a:r>
                            <a:rPr lang="en-US" sz="1000" kern="1200" dirty="0">
                              <a:solidFill>
                                <a:schemeClr val="bg1">
                                  <a:lumMod val="95000"/>
                                </a:schemeClr>
                              </a:solidFill>
                              <a:latin typeface="Arial"/>
                              <a:ea typeface="+mn-ea"/>
                              <a:cs typeface="+mn-cs"/>
                            </a:rPr>
                            <a:t>[nm]</a:t>
                          </a:r>
                          <a:endParaRPr lang="es-ES" sz="1000" kern="1200" dirty="0">
                            <a:solidFill>
                              <a:schemeClr val="dk1"/>
                            </a:solidFill>
                            <a:latin typeface="Arial"/>
                            <a:ea typeface="+mn-ea"/>
                            <a:cs typeface="+mn-cs"/>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a:effectLst/>
                            </a:rPr>
                            <a:t>50.60</a:t>
                          </a:r>
                          <a:endParaRPr lang="en-GB" sz="1000" b="1" i="0" u="none" strike="noStrike" dirty="0">
                            <a:solidFill>
                              <a:srgbClr val="000000"/>
                            </a:solidFill>
                            <a:effectLst/>
                            <a:latin typeface="Calibri" panose="020F0502020204030204" pitchFamily="34" charset="0"/>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1000" u="none" strike="noStrike" dirty="0">
                              <a:effectLst/>
                            </a:rPr>
                            <a:t>2.90</a:t>
                          </a:r>
                          <a:endParaRPr lang="en-GB" sz="1000" b="1" i="0" u="none" strike="noStrike" dirty="0">
                            <a:solidFill>
                              <a:srgbClr val="000000"/>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40000"/>
                          </a:srgbClr>
                        </a:solidFill>
                      </a:tcPr>
                    </a:tc>
                    <a:extLst>
                      <a:ext uri="{0D108BD9-81ED-4DB2-BD59-A6C34878D82A}">
                        <a16:rowId xmlns:a16="http://schemas.microsoft.com/office/drawing/2014/main" val="2330058548"/>
                      </a:ext>
                    </a:extLst>
                  </a:tr>
                </a:tbl>
              </a:graphicData>
            </a:graphic>
          </p:graphicFrame>
        </mc:Choice>
        <mc:Fallback xmlns="">
          <p:graphicFrame>
            <p:nvGraphicFramePr>
              <p:cNvPr id="14" name="Table 4">
                <a:extLst>
                  <a:ext uri="{FF2B5EF4-FFF2-40B4-BE49-F238E27FC236}">
                    <a16:creationId xmlns:a16="http://schemas.microsoft.com/office/drawing/2014/main" id="{219F2F7F-09E9-4B58-813A-F045A1FA72FC}"/>
                  </a:ext>
                </a:extLst>
              </p:cNvPr>
              <p:cNvGraphicFramePr>
                <a:graphicFrameLocks noGrp="1"/>
              </p:cNvGraphicFramePr>
              <p:nvPr>
                <p:extLst>
                  <p:ext uri="{D42A27DB-BD31-4B8C-83A1-F6EECF244321}">
                    <p14:modId xmlns:p14="http://schemas.microsoft.com/office/powerpoint/2010/main" val="1053394327"/>
                  </p:ext>
                </p:extLst>
              </p:nvPr>
            </p:nvGraphicFramePr>
            <p:xfrm>
              <a:off x="744016" y="2086886"/>
              <a:ext cx="3019460" cy="2005634"/>
            </p:xfrm>
            <a:graphic>
              <a:graphicData uri="http://schemas.openxmlformats.org/drawingml/2006/table">
                <a:tbl>
                  <a:tblPr firstRow="1" bandRow="1"/>
                  <a:tblGrid>
                    <a:gridCol w="892278">
                      <a:extLst>
                        <a:ext uri="{9D8B030D-6E8A-4147-A177-3AD203B41FA5}">
                          <a16:colId xmlns:a16="http://schemas.microsoft.com/office/drawing/2014/main" val="2779033277"/>
                        </a:ext>
                      </a:extLst>
                    </a:gridCol>
                    <a:gridCol w="1029903">
                      <a:extLst>
                        <a:ext uri="{9D8B030D-6E8A-4147-A177-3AD203B41FA5}">
                          <a16:colId xmlns:a16="http://schemas.microsoft.com/office/drawing/2014/main" val="2872300237"/>
                        </a:ext>
                      </a:extLst>
                    </a:gridCol>
                    <a:gridCol w="1097279">
                      <a:extLst>
                        <a:ext uri="{9D8B030D-6E8A-4147-A177-3AD203B41FA5}">
                          <a16:colId xmlns:a16="http://schemas.microsoft.com/office/drawing/2014/main" val="879806297"/>
                        </a:ext>
                      </a:extLst>
                    </a:gridCol>
                  </a:tblGrid>
                  <a:tr h="306706">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endParaRPr lang="es-ES" sz="1000" dirty="0">
                            <a:latin typeface="+mj-lt"/>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FFFFFF"/>
                        </a:solidFill>
                      </a:tcPr>
                    </a:tc>
                    <a:tc>
                      <a:txBody>
                        <a:bodyPr/>
                        <a:lstStyle/>
                        <a:p>
                          <a:pPr algn="ctr" fontAlgn="b"/>
                          <a:r>
                            <a:rPr lang="en-GB" sz="1000" u="none" strike="noStrike" dirty="0" smtClean="0">
                              <a:solidFill>
                                <a:schemeClr val="bg1"/>
                              </a:solidFill>
                              <a:effectLst/>
                            </a:rPr>
                            <a:t>Average</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tc>
                      <a:txBody>
                        <a:bodyPr/>
                        <a:lstStyle/>
                        <a:p>
                          <a:pPr algn="ctr" fontAlgn="b"/>
                          <a:r>
                            <a:rPr lang="en-GB" sz="1000" u="none" strike="noStrike" dirty="0" smtClean="0">
                              <a:solidFill>
                                <a:schemeClr val="bg1"/>
                              </a:solidFill>
                              <a:effectLst/>
                            </a:rPr>
                            <a:t>Standard deviation</a:t>
                          </a:r>
                          <a:endParaRPr lang="en-GB" sz="1000" b="0" i="0" u="none" strike="noStrike" dirty="0">
                            <a:solidFill>
                              <a:schemeClr val="bg1"/>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8F">
                            <a:lumMod val="75000"/>
                          </a:srgbClr>
                        </a:solidFill>
                      </a:tcPr>
                    </a:tc>
                    <a:extLst>
                      <a:ext uri="{0D108BD9-81ED-4DB2-BD59-A6C34878D82A}">
                        <a16:rowId xmlns:a16="http://schemas.microsoft.com/office/drawing/2014/main" val="770056313"/>
                      </a:ext>
                    </a:extLst>
                  </a:tr>
                  <a:tr h="363772">
                    <a:tc>
                      <a:txBody>
                        <a:bodyPr/>
                        <a:lstStyle/>
                        <a:p>
                          <a:endParaRPr lang="en-US"/>
                        </a:p>
                      </a:txBody>
                      <a:tcPr anchor="ctr">
                        <a:lnL w="12700" cmpd="sng">
                          <a:solidFill>
                            <a:srgbClr val="FFFFFF"/>
                          </a:solidFill>
                        </a:lnL>
                        <a:lnR w="12700" cap="flat" cmpd="sng" algn="ctr">
                          <a:solidFill>
                            <a:srgbClr val="FFFFFF"/>
                          </a:solidFill>
                          <a:prstDash val="solid"/>
                          <a:round/>
                          <a:headEnd type="none" w="med" len="med"/>
                          <a:tailEnd type="none" w="med" len="med"/>
                        </a:lnR>
                        <a:lnT w="38100" cmpd="sng">
                          <a:solidFill>
                            <a:srgbClr val="FFFFFF"/>
                          </a:solidFill>
                        </a:lnT>
                        <a:lnB w="12700" cmpd="sng">
                          <a:solidFill>
                            <a:srgbClr val="FFFFFF"/>
                          </a:solidFill>
                        </a:lnB>
                        <a:lnTlToBr w="12700" cmpd="sng">
                          <a:noFill/>
                          <a:prstDash val="solid"/>
                        </a:lnTlToBr>
                        <a:lnBlToTr w="12700" cmpd="sng">
                          <a:noFill/>
                          <a:prstDash val="solid"/>
                        </a:lnBlToTr>
                        <a:blipFill>
                          <a:blip r:embed="rId3"/>
                          <a:stretch>
                            <a:fillRect l="-680" t="-85000" r="-240136" b="-370000"/>
                          </a:stretch>
                        </a:blipFill>
                      </a:tcPr>
                    </a:tc>
                    <a:tc>
                      <a:txBody>
                        <a:bodyPr/>
                        <a:lstStyle/>
                        <a:p>
                          <a:pPr algn="ctr" fontAlgn="b"/>
                          <a:r>
                            <a:rPr lang="en-GB" sz="1000" u="none" strike="noStrike" dirty="0">
                              <a:effectLst/>
                            </a:rPr>
                            <a:t>16.44</a:t>
                          </a:r>
                          <a:endParaRPr lang="en-GB" sz="1000" b="1" i="0" u="none" strike="noStrike" dirty="0">
                            <a:solidFill>
                              <a:srgbClr val="000000"/>
                            </a:solidFill>
                            <a:effectLst/>
                            <a:latin typeface="Calibri" panose="020F0502020204030204" pitchFamily="34" charset="0"/>
                          </a:endParaRPr>
                        </a:p>
                      </a:txBody>
                      <a:tcPr marL="0" marR="0" marT="0" marB="0" anchor="ctr">
                        <a:lnL w="12700" cmpd="sng">
                          <a:solidFill>
                            <a:srgbClr val="FFFFFF"/>
                          </a:solidFill>
                        </a:lnL>
                        <a:lnR w="12700" cmpd="sng">
                          <a:solidFill>
                            <a:srgbClr val="FFFFFF"/>
                          </a:solidFill>
                        </a:lnR>
                        <a:lnT w="381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1000" u="none" strike="noStrike" dirty="0">
                              <a:effectLst/>
                            </a:rPr>
                            <a:t>8.01</a:t>
                          </a:r>
                          <a:endParaRPr lang="en-GB" sz="1000" b="1" i="0" u="none" strike="noStrike" dirty="0">
                            <a:solidFill>
                              <a:srgbClr val="000000"/>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8F">
                            <a:tint val="40000"/>
                          </a:srgbClr>
                        </a:solidFill>
                      </a:tcPr>
                    </a:tc>
                    <a:extLst>
                      <a:ext uri="{0D108BD9-81ED-4DB2-BD59-A6C34878D82A}">
                        <a16:rowId xmlns:a16="http://schemas.microsoft.com/office/drawing/2014/main" val="924966759"/>
                      </a:ext>
                    </a:extLst>
                  </a:tr>
                  <a:tr h="363772">
                    <a:tc>
                      <a:txBody>
                        <a:bodyPr/>
                        <a:lstStyle/>
                        <a:p>
                          <a:endParaRPr lang="en-US"/>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blipFill>
                          <a:blip r:embed="rId3"/>
                          <a:stretch>
                            <a:fillRect l="-680" t="-185000" r="-240136" b="-270000"/>
                          </a:stretch>
                        </a:blipFill>
                      </a:tcPr>
                    </a:tc>
                    <a:tc>
                      <a:txBody>
                        <a:bodyPr/>
                        <a:lstStyle/>
                        <a:p>
                          <a:pPr algn="ctr" fontAlgn="b"/>
                          <a:r>
                            <a:rPr lang="en-GB" sz="1000" u="none" strike="noStrike">
                              <a:effectLst/>
                            </a:rPr>
                            <a:t>20.11</a:t>
                          </a:r>
                          <a:endParaRPr lang="en-GB" sz="1000" b="1" i="0" u="none" strike="noStrike">
                            <a:solidFill>
                              <a:srgbClr val="000000"/>
                            </a:solidFill>
                            <a:effectLst/>
                            <a:latin typeface="Calibri" panose="020F0502020204030204" pitchFamily="34" charset="0"/>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1000" u="none" strike="noStrike" dirty="0">
                              <a:effectLst/>
                            </a:rPr>
                            <a:t>0.47</a:t>
                          </a:r>
                          <a:endParaRPr lang="en-GB" sz="1000" b="1" i="0" u="none" strike="noStrike" dirty="0">
                            <a:solidFill>
                              <a:srgbClr val="000000"/>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20000"/>
                          </a:srgbClr>
                        </a:solidFill>
                      </a:tcPr>
                    </a:tc>
                    <a:extLst>
                      <a:ext uri="{0D108BD9-81ED-4DB2-BD59-A6C34878D82A}">
                        <a16:rowId xmlns:a16="http://schemas.microsoft.com/office/drawing/2014/main" val="2503011755"/>
                      </a:ext>
                    </a:extLst>
                  </a:tr>
                  <a:tr h="363772">
                    <a:tc>
                      <a:txBody>
                        <a:bodyPr/>
                        <a:lstStyle/>
                        <a:p>
                          <a:endParaRPr lang="en-US"/>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blipFill>
                          <a:blip r:embed="rId3"/>
                          <a:stretch>
                            <a:fillRect l="-680" t="-285000" r="-240136" b="-170000"/>
                          </a:stretch>
                        </a:blipFill>
                      </a:tcPr>
                    </a:tc>
                    <a:tc>
                      <a:txBody>
                        <a:bodyPr/>
                        <a:lstStyle/>
                        <a:p>
                          <a:pPr algn="ctr" fontAlgn="b"/>
                          <a:r>
                            <a:rPr lang="en-GB" sz="1000" u="none" strike="noStrike" dirty="0" smtClean="0">
                              <a:effectLst/>
                            </a:rPr>
                            <a:t>1.58E5</a:t>
                          </a:r>
                          <a:endParaRPr lang="en-GB" sz="1000" b="1" i="0" u="none" strike="noStrike" dirty="0">
                            <a:solidFill>
                              <a:srgbClr val="000000"/>
                            </a:solidFill>
                            <a:effectLst/>
                            <a:latin typeface="Calibri" panose="020F0502020204030204" pitchFamily="34" charset="0"/>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1000" u="none" strike="noStrike" dirty="0" smtClean="0">
                              <a:effectLst/>
                            </a:rPr>
                            <a:t>2.04E4</a:t>
                          </a:r>
                          <a:endParaRPr lang="en-GB" sz="1000" b="1" i="0" u="none" strike="noStrike" dirty="0">
                            <a:solidFill>
                              <a:srgbClr val="000000"/>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40000"/>
                          </a:srgbClr>
                        </a:solidFill>
                      </a:tcPr>
                    </a:tc>
                    <a:extLst>
                      <a:ext uri="{0D108BD9-81ED-4DB2-BD59-A6C34878D82A}">
                        <a16:rowId xmlns:a16="http://schemas.microsoft.com/office/drawing/2014/main" val="2139545531"/>
                      </a:ext>
                    </a:extLst>
                  </a:tr>
                  <a:tr h="243840">
                    <a:tc>
                      <a:txBody>
                        <a:bodyPr/>
                        <a:lstStyle/>
                        <a:p>
                          <a:endParaRPr lang="en-US"/>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blipFill>
                          <a:blip r:embed="rId3"/>
                          <a:stretch>
                            <a:fillRect l="-680" t="-577500" r="-240136" b="-155000"/>
                          </a:stretch>
                        </a:blipFill>
                      </a:tcPr>
                    </a:tc>
                    <a:tc>
                      <a:txBody>
                        <a:bodyPr/>
                        <a:lstStyle/>
                        <a:p>
                          <a:pPr algn="ctr" fontAlgn="b"/>
                          <a:r>
                            <a:rPr lang="en-GB" sz="1000" u="none" strike="noStrike">
                              <a:effectLst/>
                            </a:rPr>
                            <a:t>9.36</a:t>
                          </a:r>
                          <a:endParaRPr lang="en-GB" sz="1000" b="1" i="0" u="none" strike="noStrike">
                            <a:solidFill>
                              <a:srgbClr val="000000"/>
                            </a:solidFill>
                            <a:effectLst/>
                            <a:latin typeface="Calibri" panose="020F0502020204030204" pitchFamily="34" charset="0"/>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20000"/>
                          </a:srgbClr>
                        </a:solidFill>
                      </a:tcPr>
                    </a:tc>
                    <a:tc>
                      <a:txBody>
                        <a:bodyPr/>
                        <a:lstStyle/>
                        <a:p>
                          <a:pPr algn="ctr" fontAlgn="b"/>
                          <a:r>
                            <a:rPr lang="en-GB" sz="1000" u="none" strike="noStrike" dirty="0">
                              <a:effectLst/>
                            </a:rPr>
                            <a:t>0.03</a:t>
                          </a:r>
                          <a:endParaRPr lang="en-GB" sz="1000" b="1" i="0" u="none" strike="noStrike" dirty="0">
                            <a:solidFill>
                              <a:srgbClr val="000000"/>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20000"/>
                          </a:srgbClr>
                        </a:solidFill>
                      </a:tcPr>
                    </a:tc>
                    <a:extLst>
                      <a:ext uri="{0D108BD9-81ED-4DB2-BD59-A6C34878D82A}">
                        <a16:rowId xmlns:a16="http://schemas.microsoft.com/office/drawing/2014/main" val="2414574409"/>
                      </a:ext>
                    </a:extLst>
                  </a:tr>
                  <a:tr h="363772">
                    <a:tc>
                      <a:txBody>
                        <a:bodyPr/>
                        <a:lstStyle/>
                        <a:p>
                          <a:endParaRPr lang="en-US"/>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blipFill>
                          <a:blip r:embed="rId3"/>
                          <a:stretch>
                            <a:fillRect l="-680" t="-451667" r="-240136" b="-3333"/>
                          </a:stretch>
                        </a:blipFill>
                      </a:tcPr>
                    </a:tc>
                    <a:tc>
                      <a:txBody>
                        <a:bodyPr/>
                        <a:lstStyle/>
                        <a:p>
                          <a:pPr algn="ctr" fontAlgn="b"/>
                          <a:r>
                            <a:rPr lang="en-GB" sz="1000" u="none" strike="noStrike" dirty="0">
                              <a:effectLst/>
                            </a:rPr>
                            <a:t>50.60</a:t>
                          </a:r>
                          <a:endParaRPr lang="en-GB" sz="1000" b="1" i="0" u="none" strike="noStrike" dirty="0">
                            <a:solidFill>
                              <a:srgbClr val="000000"/>
                            </a:solidFill>
                            <a:effectLst/>
                            <a:latin typeface="Calibri" panose="020F0502020204030204" pitchFamily="34" charset="0"/>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40000"/>
                          </a:srgbClr>
                        </a:solidFill>
                      </a:tcPr>
                    </a:tc>
                    <a:tc>
                      <a:txBody>
                        <a:bodyPr/>
                        <a:lstStyle/>
                        <a:p>
                          <a:pPr algn="ctr" fontAlgn="b"/>
                          <a:r>
                            <a:rPr lang="en-GB" sz="1000" u="none" strike="noStrike" dirty="0">
                              <a:effectLst/>
                            </a:rPr>
                            <a:t>2.90</a:t>
                          </a:r>
                          <a:endParaRPr lang="en-GB" sz="1000" b="1" i="0" u="none" strike="noStrike" dirty="0">
                            <a:solidFill>
                              <a:srgbClr val="000000"/>
                            </a:solidFill>
                            <a:effectLst/>
                            <a:latin typeface="Calibri" panose="020F0502020204030204" pitchFamily="34" charset="0"/>
                          </a:endParaRPr>
                        </a:p>
                      </a:txBody>
                      <a:tcPr marL="0" marR="0" marT="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8F">
                            <a:tint val="40000"/>
                          </a:srgbClr>
                        </a:solidFill>
                      </a:tcPr>
                    </a:tc>
                    <a:extLst>
                      <a:ext uri="{0D108BD9-81ED-4DB2-BD59-A6C34878D82A}">
                        <a16:rowId xmlns:a16="http://schemas.microsoft.com/office/drawing/2014/main" val="2330058548"/>
                      </a:ext>
                    </a:extLst>
                  </a:tr>
                </a:tbl>
              </a:graphicData>
            </a:graphic>
          </p:graphicFrame>
        </mc:Fallback>
      </mc:AlternateContent>
      <p:sp>
        <p:nvSpPr>
          <p:cNvPr id="3" name="Rounded Rectangle 2"/>
          <p:cNvSpPr/>
          <p:nvPr/>
        </p:nvSpPr>
        <p:spPr>
          <a:xfrm>
            <a:off x="4331368" y="2086886"/>
            <a:ext cx="4371644" cy="2005634"/>
          </a:xfrm>
          <a:prstGeom prst="roundRect">
            <a:avLst>
              <a:gd name="adj" fmla="val 10428"/>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23517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s://fcc-ee.web.cern.ch/sites/fcc-ee.web.cern.ch/files/FCC%20landscape.jpg"/>
          <p:cNvPicPr>
            <a:picLocks noGrp="1" noChangeAspect="1" noChangeArrowheads="1"/>
          </p:cNvPicPr>
          <p:nvPr>
            <p:ph type="pic" sz="quarter" idx="13"/>
          </p:nvPr>
        </p:nvPicPr>
        <p:blipFill>
          <a:blip r:embed="rId2">
            <a:extLst>
              <a:ext uri="{28A0092B-C50C-407E-A947-70E740481C1C}">
                <a14:useLocalDpi xmlns:a14="http://schemas.microsoft.com/office/drawing/2010/main" val="0"/>
              </a:ext>
            </a:extLst>
          </a:blip>
          <a:srcRect t="46" b="46"/>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0"/>
          </p:nvPr>
        </p:nvSpPr>
        <p:spPr/>
        <p:txBody>
          <a:bodyPr/>
          <a:lstStyle/>
          <a:p>
            <a:fld id="{88A1DFE4-5FC5-43BD-BB7E-75EAD82B965F}" type="slidenum">
              <a:rPr lang="en-US" noProof="0" smtClean="0"/>
              <a:pPr/>
              <a:t>3</a:t>
            </a:fld>
            <a:endParaRPr lang="en-US" noProof="0" dirty="0"/>
          </a:p>
        </p:txBody>
      </p:sp>
      <p:sp>
        <p:nvSpPr>
          <p:cNvPr id="4" name="Title 3"/>
          <p:cNvSpPr>
            <a:spLocks noGrp="1"/>
          </p:cNvSpPr>
          <p:nvPr>
            <p:ph type="ctrTitle"/>
          </p:nvPr>
        </p:nvSpPr>
        <p:spPr/>
        <p:txBody>
          <a:bodyPr/>
          <a:lstStyle/>
          <a:p>
            <a:r>
              <a:rPr lang="en-GB" dirty="0"/>
              <a:t>FCC FRAMEWORK</a:t>
            </a:r>
            <a:endParaRPr lang="fr-FR" dirty="0"/>
          </a:p>
        </p:txBody>
      </p:sp>
    </p:spTree>
    <p:extLst>
      <p:ext uri="{BB962C8B-B14F-4D97-AF65-F5344CB8AC3E}">
        <p14:creationId xmlns:p14="http://schemas.microsoft.com/office/powerpoint/2010/main" val="35249345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30</a:t>
            </a:fld>
            <a:endParaRPr lang="en-US" noProof="0" dirty="0"/>
          </a:p>
        </p:txBody>
      </p:sp>
      <p:sp>
        <p:nvSpPr>
          <p:cNvPr id="7" name="Text Placeholder 6"/>
          <p:cNvSpPr>
            <a:spLocks noGrp="1"/>
          </p:cNvSpPr>
          <p:nvPr>
            <p:ph type="body" sz="quarter" idx="14"/>
          </p:nvPr>
        </p:nvSpPr>
        <p:spPr/>
        <p:txBody>
          <a:bodyPr/>
          <a:lstStyle/>
          <a:p>
            <a:endParaRPr lang="en-GB" dirty="0"/>
          </a:p>
        </p:txBody>
      </p:sp>
      <p:sp>
        <p:nvSpPr>
          <p:cNvPr id="8" name="Title 7"/>
          <p:cNvSpPr>
            <a:spLocks noGrp="1"/>
          </p:cNvSpPr>
          <p:nvPr>
            <p:ph type="title"/>
          </p:nvPr>
        </p:nvSpPr>
        <p:spPr/>
        <p:txBody>
          <a:bodyPr/>
          <a:lstStyle/>
          <a:p>
            <a:r>
              <a:rPr lang="en-US" dirty="0"/>
              <a:t>RF performance at 1.85 K</a:t>
            </a:r>
            <a:endParaRPr lang="en-GB" dirty="0"/>
          </a:p>
        </p:txBody>
      </p:sp>
      <p:sp>
        <p:nvSpPr>
          <p:cNvPr id="5" name="Text Placeholder 4"/>
          <p:cNvSpPr>
            <a:spLocks noGrp="1"/>
          </p:cNvSpPr>
          <p:nvPr>
            <p:ph type="body" sz="quarter" idx="11"/>
          </p:nvPr>
        </p:nvSpPr>
        <p:spPr/>
        <p:txBody>
          <a:bodyPr/>
          <a:lstStyle/>
          <a:p>
            <a:r>
              <a:rPr lang="en-US" dirty="0"/>
              <a:t>Superconducting parameters</a:t>
            </a:r>
            <a:endParaRPr lang="en-GB" dirty="0"/>
          </a:p>
        </p:txBody>
      </p:sp>
      <p:graphicFrame>
        <p:nvGraphicFramePr>
          <p:cNvPr id="11" name="Chart 10"/>
          <p:cNvGraphicFramePr>
            <a:graphicFrameLocks/>
          </p:cNvGraphicFramePr>
          <p:nvPr>
            <p:extLst>
              <p:ext uri="{D42A27DB-BD31-4B8C-83A1-F6EECF244321}">
                <p14:modId xmlns:p14="http://schemas.microsoft.com/office/powerpoint/2010/main" val="1837791896"/>
              </p:ext>
            </p:extLst>
          </p:nvPr>
        </p:nvGraphicFramePr>
        <p:xfrm>
          <a:off x="4553415" y="1883536"/>
          <a:ext cx="3816689" cy="23566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p:cNvGraphicFramePr>
            <a:graphicFrameLocks/>
          </p:cNvGraphicFramePr>
          <p:nvPr>
            <p:extLst>
              <p:ext uri="{D42A27DB-BD31-4B8C-83A1-F6EECF244321}">
                <p14:modId xmlns:p14="http://schemas.microsoft.com/office/powerpoint/2010/main" val="822488497"/>
              </p:ext>
            </p:extLst>
          </p:nvPr>
        </p:nvGraphicFramePr>
        <p:xfrm>
          <a:off x="269546" y="1838513"/>
          <a:ext cx="4485334" cy="2491211"/>
        </p:xfrm>
        <a:graphic>
          <a:graphicData uri="http://schemas.openxmlformats.org/drawingml/2006/chart">
            <c:chart xmlns:c="http://schemas.openxmlformats.org/drawingml/2006/chart" xmlns:r="http://schemas.openxmlformats.org/officeDocument/2006/relationships" r:id="rId4"/>
          </a:graphicData>
        </a:graphic>
      </p:graphicFrame>
      <p:sp>
        <p:nvSpPr>
          <p:cNvPr id="3" name="TextBox 2"/>
          <p:cNvSpPr txBox="1"/>
          <p:nvPr/>
        </p:nvSpPr>
        <p:spPr>
          <a:xfrm>
            <a:off x="442800" y="4127837"/>
            <a:ext cx="7611988" cy="707886"/>
          </a:xfrm>
          <a:prstGeom prst="rect">
            <a:avLst/>
          </a:prstGeom>
          <a:noFill/>
        </p:spPr>
        <p:txBody>
          <a:bodyPr wrap="square" rtlCol="0">
            <a:spAutoFit/>
          </a:bodyPr>
          <a:lstStyle/>
          <a:p>
            <a:pPr marL="285750" indent="-285750" algn="l">
              <a:lnSpc>
                <a:spcPts val="2400"/>
              </a:lnSpc>
              <a:buFont typeface="Arial" panose="020B0604020202020204" pitchFamily="34" charset="0"/>
              <a:buChar char="•"/>
            </a:pPr>
            <a:r>
              <a:rPr lang="en-US" sz="1200" dirty="0"/>
              <a:t>A</a:t>
            </a:r>
            <a:r>
              <a:rPr lang="en-US" sz="1200" baseline="-25000" dirty="0"/>
              <a:t>BCS</a:t>
            </a:r>
            <a:r>
              <a:rPr lang="en-US" sz="1200" dirty="0"/>
              <a:t> and </a:t>
            </a:r>
            <a:r>
              <a:rPr lang="el-GR" sz="1200" dirty="0"/>
              <a:t>λ</a:t>
            </a:r>
            <a:r>
              <a:rPr lang="en-US" sz="1200" baseline="-25000" dirty="0"/>
              <a:t>L</a:t>
            </a:r>
            <a:r>
              <a:rPr lang="en-US" sz="1200" dirty="0"/>
              <a:t> are not dependent on the residual resistance.</a:t>
            </a:r>
          </a:p>
          <a:p>
            <a:pPr marL="285750" indent="-285750">
              <a:lnSpc>
                <a:spcPts val="2400"/>
              </a:lnSpc>
              <a:buFont typeface="Arial" panose="020B0604020202020204" pitchFamily="34" charset="0"/>
              <a:buChar char="•"/>
            </a:pPr>
            <a:r>
              <a:rPr lang="el-GR" sz="1200" dirty="0"/>
              <a:t>λ</a:t>
            </a:r>
            <a:r>
              <a:rPr lang="en-US" sz="1200" baseline="-25000" dirty="0"/>
              <a:t>L</a:t>
            </a:r>
            <a:r>
              <a:rPr lang="en-US" sz="1200" dirty="0"/>
              <a:t> is not correlated to the transition temperature.</a:t>
            </a:r>
          </a:p>
        </p:txBody>
      </p:sp>
    </p:spTree>
    <p:extLst>
      <p:ext uri="{BB962C8B-B14F-4D97-AF65-F5344CB8AC3E}">
        <p14:creationId xmlns:p14="http://schemas.microsoft.com/office/powerpoint/2010/main" val="34179735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s://fcc-ee.web.cern.ch/sites/fcc-ee.web.cern.ch/files/FCC%20landscape.jpg"/>
          <p:cNvPicPr>
            <a:picLocks noGrp="1" noChangeAspect="1" noChangeArrowheads="1"/>
          </p:cNvPicPr>
          <p:nvPr>
            <p:ph type="pic" sz="quarter" idx="13"/>
          </p:nvPr>
        </p:nvPicPr>
        <p:blipFill>
          <a:blip r:embed="rId2">
            <a:extLst>
              <a:ext uri="{28A0092B-C50C-407E-A947-70E740481C1C}">
                <a14:useLocalDpi xmlns:a14="http://schemas.microsoft.com/office/drawing/2010/main" val="0"/>
              </a:ext>
            </a:extLst>
          </a:blip>
          <a:srcRect t="46" b="46"/>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0"/>
          </p:nvPr>
        </p:nvSpPr>
        <p:spPr/>
        <p:txBody>
          <a:bodyPr/>
          <a:lstStyle/>
          <a:p>
            <a:fld id="{88A1DFE4-5FC5-43BD-BB7E-75EAD82B965F}" type="slidenum">
              <a:rPr lang="en-US" noProof="0" smtClean="0"/>
              <a:pPr/>
              <a:t>31</a:t>
            </a:fld>
            <a:endParaRPr lang="en-US" noProof="0" dirty="0"/>
          </a:p>
        </p:txBody>
      </p:sp>
      <p:sp>
        <p:nvSpPr>
          <p:cNvPr id="4" name="Title 3"/>
          <p:cNvSpPr>
            <a:spLocks noGrp="1"/>
          </p:cNvSpPr>
          <p:nvPr>
            <p:ph type="ctrTitle"/>
          </p:nvPr>
        </p:nvSpPr>
        <p:spPr/>
        <p:txBody>
          <a:bodyPr/>
          <a:lstStyle/>
          <a:p>
            <a:r>
              <a:rPr lang="en-US" dirty="0"/>
              <a:t>SUMMARY AND CONCLUSIONS</a:t>
            </a:r>
            <a:endParaRPr lang="fr-FR" dirty="0"/>
          </a:p>
        </p:txBody>
      </p:sp>
    </p:spTree>
    <p:extLst>
      <p:ext uri="{BB962C8B-B14F-4D97-AF65-F5344CB8AC3E}">
        <p14:creationId xmlns:p14="http://schemas.microsoft.com/office/powerpoint/2010/main" val="38212099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32</a:t>
            </a:fld>
            <a:endParaRPr lang="en-US" noProof="0" dirty="0"/>
          </a:p>
        </p:txBody>
      </p:sp>
      <p:sp>
        <p:nvSpPr>
          <p:cNvPr id="5" name="Text Placeholder 4"/>
          <p:cNvSpPr>
            <a:spLocks noGrp="1"/>
          </p:cNvSpPr>
          <p:nvPr>
            <p:ph type="body" sz="quarter" idx="12"/>
          </p:nvPr>
        </p:nvSpPr>
        <p:spPr>
          <a:xfrm>
            <a:off x="442800" y="1377490"/>
            <a:ext cx="8479819" cy="3417035"/>
          </a:xfrm>
        </p:spPr>
        <p:txBody>
          <a:bodyPr/>
          <a:lstStyle/>
          <a:p>
            <a:pPr marL="171450" indent="-171450">
              <a:buFont typeface="Arial" panose="020B0604020202020204" pitchFamily="34" charset="0"/>
              <a:buChar char="•"/>
            </a:pPr>
            <a:r>
              <a:rPr lang="en-US" sz="1600" dirty="0"/>
              <a:t>The R&amp;D program on 1.3 GHz cavities is exploring the potential of the </a:t>
            </a:r>
            <a:r>
              <a:rPr lang="en-US" sz="1600" dirty="0" err="1"/>
              <a:t>Nb</a:t>
            </a:r>
            <a:r>
              <a:rPr lang="en-US" sz="1600" dirty="0"/>
              <a:t>/Cu technology on a high turnaround cavity substrate, which is recognized as international standard in the SRF community.</a:t>
            </a:r>
          </a:p>
          <a:p>
            <a:pPr marL="171450" indent="-171450">
              <a:buFont typeface="Arial" panose="020B0604020202020204" pitchFamily="34" charset="0"/>
              <a:buChar char="•"/>
            </a:pPr>
            <a:endParaRPr lang="en-US" sz="1600" dirty="0"/>
          </a:p>
          <a:p>
            <a:pPr marL="171450" indent="-171450">
              <a:buFont typeface="Arial" panose="020B0604020202020204" pitchFamily="34" charset="0"/>
              <a:buChar char="•"/>
            </a:pPr>
            <a:r>
              <a:rPr lang="en-US" sz="1600" dirty="0"/>
              <a:t>An important goal is to provide a coating recipe for producing 400 MHz cavities that meet the FCC SRF system requirements. </a:t>
            </a:r>
          </a:p>
          <a:p>
            <a:pPr marL="171450" indent="-171450">
              <a:buFont typeface="Arial" panose="020B0604020202020204" pitchFamily="34" charset="0"/>
              <a:buChar char="•"/>
            </a:pPr>
            <a:endParaRPr lang="en-US" sz="1600" dirty="0"/>
          </a:p>
          <a:p>
            <a:pPr marL="171450" indent="-171450">
              <a:buFont typeface="Arial" panose="020B0604020202020204" pitchFamily="34" charset="0"/>
              <a:buChar char="•"/>
            </a:pPr>
            <a:r>
              <a:rPr lang="en-US" sz="1600" dirty="0"/>
              <a:t>Different recipes have been investigated with a total of 18 cavities tested since 2021.</a:t>
            </a:r>
          </a:p>
          <a:p>
            <a:pPr marL="171450" indent="-171450">
              <a:buFont typeface="Arial" panose="020B0604020202020204" pitchFamily="34" charset="0"/>
              <a:buChar char="•"/>
            </a:pPr>
            <a:endParaRPr lang="en-US" sz="1600" dirty="0"/>
          </a:p>
          <a:p>
            <a:pPr marL="171450" indent="-171450">
              <a:buFont typeface="Arial" panose="020B0604020202020204" pitchFamily="34" charset="0"/>
              <a:buChar char="•"/>
            </a:pPr>
            <a:r>
              <a:rPr lang="en-US" sz="1600" dirty="0"/>
              <a:t>The performance at 4.2 K (“BCS” resistance) has been optimized with high repeatability.</a:t>
            </a:r>
          </a:p>
          <a:p>
            <a:endParaRPr lang="en-US" sz="1600" dirty="0"/>
          </a:p>
          <a:p>
            <a:pPr marL="171450" indent="-171450">
              <a:buFont typeface="Arial" panose="020B0604020202020204" pitchFamily="34" charset="0"/>
              <a:buChar char="•"/>
            </a:pPr>
            <a:r>
              <a:rPr lang="en-US" sz="1600" dirty="0"/>
              <a:t>RF results at 1.85 K are encouraging and ensure the potential application of this technology to high energy, high gradient accelerators. </a:t>
            </a:r>
          </a:p>
          <a:p>
            <a:pPr marL="171450" indent="-171450">
              <a:buFont typeface="Arial" panose="020B0604020202020204" pitchFamily="34" charset="0"/>
              <a:buChar char="•"/>
            </a:pPr>
            <a:endParaRPr lang="en-US" sz="1600" dirty="0"/>
          </a:p>
          <a:p>
            <a:pPr marL="171450" indent="-171450">
              <a:buFont typeface="Arial" panose="020B0604020202020204" pitchFamily="34" charset="0"/>
              <a:buChar char="•"/>
            </a:pPr>
            <a:r>
              <a:rPr lang="en-US" sz="1600" dirty="0"/>
              <a:t>Repeatability of results at 1.85 K is however not yet achieved. Further investigations are ongoing to optimize the </a:t>
            </a:r>
            <a:r>
              <a:rPr lang="en-US" sz="1600"/>
              <a:t>still occasionally occurring </a:t>
            </a:r>
            <a:r>
              <a:rPr lang="en-US" sz="1600" dirty="0"/>
              <a:t>high residual resistance at 1.85 K, which includes a non linear component (Q-slope)</a:t>
            </a:r>
          </a:p>
          <a:p>
            <a:pPr marL="171450" indent="-171450">
              <a:buFont typeface="Arial" panose="020B0604020202020204" pitchFamily="34" charset="0"/>
              <a:buChar char="•"/>
            </a:pPr>
            <a:endParaRPr lang="en-US" sz="1600" dirty="0"/>
          </a:p>
          <a:p>
            <a:pPr marL="171450" indent="-171450">
              <a:buFont typeface="Arial" panose="020B0604020202020204" pitchFamily="34" charset="0"/>
              <a:buChar char="•"/>
            </a:pPr>
            <a:endParaRPr lang="en-US" sz="1600" dirty="0"/>
          </a:p>
          <a:p>
            <a:endParaRPr lang="en-GB" sz="1600" dirty="0"/>
          </a:p>
        </p:txBody>
      </p:sp>
      <p:sp>
        <p:nvSpPr>
          <p:cNvPr id="6" name="Text Placeholder 5"/>
          <p:cNvSpPr>
            <a:spLocks noGrp="1"/>
          </p:cNvSpPr>
          <p:nvPr>
            <p:ph type="body" sz="quarter" idx="18"/>
          </p:nvPr>
        </p:nvSpPr>
        <p:spPr/>
        <p:txBody>
          <a:bodyPr/>
          <a:lstStyle/>
          <a:p>
            <a:endParaRPr lang="en-GB"/>
          </a:p>
        </p:txBody>
      </p:sp>
      <p:sp>
        <p:nvSpPr>
          <p:cNvPr id="7" name="Text Placeholder 6"/>
          <p:cNvSpPr>
            <a:spLocks noGrp="1"/>
          </p:cNvSpPr>
          <p:nvPr>
            <p:ph type="body" sz="quarter" idx="14"/>
          </p:nvPr>
        </p:nvSpPr>
        <p:spPr/>
        <p:txBody>
          <a:bodyPr/>
          <a:lstStyle/>
          <a:p>
            <a:endParaRPr lang="en-GB"/>
          </a:p>
        </p:txBody>
      </p:sp>
      <p:sp>
        <p:nvSpPr>
          <p:cNvPr id="8" name="Title 7"/>
          <p:cNvSpPr>
            <a:spLocks noGrp="1"/>
          </p:cNvSpPr>
          <p:nvPr>
            <p:ph type="title"/>
          </p:nvPr>
        </p:nvSpPr>
        <p:spPr/>
        <p:txBody>
          <a:bodyPr/>
          <a:lstStyle/>
          <a:p>
            <a:r>
              <a:rPr lang="en-US" dirty="0"/>
              <a:t>Summary and conclusions</a:t>
            </a:r>
            <a:endParaRPr lang="en-GB" dirty="0"/>
          </a:p>
        </p:txBody>
      </p:sp>
    </p:spTree>
    <p:extLst>
      <p:ext uri="{BB962C8B-B14F-4D97-AF65-F5344CB8AC3E}">
        <p14:creationId xmlns:p14="http://schemas.microsoft.com/office/powerpoint/2010/main" val="15612554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3497BF1-535F-4C7D-B075-C8FADBCE785C}"/>
              </a:ext>
            </a:extLst>
          </p:cNvPr>
          <p:cNvSpPr>
            <a:spLocks noGrp="1"/>
          </p:cNvSpPr>
          <p:nvPr>
            <p:ph type="ctrTitle"/>
          </p:nvPr>
        </p:nvSpPr>
        <p:spPr>
          <a:xfrm>
            <a:off x="107505" y="1046081"/>
            <a:ext cx="8927274" cy="1142642"/>
          </a:xfrm>
        </p:spPr>
        <p:txBody>
          <a:bodyPr/>
          <a:lstStyle/>
          <a:p>
            <a:r>
              <a:rPr lang="en-US" dirty="0"/>
              <a:t>Thank you for your attention</a:t>
            </a:r>
          </a:p>
        </p:txBody>
      </p:sp>
      <p:sp>
        <p:nvSpPr>
          <p:cNvPr id="4" name="Untertitel 3">
            <a:extLst>
              <a:ext uri="{FF2B5EF4-FFF2-40B4-BE49-F238E27FC236}">
                <a16:creationId xmlns:a16="http://schemas.microsoft.com/office/drawing/2014/main" id="{0C44E76C-472D-4CD1-B3E8-9FBF11960DFD}"/>
              </a:ext>
            </a:extLst>
          </p:cNvPr>
          <p:cNvSpPr>
            <a:spLocks noGrp="1"/>
          </p:cNvSpPr>
          <p:nvPr>
            <p:ph type="subTitle" idx="1"/>
          </p:nvPr>
        </p:nvSpPr>
        <p:spPr>
          <a:xfrm>
            <a:off x="1259632" y="2895786"/>
            <a:ext cx="6552728" cy="1836204"/>
          </a:xfrm>
        </p:spPr>
        <p:txBody>
          <a:bodyPr/>
          <a:lstStyle/>
          <a:p>
            <a:endParaRPr lang="en-US" dirty="0"/>
          </a:p>
          <a:p>
            <a:endParaRPr lang="en-US" dirty="0"/>
          </a:p>
        </p:txBody>
      </p:sp>
      <p:sp>
        <p:nvSpPr>
          <p:cNvPr id="9" name="Untertitel 2">
            <a:extLst>
              <a:ext uri="{FF2B5EF4-FFF2-40B4-BE49-F238E27FC236}">
                <a16:creationId xmlns:a16="http://schemas.microsoft.com/office/drawing/2014/main" id="{30792579-EE02-442F-B8CA-F2FA3D9D007F}"/>
              </a:ext>
            </a:extLst>
          </p:cNvPr>
          <p:cNvSpPr txBox="1">
            <a:spLocks/>
          </p:cNvSpPr>
          <p:nvPr/>
        </p:nvSpPr>
        <p:spPr>
          <a:xfrm>
            <a:off x="1403648" y="2849379"/>
            <a:ext cx="6480720" cy="480561"/>
          </a:xfrm>
          <a:prstGeom prst="rect">
            <a:avLst/>
          </a:prstGeom>
        </p:spPr>
        <p:txBody>
          <a:bodyPr vert="horz" lIns="91440" tIns="45720" rIns="91440" bIns="45720" rtlCol="0">
            <a:noAutofit/>
          </a:bodyPr>
          <a:lstStyle>
            <a:lvl1pPr marL="0" indent="0" algn="ctr" defTabSz="685800" rtl="0" eaLnBrk="1" latinLnBrk="0" hangingPunct="1">
              <a:lnSpc>
                <a:spcPts val="1388"/>
              </a:lnSpc>
              <a:spcBef>
                <a:spcPts val="0"/>
              </a:spcBef>
              <a:buFont typeface="Arial" panose="020B0604020202020204" pitchFamily="34" charset="0"/>
              <a:buNone/>
              <a:defRPr sz="1200" kern="1200">
                <a:solidFill>
                  <a:schemeClr val="bg1"/>
                </a:solidFill>
                <a:latin typeface="+mn-lt"/>
                <a:ea typeface="+mn-ea"/>
                <a:cs typeface="+mn-cs"/>
              </a:defRPr>
            </a:lvl1pPr>
            <a:lvl2pPr marL="342900" indent="0" algn="ctr" defTabSz="685800" rtl="0" eaLnBrk="1" latinLnBrk="0" hangingPunct="1">
              <a:lnSpc>
                <a:spcPts val="1388"/>
              </a:lnSpc>
              <a:spcBef>
                <a:spcPts val="0"/>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ts val="1388"/>
              </a:lnSpc>
              <a:spcBef>
                <a:spcPts val="0"/>
              </a:spcBef>
              <a:buSzPct val="100000"/>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ts val="1388"/>
              </a:lnSpc>
              <a:spcBef>
                <a:spcPts val="0"/>
              </a:spcBef>
              <a:buSzPct val="100000"/>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ts val="1388"/>
              </a:lnSpc>
              <a:spcBef>
                <a:spcPts val="0"/>
              </a:spcBef>
              <a:buSzPct val="100000"/>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dirty="0"/>
              <a:t>Questions ?</a:t>
            </a:r>
          </a:p>
          <a:p>
            <a:endParaRPr lang="en-US" dirty="0"/>
          </a:p>
          <a:p>
            <a:endParaRPr lang="en-US" dirty="0"/>
          </a:p>
          <a:p>
            <a:endParaRPr lang="en-US" dirty="0"/>
          </a:p>
        </p:txBody>
      </p:sp>
      <p:sp>
        <p:nvSpPr>
          <p:cNvPr id="2" name="Rectangle 1"/>
          <p:cNvSpPr/>
          <p:nvPr/>
        </p:nvSpPr>
        <p:spPr>
          <a:xfrm>
            <a:off x="768350" y="3473103"/>
            <a:ext cx="7632700" cy="892552"/>
          </a:xfrm>
          <a:prstGeom prst="rect">
            <a:avLst/>
          </a:prstGeom>
        </p:spPr>
        <p:txBody>
          <a:bodyPr wrap="square">
            <a:spAutoFit/>
          </a:bodyPr>
          <a:lstStyle/>
          <a:p>
            <a:pPr algn="ctr"/>
            <a:r>
              <a:rPr lang="en-US" sz="1600" dirty="0">
                <a:solidFill>
                  <a:schemeClr val="bg1"/>
                </a:solidFill>
              </a:rPr>
              <a:t>Acknowledgements</a:t>
            </a:r>
          </a:p>
          <a:p>
            <a:pPr algn="ctr"/>
            <a:endParaRPr lang="en-US" sz="1200" u="sng" dirty="0">
              <a:solidFill>
                <a:schemeClr val="bg1"/>
              </a:solidFill>
            </a:endParaRPr>
          </a:p>
          <a:p>
            <a:pPr algn="ctr"/>
            <a:r>
              <a:rPr lang="en-US" sz="1200" dirty="0">
                <a:solidFill>
                  <a:schemeClr val="bg1"/>
                </a:solidFill>
              </a:rPr>
              <a:t>Laetitia Dufay-Chanat, Zoran </a:t>
            </a:r>
            <a:r>
              <a:rPr lang="en-US" sz="1200" dirty="0" err="1">
                <a:solidFill>
                  <a:schemeClr val="bg1"/>
                </a:solidFill>
              </a:rPr>
              <a:t>Jankovic</a:t>
            </a:r>
            <a:r>
              <a:rPr lang="en-US" sz="1200" dirty="0">
                <a:solidFill>
                  <a:schemeClr val="bg1"/>
                </a:solidFill>
              </a:rPr>
              <a:t>, Serge Forel, Agostino Vacca, Torsten Koettig, Gabriel Pechaud, Sebastien Prunet</a:t>
            </a:r>
          </a:p>
        </p:txBody>
      </p:sp>
      <p:sp>
        <p:nvSpPr>
          <p:cNvPr id="5" name="Slide Number Placeholder 4"/>
          <p:cNvSpPr>
            <a:spLocks noGrp="1"/>
          </p:cNvSpPr>
          <p:nvPr>
            <p:ph type="sldNum" sz="quarter" idx="12"/>
          </p:nvPr>
        </p:nvSpPr>
        <p:spPr/>
        <p:txBody>
          <a:bodyPr/>
          <a:lstStyle/>
          <a:p>
            <a:fld id="{88A1DFE4-5FC5-43BD-BB7E-75EAD82B965F}" type="slidenum">
              <a:rPr lang="en-US" noProof="0" smtClean="0"/>
              <a:pPr/>
              <a:t>33</a:t>
            </a:fld>
            <a:endParaRPr lang="en-US" noProof="0" dirty="0"/>
          </a:p>
        </p:txBody>
      </p:sp>
    </p:spTree>
    <p:extLst>
      <p:ext uri="{BB962C8B-B14F-4D97-AF65-F5344CB8AC3E}">
        <p14:creationId xmlns:p14="http://schemas.microsoft.com/office/powerpoint/2010/main" val="3294934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ounded Rectangle 58"/>
          <p:cNvSpPr/>
          <p:nvPr/>
        </p:nvSpPr>
        <p:spPr>
          <a:xfrm>
            <a:off x="6174268" y="1573010"/>
            <a:ext cx="2531882" cy="2644773"/>
          </a:xfrm>
          <a:prstGeom prst="roundRect">
            <a:avLst>
              <a:gd name="adj" fmla="val 9064"/>
            </a:avLst>
          </a:prstGeom>
          <a:solidFill>
            <a:srgbClr val="FCECE8"/>
          </a:solidFill>
          <a:ln>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1"/>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12" name="Rectangle 11"/>
          <p:cNvSpPr/>
          <p:nvPr/>
        </p:nvSpPr>
        <p:spPr>
          <a:xfrm>
            <a:off x="2619713" y="2132716"/>
            <a:ext cx="334246" cy="125354"/>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4"/>
          <p:cNvSpPr>
            <a:spLocks noGrp="1"/>
          </p:cNvSpPr>
          <p:nvPr>
            <p:ph type="title"/>
          </p:nvPr>
        </p:nvSpPr>
        <p:spPr/>
        <p:txBody>
          <a:bodyPr/>
          <a:lstStyle/>
          <a:p>
            <a:r>
              <a:rPr lang="en-US" dirty="0"/>
              <a:t>SRF System requirements</a:t>
            </a:r>
            <a:endParaRPr lang="en-GB" dirty="0"/>
          </a:p>
        </p:txBody>
      </p:sp>
      <p:sp>
        <p:nvSpPr>
          <p:cNvPr id="18" name="Text Placeholder 17"/>
          <p:cNvSpPr>
            <a:spLocks noGrp="1"/>
          </p:cNvSpPr>
          <p:nvPr>
            <p:ph type="body" sz="quarter" idx="11"/>
          </p:nvPr>
        </p:nvSpPr>
        <p:spPr>
          <a:xfrm>
            <a:off x="468568" y="1211769"/>
            <a:ext cx="4709824" cy="230882"/>
          </a:xfrm>
        </p:spPr>
        <p:txBody>
          <a:bodyPr/>
          <a:lstStyle/>
          <a:p>
            <a:r>
              <a:rPr lang="en-US" dirty="0"/>
              <a:t>Evolved scenario from the CDR </a:t>
            </a:r>
            <a:r>
              <a:rPr lang="en-US" i="1" dirty="0"/>
              <a:t>(Input from WP1):</a:t>
            </a:r>
            <a:endParaRPr lang="en-GB" i="1" dirty="0"/>
          </a:p>
        </p:txBody>
      </p:sp>
      <p:graphicFrame>
        <p:nvGraphicFramePr>
          <p:cNvPr id="22" name="Table 21"/>
          <p:cNvGraphicFramePr>
            <a:graphicFrameLocks noGrp="1"/>
          </p:cNvGraphicFramePr>
          <p:nvPr>
            <p:extLst>
              <p:ext uri="{D42A27DB-BD31-4B8C-83A1-F6EECF244321}">
                <p14:modId xmlns:p14="http://schemas.microsoft.com/office/powerpoint/2010/main" val="3530330105"/>
              </p:ext>
            </p:extLst>
          </p:nvPr>
        </p:nvGraphicFramePr>
        <p:xfrm>
          <a:off x="6372000" y="2052000"/>
          <a:ext cx="2127850" cy="1854200"/>
        </p:xfrm>
        <a:graphic>
          <a:graphicData uri="http://schemas.openxmlformats.org/drawingml/2006/table">
            <a:tbl>
              <a:tblPr firstRow="1" bandRow="1">
                <a:tableStyleId>{073A0DAA-6AF3-43AB-8588-CEC1D06C72B9}</a:tableStyleId>
              </a:tblPr>
              <a:tblGrid>
                <a:gridCol w="1063925">
                  <a:extLst>
                    <a:ext uri="{9D8B030D-6E8A-4147-A177-3AD203B41FA5}">
                      <a16:colId xmlns:a16="http://schemas.microsoft.com/office/drawing/2014/main" val="3355609112"/>
                    </a:ext>
                  </a:extLst>
                </a:gridCol>
                <a:gridCol w="1063925">
                  <a:extLst>
                    <a:ext uri="{9D8B030D-6E8A-4147-A177-3AD203B41FA5}">
                      <a16:colId xmlns:a16="http://schemas.microsoft.com/office/drawing/2014/main" val="4120485670"/>
                    </a:ext>
                  </a:extLst>
                </a:gridCol>
              </a:tblGrid>
              <a:tr h="370840">
                <a:tc>
                  <a:txBody>
                    <a:bodyPr/>
                    <a:lstStyle/>
                    <a:p>
                      <a:r>
                        <a:rPr lang="en-US" sz="1200" dirty="0">
                          <a:latin typeface="+mn-lt"/>
                        </a:rPr>
                        <a:t>Frequency</a:t>
                      </a:r>
                      <a:endParaRPr lang="en-GB" sz="1200" dirty="0">
                        <a:latin typeface="+mn-lt"/>
                      </a:endParaRPr>
                    </a:p>
                  </a:txBody>
                  <a:tcPr/>
                </a:tc>
                <a:tc>
                  <a:txBody>
                    <a:bodyPr/>
                    <a:lstStyle/>
                    <a:p>
                      <a:r>
                        <a:rPr lang="en-US" sz="1200" dirty="0">
                          <a:latin typeface="+mn-lt"/>
                        </a:rPr>
                        <a:t>400 MHz</a:t>
                      </a:r>
                      <a:endParaRPr lang="en-GB" sz="1200" dirty="0">
                        <a:latin typeface="+mn-lt"/>
                      </a:endParaRPr>
                    </a:p>
                  </a:txBody>
                  <a:tcPr/>
                </a:tc>
                <a:extLst>
                  <a:ext uri="{0D108BD9-81ED-4DB2-BD59-A6C34878D82A}">
                    <a16:rowId xmlns:a16="http://schemas.microsoft.com/office/drawing/2014/main" val="3843160659"/>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dirty="0" err="1">
                          <a:latin typeface="+mn-lt"/>
                        </a:rPr>
                        <a:t>E</a:t>
                      </a:r>
                      <a:r>
                        <a:rPr lang="en-US" sz="1200" baseline="-25000" dirty="0" err="1">
                          <a:latin typeface="+mn-lt"/>
                        </a:rPr>
                        <a:t>acc</a:t>
                      </a:r>
                      <a:r>
                        <a:rPr lang="en-US" sz="1200" baseline="-25000" dirty="0">
                          <a:latin typeface="+mn-lt"/>
                        </a:rPr>
                        <a:t> </a:t>
                      </a:r>
                      <a:r>
                        <a:rPr lang="en-US" sz="1200" baseline="0" dirty="0">
                          <a:latin typeface="+mn-lt"/>
                        </a:rPr>
                        <a:t>[MV/m]</a:t>
                      </a:r>
                      <a:endParaRPr lang="en-GB" sz="1200" baseline="0" dirty="0">
                        <a:latin typeface="+mn-lt"/>
                      </a:endParaRPr>
                    </a:p>
                  </a:txBody>
                  <a:tcPr/>
                </a:tc>
                <a:tc>
                  <a:txBody>
                    <a:bodyPr/>
                    <a:lstStyle/>
                    <a:p>
                      <a:endParaRPr lang="en-GB" sz="1200" dirty="0">
                        <a:latin typeface="+mn-lt"/>
                      </a:endParaRPr>
                    </a:p>
                  </a:txBody>
                  <a:tcPr/>
                </a:tc>
                <a:extLst>
                  <a:ext uri="{0D108BD9-81ED-4DB2-BD59-A6C34878D82A}">
                    <a16:rowId xmlns:a16="http://schemas.microsoft.com/office/drawing/2014/main" val="3886504528"/>
                  </a:ext>
                </a:extLst>
              </a:tr>
              <a:tr h="370840">
                <a:tc>
                  <a:txBody>
                    <a:bodyPr/>
                    <a:lstStyle/>
                    <a:p>
                      <a:r>
                        <a:rPr lang="en-US" sz="1200" dirty="0">
                          <a:latin typeface="+mn-lt"/>
                        </a:rPr>
                        <a:t># cell/ </a:t>
                      </a:r>
                      <a:r>
                        <a:rPr lang="en-US" sz="1200" dirty="0" err="1">
                          <a:latin typeface="+mn-lt"/>
                        </a:rPr>
                        <a:t>cav</a:t>
                      </a:r>
                      <a:endParaRPr lang="en-GB" sz="1200" dirty="0">
                        <a:latin typeface="+mn-lt"/>
                      </a:endParaRPr>
                    </a:p>
                  </a:txBody>
                  <a:tcPr/>
                </a:tc>
                <a:tc>
                  <a:txBody>
                    <a:bodyPr/>
                    <a:lstStyle/>
                    <a:p>
                      <a:endParaRPr lang="en-GB" sz="1200" dirty="0">
                        <a:latin typeface="+mn-lt"/>
                      </a:endParaRPr>
                    </a:p>
                  </a:txBody>
                  <a:tcPr/>
                </a:tc>
                <a:extLst>
                  <a:ext uri="{0D108BD9-81ED-4DB2-BD59-A6C34878D82A}">
                    <a16:rowId xmlns:a16="http://schemas.microsoft.com/office/drawing/2014/main" val="1927507275"/>
                  </a:ext>
                </a:extLst>
              </a:tr>
              <a:tr h="370840">
                <a:tc>
                  <a:txBody>
                    <a:bodyPr/>
                    <a:lstStyle/>
                    <a:p>
                      <a:r>
                        <a:rPr lang="en-US" sz="1200" dirty="0" err="1">
                          <a:latin typeface="+mn-lt"/>
                        </a:rPr>
                        <a:t>T</a:t>
                      </a:r>
                      <a:r>
                        <a:rPr lang="en-US" sz="1200" baseline="-25000" dirty="0" err="1">
                          <a:latin typeface="+mn-lt"/>
                        </a:rPr>
                        <a:t>operation</a:t>
                      </a:r>
                      <a:r>
                        <a:rPr lang="en-US" sz="1200" baseline="0" dirty="0">
                          <a:latin typeface="+mn-lt"/>
                        </a:rPr>
                        <a:t> [K]</a:t>
                      </a:r>
                      <a:endParaRPr lang="en-GB" sz="1200" dirty="0">
                        <a:latin typeface="+mn-lt"/>
                      </a:endParaRPr>
                    </a:p>
                  </a:txBody>
                  <a:tcPr/>
                </a:tc>
                <a:tc>
                  <a:txBody>
                    <a:bodyPr/>
                    <a:lstStyle/>
                    <a:p>
                      <a:endParaRPr lang="en-GB" sz="1200" dirty="0">
                        <a:latin typeface="+mn-lt"/>
                      </a:endParaRPr>
                    </a:p>
                  </a:txBody>
                  <a:tcPr/>
                </a:tc>
                <a:extLst>
                  <a:ext uri="{0D108BD9-81ED-4DB2-BD59-A6C34878D82A}">
                    <a16:rowId xmlns:a16="http://schemas.microsoft.com/office/drawing/2014/main" val="2953132424"/>
                  </a:ext>
                </a:extLst>
              </a:tr>
              <a:tr h="370840">
                <a:tc>
                  <a:txBody>
                    <a:bodyPr/>
                    <a:lstStyle/>
                    <a:p>
                      <a:r>
                        <a:rPr lang="en-US" sz="1200" dirty="0">
                          <a:latin typeface="+mn-lt"/>
                        </a:rPr>
                        <a:t>Q</a:t>
                      </a:r>
                      <a:r>
                        <a:rPr lang="en-US" sz="1200" baseline="-25000" dirty="0">
                          <a:latin typeface="+mn-lt"/>
                        </a:rPr>
                        <a:t>0</a:t>
                      </a:r>
                      <a:endParaRPr lang="en-GB" sz="1200" baseline="-25000" dirty="0">
                        <a:latin typeface="+mn-lt"/>
                      </a:endParaRPr>
                    </a:p>
                  </a:txBody>
                  <a:tcPr/>
                </a:tc>
                <a:tc>
                  <a:txBody>
                    <a:bodyPr/>
                    <a:lstStyle/>
                    <a:p>
                      <a:endParaRPr lang="en-GB" sz="1200" dirty="0">
                        <a:latin typeface="+mn-lt"/>
                      </a:endParaRPr>
                    </a:p>
                  </a:txBody>
                  <a:tcPr/>
                </a:tc>
                <a:extLst>
                  <a:ext uri="{0D108BD9-81ED-4DB2-BD59-A6C34878D82A}">
                    <a16:rowId xmlns:a16="http://schemas.microsoft.com/office/drawing/2014/main" val="111864611"/>
                  </a:ext>
                </a:extLst>
              </a:tr>
            </a:tbl>
          </a:graphicData>
        </a:graphic>
      </p:graphicFrame>
      <p:sp>
        <p:nvSpPr>
          <p:cNvPr id="27" name="Rectangle 26"/>
          <p:cNvSpPr/>
          <p:nvPr/>
        </p:nvSpPr>
        <p:spPr>
          <a:xfrm>
            <a:off x="6310017" y="1664398"/>
            <a:ext cx="4572000" cy="307777"/>
          </a:xfrm>
          <a:prstGeom prst="rect">
            <a:avLst/>
          </a:prstGeom>
        </p:spPr>
        <p:txBody>
          <a:bodyPr>
            <a:spAutoFit/>
          </a:bodyPr>
          <a:lstStyle/>
          <a:p>
            <a:r>
              <a:rPr lang="en-GB" sz="1400" dirty="0">
                <a:ea typeface="Calibri" panose="020F0502020204030204" pitchFamily="34" charset="0"/>
              </a:rPr>
              <a:t>Most demanding scenario:</a:t>
            </a:r>
            <a:endParaRPr lang="en-GB" dirty="0"/>
          </a:p>
        </p:txBody>
      </p:sp>
      <p:pic>
        <p:nvPicPr>
          <p:cNvPr id="3074" name="Picture 1"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758" y="1489473"/>
            <a:ext cx="5190952" cy="3302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Rectangle 31"/>
          <p:cNvSpPr/>
          <p:nvPr/>
        </p:nvSpPr>
        <p:spPr>
          <a:xfrm>
            <a:off x="1203987" y="1635777"/>
            <a:ext cx="521109" cy="3156322"/>
          </a:xfrm>
          <a:prstGeom prst="rect">
            <a:avLst/>
          </a:prstGeom>
          <a:no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solidFill>
                <a:schemeClr val="tx2"/>
              </a:solidFill>
            </a:endParaRPr>
          </a:p>
        </p:txBody>
      </p:sp>
      <p:sp>
        <p:nvSpPr>
          <p:cNvPr id="37" name="Rectangle 36"/>
          <p:cNvSpPr/>
          <p:nvPr/>
        </p:nvSpPr>
        <p:spPr>
          <a:xfrm>
            <a:off x="2219911" y="1635777"/>
            <a:ext cx="521109" cy="3156322"/>
          </a:xfrm>
          <a:prstGeom prst="rect">
            <a:avLst/>
          </a:prstGeom>
          <a:no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solidFill>
                <a:schemeClr val="tx2"/>
              </a:solidFill>
            </a:endParaRPr>
          </a:p>
        </p:txBody>
      </p:sp>
      <p:sp>
        <p:nvSpPr>
          <p:cNvPr id="38" name="Rectangle 37"/>
          <p:cNvSpPr/>
          <p:nvPr/>
        </p:nvSpPr>
        <p:spPr>
          <a:xfrm>
            <a:off x="3212578" y="1635777"/>
            <a:ext cx="521109" cy="3156322"/>
          </a:xfrm>
          <a:prstGeom prst="rect">
            <a:avLst/>
          </a:prstGeom>
          <a:no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solidFill>
                <a:schemeClr val="tx2"/>
              </a:solidFill>
            </a:endParaRPr>
          </a:p>
        </p:txBody>
      </p:sp>
      <p:sp>
        <p:nvSpPr>
          <p:cNvPr id="39" name="Rectangle 38"/>
          <p:cNvSpPr/>
          <p:nvPr/>
        </p:nvSpPr>
        <p:spPr>
          <a:xfrm>
            <a:off x="4276502" y="1635777"/>
            <a:ext cx="473009" cy="3156322"/>
          </a:xfrm>
          <a:prstGeom prst="rect">
            <a:avLst/>
          </a:prstGeom>
          <a:no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solidFill>
                <a:schemeClr val="tx2"/>
              </a:solidFill>
            </a:endParaRPr>
          </a:p>
        </p:txBody>
      </p:sp>
      <p:grpSp>
        <p:nvGrpSpPr>
          <p:cNvPr id="42" name="Group 41"/>
          <p:cNvGrpSpPr/>
          <p:nvPr/>
        </p:nvGrpSpPr>
        <p:grpSpPr>
          <a:xfrm>
            <a:off x="511758" y="1963680"/>
            <a:ext cx="5190952" cy="108000"/>
            <a:chOff x="511758" y="1963680"/>
            <a:chExt cx="5190952" cy="135931"/>
          </a:xfrm>
        </p:grpSpPr>
        <p:sp>
          <p:nvSpPr>
            <p:cNvPr id="10" name="Rectangle 9"/>
            <p:cNvSpPr/>
            <p:nvPr/>
          </p:nvSpPr>
          <p:spPr>
            <a:xfrm>
              <a:off x="511758" y="1963680"/>
              <a:ext cx="5190952" cy="135931"/>
            </a:xfrm>
            <a:prstGeom prst="rect">
              <a:avLst/>
            </a:prstGeom>
            <a:noFill/>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solidFill>
                  <a:schemeClr val="tx2"/>
                </a:solidFill>
              </a:endParaRPr>
            </a:p>
          </p:txBody>
        </p:sp>
        <p:sp>
          <p:nvSpPr>
            <p:cNvPr id="28" name="Rectangle 27"/>
            <p:cNvSpPr/>
            <p:nvPr/>
          </p:nvSpPr>
          <p:spPr>
            <a:xfrm>
              <a:off x="1203987" y="1963680"/>
              <a:ext cx="521109" cy="129600"/>
            </a:xfrm>
            <a:prstGeom prst="rect">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p:cNvSpPr/>
            <p:nvPr/>
          </p:nvSpPr>
          <p:spPr>
            <a:xfrm>
              <a:off x="2219910" y="1963680"/>
              <a:ext cx="521109" cy="129600"/>
            </a:xfrm>
            <a:prstGeom prst="rect">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p:cNvSpPr/>
            <p:nvPr/>
          </p:nvSpPr>
          <p:spPr>
            <a:xfrm>
              <a:off x="3212822" y="1963680"/>
              <a:ext cx="521109" cy="129600"/>
            </a:xfrm>
            <a:prstGeom prst="rect">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p:cNvSpPr/>
            <p:nvPr/>
          </p:nvSpPr>
          <p:spPr>
            <a:xfrm>
              <a:off x="4269892" y="1963680"/>
              <a:ext cx="479619" cy="129600"/>
            </a:xfrm>
            <a:prstGeom prst="rect">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0" name="Group 59"/>
          <p:cNvGrpSpPr/>
          <p:nvPr/>
        </p:nvGrpSpPr>
        <p:grpSpPr>
          <a:xfrm>
            <a:off x="511758" y="1761168"/>
            <a:ext cx="5190952" cy="108000"/>
            <a:chOff x="511758" y="1963680"/>
            <a:chExt cx="5190952" cy="135931"/>
          </a:xfrm>
        </p:grpSpPr>
        <p:sp>
          <p:nvSpPr>
            <p:cNvPr id="61" name="Rectangle 60"/>
            <p:cNvSpPr/>
            <p:nvPr/>
          </p:nvSpPr>
          <p:spPr>
            <a:xfrm>
              <a:off x="511758" y="1963680"/>
              <a:ext cx="5190952" cy="135931"/>
            </a:xfrm>
            <a:prstGeom prst="rect">
              <a:avLst/>
            </a:prstGeom>
            <a:noFill/>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solidFill>
                  <a:schemeClr val="tx2"/>
                </a:solidFill>
              </a:endParaRPr>
            </a:p>
          </p:txBody>
        </p:sp>
        <p:sp>
          <p:nvSpPr>
            <p:cNvPr id="62" name="Rectangle 61"/>
            <p:cNvSpPr/>
            <p:nvPr/>
          </p:nvSpPr>
          <p:spPr>
            <a:xfrm>
              <a:off x="1203987" y="1963680"/>
              <a:ext cx="521109" cy="129600"/>
            </a:xfrm>
            <a:prstGeom prst="rect">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Rectangle 62"/>
            <p:cNvSpPr/>
            <p:nvPr/>
          </p:nvSpPr>
          <p:spPr>
            <a:xfrm>
              <a:off x="2219910" y="1963680"/>
              <a:ext cx="521109" cy="129600"/>
            </a:xfrm>
            <a:prstGeom prst="rect">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Rectangle 63"/>
            <p:cNvSpPr/>
            <p:nvPr/>
          </p:nvSpPr>
          <p:spPr>
            <a:xfrm>
              <a:off x="3212822" y="1963680"/>
              <a:ext cx="521109" cy="129600"/>
            </a:xfrm>
            <a:prstGeom prst="rect">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Rectangle 64"/>
            <p:cNvSpPr/>
            <p:nvPr/>
          </p:nvSpPr>
          <p:spPr>
            <a:xfrm>
              <a:off x="4269892" y="1963680"/>
              <a:ext cx="479619" cy="129600"/>
            </a:xfrm>
            <a:prstGeom prst="rect">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6" name="Group 65"/>
          <p:cNvGrpSpPr/>
          <p:nvPr/>
        </p:nvGrpSpPr>
        <p:grpSpPr>
          <a:xfrm>
            <a:off x="511758" y="4114813"/>
            <a:ext cx="5190952" cy="108000"/>
            <a:chOff x="511758" y="1963680"/>
            <a:chExt cx="5190952" cy="135931"/>
          </a:xfrm>
        </p:grpSpPr>
        <p:sp>
          <p:nvSpPr>
            <p:cNvPr id="67" name="Rectangle 66"/>
            <p:cNvSpPr/>
            <p:nvPr/>
          </p:nvSpPr>
          <p:spPr>
            <a:xfrm>
              <a:off x="511758" y="1963680"/>
              <a:ext cx="5190952" cy="135931"/>
            </a:xfrm>
            <a:prstGeom prst="rect">
              <a:avLst/>
            </a:prstGeom>
            <a:noFill/>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solidFill>
                  <a:schemeClr val="tx2"/>
                </a:solidFill>
              </a:endParaRPr>
            </a:p>
          </p:txBody>
        </p:sp>
        <p:sp>
          <p:nvSpPr>
            <p:cNvPr id="68" name="Rectangle 67"/>
            <p:cNvSpPr/>
            <p:nvPr/>
          </p:nvSpPr>
          <p:spPr>
            <a:xfrm>
              <a:off x="1203987" y="1963680"/>
              <a:ext cx="521109" cy="129600"/>
            </a:xfrm>
            <a:prstGeom prst="rect">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Rectangle 68"/>
            <p:cNvSpPr/>
            <p:nvPr/>
          </p:nvSpPr>
          <p:spPr>
            <a:xfrm>
              <a:off x="2219910" y="1963680"/>
              <a:ext cx="521109" cy="129600"/>
            </a:xfrm>
            <a:prstGeom prst="rect">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Rectangle 69"/>
            <p:cNvSpPr/>
            <p:nvPr/>
          </p:nvSpPr>
          <p:spPr>
            <a:xfrm>
              <a:off x="3212822" y="1963680"/>
              <a:ext cx="521109" cy="129600"/>
            </a:xfrm>
            <a:prstGeom prst="rect">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Rectangle 70"/>
            <p:cNvSpPr/>
            <p:nvPr/>
          </p:nvSpPr>
          <p:spPr>
            <a:xfrm>
              <a:off x="4269892" y="1963680"/>
              <a:ext cx="479619" cy="129600"/>
            </a:xfrm>
            <a:prstGeom prst="rect">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2" name="Group 71"/>
          <p:cNvGrpSpPr/>
          <p:nvPr/>
        </p:nvGrpSpPr>
        <p:grpSpPr>
          <a:xfrm>
            <a:off x="511758" y="2575618"/>
            <a:ext cx="5190952" cy="108000"/>
            <a:chOff x="511758" y="1963680"/>
            <a:chExt cx="5190952" cy="135931"/>
          </a:xfrm>
        </p:grpSpPr>
        <p:sp>
          <p:nvSpPr>
            <p:cNvPr id="73" name="Rectangle 72"/>
            <p:cNvSpPr/>
            <p:nvPr/>
          </p:nvSpPr>
          <p:spPr>
            <a:xfrm>
              <a:off x="511758" y="1963680"/>
              <a:ext cx="5190952" cy="135931"/>
            </a:xfrm>
            <a:prstGeom prst="rect">
              <a:avLst/>
            </a:prstGeom>
            <a:noFill/>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solidFill>
                  <a:schemeClr val="tx2"/>
                </a:solidFill>
              </a:endParaRPr>
            </a:p>
          </p:txBody>
        </p:sp>
        <p:sp>
          <p:nvSpPr>
            <p:cNvPr id="74" name="Rectangle 73"/>
            <p:cNvSpPr/>
            <p:nvPr/>
          </p:nvSpPr>
          <p:spPr>
            <a:xfrm>
              <a:off x="1203987" y="1963680"/>
              <a:ext cx="521109" cy="129600"/>
            </a:xfrm>
            <a:prstGeom prst="rect">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Rectangle 74"/>
            <p:cNvSpPr/>
            <p:nvPr/>
          </p:nvSpPr>
          <p:spPr>
            <a:xfrm>
              <a:off x="2219910" y="1963680"/>
              <a:ext cx="521109" cy="129600"/>
            </a:xfrm>
            <a:prstGeom prst="rect">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Rectangle 75"/>
            <p:cNvSpPr/>
            <p:nvPr/>
          </p:nvSpPr>
          <p:spPr>
            <a:xfrm>
              <a:off x="3212822" y="1963680"/>
              <a:ext cx="521109" cy="129600"/>
            </a:xfrm>
            <a:prstGeom prst="rect">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Rectangle 76"/>
            <p:cNvSpPr/>
            <p:nvPr/>
          </p:nvSpPr>
          <p:spPr>
            <a:xfrm>
              <a:off x="4269892" y="1963680"/>
              <a:ext cx="479619" cy="129600"/>
            </a:xfrm>
            <a:prstGeom prst="rect">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8" name="Group 77"/>
          <p:cNvGrpSpPr/>
          <p:nvPr/>
        </p:nvGrpSpPr>
        <p:grpSpPr>
          <a:xfrm>
            <a:off x="511758" y="2071931"/>
            <a:ext cx="5190952" cy="108000"/>
            <a:chOff x="511758" y="1963680"/>
            <a:chExt cx="5190952" cy="135931"/>
          </a:xfrm>
        </p:grpSpPr>
        <p:sp>
          <p:nvSpPr>
            <p:cNvPr id="79" name="Rectangle 78"/>
            <p:cNvSpPr/>
            <p:nvPr/>
          </p:nvSpPr>
          <p:spPr>
            <a:xfrm>
              <a:off x="511758" y="1963680"/>
              <a:ext cx="5190952" cy="135931"/>
            </a:xfrm>
            <a:prstGeom prst="rect">
              <a:avLst/>
            </a:prstGeom>
            <a:noFill/>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solidFill>
                  <a:schemeClr val="tx2"/>
                </a:solidFill>
              </a:endParaRPr>
            </a:p>
          </p:txBody>
        </p:sp>
        <p:sp>
          <p:nvSpPr>
            <p:cNvPr id="80" name="Rectangle 79"/>
            <p:cNvSpPr/>
            <p:nvPr/>
          </p:nvSpPr>
          <p:spPr>
            <a:xfrm>
              <a:off x="1203987" y="1963680"/>
              <a:ext cx="521109" cy="129600"/>
            </a:xfrm>
            <a:prstGeom prst="rect">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Rectangle 80"/>
            <p:cNvSpPr/>
            <p:nvPr/>
          </p:nvSpPr>
          <p:spPr>
            <a:xfrm>
              <a:off x="2219910" y="1963680"/>
              <a:ext cx="521109" cy="129600"/>
            </a:xfrm>
            <a:prstGeom prst="rect">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Rectangle 81"/>
            <p:cNvSpPr/>
            <p:nvPr/>
          </p:nvSpPr>
          <p:spPr>
            <a:xfrm>
              <a:off x="3212822" y="1963680"/>
              <a:ext cx="521109" cy="129600"/>
            </a:xfrm>
            <a:prstGeom prst="rect">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Rectangle 82"/>
            <p:cNvSpPr/>
            <p:nvPr/>
          </p:nvSpPr>
          <p:spPr>
            <a:xfrm>
              <a:off x="4269892" y="1963680"/>
              <a:ext cx="479619" cy="129600"/>
            </a:xfrm>
            <a:prstGeom prst="rect">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aphicFrame>
        <p:nvGraphicFramePr>
          <p:cNvPr id="85" name="Table 84"/>
          <p:cNvGraphicFramePr>
            <a:graphicFrameLocks noGrp="1"/>
          </p:cNvGraphicFramePr>
          <p:nvPr>
            <p:extLst>
              <p:ext uri="{D42A27DB-BD31-4B8C-83A1-F6EECF244321}">
                <p14:modId xmlns:p14="http://schemas.microsoft.com/office/powerpoint/2010/main" val="231233452"/>
              </p:ext>
            </p:extLst>
          </p:nvPr>
        </p:nvGraphicFramePr>
        <p:xfrm>
          <a:off x="6372000" y="2052000"/>
          <a:ext cx="2127850" cy="1854200"/>
        </p:xfrm>
        <a:graphic>
          <a:graphicData uri="http://schemas.openxmlformats.org/drawingml/2006/table">
            <a:tbl>
              <a:tblPr firstRow="1" bandRow="1">
                <a:tableStyleId>{073A0DAA-6AF3-43AB-8588-CEC1D06C72B9}</a:tableStyleId>
              </a:tblPr>
              <a:tblGrid>
                <a:gridCol w="1063925">
                  <a:extLst>
                    <a:ext uri="{9D8B030D-6E8A-4147-A177-3AD203B41FA5}">
                      <a16:colId xmlns:a16="http://schemas.microsoft.com/office/drawing/2014/main" val="3355609112"/>
                    </a:ext>
                  </a:extLst>
                </a:gridCol>
                <a:gridCol w="1063925">
                  <a:extLst>
                    <a:ext uri="{9D8B030D-6E8A-4147-A177-3AD203B41FA5}">
                      <a16:colId xmlns:a16="http://schemas.microsoft.com/office/drawing/2014/main" val="4120485670"/>
                    </a:ext>
                  </a:extLst>
                </a:gridCol>
              </a:tblGrid>
              <a:tr h="370840">
                <a:tc>
                  <a:txBody>
                    <a:bodyPr/>
                    <a:lstStyle/>
                    <a:p>
                      <a:r>
                        <a:rPr lang="en-US" sz="1200" dirty="0">
                          <a:latin typeface="+mn-lt"/>
                        </a:rPr>
                        <a:t>Frequency</a:t>
                      </a:r>
                      <a:endParaRPr lang="en-GB" sz="1200" dirty="0">
                        <a:latin typeface="+mn-lt"/>
                      </a:endParaRPr>
                    </a:p>
                  </a:txBody>
                  <a:tcPr/>
                </a:tc>
                <a:tc>
                  <a:txBody>
                    <a:bodyPr/>
                    <a:lstStyle/>
                    <a:p>
                      <a:r>
                        <a:rPr lang="en-US" sz="1200" dirty="0">
                          <a:latin typeface="+mn-lt"/>
                        </a:rPr>
                        <a:t>400 MHz</a:t>
                      </a:r>
                      <a:endParaRPr lang="en-GB" sz="1200" dirty="0">
                        <a:latin typeface="+mn-lt"/>
                      </a:endParaRPr>
                    </a:p>
                  </a:txBody>
                  <a:tcPr/>
                </a:tc>
                <a:extLst>
                  <a:ext uri="{0D108BD9-81ED-4DB2-BD59-A6C34878D82A}">
                    <a16:rowId xmlns:a16="http://schemas.microsoft.com/office/drawing/2014/main" val="3843160659"/>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dirty="0" err="1">
                          <a:latin typeface="+mn-lt"/>
                        </a:rPr>
                        <a:t>E</a:t>
                      </a:r>
                      <a:r>
                        <a:rPr lang="en-US" sz="1200" baseline="-25000" dirty="0" err="1">
                          <a:latin typeface="+mn-lt"/>
                        </a:rPr>
                        <a:t>acc</a:t>
                      </a:r>
                      <a:r>
                        <a:rPr lang="en-US" sz="1200" baseline="-25000" dirty="0">
                          <a:latin typeface="+mn-lt"/>
                        </a:rPr>
                        <a:t> </a:t>
                      </a:r>
                      <a:r>
                        <a:rPr lang="en-US" sz="1200" baseline="0" dirty="0">
                          <a:latin typeface="+mn-lt"/>
                        </a:rPr>
                        <a:t>[MV/m]</a:t>
                      </a:r>
                      <a:endParaRPr lang="en-GB" sz="1200" baseline="0" dirty="0">
                        <a:latin typeface="+mn-lt"/>
                      </a:endParaRPr>
                    </a:p>
                  </a:txBody>
                  <a:tcPr/>
                </a:tc>
                <a:tc>
                  <a:txBody>
                    <a:bodyPr/>
                    <a:lstStyle/>
                    <a:p>
                      <a:r>
                        <a:rPr lang="en-US" sz="1200" dirty="0">
                          <a:latin typeface="+mn-lt"/>
                        </a:rPr>
                        <a:t>12</a:t>
                      </a:r>
                      <a:endParaRPr lang="en-GB" sz="1200" dirty="0">
                        <a:latin typeface="+mn-lt"/>
                      </a:endParaRPr>
                    </a:p>
                  </a:txBody>
                  <a:tcPr/>
                </a:tc>
                <a:extLst>
                  <a:ext uri="{0D108BD9-81ED-4DB2-BD59-A6C34878D82A}">
                    <a16:rowId xmlns:a16="http://schemas.microsoft.com/office/drawing/2014/main" val="3886504528"/>
                  </a:ext>
                </a:extLst>
              </a:tr>
              <a:tr h="370840">
                <a:tc>
                  <a:txBody>
                    <a:bodyPr/>
                    <a:lstStyle/>
                    <a:p>
                      <a:r>
                        <a:rPr lang="en-US" sz="1200" dirty="0">
                          <a:latin typeface="+mn-lt"/>
                        </a:rPr>
                        <a:t># cell/ </a:t>
                      </a:r>
                      <a:r>
                        <a:rPr lang="en-US" sz="1200" dirty="0" err="1">
                          <a:latin typeface="+mn-lt"/>
                        </a:rPr>
                        <a:t>cav</a:t>
                      </a:r>
                      <a:endParaRPr lang="en-GB" sz="1200" dirty="0">
                        <a:latin typeface="+mn-lt"/>
                      </a:endParaRPr>
                    </a:p>
                  </a:txBody>
                  <a:tcPr/>
                </a:tc>
                <a:tc>
                  <a:txBody>
                    <a:bodyPr/>
                    <a:lstStyle/>
                    <a:p>
                      <a:endParaRPr lang="en-GB" sz="1200" dirty="0">
                        <a:latin typeface="+mn-lt"/>
                      </a:endParaRPr>
                    </a:p>
                  </a:txBody>
                  <a:tcPr/>
                </a:tc>
                <a:extLst>
                  <a:ext uri="{0D108BD9-81ED-4DB2-BD59-A6C34878D82A}">
                    <a16:rowId xmlns:a16="http://schemas.microsoft.com/office/drawing/2014/main" val="1927507275"/>
                  </a:ext>
                </a:extLst>
              </a:tr>
              <a:tr h="370840">
                <a:tc>
                  <a:txBody>
                    <a:bodyPr/>
                    <a:lstStyle/>
                    <a:p>
                      <a:r>
                        <a:rPr lang="en-US" sz="1200" dirty="0" err="1">
                          <a:latin typeface="+mn-lt"/>
                        </a:rPr>
                        <a:t>T</a:t>
                      </a:r>
                      <a:r>
                        <a:rPr lang="en-US" sz="1200" baseline="-25000" dirty="0" err="1">
                          <a:latin typeface="+mn-lt"/>
                        </a:rPr>
                        <a:t>operation</a:t>
                      </a:r>
                      <a:r>
                        <a:rPr lang="en-US" sz="1200" baseline="0" dirty="0">
                          <a:latin typeface="+mn-lt"/>
                        </a:rPr>
                        <a:t> [K]</a:t>
                      </a:r>
                      <a:endParaRPr lang="en-GB" sz="1200" dirty="0">
                        <a:latin typeface="+mn-lt"/>
                      </a:endParaRPr>
                    </a:p>
                  </a:txBody>
                  <a:tcPr/>
                </a:tc>
                <a:tc>
                  <a:txBody>
                    <a:bodyPr/>
                    <a:lstStyle/>
                    <a:p>
                      <a:endParaRPr lang="en-GB" sz="1200" dirty="0">
                        <a:latin typeface="+mn-lt"/>
                      </a:endParaRPr>
                    </a:p>
                  </a:txBody>
                  <a:tcPr/>
                </a:tc>
                <a:extLst>
                  <a:ext uri="{0D108BD9-81ED-4DB2-BD59-A6C34878D82A}">
                    <a16:rowId xmlns:a16="http://schemas.microsoft.com/office/drawing/2014/main" val="2953132424"/>
                  </a:ext>
                </a:extLst>
              </a:tr>
              <a:tr h="370840">
                <a:tc>
                  <a:txBody>
                    <a:bodyPr/>
                    <a:lstStyle/>
                    <a:p>
                      <a:r>
                        <a:rPr lang="en-US" sz="1200" dirty="0">
                          <a:latin typeface="+mn-lt"/>
                        </a:rPr>
                        <a:t>Q</a:t>
                      </a:r>
                      <a:r>
                        <a:rPr lang="en-US" sz="1200" baseline="-25000" dirty="0">
                          <a:latin typeface="+mn-lt"/>
                        </a:rPr>
                        <a:t>0</a:t>
                      </a:r>
                      <a:endParaRPr lang="en-GB" sz="1200" baseline="-25000" dirty="0">
                        <a:latin typeface="+mn-lt"/>
                      </a:endParaRPr>
                    </a:p>
                  </a:txBody>
                  <a:tcPr/>
                </a:tc>
                <a:tc>
                  <a:txBody>
                    <a:bodyPr/>
                    <a:lstStyle/>
                    <a:p>
                      <a:endParaRPr lang="en-GB" sz="1200" dirty="0">
                        <a:latin typeface="+mn-lt"/>
                      </a:endParaRPr>
                    </a:p>
                  </a:txBody>
                  <a:tcPr/>
                </a:tc>
                <a:extLst>
                  <a:ext uri="{0D108BD9-81ED-4DB2-BD59-A6C34878D82A}">
                    <a16:rowId xmlns:a16="http://schemas.microsoft.com/office/drawing/2014/main" val="111864611"/>
                  </a:ext>
                </a:extLst>
              </a:tr>
            </a:tbl>
          </a:graphicData>
        </a:graphic>
      </p:graphicFrame>
      <p:graphicFrame>
        <p:nvGraphicFramePr>
          <p:cNvPr id="88" name="Table 87"/>
          <p:cNvGraphicFramePr>
            <a:graphicFrameLocks noGrp="1"/>
          </p:cNvGraphicFramePr>
          <p:nvPr>
            <p:extLst>
              <p:ext uri="{D42A27DB-BD31-4B8C-83A1-F6EECF244321}">
                <p14:modId xmlns:p14="http://schemas.microsoft.com/office/powerpoint/2010/main" val="40489929"/>
              </p:ext>
            </p:extLst>
          </p:nvPr>
        </p:nvGraphicFramePr>
        <p:xfrm>
          <a:off x="6372000" y="2052000"/>
          <a:ext cx="2127850" cy="1854200"/>
        </p:xfrm>
        <a:graphic>
          <a:graphicData uri="http://schemas.openxmlformats.org/drawingml/2006/table">
            <a:tbl>
              <a:tblPr firstRow="1" bandRow="1">
                <a:tableStyleId>{073A0DAA-6AF3-43AB-8588-CEC1D06C72B9}</a:tableStyleId>
              </a:tblPr>
              <a:tblGrid>
                <a:gridCol w="1063925">
                  <a:extLst>
                    <a:ext uri="{9D8B030D-6E8A-4147-A177-3AD203B41FA5}">
                      <a16:colId xmlns:a16="http://schemas.microsoft.com/office/drawing/2014/main" val="3355609112"/>
                    </a:ext>
                  </a:extLst>
                </a:gridCol>
                <a:gridCol w="1063925">
                  <a:extLst>
                    <a:ext uri="{9D8B030D-6E8A-4147-A177-3AD203B41FA5}">
                      <a16:colId xmlns:a16="http://schemas.microsoft.com/office/drawing/2014/main" val="4120485670"/>
                    </a:ext>
                  </a:extLst>
                </a:gridCol>
              </a:tblGrid>
              <a:tr h="370840">
                <a:tc>
                  <a:txBody>
                    <a:bodyPr/>
                    <a:lstStyle/>
                    <a:p>
                      <a:r>
                        <a:rPr lang="en-US" sz="1200" dirty="0">
                          <a:latin typeface="+mn-lt"/>
                        </a:rPr>
                        <a:t>Frequency</a:t>
                      </a:r>
                      <a:endParaRPr lang="en-GB" sz="1200" dirty="0">
                        <a:latin typeface="+mn-lt"/>
                      </a:endParaRPr>
                    </a:p>
                  </a:txBody>
                  <a:tcPr/>
                </a:tc>
                <a:tc>
                  <a:txBody>
                    <a:bodyPr/>
                    <a:lstStyle/>
                    <a:p>
                      <a:r>
                        <a:rPr lang="en-US" sz="1200" dirty="0">
                          <a:latin typeface="+mn-lt"/>
                        </a:rPr>
                        <a:t>400 MHz</a:t>
                      </a:r>
                      <a:endParaRPr lang="en-GB" sz="1200" dirty="0">
                        <a:latin typeface="+mn-lt"/>
                      </a:endParaRPr>
                    </a:p>
                  </a:txBody>
                  <a:tcPr/>
                </a:tc>
                <a:extLst>
                  <a:ext uri="{0D108BD9-81ED-4DB2-BD59-A6C34878D82A}">
                    <a16:rowId xmlns:a16="http://schemas.microsoft.com/office/drawing/2014/main" val="3843160659"/>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dirty="0" err="1">
                          <a:latin typeface="+mn-lt"/>
                        </a:rPr>
                        <a:t>E</a:t>
                      </a:r>
                      <a:r>
                        <a:rPr lang="en-US" sz="1200" baseline="-25000" dirty="0" err="1">
                          <a:latin typeface="+mn-lt"/>
                        </a:rPr>
                        <a:t>acc</a:t>
                      </a:r>
                      <a:r>
                        <a:rPr lang="en-US" sz="1200" baseline="-25000" dirty="0">
                          <a:latin typeface="+mn-lt"/>
                        </a:rPr>
                        <a:t> </a:t>
                      </a:r>
                      <a:r>
                        <a:rPr lang="en-US" sz="1200" baseline="0" dirty="0">
                          <a:latin typeface="+mn-lt"/>
                        </a:rPr>
                        <a:t>[MV/m]</a:t>
                      </a:r>
                      <a:endParaRPr lang="en-GB" sz="1200" baseline="0" dirty="0">
                        <a:latin typeface="+mn-lt"/>
                      </a:endParaRPr>
                    </a:p>
                  </a:txBody>
                  <a:tcPr/>
                </a:tc>
                <a:tc>
                  <a:txBody>
                    <a:bodyPr/>
                    <a:lstStyle/>
                    <a:p>
                      <a:r>
                        <a:rPr lang="en-US" sz="1200" dirty="0">
                          <a:latin typeface="+mn-lt"/>
                        </a:rPr>
                        <a:t>12</a:t>
                      </a:r>
                      <a:endParaRPr lang="en-GB" sz="1200" dirty="0">
                        <a:latin typeface="+mn-lt"/>
                      </a:endParaRPr>
                    </a:p>
                  </a:txBody>
                  <a:tcPr/>
                </a:tc>
                <a:extLst>
                  <a:ext uri="{0D108BD9-81ED-4DB2-BD59-A6C34878D82A}">
                    <a16:rowId xmlns:a16="http://schemas.microsoft.com/office/drawing/2014/main" val="3886504528"/>
                  </a:ext>
                </a:extLst>
              </a:tr>
              <a:tr h="370840">
                <a:tc>
                  <a:txBody>
                    <a:bodyPr/>
                    <a:lstStyle/>
                    <a:p>
                      <a:r>
                        <a:rPr lang="en-US" sz="1200" dirty="0">
                          <a:latin typeface="+mn-lt"/>
                        </a:rPr>
                        <a:t># cell/ </a:t>
                      </a:r>
                      <a:r>
                        <a:rPr lang="en-US" sz="1200" dirty="0" err="1">
                          <a:latin typeface="+mn-lt"/>
                        </a:rPr>
                        <a:t>cav</a:t>
                      </a:r>
                      <a:endParaRPr lang="en-GB" sz="1200" dirty="0">
                        <a:latin typeface="+mn-lt"/>
                      </a:endParaRPr>
                    </a:p>
                  </a:txBody>
                  <a:tcPr/>
                </a:tc>
                <a:tc>
                  <a:txBody>
                    <a:bodyPr/>
                    <a:lstStyle/>
                    <a:p>
                      <a:r>
                        <a:rPr lang="en-US" sz="1200" dirty="0">
                          <a:latin typeface="+mn-lt"/>
                        </a:rPr>
                        <a:t>2</a:t>
                      </a:r>
                      <a:endParaRPr lang="en-GB" sz="1200" dirty="0">
                        <a:latin typeface="+mn-lt"/>
                      </a:endParaRPr>
                    </a:p>
                  </a:txBody>
                  <a:tcPr/>
                </a:tc>
                <a:extLst>
                  <a:ext uri="{0D108BD9-81ED-4DB2-BD59-A6C34878D82A}">
                    <a16:rowId xmlns:a16="http://schemas.microsoft.com/office/drawing/2014/main" val="1927507275"/>
                  </a:ext>
                </a:extLst>
              </a:tr>
              <a:tr h="370840">
                <a:tc>
                  <a:txBody>
                    <a:bodyPr/>
                    <a:lstStyle/>
                    <a:p>
                      <a:r>
                        <a:rPr lang="en-US" sz="1200" dirty="0" err="1">
                          <a:latin typeface="+mn-lt"/>
                        </a:rPr>
                        <a:t>T</a:t>
                      </a:r>
                      <a:r>
                        <a:rPr lang="en-US" sz="1200" baseline="-25000" dirty="0" err="1">
                          <a:latin typeface="+mn-lt"/>
                        </a:rPr>
                        <a:t>operation</a:t>
                      </a:r>
                      <a:r>
                        <a:rPr lang="en-US" sz="1200" baseline="0" dirty="0">
                          <a:latin typeface="+mn-lt"/>
                        </a:rPr>
                        <a:t> [K]</a:t>
                      </a:r>
                      <a:endParaRPr lang="en-GB" sz="1200" dirty="0">
                        <a:latin typeface="+mn-lt"/>
                      </a:endParaRPr>
                    </a:p>
                  </a:txBody>
                  <a:tcPr/>
                </a:tc>
                <a:tc>
                  <a:txBody>
                    <a:bodyPr/>
                    <a:lstStyle/>
                    <a:p>
                      <a:endParaRPr lang="en-GB" sz="1200" dirty="0">
                        <a:latin typeface="+mn-lt"/>
                      </a:endParaRPr>
                    </a:p>
                  </a:txBody>
                  <a:tcPr/>
                </a:tc>
                <a:extLst>
                  <a:ext uri="{0D108BD9-81ED-4DB2-BD59-A6C34878D82A}">
                    <a16:rowId xmlns:a16="http://schemas.microsoft.com/office/drawing/2014/main" val="2953132424"/>
                  </a:ext>
                </a:extLst>
              </a:tr>
              <a:tr h="370840">
                <a:tc>
                  <a:txBody>
                    <a:bodyPr/>
                    <a:lstStyle/>
                    <a:p>
                      <a:r>
                        <a:rPr lang="en-US" sz="1200" dirty="0">
                          <a:latin typeface="+mn-lt"/>
                        </a:rPr>
                        <a:t>Q</a:t>
                      </a:r>
                      <a:r>
                        <a:rPr lang="en-US" sz="1200" baseline="-25000" dirty="0">
                          <a:latin typeface="+mn-lt"/>
                        </a:rPr>
                        <a:t>0</a:t>
                      </a:r>
                      <a:endParaRPr lang="en-GB" sz="1200" baseline="-25000" dirty="0">
                        <a:latin typeface="+mn-lt"/>
                      </a:endParaRPr>
                    </a:p>
                  </a:txBody>
                  <a:tcPr/>
                </a:tc>
                <a:tc>
                  <a:txBody>
                    <a:bodyPr/>
                    <a:lstStyle/>
                    <a:p>
                      <a:endParaRPr lang="en-GB" sz="1200" dirty="0">
                        <a:latin typeface="+mn-lt"/>
                      </a:endParaRPr>
                    </a:p>
                  </a:txBody>
                  <a:tcPr/>
                </a:tc>
                <a:extLst>
                  <a:ext uri="{0D108BD9-81ED-4DB2-BD59-A6C34878D82A}">
                    <a16:rowId xmlns:a16="http://schemas.microsoft.com/office/drawing/2014/main" val="111864611"/>
                  </a:ext>
                </a:extLst>
              </a:tr>
            </a:tbl>
          </a:graphicData>
        </a:graphic>
      </p:graphicFrame>
      <p:graphicFrame>
        <p:nvGraphicFramePr>
          <p:cNvPr id="86" name="Table 85"/>
          <p:cNvGraphicFramePr>
            <a:graphicFrameLocks noGrp="1"/>
          </p:cNvGraphicFramePr>
          <p:nvPr>
            <p:extLst>
              <p:ext uri="{D42A27DB-BD31-4B8C-83A1-F6EECF244321}">
                <p14:modId xmlns:p14="http://schemas.microsoft.com/office/powerpoint/2010/main" val="4211251686"/>
              </p:ext>
            </p:extLst>
          </p:nvPr>
        </p:nvGraphicFramePr>
        <p:xfrm>
          <a:off x="6372000" y="2052000"/>
          <a:ext cx="2127850" cy="1854200"/>
        </p:xfrm>
        <a:graphic>
          <a:graphicData uri="http://schemas.openxmlformats.org/drawingml/2006/table">
            <a:tbl>
              <a:tblPr firstRow="1" bandRow="1">
                <a:tableStyleId>{073A0DAA-6AF3-43AB-8588-CEC1D06C72B9}</a:tableStyleId>
              </a:tblPr>
              <a:tblGrid>
                <a:gridCol w="1063925">
                  <a:extLst>
                    <a:ext uri="{9D8B030D-6E8A-4147-A177-3AD203B41FA5}">
                      <a16:colId xmlns:a16="http://schemas.microsoft.com/office/drawing/2014/main" val="3355609112"/>
                    </a:ext>
                  </a:extLst>
                </a:gridCol>
                <a:gridCol w="1063925">
                  <a:extLst>
                    <a:ext uri="{9D8B030D-6E8A-4147-A177-3AD203B41FA5}">
                      <a16:colId xmlns:a16="http://schemas.microsoft.com/office/drawing/2014/main" val="4120485670"/>
                    </a:ext>
                  </a:extLst>
                </a:gridCol>
              </a:tblGrid>
              <a:tr h="370840">
                <a:tc>
                  <a:txBody>
                    <a:bodyPr/>
                    <a:lstStyle/>
                    <a:p>
                      <a:r>
                        <a:rPr lang="en-US" sz="1200" dirty="0">
                          <a:latin typeface="+mn-lt"/>
                        </a:rPr>
                        <a:t>Frequency</a:t>
                      </a:r>
                      <a:endParaRPr lang="en-GB" sz="1200" dirty="0">
                        <a:latin typeface="+mn-lt"/>
                      </a:endParaRPr>
                    </a:p>
                  </a:txBody>
                  <a:tcPr/>
                </a:tc>
                <a:tc>
                  <a:txBody>
                    <a:bodyPr/>
                    <a:lstStyle/>
                    <a:p>
                      <a:r>
                        <a:rPr lang="en-US" sz="1200" dirty="0">
                          <a:latin typeface="+mn-lt"/>
                        </a:rPr>
                        <a:t>400 MHz</a:t>
                      </a:r>
                      <a:endParaRPr lang="en-GB" sz="1200" dirty="0">
                        <a:latin typeface="+mn-lt"/>
                      </a:endParaRPr>
                    </a:p>
                  </a:txBody>
                  <a:tcPr/>
                </a:tc>
                <a:extLst>
                  <a:ext uri="{0D108BD9-81ED-4DB2-BD59-A6C34878D82A}">
                    <a16:rowId xmlns:a16="http://schemas.microsoft.com/office/drawing/2014/main" val="3843160659"/>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dirty="0" err="1">
                          <a:latin typeface="+mn-lt"/>
                        </a:rPr>
                        <a:t>E</a:t>
                      </a:r>
                      <a:r>
                        <a:rPr lang="en-US" sz="1200" baseline="-25000" dirty="0" err="1">
                          <a:latin typeface="+mn-lt"/>
                        </a:rPr>
                        <a:t>acc</a:t>
                      </a:r>
                      <a:r>
                        <a:rPr lang="en-US" sz="1200" baseline="-25000" dirty="0">
                          <a:latin typeface="+mn-lt"/>
                        </a:rPr>
                        <a:t> </a:t>
                      </a:r>
                      <a:r>
                        <a:rPr lang="en-US" sz="1200" baseline="0" dirty="0">
                          <a:latin typeface="+mn-lt"/>
                        </a:rPr>
                        <a:t>[MV/m]</a:t>
                      </a:r>
                      <a:endParaRPr lang="en-GB" sz="1200" baseline="0" dirty="0">
                        <a:latin typeface="+mn-lt"/>
                      </a:endParaRPr>
                    </a:p>
                  </a:txBody>
                  <a:tcPr/>
                </a:tc>
                <a:tc>
                  <a:txBody>
                    <a:bodyPr/>
                    <a:lstStyle/>
                    <a:p>
                      <a:r>
                        <a:rPr lang="en-US" sz="1200" dirty="0">
                          <a:latin typeface="+mn-lt"/>
                        </a:rPr>
                        <a:t>12</a:t>
                      </a:r>
                      <a:endParaRPr lang="en-GB" sz="1200" dirty="0">
                        <a:latin typeface="+mn-lt"/>
                      </a:endParaRPr>
                    </a:p>
                  </a:txBody>
                  <a:tcPr/>
                </a:tc>
                <a:extLst>
                  <a:ext uri="{0D108BD9-81ED-4DB2-BD59-A6C34878D82A}">
                    <a16:rowId xmlns:a16="http://schemas.microsoft.com/office/drawing/2014/main" val="3886504528"/>
                  </a:ext>
                </a:extLst>
              </a:tr>
              <a:tr h="370840">
                <a:tc>
                  <a:txBody>
                    <a:bodyPr/>
                    <a:lstStyle/>
                    <a:p>
                      <a:r>
                        <a:rPr lang="en-US" sz="1200" dirty="0">
                          <a:latin typeface="+mn-lt"/>
                        </a:rPr>
                        <a:t># cell/ </a:t>
                      </a:r>
                      <a:r>
                        <a:rPr lang="en-US" sz="1200" dirty="0" err="1">
                          <a:latin typeface="+mn-lt"/>
                        </a:rPr>
                        <a:t>cav</a:t>
                      </a:r>
                      <a:endParaRPr lang="en-GB" sz="1200" dirty="0">
                        <a:latin typeface="+mn-lt"/>
                      </a:endParaRPr>
                    </a:p>
                  </a:txBody>
                  <a:tcPr/>
                </a:tc>
                <a:tc>
                  <a:txBody>
                    <a:bodyPr/>
                    <a:lstStyle/>
                    <a:p>
                      <a:r>
                        <a:rPr lang="en-US" sz="1200" dirty="0">
                          <a:latin typeface="+mn-lt"/>
                        </a:rPr>
                        <a:t>2</a:t>
                      </a:r>
                      <a:endParaRPr lang="en-GB" sz="1200" dirty="0">
                        <a:latin typeface="+mn-lt"/>
                      </a:endParaRPr>
                    </a:p>
                  </a:txBody>
                  <a:tcPr/>
                </a:tc>
                <a:extLst>
                  <a:ext uri="{0D108BD9-81ED-4DB2-BD59-A6C34878D82A}">
                    <a16:rowId xmlns:a16="http://schemas.microsoft.com/office/drawing/2014/main" val="1927507275"/>
                  </a:ext>
                </a:extLst>
              </a:tr>
              <a:tr h="370840">
                <a:tc>
                  <a:txBody>
                    <a:bodyPr/>
                    <a:lstStyle/>
                    <a:p>
                      <a:r>
                        <a:rPr lang="en-US" sz="1200" dirty="0" err="1">
                          <a:latin typeface="+mn-lt"/>
                        </a:rPr>
                        <a:t>T</a:t>
                      </a:r>
                      <a:r>
                        <a:rPr lang="en-US" sz="1200" baseline="-25000" dirty="0" err="1">
                          <a:latin typeface="+mn-lt"/>
                        </a:rPr>
                        <a:t>operation</a:t>
                      </a:r>
                      <a:r>
                        <a:rPr lang="en-US" sz="1200" baseline="0" dirty="0">
                          <a:latin typeface="+mn-lt"/>
                        </a:rPr>
                        <a:t> [K]</a:t>
                      </a:r>
                      <a:endParaRPr lang="en-GB" sz="1200" dirty="0">
                        <a:latin typeface="+mn-lt"/>
                      </a:endParaRPr>
                    </a:p>
                  </a:txBody>
                  <a:tcPr/>
                </a:tc>
                <a:tc>
                  <a:txBody>
                    <a:bodyPr/>
                    <a:lstStyle/>
                    <a:p>
                      <a:r>
                        <a:rPr lang="en-US" sz="1200" dirty="0">
                          <a:latin typeface="+mn-lt"/>
                        </a:rPr>
                        <a:t>4.5</a:t>
                      </a:r>
                      <a:endParaRPr lang="en-GB" sz="1200" dirty="0">
                        <a:latin typeface="+mn-lt"/>
                      </a:endParaRPr>
                    </a:p>
                  </a:txBody>
                  <a:tcPr/>
                </a:tc>
                <a:extLst>
                  <a:ext uri="{0D108BD9-81ED-4DB2-BD59-A6C34878D82A}">
                    <a16:rowId xmlns:a16="http://schemas.microsoft.com/office/drawing/2014/main" val="2953132424"/>
                  </a:ext>
                </a:extLst>
              </a:tr>
              <a:tr h="370840">
                <a:tc>
                  <a:txBody>
                    <a:bodyPr/>
                    <a:lstStyle/>
                    <a:p>
                      <a:r>
                        <a:rPr lang="en-US" sz="1200" dirty="0">
                          <a:latin typeface="+mn-lt"/>
                        </a:rPr>
                        <a:t>Q</a:t>
                      </a:r>
                      <a:r>
                        <a:rPr lang="en-US" sz="1200" baseline="-25000" dirty="0">
                          <a:latin typeface="+mn-lt"/>
                        </a:rPr>
                        <a:t>0</a:t>
                      </a:r>
                      <a:endParaRPr lang="en-GB" sz="1200" baseline="-25000" dirty="0">
                        <a:latin typeface="+mn-lt"/>
                      </a:endParaRPr>
                    </a:p>
                  </a:txBody>
                  <a:tcPr/>
                </a:tc>
                <a:tc>
                  <a:txBody>
                    <a:bodyPr/>
                    <a:lstStyle/>
                    <a:p>
                      <a:endParaRPr lang="en-GB" sz="1200" dirty="0">
                        <a:latin typeface="+mn-lt"/>
                      </a:endParaRPr>
                    </a:p>
                  </a:txBody>
                  <a:tcPr/>
                </a:tc>
                <a:extLst>
                  <a:ext uri="{0D108BD9-81ED-4DB2-BD59-A6C34878D82A}">
                    <a16:rowId xmlns:a16="http://schemas.microsoft.com/office/drawing/2014/main" val="111864611"/>
                  </a:ext>
                </a:extLst>
              </a:tr>
            </a:tbl>
          </a:graphicData>
        </a:graphic>
      </p:graphicFrame>
      <p:graphicFrame>
        <p:nvGraphicFramePr>
          <p:cNvPr id="87" name="Table 86"/>
          <p:cNvGraphicFramePr>
            <a:graphicFrameLocks noGrp="1"/>
          </p:cNvGraphicFramePr>
          <p:nvPr>
            <p:extLst>
              <p:ext uri="{D42A27DB-BD31-4B8C-83A1-F6EECF244321}">
                <p14:modId xmlns:p14="http://schemas.microsoft.com/office/powerpoint/2010/main" val="1270147045"/>
              </p:ext>
            </p:extLst>
          </p:nvPr>
        </p:nvGraphicFramePr>
        <p:xfrm>
          <a:off x="6372000" y="2052000"/>
          <a:ext cx="2127850" cy="1854200"/>
        </p:xfrm>
        <a:graphic>
          <a:graphicData uri="http://schemas.openxmlformats.org/drawingml/2006/table">
            <a:tbl>
              <a:tblPr firstRow="1" bandRow="1">
                <a:tableStyleId>{073A0DAA-6AF3-43AB-8588-CEC1D06C72B9}</a:tableStyleId>
              </a:tblPr>
              <a:tblGrid>
                <a:gridCol w="1063925">
                  <a:extLst>
                    <a:ext uri="{9D8B030D-6E8A-4147-A177-3AD203B41FA5}">
                      <a16:colId xmlns:a16="http://schemas.microsoft.com/office/drawing/2014/main" val="3355609112"/>
                    </a:ext>
                  </a:extLst>
                </a:gridCol>
                <a:gridCol w="1063925">
                  <a:extLst>
                    <a:ext uri="{9D8B030D-6E8A-4147-A177-3AD203B41FA5}">
                      <a16:colId xmlns:a16="http://schemas.microsoft.com/office/drawing/2014/main" val="4120485670"/>
                    </a:ext>
                  </a:extLst>
                </a:gridCol>
              </a:tblGrid>
              <a:tr h="370840">
                <a:tc>
                  <a:txBody>
                    <a:bodyPr/>
                    <a:lstStyle/>
                    <a:p>
                      <a:r>
                        <a:rPr lang="en-US" sz="1200" dirty="0">
                          <a:latin typeface="+mn-lt"/>
                        </a:rPr>
                        <a:t>Frequency</a:t>
                      </a:r>
                      <a:endParaRPr lang="en-GB" sz="1200" dirty="0">
                        <a:latin typeface="+mn-lt"/>
                      </a:endParaRPr>
                    </a:p>
                  </a:txBody>
                  <a:tcPr/>
                </a:tc>
                <a:tc>
                  <a:txBody>
                    <a:bodyPr/>
                    <a:lstStyle/>
                    <a:p>
                      <a:r>
                        <a:rPr lang="en-US" sz="1200" dirty="0">
                          <a:latin typeface="+mn-lt"/>
                        </a:rPr>
                        <a:t>400 MHz</a:t>
                      </a:r>
                      <a:endParaRPr lang="en-GB" sz="1200" dirty="0">
                        <a:latin typeface="+mn-lt"/>
                      </a:endParaRPr>
                    </a:p>
                  </a:txBody>
                  <a:tcPr/>
                </a:tc>
                <a:extLst>
                  <a:ext uri="{0D108BD9-81ED-4DB2-BD59-A6C34878D82A}">
                    <a16:rowId xmlns:a16="http://schemas.microsoft.com/office/drawing/2014/main" val="3843160659"/>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dirty="0" err="1">
                          <a:latin typeface="+mn-lt"/>
                        </a:rPr>
                        <a:t>E</a:t>
                      </a:r>
                      <a:r>
                        <a:rPr lang="en-US" sz="1200" baseline="-25000" dirty="0" err="1">
                          <a:latin typeface="+mn-lt"/>
                        </a:rPr>
                        <a:t>acc</a:t>
                      </a:r>
                      <a:r>
                        <a:rPr lang="en-US" sz="1200" baseline="-25000" dirty="0">
                          <a:latin typeface="+mn-lt"/>
                        </a:rPr>
                        <a:t> </a:t>
                      </a:r>
                      <a:r>
                        <a:rPr lang="en-US" sz="1200" baseline="0" dirty="0">
                          <a:latin typeface="+mn-lt"/>
                        </a:rPr>
                        <a:t>[MV/m]</a:t>
                      </a:r>
                      <a:endParaRPr lang="en-GB" sz="1200" baseline="0" dirty="0">
                        <a:latin typeface="+mn-lt"/>
                      </a:endParaRPr>
                    </a:p>
                  </a:txBody>
                  <a:tcPr/>
                </a:tc>
                <a:tc>
                  <a:txBody>
                    <a:bodyPr/>
                    <a:lstStyle/>
                    <a:p>
                      <a:r>
                        <a:rPr lang="en-US" sz="1200" dirty="0">
                          <a:latin typeface="+mn-lt"/>
                        </a:rPr>
                        <a:t>12</a:t>
                      </a:r>
                      <a:endParaRPr lang="en-GB" sz="1200" dirty="0">
                        <a:latin typeface="+mn-lt"/>
                      </a:endParaRPr>
                    </a:p>
                  </a:txBody>
                  <a:tcPr/>
                </a:tc>
                <a:extLst>
                  <a:ext uri="{0D108BD9-81ED-4DB2-BD59-A6C34878D82A}">
                    <a16:rowId xmlns:a16="http://schemas.microsoft.com/office/drawing/2014/main" val="3886504528"/>
                  </a:ext>
                </a:extLst>
              </a:tr>
              <a:tr h="370840">
                <a:tc>
                  <a:txBody>
                    <a:bodyPr/>
                    <a:lstStyle/>
                    <a:p>
                      <a:r>
                        <a:rPr lang="en-US" sz="1200" dirty="0">
                          <a:latin typeface="+mn-lt"/>
                        </a:rPr>
                        <a:t># cell/ </a:t>
                      </a:r>
                      <a:r>
                        <a:rPr lang="en-US" sz="1200" dirty="0" err="1">
                          <a:latin typeface="+mn-lt"/>
                        </a:rPr>
                        <a:t>cav</a:t>
                      </a:r>
                      <a:endParaRPr lang="en-GB" sz="1200" dirty="0">
                        <a:latin typeface="+mn-lt"/>
                      </a:endParaRPr>
                    </a:p>
                  </a:txBody>
                  <a:tcPr/>
                </a:tc>
                <a:tc>
                  <a:txBody>
                    <a:bodyPr/>
                    <a:lstStyle/>
                    <a:p>
                      <a:r>
                        <a:rPr lang="en-US" sz="1200" dirty="0">
                          <a:latin typeface="+mn-lt"/>
                        </a:rPr>
                        <a:t>2</a:t>
                      </a:r>
                      <a:endParaRPr lang="en-GB" sz="1200" dirty="0">
                        <a:latin typeface="+mn-lt"/>
                      </a:endParaRPr>
                    </a:p>
                  </a:txBody>
                  <a:tcPr/>
                </a:tc>
                <a:extLst>
                  <a:ext uri="{0D108BD9-81ED-4DB2-BD59-A6C34878D82A}">
                    <a16:rowId xmlns:a16="http://schemas.microsoft.com/office/drawing/2014/main" val="1927507275"/>
                  </a:ext>
                </a:extLst>
              </a:tr>
              <a:tr h="370840">
                <a:tc>
                  <a:txBody>
                    <a:bodyPr/>
                    <a:lstStyle/>
                    <a:p>
                      <a:r>
                        <a:rPr lang="en-US" sz="1200" dirty="0" err="1">
                          <a:latin typeface="+mn-lt"/>
                        </a:rPr>
                        <a:t>T</a:t>
                      </a:r>
                      <a:r>
                        <a:rPr lang="en-US" sz="1200" baseline="-25000" dirty="0" err="1">
                          <a:latin typeface="+mn-lt"/>
                        </a:rPr>
                        <a:t>operation</a:t>
                      </a:r>
                      <a:r>
                        <a:rPr lang="en-US" sz="1200" baseline="0" dirty="0">
                          <a:latin typeface="+mn-lt"/>
                        </a:rPr>
                        <a:t> [K]</a:t>
                      </a:r>
                      <a:endParaRPr lang="en-GB" sz="1200" dirty="0">
                        <a:latin typeface="+mn-lt"/>
                      </a:endParaRPr>
                    </a:p>
                  </a:txBody>
                  <a:tcPr/>
                </a:tc>
                <a:tc>
                  <a:txBody>
                    <a:bodyPr/>
                    <a:lstStyle/>
                    <a:p>
                      <a:r>
                        <a:rPr lang="en-US" sz="1200" dirty="0">
                          <a:latin typeface="+mn-lt"/>
                        </a:rPr>
                        <a:t>4.5</a:t>
                      </a:r>
                      <a:endParaRPr lang="en-GB" sz="1200" dirty="0">
                        <a:latin typeface="+mn-lt"/>
                      </a:endParaRPr>
                    </a:p>
                  </a:txBody>
                  <a:tcPr/>
                </a:tc>
                <a:extLst>
                  <a:ext uri="{0D108BD9-81ED-4DB2-BD59-A6C34878D82A}">
                    <a16:rowId xmlns:a16="http://schemas.microsoft.com/office/drawing/2014/main" val="2953132424"/>
                  </a:ext>
                </a:extLst>
              </a:tr>
              <a:tr h="370840">
                <a:tc>
                  <a:txBody>
                    <a:bodyPr/>
                    <a:lstStyle/>
                    <a:p>
                      <a:r>
                        <a:rPr lang="en-US" sz="1200" dirty="0">
                          <a:latin typeface="+mn-lt"/>
                        </a:rPr>
                        <a:t>Q</a:t>
                      </a:r>
                      <a:r>
                        <a:rPr lang="en-US" sz="1200" baseline="-25000" dirty="0">
                          <a:latin typeface="+mn-lt"/>
                        </a:rPr>
                        <a:t>0</a:t>
                      </a:r>
                      <a:endParaRPr lang="en-GB" sz="1200" baseline="-25000" dirty="0">
                        <a:latin typeface="+mn-lt"/>
                      </a:endParaRPr>
                    </a:p>
                  </a:txBody>
                  <a:tcPr/>
                </a:tc>
                <a:tc>
                  <a:txBody>
                    <a:bodyPr/>
                    <a:lstStyle/>
                    <a:p>
                      <a:r>
                        <a:rPr lang="en-US" sz="1200" dirty="0">
                          <a:latin typeface="+mn-lt"/>
                        </a:rPr>
                        <a:t>3E9</a:t>
                      </a:r>
                      <a:endParaRPr lang="en-GB" sz="1200" dirty="0">
                        <a:latin typeface="+mn-lt"/>
                      </a:endParaRPr>
                    </a:p>
                  </a:txBody>
                  <a:tcPr/>
                </a:tc>
                <a:extLst>
                  <a:ext uri="{0D108BD9-81ED-4DB2-BD59-A6C34878D82A}">
                    <a16:rowId xmlns:a16="http://schemas.microsoft.com/office/drawing/2014/main" val="111864611"/>
                  </a:ext>
                </a:extLst>
              </a:tr>
            </a:tbl>
          </a:graphicData>
        </a:graphic>
      </p:graphicFrame>
    </p:spTree>
    <p:extLst>
      <p:ext uri="{BB962C8B-B14F-4D97-AF65-F5344CB8AC3E}">
        <p14:creationId xmlns:p14="http://schemas.microsoft.com/office/powerpoint/2010/main" val="4253556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7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7" grpId="0" animBg="1"/>
      <p:bldP spid="38" grpId="0" animBg="1"/>
      <p:bldP spid="3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5</a:t>
            </a:fld>
            <a:endParaRPr lang="en-US" noProof="0" dirty="0"/>
          </a:p>
        </p:txBody>
      </p:sp>
      <p:sp>
        <p:nvSpPr>
          <p:cNvPr id="7" name="Title 6"/>
          <p:cNvSpPr>
            <a:spLocks noGrp="1"/>
          </p:cNvSpPr>
          <p:nvPr>
            <p:ph type="title"/>
          </p:nvPr>
        </p:nvSpPr>
        <p:spPr>
          <a:xfrm>
            <a:off x="442800" y="577800"/>
            <a:ext cx="8263350" cy="804066"/>
          </a:xfrm>
        </p:spPr>
        <p:txBody>
          <a:bodyPr/>
          <a:lstStyle/>
          <a:p>
            <a:r>
              <a:rPr lang="en-US" sz="2800" dirty="0"/>
              <a:t>Timeline</a:t>
            </a:r>
            <a:endParaRPr lang="fr-FR" sz="2800" dirty="0"/>
          </a:p>
        </p:txBody>
      </p:sp>
      <p:sp>
        <p:nvSpPr>
          <p:cNvPr id="15" name="Rectangle 14"/>
          <p:cNvSpPr/>
          <p:nvPr/>
        </p:nvSpPr>
        <p:spPr>
          <a:xfrm>
            <a:off x="3487123" y="3847602"/>
            <a:ext cx="1080120" cy="576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TextBox 13"/>
          <p:cNvSpPr txBox="1"/>
          <p:nvPr/>
        </p:nvSpPr>
        <p:spPr>
          <a:xfrm>
            <a:off x="7684024" y="1998834"/>
            <a:ext cx="1150473" cy="761475"/>
          </a:xfrm>
          <a:prstGeom prst="roundRect">
            <a:avLst/>
          </a:prstGeom>
          <a:ln w="28575">
            <a:solidFill>
              <a:schemeClr val="accent4">
                <a:lumMod val="20000"/>
                <a:lumOff val="80000"/>
              </a:schemeClr>
            </a:solidFill>
          </a:ln>
        </p:spPr>
        <p:style>
          <a:lnRef idx="2">
            <a:schemeClr val="accent6"/>
          </a:lnRef>
          <a:fillRef idx="1">
            <a:schemeClr val="lt1"/>
          </a:fillRef>
          <a:effectRef idx="0">
            <a:schemeClr val="accent6"/>
          </a:effectRef>
          <a:fontRef idx="minor">
            <a:schemeClr val="dk1"/>
          </a:fontRef>
        </p:style>
        <p:txBody>
          <a:bodyPr wrap="square" lIns="144000" tIns="36000" rIns="72000" bIns="36000" rtlCol="0">
            <a:spAutoFit/>
          </a:bodyPr>
          <a:lstStyle/>
          <a:p>
            <a:r>
              <a:rPr lang="en-US" sz="1000" dirty="0"/>
              <a:t>@400 MHz:</a:t>
            </a:r>
            <a:endParaRPr lang="en-US" sz="1000" b="1" dirty="0"/>
          </a:p>
          <a:p>
            <a:r>
              <a:rPr lang="en-US" sz="1000" b="1" dirty="0"/>
              <a:t>E</a:t>
            </a:r>
            <a:r>
              <a:rPr lang="en-US" sz="1000" b="1" baseline="-25000" dirty="0"/>
              <a:t>acc</a:t>
            </a:r>
            <a:r>
              <a:rPr lang="en-US" sz="1000" b="1" dirty="0"/>
              <a:t>~12 MV/m Q</a:t>
            </a:r>
            <a:r>
              <a:rPr lang="en-US" sz="1000" b="1" baseline="-25000" dirty="0"/>
              <a:t>0</a:t>
            </a:r>
            <a:r>
              <a:rPr lang="en-US" sz="1000" b="1" dirty="0"/>
              <a:t>~3E9</a:t>
            </a:r>
          </a:p>
          <a:p>
            <a:r>
              <a:rPr lang="en-US" sz="1000" b="1" dirty="0"/>
              <a:t>T= 4.5 K</a:t>
            </a:r>
            <a:endParaRPr lang="en-GB" sz="1000" b="1" dirty="0"/>
          </a:p>
        </p:txBody>
      </p:sp>
      <p:sp>
        <p:nvSpPr>
          <p:cNvPr id="12" name="Right Arrow 11"/>
          <p:cNvSpPr/>
          <p:nvPr/>
        </p:nvSpPr>
        <p:spPr>
          <a:xfrm>
            <a:off x="442800" y="3123431"/>
            <a:ext cx="7200000" cy="396000"/>
          </a:xfrm>
          <a:prstGeom prst="rightArrow">
            <a:avLst>
              <a:gd name="adj1" fmla="val 67550"/>
              <a:gd name="adj2" fmla="val 50000"/>
            </a:avLst>
          </a:prstGeom>
          <a:solidFill>
            <a:schemeClr val="accent3">
              <a:lumMod val="20000"/>
              <a:lumOff val="80000"/>
            </a:schemeClr>
          </a:solidFill>
        </p:spPr>
        <p:style>
          <a:lnRef idx="0">
            <a:schemeClr val="dk1"/>
          </a:lnRef>
          <a:fillRef idx="3">
            <a:schemeClr val="dk1"/>
          </a:fillRef>
          <a:effectRef idx="3">
            <a:schemeClr val="dk1"/>
          </a:effectRef>
          <a:fontRef idx="minor">
            <a:schemeClr val="lt1"/>
          </a:fontRef>
        </p:style>
        <p:txBody>
          <a:bodyPr rtlCol="0" anchor="ctr"/>
          <a:lstStyle/>
          <a:p>
            <a:r>
              <a:rPr lang="en-US" sz="1200" dirty="0">
                <a:solidFill>
                  <a:schemeClr val="tx1"/>
                </a:solidFill>
              </a:rPr>
              <a:t>	1.3 GHz elliptical cavities</a:t>
            </a:r>
            <a:endParaRPr lang="en-GB" sz="1200" dirty="0">
              <a:solidFill>
                <a:schemeClr val="tx1"/>
              </a:solidFill>
            </a:endParaRPr>
          </a:p>
        </p:txBody>
      </p:sp>
      <p:sp>
        <p:nvSpPr>
          <p:cNvPr id="17" name="Right Arrow 16"/>
          <p:cNvSpPr/>
          <p:nvPr/>
        </p:nvSpPr>
        <p:spPr>
          <a:xfrm>
            <a:off x="442800" y="2149574"/>
            <a:ext cx="7200000" cy="397365"/>
          </a:xfrm>
          <a:prstGeom prst="rightArrow">
            <a:avLst>
              <a:gd name="adj1" fmla="val 67550"/>
              <a:gd name="adj2" fmla="val 50000"/>
            </a:avLst>
          </a:prstGeom>
          <a:solidFill>
            <a:schemeClr val="accent4">
              <a:lumMod val="20000"/>
              <a:lumOff val="80000"/>
            </a:schemeClr>
          </a:solidFill>
        </p:spPr>
        <p:style>
          <a:lnRef idx="0">
            <a:schemeClr val="dk1"/>
          </a:lnRef>
          <a:fillRef idx="3">
            <a:schemeClr val="dk1"/>
          </a:fillRef>
          <a:effectRef idx="3">
            <a:schemeClr val="dk1"/>
          </a:effectRef>
          <a:fontRef idx="minor">
            <a:schemeClr val="lt1"/>
          </a:fontRef>
        </p:style>
        <p:txBody>
          <a:bodyPr rtlCol="0" anchor="ctr"/>
          <a:lstStyle/>
          <a:p>
            <a:r>
              <a:rPr lang="en-US" sz="1200" dirty="0">
                <a:solidFill>
                  <a:schemeClr val="tx1"/>
                </a:solidFill>
              </a:rPr>
              <a:t>	400 MHz elliptical cavities</a:t>
            </a:r>
            <a:endParaRPr lang="en-GB" sz="1200" dirty="0">
              <a:solidFill>
                <a:schemeClr val="tx1"/>
              </a:solidFill>
            </a:endParaRPr>
          </a:p>
        </p:txBody>
      </p:sp>
      <p:sp>
        <p:nvSpPr>
          <p:cNvPr id="18" name="Rectangle 17">
            <a:extLst>
              <a:ext uri="{FF2B5EF4-FFF2-40B4-BE49-F238E27FC236}">
                <a16:creationId xmlns:a16="http://schemas.microsoft.com/office/drawing/2014/main" id="{B91B1C54-F2C8-4FF5-BB9F-AD1CF6F6B3B9}"/>
              </a:ext>
            </a:extLst>
          </p:cNvPr>
          <p:cNvSpPr/>
          <p:nvPr/>
        </p:nvSpPr>
        <p:spPr>
          <a:xfrm>
            <a:off x="982800" y="1660460"/>
            <a:ext cx="637599" cy="261610"/>
          </a:xfrm>
          <a:prstGeom prst="rect">
            <a:avLst/>
          </a:prstGeom>
          <a:noFill/>
          <a:ln>
            <a:solidFill>
              <a:schemeClr val="bg1"/>
            </a:solidFill>
          </a:ln>
        </p:spPr>
        <p:txBody>
          <a:bodyPr wrap="square">
            <a:spAutoFit/>
          </a:bodyPr>
          <a:lstStyle/>
          <a:p>
            <a:pPr defTabSz="685800"/>
            <a:r>
              <a:rPr lang="en-US" sz="1100" b="1" i="1" dirty="0">
                <a:solidFill>
                  <a:srgbClr val="1C446A"/>
                </a:solidFill>
                <a:latin typeface="Arial"/>
              </a:rPr>
              <a:t>2021</a:t>
            </a:r>
            <a:endParaRPr lang="es-ES" sz="1100" b="1" i="1" dirty="0">
              <a:solidFill>
                <a:srgbClr val="0033A0"/>
              </a:solidFill>
              <a:latin typeface="Arial"/>
            </a:endParaRPr>
          </a:p>
        </p:txBody>
      </p:sp>
      <p:sp>
        <p:nvSpPr>
          <p:cNvPr id="19" name="Rectangle 18">
            <a:extLst>
              <a:ext uri="{FF2B5EF4-FFF2-40B4-BE49-F238E27FC236}">
                <a16:creationId xmlns:a16="http://schemas.microsoft.com/office/drawing/2014/main" id="{B91B1C54-F2C8-4FF5-BB9F-AD1CF6F6B3B9}"/>
              </a:ext>
            </a:extLst>
          </p:cNvPr>
          <p:cNvSpPr/>
          <p:nvPr/>
        </p:nvSpPr>
        <p:spPr>
          <a:xfrm>
            <a:off x="2422800" y="1659454"/>
            <a:ext cx="637599" cy="261610"/>
          </a:xfrm>
          <a:prstGeom prst="rect">
            <a:avLst/>
          </a:prstGeom>
          <a:noFill/>
          <a:ln>
            <a:solidFill>
              <a:schemeClr val="bg1"/>
            </a:solidFill>
          </a:ln>
        </p:spPr>
        <p:txBody>
          <a:bodyPr wrap="square">
            <a:spAutoFit/>
          </a:bodyPr>
          <a:lstStyle/>
          <a:p>
            <a:pPr defTabSz="685800"/>
            <a:r>
              <a:rPr lang="en-US" sz="1100" b="1" i="1" dirty="0">
                <a:solidFill>
                  <a:srgbClr val="1C446A"/>
                </a:solidFill>
                <a:latin typeface="Arial"/>
              </a:rPr>
              <a:t>2022</a:t>
            </a:r>
            <a:endParaRPr lang="es-ES" sz="1100" b="1" i="1" dirty="0">
              <a:solidFill>
                <a:srgbClr val="0033A0"/>
              </a:solidFill>
              <a:latin typeface="Arial"/>
            </a:endParaRPr>
          </a:p>
        </p:txBody>
      </p:sp>
      <p:sp>
        <p:nvSpPr>
          <p:cNvPr id="20" name="Rectangle 19">
            <a:extLst>
              <a:ext uri="{FF2B5EF4-FFF2-40B4-BE49-F238E27FC236}">
                <a16:creationId xmlns:a16="http://schemas.microsoft.com/office/drawing/2014/main" id="{B91B1C54-F2C8-4FF5-BB9F-AD1CF6F6B3B9}"/>
              </a:ext>
            </a:extLst>
          </p:cNvPr>
          <p:cNvSpPr/>
          <p:nvPr/>
        </p:nvSpPr>
        <p:spPr>
          <a:xfrm>
            <a:off x="3862800" y="1659454"/>
            <a:ext cx="637599" cy="261610"/>
          </a:xfrm>
          <a:prstGeom prst="rect">
            <a:avLst/>
          </a:prstGeom>
          <a:noFill/>
          <a:ln>
            <a:solidFill>
              <a:schemeClr val="bg1"/>
            </a:solidFill>
          </a:ln>
        </p:spPr>
        <p:txBody>
          <a:bodyPr wrap="square">
            <a:spAutoFit/>
          </a:bodyPr>
          <a:lstStyle/>
          <a:p>
            <a:pPr defTabSz="685800"/>
            <a:r>
              <a:rPr lang="en-US" sz="1100" b="1" i="1" dirty="0">
                <a:solidFill>
                  <a:srgbClr val="1C446A"/>
                </a:solidFill>
                <a:latin typeface="Arial"/>
              </a:rPr>
              <a:t>2023</a:t>
            </a:r>
            <a:endParaRPr lang="es-ES" sz="1100" b="1" i="1" dirty="0">
              <a:solidFill>
                <a:srgbClr val="0033A0"/>
              </a:solidFill>
              <a:latin typeface="Arial"/>
            </a:endParaRPr>
          </a:p>
        </p:txBody>
      </p:sp>
      <p:sp>
        <p:nvSpPr>
          <p:cNvPr id="21" name="Rectangle 20">
            <a:extLst>
              <a:ext uri="{FF2B5EF4-FFF2-40B4-BE49-F238E27FC236}">
                <a16:creationId xmlns:a16="http://schemas.microsoft.com/office/drawing/2014/main" id="{B91B1C54-F2C8-4FF5-BB9F-AD1CF6F6B3B9}"/>
              </a:ext>
            </a:extLst>
          </p:cNvPr>
          <p:cNvSpPr/>
          <p:nvPr/>
        </p:nvSpPr>
        <p:spPr>
          <a:xfrm>
            <a:off x="5302800" y="1659454"/>
            <a:ext cx="637599" cy="261610"/>
          </a:xfrm>
          <a:prstGeom prst="rect">
            <a:avLst/>
          </a:prstGeom>
          <a:noFill/>
          <a:ln>
            <a:solidFill>
              <a:schemeClr val="bg1"/>
            </a:solidFill>
          </a:ln>
        </p:spPr>
        <p:txBody>
          <a:bodyPr wrap="square">
            <a:spAutoFit/>
          </a:bodyPr>
          <a:lstStyle/>
          <a:p>
            <a:pPr defTabSz="685800"/>
            <a:r>
              <a:rPr lang="en-US" sz="1100" b="1" i="1" dirty="0">
                <a:solidFill>
                  <a:srgbClr val="1C446A"/>
                </a:solidFill>
                <a:latin typeface="Arial"/>
              </a:rPr>
              <a:t>2024</a:t>
            </a:r>
            <a:endParaRPr lang="es-ES" sz="1100" b="1" i="1" dirty="0">
              <a:solidFill>
                <a:srgbClr val="0033A0"/>
              </a:solidFill>
              <a:latin typeface="Arial"/>
            </a:endParaRPr>
          </a:p>
        </p:txBody>
      </p:sp>
      <p:sp>
        <p:nvSpPr>
          <p:cNvPr id="22" name="Rectangle 21">
            <a:extLst>
              <a:ext uri="{FF2B5EF4-FFF2-40B4-BE49-F238E27FC236}">
                <a16:creationId xmlns:a16="http://schemas.microsoft.com/office/drawing/2014/main" id="{B91B1C54-F2C8-4FF5-BB9F-AD1CF6F6B3B9}"/>
              </a:ext>
            </a:extLst>
          </p:cNvPr>
          <p:cNvSpPr/>
          <p:nvPr/>
        </p:nvSpPr>
        <p:spPr>
          <a:xfrm>
            <a:off x="6742800" y="1659454"/>
            <a:ext cx="637599" cy="261610"/>
          </a:xfrm>
          <a:prstGeom prst="rect">
            <a:avLst/>
          </a:prstGeom>
          <a:noFill/>
          <a:ln>
            <a:solidFill>
              <a:schemeClr val="bg1"/>
            </a:solidFill>
          </a:ln>
        </p:spPr>
        <p:txBody>
          <a:bodyPr wrap="square">
            <a:spAutoFit/>
          </a:bodyPr>
          <a:lstStyle/>
          <a:p>
            <a:pPr defTabSz="685800"/>
            <a:r>
              <a:rPr lang="en-US" sz="1100" b="1" i="1" dirty="0">
                <a:solidFill>
                  <a:srgbClr val="1C446A"/>
                </a:solidFill>
                <a:latin typeface="Arial"/>
              </a:rPr>
              <a:t>2025</a:t>
            </a:r>
            <a:endParaRPr lang="es-ES" sz="1100" b="1" i="1" dirty="0">
              <a:solidFill>
                <a:srgbClr val="0033A0"/>
              </a:solidFill>
              <a:latin typeface="Arial"/>
            </a:endParaRPr>
          </a:p>
        </p:txBody>
      </p:sp>
      <p:cxnSp>
        <p:nvCxnSpPr>
          <p:cNvPr id="5" name="Straight Connector 4"/>
          <p:cNvCxnSpPr/>
          <p:nvPr/>
        </p:nvCxnSpPr>
        <p:spPr>
          <a:xfrm>
            <a:off x="1882800" y="1659454"/>
            <a:ext cx="0" cy="241372"/>
          </a:xfrm>
          <a:prstGeom prst="line">
            <a:avLst/>
          </a:prstGeom>
          <a:ln>
            <a:solidFill>
              <a:schemeClr val="tx2">
                <a:lumMod val="20000"/>
                <a:lumOff val="80000"/>
              </a:schemeClr>
            </a:solidFill>
          </a:ln>
        </p:spPr>
        <p:style>
          <a:lnRef idx="1">
            <a:schemeClr val="accent3"/>
          </a:lnRef>
          <a:fillRef idx="0">
            <a:schemeClr val="accent3"/>
          </a:fillRef>
          <a:effectRef idx="0">
            <a:schemeClr val="accent3"/>
          </a:effectRef>
          <a:fontRef idx="minor">
            <a:schemeClr val="tx1"/>
          </a:fontRef>
        </p:style>
      </p:cxnSp>
      <p:cxnSp>
        <p:nvCxnSpPr>
          <p:cNvPr id="23" name="Straight Connector 22"/>
          <p:cNvCxnSpPr/>
          <p:nvPr/>
        </p:nvCxnSpPr>
        <p:spPr>
          <a:xfrm>
            <a:off x="3322800" y="1659454"/>
            <a:ext cx="0" cy="241372"/>
          </a:xfrm>
          <a:prstGeom prst="line">
            <a:avLst/>
          </a:prstGeom>
          <a:ln>
            <a:solidFill>
              <a:schemeClr val="tx2">
                <a:lumMod val="20000"/>
                <a:lumOff val="80000"/>
              </a:schemeClr>
            </a:solidFill>
          </a:ln>
        </p:spPr>
        <p:style>
          <a:lnRef idx="1">
            <a:schemeClr val="accent3"/>
          </a:lnRef>
          <a:fillRef idx="0">
            <a:schemeClr val="accent3"/>
          </a:fillRef>
          <a:effectRef idx="0">
            <a:schemeClr val="accent3"/>
          </a:effectRef>
          <a:fontRef idx="minor">
            <a:schemeClr val="tx1"/>
          </a:fontRef>
        </p:style>
      </p:cxnSp>
      <p:cxnSp>
        <p:nvCxnSpPr>
          <p:cNvPr id="24" name="Straight Connector 23"/>
          <p:cNvCxnSpPr/>
          <p:nvPr/>
        </p:nvCxnSpPr>
        <p:spPr>
          <a:xfrm>
            <a:off x="4762800" y="1659454"/>
            <a:ext cx="0" cy="241372"/>
          </a:xfrm>
          <a:prstGeom prst="line">
            <a:avLst/>
          </a:prstGeom>
          <a:ln>
            <a:solidFill>
              <a:schemeClr val="tx2">
                <a:lumMod val="20000"/>
                <a:lumOff val="80000"/>
              </a:schemeClr>
            </a:solidFill>
          </a:ln>
        </p:spPr>
        <p:style>
          <a:lnRef idx="1">
            <a:schemeClr val="accent3"/>
          </a:lnRef>
          <a:fillRef idx="0">
            <a:schemeClr val="accent3"/>
          </a:fillRef>
          <a:effectRef idx="0">
            <a:schemeClr val="accent3"/>
          </a:effectRef>
          <a:fontRef idx="minor">
            <a:schemeClr val="tx1"/>
          </a:fontRef>
        </p:style>
      </p:cxnSp>
      <p:cxnSp>
        <p:nvCxnSpPr>
          <p:cNvPr id="25" name="Straight Connector 24"/>
          <p:cNvCxnSpPr/>
          <p:nvPr/>
        </p:nvCxnSpPr>
        <p:spPr>
          <a:xfrm>
            <a:off x="6202800" y="1659454"/>
            <a:ext cx="0" cy="241372"/>
          </a:xfrm>
          <a:prstGeom prst="line">
            <a:avLst/>
          </a:prstGeom>
          <a:ln>
            <a:solidFill>
              <a:schemeClr val="tx2">
                <a:lumMod val="20000"/>
                <a:lumOff val="80000"/>
              </a:schemeClr>
            </a:solidFill>
          </a:ln>
        </p:spPr>
        <p:style>
          <a:lnRef idx="1">
            <a:schemeClr val="accent3"/>
          </a:lnRef>
          <a:fillRef idx="0">
            <a:schemeClr val="accent3"/>
          </a:fillRef>
          <a:effectRef idx="0">
            <a:schemeClr val="accent3"/>
          </a:effectRef>
          <a:fontRef idx="minor">
            <a:schemeClr val="tx1"/>
          </a:fontRef>
        </p:style>
      </p:cxnSp>
      <p:cxnSp>
        <p:nvCxnSpPr>
          <p:cNvPr id="26" name="Straight Connector 25"/>
          <p:cNvCxnSpPr/>
          <p:nvPr/>
        </p:nvCxnSpPr>
        <p:spPr>
          <a:xfrm>
            <a:off x="7642800" y="1659454"/>
            <a:ext cx="0" cy="241372"/>
          </a:xfrm>
          <a:prstGeom prst="line">
            <a:avLst/>
          </a:prstGeom>
          <a:ln>
            <a:solidFill>
              <a:schemeClr val="tx2">
                <a:lumMod val="20000"/>
                <a:lumOff val="80000"/>
              </a:schemeClr>
            </a:solidFill>
          </a:ln>
        </p:spPr>
        <p:style>
          <a:lnRef idx="1">
            <a:schemeClr val="accent3"/>
          </a:lnRef>
          <a:fillRef idx="0">
            <a:schemeClr val="accent3"/>
          </a:fillRef>
          <a:effectRef idx="0">
            <a:schemeClr val="accent3"/>
          </a:effectRef>
          <a:fontRef idx="minor">
            <a:schemeClr val="tx1"/>
          </a:fontRef>
        </p:style>
      </p:cxnSp>
      <p:cxnSp>
        <p:nvCxnSpPr>
          <p:cNvPr id="27" name="Straight Connector 26"/>
          <p:cNvCxnSpPr/>
          <p:nvPr/>
        </p:nvCxnSpPr>
        <p:spPr>
          <a:xfrm>
            <a:off x="442800" y="1659454"/>
            <a:ext cx="0" cy="241372"/>
          </a:xfrm>
          <a:prstGeom prst="line">
            <a:avLst/>
          </a:prstGeom>
          <a:ln>
            <a:solidFill>
              <a:schemeClr val="tx2">
                <a:lumMod val="20000"/>
                <a:lumOff val="80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p:nvCxnSpPr>
        <p:spPr>
          <a:xfrm>
            <a:off x="442800" y="1909208"/>
            <a:ext cx="7200000" cy="0"/>
          </a:xfrm>
          <a:prstGeom prst="line">
            <a:avLst/>
          </a:prstGeom>
          <a:ln>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7642800" y="1541758"/>
            <a:ext cx="0" cy="3590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7054731" y="1084255"/>
            <a:ext cx="1383101" cy="415498"/>
          </a:xfrm>
          <a:prstGeom prst="rect">
            <a:avLst/>
          </a:prstGeom>
          <a:noFill/>
        </p:spPr>
        <p:txBody>
          <a:bodyPr wrap="square" rtlCol="0">
            <a:spAutoFit/>
          </a:bodyPr>
          <a:lstStyle/>
          <a:p>
            <a:pPr algn="l"/>
            <a:r>
              <a:rPr lang="en-US" sz="1050" dirty="0"/>
              <a:t>Delivery of FCC Feasibility Study</a:t>
            </a:r>
            <a:endParaRPr lang="en-GB" sz="1050" dirty="0"/>
          </a:p>
        </p:txBody>
      </p:sp>
      <p:sp>
        <p:nvSpPr>
          <p:cNvPr id="31" name="TextBox 30"/>
          <p:cNvSpPr txBox="1"/>
          <p:nvPr/>
        </p:nvSpPr>
        <p:spPr>
          <a:xfrm>
            <a:off x="2517948" y="1126260"/>
            <a:ext cx="2131054" cy="415498"/>
          </a:xfrm>
          <a:prstGeom prst="rect">
            <a:avLst/>
          </a:prstGeom>
          <a:noFill/>
        </p:spPr>
        <p:txBody>
          <a:bodyPr wrap="square" rtlCol="0">
            <a:spAutoFit/>
          </a:bodyPr>
          <a:lstStyle/>
          <a:p>
            <a:pPr algn="l"/>
            <a:r>
              <a:rPr lang="en-US" sz="1050" dirty="0"/>
              <a:t>Provide an optimized recipe for 400 MHz cavities fabrication</a:t>
            </a:r>
            <a:endParaRPr lang="en-GB" sz="1050" dirty="0"/>
          </a:p>
        </p:txBody>
      </p:sp>
      <p:cxnSp>
        <p:nvCxnSpPr>
          <p:cNvPr id="32" name="Straight Arrow Connector 31"/>
          <p:cNvCxnSpPr/>
          <p:nvPr/>
        </p:nvCxnSpPr>
        <p:spPr>
          <a:xfrm>
            <a:off x="3322800" y="1529395"/>
            <a:ext cx="0" cy="37981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7680834" y="2988176"/>
            <a:ext cx="1153663" cy="761475"/>
          </a:xfrm>
          <a:prstGeom prst="roundRect">
            <a:avLst/>
          </a:prstGeom>
          <a:ln w="28575">
            <a:solidFill>
              <a:schemeClr val="accent3">
                <a:lumMod val="20000"/>
                <a:lumOff val="80000"/>
              </a:schemeClr>
            </a:solidFill>
          </a:ln>
        </p:spPr>
        <p:style>
          <a:lnRef idx="2">
            <a:schemeClr val="accent6"/>
          </a:lnRef>
          <a:fillRef idx="1">
            <a:schemeClr val="lt1"/>
          </a:fillRef>
          <a:effectRef idx="0">
            <a:schemeClr val="accent6"/>
          </a:effectRef>
          <a:fontRef idx="minor">
            <a:schemeClr val="dk1"/>
          </a:fontRef>
        </p:style>
        <p:txBody>
          <a:bodyPr wrap="square" lIns="144000" tIns="36000" rIns="72000" bIns="36000" rtlCol="0">
            <a:spAutoFit/>
          </a:bodyPr>
          <a:lstStyle/>
          <a:p>
            <a:r>
              <a:rPr lang="en-US" sz="1000" dirty="0"/>
              <a:t>@1.3 GHz:</a:t>
            </a:r>
            <a:endParaRPr lang="en-US" sz="1000" b="1" dirty="0"/>
          </a:p>
          <a:p>
            <a:r>
              <a:rPr lang="en-US" sz="1000" b="1" dirty="0"/>
              <a:t>E</a:t>
            </a:r>
            <a:r>
              <a:rPr lang="en-US" sz="1000" b="1" baseline="-25000" dirty="0"/>
              <a:t>acc</a:t>
            </a:r>
            <a:r>
              <a:rPr lang="en-US" sz="1000" b="1" dirty="0"/>
              <a:t>~12 MV/m Q</a:t>
            </a:r>
            <a:r>
              <a:rPr lang="en-US" sz="1000" b="1" baseline="-25000" dirty="0"/>
              <a:t>0</a:t>
            </a:r>
            <a:r>
              <a:rPr lang="en-US" sz="1000" b="1" dirty="0"/>
              <a:t>~4E8</a:t>
            </a:r>
          </a:p>
          <a:p>
            <a:pPr algn="l"/>
            <a:r>
              <a:rPr lang="en-US" sz="1000" b="1" dirty="0"/>
              <a:t>T= 4.2 K</a:t>
            </a:r>
            <a:endParaRPr lang="en-GB" sz="1000" b="1" dirty="0"/>
          </a:p>
        </p:txBody>
      </p:sp>
      <p:grpSp>
        <p:nvGrpSpPr>
          <p:cNvPr id="53" name="Group 52"/>
          <p:cNvGrpSpPr/>
          <p:nvPr/>
        </p:nvGrpSpPr>
        <p:grpSpPr>
          <a:xfrm>
            <a:off x="1918155" y="3640968"/>
            <a:ext cx="4526887" cy="1310453"/>
            <a:chOff x="569981" y="1544187"/>
            <a:chExt cx="7900212" cy="2618690"/>
          </a:xfrm>
        </p:grpSpPr>
        <p:pic>
          <p:nvPicPr>
            <p:cNvPr id="47" name="Content Placeholder 6"/>
            <p:cNvPicPr>
              <a:picLocks noChangeAspect="1"/>
            </p:cNvPicPr>
            <p:nvPr/>
          </p:nvPicPr>
          <p:blipFill rotWithShape="1">
            <a:blip r:embed="rId3">
              <a:extLst>
                <a:ext uri="{28A0092B-C50C-407E-A947-70E740481C1C}">
                  <a14:useLocalDpi xmlns:a14="http://schemas.microsoft.com/office/drawing/2010/main" val="0"/>
                </a:ext>
              </a:extLst>
            </a:blip>
            <a:srcRect l="64338" t="33605" b="33582"/>
            <a:stretch/>
          </p:blipFill>
          <p:spPr>
            <a:xfrm>
              <a:off x="5653122" y="1570877"/>
              <a:ext cx="2817071" cy="2592000"/>
            </a:xfrm>
            <a:prstGeom prst="rect">
              <a:avLst/>
            </a:prstGeom>
          </p:spPr>
        </p:pic>
        <p:pic>
          <p:nvPicPr>
            <p:cNvPr id="48" name="Content Placeholder 6"/>
            <p:cNvPicPr>
              <a:picLocks noChangeAspect="1"/>
            </p:cNvPicPr>
            <p:nvPr/>
          </p:nvPicPr>
          <p:blipFill rotWithShape="1">
            <a:blip r:embed="rId3">
              <a:extLst>
                <a:ext uri="{28A0092B-C50C-407E-A947-70E740481C1C}">
                  <a14:useLocalDpi xmlns:a14="http://schemas.microsoft.com/office/drawing/2010/main" val="0"/>
                </a:ext>
              </a:extLst>
            </a:blip>
            <a:srcRect t="33605" r="69836" b="33582"/>
            <a:stretch/>
          </p:blipFill>
          <p:spPr>
            <a:xfrm>
              <a:off x="569981" y="1544187"/>
              <a:ext cx="2382790" cy="2592000"/>
            </a:xfrm>
            <a:prstGeom prst="rect">
              <a:avLst/>
            </a:prstGeom>
          </p:spPr>
        </p:pic>
        <p:pic>
          <p:nvPicPr>
            <p:cNvPr id="49" name="Content Placeholder 6"/>
            <p:cNvPicPr>
              <a:picLocks noChangeAspect="1"/>
            </p:cNvPicPr>
            <p:nvPr/>
          </p:nvPicPr>
          <p:blipFill rotWithShape="1">
            <a:blip r:embed="rId3">
              <a:extLst>
                <a:ext uri="{28A0092B-C50C-407E-A947-70E740481C1C}">
                  <a14:useLocalDpi xmlns:a14="http://schemas.microsoft.com/office/drawing/2010/main" val="0"/>
                </a:ext>
              </a:extLst>
            </a:blip>
            <a:srcRect l="29521" t="33605" r="35736" b="33582"/>
            <a:stretch/>
          </p:blipFill>
          <p:spPr>
            <a:xfrm>
              <a:off x="2892239" y="1568304"/>
              <a:ext cx="2744469" cy="2592000"/>
            </a:xfrm>
            <a:prstGeom prst="rect">
              <a:avLst/>
            </a:prstGeom>
          </p:spPr>
        </p:pic>
        <p:sp>
          <p:nvSpPr>
            <p:cNvPr id="50" name="TextBox 49"/>
            <p:cNvSpPr txBox="1"/>
            <p:nvPr/>
          </p:nvSpPr>
          <p:spPr>
            <a:xfrm>
              <a:off x="1035829" y="2491102"/>
              <a:ext cx="1038796" cy="645784"/>
            </a:xfrm>
            <a:prstGeom prst="rect">
              <a:avLst/>
            </a:prstGeom>
            <a:noFill/>
          </p:spPr>
          <p:txBody>
            <a:bodyPr wrap="square" lIns="0" tIns="0" rIns="0" bIns="0" rtlCol="0">
              <a:spAutoFit/>
            </a:bodyPr>
            <a:lstStyle/>
            <a:p>
              <a:pPr algn="ctr"/>
              <a:r>
                <a:rPr lang="en-US" sz="1050" b="1" dirty="0">
                  <a:solidFill>
                    <a:schemeClr val="bg1"/>
                  </a:solidFill>
                </a:rPr>
                <a:t>Thin film of low </a:t>
              </a:r>
              <a:r>
                <a:rPr lang="en-US" sz="1050" b="1" dirty="0" err="1">
                  <a:solidFill>
                    <a:schemeClr val="bg1"/>
                  </a:solidFill>
                </a:rPr>
                <a:t>Rs</a:t>
              </a:r>
              <a:endParaRPr lang="en-US" sz="1050" b="1" dirty="0">
                <a:solidFill>
                  <a:schemeClr val="bg1"/>
                </a:solidFill>
              </a:endParaRPr>
            </a:p>
          </p:txBody>
        </p:sp>
        <p:sp>
          <p:nvSpPr>
            <p:cNvPr id="51" name="Rectangle 50"/>
            <p:cNvSpPr/>
            <p:nvPr/>
          </p:nvSpPr>
          <p:spPr>
            <a:xfrm>
              <a:off x="3620815" y="2456475"/>
              <a:ext cx="1323653" cy="830293"/>
            </a:xfrm>
            <a:prstGeom prst="rect">
              <a:avLst/>
            </a:prstGeom>
          </p:spPr>
          <p:txBody>
            <a:bodyPr wrap="square">
              <a:spAutoFit/>
            </a:bodyPr>
            <a:lstStyle/>
            <a:p>
              <a:r>
                <a:rPr lang="en-US" sz="1050" b="1" dirty="0">
                  <a:solidFill>
                    <a:schemeClr val="bg1"/>
                  </a:solidFill>
                </a:rPr>
                <a:t>Good bonding </a:t>
              </a:r>
              <a:endParaRPr lang="en-GB" sz="1050" dirty="0"/>
            </a:p>
          </p:txBody>
        </p:sp>
        <p:sp>
          <p:nvSpPr>
            <p:cNvPr id="52" name="TextBox 51"/>
            <p:cNvSpPr txBox="1"/>
            <p:nvPr/>
          </p:nvSpPr>
          <p:spPr>
            <a:xfrm>
              <a:off x="6729325" y="2491102"/>
              <a:ext cx="1381491" cy="645784"/>
            </a:xfrm>
            <a:prstGeom prst="rect">
              <a:avLst/>
            </a:prstGeom>
            <a:noFill/>
          </p:spPr>
          <p:txBody>
            <a:bodyPr wrap="square" lIns="0" tIns="0" rIns="0" bIns="0" rtlCol="0">
              <a:spAutoFit/>
            </a:bodyPr>
            <a:lstStyle/>
            <a:p>
              <a:pPr algn="l"/>
              <a:r>
                <a:rPr lang="en-US" sz="1050" b="1" dirty="0">
                  <a:solidFill>
                    <a:schemeClr val="bg1"/>
                  </a:solidFill>
                </a:rPr>
                <a:t>High quality substrate</a:t>
              </a:r>
              <a:endParaRPr lang="en-GB" sz="1050" b="1" dirty="0">
                <a:solidFill>
                  <a:schemeClr val="bg1"/>
                </a:solidFill>
              </a:endParaRPr>
            </a:p>
          </p:txBody>
        </p:sp>
      </p:grpSp>
      <p:cxnSp>
        <p:nvCxnSpPr>
          <p:cNvPr id="55" name="Straight Connector 54"/>
          <p:cNvCxnSpPr>
            <a:stCxn id="12" idx="1"/>
          </p:cNvCxnSpPr>
          <p:nvPr/>
        </p:nvCxnSpPr>
        <p:spPr>
          <a:xfrm>
            <a:off x="442800" y="3321431"/>
            <a:ext cx="1" cy="1548687"/>
          </a:xfrm>
          <a:prstGeom prst="line">
            <a:avLst/>
          </a:prstGeom>
          <a:ln>
            <a:solidFill>
              <a:srgbClr val="CCCBDD"/>
            </a:solidFill>
          </a:ln>
        </p:spPr>
        <p:style>
          <a:lnRef idx="1">
            <a:schemeClr val="accent6"/>
          </a:lnRef>
          <a:fillRef idx="0">
            <a:schemeClr val="accent6"/>
          </a:fillRef>
          <a:effectRef idx="0">
            <a:schemeClr val="accent6"/>
          </a:effectRef>
          <a:fontRef idx="minor">
            <a:schemeClr val="tx1"/>
          </a:fontRef>
        </p:style>
      </p:cxnSp>
      <p:cxnSp>
        <p:nvCxnSpPr>
          <p:cNvPr id="56" name="Straight Connector 55"/>
          <p:cNvCxnSpPr/>
          <p:nvPr/>
        </p:nvCxnSpPr>
        <p:spPr>
          <a:xfrm flipH="1">
            <a:off x="442801" y="4832945"/>
            <a:ext cx="7007153" cy="0"/>
          </a:xfrm>
          <a:prstGeom prst="line">
            <a:avLst/>
          </a:prstGeom>
          <a:ln>
            <a:solidFill>
              <a:srgbClr val="CCCBDD"/>
            </a:solidFill>
          </a:ln>
        </p:spPr>
        <p:style>
          <a:lnRef idx="1">
            <a:schemeClr val="accent6"/>
          </a:lnRef>
          <a:fillRef idx="0">
            <a:schemeClr val="accent6"/>
          </a:fillRef>
          <a:effectRef idx="0">
            <a:schemeClr val="accent6"/>
          </a:effectRef>
          <a:fontRef idx="minor">
            <a:schemeClr val="tx1"/>
          </a:fontRef>
        </p:style>
      </p:cxnSp>
      <p:sp>
        <p:nvSpPr>
          <p:cNvPr id="66" name="TextBox 65"/>
          <p:cNvSpPr txBox="1"/>
          <p:nvPr/>
        </p:nvSpPr>
        <p:spPr>
          <a:xfrm>
            <a:off x="2343910" y="3287913"/>
            <a:ext cx="5581689" cy="566822"/>
          </a:xfrm>
          <a:prstGeom prst="rect">
            <a:avLst/>
          </a:prstGeom>
          <a:noFill/>
        </p:spPr>
        <p:txBody>
          <a:bodyPr wrap="square" rtlCol="0">
            <a:spAutoFit/>
          </a:bodyPr>
          <a:lstStyle/>
          <a:p>
            <a:pPr algn="l">
              <a:lnSpc>
                <a:spcPts val="3700"/>
              </a:lnSpc>
            </a:pPr>
            <a:r>
              <a:rPr lang="en-US" sz="1100" i="1" dirty="0">
                <a:solidFill>
                  <a:srgbClr val="002060"/>
                </a:solidFill>
              </a:rPr>
              <a:t>Synergy (and co-funding) with general SRF R&amp;D project</a:t>
            </a:r>
          </a:p>
        </p:txBody>
      </p:sp>
    </p:spTree>
    <p:extLst>
      <p:ext uri="{BB962C8B-B14F-4D97-AF65-F5344CB8AC3E}">
        <p14:creationId xmlns:p14="http://schemas.microsoft.com/office/powerpoint/2010/main" val="3081794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animBg="1"/>
      <p:bldP spid="17" grpId="0" animBg="1"/>
      <p:bldP spid="30" grpId="0"/>
      <p:bldP spid="31" grpId="0"/>
      <p:bldP spid="35" grpId="0" animBg="1"/>
      <p:bldP spid="6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s://fcc-ee.web.cern.ch/sites/fcc-ee.web.cern.ch/files/FCC%20landscape.jpg"/>
          <p:cNvPicPr>
            <a:picLocks noGrp="1" noChangeAspect="1" noChangeArrowheads="1"/>
          </p:cNvPicPr>
          <p:nvPr>
            <p:ph type="pic" sz="quarter" idx="13"/>
          </p:nvPr>
        </p:nvPicPr>
        <p:blipFill>
          <a:blip r:embed="rId2">
            <a:extLst>
              <a:ext uri="{28A0092B-C50C-407E-A947-70E740481C1C}">
                <a14:useLocalDpi xmlns:a14="http://schemas.microsoft.com/office/drawing/2010/main" val="0"/>
              </a:ext>
            </a:extLst>
          </a:blip>
          <a:srcRect t="46" b="46"/>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4" name="Title 3"/>
          <p:cNvSpPr>
            <a:spLocks noGrp="1"/>
          </p:cNvSpPr>
          <p:nvPr>
            <p:ph type="ctrTitle"/>
          </p:nvPr>
        </p:nvSpPr>
        <p:spPr/>
        <p:txBody>
          <a:bodyPr/>
          <a:lstStyle/>
          <a:p>
            <a:r>
              <a:rPr lang="en-US" dirty="0"/>
              <a:t> overview of 1.3 GHz cavities program</a:t>
            </a:r>
            <a:endParaRPr lang="fr-FR" dirty="0"/>
          </a:p>
        </p:txBody>
      </p:sp>
    </p:spTree>
    <p:extLst>
      <p:ext uri="{BB962C8B-B14F-4D97-AF65-F5344CB8AC3E}">
        <p14:creationId xmlns:p14="http://schemas.microsoft.com/office/powerpoint/2010/main" val="2389503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ounded Rectangle 55"/>
          <p:cNvSpPr/>
          <p:nvPr/>
        </p:nvSpPr>
        <p:spPr>
          <a:xfrm>
            <a:off x="6676509" y="1318750"/>
            <a:ext cx="2195302" cy="3136874"/>
          </a:xfrm>
          <a:prstGeom prst="roundRect">
            <a:avLst/>
          </a:prstGeom>
          <a:solidFill>
            <a:schemeClr val="bg2">
              <a:lumMod val="90000"/>
            </a:schemeClr>
          </a:solidFill>
          <a:ln>
            <a:noFill/>
          </a:ln>
          <a:effectLst/>
          <a:scene3d>
            <a:camera prst="orthographicFront">
              <a:rot lat="0" lon="0" rev="0"/>
            </a:camera>
            <a:lightRig rig="contrasting" dir="t">
              <a:rot lat="0" lon="0" rev="7800000"/>
            </a:lightRig>
          </a:scene3d>
          <a:sp3d>
            <a:bevelT w="139700" h="139700"/>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013"/>
          </a:p>
        </p:txBody>
      </p:sp>
      <p:sp>
        <p:nvSpPr>
          <p:cNvPr id="53" name="Rounded Rectangle 52"/>
          <p:cNvSpPr/>
          <p:nvPr/>
        </p:nvSpPr>
        <p:spPr>
          <a:xfrm>
            <a:off x="2319335" y="1309318"/>
            <a:ext cx="1950223" cy="3136874"/>
          </a:xfrm>
          <a:prstGeom prst="roundRect">
            <a:avLst/>
          </a:prstGeom>
          <a:solidFill>
            <a:schemeClr val="bg2">
              <a:lumMod val="90000"/>
            </a:schemeClr>
          </a:solidFill>
          <a:ln>
            <a:noFill/>
          </a:ln>
          <a:effectLst/>
          <a:scene3d>
            <a:camera prst="orthographicFront">
              <a:rot lat="0" lon="0" rev="0"/>
            </a:camera>
            <a:lightRig rig="contrasting" dir="t">
              <a:rot lat="0" lon="0" rev="7800000"/>
            </a:lightRig>
          </a:scene3d>
          <a:sp3d>
            <a:bevelT w="139700" h="139700"/>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013"/>
          </a:p>
        </p:txBody>
      </p:sp>
      <p:sp>
        <p:nvSpPr>
          <p:cNvPr id="54" name="Rounded Rectangle 53"/>
          <p:cNvSpPr/>
          <p:nvPr/>
        </p:nvSpPr>
        <p:spPr>
          <a:xfrm>
            <a:off x="4504832" y="1318750"/>
            <a:ext cx="1994904" cy="3136874"/>
          </a:xfrm>
          <a:prstGeom prst="roundRect">
            <a:avLst/>
          </a:prstGeom>
          <a:solidFill>
            <a:schemeClr val="bg2">
              <a:lumMod val="90000"/>
            </a:schemeClr>
          </a:solidFill>
          <a:ln>
            <a:noFill/>
          </a:ln>
          <a:effectLst/>
          <a:scene3d>
            <a:camera prst="orthographicFront">
              <a:rot lat="0" lon="0" rev="0"/>
            </a:camera>
            <a:lightRig rig="contrasting" dir="t">
              <a:rot lat="0" lon="0" rev="7800000"/>
            </a:lightRig>
          </a:scene3d>
          <a:sp3d>
            <a:bevelT w="139700" h="139700"/>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013"/>
          </a:p>
        </p:txBody>
      </p:sp>
      <p:sp>
        <p:nvSpPr>
          <p:cNvPr id="4" name="Date Placeholder 3"/>
          <p:cNvSpPr>
            <a:spLocks noGrp="1"/>
          </p:cNvSpPr>
          <p:nvPr>
            <p:ph type="dt" sz="half" idx="10"/>
          </p:nvPr>
        </p:nvSpPr>
        <p:spPr/>
        <p:txBody>
          <a:bodyPr/>
          <a:lstStyle/>
          <a:p>
            <a:r>
              <a:rPr lang="en-US"/>
              <a:t>31/05/2022</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7</a:t>
            </a:fld>
            <a:endParaRPr lang="en-US" dirty="0"/>
          </a:p>
        </p:txBody>
      </p:sp>
      <p:sp>
        <p:nvSpPr>
          <p:cNvPr id="11" name="Footer Placeholder 10"/>
          <p:cNvSpPr>
            <a:spLocks noGrp="1"/>
          </p:cNvSpPr>
          <p:nvPr>
            <p:ph type="ftr" sz="quarter" idx="11"/>
          </p:nvPr>
        </p:nvSpPr>
        <p:spPr/>
        <p:txBody>
          <a:bodyPr/>
          <a:lstStyle/>
          <a:p>
            <a:r>
              <a:rPr lang="en-GB"/>
              <a:t>RF tests of 1.3 GHz Nb/Cu elliptical cavities</a:t>
            </a:r>
            <a:endParaRPr lang="en-US" dirty="0"/>
          </a:p>
        </p:txBody>
      </p:sp>
      <p:sp>
        <p:nvSpPr>
          <p:cNvPr id="2" name="Rounded Rectangle 1"/>
          <p:cNvSpPr/>
          <p:nvPr/>
        </p:nvSpPr>
        <p:spPr>
          <a:xfrm>
            <a:off x="261582" y="1318749"/>
            <a:ext cx="1877350" cy="3136875"/>
          </a:xfrm>
          <a:prstGeom prst="roundRect">
            <a:avLst>
              <a:gd name="adj" fmla="val 11953"/>
            </a:avLst>
          </a:prstGeom>
          <a:solidFill>
            <a:schemeClr val="bg2">
              <a:lumMod val="90000"/>
            </a:schemeClr>
          </a:solidFill>
          <a:ln>
            <a:noFill/>
          </a:ln>
          <a:effectLst/>
          <a:scene3d>
            <a:camera prst="orthographicFront">
              <a:rot lat="0" lon="0" rev="0"/>
            </a:camera>
            <a:lightRig rig="contrasting" dir="t">
              <a:rot lat="0" lon="0" rev="7800000"/>
            </a:lightRig>
          </a:scene3d>
          <a:sp3d>
            <a:bevelT w="139700" h="139700"/>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013"/>
          </a:p>
        </p:txBody>
      </p:sp>
      <p:sp>
        <p:nvSpPr>
          <p:cNvPr id="3" name="TextBox 2"/>
          <p:cNvSpPr txBox="1"/>
          <p:nvPr/>
        </p:nvSpPr>
        <p:spPr>
          <a:xfrm>
            <a:off x="330597" y="1417630"/>
            <a:ext cx="1720034" cy="161583"/>
          </a:xfrm>
          <a:prstGeom prst="rect">
            <a:avLst/>
          </a:prstGeom>
          <a:noFill/>
          <a:ln>
            <a:noFill/>
          </a:ln>
          <a:effectLst/>
          <a:scene3d>
            <a:camera prst="orthographicFront">
              <a:rot lat="0" lon="0" rev="0"/>
            </a:camera>
            <a:lightRig rig="contrasting" dir="t">
              <a:rot lat="0" lon="0" rev="7800000"/>
            </a:lightRig>
          </a:scene3d>
          <a:sp3d>
            <a:bevelT w="139700" h="139700"/>
          </a:sp3d>
        </p:spPr>
        <p:txBody>
          <a:bodyPr wrap="square" lIns="0" tIns="0" rIns="0" bIns="0" rtlCol="0">
            <a:spAutoFit/>
          </a:bodyPr>
          <a:lstStyle/>
          <a:p>
            <a:pPr algn="ctr"/>
            <a:r>
              <a:rPr lang="en-US" sz="1050" i="1" dirty="0"/>
              <a:t>Substrates manufacturing</a:t>
            </a:r>
            <a:endParaRPr lang="en-GB" sz="1050" i="1" dirty="0"/>
          </a:p>
        </p:txBody>
      </p:sp>
      <p:sp>
        <p:nvSpPr>
          <p:cNvPr id="28" name="TextBox 27"/>
          <p:cNvSpPr txBox="1"/>
          <p:nvPr/>
        </p:nvSpPr>
        <p:spPr>
          <a:xfrm>
            <a:off x="6840252" y="1396128"/>
            <a:ext cx="1865690" cy="161583"/>
          </a:xfrm>
          <a:prstGeom prst="rect">
            <a:avLst/>
          </a:prstGeom>
          <a:noFill/>
        </p:spPr>
        <p:txBody>
          <a:bodyPr wrap="square" lIns="0" tIns="0" rIns="0" bIns="0" rtlCol="0">
            <a:spAutoFit/>
          </a:bodyPr>
          <a:lstStyle/>
          <a:p>
            <a:pPr algn="ctr"/>
            <a:r>
              <a:rPr lang="en-US" sz="1050" i="1" dirty="0"/>
              <a:t>RF testing</a:t>
            </a:r>
            <a:endParaRPr lang="en-GB" sz="1050" i="1" dirty="0"/>
          </a:p>
        </p:txBody>
      </p:sp>
      <p:sp>
        <p:nvSpPr>
          <p:cNvPr id="30" name="TextBox 29"/>
          <p:cNvSpPr txBox="1"/>
          <p:nvPr/>
        </p:nvSpPr>
        <p:spPr>
          <a:xfrm>
            <a:off x="4563657" y="1419301"/>
            <a:ext cx="1877255" cy="161583"/>
          </a:xfrm>
          <a:prstGeom prst="rect">
            <a:avLst/>
          </a:prstGeom>
          <a:noFill/>
        </p:spPr>
        <p:txBody>
          <a:bodyPr wrap="square" lIns="0" tIns="0" rIns="0" bIns="0" rtlCol="0">
            <a:spAutoFit/>
          </a:bodyPr>
          <a:lstStyle/>
          <a:p>
            <a:pPr algn="ctr"/>
            <a:r>
              <a:rPr lang="en-US" sz="1050" i="1" dirty="0"/>
              <a:t>Cleanroom assembly</a:t>
            </a:r>
            <a:endParaRPr lang="en-GB" sz="1050" i="1" dirty="0"/>
          </a:p>
        </p:txBody>
      </p:sp>
      <p:pic>
        <p:nvPicPr>
          <p:cNvPr id="10" name="Picture 9"/>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685235" y="1627605"/>
            <a:ext cx="1634099" cy="2179481"/>
          </a:xfrm>
          <a:prstGeom prst="rect">
            <a:avLst/>
          </a:prstGeom>
        </p:spPr>
      </p:pic>
      <p:pic>
        <p:nvPicPr>
          <p:cNvPr id="50" name="Picture 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108582" y="1902104"/>
            <a:ext cx="2196000" cy="1647000"/>
          </a:xfrm>
          <a:prstGeom prst="rect">
            <a:avLst/>
          </a:prstGeom>
          <a:solidFill>
            <a:schemeClr val="bg2">
              <a:lumMod val="90000"/>
            </a:schemeClr>
          </a:solidFill>
          <a:ln w="28575">
            <a:noFill/>
          </a:ln>
          <a:effectLst/>
          <a:scene3d>
            <a:camera prst="orthographicFront">
              <a:rot lat="0" lon="0" rev="0"/>
            </a:camera>
            <a:lightRig rig="contrasting" dir="t">
              <a:rot lat="0" lon="0" rev="7800000"/>
            </a:lightRig>
          </a:scene3d>
          <a:sp3d>
            <a:bevelT w="139700" h="139700"/>
          </a:sp3d>
        </p:spPr>
      </p:pic>
      <p:pic>
        <p:nvPicPr>
          <p:cNvPr id="51" name="Picture 12" descr="IMG_20150410_095754 (2)">
            <a:extLst>
              <a:ext uri="{FF2B5EF4-FFF2-40B4-BE49-F238E27FC236}">
                <a16:creationId xmlns:a16="http://schemas.microsoft.com/office/drawing/2014/main" id="{97AF1749-0435-4EAD-9B23-E780007D308D}"/>
              </a:ext>
            </a:extLst>
          </p:cNvPr>
          <p:cNvPicPr>
            <a:picLocks noGrp="1"/>
          </p:cNvPicPr>
          <p:nvPr>
            <p:ph idx="1"/>
          </p:nvPr>
        </p:nvPicPr>
        <p:blipFill rotWithShape="1">
          <a:blip r:embed="rId5" cstate="print">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val="0"/>
              </a:ext>
            </a:extLst>
          </a:blip>
          <a:srcRect l="885" r="28761"/>
          <a:stretch/>
        </p:blipFill>
        <p:spPr bwMode="auto">
          <a:xfrm>
            <a:off x="6738982" y="1619110"/>
            <a:ext cx="2060987" cy="2179481"/>
          </a:xfrm>
          <a:prstGeom prst="rect">
            <a:avLst/>
          </a:prstGeom>
          <a:noFill/>
          <a:ln>
            <a:noFill/>
          </a:ln>
        </p:spPr>
      </p:pic>
      <p:sp>
        <p:nvSpPr>
          <p:cNvPr id="52" name="TextBox 51"/>
          <p:cNvSpPr txBox="1"/>
          <p:nvPr/>
        </p:nvSpPr>
        <p:spPr>
          <a:xfrm>
            <a:off x="593542" y="3874793"/>
            <a:ext cx="1188132" cy="484748"/>
          </a:xfrm>
          <a:prstGeom prst="rect">
            <a:avLst/>
          </a:prstGeom>
          <a:solidFill>
            <a:schemeClr val="bg1">
              <a:lumMod val="95000"/>
            </a:schemeClr>
          </a:solidFill>
          <a:ln>
            <a:solidFill>
              <a:schemeClr val="accent2">
                <a:lumMod val="20000"/>
                <a:lumOff val="80000"/>
              </a:schemeClr>
            </a:solidFill>
          </a:ln>
          <a:effectLst/>
          <a:scene3d>
            <a:camera prst="orthographicFront">
              <a:rot lat="0" lon="0" rev="0"/>
            </a:camera>
            <a:lightRig rig="contrasting" dir="t">
              <a:rot lat="0" lon="0" rev="7800000"/>
            </a:lightRig>
          </a:scene3d>
          <a:sp3d>
            <a:bevelT w="139700" h="139700"/>
          </a:sp3d>
        </p:spPr>
        <p:txBody>
          <a:bodyPr wrap="square" lIns="0" tIns="0" rIns="0" bIns="0" rtlCol="0">
            <a:spAutoFit/>
          </a:bodyPr>
          <a:lstStyle/>
          <a:p>
            <a:pPr algn="ctr"/>
            <a:r>
              <a:rPr lang="en-US" sz="1050" dirty="0"/>
              <a:t>EN-MME, TE-VSC, collaborations with INFN/LNL, </a:t>
            </a:r>
            <a:r>
              <a:rPr lang="en-US" sz="1050" dirty="0" err="1"/>
              <a:t>JLab</a:t>
            </a:r>
            <a:r>
              <a:rPr lang="en-US" sz="1050" dirty="0"/>
              <a:t>…</a:t>
            </a:r>
            <a:endParaRPr lang="en-GB" sz="1050" dirty="0"/>
          </a:p>
        </p:txBody>
      </p:sp>
      <p:pic>
        <p:nvPicPr>
          <p:cNvPr id="7" name="Picture 6"/>
          <p:cNvPicPr>
            <a:picLocks noChangeAspect="1"/>
          </p:cNvPicPr>
          <p:nvPr/>
        </p:nvPicPr>
        <p:blipFill rotWithShape="1">
          <a:blip r:embed="rId7" cstate="hqprint">
            <a:extLst>
              <a:ext uri="{28A0092B-C50C-407E-A947-70E740481C1C}">
                <a14:useLocalDpi xmlns:a14="http://schemas.microsoft.com/office/drawing/2010/main" val="0"/>
              </a:ext>
            </a:extLst>
          </a:blip>
          <a:srcRect l="6517" r="3943"/>
          <a:stretch/>
        </p:blipFill>
        <p:spPr>
          <a:xfrm>
            <a:off x="2564113" y="1647749"/>
            <a:ext cx="1481778" cy="2207226"/>
          </a:xfrm>
          <a:prstGeom prst="rect">
            <a:avLst/>
          </a:prstGeom>
        </p:spPr>
      </p:pic>
      <p:sp>
        <p:nvSpPr>
          <p:cNvPr id="57" name="TextBox 56"/>
          <p:cNvSpPr txBox="1"/>
          <p:nvPr/>
        </p:nvSpPr>
        <p:spPr>
          <a:xfrm>
            <a:off x="2413021" y="1437773"/>
            <a:ext cx="1783962" cy="161583"/>
          </a:xfrm>
          <a:prstGeom prst="rect">
            <a:avLst/>
          </a:prstGeom>
          <a:noFill/>
          <a:ln>
            <a:noFill/>
          </a:ln>
          <a:effectLst/>
          <a:scene3d>
            <a:camera prst="orthographicFront">
              <a:rot lat="0" lon="0" rev="0"/>
            </a:camera>
            <a:lightRig rig="contrasting" dir="t">
              <a:rot lat="0" lon="0" rev="7800000"/>
            </a:lightRig>
          </a:scene3d>
          <a:sp3d>
            <a:bevelT w="139700" h="139700"/>
          </a:sp3d>
        </p:spPr>
        <p:txBody>
          <a:bodyPr wrap="square" lIns="0" tIns="0" rIns="0" bIns="0" rtlCol="0">
            <a:spAutoFit/>
          </a:bodyPr>
          <a:lstStyle/>
          <a:p>
            <a:pPr algn="ctr"/>
            <a:r>
              <a:rPr lang="en-US" sz="1050" i="1" dirty="0"/>
              <a:t>Surface treatments + Coating</a:t>
            </a:r>
            <a:endParaRPr lang="en-GB" sz="1050" i="1" dirty="0"/>
          </a:p>
        </p:txBody>
      </p:sp>
      <p:sp>
        <p:nvSpPr>
          <p:cNvPr id="58" name="TextBox 57"/>
          <p:cNvSpPr txBox="1"/>
          <p:nvPr/>
        </p:nvSpPr>
        <p:spPr>
          <a:xfrm>
            <a:off x="2679216" y="3918506"/>
            <a:ext cx="1188132" cy="161583"/>
          </a:xfrm>
          <a:prstGeom prst="rect">
            <a:avLst/>
          </a:prstGeom>
          <a:solidFill>
            <a:schemeClr val="bg1">
              <a:lumMod val="95000"/>
            </a:schemeClr>
          </a:solidFill>
          <a:ln>
            <a:noFill/>
          </a:ln>
          <a:effectLst/>
          <a:scene3d>
            <a:camera prst="orthographicFront">
              <a:rot lat="0" lon="0" rev="0"/>
            </a:camera>
            <a:lightRig rig="contrasting" dir="t">
              <a:rot lat="0" lon="0" rev="7800000"/>
            </a:lightRig>
          </a:scene3d>
          <a:sp3d>
            <a:bevelT w="139700" h="139700"/>
          </a:sp3d>
        </p:spPr>
        <p:txBody>
          <a:bodyPr wrap="square" lIns="0" tIns="0" rIns="0" bIns="0" rtlCol="0">
            <a:spAutoFit/>
          </a:bodyPr>
          <a:lstStyle/>
          <a:p>
            <a:pPr algn="ctr"/>
            <a:r>
              <a:rPr lang="en-US" sz="1050" dirty="0"/>
              <a:t>TE-VSC-SCC</a:t>
            </a:r>
            <a:endParaRPr lang="en-GB" sz="1050" dirty="0"/>
          </a:p>
        </p:txBody>
      </p:sp>
      <p:sp>
        <p:nvSpPr>
          <p:cNvPr id="59" name="TextBox 58"/>
          <p:cNvSpPr txBox="1"/>
          <p:nvPr/>
        </p:nvSpPr>
        <p:spPr>
          <a:xfrm>
            <a:off x="4919513" y="3870373"/>
            <a:ext cx="1188132" cy="161583"/>
          </a:xfrm>
          <a:prstGeom prst="rect">
            <a:avLst/>
          </a:prstGeom>
          <a:solidFill>
            <a:schemeClr val="bg1">
              <a:lumMod val="95000"/>
            </a:schemeClr>
          </a:solidFill>
          <a:ln>
            <a:noFill/>
          </a:ln>
          <a:effectLst/>
          <a:scene3d>
            <a:camera prst="orthographicFront">
              <a:rot lat="0" lon="0" rev="0"/>
            </a:camera>
            <a:lightRig rig="contrasting" dir="t">
              <a:rot lat="0" lon="0" rev="7800000"/>
            </a:lightRig>
          </a:scene3d>
          <a:sp3d>
            <a:bevelT w="139700" h="139700"/>
          </a:sp3d>
        </p:spPr>
        <p:txBody>
          <a:bodyPr wrap="square" lIns="0" tIns="0" rIns="0" bIns="0" rtlCol="0">
            <a:spAutoFit/>
          </a:bodyPr>
          <a:lstStyle/>
          <a:p>
            <a:pPr algn="ctr"/>
            <a:r>
              <a:rPr lang="en-US" sz="1050" dirty="0"/>
              <a:t>SY-RF-SRF</a:t>
            </a:r>
            <a:endParaRPr lang="en-GB" sz="1050" dirty="0"/>
          </a:p>
        </p:txBody>
      </p:sp>
      <p:sp>
        <p:nvSpPr>
          <p:cNvPr id="60" name="TextBox 59"/>
          <p:cNvSpPr txBox="1"/>
          <p:nvPr/>
        </p:nvSpPr>
        <p:spPr>
          <a:xfrm>
            <a:off x="7006842" y="3854976"/>
            <a:ext cx="1526801" cy="161583"/>
          </a:xfrm>
          <a:prstGeom prst="rect">
            <a:avLst/>
          </a:prstGeom>
          <a:solidFill>
            <a:schemeClr val="bg1">
              <a:lumMod val="95000"/>
            </a:schemeClr>
          </a:solidFill>
          <a:ln>
            <a:noFill/>
          </a:ln>
          <a:effectLst/>
          <a:scene3d>
            <a:camera prst="orthographicFront">
              <a:rot lat="0" lon="0" rev="0"/>
            </a:camera>
            <a:lightRig rig="contrasting" dir="t">
              <a:rot lat="0" lon="0" rev="7800000"/>
            </a:lightRig>
          </a:scene3d>
          <a:sp3d>
            <a:bevelT w="139700" h="139700"/>
          </a:sp3d>
        </p:spPr>
        <p:txBody>
          <a:bodyPr wrap="square" lIns="0" tIns="0" rIns="0" bIns="0" rtlCol="0">
            <a:spAutoFit/>
          </a:bodyPr>
          <a:lstStyle/>
          <a:p>
            <a:pPr algn="ctr"/>
            <a:r>
              <a:rPr lang="en-US" sz="1050" dirty="0"/>
              <a:t>SY-RF-SRF, TE-CRG</a:t>
            </a:r>
            <a:endParaRPr lang="en-GB" sz="1050" dirty="0"/>
          </a:p>
        </p:txBody>
      </p:sp>
      <p:sp>
        <p:nvSpPr>
          <p:cNvPr id="25" name="TextBox 24"/>
          <p:cNvSpPr txBox="1"/>
          <p:nvPr/>
        </p:nvSpPr>
        <p:spPr>
          <a:xfrm>
            <a:off x="4919513" y="4117168"/>
            <a:ext cx="1188132" cy="161583"/>
          </a:xfrm>
          <a:prstGeom prst="rect">
            <a:avLst/>
          </a:prstGeom>
          <a:solidFill>
            <a:schemeClr val="bg1">
              <a:lumMod val="95000"/>
            </a:schemeClr>
          </a:solidFill>
          <a:ln>
            <a:noFill/>
          </a:ln>
          <a:effectLst/>
          <a:scene3d>
            <a:camera prst="orthographicFront">
              <a:rot lat="0" lon="0" rev="0"/>
            </a:camera>
            <a:lightRig rig="contrasting" dir="t">
              <a:rot lat="0" lon="0" rev="7800000"/>
            </a:lightRig>
          </a:scene3d>
          <a:sp3d>
            <a:bevelT w="139700" h="139700"/>
          </a:sp3d>
        </p:spPr>
        <p:txBody>
          <a:bodyPr wrap="square" lIns="0" tIns="0" rIns="0" bIns="0" rtlCol="0">
            <a:spAutoFit/>
          </a:bodyPr>
          <a:lstStyle/>
          <a:p>
            <a:pPr algn="ctr"/>
            <a:r>
              <a:rPr lang="en-US" sz="1050" dirty="0"/>
              <a:t>1 day</a:t>
            </a:r>
            <a:endParaRPr lang="en-GB" sz="1050" dirty="0"/>
          </a:p>
        </p:txBody>
      </p:sp>
      <p:sp>
        <p:nvSpPr>
          <p:cNvPr id="27" name="TextBox 26"/>
          <p:cNvSpPr txBox="1"/>
          <p:nvPr/>
        </p:nvSpPr>
        <p:spPr>
          <a:xfrm>
            <a:off x="2666890" y="4132459"/>
            <a:ext cx="1188132" cy="161583"/>
          </a:xfrm>
          <a:prstGeom prst="rect">
            <a:avLst/>
          </a:prstGeom>
          <a:solidFill>
            <a:schemeClr val="bg1">
              <a:lumMod val="95000"/>
            </a:schemeClr>
          </a:solidFill>
          <a:ln>
            <a:noFill/>
          </a:ln>
          <a:effectLst/>
          <a:scene3d>
            <a:camera prst="orthographicFront">
              <a:rot lat="0" lon="0" rev="0"/>
            </a:camera>
            <a:lightRig rig="contrasting" dir="t">
              <a:rot lat="0" lon="0" rev="7800000"/>
            </a:lightRig>
          </a:scene3d>
          <a:sp3d>
            <a:bevelT w="139700" h="139700"/>
          </a:sp3d>
        </p:spPr>
        <p:txBody>
          <a:bodyPr wrap="square" lIns="0" tIns="0" rIns="0" bIns="0" rtlCol="0">
            <a:spAutoFit/>
          </a:bodyPr>
          <a:lstStyle/>
          <a:p>
            <a:pPr algn="ctr"/>
            <a:r>
              <a:rPr lang="en-US" sz="1050" dirty="0"/>
              <a:t>1.5 week</a:t>
            </a:r>
            <a:endParaRPr lang="en-GB" sz="1050" dirty="0"/>
          </a:p>
        </p:txBody>
      </p:sp>
      <p:sp>
        <p:nvSpPr>
          <p:cNvPr id="29" name="Title 7"/>
          <p:cNvSpPr>
            <a:spLocks noGrp="1"/>
          </p:cNvSpPr>
          <p:nvPr>
            <p:ph type="title"/>
          </p:nvPr>
        </p:nvSpPr>
        <p:spPr>
          <a:xfrm>
            <a:off x="442800" y="577800"/>
            <a:ext cx="8263350" cy="804066"/>
          </a:xfrm>
        </p:spPr>
        <p:txBody>
          <a:bodyPr/>
          <a:lstStyle/>
          <a:p>
            <a:r>
              <a:rPr lang="en-US" dirty="0"/>
              <a:t>Workflow</a:t>
            </a:r>
            <a:endParaRPr lang="en-GB" dirty="0"/>
          </a:p>
        </p:txBody>
      </p:sp>
      <p:sp>
        <p:nvSpPr>
          <p:cNvPr id="31" name="TextBox 30"/>
          <p:cNvSpPr txBox="1"/>
          <p:nvPr/>
        </p:nvSpPr>
        <p:spPr>
          <a:xfrm>
            <a:off x="7175409" y="4117167"/>
            <a:ext cx="1188132" cy="161583"/>
          </a:xfrm>
          <a:prstGeom prst="rect">
            <a:avLst/>
          </a:prstGeom>
          <a:solidFill>
            <a:schemeClr val="bg1">
              <a:lumMod val="95000"/>
            </a:schemeClr>
          </a:solidFill>
          <a:ln>
            <a:noFill/>
          </a:ln>
          <a:effectLst/>
          <a:scene3d>
            <a:camera prst="orthographicFront">
              <a:rot lat="0" lon="0" rev="0"/>
            </a:camera>
            <a:lightRig rig="contrasting" dir="t">
              <a:rot lat="0" lon="0" rev="7800000"/>
            </a:lightRig>
          </a:scene3d>
          <a:sp3d>
            <a:bevelT w="139700" h="139700"/>
          </a:sp3d>
        </p:spPr>
        <p:txBody>
          <a:bodyPr wrap="square" lIns="0" tIns="0" rIns="0" bIns="0" rtlCol="0">
            <a:spAutoFit/>
          </a:bodyPr>
          <a:lstStyle/>
          <a:p>
            <a:pPr algn="ctr"/>
            <a:r>
              <a:rPr lang="en-US" sz="1050" dirty="0"/>
              <a:t>1 week</a:t>
            </a:r>
            <a:endParaRPr lang="en-GB" sz="1050" dirty="0"/>
          </a:p>
        </p:txBody>
      </p:sp>
    </p:spTree>
    <p:custDataLst>
      <p:tags r:id="rId1"/>
    </p:custDataLst>
    <p:extLst>
      <p:ext uri="{BB962C8B-B14F-4D97-AF65-F5344CB8AC3E}">
        <p14:creationId xmlns:p14="http://schemas.microsoft.com/office/powerpoint/2010/main" val="1332319928"/>
      </p:ext>
    </p:extLst>
  </p:cSld>
  <p:clrMapOvr>
    <a:masterClrMapping/>
  </p:clrMapOvr>
  <mc:AlternateContent xmlns:mc="http://schemas.openxmlformats.org/markup-compatibility/2006" xmlns:p14="http://schemas.microsoft.com/office/powerpoint/2010/main">
    <mc:Choice Requires="p14">
      <p:transition spd="slow" p14:dur="2000" advTm="122353"/>
    </mc:Choice>
    <mc:Fallback xmlns="">
      <p:transition spd="slow" advTm="12235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3" grpId="0" animBg="1"/>
      <p:bldP spid="54" grpId="0" animBg="1"/>
      <p:bldP spid="2" grpId="0" animBg="1"/>
      <p:bldP spid="3" grpId="0"/>
      <p:bldP spid="28" grpId="0"/>
      <p:bldP spid="30" grpId="0"/>
      <p:bldP spid="52" grpId="0" animBg="1"/>
      <p:bldP spid="57" grpId="0"/>
      <p:bldP spid="58" grpId="0" animBg="1"/>
      <p:bldP spid="59" grpId="0" animBg="1"/>
      <p:bldP spid="60" grpId="0" animBg="1"/>
      <p:bldP spid="25" grpId="0" animBg="1"/>
      <p:bldP spid="27" grpId="0" animBg="1"/>
      <p:bldP spid="3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ounded Rectangle 55"/>
          <p:cNvSpPr/>
          <p:nvPr/>
        </p:nvSpPr>
        <p:spPr>
          <a:xfrm>
            <a:off x="6676509" y="1318750"/>
            <a:ext cx="2195302" cy="3136874"/>
          </a:xfrm>
          <a:prstGeom prst="roundRect">
            <a:avLst/>
          </a:prstGeom>
          <a:solidFill>
            <a:schemeClr val="bg2">
              <a:lumMod val="90000"/>
            </a:schemeClr>
          </a:solidFill>
          <a:ln>
            <a:noFill/>
          </a:ln>
          <a:effectLst/>
          <a:scene3d>
            <a:camera prst="orthographicFront">
              <a:rot lat="0" lon="0" rev="0"/>
            </a:camera>
            <a:lightRig rig="contrasting" dir="t">
              <a:rot lat="0" lon="0" rev="7800000"/>
            </a:lightRig>
          </a:scene3d>
          <a:sp3d>
            <a:bevelT w="139700" h="139700"/>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013"/>
          </a:p>
        </p:txBody>
      </p:sp>
      <p:sp>
        <p:nvSpPr>
          <p:cNvPr id="53" name="Rounded Rectangle 52"/>
          <p:cNvSpPr/>
          <p:nvPr/>
        </p:nvSpPr>
        <p:spPr>
          <a:xfrm>
            <a:off x="2319335" y="1309318"/>
            <a:ext cx="1950223" cy="3136874"/>
          </a:xfrm>
          <a:prstGeom prst="roundRect">
            <a:avLst/>
          </a:prstGeom>
          <a:solidFill>
            <a:schemeClr val="bg2">
              <a:lumMod val="90000"/>
            </a:schemeClr>
          </a:solidFill>
          <a:ln>
            <a:noFill/>
          </a:ln>
          <a:effectLst/>
          <a:scene3d>
            <a:camera prst="orthographicFront">
              <a:rot lat="0" lon="0" rev="0"/>
            </a:camera>
            <a:lightRig rig="contrasting" dir="t">
              <a:rot lat="0" lon="0" rev="7800000"/>
            </a:lightRig>
          </a:scene3d>
          <a:sp3d>
            <a:bevelT w="139700" h="139700"/>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013"/>
          </a:p>
        </p:txBody>
      </p:sp>
      <p:sp>
        <p:nvSpPr>
          <p:cNvPr id="54" name="Rounded Rectangle 53"/>
          <p:cNvSpPr/>
          <p:nvPr/>
        </p:nvSpPr>
        <p:spPr>
          <a:xfrm>
            <a:off x="4504832" y="1318750"/>
            <a:ext cx="1994904" cy="3136874"/>
          </a:xfrm>
          <a:prstGeom prst="roundRect">
            <a:avLst/>
          </a:prstGeom>
          <a:solidFill>
            <a:schemeClr val="bg2">
              <a:lumMod val="90000"/>
            </a:schemeClr>
          </a:solidFill>
          <a:ln>
            <a:noFill/>
          </a:ln>
          <a:effectLst/>
          <a:scene3d>
            <a:camera prst="orthographicFront">
              <a:rot lat="0" lon="0" rev="0"/>
            </a:camera>
            <a:lightRig rig="contrasting" dir="t">
              <a:rot lat="0" lon="0" rev="7800000"/>
            </a:lightRig>
          </a:scene3d>
          <a:sp3d>
            <a:bevelT w="139700" h="139700"/>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013"/>
          </a:p>
        </p:txBody>
      </p:sp>
      <p:sp>
        <p:nvSpPr>
          <p:cNvPr id="4" name="Date Placeholder 3"/>
          <p:cNvSpPr>
            <a:spLocks noGrp="1"/>
          </p:cNvSpPr>
          <p:nvPr>
            <p:ph type="dt" sz="half" idx="10"/>
          </p:nvPr>
        </p:nvSpPr>
        <p:spPr/>
        <p:txBody>
          <a:bodyPr/>
          <a:lstStyle/>
          <a:p>
            <a:r>
              <a:rPr lang="en-US"/>
              <a:t>31/05/2022</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8</a:t>
            </a:fld>
            <a:endParaRPr lang="en-US" dirty="0"/>
          </a:p>
        </p:txBody>
      </p:sp>
      <p:sp>
        <p:nvSpPr>
          <p:cNvPr id="11" name="Footer Placeholder 10"/>
          <p:cNvSpPr>
            <a:spLocks noGrp="1"/>
          </p:cNvSpPr>
          <p:nvPr>
            <p:ph type="ftr" sz="quarter" idx="11"/>
          </p:nvPr>
        </p:nvSpPr>
        <p:spPr/>
        <p:txBody>
          <a:bodyPr/>
          <a:lstStyle/>
          <a:p>
            <a:r>
              <a:rPr lang="en-GB"/>
              <a:t>RF tests of 1.3 GHz Nb/Cu elliptical cavities</a:t>
            </a:r>
            <a:endParaRPr lang="en-US" dirty="0"/>
          </a:p>
        </p:txBody>
      </p:sp>
      <p:sp>
        <p:nvSpPr>
          <p:cNvPr id="2" name="Rounded Rectangle 1"/>
          <p:cNvSpPr/>
          <p:nvPr/>
        </p:nvSpPr>
        <p:spPr>
          <a:xfrm>
            <a:off x="261582" y="1318749"/>
            <a:ext cx="1877350" cy="3136875"/>
          </a:xfrm>
          <a:prstGeom prst="roundRect">
            <a:avLst>
              <a:gd name="adj" fmla="val 11953"/>
            </a:avLst>
          </a:prstGeom>
          <a:solidFill>
            <a:schemeClr val="bg2">
              <a:lumMod val="90000"/>
            </a:schemeClr>
          </a:solidFill>
          <a:ln>
            <a:noFill/>
          </a:ln>
          <a:effectLst/>
          <a:scene3d>
            <a:camera prst="orthographicFront">
              <a:rot lat="0" lon="0" rev="0"/>
            </a:camera>
            <a:lightRig rig="contrasting" dir="t">
              <a:rot lat="0" lon="0" rev="7800000"/>
            </a:lightRig>
          </a:scene3d>
          <a:sp3d>
            <a:bevelT w="139700" h="139700"/>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013"/>
          </a:p>
        </p:txBody>
      </p:sp>
      <p:sp>
        <p:nvSpPr>
          <p:cNvPr id="3" name="TextBox 2"/>
          <p:cNvSpPr txBox="1"/>
          <p:nvPr/>
        </p:nvSpPr>
        <p:spPr>
          <a:xfrm>
            <a:off x="330597" y="1417630"/>
            <a:ext cx="1720034" cy="161583"/>
          </a:xfrm>
          <a:prstGeom prst="rect">
            <a:avLst/>
          </a:prstGeom>
          <a:noFill/>
          <a:ln>
            <a:noFill/>
          </a:ln>
          <a:effectLst/>
          <a:scene3d>
            <a:camera prst="orthographicFront">
              <a:rot lat="0" lon="0" rev="0"/>
            </a:camera>
            <a:lightRig rig="contrasting" dir="t">
              <a:rot lat="0" lon="0" rev="7800000"/>
            </a:lightRig>
          </a:scene3d>
          <a:sp3d>
            <a:bevelT w="139700" h="139700"/>
          </a:sp3d>
        </p:spPr>
        <p:txBody>
          <a:bodyPr wrap="square" lIns="0" tIns="0" rIns="0" bIns="0" rtlCol="0">
            <a:spAutoFit/>
          </a:bodyPr>
          <a:lstStyle/>
          <a:p>
            <a:pPr algn="ctr"/>
            <a:r>
              <a:rPr lang="en-US" sz="1050" i="1" dirty="0"/>
              <a:t>Substrates manufacturing</a:t>
            </a:r>
            <a:endParaRPr lang="en-GB" sz="1050" i="1" dirty="0"/>
          </a:p>
        </p:txBody>
      </p:sp>
      <p:sp>
        <p:nvSpPr>
          <p:cNvPr id="28" name="TextBox 27"/>
          <p:cNvSpPr txBox="1"/>
          <p:nvPr/>
        </p:nvSpPr>
        <p:spPr>
          <a:xfrm>
            <a:off x="6840252" y="1396128"/>
            <a:ext cx="1865690" cy="161583"/>
          </a:xfrm>
          <a:prstGeom prst="rect">
            <a:avLst/>
          </a:prstGeom>
          <a:noFill/>
        </p:spPr>
        <p:txBody>
          <a:bodyPr wrap="square" lIns="0" tIns="0" rIns="0" bIns="0" rtlCol="0">
            <a:spAutoFit/>
          </a:bodyPr>
          <a:lstStyle/>
          <a:p>
            <a:pPr algn="ctr"/>
            <a:r>
              <a:rPr lang="en-US" sz="1050" i="1" dirty="0"/>
              <a:t>RF testing</a:t>
            </a:r>
            <a:endParaRPr lang="en-GB" sz="1050" i="1" dirty="0"/>
          </a:p>
        </p:txBody>
      </p:sp>
      <p:sp>
        <p:nvSpPr>
          <p:cNvPr id="30" name="TextBox 29"/>
          <p:cNvSpPr txBox="1"/>
          <p:nvPr/>
        </p:nvSpPr>
        <p:spPr>
          <a:xfrm>
            <a:off x="4563657" y="1419301"/>
            <a:ext cx="1877255" cy="161583"/>
          </a:xfrm>
          <a:prstGeom prst="rect">
            <a:avLst/>
          </a:prstGeom>
          <a:noFill/>
        </p:spPr>
        <p:txBody>
          <a:bodyPr wrap="square" lIns="0" tIns="0" rIns="0" bIns="0" rtlCol="0">
            <a:spAutoFit/>
          </a:bodyPr>
          <a:lstStyle/>
          <a:p>
            <a:pPr algn="ctr"/>
            <a:r>
              <a:rPr lang="en-US" sz="1050" i="1" dirty="0"/>
              <a:t>Cleanroom assembly</a:t>
            </a:r>
            <a:endParaRPr lang="en-GB" sz="1050" i="1" dirty="0"/>
          </a:p>
        </p:txBody>
      </p:sp>
      <p:pic>
        <p:nvPicPr>
          <p:cNvPr id="10" name="Picture 9"/>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685235" y="1627605"/>
            <a:ext cx="1634099" cy="2179481"/>
          </a:xfrm>
          <a:prstGeom prst="rect">
            <a:avLst/>
          </a:prstGeom>
        </p:spPr>
      </p:pic>
      <p:pic>
        <p:nvPicPr>
          <p:cNvPr id="50" name="Picture 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108582" y="1902104"/>
            <a:ext cx="2196000" cy="1647000"/>
          </a:xfrm>
          <a:prstGeom prst="rect">
            <a:avLst/>
          </a:prstGeom>
          <a:solidFill>
            <a:schemeClr val="bg2">
              <a:lumMod val="90000"/>
            </a:schemeClr>
          </a:solidFill>
          <a:ln w="28575">
            <a:noFill/>
          </a:ln>
          <a:effectLst/>
          <a:scene3d>
            <a:camera prst="orthographicFront">
              <a:rot lat="0" lon="0" rev="0"/>
            </a:camera>
            <a:lightRig rig="contrasting" dir="t">
              <a:rot lat="0" lon="0" rev="7800000"/>
            </a:lightRig>
          </a:scene3d>
          <a:sp3d>
            <a:bevelT w="139700" h="139700"/>
          </a:sp3d>
        </p:spPr>
      </p:pic>
      <p:pic>
        <p:nvPicPr>
          <p:cNvPr id="51" name="Picture 12" descr="IMG_20150410_095754 (2)">
            <a:extLst>
              <a:ext uri="{FF2B5EF4-FFF2-40B4-BE49-F238E27FC236}">
                <a16:creationId xmlns:a16="http://schemas.microsoft.com/office/drawing/2014/main" id="{97AF1749-0435-4EAD-9B23-E780007D308D}"/>
              </a:ext>
            </a:extLst>
          </p:cNvPr>
          <p:cNvPicPr>
            <a:picLocks noGrp="1"/>
          </p:cNvPicPr>
          <p:nvPr>
            <p:ph idx="1"/>
          </p:nvPr>
        </p:nvPicPr>
        <p:blipFill rotWithShape="1">
          <a:blip r:embed="rId5" cstate="print">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val="0"/>
              </a:ext>
            </a:extLst>
          </a:blip>
          <a:srcRect l="885" r="28761"/>
          <a:stretch/>
        </p:blipFill>
        <p:spPr bwMode="auto">
          <a:xfrm>
            <a:off x="6738982" y="1619110"/>
            <a:ext cx="2060987" cy="2179481"/>
          </a:xfrm>
          <a:prstGeom prst="rect">
            <a:avLst/>
          </a:prstGeom>
          <a:noFill/>
          <a:ln>
            <a:noFill/>
          </a:ln>
        </p:spPr>
      </p:pic>
      <p:sp>
        <p:nvSpPr>
          <p:cNvPr id="52" name="TextBox 51"/>
          <p:cNvSpPr txBox="1"/>
          <p:nvPr/>
        </p:nvSpPr>
        <p:spPr>
          <a:xfrm>
            <a:off x="593542" y="3874793"/>
            <a:ext cx="1188132" cy="484748"/>
          </a:xfrm>
          <a:prstGeom prst="rect">
            <a:avLst/>
          </a:prstGeom>
          <a:solidFill>
            <a:schemeClr val="bg1">
              <a:lumMod val="95000"/>
            </a:schemeClr>
          </a:solidFill>
          <a:ln>
            <a:solidFill>
              <a:schemeClr val="accent2">
                <a:lumMod val="20000"/>
                <a:lumOff val="80000"/>
              </a:schemeClr>
            </a:solidFill>
          </a:ln>
          <a:effectLst/>
          <a:scene3d>
            <a:camera prst="orthographicFront">
              <a:rot lat="0" lon="0" rev="0"/>
            </a:camera>
            <a:lightRig rig="contrasting" dir="t">
              <a:rot lat="0" lon="0" rev="7800000"/>
            </a:lightRig>
          </a:scene3d>
          <a:sp3d>
            <a:bevelT w="139700" h="139700"/>
          </a:sp3d>
        </p:spPr>
        <p:txBody>
          <a:bodyPr wrap="square" lIns="0" tIns="0" rIns="0" bIns="0" rtlCol="0">
            <a:spAutoFit/>
          </a:bodyPr>
          <a:lstStyle/>
          <a:p>
            <a:pPr algn="ctr"/>
            <a:r>
              <a:rPr lang="en-US" sz="1050" dirty="0"/>
              <a:t>EN-MME, TE-VSC, collaborations with INFN/LNL, </a:t>
            </a:r>
            <a:r>
              <a:rPr lang="en-US" sz="1050" dirty="0" err="1"/>
              <a:t>JLab</a:t>
            </a:r>
            <a:r>
              <a:rPr lang="en-US" sz="1050" dirty="0"/>
              <a:t>…</a:t>
            </a:r>
            <a:endParaRPr lang="en-GB" sz="1050" dirty="0"/>
          </a:p>
        </p:txBody>
      </p:sp>
      <p:pic>
        <p:nvPicPr>
          <p:cNvPr id="7" name="Picture 6"/>
          <p:cNvPicPr>
            <a:picLocks noChangeAspect="1"/>
          </p:cNvPicPr>
          <p:nvPr/>
        </p:nvPicPr>
        <p:blipFill rotWithShape="1">
          <a:blip r:embed="rId7" cstate="hqprint">
            <a:extLst>
              <a:ext uri="{28A0092B-C50C-407E-A947-70E740481C1C}">
                <a14:useLocalDpi xmlns:a14="http://schemas.microsoft.com/office/drawing/2010/main" val="0"/>
              </a:ext>
            </a:extLst>
          </a:blip>
          <a:srcRect l="6517" r="3943"/>
          <a:stretch/>
        </p:blipFill>
        <p:spPr>
          <a:xfrm>
            <a:off x="2564113" y="1647749"/>
            <a:ext cx="1481778" cy="2207226"/>
          </a:xfrm>
          <a:prstGeom prst="rect">
            <a:avLst/>
          </a:prstGeom>
        </p:spPr>
      </p:pic>
      <p:sp>
        <p:nvSpPr>
          <p:cNvPr id="57" name="TextBox 56"/>
          <p:cNvSpPr txBox="1"/>
          <p:nvPr/>
        </p:nvSpPr>
        <p:spPr>
          <a:xfrm>
            <a:off x="2413021" y="1437773"/>
            <a:ext cx="1783962" cy="161583"/>
          </a:xfrm>
          <a:prstGeom prst="rect">
            <a:avLst/>
          </a:prstGeom>
          <a:noFill/>
          <a:ln>
            <a:noFill/>
          </a:ln>
          <a:effectLst/>
          <a:scene3d>
            <a:camera prst="orthographicFront">
              <a:rot lat="0" lon="0" rev="0"/>
            </a:camera>
            <a:lightRig rig="contrasting" dir="t">
              <a:rot lat="0" lon="0" rev="7800000"/>
            </a:lightRig>
          </a:scene3d>
          <a:sp3d>
            <a:bevelT w="139700" h="139700"/>
          </a:sp3d>
        </p:spPr>
        <p:txBody>
          <a:bodyPr wrap="square" lIns="0" tIns="0" rIns="0" bIns="0" rtlCol="0">
            <a:spAutoFit/>
          </a:bodyPr>
          <a:lstStyle/>
          <a:p>
            <a:pPr algn="ctr"/>
            <a:r>
              <a:rPr lang="en-US" sz="1050" i="1" dirty="0"/>
              <a:t>Surface treatments + Coating</a:t>
            </a:r>
            <a:endParaRPr lang="en-GB" sz="1050" i="1" dirty="0"/>
          </a:p>
        </p:txBody>
      </p:sp>
      <p:sp>
        <p:nvSpPr>
          <p:cNvPr id="58" name="TextBox 57"/>
          <p:cNvSpPr txBox="1"/>
          <p:nvPr/>
        </p:nvSpPr>
        <p:spPr>
          <a:xfrm>
            <a:off x="2679216" y="3918506"/>
            <a:ext cx="1188132" cy="161583"/>
          </a:xfrm>
          <a:prstGeom prst="rect">
            <a:avLst/>
          </a:prstGeom>
          <a:solidFill>
            <a:schemeClr val="bg1">
              <a:lumMod val="95000"/>
            </a:schemeClr>
          </a:solidFill>
          <a:ln>
            <a:noFill/>
          </a:ln>
          <a:effectLst/>
          <a:scene3d>
            <a:camera prst="orthographicFront">
              <a:rot lat="0" lon="0" rev="0"/>
            </a:camera>
            <a:lightRig rig="contrasting" dir="t">
              <a:rot lat="0" lon="0" rev="7800000"/>
            </a:lightRig>
          </a:scene3d>
          <a:sp3d>
            <a:bevelT w="139700" h="139700"/>
          </a:sp3d>
        </p:spPr>
        <p:txBody>
          <a:bodyPr wrap="square" lIns="0" tIns="0" rIns="0" bIns="0" rtlCol="0">
            <a:spAutoFit/>
          </a:bodyPr>
          <a:lstStyle/>
          <a:p>
            <a:pPr algn="ctr"/>
            <a:r>
              <a:rPr lang="en-US" sz="1050" dirty="0"/>
              <a:t>TE-VSC-SCC</a:t>
            </a:r>
            <a:endParaRPr lang="en-GB" sz="1050" dirty="0"/>
          </a:p>
        </p:txBody>
      </p:sp>
      <p:sp>
        <p:nvSpPr>
          <p:cNvPr id="59" name="TextBox 58"/>
          <p:cNvSpPr txBox="1"/>
          <p:nvPr/>
        </p:nvSpPr>
        <p:spPr>
          <a:xfrm>
            <a:off x="4919513" y="3870373"/>
            <a:ext cx="1188132" cy="161583"/>
          </a:xfrm>
          <a:prstGeom prst="rect">
            <a:avLst/>
          </a:prstGeom>
          <a:solidFill>
            <a:schemeClr val="bg1">
              <a:lumMod val="95000"/>
            </a:schemeClr>
          </a:solidFill>
          <a:ln>
            <a:noFill/>
          </a:ln>
          <a:effectLst/>
          <a:scene3d>
            <a:camera prst="orthographicFront">
              <a:rot lat="0" lon="0" rev="0"/>
            </a:camera>
            <a:lightRig rig="contrasting" dir="t">
              <a:rot lat="0" lon="0" rev="7800000"/>
            </a:lightRig>
          </a:scene3d>
          <a:sp3d>
            <a:bevelT w="139700" h="139700"/>
          </a:sp3d>
        </p:spPr>
        <p:txBody>
          <a:bodyPr wrap="square" lIns="0" tIns="0" rIns="0" bIns="0" rtlCol="0">
            <a:spAutoFit/>
          </a:bodyPr>
          <a:lstStyle/>
          <a:p>
            <a:pPr algn="ctr"/>
            <a:r>
              <a:rPr lang="en-US" sz="1050" dirty="0"/>
              <a:t>SY-RF-SRF</a:t>
            </a:r>
            <a:endParaRPr lang="en-GB" sz="1050" dirty="0"/>
          </a:p>
        </p:txBody>
      </p:sp>
      <p:sp>
        <p:nvSpPr>
          <p:cNvPr id="60" name="TextBox 59"/>
          <p:cNvSpPr txBox="1"/>
          <p:nvPr/>
        </p:nvSpPr>
        <p:spPr>
          <a:xfrm>
            <a:off x="7006842" y="3854976"/>
            <a:ext cx="1526801" cy="161583"/>
          </a:xfrm>
          <a:prstGeom prst="rect">
            <a:avLst/>
          </a:prstGeom>
          <a:solidFill>
            <a:schemeClr val="bg1">
              <a:lumMod val="95000"/>
            </a:schemeClr>
          </a:solidFill>
          <a:ln>
            <a:noFill/>
          </a:ln>
          <a:effectLst/>
          <a:scene3d>
            <a:camera prst="orthographicFront">
              <a:rot lat="0" lon="0" rev="0"/>
            </a:camera>
            <a:lightRig rig="contrasting" dir="t">
              <a:rot lat="0" lon="0" rev="7800000"/>
            </a:lightRig>
          </a:scene3d>
          <a:sp3d>
            <a:bevelT w="139700" h="139700"/>
          </a:sp3d>
        </p:spPr>
        <p:txBody>
          <a:bodyPr wrap="square" lIns="0" tIns="0" rIns="0" bIns="0" rtlCol="0">
            <a:spAutoFit/>
          </a:bodyPr>
          <a:lstStyle/>
          <a:p>
            <a:pPr algn="ctr"/>
            <a:r>
              <a:rPr lang="en-US" sz="1050" dirty="0"/>
              <a:t>SY-RF-SRF, TE-CRG</a:t>
            </a:r>
            <a:endParaRPr lang="en-GB" sz="1050" dirty="0"/>
          </a:p>
        </p:txBody>
      </p:sp>
      <p:sp>
        <p:nvSpPr>
          <p:cNvPr id="25" name="TextBox 24"/>
          <p:cNvSpPr txBox="1"/>
          <p:nvPr/>
        </p:nvSpPr>
        <p:spPr>
          <a:xfrm>
            <a:off x="4919513" y="4117168"/>
            <a:ext cx="1188132" cy="161583"/>
          </a:xfrm>
          <a:prstGeom prst="rect">
            <a:avLst/>
          </a:prstGeom>
          <a:solidFill>
            <a:schemeClr val="bg1">
              <a:lumMod val="95000"/>
            </a:schemeClr>
          </a:solidFill>
          <a:ln>
            <a:noFill/>
          </a:ln>
          <a:effectLst/>
          <a:scene3d>
            <a:camera prst="orthographicFront">
              <a:rot lat="0" lon="0" rev="0"/>
            </a:camera>
            <a:lightRig rig="contrasting" dir="t">
              <a:rot lat="0" lon="0" rev="7800000"/>
            </a:lightRig>
          </a:scene3d>
          <a:sp3d>
            <a:bevelT w="139700" h="139700"/>
          </a:sp3d>
        </p:spPr>
        <p:txBody>
          <a:bodyPr wrap="square" lIns="0" tIns="0" rIns="0" bIns="0" rtlCol="0">
            <a:spAutoFit/>
          </a:bodyPr>
          <a:lstStyle/>
          <a:p>
            <a:pPr algn="ctr"/>
            <a:r>
              <a:rPr lang="en-US" sz="1050" dirty="0"/>
              <a:t>1 day</a:t>
            </a:r>
            <a:endParaRPr lang="en-GB" sz="1050" dirty="0"/>
          </a:p>
        </p:txBody>
      </p:sp>
      <p:sp>
        <p:nvSpPr>
          <p:cNvPr id="27" name="TextBox 26"/>
          <p:cNvSpPr txBox="1"/>
          <p:nvPr/>
        </p:nvSpPr>
        <p:spPr>
          <a:xfrm>
            <a:off x="2666890" y="4132459"/>
            <a:ext cx="1188132" cy="161583"/>
          </a:xfrm>
          <a:prstGeom prst="rect">
            <a:avLst/>
          </a:prstGeom>
          <a:solidFill>
            <a:schemeClr val="bg1">
              <a:lumMod val="95000"/>
            </a:schemeClr>
          </a:solidFill>
          <a:ln>
            <a:noFill/>
          </a:ln>
          <a:effectLst/>
          <a:scene3d>
            <a:camera prst="orthographicFront">
              <a:rot lat="0" lon="0" rev="0"/>
            </a:camera>
            <a:lightRig rig="contrasting" dir="t">
              <a:rot lat="0" lon="0" rev="7800000"/>
            </a:lightRig>
          </a:scene3d>
          <a:sp3d>
            <a:bevelT w="139700" h="139700"/>
          </a:sp3d>
        </p:spPr>
        <p:txBody>
          <a:bodyPr wrap="square" lIns="0" tIns="0" rIns="0" bIns="0" rtlCol="0">
            <a:spAutoFit/>
          </a:bodyPr>
          <a:lstStyle/>
          <a:p>
            <a:pPr algn="ctr"/>
            <a:r>
              <a:rPr lang="en-US" sz="1050" dirty="0"/>
              <a:t>1.5 week</a:t>
            </a:r>
            <a:endParaRPr lang="en-GB" sz="1050" dirty="0"/>
          </a:p>
        </p:txBody>
      </p:sp>
      <p:sp>
        <p:nvSpPr>
          <p:cNvPr id="24" name="Curved Right Arrow 23"/>
          <p:cNvSpPr/>
          <p:nvPr/>
        </p:nvSpPr>
        <p:spPr>
          <a:xfrm>
            <a:off x="2126810" y="1051856"/>
            <a:ext cx="618360" cy="3627459"/>
          </a:xfrm>
          <a:prstGeom prst="curvedRightArrow">
            <a:avLst>
              <a:gd name="adj1" fmla="val 29343"/>
              <a:gd name="adj2" fmla="val 46745"/>
              <a:gd name="adj3" fmla="val 25000"/>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sz="1013">
              <a:solidFill>
                <a:schemeClr val="tx1"/>
              </a:solidFill>
            </a:endParaRPr>
          </a:p>
        </p:txBody>
      </p:sp>
      <p:sp>
        <p:nvSpPr>
          <p:cNvPr id="29" name="Curved Right Arrow 28"/>
          <p:cNvSpPr/>
          <p:nvPr/>
        </p:nvSpPr>
        <p:spPr>
          <a:xfrm rot="10800000">
            <a:off x="8475029" y="983035"/>
            <a:ext cx="618360" cy="3638720"/>
          </a:xfrm>
          <a:prstGeom prst="curvedRightArrow">
            <a:avLst>
              <a:gd name="adj1" fmla="val 29343"/>
              <a:gd name="adj2" fmla="val 46745"/>
              <a:gd name="adj3" fmla="val 25000"/>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sz="1013">
              <a:solidFill>
                <a:schemeClr val="tx1"/>
              </a:solidFill>
            </a:endParaRPr>
          </a:p>
        </p:txBody>
      </p:sp>
      <p:sp>
        <p:nvSpPr>
          <p:cNvPr id="31" name="TextBox 30"/>
          <p:cNvSpPr txBox="1"/>
          <p:nvPr/>
        </p:nvSpPr>
        <p:spPr>
          <a:xfrm>
            <a:off x="2867160" y="4557867"/>
            <a:ext cx="5496381" cy="184666"/>
          </a:xfrm>
          <a:prstGeom prst="rect">
            <a:avLst/>
          </a:prstGeom>
          <a:noFill/>
        </p:spPr>
        <p:txBody>
          <a:bodyPr wrap="square" lIns="0" tIns="0" rIns="0" bIns="0" rtlCol="0">
            <a:spAutoFit/>
          </a:bodyPr>
          <a:lstStyle/>
          <a:p>
            <a:pPr algn="l"/>
            <a:r>
              <a:rPr lang="en-US" sz="1200" dirty="0"/>
              <a:t>Regular meetings to comment results and establish a plan of action accordingly.</a:t>
            </a:r>
            <a:endParaRPr lang="en-GB" sz="1200" dirty="0"/>
          </a:p>
        </p:txBody>
      </p:sp>
      <p:sp>
        <p:nvSpPr>
          <p:cNvPr id="32" name="Title 7"/>
          <p:cNvSpPr>
            <a:spLocks noGrp="1"/>
          </p:cNvSpPr>
          <p:nvPr>
            <p:ph type="title"/>
          </p:nvPr>
        </p:nvSpPr>
        <p:spPr>
          <a:xfrm>
            <a:off x="442800" y="577800"/>
            <a:ext cx="8263350" cy="804066"/>
          </a:xfrm>
        </p:spPr>
        <p:txBody>
          <a:bodyPr/>
          <a:lstStyle/>
          <a:p>
            <a:r>
              <a:rPr lang="en-US" dirty="0"/>
              <a:t>Workflow</a:t>
            </a:r>
            <a:endParaRPr lang="en-GB" dirty="0"/>
          </a:p>
        </p:txBody>
      </p:sp>
      <p:sp>
        <p:nvSpPr>
          <p:cNvPr id="33" name="TextBox 32"/>
          <p:cNvSpPr txBox="1"/>
          <p:nvPr/>
        </p:nvSpPr>
        <p:spPr>
          <a:xfrm>
            <a:off x="7175409" y="4117167"/>
            <a:ext cx="1188132" cy="161583"/>
          </a:xfrm>
          <a:prstGeom prst="rect">
            <a:avLst/>
          </a:prstGeom>
          <a:solidFill>
            <a:schemeClr val="bg1">
              <a:lumMod val="95000"/>
            </a:schemeClr>
          </a:solidFill>
          <a:ln>
            <a:noFill/>
          </a:ln>
          <a:effectLst/>
          <a:scene3d>
            <a:camera prst="orthographicFront">
              <a:rot lat="0" lon="0" rev="0"/>
            </a:camera>
            <a:lightRig rig="contrasting" dir="t">
              <a:rot lat="0" lon="0" rev="7800000"/>
            </a:lightRig>
          </a:scene3d>
          <a:sp3d>
            <a:bevelT w="139700" h="139700"/>
          </a:sp3d>
        </p:spPr>
        <p:txBody>
          <a:bodyPr wrap="square" lIns="0" tIns="0" rIns="0" bIns="0" rtlCol="0">
            <a:spAutoFit/>
          </a:bodyPr>
          <a:lstStyle/>
          <a:p>
            <a:pPr algn="ctr"/>
            <a:r>
              <a:rPr lang="en-US" sz="1050" dirty="0"/>
              <a:t>1 week</a:t>
            </a:r>
            <a:endParaRPr lang="en-GB" sz="1050" dirty="0"/>
          </a:p>
        </p:txBody>
      </p:sp>
    </p:spTree>
    <p:custDataLst>
      <p:tags r:id="rId1"/>
    </p:custDataLst>
    <p:extLst>
      <p:ext uri="{BB962C8B-B14F-4D97-AF65-F5344CB8AC3E}">
        <p14:creationId xmlns:p14="http://schemas.microsoft.com/office/powerpoint/2010/main" val="3762062974"/>
      </p:ext>
    </p:extLst>
  </p:cSld>
  <p:clrMapOvr>
    <a:masterClrMapping/>
  </p:clrMapOvr>
  <mc:AlternateContent xmlns:mc="http://schemas.openxmlformats.org/markup-compatibility/2006" xmlns:p14="http://schemas.microsoft.com/office/powerpoint/2010/main">
    <mc:Choice Requires="p14">
      <p:transition spd="slow" p14:dur="2000" advTm="122353"/>
    </mc:Choice>
    <mc:Fallback xmlns="">
      <p:transition spd="slow" advTm="122353"/>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8" name="Title 7"/>
          <p:cNvSpPr>
            <a:spLocks noGrp="1"/>
          </p:cNvSpPr>
          <p:nvPr>
            <p:ph type="title"/>
          </p:nvPr>
        </p:nvSpPr>
        <p:spPr/>
        <p:txBody>
          <a:bodyPr/>
          <a:lstStyle/>
          <a:p>
            <a:r>
              <a:rPr lang="en-US" dirty="0"/>
              <a:t>Tested cavities</a:t>
            </a:r>
            <a:endParaRPr lang="en-GB" dirty="0"/>
          </a:p>
        </p:txBody>
      </p:sp>
      <p:sp>
        <p:nvSpPr>
          <p:cNvPr id="10" name="Rectangle 9">
            <a:extLst>
              <a:ext uri="{FF2B5EF4-FFF2-40B4-BE49-F238E27FC236}">
                <a16:creationId xmlns:a16="http://schemas.microsoft.com/office/drawing/2014/main" id="{B91B1C54-F2C8-4FF5-BB9F-AD1CF6F6B3B9}"/>
              </a:ext>
            </a:extLst>
          </p:cNvPr>
          <p:cNvSpPr/>
          <p:nvPr/>
        </p:nvSpPr>
        <p:spPr>
          <a:xfrm>
            <a:off x="2988286" y="2429632"/>
            <a:ext cx="637599" cy="261610"/>
          </a:xfrm>
          <a:prstGeom prst="rect">
            <a:avLst/>
          </a:prstGeom>
          <a:noFill/>
          <a:ln>
            <a:solidFill>
              <a:schemeClr val="bg1"/>
            </a:solidFill>
          </a:ln>
        </p:spPr>
        <p:txBody>
          <a:bodyPr wrap="square">
            <a:spAutoFit/>
          </a:bodyPr>
          <a:lstStyle/>
          <a:p>
            <a:pPr defTabSz="685800"/>
            <a:r>
              <a:rPr lang="en-US" sz="1100" b="1" i="1" dirty="0">
                <a:solidFill>
                  <a:srgbClr val="1C446A"/>
                </a:solidFill>
                <a:latin typeface="Arial"/>
              </a:rPr>
              <a:t>2021</a:t>
            </a:r>
            <a:endParaRPr lang="es-ES" sz="1100" b="1" i="1" dirty="0">
              <a:solidFill>
                <a:srgbClr val="0033A0"/>
              </a:solidFill>
              <a:latin typeface="Arial"/>
            </a:endParaRPr>
          </a:p>
        </p:txBody>
      </p:sp>
      <p:cxnSp>
        <p:nvCxnSpPr>
          <p:cNvPr id="11" name="Straight Connector 10">
            <a:extLst>
              <a:ext uri="{FF2B5EF4-FFF2-40B4-BE49-F238E27FC236}">
                <a16:creationId xmlns:a16="http://schemas.microsoft.com/office/drawing/2014/main" id="{3C9FFACE-F70D-4025-81BE-E96A4FAF8B45}"/>
              </a:ext>
            </a:extLst>
          </p:cNvPr>
          <p:cNvCxnSpPr>
            <a:cxnSpLocks/>
          </p:cNvCxnSpPr>
          <p:nvPr/>
        </p:nvCxnSpPr>
        <p:spPr>
          <a:xfrm flipH="1">
            <a:off x="925454" y="2573632"/>
            <a:ext cx="2022911" cy="0"/>
          </a:xfrm>
          <a:prstGeom prst="line">
            <a:avLst/>
          </a:prstGeom>
          <a:ln>
            <a:solidFill>
              <a:schemeClr val="tx1">
                <a:lumMod val="25000"/>
                <a:lumOff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F9E713E-D670-4E3C-85ED-BDCAF6233313}"/>
              </a:ext>
            </a:extLst>
          </p:cNvPr>
          <p:cNvCxnSpPr>
            <a:cxnSpLocks/>
          </p:cNvCxnSpPr>
          <p:nvPr/>
        </p:nvCxnSpPr>
        <p:spPr>
          <a:xfrm flipH="1">
            <a:off x="3483521" y="2573632"/>
            <a:ext cx="2274949" cy="1008"/>
          </a:xfrm>
          <a:prstGeom prst="line">
            <a:avLst/>
          </a:prstGeom>
          <a:ln>
            <a:solidFill>
              <a:schemeClr val="tx1">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EE600FD5-A5A9-40D0-B9F3-86A55ED876A3}"/>
              </a:ext>
            </a:extLst>
          </p:cNvPr>
          <p:cNvSpPr/>
          <p:nvPr/>
        </p:nvSpPr>
        <p:spPr>
          <a:xfrm>
            <a:off x="1034383" y="3092833"/>
            <a:ext cx="490840" cy="219291"/>
          </a:xfrm>
          <a:prstGeom prst="rect">
            <a:avLst/>
          </a:prstGeom>
        </p:spPr>
        <p:txBody>
          <a:bodyPr wrap="none">
            <a:spAutoFit/>
          </a:bodyPr>
          <a:lstStyle/>
          <a:p>
            <a:pPr defTabSz="685800"/>
            <a:r>
              <a:rPr lang="en-US" sz="825" dirty="0">
                <a:solidFill>
                  <a:srgbClr val="FD8745"/>
                </a:solidFill>
                <a:latin typeface="Arial"/>
              </a:rPr>
              <a:t>BM1.1</a:t>
            </a:r>
            <a:endParaRPr lang="es-ES" sz="825" dirty="0">
              <a:solidFill>
                <a:srgbClr val="FD8745"/>
              </a:solidFill>
              <a:latin typeface="Arial"/>
            </a:endParaRPr>
          </a:p>
        </p:txBody>
      </p:sp>
      <p:sp>
        <p:nvSpPr>
          <p:cNvPr id="14" name="Rectangle 13">
            <a:extLst>
              <a:ext uri="{FF2B5EF4-FFF2-40B4-BE49-F238E27FC236}">
                <a16:creationId xmlns:a16="http://schemas.microsoft.com/office/drawing/2014/main" id="{66314342-BE8F-4620-8D96-4DB77DA9257A}"/>
              </a:ext>
            </a:extLst>
          </p:cNvPr>
          <p:cNvSpPr/>
          <p:nvPr/>
        </p:nvSpPr>
        <p:spPr>
          <a:xfrm>
            <a:off x="1595505" y="3092833"/>
            <a:ext cx="391454" cy="219291"/>
          </a:xfrm>
          <a:prstGeom prst="rect">
            <a:avLst/>
          </a:prstGeom>
        </p:spPr>
        <p:txBody>
          <a:bodyPr wrap="none">
            <a:spAutoFit/>
          </a:bodyPr>
          <a:lstStyle/>
          <a:p>
            <a:pPr defTabSz="685800"/>
            <a:r>
              <a:rPr lang="en-US" sz="825" dirty="0">
                <a:solidFill>
                  <a:schemeClr val="bg1">
                    <a:lumMod val="50000"/>
                  </a:schemeClr>
                </a:solidFill>
                <a:latin typeface="Arial"/>
              </a:rPr>
              <a:t>L1.2</a:t>
            </a:r>
            <a:endParaRPr lang="es-ES" sz="825" dirty="0">
              <a:solidFill>
                <a:schemeClr val="bg1">
                  <a:lumMod val="50000"/>
                </a:schemeClr>
              </a:solidFill>
              <a:latin typeface="Arial"/>
            </a:endParaRPr>
          </a:p>
        </p:txBody>
      </p:sp>
      <p:sp>
        <p:nvSpPr>
          <p:cNvPr id="15" name="Rectangle 14">
            <a:extLst>
              <a:ext uri="{FF2B5EF4-FFF2-40B4-BE49-F238E27FC236}">
                <a16:creationId xmlns:a16="http://schemas.microsoft.com/office/drawing/2014/main" id="{68213400-7FEE-482D-8211-2CA167B42582}"/>
              </a:ext>
            </a:extLst>
          </p:cNvPr>
          <p:cNvSpPr/>
          <p:nvPr/>
        </p:nvSpPr>
        <p:spPr>
          <a:xfrm>
            <a:off x="2019039" y="3092833"/>
            <a:ext cx="490840" cy="219291"/>
          </a:xfrm>
          <a:prstGeom prst="rect">
            <a:avLst/>
          </a:prstGeom>
        </p:spPr>
        <p:txBody>
          <a:bodyPr wrap="none">
            <a:spAutoFit/>
          </a:bodyPr>
          <a:lstStyle/>
          <a:p>
            <a:pPr defTabSz="685800"/>
            <a:r>
              <a:rPr lang="en-US" sz="825" dirty="0">
                <a:solidFill>
                  <a:srgbClr val="FD8745"/>
                </a:solidFill>
                <a:latin typeface="Arial"/>
              </a:rPr>
              <a:t>BM1.2</a:t>
            </a:r>
            <a:endParaRPr lang="es-ES" sz="825" dirty="0">
              <a:solidFill>
                <a:srgbClr val="FD8745"/>
              </a:solidFill>
              <a:latin typeface="Arial"/>
            </a:endParaRPr>
          </a:p>
        </p:txBody>
      </p:sp>
      <p:sp>
        <p:nvSpPr>
          <p:cNvPr id="16" name="Rectangle 15">
            <a:extLst>
              <a:ext uri="{FF2B5EF4-FFF2-40B4-BE49-F238E27FC236}">
                <a16:creationId xmlns:a16="http://schemas.microsoft.com/office/drawing/2014/main" id="{03B77D56-64C9-4E8D-A15D-14529C8F077C}"/>
              </a:ext>
            </a:extLst>
          </p:cNvPr>
          <p:cNvSpPr/>
          <p:nvPr/>
        </p:nvSpPr>
        <p:spPr>
          <a:xfrm>
            <a:off x="2622701" y="3092833"/>
            <a:ext cx="431528" cy="219291"/>
          </a:xfrm>
          <a:prstGeom prst="rect">
            <a:avLst/>
          </a:prstGeom>
        </p:spPr>
        <p:txBody>
          <a:bodyPr wrap="none">
            <a:spAutoFit/>
          </a:bodyPr>
          <a:lstStyle/>
          <a:p>
            <a:pPr defTabSz="685800"/>
            <a:r>
              <a:rPr lang="en-US" sz="825" dirty="0">
                <a:solidFill>
                  <a:srgbClr val="E13333"/>
                </a:solidFill>
                <a:latin typeface="Arial"/>
              </a:rPr>
              <a:t>W1.3</a:t>
            </a:r>
            <a:endParaRPr lang="es-ES" sz="825" dirty="0">
              <a:solidFill>
                <a:srgbClr val="E13333"/>
              </a:solidFill>
              <a:latin typeface="Arial"/>
            </a:endParaRPr>
          </a:p>
        </p:txBody>
      </p:sp>
      <p:sp>
        <p:nvSpPr>
          <p:cNvPr id="17" name="Rectangle 16">
            <a:extLst>
              <a:ext uri="{FF2B5EF4-FFF2-40B4-BE49-F238E27FC236}">
                <a16:creationId xmlns:a16="http://schemas.microsoft.com/office/drawing/2014/main" id="{26E735D6-C54E-418C-AC16-6BB8CC103181}"/>
              </a:ext>
            </a:extLst>
          </p:cNvPr>
          <p:cNvSpPr/>
          <p:nvPr/>
        </p:nvSpPr>
        <p:spPr>
          <a:xfrm>
            <a:off x="3007744" y="3092833"/>
            <a:ext cx="550151" cy="219291"/>
          </a:xfrm>
          <a:prstGeom prst="rect">
            <a:avLst/>
          </a:prstGeom>
        </p:spPr>
        <p:txBody>
          <a:bodyPr wrap="none">
            <a:spAutoFit/>
          </a:bodyPr>
          <a:lstStyle/>
          <a:p>
            <a:pPr defTabSz="685800"/>
            <a:r>
              <a:rPr lang="en-US" sz="825" dirty="0">
                <a:solidFill>
                  <a:srgbClr val="FD8745"/>
                </a:solidFill>
                <a:latin typeface="Arial"/>
              </a:rPr>
              <a:t>BM1.3a</a:t>
            </a:r>
            <a:endParaRPr lang="es-ES" sz="825" dirty="0">
              <a:solidFill>
                <a:srgbClr val="FD8745"/>
              </a:solidFill>
              <a:latin typeface="Arial"/>
            </a:endParaRPr>
          </a:p>
        </p:txBody>
      </p:sp>
      <p:sp>
        <p:nvSpPr>
          <p:cNvPr id="18" name="Rectangle 17">
            <a:extLst>
              <a:ext uri="{FF2B5EF4-FFF2-40B4-BE49-F238E27FC236}">
                <a16:creationId xmlns:a16="http://schemas.microsoft.com/office/drawing/2014/main" id="{692A2B89-D32D-498B-A357-0940DD8A632E}"/>
              </a:ext>
            </a:extLst>
          </p:cNvPr>
          <p:cNvSpPr/>
          <p:nvPr/>
        </p:nvSpPr>
        <p:spPr>
          <a:xfrm>
            <a:off x="3469649" y="3092833"/>
            <a:ext cx="431528" cy="219291"/>
          </a:xfrm>
          <a:prstGeom prst="rect">
            <a:avLst/>
          </a:prstGeom>
        </p:spPr>
        <p:txBody>
          <a:bodyPr wrap="none">
            <a:spAutoFit/>
          </a:bodyPr>
          <a:lstStyle/>
          <a:p>
            <a:pPr defTabSz="685800"/>
            <a:r>
              <a:rPr lang="en-US" sz="825" dirty="0">
                <a:solidFill>
                  <a:srgbClr val="E13333"/>
                </a:solidFill>
                <a:latin typeface="Arial"/>
              </a:rPr>
              <a:t>W1.4</a:t>
            </a:r>
            <a:endParaRPr lang="es-ES" sz="825" dirty="0">
              <a:solidFill>
                <a:srgbClr val="E13333"/>
              </a:solidFill>
              <a:latin typeface="Arial"/>
            </a:endParaRPr>
          </a:p>
        </p:txBody>
      </p:sp>
      <p:sp>
        <p:nvSpPr>
          <p:cNvPr id="19" name="Rectangle 18">
            <a:extLst>
              <a:ext uri="{FF2B5EF4-FFF2-40B4-BE49-F238E27FC236}">
                <a16:creationId xmlns:a16="http://schemas.microsoft.com/office/drawing/2014/main" id="{CF5013CE-F885-4467-855A-83FB1597FBB0}"/>
              </a:ext>
            </a:extLst>
          </p:cNvPr>
          <p:cNvSpPr/>
          <p:nvPr/>
        </p:nvSpPr>
        <p:spPr>
          <a:xfrm>
            <a:off x="3854519" y="3092833"/>
            <a:ext cx="391454" cy="219291"/>
          </a:xfrm>
          <a:prstGeom prst="rect">
            <a:avLst/>
          </a:prstGeom>
        </p:spPr>
        <p:txBody>
          <a:bodyPr wrap="none">
            <a:spAutoFit/>
          </a:bodyPr>
          <a:lstStyle/>
          <a:p>
            <a:pPr defTabSz="685800"/>
            <a:r>
              <a:rPr lang="en-US" sz="825" dirty="0">
                <a:solidFill>
                  <a:schemeClr val="bg1">
                    <a:lumMod val="50000"/>
                  </a:schemeClr>
                </a:solidFill>
                <a:latin typeface="Arial"/>
              </a:rPr>
              <a:t>L1.5</a:t>
            </a:r>
            <a:endParaRPr lang="es-ES" sz="825" dirty="0">
              <a:solidFill>
                <a:schemeClr val="bg1">
                  <a:lumMod val="50000"/>
                </a:schemeClr>
              </a:solidFill>
              <a:latin typeface="Arial"/>
            </a:endParaRPr>
          </a:p>
        </p:txBody>
      </p:sp>
      <p:sp>
        <p:nvSpPr>
          <p:cNvPr id="20" name="Rectangle 19">
            <a:extLst>
              <a:ext uri="{FF2B5EF4-FFF2-40B4-BE49-F238E27FC236}">
                <a16:creationId xmlns:a16="http://schemas.microsoft.com/office/drawing/2014/main" id="{58631982-40E2-4CEB-862A-0E6C352052F2}"/>
              </a:ext>
            </a:extLst>
          </p:cNvPr>
          <p:cNvSpPr/>
          <p:nvPr/>
        </p:nvSpPr>
        <p:spPr>
          <a:xfrm>
            <a:off x="4133471" y="3092833"/>
            <a:ext cx="490840" cy="219291"/>
          </a:xfrm>
          <a:prstGeom prst="rect">
            <a:avLst/>
          </a:prstGeom>
        </p:spPr>
        <p:txBody>
          <a:bodyPr wrap="none">
            <a:spAutoFit/>
          </a:bodyPr>
          <a:lstStyle/>
          <a:p>
            <a:pPr defTabSz="685800"/>
            <a:r>
              <a:rPr lang="en-US" sz="825" dirty="0">
                <a:solidFill>
                  <a:srgbClr val="FF66CC"/>
                </a:solidFill>
                <a:latin typeface="Arial"/>
              </a:rPr>
              <a:t>BM2.1</a:t>
            </a:r>
            <a:endParaRPr lang="es-ES" sz="825" dirty="0">
              <a:solidFill>
                <a:srgbClr val="FF66CC"/>
              </a:solidFill>
              <a:latin typeface="Arial"/>
            </a:endParaRPr>
          </a:p>
        </p:txBody>
      </p:sp>
      <p:sp>
        <p:nvSpPr>
          <p:cNvPr id="21" name="Rectangle 20">
            <a:extLst>
              <a:ext uri="{FF2B5EF4-FFF2-40B4-BE49-F238E27FC236}">
                <a16:creationId xmlns:a16="http://schemas.microsoft.com/office/drawing/2014/main" id="{95AC6BC7-0FC5-4B7B-87ED-B78E9B64D364}"/>
              </a:ext>
            </a:extLst>
          </p:cNvPr>
          <p:cNvSpPr/>
          <p:nvPr/>
        </p:nvSpPr>
        <p:spPr>
          <a:xfrm>
            <a:off x="4630485" y="3092833"/>
            <a:ext cx="431528" cy="219291"/>
          </a:xfrm>
          <a:prstGeom prst="rect">
            <a:avLst/>
          </a:prstGeom>
        </p:spPr>
        <p:txBody>
          <a:bodyPr wrap="none">
            <a:spAutoFit/>
          </a:bodyPr>
          <a:lstStyle/>
          <a:p>
            <a:pPr defTabSz="685800"/>
            <a:r>
              <a:rPr lang="en-US" sz="825" dirty="0">
                <a:solidFill>
                  <a:srgbClr val="E13333"/>
                </a:solidFill>
                <a:latin typeface="Arial"/>
              </a:rPr>
              <a:t>W1.5</a:t>
            </a:r>
            <a:endParaRPr lang="es-ES" sz="825" dirty="0">
              <a:solidFill>
                <a:srgbClr val="E13333"/>
              </a:solidFill>
              <a:latin typeface="Arial"/>
            </a:endParaRPr>
          </a:p>
        </p:txBody>
      </p:sp>
      <p:sp>
        <p:nvSpPr>
          <p:cNvPr id="22" name="Rectangle 21">
            <a:extLst>
              <a:ext uri="{FF2B5EF4-FFF2-40B4-BE49-F238E27FC236}">
                <a16:creationId xmlns:a16="http://schemas.microsoft.com/office/drawing/2014/main" id="{D0EBA03C-6FAF-4712-90F8-E402AE4C1A36}"/>
              </a:ext>
            </a:extLst>
          </p:cNvPr>
          <p:cNvSpPr/>
          <p:nvPr/>
        </p:nvSpPr>
        <p:spPr>
          <a:xfrm>
            <a:off x="3626101" y="3344833"/>
            <a:ext cx="550151" cy="219291"/>
          </a:xfrm>
          <a:prstGeom prst="rect">
            <a:avLst/>
          </a:prstGeom>
        </p:spPr>
        <p:txBody>
          <a:bodyPr wrap="none">
            <a:spAutoFit/>
          </a:bodyPr>
          <a:lstStyle/>
          <a:p>
            <a:pPr defTabSz="685800"/>
            <a:r>
              <a:rPr lang="en-US" sz="825" dirty="0">
                <a:solidFill>
                  <a:srgbClr val="FD8745"/>
                </a:solidFill>
                <a:latin typeface="Arial"/>
              </a:rPr>
              <a:t>BM1.3b</a:t>
            </a:r>
            <a:endParaRPr lang="es-ES" sz="825" dirty="0">
              <a:solidFill>
                <a:srgbClr val="FD8745"/>
              </a:solidFill>
              <a:latin typeface="Arial"/>
            </a:endParaRPr>
          </a:p>
        </p:txBody>
      </p:sp>
      <p:grpSp>
        <p:nvGrpSpPr>
          <p:cNvPr id="23" name="Group 22"/>
          <p:cNvGrpSpPr/>
          <p:nvPr/>
        </p:nvGrpSpPr>
        <p:grpSpPr>
          <a:xfrm>
            <a:off x="925060" y="2674432"/>
            <a:ext cx="4838656" cy="216204"/>
            <a:chOff x="791606" y="2620800"/>
            <a:chExt cx="4838656" cy="216204"/>
          </a:xfrm>
        </p:grpSpPr>
        <p:sp>
          <p:nvSpPr>
            <p:cNvPr id="61" name="Rectangle 60">
              <a:extLst>
                <a:ext uri="{FF2B5EF4-FFF2-40B4-BE49-F238E27FC236}">
                  <a16:creationId xmlns:a16="http://schemas.microsoft.com/office/drawing/2014/main" id="{1CB296A6-DD17-41A5-A815-6658C656E34A}"/>
                </a:ext>
              </a:extLst>
            </p:cNvPr>
            <p:cNvSpPr/>
            <p:nvPr/>
          </p:nvSpPr>
          <p:spPr>
            <a:xfrm>
              <a:off x="791606" y="2620800"/>
              <a:ext cx="405000" cy="216000"/>
            </a:xfrm>
            <a:prstGeom prst="rect">
              <a:avLst/>
            </a:prstGeom>
            <a:ln>
              <a:solidFill>
                <a:srgbClr val="8A87B2"/>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s-ES" sz="800" i="1" dirty="0">
                  <a:solidFill>
                    <a:schemeClr val="bg1">
                      <a:lumMod val="75000"/>
                    </a:schemeClr>
                  </a:solidFill>
                  <a:latin typeface="Arial"/>
                </a:rPr>
                <a:t>Jan</a:t>
              </a:r>
            </a:p>
          </p:txBody>
        </p:sp>
        <p:sp>
          <p:nvSpPr>
            <p:cNvPr id="62" name="Rectangle 61">
              <a:extLst>
                <a:ext uri="{FF2B5EF4-FFF2-40B4-BE49-F238E27FC236}">
                  <a16:creationId xmlns:a16="http://schemas.microsoft.com/office/drawing/2014/main" id="{38A3D799-46B1-4641-9857-1D8747BB1828}"/>
                </a:ext>
              </a:extLst>
            </p:cNvPr>
            <p:cNvSpPr/>
            <p:nvPr/>
          </p:nvSpPr>
          <p:spPr>
            <a:xfrm>
              <a:off x="1194290" y="2621004"/>
              <a:ext cx="405000" cy="216000"/>
            </a:xfrm>
            <a:prstGeom prst="rect">
              <a:avLst/>
            </a:prstGeom>
            <a:ln>
              <a:solidFill>
                <a:srgbClr val="8A87B2"/>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s-ES" sz="800" i="1" dirty="0">
                  <a:solidFill>
                    <a:schemeClr val="bg1">
                      <a:lumMod val="75000"/>
                    </a:schemeClr>
                  </a:solidFill>
                </a:rPr>
                <a:t>Feb</a:t>
              </a:r>
            </a:p>
          </p:txBody>
        </p:sp>
        <p:sp>
          <p:nvSpPr>
            <p:cNvPr id="63" name="Rectangle 62">
              <a:extLst>
                <a:ext uri="{FF2B5EF4-FFF2-40B4-BE49-F238E27FC236}">
                  <a16:creationId xmlns:a16="http://schemas.microsoft.com/office/drawing/2014/main" id="{9EA8CD95-3377-49A0-A54F-BE3403AF460C}"/>
                </a:ext>
              </a:extLst>
            </p:cNvPr>
            <p:cNvSpPr/>
            <p:nvPr/>
          </p:nvSpPr>
          <p:spPr>
            <a:xfrm>
              <a:off x="1599290" y="2621004"/>
              <a:ext cx="405000" cy="216000"/>
            </a:xfrm>
            <a:prstGeom prst="rect">
              <a:avLst/>
            </a:prstGeom>
            <a:ln>
              <a:solidFill>
                <a:srgbClr val="8A87B2"/>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s-ES" sz="800" i="1" dirty="0">
                  <a:solidFill>
                    <a:schemeClr val="bg1">
                      <a:lumMod val="75000"/>
                    </a:schemeClr>
                  </a:solidFill>
                  <a:latin typeface="Arial"/>
                </a:rPr>
                <a:t>Mar</a:t>
              </a:r>
            </a:p>
          </p:txBody>
        </p:sp>
        <p:sp>
          <p:nvSpPr>
            <p:cNvPr id="64" name="Rectangle 63">
              <a:extLst>
                <a:ext uri="{FF2B5EF4-FFF2-40B4-BE49-F238E27FC236}">
                  <a16:creationId xmlns:a16="http://schemas.microsoft.com/office/drawing/2014/main" id="{A7A96AF2-51A2-481C-B577-43865287A6AC}"/>
                </a:ext>
              </a:extLst>
            </p:cNvPr>
            <p:cNvSpPr/>
            <p:nvPr/>
          </p:nvSpPr>
          <p:spPr>
            <a:xfrm>
              <a:off x="2004290" y="2621004"/>
              <a:ext cx="405000" cy="216000"/>
            </a:xfrm>
            <a:prstGeom prst="rect">
              <a:avLst/>
            </a:prstGeom>
            <a:ln>
              <a:solidFill>
                <a:srgbClr val="8A87B2"/>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s-ES" sz="800" i="1" dirty="0" err="1">
                  <a:solidFill>
                    <a:schemeClr val="bg1">
                      <a:lumMod val="75000"/>
                    </a:schemeClr>
                  </a:solidFill>
                  <a:latin typeface="Arial"/>
                </a:rPr>
                <a:t>Apr</a:t>
              </a:r>
              <a:endParaRPr lang="es-ES" sz="800" i="1" dirty="0">
                <a:solidFill>
                  <a:schemeClr val="bg1">
                    <a:lumMod val="75000"/>
                  </a:schemeClr>
                </a:solidFill>
                <a:latin typeface="Arial"/>
              </a:endParaRPr>
            </a:p>
          </p:txBody>
        </p:sp>
        <p:sp>
          <p:nvSpPr>
            <p:cNvPr id="65" name="Rectangle 64">
              <a:extLst>
                <a:ext uri="{FF2B5EF4-FFF2-40B4-BE49-F238E27FC236}">
                  <a16:creationId xmlns:a16="http://schemas.microsoft.com/office/drawing/2014/main" id="{C263F8F1-1608-4351-AB71-5BFB161B95B3}"/>
                </a:ext>
              </a:extLst>
            </p:cNvPr>
            <p:cNvSpPr/>
            <p:nvPr/>
          </p:nvSpPr>
          <p:spPr>
            <a:xfrm>
              <a:off x="2409290" y="2621004"/>
              <a:ext cx="405000" cy="216000"/>
            </a:xfrm>
            <a:prstGeom prst="rect">
              <a:avLst/>
            </a:prstGeom>
            <a:ln>
              <a:solidFill>
                <a:srgbClr val="8A87B2"/>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s-ES" sz="800" i="1" dirty="0" err="1">
                  <a:solidFill>
                    <a:schemeClr val="bg1">
                      <a:lumMod val="75000"/>
                    </a:schemeClr>
                  </a:solidFill>
                  <a:latin typeface="Arial"/>
                </a:rPr>
                <a:t>May</a:t>
              </a:r>
              <a:endParaRPr lang="es-ES" sz="800" i="1" dirty="0">
                <a:solidFill>
                  <a:schemeClr val="bg1">
                    <a:lumMod val="75000"/>
                  </a:schemeClr>
                </a:solidFill>
                <a:latin typeface="Arial"/>
              </a:endParaRPr>
            </a:p>
          </p:txBody>
        </p:sp>
        <p:sp>
          <p:nvSpPr>
            <p:cNvPr id="66" name="Rectangle 65">
              <a:extLst>
                <a:ext uri="{FF2B5EF4-FFF2-40B4-BE49-F238E27FC236}">
                  <a16:creationId xmlns:a16="http://schemas.microsoft.com/office/drawing/2014/main" id="{33A3DA5B-CE26-4C13-8202-F82AF0B722EE}"/>
                </a:ext>
              </a:extLst>
            </p:cNvPr>
            <p:cNvSpPr/>
            <p:nvPr/>
          </p:nvSpPr>
          <p:spPr>
            <a:xfrm>
              <a:off x="2803143" y="2621004"/>
              <a:ext cx="405000" cy="216000"/>
            </a:xfrm>
            <a:prstGeom prst="rect">
              <a:avLst/>
            </a:prstGeom>
            <a:ln>
              <a:solidFill>
                <a:srgbClr val="8A87B2"/>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s-ES" sz="800" i="1" dirty="0">
                  <a:solidFill>
                    <a:schemeClr val="bg1">
                      <a:lumMod val="75000"/>
                    </a:schemeClr>
                  </a:solidFill>
                  <a:latin typeface="Arial"/>
                </a:rPr>
                <a:t>Jun</a:t>
              </a:r>
            </a:p>
          </p:txBody>
        </p:sp>
        <p:sp>
          <p:nvSpPr>
            <p:cNvPr id="67" name="Rectangle 66">
              <a:extLst>
                <a:ext uri="{FF2B5EF4-FFF2-40B4-BE49-F238E27FC236}">
                  <a16:creationId xmlns:a16="http://schemas.microsoft.com/office/drawing/2014/main" id="{DCD9073A-F7F6-493E-BC83-BF3A4483D399}"/>
                </a:ext>
              </a:extLst>
            </p:cNvPr>
            <p:cNvSpPr/>
            <p:nvPr/>
          </p:nvSpPr>
          <p:spPr>
            <a:xfrm>
              <a:off x="3208143" y="2621004"/>
              <a:ext cx="405000" cy="216000"/>
            </a:xfrm>
            <a:prstGeom prst="rect">
              <a:avLst/>
            </a:prstGeom>
            <a:ln>
              <a:solidFill>
                <a:srgbClr val="8A87B2"/>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s-ES" sz="800" i="1" dirty="0">
                  <a:solidFill>
                    <a:schemeClr val="bg1">
                      <a:lumMod val="75000"/>
                    </a:schemeClr>
                  </a:solidFill>
                  <a:latin typeface="Arial"/>
                </a:rPr>
                <a:t>Jul</a:t>
              </a:r>
            </a:p>
          </p:txBody>
        </p:sp>
        <p:sp>
          <p:nvSpPr>
            <p:cNvPr id="68" name="Rectangle 67">
              <a:extLst>
                <a:ext uri="{FF2B5EF4-FFF2-40B4-BE49-F238E27FC236}">
                  <a16:creationId xmlns:a16="http://schemas.microsoft.com/office/drawing/2014/main" id="{796C9E71-C4C2-466B-8980-9247C31CDF6C}"/>
                </a:ext>
              </a:extLst>
            </p:cNvPr>
            <p:cNvSpPr/>
            <p:nvPr/>
          </p:nvSpPr>
          <p:spPr>
            <a:xfrm>
              <a:off x="3613143" y="2621004"/>
              <a:ext cx="405000" cy="216000"/>
            </a:xfrm>
            <a:prstGeom prst="rect">
              <a:avLst/>
            </a:prstGeom>
            <a:ln>
              <a:solidFill>
                <a:srgbClr val="8A87B2"/>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s-ES" sz="800" i="1" dirty="0" err="1">
                  <a:solidFill>
                    <a:schemeClr val="bg1">
                      <a:lumMod val="75000"/>
                    </a:schemeClr>
                  </a:solidFill>
                  <a:latin typeface="Arial"/>
                </a:rPr>
                <a:t>Aug</a:t>
              </a:r>
              <a:endParaRPr lang="es-ES" sz="800" i="1" dirty="0">
                <a:solidFill>
                  <a:schemeClr val="bg1">
                    <a:lumMod val="75000"/>
                  </a:schemeClr>
                </a:solidFill>
                <a:latin typeface="Arial"/>
              </a:endParaRPr>
            </a:p>
          </p:txBody>
        </p:sp>
        <p:sp>
          <p:nvSpPr>
            <p:cNvPr id="69" name="Rectangle 68">
              <a:extLst>
                <a:ext uri="{FF2B5EF4-FFF2-40B4-BE49-F238E27FC236}">
                  <a16:creationId xmlns:a16="http://schemas.microsoft.com/office/drawing/2014/main" id="{272E52B7-3D5D-4D70-907B-B2FFB4AD4DAB}"/>
                </a:ext>
              </a:extLst>
            </p:cNvPr>
            <p:cNvSpPr/>
            <p:nvPr/>
          </p:nvSpPr>
          <p:spPr>
            <a:xfrm>
              <a:off x="4018143" y="2621004"/>
              <a:ext cx="405000" cy="216000"/>
            </a:xfrm>
            <a:prstGeom prst="rect">
              <a:avLst/>
            </a:prstGeom>
            <a:ln>
              <a:solidFill>
                <a:srgbClr val="8A87B2"/>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s-ES" sz="800" i="1" dirty="0" err="1">
                  <a:solidFill>
                    <a:schemeClr val="bg1">
                      <a:lumMod val="75000"/>
                    </a:schemeClr>
                  </a:solidFill>
                  <a:latin typeface="Arial"/>
                </a:rPr>
                <a:t>Sep</a:t>
              </a:r>
              <a:endParaRPr lang="es-ES" sz="800" i="1" dirty="0">
                <a:solidFill>
                  <a:schemeClr val="bg1">
                    <a:lumMod val="75000"/>
                  </a:schemeClr>
                </a:solidFill>
                <a:latin typeface="Arial"/>
              </a:endParaRPr>
            </a:p>
          </p:txBody>
        </p:sp>
        <p:sp>
          <p:nvSpPr>
            <p:cNvPr id="70" name="Rectangle 69">
              <a:extLst>
                <a:ext uri="{FF2B5EF4-FFF2-40B4-BE49-F238E27FC236}">
                  <a16:creationId xmlns:a16="http://schemas.microsoft.com/office/drawing/2014/main" id="{18A28E94-AD87-4152-ADB9-B57551DF4FB1}"/>
                </a:ext>
              </a:extLst>
            </p:cNvPr>
            <p:cNvSpPr/>
            <p:nvPr/>
          </p:nvSpPr>
          <p:spPr>
            <a:xfrm>
              <a:off x="4423143" y="2621004"/>
              <a:ext cx="405000" cy="216000"/>
            </a:xfrm>
            <a:prstGeom prst="rect">
              <a:avLst/>
            </a:prstGeom>
            <a:ln>
              <a:solidFill>
                <a:srgbClr val="8A87B2"/>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s-ES" sz="800" i="1" dirty="0">
                  <a:solidFill>
                    <a:schemeClr val="bg1">
                      <a:lumMod val="75000"/>
                    </a:schemeClr>
                  </a:solidFill>
                  <a:latin typeface="Arial"/>
                </a:rPr>
                <a:t>Oct</a:t>
              </a:r>
            </a:p>
          </p:txBody>
        </p:sp>
        <p:sp>
          <p:nvSpPr>
            <p:cNvPr id="71" name="Rectangle 70">
              <a:extLst>
                <a:ext uri="{FF2B5EF4-FFF2-40B4-BE49-F238E27FC236}">
                  <a16:creationId xmlns:a16="http://schemas.microsoft.com/office/drawing/2014/main" id="{18A28E94-AD87-4152-ADB9-B57551DF4FB1}"/>
                </a:ext>
              </a:extLst>
            </p:cNvPr>
            <p:cNvSpPr/>
            <p:nvPr/>
          </p:nvSpPr>
          <p:spPr>
            <a:xfrm>
              <a:off x="4817456" y="2620800"/>
              <a:ext cx="405000" cy="216000"/>
            </a:xfrm>
            <a:prstGeom prst="rect">
              <a:avLst/>
            </a:prstGeom>
            <a:ln>
              <a:solidFill>
                <a:srgbClr val="8A87B2"/>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s-ES" sz="800" i="1" dirty="0">
                  <a:solidFill>
                    <a:schemeClr val="bg1">
                      <a:lumMod val="75000"/>
                    </a:schemeClr>
                  </a:solidFill>
                  <a:latin typeface="Arial"/>
                </a:rPr>
                <a:t>Nov</a:t>
              </a:r>
            </a:p>
          </p:txBody>
        </p:sp>
        <p:sp>
          <p:nvSpPr>
            <p:cNvPr id="72" name="Rectangle 71">
              <a:extLst>
                <a:ext uri="{FF2B5EF4-FFF2-40B4-BE49-F238E27FC236}">
                  <a16:creationId xmlns:a16="http://schemas.microsoft.com/office/drawing/2014/main" id="{18A28E94-AD87-4152-ADB9-B57551DF4FB1}"/>
                </a:ext>
              </a:extLst>
            </p:cNvPr>
            <p:cNvSpPr/>
            <p:nvPr/>
          </p:nvSpPr>
          <p:spPr>
            <a:xfrm>
              <a:off x="5225262" y="2620800"/>
              <a:ext cx="405000" cy="216000"/>
            </a:xfrm>
            <a:prstGeom prst="rect">
              <a:avLst/>
            </a:prstGeom>
            <a:ln>
              <a:solidFill>
                <a:srgbClr val="8A87B2"/>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s-ES" sz="800" i="1" dirty="0" err="1">
                  <a:solidFill>
                    <a:schemeClr val="bg1">
                      <a:lumMod val="75000"/>
                    </a:schemeClr>
                  </a:solidFill>
                  <a:latin typeface="Arial"/>
                </a:rPr>
                <a:t>Dec</a:t>
              </a:r>
              <a:endParaRPr lang="es-ES" sz="800" i="1" dirty="0">
                <a:solidFill>
                  <a:schemeClr val="bg1">
                    <a:lumMod val="75000"/>
                  </a:schemeClr>
                </a:solidFill>
                <a:latin typeface="Arial"/>
              </a:endParaRPr>
            </a:p>
          </p:txBody>
        </p:sp>
      </p:grpSp>
      <p:sp>
        <p:nvSpPr>
          <p:cNvPr id="24" name="Rectangle 23">
            <a:extLst>
              <a:ext uri="{FF2B5EF4-FFF2-40B4-BE49-F238E27FC236}">
                <a16:creationId xmlns:a16="http://schemas.microsoft.com/office/drawing/2014/main" id="{58631982-40E2-4CEB-862A-0E6C352052F2}"/>
              </a:ext>
            </a:extLst>
          </p:cNvPr>
          <p:cNvSpPr/>
          <p:nvPr/>
        </p:nvSpPr>
        <p:spPr>
          <a:xfrm>
            <a:off x="5040584" y="3092833"/>
            <a:ext cx="490840" cy="219291"/>
          </a:xfrm>
          <a:prstGeom prst="rect">
            <a:avLst/>
          </a:prstGeom>
        </p:spPr>
        <p:txBody>
          <a:bodyPr wrap="none">
            <a:spAutoFit/>
          </a:bodyPr>
          <a:lstStyle/>
          <a:p>
            <a:pPr defTabSz="685800"/>
            <a:r>
              <a:rPr lang="en-US" sz="825" dirty="0">
                <a:solidFill>
                  <a:srgbClr val="FF66CC"/>
                </a:solidFill>
                <a:latin typeface="Arial"/>
              </a:rPr>
              <a:t>BM2.2</a:t>
            </a:r>
            <a:endParaRPr lang="es-ES" sz="825" dirty="0">
              <a:solidFill>
                <a:srgbClr val="FF66CC"/>
              </a:solidFill>
              <a:latin typeface="Arial"/>
            </a:endParaRPr>
          </a:p>
        </p:txBody>
      </p:sp>
      <p:sp>
        <p:nvSpPr>
          <p:cNvPr id="25" name="Rectangle 24">
            <a:extLst>
              <a:ext uri="{FF2B5EF4-FFF2-40B4-BE49-F238E27FC236}">
                <a16:creationId xmlns:a16="http://schemas.microsoft.com/office/drawing/2014/main" id="{03B77D56-64C9-4E8D-A15D-14529C8F077C}"/>
              </a:ext>
            </a:extLst>
          </p:cNvPr>
          <p:cNvSpPr/>
          <p:nvPr/>
        </p:nvSpPr>
        <p:spPr>
          <a:xfrm>
            <a:off x="5286206" y="3259357"/>
            <a:ext cx="409086" cy="219291"/>
          </a:xfrm>
          <a:prstGeom prst="rect">
            <a:avLst/>
          </a:prstGeom>
        </p:spPr>
        <p:txBody>
          <a:bodyPr wrap="none">
            <a:spAutoFit/>
          </a:bodyPr>
          <a:lstStyle/>
          <a:p>
            <a:pPr defTabSz="685800"/>
            <a:r>
              <a:rPr lang="en-US" sz="825" dirty="0">
                <a:solidFill>
                  <a:srgbClr val="FFFFFF"/>
                </a:solidFill>
                <a:latin typeface="Arial"/>
              </a:rPr>
              <a:t>N4.1</a:t>
            </a:r>
            <a:endParaRPr lang="es-ES" sz="825" dirty="0">
              <a:solidFill>
                <a:srgbClr val="FFFFFF"/>
              </a:solidFill>
              <a:latin typeface="Arial"/>
            </a:endParaRPr>
          </a:p>
        </p:txBody>
      </p:sp>
      <p:sp>
        <p:nvSpPr>
          <p:cNvPr id="26" name="Rectangle 25">
            <a:extLst>
              <a:ext uri="{FF2B5EF4-FFF2-40B4-BE49-F238E27FC236}">
                <a16:creationId xmlns:a16="http://schemas.microsoft.com/office/drawing/2014/main" id="{03B77D56-64C9-4E8D-A15D-14529C8F077C}"/>
              </a:ext>
            </a:extLst>
          </p:cNvPr>
          <p:cNvSpPr/>
          <p:nvPr/>
        </p:nvSpPr>
        <p:spPr>
          <a:xfrm>
            <a:off x="5498829" y="3092833"/>
            <a:ext cx="490840" cy="219291"/>
          </a:xfrm>
          <a:prstGeom prst="rect">
            <a:avLst/>
          </a:prstGeom>
        </p:spPr>
        <p:txBody>
          <a:bodyPr wrap="none">
            <a:spAutoFit/>
          </a:bodyPr>
          <a:lstStyle/>
          <a:p>
            <a:pPr defTabSz="685800"/>
            <a:r>
              <a:rPr lang="en-US" sz="825" dirty="0">
                <a:solidFill>
                  <a:srgbClr val="3DAB2B"/>
                </a:solidFill>
                <a:latin typeface="Arial"/>
              </a:rPr>
              <a:t>BM4.1</a:t>
            </a:r>
            <a:endParaRPr lang="es-ES" sz="825" dirty="0">
              <a:solidFill>
                <a:srgbClr val="3DAB2B"/>
              </a:solidFill>
              <a:latin typeface="Arial"/>
            </a:endParaRPr>
          </a:p>
        </p:txBody>
      </p:sp>
      <p:cxnSp>
        <p:nvCxnSpPr>
          <p:cNvPr id="27" name="Straight Connector 26">
            <a:extLst>
              <a:ext uri="{FF2B5EF4-FFF2-40B4-BE49-F238E27FC236}">
                <a16:creationId xmlns:a16="http://schemas.microsoft.com/office/drawing/2014/main" id="{522AE9BA-DD97-4598-B116-CE5557A30A13}"/>
              </a:ext>
            </a:extLst>
          </p:cNvPr>
          <p:cNvCxnSpPr>
            <a:cxnSpLocks/>
          </p:cNvCxnSpPr>
          <p:nvPr/>
        </p:nvCxnSpPr>
        <p:spPr>
          <a:xfrm flipH="1" flipV="1">
            <a:off x="5966216" y="2573632"/>
            <a:ext cx="762698" cy="0"/>
          </a:xfrm>
          <a:prstGeom prst="line">
            <a:avLst/>
          </a:prstGeom>
          <a:ln>
            <a:solidFill>
              <a:schemeClr val="tx1">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2CBC3D9E-F640-4129-94D8-6B26C2DD1D57}"/>
              </a:ext>
            </a:extLst>
          </p:cNvPr>
          <p:cNvSpPr/>
          <p:nvPr/>
        </p:nvSpPr>
        <p:spPr>
          <a:xfrm>
            <a:off x="6689182" y="2429632"/>
            <a:ext cx="498855" cy="261610"/>
          </a:xfrm>
          <a:prstGeom prst="rect">
            <a:avLst/>
          </a:prstGeom>
          <a:ln>
            <a:noFill/>
          </a:ln>
        </p:spPr>
        <p:txBody>
          <a:bodyPr wrap="none">
            <a:spAutoFit/>
          </a:bodyPr>
          <a:lstStyle/>
          <a:p>
            <a:pPr defTabSz="685800"/>
            <a:r>
              <a:rPr lang="en-US" sz="1100" b="1" i="1" dirty="0">
                <a:solidFill>
                  <a:srgbClr val="1C446A"/>
                </a:solidFill>
                <a:latin typeface="Arial"/>
              </a:rPr>
              <a:t>2022</a:t>
            </a:r>
            <a:endParaRPr lang="es-ES" sz="825" b="1" i="1" dirty="0">
              <a:solidFill>
                <a:srgbClr val="0033A0"/>
              </a:solidFill>
              <a:latin typeface="Arial"/>
            </a:endParaRPr>
          </a:p>
        </p:txBody>
      </p:sp>
      <p:sp>
        <p:nvSpPr>
          <p:cNvPr id="29" name="Rectangle 28">
            <a:extLst>
              <a:ext uri="{FF2B5EF4-FFF2-40B4-BE49-F238E27FC236}">
                <a16:creationId xmlns:a16="http://schemas.microsoft.com/office/drawing/2014/main" id="{07078ADD-18C4-4E09-BB49-E53F77B112CB}"/>
              </a:ext>
            </a:extLst>
          </p:cNvPr>
          <p:cNvSpPr/>
          <p:nvPr/>
        </p:nvSpPr>
        <p:spPr>
          <a:xfrm>
            <a:off x="5966216" y="2675726"/>
            <a:ext cx="405000" cy="216000"/>
          </a:xfrm>
          <a:prstGeom prst="rect">
            <a:avLst/>
          </a:prstGeom>
          <a:ln>
            <a:solidFill>
              <a:srgbClr val="8A87B2"/>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s-ES" sz="800" i="1" dirty="0">
                <a:solidFill>
                  <a:schemeClr val="bg1">
                    <a:lumMod val="75000"/>
                  </a:schemeClr>
                </a:solidFill>
                <a:latin typeface="Arial"/>
              </a:rPr>
              <a:t>Jan</a:t>
            </a:r>
          </a:p>
        </p:txBody>
      </p:sp>
      <p:sp>
        <p:nvSpPr>
          <p:cNvPr id="30" name="Rectangle 29">
            <a:extLst>
              <a:ext uri="{FF2B5EF4-FFF2-40B4-BE49-F238E27FC236}">
                <a16:creationId xmlns:a16="http://schemas.microsoft.com/office/drawing/2014/main" id="{94F21535-3E0C-460C-861A-0199151C47D8}"/>
              </a:ext>
            </a:extLst>
          </p:cNvPr>
          <p:cNvSpPr/>
          <p:nvPr/>
        </p:nvSpPr>
        <p:spPr>
          <a:xfrm>
            <a:off x="6371216" y="2675726"/>
            <a:ext cx="405000" cy="216000"/>
          </a:xfrm>
          <a:prstGeom prst="rect">
            <a:avLst/>
          </a:prstGeom>
          <a:ln>
            <a:solidFill>
              <a:srgbClr val="8A87B2"/>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s-ES" sz="800" i="1" dirty="0">
                <a:solidFill>
                  <a:schemeClr val="bg1">
                    <a:lumMod val="75000"/>
                  </a:schemeClr>
                </a:solidFill>
                <a:latin typeface="Arial"/>
              </a:rPr>
              <a:t>Feb</a:t>
            </a:r>
          </a:p>
        </p:txBody>
      </p:sp>
      <p:sp>
        <p:nvSpPr>
          <p:cNvPr id="31" name="Rectangle 30">
            <a:extLst>
              <a:ext uri="{FF2B5EF4-FFF2-40B4-BE49-F238E27FC236}">
                <a16:creationId xmlns:a16="http://schemas.microsoft.com/office/drawing/2014/main" id="{304D5D8E-44BE-4E12-A50A-AF8F26091EE2}"/>
              </a:ext>
            </a:extLst>
          </p:cNvPr>
          <p:cNvSpPr/>
          <p:nvPr/>
        </p:nvSpPr>
        <p:spPr>
          <a:xfrm>
            <a:off x="6119109" y="3092833"/>
            <a:ext cx="490840" cy="219291"/>
          </a:xfrm>
          <a:prstGeom prst="rect">
            <a:avLst/>
          </a:prstGeom>
        </p:spPr>
        <p:txBody>
          <a:bodyPr wrap="none">
            <a:spAutoFit/>
          </a:bodyPr>
          <a:lstStyle/>
          <a:p>
            <a:pPr defTabSz="685800"/>
            <a:r>
              <a:rPr lang="en-US" sz="825" dirty="0">
                <a:solidFill>
                  <a:schemeClr val="tx1">
                    <a:lumMod val="40000"/>
                    <a:lumOff val="60000"/>
                  </a:schemeClr>
                </a:solidFill>
                <a:latin typeface="Arial"/>
              </a:rPr>
              <a:t>BM3.1</a:t>
            </a:r>
            <a:endParaRPr lang="es-ES" sz="825" dirty="0">
              <a:solidFill>
                <a:schemeClr val="tx1">
                  <a:lumMod val="40000"/>
                  <a:lumOff val="60000"/>
                </a:schemeClr>
              </a:solidFill>
              <a:latin typeface="Arial"/>
            </a:endParaRPr>
          </a:p>
        </p:txBody>
      </p:sp>
      <p:cxnSp>
        <p:nvCxnSpPr>
          <p:cNvPr id="32" name="Straight Connector 31">
            <a:extLst>
              <a:ext uri="{FF2B5EF4-FFF2-40B4-BE49-F238E27FC236}">
                <a16:creationId xmlns:a16="http://schemas.microsoft.com/office/drawing/2014/main" id="{522AE9BA-DD97-4598-B116-CE5557A30A13}"/>
              </a:ext>
            </a:extLst>
          </p:cNvPr>
          <p:cNvCxnSpPr>
            <a:cxnSpLocks/>
          </p:cNvCxnSpPr>
          <p:nvPr/>
        </p:nvCxnSpPr>
        <p:spPr>
          <a:xfrm flipH="1" flipV="1">
            <a:off x="7164768" y="2572452"/>
            <a:ext cx="810000" cy="0"/>
          </a:xfrm>
          <a:prstGeom prst="line">
            <a:avLst/>
          </a:prstGeom>
          <a:ln>
            <a:solidFill>
              <a:schemeClr val="tx1">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716422" y="3856421"/>
            <a:ext cx="6090627" cy="207749"/>
          </a:xfrm>
          <a:prstGeom prst="rect">
            <a:avLst/>
          </a:prstGeom>
          <a:noFill/>
        </p:spPr>
        <p:txBody>
          <a:bodyPr wrap="square" lIns="0" tIns="0" rIns="0" bIns="0" rtlCol="0">
            <a:spAutoFit/>
          </a:bodyPr>
          <a:lstStyle/>
          <a:p>
            <a:pPr defTabSz="685800"/>
            <a:r>
              <a:rPr lang="en-US" dirty="0">
                <a:solidFill>
                  <a:srgbClr val="0F124A"/>
                </a:solidFill>
                <a:latin typeface="Arial"/>
              </a:rPr>
              <a:t>18 tests performed in the last 15 months thanks to the fruitful collaboration!</a:t>
            </a:r>
            <a:endParaRPr lang="en-GB" dirty="0">
              <a:solidFill>
                <a:srgbClr val="0F124A"/>
              </a:solidFill>
              <a:latin typeface="Arial"/>
            </a:endParaRPr>
          </a:p>
        </p:txBody>
      </p:sp>
      <p:sp>
        <p:nvSpPr>
          <p:cNvPr id="34" name="Rectangle 33">
            <a:extLst>
              <a:ext uri="{FF2B5EF4-FFF2-40B4-BE49-F238E27FC236}">
                <a16:creationId xmlns:a16="http://schemas.microsoft.com/office/drawing/2014/main" id="{94F21535-3E0C-460C-861A-0199151C47D8}"/>
              </a:ext>
            </a:extLst>
          </p:cNvPr>
          <p:cNvSpPr/>
          <p:nvPr/>
        </p:nvSpPr>
        <p:spPr>
          <a:xfrm>
            <a:off x="6767992" y="2674432"/>
            <a:ext cx="405000" cy="216000"/>
          </a:xfrm>
          <a:prstGeom prst="rect">
            <a:avLst/>
          </a:prstGeom>
          <a:ln>
            <a:solidFill>
              <a:srgbClr val="8A87B2"/>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s-ES" sz="800" i="1" dirty="0">
                <a:solidFill>
                  <a:schemeClr val="bg1">
                    <a:lumMod val="75000"/>
                  </a:schemeClr>
                </a:solidFill>
                <a:latin typeface="Arial"/>
              </a:rPr>
              <a:t>Mar</a:t>
            </a:r>
          </a:p>
        </p:txBody>
      </p:sp>
      <p:sp>
        <p:nvSpPr>
          <p:cNvPr id="35" name="Rectangle 34">
            <a:extLst>
              <a:ext uri="{FF2B5EF4-FFF2-40B4-BE49-F238E27FC236}">
                <a16:creationId xmlns:a16="http://schemas.microsoft.com/office/drawing/2014/main" id="{94F21535-3E0C-460C-861A-0199151C47D8}"/>
              </a:ext>
            </a:extLst>
          </p:cNvPr>
          <p:cNvSpPr/>
          <p:nvPr/>
        </p:nvSpPr>
        <p:spPr>
          <a:xfrm>
            <a:off x="7164768" y="2674432"/>
            <a:ext cx="405000" cy="216000"/>
          </a:xfrm>
          <a:prstGeom prst="rect">
            <a:avLst/>
          </a:prstGeom>
          <a:ln>
            <a:solidFill>
              <a:srgbClr val="8A87B2"/>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s-ES" sz="800" i="1" dirty="0" err="1">
                <a:solidFill>
                  <a:schemeClr val="bg1">
                    <a:lumMod val="75000"/>
                  </a:schemeClr>
                </a:solidFill>
                <a:latin typeface="Arial"/>
              </a:rPr>
              <a:t>Apr</a:t>
            </a:r>
            <a:endParaRPr lang="es-ES" sz="800" i="1" dirty="0">
              <a:solidFill>
                <a:schemeClr val="bg1">
                  <a:lumMod val="75000"/>
                </a:schemeClr>
              </a:solidFill>
              <a:latin typeface="Arial"/>
            </a:endParaRPr>
          </a:p>
        </p:txBody>
      </p:sp>
      <p:sp>
        <p:nvSpPr>
          <p:cNvPr id="36" name="Rectangle 35">
            <a:extLst>
              <a:ext uri="{FF2B5EF4-FFF2-40B4-BE49-F238E27FC236}">
                <a16:creationId xmlns:a16="http://schemas.microsoft.com/office/drawing/2014/main" id="{94F21535-3E0C-460C-861A-0199151C47D8}"/>
              </a:ext>
            </a:extLst>
          </p:cNvPr>
          <p:cNvSpPr/>
          <p:nvPr/>
        </p:nvSpPr>
        <p:spPr>
          <a:xfrm>
            <a:off x="7569768" y="2674432"/>
            <a:ext cx="405000" cy="216000"/>
          </a:xfrm>
          <a:prstGeom prst="rect">
            <a:avLst/>
          </a:prstGeom>
          <a:ln>
            <a:solidFill>
              <a:srgbClr val="8A87B2"/>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s-ES" sz="800" i="1" dirty="0" err="1">
                <a:solidFill>
                  <a:schemeClr val="bg1">
                    <a:lumMod val="75000"/>
                  </a:schemeClr>
                </a:solidFill>
                <a:latin typeface="Arial"/>
              </a:rPr>
              <a:t>May</a:t>
            </a:r>
            <a:endParaRPr lang="es-ES" sz="800" i="1" dirty="0">
              <a:solidFill>
                <a:schemeClr val="bg1">
                  <a:lumMod val="75000"/>
                </a:schemeClr>
              </a:solidFill>
              <a:latin typeface="Arial"/>
            </a:endParaRPr>
          </a:p>
        </p:txBody>
      </p:sp>
      <p:cxnSp>
        <p:nvCxnSpPr>
          <p:cNvPr id="37" name="Straight Connector 36">
            <a:extLst>
              <a:ext uri="{FF2B5EF4-FFF2-40B4-BE49-F238E27FC236}">
                <a16:creationId xmlns:a16="http://schemas.microsoft.com/office/drawing/2014/main" id="{2053670C-A722-44B9-B0CE-06C666A125F2}"/>
              </a:ext>
            </a:extLst>
          </p:cNvPr>
          <p:cNvCxnSpPr>
            <a:cxnSpLocks/>
          </p:cNvCxnSpPr>
          <p:nvPr/>
        </p:nvCxnSpPr>
        <p:spPr>
          <a:xfrm>
            <a:off x="1271050" y="2876833"/>
            <a:ext cx="0" cy="253513"/>
          </a:xfrm>
          <a:prstGeom prst="line">
            <a:avLst/>
          </a:prstGeom>
          <a:ln w="0">
            <a:solidFill>
              <a:srgbClr val="CCCBDD"/>
            </a:solidFill>
            <a:headEnd type="ova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E651DF5-627D-47E7-98A9-422F2EB0F59F}"/>
              </a:ext>
            </a:extLst>
          </p:cNvPr>
          <p:cNvCxnSpPr>
            <a:cxnSpLocks/>
          </p:cNvCxnSpPr>
          <p:nvPr/>
        </p:nvCxnSpPr>
        <p:spPr>
          <a:xfrm>
            <a:off x="1791232" y="2876833"/>
            <a:ext cx="0" cy="253513"/>
          </a:xfrm>
          <a:prstGeom prst="line">
            <a:avLst/>
          </a:prstGeom>
          <a:ln w="0">
            <a:solidFill>
              <a:srgbClr val="CCCBDD"/>
            </a:solidFill>
            <a:headEnd type="ova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94C66E81-D70A-4450-939A-AE05D5EB27DD}"/>
              </a:ext>
            </a:extLst>
          </p:cNvPr>
          <p:cNvCxnSpPr>
            <a:cxnSpLocks/>
          </p:cNvCxnSpPr>
          <p:nvPr/>
        </p:nvCxnSpPr>
        <p:spPr>
          <a:xfrm>
            <a:off x="2252143" y="2876833"/>
            <a:ext cx="0" cy="253513"/>
          </a:xfrm>
          <a:prstGeom prst="line">
            <a:avLst/>
          </a:prstGeom>
          <a:ln w="0">
            <a:solidFill>
              <a:srgbClr val="CCCBDD"/>
            </a:solidFill>
            <a:headEnd type="ova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EF5A8F7-EC09-43AF-9DE1-98069E076A4A}"/>
              </a:ext>
            </a:extLst>
          </p:cNvPr>
          <p:cNvCxnSpPr>
            <a:cxnSpLocks/>
          </p:cNvCxnSpPr>
          <p:nvPr/>
        </p:nvCxnSpPr>
        <p:spPr>
          <a:xfrm>
            <a:off x="2838465" y="2876833"/>
            <a:ext cx="0" cy="253513"/>
          </a:xfrm>
          <a:prstGeom prst="line">
            <a:avLst/>
          </a:prstGeom>
          <a:ln w="0">
            <a:solidFill>
              <a:srgbClr val="CCCBDD"/>
            </a:solidFill>
            <a:headEnd type="ova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AE9EFE1-0A75-490E-AC53-E9A6D5351316}"/>
              </a:ext>
            </a:extLst>
          </p:cNvPr>
          <p:cNvCxnSpPr>
            <a:cxnSpLocks/>
          </p:cNvCxnSpPr>
          <p:nvPr/>
        </p:nvCxnSpPr>
        <p:spPr>
          <a:xfrm>
            <a:off x="3243966" y="2876833"/>
            <a:ext cx="0" cy="253513"/>
          </a:xfrm>
          <a:prstGeom prst="line">
            <a:avLst/>
          </a:prstGeom>
          <a:ln w="0">
            <a:solidFill>
              <a:srgbClr val="CCCBDD"/>
            </a:solidFill>
            <a:headEnd type="ova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B2A7974E-628C-4A1A-9250-BA0F8A5B7869}"/>
              </a:ext>
            </a:extLst>
          </p:cNvPr>
          <p:cNvCxnSpPr>
            <a:cxnSpLocks/>
          </p:cNvCxnSpPr>
          <p:nvPr/>
        </p:nvCxnSpPr>
        <p:spPr>
          <a:xfrm>
            <a:off x="3685413" y="2876833"/>
            <a:ext cx="0" cy="253513"/>
          </a:xfrm>
          <a:prstGeom prst="line">
            <a:avLst/>
          </a:prstGeom>
          <a:ln w="0">
            <a:solidFill>
              <a:srgbClr val="CCCBDD"/>
            </a:solidFill>
            <a:headEnd type="ova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F8B9C50-4A7D-45D5-B90F-2769D671C8F9}"/>
              </a:ext>
            </a:extLst>
          </p:cNvPr>
          <p:cNvCxnSpPr>
            <a:cxnSpLocks/>
          </p:cNvCxnSpPr>
          <p:nvPr/>
        </p:nvCxnSpPr>
        <p:spPr>
          <a:xfrm>
            <a:off x="3983048" y="2876833"/>
            <a:ext cx="0" cy="253513"/>
          </a:xfrm>
          <a:prstGeom prst="line">
            <a:avLst/>
          </a:prstGeom>
          <a:ln w="0">
            <a:solidFill>
              <a:srgbClr val="CCCBDD"/>
            </a:solidFill>
            <a:headEnd type="ova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E4D6412-9FC7-4D36-9DE1-F85B6C273C79}"/>
              </a:ext>
            </a:extLst>
          </p:cNvPr>
          <p:cNvCxnSpPr>
            <a:cxnSpLocks/>
          </p:cNvCxnSpPr>
          <p:nvPr/>
        </p:nvCxnSpPr>
        <p:spPr>
          <a:xfrm>
            <a:off x="4339378" y="2876833"/>
            <a:ext cx="0" cy="253513"/>
          </a:xfrm>
          <a:prstGeom prst="line">
            <a:avLst/>
          </a:prstGeom>
          <a:ln w="0">
            <a:solidFill>
              <a:srgbClr val="CCCBDD"/>
            </a:solidFill>
            <a:headEnd type="ova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935C4BEF-9C6B-42A2-895F-C0706F35D273}"/>
              </a:ext>
            </a:extLst>
          </p:cNvPr>
          <p:cNvCxnSpPr>
            <a:cxnSpLocks/>
          </p:cNvCxnSpPr>
          <p:nvPr/>
        </p:nvCxnSpPr>
        <p:spPr>
          <a:xfrm>
            <a:off x="4836392" y="2876833"/>
            <a:ext cx="0" cy="253513"/>
          </a:xfrm>
          <a:prstGeom prst="line">
            <a:avLst/>
          </a:prstGeom>
          <a:ln w="0">
            <a:solidFill>
              <a:srgbClr val="CCCBDD"/>
            </a:solidFill>
            <a:headEnd type="ova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935C4BEF-9C6B-42A2-895F-C0706F35D273}"/>
              </a:ext>
            </a:extLst>
          </p:cNvPr>
          <p:cNvCxnSpPr>
            <a:cxnSpLocks/>
          </p:cNvCxnSpPr>
          <p:nvPr/>
        </p:nvCxnSpPr>
        <p:spPr>
          <a:xfrm>
            <a:off x="5267549" y="2876833"/>
            <a:ext cx="0" cy="253513"/>
          </a:xfrm>
          <a:prstGeom prst="line">
            <a:avLst/>
          </a:prstGeom>
          <a:ln w="0">
            <a:solidFill>
              <a:srgbClr val="CCCBDD"/>
            </a:solidFill>
            <a:headEnd type="ova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35C4BEF-9C6B-42A2-895F-C0706F35D273}"/>
              </a:ext>
            </a:extLst>
          </p:cNvPr>
          <p:cNvCxnSpPr>
            <a:cxnSpLocks/>
          </p:cNvCxnSpPr>
          <p:nvPr/>
        </p:nvCxnSpPr>
        <p:spPr>
          <a:xfrm>
            <a:off x="5470428" y="2876833"/>
            <a:ext cx="0" cy="253513"/>
          </a:xfrm>
          <a:prstGeom prst="line">
            <a:avLst/>
          </a:prstGeom>
          <a:ln w="0">
            <a:solidFill>
              <a:srgbClr val="CCCBDD"/>
            </a:solidFill>
            <a:headEnd type="ova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35C4BEF-9C6B-42A2-895F-C0706F35D273}"/>
              </a:ext>
            </a:extLst>
          </p:cNvPr>
          <p:cNvCxnSpPr>
            <a:cxnSpLocks/>
          </p:cNvCxnSpPr>
          <p:nvPr/>
        </p:nvCxnSpPr>
        <p:spPr>
          <a:xfrm>
            <a:off x="5676548" y="2876833"/>
            <a:ext cx="0" cy="253513"/>
          </a:xfrm>
          <a:prstGeom prst="line">
            <a:avLst/>
          </a:prstGeom>
          <a:ln w="0">
            <a:solidFill>
              <a:srgbClr val="CCCBDD"/>
            </a:solidFill>
            <a:headEnd type="ova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9AEEB6CE-18CA-48B7-8143-311AF356F0B3}"/>
              </a:ext>
            </a:extLst>
          </p:cNvPr>
          <p:cNvCxnSpPr>
            <a:cxnSpLocks/>
          </p:cNvCxnSpPr>
          <p:nvPr/>
        </p:nvCxnSpPr>
        <p:spPr>
          <a:xfrm>
            <a:off x="6347565" y="2876833"/>
            <a:ext cx="0" cy="253513"/>
          </a:xfrm>
          <a:prstGeom prst="line">
            <a:avLst/>
          </a:prstGeom>
          <a:ln w="0">
            <a:solidFill>
              <a:srgbClr val="CCCBDD"/>
            </a:solidFill>
            <a:headEnd type="ova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CFFEF56E-F424-4189-AC90-B6C265FA4E67}"/>
              </a:ext>
            </a:extLst>
          </p:cNvPr>
          <p:cNvCxnSpPr>
            <a:cxnSpLocks/>
          </p:cNvCxnSpPr>
          <p:nvPr/>
        </p:nvCxnSpPr>
        <p:spPr>
          <a:xfrm>
            <a:off x="3852317" y="2876833"/>
            <a:ext cx="0" cy="454585"/>
          </a:xfrm>
          <a:prstGeom prst="line">
            <a:avLst/>
          </a:prstGeom>
          <a:ln w="0">
            <a:solidFill>
              <a:srgbClr val="CCCBDD"/>
            </a:solidFill>
            <a:headEnd type="ova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9AEEB6CE-18CA-48B7-8143-311AF356F0B3}"/>
              </a:ext>
            </a:extLst>
          </p:cNvPr>
          <p:cNvCxnSpPr>
            <a:cxnSpLocks/>
          </p:cNvCxnSpPr>
          <p:nvPr/>
        </p:nvCxnSpPr>
        <p:spPr>
          <a:xfrm>
            <a:off x="6709003" y="2876833"/>
            <a:ext cx="0" cy="253513"/>
          </a:xfrm>
          <a:prstGeom prst="line">
            <a:avLst/>
          </a:prstGeom>
          <a:ln w="0">
            <a:solidFill>
              <a:srgbClr val="CCCBDD"/>
            </a:solidFill>
            <a:headEnd type="ova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9AEEB6CE-18CA-48B7-8143-311AF356F0B3}"/>
              </a:ext>
            </a:extLst>
          </p:cNvPr>
          <p:cNvCxnSpPr>
            <a:cxnSpLocks/>
          </p:cNvCxnSpPr>
          <p:nvPr/>
        </p:nvCxnSpPr>
        <p:spPr>
          <a:xfrm>
            <a:off x="7222512" y="2876833"/>
            <a:ext cx="0" cy="253513"/>
          </a:xfrm>
          <a:prstGeom prst="line">
            <a:avLst/>
          </a:prstGeom>
          <a:ln w="0">
            <a:solidFill>
              <a:srgbClr val="CCCBDD"/>
            </a:solidFill>
            <a:headEnd type="oval"/>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58631982-40E2-4CEB-862A-0E6C352052F2}"/>
              </a:ext>
            </a:extLst>
          </p:cNvPr>
          <p:cNvSpPr/>
          <p:nvPr/>
        </p:nvSpPr>
        <p:spPr>
          <a:xfrm>
            <a:off x="6483494" y="3092833"/>
            <a:ext cx="490840" cy="219291"/>
          </a:xfrm>
          <a:prstGeom prst="rect">
            <a:avLst/>
          </a:prstGeom>
        </p:spPr>
        <p:txBody>
          <a:bodyPr wrap="none">
            <a:spAutoFit/>
          </a:bodyPr>
          <a:lstStyle/>
          <a:p>
            <a:pPr defTabSz="685800"/>
            <a:r>
              <a:rPr lang="en-US" sz="825" dirty="0">
                <a:solidFill>
                  <a:srgbClr val="FF66CC"/>
                </a:solidFill>
                <a:latin typeface="Arial"/>
              </a:rPr>
              <a:t>BM2.3</a:t>
            </a:r>
            <a:endParaRPr lang="es-ES" sz="825" dirty="0">
              <a:solidFill>
                <a:srgbClr val="FF66CC"/>
              </a:solidFill>
              <a:latin typeface="Arial"/>
            </a:endParaRPr>
          </a:p>
        </p:txBody>
      </p:sp>
      <p:sp>
        <p:nvSpPr>
          <p:cNvPr id="54" name="Rectangle 53">
            <a:extLst>
              <a:ext uri="{FF2B5EF4-FFF2-40B4-BE49-F238E27FC236}">
                <a16:creationId xmlns:a16="http://schemas.microsoft.com/office/drawing/2014/main" id="{304D5D8E-44BE-4E12-A50A-AF8F26091EE2}"/>
              </a:ext>
            </a:extLst>
          </p:cNvPr>
          <p:cNvSpPr/>
          <p:nvPr/>
        </p:nvSpPr>
        <p:spPr>
          <a:xfrm>
            <a:off x="6931415" y="3092833"/>
            <a:ext cx="550151" cy="219291"/>
          </a:xfrm>
          <a:prstGeom prst="rect">
            <a:avLst/>
          </a:prstGeom>
        </p:spPr>
        <p:txBody>
          <a:bodyPr wrap="none">
            <a:spAutoFit/>
          </a:bodyPr>
          <a:lstStyle/>
          <a:p>
            <a:pPr defTabSz="685800"/>
            <a:r>
              <a:rPr lang="en-US" sz="825" dirty="0">
                <a:solidFill>
                  <a:schemeClr val="tx1">
                    <a:lumMod val="40000"/>
                    <a:lumOff val="60000"/>
                  </a:schemeClr>
                </a:solidFill>
                <a:latin typeface="Arial"/>
              </a:rPr>
              <a:t>BM3.2a</a:t>
            </a:r>
            <a:endParaRPr lang="es-ES" sz="825" dirty="0">
              <a:solidFill>
                <a:schemeClr val="tx1">
                  <a:lumMod val="40000"/>
                  <a:lumOff val="60000"/>
                </a:schemeClr>
              </a:solidFill>
              <a:latin typeface="Arial"/>
            </a:endParaRPr>
          </a:p>
        </p:txBody>
      </p:sp>
      <p:sp>
        <p:nvSpPr>
          <p:cNvPr id="55" name="Rectangle 54">
            <a:extLst>
              <a:ext uri="{FF2B5EF4-FFF2-40B4-BE49-F238E27FC236}">
                <a16:creationId xmlns:a16="http://schemas.microsoft.com/office/drawing/2014/main" id="{304D5D8E-44BE-4E12-A50A-AF8F26091EE2}"/>
              </a:ext>
            </a:extLst>
          </p:cNvPr>
          <p:cNvSpPr/>
          <p:nvPr/>
        </p:nvSpPr>
        <p:spPr>
          <a:xfrm>
            <a:off x="7154373" y="3344833"/>
            <a:ext cx="550151" cy="219291"/>
          </a:xfrm>
          <a:prstGeom prst="rect">
            <a:avLst/>
          </a:prstGeom>
        </p:spPr>
        <p:txBody>
          <a:bodyPr wrap="none">
            <a:spAutoFit/>
          </a:bodyPr>
          <a:lstStyle/>
          <a:p>
            <a:pPr defTabSz="685800"/>
            <a:r>
              <a:rPr lang="en-US" sz="825" dirty="0">
                <a:solidFill>
                  <a:schemeClr val="tx1">
                    <a:lumMod val="40000"/>
                    <a:lumOff val="60000"/>
                  </a:schemeClr>
                </a:solidFill>
                <a:latin typeface="Arial"/>
              </a:rPr>
              <a:t>BM3.2b</a:t>
            </a:r>
            <a:endParaRPr lang="es-ES" sz="825" dirty="0">
              <a:solidFill>
                <a:schemeClr val="tx1">
                  <a:lumMod val="40000"/>
                  <a:lumOff val="60000"/>
                </a:schemeClr>
              </a:solidFill>
              <a:latin typeface="Arial"/>
            </a:endParaRPr>
          </a:p>
        </p:txBody>
      </p:sp>
      <p:sp>
        <p:nvSpPr>
          <p:cNvPr id="56" name="Rectangle 55">
            <a:extLst>
              <a:ext uri="{FF2B5EF4-FFF2-40B4-BE49-F238E27FC236}">
                <a16:creationId xmlns:a16="http://schemas.microsoft.com/office/drawing/2014/main" id="{03B77D56-64C9-4E8D-A15D-14529C8F077C}"/>
              </a:ext>
            </a:extLst>
          </p:cNvPr>
          <p:cNvSpPr/>
          <p:nvPr/>
        </p:nvSpPr>
        <p:spPr>
          <a:xfrm>
            <a:off x="6731672" y="3344833"/>
            <a:ext cx="490840" cy="219291"/>
          </a:xfrm>
          <a:prstGeom prst="rect">
            <a:avLst/>
          </a:prstGeom>
        </p:spPr>
        <p:txBody>
          <a:bodyPr wrap="none">
            <a:spAutoFit/>
          </a:bodyPr>
          <a:lstStyle/>
          <a:p>
            <a:pPr defTabSz="685800"/>
            <a:r>
              <a:rPr lang="en-US" sz="825" dirty="0">
                <a:solidFill>
                  <a:srgbClr val="3DAB2B"/>
                </a:solidFill>
                <a:latin typeface="Arial"/>
              </a:rPr>
              <a:t>BM4.2</a:t>
            </a:r>
            <a:endParaRPr lang="es-ES" sz="825" dirty="0">
              <a:solidFill>
                <a:srgbClr val="3DAB2B"/>
              </a:solidFill>
              <a:latin typeface="Arial"/>
            </a:endParaRPr>
          </a:p>
        </p:txBody>
      </p:sp>
      <p:cxnSp>
        <p:nvCxnSpPr>
          <p:cNvPr id="57" name="Straight Connector 56">
            <a:extLst>
              <a:ext uri="{FF2B5EF4-FFF2-40B4-BE49-F238E27FC236}">
                <a16:creationId xmlns:a16="http://schemas.microsoft.com/office/drawing/2014/main" id="{CFFEF56E-F424-4189-AC90-B6C265FA4E67}"/>
              </a:ext>
            </a:extLst>
          </p:cNvPr>
          <p:cNvCxnSpPr>
            <a:cxnSpLocks/>
          </p:cNvCxnSpPr>
          <p:nvPr/>
        </p:nvCxnSpPr>
        <p:spPr>
          <a:xfrm>
            <a:off x="6938609" y="2876833"/>
            <a:ext cx="0" cy="454585"/>
          </a:xfrm>
          <a:prstGeom prst="line">
            <a:avLst/>
          </a:prstGeom>
          <a:ln w="0">
            <a:solidFill>
              <a:srgbClr val="CCCBDD"/>
            </a:solidFill>
            <a:headEnd type="ova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CFFEF56E-F424-4189-AC90-B6C265FA4E67}"/>
              </a:ext>
            </a:extLst>
          </p:cNvPr>
          <p:cNvCxnSpPr>
            <a:cxnSpLocks/>
          </p:cNvCxnSpPr>
          <p:nvPr/>
        </p:nvCxnSpPr>
        <p:spPr>
          <a:xfrm>
            <a:off x="7403344" y="2876833"/>
            <a:ext cx="0" cy="454585"/>
          </a:xfrm>
          <a:prstGeom prst="line">
            <a:avLst/>
          </a:prstGeom>
          <a:ln w="0">
            <a:solidFill>
              <a:srgbClr val="CCCBDD"/>
            </a:solidFill>
            <a:headEnd type="ova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9AEEB6CE-18CA-48B7-8143-311AF356F0B3}"/>
              </a:ext>
            </a:extLst>
          </p:cNvPr>
          <p:cNvCxnSpPr>
            <a:cxnSpLocks/>
          </p:cNvCxnSpPr>
          <p:nvPr/>
        </p:nvCxnSpPr>
        <p:spPr>
          <a:xfrm>
            <a:off x="7562991" y="2876833"/>
            <a:ext cx="0" cy="253513"/>
          </a:xfrm>
          <a:prstGeom prst="line">
            <a:avLst/>
          </a:prstGeom>
          <a:ln w="0">
            <a:solidFill>
              <a:srgbClr val="CCCBDD"/>
            </a:solidFill>
            <a:headEnd type="oval"/>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8631982-40E2-4CEB-862A-0E6C352052F2}"/>
              </a:ext>
            </a:extLst>
          </p:cNvPr>
          <p:cNvSpPr/>
          <p:nvPr/>
        </p:nvSpPr>
        <p:spPr>
          <a:xfrm>
            <a:off x="7394515" y="3092833"/>
            <a:ext cx="490840" cy="219291"/>
          </a:xfrm>
          <a:prstGeom prst="rect">
            <a:avLst/>
          </a:prstGeom>
        </p:spPr>
        <p:txBody>
          <a:bodyPr wrap="none">
            <a:spAutoFit/>
          </a:bodyPr>
          <a:lstStyle/>
          <a:p>
            <a:pPr defTabSz="685800"/>
            <a:r>
              <a:rPr lang="en-US" sz="825" dirty="0">
                <a:solidFill>
                  <a:srgbClr val="FF66CC"/>
                </a:solidFill>
                <a:latin typeface="Arial"/>
              </a:rPr>
              <a:t>BM2.4</a:t>
            </a:r>
            <a:endParaRPr lang="es-ES" sz="825" dirty="0">
              <a:solidFill>
                <a:srgbClr val="FF66CC"/>
              </a:solidFill>
              <a:latin typeface="Arial"/>
            </a:endParaRPr>
          </a:p>
        </p:txBody>
      </p:sp>
      <p:sp>
        <p:nvSpPr>
          <p:cNvPr id="90" name="Right Arrow 89"/>
          <p:cNvSpPr/>
          <p:nvPr/>
        </p:nvSpPr>
        <p:spPr>
          <a:xfrm>
            <a:off x="1023251" y="1716948"/>
            <a:ext cx="6862104" cy="411190"/>
          </a:xfrm>
          <a:prstGeom prst="rightArrow">
            <a:avLst>
              <a:gd name="adj1" fmla="val 67550"/>
              <a:gd name="adj2" fmla="val 50000"/>
            </a:avLst>
          </a:prstGeom>
          <a:solidFill>
            <a:schemeClr val="accent6">
              <a:lumMod val="10000"/>
              <a:lumOff val="90000"/>
            </a:schemeClr>
          </a:solidFill>
        </p:spPr>
        <p:style>
          <a:lnRef idx="0">
            <a:schemeClr val="dk1"/>
          </a:lnRef>
          <a:fillRef idx="3">
            <a:schemeClr val="dk1"/>
          </a:fillRef>
          <a:effectRef idx="3">
            <a:schemeClr val="dk1"/>
          </a:effectRef>
          <a:fontRef idx="minor">
            <a:schemeClr val="lt1"/>
          </a:fontRef>
        </p:style>
        <p:txBody>
          <a:bodyPr rtlCol="0" anchor="ctr"/>
          <a:lstStyle/>
          <a:p>
            <a:pPr algn="ctr"/>
            <a:r>
              <a:rPr lang="en-US" sz="1400" dirty="0">
                <a:solidFill>
                  <a:schemeClr val="tx1"/>
                </a:solidFill>
              </a:rPr>
              <a:t>R&amp;D 1.3 GHz elliptical cavities</a:t>
            </a:r>
            <a:endParaRPr lang="en-GB" sz="1400" dirty="0">
              <a:solidFill>
                <a:schemeClr val="tx1"/>
              </a:solidFill>
            </a:endParaRPr>
          </a:p>
        </p:txBody>
      </p:sp>
    </p:spTree>
    <p:extLst>
      <p:ext uri="{BB962C8B-B14F-4D97-AF65-F5344CB8AC3E}">
        <p14:creationId xmlns:p14="http://schemas.microsoft.com/office/powerpoint/2010/main" val="48984257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5.3|24.6|23.1|20.9"/>
</p:tagLst>
</file>

<file path=ppt/tags/tag2.xml><?xml version="1.0" encoding="utf-8"?>
<p:tagLst xmlns:a="http://schemas.openxmlformats.org/drawingml/2006/main" xmlns:r="http://schemas.openxmlformats.org/officeDocument/2006/relationships" xmlns:p="http://schemas.openxmlformats.org/presentationml/2006/main">
  <p:tag name="TIMING" val="|5.3|24.6|23.1|20.9"/>
</p:tagLst>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PPT-FCC-template</Template>
  <TotalTime>29144</TotalTime>
  <Words>2167</Words>
  <Application>Microsoft Office PowerPoint</Application>
  <PresentationFormat>Presentación en pantalla (16:9)</PresentationFormat>
  <Paragraphs>539</Paragraphs>
  <Slides>33</Slides>
  <Notes>19</Notes>
  <HiddenSlides>0</HiddenSlides>
  <MMClips>0</MMClips>
  <ScaleCrop>false</ScaleCrop>
  <HeadingPairs>
    <vt:vector size="6" baseType="variant">
      <vt:variant>
        <vt:lpstr>Fuentes usadas</vt:lpstr>
      </vt:variant>
      <vt:variant>
        <vt:i4>4</vt:i4>
      </vt:variant>
      <vt:variant>
        <vt:lpstr>Tema</vt:lpstr>
      </vt:variant>
      <vt:variant>
        <vt:i4>3</vt:i4>
      </vt:variant>
      <vt:variant>
        <vt:lpstr>Títulos de diapositiva</vt:lpstr>
      </vt:variant>
      <vt:variant>
        <vt:i4>33</vt:i4>
      </vt:variant>
    </vt:vector>
  </HeadingPairs>
  <TitlesOfParts>
    <vt:vector size="40" baseType="lpstr">
      <vt:lpstr>Arial</vt:lpstr>
      <vt:lpstr>Calibri</vt:lpstr>
      <vt:lpstr>Cambria Math</vt:lpstr>
      <vt:lpstr>Wingdings</vt:lpstr>
      <vt:lpstr>Introslides</vt:lpstr>
      <vt:lpstr>Titleslides, Conclusion</vt:lpstr>
      <vt:lpstr>Content Slides - Deep Blue</vt:lpstr>
      <vt:lpstr>RF tests of 1.3 GHz Nb/Cu elliptical cavities</vt:lpstr>
      <vt:lpstr>Contents</vt:lpstr>
      <vt:lpstr>FCC FRAMEWORK</vt:lpstr>
      <vt:lpstr>SRF System requirements</vt:lpstr>
      <vt:lpstr>Timeline</vt:lpstr>
      <vt:lpstr> overview of 1.3 GHz cavities program</vt:lpstr>
      <vt:lpstr>Workflow</vt:lpstr>
      <vt:lpstr>Workflow</vt:lpstr>
      <vt:lpstr>Tested cavities</vt:lpstr>
      <vt:lpstr>Tested cavities</vt:lpstr>
      <vt:lpstr>Tested cavities: Welded</vt:lpstr>
      <vt:lpstr>Tested cavities</vt:lpstr>
      <vt:lpstr>Tested cavities: Machined from bulk billet</vt:lpstr>
      <vt:lpstr>Tested cavities</vt:lpstr>
      <vt:lpstr>Tested cavities: Electroformed</vt:lpstr>
      <vt:lpstr>rf tests results</vt:lpstr>
      <vt:lpstr>RF tests</vt:lpstr>
      <vt:lpstr>RF performance at 4.2 K</vt:lpstr>
      <vt:lpstr>RF performance at 4.2 K</vt:lpstr>
      <vt:lpstr>RF performance at 4.2 K</vt:lpstr>
      <vt:lpstr>RF performance at 4.2 K</vt:lpstr>
      <vt:lpstr>RF performance at 4.2 K</vt:lpstr>
      <vt:lpstr>RF performance at 4.2 K</vt:lpstr>
      <vt:lpstr>RF performance at 4.2 K</vt:lpstr>
      <vt:lpstr>RF performance at 1.85 K</vt:lpstr>
      <vt:lpstr>RF performance at 1.85 K</vt:lpstr>
      <vt:lpstr>RF performance at 1.85 K</vt:lpstr>
      <vt:lpstr>RF performance at 1.85 K</vt:lpstr>
      <vt:lpstr>RF performance at 1.85 K</vt:lpstr>
      <vt:lpstr>RF performance at 1.85 K</vt:lpstr>
      <vt:lpstr>SUMMARY AND CONCLUSIONS</vt:lpstr>
      <vt:lpstr>Summary and conclusions</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Lorena Vega</cp:lastModifiedBy>
  <cp:revision>1741</cp:revision>
  <dcterms:created xsi:type="dcterms:W3CDTF">2020-10-27T09:23:42Z</dcterms:created>
  <dcterms:modified xsi:type="dcterms:W3CDTF">2022-05-30T06:38:44Z</dcterms:modified>
</cp:coreProperties>
</file>