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7"/>
  </p:notesMasterIdLst>
  <p:sldIdLst>
    <p:sldId id="288" r:id="rId4"/>
    <p:sldId id="258" r:id="rId5"/>
    <p:sldId id="278" r:id="rId6"/>
    <p:sldId id="290" r:id="rId7"/>
    <p:sldId id="280" r:id="rId8"/>
    <p:sldId id="281" r:id="rId9"/>
    <p:sldId id="282" r:id="rId10"/>
    <p:sldId id="283" r:id="rId11"/>
    <p:sldId id="284" r:id="rId12"/>
    <p:sldId id="285" r:id="rId13"/>
    <p:sldId id="286" r:id="rId14"/>
    <p:sldId id="279" r:id="rId15"/>
    <p:sldId id="274" r:id="rId1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88"/>
            <p14:sldId id="258"/>
            <p14:sldId id="278"/>
            <p14:sldId id="290"/>
            <p14:sldId id="280"/>
            <p14:sldId id="281"/>
            <p14:sldId id="282"/>
            <p14:sldId id="283"/>
            <p14:sldId id="284"/>
            <p14:sldId id="285"/>
            <p14:sldId id="286"/>
            <p14:sldId id="279"/>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B3A2C7"/>
    <a:srgbClr val="E6B9B8"/>
    <a:srgbClr val="DFDFDF"/>
    <a:srgbClr val="F6FDA3"/>
    <a:srgbClr val="D4BEF7"/>
    <a:srgbClr val="B8BAFA"/>
    <a:srgbClr val="DBDBE4"/>
    <a:srgbClr val="FFE4DF"/>
    <a:srgbClr val="DAEE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08" autoAdjust="0"/>
    <p:restoredTop sz="88945" autoAdjust="0"/>
  </p:normalViewPr>
  <p:slideViewPr>
    <p:cSldViewPr>
      <p:cViewPr varScale="1">
        <p:scale>
          <a:sx n="96" d="100"/>
          <a:sy n="96" d="100"/>
        </p:scale>
        <p:origin x="1166" y="7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2918FE-BDEC-4774-BBF6-24C4455057EA}"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GB"/>
        </a:p>
      </dgm:t>
    </dgm:pt>
    <dgm:pt modelId="{A6B18FBE-F8D8-448F-8A6F-3FF48B03D150}">
      <dgm:prSet phldrT="[Testo]"/>
      <dgm:spPr/>
      <dgm:t>
        <a:bodyPr/>
        <a:lstStyle/>
        <a:p>
          <a:pPr>
            <a:buFont typeface="+mj-lt"/>
            <a:buAutoNum type="arabicPeriod"/>
          </a:pPr>
          <a:r>
            <a:rPr lang="it-IT" b="0" dirty="0" err="1"/>
            <a:t>Estimation</a:t>
          </a:r>
          <a:r>
            <a:rPr lang="it-IT" b="0" dirty="0"/>
            <a:t> of FCC-ee </a:t>
          </a:r>
          <a:r>
            <a:rPr lang="it-IT" dirty="0"/>
            <a:t>cost </a:t>
          </a:r>
          <a:r>
            <a:rPr lang="it-IT" dirty="0" err="1"/>
            <a:t>structure</a:t>
          </a:r>
          <a:r>
            <a:rPr lang="it-IT" dirty="0"/>
            <a:t> and time </a:t>
          </a:r>
          <a:r>
            <a:rPr lang="it-IT" dirty="0" err="1"/>
            <a:t>profile</a:t>
          </a:r>
          <a:endParaRPr lang="en-GB" dirty="0"/>
        </a:p>
      </dgm:t>
    </dgm:pt>
    <dgm:pt modelId="{08CB6061-BD18-4C80-945E-8FF33BFD3F88}" type="parTrans" cxnId="{201FAF5A-D673-4DE9-9118-18C032BE2D3D}">
      <dgm:prSet/>
      <dgm:spPr/>
      <dgm:t>
        <a:bodyPr/>
        <a:lstStyle/>
        <a:p>
          <a:endParaRPr lang="en-GB"/>
        </a:p>
      </dgm:t>
    </dgm:pt>
    <dgm:pt modelId="{39230588-A893-4B74-B09D-A36FBCEF6FF8}" type="sibTrans" cxnId="{201FAF5A-D673-4DE9-9118-18C032BE2D3D}">
      <dgm:prSet/>
      <dgm:spPr/>
      <dgm:t>
        <a:bodyPr/>
        <a:lstStyle/>
        <a:p>
          <a:endParaRPr lang="en-GB"/>
        </a:p>
      </dgm:t>
    </dgm:pt>
    <dgm:pt modelId="{FA3421FF-1339-476C-BD9A-170D3B02D455}">
      <dgm:prSet phldrT="[Testo]"/>
      <dgm:spPr/>
      <dgm:t>
        <a:bodyPr/>
        <a:lstStyle/>
        <a:p>
          <a:pPr>
            <a:buFont typeface="+mj-lt"/>
            <a:buAutoNum type="arabicPeriod"/>
          </a:pPr>
          <a:r>
            <a:rPr lang="it-IT" b="0" dirty="0" err="1"/>
            <a:t>Estimation</a:t>
          </a:r>
          <a:r>
            <a:rPr lang="it-IT" b="0" dirty="0"/>
            <a:t> of the share of </a:t>
          </a:r>
          <a:r>
            <a:rPr lang="it-IT" dirty="0"/>
            <a:t>high-tech</a:t>
          </a:r>
          <a:r>
            <a:rPr lang="it-IT" b="0" dirty="0"/>
            <a:t> procurement</a:t>
          </a:r>
          <a:endParaRPr lang="en-GB" dirty="0"/>
        </a:p>
      </dgm:t>
    </dgm:pt>
    <dgm:pt modelId="{5F02232F-124F-4EDC-9739-1A05CAB1D149}" type="parTrans" cxnId="{9C92A6AC-7363-45ED-ACE2-768728E8405C}">
      <dgm:prSet/>
      <dgm:spPr/>
      <dgm:t>
        <a:bodyPr/>
        <a:lstStyle/>
        <a:p>
          <a:endParaRPr lang="en-GB"/>
        </a:p>
      </dgm:t>
    </dgm:pt>
    <dgm:pt modelId="{2E5BE25D-1003-4527-961D-DB0C201FDF55}" type="sibTrans" cxnId="{9C92A6AC-7363-45ED-ACE2-768728E8405C}">
      <dgm:prSet/>
      <dgm:spPr/>
      <dgm:t>
        <a:bodyPr/>
        <a:lstStyle/>
        <a:p>
          <a:endParaRPr lang="en-GB"/>
        </a:p>
      </dgm:t>
    </dgm:pt>
    <dgm:pt modelId="{E0C9FA18-7AAA-4413-8688-2EE6DF015FC6}">
      <dgm:prSet/>
      <dgm:spPr/>
      <dgm:t>
        <a:bodyPr/>
        <a:lstStyle/>
        <a:p>
          <a:r>
            <a:rPr lang="it-IT" b="0"/>
            <a:t>Application of the procurement economic multiplier</a:t>
          </a:r>
          <a:endParaRPr lang="it-IT" b="0" dirty="0"/>
        </a:p>
      </dgm:t>
    </dgm:pt>
    <dgm:pt modelId="{97E86D86-9135-47F8-B505-0E70149709C6}" type="parTrans" cxnId="{CDDA820A-DE8D-4145-80AF-B2AA2D89F365}">
      <dgm:prSet/>
      <dgm:spPr/>
      <dgm:t>
        <a:bodyPr/>
        <a:lstStyle/>
        <a:p>
          <a:endParaRPr lang="en-GB"/>
        </a:p>
      </dgm:t>
    </dgm:pt>
    <dgm:pt modelId="{33AEC694-0533-4489-843D-DC87FD1A587F}" type="sibTrans" cxnId="{CDDA820A-DE8D-4145-80AF-B2AA2D89F365}">
      <dgm:prSet/>
      <dgm:spPr/>
      <dgm:t>
        <a:bodyPr/>
        <a:lstStyle/>
        <a:p>
          <a:endParaRPr lang="en-GB"/>
        </a:p>
      </dgm:t>
    </dgm:pt>
    <dgm:pt modelId="{60A540BB-70A5-48FA-AB1C-19A0E24F3F45}" type="pres">
      <dgm:prSet presAssocID="{B62918FE-BDEC-4774-BBF6-24C4455057EA}" presName="outerComposite" presStyleCnt="0">
        <dgm:presLayoutVars>
          <dgm:chMax val="5"/>
          <dgm:dir/>
          <dgm:resizeHandles val="exact"/>
        </dgm:presLayoutVars>
      </dgm:prSet>
      <dgm:spPr/>
    </dgm:pt>
    <dgm:pt modelId="{153E673F-6B3E-47DD-B235-20B9CF23940B}" type="pres">
      <dgm:prSet presAssocID="{B62918FE-BDEC-4774-BBF6-24C4455057EA}" presName="dummyMaxCanvas" presStyleCnt="0">
        <dgm:presLayoutVars/>
      </dgm:prSet>
      <dgm:spPr/>
    </dgm:pt>
    <dgm:pt modelId="{6390A5E5-9EDC-437C-A697-81D58B2348AC}" type="pres">
      <dgm:prSet presAssocID="{B62918FE-BDEC-4774-BBF6-24C4455057EA}" presName="ThreeNodes_1" presStyleLbl="node1" presStyleIdx="0" presStyleCnt="3">
        <dgm:presLayoutVars>
          <dgm:bulletEnabled val="1"/>
        </dgm:presLayoutVars>
      </dgm:prSet>
      <dgm:spPr/>
    </dgm:pt>
    <dgm:pt modelId="{89FBF114-CBE0-4BF3-BD35-D316B500D969}" type="pres">
      <dgm:prSet presAssocID="{B62918FE-BDEC-4774-BBF6-24C4455057EA}" presName="ThreeNodes_2" presStyleLbl="node1" presStyleIdx="1" presStyleCnt="3">
        <dgm:presLayoutVars>
          <dgm:bulletEnabled val="1"/>
        </dgm:presLayoutVars>
      </dgm:prSet>
      <dgm:spPr/>
    </dgm:pt>
    <dgm:pt modelId="{01131FE3-9F76-4890-8C0B-20FF4DE750C8}" type="pres">
      <dgm:prSet presAssocID="{B62918FE-BDEC-4774-BBF6-24C4455057EA}" presName="ThreeNodes_3" presStyleLbl="node1" presStyleIdx="2" presStyleCnt="3">
        <dgm:presLayoutVars>
          <dgm:bulletEnabled val="1"/>
        </dgm:presLayoutVars>
      </dgm:prSet>
      <dgm:spPr/>
    </dgm:pt>
    <dgm:pt modelId="{F2131292-4AE3-43B6-B6E6-E9DF2A4A931D}" type="pres">
      <dgm:prSet presAssocID="{B62918FE-BDEC-4774-BBF6-24C4455057EA}" presName="ThreeConn_1-2" presStyleLbl="fgAccFollowNode1" presStyleIdx="0" presStyleCnt="2">
        <dgm:presLayoutVars>
          <dgm:bulletEnabled val="1"/>
        </dgm:presLayoutVars>
      </dgm:prSet>
      <dgm:spPr/>
    </dgm:pt>
    <dgm:pt modelId="{95540E3D-8438-4377-ABD2-107F957D84EE}" type="pres">
      <dgm:prSet presAssocID="{B62918FE-BDEC-4774-BBF6-24C4455057EA}" presName="ThreeConn_2-3" presStyleLbl="fgAccFollowNode1" presStyleIdx="1" presStyleCnt="2">
        <dgm:presLayoutVars>
          <dgm:bulletEnabled val="1"/>
        </dgm:presLayoutVars>
      </dgm:prSet>
      <dgm:spPr/>
    </dgm:pt>
    <dgm:pt modelId="{9D49C71B-1804-410A-B52F-6FF3C6A61348}" type="pres">
      <dgm:prSet presAssocID="{B62918FE-BDEC-4774-BBF6-24C4455057EA}" presName="ThreeNodes_1_text" presStyleLbl="node1" presStyleIdx="2" presStyleCnt="3">
        <dgm:presLayoutVars>
          <dgm:bulletEnabled val="1"/>
        </dgm:presLayoutVars>
      </dgm:prSet>
      <dgm:spPr/>
    </dgm:pt>
    <dgm:pt modelId="{5F4F817E-D7A2-48DB-8329-59D1CD0D7A25}" type="pres">
      <dgm:prSet presAssocID="{B62918FE-BDEC-4774-BBF6-24C4455057EA}" presName="ThreeNodes_2_text" presStyleLbl="node1" presStyleIdx="2" presStyleCnt="3">
        <dgm:presLayoutVars>
          <dgm:bulletEnabled val="1"/>
        </dgm:presLayoutVars>
      </dgm:prSet>
      <dgm:spPr/>
    </dgm:pt>
    <dgm:pt modelId="{89566009-F27F-419C-A769-683C092FCA4F}" type="pres">
      <dgm:prSet presAssocID="{B62918FE-BDEC-4774-BBF6-24C4455057EA}" presName="ThreeNodes_3_text" presStyleLbl="node1" presStyleIdx="2" presStyleCnt="3">
        <dgm:presLayoutVars>
          <dgm:bulletEnabled val="1"/>
        </dgm:presLayoutVars>
      </dgm:prSet>
      <dgm:spPr/>
    </dgm:pt>
  </dgm:ptLst>
  <dgm:cxnLst>
    <dgm:cxn modelId="{CDDA820A-DE8D-4145-80AF-B2AA2D89F365}" srcId="{B62918FE-BDEC-4774-BBF6-24C4455057EA}" destId="{E0C9FA18-7AAA-4413-8688-2EE6DF015FC6}" srcOrd="2" destOrd="0" parTransId="{97E86D86-9135-47F8-B505-0E70149709C6}" sibTransId="{33AEC694-0533-4489-843D-DC87FD1A587F}"/>
    <dgm:cxn modelId="{1E8B9612-1AC4-48E5-BC5A-0A394552C314}" type="presOf" srcId="{A6B18FBE-F8D8-448F-8A6F-3FF48B03D150}" destId="{6390A5E5-9EDC-437C-A697-81D58B2348AC}" srcOrd="0" destOrd="0" presId="urn:microsoft.com/office/officeart/2005/8/layout/vProcess5"/>
    <dgm:cxn modelId="{7D250C28-F1E4-4D74-A0B5-08EE4679A408}" type="presOf" srcId="{A6B18FBE-F8D8-448F-8A6F-3FF48B03D150}" destId="{9D49C71B-1804-410A-B52F-6FF3C6A61348}" srcOrd="1" destOrd="0" presId="urn:microsoft.com/office/officeart/2005/8/layout/vProcess5"/>
    <dgm:cxn modelId="{26980C2C-8AF3-4731-8B38-2E4F17EBE9E7}" type="presOf" srcId="{FA3421FF-1339-476C-BD9A-170D3B02D455}" destId="{5F4F817E-D7A2-48DB-8329-59D1CD0D7A25}" srcOrd="1" destOrd="0" presId="urn:microsoft.com/office/officeart/2005/8/layout/vProcess5"/>
    <dgm:cxn modelId="{9D279471-B1FF-4EF2-B86A-49BD2BC8EF92}" type="presOf" srcId="{E0C9FA18-7AAA-4413-8688-2EE6DF015FC6}" destId="{89566009-F27F-419C-A769-683C092FCA4F}" srcOrd="1" destOrd="0" presId="urn:microsoft.com/office/officeart/2005/8/layout/vProcess5"/>
    <dgm:cxn modelId="{862F1A5A-5C53-4FA8-B854-5597F57357D7}" type="presOf" srcId="{39230588-A893-4B74-B09D-A36FBCEF6FF8}" destId="{F2131292-4AE3-43B6-B6E6-E9DF2A4A931D}" srcOrd="0" destOrd="0" presId="urn:microsoft.com/office/officeart/2005/8/layout/vProcess5"/>
    <dgm:cxn modelId="{201FAF5A-D673-4DE9-9118-18C032BE2D3D}" srcId="{B62918FE-BDEC-4774-BBF6-24C4455057EA}" destId="{A6B18FBE-F8D8-448F-8A6F-3FF48B03D150}" srcOrd="0" destOrd="0" parTransId="{08CB6061-BD18-4C80-945E-8FF33BFD3F88}" sibTransId="{39230588-A893-4B74-B09D-A36FBCEF6FF8}"/>
    <dgm:cxn modelId="{7C898B8E-5936-47B5-B4BE-1059FD273009}" type="presOf" srcId="{E0C9FA18-7AAA-4413-8688-2EE6DF015FC6}" destId="{01131FE3-9F76-4890-8C0B-20FF4DE750C8}" srcOrd="0" destOrd="0" presId="urn:microsoft.com/office/officeart/2005/8/layout/vProcess5"/>
    <dgm:cxn modelId="{CB176BA4-A629-4097-8B8D-F016B6B3CB0B}" type="presOf" srcId="{B62918FE-BDEC-4774-BBF6-24C4455057EA}" destId="{60A540BB-70A5-48FA-AB1C-19A0E24F3F45}" srcOrd="0" destOrd="0" presId="urn:microsoft.com/office/officeart/2005/8/layout/vProcess5"/>
    <dgm:cxn modelId="{9C92A6AC-7363-45ED-ACE2-768728E8405C}" srcId="{B62918FE-BDEC-4774-BBF6-24C4455057EA}" destId="{FA3421FF-1339-476C-BD9A-170D3B02D455}" srcOrd="1" destOrd="0" parTransId="{5F02232F-124F-4EDC-9739-1A05CAB1D149}" sibTransId="{2E5BE25D-1003-4527-961D-DB0C201FDF55}"/>
    <dgm:cxn modelId="{E24E10AF-0488-4F48-B614-ACA09EAE259E}" type="presOf" srcId="{2E5BE25D-1003-4527-961D-DB0C201FDF55}" destId="{95540E3D-8438-4377-ABD2-107F957D84EE}" srcOrd="0" destOrd="0" presId="urn:microsoft.com/office/officeart/2005/8/layout/vProcess5"/>
    <dgm:cxn modelId="{CCDCBDE5-7CF9-454B-A7FF-CD41F78113B3}" type="presOf" srcId="{FA3421FF-1339-476C-BD9A-170D3B02D455}" destId="{89FBF114-CBE0-4BF3-BD35-D316B500D969}" srcOrd="0" destOrd="0" presId="urn:microsoft.com/office/officeart/2005/8/layout/vProcess5"/>
    <dgm:cxn modelId="{9CF55CC5-493C-47A4-BC2B-9C913D2BE626}" type="presParOf" srcId="{60A540BB-70A5-48FA-AB1C-19A0E24F3F45}" destId="{153E673F-6B3E-47DD-B235-20B9CF23940B}" srcOrd="0" destOrd="0" presId="urn:microsoft.com/office/officeart/2005/8/layout/vProcess5"/>
    <dgm:cxn modelId="{E3511D89-DC90-4FD0-96E8-1A37D9124CD8}" type="presParOf" srcId="{60A540BB-70A5-48FA-AB1C-19A0E24F3F45}" destId="{6390A5E5-9EDC-437C-A697-81D58B2348AC}" srcOrd="1" destOrd="0" presId="urn:microsoft.com/office/officeart/2005/8/layout/vProcess5"/>
    <dgm:cxn modelId="{1125B6EA-DA79-472B-9BCC-6C7424606B88}" type="presParOf" srcId="{60A540BB-70A5-48FA-AB1C-19A0E24F3F45}" destId="{89FBF114-CBE0-4BF3-BD35-D316B500D969}" srcOrd="2" destOrd="0" presId="urn:microsoft.com/office/officeart/2005/8/layout/vProcess5"/>
    <dgm:cxn modelId="{9522877B-EC4C-402F-AD9C-07496A755BED}" type="presParOf" srcId="{60A540BB-70A5-48FA-AB1C-19A0E24F3F45}" destId="{01131FE3-9F76-4890-8C0B-20FF4DE750C8}" srcOrd="3" destOrd="0" presId="urn:microsoft.com/office/officeart/2005/8/layout/vProcess5"/>
    <dgm:cxn modelId="{6E8AC3C4-6B27-436C-917A-737325D21BD8}" type="presParOf" srcId="{60A540BB-70A5-48FA-AB1C-19A0E24F3F45}" destId="{F2131292-4AE3-43B6-B6E6-E9DF2A4A931D}" srcOrd="4" destOrd="0" presId="urn:microsoft.com/office/officeart/2005/8/layout/vProcess5"/>
    <dgm:cxn modelId="{02AA78B7-C9A0-4C46-99F5-361DD4E5AD15}" type="presParOf" srcId="{60A540BB-70A5-48FA-AB1C-19A0E24F3F45}" destId="{95540E3D-8438-4377-ABD2-107F957D84EE}" srcOrd="5" destOrd="0" presId="urn:microsoft.com/office/officeart/2005/8/layout/vProcess5"/>
    <dgm:cxn modelId="{8EEC5C5D-AC7B-4E31-9336-6891DAC531FD}" type="presParOf" srcId="{60A540BB-70A5-48FA-AB1C-19A0E24F3F45}" destId="{9D49C71B-1804-410A-B52F-6FF3C6A61348}" srcOrd="6" destOrd="0" presId="urn:microsoft.com/office/officeart/2005/8/layout/vProcess5"/>
    <dgm:cxn modelId="{FDC8B17E-FD97-447E-A1C6-0712B891F84C}" type="presParOf" srcId="{60A540BB-70A5-48FA-AB1C-19A0E24F3F45}" destId="{5F4F817E-D7A2-48DB-8329-59D1CD0D7A25}" srcOrd="7" destOrd="0" presId="urn:microsoft.com/office/officeart/2005/8/layout/vProcess5"/>
    <dgm:cxn modelId="{77F0C3C1-2013-43C1-A8EB-8DB126EDFC34}" type="presParOf" srcId="{60A540BB-70A5-48FA-AB1C-19A0E24F3F45}" destId="{89566009-F27F-419C-A769-683C092FCA4F}"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90A5E5-9EDC-437C-A697-81D58B2348AC}">
      <dsp:nvSpPr>
        <dsp:cNvPr id="0" name=""/>
        <dsp:cNvSpPr/>
      </dsp:nvSpPr>
      <dsp:spPr>
        <a:xfrm>
          <a:off x="0" y="0"/>
          <a:ext cx="2937926" cy="64926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Font typeface="+mj-lt"/>
            <a:buNone/>
          </a:pPr>
          <a:r>
            <a:rPr lang="it-IT" sz="1200" b="0" kern="1200" dirty="0" err="1"/>
            <a:t>Estimation</a:t>
          </a:r>
          <a:r>
            <a:rPr lang="it-IT" sz="1200" b="0" kern="1200" dirty="0"/>
            <a:t> of FCC-ee </a:t>
          </a:r>
          <a:r>
            <a:rPr lang="it-IT" sz="1200" kern="1200" dirty="0"/>
            <a:t>cost </a:t>
          </a:r>
          <a:r>
            <a:rPr lang="it-IT" sz="1200" kern="1200" dirty="0" err="1"/>
            <a:t>structure</a:t>
          </a:r>
          <a:r>
            <a:rPr lang="it-IT" sz="1200" kern="1200" dirty="0"/>
            <a:t> and time </a:t>
          </a:r>
          <a:r>
            <a:rPr lang="it-IT" sz="1200" kern="1200" dirty="0" err="1"/>
            <a:t>profile</a:t>
          </a:r>
          <a:endParaRPr lang="en-GB" sz="1200" kern="1200" dirty="0"/>
        </a:p>
      </dsp:txBody>
      <dsp:txXfrm>
        <a:off x="19016" y="19016"/>
        <a:ext cx="2237315" cy="611237"/>
      </dsp:txXfrm>
    </dsp:sp>
    <dsp:sp modelId="{89FBF114-CBE0-4BF3-BD35-D316B500D969}">
      <dsp:nvSpPr>
        <dsp:cNvPr id="0" name=""/>
        <dsp:cNvSpPr/>
      </dsp:nvSpPr>
      <dsp:spPr>
        <a:xfrm>
          <a:off x="259228" y="757480"/>
          <a:ext cx="2937926" cy="64926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Font typeface="+mj-lt"/>
            <a:buNone/>
          </a:pPr>
          <a:r>
            <a:rPr lang="it-IT" sz="1200" b="0" kern="1200" dirty="0" err="1"/>
            <a:t>Estimation</a:t>
          </a:r>
          <a:r>
            <a:rPr lang="it-IT" sz="1200" b="0" kern="1200" dirty="0"/>
            <a:t> of the share of </a:t>
          </a:r>
          <a:r>
            <a:rPr lang="it-IT" sz="1200" kern="1200" dirty="0"/>
            <a:t>high-tech</a:t>
          </a:r>
          <a:r>
            <a:rPr lang="it-IT" sz="1200" b="0" kern="1200" dirty="0"/>
            <a:t> procurement</a:t>
          </a:r>
          <a:endParaRPr lang="en-GB" sz="1200" kern="1200" dirty="0"/>
        </a:p>
      </dsp:txBody>
      <dsp:txXfrm>
        <a:off x="278244" y="776496"/>
        <a:ext cx="2218640" cy="611236"/>
      </dsp:txXfrm>
    </dsp:sp>
    <dsp:sp modelId="{01131FE3-9F76-4890-8C0B-20FF4DE750C8}">
      <dsp:nvSpPr>
        <dsp:cNvPr id="0" name=""/>
        <dsp:cNvSpPr/>
      </dsp:nvSpPr>
      <dsp:spPr>
        <a:xfrm>
          <a:off x="518457" y="1514961"/>
          <a:ext cx="2937926" cy="649269"/>
        </a:xfrm>
        <a:prstGeom prst="roundRect">
          <a:avLst>
            <a:gd name="adj" fmla="val 10000"/>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None/>
          </a:pPr>
          <a:r>
            <a:rPr lang="it-IT" sz="1200" b="0" kern="1200"/>
            <a:t>Application of the procurement economic multiplier</a:t>
          </a:r>
          <a:endParaRPr lang="it-IT" sz="1200" b="0" kern="1200" dirty="0"/>
        </a:p>
      </dsp:txBody>
      <dsp:txXfrm>
        <a:off x="537473" y="1533977"/>
        <a:ext cx="2218640" cy="611236"/>
      </dsp:txXfrm>
    </dsp:sp>
    <dsp:sp modelId="{F2131292-4AE3-43B6-B6E6-E9DF2A4A931D}">
      <dsp:nvSpPr>
        <dsp:cNvPr id="0" name=""/>
        <dsp:cNvSpPr/>
      </dsp:nvSpPr>
      <dsp:spPr>
        <a:xfrm>
          <a:off x="2515901" y="492362"/>
          <a:ext cx="422024" cy="422024"/>
        </a:xfrm>
        <a:prstGeom prst="downArrow">
          <a:avLst>
            <a:gd name="adj1" fmla="val 55000"/>
            <a:gd name="adj2" fmla="val 45000"/>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610856" y="492362"/>
        <a:ext cx="232114" cy="317573"/>
      </dsp:txXfrm>
    </dsp:sp>
    <dsp:sp modelId="{95540E3D-8438-4377-ABD2-107F957D84EE}">
      <dsp:nvSpPr>
        <dsp:cNvPr id="0" name=""/>
        <dsp:cNvSpPr/>
      </dsp:nvSpPr>
      <dsp:spPr>
        <a:xfrm>
          <a:off x="2775130" y="1245514"/>
          <a:ext cx="422024" cy="422024"/>
        </a:xfrm>
        <a:prstGeom prst="downArrow">
          <a:avLst>
            <a:gd name="adj1" fmla="val 55000"/>
            <a:gd name="adj2" fmla="val 45000"/>
          </a:avLst>
        </a:prstGeom>
        <a:solidFill>
          <a:schemeClr val="dk2">
            <a:alpha val="90000"/>
            <a:tint val="40000"/>
            <a:hueOff val="0"/>
            <a:satOff val="0"/>
            <a:lumOff val="0"/>
            <a:alphaOff val="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870085" y="1245514"/>
        <a:ext cx="232114" cy="31757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30.05.2022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2</a:t>
            </a:fld>
            <a:endParaRPr lang="de-AT"/>
          </a:p>
        </p:txBody>
      </p:sp>
    </p:spTree>
    <p:extLst>
      <p:ext uri="{BB962C8B-B14F-4D97-AF65-F5344CB8AC3E}">
        <p14:creationId xmlns:p14="http://schemas.microsoft.com/office/powerpoint/2010/main" val="8614345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2960969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870350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3</a:t>
            </a:fld>
            <a:endParaRPr lang="de-AT"/>
          </a:p>
        </p:txBody>
      </p:sp>
    </p:spTree>
    <p:extLst>
      <p:ext uri="{BB962C8B-B14F-4D97-AF65-F5344CB8AC3E}">
        <p14:creationId xmlns:p14="http://schemas.microsoft.com/office/powerpoint/2010/main" val="3938957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Schmied</a:t>
            </a:r>
            <a:r>
              <a:rPr lang="en-GB" dirty="0"/>
              <a:t> (1977): average 4.2 (from 1.7 to 31.6)</a:t>
            </a:r>
          </a:p>
          <a:p>
            <a:r>
              <a:rPr lang="en-GB" dirty="0"/>
              <a:t>Bianchi-</a:t>
            </a:r>
            <a:r>
              <a:rPr lang="en-GB" dirty="0" err="1"/>
              <a:t>Streit</a:t>
            </a:r>
            <a:r>
              <a:rPr lang="en-GB" dirty="0"/>
              <a:t> et al. (1984): average 3 (from 1.4 to 4.2)</a:t>
            </a:r>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398338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5</a:t>
            </a:fld>
            <a:endParaRPr lang="de-AT"/>
          </a:p>
        </p:txBody>
      </p:sp>
    </p:spTree>
    <p:extLst>
      <p:ext uri="{BB962C8B-B14F-4D97-AF65-F5344CB8AC3E}">
        <p14:creationId xmlns:p14="http://schemas.microsoft.com/office/powerpoint/2010/main" val="2306269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sample: 58% are high-tech suppliers; 42% are low-tech suppliers</a:t>
            </a:r>
          </a:p>
          <a:p>
            <a:r>
              <a:rPr lang="en-GB" sz="800" dirty="0"/>
              <a:t>High-tech supplier: the firm received at least one high-tech order based on CERN activity codes. </a:t>
            </a:r>
          </a:p>
          <a:p>
            <a:r>
              <a:rPr lang="en-GB" sz="800" dirty="0"/>
              <a:t>An high-tech order is an order that required cutting edge R&amp;D, significant customisation or technology development, often in collaboration with CERN staff</a:t>
            </a:r>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6</a:t>
            </a:fld>
            <a:endParaRPr lang="de-AT"/>
          </a:p>
        </p:txBody>
      </p:sp>
    </p:spTree>
    <p:extLst>
      <p:ext uri="{BB962C8B-B14F-4D97-AF65-F5344CB8AC3E}">
        <p14:creationId xmlns:p14="http://schemas.microsoft.com/office/powerpoint/2010/main" val="540292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7</a:t>
            </a:fld>
            <a:endParaRPr lang="de-AT"/>
          </a:p>
        </p:txBody>
      </p:sp>
    </p:spTree>
    <p:extLst>
      <p:ext uri="{BB962C8B-B14F-4D97-AF65-F5344CB8AC3E}">
        <p14:creationId xmlns:p14="http://schemas.microsoft.com/office/powerpoint/2010/main" val="3432924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8</a:t>
            </a:fld>
            <a:endParaRPr lang="de-AT"/>
          </a:p>
        </p:txBody>
      </p:sp>
    </p:spTree>
    <p:extLst>
      <p:ext uri="{BB962C8B-B14F-4D97-AF65-F5344CB8AC3E}">
        <p14:creationId xmlns:p14="http://schemas.microsoft.com/office/powerpoint/2010/main" val="21973255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475397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10</a:t>
            </a:fld>
            <a:endParaRPr lang="de-AT"/>
          </a:p>
        </p:txBody>
      </p:sp>
    </p:spTree>
    <p:extLst>
      <p:ext uri="{BB962C8B-B14F-4D97-AF65-F5344CB8AC3E}">
        <p14:creationId xmlns:p14="http://schemas.microsoft.com/office/powerpoint/2010/main" val="601243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ri-paths.eu/deliverabl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www.asi.it/wp-content/uploads/2022/01/Report_ASI-UNIMI.pdf"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0.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p:txBody>
          <a:bodyPr/>
          <a:lstStyle/>
          <a:p>
            <a:r>
              <a:rPr lang="en-GB" dirty="0"/>
              <a:t>The economic multiplier of the FCC-ee procurement: preliminary results </a:t>
            </a:r>
            <a:endParaRPr lang="en-US" dirty="0"/>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p:txBody>
          <a:bodyPr/>
          <a:lstStyle/>
          <a:p>
            <a:r>
              <a:rPr lang="en-US" sz="1600" dirty="0"/>
              <a:t>Francesco Giffoni (CSIL)</a:t>
            </a:r>
          </a:p>
          <a:p>
            <a:endParaRPr lang="en-US" sz="1600" dirty="0"/>
          </a:p>
          <a:p>
            <a:r>
              <a:rPr lang="en-US" sz="1600" dirty="0"/>
              <a:t>FCCIS WP4 </a:t>
            </a:r>
          </a:p>
          <a:p>
            <a:endParaRPr lang="en-US" dirty="0"/>
          </a:p>
          <a:p>
            <a:endParaRPr lang="de-AT"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3" name="Textfeld 2">
            <a:extLst>
              <a:ext uri="{FF2B5EF4-FFF2-40B4-BE49-F238E27FC236}">
                <a16:creationId xmlns:a16="http://schemas.microsoft.com/office/drawing/2014/main" id="{0C80D029-2104-4318-B440-2F5B3EC0DEE2}"/>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a:t>
            </a:r>
          </a:p>
        </p:txBody>
      </p:sp>
      <p:pic>
        <p:nvPicPr>
          <p:cNvPr id="9" name="Picture 23" descr="Background pattern&#10;&#10;Description automatically generated">
            <a:extLst>
              <a:ext uri="{FF2B5EF4-FFF2-40B4-BE49-F238E27FC236}">
                <a16:creationId xmlns:a16="http://schemas.microsoft.com/office/drawing/2014/main" id="{044D040D-7D0C-2082-843C-9A4A6DAF89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4669799"/>
            <a:ext cx="567626" cy="377826"/>
          </a:xfrm>
          <a:prstGeom prst="rect">
            <a:avLst/>
          </a:prstGeom>
        </p:spPr>
      </p:pic>
      <p:sp>
        <p:nvSpPr>
          <p:cNvPr id="10" name="TextBox 13">
            <a:extLst>
              <a:ext uri="{FF2B5EF4-FFF2-40B4-BE49-F238E27FC236}">
                <a16:creationId xmlns:a16="http://schemas.microsoft.com/office/drawing/2014/main" id="{F2282966-A359-E3D6-0627-B232BDB1B8E5}"/>
              </a:ext>
            </a:extLst>
          </p:cNvPr>
          <p:cNvSpPr txBox="1"/>
          <p:nvPr/>
        </p:nvSpPr>
        <p:spPr>
          <a:xfrm>
            <a:off x="655286" y="4627879"/>
            <a:ext cx="8263350" cy="461665"/>
          </a:xfrm>
          <a:prstGeom prst="rect">
            <a:avLst/>
          </a:prstGeom>
          <a:noFill/>
        </p:spPr>
        <p:txBody>
          <a:bodyPr wrap="square" rtlCol="0">
            <a:spAutoFit/>
          </a:bodyPr>
          <a:lstStyle/>
          <a:p>
            <a:pPr algn="just"/>
            <a:r>
              <a:rPr lang="en-GB" sz="800" dirty="0">
                <a:solidFill>
                  <a:schemeClr val="bg1"/>
                </a:solidFill>
              </a:rPr>
              <a:t>FCCIS – The Future Circular Collider Innovation Study. This INFRADEV Research and Innovation Action project receives funding from the European Union’s H2020 Framework Programme under grant agreement no. 951754. The information herein only reflects the views of its authors and the European Commission is not responsible for any use that may be made of the information.</a:t>
            </a:r>
            <a:endParaRPr lang="en-CH" sz="800" dirty="0">
              <a:solidFill>
                <a:schemeClr val="bg1"/>
              </a:solidFill>
            </a:endParaRPr>
          </a:p>
        </p:txBody>
      </p:sp>
      <p:pic>
        <p:nvPicPr>
          <p:cNvPr id="13" name="Immagine 12">
            <a:extLst>
              <a:ext uri="{FF2B5EF4-FFF2-40B4-BE49-F238E27FC236}">
                <a16:creationId xmlns:a16="http://schemas.microsoft.com/office/drawing/2014/main" id="{C3A82F3A-6279-CB91-A7E1-3C88624E04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4288" y="97423"/>
            <a:ext cx="936104" cy="514071"/>
          </a:xfrm>
          <a:prstGeom prst="rect">
            <a:avLst/>
          </a:prstGeom>
        </p:spPr>
      </p:pic>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10</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5" y="453561"/>
            <a:ext cx="9066907" cy="520666"/>
          </a:xfrm>
        </p:spPr>
        <p:txBody>
          <a:bodyPr/>
          <a:lstStyle/>
          <a:p>
            <a:r>
              <a:rPr lang="it-IT" sz="2800" dirty="0"/>
              <a:t>Estimation of the PEM by type of supplier</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40" name="Rettangolo con angoli arrotondati 13">
            <a:extLst>
              <a:ext uri="{FF2B5EF4-FFF2-40B4-BE49-F238E27FC236}">
                <a16:creationId xmlns:a16="http://schemas.microsoft.com/office/drawing/2014/main" id="{0AA93D2B-62B3-F051-F398-EBB99F60748B}"/>
              </a:ext>
            </a:extLst>
          </p:cNvPr>
          <p:cNvSpPr/>
          <p:nvPr/>
        </p:nvSpPr>
        <p:spPr>
          <a:xfrm>
            <a:off x="3609039" y="1835416"/>
            <a:ext cx="373594" cy="168180"/>
          </a:xfrm>
          <a:prstGeom prst="round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noFill/>
            </a:endParaRPr>
          </a:p>
        </p:txBody>
      </p:sp>
      <p:sp>
        <p:nvSpPr>
          <p:cNvPr id="44" name="Rettangolo con angoli arrotondati 14">
            <a:extLst>
              <a:ext uri="{FF2B5EF4-FFF2-40B4-BE49-F238E27FC236}">
                <a16:creationId xmlns:a16="http://schemas.microsoft.com/office/drawing/2014/main" id="{F8E9EB81-C922-C452-5A75-7DA56BBA5CD5}"/>
              </a:ext>
            </a:extLst>
          </p:cNvPr>
          <p:cNvSpPr/>
          <p:nvPr/>
        </p:nvSpPr>
        <p:spPr>
          <a:xfrm>
            <a:off x="3609038" y="2330347"/>
            <a:ext cx="373594" cy="168180"/>
          </a:xfrm>
          <a:prstGeom prst="roundRect">
            <a:avLst/>
          </a:prstGeom>
          <a:noFill/>
          <a:ln>
            <a:solidFill>
              <a:srgbClr val="FFC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noFill/>
            </a:endParaRPr>
          </a:p>
        </p:txBody>
      </p:sp>
      <p:grpSp>
        <p:nvGrpSpPr>
          <p:cNvPr id="45" name="Gruppo 16">
            <a:extLst>
              <a:ext uri="{FF2B5EF4-FFF2-40B4-BE49-F238E27FC236}">
                <a16:creationId xmlns:a16="http://schemas.microsoft.com/office/drawing/2014/main" id="{B562EE6B-92B8-073E-7198-01E52416F2E7}"/>
              </a:ext>
            </a:extLst>
          </p:cNvPr>
          <p:cNvGrpSpPr/>
          <p:nvPr/>
        </p:nvGrpSpPr>
        <p:grpSpPr>
          <a:xfrm>
            <a:off x="99132" y="1023095"/>
            <a:ext cx="2841705" cy="2217458"/>
            <a:chOff x="74111" y="1506111"/>
            <a:chExt cx="3800305" cy="2664835"/>
          </a:xfrm>
        </p:grpSpPr>
        <p:grpSp>
          <p:nvGrpSpPr>
            <p:cNvPr id="46" name="Gruppo 11">
              <a:extLst>
                <a:ext uri="{FF2B5EF4-FFF2-40B4-BE49-F238E27FC236}">
                  <a16:creationId xmlns:a16="http://schemas.microsoft.com/office/drawing/2014/main" id="{C29457C0-FC1E-FEBD-6DB1-877B160A4D02}"/>
                </a:ext>
              </a:extLst>
            </p:cNvPr>
            <p:cNvGrpSpPr/>
            <p:nvPr/>
          </p:nvGrpSpPr>
          <p:grpSpPr>
            <a:xfrm>
              <a:off x="74111" y="1506111"/>
              <a:ext cx="3800305" cy="2664835"/>
              <a:chOff x="74111" y="1506111"/>
              <a:chExt cx="3800305" cy="2664835"/>
            </a:xfrm>
          </p:grpSpPr>
          <p:pic>
            <p:nvPicPr>
              <p:cNvPr id="49" name="Immagine 9">
                <a:extLst>
                  <a:ext uri="{FF2B5EF4-FFF2-40B4-BE49-F238E27FC236}">
                    <a16:creationId xmlns:a16="http://schemas.microsoft.com/office/drawing/2014/main" id="{F25A873E-7D78-C8B2-03B4-5866057997E1}"/>
                  </a:ext>
                </a:extLst>
              </p:cNvPr>
              <p:cNvPicPr>
                <a:picLocks noChangeAspect="1"/>
              </p:cNvPicPr>
              <p:nvPr/>
            </p:nvPicPr>
            <p:blipFill rotWithShape="1">
              <a:blip r:embed="rId3"/>
              <a:srcRect t="14902" r="86198" b="12881"/>
              <a:stretch/>
            </p:blipFill>
            <p:spPr>
              <a:xfrm>
                <a:off x="74111" y="1506111"/>
                <a:ext cx="1208331" cy="2368653"/>
              </a:xfrm>
              <a:prstGeom prst="rect">
                <a:avLst/>
              </a:prstGeom>
            </p:spPr>
          </p:pic>
          <p:pic>
            <p:nvPicPr>
              <p:cNvPr id="51" name="Immagine 2">
                <a:extLst>
                  <a:ext uri="{FF2B5EF4-FFF2-40B4-BE49-F238E27FC236}">
                    <a16:creationId xmlns:a16="http://schemas.microsoft.com/office/drawing/2014/main" id="{68916EAE-97AD-60FF-B9B6-001AFCB914C8}"/>
                  </a:ext>
                </a:extLst>
              </p:cNvPr>
              <p:cNvPicPr>
                <a:picLocks noChangeAspect="1"/>
              </p:cNvPicPr>
              <p:nvPr/>
            </p:nvPicPr>
            <p:blipFill rotWithShape="1">
              <a:blip r:embed="rId3"/>
              <a:srcRect t="88216" r="39986" b="652"/>
              <a:stretch/>
            </p:blipFill>
            <p:spPr>
              <a:xfrm>
                <a:off x="74111" y="3906845"/>
                <a:ext cx="3800305" cy="264101"/>
              </a:xfrm>
              <a:prstGeom prst="rect">
                <a:avLst/>
              </a:prstGeom>
            </p:spPr>
          </p:pic>
          <p:pic>
            <p:nvPicPr>
              <p:cNvPr id="52" name="Immagine 10">
                <a:extLst>
                  <a:ext uri="{FF2B5EF4-FFF2-40B4-BE49-F238E27FC236}">
                    <a16:creationId xmlns:a16="http://schemas.microsoft.com/office/drawing/2014/main" id="{B3F991CB-85A5-30E5-7EF8-5DA2607DE165}"/>
                  </a:ext>
                </a:extLst>
              </p:cNvPr>
              <p:cNvPicPr>
                <a:picLocks noChangeAspect="1"/>
              </p:cNvPicPr>
              <p:nvPr/>
            </p:nvPicPr>
            <p:blipFill rotWithShape="1">
              <a:blip r:embed="rId3"/>
              <a:srcRect l="48905" t="14967" r="21487" b="12817"/>
              <a:stretch/>
            </p:blipFill>
            <p:spPr>
              <a:xfrm>
                <a:off x="1282441" y="1506111"/>
                <a:ext cx="2591975" cy="2368653"/>
              </a:xfrm>
              <a:prstGeom prst="rect">
                <a:avLst/>
              </a:prstGeom>
            </p:spPr>
          </p:pic>
        </p:grpSp>
        <p:sp>
          <p:nvSpPr>
            <p:cNvPr id="47" name="Rettangolo con angoli arrotondati 12">
              <a:extLst>
                <a:ext uri="{FF2B5EF4-FFF2-40B4-BE49-F238E27FC236}">
                  <a16:creationId xmlns:a16="http://schemas.microsoft.com/office/drawing/2014/main" id="{3B05FA9B-76C9-537E-8532-6415669A94AA}"/>
                </a:ext>
              </a:extLst>
            </p:cNvPr>
            <p:cNvSpPr/>
            <p:nvPr/>
          </p:nvSpPr>
          <p:spPr>
            <a:xfrm>
              <a:off x="1395168" y="2050668"/>
              <a:ext cx="499620" cy="202111"/>
            </a:xfrm>
            <a:prstGeom prst="round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noFill/>
              </a:endParaRPr>
            </a:p>
          </p:txBody>
        </p:sp>
        <p:sp>
          <p:nvSpPr>
            <p:cNvPr id="48" name="Rettangolo con angoli arrotondati 15">
              <a:extLst>
                <a:ext uri="{FF2B5EF4-FFF2-40B4-BE49-F238E27FC236}">
                  <a16:creationId xmlns:a16="http://schemas.microsoft.com/office/drawing/2014/main" id="{ADAA91A5-AB23-8DA4-D4E2-8E0A7FD33478}"/>
                </a:ext>
              </a:extLst>
            </p:cNvPr>
            <p:cNvSpPr/>
            <p:nvPr/>
          </p:nvSpPr>
          <p:spPr>
            <a:xfrm>
              <a:off x="2700671" y="2056512"/>
              <a:ext cx="499620" cy="196267"/>
            </a:xfrm>
            <a:prstGeom prst="roundRect">
              <a:avLst/>
            </a:prstGeom>
            <a:noFill/>
            <a:ln>
              <a:solidFill>
                <a:srgbClr val="FFC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noFill/>
              </a:endParaRPr>
            </a:p>
          </p:txBody>
        </p:sp>
      </p:grpSp>
      <p:sp>
        <p:nvSpPr>
          <p:cNvPr id="53" name="CasellaDiTesto 17">
            <a:extLst>
              <a:ext uri="{FF2B5EF4-FFF2-40B4-BE49-F238E27FC236}">
                <a16:creationId xmlns:a16="http://schemas.microsoft.com/office/drawing/2014/main" id="{9AB14D56-DD03-C162-E1EF-3EBEE65A7650}"/>
              </a:ext>
            </a:extLst>
          </p:cNvPr>
          <p:cNvSpPr txBox="1"/>
          <p:nvPr/>
        </p:nvSpPr>
        <p:spPr>
          <a:xfrm>
            <a:off x="4166583" y="1809399"/>
            <a:ext cx="4821371" cy="369332"/>
          </a:xfrm>
          <a:prstGeom prst="rect">
            <a:avLst/>
          </a:prstGeom>
          <a:noFill/>
        </p:spPr>
        <p:txBody>
          <a:bodyPr wrap="square" lIns="0" tIns="0" rIns="0" bIns="0" rtlCol="0">
            <a:spAutoFit/>
          </a:bodyPr>
          <a:lstStyle/>
          <a:p>
            <a:r>
              <a:rPr lang="en-GB" sz="1200" dirty="0"/>
              <a:t>I</a:t>
            </a:r>
            <a:r>
              <a:rPr lang="en-GB" sz="1200" b="0" dirty="0"/>
              <a:t>mpact of CERN procurement on high-tech suppliers’ EBIT</a:t>
            </a:r>
          </a:p>
          <a:p>
            <a:r>
              <a:rPr lang="en-GB" sz="1200" i="1" dirty="0"/>
              <a:t>It is statistically significant (i.e. different from zero at 5% level)</a:t>
            </a:r>
            <a:r>
              <a:rPr lang="en-GB" sz="1200" b="0" i="1" dirty="0"/>
              <a:t> </a:t>
            </a:r>
            <a:endParaRPr lang="en-GB" sz="1400" i="1" dirty="0"/>
          </a:p>
        </p:txBody>
      </p:sp>
      <p:sp>
        <p:nvSpPr>
          <p:cNvPr id="54" name="CasellaDiTesto 18">
            <a:extLst>
              <a:ext uri="{FF2B5EF4-FFF2-40B4-BE49-F238E27FC236}">
                <a16:creationId xmlns:a16="http://schemas.microsoft.com/office/drawing/2014/main" id="{1D3611BD-FD11-639E-3F9F-43E850AC8606}"/>
              </a:ext>
            </a:extLst>
          </p:cNvPr>
          <p:cNvSpPr txBox="1"/>
          <p:nvPr/>
        </p:nvSpPr>
        <p:spPr>
          <a:xfrm>
            <a:off x="4129042" y="2313861"/>
            <a:ext cx="4392488" cy="369332"/>
          </a:xfrm>
          <a:prstGeom prst="rect">
            <a:avLst/>
          </a:prstGeom>
          <a:noFill/>
        </p:spPr>
        <p:txBody>
          <a:bodyPr wrap="square" lIns="0" tIns="0" rIns="0" bIns="0" rtlCol="0">
            <a:spAutoFit/>
          </a:bodyPr>
          <a:lstStyle/>
          <a:p>
            <a:r>
              <a:rPr lang="en-GB" sz="1200" b="0" dirty="0"/>
              <a:t>Impact of CERN procurement on </a:t>
            </a:r>
            <a:r>
              <a:rPr lang="en-GB" sz="1200" dirty="0"/>
              <a:t>low</a:t>
            </a:r>
            <a:r>
              <a:rPr lang="en-GB" sz="1200" b="0" dirty="0"/>
              <a:t>-tech suppliers’ EBIT</a:t>
            </a:r>
          </a:p>
          <a:p>
            <a:r>
              <a:rPr lang="en-GB" sz="1200" i="1" dirty="0"/>
              <a:t>It is not statistically </a:t>
            </a:r>
            <a:r>
              <a:rPr lang="en-GB" sz="1200" b="0" i="1" dirty="0"/>
              <a:t>significant: </a:t>
            </a:r>
            <a:r>
              <a:rPr lang="en-GB" sz="1200" b="1" i="1" dirty="0"/>
              <a:t>there is no CERN impact</a:t>
            </a:r>
            <a:endParaRPr lang="en-GB" sz="1400" b="1" i="1" dirty="0"/>
          </a:p>
        </p:txBody>
      </p:sp>
      <p:sp>
        <p:nvSpPr>
          <p:cNvPr id="22" name="CasellaDiTesto 58">
            <a:extLst>
              <a:ext uri="{FF2B5EF4-FFF2-40B4-BE49-F238E27FC236}">
                <a16:creationId xmlns:a16="http://schemas.microsoft.com/office/drawing/2014/main" id="{AAF19A79-8656-68A1-03D7-DCDF6247A82B}"/>
              </a:ext>
            </a:extLst>
          </p:cNvPr>
          <p:cNvSpPr txBox="1"/>
          <p:nvPr/>
        </p:nvSpPr>
        <p:spPr>
          <a:xfrm>
            <a:off x="3635896" y="1077244"/>
            <a:ext cx="4896544" cy="553998"/>
          </a:xfrm>
          <a:prstGeom prst="rect">
            <a:avLst/>
          </a:prstGeom>
          <a:noFill/>
        </p:spPr>
        <p:txBody>
          <a:bodyPr wrap="square" rtlCol="0">
            <a:spAutoFit/>
          </a:bodyPr>
          <a:lstStyle/>
          <a:p>
            <a:r>
              <a:rPr lang="en-GB" sz="1500" dirty="0"/>
              <a:t>The impact is higher for companies receiving high-tech orders</a:t>
            </a:r>
          </a:p>
        </p:txBody>
      </p:sp>
      <p:sp>
        <p:nvSpPr>
          <p:cNvPr id="23" name="CasellaDiTesto 17">
            <a:extLst>
              <a:ext uri="{FF2B5EF4-FFF2-40B4-BE49-F238E27FC236}">
                <a16:creationId xmlns:a16="http://schemas.microsoft.com/office/drawing/2014/main" id="{414B0C78-A215-6FDA-6895-443F7027784C}"/>
              </a:ext>
            </a:extLst>
          </p:cNvPr>
          <p:cNvSpPr txBox="1"/>
          <p:nvPr/>
        </p:nvSpPr>
        <p:spPr>
          <a:xfrm>
            <a:off x="99132" y="3154758"/>
            <a:ext cx="2635658" cy="184666"/>
          </a:xfrm>
          <a:prstGeom prst="rect">
            <a:avLst/>
          </a:prstGeom>
          <a:noFill/>
        </p:spPr>
        <p:txBody>
          <a:bodyPr wrap="none" rtlCol="0">
            <a:spAutoFit/>
          </a:bodyPr>
          <a:lstStyle/>
          <a:p>
            <a:r>
              <a:rPr lang="en-GB" sz="600" dirty="0"/>
              <a:t>Source: </a:t>
            </a:r>
            <a:r>
              <a:rPr lang="it-IT" sz="600" dirty="0"/>
              <a:t>Castelnovo, P., Florio, M., Forte, S., Rossi, L., Sirtori, E. (2018) </a:t>
            </a:r>
          </a:p>
        </p:txBody>
      </p:sp>
      <p:sp>
        <p:nvSpPr>
          <p:cNvPr id="4" name="Rectangle 3">
            <a:extLst>
              <a:ext uri="{FF2B5EF4-FFF2-40B4-BE49-F238E27FC236}">
                <a16:creationId xmlns:a16="http://schemas.microsoft.com/office/drawing/2014/main" id="{83BF1285-4F73-F53A-F2E8-1B919E50330D}"/>
              </a:ext>
            </a:extLst>
          </p:cNvPr>
          <p:cNvSpPr/>
          <p:nvPr/>
        </p:nvSpPr>
        <p:spPr>
          <a:xfrm>
            <a:off x="3635896" y="3942078"/>
            <a:ext cx="3240360" cy="535088"/>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778117D-FBFE-80C5-F636-A9A3FCC9E193}"/>
                  </a:ext>
                </a:extLst>
              </p:cNvPr>
              <p:cNvSpPr txBox="1"/>
              <p:nvPr/>
            </p:nvSpPr>
            <p:spPr>
              <a:xfrm>
                <a:off x="3635896" y="3942077"/>
                <a:ext cx="3359747" cy="474489"/>
              </a:xfrm>
              <a:prstGeom prst="rect">
                <a:avLst/>
              </a:prstGeom>
              <a:noFill/>
            </p:spPr>
            <p:txBody>
              <a:bodyPr wrap="square" lIns="0" tIns="0" rIns="0" bIns="0"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𝑃𝐸𝑀</m:t>
                      </m:r>
                      <m:r>
                        <a:rPr lang="it-IT" sz="1500" b="0" i="1" smtClean="0">
                          <a:solidFill>
                            <a:schemeClr val="tx1"/>
                          </a:solidFill>
                          <a:latin typeface="Cambria Math" panose="02040503050406030204" pitchFamily="18" charset="0"/>
                        </a:rPr>
                        <m:t>=  </m:t>
                      </m:r>
                      <m:f>
                        <m:fPr>
                          <m:ctrlPr>
                            <a:rPr lang="en-GB" sz="1500" i="1" smtClean="0">
                              <a:solidFill>
                                <a:schemeClr val="tx1"/>
                              </a:solidFill>
                              <a:latin typeface="Cambria Math" panose="02040503050406030204" pitchFamily="18" charset="0"/>
                            </a:rPr>
                          </m:ctrlPr>
                        </m:fPr>
                        <m:num>
                          <m:r>
                            <a:rPr lang="it-IT" sz="1500" b="0" i="1" smtClean="0">
                              <a:solidFill>
                                <a:schemeClr val="tx1"/>
                              </a:solidFill>
                              <a:latin typeface="Cambria Math" panose="02040503050406030204" pitchFamily="18" charset="0"/>
                            </a:rPr>
                            <m:t>8,631 </m:t>
                          </m:r>
                          <m:r>
                            <a:rPr lang="it-IT" sz="1500" b="0" i="1" smtClean="0">
                              <a:solidFill>
                                <a:schemeClr val="tx1"/>
                              </a:solidFill>
                              <a:latin typeface="Cambria Math" panose="02040503050406030204" pitchFamily="18" charset="0"/>
                            </a:rPr>
                            <m:t>𝑡h</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𝐸𝑈𝑅</m:t>
                          </m:r>
                          <m:r>
                            <a:rPr lang="it-IT" sz="1500" b="0" i="1" smtClean="0">
                              <a:solidFill>
                                <a:schemeClr val="tx1"/>
                              </a:solidFill>
                              <a:latin typeface="Cambria Math" panose="02040503050406030204" pitchFamily="18" charset="0"/>
                            </a:rPr>
                            <m:t>∗222</m:t>
                          </m:r>
                        </m:num>
                        <m:den>
                          <m:r>
                            <a:rPr lang="it-IT" sz="1500" b="0" i="1" smtClean="0">
                              <a:solidFill>
                                <a:schemeClr val="tx1"/>
                              </a:solidFill>
                              <a:latin typeface="Cambria Math" panose="02040503050406030204" pitchFamily="18" charset="0"/>
                            </a:rPr>
                            <m:t>616 </m:t>
                          </m:r>
                          <m:r>
                            <a:rPr lang="it-IT" sz="1500" b="0" i="1" smtClean="0">
                              <a:solidFill>
                                <a:schemeClr val="tx1"/>
                              </a:solidFill>
                              <a:latin typeface="Cambria Math" panose="02040503050406030204" pitchFamily="18" charset="0"/>
                            </a:rPr>
                            <m:t>𝑀</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𝐸𝑈𝑅</m:t>
                          </m:r>
                        </m:den>
                      </m:f>
                      <m:r>
                        <a:rPr lang="it-IT" sz="1500" b="0" i="1" smtClean="0">
                          <a:solidFill>
                            <a:schemeClr val="tx1"/>
                          </a:solidFill>
                          <a:latin typeface="Cambria Math" panose="02040503050406030204" pitchFamily="18" charset="0"/>
                        </a:rPr>
                        <m:t>=</m:t>
                      </m:r>
                      <m:r>
                        <a:rPr lang="it-IT" sz="1500" b="1" i="1" smtClean="0">
                          <a:solidFill>
                            <a:schemeClr val="tx1"/>
                          </a:solidFill>
                          <a:latin typeface="Cambria Math" panose="02040503050406030204" pitchFamily="18" charset="0"/>
                        </a:rPr>
                        <m:t>𝟑</m:t>
                      </m:r>
                      <m:r>
                        <a:rPr lang="it-IT" sz="1500" b="1" i="1" smtClean="0">
                          <a:solidFill>
                            <a:schemeClr val="tx1"/>
                          </a:solidFill>
                          <a:latin typeface="Cambria Math" panose="02040503050406030204" pitchFamily="18" charset="0"/>
                        </a:rPr>
                        <m:t>.</m:t>
                      </m:r>
                      <m:r>
                        <a:rPr lang="it-IT" sz="1500" b="1" i="1" smtClean="0">
                          <a:solidFill>
                            <a:schemeClr val="tx1"/>
                          </a:solidFill>
                          <a:latin typeface="Cambria Math" panose="02040503050406030204" pitchFamily="18" charset="0"/>
                        </a:rPr>
                        <m:t>𝟏𝟏</m:t>
                      </m:r>
                    </m:oMath>
                  </m:oMathPara>
                </a14:m>
                <a:endParaRPr lang="it-IT" sz="1500" b="1" dirty="0">
                  <a:solidFill>
                    <a:schemeClr val="tx1"/>
                  </a:solidFill>
                  <a:latin typeface="Poppins" panose="00000500000000000000" pitchFamily="2" charset="0"/>
                </a:endParaRPr>
              </a:p>
            </p:txBody>
          </p:sp>
        </mc:Choice>
        <mc:Fallback xmlns="">
          <p:sp>
            <p:nvSpPr>
              <p:cNvPr id="24" name="TextBox 23">
                <a:extLst>
                  <a:ext uri="{FF2B5EF4-FFF2-40B4-BE49-F238E27FC236}">
                    <a16:creationId xmlns:a16="http://schemas.microsoft.com/office/drawing/2014/main" id="{C778117D-FBFE-80C5-F636-A9A3FCC9E193}"/>
                  </a:ext>
                </a:extLst>
              </p:cNvPr>
              <p:cNvSpPr txBox="1">
                <a:spLocks noRot="1" noChangeAspect="1" noMove="1" noResize="1" noEditPoints="1" noAdjustHandles="1" noChangeArrowheads="1" noChangeShapeType="1" noTextEdit="1"/>
              </p:cNvSpPr>
              <p:nvPr/>
            </p:nvSpPr>
            <p:spPr>
              <a:xfrm>
                <a:off x="3635896" y="3942077"/>
                <a:ext cx="3359747" cy="474489"/>
              </a:xfrm>
              <a:prstGeom prst="rect">
                <a:avLst/>
              </a:prstGeom>
              <a:blipFill>
                <a:blip r:embed="rId4"/>
                <a:stretch>
                  <a:fillRect/>
                </a:stretch>
              </a:blipFill>
            </p:spPr>
            <p:txBody>
              <a:bodyPr/>
              <a:lstStyle/>
              <a:p>
                <a:r>
                  <a:rPr lang="en-GB">
                    <a:noFill/>
                  </a:rPr>
                  <a:t> </a:t>
                </a:r>
              </a:p>
            </p:txBody>
          </p:sp>
        </mc:Fallback>
      </mc:AlternateContent>
      <p:sp>
        <p:nvSpPr>
          <p:cNvPr id="25" name="Textplatzhalter 4">
            <a:extLst>
              <a:ext uri="{FF2B5EF4-FFF2-40B4-BE49-F238E27FC236}">
                <a16:creationId xmlns:a16="http://schemas.microsoft.com/office/drawing/2014/main" id="{3975DE8B-E5E0-B31B-C9CE-C98179EF1FB5}"/>
              </a:ext>
            </a:extLst>
          </p:cNvPr>
          <p:cNvSpPr txBox="1">
            <a:spLocks/>
          </p:cNvSpPr>
          <p:nvPr/>
        </p:nvSpPr>
        <p:spPr>
          <a:xfrm>
            <a:off x="2313069" y="3466123"/>
            <a:ext cx="2474955" cy="463011"/>
          </a:xfrm>
          <a:prstGeom prst="rect">
            <a:avLst/>
          </a:prstGeom>
        </p:spPr>
        <p:txBody>
          <a:bodyPr vert="horz" lIns="91440" tIns="45720" rIns="91440" bIns="45720" rtlCol="0">
            <a:noAutofit/>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algn="ctr">
              <a:lnSpc>
                <a:spcPct val="120000"/>
              </a:lnSpc>
            </a:pPr>
            <a:r>
              <a:rPr lang="en-GB" sz="1000" dirty="0"/>
              <a:t>Incremental profit generated by CERN for high-tech suppliers (per supplier)</a:t>
            </a:r>
          </a:p>
        </p:txBody>
      </p:sp>
      <p:grpSp>
        <p:nvGrpSpPr>
          <p:cNvPr id="15" name="Group 14">
            <a:extLst>
              <a:ext uri="{FF2B5EF4-FFF2-40B4-BE49-F238E27FC236}">
                <a16:creationId xmlns:a16="http://schemas.microsoft.com/office/drawing/2014/main" id="{53380648-6AD2-023E-E895-040107C9C10B}"/>
              </a:ext>
            </a:extLst>
          </p:cNvPr>
          <p:cNvGrpSpPr/>
          <p:nvPr/>
        </p:nvGrpSpPr>
        <p:grpSpPr>
          <a:xfrm>
            <a:off x="4644008" y="3710491"/>
            <a:ext cx="144016" cy="231586"/>
            <a:chOff x="4716016" y="3605985"/>
            <a:chExt cx="144016" cy="231586"/>
          </a:xfrm>
        </p:grpSpPr>
        <p:cxnSp>
          <p:nvCxnSpPr>
            <p:cNvPr id="7" name="Straight Connector 6">
              <a:extLst>
                <a:ext uri="{FF2B5EF4-FFF2-40B4-BE49-F238E27FC236}">
                  <a16:creationId xmlns:a16="http://schemas.microsoft.com/office/drawing/2014/main" id="{AAB64FDE-D658-A51F-0377-E3F48EA627C0}"/>
                </a:ext>
              </a:extLst>
            </p:cNvPr>
            <p:cNvCxnSpPr>
              <a:cxnSpLocks/>
            </p:cNvCxnSpPr>
            <p:nvPr/>
          </p:nvCxnSpPr>
          <p:spPr>
            <a:xfrm>
              <a:off x="4716016" y="3605985"/>
              <a:ext cx="132878" cy="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2A26DDF9-E2A5-F026-2A6C-2025D7FA896A}"/>
                </a:ext>
              </a:extLst>
            </p:cNvPr>
            <p:cNvCxnSpPr>
              <a:cxnSpLocks/>
            </p:cNvCxnSpPr>
            <p:nvPr/>
          </p:nvCxnSpPr>
          <p:spPr>
            <a:xfrm>
              <a:off x="4860032" y="3605985"/>
              <a:ext cx="0" cy="231586"/>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grpSp>
      <p:sp>
        <p:nvSpPr>
          <p:cNvPr id="34" name="Textplatzhalter 4">
            <a:extLst>
              <a:ext uri="{FF2B5EF4-FFF2-40B4-BE49-F238E27FC236}">
                <a16:creationId xmlns:a16="http://schemas.microsoft.com/office/drawing/2014/main" id="{5171A919-DFC8-218B-339C-18E907EBA286}"/>
              </a:ext>
            </a:extLst>
          </p:cNvPr>
          <p:cNvSpPr txBox="1">
            <a:spLocks/>
          </p:cNvSpPr>
          <p:nvPr/>
        </p:nvSpPr>
        <p:spPr>
          <a:xfrm>
            <a:off x="5940155" y="3466123"/>
            <a:ext cx="3165297" cy="463011"/>
          </a:xfrm>
          <a:prstGeom prst="rect">
            <a:avLst/>
          </a:prstGeom>
        </p:spPr>
        <p:txBody>
          <a:bodyPr vert="horz" lIns="91440" tIns="45720" rIns="91440" bIns="45720" rtlCol="0">
            <a:noAutofit/>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algn="ctr">
              <a:lnSpc>
                <a:spcPct val="120000"/>
              </a:lnSpc>
            </a:pPr>
            <a:r>
              <a:rPr lang="en-GB" sz="1000" dirty="0"/>
              <a:t>Total N of high-tech suppliers for which financial data from balance sheets were available</a:t>
            </a:r>
          </a:p>
        </p:txBody>
      </p:sp>
      <p:grpSp>
        <p:nvGrpSpPr>
          <p:cNvPr id="21" name="Group 20">
            <a:extLst>
              <a:ext uri="{FF2B5EF4-FFF2-40B4-BE49-F238E27FC236}">
                <a16:creationId xmlns:a16="http://schemas.microsoft.com/office/drawing/2014/main" id="{FB3DB184-5F26-E8E2-B5F8-A5809F22090F}"/>
              </a:ext>
            </a:extLst>
          </p:cNvPr>
          <p:cNvGrpSpPr/>
          <p:nvPr/>
        </p:nvGrpSpPr>
        <p:grpSpPr>
          <a:xfrm>
            <a:off x="6017248" y="3708316"/>
            <a:ext cx="138928" cy="231586"/>
            <a:chOff x="6017248" y="3708316"/>
            <a:chExt cx="138928" cy="231586"/>
          </a:xfrm>
        </p:grpSpPr>
        <p:cxnSp>
          <p:nvCxnSpPr>
            <p:cNvPr id="36" name="Straight Connector 35">
              <a:extLst>
                <a:ext uri="{FF2B5EF4-FFF2-40B4-BE49-F238E27FC236}">
                  <a16:creationId xmlns:a16="http://schemas.microsoft.com/office/drawing/2014/main" id="{468825B8-0AC1-B85B-F23E-6FC6CFC20BAD}"/>
                </a:ext>
              </a:extLst>
            </p:cNvPr>
            <p:cNvCxnSpPr>
              <a:cxnSpLocks/>
            </p:cNvCxnSpPr>
            <p:nvPr/>
          </p:nvCxnSpPr>
          <p:spPr>
            <a:xfrm flipH="1">
              <a:off x="6017248" y="3710491"/>
              <a:ext cx="138928" cy="2639"/>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37" name="Straight Arrow Connector 36">
              <a:extLst>
                <a:ext uri="{FF2B5EF4-FFF2-40B4-BE49-F238E27FC236}">
                  <a16:creationId xmlns:a16="http://schemas.microsoft.com/office/drawing/2014/main" id="{09D1A99E-D562-FD0D-71A6-F2ED6D1E5F7D}"/>
                </a:ext>
              </a:extLst>
            </p:cNvPr>
            <p:cNvCxnSpPr>
              <a:cxnSpLocks/>
            </p:cNvCxnSpPr>
            <p:nvPr/>
          </p:nvCxnSpPr>
          <p:spPr>
            <a:xfrm>
              <a:off x="6017909" y="3708316"/>
              <a:ext cx="0" cy="231586"/>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grpSp>
      <p:grpSp>
        <p:nvGrpSpPr>
          <p:cNvPr id="50" name="Group 49">
            <a:extLst>
              <a:ext uri="{FF2B5EF4-FFF2-40B4-BE49-F238E27FC236}">
                <a16:creationId xmlns:a16="http://schemas.microsoft.com/office/drawing/2014/main" id="{A5D5A7CE-8B19-747A-48BF-2F45DDAE1D7B}"/>
              </a:ext>
            </a:extLst>
          </p:cNvPr>
          <p:cNvGrpSpPr/>
          <p:nvPr/>
        </p:nvGrpSpPr>
        <p:grpSpPr>
          <a:xfrm rot="10800000">
            <a:off x="5076056" y="4462735"/>
            <a:ext cx="144016" cy="231586"/>
            <a:chOff x="4716016" y="3605985"/>
            <a:chExt cx="144016" cy="231586"/>
          </a:xfrm>
        </p:grpSpPr>
        <p:cxnSp>
          <p:nvCxnSpPr>
            <p:cNvPr id="58" name="Straight Connector 57">
              <a:extLst>
                <a:ext uri="{FF2B5EF4-FFF2-40B4-BE49-F238E27FC236}">
                  <a16:creationId xmlns:a16="http://schemas.microsoft.com/office/drawing/2014/main" id="{1752065C-6296-DE64-A9B5-CB15340F4F7B}"/>
                </a:ext>
              </a:extLst>
            </p:cNvPr>
            <p:cNvCxnSpPr>
              <a:cxnSpLocks/>
            </p:cNvCxnSpPr>
            <p:nvPr/>
          </p:nvCxnSpPr>
          <p:spPr>
            <a:xfrm>
              <a:off x="4716016" y="3605985"/>
              <a:ext cx="132878" cy="0"/>
            </a:xfrm>
            <a:prstGeom prst="line">
              <a:avLst/>
            </a:prstGeom>
            <a:ln>
              <a:solidFill>
                <a:schemeClr val="tx1"/>
              </a:solidFill>
            </a:ln>
          </p:spPr>
          <p:style>
            <a:lnRef idx="2">
              <a:schemeClr val="dk1"/>
            </a:lnRef>
            <a:fillRef idx="0">
              <a:schemeClr val="dk1"/>
            </a:fillRef>
            <a:effectRef idx="1">
              <a:schemeClr val="dk1"/>
            </a:effectRef>
            <a:fontRef idx="minor">
              <a:schemeClr val="tx1"/>
            </a:fontRef>
          </p:style>
        </p:cxnSp>
        <p:cxnSp>
          <p:nvCxnSpPr>
            <p:cNvPr id="59" name="Straight Arrow Connector 58">
              <a:extLst>
                <a:ext uri="{FF2B5EF4-FFF2-40B4-BE49-F238E27FC236}">
                  <a16:creationId xmlns:a16="http://schemas.microsoft.com/office/drawing/2014/main" id="{7F726CB4-FA74-D480-4AB5-EE8F075EF413}"/>
                </a:ext>
              </a:extLst>
            </p:cNvPr>
            <p:cNvCxnSpPr>
              <a:cxnSpLocks/>
            </p:cNvCxnSpPr>
            <p:nvPr/>
          </p:nvCxnSpPr>
          <p:spPr>
            <a:xfrm>
              <a:off x="4860032" y="3605985"/>
              <a:ext cx="0" cy="231586"/>
            </a:xfrm>
            <a:prstGeom prst="straightConnector1">
              <a:avLst/>
            </a:prstGeom>
            <a:ln>
              <a:solidFill>
                <a:schemeClr val="tx1"/>
              </a:solidFill>
              <a:tailEnd type="triangle"/>
            </a:ln>
          </p:spPr>
          <p:style>
            <a:lnRef idx="2">
              <a:schemeClr val="dk1"/>
            </a:lnRef>
            <a:fillRef idx="0">
              <a:schemeClr val="dk1"/>
            </a:fillRef>
            <a:effectRef idx="1">
              <a:schemeClr val="dk1"/>
            </a:effectRef>
            <a:fontRef idx="minor">
              <a:schemeClr val="tx1"/>
            </a:fontRef>
          </p:style>
        </p:cxnSp>
      </p:grpSp>
      <p:sp>
        <p:nvSpPr>
          <p:cNvPr id="60" name="Textplatzhalter 4">
            <a:extLst>
              <a:ext uri="{FF2B5EF4-FFF2-40B4-BE49-F238E27FC236}">
                <a16:creationId xmlns:a16="http://schemas.microsoft.com/office/drawing/2014/main" id="{345597ED-C8C6-0ADF-9C08-ADAEB7DE307C}"/>
              </a:ext>
            </a:extLst>
          </p:cNvPr>
          <p:cNvSpPr txBox="1">
            <a:spLocks/>
          </p:cNvSpPr>
          <p:nvPr/>
        </p:nvSpPr>
        <p:spPr>
          <a:xfrm>
            <a:off x="4994619" y="4477166"/>
            <a:ext cx="3165297" cy="463011"/>
          </a:xfrm>
          <a:prstGeom prst="rect">
            <a:avLst/>
          </a:prstGeom>
        </p:spPr>
        <p:txBody>
          <a:bodyPr vert="horz" lIns="91440" tIns="45720" rIns="91440" bIns="45720" rtlCol="0">
            <a:noAutofit/>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algn="ctr">
              <a:lnSpc>
                <a:spcPct val="120000"/>
              </a:lnSpc>
            </a:pPr>
            <a:r>
              <a:rPr lang="en-GB" sz="1000" dirty="0"/>
              <a:t>Value of CERN procurement high-tech contracts</a:t>
            </a:r>
          </a:p>
          <a:p>
            <a:pPr algn="ctr">
              <a:lnSpc>
                <a:spcPct val="120000"/>
              </a:lnSpc>
            </a:pPr>
            <a:r>
              <a:rPr lang="en-GB" sz="1000" dirty="0"/>
              <a:t>processed by the 222 high-tech suppliers </a:t>
            </a:r>
          </a:p>
        </p:txBody>
      </p:sp>
    </p:spTree>
    <p:extLst>
      <p:ext uri="{BB962C8B-B14F-4D97-AF65-F5344CB8AC3E}">
        <p14:creationId xmlns:p14="http://schemas.microsoft.com/office/powerpoint/2010/main" val="4209359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con angoli arrotondati 9">
            <a:extLst>
              <a:ext uri="{FF2B5EF4-FFF2-40B4-BE49-F238E27FC236}">
                <a16:creationId xmlns:a16="http://schemas.microsoft.com/office/drawing/2014/main" id="{7767D8D6-3952-20EB-0FDA-D46DAFBF417C}"/>
              </a:ext>
            </a:extLst>
          </p:cNvPr>
          <p:cNvSpPr/>
          <p:nvPr/>
        </p:nvSpPr>
        <p:spPr>
          <a:xfrm>
            <a:off x="418980" y="1076422"/>
            <a:ext cx="4297036" cy="36305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11</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23" name="Titel 1">
            <a:extLst>
              <a:ext uri="{FF2B5EF4-FFF2-40B4-BE49-F238E27FC236}">
                <a16:creationId xmlns:a16="http://schemas.microsoft.com/office/drawing/2014/main" id="{21887012-A9DC-A76D-9BA5-98CD69132533}"/>
              </a:ext>
            </a:extLst>
          </p:cNvPr>
          <p:cNvSpPr txBox="1">
            <a:spLocks/>
          </p:cNvSpPr>
          <p:nvPr/>
        </p:nvSpPr>
        <p:spPr>
          <a:xfrm>
            <a:off x="38546" y="436506"/>
            <a:ext cx="9066907" cy="907119"/>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it-IT" sz="2800" dirty="0"/>
              <a:t>From the PEM to the FCC-ee industrial suppliers impact</a:t>
            </a:r>
            <a:endParaRPr lang="en-GB" sz="2800" dirty="0"/>
          </a:p>
        </p:txBody>
      </p:sp>
      <p:graphicFrame>
        <p:nvGraphicFramePr>
          <p:cNvPr id="5" name="Diagramma 4">
            <a:extLst>
              <a:ext uri="{FF2B5EF4-FFF2-40B4-BE49-F238E27FC236}">
                <a16:creationId xmlns:a16="http://schemas.microsoft.com/office/drawing/2014/main" id="{36DB931D-3627-48E2-90AC-214AEB22361A}"/>
              </a:ext>
            </a:extLst>
          </p:cNvPr>
          <p:cNvGraphicFramePr/>
          <p:nvPr>
            <p:extLst>
              <p:ext uri="{D42A27DB-BD31-4B8C-83A1-F6EECF244321}">
                <p14:modId xmlns:p14="http://schemas.microsoft.com/office/powerpoint/2010/main" val="2578524397"/>
              </p:ext>
            </p:extLst>
          </p:nvPr>
        </p:nvGraphicFramePr>
        <p:xfrm>
          <a:off x="839306" y="2150716"/>
          <a:ext cx="3456384" cy="21642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CasellaDiTesto 11">
            <a:extLst>
              <a:ext uri="{FF2B5EF4-FFF2-40B4-BE49-F238E27FC236}">
                <a16:creationId xmlns:a16="http://schemas.microsoft.com/office/drawing/2014/main" id="{648684A4-0544-3685-5533-D9A978E5B0C3}"/>
              </a:ext>
            </a:extLst>
          </p:cNvPr>
          <p:cNvSpPr txBox="1"/>
          <p:nvPr/>
        </p:nvSpPr>
        <p:spPr>
          <a:xfrm>
            <a:off x="545121" y="1193625"/>
            <a:ext cx="3877294" cy="646331"/>
          </a:xfrm>
          <a:prstGeom prst="rect">
            <a:avLst/>
          </a:prstGeom>
          <a:noFill/>
        </p:spPr>
        <p:txBody>
          <a:bodyPr wrap="square" rtlCol="0">
            <a:spAutoFit/>
          </a:bodyPr>
          <a:lstStyle/>
          <a:p>
            <a:pPr algn="ctr"/>
            <a:r>
              <a:rPr lang="it-IT" sz="1800" dirty="0" err="1">
                <a:solidFill>
                  <a:schemeClr val="tx2"/>
                </a:solidFill>
              </a:rPr>
              <a:t>Socio-economic</a:t>
            </a:r>
            <a:r>
              <a:rPr lang="it-IT" sz="1800" dirty="0">
                <a:solidFill>
                  <a:schemeClr val="tx2"/>
                </a:solidFill>
              </a:rPr>
              <a:t> benefit of FCC-ee for high-tech suppliers</a:t>
            </a:r>
            <a:endParaRPr lang="en-GB" sz="1800" dirty="0">
              <a:solidFill>
                <a:schemeClr val="tx2"/>
              </a:solidFill>
            </a:endParaRPr>
          </a:p>
        </p:txBody>
      </p:sp>
      <p:grpSp>
        <p:nvGrpSpPr>
          <p:cNvPr id="25" name="Gruppo 24">
            <a:extLst>
              <a:ext uri="{FF2B5EF4-FFF2-40B4-BE49-F238E27FC236}">
                <a16:creationId xmlns:a16="http://schemas.microsoft.com/office/drawing/2014/main" id="{65DE44DF-C94F-E523-2290-253BAB2E0C73}"/>
              </a:ext>
            </a:extLst>
          </p:cNvPr>
          <p:cNvGrpSpPr/>
          <p:nvPr/>
        </p:nvGrpSpPr>
        <p:grpSpPr>
          <a:xfrm>
            <a:off x="5499502" y="2828939"/>
            <a:ext cx="3092627" cy="1281773"/>
            <a:chOff x="0" y="0"/>
            <a:chExt cx="2937926" cy="649269"/>
          </a:xfrm>
        </p:grpSpPr>
        <p:sp>
          <p:nvSpPr>
            <p:cNvPr id="35" name="Rettangolo con angoli arrotondati 34">
              <a:extLst>
                <a:ext uri="{FF2B5EF4-FFF2-40B4-BE49-F238E27FC236}">
                  <a16:creationId xmlns:a16="http://schemas.microsoft.com/office/drawing/2014/main" id="{C7D57184-C850-4E12-1214-ED083F4E9338}"/>
                </a:ext>
              </a:extLst>
            </p:cNvPr>
            <p:cNvSpPr/>
            <p:nvPr/>
          </p:nvSpPr>
          <p:spPr>
            <a:xfrm>
              <a:off x="0" y="0"/>
              <a:ext cx="2937926" cy="649269"/>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36" name="CasellaDiTesto 35">
              <a:extLst>
                <a:ext uri="{FF2B5EF4-FFF2-40B4-BE49-F238E27FC236}">
                  <a16:creationId xmlns:a16="http://schemas.microsoft.com/office/drawing/2014/main" id="{DE6152B5-0B1B-4252-EF99-4A767D38FFA7}"/>
                </a:ext>
              </a:extLst>
            </p:cNvPr>
            <p:cNvSpPr txBox="1"/>
            <p:nvPr/>
          </p:nvSpPr>
          <p:spPr>
            <a:xfrm>
              <a:off x="19016" y="19016"/>
              <a:ext cx="2814152" cy="61123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45720" rIns="45720" bIns="45720" numCol="1" spcCol="1270" anchor="ctr" anchorCtr="0">
              <a:noAutofit/>
            </a:bodyPr>
            <a:lstStyle/>
            <a:p>
              <a:pPr marL="0" lvl="0" indent="0" algn="l" defTabSz="533400">
                <a:lnSpc>
                  <a:spcPct val="90000"/>
                </a:lnSpc>
                <a:spcBef>
                  <a:spcPct val="0"/>
                </a:spcBef>
                <a:spcAft>
                  <a:spcPct val="35000"/>
                </a:spcAft>
                <a:buFont typeface="+mj-lt"/>
                <a:buNone/>
              </a:pPr>
              <a:r>
                <a:rPr lang="it-IT" sz="1400" b="0" kern="1200" dirty="0" err="1"/>
                <a:t>Estimation</a:t>
              </a:r>
              <a:r>
                <a:rPr lang="it-IT" sz="1400" b="0" kern="1200" dirty="0"/>
                <a:t> of FCC-ee </a:t>
              </a:r>
              <a:r>
                <a:rPr lang="it-IT" sz="1400" b="0" dirty="0"/>
                <a:t>pr</a:t>
              </a:r>
              <a:r>
                <a:rPr lang="it-IT" sz="1400" dirty="0"/>
                <a:t>ocurement </a:t>
              </a:r>
              <a:r>
                <a:rPr lang="it-IT" sz="1400" dirty="0" err="1"/>
                <a:t>socio-economic</a:t>
              </a:r>
              <a:r>
                <a:rPr lang="it-IT" sz="1400" dirty="0"/>
                <a:t> local / </a:t>
              </a:r>
              <a:r>
                <a:rPr lang="it-IT" sz="1400" dirty="0" err="1"/>
                <a:t>regional</a:t>
              </a:r>
              <a:r>
                <a:rPr lang="it-IT" sz="1400" dirty="0"/>
                <a:t> </a:t>
              </a:r>
              <a:r>
                <a:rPr lang="it-IT" sz="1400" dirty="0" err="1"/>
                <a:t>effects</a:t>
              </a:r>
              <a:r>
                <a:rPr lang="it-IT" sz="1400" dirty="0"/>
                <a:t> (</a:t>
              </a:r>
              <a:r>
                <a:rPr lang="it-IT" sz="1400" dirty="0" err="1"/>
                <a:t>beyond</a:t>
              </a:r>
              <a:r>
                <a:rPr lang="it-IT" sz="1400" dirty="0"/>
                <a:t> suppliers)</a:t>
              </a:r>
              <a:endParaRPr lang="en-GB" sz="1400" kern="1200" dirty="0"/>
            </a:p>
          </p:txBody>
        </p:sp>
      </p:grpSp>
      <p:grpSp>
        <p:nvGrpSpPr>
          <p:cNvPr id="37" name="Gruppo 36">
            <a:extLst>
              <a:ext uri="{FF2B5EF4-FFF2-40B4-BE49-F238E27FC236}">
                <a16:creationId xmlns:a16="http://schemas.microsoft.com/office/drawing/2014/main" id="{22486389-6084-AC89-A465-8643D89402EF}"/>
              </a:ext>
            </a:extLst>
          </p:cNvPr>
          <p:cNvGrpSpPr/>
          <p:nvPr/>
        </p:nvGrpSpPr>
        <p:grpSpPr>
          <a:xfrm rot="5400000">
            <a:off x="5093028" y="3510435"/>
            <a:ext cx="441040" cy="849942"/>
            <a:chOff x="2515901" y="492362"/>
            <a:chExt cx="422024" cy="422024"/>
          </a:xfrm>
        </p:grpSpPr>
        <p:sp>
          <p:nvSpPr>
            <p:cNvPr id="38" name="Freccia in giù 37">
              <a:extLst>
                <a:ext uri="{FF2B5EF4-FFF2-40B4-BE49-F238E27FC236}">
                  <a16:creationId xmlns:a16="http://schemas.microsoft.com/office/drawing/2014/main" id="{D97268AE-3E5F-D8C9-6C58-92C8FF7BD3D2}"/>
                </a:ext>
              </a:extLst>
            </p:cNvPr>
            <p:cNvSpPr/>
            <p:nvPr/>
          </p:nvSpPr>
          <p:spPr>
            <a:xfrm>
              <a:off x="2515901" y="492362"/>
              <a:ext cx="422024" cy="422024"/>
            </a:xfrm>
            <a:prstGeom prst="downArrow">
              <a:avLst>
                <a:gd name="adj1" fmla="val 55000"/>
                <a:gd name="adj2" fmla="val 45000"/>
              </a:avLst>
            </a:pr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sp>
        <p:sp>
          <p:nvSpPr>
            <p:cNvPr id="39" name="Freccia in giù 4">
              <a:extLst>
                <a:ext uri="{FF2B5EF4-FFF2-40B4-BE49-F238E27FC236}">
                  <a16:creationId xmlns:a16="http://schemas.microsoft.com/office/drawing/2014/main" id="{045DE3C7-27FC-CEBD-3A95-E2FFD218CCFF}"/>
                </a:ext>
              </a:extLst>
            </p:cNvPr>
            <p:cNvSpPr txBox="1"/>
            <p:nvPr/>
          </p:nvSpPr>
          <p:spPr>
            <a:xfrm>
              <a:off x="2610856" y="492362"/>
              <a:ext cx="232114" cy="31757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endParaRPr lang="en-GB" sz="2000" kern="1200"/>
            </a:p>
          </p:txBody>
        </p:sp>
      </p:grpSp>
    </p:spTree>
    <p:extLst>
      <p:ext uri="{BB962C8B-B14F-4D97-AF65-F5344CB8AC3E}">
        <p14:creationId xmlns:p14="http://schemas.microsoft.com/office/powerpoint/2010/main" val="11599300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12</a:t>
            </a:fld>
            <a:endParaRPr lang="de-AT"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15" name="CasellaDiTesto 7">
            <a:extLst>
              <a:ext uri="{FF2B5EF4-FFF2-40B4-BE49-F238E27FC236}">
                <a16:creationId xmlns:a16="http://schemas.microsoft.com/office/drawing/2014/main" id="{DEFD96CA-55E3-FE53-0EC9-CE315A47841F}"/>
              </a:ext>
            </a:extLst>
          </p:cNvPr>
          <p:cNvSpPr txBox="1"/>
          <p:nvPr/>
        </p:nvSpPr>
        <p:spPr>
          <a:xfrm>
            <a:off x="6541319" y="1199880"/>
            <a:ext cx="1709498" cy="338510"/>
          </a:xfrm>
          <a:prstGeom prst="rect">
            <a:avLst/>
          </a:prstGeom>
          <a:noFill/>
        </p:spPr>
        <p:txBody>
          <a:bodyPr wrap="square" lIns="91399" tIns="45698" rIns="91399" bIns="45698" rtlCol="0">
            <a:spAutoFit/>
          </a:bodyPr>
          <a:lstStyle/>
          <a:p>
            <a:pPr algn="ctr"/>
            <a:r>
              <a:rPr lang="it-IT" sz="800" dirty="0">
                <a:solidFill>
                  <a:schemeClr val="accent6"/>
                </a:solidFill>
                <a:cs typeface="Arial" panose="020B0604020202020204" pitchFamily="34" charset="0"/>
              </a:rPr>
              <a:t>CSIL  - Centre for Industrial Studies  (2018)</a:t>
            </a:r>
          </a:p>
        </p:txBody>
      </p:sp>
      <p:sp>
        <p:nvSpPr>
          <p:cNvPr id="16" name="Rettangolo 8">
            <a:extLst>
              <a:ext uri="{FF2B5EF4-FFF2-40B4-BE49-F238E27FC236}">
                <a16:creationId xmlns:a16="http://schemas.microsoft.com/office/drawing/2014/main" id="{C13CDF3A-3D3E-21AD-FE1B-B96C29C4AB8D}"/>
              </a:ext>
            </a:extLst>
          </p:cNvPr>
          <p:cNvSpPr/>
          <p:nvPr/>
        </p:nvSpPr>
        <p:spPr>
          <a:xfrm>
            <a:off x="540775" y="1316244"/>
            <a:ext cx="2178189" cy="830952"/>
          </a:xfrm>
          <a:prstGeom prst="rect">
            <a:avLst/>
          </a:prstGeom>
        </p:spPr>
        <p:txBody>
          <a:bodyPr wrap="square" lIns="91399" tIns="45698" rIns="91399" bIns="45698">
            <a:spAutoFit/>
          </a:bodyPr>
          <a:lstStyle/>
          <a:p>
            <a:r>
              <a:rPr lang="it-IT" sz="800" dirty="0">
                <a:solidFill>
                  <a:schemeClr val="accent6"/>
                </a:solidFill>
                <a:cs typeface="Arial" panose="020B0604020202020204" pitchFamily="34" charset="0"/>
              </a:rPr>
              <a:t>Castelnovo P., Florio M., Forte S., Rossi L. Sirtori, E. (2018). </a:t>
            </a:r>
            <a:r>
              <a:rPr lang="en-GB" sz="800" b="1" dirty="0">
                <a:solidFill>
                  <a:schemeClr val="accent6"/>
                </a:solidFill>
                <a:cs typeface="Arial" panose="020B0604020202020204" pitchFamily="34" charset="0"/>
              </a:rPr>
              <a:t>The economic impact of technological procurement for large-scale research infrastructures: Evidence from the Large Hadron Collider at CERN</a:t>
            </a:r>
            <a:r>
              <a:rPr lang="en-GB" sz="800" dirty="0">
                <a:solidFill>
                  <a:schemeClr val="accent6"/>
                </a:solidFill>
                <a:cs typeface="Arial" panose="020B0604020202020204" pitchFamily="34" charset="0"/>
              </a:rPr>
              <a:t>. Research Policy, 47(9), 1853-1867.</a:t>
            </a:r>
            <a:r>
              <a:rPr lang="it-IT" sz="800" dirty="0">
                <a:solidFill>
                  <a:schemeClr val="accent6"/>
                </a:solidFill>
                <a:cs typeface="Arial" panose="020B0604020202020204" pitchFamily="34" charset="0"/>
              </a:rPr>
              <a:t> </a:t>
            </a:r>
          </a:p>
        </p:txBody>
      </p:sp>
      <p:pic>
        <p:nvPicPr>
          <p:cNvPr id="20" name="Picture 2">
            <a:extLst>
              <a:ext uri="{FF2B5EF4-FFF2-40B4-BE49-F238E27FC236}">
                <a16:creationId xmlns:a16="http://schemas.microsoft.com/office/drawing/2014/main" id="{4D2B489B-BF22-1DE8-86E0-F1F38737AFF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46942"/>
          <a:stretch/>
        </p:blipFill>
        <p:spPr bwMode="auto">
          <a:xfrm>
            <a:off x="614229" y="2142841"/>
            <a:ext cx="1918187" cy="1481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3">
            <a:extLst>
              <a:ext uri="{FF2B5EF4-FFF2-40B4-BE49-F238E27FC236}">
                <a16:creationId xmlns:a16="http://schemas.microsoft.com/office/drawing/2014/main" id="{E565CD41-BF6A-CEBE-6070-54E49107B27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 b="47808"/>
          <a:stretch/>
        </p:blipFill>
        <p:spPr bwMode="auto">
          <a:xfrm>
            <a:off x="3530088" y="2142841"/>
            <a:ext cx="1950315" cy="14810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Immagine 2">
            <a:extLst>
              <a:ext uri="{FF2B5EF4-FFF2-40B4-BE49-F238E27FC236}">
                <a16:creationId xmlns:a16="http://schemas.microsoft.com/office/drawing/2014/main" id="{4F09C0DB-C8E5-85C3-0472-1E09F7347A49}"/>
              </a:ext>
            </a:extLst>
          </p:cNvPr>
          <p:cNvPicPr>
            <a:picLocks noChangeAspect="1"/>
          </p:cNvPicPr>
          <p:nvPr/>
        </p:nvPicPr>
        <p:blipFill rotWithShape="1">
          <a:blip r:embed="rId5"/>
          <a:srcRect b="10063"/>
          <a:stretch/>
        </p:blipFill>
        <p:spPr>
          <a:xfrm>
            <a:off x="6620149" y="1538390"/>
            <a:ext cx="1654961" cy="2106298"/>
          </a:xfrm>
          <a:prstGeom prst="rect">
            <a:avLst/>
          </a:prstGeom>
        </p:spPr>
      </p:pic>
      <p:sp>
        <p:nvSpPr>
          <p:cNvPr id="23" name="Rettangolo 17">
            <a:extLst>
              <a:ext uri="{FF2B5EF4-FFF2-40B4-BE49-F238E27FC236}">
                <a16:creationId xmlns:a16="http://schemas.microsoft.com/office/drawing/2014/main" id="{44CF3CC7-E145-0032-2D49-11390A6B9159}"/>
              </a:ext>
            </a:extLst>
          </p:cNvPr>
          <p:cNvSpPr/>
          <p:nvPr/>
        </p:nvSpPr>
        <p:spPr>
          <a:xfrm>
            <a:off x="3470156" y="1317840"/>
            <a:ext cx="2070177" cy="707842"/>
          </a:xfrm>
          <a:prstGeom prst="rect">
            <a:avLst/>
          </a:prstGeom>
        </p:spPr>
        <p:txBody>
          <a:bodyPr wrap="square" lIns="91399" tIns="45698" rIns="91399" bIns="45698">
            <a:spAutoFit/>
          </a:bodyPr>
          <a:lstStyle/>
          <a:p>
            <a:r>
              <a:rPr lang="en-GB" sz="800" dirty="0">
                <a:solidFill>
                  <a:schemeClr val="accent6"/>
                </a:solidFill>
                <a:cs typeface="Arial" panose="020B0604020202020204" pitchFamily="34" charset="0"/>
              </a:rPr>
              <a:t>Florio, M., Giffoni, F., Giunta, A., Sirtori, E. (2018). </a:t>
            </a:r>
            <a:r>
              <a:rPr lang="en-GB" sz="800" b="1" dirty="0">
                <a:solidFill>
                  <a:schemeClr val="accent6"/>
                </a:solidFill>
                <a:cs typeface="Arial" panose="020B0604020202020204" pitchFamily="34" charset="0"/>
              </a:rPr>
              <a:t>“Big Science, Learning, and Innovation: Evidence From CERN Procurement.” </a:t>
            </a:r>
            <a:r>
              <a:rPr lang="en-GB" sz="800" dirty="0">
                <a:solidFill>
                  <a:schemeClr val="accent6"/>
                </a:solidFill>
                <a:cs typeface="Arial" panose="020B0604020202020204" pitchFamily="34" charset="0"/>
              </a:rPr>
              <a:t>Industrial and Corporate Change 27 (5): 915–936.</a:t>
            </a:r>
            <a:endParaRPr lang="it-IT" sz="800" dirty="0">
              <a:solidFill>
                <a:schemeClr val="accent6"/>
              </a:solidFill>
              <a:cs typeface="Arial" panose="020B0604020202020204" pitchFamily="34" charset="0"/>
            </a:endParaRPr>
          </a:p>
        </p:txBody>
      </p:sp>
      <p:sp>
        <p:nvSpPr>
          <p:cNvPr id="27" name="CasellaDiTesto 21">
            <a:extLst>
              <a:ext uri="{FF2B5EF4-FFF2-40B4-BE49-F238E27FC236}">
                <a16:creationId xmlns:a16="http://schemas.microsoft.com/office/drawing/2014/main" id="{649EB959-64BF-CEBD-4904-16818AF80EA0}"/>
              </a:ext>
            </a:extLst>
          </p:cNvPr>
          <p:cNvSpPr txBox="1"/>
          <p:nvPr/>
        </p:nvSpPr>
        <p:spPr>
          <a:xfrm>
            <a:off x="3649899" y="3744539"/>
            <a:ext cx="1710689" cy="830997"/>
          </a:xfrm>
          <a:prstGeom prst="rect">
            <a:avLst/>
          </a:prstGeom>
          <a:noFill/>
        </p:spPr>
        <p:txBody>
          <a:bodyPr wrap="square">
            <a:spAutoFit/>
          </a:bodyPr>
          <a:lstStyle>
            <a:defPPr>
              <a:defRPr lang="de-DE"/>
            </a:defPPr>
            <a:lvl1pPr algn="ctr">
              <a:defRPr sz="1200">
                <a:latin typeface="Arial" panose="020B0604020202020204" pitchFamily="34" charset="0"/>
                <a:cs typeface="Arial" panose="020B0604020202020204" pitchFamily="34" charset="0"/>
              </a:defRPr>
            </a:lvl1pPr>
          </a:lstStyle>
          <a:p>
            <a:r>
              <a:rPr lang="en-GB" dirty="0"/>
              <a:t>Analysis of survey data to investigate the impact mechanisms of procurement</a:t>
            </a:r>
          </a:p>
        </p:txBody>
      </p:sp>
      <p:sp>
        <p:nvSpPr>
          <p:cNvPr id="32" name="TextBox 31">
            <a:extLst>
              <a:ext uri="{FF2B5EF4-FFF2-40B4-BE49-F238E27FC236}">
                <a16:creationId xmlns:a16="http://schemas.microsoft.com/office/drawing/2014/main" id="{5847176C-62C5-063B-BA9C-93ACEEB43B8A}"/>
              </a:ext>
            </a:extLst>
          </p:cNvPr>
          <p:cNvSpPr txBox="1"/>
          <p:nvPr/>
        </p:nvSpPr>
        <p:spPr>
          <a:xfrm>
            <a:off x="549228" y="3770125"/>
            <a:ext cx="2048187" cy="646331"/>
          </a:xfrm>
          <a:prstGeom prst="rect">
            <a:avLst/>
          </a:prstGeom>
          <a:noFill/>
        </p:spPr>
        <p:txBody>
          <a:bodyPr wrap="square">
            <a:spAutoFit/>
          </a:bodyPr>
          <a:lstStyle/>
          <a:p>
            <a:pPr algn="ctr"/>
            <a:r>
              <a:rPr lang="en-GB" sz="1200" dirty="0">
                <a:latin typeface="Arial" panose="020B0604020202020204" pitchFamily="34" charset="0"/>
                <a:cs typeface="Arial" panose="020B0604020202020204" pitchFamily="34" charset="0"/>
              </a:rPr>
              <a:t>Estimation of the</a:t>
            </a:r>
            <a:r>
              <a:rPr lang="it-IT" sz="1200" dirty="0">
                <a:solidFill>
                  <a:schemeClr val="tx1"/>
                </a:solidFill>
                <a:latin typeface="Arial" panose="020B0604020202020204" pitchFamily="34" charset="0"/>
                <a:cs typeface="Arial" panose="020B0604020202020204" pitchFamily="34" charset="0"/>
              </a:rPr>
              <a:t> impacts on industrial suppliers from balance sheet data</a:t>
            </a:r>
            <a:endParaRPr lang="en-GB" sz="1200" dirty="0">
              <a:solidFill>
                <a:schemeClr val="tx1"/>
              </a:solidFill>
              <a:latin typeface="Arial" panose="020B0604020202020204" pitchFamily="34" charset="0"/>
              <a:cs typeface="Arial" panose="020B0604020202020204" pitchFamily="34" charset="0"/>
            </a:endParaRPr>
          </a:p>
        </p:txBody>
      </p:sp>
      <p:sp>
        <p:nvSpPr>
          <p:cNvPr id="19" name="CasellaDiTesto 21">
            <a:extLst>
              <a:ext uri="{FF2B5EF4-FFF2-40B4-BE49-F238E27FC236}">
                <a16:creationId xmlns:a16="http://schemas.microsoft.com/office/drawing/2014/main" id="{786C5101-8C1F-05E4-8F2B-8F57D6F5DC3E}"/>
              </a:ext>
            </a:extLst>
          </p:cNvPr>
          <p:cNvSpPr txBox="1"/>
          <p:nvPr/>
        </p:nvSpPr>
        <p:spPr>
          <a:xfrm>
            <a:off x="6680407" y="3770125"/>
            <a:ext cx="1534444" cy="830997"/>
          </a:xfrm>
          <a:prstGeom prst="rect">
            <a:avLst/>
          </a:prstGeom>
          <a:noFill/>
        </p:spPr>
        <p:txBody>
          <a:bodyPr wrap="square">
            <a:spAutoFit/>
          </a:bodyPr>
          <a:lstStyle>
            <a:defPPr>
              <a:defRPr lang="de-DE"/>
            </a:defPPr>
            <a:lvl1pPr algn="ctr">
              <a:defRPr sz="1200">
                <a:latin typeface="Arial" panose="020B0604020202020204" pitchFamily="34" charset="0"/>
                <a:cs typeface="Arial" panose="020B0604020202020204" pitchFamily="34" charset="0"/>
              </a:defRPr>
            </a:lvl1pPr>
          </a:lstStyle>
          <a:p>
            <a:r>
              <a:rPr lang="en-GB" dirty="0"/>
              <a:t>Qualitative case studies on a sample of supplier companies</a:t>
            </a:r>
          </a:p>
        </p:txBody>
      </p:sp>
      <p:sp>
        <p:nvSpPr>
          <p:cNvPr id="6" name="Titolo 5">
            <a:extLst>
              <a:ext uri="{FF2B5EF4-FFF2-40B4-BE49-F238E27FC236}">
                <a16:creationId xmlns:a16="http://schemas.microsoft.com/office/drawing/2014/main" id="{260D4B09-F247-2282-F0F3-FECE95369EAE}"/>
              </a:ext>
            </a:extLst>
          </p:cNvPr>
          <p:cNvSpPr>
            <a:spLocks noGrp="1"/>
          </p:cNvSpPr>
          <p:nvPr>
            <p:ph type="title"/>
          </p:nvPr>
        </p:nvSpPr>
        <p:spPr/>
        <p:txBody>
          <a:bodyPr/>
          <a:lstStyle/>
          <a:p>
            <a:r>
              <a:rPr lang="en-GB" dirty="0"/>
              <a:t>Main References</a:t>
            </a:r>
          </a:p>
        </p:txBody>
      </p:sp>
    </p:spTree>
    <p:extLst>
      <p:ext uri="{BB962C8B-B14F-4D97-AF65-F5344CB8AC3E}">
        <p14:creationId xmlns:p14="http://schemas.microsoft.com/office/powerpoint/2010/main" val="2231772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13</a:t>
            </a:fld>
            <a:endParaRPr lang="en-US" dirty="0"/>
          </a:p>
        </p:txBody>
      </p:sp>
      <p:sp>
        <p:nvSpPr>
          <p:cNvPr id="11" name="Textfeld 3">
            <a:extLst>
              <a:ext uri="{FF2B5EF4-FFF2-40B4-BE49-F238E27FC236}">
                <a16:creationId xmlns:a16="http://schemas.microsoft.com/office/drawing/2014/main" id="{23ECC864-A0D1-154E-857F-80E48E9C6D8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2" name="Textfeld 4">
            <a:extLst>
              <a:ext uri="{FF2B5EF4-FFF2-40B4-BE49-F238E27FC236}">
                <a16:creationId xmlns:a16="http://schemas.microsoft.com/office/drawing/2014/main" id="{29CD7A0D-21F6-234B-B1E2-394E44BB10B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3" name="Segnaposto numero diapositiva 2">
            <a:extLst>
              <a:ext uri="{FF2B5EF4-FFF2-40B4-BE49-F238E27FC236}">
                <a16:creationId xmlns:a16="http://schemas.microsoft.com/office/drawing/2014/main" id="{2942EA22-D3C3-F5D7-1C8F-A7A0A35FAF81}"/>
              </a:ext>
            </a:extLst>
          </p:cNvPr>
          <p:cNvSpPr>
            <a:spLocks noGrp="1"/>
          </p:cNvSpPr>
          <p:nvPr>
            <p:ph type="sldNum" sz="quarter" idx="12"/>
          </p:nvPr>
        </p:nvSpPr>
        <p:spPr/>
        <p:txBody>
          <a:bodyPr/>
          <a:lstStyle/>
          <a:p>
            <a:fld id="{88A1DFE4-5FC5-43BD-BB7E-75EAD82B965F}" type="slidenum">
              <a:rPr lang="en-US" noProof="0" smtClean="0"/>
              <a:pPr/>
              <a:t>13</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2</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107504" y="478073"/>
            <a:ext cx="8738442" cy="520666"/>
          </a:xfrm>
        </p:spPr>
        <p:txBody>
          <a:bodyPr/>
          <a:lstStyle/>
          <a:p>
            <a:r>
              <a:rPr lang="en-GB" sz="2800" dirty="0"/>
              <a:t>From HEP to industry: logic of the procurement impact pathway</a:t>
            </a:r>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pic>
        <p:nvPicPr>
          <p:cNvPr id="38" name="Immagine 2">
            <a:extLst>
              <a:ext uri="{FF2B5EF4-FFF2-40B4-BE49-F238E27FC236}">
                <a16:creationId xmlns:a16="http://schemas.microsoft.com/office/drawing/2014/main" id="{2A9AA17E-DE47-795C-81DD-E2CF8CDCDB52}"/>
              </a:ext>
            </a:extLst>
          </p:cNvPr>
          <p:cNvPicPr>
            <a:picLocks noChangeAspect="1"/>
          </p:cNvPicPr>
          <p:nvPr/>
        </p:nvPicPr>
        <p:blipFill rotWithShape="1">
          <a:blip r:embed="rId3"/>
          <a:srcRect l="5092" t="34492" r="67204" b="44831"/>
          <a:stretch/>
        </p:blipFill>
        <p:spPr>
          <a:xfrm>
            <a:off x="842849" y="1535252"/>
            <a:ext cx="7476589" cy="1566293"/>
          </a:xfrm>
          <a:prstGeom prst="rect">
            <a:avLst/>
          </a:prstGeom>
        </p:spPr>
      </p:pic>
      <p:sp>
        <p:nvSpPr>
          <p:cNvPr id="39" name="CasellaDiTesto 9">
            <a:extLst>
              <a:ext uri="{FF2B5EF4-FFF2-40B4-BE49-F238E27FC236}">
                <a16:creationId xmlns:a16="http://schemas.microsoft.com/office/drawing/2014/main" id="{7B45EF0F-97F6-6049-268C-E016C5BA43B0}"/>
              </a:ext>
            </a:extLst>
          </p:cNvPr>
          <p:cNvSpPr txBox="1"/>
          <p:nvPr/>
        </p:nvSpPr>
        <p:spPr>
          <a:xfrm>
            <a:off x="7045081" y="3359611"/>
            <a:ext cx="1654469" cy="861774"/>
          </a:xfrm>
          <a:prstGeom prst="rect">
            <a:avLst/>
          </a:prstGeom>
          <a:solidFill>
            <a:srgbClr val="746BAA"/>
          </a:solidFill>
        </p:spPr>
        <p:txBody>
          <a:bodyPr wrap="square" rtlCol="0">
            <a:spAutoFit/>
          </a:bodyPr>
          <a:lstStyle/>
          <a:p>
            <a:pPr marL="180975" indent="-180975">
              <a:buFont typeface="Arial" panose="020B0604020202020204" pitchFamily="34" charset="0"/>
              <a:buChar char="•"/>
            </a:pPr>
            <a:r>
              <a:rPr lang="en-GB" sz="1000" dirty="0">
                <a:solidFill>
                  <a:schemeClr val="bg1"/>
                </a:solidFill>
              </a:rPr>
              <a:t>Increased turnover</a:t>
            </a:r>
          </a:p>
          <a:p>
            <a:pPr marL="180975" indent="-180975">
              <a:buFont typeface="Arial" panose="020B0604020202020204" pitchFamily="34" charset="0"/>
              <a:buChar char="•"/>
            </a:pPr>
            <a:r>
              <a:rPr lang="en-GB" sz="1000" dirty="0">
                <a:solidFill>
                  <a:schemeClr val="bg1"/>
                </a:solidFill>
              </a:rPr>
              <a:t>Increased profit</a:t>
            </a:r>
          </a:p>
          <a:p>
            <a:pPr marL="180975" indent="-180975">
              <a:buFont typeface="Arial" panose="020B0604020202020204" pitchFamily="34" charset="0"/>
              <a:buChar char="•"/>
            </a:pPr>
            <a:r>
              <a:rPr lang="en-GB" sz="1000" dirty="0">
                <a:solidFill>
                  <a:schemeClr val="bg1"/>
                </a:solidFill>
              </a:rPr>
              <a:t>Increased employment</a:t>
            </a:r>
          </a:p>
          <a:p>
            <a:pPr marL="180975" indent="-180975">
              <a:buFont typeface="Arial" panose="020B0604020202020204" pitchFamily="34" charset="0"/>
              <a:buChar char="•"/>
            </a:pPr>
            <a:r>
              <a:rPr lang="en-GB" sz="1000" dirty="0">
                <a:solidFill>
                  <a:schemeClr val="bg1"/>
                </a:solidFill>
              </a:rPr>
              <a:t>New business units </a:t>
            </a:r>
          </a:p>
          <a:p>
            <a:endParaRPr lang="en-GB" sz="1000" dirty="0">
              <a:solidFill>
                <a:schemeClr val="bg1"/>
              </a:solidFill>
            </a:endParaRPr>
          </a:p>
        </p:txBody>
      </p:sp>
      <p:sp>
        <p:nvSpPr>
          <p:cNvPr id="40" name="CasellaDiTesto 12">
            <a:extLst>
              <a:ext uri="{FF2B5EF4-FFF2-40B4-BE49-F238E27FC236}">
                <a16:creationId xmlns:a16="http://schemas.microsoft.com/office/drawing/2014/main" id="{0496CCA6-D4CB-2B7C-CA5B-916C9A1FC6EF}"/>
              </a:ext>
            </a:extLst>
          </p:cNvPr>
          <p:cNvSpPr txBox="1"/>
          <p:nvPr/>
        </p:nvSpPr>
        <p:spPr>
          <a:xfrm>
            <a:off x="4404347" y="3359611"/>
            <a:ext cx="2609403" cy="861774"/>
          </a:xfrm>
          <a:prstGeom prst="rect">
            <a:avLst/>
          </a:prstGeom>
          <a:solidFill>
            <a:srgbClr val="BA8B91"/>
          </a:solidFill>
        </p:spPr>
        <p:txBody>
          <a:bodyPr wrap="square" rtlCol="0">
            <a:spAutoFit/>
          </a:bodyPr>
          <a:lstStyle/>
          <a:p>
            <a:pPr marL="285750" indent="-285750">
              <a:buFont typeface="Arial" panose="020B0604020202020204" pitchFamily="34" charset="0"/>
              <a:buChar char="•"/>
            </a:pPr>
            <a:r>
              <a:rPr lang="en-GB" sz="1000" dirty="0">
                <a:solidFill>
                  <a:schemeClr val="bg1"/>
                </a:solidFill>
              </a:rPr>
              <a:t>Acquisition of know-how</a:t>
            </a:r>
          </a:p>
          <a:p>
            <a:pPr marL="285750" indent="-285750">
              <a:buFont typeface="Arial" panose="020B0604020202020204" pitchFamily="34" charset="0"/>
              <a:buChar char="•"/>
            </a:pPr>
            <a:r>
              <a:rPr lang="en-GB" sz="1000" dirty="0">
                <a:solidFill>
                  <a:schemeClr val="bg1"/>
                </a:solidFill>
              </a:rPr>
              <a:t>Product and process innovation</a:t>
            </a:r>
          </a:p>
          <a:p>
            <a:pPr marL="285750" indent="-285750">
              <a:buFont typeface="Arial" panose="020B0604020202020204" pitchFamily="34" charset="0"/>
              <a:buChar char="•"/>
            </a:pPr>
            <a:r>
              <a:rPr lang="en-GB" sz="1000" dirty="0">
                <a:solidFill>
                  <a:schemeClr val="bg1"/>
                </a:solidFill>
              </a:rPr>
              <a:t>Entered new markets</a:t>
            </a:r>
          </a:p>
          <a:p>
            <a:pPr marL="285750" indent="-285750">
              <a:buFont typeface="Arial" panose="020B0604020202020204" pitchFamily="34" charset="0"/>
              <a:buChar char="•"/>
            </a:pPr>
            <a:r>
              <a:rPr lang="en-GB" sz="1000" dirty="0">
                <a:solidFill>
                  <a:schemeClr val="bg1"/>
                </a:solidFill>
              </a:rPr>
              <a:t>Acquisition of new clients</a:t>
            </a:r>
          </a:p>
          <a:p>
            <a:pPr marL="285750" indent="-285750">
              <a:buFont typeface="Arial" panose="020B0604020202020204" pitchFamily="34" charset="0"/>
              <a:buChar char="•"/>
            </a:pPr>
            <a:r>
              <a:rPr lang="en-GB" sz="1000" dirty="0">
                <a:solidFill>
                  <a:schemeClr val="bg1"/>
                </a:solidFill>
              </a:rPr>
              <a:t>Improved firm’s reputation</a:t>
            </a:r>
          </a:p>
        </p:txBody>
      </p:sp>
      <p:sp>
        <p:nvSpPr>
          <p:cNvPr id="41" name="CasellaDiTesto 13">
            <a:extLst>
              <a:ext uri="{FF2B5EF4-FFF2-40B4-BE49-F238E27FC236}">
                <a16:creationId xmlns:a16="http://schemas.microsoft.com/office/drawing/2014/main" id="{A51F4F51-C8E1-139D-D7BD-EE5BAE24FE40}"/>
              </a:ext>
            </a:extLst>
          </p:cNvPr>
          <p:cNvSpPr txBox="1"/>
          <p:nvPr/>
        </p:nvSpPr>
        <p:spPr>
          <a:xfrm>
            <a:off x="316486" y="3359611"/>
            <a:ext cx="1162310" cy="861774"/>
          </a:xfrm>
          <a:prstGeom prst="rect">
            <a:avLst/>
          </a:prstGeom>
          <a:solidFill>
            <a:srgbClr val="F5AC3F"/>
          </a:solidFill>
        </p:spPr>
        <p:txBody>
          <a:bodyPr wrap="square" rtlCol="0">
            <a:spAutoFit/>
          </a:bodyPr>
          <a:lstStyle/>
          <a:p>
            <a:pPr marL="87313" indent="-87313">
              <a:buFont typeface="Arial" panose="020B0604020202020204" pitchFamily="34" charset="0"/>
              <a:buChar char="•"/>
            </a:pPr>
            <a:r>
              <a:rPr lang="it-IT" sz="1000" dirty="0">
                <a:solidFill>
                  <a:schemeClr val="bg1"/>
                </a:solidFill>
              </a:rPr>
              <a:t>Money</a:t>
            </a:r>
          </a:p>
          <a:p>
            <a:pPr marL="87313" indent="-87313">
              <a:buFont typeface="Arial" panose="020B0604020202020204" pitchFamily="34" charset="0"/>
              <a:buChar char="•"/>
            </a:pPr>
            <a:r>
              <a:rPr lang="it-IT" sz="1000" dirty="0">
                <a:solidFill>
                  <a:schemeClr val="bg1"/>
                </a:solidFill>
              </a:rPr>
              <a:t>Skills</a:t>
            </a:r>
          </a:p>
          <a:p>
            <a:pPr marL="87313" indent="-87313">
              <a:buFont typeface="Arial" panose="020B0604020202020204" pitchFamily="34" charset="0"/>
              <a:buChar char="•"/>
            </a:pPr>
            <a:r>
              <a:rPr lang="en-GB" sz="1000" dirty="0">
                <a:solidFill>
                  <a:schemeClr val="bg1"/>
                </a:solidFill>
              </a:rPr>
              <a:t>Dedicated staff</a:t>
            </a:r>
          </a:p>
          <a:p>
            <a:pPr marL="87313" indent="-87313">
              <a:buFont typeface="Arial" panose="020B0604020202020204" pitchFamily="34" charset="0"/>
              <a:buChar char="•"/>
            </a:pPr>
            <a:endParaRPr lang="en-GB" sz="1000" dirty="0">
              <a:solidFill>
                <a:schemeClr val="bg1"/>
              </a:solidFill>
            </a:endParaRPr>
          </a:p>
          <a:p>
            <a:endParaRPr lang="en-GB" sz="1000" dirty="0">
              <a:solidFill>
                <a:schemeClr val="bg1"/>
              </a:solidFill>
            </a:endParaRPr>
          </a:p>
        </p:txBody>
      </p:sp>
      <p:sp>
        <p:nvSpPr>
          <p:cNvPr id="42" name="CasellaDiTesto 14">
            <a:extLst>
              <a:ext uri="{FF2B5EF4-FFF2-40B4-BE49-F238E27FC236}">
                <a16:creationId xmlns:a16="http://schemas.microsoft.com/office/drawing/2014/main" id="{C4C25DD9-9EE8-9250-7403-F616AE0A4153}"/>
              </a:ext>
            </a:extLst>
          </p:cNvPr>
          <p:cNvSpPr txBox="1"/>
          <p:nvPr/>
        </p:nvSpPr>
        <p:spPr>
          <a:xfrm>
            <a:off x="1520568" y="3359611"/>
            <a:ext cx="1234226" cy="861774"/>
          </a:xfrm>
          <a:prstGeom prst="rect">
            <a:avLst/>
          </a:prstGeom>
          <a:solidFill>
            <a:srgbClr val="F5AC3F"/>
          </a:solidFill>
        </p:spPr>
        <p:txBody>
          <a:bodyPr wrap="square" rtlCol="0">
            <a:spAutoFit/>
          </a:bodyPr>
          <a:lstStyle/>
          <a:p>
            <a:r>
              <a:rPr lang="en-GB" sz="1000" dirty="0">
                <a:solidFill>
                  <a:schemeClr val="bg1"/>
                </a:solidFill>
              </a:rPr>
              <a:t>Procurement relationships between the firm and the research infrastructure</a:t>
            </a:r>
          </a:p>
        </p:txBody>
      </p:sp>
      <p:sp>
        <p:nvSpPr>
          <p:cNvPr id="43" name="CasellaDiTesto 15">
            <a:extLst>
              <a:ext uri="{FF2B5EF4-FFF2-40B4-BE49-F238E27FC236}">
                <a16:creationId xmlns:a16="http://schemas.microsoft.com/office/drawing/2014/main" id="{F5E7FB9B-C74C-940F-AB65-3765EB7940B0}"/>
              </a:ext>
            </a:extLst>
          </p:cNvPr>
          <p:cNvSpPr txBox="1"/>
          <p:nvPr/>
        </p:nvSpPr>
        <p:spPr>
          <a:xfrm>
            <a:off x="2806064" y="3359611"/>
            <a:ext cx="1574774" cy="861774"/>
          </a:xfrm>
          <a:prstGeom prst="rect">
            <a:avLst/>
          </a:prstGeom>
          <a:solidFill>
            <a:srgbClr val="F5AC3F"/>
          </a:solidFill>
        </p:spPr>
        <p:txBody>
          <a:bodyPr wrap="square" rtlCol="0">
            <a:spAutoFit/>
          </a:bodyPr>
          <a:lstStyle/>
          <a:p>
            <a:pPr marL="90488" indent="-90488">
              <a:buFont typeface="Arial" panose="020B0604020202020204" pitchFamily="34" charset="0"/>
              <a:buChar char="•"/>
            </a:pPr>
            <a:r>
              <a:rPr lang="en-GB" sz="1000" dirty="0">
                <a:solidFill>
                  <a:schemeClr val="bg1"/>
                </a:solidFill>
              </a:rPr>
              <a:t>N of orders processed</a:t>
            </a:r>
          </a:p>
          <a:p>
            <a:pPr marL="90488" indent="-90488">
              <a:buFont typeface="Arial" panose="020B0604020202020204" pitchFamily="34" charset="0"/>
              <a:buChar char="•"/>
            </a:pPr>
            <a:r>
              <a:rPr lang="en-GB" sz="1000" dirty="0">
                <a:solidFill>
                  <a:schemeClr val="bg1"/>
                </a:solidFill>
              </a:rPr>
              <a:t>N of products delivered</a:t>
            </a:r>
          </a:p>
          <a:p>
            <a:pPr marL="90488" indent="-90488">
              <a:buFont typeface="Arial" panose="020B0604020202020204" pitchFamily="34" charset="0"/>
              <a:buChar char="•"/>
            </a:pPr>
            <a:r>
              <a:rPr lang="it-IT" sz="1000" dirty="0">
                <a:solidFill>
                  <a:schemeClr val="bg1"/>
                </a:solidFill>
              </a:rPr>
              <a:t>N of services delivered</a:t>
            </a:r>
          </a:p>
          <a:p>
            <a:pPr marL="90488" indent="-90488">
              <a:buFont typeface="Arial" panose="020B0604020202020204" pitchFamily="34" charset="0"/>
              <a:buChar char="•"/>
            </a:pPr>
            <a:endParaRPr lang="it-IT" sz="1000" dirty="0">
              <a:solidFill>
                <a:schemeClr val="bg1"/>
              </a:solidFill>
            </a:endParaRPr>
          </a:p>
          <a:p>
            <a:pPr marL="90488" indent="-90488">
              <a:buFont typeface="Arial" panose="020B0604020202020204" pitchFamily="34" charset="0"/>
              <a:buChar char="•"/>
            </a:pPr>
            <a:endParaRPr lang="it-IT" sz="1000" dirty="0">
              <a:solidFill>
                <a:schemeClr val="bg1"/>
              </a:solidFill>
            </a:endParaRPr>
          </a:p>
        </p:txBody>
      </p:sp>
      <p:sp>
        <p:nvSpPr>
          <p:cNvPr id="44" name="CasellaDiTesto 11">
            <a:extLst>
              <a:ext uri="{FF2B5EF4-FFF2-40B4-BE49-F238E27FC236}">
                <a16:creationId xmlns:a16="http://schemas.microsoft.com/office/drawing/2014/main" id="{90A826DE-C7B0-EC4D-62F4-9BAC7AF80868}"/>
              </a:ext>
            </a:extLst>
          </p:cNvPr>
          <p:cNvSpPr txBox="1"/>
          <p:nvPr/>
        </p:nvSpPr>
        <p:spPr>
          <a:xfrm>
            <a:off x="0" y="4757899"/>
            <a:ext cx="8532440" cy="338554"/>
          </a:xfrm>
          <a:prstGeom prst="rect">
            <a:avLst/>
          </a:prstGeom>
          <a:noFill/>
        </p:spPr>
        <p:txBody>
          <a:bodyPr wrap="square" rtlCol="0">
            <a:spAutoFit/>
          </a:bodyPr>
          <a:lstStyle/>
          <a:p>
            <a:r>
              <a:rPr lang="en-GB" sz="800" dirty="0"/>
              <a:t>*The graph on the top is from the RI-PATHS Guidebook for Socio-economic Impact Assessment of Research Infrastructures (2020).  Deliverable D5.4  </a:t>
            </a:r>
            <a:r>
              <a:rPr lang="en-GB" sz="800" dirty="0">
                <a:hlinkClick r:id="rId4"/>
              </a:rPr>
              <a:t>https://ri-paths.eu/deliverable/</a:t>
            </a:r>
            <a:endParaRPr lang="en-GB" sz="800" dirty="0"/>
          </a:p>
          <a:p>
            <a:r>
              <a:rPr lang="en-GB" sz="800" dirty="0"/>
              <a:t>See also  Florio (2019), Investing in Science Social Cost-Benefit Analysis of Research Infrastructures, MIT Press. </a:t>
            </a:r>
          </a:p>
        </p:txBody>
      </p:sp>
    </p:spTree>
    <p:extLst>
      <p:ext uri="{BB962C8B-B14F-4D97-AF65-F5344CB8AC3E}">
        <p14:creationId xmlns:p14="http://schemas.microsoft.com/office/powerpoint/2010/main" val="157659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41596" y="555526"/>
            <a:ext cx="9066907" cy="520666"/>
          </a:xfrm>
        </p:spPr>
        <p:txBody>
          <a:bodyPr/>
          <a:lstStyle/>
          <a:p>
            <a:r>
              <a:rPr lang="it-IT" sz="2800" dirty="0"/>
              <a:t>The concept of Procurement Economic Multiplier (PEM)</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4E406E6-EF27-5310-DE76-63C1C4E200FF}"/>
                  </a:ext>
                </a:extLst>
              </p:cNvPr>
              <p:cNvSpPr txBox="1"/>
              <p:nvPr/>
            </p:nvSpPr>
            <p:spPr>
              <a:xfrm>
                <a:off x="1508527" y="1563638"/>
                <a:ext cx="6680734" cy="474489"/>
              </a:xfrm>
              <a:prstGeom prst="rect">
                <a:avLst/>
              </a:prstGeom>
              <a:solidFill>
                <a:srgbClr val="FFC000"/>
              </a:solidFill>
            </p:spPr>
            <p:txBody>
              <a:bodyPr wrap="square" lIns="0" tIns="0" rIns="0" bIns="0" rtlCol="0">
                <a:spAutoFit/>
              </a:bodyPr>
              <a:lstStyle/>
              <a:p>
                <a:pPr algn="l">
                  <a:lnSpc>
                    <a:spcPts val="3700"/>
                  </a:lnSpc>
                </a:pPr>
                <a14:m>
                  <m:oMathPara xmlns:m="http://schemas.openxmlformats.org/officeDocument/2006/math">
                    <m:oMathParaPr>
                      <m:jc m:val="centerGroup"/>
                    </m:oMathParaPr>
                    <m:oMath xmlns:m="http://schemas.openxmlformats.org/officeDocument/2006/math">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𝑃𝐸𝑀</m:t>
                      </m:r>
                      <m:r>
                        <a:rPr lang="it-IT" sz="1500" b="0" i="1" smtClean="0">
                          <a:solidFill>
                            <a:schemeClr val="tx1"/>
                          </a:solidFill>
                          <a:latin typeface="Cambria Math" panose="02040503050406030204" pitchFamily="18" charset="0"/>
                        </a:rPr>
                        <m:t>=  </m:t>
                      </m:r>
                      <m:f>
                        <m:fPr>
                          <m:ctrlPr>
                            <a:rPr lang="en-GB" sz="1500" i="1" smtClean="0">
                              <a:solidFill>
                                <a:schemeClr val="tx1"/>
                              </a:solidFill>
                              <a:latin typeface="Cambria Math" panose="02040503050406030204" pitchFamily="18" charset="0"/>
                            </a:rPr>
                          </m:ctrlPr>
                        </m:fPr>
                        <m:num>
                          <m:r>
                            <a:rPr lang="it-IT" sz="1500" b="0" i="1" smtClean="0">
                              <a:solidFill>
                                <a:schemeClr val="tx1"/>
                              </a:solidFill>
                              <a:latin typeface="Cambria Math" panose="02040503050406030204" pitchFamily="18" charset="0"/>
                            </a:rPr>
                            <m:t>𝐼𝑛𝑐𝑟𝑒𝑚𝑒𝑛𝑡𝑎𝑙</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𝑠𝑢𝑝𝑝𝑙𝑖𝑒𝑟</m:t>
                          </m:r>
                          <m:sSup>
                            <m:sSupPr>
                              <m:ctrlPr>
                                <a:rPr lang="it-IT" sz="1500" b="0" i="1" smtClean="0">
                                  <a:solidFill>
                                    <a:schemeClr val="tx1"/>
                                  </a:solidFill>
                                  <a:latin typeface="Cambria Math" panose="02040503050406030204" pitchFamily="18" charset="0"/>
                                </a:rPr>
                              </m:ctrlPr>
                            </m:sSupPr>
                            <m:e>
                              <m:r>
                                <a:rPr lang="it-IT" sz="1500" b="0" i="1" smtClean="0">
                                  <a:solidFill>
                                    <a:schemeClr val="tx1"/>
                                  </a:solidFill>
                                  <a:latin typeface="Cambria Math" panose="02040503050406030204" pitchFamily="18" charset="0"/>
                                </a:rPr>
                                <m:t>𝑠</m:t>
                              </m:r>
                            </m:e>
                            <m:sup>
                              <m:r>
                                <a:rPr lang="it-IT" sz="1500" b="0" i="1" smtClean="0">
                                  <a:solidFill>
                                    <a:schemeClr val="tx1"/>
                                  </a:solidFill>
                                  <a:latin typeface="Cambria Math" panose="02040503050406030204" pitchFamily="18" charset="0"/>
                                </a:rPr>
                                <m:t>′</m:t>
                              </m:r>
                            </m:sup>
                          </m:sSup>
                          <m:r>
                            <a:rPr lang="it-IT" sz="1500" b="0" i="1" smtClean="0">
                              <a:solidFill>
                                <a:schemeClr val="tx1"/>
                              </a:solidFill>
                              <a:latin typeface="Cambria Math" panose="02040503050406030204" pitchFamily="18" charset="0"/>
                            </a:rPr>
                            <m:t> </m:t>
                          </m:r>
                          <m:r>
                            <a:rPr lang="it-IT" sz="1500" b="1" i="1" smtClean="0">
                              <a:solidFill>
                                <a:schemeClr val="tx1"/>
                              </a:solidFill>
                              <a:latin typeface="Cambria Math" panose="02040503050406030204" pitchFamily="18" charset="0"/>
                            </a:rPr>
                            <m:t>𝒑𝒓𝒐𝒇𝒊𝒕</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𝑔𝑒𝑛𝑒𝑟𝑎𝑡𝑒𝑑</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𝑏𝑦</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𝐶𝐸𝑅𝑁</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𝑃𝑟𝑜𝑐𝑢𝑟𝑒𝑚𝑒𝑛𝑡</m:t>
                          </m:r>
                          <m:r>
                            <a:rPr lang="it-IT" sz="1500" b="0" i="1" smtClean="0">
                              <a:solidFill>
                                <a:schemeClr val="tx1"/>
                              </a:solidFill>
                              <a:latin typeface="Cambria Math" panose="02040503050406030204" pitchFamily="18" charset="0"/>
                            </a:rPr>
                            <m:t> </m:t>
                          </m:r>
                        </m:num>
                        <m:den>
                          <m:r>
                            <a:rPr lang="it-IT" sz="1500" b="0" i="1" smtClean="0">
                              <a:solidFill>
                                <a:schemeClr val="tx1"/>
                              </a:solidFill>
                              <a:latin typeface="Cambria Math" panose="02040503050406030204" pitchFamily="18" charset="0"/>
                            </a:rPr>
                            <m:t>𝑉𝑎𝑙𝑢𝑒</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𝑜𝑓</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𝐶𝐸𝑅𝑁</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𝑝𝑟𝑜𝑐𝑢𝑟𝑒𝑚𝑒𝑛𝑡</m:t>
                          </m:r>
                          <m:r>
                            <a:rPr lang="it-IT" sz="1500" b="0" i="1" smtClean="0">
                              <a:solidFill>
                                <a:schemeClr val="tx1"/>
                              </a:solidFill>
                              <a:latin typeface="Cambria Math" panose="02040503050406030204" pitchFamily="18" charset="0"/>
                            </a:rPr>
                            <m:t> </m:t>
                          </m:r>
                          <m:r>
                            <a:rPr lang="it-IT" sz="1500" b="0" i="1" smtClean="0">
                              <a:solidFill>
                                <a:schemeClr val="tx1"/>
                              </a:solidFill>
                              <a:latin typeface="Cambria Math" panose="02040503050406030204" pitchFamily="18" charset="0"/>
                            </a:rPr>
                            <m:t>𝑐𝑜𝑛𝑡𝑟𝑎𝑐𝑡𝑠</m:t>
                          </m:r>
                        </m:den>
                      </m:f>
                    </m:oMath>
                  </m:oMathPara>
                </a14:m>
                <a:endParaRPr lang="en-GB" sz="1500" dirty="0">
                  <a:solidFill>
                    <a:schemeClr val="tx1"/>
                  </a:solidFill>
                  <a:latin typeface="Poppins" panose="00000500000000000000" pitchFamily="2" charset="0"/>
                  <a:cs typeface="Poppins" panose="00000500000000000000" pitchFamily="2" charset="0"/>
                </a:endParaRPr>
              </a:p>
            </p:txBody>
          </p:sp>
        </mc:Choice>
        <mc:Fallback xmlns="">
          <p:sp>
            <p:nvSpPr>
              <p:cNvPr id="7" name="TextBox 6">
                <a:extLst>
                  <a:ext uri="{FF2B5EF4-FFF2-40B4-BE49-F238E27FC236}">
                    <a16:creationId xmlns:a16="http://schemas.microsoft.com/office/drawing/2014/main" id="{04E406E6-EF27-5310-DE76-63C1C4E200FF}"/>
                  </a:ext>
                </a:extLst>
              </p:cNvPr>
              <p:cNvSpPr txBox="1">
                <a:spLocks noRot="1" noChangeAspect="1" noMove="1" noResize="1" noEditPoints="1" noAdjustHandles="1" noChangeArrowheads="1" noChangeShapeType="1" noTextEdit="1"/>
              </p:cNvSpPr>
              <p:nvPr/>
            </p:nvSpPr>
            <p:spPr>
              <a:xfrm>
                <a:off x="1508527" y="1563638"/>
                <a:ext cx="6680734" cy="474489"/>
              </a:xfrm>
              <a:prstGeom prst="rect">
                <a:avLst/>
              </a:prstGeom>
              <a:blipFill>
                <a:blip r:embed="rId3"/>
                <a:stretch>
                  <a:fillRect t="-3896" b="-20779"/>
                </a:stretch>
              </a:blipFill>
            </p:spPr>
            <p:txBody>
              <a:bodyPr/>
              <a:lstStyle/>
              <a:p>
                <a:r>
                  <a:rPr lang="en-GB">
                    <a:noFill/>
                  </a:rPr>
                  <a:t> </a:t>
                </a:r>
              </a:p>
            </p:txBody>
          </p:sp>
        </mc:Fallback>
      </mc:AlternateContent>
      <p:sp>
        <p:nvSpPr>
          <p:cNvPr id="21" name="Segnaposto contenuto 2">
            <a:extLst>
              <a:ext uri="{FF2B5EF4-FFF2-40B4-BE49-F238E27FC236}">
                <a16:creationId xmlns:a16="http://schemas.microsoft.com/office/drawing/2014/main" id="{933BCB31-002B-53CA-AE6D-949FAEA9DC23}"/>
              </a:ext>
            </a:extLst>
          </p:cNvPr>
          <p:cNvSpPr txBox="1">
            <a:spLocks/>
          </p:cNvSpPr>
          <p:nvPr/>
        </p:nvSpPr>
        <p:spPr>
          <a:xfrm>
            <a:off x="88324" y="2661867"/>
            <a:ext cx="8967351" cy="2411484"/>
          </a:xfrm>
          <a:prstGeom prst="rect">
            <a:avLst/>
          </a:prstGeom>
        </p:spPr>
        <p:txBody>
          <a:bodyPr vert="horz">
            <a:normAutofit lnSpcReduction="10000"/>
          </a:bodyPr>
          <a:lstStyle>
            <a:lvl1pPr marL="180000" indent="-180000" algn="l" defTabSz="720000" rtl="0" eaLnBrk="1" latinLnBrk="0" hangingPunct="1">
              <a:spcBef>
                <a:spcPts val="600"/>
              </a:spcBef>
              <a:buClr>
                <a:schemeClr val="tx1"/>
              </a:buClr>
              <a:buSzPct val="80000"/>
              <a:buFont typeface="Arial"/>
              <a:buChar char="•"/>
              <a:defRPr kumimoji="0" sz="3000" kern="1200">
                <a:solidFill>
                  <a:schemeClr val="tx1"/>
                </a:solidFill>
                <a:latin typeface="+mn-lt"/>
                <a:ea typeface="+mn-ea"/>
                <a:cs typeface="+mn-cs"/>
              </a:defRPr>
            </a:lvl1pPr>
            <a:lvl2pPr marL="648000" indent="-1800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1800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1800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1800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GB" sz="1600" dirty="0"/>
              <a:t>Where </a:t>
            </a:r>
            <a:r>
              <a:rPr lang="en-GB" sz="1600" b="1" dirty="0"/>
              <a:t>profit is given by incremental </a:t>
            </a:r>
            <a:r>
              <a:rPr lang="en-GB" sz="1600" b="1" dirty="0">
                <a:solidFill>
                  <a:srgbClr val="00B050"/>
                </a:solidFill>
              </a:rPr>
              <a:t>revenues </a:t>
            </a:r>
            <a:r>
              <a:rPr lang="en-GB" sz="1600" b="1" dirty="0"/>
              <a:t>net of incremental </a:t>
            </a:r>
            <a:r>
              <a:rPr lang="en-GB" sz="1600" b="1" dirty="0">
                <a:solidFill>
                  <a:srgbClr val="FF0000"/>
                </a:solidFill>
              </a:rPr>
              <a:t>costs</a:t>
            </a:r>
            <a:r>
              <a:rPr lang="en-GB" sz="1600" b="1" dirty="0"/>
              <a:t> </a:t>
            </a:r>
            <a:r>
              <a:rPr lang="en-GB" sz="1600" dirty="0"/>
              <a:t>generated by the procurement contract  </a:t>
            </a:r>
          </a:p>
          <a:p>
            <a:r>
              <a:rPr lang="en-GB" sz="1600" dirty="0">
                <a:solidFill>
                  <a:srgbClr val="00B050"/>
                </a:solidFill>
              </a:rPr>
              <a:t>Revenues</a:t>
            </a:r>
            <a:r>
              <a:rPr lang="en-GB" sz="1600" dirty="0"/>
              <a:t> include:  </a:t>
            </a:r>
          </a:p>
          <a:p>
            <a:pPr lvl="1"/>
            <a:r>
              <a:rPr lang="en-GB" sz="1300" dirty="0"/>
              <a:t>revenues from sales to other customers (non-CERN)</a:t>
            </a:r>
          </a:p>
          <a:p>
            <a:pPr lvl="1"/>
            <a:r>
              <a:rPr lang="en-GB" sz="1300" dirty="0"/>
              <a:t>costs savings (e.g., more efficient production processes)</a:t>
            </a:r>
          </a:p>
          <a:p>
            <a:pPr marL="468000" lvl="1" indent="0">
              <a:buNone/>
            </a:pPr>
            <a:endParaRPr lang="en-GB" sz="600" dirty="0"/>
          </a:p>
          <a:p>
            <a:r>
              <a:rPr lang="en-GB" sz="1600" dirty="0">
                <a:solidFill>
                  <a:srgbClr val="FF0000"/>
                </a:solidFill>
              </a:rPr>
              <a:t>Costs</a:t>
            </a:r>
            <a:r>
              <a:rPr lang="en-GB" sz="1600" dirty="0"/>
              <a:t> include:</a:t>
            </a:r>
          </a:p>
          <a:p>
            <a:pPr lvl="1"/>
            <a:r>
              <a:rPr lang="en-GB" sz="1300" dirty="0"/>
              <a:t>additional costs to meet the CERN requirements</a:t>
            </a:r>
          </a:p>
          <a:p>
            <a:pPr lvl="1"/>
            <a:r>
              <a:rPr lang="en-GB" sz="1300" dirty="0"/>
              <a:t>potential missed opportunities caused by the commitment with CERN</a:t>
            </a:r>
          </a:p>
          <a:p>
            <a:pPr lvl="1"/>
            <a:r>
              <a:rPr lang="en-GB" sz="1300" dirty="0"/>
              <a:t>potential losses caused by the contract with CERN</a:t>
            </a:r>
          </a:p>
        </p:txBody>
      </p:sp>
    </p:spTree>
    <p:extLst>
      <p:ext uri="{BB962C8B-B14F-4D97-AF65-F5344CB8AC3E}">
        <p14:creationId xmlns:p14="http://schemas.microsoft.com/office/powerpoint/2010/main" val="1195709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4</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0" y="433468"/>
            <a:ext cx="5868144" cy="520666"/>
          </a:xfrm>
        </p:spPr>
        <p:txBody>
          <a:bodyPr/>
          <a:lstStyle/>
          <a:p>
            <a:r>
              <a:rPr lang="it-IT" sz="2700" dirty="0"/>
              <a:t>PEM: evidence from previous studies</a:t>
            </a:r>
            <a:endParaRPr lang="en-GB" sz="27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graphicFrame>
        <p:nvGraphicFramePr>
          <p:cNvPr id="21" name="Tabella 3">
            <a:extLst>
              <a:ext uri="{FF2B5EF4-FFF2-40B4-BE49-F238E27FC236}">
                <a16:creationId xmlns:a16="http://schemas.microsoft.com/office/drawing/2014/main" id="{2E028D1C-DB30-2161-3053-0020730E3848}"/>
              </a:ext>
            </a:extLst>
          </p:cNvPr>
          <p:cNvGraphicFramePr>
            <a:graphicFrameLocks noGrp="1"/>
          </p:cNvGraphicFramePr>
          <p:nvPr>
            <p:extLst>
              <p:ext uri="{D42A27DB-BD31-4B8C-83A1-F6EECF244321}">
                <p14:modId xmlns:p14="http://schemas.microsoft.com/office/powerpoint/2010/main" val="2811294930"/>
              </p:ext>
            </p:extLst>
          </p:nvPr>
        </p:nvGraphicFramePr>
        <p:xfrm>
          <a:off x="77601" y="1018931"/>
          <a:ext cx="5790543" cy="368808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412469674"/>
                    </a:ext>
                  </a:extLst>
                </a:gridCol>
                <a:gridCol w="1080120">
                  <a:extLst>
                    <a:ext uri="{9D8B030D-6E8A-4147-A177-3AD203B41FA5}">
                      <a16:colId xmlns:a16="http://schemas.microsoft.com/office/drawing/2014/main" val="2766234292"/>
                    </a:ext>
                  </a:extLst>
                </a:gridCol>
                <a:gridCol w="936104">
                  <a:extLst>
                    <a:ext uri="{9D8B030D-6E8A-4147-A177-3AD203B41FA5}">
                      <a16:colId xmlns:a16="http://schemas.microsoft.com/office/drawing/2014/main" val="4253074597"/>
                    </a:ext>
                  </a:extLst>
                </a:gridCol>
                <a:gridCol w="1974119">
                  <a:extLst>
                    <a:ext uri="{9D8B030D-6E8A-4147-A177-3AD203B41FA5}">
                      <a16:colId xmlns:a16="http://schemas.microsoft.com/office/drawing/2014/main" val="3422026398"/>
                    </a:ext>
                  </a:extLst>
                </a:gridCol>
              </a:tblGrid>
              <a:tr h="234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1" kern="1200" noProof="0" dirty="0">
                          <a:solidFill>
                            <a:schemeClr val="lt1"/>
                          </a:solidFill>
                          <a:latin typeface="Arial Narrow" panose="020B0606020202030204" pitchFamily="34" charset="0"/>
                          <a:ea typeface="+mn-ea"/>
                          <a:cs typeface="+mn-cs"/>
                        </a:rPr>
                        <a:t>Organisation</a:t>
                      </a:r>
                      <a:endParaRPr kumimoji="0" lang="en-GB" sz="1000" b="1" kern="1200" noProof="0" dirty="0">
                        <a:solidFill>
                          <a:schemeClr val="lt1"/>
                        </a:solidFill>
                        <a:latin typeface="Arial Narrow" panose="020B0606020202030204" pitchFamily="34" charset="0"/>
                        <a:ea typeface="+mn-ea"/>
                        <a:cs typeface="+mn-cs"/>
                      </a:endParaRPr>
                    </a:p>
                  </a:txBody>
                  <a:tcPr anchor="c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1" kern="1200" noProof="0" dirty="0">
                          <a:solidFill>
                            <a:schemeClr val="lt1"/>
                          </a:solidFill>
                          <a:latin typeface="Arial Narrow" panose="020B0606020202030204" pitchFamily="34" charset="0"/>
                          <a:ea typeface="+mn-ea"/>
                          <a:cs typeface="+mn-cs"/>
                        </a:rPr>
                        <a:t>Method</a:t>
                      </a: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1" kern="1200" noProof="0" dirty="0">
                          <a:solidFill>
                            <a:schemeClr val="lt1"/>
                          </a:solidFill>
                          <a:latin typeface="Arial Narrow" panose="020B0606020202030204" pitchFamily="34" charset="0"/>
                          <a:ea typeface="+mn-ea"/>
                          <a:cs typeface="+mn-cs"/>
                        </a:rPr>
                        <a:t>PEM </a:t>
                      </a: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1" kern="1200" noProof="0" dirty="0">
                          <a:solidFill>
                            <a:schemeClr val="lt1"/>
                          </a:solidFill>
                          <a:latin typeface="Arial Narrow" panose="020B0606020202030204" pitchFamily="34" charset="0"/>
                          <a:ea typeface="+mn-ea"/>
                          <a:cs typeface="+mn-cs"/>
                        </a:rPr>
                        <a:t>Source</a:t>
                      </a: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extLst>
                  <a:ext uri="{0D108BD9-81ED-4DB2-BD59-A6C34878D82A}">
                    <a16:rowId xmlns:a16="http://schemas.microsoft.com/office/drawing/2014/main" val="1172798935"/>
                  </a:ext>
                </a:extLst>
              </a:tr>
              <a:tr h="234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1" kern="1200" noProof="0" dirty="0">
                        <a:solidFill>
                          <a:schemeClr val="lt1"/>
                        </a:solidFill>
                        <a:latin typeface="Arial Narrow" panose="020B0606020202030204" pitchFamily="34" charset="0"/>
                        <a:ea typeface="+mn-ea"/>
                        <a:cs typeface="+mn-cs"/>
                      </a:endParaRPr>
                    </a:p>
                  </a:txBody>
                  <a:tcPr anchor="ct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1" kern="1200" noProof="0" dirty="0">
                          <a:solidFill>
                            <a:schemeClr val="lt1"/>
                          </a:solidFill>
                          <a:latin typeface="Arial Narrow" panose="020B0606020202030204" pitchFamily="34" charset="0"/>
                          <a:ea typeface="+mn-ea"/>
                          <a:cs typeface="+mn-cs"/>
                        </a:rPr>
                        <a:t>Average value</a:t>
                      </a: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1" kern="1200" noProof="0" dirty="0">
                        <a:solidFill>
                          <a:schemeClr val="lt1"/>
                        </a:solidFill>
                        <a:latin typeface="Arial Narrow" panose="020B0606020202030204" pitchFamily="34" charset="0"/>
                        <a:ea typeface="+mn-ea"/>
                        <a:cs typeface="+mn-cs"/>
                      </a:endParaRPr>
                    </a:p>
                  </a:txBody>
                  <a:tcPr>
                    <a:solidFill>
                      <a:schemeClr val="tx1"/>
                    </a:solidFill>
                  </a:tcPr>
                </a:tc>
                <a:extLst>
                  <a:ext uri="{0D108BD9-81ED-4DB2-BD59-A6C34878D82A}">
                    <a16:rowId xmlns:a16="http://schemas.microsoft.com/office/drawing/2014/main" val="4215265612"/>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CERN </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kern="1200" noProof="0" dirty="0">
                          <a:solidFill>
                            <a:srgbClr val="000000"/>
                          </a:solidFill>
                          <a:latin typeface="Arial Narrow" panose="020B0606020202030204" pitchFamily="34" charset="0"/>
                          <a:ea typeface="+mn-ea"/>
                          <a:cs typeface="+mn-cs"/>
                        </a:rPr>
                        <a:t>Survey to suppliers</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3</a:t>
                      </a:r>
                      <a:endParaRPr kumimoji="0" lang="en-GB" sz="1000" b="0" i="0" kern="1200" noProof="0" dirty="0">
                        <a:solidFill>
                          <a:srgbClr val="000000"/>
                        </a:solidFill>
                        <a:latin typeface="Arial Narrow" panose="020B0606020202030204" pitchFamily="34" charset="0"/>
                        <a:ea typeface="+mn-ea"/>
                        <a:cs typeface="+mn-cs"/>
                      </a:endParaRPr>
                    </a:p>
                  </a:txBody>
                  <a:tcPr anchor="ct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kern="1200" noProof="0" dirty="0" err="1">
                          <a:solidFill>
                            <a:srgbClr val="000000"/>
                          </a:solidFill>
                          <a:latin typeface="Arial Narrow" panose="020B0606020202030204" pitchFamily="34" charset="0"/>
                          <a:ea typeface="+mn-ea"/>
                          <a:cs typeface="+mn-cs"/>
                        </a:rPr>
                        <a:t>Schmied</a:t>
                      </a:r>
                      <a:r>
                        <a:rPr kumimoji="0" lang="en-GB" sz="1000" b="0" i="0" kern="1200" noProof="0" dirty="0">
                          <a:solidFill>
                            <a:srgbClr val="000000"/>
                          </a:solidFill>
                          <a:latin typeface="Arial Narrow" panose="020B0606020202030204" pitchFamily="34" charset="0"/>
                          <a:ea typeface="+mn-ea"/>
                          <a:cs typeface="+mn-cs"/>
                        </a:rPr>
                        <a:t> (1977)</a:t>
                      </a:r>
                    </a:p>
                  </a:txBody>
                  <a:tcPr anchor="ctr">
                    <a:solidFill>
                      <a:schemeClr val="bg1">
                        <a:lumMod val="85000"/>
                      </a:schemeClr>
                    </a:solidFill>
                  </a:tcPr>
                </a:tc>
                <a:extLst>
                  <a:ext uri="{0D108BD9-81ED-4DB2-BD59-A6C34878D82A}">
                    <a16:rowId xmlns:a16="http://schemas.microsoft.com/office/drawing/2014/main" val="3394593074"/>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CERN</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Survey to suppliers</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1.2</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err="1">
                          <a:solidFill>
                            <a:srgbClr val="000000"/>
                          </a:solidFill>
                          <a:latin typeface="Arial Narrow" panose="020B0606020202030204" pitchFamily="34" charset="0"/>
                          <a:ea typeface="+mn-ea"/>
                          <a:cs typeface="+mn-cs"/>
                        </a:rPr>
                        <a:t>Schmied</a:t>
                      </a:r>
                      <a:r>
                        <a:rPr kumimoji="0" lang="en-GB" sz="1000" b="0" i="0" kern="1200" noProof="0" dirty="0">
                          <a:solidFill>
                            <a:srgbClr val="000000"/>
                          </a:solidFill>
                          <a:latin typeface="Arial Narrow" panose="020B0606020202030204" pitchFamily="34" charset="0"/>
                          <a:ea typeface="+mn-ea"/>
                          <a:cs typeface="+mn-cs"/>
                        </a:rPr>
                        <a:t> (1982)</a:t>
                      </a:r>
                    </a:p>
                  </a:txBody>
                  <a:tcPr>
                    <a:solidFill>
                      <a:schemeClr val="bg1">
                        <a:lumMod val="85000"/>
                      </a:schemeClr>
                    </a:solidFill>
                  </a:tcPr>
                </a:tc>
                <a:extLst>
                  <a:ext uri="{0D108BD9-81ED-4DB2-BD59-A6C34878D82A}">
                    <a16:rowId xmlns:a16="http://schemas.microsoft.com/office/drawing/2014/main" val="449754388"/>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a:solidFill>
                            <a:srgbClr val="000000"/>
                          </a:solidFill>
                          <a:latin typeface="Arial Narrow" panose="020B0606020202030204" pitchFamily="34" charset="0"/>
                          <a:ea typeface="+mn-ea"/>
                          <a:cs typeface="+mn-cs"/>
                        </a:rPr>
                        <a:t>CERN</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Survey to suppliers</a:t>
                      </a: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3</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Bianchi-</a:t>
                      </a:r>
                      <a:r>
                        <a:rPr kumimoji="0" lang="en-GB" sz="1000" b="0" i="0" kern="1200" noProof="0" dirty="0" err="1">
                          <a:solidFill>
                            <a:srgbClr val="000000"/>
                          </a:solidFill>
                          <a:latin typeface="Arial Narrow" panose="020B0606020202030204" pitchFamily="34" charset="0"/>
                          <a:ea typeface="+mn-ea"/>
                          <a:cs typeface="+mn-cs"/>
                        </a:rPr>
                        <a:t>Streit</a:t>
                      </a:r>
                      <a:r>
                        <a:rPr kumimoji="0" lang="en-GB" sz="1000" b="0" i="0" kern="1200" noProof="0" dirty="0">
                          <a:solidFill>
                            <a:srgbClr val="000000"/>
                          </a:solidFill>
                          <a:latin typeface="Arial Narrow" panose="020B0606020202030204" pitchFamily="34" charset="0"/>
                          <a:ea typeface="+mn-ea"/>
                          <a:cs typeface="+mn-cs"/>
                        </a:rPr>
                        <a:t> et al. (1984)</a:t>
                      </a:r>
                    </a:p>
                  </a:txBody>
                  <a:tcPr>
                    <a:solidFill>
                      <a:schemeClr val="bg1">
                        <a:lumMod val="85000"/>
                      </a:schemeClr>
                    </a:solidFill>
                  </a:tcPr>
                </a:tc>
                <a:extLst>
                  <a:ext uri="{0D108BD9-81ED-4DB2-BD59-A6C34878D82A}">
                    <a16:rowId xmlns:a16="http://schemas.microsoft.com/office/drawing/2014/main" val="1939491322"/>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European Space Agency</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Survey to suppliers</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3</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err="1">
                          <a:solidFill>
                            <a:srgbClr val="000000"/>
                          </a:solidFill>
                          <a:latin typeface="Arial Narrow" panose="020B0606020202030204" pitchFamily="34" charset="0"/>
                          <a:ea typeface="+mn-ea"/>
                          <a:cs typeface="+mn-cs"/>
                        </a:rPr>
                        <a:t>Brendle</a:t>
                      </a:r>
                      <a:r>
                        <a:rPr kumimoji="0" lang="en-GB" sz="1000" b="0" i="0" kern="1200" noProof="0" dirty="0">
                          <a:solidFill>
                            <a:srgbClr val="000000"/>
                          </a:solidFill>
                          <a:latin typeface="Arial Narrow" panose="020B0606020202030204" pitchFamily="34" charset="0"/>
                          <a:ea typeface="+mn-ea"/>
                          <a:cs typeface="+mn-cs"/>
                        </a:rPr>
                        <a:t> et al. (1980), </a:t>
                      </a: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Bach et al. (1988)</a:t>
                      </a:r>
                    </a:p>
                  </a:txBody>
                  <a:tcPr>
                    <a:solidFill>
                      <a:schemeClr val="bg1">
                        <a:lumMod val="95000"/>
                      </a:schemeClr>
                    </a:solidFill>
                  </a:tcPr>
                </a:tc>
                <a:extLst>
                  <a:ext uri="{0D108BD9-81ED-4DB2-BD59-A6C34878D82A}">
                    <a16:rowId xmlns:a16="http://schemas.microsoft.com/office/drawing/2014/main" val="1482675704"/>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European Space Agency</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Survey</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1.5 – 1.6</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err="1">
                          <a:solidFill>
                            <a:srgbClr val="000000"/>
                          </a:solidFill>
                          <a:latin typeface="Arial Narrow" panose="020B0606020202030204" pitchFamily="34" charset="0"/>
                          <a:ea typeface="+mn-ea"/>
                          <a:cs typeface="+mn-cs"/>
                        </a:rPr>
                        <a:t>Schmied</a:t>
                      </a:r>
                      <a:r>
                        <a:rPr kumimoji="0" lang="en-GB" sz="1000" b="0" i="0" kern="1200" noProof="0" dirty="0">
                          <a:solidFill>
                            <a:srgbClr val="000000"/>
                          </a:solidFill>
                          <a:latin typeface="Arial Narrow" panose="020B0606020202030204" pitchFamily="34" charset="0"/>
                          <a:ea typeface="+mn-ea"/>
                          <a:cs typeface="+mn-cs"/>
                        </a:rPr>
                        <a:t> (1982)</a:t>
                      </a:r>
                    </a:p>
                  </a:txBody>
                  <a:tcPr>
                    <a:solidFill>
                      <a:schemeClr val="bg1">
                        <a:lumMod val="95000"/>
                      </a:schemeClr>
                    </a:solidFill>
                  </a:tcPr>
                </a:tc>
                <a:extLst>
                  <a:ext uri="{0D108BD9-81ED-4DB2-BD59-A6C34878D82A}">
                    <a16:rowId xmlns:a16="http://schemas.microsoft.com/office/drawing/2014/main" val="2800690735"/>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European Space Agency</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Survey</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4.5</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Danish Agency for Science (2008)</a:t>
                      </a:r>
                    </a:p>
                  </a:txBody>
                  <a:tcPr>
                    <a:solidFill>
                      <a:schemeClr val="bg1">
                        <a:lumMod val="95000"/>
                      </a:schemeClr>
                    </a:solidFill>
                  </a:tcPr>
                </a:tc>
                <a:extLst>
                  <a:ext uri="{0D108BD9-81ED-4DB2-BD59-A6C34878D82A}">
                    <a16:rowId xmlns:a16="http://schemas.microsoft.com/office/drawing/2014/main" val="4252760946"/>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NASA Space Programmes</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Input–Output model</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2.1</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err="1">
                          <a:solidFill>
                            <a:srgbClr val="000000"/>
                          </a:solidFill>
                          <a:latin typeface="Arial Narrow" panose="020B0606020202030204" pitchFamily="34" charset="0"/>
                          <a:ea typeface="+mn-ea"/>
                          <a:cs typeface="+mn-cs"/>
                        </a:rPr>
                        <a:t>Bezdek</a:t>
                      </a:r>
                      <a:r>
                        <a:rPr kumimoji="0" lang="en-GB" sz="1000" b="0" i="0" kern="1200" noProof="0" dirty="0">
                          <a:solidFill>
                            <a:srgbClr val="000000"/>
                          </a:solidFill>
                          <a:latin typeface="Arial Narrow" panose="020B0606020202030204" pitchFamily="34" charset="0"/>
                          <a:ea typeface="+mn-ea"/>
                          <a:cs typeface="+mn-cs"/>
                        </a:rPr>
                        <a:t> and Wendling (1992)</a:t>
                      </a:r>
                    </a:p>
                  </a:txBody>
                  <a:tcPr>
                    <a:solidFill>
                      <a:schemeClr val="bg1">
                        <a:lumMod val="95000"/>
                      </a:schemeClr>
                    </a:solidFill>
                  </a:tcPr>
                </a:tc>
                <a:extLst>
                  <a:ext uri="{0D108BD9-81ED-4DB2-BD59-A6C34878D82A}">
                    <a16:rowId xmlns:a16="http://schemas.microsoft.com/office/drawing/2014/main" val="4080164059"/>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Italian National Institute of Nuclear Physics</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Input–Output model</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2 – 2.7</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Salina (2006)</a:t>
                      </a:r>
                    </a:p>
                  </a:txBody>
                  <a:tcPr>
                    <a:solidFill>
                      <a:schemeClr val="bg1">
                        <a:lumMod val="95000"/>
                      </a:schemeClr>
                    </a:solidFill>
                  </a:tcPr>
                </a:tc>
                <a:extLst>
                  <a:ext uri="{0D108BD9-81ED-4DB2-BD59-A6C34878D82A}">
                    <a16:rowId xmlns:a16="http://schemas.microsoft.com/office/drawing/2014/main" val="694961617"/>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John Innes Centre, UK</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Input–Output model</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3</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000" b="0" i="0" kern="1200" noProof="0" dirty="0">
                          <a:solidFill>
                            <a:srgbClr val="000000"/>
                          </a:solidFill>
                          <a:latin typeface="Arial Narrow" panose="020B0606020202030204" pitchFamily="34" charset="0"/>
                          <a:ea typeface="+mn-ea"/>
                          <a:cs typeface="+mn-cs"/>
                        </a:rPr>
                        <a:t>Webb, D and White, R. (2009)</a:t>
                      </a:r>
                    </a:p>
                  </a:txBody>
                  <a:tcPr>
                    <a:solidFill>
                      <a:schemeClr val="bg1">
                        <a:lumMod val="95000"/>
                      </a:schemeClr>
                    </a:solidFill>
                  </a:tcPr>
                </a:tc>
                <a:extLst>
                  <a:ext uri="{0D108BD9-81ED-4DB2-BD59-A6C34878D82A}">
                    <a16:rowId xmlns:a16="http://schemas.microsoft.com/office/drawing/2014/main" val="4153969537"/>
                  </a:ext>
                </a:extLst>
              </a:tr>
              <a:tr h="23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000" b="0" i="0" kern="1200" noProof="0" dirty="0">
                          <a:solidFill>
                            <a:srgbClr val="000000"/>
                          </a:solidFill>
                          <a:latin typeface="Arial Narrow" panose="020B0606020202030204" pitchFamily="34" charset="0"/>
                          <a:ea typeface="+mn-ea"/>
                          <a:cs typeface="+mn-cs"/>
                        </a:rPr>
                        <a:t>Italian Space Agency</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Econometric regressions model</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3</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it-IT" sz="1000" b="0" i="0" kern="1200" noProof="0" dirty="0">
                          <a:solidFill>
                            <a:srgbClr val="000000"/>
                          </a:solidFill>
                          <a:latin typeface="Arial Narrow" panose="020B0606020202030204" pitchFamily="34" charset="0"/>
                          <a:ea typeface="+mn-ea"/>
                          <a:cs typeface="+mn-cs"/>
                        </a:rPr>
                        <a:t>Florio et al., (2021)</a:t>
                      </a:r>
                      <a:endParaRPr kumimoji="0" lang="en-GB" sz="1000" b="0" i="0" kern="1200" noProof="0" dirty="0">
                        <a:solidFill>
                          <a:srgbClr val="000000"/>
                        </a:solidFill>
                        <a:latin typeface="Arial Narrow" panose="020B0606020202030204" pitchFamily="34" charset="0"/>
                        <a:ea typeface="+mn-ea"/>
                        <a:cs typeface="+mn-cs"/>
                      </a:endParaRPr>
                    </a:p>
                  </a:txBody>
                  <a:tcPr>
                    <a:solidFill>
                      <a:schemeClr val="bg1">
                        <a:lumMod val="95000"/>
                      </a:schemeClr>
                    </a:solidFill>
                  </a:tcPr>
                </a:tc>
                <a:extLst>
                  <a:ext uri="{0D108BD9-81ED-4DB2-BD59-A6C34878D82A}">
                    <a16:rowId xmlns:a16="http://schemas.microsoft.com/office/drawing/2014/main" val="3839230625"/>
                  </a:ext>
                </a:extLst>
              </a:tr>
            </a:tbl>
          </a:graphicData>
        </a:graphic>
      </p:graphicFrame>
      <p:sp>
        <p:nvSpPr>
          <p:cNvPr id="22" name="CasellaDiTesto 11">
            <a:extLst>
              <a:ext uri="{FF2B5EF4-FFF2-40B4-BE49-F238E27FC236}">
                <a16:creationId xmlns:a16="http://schemas.microsoft.com/office/drawing/2014/main" id="{E3E498A5-52F4-1E2B-1DE7-7BAC03D2E70D}"/>
              </a:ext>
            </a:extLst>
          </p:cNvPr>
          <p:cNvSpPr txBox="1"/>
          <p:nvPr/>
        </p:nvSpPr>
        <p:spPr>
          <a:xfrm>
            <a:off x="-16879" y="4804946"/>
            <a:ext cx="8906918" cy="461665"/>
          </a:xfrm>
          <a:prstGeom prst="rect">
            <a:avLst/>
          </a:prstGeom>
          <a:noFill/>
        </p:spPr>
        <p:txBody>
          <a:bodyPr wrap="square" rtlCol="0">
            <a:spAutoFit/>
          </a:bodyPr>
          <a:lstStyle/>
          <a:p>
            <a:r>
              <a:rPr lang="en-GB" sz="800" dirty="0"/>
              <a:t>Source: Author based on Florio (2019; Table 5.1; p. 138). Investing in science: Social cost-benefit analysis of research infrastructures. MIT Press.</a:t>
            </a:r>
          </a:p>
          <a:p>
            <a:r>
              <a:rPr lang="en-GB" sz="800" dirty="0"/>
              <a:t>The result for the Italian Space Agency (ASI) is from Florio et al., (2021) available at  </a:t>
            </a:r>
            <a:r>
              <a:rPr lang="en-GB" sz="800" dirty="0">
                <a:hlinkClick r:id="rId3"/>
              </a:rPr>
              <a:t>https://www.asi.it/wp-content/uploads/2022/01/Report_ASI-UNIMI.pdf</a:t>
            </a:r>
            <a:r>
              <a:rPr lang="en-GB" sz="800" dirty="0"/>
              <a:t> </a:t>
            </a:r>
          </a:p>
          <a:p>
            <a:endParaRPr lang="en-GB" sz="800" dirty="0"/>
          </a:p>
        </p:txBody>
      </p:sp>
      <mc:AlternateContent xmlns:mc="http://schemas.openxmlformats.org/markup-compatibility/2006" xmlns:a14="http://schemas.microsoft.com/office/drawing/2010/main">
        <mc:Choice Requires="a14">
          <p:sp>
            <p:nvSpPr>
              <p:cNvPr id="23" name="Rectangle 29">
                <a:extLst>
                  <a:ext uri="{FF2B5EF4-FFF2-40B4-BE49-F238E27FC236}">
                    <a16:creationId xmlns:a16="http://schemas.microsoft.com/office/drawing/2014/main" id="{18ACB7DA-BA5D-5ED1-6548-84BA30154E6E}"/>
                  </a:ext>
                </a:extLst>
              </p:cNvPr>
              <p:cNvSpPr/>
              <p:nvPr/>
            </p:nvSpPr>
            <p:spPr>
              <a:xfrm>
                <a:off x="5724128" y="1194306"/>
                <a:ext cx="1361315" cy="369332"/>
              </a:xfrm>
              <a:prstGeom prst="rect">
                <a:avLst/>
              </a:prstGeom>
            </p:spPr>
            <p:txBody>
              <a:bodyPr wrap="square">
                <a:spAutoFit/>
              </a:bodyPr>
              <a:lstStyle/>
              <a:p>
                <a:pPr algn="ctr">
                  <a:defRPr/>
                </a:pPr>
                <a:r>
                  <a:rPr lang="en-US" sz="1800" b="1" dirty="0">
                    <a:solidFill>
                      <a:schemeClr val="tx1"/>
                    </a:solidFill>
                    <a:latin typeface="+mj-lt"/>
                    <a:ea typeface="Roboto" charset="0"/>
                    <a:cs typeface="Roboto" charset="0"/>
                  </a:rPr>
                  <a:t>PEM</a:t>
                </a:r>
                <a:r>
                  <a:rPr lang="en-US" sz="1800" b="1" dirty="0">
                    <a:solidFill>
                      <a:schemeClr val="tx1"/>
                    </a:solidFill>
                    <a:latin typeface="+mj-lt"/>
                    <a:ea typeface="Cambria Math" panose="02040503050406030204" pitchFamily="18" charset="0"/>
                    <a:cs typeface="Roboto" charset="0"/>
                  </a:rPr>
                  <a:t> </a:t>
                </a:r>
                <a14:m>
                  <m:oMath xmlns:m="http://schemas.openxmlformats.org/officeDocument/2006/math">
                    <m:r>
                      <a:rPr lang="en-US" sz="1800" b="1" i="1">
                        <a:solidFill>
                          <a:schemeClr val="tx1"/>
                        </a:solidFill>
                        <a:latin typeface="Cambria Math" panose="02040503050406030204" pitchFamily="18" charset="0"/>
                        <a:ea typeface="Cambria Math" panose="02040503050406030204" pitchFamily="18" charset="0"/>
                        <a:cs typeface="Roboto" charset="0"/>
                      </a:rPr>
                      <m:t>≅ </m:t>
                    </m:r>
                  </m:oMath>
                </a14:m>
                <a:r>
                  <a:rPr lang="en-US" sz="1800" b="1" dirty="0">
                    <a:solidFill>
                      <a:schemeClr val="tx1"/>
                    </a:solidFill>
                    <a:latin typeface="+mj-lt"/>
                    <a:ea typeface="Roboto" charset="0"/>
                    <a:cs typeface="Roboto" charset="0"/>
                  </a:rPr>
                  <a:t>3</a:t>
                </a:r>
                <a:endParaRPr lang="en-US" sz="400" b="1" dirty="0">
                  <a:solidFill>
                    <a:schemeClr val="tx1"/>
                  </a:solidFill>
                  <a:latin typeface="+mj-lt"/>
                  <a:ea typeface="Roboto" charset="0"/>
                  <a:cs typeface="Roboto" charset="0"/>
                </a:endParaRPr>
              </a:p>
            </p:txBody>
          </p:sp>
        </mc:Choice>
        <mc:Fallback xmlns="">
          <p:sp>
            <p:nvSpPr>
              <p:cNvPr id="23" name="Rectangle 29">
                <a:extLst>
                  <a:ext uri="{FF2B5EF4-FFF2-40B4-BE49-F238E27FC236}">
                    <a16:creationId xmlns:a16="http://schemas.microsoft.com/office/drawing/2014/main" id="{18ACB7DA-BA5D-5ED1-6548-84BA30154E6E}"/>
                  </a:ext>
                </a:extLst>
              </p:cNvPr>
              <p:cNvSpPr>
                <a:spLocks noRot="1" noChangeAspect="1" noMove="1" noResize="1" noEditPoints="1" noAdjustHandles="1" noChangeArrowheads="1" noChangeShapeType="1" noTextEdit="1"/>
              </p:cNvSpPr>
              <p:nvPr/>
            </p:nvSpPr>
            <p:spPr>
              <a:xfrm>
                <a:off x="5724128" y="1194306"/>
                <a:ext cx="1361315" cy="369332"/>
              </a:xfrm>
              <a:prstGeom prst="rect">
                <a:avLst/>
              </a:prstGeom>
              <a:blipFill>
                <a:blip r:embed="rId4"/>
                <a:stretch>
                  <a:fillRect t="-9836" b="-24590"/>
                </a:stretch>
              </a:blipFill>
            </p:spPr>
            <p:txBody>
              <a:bodyPr/>
              <a:lstStyle/>
              <a:p>
                <a:r>
                  <a:rPr lang="en-GB">
                    <a:noFill/>
                  </a:rPr>
                  <a:t> </a:t>
                </a:r>
              </a:p>
            </p:txBody>
          </p:sp>
        </mc:Fallback>
      </mc:AlternateContent>
      <p:sp>
        <p:nvSpPr>
          <p:cNvPr id="24" name="Rectangle: Single Corner Snipped 1">
            <a:extLst>
              <a:ext uri="{FF2B5EF4-FFF2-40B4-BE49-F238E27FC236}">
                <a16:creationId xmlns:a16="http://schemas.microsoft.com/office/drawing/2014/main" id="{159538DA-4548-974B-D743-6FE5CE05F3FB}"/>
              </a:ext>
            </a:extLst>
          </p:cNvPr>
          <p:cNvSpPr/>
          <p:nvPr/>
        </p:nvSpPr>
        <p:spPr bwMode="auto">
          <a:xfrm>
            <a:off x="5724128" y="1381813"/>
            <a:ext cx="2958549" cy="952667"/>
          </a:xfrm>
          <a:prstGeom prst="snip1Rect">
            <a:avLst>
              <a:gd name="adj" fmla="val 0"/>
            </a:avLst>
          </a:prstGeom>
          <a:noFill/>
          <a:ln w="12700" cap="flat" cmpd="sng" algn="ctr">
            <a:noFill/>
            <a:prstDash val="solid"/>
            <a:miter lim="400000"/>
            <a:headEnd type="none" w="med" len="med"/>
            <a:tailEnd type="none" w="med" len="med"/>
          </a:ln>
          <a:effectLst/>
        </p:spPr>
        <p:txBody>
          <a:bodyPr vert="horz" wrap="square" lIns="252000" tIns="36000" rIns="36000" bIns="36000" numCol="1" rtlCol="0" anchor="ctr" anchorCtr="0" compatLnSpc="1">
            <a:prstTxWarp prst="textNoShape">
              <a:avLst/>
            </a:prstTxWarp>
            <a:noAutofit/>
          </a:bodyPr>
          <a:lstStyle/>
          <a:p>
            <a:pPr marR="0" algn="l" defTabSz="825500" rtl="0" eaLnBrk="1" fontAlgn="base" latinLnBrk="0" hangingPunct="0">
              <a:lnSpc>
                <a:spcPts val="1800"/>
              </a:lnSpc>
              <a:spcBef>
                <a:spcPct val="0"/>
              </a:spcBef>
              <a:spcAft>
                <a:spcPct val="0"/>
              </a:spcAft>
              <a:buClrTx/>
              <a:buSzTx/>
              <a:tabLst/>
            </a:pPr>
            <a:r>
              <a:rPr lang="en-GB" sz="1200" dirty="0">
                <a:latin typeface="Arial "/>
                <a:ea typeface="+mj-ea"/>
                <a:cs typeface="+mj-cs"/>
                <a:sym typeface="Poppins" charset="0"/>
              </a:rPr>
              <a:t>1 CHF spent by CERN in a (high-tech) contract generates 3 CHF of additional profit to suppliers on average</a:t>
            </a:r>
            <a:endParaRPr lang="en-GB" sz="1200" dirty="0">
              <a:highlight>
                <a:srgbClr val="FFFF00"/>
              </a:highlight>
              <a:latin typeface="Arial "/>
              <a:ea typeface="+mj-ea"/>
              <a:cs typeface="+mj-cs"/>
              <a:sym typeface="Poppins" charset="0"/>
            </a:endParaRPr>
          </a:p>
        </p:txBody>
      </p:sp>
      <p:grpSp>
        <p:nvGrpSpPr>
          <p:cNvPr id="5" name="Group 4">
            <a:extLst>
              <a:ext uri="{FF2B5EF4-FFF2-40B4-BE49-F238E27FC236}">
                <a16:creationId xmlns:a16="http://schemas.microsoft.com/office/drawing/2014/main" id="{5016DE6D-684E-407B-9FE7-2E7321E08681}"/>
              </a:ext>
            </a:extLst>
          </p:cNvPr>
          <p:cNvGrpSpPr/>
          <p:nvPr/>
        </p:nvGrpSpPr>
        <p:grpSpPr>
          <a:xfrm>
            <a:off x="5979441" y="2709286"/>
            <a:ext cx="3096344" cy="1997724"/>
            <a:chOff x="5979441" y="2709286"/>
            <a:chExt cx="3096344" cy="1997724"/>
          </a:xfrm>
        </p:grpSpPr>
        <p:sp>
          <p:nvSpPr>
            <p:cNvPr id="25" name="Rectangle: Single Corner Snipped 1">
              <a:extLst>
                <a:ext uri="{FF2B5EF4-FFF2-40B4-BE49-F238E27FC236}">
                  <a16:creationId xmlns:a16="http://schemas.microsoft.com/office/drawing/2014/main" id="{473ED1FB-9D1E-5F43-5E86-62F7D76C6E2B}"/>
                </a:ext>
              </a:extLst>
            </p:cNvPr>
            <p:cNvSpPr/>
            <p:nvPr/>
          </p:nvSpPr>
          <p:spPr bwMode="auto">
            <a:xfrm>
              <a:off x="5979441" y="2859781"/>
              <a:ext cx="3096344" cy="1847229"/>
            </a:xfrm>
            <a:prstGeom prst="snip1Rect">
              <a:avLst>
                <a:gd name="adj" fmla="val 0"/>
              </a:avLst>
            </a:prstGeom>
            <a:solidFill>
              <a:schemeClr val="bg1">
                <a:lumMod val="95000"/>
              </a:schemeClr>
            </a:solidFill>
            <a:ln w="12700" cap="flat" cmpd="sng" algn="ctr">
              <a:solidFill>
                <a:srgbClr val="FFC000"/>
              </a:solidFill>
              <a:prstDash val="solid"/>
              <a:miter lim="400000"/>
              <a:headEnd type="none" w="med" len="med"/>
              <a:tailEnd type="none" w="med" len="med"/>
            </a:ln>
            <a:effectLst>
              <a:outerShdw blurRad="25400" algn="ctr" rotWithShape="0">
                <a:srgbClr val="000000">
                  <a:alpha val="50000"/>
                </a:srgbClr>
              </a:outerShdw>
            </a:effectLst>
          </p:spPr>
          <p:txBody>
            <a:bodyPr vert="horz" wrap="square" lIns="252000" tIns="36000" rIns="36000" bIns="36000" numCol="1" rtlCol="0" anchor="ctr" anchorCtr="0" compatLnSpc="1">
              <a:prstTxWarp prst="textNoShape">
                <a:avLst/>
              </a:prstTxWarp>
              <a:noAutofit/>
            </a:bodyPr>
            <a:lstStyle/>
            <a:p>
              <a:pPr marR="0" algn="l" defTabSz="825500" rtl="0" eaLnBrk="1" fontAlgn="base" latinLnBrk="0" hangingPunct="0">
                <a:lnSpc>
                  <a:spcPct val="100000"/>
                </a:lnSpc>
                <a:spcBef>
                  <a:spcPct val="0"/>
                </a:spcBef>
                <a:spcAft>
                  <a:spcPct val="0"/>
                </a:spcAft>
                <a:buClrTx/>
                <a:buSzTx/>
                <a:tabLst/>
              </a:pPr>
              <a:endParaRPr lang="en-GB" sz="1100" dirty="0">
                <a:latin typeface="+mj-lt"/>
                <a:ea typeface="Poppins" charset="0"/>
                <a:cs typeface="Poppins" charset="0"/>
                <a:sym typeface="Poppins" charset="0"/>
              </a:endParaRPr>
            </a:p>
            <a:p>
              <a:pPr marL="171450" indent="-171450" defTabSz="825500" fontAlgn="base" hangingPunct="0">
                <a:spcBef>
                  <a:spcPct val="0"/>
                </a:spcBef>
                <a:spcAft>
                  <a:spcPts val="600"/>
                </a:spcAft>
                <a:buFont typeface="Arial" panose="020B0604020202020204" pitchFamily="34" charset="0"/>
                <a:buChar char="•"/>
              </a:pPr>
              <a:r>
                <a:rPr lang="en-GB" sz="1100" dirty="0">
                  <a:latin typeface="+mj-lt"/>
                  <a:cs typeface="Poppins" charset="0"/>
                  <a:sym typeface="Poppins" charset="0"/>
                </a:rPr>
                <a:t>We wanted to recompute the PEM for more recent CERN procurement data (LHC and HL-LHC)</a:t>
              </a:r>
            </a:p>
            <a:p>
              <a:pPr marL="171450" indent="-171450" defTabSz="825500" fontAlgn="base" hangingPunct="0">
                <a:spcBef>
                  <a:spcPct val="0"/>
                </a:spcBef>
                <a:spcAft>
                  <a:spcPts val="600"/>
                </a:spcAft>
                <a:buFont typeface="Arial" panose="020B0604020202020204" pitchFamily="34" charset="0"/>
                <a:buChar char="•"/>
              </a:pPr>
              <a:r>
                <a:rPr lang="en-GB" sz="1100" dirty="0">
                  <a:latin typeface="+mj-lt"/>
                  <a:cs typeface="Poppins" charset="0"/>
                  <a:sym typeface="Poppins" charset="0"/>
                </a:rPr>
                <a:t>Analysis of balance sheet data of suppliers (more objective evidence) triangulated with survey data</a:t>
              </a:r>
            </a:p>
            <a:p>
              <a:pPr marL="171450" indent="-171450" defTabSz="825500" fontAlgn="base" hangingPunct="0">
                <a:spcBef>
                  <a:spcPct val="0"/>
                </a:spcBef>
                <a:spcAft>
                  <a:spcPts val="600"/>
                </a:spcAft>
                <a:buFont typeface="Arial" panose="020B0604020202020204" pitchFamily="34" charset="0"/>
                <a:buChar char="•"/>
              </a:pPr>
              <a:r>
                <a:rPr lang="en-GB" sz="1100" dirty="0">
                  <a:latin typeface="+mj-lt"/>
                  <a:cs typeface="Poppins" charset="0"/>
                  <a:sym typeface="Poppins" charset="0"/>
                </a:rPr>
                <a:t>Use the PEM to forecast the socio-economic </a:t>
              </a:r>
              <a:r>
                <a:rPr lang="en-GB" sz="1100" dirty="0" err="1">
                  <a:latin typeface="+mj-lt"/>
                  <a:cs typeface="Poppins" charset="0"/>
                  <a:sym typeface="Poppins" charset="0"/>
                </a:rPr>
                <a:t>spillovers</a:t>
              </a:r>
              <a:r>
                <a:rPr lang="en-GB" sz="1100" dirty="0">
                  <a:latin typeface="+mj-lt"/>
                  <a:cs typeface="Poppins" charset="0"/>
                  <a:sym typeface="Poppins" charset="0"/>
                </a:rPr>
                <a:t> of FCC-ee procurement</a:t>
              </a:r>
              <a:endParaRPr lang="en-GB" sz="1100" dirty="0">
                <a:solidFill>
                  <a:srgbClr val="FF0000"/>
                </a:solidFill>
                <a:latin typeface="Poppins" charset="0"/>
                <a:ea typeface="Poppins" charset="0"/>
                <a:cs typeface="Poppins" charset="0"/>
                <a:sym typeface="Poppins" charset="0"/>
              </a:endParaRPr>
            </a:p>
          </p:txBody>
        </p:sp>
        <p:sp>
          <p:nvSpPr>
            <p:cNvPr id="27" name="Zeshoek 64">
              <a:extLst>
                <a:ext uri="{FF2B5EF4-FFF2-40B4-BE49-F238E27FC236}">
                  <a16:creationId xmlns:a16="http://schemas.microsoft.com/office/drawing/2014/main" id="{82B37899-E55A-B7E1-17CF-CEC038D1A240}"/>
                </a:ext>
              </a:extLst>
            </p:cNvPr>
            <p:cNvSpPr/>
            <p:nvPr/>
          </p:nvSpPr>
          <p:spPr bwMode="auto">
            <a:xfrm>
              <a:off x="6087010" y="2709286"/>
              <a:ext cx="2881206" cy="300990"/>
            </a:xfrm>
            <a:prstGeom prst="hexagon">
              <a:avLst/>
            </a:prstGeom>
            <a:solidFill>
              <a:srgbClr val="F1BD56"/>
            </a:solidFill>
            <a:ln w="12700" cap="flat" cmpd="sng" algn="ctr">
              <a:noFill/>
              <a:prstDash val="solid"/>
              <a:miter lim="400000"/>
              <a:headEnd type="none" w="med" len="med"/>
              <a:tailEnd type="none" w="med" len="med"/>
            </a:ln>
            <a:effectLst>
              <a:outerShdw blurRad="25400" algn="ctr" rotWithShape="0">
                <a:srgbClr val="000000">
                  <a:alpha val="50000"/>
                </a:srgbClr>
              </a:outerShdw>
            </a:effectLst>
          </p:spPr>
          <p:txBody>
            <a:bodyPr vert="horz" wrap="square" lIns="38100" tIns="38100" rIns="38100" bIns="38100" numCol="1" rtlCol="0" anchor="ctr" anchorCtr="0" compatLnSpc="1">
              <a:prstTxWarp prst="textNoShape">
                <a:avLst/>
              </a:prstTxWarp>
              <a:spAutoFit/>
            </a:bodyPr>
            <a:lstStyle/>
            <a:p>
              <a:pPr marL="0" marR="0" indent="0" algn="ctr" defTabSz="825500" rtl="0" eaLnBrk="1" fontAlgn="base" latinLnBrk="0" hangingPunct="0">
                <a:lnSpc>
                  <a:spcPct val="100000"/>
                </a:lnSpc>
                <a:spcBef>
                  <a:spcPct val="0"/>
                </a:spcBef>
                <a:spcAft>
                  <a:spcPct val="0"/>
                </a:spcAft>
                <a:buClrTx/>
                <a:buSzTx/>
                <a:buFontTx/>
                <a:buNone/>
                <a:tabLst/>
              </a:pPr>
              <a:r>
                <a:rPr kumimoji="0" lang="en-GB" sz="1100" b="1" i="0" u="none" strike="noStrike" cap="none" normalizeH="0" baseline="0" dirty="0">
                  <a:ln>
                    <a:noFill/>
                  </a:ln>
                  <a:effectLst/>
                  <a:latin typeface="+mj-lt"/>
                  <a:ea typeface="Poppins" charset="0"/>
                  <a:cs typeface="Poppins" charset="0"/>
                  <a:sym typeface="Poppins" charset="0"/>
                </a:rPr>
                <a:t>Our study</a:t>
              </a:r>
            </a:p>
          </p:txBody>
        </p:sp>
      </p:grpSp>
    </p:spTree>
    <p:extLst>
      <p:ext uri="{BB962C8B-B14F-4D97-AF65-F5344CB8AC3E}">
        <p14:creationId xmlns:p14="http://schemas.microsoft.com/office/powerpoint/2010/main" val="2268918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5</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6" y="483518"/>
            <a:ext cx="9066907" cy="520666"/>
          </a:xfrm>
        </p:spPr>
        <p:txBody>
          <a:bodyPr/>
          <a:lstStyle/>
          <a:p>
            <a:r>
              <a:rPr lang="it-IT" sz="2800" dirty="0"/>
              <a:t>The procurement activity of CERN (HL-) LHC</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graphicFrame>
        <p:nvGraphicFramePr>
          <p:cNvPr id="36" name="Tabella 18">
            <a:extLst>
              <a:ext uri="{FF2B5EF4-FFF2-40B4-BE49-F238E27FC236}">
                <a16:creationId xmlns:a16="http://schemas.microsoft.com/office/drawing/2014/main" id="{2D95370F-E0E8-1670-4B8F-C7904FCC4AE4}"/>
              </a:ext>
            </a:extLst>
          </p:cNvPr>
          <p:cNvGraphicFramePr>
            <a:graphicFrameLocks noGrp="1"/>
          </p:cNvGraphicFramePr>
          <p:nvPr>
            <p:extLst>
              <p:ext uri="{D42A27DB-BD31-4B8C-83A1-F6EECF244321}">
                <p14:modId xmlns:p14="http://schemas.microsoft.com/office/powerpoint/2010/main" val="2275314787"/>
              </p:ext>
            </p:extLst>
          </p:nvPr>
        </p:nvGraphicFramePr>
        <p:xfrm>
          <a:off x="391479" y="1204779"/>
          <a:ext cx="3683447" cy="1261762"/>
        </p:xfrm>
        <a:graphic>
          <a:graphicData uri="http://schemas.openxmlformats.org/drawingml/2006/table">
            <a:tbl>
              <a:tblPr firstRow="1" bandRow="1">
                <a:tableStyleId>{93296810-A885-4BE3-A3E7-6D5BEEA58F35}</a:tableStyleId>
              </a:tblPr>
              <a:tblGrid>
                <a:gridCol w="3683447">
                  <a:extLst>
                    <a:ext uri="{9D8B030D-6E8A-4147-A177-3AD203B41FA5}">
                      <a16:colId xmlns:a16="http://schemas.microsoft.com/office/drawing/2014/main" val="20000"/>
                    </a:ext>
                  </a:extLst>
                </a:gridCol>
              </a:tblGrid>
              <a:tr h="348941">
                <a:tc>
                  <a:txBody>
                    <a:bodyPr/>
                    <a:lstStyle/>
                    <a:p>
                      <a:pPr algn="ctr"/>
                      <a:r>
                        <a:rPr lang="en-GB" sz="1400" dirty="0"/>
                        <a:t>Population</a:t>
                      </a:r>
                      <a:endParaRPr lang="en-GB" sz="1400" dirty="0">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0"/>
                  </a:ext>
                </a:extLst>
              </a:tr>
              <a:tr h="2631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6"/>
                          </a:solidFill>
                        </a:rPr>
                        <a:t>4,204 suppliers from</a:t>
                      </a:r>
                      <a:r>
                        <a:rPr lang="en-GB" sz="1400" baseline="0" dirty="0">
                          <a:solidFill>
                            <a:schemeClr val="accent6"/>
                          </a:solidFill>
                        </a:rPr>
                        <a:t> 47 countries </a:t>
                      </a:r>
                      <a:endParaRPr lang="en-GB" sz="140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1"/>
                  </a:ext>
                </a:extLst>
              </a:tr>
              <a:tr h="26312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6"/>
                          </a:solidFill>
                        </a:rPr>
                        <a:t>33,414 orders</a:t>
                      </a:r>
                      <a:endParaRPr lang="en-GB" sz="1400" b="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2"/>
                  </a:ext>
                </a:extLst>
              </a:tr>
              <a:tr h="34894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6"/>
                          </a:solidFill>
                        </a:rPr>
                        <a:t>4,318 Million CHF of expenditure</a:t>
                      </a:r>
                      <a:endParaRPr lang="en-GB" sz="140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3"/>
                  </a:ext>
                </a:extLst>
              </a:tr>
            </a:tbl>
          </a:graphicData>
        </a:graphic>
      </p:graphicFrame>
      <p:graphicFrame>
        <p:nvGraphicFramePr>
          <p:cNvPr id="37" name="Tabella 19">
            <a:extLst>
              <a:ext uri="{FF2B5EF4-FFF2-40B4-BE49-F238E27FC236}">
                <a16:creationId xmlns:a16="http://schemas.microsoft.com/office/drawing/2014/main" id="{74EC1D85-3785-C524-706B-4D61A7DEA2AD}"/>
              </a:ext>
            </a:extLst>
          </p:cNvPr>
          <p:cNvGraphicFramePr>
            <a:graphicFrameLocks noGrp="1"/>
          </p:cNvGraphicFramePr>
          <p:nvPr>
            <p:extLst>
              <p:ext uri="{D42A27DB-BD31-4B8C-83A1-F6EECF244321}">
                <p14:modId xmlns:p14="http://schemas.microsoft.com/office/powerpoint/2010/main" val="3515349683"/>
              </p:ext>
            </p:extLst>
          </p:nvPr>
        </p:nvGraphicFramePr>
        <p:xfrm>
          <a:off x="4999991" y="1204779"/>
          <a:ext cx="3672409" cy="1279431"/>
        </p:xfrm>
        <a:graphic>
          <a:graphicData uri="http://schemas.openxmlformats.org/drawingml/2006/table">
            <a:tbl>
              <a:tblPr firstRow="1" bandRow="1">
                <a:tableStyleId>{93296810-A885-4BE3-A3E7-6D5BEEA58F35}</a:tableStyleId>
              </a:tblPr>
              <a:tblGrid>
                <a:gridCol w="3672409">
                  <a:extLst>
                    <a:ext uri="{9D8B030D-6E8A-4147-A177-3AD203B41FA5}">
                      <a16:colId xmlns:a16="http://schemas.microsoft.com/office/drawing/2014/main" val="20000"/>
                    </a:ext>
                  </a:extLst>
                </a:gridCol>
              </a:tblGrid>
              <a:tr h="343048">
                <a:tc>
                  <a:txBody>
                    <a:bodyPr/>
                    <a:lstStyle/>
                    <a:p>
                      <a:pPr algn="ctr"/>
                      <a:r>
                        <a:rPr lang="en-GB" sz="1400" dirty="0"/>
                        <a:t>Analysed sample</a:t>
                      </a:r>
                      <a:endParaRPr lang="en-GB" sz="1400" b="0" dirty="0">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0"/>
                  </a:ext>
                </a:extLst>
              </a:tr>
              <a:tr h="311395">
                <a:tc>
                  <a:txBody>
                    <a:bodyPr/>
                    <a:lstStyle/>
                    <a:p>
                      <a:r>
                        <a:rPr lang="en-GB" sz="1400" dirty="0">
                          <a:solidFill>
                            <a:schemeClr val="accent6"/>
                          </a:solidFill>
                        </a:rPr>
                        <a:t>669 (</a:t>
                      </a:r>
                      <a:r>
                        <a:rPr lang="en-GB" sz="1400" b="1" dirty="0">
                          <a:solidFill>
                            <a:schemeClr val="accent6"/>
                          </a:solidFill>
                        </a:rPr>
                        <a:t>15%</a:t>
                      </a:r>
                      <a:r>
                        <a:rPr lang="en-GB" sz="1400" dirty="0">
                          <a:solidFill>
                            <a:schemeClr val="accent6"/>
                          </a:solidFill>
                        </a:rPr>
                        <a:t>) suppliers from 31 countries</a:t>
                      </a:r>
                      <a:endParaRPr lang="en-GB" sz="140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1"/>
                  </a:ext>
                </a:extLst>
              </a:tr>
              <a:tr h="264273">
                <a:tc>
                  <a:txBody>
                    <a:bodyPr/>
                    <a:lstStyle/>
                    <a:p>
                      <a:r>
                        <a:rPr lang="en-GB" sz="1400" dirty="0">
                          <a:solidFill>
                            <a:schemeClr val="accent6"/>
                          </a:solidFill>
                        </a:rPr>
                        <a:t>8,247 (</a:t>
                      </a:r>
                      <a:r>
                        <a:rPr lang="en-GB" sz="1400" b="1" dirty="0">
                          <a:solidFill>
                            <a:schemeClr val="accent6"/>
                          </a:solidFill>
                        </a:rPr>
                        <a:t>25%</a:t>
                      </a:r>
                      <a:r>
                        <a:rPr lang="en-GB" sz="1400" dirty="0">
                          <a:solidFill>
                            <a:schemeClr val="accent6"/>
                          </a:solidFill>
                        </a:rPr>
                        <a:t>) orders</a:t>
                      </a:r>
                      <a:endParaRPr lang="en-GB" sz="140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2"/>
                  </a:ext>
                </a:extLst>
              </a:tr>
              <a:tr h="34304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accent6"/>
                          </a:solidFill>
                        </a:rPr>
                        <a:t>757 (</a:t>
                      </a:r>
                      <a:r>
                        <a:rPr lang="en-GB" sz="1400" b="1" dirty="0">
                          <a:solidFill>
                            <a:schemeClr val="accent6"/>
                          </a:solidFill>
                        </a:rPr>
                        <a:t>27%</a:t>
                      </a:r>
                      <a:r>
                        <a:rPr lang="en-GB" sz="1400" b="0" dirty="0">
                          <a:solidFill>
                            <a:schemeClr val="accent6"/>
                          </a:solidFill>
                        </a:rPr>
                        <a:t>)</a:t>
                      </a:r>
                      <a:r>
                        <a:rPr lang="en-GB" sz="1400" b="1" dirty="0">
                          <a:solidFill>
                            <a:schemeClr val="accent6"/>
                          </a:solidFill>
                        </a:rPr>
                        <a:t> </a:t>
                      </a:r>
                      <a:r>
                        <a:rPr lang="en-GB" sz="1400" dirty="0">
                          <a:solidFill>
                            <a:schemeClr val="accent6"/>
                          </a:solidFill>
                        </a:rPr>
                        <a:t>Million CHF of expenditure</a:t>
                      </a:r>
                      <a:endParaRPr lang="en-GB" sz="1400" dirty="0">
                        <a:solidFill>
                          <a:schemeClr val="accent6"/>
                        </a:solidFill>
                        <a:latin typeface="Arial" panose="020B0604020202020204" pitchFamily="34" charset="0"/>
                        <a:cs typeface="Arial" panose="020B0604020202020204" pitchFamily="34" charset="0"/>
                      </a:endParaRPr>
                    </a:p>
                  </a:txBody>
                  <a:tcPr marT="34290" marB="34290"/>
                </a:tc>
                <a:extLst>
                  <a:ext uri="{0D108BD9-81ED-4DB2-BD59-A6C34878D82A}">
                    <a16:rowId xmlns:a16="http://schemas.microsoft.com/office/drawing/2014/main" val="10003"/>
                  </a:ext>
                </a:extLst>
              </a:tr>
            </a:tbl>
          </a:graphicData>
        </a:graphic>
      </p:graphicFrame>
      <p:grpSp>
        <p:nvGrpSpPr>
          <p:cNvPr id="4" name="Group 3">
            <a:extLst>
              <a:ext uri="{FF2B5EF4-FFF2-40B4-BE49-F238E27FC236}">
                <a16:creationId xmlns:a16="http://schemas.microsoft.com/office/drawing/2014/main" id="{2D7BD7FA-DB80-B27A-1078-857FED2120FE}"/>
              </a:ext>
            </a:extLst>
          </p:cNvPr>
          <p:cNvGrpSpPr/>
          <p:nvPr/>
        </p:nvGrpSpPr>
        <p:grpSpPr>
          <a:xfrm>
            <a:off x="391479" y="2508559"/>
            <a:ext cx="8212356" cy="1837335"/>
            <a:chOff x="392093" y="2538426"/>
            <a:chExt cx="8212356" cy="1837335"/>
          </a:xfrm>
        </p:grpSpPr>
        <p:pic>
          <p:nvPicPr>
            <p:cNvPr id="39" name="Immagine 21">
              <a:extLst>
                <a:ext uri="{FF2B5EF4-FFF2-40B4-BE49-F238E27FC236}">
                  <a16:creationId xmlns:a16="http://schemas.microsoft.com/office/drawing/2014/main" id="{8842206A-3A97-C251-5974-0DFD613E2C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500" t="16643" r="1626" b="57396"/>
            <a:stretch/>
          </p:blipFill>
          <p:spPr>
            <a:xfrm>
              <a:off x="392093" y="2538426"/>
              <a:ext cx="8201437" cy="1837335"/>
            </a:xfrm>
            <a:prstGeom prst="rect">
              <a:avLst/>
            </a:prstGeom>
          </p:spPr>
        </p:pic>
        <p:pic>
          <p:nvPicPr>
            <p:cNvPr id="40" name="Picture 2">
              <a:extLst>
                <a:ext uri="{FF2B5EF4-FFF2-40B4-BE49-F238E27FC236}">
                  <a16:creationId xmlns:a16="http://schemas.microsoft.com/office/drawing/2014/main" id="{76B3A286-3317-A584-F4A4-8AD9A588496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6029"/>
            <a:stretch/>
          </p:blipFill>
          <p:spPr bwMode="auto">
            <a:xfrm>
              <a:off x="7852024" y="3605318"/>
              <a:ext cx="752425" cy="770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1" name="CasellaDiTesto 17">
            <a:extLst>
              <a:ext uri="{FF2B5EF4-FFF2-40B4-BE49-F238E27FC236}">
                <a16:creationId xmlns:a16="http://schemas.microsoft.com/office/drawing/2014/main" id="{B523C202-A0A3-B403-637E-26C1249EDC03}"/>
              </a:ext>
            </a:extLst>
          </p:cNvPr>
          <p:cNvSpPr txBox="1"/>
          <p:nvPr/>
        </p:nvSpPr>
        <p:spPr>
          <a:xfrm>
            <a:off x="5665096" y="4847265"/>
            <a:ext cx="3504486" cy="338554"/>
          </a:xfrm>
          <a:prstGeom prst="rect">
            <a:avLst/>
          </a:prstGeom>
          <a:noFill/>
        </p:spPr>
        <p:txBody>
          <a:bodyPr wrap="none" rtlCol="0">
            <a:spAutoFit/>
          </a:bodyPr>
          <a:lstStyle/>
          <a:p>
            <a:r>
              <a:rPr lang="en-GB" sz="800" dirty="0"/>
              <a:t>Source: </a:t>
            </a:r>
            <a:r>
              <a:rPr lang="it-IT" sz="800" dirty="0"/>
              <a:t>Castelnovo, P., Florio, M., Forte, S., Rossi, L., Sirtori, E. (2018); </a:t>
            </a:r>
          </a:p>
          <a:p>
            <a:r>
              <a:rPr lang="en-GB" sz="800" dirty="0"/>
              <a:t>Florio F., Giffoni, F., Giunta, A., Sirtori, E. (2018)</a:t>
            </a:r>
          </a:p>
        </p:txBody>
      </p:sp>
      <p:sp>
        <p:nvSpPr>
          <p:cNvPr id="14" name="CasellaDiTesto 17">
            <a:extLst>
              <a:ext uri="{FF2B5EF4-FFF2-40B4-BE49-F238E27FC236}">
                <a16:creationId xmlns:a16="http://schemas.microsoft.com/office/drawing/2014/main" id="{724C7DEE-CEAB-2243-CD67-C0AF7A411005}"/>
              </a:ext>
            </a:extLst>
          </p:cNvPr>
          <p:cNvSpPr txBox="1"/>
          <p:nvPr/>
        </p:nvSpPr>
        <p:spPr>
          <a:xfrm>
            <a:off x="194563" y="4741499"/>
            <a:ext cx="3081293" cy="276999"/>
          </a:xfrm>
          <a:prstGeom prst="rect">
            <a:avLst/>
          </a:prstGeom>
          <a:noFill/>
        </p:spPr>
        <p:txBody>
          <a:bodyPr wrap="none" rtlCol="0">
            <a:spAutoFit/>
          </a:bodyPr>
          <a:lstStyle/>
          <a:p>
            <a:r>
              <a:rPr lang="en-GB" sz="1200" dirty="0"/>
              <a:t>Period 1995 – 2015; Orders &gt; 10.000 CHF</a:t>
            </a:r>
          </a:p>
        </p:txBody>
      </p:sp>
    </p:spTree>
    <p:extLst>
      <p:ext uri="{BB962C8B-B14F-4D97-AF65-F5344CB8AC3E}">
        <p14:creationId xmlns:p14="http://schemas.microsoft.com/office/powerpoint/2010/main" val="37989071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6</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5" y="398832"/>
            <a:ext cx="9066907" cy="520666"/>
          </a:xfrm>
        </p:spPr>
        <p:txBody>
          <a:bodyPr/>
          <a:lstStyle/>
          <a:p>
            <a:r>
              <a:rPr lang="it-IT" sz="2700" dirty="0"/>
              <a:t>Impact of procurement activity of CERN (HL-) LHC: </a:t>
            </a:r>
            <a:r>
              <a:rPr lang="it-IT" sz="2700" dirty="0" err="1"/>
              <a:t>evidence</a:t>
            </a:r>
            <a:r>
              <a:rPr lang="it-IT" sz="2700" dirty="0"/>
              <a:t> from a survey</a:t>
            </a:r>
            <a:endParaRPr lang="en-GB" sz="27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pic>
        <p:nvPicPr>
          <p:cNvPr id="13" name="Picture 5">
            <a:extLst>
              <a:ext uri="{FF2B5EF4-FFF2-40B4-BE49-F238E27FC236}">
                <a16:creationId xmlns:a16="http://schemas.microsoft.com/office/drawing/2014/main" id="{9E66A973-B13F-7B2C-EE0E-26A5F4AD5B3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619" t="26276" r="2307" b="7498"/>
          <a:stretch/>
        </p:blipFill>
        <p:spPr bwMode="auto">
          <a:xfrm>
            <a:off x="1697619" y="1518252"/>
            <a:ext cx="7302517" cy="1239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a:extLst>
              <a:ext uri="{FF2B5EF4-FFF2-40B4-BE49-F238E27FC236}">
                <a16:creationId xmlns:a16="http://schemas.microsoft.com/office/drawing/2014/main" id="{A559E7F3-30F9-5035-018E-4B366C8C9D6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569" r="742"/>
          <a:stretch/>
        </p:blipFill>
        <p:spPr bwMode="auto">
          <a:xfrm>
            <a:off x="2123728" y="2988948"/>
            <a:ext cx="6013209" cy="1938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asellaDiTesto 3">
            <a:extLst>
              <a:ext uri="{FF2B5EF4-FFF2-40B4-BE49-F238E27FC236}">
                <a16:creationId xmlns:a16="http://schemas.microsoft.com/office/drawing/2014/main" id="{AD56FD94-530F-DC69-4391-2067A2DB69E0}"/>
              </a:ext>
            </a:extLst>
          </p:cNvPr>
          <p:cNvSpPr txBox="1"/>
          <p:nvPr/>
        </p:nvSpPr>
        <p:spPr>
          <a:xfrm>
            <a:off x="388488" y="3384933"/>
            <a:ext cx="1170655" cy="784830"/>
          </a:xfrm>
          <a:prstGeom prst="rect">
            <a:avLst/>
          </a:prstGeom>
          <a:noFill/>
        </p:spPr>
        <p:txBody>
          <a:bodyPr wrap="square" rtlCol="0">
            <a:spAutoFit/>
          </a:bodyPr>
          <a:lstStyle/>
          <a:p>
            <a:pPr algn="l"/>
            <a:r>
              <a:rPr lang="en-GB" sz="900" b="1" dirty="0"/>
              <a:t>Economic performance.</a:t>
            </a:r>
          </a:p>
          <a:p>
            <a:pPr algn="l"/>
            <a:r>
              <a:rPr lang="en-GB" sz="900" dirty="0"/>
              <a:t>Because of the work with CERN, we …</a:t>
            </a:r>
          </a:p>
        </p:txBody>
      </p:sp>
      <p:sp>
        <p:nvSpPr>
          <p:cNvPr id="20" name="CasellaDiTesto 19">
            <a:extLst>
              <a:ext uri="{FF2B5EF4-FFF2-40B4-BE49-F238E27FC236}">
                <a16:creationId xmlns:a16="http://schemas.microsoft.com/office/drawing/2014/main" id="{AFC061DC-744F-24AC-23E8-AA7390B8295A}"/>
              </a:ext>
            </a:extLst>
          </p:cNvPr>
          <p:cNvSpPr txBox="1"/>
          <p:nvPr/>
        </p:nvSpPr>
        <p:spPr>
          <a:xfrm>
            <a:off x="421734" y="1538273"/>
            <a:ext cx="1170655" cy="923330"/>
          </a:xfrm>
          <a:prstGeom prst="rect">
            <a:avLst/>
          </a:prstGeom>
          <a:noFill/>
        </p:spPr>
        <p:txBody>
          <a:bodyPr wrap="square" rtlCol="0">
            <a:spAutoFit/>
          </a:bodyPr>
          <a:lstStyle/>
          <a:p>
            <a:pPr algn="l"/>
            <a:r>
              <a:rPr lang="en-GB" sz="900" dirty="0"/>
              <a:t>What was the </a:t>
            </a:r>
            <a:r>
              <a:rPr lang="en-GB" sz="900" b="1" dirty="0"/>
              <a:t>innovation level of products and services </a:t>
            </a:r>
            <a:r>
              <a:rPr lang="en-GB" sz="900" dirty="0"/>
              <a:t>supplied to CERN?</a:t>
            </a:r>
            <a:r>
              <a:rPr lang="en-GB" sz="900" b="1" dirty="0"/>
              <a:t> </a:t>
            </a:r>
            <a:r>
              <a:rPr lang="en-GB" sz="900" dirty="0"/>
              <a:t>(tick at most 2 options)</a:t>
            </a:r>
          </a:p>
        </p:txBody>
      </p:sp>
      <p:sp>
        <p:nvSpPr>
          <p:cNvPr id="12" name="CasellaDiTesto 38">
            <a:extLst>
              <a:ext uri="{FF2B5EF4-FFF2-40B4-BE49-F238E27FC236}">
                <a16:creationId xmlns:a16="http://schemas.microsoft.com/office/drawing/2014/main" id="{A2F4E094-49A1-9F1B-89D5-A72C5FC1C69C}"/>
              </a:ext>
            </a:extLst>
          </p:cNvPr>
          <p:cNvSpPr txBox="1"/>
          <p:nvPr/>
        </p:nvSpPr>
        <p:spPr>
          <a:xfrm>
            <a:off x="-118972" y="4930661"/>
            <a:ext cx="5051012" cy="369332"/>
          </a:xfrm>
          <a:prstGeom prst="rect">
            <a:avLst/>
          </a:prstGeom>
          <a:noFill/>
        </p:spPr>
        <p:txBody>
          <a:bodyPr wrap="square">
            <a:spAutoFit/>
          </a:bodyPr>
          <a:lstStyle/>
          <a:p>
            <a:pPr algn="r"/>
            <a:r>
              <a:rPr lang="en-GB" sz="900" dirty="0"/>
              <a:t>Source: Florio F., Giffoni, F., Giunta, A., Sirtori, E. (2018) - Number of survey respondents: 669</a:t>
            </a:r>
          </a:p>
          <a:p>
            <a:pPr algn="r"/>
            <a:r>
              <a:rPr lang="en-GB" sz="900" dirty="0"/>
              <a:t>  </a:t>
            </a:r>
          </a:p>
        </p:txBody>
      </p:sp>
    </p:spTree>
    <p:extLst>
      <p:ext uri="{BB962C8B-B14F-4D97-AF65-F5344CB8AC3E}">
        <p14:creationId xmlns:p14="http://schemas.microsoft.com/office/powerpoint/2010/main" val="1970828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7</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5" y="398832"/>
            <a:ext cx="9066907" cy="520666"/>
          </a:xfrm>
        </p:spPr>
        <p:txBody>
          <a:bodyPr/>
          <a:lstStyle/>
          <a:p>
            <a:r>
              <a:rPr lang="it-IT" sz="2800" dirty="0"/>
              <a:t>Impact of procurement activity of CERN (HL-) LHC: </a:t>
            </a:r>
            <a:br>
              <a:rPr lang="it-IT" sz="2800" dirty="0"/>
            </a:br>
            <a:r>
              <a:rPr lang="it-IT" sz="2800" dirty="0"/>
              <a:t>analysis of balance </a:t>
            </a:r>
            <a:r>
              <a:rPr lang="it-IT" sz="2800" dirty="0" err="1"/>
              <a:t>sheets</a:t>
            </a:r>
            <a:r>
              <a:rPr lang="it-IT" sz="2800" dirty="0"/>
              <a:t> data</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8" name="Rectangle 7">
            <a:extLst>
              <a:ext uri="{FF2B5EF4-FFF2-40B4-BE49-F238E27FC236}">
                <a16:creationId xmlns:a16="http://schemas.microsoft.com/office/drawing/2014/main" id="{5194D9DA-DF6F-6C67-F8FC-9013E2F80E43}"/>
              </a:ext>
            </a:extLst>
          </p:cNvPr>
          <p:cNvSpPr/>
          <p:nvPr/>
        </p:nvSpPr>
        <p:spPr>
          <a:xfrm>
            <a:off x="6713772" y="3282022"/>
            <a:ext cx="216024"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chemeClr val="bg1"/>
                </a:solidFill>
              </a:ln>
              <a:solidFill>
                <a:schemeClr val="bg1"/>
              </a:solidFill>
            </a:endParaRPr>
          </a:p>
        </p:txBody>
      </p:sp>
      <p:grpSp>
        <p:nvGrpSpPr>
          <p:cNvPr id="36" name="Group 35">
            <a:extLst>
              <a:ext uri="{FF2B5EF4-FFF2-40B4-BE49-F238E27FC236}">
                <a16:creationId xmlns:a16="http://schemas.microsoft.com/office/drawing/2014/main" id="{ABE834EF-4DF5-00DB-80B2-44FEC34FB2F5}"/>
              </a:ext>
            </a:extLst>
          </p:cNvPr>
          <p:cNvGrpSpPr/>
          <p:nvPr/>
        </p:nvGrpSpPr>
        <p:grpSpPr>
          <a:xfrm>
            <a:off x="1782757" y="1727829"/>
            <a:ext cx="5578485" cy="1884188"/>
            <a:chOff x="1475656" y="1185179"/>
            <a:chExt cx="5722501" cy="2016224"/>
          </a:xfrm>
        </p:grpSpPr>
        <p:pic>
          <p:nvPicPr>
            <p:cNvPr id="31" name="Picture 30">
              <a:extLst>
                <a:ext uri="{FF2B5EF4-FFF2-40B4-BE49-F238E27FC236}">
                  <a16:creationId xmlns:a16="http://schemas.microsoft.com/office/drawing/2014/main" id="{E0F799F3-A6C8-7895-049E-B73D43177320}"/>
                </a:ext>
              </a:extLst>
            </p:cNvPr>
            <p:cNvPicPr>
              <a:picLocks noChangeAspect="1"/>
            </p:cNvPicPr>
            <p:nvPr/>
          </p:nvPicPr>
          <p:blipFill rotWithShape="1">
            <a:blip r:embed="rId3"/>
            <a:srcRect l="1234" t="1930" r="708" b="5249"/>
            <a:stretch/>
          </p:blipFill>
          <p:spPr>
            <a:xfrm>
              <a:off x="1475656" y="1651756"/>
              <a:ext cx="5722501" cy="1549647"/>
            </a:xfrm>
            <a:prstGeom prst="rect">
              <a:avLst/>
            </a:prstGeom>
          </p:spPr>
        </p:pic>
        <p:cxnSp>
          <p:nvCxnSpPr>
            <p:cNvPr id="33" name="Straight Connector 32">
              <a:extLst>
                <a:ext uri="{FF2B5EF4-FFF2-40B4-BE49-F238E27FC236}">
                  <a16:creationId xmlns:a16="http://schemas.microsoft.com/office/drawing/2014/main" id="{BA966659-51A1-CDD4-9E3A-EA911A33804C}"/>
                </a:ext>
              </a:extLst>
            </p:cNvPr>
            <p:cNvCxnSpPr>
              <a:cxnSpLocks/>
            </p:cNvCxnSpPr>
            <p:nvPr/>
          </p:nvCxnSpPr>
          <p:spPr>
            <a:xfrm>
              <a:off x="5148064" y="1185179"/>
              <a:ext cx="0" cy="1270337"/>
            </a:xfrm>
            <a:prstGeom prst="line">
              <a:avLst/>
            </a:prstGeom>
          </p:spPr>
          <p:style>
            <a:lnRef idx="3">
              <a:schemeClr val="accent5"/>
            </a:lnRef>
            <a:fillRef idx="0">
              <a:schemeClr val="accent5"/>
            </a:fillRef>
            <a:effectRef idx="2">
              <a:schemeClr val="accent5"/>
            </a:effectRef>
            <a:fontRef idx="minor">
              <a:schemeClr val="tx1"/>
            </a:fontRef>
          </p:style>
        </p:cxnSp>
      </p:grpSp>
      <p:sp>
        <p:nvSpPr>
          <p:cNvPr id="37" name="TextBox 36">
            <a:extLst>
              <a:ext uri="{FF2B5EF4-FFF2-40B4-BE49-F238E27FC236}">
                <a16:creationId xmlns:a16="http://schemas.microsoft.com/office/drawing/2014/main" id="{3C16C2E4-2398-ACEF-BED7-BB01EEAAB975}"/>
              </a:ext>
            </a:extLst>
          </p:cNvPr>
          <p:cNvSpPr txBox="1"/>
          <p:nvPr/>
        </p:nvSpPr>
        <p:spPr>
          <a:xfrm>
            <a:off x="2423265" y="1955002"/>
            <a:ext cx="2265952" cy="400110"/>
          </a:xfrm>
          <a:prstGeom prst="rect">
            <a:avLst/>
          </a:prstGeom>
          <a:noFill/>
        </p:spPr>
        <p:txBody>
          <a:bodyPr wrap="square">
            <a:spAutoFit/>
          </a:bodyPr>
          <a:lstStyle/>
          <a:p>
            <a:pPr algn="ctr"/>
            <a:r>
              <a:rPr lang="it-IT" sz="1000" i="1" dirty="0">
                <a:solidFill>
                  <a:schemeClr val="tx1"/>
                </a:solidFill>
                <a:latin typeface="Arial" panose="020B0604020202020204" pitchFamily="34" charset="0"/>
                <a:cs typeface="Arial" panose="020B0604020202020204" pitchFamily="34" charset="0"/>
              </a:rPr>
              <a:t>The firm is not supplier yet</a:t>
            </a:r>
          </a:p>
          <a:p>
            <a:pPr algn="ctr"/>
            <a:r>
              <a:rPr lang="it-IT" sz="1000" i="1" dirty="0">
                <a:solidFill>
                  <a:schemeClr val="tx1"/>
                </a:solidFill>
                <a:latin typeface="Arial" panose="020B0604020202020204" pitchFamily="34" charset="0"/>
                <a:cs typeface="Arial" panose="020B0604020202020204" pitchFamily="34" charset="0"/>
              </a:rPr>
              <a:t>Average= EUR -1,183,823 </a:t>
            </a:r>
            <a:endParaRPr lang="en-GB" sz="1000" i="1" dirty="0">
              <a:solidFill>
                <a:schemeClr val="tx1"/>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2F7AF89F-E449-169B-8D21-69E2135B5A90}"/>
              </a:ext>
            </a:extLst>
          </p:cNvPr>
          <p:cNvSpPr txBox="1"/>
          <p:nvPr/>
        </p:nvSpPr>
        <p:spPr>
          <a:xfrm>
            <a:off x="5277445" y="1955002"/>
            <a:ext cx="2265952" cy="400110"/>
          </a:xfrm>
          <a:prstGeom prst="rect">
            <a:avLst/>
          </a:prstGeom>
          <a:noFill/>
        </p:spPr>
        <p:txBody>
          <a:bodyPr wrap="square">
            <a:spAutoFit/>
          </a:bodyPr>
          <a:lstStyle/>
          <a:p>
            <a:pPr algn="ctr"/>
            <a:r>
              <a:rPr lang="it-IT" sz="1000" i="1" dirty="0">
                <a:solidFill>
                  <a:schemeClr val="tx1"/>
                </a:solidFill>
                <a:latin typeface="Arial" panose="020B0604020202020204" pitchFamily="34" charset="0"/>
                <a:cs typeface="Arial" panose="020B0604020202020204" pitchFamily="34" charset="0"/>
              </a:rPr>
              <a:t>The firm is supplier</a:t>
            </a:r>
          </a:p>
          <a:p>
            <a:pPr algn="ctr"/>
            <a:r>
              <a:rPr lang="it-IT" sz="1000" i="1" dirty="0">
                <a:solidFill>
                  <a:schemeClr val="tx1"/>
                </a:solidFill>
                <a:latin typeface="Arial" panose="020B0604020202020204" pitchFamily="34" charset="0"/>
                <a:cs typeface="Arial" panose="020B0604020202020204" pitchFamily="34" charset="0"/>
              </a:rPr>
              <a:t>Average = EUR 504,207</a:t>
            </a:r>
            <a:endParaRPr lang="en-GB" sz="1000" i="1" dirty="0">
              <a:solidFill>
                <a:schemeClr val="tx1"/>
              </a:solidFill>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3CB330AC-93AD-8057-4B17-ECE14BDF5217}"/>
              </a:ext>
            </a:extLst>
          </p:cNvPr>
          <p:cNvSpPr txBox="1"/>
          <p:nvPr/>
        </p:nvSpPr>
        <p:spPr>
          <a:xfrm>
            <a:off x="1420192" y="1418459"/>
            <a:ext cx="6624735" cy="276999"/>
          </a:xfrm>
          <a:prstGeom prst="rect">
            <a:avLst/>
          </a:prstGeom>
          <a:solidFill>
            <a:schemeClr val="tx1"/>
          </a:solidFill>
        </p:spPr>
        <p:txBody>
          <a:bodyPr wrap="square">
            <a:spAutoFit/>
          </a:bodyPr>
          <a:lstStyle/>
          <a:p>
            <a:pPr algn="ctr"/>
            <a:r>
              <a:rPr lang="it-IT" sz="1200" dirty="0">
                <a:solidFill>
                  <a:schemeClr val="bg1">
                    <a:lumMod val="95000"/>
                  </a:schemeClr>
                </a:solidFill>
                <a:latin typeface="Arial" panose="020B0604020202020204" pitchFamily="34" charset="0"/>
                <a:cs typeface="Arial" panose="020B0604020202020204" pitchFamily="34" charset="0"/>
              </a:rPr>
              <a:t>A</a:t>
            </a:r>
            <a:r>
              <a:rPr lang="en-GB" sz="1200" dirty="0" err="1">
                <a:solidFill>
                  <a:schemeClr val="bg1">
                    <a:lumMod val="95000"/>
                  </a:schemeClr>
                </a:solidFill>
                <a:latin typeface="Arial" panose="020B0604020202020204" pitchFamily="34" charset="0"/>
                <a:cs typeface="Arial" panose="020B0604020202020204" pitchFamily="34" charset="0"/>
              </a:rPr>
              <a:t>verage</a:t>
            </a:r>
            <a:r>
              <a:rPr lang="en-GB" sz="1200" dirty="0">
                <a:solidFill>
                  <a:schemeClr val="bg1">
                    <a:lumMod val="95000"/>
                  </a:schemeClr>
                </a:solidFill>
                <a:latin typeface="Arial" panose="020B0604020202020204" pitchFamily="34" charset="0"/>
                <a:cs typeface="Arial" panose="020B0604020202020204" pitchFamily="34" charset="0"/>
              </a:rPr>
              <a:t> profit* per firm (yearly changes – EUR) </a:t>
            </a:r>
            <a:r>
              <a:rPr lang="en-GB" sz="1200" dirty="0" err="1">
                <a:solidFill>
                  <a:schemeClr val="bg1">
                    <a:lumMod val="95000"/>
                  </a:schemeClr>
                </a:solidFill>
                <a:latin typeface="Arial" panose="020B0604020202020204" pitchFamily="34" charset="0"/>
                <a:cs typeface="Arial" panose="020B0604020202020204" pitchFamily="34" charset="0"/>
              </a:rPr>
              <a:t>wrt</a:t>
            </a:r>
            <a:r>
              <a:rPr lang="en-GB" sz="1200" dirty="0">
                <a:solidFill>
                  <a:schemeClr val="bg1">
                    <a:lumMod val="95000"/>
                  </a:schemeClr>
                </a:solidFill>
                <a:latin typeface="Arial" panose="020B0604020202020204" pitchFamily="34" charset="0"/>
                <a:cs typeface="Arial" panose="020B0604020202020204" pitchFamily="34" charset="0"/>
              </a:rPr>
              <a:t> the year of the 1</a:t>
            </a:r>
            <a:r>
              <a:rPr lang="en-GB" sz="1200" baseline="30000" dirty="0">
                <a:solidFill>
                  <a:schemeClr val="bg1">
                    <a:lumMod val="95000"/>
                  </a:schemeClr>
                </a:solidFill>
                <a:latin typeface="Arial" panose="020B0604020202020204" pitchFamily="34" charset="0"/>
                <a:cs typeface="Arial" panose="020B0604020202020204" pitchFamily="34" charset="0"/>
              </a:rPr>
              <a:t>st</a:t>
            </a:r>
            <a:r>
              <a:rPr lang="en-GB" sz="1200" dirty="0">
                <a:solidFill>
                  <a:schemeClr val="bg1">
                    <a:lumMod val="95000"/>
                  </a:schemeClr>
                </a:solidFill>
                <a:latin typeface="Arial" panose="020B0604020202020204" pitchFamily="34" charset="0"/>
                <a:cs typeface="Arial" panose="020B0604020202020204" pitchFamily="34" charset="0"/>
              </a:rPr>
              <a:t> order received by CERN </a:t>
            </a:r>
          </a:p>
        </p:txBody>
      </p:sp>
      <p:sp>
        <p:nvSpPr>
          <p:cNvPr id="40" name="CasellaDiTesto 6">
            <a:extLst>
              <a:ext uri="{FF2B5EF4-FFF2-40B4-BE49-F238E27FC236}">
                <a16:creationId xmlns:a16="http://schemas.microsoft.com/office/drawing/2014/main" id="{120DFE16-CF37-5F35-68E8-EAEA39ADB187}"/>
              </a:ext>
            </a:extLst>
          </p:cNvPr>
          <p:cNvSpPr txBox="1"/>
          <p:nvPr/>
        </p:nvSpPr>
        <p:spPr>
          <a:xfrm>
            <a:off x="0" y="4928056"/>
            <a:ext cx="6465168" cy="230832"/>
          </a:xfrm>
          <a:prstGeom prst="rect">
            <a:avLst/>
          </a:prstGeom>
          <a:noFill/>
        </p:spPr>
        <p:txBody>
          <a:bodyPr wrap="square" rtlCol="0">
            <a:spAutoFit/>
          </a:bodyPr>
          <a:lstStyle/>
          <a:p>
            <a:r>
              <a:rPr lang="en-GB" sz="900" dirty="0"/>
              <a:t>Profit is defined as EBIT = Earnings before interests and taxes</a:t>
            </a:r>
          </a:p>
        </p:txBody>
      </p:sp>
      <p:cxnSp>
        <p:nvCxnSpPr>
          <p:cNvPr id="42" name="Straight Connector 41">
            <a:extLst>
              <a:ext uri="{FF2B5EF4-FFF2-40B4-BE49-F238E27FC236}">
                <a16:creationId xmlns:a16="http://schemas.microsoft.com/office/drawing/2014/main" id="{A6BACF60-FCA0-88E0-92D3-8D0952AD1C16}"/>
              </a:ext>
            </a:extLst>
          </p:cNvPr>
          <p:cNvCxnSpPr>
            <a:cxnSpLocks/>
          </p:cNvCxnSpPr>
          <p:nvPr/>
        </p:nvCxnSpPr>
        <p:spPr>
          <a:xfrm>
            <a:off x="2189304" y="3107130"/>
            <a:ext cx="3173439" cy="0"/>
          </a:xfrm>
          <a:prstGeom prst="line">
            <a:avLst/>
          </a:prstGeom>
          <a:ln w="1270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Connector 47">
            <a:extLst>
              <a:ext uri="{FF2B5EF4-FFF2-40B4-BE49-F238E27FC236}">
                <a16:creationId xmlns:a16="http://schemas.microsoft.com/office/drawing/2014/main" id="{7AB5DA9F-6010-09DD-D137-F2C1360E8CC9}"/>
              </a:ext>
            </a:extLst>
          </p:cNvPr>
          <p:cNvCxnSpPr>
            <a:cxnSpLocks/>
          </p:cNvCxnSpPr>
          <p:nvPr/>
        </p:nvCxnSpPr>
        <p:spPr>
          <a:xfrm>
            <a:off x="5362743" y="2819098"/>
            <a:ext cx="1892622" cy="0"/>
          </a:xfrm>
          <a:prstGeom prst="line">
            <a:avLst/>
          </a:prstGeom>
          <a:ln w="12700" cap="flat" cmpd="sng" algn="ctr">
            <a:solidFill>
              <a:schemeClr val="tx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 name="Graphic 5" descr="Arrow: Slight curve with solid fill">
            <a:extLst>
              <a:ext uri="{FF2B5EF4-FFF2-40B4-BE49-F238E27FC236}">
                <a16:creationId xmlns:a16="http://schemas.microsoft.com/office/drawing/2014/main" id="{F55420E1-CAD9-6BFF-32FA-7DD9825D8C6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547778">
            <a:off x="5355071" y="2992986"/>
            <a:ext cx="914400" cy="503207"/>
          </a:xfrm>
          <a:prstGeom prst="rect">
            <a:avLst/>
          </a:prstGeom>
        </p:spPr>
      </p:pic>
      <p:sp>
        <p:nvSpPr>
          <p:cNvPr id="19" name="TextBox 18">
            <a:extLst>
              <a:ext uri="{FF2B5EF4-FFF2-40B4-BE49-F238E27FC236}">
                <a16:creationId xmlns:a16="http://schemas.microsoft.com/office/drawing/2014/main" id="{633AE917-ABD0-3407-CE70-E0F846140921}"/>
              </a:ext>
            </a:extLst>
          </p:cNvPr>
          <p:cNvSpPr txBox="1"/>
          <p:nvPr/>
        </p:nvSpPr>
        <p:spPr>
          <a:xfrm>
            <a:off x="6333400" y="3317884"/>
            <a:ext cx="1838999" cy="600164"/>
          </a:xfrm>
          <a:prstGeom prst="rect">
            <a:avLst/>
          </a:prstGeom>
          <a:solidFill>
            <a:srgbClr val="FFC000"/>
          </a:solidFill>
        </p:spPr>
        <p:txBody>
          <a:bodyPr wrap="square">
            <a:spAutoFit/>
          </a:bodyPr>
          <a:lstStyle/>
          <a:p>
            <a:pPr algn="ctr"/>
            <a:r>
              <a:rPr lang="it-IT" sz="1100" i="1" dirty="0">
                <a:solidFill>
                  <a:schemeClr val="tx1"/>
                </a:solidFill>
                <a:latin typeface="Arial" panose="020B0604020202020204" pitchFamily="34" charset="0"/>
                <a:cs typeface="Arial" panose="020B0604020202020204" pitchFamily="34" charset="0"/>
              </a:rPr>
              <a:t>Is </a:t>
            </a:r>
            <a:r>
              <a:rPr lang="it-IT" sz="1100" i="1" dirty="0" err="1">
                <a:solidFill>
                  <a:schemeClr val="tx1"/>
                </a:solidFill>
                <a:latin typeface="Arial" panose="020B0604020202020204" pitchFamily="34" charset="0"/>
                <a:cs typeface="Arial" panose="020B0604020202020204" pitchFamily="34" charset="0"/>
              </a:rPr>
              <a:t>this</a:t>
            </a:r>
            <a:r>
              <a:rPr lang="it-IT" sz="1100" i="1" dirty="0">
                <a:solidFill>
                  <a:schemeClr val="tx1"/>
                </a:solidFill>
                <a:latin typeface="Arial" panose="020B0604020202020204" pitchFamily="34" charset="0"/>
                <a:cs typeface="Arial" panose="020B0604020202020204" pitchFamily="34" charset="0"/>
              </a:rPr>
              <a:t> </a:t>
            </a:r>
            <a:r>
              <a:rPr lang="it-IT" sz="1100" i="1" dirty="0" err="1">
                <a:solidFill>
                  <a:schemeClr val="tx1"/>
                </a:solidFill>
                <a:latin typeface="Arial" panose="020B0604020202020204" pitchFamily="34" charset="0"/>
                <a:cs typeface="Arial" panose="020B0604020202020204" pitchFamily="34" charset="0"/>
              </a:rPr>
              <a:t>difference</a:t>
            </a:r>
            <a:r>
              <a:rPr lang="it-IT" sz="1100" i="1" dirty="0">
                <a:solidFill>
                  <a:schemeClr val="tx1"/>
                </a:solidFill>
                <a:latin typeface="Arial" panose="020B0604020202020204" pitchFamily="34" charset="0"/>
                <a:cs typeface="Arial" panose="020B0604020202020204" pitchFamily="34" charset="0"/>
              </a:rPr>
              <a:t> </a:t>
            </a:r>
            <a:r>
              <a:rPr lang="it-IT" sz="1100" i="1" dirty="0" err="1">
                <a:solidFill>
                  <a:schemeClr val="tx1"/>
                </a:solidFill>
                <a:latin typeface="Arial" panose="020B0604020202020204" pitchFamily="34" charset="0"/>
                <a:cs typeface="Arial" panose="020B0604020202020204" pitchFamily="34" charset="0"/>
              </a:rPr>
              <a:t>attributable</a:t>
            </a:r>
            <a:r>
              <a:rPr lang="it-IT" sz="1100" i="1" dirty="0">
                <a:solidFill>
                  <a:schemeClr val="tx1"/>
                </a:solidFill>
                <a:latin typeface="Arial" panose="020B0604020202020204" pitchFamily="34" charset="0"/>
                <a:cs typeface="Arial" panose="020B0604020202020204" pitchFamily="34" charset="0"/>
              </a:rPr>
              <a:t> to the CERN procurement?</a:t>
            </a:r>
            <a:endParaRPr lang="en-GB" sz="1100" i="1" dirty="0">
              <a:solidFill>
                <a:schemeClr val="tx1"/>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7047AE25-4CA4-4E33-7A74-FDE66D10D0AE}"/>
              </a:ext>
            </a:extLst>
          </p:cNvPr>
          <p:cNvSpPr txBox="1"/>
          <p:nvPr/>
        </p:nvSpPr>
        <p:spPr>
          <a:xfrm>
            <a:off x="251520" y="4166933"/>
            <a:ext cx="8280919" cy="738664"/>
          </a:xfrm>
          <a:prstGeom prst="rect">
            <a:avLst/>
          </a:prstGeom>
          <a:noFill/>
        </p:spPr>
        <p:txBody>
          <a:bodyPr wrap="square">
            <a:spAutoFit/>
          </a:bodyPr>
          <a:lstStyle/>
          <a:p>
            <a:pPr algn="ctr"/>
            <a:r>
              <a:rPr lang="it-IT" sz="1400" dirty="0">
                <a:solidFill>
                  <a:schemeClr val="tx1"/>
                </a:solidFill>
                <a:latin typeface="Arial" panose="020B0604020202020204" pitchFamily="34" charset="0"/>
                <a:cs typeface="Arial" panose="020B0604020202020204" pitchFamily="34" charset="0"/>
              </a:rPr>
              <a:t>The challenge to calculate the CERN Procurement Economic Multiplier is to isolate the CERN impact from all other </a:t>
            </a:r>
            <a:r>
              <a:rPr lang="it-IT" sz="1400" dirty="0" err="1">
                <a:solidFill>
                  <a:schemeClr val="tx1"/>
                </a:solidFill>
                <a:latin typeface="Arial" panose="020B0604020202020204" pitchFamily="34" charset="0"/>
                <a:cs typeface="Arial" panose="020B0604020202020204" pitchFamily="34" charset="0"/>
              </a:rPr>
              <a:t>factors</a:t>
            </a:r>
            <a:r>
              <a:rPr lang="it-IT" sz="1400" dirty="0">
                <a:solidFill>
                  <a:schemeClr val="tx1"/>
                </a:solidFill>
                <a:latin typeface="Arial" panose="020B0604020202020204" pitchFamily="34" charset="0"/>
                <a:cs typeface="Arial" panose="020B0604020202020204" pitchFamily="34" charset="0"/>
              </a:rPr>
              <a:t> </a:t>
            </a:r>
            <a:r>
              <a:rPr lang="it-IT" sz="1400" dirty="0" err="1">
                <a:solidFill>
                  <a:schemeClr val="tx1"/>
                </a:solidFill>
                <a:latin typeface="Arial" panose="020B0604020202020204" pitchFamily="34" charset="0"/>
                <a:cs typeface="Arial" panose="020B0604020202020204" pitchFamily="34" charset="0"/>
              </a:rPr>
              <a:t>that</a:t>
            </a:r>
            <a:r>
              <a:rPr lang="it-IT" sz="1400" dirty="0">
                <a:solidFill>
                  <a:schemeClr val="tx1"/>
                </a:solidFill>
                <a:latin typeface="Arial" panose="020B0604020202020204" pitchFamily="34" charset="0"/>
                <a:cs typeface="Arial" panose="020B0604020202020204" pitchFamily="34" charset="0"/>
              </a:rPr>
              <a:t> can influence the suppliers’ profit (</a:t>
            </a:r>
            <a:r>
              <a:rPr lang="it-IT" sz="1400" dirty="0" err="1">
                <a:solidFill>
                  <a:schemeClr val="tx1"/>
                </a:solidFill>
                <a:latin typeface="Arial" panose="020B0604020202020204" pitchFamily="34" charset="0"/>
                <a:cs typeface="Arial" panose="020B0604020202020204" pitchFamily="34" charset="0"/>
              </a:rPr>
              <a:t>firm’s</a:t>
            </a:r>
            <a:r>
              <a:rPr lang="it-IT" sz="1400" dirty="0">
                <a:solidFill>
                  <a:schemeClr val="tx1"/>
                </a:solidFill>
                <a:latin typeface="Arial" panose="020B0604020202020204" pitchFamily="34" charset="0"/>
                <a:cs typeface="Arial" panose="020B0604020202020204" pitchFamily="34" charset="0"/>
              </a:rPr>
              <a:t> </a:t>
            </a:r>
            <a:r>
              <a:rPr lang="it-IT" sz="1400" dirty="0" err="1">
                <a:solidFill>
                  <a:schemeClr val="tx1"/>
                </a:solidFill>
                <a:latin typeface="Arial" panose="020B0604020202020204" pitchFamily="34" charset="0"/>
                <a:cs typeface="Arial" panose="020B0604020202020204" pitchFamily="34" charset="0"/>
              </a:rPr>
              <a:t>characteristics</a:t>
            </a:r>
            <a:r>
              <a:rPr lang="it-IT" sz="1400" dirty="0">
                <a:solidFill>
                  <a:schemeClr val="tx1"/>
                </a:solidFill>
                <a:latin typeface="Arial" panose="020B0604020202020204" pitchFamily="34" charset="0"/>
                <a:cs typeface="Arial" panose="020B0604020202020204" pitchFamily="34" charset="0"/>
              </a:rPr>
              <a:t>, firm strategic investment decisions, macroeconomic conditions, etc.)</a:t>
            </a:r>
            <a:endParaRPr lang="en-GB"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720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8</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6" y="483518"/>
            <a:ext cx="9066907" cy="520666"/>
          </a:xfrm>
        </p:spPr>
        <p:txBody>
          <a:bodyPr/>
          <a:lstStyle/>
          <a:p>
            <a:r>
              <a:rPr lang="it-IT" sz="2800" dirty="0"/>
              <a:t>Estimation of the PEM with an econometric analysis</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p:sp>
        <p:nvSpPr>
          <p:cNvPr id="20" name="Oval 19">
            <a:extLst>
              <a:ext uri="{FF2B5EF4-FFF2-40B4-BE49-F238E27FC236}">
                <a16:creationId xmlns:a16="http://schemas.microsoft.com/office/drawing/2014/main" id="{58352A82-CB15-4883-4F1B-E6E0AA816C9A}"/>
              </a:ext>
            </a:extLst>
          </p:cNvPr>
          <p:cNvSpPr/>
          <p:nvPr/>
        </p:nvSpPr>
        <p:spPr>
          <a:xfrm>
            <a:off x="2555778" y="1181259"/>
            <a:ext cx="288028" cy="379144"/>
          </a:xfrm>
          <a:prstGeom prst="ellipse">
            <a:avLst/>
          </a:prstGeom>
          <a:solidFill>
            <a:srgbClr val="FF0000"/>
          </a:solidFill>
          <a:ln>
            <a:solidFill>
              <a:schemeClr val="tx1"/>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mc:AlternateContent xmlns:mc="http://schemas.openxmlformats.org/markup-compatibility/2006" xmlns:a14="http://schemas.microsoft.com/office/drawing/2010/main">
        <mc:Choice Requires="a14">
          <p:graphicFrame>
            <p:nvGraphicFramePr>
              <p:cNvPr id="22" name="Tabella 3">
                <a:extLst>
                  <a:ext uri="{FF2B5EF4-FFF2-40B4-BE49-F238E27FC236}">
                    <a16:creationId xmlns:a16="http://schemas.microsoft.com/office/drawing/2014/main" id="{DB67DC7F-1ADF-899A-2E6B-975BA2E65ABF}"/>
                  </a:ext>
                </a:extLst>
              </p:cNvPr>
              <p:cNvGraphicFramePr>
                <a:graphicFrameLocks noGrp="1"/>
              </p:cNvGraphicFramePr>
              <p:nvPr>
                <p:extLst>
                  <p:ext uri="{D42A27DB-BD31-4B8C-83A1-F6EECF244321}">
                    <p14:modId xmlns:p14="http://schemas.microsoft.com/office/powerpoint/2010/main" val="4087287065"/>
                  </p:ext>
                </p:extLst>
              </p:nvPr>
            </p:nvGraphicFramePr>
            <p:xfrm>
              <a:off x="950346" y="2466205"/>
              <a:ext cx="7442555" cy="2379171"/>
            </p:xfrm>
            <a:graphic>
              <a:graphicData uri="http://schemas.openxmlformats.org/drawingml/2006/table">
                <a:tbl>
                  <a:tblPr>
                    <a:tableStyleId>{5C22544A-7EE6-4342-B048-85BDC9FD1C3A}</a:tableStyleId>
                  </a:tblPr>
                  <a:tblGrid>
                    <a:gridCol w="7442555">
                      <a:extLst>
                        <a:ext uri="{9D8B030D-6E8A-4147-A177-3AD203B41FA5}">
                          <a16:colId xmlns:a16="http://schemas.microsoft.com/office/drawing/2014/main" val="2867409261"/>
                        </a:ext>
                      </a:extLst>
                    </a:gridCol>
                  </a:tblGrid>
                  <a:tr h="402196">
                    <a:tc>
                      <a:txBody>
                        <a:bodyPr/>
                        <a:lstStyle/>
                        <a:p>
                          <a:pPr algn="l" fontAlgn="ctr"/>
                          <a:r>
                            <a:rPr lang="it-IT" sz="1400" b="1" i="0" u="none" strike="noStrike" dirty="0">
                              <a:solidFill>
                                <a:srgbClr val="FFFFFF"/>
                              </a:solidFill>
                              <a:effectLst/>
                              <a:latin typeface="Calibri" panose="020F0502020204030204" pitchFamily="34" charset="0"/>
                            </a:rPr>
                            <a:t>Where:</a:t>
                          </a:r>
                          <a:endParaRPr lang="en-GB" sz="1400" b="1" i="0" u="none" strike="noStrike" dirty="0">
                            <a:solidFill>
                              <a:srgbClr val="FFFFFF"/>
                            </a:solidFill>
                            <a:effectLst/>
                            <a:latin typeface="Calibri" panose="020F0502020204030204" pitchFamily="34" charset="0"/>
                          </a:endParaRPr>
                        </a:p>
                      </a:txBody>
                      <a:tcPr marL="0" marR="0" marT="0" marB="0" anchor="ctr">
                        <a:solidFill>
                          <a:schemeClr val="tx1"/>
                        </a:solidFill>
                      </a:tcPr>
                    </a:tc>
                    <a:extLst>
                      <a:ext uri="{0D108BD9-81ED-4DB2-BD59-A6C34878D82A}">
                        <a16:rowId xmlns:a16="http://schemas.microsoft.com/office/drawing/2014/main" val="126653344"/>
                      </a:ext>
                    </a:extLst>
                  </a:tr>
                  <a:tr h="273742">
                    <a:tc>
                      <a:txBody>
                        <a:bodyPr/>
                        <a:lstStyle/>
                        <a:p>
                          <a:pPr algn="l" fontAlgn="b">
                            <a:spcAft>
                              <a:spcPts val="0"/>
                            </a:spcAft>
                          </a:pPr>
                          <a14:m>
                            <m:oMath xmlns:m="http://schemas.openxmlformats.org/officeDocument/2006/math">
                              <m:r>
                                <a:rPr lang="it-IT" sz="1200" b="0" i="1" smtClean="0">
                                  <a:solidFill>
                                    <a:schemeClr val="tx1"/>
                                  </a:solidFill>
                                  <a:latin typeface="Cambria Math" panose="02040503050406030204" pitchFamily="18" charset="0"/>
                                </a:rPr>
                                <m:t>𝑖</m:t>
                              </m:r>
                            </m:oMath>
                          </a14:m>
                          <a:r>
                            <a:rPr lang="en-GB" sz="1200" kern="1200" dirty="0">
                              <a:solidFill>
                                <a:schemeClr val="tx1"/>
                              </a:solidFill>
                              <a:latin typeface="+mn-lt"/>
                              <a:ea typeface="+mn-ea"/>
                              <a:cs typeface="+mn-cs"/>
                            </a:rPr>
                            <a:t> is the </a:t>
                          </a:r>
                          <a:r>
                            <a:rPr lang="en-GB" sz="1200" i="1" kern="1200" dirty="0" err="1">
                              <a:solidFill>
                                <a:schemeClr val="tx1"/>
                              </a:solidFill>
                              <a:latin typeface="+mn-lt"/>
                              <a:ea typeface="+mn-ea"/>
                              <a:cs typeface="+mn-cs"/>
                            </a:rPr>
                            <a:t>i-th</a:t>
                          </a:r>
                          <a:r>
                            <a:rPr lang="en-GB" sz="1200" kern="1200" dirty="0">
                              <a:solidFill>
                                <a:schemeClr val="tx1"/>
                              </a:solidFill>
                              <a:latin typeface="+mn-lt"/>
                              <a:ea typeface="+mn-ea"/>
                              <a:cs typeface="+mn-cs"/>
                            </a:rPr>
                            <a:t> individual, </a:t>
                          </a:r>
                          <a:r>
                            <a:rPr lang="en-GB" sz="1200" i="1" kern="1200" dirty="0">
                              <a:solidFill>
                                <a:schemeClr val="tx1"/>
                              </a:solidFill>
                              <a:latin typeface="+mn-lt"/>
                              <a:ea typeface="+mn-ea"/>
                              <a:cs typeface="+mn-cs"/>
                            </a:rPr>
                            <a:t>t </a:t>
                          </a:r>
                          <a:r>
                            <a:rPr lang="en-GB" sz="1200" i="0" kern="1200" dirty="0">
                              <a:solidFill>
                                <a:schemeClr val="tx1"/>
                              </a:solidFill>
                              <a:latin typeface="+mn-lt"/>
                              <a:ea typeface="+mn-ea"/>
                              <a:cs typeface="+mn-cs"/>
                            </a:rPr>
                            <a:t>is the time</a:t>
                          </a:r>
                          <a:endParaRPr lang="en-GB" sz="1200" b="1" i="0" u="none" strike="noStrike" dirty="0">
                            <a:solidFill>
                              <a:schemeClr val="tx1"/>
                            </a:solidFill>
                            <a:effectLst/>
                            <a:latin typeface="Calibri" panose="020F0502020204030204" pitchFamily="34" charset="0"/>
                          </a:endParaRPr>
                        </a:p>
                      </a:txBody>
                      <a:tcPr marL="0" marR="0" marT="0" marB="0" anchor="ctr">
                        <a:solidFill>
                          <a:schemeClr val="bg1">
                            <a:lumMod val="95000"/>
                          </a:schemeClr>
                        </a:solidFill>
                      </a:tcPr>
                    </a:tc>
                    <a:extLst>
                      <a:ext uri="{0D108BD9-81ED-4DB2-BD59-A6C34878D82A}">
                        <a16:rowId xmlns:a16="http://schemas.microsoft.com/office/drawing/2014/main" val="1833344157"/>
                      </a:ext>
                    </a:extLst>
                  </a:tr>
                  <a:tr h="280374">
                    <a:tc>
                      <a:txBody>
                        <a:bodyPr/>
                        <a:lstStyle/>
                        <a:p>
                          <a:pPr marL="0" lvl="0" indent="0" algn="l">
                            <a:spcAft>
                              <a:spcPts val="0"/>
                            </a:spcAft>
                            <a:buFont typeface="Arial" panose="020B0604020202020204" pitchFamily="34" charset="0"/>
                            <a:buNone/>
                            <a:defRPr/>
                          </a:pPr>
                          <a:r>
                            <a:rPr lang="en-GB" sz="1200" b="1" kern="1200" dirty="0">
                              <a:solidFill>
                                <a:schemeClr val="tx1"/>
                              </a:solidFill>
                              <a:latin typeface="+mn-lt"/>
                              <a:ea typeface="+mn-ea"/>
                              <a:cs typeface="+mn-cs"/>
                            </a:rPr>
                            <a:t>EBIT</a:t>
                          </a:r>
                          <a:r>
                            <a:rPr lang="en-GB" sz="1200" kern="1200" dirty="0">
                              <a:solidFill>
                                <a:schemeClr val="tx1"/>
                              </a:solidFill>
                              <a:latin typeface="+mn-lt"/>
                              <a:ea typeface="+mn-ea"/>
                              <a:cs typeface="+mn-cs"/>
                            </a:rPr>
                            <a:t> is the suppliers’ Earnings before interests and taxes (our proxy of profit)</a:t>
                          </a:r>
                        </a:p>
                      </a:txBody>
                      <a:tcPr marL="0" marR="0" marT="0" marB="0" anchor="ctr">
                        <a:noFill/>
                      </a:tcPr>
                    </a:tc>
                    <a:extLst>
                      <a:ext uri="{0D108BD9-81ED-4DB2-BD59-A6C34878D82A}">
                        <a16:rowId xmlns:a16="http://schemas.microsoft.com/office/drawing/2014/main" val="1291959217"/>
                      </a:ext>
                    </a:extLst>
                  </a:tr>
                  <a:tr h="280374">
                    <a:tc>
                      <a:txBody>
                        <a:bodyPr/>
                        <a:lstStyle/>
                        <a:p>
                          <a:pPr algn="l" fontAlgn="b">
                            <a:spcAft>
                              <a:spcPts val="0"/>
                            </a:spcAft>
                          </a:pPr>
                          <a:r>
                            <a:rPr lang="it-IT" sz="1200" b="1" i="0" u="none" strike="noStrike" dirty="0">
                              <a:solidFill>
                                <a:schemeClr val="tx1"/>
                              </a:solidFill>
                              <a:effectLst/>
                            </a:rPr>
                            <a:t>CERN procurement </a:t>
                          </a:r>
                          <a:r>
                            <a:rPr lang="it-IT" sz="1200" b="0" i="0" u="none" strike="noStrike" dirty="0">
                              <a:solidFill>
                                <a:schemeClr val="tx1"/>
                              </a:solidFill>
                              <a:effectLst/>
                            </a:rPr>
                            <a:t>is a binary variable equal to 1 after receiving the first CERN order and to zero before</a:t>
                          </a:r>
                          <a:endParaRPr lang="en-GB" sz="1200" i="0" u="none" strike="noStrike" dirty="0">
                            <a:solidFill>
                              <a:schemeClr val="tx1"/>
                            </a:solidFill>
                            <a:effectLst/>
                          </a:endParaRPr>
                        </a:p>
                      </a:txBody>
                      <a:tcPr marL="0" marR="0" marT="0" marB="0" anchor="ctr">
                        <a:solidFill>
                          <a:schemeClr val="bg1">
                            <a:lumMod val="95000"/>
                          </a:schemeClr>
                        </a:solidFill>
                      </a:tcPr>
                    </a:tc>
                    <a:extLst>
                      <a:ext uri="{0D108BD9-81ED-4DB2-BD59-A6C34878D82A}">
                        <a16:rowId xmlns:a16="http://schemas.microsoft.com/office/drawing/2014/main" val="4058310903"/>
                      </a:ext>
                    </a:extLst>
                  </a:tr>
                  <a:tr h="280374">
                    <a:tc>
                      <a:txBody>
                        <a:bodyPr/>
                        <a:lstStyle/>
                        <a:p>
                          <a:pPr algn="l" fontAlgn="b">
                            <a:spcAft>
                              <a:spcPts val="0"/>
                            </a:spcAft>
                          </a:pPr>
                          <a:r>
                            <a:rPr lang="en-GB" sz="1200" b="1" u="none" strike="noStrike" dirty="0">
                              <a:solidFill>
                                <a:schemeClr val="tx1"/>
                              </a:solidFill>
                              <a:effectLst/>
                            </a:rPr>
                            <a:t>Size</a:t>
                          </a:r>
                          <a:r>
                            <a:rPr lang="en-GB" sz="1200" u="none" strike="noStrike" dirty="0">
                              <a:solidFill>
                                <a:schemeClr val="tx1"/>
                              </a:solidFill>
                              <a:effectLst/>
                            </a:rPr>
                            <a:t> is the supplier’s size (small, medium, large, very large)</a:t>
                          </a:r>
                        </a:p>
                      </a:txBody>
                      <a:tcPr marL="0" marR="0" marT="0" marB="0" anchor="ctr">
                        <a:noFill/>
                      </a:tcPr>
                    </a:tc>
                    <a:extLst>
                      <a:ext uri="{0D108BD9-81ED-4DB2-BD59-A6C34878D82A}">
                        <a16:rowId xmlns:a16="http://schemas.microsoft.com/office/drawing/2014/main" val="1341175895"/>
                      </a:ext>
                    </a:extLst>
                  </a:tr>
                  <a:tr h="314625">
                    <a:tc>
                      <a:txBody>
                        <a:bodyPr/>
                        <a:lstStyle/>
                        <a:p>
                          <a:pPr marL="0" marR="0" lvl="0" indent="0" algn="l" defTabSz="743041" rtl="0" eaLnBrk="1" fontAlgn="b"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Macro</a:t>
                          </a:r>
                          <a:r>
                            <a:rPr lang="en-GB" sz="1200" kern="1200" dirty="0">
                              <a:solidFill>
                                <a:schemeClr val="tx1"/>
                              </a:solidFill>
                              <a:latin typeface="+mn-lt"/>
                              <a:ea typeface="+mn-ea"/>
                              <a:cs typeface="+mn-cs"/>
                            </a:rPr>
                            <a:t> is a vector that groups macroeconomic variables (GDP variation, inflation, etc.)</a:t>
                          </a:r>
                        </a:p>
                      </a:txBody>
                      <a:tcPr marL="0" marR="0" marT="0" marB="0" anchor="ctr">
                        <a:solidFill>
                          <a:schemeClr val="bg1">
                            <a:lumMod val="95000"/>
                          </a:schemeClr>
                        </a:solidFill>
                      </a:tcPr>
                    </a:tc>
                    <a:extLst>
                      <a:ext uri="{0D108BD9-81ED-4DB2-BD59-A6C34878D82A}">
                        <a16:rowId xmlns:a16="http://schemas.microsoft.com/office/drawing/2014/main" val="1355012262"/>
                      </a:ext>
                    </a:extLst>
                  </a:tr>
                  <a:tr h="547486">
                    <a:tc>
                      <a:txBody>
                        <a:bodyPr/>
                        <a:lstStyle/>
                        <a:p>
                          <a:pPr marL="0" lvl="0" indent="0" algn="l">
                            <a:spcAft>
                              <a:spcPts val="0"/>
                            </a:spcAft>
                            <a:buFont typeface="Arial" panose="020B0604020202020204" pitchFamily="34" charset="0"/>
                            <a:buNone/>
                            <a:defRPr/>
                          </a:pPr>
                          <a:r>
                            <a:rPr lang="it-IT" sz="1200" b="1" kern="1200" dirty="0">
                              <a:solidFill>
                                <a:schemeClr val="tx1"/>
                              </a:solidFill>
                              <a:latin typeface="+mn-lt"/>
                              <a:ea typeface="+mn-ea"/>
                              <a:cs typeface="+mn-cs"/>
                            </a:rPr>
                            <a:t>Z</a:t>
                          </a:r>
                          <a:r>
                            <a:rPr lang="it-IT" sz="1200" kern="1200" dirty="0">
                              <a:solidFill>
                                <a:schemeClr val="tx1"/>
                              </a:solidFill>
                              <a:latin typeface="+mn-lt"/>
                              <a:ea typeface="+mn-ea"/>
                              <a:cs typeface="+mn-cs"/>
                            </a:rPr>
                            <a:t> </a:t>
                          </a:r>
                          <a:r>
                            <a:rPr lang="en-GB" sz="1200" kern="1200" dirty="0">
                              <a:solidFill>
                                <a:schemeClr val="tx1"/>
                              </a:solidFill>
                              <a:latin typeface="+mn-lt"/>
                              <a:ea typeface="+mn-ea"/>
                              <a:cs typeface="+mn-cs"/>
                            </a:rPr>
                            <a:t>is a vector that contains other suppliers’ characteristics (total assets, geographical location, etc.)</a:t>
                          </a:r>
                        </a:p>
                      </a:txBody>
                      <a:tcPr marL="0" marR="0" marT="0" marB="0" anchor="ctr">
                        <a:solidFill>
                          <a:schemeClr val="bg1"/>
                        </a:solidFill>
                      </a:tcPr>
                    </a:tc>
                    <a:extLst>
                      <a:ext uri="{0D108BD9-81ED-4DB2-BD59-A6C34878D82A}">
                        <a16:rowId xmlns:a16="http://schemas.microsoft.com/office/drawing/2014/main" val="3522205188"/>
                      </a:ext>
                    </a:extLst>
                  </a:tr>
                </a:tbl>
              </a:graphicData>
            </a:graphic>
          </p:graphicFrame>
        </mc:Choice>
        <mc:Fallback xmlns="">
          <p:graphicFrame>
            <p:nvGraphicFramePr>
              <p:cNvPr id="22" name="Tabella 3">
                <a:extLst>
                  <a:ext uri="{FF2B5EF4-FFF2-40B4-BE49-F238E27FC236}">
                    <a16:creationId xmlns:a16="http://schemas.microsoft.com/office/drawing/2014/main" id="{DB67DC7F-1ADF-899A-2E6B-975BA2E65ABF}"/>
                  </a:ext>
                </a:extLst>
              </p:cNvPr>
              <p:cNvGraphicFramePr>
                <a:graphicFrameLocks noGrp="1"/>
              </p:cNvGraphicFramePr>
              <p:nvPr>
                <p:extLst>
                  <p:ext uri="{D42A27DB-BD31-4B8C-83A1-F6EECF244321}">
                    <p14:modId xmlns:p14="http://schemas.microsoft.com/office/powerpoint/2010/main" val="4087287065"/>
                  </p:ext>
                </p:extLst>
              </p:nvPr>
            </p:nvGraphicFramePr>
            <p:xfrm>
              <a:off x="950346" y="2466205"/>
              <a:ext cx="7442555" cy="2379171"/>
            </p:xfrm>
            <a:graphic>
              <a:graphicData uri="http://schemas.openxmlformats.org/drawingml/2006/table">
                <a:tbl>
                  <a:tblPr>
                    <a:tableStyleId>{5C22544A-7EE6-4342-B048-85BDC9FD1C3A}</a:tableStyleId>
                  </a:tblPr>
                  <a:tblGrid>
                    <a:gridCol w="7442555">
                      <a:extLst>
                        <a:ext uri="{9D8B030D-6E8A-4147-A177-3AD203B41FA5}">
                          <a16:colId xmlns:a16="http://schemas.microsoft.com/office/drawing/2014/main" val="2867409261"/>
                        </a:ext>
                      </a:extLst>
                    </a:gridCol>
                  </a:tblGrid>
                  <a:tr h="402196">
                    <a:tc>
                      <a:txBody>
                        <a:bodyPr/>
                        <a:lstStyle/>
                        <a:p>
                          <a:pPr algn="l" fontAlgn="ctr"/>
                          <a:r>
                            <a:rPr lang="it-IT" sz="1400" b="1" i="0" u="none" strike="noStrike" dirty="0">
                              <a:solidFill>
                                <a:srgbClr val="FFFFFF"/>
                              </a:solidFill>
                              <a:effectLst/>
                              <a:latin typeface="Calibri" panose="020F0502020204030204" pitchFamily="34" charset="0"/>
                            </a:rPr>
                            <a:t>Where:</a:t>
                          </a:r>
                          <a:endParaRPr lang="en-GB" sz="1400" b="1" i="0" u="none" strike="noStrike" dirty="0">
                            <a:solidFill>
                              <a:srgbClr val="FFFFFF"/>
                            </a:solidFill>
                            <a:effectLst/>
                            <a:latin typeface="Calibri" panose="020F0502020204030204" pitchFamily="34" charset="0"/>
                          </a:endParaRPr>
                        </a:p>
                      </a:txBody>
                      <a:tcPr marL="0" marR="0" marT="0" marB="0" anchor="ctr">
                        <a:solidFill>
                          <a:schemeClr val="tx1"/>
                        </a:solidFill>
                      </a:tcPr>
                    </a:tc>
                    <a:extLst>
                      <a:ext uri="{0D108BD9-81ED-4DB2-BD59-A6C34878D82A}">
                        <a16:rowId xmlns:a16="http://schemas.microsoft.com/office/drawing/2014/main" val="126653344"/>
                      </a:ext>
                    </a:extLst>
                  </a:tr>
                  <a:tr h="273742">
                    <a:tc>
                      <a:txBody>
                        <a:bodyPr/>
                        <a:lstStyle/>
                        <a:p>
                          <a:endParaRPr lang="en-US"/>
                        </a:p>
                      </a:txBody>
                      <a:tcPr marL="0" marR="0" marT="0" marB="0" anchor="ctr">
                        <a:blipFill>
                          <a:blip r:embed="rId3"/>
                          <a:stretch>
                            <a:fillRect l="-82" t="-148889" r="-164" b="-626667"/>
                          </a:stretch>
                        </a:blipFill>
                      </a:tcPr>
                    </a:tc>
                    <a:extLst>
                      <a:ext uri="{0D108BD9-81ED-4DB2-BD59-A6C34878D82A}">
                        <a16:rowId xmlns:a16="http://schemas.microsoft.com/office/drawing/2014/main" val="1833344157"/>
                      </a:ext>
                    </a:extLst>
                  </a:tr>
                  <a:tr h="280374">
                    <a:tc>
                      <a:txBody>
                        <a:bodyPr/>
                        <a:lstStyle/>
                        <a:p>
                          <a:pPr marL="0" lvl="0" indent="0" algn="l">
                            <a:spcAft>
                              <a:spcPts val="0"/>
                            </a:spcAft>
                            <a:buFont typeface="Arial" panose="020B0604020202020204" pitchFamily="34" charset="0"/>
                            <a:buNone/>
                            <a:defRPr/>
                          </a:pPr>
                          <a:r>
                            <a:rPr lang="en-GB" sz="1200" b="1" kern="1200" dirty="0">
                              <a:solidFill>
                                <a:schemeClr val="tx1"/>
                              </a:solidFill>
                              <a:latin typeface="+mn-lt"/>
                              <a:ea typeface="+mn-ea"/>
                              <a:cs typeface="+mn-cs"/>
                            </a:rPr>
                            <a:t>EBIT</a:t>
                          </a:r>
                          <a:r>
                            <a:rPr lang="en-GB" sz="1200" kern="1200" dirty="0">
                              <a:solidFill>
                                <a:schemeClr val="tx1"/>
                              </a:solidFill>
                              <a:latin typeface="+mn-lt"/>
                              <a:ea typeface="+mn-ea"/>
                              <a:cs typeface="+mn-cs"/>
                            </a:rPr>
                            <a:t> is the suppliers’ Earnings before interests and taxes (our proxy of profit)</a:t>
                          </a:r>
                        </a:p>
                      </a:txBody>
                      <a:tcPr marL="0" marR="0" marT="0" marB="0" anchor="ctr">
                        <a:noFill/>
                      </a:tcPr>
                    </a:tc>
                    <a:extLst>
                      <a:ext uri="{0D108BD9-81ED-4DB2-BD59-A6C34878D82A}">
                        <a16:rowId xmlns:a16="http://schemas.microsoft.com/office/drawing/2014/main" val="1291959217"/>
                      </a:ext>
                    </a:extLst>
                  </a:tr>
                  <a:tr h="280374">
                    <a:tc>
                      <a:txBody>
                        <a:bodyPr/>
                        <a:lstStyle/>
                        <a:p>
                          <a:pPr algn="l" fontAlgn="b">
                            <a:spcAft>
                              <a:spcPts val="0"/>
                            </a:spcAft>
                          </a:pPr>
                          <a:r>
                            <a:rPr lang="it-IT" sz="1200" b="1" i="0" u="none" strike="noStrike" dirty="0">
                              <a:solidFill>
                                <a:schemeClr val="tx1"/>
                              </a:solidFill>
                              <a:effectLst/>
                            </a:rPr>
                            <a:t>CERN procurement </a:t>
                          </a:r>
                          <a:r>
                            <a:rPr lang="it-IT" sz="1200" b="0" i="0" u="none" strike="noStrike" dirty="0">
                              <a:solidFill>
                                <a:schemeClr val="tx1"/>
                              </a:solidFill>
                              <a:effectLst/>
                            </a:rPr>
                            <a:t>is a binary variable equal to 1 after receiving the first CERN order and to zero before</a:t>
                          </a:r>
                          <a:endParaRPr lang="en-GB" sz="1200" i="0" u="none" strike="noStrike" dirty="0">
                            <a:solidFill>
                              <a:schemeClr val="tx1"/>
                            </a:solidFill>
                            <a:effectLst/>
                          </a:endParaRPr>
                        </a:p>
                      </a:txBody>
                      <a:tcPr marL="0" marR="0" marT="0" marB="0" anchor="ctr">
                        <a:solidFill>
                          <a:schemeClr val="bg1">
                            <a:lumMod val="95000"/>
                          </a:schemeClr>
                        </a:solidFill>
                      </a:tcPr>
                    </a:tc>
                    <a:extLst>
                      <a:ext uri="{0D108BD9-81ED-4DB2-BD59-A6C34878D82A}">
                        <a16:rowId xmlns:a16="http://schemas.microsoft.com/office/drawing/2014/main" val="4058310903"/>
                      </a:ext>
                    </a:extLst>
                  </a:tr>
                  <a:tr h="280374">
                    <a:tc>
                      <a:txBody>
                        <a:bodyPr/>
                        <a:lstStyle/>
                        <a:p>
                          <a:pPr algn="l" fontAlgn="b">
                            <a:spcAft>
                              <a:spcPts val="0"/>
                            </a:spcAft>
                          </a:pPr>
                          <a:r>
                            <a:rPr lang="en-GB" sz="1200" b="1" u="none" strike="noStrike" dirty="0">
                              <a:solidFill>
                                <a:schemeClr val="tx1"/>
                              </a:solidFill>
                              <a:effectLst/>
                            </a:rPr>
                            <a:t>Size</a:t>
                          </a:r>
                          <a:r>
                            <a:rPr lang="en-GB" sz="1200" u="none" strike="noStrike" dirty="0">
                              <a:solidFill>
                                <a:schemeClr val="tx1"/>
                              </a:solidFill>
                              <a:effectLst/>
                            </a:rPr>
                            <a:t> is the supplier’s size (small, medium, large, very large)</a:t>
                          </a:r>
                        </a:p>
                      </a:txBody>
                      <a:tcPr marL="0" marR="0" marT="0" marB="0" anchor="ctr">
                        <a:noFill/>
                      </a:tcPr>
                    </a:tc>
                    <a:extLst>
                      <a:ext uri="{0D108BD9-81ED-4DB2-BD59-A6C34878D82A}">
                        <a16:rowId xmlns:a16="http://schemas.microsoft.com/office/drawing/2014/main" val="1341175895"/>
                      </a:ext>
                    </a:extLst>
                  </a:tr>
                  <a:tr h="314625">
                    <a:tc>
                      <a:txBody>
                        <a:bodyPr/>
                        <a:lstStyle/>
                        <a:p>
                          <a:pPr marL="0" marR="0" lvl="0" indent="0" algn="l" defTabSz="743041" rtl="0" eaLnBrk="1" fontAlgn="b" latinLnBrk="0" hangingPunct="1">
                            <a:lnSpc>
                              <a:spcPct val="100000"/>
                            </a:lnSpc>
                            <a:spcBef>
                              <a:spcPts val="0"/>
                            </a:spcBef>
                            <a:spcAft>
                              <a:spcPts val="0"/>
                            </a:spcAft>
                            <a:buClrTx/>
                            <a:buSzTx/>
                            <a:buFontTx/>
                            <a:buNone/>
                            <a:tabLst/>
                            <a:defRPr/>
                          </a:pPr>
                          <a:r>
                            <a:rPr lang="en-GB" sz="1200" b="1" kern="1200" dirty="0">
                              <a:solidFill>
                                <a:schemeClr val="tx1"/>
                              </a:solidFill>
                              <a:latin typeface="+mn-lt"/>
                              <a:ea typeface="+mn-ea"/>
                              <a:cs typeface="+mn-cs"/>
                            </a:rPr>
                            <a:t>Macro</a:t>
                          </a:r>
                          <a:r>
                            <a:rPr lang="en-GB" sz="1200" kern="1200" dirty="0">
                              <a:solidFill>
                                <a:schemeClr val="tx1"/>
                              </a:solidFill>
                              <a:latin typeface="+mn-lt"/>
                              <a:ea typeface="+mn-ea"/>
                              <a:cs typeface="+mn-cs"/>
                            </a:rPr>
                            <a:t> is a vector that groups macroeconomic variables (GDP variation, inflation, etc.)</a:t>
                          </a:r>
                        </a:p>
                      </a:txBody>
                      <a:tcPr marL="0" marR="0" marT="0" marB="0" anchor="ctr">
                        <a:solidFill>
                          <a:schemeClr val="bg1">
                            <a:lumMod val="95000"/>
                          </a:schemeClr>
                        </a:solidFill>
                      </a:tcPr>
                    </a:tc>
                    <a:extLst>
                      <a:ext uri="{0D108BD9-81ED-4DB2-BD59-A6C34878D82A}">
                        <a16:rowId xmlns:a16="http://schemas.microsoft.com/office/drawing/2014/main" val="1355012262"/>
                      </a:ext>
                    </a:extLst>
                  </a:tr>
                  <a:tr h="547486">
                    <a:tc>
                      <a:txBody>
                        <a:bodyPr/>
                        <a:lstStyle/>
                        <a:p>
                          <a:pPr marL="0" lvl="0" indent="0" algn="l">
                            <a:spcAft>
                              <a:spcPts val="0"/>
                            </a:spcAft>
                            <a:buFont typeface="Arial" panose="020B0604020202020204" pitchFamily="34" charset="0"/>
                            <a:buNone/>
                            <a:defRPr/>
                          </a:pPr>
                          <a:r>
                            <a:rPr lang="it-IT" sz="1200" b="1" kern="1200" dirty="0">
                              <a:solidFill>
                                <a:schemeClr val="tx1"/>
                              </a:solidFill>
                              <a:latin typeface="+mn-lt"/>
                              <a:ea typeface="+mn-ea"/>
                              <a:cs typeface="+mn-cs"/>
                            </a:rPr>
                            <a:t>Z</a:t>
                          </a:r>
                          <a:r>
                            <a:rPr lang="it-IT" sz="1200" kern="1200" dirty="0">
                              <a:solidFill>
                                <a:schemeClr val="tx1"/>
                              </a:solidFill>
                              <a:latin typeface="+mn-lt"/>
                              <a:ea typeface="+mn-ea"/>
                              <a:cs typeface="+mn-cs"/>
                            </a:rPr>
                            <a:t> </a:t>
                          </a:r>
                          <a:r>
                            <a:rPr lang="en-GB" sz="1200" kern="1200" dirty="0">
                              <a:solidFill>
                                <a:schemeClr val="tx1"/>
                              </a:solidFill>
                              <a:latin typeface="+mn-lt"/>
                              <a:ea typeface="+mn-ea"/>
                              <a:cs typeface="+mn-cs"/>
                            </a:rPr>
                            <a:t>is a vector that contains other suppliers’ characteristics (total assets, geographical location, etc.)</a:t>
                          </a:r>
                        </a:p>
                      </a:txBody>
                      <a:tcPr marL="0" marR="0" marT="0" marB="0" anchor="ctr">
                        <a:solidFill>
                          <a:schemeClr val="bg1"/>
                        </a:solidFill>
                      </a:tcPr>
                    </a:tc>
                    <a:extLst>
                      <a:ext uri="{0D108BD9-81ED-4DB2-BD59-A6C34878D82A}">
                        <a16:rowId xmlns:a16="http://schemas.microsoft.com/office/drawing/2014/main" val="3522205188"/>
                      </a:ext>
                    </a:extLst>
                  </a:tr>
                </a:tbl>
              </a:graphicData>
            </a:graphic>
          </p:graphicFrame>
        </mc:Fallback>
      </mc:AlternateContent>
      <mc:AlternateContent xmlns:mc="http://schemas.openxmlformats.org/markup-compatibility/2006" xmlns:a14="http://schemas.microsoft.com/office/drawing/2010/main">
        <mc:Choice Requires="a14">
          <p:sp>
            <p:nvSpPr>
              <p:cNvPr id="23" name="Rettangolo 4">
                <a:extLst>
                  <a:ext uri="{FF2B5EF4-FFF2-40B4-BE49-F238E27FC236}">
                    <a16:creationId xmlns:a16="http://schemas.microsoft.com/office/drawing/2014/main" id="{A1DF478F-3A6C-2B1E-C200-0B82CC710A7F}"/>
                  </a:ext>
                </a:extLst>
              </p:cNvPr>
              <p:cNvSpPr/>
              <p:nvPr/>
            </p:nvSpPr>
            <p:spPr>
              <a:xfrm>
                <a:off x="263735" y="1193860"/>
                <a:ext cx="8616525" cy="353943"/>
              </a:xfrm>
              <a:prstGeom prst="rect">
                <a:avLst/>
              </a:prstGeom>
            </p:spPr>
            <p:txBody>
              <a:bodyPr wrap="square">
                <a:spAutoFit/>
              </a:bodyPr>
              <a:lstStyle/>
              <a:p>
                <a:pPr lvl="0" algn="just" defTabSz="914400">
                  <a:defRPr/>
                </a:pPr>
                <a14:m>
                  <m:oMathPara xmlns:m="http://schemas.openxmlformats.org/officeDocument/2006/math">
                    <m:oMathParaPr>
                      <m:jc m:val="centerGroup"/>
                    </m:oMathParaPr>
                    <m:oMath xmlns:m="http://schemas.openxmlformats.org/officeDocument/2006/math">
                      <m:func>
                        <m:funcPr>
                          <m:ctrlPr>
                            <a:rPr lang="it-IT" sz="1600" i="1" smtClean="0">
                              <a:solidFill>
                                <a:schemeClr val="tx1"/>
                              </a:solidFill>
                              <a:latin typeface="Cambria Math" panose="02040503050406030204" pitchFamily="18" charset="0"/>
                            </a:rPr>
                          </m:ctrlPr>
                        </m:funcPr>
                        <m:fName>
                          <m:sSub>
                            <m:sSubPr>
                              <m:ctrlPr>
                                <a:rPr lang="it-IT" sz="1600" i="1" smtClean="0">
                                  <a:solidFill>
                                    <a:schemeClr val="tx1"/>
                                  </a:solidFill>
                                  <a:latin typeface="Cambria Math" panose="02040503050406030204" pitchFamily="18" charset="0"/>
                                  <a:ea typeface="Cambria Math" panose="02040503050406030204" pitchFamily="18" charset="0"/>
                                </a:rPr>
                              </m:ctrlPr>
                            </m:sSubPr>
                            <m:e>
                              <m:r>
                                <a:rPr lang="it-IT" sz="1600" b="0" i="1" smtClean="0">
                                  <a:solidFill>
                                    <a:schemeClr val="tx1"/>
                                  </a:solidFill>
                                  <a:latin typeface="Cambria Math" panose="02040503050406030204" pitchFamily="18" charset="0"/>
                                  <a:ea typeface="Cambria Math" panose="02040503050406030204" pitchFamily="18" charset="0"/>
                                </a:rPr>
                                <m:t>𝐸𝐵𝐼𝑇</m:t>
                              </m:r>
                            </m:e>
                            <m:sub>
                              <m:r>
                                <a:rPr lang="it-IT" sz="1600" i="1">
                                  <a:solidFill>
                                    <a:schemeClr val="tx1"/>
                                  </a:solidFill>
                                  <a:latin typeface="Cambria Math" panose="02040503050406030204" pitchFamily="18" charset="0"/>
                                  <a:ea typeface="Cambria Math" panose="02040503050406030204" pitchFamily="18" charset="0"/>
                                </a:rPr>
                                <m:t>𝑖</m:t>
                              </m:r>
                              <m:r>
                                <a:rPr lang="it-IT" sz="1600" b="0" i="1" smtClean="0">
                                  <a:solidFill>
                                    <a:schemeClr val="tx1"/>
                                  </a:solidFill>
                                  <a:latin typeface="Cambria Math" panose="02040503050406030204" pitchFamily="18" charset="0"/>
                                  <a:ea typeface="Cambria Math" panose="02040503050406030204" pitchFamily="18" charset="0"/>
                                </a:rPr>
                                <m:t>,</m:t>
                              </m:r>
                              <m:r>
                                <a:rPr lang="it-IT" sz="1600" b="0" i="1" smtClean="0">
                                  <a:solidFill>
                                    <a:schemeClr val="tx1"/>
                                  </a:solidFill>
                                  <a:latin typeface="Cambria Math" panose="02040503050406030204" pitchFamily="18" charset="0"/>
                                  <a:ea typeface="Cambria Math" panose="02040503050406030204" pitchFamily="18" charset="0"/>
                                </a:rPr>
                                <m:t>𝑡</m:t>
                              </m:r>
                            </m:sub>
                          </m:sSub>
                        </m:fName>
                        <m:e>
                          <m:r>
                            <a:rPr lang="it-IT" sz="1600" i="1">
                              <a:solidFill>
                                <a:schemeClr val="tx1"/>
                              </a:solidFill>
                              <a:latin typeface="Cambria Math" panose="02040503050406030204" pitchFamily="18" charset="0"/>
                            </a:rPr>
                            <m:t>=</m:t>
                          </m:r>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ea typeface="Cambria Math" panose="02040503050406030204" pitchFamily="18" charset="0"/>
                                </a:rPr>
                                <m:t>𝛽</m:t>
                              </m:r>
                            </m:e>
                            <m:sub>
                              <m:r>
                                <a:rPr lang="it-IT" sz="1600" i="1">
                                  <a:solidFill>
                                    <a:schemeClr val="tx1"/>
                                  </a:solidFill>
                                  <a:latin typeface="Cambria Math" panose="02040503050406030204" pitchFamily="18" charset="0"/>
                                </a:rPr>
                                <m:t>𝑜</m:t>
                              </m:r>
                            </m:sub>
                          </m:sSub>
                        </m:e>
                      </m:func>
                      <m:r>
                        <a:rPr lang="it-IT" sz="1600">
                          <a:solidFill>
                            <a:schemeClr val="tx1"/>
                          </a:solidFill>
                          <a:latin typeface="Cambria Math" panose="02040503050406030204" pitchFamily="18" charset="0"/>
                        </a:rPr>
                        <m:t>+</m:t>
                      </m:r>
                      <m:r>
                        <a:rPr lang="it-IT" sz="1600" b="0" i="0" smtClean="0">
                          <a:solidFill>
                            <a:schemeClr val="tx1"/>
                          </a:solidFill>
                          <a:latin typeface="Cambria Math" panose="02040503050406030204" pitchFamily="18" charset="0"/>
                        </a:rPr>
                        <m:t> </m:t>
                      </m:r>
                      <m:r>
                        <a:rPr lang="el-GR" sz="1600" b="1" i="1" smtClean="0">
                          <a:solidFill>
                            <a:schemeClr val="tx1"/>
                          </a:solidFill>
                          <a:latin typeface="Cambria Math" panose="02040503050406030204" pitchFamily="18" charset="0"/>
                          <a:ea typeface="Cambria Math" panose="02040503050406030204" pitchFamily="18" charset="0"/>
                        </a:rPr>
                        <m:t>𝜸</m:t>
                      </m:r>
                      <m:r>
                        <a:rPr lang="it-IT" sz="1600" b="0" i="0" smtClean="0">
                          <a:solidFill>
                            <a:schemeClr val="tx1"/>
                          </a:solidFill>
                          <a:latin typeface="Cambria Math" panose="02040503050406030204" pitchFamily="18" charset="0"/>
                          <a:ea typeface="Cambria Math" panose="02040503050406030204" pitchFamily="18" charset="0"/>
                        </a:rPr>
                        <m:t>  </m:t>
                      </m:r>
                      <m:r>
                        <m:rPr>
                          <m:sty m:val="p"/>
                        </m:rPr>
                        <a:rPr lang="it-IT" sz="1600" b="0" i="0" smtClean="0">
                          <a:solidFill>
                            <a:schemeClr val="tx1"/>
                          </a:solidFill>
                          <a:latin typeface="Cambria Math" panose="02040503050406030204" pitchFamily="18" charset="0"/>
                          <a:ea typeface="Cambria Math" panose="02040503050406030204" pitchFamily="18" charset="0"/>
                        </a:rPr>
                        <m:t>CERN</m:t>
                      </m:r>
                      <m:r>
                        <a:rPr lang="it-IT" sz="1600" b="0" i="0" smtClean="0">
                          <a:solidFill>
                            <a:schemeClr val="tx1"/>
                          </a:solidFill>
                          <a:latin typeface="Cambria Math" panose="02040503050406030204" pitchFamily="18" charset="0"/>
                          <a:ea typeface="Cambria Math" panose="02040503050406030204" pitchFamily="18" charset="0"/>
                        </a:rPr>
                        <m:t> </m:t>
                      </m:r>
                      <m:r>
                        <m:rPr>
                          <m:sty m:val="p"/>
                        </m:rPr>
                        <a:rPr lang="it-IT" sz="1600" b="0" i="0" smtClean="0">
                          <a:solidFill>
                            <a:schemeClr val="tx1"/>
                          </a:solidFill>
                          <a:latin typeface="Cambria Math" panose="02040503050406030204" pitchFamily="18" charset="0"/>
                          <a:ea typeface="Cambria Math" panose="02040503050406030204" pitchFamily="18" charset="0"/>
                        </a:rPr>
                        <m:t>procurement</m:t>
                      </m:r>
                      <m:r>
                        <a:rPr lang="it-IT" sz="1600" b="0" i="0" smtClean="0">
                          <a:solidFill>
                            <a:schemeClr val="tx1"/>
                          </a:solidFill>
                          <a:latin typeface="Cambria Math" panose="02040503050406030204" pitchFamily="18" charset="0"/>
                          <a:ea typeface="Cambria Math" panose="02040503050406030204" pitchFamily="18" charset="0"/>
                        </a:rPr>
                        <m:t>+ </m:t>
                      </m:r>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ea typeface="Cambria Math" panose="02040503050406030204" pitchFamily="18" charset="0"/>
                            </a:rPr>
                            <m:t>𝛽</m:t>
                          </m:r>
                        </m:e>
                        <m:sub>
                          <m:r>
                            <a:rPr lang="it-IT" sz="1600" i="1">
                              <a:solidFill>
                                <a:schemeClr val="tx1"/>
                              </a:solidFill>
                              <a:latin typeface="Cambria Math" panose="02040503050406030204" pitchFamily="18" charset="0"/>
                              <a:ea typeface="Cambria Math" panose="02040503050406030204" pitchFamily="18" charset="0"/>
                            </a:rPr>
                            <m:t>1</m:t>
                          </m:r>
                        </m:sub>
                      </m:sSub>
                      <m:sSub>
                        <m:sSubPr>
                          <m:ctrlPr>
                            <a:rPr lang="it-IT" sz="1600" i="1">
                              <a:solidFill>
                                <a:schemeClr val="tx1"/>
                              </a:solidFill>
                              <a:latin typeface="Cambria Math" panose="02040503050406030204" pitchFamily="18" charset="0"/>
                            </a:rPr>
                          </m:ctrlPr>
                        </m:sSubPr>
                        <m:e>
                          <m:r>
                            <a:rPr lang="it-IT" sz="1600" b="0" i="1" smtClean="0">
                              <a:solidFill>
                                <a:schemeClr val="tx1"/>
                              </a:solidFill>
                              <a:latin typeface="Cambria Math" panose="02040503050406030204" pitchFamily="18" charset="0"/>
                            </a:rPr>
                            <m:t>𝑆𝑖𝑧𝑒</m:t>
                          </m:r>
                        </m:e>
                        <m:sub>
                          <m:r>
                            <a:rPr lang="it-IT" sz="1600" b="0" i="1" smtClean="0">
                              <a:solidFill>
                                <a:schemeClr val="tx1"/>
                              </a:solidFill>
                              <a:latin typeface="Cambria Math" panose="02040503050406030204" pitchFamily="18" charset="0"/>
                            </a:rPr>
                            <m:t>𝑖</m:t>
                          </m:r>
                          <m:r>
                            <a:rPr lang="it-IT" sz="1600" b="0" i="1" smtClean="0">
                              <a:solidFill>
                                <a:schemeClr val="tx1"/>
                              </a:solidFill>
                              <a:latin typeface="Cambria Math" panose="02040503050406030204" pitchFamily="18" charset="0"/>
                            </a:rPr>
                            <m:t>,</m:t>
                          </m:r>
                          <m:r>
                            <a:rPr lang="it-IT" sz="1600" b="0" i="1" smtClean="0">
                              <a:solidFill>
                                <a:schemeClr val="tx1"/>
                              </a:solidFill>
                              <a:latin typeface="Cambria Math" panose="02040503050406030204" pitchFamily="18" charset="0"/>
                            </a:rPr>
                            <m:t>𝑡</m:t>
                          </m:r>
                        </m:sub>
                      </m:sSub>
                      <m:r>
                        <a:rPr lang="it-IT" sz="1600" i="1">
                          <a:solidFill>
                            <a:schemeClr val="tx1"/>
                          </a:solidFill>
                          <a:latin typeface="Cambria Math" panose="02040503050406030204" pitchFamily="18" charset="0"/>
                        </a:rPr>
                        <m:t>+</m:t>
                      </m:r>
                      <m:sSub>
                        <m:sSubPr>
                          <m:ctrlPr>
                            <a:rPr lang="it-IT" sz="1600" i="1">
                              <a:latin typeface="Cambria Math" panose="02040503050406030204" pitchFamily="18" charset="0"/>
                            </a:rPr>
                          </m:ctrlPr>
                        </m:sSubPr>
                        <m:e>
                          <m:r>
                            <a:rPr lang="it-IT" sz="1600" i="1">
                              <a:latin typeface="Cambria Math" panose="02040503050406030204" pitchFamily="18" charset="0"/>
                              <a:ea typeface="Cambria Math" panose="02040503050406030204" pitchFamily="18" charset="0"/>
                            </a:rPr>
                            <m:t>𝛽</m:t>
                          </m:r>
                        </m:e>
                        <m:sub>
                          <m:r>
                            <a:rPr lang="it-IT" sz="1600" b="0" i="1" smtClean="0">
                              <a:latin typeface="Cambria Math" panose="02040503050406030204" pitchFamily="18" charset="0"/>
                              <a:ea typeface="Cambria Math" panose="02040503050406030204" pitchFamily="18" charset="0"/>
                            </a:rPr>
                            <m:t>2</m:t>
                          </m:r>
                        </m:sub>
                      </m:sSub>
                      <m:sSub>
                        <m:sSubPr>
                          <m:ctrlPr>
                            <a:rPr lang="it-IT" sz="1600" i="1" smtClean="0">
                              <a:latin typeface="Cambria Math" panose="02040503050406030204" pitchFamily="18" charset="0"/>
                              <a:ea typeface="Cambria Math" panose="02040503050406030204" pitchFamily="18" charset="0"/>
                            </a:rPr>
                          </m:ctrlPr>
                        </m:sSubPr>
                        <m:e>
                          <m:acc>
                            <m:accPr>
                              <m:chr m:val="̅"/>
                              <m:ctrlPr>
                                <a:rPr lang="it-IT" sz="1600" i="1" smtClean="0">
                                  <a:solidFill>
                                    <a:schemeClr val="tx1"/>
                                  </a:solidFill>
                                  <a:latin typeface="Cambria Math" panose="02040503050406030204" pitchFamily="18" charset="0"/>
                                  <a:ea typeface="Cambria Math" panose="02040503050406030204" pitchFamily="18" charset="0"/>
                                </a:rPr>
                              </m:ctrlPr>
                            </m:accPr>
                            <m:e>
                              <m:r>
                                <a:rPr lang="it-IT" sz="1600" b="0" i="1" smtClean="0">
                                  <a:solidFill>
                                    <a:schemeClr val="tx1"/>
                                  </a:solidFill>
                                  <a:latin typeface="Cambria Math" panose="02040503050406030204" pitchFamily="18" charset="0"/>
                                  <a:ea typeface="Cambria Math" panose="02040503050406030204" pitchFamily="18" charset="0"/>
                                </a:rPr>
                                <m:t>𝑀𝑎𝑐𝑟𝑜</m:t>
                              </m:r>
                            </m:e>
                          </m:acc>
                        </m:e>
                        <m:sub>
                          <m:r>
                            <a:rPr lang="it-IT" sz="1600" b="0" i="1" smtClean="0">
                              <a:latin typeface="Cambria Math" panose="02040503050406030204" pitchFamily="18" charset="0"/>
                              <a:ea typeface="Cambria Math" panose="02040503050406030204" pitchFamily="18" charset="0"/>
                            </a:rPr>
                            <m:t>𝑡</m:t>
                          </m:r>
                        </m:sub>
                      </m:sSub>
                      <m:r>
                        <a:rPr lang="it-IT" sz="1600" b="0" i="1" smtClean="0">
                          <a:latin typeface="Cambria Math" panose="02040503050406030204" pitchFamily="18" charset="0"/>
                          <a:ea typeface="Cambria Math" panose="02040503050406030204" pitchFamily="18" charset="0"/>
                        </a:rPr>
                        <m:t>+ </m:t>
                      </m:r>
                      <m:sSub>
                        <m:sSubPr>
                          <m:ctrlPr>
                            <a:rPr lang="it-IT" sz="1600" i="1">
                              <a:solidFill>
                                <a:schemeClr val="tx1"/>
                              </a:solidFill>
                              <a:latin typeface="Cambria Math" panose="02040503050406030204" pitchFamily="18" charset="0"/>
                            </a:rPr>
                          </m:ctrlPr>
                        </m:sSubPr>
                        <m:e>
                          <m:r>
                            <a:rPr lang="it-IT" sz="1600" i="1">
                              <a:solidFill>
                                <a:schemeClr val="tx1"/>
                              </a:solidFill>
                              <a:latin typeface="Cambria Math" panose="02040503050406030204" pitchFamily="18" charset="0"/>
                              <a:ea typeface="Cambria Math" panose="02040503050406030204" pitchFamily="18" charset="0"/>
                            </a:rPr>
                            <m:t>𝛽</m:t>
                          </m:r>
                        </m:e>
                        <m:sub>
                          <m:r>
                            <a:rPr lang="it-IT" sz="1600" b="0" i="1" smtClean="0">
                              <a:solidFill>
                                <a:schemeClr val="tx1"/>
                              </a:solidFill>
                              <a:latin typeface="Cambria Math" panose="02040503050406030204" pitchFamily="18" charset="0"/>
                              <a:ea typeface="Cambria Math" panose="02040503050406030204" pitchFamily="18" charset="0"/>
                            </a:rPr>
                            <m:t>3</m:t>
                          </m:r>
                        </m:sub>
                      </m:sSub>
                      <m:sSub>
                        <m:sSubPr>
                          <m:ctrlPr>
                            <a:rPr lang="it-IT" sz="1600" i="1">
                              <a:solidFill>
                                <a:schemeClr val="tx1"/>
                              </a:solidFill>
                              <a:latin typeface="Cambria Math" panose="02040503050406030204" pitchFamily="18" charset="0"/>
                              <a:ea typeface="Cambria Math" panose="02040503050406030204" pitchFamily="18" charset="0"/>
                            </a:rPr>
                          </m:ctrlPr>
                        </m:sSubPr>
                        <m:e>
                          <m:sSub>
                            <m:sSubPr>
                              <m:ctrlPr>
                                <a:rPr lang="it-IT" sz="1600" i="1">
                                  <a:solidFill>
                                    <a:schemeClr val="tx1"/>
                                  </a:solidFill>
                                  <a:latin typeface="Cambria Math" panose="02040503050406030204" pitchFamily="18" charset="0"/>
                                  <a:ea typeface="Cambria Math" panose="02040503050406030204" pitchFamily="18" charset="0"/>
                                </a:rPr>
                              </m:ctrlPr>
                            </m:sSubPr>
                            <m:e>
                              <m:acc>
                                <m:accPr>
                                  <m:chr m:val="̅"/>
                                  <m:ctrlPr>
                                    <a:rPr lang="it-IT" sz="1600" i="1" smtClean="0">
                                      <a:solidFill>
                                        <a:schemeClr val="tx1"/>
                                      </a:solidFill>
                                      <a:latin typeface="Cambria Math" panose="02040503050406030204" pitchFamily="18" charset="0"/>
                                      <a:ea typeface="Cambria Math" panose="02040503050406030204" pitchFamily="18" charset="0"/>
                                    </a:rPr>
                                  </m:ctrlPr>
                                </m:accPr>
                                <m:e>
                                  <m:r>
                                    <a:rPr lang="it-IT" sz="1600" b="0" i="1" smtClean="0">
                                      <a:solidFill>
                                        <a:schemeClr val="tx1"/>
                                      </a:solidFill>
                                      <a:latin typeface="Cambria Math" panose="02040503050406030204" pitchFamily="18" charset="0"/>
                                      <a:ea typeface="Cambria Math" panose="02040503050406030204" pitchFamily="18" charset="0"/>
                                    </a:rPr>
                                    <m:t>𝑍</m:t>
                                  </m:r>
                                </m:e>
                              </m:acc>
                            </m:e>
                            <m:sub>
                              <m:r>
                                <a:rPr lang="it-IT" sz="1600" i="1">
                                  <a:solidFill>
                                    <a:schemeClr val="tx1"/>
                                  </a:solidFill>
                                  <a:latin typeface="Cambria Math" panose="02040503050406030204" pitchFamily="18" charset="0"/>
                                  <a:ea typeface="Cambria Math" panose="02040503050406030204" pitchFamily="18" charset="0"/>
                                </a:rPr>
                                <m:t>𝑖</m:t>
                              </m:r>
                            </m:sub>
                          </m:sSub>
                          <m:r>
                            <a:rPr lang="it-IT" sz="1600" b="0" i="1" smtClean="0">
                              <a:solidFill>
                                <a:schemeClr val="tx1"/>
                              </a:solidFill>
                              <a:latin typeface="Cambria Math" panose="02040503050406030204" pitchFamily="18" charset="0"/>
                              <a:ea typeface="Cambria Math" panose="02040503050406030204" pitchFamily="18" charset="0"/>
                            </a:rPr>
                            <m:t>+</m:t>
                          </m:r>
                          <m:r>
                            <a:rPr lang="it-IT" sz="1600" i="1">
                              <a:solidFill>
                                <a:schemeClr val="tx1"/>
                              </a:solidFill>
                              <a:latin typeface="Cambria Math" panose="02040503050406030204" pitchFamily="18" charset="0"/>
                              <a:ea typeface="Cambria Math" panose="02040503050406030204" pitchFamily="18" charset="0"/>
                            </a:rPr>
                            <m:t>𝜀</m:t>
                          </m:r>
                        </m:e>
                        <m:sub>
                          <m:r>
                            <a:rPr lang="it-IT" sz="1600" i="1">
                              <a:solidFill>
                                <a:schemeClr val="tx1"/>
                              </a:solidFill>
                              <a:latin typeface="Cambria Math" panose="02040503050406030204" pitchFamily="18" charset="0"/>
                              <a:ea typeface="Cambria Math" panose="02040503050406030204" pitchFamily="18" charset="0"/>
                            </a:rPr>
                            <m:t>𝑖</m:t>
                          </m:r>
                          <m:r>
                            <a:rPr lang="it-IT" sz="1600" i="1">
                              <a:solidFill>
                                <a:schemeClr val="tx1"/>
                              </a:solidFill>
                              <a:latin typeface="Cambria Math" panose="02040503050406030204" pitchFamily="18" charset="0"/>
                              <a:ea typeface="Cambria Math" panose="02040503050406030204" pitchFamily="18" charset="0"/>
                            </a:rPr>
                            <m:t>,</m:t>
                          </m:r>
                          <m:r>
                            <a:rPr lang="it-IT" sz="1600" i="1">
                              <a:solidFill>
                                <a:schemeClr val="tx1"/>
                              </a:solidFill>
                              <a:latin typeface="Cambria Math" panose="02040503050406030204" pitchFamily="18" charset="0"/>
                              <a:ea typeface="Cambria Math" panose="02040503050406030204" pitchFamily="18" charset="0"/>
                            </a:rPr>
                            <m:t>𝑡</m:t>
                          </m:r>
                        </m:sub>
                      </m:sSub>
                    </m:oMath>
                  </m:oMathPara>
                </a14:m>
                <a:endParaRPr lang="en-GB" sz="1400" i="1" dirty="0">
                  <a:solidFill>
                    <a:schemeClr val="tx2">
                      <a:lumMod val="50000"/>
                    </a:schemeClr>
                  </a:solidFill>
                  <a:latin typeface="Calibri Light" panose="020F0302020204030204" pitchFamily="34" charset="0"/>
                </a:endParaRPr>
              </a:p>
            </p:txBody>
          </p:sp>
        </mc:Choice>
        <mc:Fallback xmlns="">
          <p:sp>
            <p:nvSpPr>
              <p:cNvPr id="23" name="Rettangolo 4">
                <a:extLst>
                  <a:ext uri="{FF2B5EF4-FFF2-40B4-BE49-F238E27FC236}">
                    <a16:creationId xmlns:a16="http://schemas.microsoft.com/office/drawing/2014/main" id="{A1DF478F-3A6C-2B1E-C200-0B82CC710A7F}"/>
                  </a:ext>
                </a:extLst>
              </p:cNvPr>
              <p:cNvSpPr>
                <a:spLocks noRot="1" noChangeAspect="1" noMove="1" noResize="1" noEditPoints="1" noAdjustHandles="1" noChangeArrowheads="1" noChangeShapeType="1" noTextEdit="1"/>
              </p:cNvSpPr>
              <p:nvPr/>
            </p:nvSpPr>
            <p:spPr>
              <a:xfrm>
                <a:off x="263735" y="1193860"/>
                <a:ext cx="8616525" cy="353943"/>
              </a:xfrm>
              <a:prstGeom prst="rect">
                <a:avLst/>
              </a:prstGeom>
              <a:blipFill>
                <a:blip r:embed="rId4"/>
                <a:stretch>
                  <a:fillRect b="-6897"/>
                </a:stretch>
              </a:blipFill>
            </p:spPr>
            <p:txBody>
              <a:bodyPr/>
              <a:lstStyle/>
              <a:p>
                <a:r>
                  <a:rPr lang="en-GB">
                    <a:noFill/>
                  </a:rPr>
                  <a:t> </a:t>
                </a:r>
              </a:p>
            </p:txBody>
          </p:sp>
        </mc:Fallback>
      </mc:AlternateContent>
      <p:cxnSp>
        <p:nvCxnSpPr>
          <p:cNvPr id="24" name="Straight Arrow Connector 23">
            <a:extLst>
              <a:ext uri="{FF2B5EF4-FFF2-40B4-BE49-F238E27FC236}">
                <a16:creationId xmlns:a16="http://schemas.microsoft.com/office/drawing/2014/main" id="{80966ED9-0776-D551-1D04-FF375114DF2B}"/>
              </a:ext>
            </a:extLst>
          </p:cNvPr>
          <p:cNvCxnSpPr>
            <a:cxnSpLocks/>
          </p:cNvCxnSpPr>
          <p:nvPr/>
        </p:nvCxnSpPr>
        <p:spPr>
          <a:xfrm>
            <a:off x="1475656" y="1592520"/>
            <a:ext cx="0" cy="3182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platzhalter 4">
            <a:extLst>
              <a:ext uri="{FF2B5EF4-FFF2-40B4-BE49-F238E27FC236}">
                <a16:creationId xmlns:a16="http://schemas.microsoft.com/office/drawing/2014/main" id="{32F3B4A7-2E6B-4CFF-5E3B-44A9975C58AA}"/>
              </a:ext>
            </a:extLst>
          </p:cNvPr>
          <p:cNvSpPr txBox="1">
            <a:spLocks/>
          </p:cNvSpPr>
          <p:nvPr/>
        </p:nvSpPr>
        <p:spPr>
          <a:xfrm>
            <a:off x="950346" y="1849264"/>
            <a:ext cx="1073577" cy="216024"/>
          </a:xfrm>
          <a:prstGeom prst="rect">
            <a:avLst/>
          </a:prstGeom>
        </p:spPr>
        <p:txBody>
          <a:bodyPr vert="horz" lIns="91440" tIns="45720" rIns="91440" bIns="45720" rtlCol="0">
            <a:noAutofit/>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algn="ctr">
              <a:lnSpc>
                <a:spcPct val="120000"/>
              </a:lnSpc>
            </a:pPr>
            <a:r>
              <a:rPr lang="it-IT" sz="1000" b="1" dirty="0">
                <a:solidFill>
                  <a:schemeClr val="bg2">
                    <a:lumMod val="50000"/>
                  </a:schemeClr>
                </a:solidFill>
              </a:rPr>
              <a:t>Suppliers’ profit</a:t>
            </a:r>
          </a:p>
        </p:txBody>
      </p:sp>
      <p:sp>
        <p:nvSpPr>
          <p:cNvPr id="26" name="Textplatzhalter 4">
            <a:extLst>
              <a:ext uri="{FF2B5EF4-FFF2-40B4-BE49-F238E27FC236}">
                <a16:creationId xmlns:a16="http://schemas.microsoft.com/office/drawing/2014/main" id="{7C018DC4-C3DC-109B-0507-73A4B5651643}"/>
              </a:ext>
            </a:extLst>
          </p:cNvPr>
          <p:cNvSpPr txBox="1">
            <a:spLocks/>
          </p:cNvSpPr>
          <p:nvPr/>
        </p:nvSpPr>
        <p:spPr>
          <a:xfrm>
            <a:off x="1919163" y="1857781"/>
            <a:ext cx="1710189" cy="370742"/>
          </a:xfrm>
          <a:prstGeom prst="rect">
            <a:avLst/>
          </a:prstGeom>
        </p:spPr>
        <p:txBody>
          <a:bodyPr vert="horz" lIns="91440" tIns="45720" rIns="91440" bIns="45720" rtlCol="0">
            <a:noAutofit/>
          </a:bodyPr>
          <a:lstStyle>
            <a:defPPr>
              <a:defRPr lang="de-DE"/>
            </a:defPPr>
            <a:lvl1pPr marL="0" algn="l" defTabSz="804587" rtl="0" eaLnBrk="1" latinLnBrk="0" hangingPunct="1">
              <a:defRPr sz="1584" kern="1200">
                <a:solidFill>
                  <a:schemeClr val="tx1"/>
                </a:solidFill>
                <a:latin typeface="+mn-lt"/>
                <a:ea typeface="+mn-ea"/>
                <a:cs typeface="+mn-cs"/>
              </a:defRPr>
            </a:lvl1pPr>
            <a:lvl2pPr marL="402293" algn="l" defTabSz="804587" rtl="0" eaLnBrk="1" latinLnBrk="0" hangingPunct="1">
              <a:defRPr sz="1584" kern="1200">
                <a:solidFill>
                  <a:schemeClr val="tx1"/>
                </a:solidFill>
                <a:latin typeface="+mn-lt"/>
                <a:ea typeface="+mn-ea"/>
                <a:cs typeface="+mn-cs"/>
              </a:defRPr>
            </a:lvl2pPr>
            <a:lvl3pPr marL="804587" algn="l" defTabSz="804587" rtl="0" eaLnBrk="1" latinLnBrk="0" hangingPunct="1">
              <a:defRPr sz="1584" kern="1200">
                <a:solidFill>
                  <a:schemeClr val="tx1"/>
                </a:solidFill>
                <a:latin typeface="+mn-lt"/>
                <a:ea typeface="+mn-ea"/>
                <a:cs typeface="+mn-cs"/>
              </a:defRPr>
            </a:lvl3pPr>
            <a:lvl4pPr marL="1206880" algn="l" defTabSz="804587" rtl="0" eaLnBrk="1" latinLnBrk="0" hangingPunct="1">
              <a:defRPr sz="1584" kern="1200">
                <a:solidFill>
                  <a:schemeClr val="tx1"/>
                </a:solidFill>
                <a:latin typeface="+mn-lt"/>
                <a:ea typeface="+mn-ea"/>
                <a:cs typeface="+mn-cs"/>
              </a:defRPr>
            </a:lvl4pPr>
            <a:lvl5pPr marL="1609172" algn="l" defTabSz="804587" rtl="0" eaLnBrk="1" latinLnBrk="0" hangingPunct="1">
              <a:defRPr sz="1584" kern="1200">
                <a:solidFill>
                  <a:schemeClr val="tx1"/>
                </a:solidFill>
                <a:latin typeface="+mn-lt"/>
                <a:ea typeface="+mn-ea"/>
                <a:cs typeface="+mn-cs"/>
              </a:defRPr>
            </a:lvl5pPr>
            <a:lvl6pPr marL="2011466" algn="l" defTabSz="804587" rtl="0" eaLnBrk="1" latinLnBrk="0" hangingPunct="1">
              <a:defRPr sz="1584" kern="1200">
                <a:solidFill>
                  <a:schemeClr val="tx1"/>
                </a:solidFill>
                <a:latin typeface="+mn-lt"/>
                <a:ea typeface="+mn-ea"/>
                <a:cs typeface="+mn-cs"/>
              </a:defRPr>
            </a:lvl6pPr>
            <a:lvl7pPr marL="2413759" algn="l" defTabSz="804587" rtl="0" eaLnBrk="1" latinLnBrk="0" hangingPunct="1">
              <a:defRPr sz="1584" kern="1200">
                <a:solidFill>
                  <a:schemeClr val="tx1"/>
                </a:solidFill>
                <a:latin typeface="+mn-lt"/>
                <a:ea typeface="+mn-ea"/>
                <a:cs typeface="+mn-cs"/>
              </a:defRPr>
            </a:lvl7pPr>
            <a:lvl8pPr marL="2816053" algn="l" defTabSz="804587" rtl="0" eaLnBrk="1" latinLnBrk="0" hangingPunct="1">
              <a:defRPr sz="1584" kern="1200">
                <a:solidFill>
                  <a:schemeClr val="tx1"/>
                </a:solidFill>
                <a:latin typeface="+mn-lt"/>
                <a:ea typeface="+mn-ea"/>
                <a:cs typeface="+mn-cs"/>
              </a:defRPr>
            </a:lvl8pPr>
            <a:lvl9pPr marL="3218346" algn="l" defTabSz="804587" rtl="0" eaLnBrk="1" latinLnBrk="0" hangingPunct="1">
              <a:defRPr sz="1584" kern="1200">
                <a:solidFill>
                  <a:schemeClr val="tx1"/>
                </a:solidFill>
                <a:latin typeface="+mn-lt"/>
                <a:ea typeface="+mn-ea"/>
                <a:cs typeface="+mn-cs"/>
              </a:defRPr>
            </a:lvl9pPr>
          </a:lstStyle>
          <a:p>
            <a:pPr algn="ctr">
              <a:lnSpc>
                <a:spcPct val="120000"/>
              </a:lnSpc>
            </a:pPr>
            <a:r>
              <a:rPr lang="it-IT" sz="1000" b="1" dirty="0">
                <a:solidFill>
                  <a:schemeClr val="bg2">
                    <a:lumMod val="50000"/>
                  </a:schemeClr>
                </a:solidFill>
              </a:rPr>
              <a:t>Impact of CERN on suppliers’ profit</a:t>
            </a:r>
          </a:p>
        </p:txBody>
      </p:sp>
      <p:cxnSp>
        <p:nvCxnSpPr>
          <p:cNvPr id="27" name="Straight Arrow Connector 26">
            <a:extLst>
              <a:ext uri="{FF2B5EF4-FFF2-40B4-BE49-F238E27FC236}">
                <a16:creationId xmlns:a16="http://schemas.microsoft.com/office/drawing/2014/main" id="{7C89B6BF-92F8-D5C9-2126-3A0A4C76E4F1}"/>
              </a:ext>
            </a:extLst>
          </p:cNvPr>
          <p:cNvCxnSpPr>
            <a:cxnSpLocks/>
          </p:cNvCxnSpPr>
          <p:nvPr/>
        </p:nvCxnSpPr>
        <p:spPr>
          <a:xfrm>
            <a:off x="2699792" y="1592520"/>
            <a:ext cx="0" cy="31827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645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9</a:t>
            </a:fld>
            <a:endParaRPr lang="de-AT" dirty="0"/>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a:xfrm>
            <a:off x="38546" y="483518"/>
            <a:ext cx="9066907" cy="520666"/>
          </a:xfrm>
        </p:spPr>
        <p:txBody>
          <a:bodyPr/>
          <a:lstStyle/>
          <a:p>
            <a:r>
              <a:rPr lang="it-IT" sz="2800" dirty="0"/>
              <a:t>Estimation of the PEM: results of the regression model</a:t>
            </a:r>
            <a:endParaRPr lang="en-GB" sz="2800" dirty="0"/>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Francesco Giffoni (CSIL)</a:t>
            </a:r>
            <a:endParaRPr lang="de-AT" sz="900" dirty="0">
              <a:solidFill>
                <a:schemeClr val="bg1"/>
              </a:solidFill>
            </a:endParaRP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May 31, 2022/ FCC Week 2022 </a:t>
            </a:r>
            <a:endParaRPr lang="de-AT" sz="900" dirty="0">
              <a:solidFill>
                <a:schemeClr val="bg1"/>
              </a:solidFill>
            </a:endParaRPr>
          </a:p>
        </p:txBody>
      </p:sp>
      <mc:AlternateContent xmlns:mc="http://schemas.openxmlformats.org/markup-compatibility/2006" xmlns:a14="http://schemas.microsoft.com/office/drawing/2010/main">
        <mc:Choice Requires="a14">
          <p:sp>
            <p:nvSpPr>
              <p:cNvPr id="15" name="CasellaDiTesto 37">
                <a:extLst>
                  <a:ext uri="{FF2B5EF4-FFF2-40B4-BE49-F238E27FC236}">
                    <a16:creationId xmlns:a16="http://schemas.microsoft.com/office/drawing/2014/main" id="{44B9AF78-DAC0-1E7F-4A5E-19AC504FB8FD}"/>
                  </a:ext>
                </a:extLst>
              </p:cNvPr>
              <p:cNvSpPr txBox="1"/>
              <p:nvPr/>
            </p:nvSpPr>
            <p:spPr>
              <a:xfrm>
                <a:off x="3995936" y="3585472"/>
                <a:ext cx="2028929" cy="178447"/>
              </a:xfrm>
              <a:prstGeom prst="rect">
                <a:avLst/>
              </a:prstGeom>
              <a:noFill/>
            </p:spPr>
            <p:txBody>
              <a:bodyPr wrap="square" lIns="0" tIns="0" rIns="0" bIns="0" rtlCol="0">
                <a:spAutoFit/>
              </a:bodyPr>
              <a:lstStyle/>
              <a:p>
                <a:pPr/>
                <a14:m>
                  <m:oMathPara xmlns:m="http://schemas.openxmlformats.org/officeDocument/2006/math">
                    <m:oMathParaPr>
                      <m:jc m:val="center"/>
                    </m:oMathParaPr>
                    <m:oMath xmlns:m="http://schemas.openxmlformats.org/officeDocument/2006/math">
                      <m:r>
                        <m:rPr>
                          <m:nor/>
                        </m:rPr>
                        <a:rPr lang="it-IT" sz="1100" b="0" dirty="0" smtClean="0">
                          <a:solidFill>
                            <a:srgbClr val="000000"/>
                          </a:solidFill>
                        </a:rPr>
                        <m:t>Constant</m:t>
                      </m:r>
                      <m:r>
                        <m:rPr>
                          <m:nor/>
                        </m:rPr>
                        <a:rPr lang="it-IT" sz="1100" b="0" dirty="0" smtClean="0">
                          <a:solidFill>
                            <a:srgbClr val="000000"/>
                          </a:solidFill>
                        </a:rPr>
                        <m:t> </m:t>
                      </m:r>
                      <m:r>
                        <m:rPr>
                          <m:nor/>
                        </m:rPr>
                        <a:rPr lang="it-IT" sz="1100" b="0" dirty="0" smtClean="0">
                          <a:solidFill>
                            <a:srgbClr val="000000"/>
                          </a:solidFill>
                        </a:rPr>
                        <m:t>of</m:t>
                      </m:r>
                      <m:r>
                        <m:rPr>
                          <m:nor/>
                        </m:rPr>
                        <a:rPr lang="it-IT" sz="1100" b="0" dirty="0" smtClean="0">
                          <a:solidFill>
                            <a:srgbClr val="000000"/>
                          </a:solidFill>
                        </a:rPr>
                        <m:t> </m:t>
                      </m:r>
                      <m:r>
                        <m:rPr>
                          <m:nor/>
                        </m:rPr>
                        <a:rPr lang="it-IT" sz="1100" b="0" dirty="0" smtClean="0">
                          <a:solidFill>
                            <a:srgbClr val="000000"/>
                          </a:solidFill>
                        </a:rPr>
                        <m:t>the</m:t>
                      </m:r>
                      <m:r>
                        <m:rPr>
                          <m:nor/>
                        </m:rPr>
                        <a:rPr lang="it-IT" sz="1100" b="0" dirty="0" smtClean="0">
                          <a:solidFill>
                            <a:srgbClr val="000000"/>
                          </a:solidFill>
                        </a:rPr>
                        <m:t> </m:t>
                      </m:r>
                      <m:r>
                        <m:rPr>
                          <m:nor/>
                        </m:rPr>
                        <a:rPr lang="it-IT" sz="1100" b="0" dirty="0" smtClean="0">
                          <a:solidFill>
                            <a:srgbClr val="000000"/>
                          </a:solidFill>
                        </a:rPr>
                        <m:t>model</m:t>
                      </m:r>
                      <m:r>
                        <m:rPr>
                          <m:nor/>
                        </m:rPr>
                        <a:rPr lang="it-IT" sz="1100" b="0" dirty="0" smtClean="0">
                          <a:solidFill>
                            <a:srgbClr val="000000"/>
                          </a:solidFill>
                        </a:rPr>
                        <m:t> </m:t>
                      </m:r>
                      <m:r>
                        <a:rPr lang="it-IT" sz="1100" b="0" i="0" dirty="0" smtClean="0">
                          <a:solidFill>
                            <a:srgbClr val="000000"/>
                          </a:solidFill>
                          <a:latin typeface="Cambria Math" panose="02040503050406030204" pitchFamily="18" charset="0"/>
                        </a:rPr>
                        <m:t> </m:t>
                      </m:r>
                      <m:r>
                        <a:rPr lang="it-IT" sz="1100">
                          <a:solidFill>
                            <a:srgbClr val="000000"/>
                          </a:solidFill>
                          <a:latin typeface="Cambria Math" panose="02040503050406030204" pitchFamily="18" charset="0"/>
                        </a:rPr>
                        <m:t>(</m:t>
                      </m:r>
                      <m:sSub>
                        <m:sSubPr>
                          <m:ctrlPr>
                            <a:rPr lang="it-IT" sz="1100" i="1">
                              <a:solidFill>
                                <a:srgbClr val="000000"/>
                              </a:solidFill>
                              <a:latin typeface="Cambria Math" panose="02040503050406030204" pitchFamily="18" charset="0"/>
                            </a:rPr>
                          </m:ctrlPr>
                        </m:sSubPr>
                        <m:e>
                          <m:acc>
                            <m:accPr>
                              <m:chr m:val="̂"/>
                              <m:ctrlPr>
                                <a:rPr lang="it-IT" sz="1100" i="1">
                                  <a:solidFill>
                                    <a:srgbClr val="000000"/>
                                  </a:solidFill>
                                  <a:latin typeface="Cambria Math" panose="02040503050406030204" pitchFamily="18" charset="0"/>
                                </a:rPr>
                              </m:ctrlPr>
                            </m:accPr>
                            <m:e>
                              <m:r>
                                <a:rPr lang="it-IT" sz="1100">
                                  <a:solidFill>
                                    <a:srgbClr val="000000"/>
                                  </a:solidFill>
                                  <a:latin typeface="Cambria Math" panose="02040503050406030204" pitchFamily="18" charset="0"/>
                                </a:rPr>
                                <m:t>𝛽</m:t>
                              </m:r>
                            </m:e>
                          </m:acc>
                        </m:e>
                        <m:sub>
                          <m:r>
                            <a:rPr lang="it-IT" sz="1100">
                              <a:solidFill>
                                <a:srgbClr val="000000"/>
                              </a:solidFill>
                              <a:latin typeface="Cambria Math" panose="02040503050406030204" pitchFamily="18" charset="0"/>
                            </a:rPr>
                            <m:t>0</m:t>
                          </m:r>
                        </m:sub>
                      </m:sSub>
                      <m:r>
                        <a:rPr lang="it-IT" sz="1100">
                          <a:solidFill>
                            <a:srgbClr val="000000"/>
                          </a:solidFill>
                          <a:latin typeface="Cambria Math" panose="02040503050406030204" pitchFamily="18" charset="0"/>
                        </a:rPr>
                        <m:t>)</m:t>
                      </m:r>
                    </m:oMath>
                  </m:oMathPara>
                </a14:m>
                <a:endParaRPr lang="en-GB" sz="1100" dirty="0">
                  <a:solidFill>
                    <a:srgbClr val="000000"/>
                  </a:solidFill>
                </a:endParaRPr>
              </a:p>
            </p:txBody>
          </p:sp>
        </mc:Choice>
        <mc:Fallback xmlns="">
          <p:sp>
            <p:nvSpPr>
              <p:cNvPr id="15" name="CasellaDiTesto 37">
                <a:extLst>
                  <a:ext uri="{FF2B5EF4-FFF2-40B4-BE49-F238E27FC236}">
                    <a16:creationId xmlns:a16="http://schemas.microsoft.com/office/drawing/2014/main" id="{44B9AF78-DAC0-1E7F-4A5E-19AC504FB8FD}"/>
                  </a:ext>
                </a:extLst>
              </p:cNvPr>
              <p:cNvSpPr txBox="1">
                <a:spLocks noRot="1" noChangeAspect="1" noMove="1" noResize="1" noEditPoints="1" noAdjustHandles="1" noChangeArrowheads="1" noChangeShapeType="1" noTextEdit="1"/>
              </p:cNvSpPr>
              <p:nvPr/>
            </p:nvSpPr>
            <p:spPr>
              <a:xfrm>
                <a:off x="3995936" y="3585472"/>
                <a:ext cx="2028929" cy="178447"/>
              </a:xfrm>
              <a:prstGeom prst="rect">
                <a:avLst/>
              </a:prstGeom>
              <a:blipFill>
                <a:blip r:embed="rId3"/>
                <a:stretch>
                  <a:fillRect t="-24138" b="-379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CasellaDiTesto 38">
                <a:extLst>
                  <a:ext uri="{FF2B5EF4-FFF2-40B4-BE49-F238E27FC236}">
                    <a16:creationId xmlns:a16="http://schemas.microsoft.com/office/drawing/2014/main" id="{3D5FD7F8-5621-E7E0-C38F-891620C66327}"/>
                  </a:ext>
                </a:extLst>
              </p:cNvPr>
              <p:cNvSpPr txBox="1"/>
              <p:nvPr/>
            </p:nvSpPr>
            <p:spPr>
              <a:xfrm>
                <a:off x="4150848" y="2270960"/>
                <a:ext cx="3783820" cy="189732"/>
              </a:xfrm>
              <a:prstGeom prst="rect">
                <a:avLst/>
              </a:prstGeom>
              <a:noFill/>
            </p:spPr>
            <p:txBody>
              <a:bodyPr wrap="square" lIns="0" tIns="0" rIns="0" bIns="0" rtlCol="0">
                <a:spAutoFit/>
              </a:bodyPr>
              <a:lstStyle/>
              <a:p>
                <a:pPr algn="ctr"/>
                <a:r>
                  <a:rPr lang="en-GB" sz="1100" dirty="0">
                    <a:solidFill>
                      <a:srgbClr val="000000"/>
                    </a:solidFill>
                  </a:rPr>
                  <a:t>E</a:t>
                </a:r>
                <a:r>
                  <a:rPr lang="en-GB" sz="1100" b="0" dirty="0">
                    <a:solidFill>
                      <a:srgbClr val="000000"/>
                    </a:solidFill>
                  </a:rPr>
                  <a:t>ffect of being a very large-sized supplier </a:t>
                </a:r>
                <a:r>
                  <a:rPr lang="en-GB" sz="1100" b="0" dirty="0" err="1">
                    <a:solidFill>
                      <a:srgbClr val="000000"/>
                    </a:solidFill>
                  </a:rPr>
                  <a:t>wrt</a:t>
                </a:r>
                <a:r>
                  <a:rPr lang="en-GB" sz="1100" b="0" dirty="0">
                    <a:solidFill>
                      <a:srgbClr val="000000"/>
                    </a:solidFill>
                  </a:rPr>
                  <a:t> be small  </a:t>
                </a:r>
                <a14:m>
                  <m:oMath xmlns:m="http://schemas.openxmlformats.org/officeDocument/2006/math">
                    <m:r>
                      <a:rPr lang="en-GB" sz="1100" b="0" i="1" smtClean="0">
                        <a:solidFill>
                          <a:srgbClr val="000000"/>
                        </a:solidFill>
                        <a:latin typeface="Cambria Math" panose="02040503050406030204" pitchFamily="18" charset="0"/>
                      </a:rPr>
                      <m:t>(</m:t>
                    </m:r>
                    <m:sSub>
                      <m:sSubPr>
                        <m:ctrlPr>
                          <a:rPr lang="en-GB" sz="1100" b="0" i="1" smtClean="0">
                            <a:solidFill>
                              <a:srgbClr val="000000"/>
                            </a:solidFill>
                            <a:latin typeface="Cambria Math" panose="02040503050406030204" pitchFamily="18" charset="0"/>
                          </a:rPr>
                        </m:ctrlPr>
                      </m:sSubPr>
                      <m:e>
                        <m:acc>
                          <m:accPr>
                            <m:chr m:val="̂"/>
                            <m:ctrlPr>
                              <a:rPr lang="en-GB" sz="1100" i="1" smtClean="0">
                                <a:solidFill>
                                  <a:srgbClr val="000000"/>
                                </a:solidFill>
                                <a:latin typeface="Cambria Math" panose="02040503050406030204" pitchFamily="18" charset="0"/>
                              </a:rPr>
                            </m:ctrlPr>
                          </m:accPr>
                          <m:e>
                            <m:r>
                              <a:rPr lang="en-GB" sz="1100" i="1" smtClean="0">
                                <a:solidFill>
                                  <a:srgbClr val="000000"/>
                                </a:solidFill>
                                <a:latin typeface="Cambria Math" panose="02040503050406030204" pitchFamily="18" charset="0"/>
                                <a:ea typeface="Cambria Math" panose="02040503050406030204" pitchFamily="18" charset="0"/>
                              </a:rPr>
                              <m:t>𝛽</m:t>
                            </m:r>
                          </m:e>
                        </m:acc>
                      </m:e>
                      <m:sub>
                        <m:r>
                          <a:rPr lang="it-IT" sz="1100" b="0" i="1" smtClean="0">
                            <a:solidFill>
                              <a:srgbClr val="000000"/>
                            </a:solidFill>
                            <a:latin typeface="Cambria Math" panose="02040503050406030204" pitchFamily="18" charset="0"/>
                            <a:ea typeface="Cambria Math" panose="02040503050406030204" pitchFamily="18" charset="0"/>
                          </a:rPr>
                          <m:t>1,1</m:t>
                        </m:r>
                      </m:sub>
                    </m:sSub>
                    <m:r>
                      <a:rPr lang="it-IT" sz="1100" b="0" i="1" smtClean="0">
                        <a:solidFill>
                          <a:srgbClr val="000000"/>
                        </a:solidFill>
                        <a:latin typeface="Cambria Math" panose="02040503050406030204" pitchFamily="18" charset="0"/>
                      </a:rPr>
                      <m:t>)</m:t>
                    </m:r>
                  </m:oMath>
                </a14:m>
                <a:endParaRPr lang="en-GB" sz="1200" dirty="0">
                  <a:solidFill>
                    <a:srgbClr val="000000"/>
                  </a:solidFill>
                </a:endParaRPr>
              </a:p>
            </p:txBody>
          </p:sp>
        </mc:Choice>
        <mc:Fallback xmlns="">
          <p:sp>
            <p:nvSpPr>
              <p:cNvPr id="16" name="CasellaDiTesto 38">
                <a:extLst>
                  <a:ext uri="{FF2B5EF4-FFF2-40B4-BE49-F238E27FC236}">
                    <a16:creationId xmlns:a16="http://schemas.microsoft.com/office/drawing/2014/main" id="{3D5FD7F8-5621-E7E0-C38F-891620C66327}"/>
                  </a:ext>
                </a:extLst>
              </p:cNvPr>
              <p:cNvSpPr txBox="1">
                <a:spLocks noRot="1" noChangeAspect="1" noMove="1" noResize="1" noEditPoints="1" noAdjustHandles="1" noChangeArrowheads="1" noChangeShapeType="1" noTextEdit="1"/>
              </p:cNvSpPr>
              <p:nvPr/>
            </p:nvSpPr>
            <p:spPr>
              <a:xfrm>
                <a:off x="4150848" y="2270960"/>
                <a:ext cx="3783820" cy="189732"/>
              </a:xfrm>
              <a:prstGeom prst="rect">
                <a:avLst/>
              </a:prstGeom>
              <a:blipFill>
                <a:blip r:embed="rId4"/>
                <a:stretch>
                  <a:fillRect l="-2093" t="-25806" r="-1288" b="-38710"/>
                </a:stretch>
              </a:blipFill>
            </p:spPr>
            <p:txBody>
              <a:bodyPr/>
              <a:lstStyle/>
              <a:p>
                <a:r>
                  <a:rPr lang="en-GB">
                    <a:noFill/>
                  </a:rPr>
                  <a:t> </a:t>
                </a:r>
              </a:p>
            </p:txBody>
          </p:sp>
        </mc:Fallback>
      </mc:AlternateContent>
      <p:cxnSp>
        <p:nvCxnSpPr>
          <p:cNvPr id="17" name="Connettore diritto 39">
            <a:extLst>
              <a:ext uri="{FF2B5EF4-FFF2-40B4-BE49-F238E27FC236}">
                <a16:creationId xmlns:a16="http://schemas.microsoft.com/office/drawing/2014/main" id="{91D503E6-4232-EC15-9E30-65F13EE503E7}"/>
              </a:ext>
            </a:extLst>
          </p:cNvPr>
          <p:cNvCxnSpPr>
            <a:cxnSpLocks/>
          </p:cNvCxnSpPr>
          <p:nvPr/>
        </p:nvCxnSpPr>
        <p:spPr>
          <a:xfrm>
            <a:off x="3046355" y="3674581"/>
            <a:ext cx="1078419"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Connettore diritto 40">
            <a:extLst>
              <a:ext uri="{FF2B5EF4-FFF2-40B4-BE49-F238E27FC236}">
                <a16:creationId xmlns:a16="http://schemas.microsoft.com/office/drawing/2014/main" id="{29AEC46F-FA00-0022-CDA1-A37A20377846}"/>
              </a:ext>
            </a:extLst>
          </p:cNvPr>
          <p:cNvCxnSpPr>
            <a:cxnSpLocks/>
          </p:cNvCxnSpPr>
          <p:nvPr/>
        </p:nvCxnSpPr>
        <p:spPr>
          <a:xfrm>
            <a:off x="2823875" y="2365826"/>
            <a:ext cx="1282045"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9" name="Connettore diritto 46">
            <a:extLst>
              <a:ext uri="{FF2B5EF4-FFF2-40B4-BE49-F238E27FC236}">
                <a16:creationId xmlns:a16="http://schemas.microsoft.com/office/drawing/2014/main" id="{7DBC9B10-C303-9AC6-CF5E-EE1521F72BBB}"/>
              </a:ext>
            </a:extLst>
          </p:cNvPr>
          <p:cNvCxnSpPr>
            <a:cxnSpLocks/>
          </p:cNvCxnSpPr>
          <p:nvPr/>
        </p:nvCxnSpPr>
        <p:spPr>
          <a:xfrm>
            <a:off x="2823874" y="2631001"/>
            <a:ext cx="1282045"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21" name="CasellaDiTesto 47">
                <a:extLst>
                  <a:ext uri="{FF2B5EF4-FFF2-40B4-BE49-F238E27FC236}">
                    <a16:creationId xmlns:a16="http://schemas.microsoft.com/office/drawing/2014/main" id="{A315D598-6AEF-17BD-3AC4-DD9311957F5D}"/>
                  </a:ext>
                </a:extLst>
              </p:cNvPr>
              <p:cNvSpPr txBox="1"/>
              <p:nvPr/>
            </p:nvSpPr>
            <p:spPr>
              <a:xfrm>
                <a:off x="4031508" y="2538020"/>
                <a:ext cx="3748043" cy="189732"/>
              </a:xfrm>
              <a:prstGeom prst="rect">
                <a:avLst/>
              </a:prstGeom>
              <a:noFill/>
            </p:spPr>
            <p:txBody>
              <a:bodyPr wrap="square" lIns="0" tIns="0" rIns="0" bIns="0" rtlCol="0">
                <a:spAutoFit/>
              </a:bodyPr>
              <a:lstStyle/>
              <a:p>
                <a:pPr algn="ctr"/>
                <a:r>
                  <a:rPr lang="en-GB" sz="1100" dirty="0">
                    <a:solidFill>
                      <a:srgbClr val="000000"/>
                    </a:solidFill>
                  </a:rPr>
                  <a:t>E</a:t>
                </a:r>
                <a:r>
                  <a:rPr lang="en-GB" sz="1100" b="0" dirty="0">
                    <a:solidFill>
                      <a:srgbClr val="000000"/>
                    </a:solidFill>
                  </a:rPr>
                  <a:t>ffect of being a large-sized supplier </a:t>
                </a:r>
                <a:r>
                  <a:rPr lang="en-GB" sz="1100" b="0" dirty="0" err="1">
                    <a:solidFill>
                      <a:srgbClr val="000000"/>
                    </a:solidFill>
                  </a:rPr>
                  <a:t>wrt</a:t>
                </a:r>
                <a:r>
                  <a:rPr lang="en-GB" sz="1100" b="0" dirty="0">
                    <a:solidFill>
                      <a:srgbClr val="000000"/>
                    </a:solidFill>
                  </a:rPr>
                  <a:t> be small  </a:t>
                </a:r>
                <a14:m>
                  <m:oMath xmlns:m="http://schemas.openxmlformats.org/officeDocument/2006/math">
                    <m:r>
                      <a:rPr lang="en-GB" sz="1100" b="0" i="1" smtClean="0">
                        <a:solidFill>
                          <a:srgbClr val="000000"/>
                        </a:solidFill>
                        <a:latin typeface="Cambria Math" panose="02040503050406030204" pitchFamily="18" charset="0"/>
                      </a:rPr>
                      <m:t>(</m:t>
                    </m:r>
                    <m:sSub>
                      <m:sSubPr>
                        <m:ctrlPr>
                          <a:rPr lang="en-GB" sz="1100" b="0" i="1" smtClean="0">
                            <a:solidFill>
                              <a:srgbClr val="000000"/>
                            </a:solidFill>
                            <a:latin typeface="Cambria Math" panose="02040503050406030204" pitchFamily="18" charset="0"/>
                          </a:rPr>
                        </m:ctrlPr>
                      </m:sSubPr>
                      <m:e>
                        <m:acc>
                          <m:accPr>
                            <m:chr m:val="̂"/>
                            <m:ctrlPr>
                              <a:rPr lang="en-GB" sz="1100" i="1" smtClean="0">
                                <a:solidFill>
                                  <a:srgbClr val="000000"/>
                                </a:solidFill>
                                <a:latin typeface="Cambria Math" panose="02040503050406030204" pitchFamily="18" charset="0"/>
                              </a:rPr>
                            </m:ctrlPr>
                          </m:accPr>
                          <m:e>
                            <m:r>
                              <a:rPr lang="en-GB" sz="1100" i="1" smtClean="0">
                                <a:solidFill>
                                  <a:srgbClr val="000000"/>
                                </a:solidFill>
                                <a:latin typeface="Cambria Math" panose="02040503050406030204" pitchFamily="18" charset="0"/>
                                <a:ea typeface="Cambria Math" panose="02040503050406030204" pitchFamily="18" charset="0"/>
                              </a:rPr>
                              <m:t>𝛽</m:t>
                            </m:r>
                          </m:e>
                        </m:acc>
                      </m:e>
                      <m:sub>
                        <m:r>
                          <a:rPr lang="it-IT" sz="1100" b="0" i="1" smtClean="0">
                            <a:solidFill>
                              <a:srgbClr val="000000"/>
                            </a:solidFill>
                            <a:latin typeface="Cambria Math" panose="02040503050406030204" pitchFamily="18" charset="0"/>
                            <a:ea typeface="Cambria Math" panose="02040503050406030204" pitchFamily="18" charset="0"/>
                          </a:rPr>
                          <m:t>1,2</m:t>
                        </m:r>
                      </m:sub>
                    </m:sSub>
                    <m:r>
                      <a:rPr lang="it-IT" sz="1100" b="0" i="1" smtClean="0">
                        <a:solidFill>
                          <a:srgbClr val="000000"/>
                        </a:solidFill>
                        <a:latin typeface="Cambria Math" panose="02040503050406030204" pitchFamily="18" charset="0"/>
                      </a:rPr>
                      <m:t>)</m:t>
                    </m:r>
                  </m:oMath>
                </a14:m>
                <a:r>
                  <a:rPr lang="en-GB" sz="1200" dirty="0">
                    <a:solidFill>
                      <a:srgbClr val="000000"/>
                    </a:solidFill>
                  </a:rPr>
                  <a:t> </a:t>
                </a:r>
              </a:p>
            </p:txBody>
          </p:sp>
        </mc:Choice>
        <mc:Fallback xmlns="">
          <p:sp>
            <p:nvSpPr>
              <p:cNvPr id="21" name="CasellaDiTesto 47">
                <a:extLst>
                  <a:ext uri="{FF2B5EF4-FFF2-40B4-BE49-F238E27FC236}">
                    <a16:creationId xmlns:a16="http://schemas.microsoft.com/office/drawing/2014/main" id="{A315D598-6AEF-17BD-3AC4-DD9311957F5D}"/>
                  </a:ext>
                </a:extLst>
              </p:cNvPr>
              <p:cNvSpPr txBox="1">
                <a:spLocks noRot="1" noChangeAspect="1" noMove="1" noResize="1" noEditPoints="1" noAdjustHandles="1" noChangeArrowheads="1" noChangeShapeType="1" noTextEdit="1"/>
              </p:cNvSpPr>
              <p:nvPr/>
            </p:nvSpPr>
            <p:spPr>
              <a:xfrm>
                <a:off x="4031508" y="2538020"/>
                <a:ext cx="3748043" cy="189732"/>
              </a:xfrm>
              <a:prstGeom prst="rect">
                <a:avLst/>
              </a:prstGeom>
              <a:blipFill>
                <a:blip r:embed="rId5"/>
                <a:stretch>
                  <a:fillRect t="-22581" b="-41935"/>
                </a:stretch>
              </a:blipFill>
            </p:spPr>
            <p:txBody>
              <a:bodyPr/>
              <a:lstStyle/>
              <a:p>
                <a:r>
                  <a:rPr lang="en-GB">
                    <a:noFill/>
                  </a:rPr>
                  <a:t> </a:t>
                </a:r>
              </a:p>
            </p:txBody>
          </p:sp>
        </mc:Fallback>
      </mc:AlternateContent>
      <p:cxnSp>
        <p:nvCxnSpPr>
          <p:cNvPr id="28" name="Connettore diritto 48">
            <a:extLst>
              <a:ext uri="{FF2B5EF4-FFF2-40B4-BE49-F238E27FC236}">
                <a16:creationId xmlns:a16="http://schemas.microsoft.com/office/drawing/2014/main" id="{3BD38D70-5866-DDF5-AC0C-A282B049C953}"/>
              </a:ext>
            </a:extLst>
          </p:cNvPr>
          <p:cNvCxnSpPr>
            <a:cxnSpLocks/>
          </p:cNvCxnSpPr>
          <p:nvPr/>
        </p:nvCxnSpPr>
        <p:spPr>
          <a:xfrm>
            <a:off x="2823873" y="2910725"/>
            <a:ext cx="1282045"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29" name="CasellaDiTesto 49">
                <a:extLst>
                  <a:ext uri="{FF2B5EF4-FFF2-40B4-BE49-F238E27FC236}">
                    <a16:creationId xmlns:a16="http://schemas.microsoft.com/office/drawing/2014/main" id="{7B2D8AA8-2057-D7F6-4D84-C7D233E82FEF}"/>
                  </a:ext>
                </a:extLst>
              </p:cNvPr>
              <p:cNvSpPr txBox="1"/>
              <p:nvPr/>
            </p:nvSpPr>
            <p:spPr>
              <a:xfrm>
                <a:off x="4098225" y="2821502"/>
                <a:ext cx="3748043" cy="189732"/>
              </a:xfrm>
              <a:prstGeom prst="rect">
                <a:avLst/>
              </a:prstGeom>
              <a:noFill/>
            </p:spPr>
            <p:txBody>
              <a:bodyPr wrap="square" lIns="0" tIns="0" rIns="0" bIns="0" rtlCol="0">
                <a:spAutoFit/>
              </a:bodyPr>
              <a:lstStyle/>
              <a:p>
                <a:pPr algn="ctr"/>
                <a:r>
                  <a:rPr lang="en-GB" sz="1100" dirty="0">
                    <a:solidFill>
                      <a:srgbClr val="000000"/>
                    </a:solidFill>
                  </a:rPr>
                  <a:t>E</a:t>
                </a:r>
                <a:r>
                  <a:rPr lang="en-GB" sz="1100" b="0" dirty="0">
                    <a:solidFill>
                      <a:srgbClr val="000000"/>
                    </a:solidFill>
                  </a:rPr>
                  <a:t>ffect of being a </a:t>
                </a:r>
                <a:r>
                  <a:rPr lang="en-GB" sz="1100" dirty="0">
                    <a:solidFill>
                      <a:srgbClr val="000000"/>
                    </a:solidFill>
                  </a:rPr>
                  <a:t>m</a:t>
                </a:r>
                <a:r>
                  <a:rPr lang="en-GB" sz="1100" b="0" dirty="0">
                    <a:solidFill>
                      <a:srgbClr val="000000"/>
                    </a:solidFill>
                  </a:rPr>
                  <a:t>edium-sized suppliers </a:t>
                </a:r>
                <a:r>
                  <a:rPr lang="en-GB" sz="1100" b="0" dirty="0" err="1">
                    <a:solidFill>
                      <a:srgbClr val="000000"/>
                    </a:solidFill>
                  </a:rPr>
                  <a:t>wrt</a:t>
                </a:r>
                <a:r>
                  <a:rPr lang="en-GB" sz="1100" b="0" dirty="0">
                    <a:solidFill>
                      <a:srgbClr val="000000"/>
                    </a:solidFill>
                  </a:rPr>
                  <a:t> be small  </a:t>
                </a:r>
                <a14:m>
                  <m:oMath xmlns:m="http://schemas.openxmlformats.org/officeDocument/2006/math">
                    <m:r>
                      <a:rPr lang="en-GB" sz="1100" b="0" i="1" smtClean="0">
                        <a:solidFill>
                          <a:srgbClr val="000000"/>
                        </a:solidFill>
                        <a:latin typeface="Cambria Math" panose="02040503050406030204" pitchFamily="18" charset="0"/>
                      </a:rPr>
                      <m:t>(</m:t>
                    </m:r>
                    <m:sSub>
                      <m:sSubPr>
                        <m:ctrlPr>
                          <a:rPr lang="en-GB" sz="1100" b="0" i="1" smtClean="0">
                            <a:solidFill>
                              <a:srgbClr val="000000"/>
                            </a:solidFill>
                            <a:latin typeface="Cambria Math" panose="02040503050406030204" pitchFamily="18" charset="0"/>
                          </a:rPr>
                        </m:ctrlPr>
                      </m:sSubPr>
                      <m:e>
                        <m:acc>
                          <m:accPr>
                            <m:chr m:val="̂"/>
                            <m:ctrlPr>
                              <a:rPr lang="en-GB" sz="1100" i="1" smtClean="0">
                                <a:solidFill>
                                  <a:srgbClr val="000000"/>
                                </a:solidFill>
                                <a:latin typeface="Cambria Math" panose="02040503050406030204" pitchFamily="18" charset="0"/>
                              </a:rPr>
                            </m:ctrlPr>
                          </m:accPr>
                          <m:e>
                            <m:r>
                              <a:rPr lang="en-GB" sz="1100" i="1" smtClean="0">
                                <a:solidFill>
                                  <a:srgbClr val="000000"/>
                                </a:solidFill>
                                <a:latin typeface="Cambria Math" panose="02040503050406030204" pitchFamily="18" charset="0"/>
                                <a:ea typeface="Cambria Math" panose="02040503050406030204" pitchFamily="18" charset="0"/>
                              </a:rPr>
                              <m:t>𝛽</m:t>
                            </m:r>
                          </m:e>
                        </m:acc>
                      </m:e>
                      <m:sub>
                        <m:r>
                          <a:rPr lang="it-IT" sz="1100" b="0" i="1" smtClean="0">
                            <a:solidFill>
                              <a:srgbClr val="000000"/>
                            </a:solidFill>
                            <a:latin typeface="Cambria Math" panose="02040503050406030204" pitchFamily="18" charset="0"/>
                            <a:ea typeface="Cambria Math" panose="02040503050406030204" pitchFamily="18" charset="0"/>
                          </a:rPr>
                          <m:t>1,3</m:t>
                        </m:r>
                      </m:sub>
                    </m:sSub>
                    <m:r>
                      <a:rPr lang="it-IT" sz="1100" b="0" i="1" smtClean="0">
                        <a:solidFill>
                          <a:srgbClr val="000000"/>
                        </a:solidFill>
                        <a:latin typeface="Cambria Math" panose="02040503050406030204" pitchFamily="18" charset="0"/>
                      </a:rPr>
                      <m:t>)</m:t>
                    </m:r>
                  </m:oMath>
                </a14:m>
                <a:endParaRPr lang="en-GB" sz="1200" dirty="0">
                  <a:solidFill>
                    <a:srgbClr val="000000"/>
                  </a:solidFill>
                </a:endParaRPr>
              </a:p>
            </p:txBody>
          </p:sp>
        </mc:Choice>
        <mc:Fallback xmlns="">
          <p:sp>
            <p:nvSpPr>
              <p:cNvPr id="29" name="CasellaDiTesto 49">
                <a:extLst>
                  <a:ext uri="{FF2B5EF4-FFF2-40B4-BE49-F238E27FC236}">
                    <a16:creationId xmlns:a16="http://schemas.microsoft.com/office/drawing/2014/main" id="{7B2D8AA8-2057-D7F6-4D84-C7D233E82FEF}"/>
                  </a:ext>
                </a:extLst>
              </p:cNvPr>
              <p:cNvSpPr txBox="1">
                <a:spLocks noRot="1" noChangeAspect="1" noMove="1" noResize="1" noEditPoints="1" noAdjustHandles="1" noChangeArrowheads="1" noChangeShapeType="1" noTextEdit="1"/>
              </p:cNvSpPr>
              <p:nvPr/>
            </p:nvSpPr>
            <p:spPr>
              <a:xfrm>
                <a:off x="4098225" y="2821502"/>
                <a:ext cx="3748043" cy="189732"/>
              </a:xfrm>
              <a:prstGeom prst="rect">
                <a:avLst/>
              </a:prstGeom>
              <a:blipFill>
                <a:blip r:embed="rId6"/>
                <a:stretch>
                  <a:fillRect l="-1789" t="-25806" r="-1301" b="-38710"/>
                </a:stretch>
              </a:blipFill>
            </p:spPr>
            <p:txBody>
              <a:bodyPr/>
              <a:lstStyle/>
              <a:p>
                <a:r>
                  <a:rPr lang="en-GB">
                    <a:noFill/>
                  </a:rPr>
                  <a:t> </a:t>
                </a:r>
              </a:p>
            </p:txBody>
          </p:sp>
        </mc:Fallback>
      </mc:AlternateContent>
      <p:cxnSp>
        <p:nvCxnSpPr>
          <p:cNvPr id="30" name="Connettore diritto 53">
            <a:extLst>
              <a:ext uri="{FF2B5EF4-FFF2-40B4-BE49-F238E27FC236}">
                <a16:creationId xmlns:a16="http://schemas.microsoft.com/office/drawing/2014/main" id="{8CB98857-F28E-35DA-7362-8CE07EA43617}"/>
              </a:ext>
            </a:extLst>
          </p:cNvPr>
          <p:cNvCxnSpPr>
            <a:cxnSpLocks/>
          </p:cNvCxnSpPr>
          <p:nvPr/>
        </p:nvCxnSpPr>
        <p:spPr>
          <a:xfrm>
            <a:off x="2842729" y="1848923"/>
            <a:ext cx="1282045"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mc:AlternateContent xmlns:mc="http://schemas.openxmlformats.org/markup-compatibility/2006" xmlns:a14="http://schemas.microsoft.com/office/drawing/2010/main">
        <mc:Choice Requires="a14">
          <p:sp>
            <p:nvSpPr>
              <p:cNvPr id="31" name="CasellaDiTesto 55">
                <a:extLst>
                  <a:ext uri="{FF2B5EF4-FFF2-40B4-BE49-F238E27FC236}">
                    <a16:creationId xmlns:a16="http://schemas.microsoft.com/office/drawing/2014/main" id="{F7B76F03-6177-0E7A-A43E-8EC611CD0890}"/>
                  </a:ext>
                </a:extLst>
              </p:cNvPr>
              <p:cNvSpPr txBox="1"/>
              <p:nvPr/>
            </p:nvSpPr>
            <p:spPr>
              <a:xfrm>
                <a:off x="4179152" y="1751041"/>
                <a:ext cx="3168351" cy="169277"/>
              </a:xfrm>
              <a:prstGeom prst="rect">
                <a:avLst/>
              </a:prstGeom>
              <a:noFill/>
            </p:spPr>
            <p:txBody>
              <a:bodyPr wrap="square" lIns="0" tIns="0" rIns="0" bIns="0" rtlCol="0">
                <a:spAutoFit/>
              </a:bodyPr>
              <a:lstStyle/>
              <a:p>
                <a:r>
                  <a:rPr lang="en-GB" sz="1100" b="0" dirty="0">
                    <a:solidFill>
                      <a:srgbClr val="FF0000"/>
                    </a:solidFill>
                  </a:rPr>
                  <a:t>CERN </a:t>
                </a:r>
                <a:r>
                  <a:rPr lang="en-GB" sz="1100" dirty="0">
                    <a:solidFill>
                      <a:srgbClr val="FF0000"/>
                    </a:solidFill>
                  </a:rPr>
                  <a:t>procurement impact on EBIT (</a:t>
                </a:r>
                <a:r>
                  <a:rPr lang="en-GB" sz="1100" dirty="0" err="1">
                    <a:solidFill>
                      <a:srgbClr val="FF0000"/>
                    </a:solidFill>
                  </a:rPr>
                  <a:t>th</a:t>
                </a:r>
                <a:r>
                  <a:rPr lang="en-GB" sz="1100" dirty="0">
                    <a:solidFill>
                      <a:srgbClr val="FF0000"/>
                    </a:solidFill>
                  </a:rPr>
                  <a:t> EUR)</a:t>
                </a:r>
                <a:r>
                  <a:rPr lang="en-GB" sz="1100" b="0" dirty="0">
                    <a:solidFill>
                      <a:srgbClr val="FF0000"/>
                    </a:solidFill>
                  </a:rPr>
                  <a:t> </a:t>
                </a:r>
                <a14:m>
                  <m:oMath xmlns:m="http://schemas.openxmlformats.org/officeDocument/2006/math">
                    <m:r>
                      <a:rPr lang="en-GB" sz="1100" b="0" i="1" smtClean="0">
                        <a:solidFill>
                          <a:srgbClr val="FF0000"/>
                        </a:solidFill>
                        <a:latin typeface="Cambria Math" panose="02040503050406030204" pitchFamily="18" charset="0"/>
                      </a:rPr>
                      <m:t>(</m:t>
                    </m:r>
                    <m:r>
                      <a:rPr lang="en-GB" sz="1100" b="0" i="1" smtClean="0">
                        <a:solidFill>
                          <a:srgbClr val="FF0000"/>
                        </a:solidFill>
                        <a:latin typeface="Cambria Math" panose="02040503050406030204" pitchFamily="18" charset="0"/>
                        <a:ea typeface="Cambria Math" panose="02040503050406030204" pitchFamily="18" charset="0"/>
                      </a:rPr>
                      <m:t>𝛾</m:t>
                    </m:r>
                    <m:r>
                      <a:rPr lang="it-IT" sz="1100" b="0" i="1" smtClean="0">
                        <a:solidFill>
                          <a:srgbClr val="FF0000"/>
                        </a:solidFill>
                        <a:latin typeface="Cambria Math" panose="02040503050406030204" pitchFamily="18" charset="0"/>
                      </a:rPr>
                      <m:t>)</m:t>
                    </m:r>
                  </m:oMath>
                </a14:m>
                <a:endParaRPr lang="en-GB" sz="1200" dirty="0">
                  <a:solidFill>
                    <a:srgbClr val="FF0000"/>
                  </a:solidFill>
                </a:endParaRPr>
              </a:p>
            </p:txBody>
          </p:sp>
        </mc:Choice>
        <mc:Fallback xmlns="">
          <p:sp>
            <p:nvSpPr>
              <p:cNvPr id="31" name="CasellaDiTesto 55">
                <a:extLst>
                  <a:ext uri="{FF2B5EF4-FFF2-40B4-BE49-F238E27FC236}">
                    <a16:creationId xmlns:a16="http://schemas.microsoft.com/office/drawing/2014/main" id="{F7B76F03-6177-0E7A-A43E-8EC611CD0890}"/>
                  </a:ext>
                </a:extLst>
              </p:cNvPr>
              <p:cNvSpPr txBox="1">
                <a:spLocks noRot="1" noChangeAspect="1" noMove="1" noResize="1" noEditPoints="1" noAdjustHandles="1" noChangeArrowheads="1" noChangeShapeType="1" noTextEdit="1"/>
              </p:cNvSpPr>
              <p:nvPr/>
            </p:nvSpPr>
            <p:spPr>
              <a:xfrm>
                <a:off x="4179152" y="1751041"/>
                <a:ext cx="3168351" cy="169277"/>
              </a:xfrm>
              <a:prstGeom prst="rect">
                <a:avLst/>
              </a:prstGeom>
              <a:blipFill>
                <a:blip r:embed="rId7"/>
                <a:stretch>
                  <a:fillRect l="-2890" t="-28571" b="-50000"/>
                </a:stretch>
              </a:blipFill>
            </p:spPr>
            <p:txBody>
              <a:bodyPr/>
              <a:lstStyle/>
              <a:p>
                <a:r>
                  <a:rPr lang="en-GB">
                    <a:noFill/>
                  </a:rPr>
                  <a:t> </a:t>
                </a:r>
              </a:p>
            </p:txBody>
          </p:sp>
        </mc:Fallback>
      </mc:AlternateContent>
      <p:cxnSp>
        <p:nvCxnSpPr>
          <p:cNvPr id="32" name="Connettore diritto 57">
            <a:extLst>
              <a:ext uri="{FF2B5EF4-FFF2-40B4-BE49-F238E27FC236}">
                <a16:creationId xmlns:a16="http://schemas.microsoft.com/office/drawing/2014/main" id="{80CFD108-51F6-D8B2-499B-C104BCE06291}"/>
              </a:ext>
            </a:extLst>
          </p:cNvPr>
          <p:cNvCxnSpPr>
            <a:cxnSpLocks/>
          </p:cNvCxnSpPr>
          <p:nvPr/>
        </p:nvCxnSpPr>
        <p:spPr>
          <a:xfrm>
            <a:off x="2816180" y="1539410"/>
            <a:ext cx="1282045"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33" name="CasellaDiTesto 58">
            <a:extLst>
              <a:ext uri="{FF2B5EF4-FFF2-40B4-BE49-F238E27FC236}">
                <a16:creationId xmlns:a16="http://schemas.microsoft.com/office/drawing/2014/main" id="{8076F475-DD5F-E9E5-EA86-AE4D63A0B76B}"/>
              </a:ext>
            </a:extLst>
          </p:cNvPr>
          <p:cNvSpPr txBox="1"/>
          <p:nvPr/>
        </p:nvSpPr>
        <p:spPr>
          <a:xfrm>
            <a:off x="4150848" y="1453601"/>
            <a:ext cx="4371078" cy="184666"/>
          </a:xfrm>
          <a:prstGeom prst="rect">
            <a:avLst/>
          </a:prstGeom>
          <a:noFill/>
        </p:spPr>
        <p:txBody>
          <a:bodyPr wrap="square" lIns="0" tIns="0" rIns="0" bIns="0" rtlCol="0">
            <a:spAutoFit/>
          </a:bodyPr>
          <a:lstStyle/>
          <a:p>
            <a:r>
              <a:rPr lang="en-GB" sz="1200" dirty="0">
                <a:solidFill>
                  <a:srgbClr val="000000"/>
                </a:solidFill>
              </a:rPr>
              <a:t>Dependent variable to be explained: EBIT variation over time </a:t>
            </a:r>
          </a:p>
        </p:txBody>
      </p:sp>
      <p:sp>
        <p:nvSpPr>
          <p:cNvPr id="34" name="CasellaDiTesto 59">
            <a:extLst>
              <a:ext uri="{FF2B5EF4-FFF2-40B4-BE49-F238E27FC236}">
                <a16:creationId xmlns:a16="http://schemas.microsoft.com/office/drawing/2014/main" id="{3F9FD12E-9478-9858-27E0-9D5234D781D4}"/>
              </a:ext>
            </a:extLst>
          </p:cNvPr>
          <p:cNvSpPr txBox="1"/>
          <p:nvPr/>
        </p:nvSpPr>
        <p:spPr>
          <a:xfrm>
            <a:off x="4053969" y="3227985"/>
            <a:ext cx="4207842" cy="169277"/>
          </a:xfrm>
          <a:prstGeom prst="rect">
            <a:avLst/>
          </a:prstGeom>
          <a:noFill/>
        </p:spPr>
        <p:txBody>
          <a:bodyPr wrap="square" lIns="0" tIns="0" rIns="0" bIns="0" rtlCol="0">
            <a:spAutoFit/>
          </a:bodyPr>
          <a:lstStyle/>
          <a:p>
            <a:pPr algn="ctr"/>
            <a:r>
              <a:rPr lang="en-GB" sz="1100" dirty="0">
                <a:solidFill>
                  <a:srgbClr val="000000"/>
                </a:solidFill>
              </a:rPr>
              <a:t>E</a:t>
            </a:r>
            <a:r>
              <a:rPr lang="en-GB" sz="1100" b="0" dirty="0">
                <a:solidFill>
                  <a:srgbClr val="000000"/>
                </a:solidFill>
              </a:rPr>
              <a:t>ffects of </a:t>
            </a:r>
            <a:r>
              <a:rPr lang="en-GB" sz="1100" dirty="0">
                <a:solidFill>
                  <a:srgbClr val="000000"/>
                </a:solidFill>
              </a:rPr>
              <a:t>macroeconomic conditions and time related conditions</a:t>
            </a:r>
            <a:endParaRPr lang="en-GB" sz="1100" b="0" dirty="0">
              <a:solidFill>
                <a:srgbClr val="000000"/>
              </a:solidFill>
            </a:endParaRPr>
          </a:p>
        </p:txBody>
      </p:sp>
      <p:pic>
        <p:nvPicPr>
          <p:cNvPr id="37" name="Immagine 12">
            <a:extLst>
              <a:ext uri="{FF2B5EF4-FFF2-40B4-BE49-F238E27FC236}">
                <a16:creationId xmlns:a16="http://schemas.microsoft.com/office/drawing/2014/main" id="{6B5AF36E-0A09-93A6-450F-0072AEEE23A0}"/>
              </a:ext>
            </a:extLst>
          </p:cNvPr>
          <p:cNvPicPr>
            <a:picLocks noChangeAspect="1"/>
          </p:cNvPicPr>
          <p:nvPr/>
        </p:nvPicPr>
        <p:blipFill rotWithShape="1">
          <a:blip r:embed="rId8"/>
          <a:srcRect l="2819"/>
          <a:stretch/>
        </p:blipFill>
        <p:spPr>
          <a:xfrm>
            <a:off x="1184016" y="1273285"/>
            <a:ext cx="1872198" cy="2999492"/>
          </a:xfrm>
          <a:prstGeom prst="rect">
            <a:avLst/>
          </a:prstGeom>
        </p:spPr>
      </p:pic>
      <p:grpSp>
        <p:nvGrpSpPr>
          <p:cNvPr id="39" name="Gruppo 26">
            <a:extLst>
              <a:ext uri="{FF2B5EF4-FFF2-40B4-BE49-F238E27FC236}">
                <a16:creationId xmlns:a16="http://schemas.microsoft.com/office/drawing/2014/main" id="{CBA4A2F5-6170-F02C-1828-14F01D1C125F}"/>
              </a:ext>
            </a:extLst>
          </p:cNvPr>
          <p:cNvGrpSpPr/>
          <p:nvPr/>
        </p:nvGrpSpPr>
        <p:grpSpPr>
          <a:xfrm>
            <a:off x="2656216" y="3199493"/>
            <a:ext cx="1442009" cy="296642"/>
            <a:chOff x="2057067" y="2765796"/>
            <a:chExt cx="1442009" cy="325414"/>
          </a:xfrm>
        </p:grpSpPr>
        <p:sp>
          <p:nvSpPr>
            <p:cNvPr id="41" name="Parentesi graffa chiusa 22">
              <a:extLst>
                <a:ext uri="{FF2B5EF4-FFF2-40B4-BE49-F238E27FC236}">
                  <a16:creationId xmlns:a16="http://schemas.microsoft.com/office/drawing/2014/main" id="{AF0F3B39-C73E-BC36-87E6-FADCD8A3AF17}"/>
                </a:ext>
              </a:extLst>
            </p:cNvPr>
            <p:cNvSpPr/>
            <p:nvPr/>
          </p:nvSpPr>
          <p:spPr>
            <a:xfrm>
              <a:off x="2057067" y="2765796"/>
              <a:ext cx="525878" cy="325414"/>
            </a:xfrm>
            <a:prstGeom prst="rightBrace">
              <a:avLst>
                <a:gd name="adj1" fmla="val 8333"/>
                <a:gd name="adj2" fmla="val 41520"/>
              </a:avLst>
            </a:prstGeom>
            <a:ln w="9525" cap="flat" cmpd="sng" algn="ctr">
              <a:solidFill>
                <a:schemeClr val="accent6"/>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txBody>
            <a:bodyPr rtlCol="0" anchor="ctr"/>
            <a:lstStyle/>
            <a:p>
              <a:pPr algn="ctr"/>
              <a:endParaRPr lang="en-GB" dirty="0"/>
            </a:p>
          </p:txBody>
        </p:sp>
        <p:cxnSp>
          <p:nvCxnSpPr>
            <p:cNvPr id="42" name="Connettore diritto 63">
              <a:extLst>
                <a:ext uri="{FF2B5EF4-FFF2-40B4-BE49-F238E27FC236}">
                  <a16:creationId xmlns:a16="http://schemas.microsoft.com/office/drawing/2014/main" id="{B1A86A49-0785-FD33-6FB2-C5D423C97CBF}"/>
                </a:ext>
              </a:extLst>
            </p:cNvPr>
            <p:cNvCxnSpPr>
              <a:cxnSpLocks/>
            </p:cNvCxnSpPr>
            <p:nvPr/>
          </p:nvCxnSpPr>
          <p:spPr>
            <a:xfrm>
              <a:off x="2385416" y="2904515"/>
              <a:ext cx="1113660" cy="0"/>
            </a:xfrm>
            <a:prstGeom prst="line">
              <a:avLst/>
            </a:prstGeom>
            <a:ln w="9525" cap="flat" cmpd="sng" algn="ctr">
              <a:solidFill>
                <a:srgbClr val="000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sp>
        <p:nvSpPr>
          <p:cNvPr id="26" name="CasellaDiTesto 17">
            <a:extLst>
              <a:ext uri="{FF2B5EF4-FFF2-40B4-BE49-F238E27FC236}">
                <a16:creationId xmlns:a16="http://schemas.microsoft.com/office/drawing/2014/main" id="{9E973084-A9D1-BF7D-5C6A-3DF6456E575C}"/>
              </a:ext>
            </a:extLst>
          </p:cNvPr>
          <p:cNvSpPr txBox="1"/>
          <p:nvPr/>
        </p:nvSpPr>
        <p:spPr>
          <a:xfrm>
            <a:off x="-32361" y="4919330"/>
            <a:ext cx="3504486" cy="215444"/>
          </a:xfrm>
          <a:prstGeom prst="rect">
            <a:avLst/>
          </a:prstGeom>
          <a:noFill/>
        </p:spPr>
        <p:txBody>
          <a:bodyPr wrap="none" rtlCol="0">
            <a:spAutoFit/>
          </a:bodyPr>
          <a:lstStyle/>
          <a:p>
            <a:r>
              <a:rPr lang="en-GB" sz="800" dirty="0"/>
              <a:t>Source: </a:t>
            </a:r>
            <a:r>
              <a:rPr lang="it-IT" sz="800" dirty="0"/>
              <a:t>Castelnovo, P., Florio, M., Forte, S., Rossi, L., Sirtori, E. (2018) </a:t>
            </a:r>
          </a:p>
        </p:txBody>
      </p:sp>
      <p:sp>
        <p:nvSpPr>
          <p:cNvPr id="27" name="CasellaDiTesto 17">
            <a:extLst>
              <a:ext uri="{FF2B5EF4-FFF2-40B4-BE49-F238E27FC236}">
                <a16:creationId xmlns:a16="http://schemas.microsoft.com/office/drawing/2014/main" id="{D0D1312D-2830-2596-5E71-E8BA5474DEED}"/>
              </a:ext>
            </a:extLst>
          </p:cNvPr>
          <p:cNvSpPr txBox="1"/>
          <p:nvPr/>
        </p:nvSpPr>
        <p:spPr>
          <a:xfrm>
            <a:off x="1082885" y="4191722"/>
            <a:ext cx="1872199" cy="415498"/>
          </a:xfrm>
          <a:prstGeom prst="rect">
            <a:avLst/>
          </a:prstGeom>
          <a:noFill/>
        </p:spPr>
        <p:txBody>
          <a:bodyPr wrap="square" rtlCol="0">
            <a:spAutoFit/>
          </a:bodyPr>
          <a:lstStyle/>
          <a:p>
            <a:r>
              <a:rPr lang="en-GB" sz="1000" dirty="0">
                <a:latin typeface="Arial Narrow" panose="020B0606020202030204" pitchFamily="34" charset="0"/>
              </a:rPr>
              <a:t>Period 1995 – 2015; </a:t>
            </a:r>
          </a:p>
          <a:p>
            <a:r>
              <a:rPr lang="en-GB" sz="1000" dirty="0">
                <a:latin typeface="Arial Narrow" panose="020B0606020202030204" pitchFamily="34" charset="0"/>
              </a:rPr>
              <a:t>Orders &gt; 10.000 CHF</a:t>
            </a:r>
          </a:p>
        </p:txBody>
      </p:sp>
    </p:spTree>
    <p:extLst>
      <p:ext uri="{BB962C8B-B14F-4D97-AF65-F5344CB8AC3E}">
        <p14:creationId xmlns:p14="http://schemas.microsoft.com/office/powerpoint/2010/main" val="4265114431"/>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2031</TotalTime>
  <Words>1695</Words>
  <Application>Microsoft Office PowerPoint</Application>
  <PresentationFormat>On-screen Show (16:9)</PresentationFormat>
  <Paragraphs>222</Paragraphs>
  <Slides>13</Slides>
  <Notes>11</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13</vt:i4>
      </vt:variant>
    </vt:vector>
  </HeadingPairs>
  <TitlesOfParts>
    <vt:vector size="23" baseType="lpstr">
      <vt:lpstr>Arial</vt:lpstr>
      <vt:lpstr>Arial </vt:lpstr>
      <vt:lpstr>Arial Narrow</vt:lpstr>
      <vt:lpstr>Calibri</vt:lpstr>
      <vt:lpstr>Calibri Light</vt:lpstr>
      <vt:lpstr>Cambria Math</vt:lpstr>
      <vt:lpstr>Poppins</vt:lpstr>
      <vt:lpstr>Introslides</vt:lpstr>
      <vt:lpstr>Titleslides, Conclusion</vt:lpstr>
      <vt:lpstr>Content Slides - Deep Blue</vt:lpstr>
      <vt:lpstr>The economic multiplier of the FCC-ee procurement: preliminary results </vt:lpstr>
      <vt:lpstr>From HEP to industry: logic of the procurement impact pathway</vt:lpstr>
      <vt:lpstr>The concept of Procurement Economic Multiplier (PEM)</vt:lpstr>
      <vt:lpstr>PEM: evidence from previous studies</vt:lpstr>
      <vt:lpstr>The procurement activity of CERN (HL-) LHC</vt:lpstr>
      <vt:lpstr>Impact of procurement activity of CERN (HL-) LHC: evidence from a survey</vt:lpstr>
      <vt:lpstr>Impact of procurement activity of CERN (HL-) LHC:  analysis of balance sheets data</vt:lpstr>
      <vt:lpstr>Estimation of the PEM with an econometric analysis</vt:lpstr>
      <vt:lpstr>Estimation of the PEM: results of the regression model</vt:lpstr>
      <vt:lpstr>Estimation of the PEM by type of supplier</vt:lpstr>
      <vt:lpstr>PowerPoint Presentation</vt:lpstr>
      <vt:lpstr>Main References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Francesco Giffoni</cp:lastModifiedBy>
  <cp:revision>60</cp:revision>
  <dcterms:created xsi:type="dcterms:W3CDTF">2020-10-27T09:23:42Z</dcterms:created>
  <dcterms:modified xsi:type="dcterms:W3CDTF">2022-05-30T16:43:35Z</dcterms:modified>
</cp:coreProperties>
</file>