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80" r:id="rId2"/>
    <p:sldMasterId id="2147483685" r:id="rId3"/>
  </p:sldMasterIdLst>
  <p:notesMasterIdLst>
    <p:notesMasterId r:id="rId21"/>
  </p:notesMasterIdLst>
  <p:handoutMasterIdLst>
    <p:handoutMasterId r:id="rId22"/>
  </p:handoutMasterIdLst>
  <p:sldIdLst>
    <p:sldId id="259" r:id="rId4"/>
    <p:sldId id="296" r:id="rId5"/>
    <p:sldId id="293" r:id="rId6"/>
    <p:sldId id="292" r:id="rId7"/>
    <p:sldId id="297" r:id="rId8"/>
    <p:sldId id="305" r:id="rId9"/>
    <p:sldId id="302" r:id="rId10"/>
    <p:sldId id="301" r:id="rId11"/>
    <p:sldId id="306" r:id="rId12"/>
    <p:sldId id="311" r:id="rId13"/>
    <p:sldId id="295" r:id="rId14"/>
    <p:sldId id="309" r:id="rId15"/>
    <p:sldId id="312" r:id="rId16"/>
    <p:sldId id="291" r:id="rId17"/>
    <p:sldId id="307" r:id="rId18"/>
    <p:sldId id="310" r:id="rId19"/>
    <p:sldId id="31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5654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Stewart Leith" initials="SL" lastIdx="7" clrIdx="1">
    <p:extLst>
      <p:ext uri="{19B8F6BF-5375-455C-9EA6-DF929625EA0E}">
        <p15:presenceInfo xmlns:p15="http://schemas.microsoft.com/office/powerpoint/2012/main" userId="S-1-5-21-1526224874-1540688658-1361462980-63942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F2850E"/>
    <a:srgbClr val="3DFA2E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06" d="100"/>
          <a:sy n="106" d="100"/>
        </p:scale>
        <p:origin x="84" y="232"/>
      </p:cViewPr>
      <p:guideLst>
        <p:guide pos="3840"/>
        <p:guide pos="5654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ThinFilms\Nb3Sn\Coatings\Follow-up\Follow-up-tab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ThinFilms\Nb3Sn\Coatings\Follow-up\Follow-up-table_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ThinFilms\Nb3Sn\Coatings\Follow-up\Follow-up-table_V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ThinFilms\Nb3Sn\Coatings\Follow-up\Follow-up-tabl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ThinFilms\Nb3Sn\Coatings\Follow-up\Follow-up-table_V2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ThinFilms\Nb3Sn\Coatings\Characterisation%20Results\XRD\Residual%20Stress\Residual%20Stress%20Result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481243892312259"/>
          <c:y val="2.5968181913118626E-2"/>
          <c:w val="0.78576887566496645"/>
          <c:h val="0.74696156257601642"/>
        </c:manualLayout>
      </c:layout>
      <c:scatterChart>
        <c:scatterStyle val="lineMarker"/>
        <c:varyColors val="0"/>
        <c:ser>
          <c:idx val="0"/>
          <c:order val="0"/>
          <c:tx>
            <c:v>7.0e-4 mbar</c:v>
          </c:tx>
          <c:spPr>
            <a:ln w="12700" cap="rnd">
              <a:solidFill>
                <a:srgbClr val="002060"/>
              </a:solidFill>
              <a:prstDash val="solid"/>
              <a:round/>
            </a:ln>
            <a:effectLst/>
          </c:spPr>
          <c:marker>
            <c:symbol val="squar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('Nb3SnTaCu HiPIMS'!$BM$150,'Nb3SnTaCu HiPIMS'!$BM$151,'Nb3SnTaCu HiPIMS'!$BM$152,'Nb3SnTaCu HiPIMS'!$BM$153,'Nb3SnTaCu HiPIMS'!$BM$154)</c:f>
              <c:numCache>
                <c:formatCode>General</c:formatCode>
                <c:ptCount val="5"/>
                <c:pt idx="0">
                  <c:v>5</c:v>
                </c:pt>
                <c:pt idx="1">
                  <c:v>7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xVal>
          <c:yVal>
            <c:numRef>
              <c:f>('Nb3SnTaCu HiPIMS'!$BO$150,'Nb3SnTaCu HiPIMS'!$BO$151,'Nb3SnTaCu HiPIMS'!$BO$152,'Nb3SnTaCu HiPIMS'!$BO$153,'Nb3SnTaCu HiPIMS'!$BO$154)</c:f>
              <c:numCache>
                <c:formatCode>General</c:formatCode>
                <c:ptCount val="5"/>
                <c:pt idx="0">
                  <c:v>23.27</c:v>
                </c:pt>
                <c:pt idx="1">
                  <c:v>26.18</c:v>
                </c:pt>
                <c:pt idx="2">
                  <c:v>25.26</c:v>
                </c:pt>
                <c:pt idx="3">
                  <c:v>24.3</c:v>
                </c:pt>
                <c:pt idx="4">
                  <c:v>24.23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B60-470D-9510-C89E8B4B2ADC}"/>
            </c:ext>
          </c:extLst>
        </c:ser>
        <c:ser>
          <c:idx val="1"/>
          <c:order val="1"/>
          <c:tx>
            <c:v>2.5e-2 mbar</c:v>
          </c:tx>
          <c:spPr>
            <a:ln w="12700" cap="rnd">
              <a:solidFill>
                <a:srgbClr val="C00000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('Nb3SnTaCu HiPIMS'!$BM$168,'Nb3SnTaCu HiPIMS'!$BM$169,'Nb3SnTaCu HiPIMS'!$BM$170,'Nb3SnTaCu HiPIMS'!$BM$171,'Nb3SnTaCu HiPIMS'!$BM$172)</c:f>
              <c:numCache>
                <c:formatCode>General</c:formatCode>
                <c:ptCount val="5"/>
                <c:pt idx="0">
                  <c:v>5</c:v>
                </c:pt>
                <c:pt idx="1">
                  <c:v>7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xVal>
          <c:yVal>
            <c:numRef>
              <c:f>('Nb3SnTaCu HiPIMS'!$BO$168,'Nb3SnTaCu HiPIMS'!$BO$169,'Nb3SnTaCu HiPIMS'!$BO$170,'Nb3SnTaCu HiPIMS'!$BO$171,'Nb3SnTaCu HiPIMS'!$BO$172)</c:f>
              <c:numCache>
                <c:formatCode>0.00</c:formatCode>
                <c:ptCount val="5"/>
                <c:pt idx="0">
                  <c:v>25.634999999999998</c:v>
                </c:pt>
                <c:pt idx="1">
                  <c:v>27.46</c:v>
                </c:pt>
                <c:pt idx="2">
                  <c:v>26.38</c:v>
                </c:pt>
                <c:pt idx="3">
                  <c:v>25.52</c:v>
                </c:pt>
                <c:pt idx="4">
                  <c:v>24.939999999999998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B60-470D-9510-C89E8B4B2A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807320"/>
        <c:axId val="387802728"/>
      </c:scatterChart>
      <c:valAx>
        <c:axId val="387807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/>
                  <a:t>EDS Scanning Voltage (kV)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387802728"/>
        <c:crosses val="autoZero"/>
        <c:crossBetween val="midCat"/>
      </c:valAx>
      <c:valAx>
        <c:axId val="387802728"/>
        <c:scaling>
          <c:orientation val="minMax"/>
          <c:min val="1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/>
                  <a:t>Sn Content (At. %)</a:t>
                </a:r>
              </a:p>
            </c:rich>
          </c:tx>
          <c:layout>
            <c:manualLayout>
              <c:xMode val="edge"/>
              <c:yMode val="edge"/>
              <c:x val="1.0375458937474738E-3"/>
              <c:y val="0.159385156265409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387807320"/>
        <c:crosses val="autoZero"/>
        <c:crossBetween val="midCat"/>
        <c:minorUnit val="0.5"/>
      </c:valAx>
      <c:spPr>
        <a:noFill/>
        <a:ln w="3175"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61835629958854776"/>
          <c:y val="0.60315047637064423"/>
          <c:w val="0.32305964445826046"/>
          <c:h val="0.16403279463609674"/>
        </c:manualLayout>
      </c:layout>
      <c:overlay val="0"/>
      <c:spPr>
        <a:noFill/>
        <a:ln w="3175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30303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303030"/>
          </a:solidFill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197359592302598"/>
          <c:y val="2.5968181913118626E-2"/>
          <c:w val="0.77892311288724636"/>
          <c:h val="0.74278322625200865"/>
        </c:manualLayout>
      </c:layout>
      <c:scatterChart>
        <c:scatterStyle val="lineMarker"/>
        <c:varyColors val="0"/>
        <c:ser>
          <c:idx val="0"/>
          <c:order val="0"/>
          <c:tx>
            <c:v>5kV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dPt>
            <c:idx val="1"/>
            <c:marker>
              <c:symbol val="circle"/>
              <c:size val="6"/>
              <c:spPr>
                <a:solidFill>
                  <a:srgbClr val="7030A0"/>
                </a:solidFill>
                <a:ln w="9525">
                  <a:solidFill>
                    <a:srgbClr val="7030A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3099-44DF-B460-854FD4DA9E61}"/>
              </c:ext>
            </c:extLst>
          </c:dPt>
          <c:trendline>
            <c:spPr>
              <a:ln w="19050" cap="rnd">
                <a:solidFill>
                  <a:srgbClr val="7030A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('Nb3SnTaCu HiPIMS'!$AJ$12,'Nb3SnTaCu HiPIMS'!$AJ$18,'Nb3SnTaCu HiPIMS'!$AJ$24,'Nb3SnTaCu HiPIMS'!$AJ$36)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</c:numCache>
            </c:numRef>
          </c:xVal>
          <c:yVal>
            <c:numRef>
              <c:f>('Nb3SnTaCu HiPIMS'!$BZ$12,'Nb3SnTaCu HiPIMS'!$BZ$18,'Nb3SnTaCu HiPIMS'!$BZ$24,'Nb3SnTaCu HiPIMS'!$BZ$36)</c:f>
              <c:numCache>
                <c:formatCode>General</c:formatCode>
                <c:ptCount val="4"/>
                <c:pt idx="0">
                  <c:v>23.47</c:v>
                </c:pt>
                <c:pt idx="1">
                  <c:v>21.74</c:v>
                </c:pt>
                <c:pt idx="2">
                  <c:v>22.24</c:v>
                </c:pt>
                <c:pt idx="3">
                  <c:v>21.75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099-44DF-B460-854FD4DA9E61}"/>
            </c:ext>
          </c:extLst>
        </c:ser>
        <c:ser>
          <c:idx val="2"/>
          <c:order val="2"/>
          <c:tx>
            <c:v>10kV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00B05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('Nb3SnTaCu HiPIMS'!$AJ$12,'Nb3SnTaCu HiPIMS'!$AJ$18,'Nb3SnTaCu HiPIMS'!$AJ$24,'Nb3SnTaCu HiPIMS'!$AJ$36)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</c:numCache>
            </c:numRef>
          </c:xVal>
          <c:yVal>
            <c:numRef>
              <c:f>('Nb3SnTaCu HiPIMS'!$BZ$14,'Nb3SnTaCu HiPIMS'!$BZ$20,'Nb3SnTaCu HiPIMS'!$BZ$26,'Nb3SnTaCu HiPIMS'!$BZ$38)</c:f>
              <c:numCache>
                <c:formatCode>General</c:formatCode>
                <c:ptCount val="4"/>
                <c:pt idx="0">
                  <c:v>23.74</c:v>
                </c:pt>
                <c:pt idx="1">
                  <c:v>23.65</c:v>
                </c:pt>
                <c:pt idx="2">
                  <c:v>24.11</c:v>
                </c:pt>
                <c:pt idx="3">
                  <c:v>23.7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099-44DF-B460-854FD4DA9E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807320"/>
        <c:axId val="38780272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50V - 7kV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square"/>
                  <c:size val="15"/>
                  <c:spPr>
                    <a:solidFill>
                      <a:schemeClr val="bg2">
                        <a:lumMod val="50000"/>
                      </a:schemeClr>
                    </a:solidFill>
                    <a:ln w="9525">
                      <a:solidFill>
                        <a:schemeClr val="bg2">
                          <a:lumMod val="5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('Nb3SnTaCu HiPIMS'!$AJ$6,'Nb3SnTaCu HiPIMS'!$AJ$12,'Nb3SnTaCu HiPIMS'!$AJ$18,'Nb3SnTaCu HiPIMS'!$AJ$24,'Nb3SnTaCu HiPIMS'!$AJ$36)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0</c:v>
                      </c:pt>
                      <c:pt idx="1">
                        <c:v>0</c:v>
                      </c:pt>
                      <c:pt idx="2">
                        <c:v>24</c:v>
                      </c:pt>
                      <c:pt idx="3">
                        <c:v>48</c:v>
                      </c:pt>
                      <c:pt idx="4">
                        <c:v>72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('Nb3SnTaCu HiPIMS'!$BZ$7,'Nb3SnTaCu HiPIMS'!$BZ$13,'Nb3SnTaCu HiPIMS'!$BZ$19,'Nb3SnTaCu HiPIMS'!$BZ$25,'Nb3SnTaCu HiPIMS'!$BZ$37)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24.67</c:v>
                      </c:pt>
                      <c:pt idx="2">
                        <c:v>24.25</c:v>
                      </c:pt>
                      <c:pt idx="3">
                        <c:v>24.896000000000001</c:v>
                      </c:pt>
                      <c:pt idx="4">
                        <c:v>24.16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3099-44DF-B460-854FD4DA9E61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100V - 5kV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15"/>
                  <c:spPr>
                    <a:noFill/>
                    <a:ln w="9525">
                      <a:solidFill>
                        <a:srgbClr val="A4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HiPIMS'!$AJ$30,'Nb3SnTaCu HiPIMS'!$AJ$54,'Nb3SnTaCu HiPIMS'!$AJ$84,'Nb3SnTaCu HiPIMS'!$AJ$90)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72</c:v>
                      </c:pt>
                      <c:pt idx="2">
                        <c:v>24</c:v>
                      </c:pt>
                      <c:pt idx="3">
                        <c:v>48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HiPIMS'!$BZ$30,'Nb3SnTaCu HiPIMS'!$BZ$54,'Nb3SnTaCu HiPIMS'!$BZ$84,'Nb3SnTaCu HiPIMS'!$BZ$90)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18.84</c:v>
                      </c:pt>
                      <c:pt idx="1">
                        <c:v>18.350000000000001</c:v>
                      </c:pt>
                      <c:pt idx="2">
                        <c:v>20.6</c:v>
                      </c:pt>
                      <c:pt idx="3">
                        <c:v>14.19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3099-44DF-B460-854FD4DA9E61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100V - 7kV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15"/>
                  <c:spPr>
                    <a:solidFill>
                      <a:schemeClr val="bg2">
                        <a:lumMod val="50000"/>
                      </a:schemeClr>
                    </a:solidFill>
                    <a:ln w="9525">
                      <a:solidFill>
                        <a:schemeClr val="bg2">
                          <a:lumMod val="5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HiPIMS'!$AJ$30,'Nb3SnTaCu HiPIMS'!$AJ$42,'Nb3SnTaCu HiPIMS'!$AJ$54,'Nb3SnTaCu HiPIMS'!$AJ$84,'Nb3SnTaCu HiPIMS'!$AJ$90)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0</c:v>
                      </c:pt>
                      <c:pt idx="1">
                        <c:v>0</c:v>
                      </c:pt>
                      <c:pt idx="2">
                        <c:v>72</c:v>
                      </c:pt>
                      <c:pt idx="3">
                        <c:v>24</c:v>
                      </c:pt>
                      <c:pt idx="4">
                        <c:v>48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HiPIMS'!$BZ$31,'Nb3SnTaCu HiPIMS'!$BZ$37,'Nb3SnTaCu HiPIMS'!$BZ$55,'Nb3SnTaCu HiPIMS'!$BZ$85,'Nb3SnTaCu HiPIMS'!$BZ$91)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20.56</c:v>
                      </c:pt>
                      <c:pt idx="1">
                        <c:v>24.16</c:v>
                      </c:pt>
                      <c:pt idx="2">
                        <c:v>21.25</c:v>
                      </c:pt>
                      <c:pt idx="3">
                        <c:v>23.17</c:v>
                      </c:pt>
                      <c:pt idx="4">
                        <c:v>19.649999999999999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3099-44DF-B460-854FD4DA9E61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100V - 10kV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15"/>
                  <c:spPr>
                    <a:solidFill>
                      <a:srgbClr val="C00000"/>
                    </a:solidFill>
                    <a:ln w="9525">
                      <a:solidFill>
                        <a:srgbClr val="C0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HiPIMS'!$AJ$30,'Nb3SnTaCu HiPIMS'!$AJ$54,'Nb3SnTaCu HiPIMS'!$AJ$84,'Nb3SnTaCu HiPIMS'!$AJ$90)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</c:v>
                      </c:pt>
                      <c:pt idx="1">
                        <c:v>72</c:v>
                      </c:pt>
                      <c:pt idx="2">
                        <c:v>24</c:v>
                      </c:pt>
                      <c:pt idx="3">
                        <c:v>48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HiPIMS'!$BZ$32,'Nb3SnTaCu HiPIMS'!$BZ$56,'Nb3SnTaCu HiPIMS'!$BZ$86,'Nb3SnTaCu HiPIMS'!$BZ$92)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19.97</c:v>
                      </c:pt>
                      <c:pt idx="1">
                        <c:v>20.420000000000002</c:v>
                      </c:pt>
                      <c:pt idx="2">
                        <c:v>22.44</c:v>
                      </c:pt>
                      <c:pt idx="3">
                        <c:v>20.97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3099-44DF-B460-854FD4DA9E61}"/>
                  </c:ext>
                </c:extLst>
              </c15:ser>
            </c15:filteredScatterSeries>
          </c:ext>
        </c:extLst>
      </c:scatterChart>
      <c:valAx>
        <c:axId val="387807320"/>
        <c:scaling>
          <c:orientation val="minMax"/>
          <c:min val="-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/>
                  <a:t>Annealing Time (hrs)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387802728"/>
        <c:crosses val="autoZero"/>
        <c:crossBetween val="midCat"/>
      </c:valAx>
      <c:valAx>
        <c:axId val="387802728"/>
        <c:scaling>
          <c:orientation val="minMax"/>
          <c:max val="26"/>
          <c:min val="1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/>
                  <a:t>Sn Content (At. %)</a:t>
                </a:r>
              </a:p>
            </c:rich>
          </c:tx>
          <c:layout>
            <c:manualLayout>
              <c:xMode val="edge"/>
              <c:yMode val="edge"/>
              <c:x val="8.3372195830987584E-3"/>
              <c:y val="0.111289353406436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387807320"/>
        <c:crossesAt val="-10"/>
        <c:crossBetween val="midCat"/>
        <c:minorUnit val="0.5"/>
      </c:valAx>
      <c:spPr>
        <a:noFill/>
        <a:ln w="3175">
          <a:solidFill>
            <a:sysClr val="windowText" lastClr="000000"/>
          </a:solidFill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7062875948608955"/>
          <c:y val="0.6139614073848334"/>
          <c:w val="0.16938076125316673"/>
          <c:h val="0.14665369158669211"/>
        </c:manualLayout>
      </c:layout>
      <c:overlay val="0"/>
      <c:spPr>
        <a:noFill/>
        <a:ln w="3175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30303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303030"/>
          </a:solidFill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27751101225174"/>
          <c:y val="3.9537485274825417E-2"/>
          <c:w val="0.78919909185067294"/>
          <c:h val="0.74811272139689444"/>
        </c:manualLayout>
      </c:layout>
      <c:scatterChart>
        <c:scatterStyle val="lineMarker"/>
        <c:varyColors val="0"/>
        <c:ser>
          <c:idx val="0"/>
          <c:order val="0"/>
          <c:tx>
            <c:v>7.0e-4 mbar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00206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('Nb3SnTaCu HiPIMS'!$AH$12,'Nb3SnTaCu HiPIMS'!$AH$30,'Nb3SnTaCu HiPIMS'!$AH$30,'Nb3SnTaCu HiPIMS'!$AH$48,'Nb3SnTaCu HiPIMS'!$AH$60,'Nb3SnTaCu HiPIMS'!$AH$60,'Nb3SnTaCu HiPIMS'!$AH$150,'Nb3SnTaCu HiPIMS'!$AH$150)</c:f>
              <c:numCache>
                <c:formatCode>0</c:formatCode>
                <c:ptCount val="8"/>
                <c:pt idx="0">
                  <c:v>50</c:v>
                </c:pt>
                <c:pt idx="1">
                  <c:v>100</c:v>
                </c:pt>
                <c:pt idx="2">
                  <c:v>100</c:v>
                </c:pt>
                <c:pt idx="3">
                  <c:v>65</c:v>
                </c:pt>
                <c:pt idx="4">
                  <c:v>80</c:v>
                </c:pt>
                <c:pt idx="5">
                  <c:v>80</c:v>
                </c:pt>
                <c:pt idx="6">
                  <c:v>35</c:v>
                </c:pt>
                <c:pt idx="7">
                  <c:v>35</c:v>
                </c:pt>
              </c:numCache>
            </c:numRef>
          </c:xVal>
          <c:yVal>
            <c:numRef>
              <c:f>('Nb3SnTaCu HiPIMS'!$BC$15,'Nb3SnTaCu HiPIMS'!$BC$30,'Nb3SnTaCu HiPIMS'!$BC$33,'Nb3SnTaCu HiPIMS'!$BC$48,'Nb3SnTaCu HiPIMS'!$BC$60,'Nb3SnTaCu HiPIMS'!$BC$63,'Nb3SnTaCu HiPIMS'!$BC$150,'Nb3SnTaCu HiPIMS'!$BC$153)</c:f>
              <c:numCache>
                <c:formatCode>0.00</c:formatCode>
                <c:ptCount val="8"/>
                <c:pt idx="0">
                  <c:v>12.87032</c:v>
                </c:pt>
                <c:pt idx="1">
                  <c:v>6.653359</c:v>
                </c:pt>
                <c:pt idx="2">
                  <c:v>5.9071009999999999</c:v>
                </c:pt>
                <c:pt idx="3">
                  <c:v>10.869619999999999</c:v>
                </c:pt>
                <c:pt idx="4">
                  <c:v>12.109159999999999</c:v>
                </c:pt>
                <c:pt idx="5">
                  <c:v>10.99381</c:v>
                </c:pt>
                <c:pt idx="6">
                  <c:v>14.23961993</c:v>
                </c:pt>
                <c:pt idx="7">
                  <c:v>14.3938238446753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19-4C7C-829C-D6E160CB7358}"/>
            </c:ext>
          </c:extLst>
        </c:ser>
        <c:ser>
          <c:idx val="1"/>
          <c:order val="1"/>
          <c:tx>
            <c:v>2.5e-2 mbar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('Nb3SnTaCu HiPIMS'!$AH$138,'Nb3SnTaCu HiPIMS'!$AH$138,'Nb3SnTaCu HiPIMS'!$AH$156,'Nb3SnTaCu HiPIMS'!$AH$162,'Nb3SnTaCu HiPIMS'!$AH$162,'Nb3SnTaCu HiPIMS'!$AH$168,'Nb3SnTaCu HiPIMS'!$AH$174,'Nb3SnTaCu HiPIMS'!$AH$174)</c:f>
              <c:numCache>
                <c:formatCode>0</c:formatCode>
                <c:ptCount val="8"/>
                <c:pt idx="0">
                  <c:v>50</c:v>
                </c:pt>
                <c:pt idx="1">
                  <c:v>50</c:v>
                </c:pt>
                <c:pt idx="2">
                  <c:v>100</c:v>
                </c:pt>
                <c:pt idx="3">
                  <c:v>65</c:v>
                </c:pt>
                <c:pt idx="4">
                  <c:v>65</c:v>
                </c:pt>
                <c:pt idx="5">
                  <c:v>35</c:v>
                </c:pt>
                <c:pt idx="6">
                  <c:v>80</c:v>
                </c:pt>
                <c:pt idx="7">
                  <c:v>80</c:v>
                </c:pt>
              </c:numCache>
            </c:numRef>
          </c:xVal>
          <c:yVal>
            <c:numRef>
              <c:f>('Nb3SnTaCu HiPIMS'!$BC$138,'Nb3SnTaCu HiPIMS'!$BC$141,'Nb3SnTaCu HiPIMS'!$BC$159,'Nb3SnTaCu HiPIMS'!$BC$162,'Nb3SnTaCu HiPIMS'!$BC$165,'Nb3SnTaCu HiPIMS'!$BC$171,'Nb3SnTaCu HiPIMS'!$BC$174,'Nb3SnTaCu HiPIMS'!$BC$177)</c:f>
              <c:numCache>
                <c:formatCode>0.00</c:formatCode>
                <c:ptCount val="8"/>
                <c:pt idx="0">
                  <c:v>14.69607109</c:v>
                </c:pt>
                <c:pt idx="1">
                  <c:v>14.82411078</c:v>
                </c:pt>
                <c:pt idx="2">
                  <c:v>12.7785355951052</c:v>
                </c:pt>
                <c:pt idx="3">
                  <c:v>14.383314090000001</c:v>
                </c:pt>
                <c:pt idx="4">
                  <c:v>14.428126504195999</c:v>
                </c:pt>
                <c:pt idx="5">
                  <c:v>15.3699955506112</c:v>
                </c:pt>
                <c:pt idx="6">
                  <c:v>13.76046127</c:v>
                </c:pt>
                <c:pt idx="7">
                  <c:v>14.180400596622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219-4C7C-829C-D6E160CB73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5597920"/>
        <c:axId val="595598904"/>
        <c:extLst/>
      </c:scatterChart>
      <c:valAx>
        <c:axId val="595597920"/>
        <c:scaling>
          <c:orientation val="minMax"/>
          <c:max val="120"/>
          <c:min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/>
                  <a:t>Positive Pulse (V)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595598904"/>
        <c:crosses val="autoZero"/>
        <c:crossBetween val="midCat"/>
      </c:valAx>
      <c:valAx>
        <c:axId val="595598904"/>
        <c:scaling>
          <c:orientation val="minMax"/>
          <c:max val="16"/>
          <c:min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 i="1" dirty="0"/>
                  <a:t>T</a:t>
                </a:r>
                <a:r>
                  <a:rPr lang="en-GB" baseline="-25000" dirty="0"/>
                  <a:t>c</a:t>
                </a:r>
                <a:r>
                  <a:rPr lang="en-GB" dirty="0"/>
                  <a:t> (K)</a:t>
                </a:r>
              </a:p>
            </c:rich>
          </c:tx>
          <c:layout>
            <c:manualLayout>
              <c:xMode val="edge"/>
              <c:yMode val="edge"/>
              <c:x val="0"/>
              <c:y val="0.347022539202016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595597920"/>
        <c:crosses val="autoZero"/>
        <c:crossBetween val="midCat"/>
        <c:minorUnit val="0.5"/>
      </c:valAx>
      <c:spPr>
        <a:noFill/>
        <a:ln w="3175">
          <a:solidFill>
            <a:sysClr val="windowText" lastClr="000000"/>
          </a:solidFill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17688546328338481"/>
          <c:y val="0.61856811133006773"/>
          <c:w val="0.27725156693405711"/>
          <c:h val="0.15259810692117404"/>
        </c:manualLayout>
      </c:layout>
      <c:overlay val="0"/>
      <c:spPr>
        <a:noFill/>
        <a:ln w="3175">
          <a:solidFill>
            <a:srgbClr val="30303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30303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303030"/>
          </a:solidFill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25926579617783"/>
          <c:y val="2.6289702957752983E-2"/>
          <c:w val="0.79416927758677414"/>
          <c:h val="0.76370100154755649"/>
        </c:manualLayout>
      </c:layout>
      <c:scatterChart>
        <c:scatterStyle val="lineMarker"/>
        <c:varyColors val="0"/>
        <c:ser>
          <c:idx val="2"/>
          <c:order val="2"/>
          <c:tx>
            <c:v>7.0e-4 mbar - 10kV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9525" cap="rnd">
                <a:solidFill>
                  <a:srgbClr val="002060"/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xVal>
            <c:numRef>
              <c:f>('Nb3SnTaCu HiPIMS'!$AH$12,'Nb3SnTaCu HiPIMS'!$AH$30,'Nb3SnTaCu HiPIMS'!$AH$48,'Nb3SnTaCu HiPIMS'!$AH$60,'Nb3SnTaCu HiPIMS'!$AH$150)</c:f>
              <c:numCache>
                <c:formatCode>0</c:formatCode>
                <c:ptCount val="5"/>
                <c:pt idx="0">
                  <c:v>50</c:v>
                </c:pt>
                <c:pt idx="1">
                  <c:v>100</c:v>
                </c:pt>
                <c:pt idx="2">
                  <c:v>65</c:v>
                </c:pt>
                <c:pt idx="3">
                  <c:v>80</c:v>
                </c:pt>
                <c:pt idx="4">
                  <c:v>35</c:v>
                </c:pt>
              </c:numCache>
            </c:numRef>
          </c:xVal>
          <c:yVal>
            <c:numRef>
              <c:f>('Nb3SnTaCu HiPIMS'!$BO$14,'Nb3SnTaCu HiPIMS'!$BO$32,'Nb3SnTaCu HiPIMS'!$BO$50,'Nb3SnTaCu HiPIMS'!$BO$62,'Nb3SnTaCu HiPIMS'!$BO$152)</c:f>
              <c:numCache>
                <c:formatCode>General</c:formatCode>
                <c:ptCount val="5"/>
                <c:pt idx="0">
                  <c:v>23.74</c:v>
                </c:pt>
                <c:pt idx="1">
                  <c:v>19.97</c:v>
                </c:pt>
                <c:pt idx="2">
                  <c:v>22.91</c:v>
                </c:pt>
                <c:pt idx="3">
                  <c:v>23.24</c:v>
                </c:pt>
                <c:pt idx="4">
                  <c:v>25.26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957-45B9-B890-1BDA707FC1B9}"/>
            </c:ext>
          </c:extLst>
        </c:ser>
        <c:ser>
          <c:idx val="3"/>
          <c:order val="3"/>
          <c:tx>
            <c:v>2.5e-2 mbar - 10kV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trendline>
            <c:spPr>
              <a:ln w="9525" cap="rnd">
                <a:solidFill>
                  <a:srgbClr val="C00000"/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xVal>
            <c:numRef>
              <c:f>('Nb3SnTaCu HiPIMS'!$AH$138,'Nb3SnTaCu HiPIMS'!$AH$156,'Nb3SnTaCu HiPIMS'!$AH$162,'Nb3SnTaCu HiPIMS'!$AH$168,'Nb3SnTaCu HiPIMS'!$AH$174)</c:f>
              <c:numCache>
                <c:formatCode>0</c:formatCode>
                <c:ptCount val="5"/>
                <c:pt idx="0">
                  <c:v>50</c:v>
                </c:pt>
                <c:pt idx="1">
                  <c:v>100</c:v>
                </c:pt>
                <c:pt idx="2">
                  <c:v>65</c:v>
                </c:pt>
                <c:pt idx="3">
                  <c:v>35</c:v>
                </c:pt>
                <c:pt idx="4">
                  <c:v>80</c:v>
                </c:pt>
              </c:numCache>
            </c:numRef>
          </c:xVal>
          <c:yVal>
            <c:numRef>
              <c:f>('Nb3SnTaCu HiPIMS'!$BO$140,'Nb3SnTaCu HiPIMS'!$BO$158,'Nb3SnTaCu HiPIMS'!$BO$164,'Nb3SnTaCu HiPIMS'!$BO$170,'Nb3SnTaCu HiPIMS'!$BO$176)</c:f>
              <c:numCache>
                <c:formatCode>0.00</c:formatCode>
                <c:ptCount val="5"/>
                <c:pt idx="0" formatCode="General">
                  <c:v>25.92</c:v>
                </c:pt>
                <c:pt idx="1">
                  <c:v>23.120000000000005</c:v>
                </c:pt>
                <c:pt idx="2">
                  <c:v>23.110000000000003</c:v>
                </c:pt>
                <c:pt idx="3">
                  <c:v>26.38</c:v>
                </c:pt>
                <c:pt idx="4">
                  <c:v>22.475000000000001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957-45B9-B890-1BDA707FC1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5597920"/>
        <c:axId val="59559890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7.0e-4 mbar - 5kV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10"/>
                  <c:spPr>
                    <a:solidFill>
                      <a:schemeClr val="bg2">
                        <a:lumMod val="10000"/>
                      </a:schemeClr>
                    </a:solidFill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('Nb3SnTaCu HiPIMS'!$AH$12,'Nb3SnTaCu HiPIMS'!$AH$30,'Nb3SnTaCu HiPIMS'!$AH$42,'Nb3SnTaCu HiPIMS'!$AH$48,'Nb3SnTaCu HiPIMS'!$AH$60,'Nb3SnTaCu HiPIMS'!$AH$150)</c15:sqref>
                        </c15:formulaRef>
                      </c:ext>
                    </c:extLst>
                    <c:numCache>
                      <c:formatCode>0</c:formatCode>
                      <c:ptCount val="6"/>
                      <c:pt idx="0">
                        <c:v>50</c:v>
                      </c:pt>
                      <c:pt idx="1">
                        <c:v>100</c:v>
                      </c:pt>
                      <c:pt idx="2">
                        <c:v>100</c:v>
                      </c:pt>
                      <c:pt idx="3">
                        <c:v>65</c:v>
                      </c:pt>
                      <c:pt idx="4">
                        <c:v>80</c:v>
                      </c:pt>
                      <c:pt idx="5">
                        <c:v>35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('Nb3SnTaCu HiPIMS'!$BO$12,'Nb3SnTaCu HiPIMS'!$BO$30,'Nb3SnTaCu HiPIMS'!$BO$42,'Nb3SnTaCu HiPIMS'!$BO$48,'Nb3SnTaCu HiPIMS'!$BO$60,'Nb3SnTaCu HiPIMS'!$BO$150)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23.47</c:v>
                      </c:pt>
                      <c:pt idx="1">
                        <c:v>18.84</c:v>
                      </c:pt>
                      <c:pt idx="2">
                        <c:v>18.420000000000002</c:v>
                      </c:pt>
                      <c:pt idx="3">
                        <c:v>21.13</c:v>
                      </c:pt>
                      <c:pt idx="4">
                        <c:v>21.2</c:v>
                      </c:pt>
                      <c:pt idx="5">
                        <c:v>23.27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3957-45B9-B890-1BDA707FC1B9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2.5e-2 mbar - 5kV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11"/>
                  <c:spPr>
                    <a:solidFill>
                      <a:srgbClr val="C00000"/>
                    </a:solidFill>
                    <a:ln w="9525">
                      <a:solidFill>
                        <a:srgbClr val="C0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HiPIMS'!$AH$138,'Nb3SnTaCu HiPIMS'!$AH$156,'Nb3SnTaCu HiPIMS'!$AH$162,'Nb3SnTaCu HiPIMS'!$AH$168,'Nb3SnTaCu HiPIMS'!$AH$174)</c15:sqref>
                        </c15:formulaRef>
                      </c:ext>
                    </c:extLst>
                    <c:numCache>
                      <c:formatCode>0</c:formatCode>
                      <c:ptCount val="5"/>
                      <c:pt idx="0">
                        <c:v>50</c:v>
                      </c:pt>
                      <c:pt idx="1">
                        <c:v>100</c:v>
                      </c:pt>
                      <c:pt idx="2">
                        <c:v>65</c:v>
                      </c:pt>
                      <c:pt idx="3">
                        <c:v>35</c:v>
                      </c:pt>
                      <c:pt idx="4">
                        <c:v>80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HiPIMS'!$BO$138,'Nb3SnTaCu HiPIMS'!$BO$156,'Nb3SnTaCu HiPIMS'!$BO$162,'Nb3SnTaCu HiPIMS'!$BO$168,'Nb3SnTaCu HiPIMS'!$BO$174)</c15:sqref>
                        </c15:formulaRef>
                      </c:ext>
                    </c:extLst>
                    <c:numCache>
                      <c:formatCode>0.00</c:formatCode>
                      <c:ptCount val="5"/>
                      <c:pt idx="0" formatCode="General">
                        <c:v>23.6</c:v>
                      </c:pt>
                      <c:pt idx="1">
                        <c:v>23.925000000000001</c:v>
                      </c:pt>
                      <c:pt idx="2">
                        <c:v>23.98</c:v>
                      </c:pt>
                      <c:pt idx="3">
                        <c:v>25.634999999999998</c:v>
                      </c:pt>
                      <c:pt idx="4">
                        <c:v>26.877500000000001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3957-45B9-B890-1BDA707FC1B9}"/>
                  </c:ext>
                </c:extLst>
              </c15:ser>
            </c15:filteredScatterSeries>
          </c:ext>
        </c:extLst>
      </c:scatterChart>
      <c:valAx>
        <c:axId val="595597920"/>
        <c:scaling>
          <c:orientation val="minMax"/>
          <c:max val="120"/>
          <c:min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/>
                  <a:t>Positive Pulse (V)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595598904"/>
        <c:crosses val="autoZero"/>
        <c:crossBetween val="midCat"/>
      </c:valAx>
      <c:valAx>
        <c:axId val="595598904"/>
        <c:scaling>
          <c:orientation val="minMax"/>
          <c:max val="28"/>
          <c:min val="1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/>
                  <a:t>Sn Content (At. %)</a:t>
                </a:r>
              </a:p>
            </c:rich>
          </c:tx>
          <c:layout>
            <c:manualLayout>
              <c:xMode val="edge"/>
              <c:yMode val="edge"/>
              <c:x val="1.3732823487569166E-3"/>
              <c:y val="0.142400139654162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595597920"/>
        <c:crosses val="autoZero"/>
        <c:crossBetween val="midCat"/>
        <c:majorUnit val="2"/>
        <c:minorUnit val="0.5"/>
      </c:valAx>
      <c:spPr>
        <a:noFill/>
        <a:ln w="3175">
          <a:solidFill>
            <a:sysClr val="windowText" lastClr="000000"/>
          </a:solidFill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5408945570363299"/>
          <c:y val="4.583526562919945E-2"/>
          <c:w val="0.38986161202190994"/>
          <c:h val="0.15327919254373365"/>
        </c:manualLayout>
      </c:layout>
      <c:overlay val="0"/>
      <c:spPr>
        <a:noFill/>
        <a:ln w="3175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30303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303030"/>
          </a:solidFill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6979044142297"/>
          <c:y val="5.782137147086213E-2"/>
          <c:w val="0.79577094747780075"/>
          <c:h val="0.75699590958418761"/>
        </c:manualLayout>
      </c:layout>
      <c:scatterChart>
        <c:scatterStyle val="lineMarker"/>
        <c:varyColors val="0"/>
        <c:ser>
          <c:idx val="2"/>
          <c:order val="2"/>
          <c:tx>
            <c:v>Tc Sides Removed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('Nb3SnTaCu HiPIMS'!$BZ$8,'Nb3SnTaCu HiPIMS'!$BZ$14,'Nb3SnTaCu HiPIMS'!$BZ$20,'Nb3SnTaCu HiPIMS'!$BZ$20,'Nb3SnTaCu HiPIMS'!$BZ$26,'Nb3SnTaCu HiPIMS'!$BZ$26,'Nb3SnTaCu HiPIMS'!$BZ$32,'Nb3SnTaCu HiPIMS'!$BZ$32,'Nb3SnTaCu HiPIMS'!$BZ$38,'Nb3SnTaCu HiPIMS'!$BZ$44,'Nb3SnTaCu HiPIMS'!$BZ$50,'Nb3SnTaCu HiPIMS'!$BZ$56,'Nb3SnTaCu HiPIMS'!$BZ$62,'Nb3SnTaCu HiPIMS'!$BZ$62,'Nb3SnTaCu HiPIMS'!$BZ$68,'Nb3SnTaCu HiPIMS'!$BZ$68,'Nb3SnTaCu HiPIMS'!$BZ$74,'Nb3SnTaCu HiPIMS'!$BZ$74,'Nb3SnTaCu HiPIMS'!$BZ$80,'Nb3SnTaCu HiPIMS'!$BZ$80,'Nb3SnTaCu HiPIMS'!$BZ$86,'Nb3SnTaCu HiPIMS'!$BZ$86,'Nb3SnTaCu HiPIMS'!$BZ$92,'Nb3SnTaCu HiPIMS'!$BZ$92,'Nb3SnTaCu HiPIMS'!$BZ$98,'Nb3SnTaCu HiPIMS'!$BZ$98,'Nb3SnTaCu HiPIMS'!$BZ$104,'Nb3SnTaCu HiPIMS'!$BZ$104,'Nb3SnTaCu HiPIMS'!$BZ$110,'Nb3SnTaCu HiPIMS'!$BZ$110,'Nb3SnTaCu HiPIMS'!$BZ$116,'Nb3SnTaCu HiPIMS'!$BZ$116,'Nb3SnTaCu HiPIMS'!$BZ$122,'Nb3SnTaCu HiPIMS'!$BZ$122,'Nb3SnTaCu HiPIMS'!$BZ$128,'Nb3SnTaCu HiPIMS'!$BZ$128,'Nb3SnTaCu HiPIMS'!$BZ$140,'Nb3SnTaCu HiPIMS'!$BZ$140,'Nb3SnTaCu HiPIMS'!$BZ$146,'Nb3SnTaCu HiPIMS'!$BZ$152,'Nb3SnTaCu HiPIMS'!$BZ$152,'Nb3SnTaCu HiPIMS'!$BZ$170,'Nb3SnTaCu HiPIMS'!$BZ$182,'Nb3SnTaCu HiPIMS'!$BZ$182,'Nb3SnTaCu HiPIMS'!$BZ$188,'Nb3SnTaCu HiPIMS'!$BZ$188,'Nb3SnTaCu HiPIMS'!$BZ$214,'Nb3SnTaCu HiPIMS'!$BZ$214,'Nb3SnTaCu HiPIMS'!$BZ$220,'Nb3SnTaCu HiPIMS'!$BZ$232,'Nb3SnTaCu HiPIMS'!$BZ$232)</c:f>
              <c:numCache>
                <c:formatCode>General</c:formatCode>
                <c:ptCount val="51"/>
                <c:pt idx="0">
                  <c:v>24.13</c:v>
                </c:pt>
                <c:pt idx="1">
                  <c:v>23.74</c:v>
                </c:pt>
                <c:pt idx="2">
                  <c:v>23.65</c:v>
                </c:pt>
                <c:pt idx="3">
                  <c:v>23.65</c:v>
                </c:pt>
                <c:pt idx="4">
                  <c:v>24.11</c:v>
                </c:pt>
                <c:pt idx="5">
                  <c:v>24.11</c:v>
                </c:pt>
                <c:pt idx="6">
                  <c:v>19.97</c:v>
                </c:pt>
                <c:pt idx="7">
                  <c:v>19.97</c:v>
                </c:pt>
                <c:pt idx="8">
                  <c:v>23.7</c:v>
                </c:pt>
                <c:pt idx="9">
                  <c:v>19.78</c:v>
                </c:pt>
                <c:pt idx="10">
                  <c:v>22.91</c:v>
                </c:pt>
                <c:pt idx="11">
                  <c:v>20.420000000000002</c:v>
                </c:pt>
                <c:pt idx="12">
                  <c:v>23.24</c:v>
                </c:pt>
                <c:pt idx="13">
                  <c:v>23.24</c:v>
                </c:pt>
                <c:pt idx="14">
                  <c:v>23.12</c:v>
                </c:pt>
                <c:pt idx="15">
                  <c:v>23.12</c:v>
                </c:pt>
                <c:pt idx="16">
                  <c:v>24.94</c:v>
                </c:pt>
                <c:pt idx="17">
                  <c:v>24.94</c:v>
                </c:pt>
                <c:pt idx="18">
                  <c:v>20.65</c:v>
                </c:pt>
                <c:pt idx="19">
                  <c:v>20.65</c:v>
                </c:pt>
                <c:pt idx="20">
                  <c:v>22.44</c:v>
                </c:pt>
                <c:pt idx="21">
                  <c:v>22.44</c:v>
                </c:pt>
                <c:pt idx="22">
                  <c:v>20.97</c:v>
                </c:pt>
                <c:pt idx="23">
                  <c:v>20.97</c:v>
                </c:pt>
                <c:pt idx="24">
                  <c:v>25.07</c:v>
                </c:pt>
                <c:pt idx="25">
                  <c:v>25.07</c:v>
                </c:pt>
                <c:pt idx="26">
                  <c:v>24.38</c:v>
                </c:pt>
                <c:pt idx="27">
                  <c:v>24.38</c:v>
                </c:pt>
                <c:pt idx="28">
                  <c:v>24.27</c:v>
                </c:pt>
                <c:pt idx="29">
                  <c:v>24.27</c:v>
                </c:pt>
                <c:pt idx="30">
                  <c:v>24.77</c:v>
                </c:pt>
                <c:pt idx="31">
                  <c:v>24.77</c:v>
                </c:pt>
                <c:pt idx="32">
                  <c:v>25.71</c:v>
                </c:pt>
                <c:pt idx="33">
                  <c:v>25.71</c:v>
                </c:pt>
                <c:pt idx="34">
                  <c:v>24.344999999999999</c:v>
                </c:pt>
                <c:pt idx="35">
                  <c:v>24.344999999999999</c:v>
                </c:pt>
                <c:pt idx="36">
                  <c:v>25.92</c:v>
                </c:pt>
                <c:pt idx="37">
                  <c:v>25.92</c:v>
                </c:pt>
                <c:pt idx="38">
                  <c:v>21.88</c:v>
                </c:pt>
                <c:pt idx="39">
                  <c:v>25.26</c:v>
                </c:pt>
                <c:pt idx="40">
                  <c:v>25.26</c:v>
                </c:pt>
                <c:pt idx="41" formatCode="0.00">
                  <c:v>26.38</c:v>
                </c:pt>
                <c:pt idx="42" formatCode="0.00">
                  <c:v>25.907499999999999</c:v>
                </c:pt>
                <c:pt idx="43" formatCode="0.00">
                  <c:v>25.907499999999999</c:v>
                </c:pt>
                <c:pt idx="44" formatCode="0.00">
                  <c:v>24.582500000000003</c:v>
                </c:pt>
                <c:pt idx="45" formatCode="0.00">
                  <c:v>24.582500000000003</c:v>
                </c:pt>
                <c:pt idx="46" formatCode="0.00">
                  <c:v>23.6175</c:v>
                </c:pt>
                <c:pt idx="47" formatCode="0.00">
                  <c:v>23.6175</c:v>
                </c:pt>
                <c:pt idx="48" formatCode="0.00">
                  <c:v>25.887499999999999</c:v>
                </c:pt>
                <c:pt idx="49" formatCode="0.00">
                  <c:v>25.192499999999999</c:v>
                </c:pt>
                <c:pt idx="50" formatCode="0.00">
                  <c:v>25.192499999999999</c:v>
                </c:pt>
              </c:numCache>
            </c:numRef>
          </c:xVal>
          <c:yVal>
            <c:numRef>
              <c:f>('Nb3SnTaCu HiPIMS'!$BC$6,'Nb3SnTaCu HiPIMS'!$BC$15,'Nb3SnTaCu HiPIMS'!$BC$18,'Nb3SnTaCu HiPIMS'!$BC$21,'Nb3SnTaCu HiPIMS'!$BC$24,'Nb3SnTaCu HiPIMS'!$BC$27,'Nb3SnTaCu HiPIMS'!$BC$30,'Nb3SnTaCu HiPIMS'!$BC$33,'Nb3SnTaCu HiPIMS'!$BC$39,'Nb3SnTaCu HiPIMS'!$BC$45,'Nb3SnTaCu HiPIMS'!$BC$48,'Nb3SnTaCu HiPIMS'!$BC$57,'Nb3SnTaCu HiPIMS'!$BC$60,'Nb3SnTaCu HiPIMS'!$BC$63,'Nb3SnTaCu HiPIMS'!$BC$66,'Nb3SnTaCu HiPIMS'!$BC$69,'Nb3SnTaCu HiPIMS'!$BC$72,'Nb3SnTaCu HiPIMS'!$BC$75,'Nb3SnTaCu HiPIMS'!$BC$78,'Nb3SnTaCu HiPIMS'!$BC$81,'Nb3SnTaCu HiPIMS'!$BC$84,'Nb3SnTaCu HiPIMS'!$BC$87,'Nb3SnTaCu HiPIMS'!$BC$90,'Nb3SnTaCu HiPIMS'!$BC$93,'Nb3SnTaCu HiPIMS'!$BC$96,'Nb3SnTaCu HiPIMS'!$BC$99,'Nb3SnTaCu HiPIMS'!$BC$102,'Nb3SnTaCu HiPIMS'!$BC$105,'Nb3SnTaCu HiPIMS'!$BC$108,'Nb3SnTaCu HiPIMS'!$BC$111,'Nb3SnTaCu HiPIMS'!$BC$114,'Nb3SnTaCu HiPIMS'!$BC$117,'Nb3SnTaCu HiPIMS'!$BC$120,'Nb3SnTaCu HiPIMS'!$BC$123,'Nb3SnTaCu HiPIMS'!$BC$126,'Nb3SnTaCu HiPIMS'!$BC$129,'Nb3SnTaCu HiPIMS'!$BC$138,'Nb3SnTaCu HiPIMS'!$BC$141,'Nb3SnTaCu HiPIMS'!$BC$147,'Nb3SnTaCu HiPIMS'!$BC$150,'Nb3SnTaCu HiPIMS'!$BC$153,'Nb3SnTaCu HiPIMS'!$BC$171,'Nb3SnTaCu HiPIMS'!$BC$180,'Nb3SnTaCu HiPIMS'!$BC$183,'Nb3SnTaCu HiPIMS'!$BC$186,'Nb3SnTaCu HiPIMS'!$BC$189,'Nb3SnTaCu HiPIMS'!$BC$212,'Nb3SnTaCu HiPIMS'!$BC$215,'Nb3SnTaCu HiPIMS'!$BC$221,'Nb3SnTaCu HiPIMS'!$BC$230,'Nb3SnTaCu HiPIMS'!$BC$233)</c:f>
              <c:numCache>
                <c:formatCode>0.00</c:formatCode>
                <c:ptCount val="51"/>
                <c:pt idx="0">
                  <c:v>13.28928</c:v>
                </c:pt>
                <c:pt idx="1">
                  <c:v>12.87032</c:v>
                </c:pt>
                <c:pt idx="2">
                  <c:v>14.286210000000001</c:v>
                </c:pt>
                <c:pt idx="3">
                  <c:v>13.948980000000001</c:v>
                </c:pt>
                <c:pt idx="4">
                  <c:v>13.91344</c:v>
                </c:pt>
                <c:pt idx="5">
                  <c:v>13.5069</c:v>
                </c:pt>
                <c:pt idx="6">
                  <c:v>6.653359</c:v>
                </c:pt>
                <c:pt idx="7">
                  <c:v>5.9071009999999999</c:v>
                </c:pt>
                <c:pt idx="8">
                  <c:v>12.342599999999999</c:v>
                </c:pt>
                <c:pt idx="9">
                  <c:v>5.6536090000000003</c:v>
                </c:pt>
                <c:pt idx="10">
                  <c:v>10.869619999999999</c:v>
                </c:pt>
                <c:pt idx="11">
                  <c:v>5.9949890000000003</c:v>
                </c:pt>
                <c:pt idx="12">
                  <c:v>12.109159999999999</c:v>
                </c:pt>
                <c:pt idx="13">
                  <c:v>10.99381</c:v>
                </c:pt>
                <c:pt idx="14">
                  <c:v>13.73503</c:v>
                </c:pt>
                <c:pt idx="15">
                  <c:v>13.4659</c:v>
                </c:pt>
                <c:pt idx="16">
                  <c:v>14.68614</c:v>
                </c:pt>
                <c:pt idx="17">
                  <c:v>15.256869999999999</c:v>
                </c:pt>
                <c:pt idx="18">
                  <c:v>7.2103440000000001</c:v>
                </c:pt>
                <c:pt idx="19">
                  <c:v>6.1923450000000004</c:v>
                </c:pt>
                <c:pt idx="20">
                  <c:v>10.94907776</c:v>
                </c:pt>
                <c:pt idx="21">
                  <c:v>8.0877956819999994</c:v>
                </c:pt>
                <c:pt idx="22">
                  <c:v>10.116337039999999</c:v>
                </c:pt>
                <c:pt idx="23">
                  <c:v>7.9644115180000004</c:v>
                </c:pt>
                <c:pt idx="24">
                  <c:v>13.93288553</c:v>
                </c:pt>
                <c:pt idx="25">
                  <c:v>13.99703201</c:v>
                </c:pt>
                <c:pt idx="26">
                  <c:v>13.940533670000001</c:v>
                </c:pt>
                <c:pt idx="27">
                  <c:v>13.865232580000001</c:v>
                </c:pt>
                <c:pt idx="28">
                  <c:v>13.70121003</c:v>
                </c:pt>
                <c:pt idx="29">
                  <c:v>13.71231343</c:v>
                </c:pt>
                <c:pt idx="30">
                  <c:v>14.01614455</c:v>
                </c:pt>
                <c:pt idx="31">
                  <c:v>13.993564259999999</c:v>
                </c:pt>
                <c:pt idx="32">
                  <c:v>14.59720942</c:v>
                </c:pt>
                <c:pt idx="33">
                  <c:v>15.257198600000001</c:v>
                </c:pt>
                <c:pt idx="34">
                  <c:v>13.43804465</c:v>
                </c:pt>
                <c:pt idx="35">
                  <c:v>13.752321569999999</c:v>
                </c:pt>
                <c:pt idx="36">
                  <c:v>14.69607109</c:v>
                </c:pt>
                <c:pt idx="37">
                  <c:v>14.82411078</c:v>
                </c:pt>
                <c:pt idx="38">
                  <c:v>15.000471736272001</c:v>
                </c:pt>
                <c:pt idx="39">
                  <c:v>14.23961993</c:v>
                </c:pt>
                <c:pt idx="40">
                  <c:v>14.3938238446753</c:v>
                </c:pt>
                <c:pt idx="41">
                  <c:v>15.3699955506112</c:v>
                </c:pt>
                <c:pt idx="42">
                  <c:v>14.84947285</c:v>
                </c:pt>
                <c:pt idx="43">
                  <c:v>15.153587319243</c:v>
                </c:pt>
                <c:pt idx="44">
                  <c:v>13.00372763</c:v>
                </c:pt>
                <c:pt idx="45">
                  <c:v>13.0160887855188</c:v>
                </c:pt>
                <c:pt idx="46">
                  <c:v>10.325324200000001</c:v>
                </c:pt>
                <c:pt idx="47">
                  <c:v>11.114532207502799</c:v>
                </c:pt>
                <c:pt idx="48">
                  <c:v>14.7392474466573</c:v>
                </c:pt>
                <c:pt idx="49">
                  <c:v>13.5379054</c:v>
                </c:pt>
                <c:pt idx="50">
                  <c:v>14.198021235715901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012-44A7-92AB-3BADEC7E73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5597920"/>
        <c:axId val="59559890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0"/>
                <c:tx>
                  <c:v>Inductive TC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diamond"/>
                  <c:size val="11"/>
                  <c:spPr>
                    <a:solidFill>
                      <a:srgbClr val="002060"/>
                    </a:solidFill>
                    <a:ln w="9525">
                      <a:solidFill>
                        <a:srgbClr val="002060"/>
                      </a:solidFill>
                    </a:ln>
                    <a:effectLst/>
                  </c:spPr>
                </c:marker>
                <c:dPt>
                  <c:idx val="12"/>
                  <c:marker>
                    <c:symbol val="diamond"/>
                    <c:size val="11"/>
                    <c:spPr>
                      <a:solidFill>
                        <a:srgbClr val="002060"/>
                      </a:solidFill>
                      <a:ln w="9525">
                        <a:solidFill>
                          <a:srgbClr val="002060"/>
                        </a:solidFill>
                      </a:ln>
                      <a:effectLst/>
                    </c:spPr>
                  </c:marker>
                  <c:bubble3D val="0"/>
                  <c:extLst>
                    <c:ext xmlns:c16="http://schemas.microsoft.com/office/drawing/2014/chart" uri="{C3380CC4-5D6E-409C-BE32-E72D297353CC}">
                      <c16:uniqueId val="{00000002-9012-44A7-92AB-3BADEC7E73B3}"/>
                    </c:ext>
                  </c:extLst>
                </c:dPt>
                <c:dPt>
                  <c:idx val="16"/>
                  <c:marker>
                    <c:symbol val="diamond"/>
                    <c:size val="11"/>
                    <c:spPr>
                      <a:solidFill>
                        <a:srgbClr val="002060"/>
                      </a:solidFill>
                      <a:ln w="9525">
                        <a:solidFill>
                          <a:srgbClr val="002060"/>
                        </a:solidFill>
                      </a:ln>
                      <a:effectLst/>
                    </c:spPr>
                  </c:marker>
                  <c:bubble3D val="0"/>
                  <c:extLst>
                    <c:ext xmlns:c16="http://schemas.microsoft.com/office/drawing/2014/chart" uri="{C3380CC4-5D6E-409C-BE32-E72D297353CC}">
                      <c16:uniqueId val="{00000004-9012-44A7-92AB-3BADEC7E73B3}"/>
                    </c:ext>
                  </c:extLst>
                </c:dPt>
                <c:xVal>
                  <c:numRef>
                    <c:extLst>
                      <c:ext uri="{02D57815-91ED-43cb-92C2-25804820EDAC}">
                        <c15:formulaRef>
                          <c15:sqref>('Nb3SnTaCu HiPIMS'!$BZ$14,'Nb3SnTaCu HiPIMS'!$BZ$14,'Nb3SnTaCu HiPIMS'!$BZ$20,'Nb3SnTaCu HiPIMS'!$BZ$20,'Nb3SnTaCu HiPIMS'!$BZ$26,'Nb3SnTaCu HiPIMS'!$BZ$26,'Nb3SnTaCu HiPIMS'!$BZ$32,'Nb3SnTaCu HiPIMS'!$BZ$32,'Nb3SnTaCu HiPIMS'!$BZ$38,'Nb3SnTaCu HiPIMS'!$BZ$38,'Nb3SnTaCu HiPIMS'!$BZ$44,'Nb3SnTaCu HiPIMS'!$BZ$44,'Nb3SnTaCu HiPIMS'!$BZ$50,'Nb3SnTaCu HiPIMS'!$BZ$50,'Nb3SnTaCu HiPIMS'!$BZ$56,'Nb3SnTaCu HiPIMS'!$BZ$56,'Nb3SnTaCu HiPIMS'!$BZ$62,'Nb3SnTaCu HiPIMS'!$BZ$62,'Nb3SnTaCu HiPIMS'!$BZ$68,'Nb3SnTaCu HiPIMS'!$BZ$68,'Nb3SnTaCu HiPIMS'!$BZ$74,'Nb3SnTaCu HiPIMS'!$BZ$74,'Nb3SnTaCu HiPIMS'!$BZ$74,'Nb3SnTaCu HiPIMS'!$BZ$80,'Nb3SnTaCu HiPIMS'!$BZ$80,'Nb3SnTaCu HiPIMS'!$BZ$86,'Nb3SnTaCu HiPIMS'!$BZ$86,'Nb3SnTaCu HiPIMS'!$BZ$92,'Nb3SnTaCu HiPIMS'!$BZ$92,'Nb3SnTaCu HiPIMS'!$BZ$98,'Nb3SnTaCu HiPIMS'!$BZ$98,'Nb3SnTaCu HiPIMS'!$BZ$104,'Nb3SnTaCu HiPIMS'!$BZ$104,'Nb3SnTaCu HiPIMS'!$BZ$110,'Nb3SnTaCu HiPIMS'!$BZ$110,'Nb3SnTaCu HiPIMS'!$BZ$116,'Nb3SnTaCu HiPIMS'!$BZ$116,'Nb3SnTaCu HiPIMS'!$BZ$122,'Nb3SnTaCu HiPIMS'!$BZ$122,'Nb3SnTaCu HiPIMS'!$BZ$128,'Nb3SnTaCu HiPIMS'!$BZ$128,'Nb3SnTaCu HiPIMS'!$BZ$134,'Nb3SnTaCu HiPIMS'!$BZ$134,'Nb3SnTaCu HiPIMS'!$BZ$140,'Nb3SnTaCu HiPIMS'!$BZ$140,'Nb3SnTaCu HiPIMS'!$BZ$146,'Nb3SnTaCu HiPIMS'!$BZ$146,'Nb3SnTaCu HiPIMS'!$BZ$152,'Nb3SnTaCu HiPIMS'!$BZ$152,'Nb3SnTaCu HiPIMS'!$BZ$158,'Nb3SnTaCu HiPIMS'!$BZ$158,'Nb3SnTaCu HiPIMS'!$BZ$164,'Nb3SnTaCu HiPIMS'!$BZ$164,'Nb3SnTaCu HiPIMS'!$BZ$170,'Nb3SnTaCu HiPIMS'!$BZ$170,'Nb3SnTaCu HiPIMS'!$BZ$176,'Nb3SnTaCu HiPIMS'!$BZ$176)</c15:sqref>
                        </c15:formulaRef>
                      </c:ext>
                    </c:extLst>
                    <c:numCache>
                      <c:formatCode>General</c:formatCode>
                      <c:ptCount val="57"/>
                      <c:pt idx="0">
                        <c:v>23.74</c:v>
                      </c:pt>
                      <c:pt idx="1">
                        <c:v>23.74</c:v>
                      </c:pt>
                      <c:pt idx="2">
                        <c:v>23.65</c:v>
                      </c:pt>
                      <c:pt idx="3">
                        <c:v>23.65</c:v>
                      </c:pt>
                      <c:pt idx="4">
                        <c:v>24.11</c:v>
                      </c:pt>
                      <c:pt idx="5">
                        <c:v>24.11</c:v>
                      </c:pt>
                      <c:pt idx="6">
                        <c:v>19.97</c:v>
                      </c:pt>
                      <c:pt idx="7">
                        <c:v>19.97</c:v>
                      </c:pt>
                      <c:pt idx="8">
                        <c:v>23.7</c:v>
                      </c:pt>
                      <c:pt idx="9">
                        <c:v>23.7</c:v>
                      </c:pt>
                      <c:pt idx="10">
                        <c:v>19.78</c:v>
                      </c:pt>
                      <c:pt idx="11">
                        <c:v>19.78</c:v>
                      </c:pt>
                      <c:pt idx="12">
                        <c:v>22.91</c:v>
                      </c:pt>
                      <c:pt idx="13">
                        <c:v>22.91</c:v>
                      </c:pt>
                      <c:pt idx="14">
                        <c:v>20.420000000000002</c:v>
                      </c:pt>
                      <c:pt idx="15">
                        <c:v>20.420000000000002</c:v>
                      </c:pt>
                      <c:pt idx="16">
                        <c:v>23.24</c:v>
                      </c:pt>
                      <c:pt idx="17">
                        <c:v>23.24</c:v>
                      </c:pt>
                      <c:pt idx="18">
                        <c:v>23.12</c:v>
                      </c:pt>
                      <c:pt idx="19">
                        <c:v>23.12</c:v>
                      </c:pt>
                      <c:pt idx="20">
                        <c:v>24.94</c:v>
                      </c:pt>
                      <c:pt idx="21">
                        <c:v>24.94</c:v>
                      </c:pt>
                      <c:pt idx="22">
                        <c:v>24.94</c:v>
                      </c:pt>
                      <c:pt idx="23">
                        <c:v>20.65</c:v>
                      </c:pt>
                      <c:pt idx="24">
                        <c:v>20.65</c:v>
                      </c:pt>
                      <c:pt idx="25">
                        <c:v>22.44</c:v>
                      </c:pt>
                      <c:pt idx="26">
                        <c:v>22.44</c:v>
                      </c:pt>
                      <c:pt idx="27">
                        <c:v>20.97</c:v>
                      </c:pt>
                      <c:pt idx="28">
                        <c:v>20.97</c:v>
                      </c:pt>
                      <c:pt idx="29">
                        <c:v>25.07</c:v>
                      </c:pt>
                      <c:pt idx="30">
                        <c:v>25.07</c:v>
                      </c:pt>
                      <c:pt idx="31">
                        <c:v>24.38</c:v>
                      </c:pt>
                      <c:pt idx="32">
                        <c:v>24.38</c:v>
                      </c:pt>
                      <c:pt idx="33">
                        <c:v>24.27</c:v>
                      </c:pt>
                      <c:pt idx="34">
                        <c:v>24.27</c:v>
                      </c:pt>
                      <c:pt idx="35">
                        <c:v>24.77</c:v>
                      </c:pt>
                      <c:pt idx="36">
                        <c:v>24.77</c:v>
                      </c:pt>
                      <c:pt idx="37">
                        <c:v>25.71</c:v>
                      </c:pt>
                      <c:pt idx="38">
                        <c:v>25.71</c:v>
                      </c:pt>
                      <c:pt idx="39">
                        <c:v>24.344999999999999</c:v>
                      </c:pt>
                      <c:pt idx="40">
                        <c:v>24.344999999999999</c:v>
                      </c:pt>
                      <c:pt idx="41">
                        <c:v>25.98</c:v>
                      </c:pt>
                      <c:pt idx="42">
                        <c:v>25.98</c:v>
                      </c:pt>
                      <c:pt idx="43">
                        <c:v>25.92</c:v>
                      </c:pt>
                      <c:pt idx="44">
                        <c:v>25.92</c:v>
                      </c:pt>
                      <c:pt idx="45">
                        <c:v>21.88</c:v>
                      </c:pt>
                      <c:pt idx="46">
                        <c:v>21.88</c:v>
                      </c:pt>
                      <c:pt idx="47">
                        <c:v>25.26</c:v>
                      </c:pt>
                      <c:pt idx="48">
                        <c:v>25.26</c:v>
                      </c:pt>
                      <c:pt idx="49" formatCode="0.00">
                        <c:v>23.120000000000005</c:v>
                      </c:pt>
                      <c:pt idx="50" formatCode="0.00">
                        <c:v>23.120000000000005</c:v>
                      </c:pt>
                      <c:pt idx="51" formatCode="0.00">
                        <c:v>23.110000000000003</c:v>
                      </c:pt>
                      <c:pt idx="52" formatCode="0.00">
                        <c:v>23.110000000000003</c:v>
                      </c:pt>
                      <c:pt idx="53" formatCode="0.00">
                        <c:v>26.38</c:v>
                      </c:pt>
                      <c:pt idx="54" formatCode="0.00">
                        <c:v>26.38</c:v>
                      </c:pt>
                      <c:pt idx="55" formatCode="0.00">
                        <c:v>22.475000000000001</c:v>
                      </c:pt>
                      <c:pt idx="56" formatCode="0.00">
                        <c:v>22.475000000000001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('Nb3SnTaCu HiPIMS'!$BB$12,'Nb3SnTaCu HiPIMS'!$BB$15,'Nb3SnTaCu HiPIMS'!$BB$18,'Nb3SnTaCu HiPIMS'!$BB$21,'Nb3SnTaCu HiPIMS'!$BB$24,'Nb3SnTaCu HiPIMS'!$BB$27,'Nb3SnTaCu HiPIMS'!$BB$30,'Nb3SnTaCu HiPIMS'!$BB$33,'Nb3SnTaCu HiPIMS'!$BB$36,'Nb3SnTaCu HiPIMS'!$BB$39,'Nb3SnTaCu HiPIMS'!$BB$42,'Nb3SnTaCu HiPIMS'!$BB$45,'Nb3SnTaCu HiPIMS'!$BB$48,'Nb3SnTaCu HiPIMS'!$BB$51,'Nb3SnTaCu HiPIMS'!$BB$54,'Nb3SnTaCu HiPIMS'!$BB$57,'Nb3SnTaCu HiPIMS'!$BB$60,'Nb3SnTaCu HiPIMS'!$BB$63,'Nb3SnTaCu HiPIMS'!$BB$66,'Nb3SnTaCu HiPIMS'!$BB$69,'Nb3SnTaCu HiPIMS'!$BB$72,'Nb3SnTaCu HiPIMS'!$BB$75,'Nb3SnTaCu HiPIMS'!$BB$76,'Nb3SnTaCu HiPIMS'!$BB$78,'Nb3SnTaCu HiPIMS'!$BB$81,'Nb3SnTaCu HiPIMS'!$BB$84,'Nb3SnTaCu HiPIMS'!$BB$87,'Nb3SnTaCu HiPIMS'!$BB$90,'Nb3SnTaCu HiPIMS'!$BB$93,'Nb3SnTaCu HiPIMS'!$BB$96,'Nb3SnTaCu HiPIMS'!$BB$99,'Nb3SnTaCu HiPIMS'!$BB$102,'Nb3SnTaCu HiPIMS'!$BB$105,'Nb3SnTaCu HiPIMS'!$BB$108,'Nb3SnTaCu HiPIMS'!$BB$111,'Nb3SnTaCu HiPIMS'!$BB$114,'Nb3SnTaCu HiPIMS'!$BB$117,'Nb3SnTaCu HiPIMS'!$BB$120,'Nb3SnTaCu HiPIMS'!$BB$123,'Nb3SnTaCu HiPIMS'!$BB$126,'Nb3SnTaCu HiPIMS'!$BB$129,'Nb3SnTaCu HiPIMS'!$BB$132,'Nb3SnTaCu HiPIMS'!$BB$135,'Nb3SnTaCu HiPIMS'!$BB$138,'Nb3SnTaCu HiPIMS'!$BB$141,'Nb3SnTaCu HiPIMS'!$BB$144,'Nb3SnTaCu HiPIMS'!$BB$147,'Nb3SnTaCu HiPIMS'!$BB$150,'Nb3SnTaCu HiPIMS'!$BB$153,'Nb3SnTaCu HiPIMS'!$BB$156,'Nb3SnTaCu HiPIMS'!$BB$159,'Nb3SnTaCu HiPIMS'!$BB$162,'Nb3SnTaCu HiPIMS'!$BB$165,'Nb3SnTaCu HiPIMS'!$BB$168,'Nb3SnTaCu HiPIMS'!$BB$171,'Nb3SnTaCu HiPIMS'!$BB$174,'Nb3SnTaCu HiPIMS'!$BB$177)</c15:sqref>
                        </c15:formulaRef>
                      </c:ext>
                    </c:extLst>
                    <c:numCache>
                      <c:formatCode>General</c:formatCode>
                      <c:ptCount val="57"/>
                      <c:pt idx="0">
                        <c:v>13.6</c:v>
                      </c:pt>
                      <c:pt idx="1">
                        <c:v>13</c:v>
                      </c:pt>
                      <c:pt idx="2">
                        <c:v>14</c:v>
                      </c:pt>
                      <c:pt idx="3">
                        <c:v>13.9</c:v>
                      </c:pt>
                      <c:pt idx="4">
                        <c:v>13.3</c:v>
                      </c:pt>
                      <c:pt idx="5">
                        <c:v>13.5</c:v>
                      </c:pt>
                      <c:pt idx="6">
                        <c:v>11.3</c:v>
                      </c:pt>
                      <c:pt idx="7">
                        <c:v>11</c:v>
                      </c:pt>
                      <c:pt idx="8">
                        <c:v>14</c:v>
                      </c:pt>
                      <c:pt idx="9">
                        <c:v>13.5</c:v>
                      </c:pt>
                      <c:pt idx="10">
                        <c:v>11.6</c:v>
                      </c:pt>
                      <c:pt idx="11">
                        <c:v>12.2</c:v>
                      </c:pt>
                      <c:pt idx="12">
                        <c:v>11.5</c:v>
                      </c:pt>
                      <c:pt idx="13">
                        <c:v>11</c:v>
                      </c:pt>
                      <c:pt idx="14">
                        <c:v>11.7</c:v>
                      </c:pt>
                      <c:pt idx="15">
                        <c:v>12.5</c:v>
                      </c:pt>
                      <c:pt idx="16">
                        <c:v>12.1</c:v>
                      </c:pt>
                      <c:pt idx="17">
                        <c:v>12.1</c:v>
                      </c:pt>
                      <c:pt idx="18">
                        <c:v>13.8</c:v>
                      </c:pt>
                      <c:pt idx="19">
                        <c:v>13.3</c:v>
                      </c:pt>
                      <c:pt idx="20">
                        <c:v>14.5</c:v>
                      </c:pt>
                      <c:pt idx="21">
                        <c:v>14.7</c:v>
                      </c:pt>
                      <c:pt idx="22">
                        <c:v>15</c:v>
                      </c:pt>
                      <c:pt idx="23">
                        <c:v>12.8</c:v>
                      </c:pt>
                      <c:pt idx="24">
                        <c:v>12.5</c:v>
                      </c:pt>
                      <c:pt idx="25">
                        <c:v>12.3</c:v>
                      </c:pt>
                      <c:pt idx="26">
                        <c:v>13.5</c:v>
                      </c:pt>
                      <c:pt idx="27">
                        <c:v>11.2</c:v>
                      </c:pt>
                      <c:pt idx="28">
                        <c:v>13.5</c:v>
                      </c:pt>
                      <c:pt idx="29">
                        <c:v>13.7</c:v>
                      </c:pt>
                      <c:pt idx="30">
                        <c:v>14</c:v>
                      </c:pt>
                      <c:pt idx="31">
                        <c:v>13.9</c:v>
                      </c:pt>
                      <c:pt idx="32">
                        <c:v>13.7</c:v>
                      </c:pt>
                      <c:pt idx="33">
                        <c:v>13.2</c:v>
                      </c:pt>
                      <c:pt idx="34">
                        <c:v>13.5</c:v>
                      </c:pt>
                      <c:pt idx="35">
                        <c:v>13.8</c:v>
                      </c:pt>
                      <c:pt idx="36">
                        <c:v>14</c:v>
                      </c:pt>
                      <c:pt idx="37">
                        <c:v>14.7</c:v>
                      </c:pt>
                      <c:pt idx="38">
                        <c:v>15</c:v>
                      </c:pt>
                      <c:pt idx="39">
                        <c:v>14</c:v>
                      </c:pt>
                      <c:pt idx="40">
                        <c:v>14</c:v>
                      </c:pt>
                      <c:pt idx="41">
                        <c:v>12.8</c:v>
                      </c:pt>
                      <c:pt idx="42">
                        <c:v>14.5</c:v>
                      </c:pt>
                      <c:pt idx="43">
                        <c:v>14.8</c:v>
                      </c:pt>
                      <c:pt idx="44">
                        <c:v>14.8</c:v>
                      </c:pt>
                      <c:pt idx="45">
                        <c:v>14.8</c:v>
                      </c:pt>
                      <c:pt idx="46">
                        <c:v>14.8</c:v>
                      </c:pt>
                      <c:pt idx="47">
                        <c:v>14</c:v>
                      </c:pt>
                      <c:pt idx="48">
                        <c:v>14.6</c:v>
                      </c:pt>
                      <c:pt idx="49">
                        <c:v>13.5</c:v>
                      </c:pt>
                      <c:pt idx="50">
                        <c:v>13.5</c:v>
                      </c:pt>
                      <c:pt idx="51">
                        <c:v>14.5</c:v>
                      </c:pt>
                      <c:pt idx="52">
                        <c:v>14.6</c:v>
                      </c:pt>
                      <c:pt idx="53">
                        <c:v>14.8</c:v>
                      </c:pt>
                      <c:pt idx="54">
                        <c:v>15</c:v>
                      </c:pt>
                      <c:pt idx="55">
                        <c:v>13.9</c:v>
                      </c:pt>
                      <c:pt idx="56">
                        <c:v>13.9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9012-44A7-92AB-3BADEC7E73B3}"/>
                  </c:ext>
                </c:extLst>
              </c15:ser>
            </c15:filteredScatterSeries>
            <c15:filteredScatterSeries>
              <c15:ser>
                <c:idx val="0"/>
                <c:order val="1"/>
                <c:tx>
                  <c:v>VSM Squid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11"/>
                  <c:spPr>
                    <a:solidFill>
                      <a:srgbClr val="00B050"/>
                    </a:solidFill>
                    <a:ln w="9525">
                      <a:solidFill>
                        <a:srgbClr val="00B05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HiPIMS'!$BZ$8,'Nb3SnTaCu HiPIMS'!$BZ$14,'Nb3SnTaCu HiPIMS'!$BZ$20,'Nb3SnTaCu HiPIMS'!$BZ$26,'Nb3SnTaCu HiPIMS'!$BZ$32,'Nb3SnTaCu HiPIMS'!$BZ$38,'Nb3SnTaCu HiPIMS'!$BZ$44,'Nb3SnTaCu HiPIMS'!$BZ$50,'Nb3SnTaCu HiPIMS'!$BZ$56,'Nb3SnTaCu HiPIMS'!$BZ$62,'Nb3SnTaCu HiPIMS'!$BZ$68,'Nb3SnTaCu HiPIMS'!$BZ$74,'Nb3SnTaCu HiPIMS'!$BZ$80,'Nb3SnTaCu HiPIMS'!$BZ$86)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24.13</c:v>
                      </c:pt>
                      <c:pt idx="1">
                        <c:v>23.74</c:v>
                      </c:pt>
                      <c:pt idx="2">
                        <c:v>23.65</c:v>
                      </c:pt>
                      <c:pt idx="3">
                        <c:v>24.11</c:v>
                      </c:pt>
                      <c:pt idx="4">
                        <c:v>19.97</c:v>
                      </c:pt>
                      <c:pt idx="5">
                        <c:v>23.7</c:v>
                      </c:pt>
                      <c:pt idx="6">
                        <c:v>19.78</c:v>
                      </c:pt>
                      <c:pt idx="7">
                        <c:v>22.91</c:v>
                      </c:pt>
                      <c:pt idx="8">
                        <c:v>20.420000000000002</c:v>
                      </c:pt>
                      <c:pt idx="9">
                        <c:v>23.24</c:v>
                      </c:pt>
                      <c:pt idx="10">
                        <c:v>23.12</c:v>
                      </c:pt>
                      <c:pt idx="11">
                        <c:v>24.94</c:v>
                      </c:pt>
                      <c:pt idx="12">
                        <c:v>20.65</c:v>
                      </c:pt>
                      <c:pt idx="13">
                        <c:v>22.44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('Nb3SnTaCu HiPIMS'!$BG$7,'Nb3SnTaCu HiPIMS'!$BH$13,'Nb3SnTaCu HiPIMS'!$BG$19,'Nb3SnTaCu HiPIMS'!$BG$25,'Nb3SnTaCu HiPIMS'!$BH$31,'Nb3SnTaCu HiPIMS'!$BG$37,'Nb3SnTaCu HiPIMS'!$BH$43,'Nb3SnTaCu HiPIMS'!$BH$49,'Nb3SnTaCu HiPIMS'!$BG$55,'Nb3SnTaCu HiPIMS'!$BG$61,'Nb3SnTaCu HiPIMS'!$BG$67,'Nb3SnTaCu HiPIMS'!$BH$73,'Nb3SnTaCu HiPIMS'!$BG$79)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14</c:v>
                      </c:pt>
                      <c:pt idx="1">
                        <c:v>14.6</c:v>
                      </c:pt>
                      <c:pt idx="2">
                        <c:v>14.8</c:v>
                      </c:pt>
                      <c:pt idx="3">
                        <c:v>14.9</c:v>
                      </c:pt>
                      <c:pt idx="4">
                        <c:v>6.7</c:v>
                      </c:pt>
                      <c:pt idx="5">
                        <c:v>14</c:v>
                      </c:pt>
                      <c:pt idx="6">
                        <c:v>6.3</c:v>
                      </c:pt>
                      <c:pt idx="7">
                        <c:v>11.9</c:v>
                      </c:pt>
                      <c:pt idx="8">
                        <c:v>5.8</c:v>
                      </c:pt>
                      <c:pt idx="9">
                        <c:v>12.6</c:v>
                      </c:pt>
                      <c:pt idx="10">
                        <c:v>13.2</c:v>
                      </c:pt>
                      <c:pt idx="11">
                        <c:v>16.100000000000001</c:v>
                      </c:pt>
                      <c:pt idx="12">
                        <c:v>6.4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9012-44A7-92AB-3BADEC7E73B3}"/>
                  </c:ext>
                </c:extLst>
              </c15:ser>
            </c15:filteredScatterSeries>
          </c:ext>
        </c:extLst>
      </c:scatterChart>
      <c:valAx>
        <c:axId val="595597920"/>
        <c:scaling>
          <c:orientation val="minMax"/>
          <c:max val="28"/>
          <c:min val="18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/>
                  <a:t>Sn Content (At. 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595598904"/>
        <c:crosses val="autoZero"/>
        <c:crossBetween val="midCat"/>
        <c:minorUnit val="0.5"/>
      </c:valAx>
      <c:valAx>
        <c:axId val="595598904"/>
        <c:scaling>
          <c:orientation val="minMax"/>
          <c:max val="18"/>
          <c:min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30303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 i="1" dirty="0"/>
                  <a:t>T</a:t>
                </a:r>
                <a:r>
                  <a:rPr lang="en-GB" baseline="-25000" dirty="0"/>
                  <a:t>c</a:t>
                </a:r>
                <a:r>
                  <a:rPr lang="en-GB" dirty="0"/>
                  <a:t> (K)</a:t>
                </a:r>
              </a:p>
            </c:rich>
          </c:tx>
          <c:layout>
            <c:manualLayout>
              <c:xMode val="edge"/>
              <c:yMode val="edge"/>
              <c:x val="6.664881492902985E-3"/>
              <c:y val="0.34526434729231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30303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30303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595597920"/>
        <c:crosses val="autoZero"/>
        <c:crossBetween val="midCat"/>
        <c:minorUnit val="0.5"/>
      </c:valAx>
      <c:spPr>
        <a:noFill/>
        <a:ln w="3175"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303030"/>
          </a:solidFill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516672858815024"/>
          <c:y val="4.8850058126295857E-2"/>
          <c:w val="0.7952663223033194"/>
          <c:h val="0.73783429278341728"/>
        </c:manualLayout>
      </c:layout>
      <c:scatterChart>
        <c:scatterStyle val="lineMarker"/>
        <c:varyColors val="0"/>
        <c:ser>
          <c:idx val="0"/>
          <c:order val="0"/>
          <c:tx>
            <c:v>7.0e-4 mbar - annealed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7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(Sheet1!$E$4,Sheet1!$E$6)</c:f>
              <c:numCache>
                <c:formatCode>General</c:formatCode>
                <c:ptCount val="2"/>
                <c:pt idx="0">
                  <c:v>50</c:v>
                </c:pt>
                <c:pt idx="1">
                  <c:v>100</c:v>
                </c:pt>
              </c:numCache>
            </c:numRef>
          </c:xVal>
          <c:yVal>
            <c:numRef>
              <c:f>(Sheet1!$H$4,Sheet1!$H$6)</c:f>
              <c:numCache>
                <c:formatCode>General</c:formatCode>
                <c:ptCount val="2"/>
                <c:pt idx="0">
                  <c:v>-0.71199999999999997</c:v>
                </c:pt>
                <c:pt idx="1">
                  <c:v>-0.88619999999999999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881-43FB-AA89-E4E15DA11C74}"/>
            </c:ext>
          </c:extLst>
        </c:ser>
        <c:ser>
          <c:idx val="1"/>
          <c:order val="1"/>
          <c:tx>
            <c:v>2.5e-2 mbar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(Sheet1!$E$7,Sheet1!$E$8,Sheet1!$E$9)</c:f>
              <c:numCache>
                <c:formatCode>General</c:formatCode>
                <c:ptCount val="3"/>
                <c:pt idx="0">
                  <c:v>50</c:v>
                </c:pt>
                <c:pt idx="1">
                  <c:v>100</c:v>
                </c:pt>
                <c:pt idx="2">
                  <c:v>35</c:v>
                </c:pt>
              </c:numCache>
            </c:numRef>
          </c:xVal>
          <c:yVal>
            <c:numRef>
              <c:f>(Sheet1!$H$7,Sheet1!$H$8,Sheet1!$H$9)</c:f>
              <c:numCache>
                <c:formatCode>General</c:formatCode>
                <c:ptCount val="3"/>
                <c:pt idx="0">
                  <c:v>-1.5456000000000001</c:v>
                </c:pt>
                <c:pt idx="1">
                  <c:v>-1.3632</c:v>
                </c:pt>
                <c:pt idx="2">
                  <c:v>-1.5963000000000001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881-43FB-AA89-E4E15DA11C74}"/>
            </c:ext>
          </c:extLst>
        </c:ser>
        <c:ser>
          <c:idx val="2"/>
          <c:order val="2"/>
          <c:tx>
            <c:v>low temp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Sheet1!$E$12</c:f>
              <c:numCache>
                <c:formatCode>General</c:formatCode>
                <c:ptCount val="1"/>
                <c:pt idx="0">
                  <c:v>50</c:v>
                </c:pt>
              </c:numCache>
            </c:numRef>
          </c:xVal>
          <c:yVal>
            <c:numRef>
              <c:f>Sheet1!$H$12</c:f>
              <c:numCache>
                <c:formatCode>General</c:formatCode>
                <c:ptCount val="1"/>
                <c:pt idx="0">
                  <c:v>-0.78169999999999995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881-43FB-AA89-E4E15DA11C74}"/>
            </c:ext>
          </c:extLst>
        </c:ser>
        <c:ser>
          <c:idx val="3"/>
          <c:order val="3"/>
          <c:tx>
            <c:v>7.0e-4 mbar - unannealed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(Sheet1!$E$3,Sheet1!$E$5)</c:f>
              <c:numCache>
                <c:formatCode>General</c:formatCode>
                <c:ptCount val="2"/>
                <c:pt idx="0">
                  <c:v>50</c:v>
                </c:pt>
                <c:pt idx="1">
                  <c:v>100</c:v>
                </c:pt>
              </c:numCache>
            </c:numRef>
          </c:xVal>
          <c:yVal>
            <c:numRef>
              <c:f>(Sheet1!$H$3,Sheet1!$H$5)</c:f>
              <c:numCache>
                <c:formatCode>General</c:formatCode>
                <c:ptCount val="2"/>
                <c:pt idx="0">
                  <c:v>-1.1236999999999999</c:v>
                </c:pt>
                <c:pt idx="1">
                  <c:v>-1.3987000000000001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881-43FB-AA89-E4E15DA11C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1905424"/>
        <c:axId val="621910344"/>
      </c:scatterChart>
      <c:valAx>
        <c:axId val="621905424"/>
        <c:scaling>
          <c:orientation val="minMax"/>
          <c:min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/>
                  <a:t>Positive Pulse (V)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621910344"/>
        <c:crossesAt val="-1800"/>
        <c:crossBetween val="midCat"/>
      </c:valAx>
      <c:valAx>
        <c:axId val="6219103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GB" dirty="0"/>
                  <a:t>Residual Stress (GPa)</a:t>
                </a:r>
              </a:p>
            </c:rich>
          </c:tx>
          <c:layout>
            <c:manualLayout>
              <c:xMode val="edge"/>
              <c:yMode val="edge"/>
              <c:x val="7.0564624956398507E-3"/>
              <c:y val="0.133776411014939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621905424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55556242684276325"/>
          <c:y val="6.3523718591492639E-2"/>
          <c:w val="0.39979018604409611"/>
          <c:h val="0.28103644578674242"/>
        </c:manualLayout>
      </c:layout>
      <c:overlay val="0"/>
      <c:spPr>
        <a:noFill/>
        <a:ln w="3175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0.14221</cdr:x>
      <cdr:y>0.06339</cdr:y>
    </cdr:from>
    <cdr:to>
      <cdr:x>0.86395</cdr:x>
      <cdr:y>0.70101</cdr:y>
    </cdr:to>
    <cdr:sp macro="" textlink="">
      <cdr:nvSpPr>
        <cdr:cNvPr id="2" name="Freeform 1"/>
        <cdr:cNvSpPr/>
      </cdr:nvSpPr>
      <cdr:spPr>
        <a:xfrm xmlns:a="http://schemas.openxmlformats.org/drawingml/2006/main">
          <a:off x="818167" y="250881"/>
          <a:ext cx="4152338" cy="2523324"/>
        </a:xfrm>
        <a:custGeom xmlns:a="http://schemas.openxmlformats.org/drawingml/2006/main">
          <a:avLst/>
          <a:gdLst>
            <a:gd name="connsiteX0" fmla="*/ 3429000 w 3429000"/>
            <a:gd name="connsiteY0" fmla="*/ 0 h 2079199"/>
            <a:gd name="connsiteX1" fmla="*/ 3057525 w 3429000"/>
            <a:gd name="connsiteY1" fmla="*/ 47625 h 2079199"/>
            <a:gd name="connsiteX2" fmla="*/ 2705100 w 3429000"/>
            <a:gd name="connsiteY2" fmla="*/ 123825 h 2079199"/>
            <a:gd name="connsiteX3" fmla="*/ 2495550 w 3429000"/>
            <a:gd name="connsiteY3" fmla="*/ 209550 h 2079199"/>
            <a:gd name="connsiteX4" fmla="*/ 2333625 w 3429000"/>
            <a:gd name="connsiteY4" fmla="*/ 314325 h 2079199"/>
            <a:gd name="connsiteX5" fmla="*/ 2238375 w 3429000"/>
            <a:gd name="connsiteY5" fmla="*/ 381000 h 2079199"/>
            <a:gd name="connsiteX6" fmla="*/ 2066925 w 3429000"/>
            <a:gd name="connsiteY6" fmla="*/ 542925 h 2079199"/>
            <a:gd name="connsiteX7" fmla="*/ 1933575 w 3429000"/>
            <a:gd name="connsiteY7" fmla="*/ 723900 h 2079199"/>
            <a:gd name="connsiteX8" fmla="*/ 1524000 w 3429000"/>
            <a:gd name="connsiteY8" fmla="*/ 1276350 h 2079199"/>
            <a:gd name="connsiteX9" fmla="*/ 1247775 w 3429000"/>
            <a:gd name="connsiteY9" fmla="*/ 1600200 h 2079199"/>
            <a:gd name="connsiteX10" fmla="*/ 1047750 w 3429000"/>
            <a:gd name="connsiteY10" fmla="*/ 1800225 h 2079199"/>
            <a:gd name="connsiteX11" fmla="*/ 847725 w 3429000"/>
            <a:gd name="connsiteY11" fmla="*/ 1905000 h 2079199"/>
            <a:gd name="connsiteX12" fmla="*/ 628650 w 3429000"/>
            <a:gd name="connsiteY12" fmla="*/ 1990725 h 2079199"/>
            <a:gd name="connsiteX13" fmla="*/ 409575 w 3429000"/>
            <a:gd name="connsiteY13" fmla="*/ 2047875 h 2079199"/>
            <a:gd name="connsiteX14" fmla="*/ 180975 w 3429000"/>
            <a:gd name="connsiteY14" fmla="*/ 2076450 h 2079199"/>
            <a:gd name="connsiteX15" fmla="*/ 0 w 3429000"/>
            <a:gd name="connsiteY15" fmla="*/ 2076450 h 2079199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</a:cxnLst>
          <a:rect l="l" t="t" r="r" b="b"/>
          <a:pathLst>
            <a:path w="3429000" h="2079199">
              <a:moveTo>
                <a:pt x="3429000" y="0"/>
              </a:moveTo>
              <a:cubicBezTo>
                <a:pt x="3303587" y="13494"/>
                <a:pt x="3178175" y="26988"/>
                <a:pt x="3057525" y="47625"/>
              </a:cubicBezTo>
              <a:cubicBezTo>
                <a:pt x="2936875" y="68262"/>
                <a:pt x="2798762" y="96838"/>
                <a:pt x="2705100" y="123825"/>
              </a:cubicBezTo>
              <a:cubicBezTo>
                <a:pt x="2611438" y="150812"/>
                <a:pt x="2557463" y="177800"/>
                <a:pt x="2495550" y="209550"/>
              </a:cubicBezTo>
              <a:cubicBezTo>
                <a:pt x="2433637" y="241300"/>
                <a:pt x="2376487" y="285750"/>
                <a:pt x="2333625" y="314325"/>
              </a:cubicBezTo>
              <a:cubicBezTo>
                <a:pt x="2290763" y="342900"/>
                <a:pt x="2282825" y="342900"/>
                <a:pt x="2238375" y="381000"/>
              </a:cubicBezTo>
              <a:cubicBezTo>
                <a:pt x="2193925" y="419100"/>
                <a:pt x="2117725" y="485775"/>
                <a:pt x="2066925" y="542925"/>
              </a:cubicBezTo>
              <a:cubicBezTo>
                <a:pt x="2016125" y="600075"/>
                <a:pt x="1933575" y="723900"/>
                <a:pt x="1933575" y="723900"/>
              </a:cubicBezTo>
              <a:cubicBezTo>
                <a:pt x="1843087" y="846138"/>
                <a:pt x="1638300" y="1130300"/>
                <a:pt x="1524000" y="1276350"/>
              </a:cubicBezTo>
              <a:cubicBezTo>
                <a:pt x="1409700" y="1422400"/>
                <a:pt x="1327150" y="1512888"/>
                <a:pt x="1247775" y="1600200"/>
              </a:cubicBezTo>
              <a:cubicBezTo>
                <a:pt x="1168400" y="1687512"/>
                <a:pt x="1114425" y="1749425"/>
                <a:pt x="1047750" y="1800225"/>
              </a:cubicBezTo>
              <a:cubicBezTo>
                <a:pt x="981075" y="1851025"/>
                <a:pt x="917575" y="1873250"/>
                <a:pt x="847725" y="1905000"/>
              </a:cubicBezTo>
              <a:cubicBezTo>
                <a:pt x="777875" y="1936750"/>
                <a:pt x="701675" y="1966913"/>
                <a:pt x="628650" y="1990725"/>
              </a:cubicBezTo>
              <a:cubicBezTo>
                <a:pt x="555625" y="2014538"/>
                <a:pt x="484187" y="2033588"/>
                <a:pt x="409575" y="2047875"/>
              </a:cubicBezTo>
              <a:cubicBezTo>
                <a:pt x="334963" y="2062162"/>
                <a:pt x="249237" y="2071688"/>
                <a:pt x="180975" y="2076450"/>
              </a:cubicBezTo>
              <a:cubicBezTo>
                <a:pt x="112713" y="2081212"/>
                <a:pt x="56356" y="2078831"/>
                <a:pt x="0" y="2076450"/>
              </a:cubicBezTo>
            </a:path>
          </a:pathLst>
        </a:custGeom>
        <a:noFill xmlns:a="http://schemas.openxmlformats.org/drawingml/2006/main"/>
        <a:ln xmlns:a="http://schemas.openxmlformats.org/drawingml/2006/main" w="19050">
          <a:solidFill>
            <a:srgbClr val="C00000"/>
          </a:solidFill>
          <a:prstDash val="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139159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9C2A1718-5652-6746-87EA-2129C5FBB0DE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8D329237-9A28-7F47-B6F4-ED5E1F4D6B14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DE4D9939-E67D-404A-BFAF-D6865F994267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922FD57-7E01-2947-A36A-572802D78600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060ADF95-1D50-A346-9F36-9D11B5959A20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30B6D7F9-B89E-4E44-88DB-D2B03C1575BD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82CA310A-8036-D740-9C67-C96559B7989C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F864767-D034-6F4D-A79A-403E389348E4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A5B03441-D3E1-7842-803A-ECC2015F2216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79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283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87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411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829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112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491127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058226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890199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9027964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875369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67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Leith | A15 Coatings on Cu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6477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71687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567611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5105887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70989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1079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Leith | A15 Coatings on Cu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241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878542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877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2C63C51-3C01-364C-8C1F-513415625717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7823244-45B8-6B4F-9B08-B3ECCA62DD59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E5029319-06AA-7F42-ADF7-19DBBD11312C}" type="datetime1">
              <a:rPr lang="de-CH" smtClean="0"/>
              <a:t>29.05.2022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8297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98" r:id="rId2"/>
    <p:sldLayoutId id="2147483699" r:id="rId3"/>
    <p:sldLayoutId id="2147483700" r:id="rId4"/>
    <p:sldLayoutId id="2147483701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4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8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343775" y="112527"/>
            <a:ext cx="3408077" cy="2441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FCC Week 2022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74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tiff"/><Relationship Id="rId7" Type="http://schemas.openxmlformats.org/officeDocument/2006/relationships/image" Target="../media/image47.tiff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6.tiff"/><Relationship Id="rId5" Type="http://schemas.openxmlformats.org/officeDocument/2006/relationships/image" Target="../media/image45.tiff"/><Relationship Id="rId4" Type="http://schemas.openxmlformats.org/officeDocument/2006/relationships/image" Target="../media/image44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0.tiff"/><Relationship Id="rId7" Type="http://schemas.openxmlformats.org/officeDocument/2006/relationships/image" Target="../media/image23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2.tiff"/><Relationship Id="rId5" Type="http://schemas.microsoft.com/office/2007/relationships/hdphoto" Target="../media/hdphoto1.wdp"/><Relationship Id="rId10" Type="http://schemas.microsoft.com/office/2007/relationships/hdphoto" Target="../media/hdphoto3.wdp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2.xml"/><Relationship Id="rId4" Type="http://schemas.openxmlformats.org/officeDocument/2006/relationships/image" Target="../media/image25.tif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8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Progress with bipolar HiPIMS-deposited Nb</a:t>
            </a:r>
            <a:r>
              <a:rPr lang="en-GB" b="1" baseline="-25000" dirty="0"/>
              <a:t>3</a:t>
            </a:r>
            <a:r>
              <a:rPr lang="en-GB" b="1" dirty="0"/>
              <a:t>Sn films on Cu for SRF applications</a:t>
            </a:r>
            <a:endParaRPr lang="en-US" sz="3200" b="0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0912" y="4365104"/>
            <a:ext cx="10690176" cy="1655763"/>
          </a:xfrm>
        </p:spPr>
        <p:txBody>
          <a:bodyPr/>
          <a:lstStyle/>
          <a:p>
            <a:r>
              <a:rPr lang="en-US" sz="1800" b="1" dirty="0"/>
              <a:t>S. Leith, </a:t>
            </a:r>
            <a:r>
              <a:rPr lang="en-US" sz="1800" dirty="0"/>
              <a:t>C.P.A. Carlos, G. </a:t>
            </a:r>
            <a:r>
              <a:rPr lang="en-US" sz="1800" dirty="0" err="1"/>
              <a:t>Rosaz</a:t>
            </a:r>
            <a:r>
              <a:rPr lang="en-US" sz="1800" dirty="0"/>
              <a:t>, M. </a:t>
            </a:r>
            <a:r>
              <a:rPr lang="en-US" sz="1800" dirty="0" err="1"/>
              <a:t>Himmerlich</a:t>
            </a:r>
            <a:r>
              <a:rPr lang="en-US" sz="1800" dirty="0"/>
              <a:t>, M. Taborelli, D. Fonnesu, E. Reches, T. Koettig, A. Baris, B. Ruiz Palenzuela, S. Pfeiffer, A. -T. P. </a:t>
            </a:r>
            <a:r>
              <a:rPr lang="en-US" sz="1800" dirty="0" err="1"/>
              <a:t>Fontenla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0" t="25199" r="23001" b="11802"/>
          <a:stretch/>
        </p:blipFill>
        <p:spPr>
          <a:xfrm>
            <a:off x="6758294" y="3994686"/>
            <a:ext cx="1940171" cy="25306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0" r="3800" b="45800"/>
          <a:stretch/>
        </p:blipFill>
        <p:spPr>
          <a:xfrm>
            <a:off x="7830506" y="705366"/>
            <a:ext cx="2451252" cy="25306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31100" r="14563"/>
          <a:stretch/>
        </p:blipFill>
        <p:spPr>
          <a:xfrm>
            <a:off x="3611232" y="3994686"/>
            <a:ext cx="2738152" cy="2530658"/>
          </a:xfrm>
          <a:prstGeom prst="rect">
            <a:avLst/>
          </a:prstGeom>
        </p:spPr>
      </p:pic>
      <p:sp>
        <p:nvSpPr>
          <p:cNvPr id="16" name="Content Placeholder 1"/>
          <p:cNvSpPr txBox="1">
            <a:spLocks/>
          </p:cNvSpPr>
          <p:nvPr/>
        </p:nvSpPr>
        <p:spPr>
          <a:xfrm>
            <a:off x="191345" y="816174"/>
            <a:ext cx="4896544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400" b="1" dirty="0"/>
              <a:t>Superconducting Performance</a:t>
            </a:r>
          </a:p>
          <a:p>
            <a:pPr>
              <a:lnSpc>
                <a:spcPct val="100000"/>
              </a:lnSpc>
            </a:pPr>
            <a:endParaRPr lang="en-GB" sz="2400" b="1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03030"/>
                </a:solidFill>
              </a:rPr>
              <a:t>QPR Coating for RF measurements</a:t>
            </a:r>
          </a:p>
          <a:p>
            <a:pPr marL="666892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303030"/>
                </a:solidFill>
              </a:rPr>
              <a:t>Targeting High </a:t>
            </a:r>
            <a:r>
              <a:rPr lang="en-GB" sz="1800" i="1" dirty="0">
                <a:solidFill>
                  <a:srgbClr val="303030"/>
                </a:solidFill>
              </a:rPr>
              <a:t>T</a:t>
            </a:r>
            <a:r>
              <a:rPr lang="en-GB" sz="1800" baseline="-25000" dirty="0">
                <a:solidFill>
                  <a:srgbClr val="303030"/>
                </a:solidFill>
              </a:rPr>
              <a:t>c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0" t="17451" r="5200" b="30050"/>
          <a:stretch/>
        </p:blipFill>
        <p:spPr>
          <a:xfrm>
            <a:off x="5200218" y="705366"/>
            <a:ext cx="2328206" cy="253065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658615" y="3252860"/>
            <a:ext cx="1411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dirty="0"/>
              <a:t>Ta Coating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17414" y="3256275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dirty="0"/>
              <a:t>Nb</a:t>
            </a:r>
            <a:r>
              <a:rPr lang="en-GB" sz="2000" baseline="-25000" dirty="0"/>
              <a:t>3</a:t>
            </a:r>
            <a:r>
              <a:rPr lang="en-GB" sz="2000" dirty="0"/>
              <a:t>Sn Coating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6" t="27407" r="17054" b="20019"/>
          <a:stretch/>
        </p:blipFill>
        <p:spPr>
          <a:xfrm>
            <a:off x="9107375" y="4005064"/>
            <a:ext cx="2746012" cy="252028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18208" y="2564904"/>
            <a:ext cx="2137316" cy="31700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2F2F2F"/>
                </a:solidFill>
              </a:rPr>
              <a:t>Ta Coating:</a:t>
            </a:r>
          </a:p>
          <a:p>
            <a:r>
              <a:rPr lang="en-GB" sz="2000" dirty="0">
                <a:solidFill>
                  <a:srgbClr val="2F2F2F"/>
                </a:solidFill>
              </a:rPr>
              <a:t>P = 1.0</a:t>
            </a:r>
            <a:r>
              <a:rPr lang="en-GB" sz="2000" baseline="30000" dirty="0">
                <a:solidFill>
                  <a:srgbClr val="2F2F2F"/>
                </a:solidFill>
              </a:rPr>
              <a:t>.</a:t>
            </a:r>
            <a:r>
              <a:rPr lang="en-GB" sz="2000" dirty="0">
                <a:solidFill>
                  <a:srgbClr val="2F2F2F"/>
                </a:solidFill>
              </a:rPr>
              <a:t>10</a:t>
            </a:r>
            <a:r>
              <a:rPr lang="en-GB" sz="2000" baseline="30000" dirty="0">
                <a:solidFill>
                  <a:srgbClr val="2F2F2F"/>
                </a:solidFill>
              </a:rPr>
              <a:t>-3</a:t>
            </a:r>
            <a:r>
              <a:rPr lang="en-GB" sz="2000" dirty="0">
                <a:solidFill>
                  <a:srgbClr val="2F2F2F"/>
                </a:solidFill>
              </a:rPr>
              <a:t>mbar</a:t>
            </a:r>
          </a:p>
          <a:p>
            <a:r>
              <a:rPr lang="en-GB" sz="2000" dirty="0">
                <a:solidFill>
                  <a:srgbClr val="2F2F2F"/>
                </a:solidFill>
              </a:rPr>
              <a:t>No heating</a:t>
            </a:r>
          </a:p>
          <a:p>
            <a:r>
              <a:rPr lang="en-GB" sz="2000" dirty="0">
                <a:solidFill>
                  <a:srgbClr val="2F2F2F"/>
                </a:solidFill>
              </a:rPr>
              <a:t>PP = 50V</a:t>
            </a:r>
          </a:p>
          <a:p>
            <a:endParaRPr lang="en-GB" sz="2000" dirty="0">
              <a:solidFill>
                <a:srgbClr val="2F2F2F"/>
              </a:solidFill>
            </a:endParaRPr>
          </a:p>
          <a:p>
            <a:r>
              <a:rPr lang="en-GB" sz="2000" b="1" dirty="0">
                <a:solidFill>
                  <a:srgbClr val="2F2F2F"/>
                </a:solidFill>
              </a:rPr>
              <a:t>Nb</a:t>
            </a:r>
            <a:r>
              <a:rPr lang="en-GB" sz="2000" b="1" baseline="-25000" dirty="0">
                <a:solidFill>
                  <a:srgbClr val="2F2F2F"/>
                </a:solidFill>
              </a:rPr>
              <a:t>3</a:t>
            </a:r>
            <a:r>
              <a:rPr lang="en-GB" sz="2000" b="1" dirty="0">
                <a:solidFill>
                  <a:srgbClr val="2F2F2F"/>
                </a:solidFill>
              </a:rPr>
              <a:t>Sn Coating:</a:t>
            </a:r>
          </a:p>
          <a:p>
            <a:r>
              <a:rPr lang="en-GB" sz="2000" dirty="0">
                <a:solidFill>
                  <a:srgbClr val="2F2F2F"/>
                </a:solidFill>
              </a:rPr>
              <a:t>P = 2.5</a:t>
            </a:r>
            <a:r>
              <a:rPr lang="en-GB" sz="2000" baseline="30000" dirty="0">
                <a:solidFill>
                  <a:srgbClr val="2F2F2F"/>
                </a:solidFill>
              </a:rPr>
              <a:t>.</a:t>
            </a:r>
            <a:r>
              <a:rPr lang="en-GB" sz="2000" dirty="0">
                <a:solidFill>
                  <a:srgbClr val="2F2F2F"/>
                </a:solidFill>
              </a:rPr>
              <a:t>10</a:t>
            </a:r>
            <a:r>
              <a:rPr lang="en-GB" sz="2000" baseline="30000" dirty="0">
                <a:solidFill>
                  <a:srgbClr val="2F2F2F"/>
                </a:solidFill>
              </a:rPr>
              <a:t>-2</a:t>
            </a:r>
            <a:r>
              <a:rPr lang="en-GB" sz="2000" dirty="0">
                <a:solidFill>
                  <a:srgbClr val="2F2F2F"/>
                </a:solidFill>
              </a:rPr>
              <a:t> mbar</a:t>
            </a:r>
          </a:p>
          <a:p>
            <a:r>
              <a:rPr lang="en-GB" sz="2000" dirty="0">
                <a:solidFill>
                  <a:srgbClr val="2F2F2F"/>
                </a:solidFill>
              </a:rPr>
              <a:t>T</a:t>
            </a:r>
            <a:r>
              <a:rPr lang="en-GB" sz="2000" baseline="-25000" dirty="0">
                <a:solidFill>
                  <a:srgbClr val="2F2F2F"/>
                </a:solidFill>
              </a:rPr>
              <a:t>s</a:t>
            </a:r>
            <a:r>
              <a:rPr lang="en-GB" sz="2000" dirty="0">
                <a:solidFill>
                  <a:srgbClr val="2F2F2F"/>
                </a:solidFill>
              </a:rPr>
              <a:t> = 750°C</a:t>
            </a:r>
          </a:p>
          <a:p>
            <a:r>
              <a:rPr lang="en-GB" sz="2000" dirty="0">
                <a:solidFill>
                  <a:srgbClr val="2F2F2F"/>
                </a:solidFill>
              </a:rPr>
              <a:t>PP = 35 V</a:t>
            </a:r>
          </a:p>
          <a:p>
            <a:r>
              <a:rPr lang="en-GB" sz="2000" dirty="0">
                <a:solidFill>
                  <a:srgbClr val="2F2F2F"/>
                </a:solidFill>
              </a:rPr>
              <a:t>No anneal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90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770400"/>
            <a:ext cx="11017800" cy="794340"/>
          </a:xfrm>
        </p:spPr>
        <p:txBody>
          <a:bodyPr/>
          <a:lstStyle/>
          <a:p>
            <a:r>
              <a:rPr lang="en-GB" sz="2800" b="1" dirty="0">
                <a:solidFill>
                  <a:srgbClr val="002060"/>
                </a:solidFill>
              </a:rPr>
              <a:t>Summary and Future Work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91344" y="1564740"/>
            <a:ext cx="7776864" cy="4888596"/>
          </a:xfrm>
        </p:spPr>
        <p:txBody>
          <a:bodyPr/>
          <a:lstStyle/>
          <a:p>
            <a:pPr marL="6858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03030"/>
                </a:solidFill>
              </a:rPr>
              <a:t>A15 phase deposited</a:t>
            </a:r>
          </a:p>
          <a:p>
            <a:pPr marL="100980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2100" dirty="0">
                <a:solidFill>
                  <a:srgbClr val="303030"/>
                </a:solidFill>
              </a:rPr>
              <a:t>Sn % within required stoichiometric range</a:t>
            </a:r>
          </a:p>
          <a:p>
            <a:pPr marL="100980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2100" dirty="0">
                <a:solidFill>
                  <a:srgbClr val="303030"/>
                </a:solidFill>
              </a:rPr>
              <a:t>Encouraging 15.4 K </a:t>
            </a:r>
            <a:r>
              <a:rPr lang="en-GB" sz="2100" i="1" dirty="0">
                <a:solidFill>
                  <a:srgbClr val="303030"/>
                </a:solidFill>
              </a:rPr>
              <a:t>T</a:t>
            </a:r>
            <a:r>
              <a:rPr lang="en-GB" sz="2100" baseline="-25000" dirty="0">
                <a:solidFill>
                  <a:srgbClr val="303030"/>
                </a:solidFill>
              </a:rPr>
              <a:t>c</a:t>
            </a:r>
            <a:r>
              <a:rPr lang="en-GB" sz="2100" dirty="0">
                <a:solidFill>
                  <a:srgbClr val="303030"/>
                </a:solidFill>
              </a:rPr>
              <a:t> soft limit</a:t>
            </a:r>
          </a:p>
          <a:p>
            <a:pPr marL="1009800" lvl="1" indent="-342900">
              <a:lnSpc>
                <a:spcPct val="100000"/>
              </a:lnSpc>
            </a:pPr>
            <a:endParaRPr lang="en-GB" sz="2100" dirty="0">
              <a:solidFill>
                <a:srgbClr val="303030"/>
              </a:solidFill>
            </a:endParaRPr>
          </a:p>
          <a:p>
            <a:pPr marL="6858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03030"/>
                </a:solidFill>
              </a:rPr>
              <a:t>Surface Cu contamination</a:t>
            </a:r>
          </a:p>
          <a:p>
            <a:pPr marL="100980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303030"/>
                </a:solidFill>
              </a:rPr>
              <a:t>Lower coating temperature</a:t>
            </a:r>
          </a:p>
          <a:p>
            <a:pPr marL="100980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303030"/>
                </a:solidFill>
              </a:rPr>
              <a:t>Interlayer optimisation</a:t>
            </a:r>
          </a:p>
          <a:p>
            <a:pPr marL="1009800" lvl="1" indent="-342900">
              <a:lnSpc>
                <a:spcPct val="100000"/>
              </a:lnSpc>
            </a:pPr>
            <a:endParaRPr lang="en-GB" sz="2000" dirty="0">
              <a:solidFill>
                <a:srgbClr val="303030"/>
              </a:solidFill>
            </a:endParaRPr>
          </a:p>
          <a:p>
            <a:pPr marL="6858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03030"/>
                </a:solidFill>
              </a:rPr>
              <a:t>Minimisation of residual stress</a:t>
            </a:r>
          </a:p>
          <a:p>
            <a:pPr marL="100980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303030"/>
                </a:solidFill>
              </a:rPr>
              <a:t>Film thickness optimisation</a:t>
            </a:r>
          </a:p>
          <a:p>
            <a:pPr marL="100980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303030"/>
                </a:solidFill>
              </a:rPr>
              <a:t>Post coating annealing</a:t>
            </a:r>
          </a:p>
          <a:p>
            <a:pPr marL="1009800" lvl="1" indent="-342900">
              <a:lnSpc>
                <a:spcPct val="100000"/>
              </a:lnSpc>
            </a:pPr>
            <a:endParaRPr lang="en-GB" sz="2000" dirty="0">
              <a:solidFill>
                <a:srgbClr val="303030"/>
              </a:solidFill>
            </a:endParaRPr>
          </a:p>
          <a:p>
            <a:pPr marL="6858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03030"/>
                </a:solidFill>
              </a:rPr>
              <a:t>Deposition of further QPR samples</a:t>
            </a:r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33560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895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11" name="TextBox 10"/>
          <p:cNvSpPr txBox="1"/>
          <p:nvPr/>
        </p:nvSpPr>
        <p:spPr>
          <a:xfrm>
            <a:off x="4781854" y="3145589"/>
            <a:ext cx="262829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3600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286541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37868" y="765176"/>
            <a:ext cx="11017250" cy="1073150"/>
          </a:xfrm>
        </p:spPr>
        <p:txBody>
          <a:bodyPr/>
          <a:lstStyle/>
          <a:p>
            <a:r>
              <a:rPr lang="en-GB" dirty="0"/>
              <a:t>Thermal expansion Coefficients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736915"/>
              </p:ext>
            </p:extLst>
          </p:nvPr>
        </p:nvGraphicFramePr>
        <p:xfrm>
          <a:off x="2798493" y="3110385"/>
          <a:ext cx="6096000" cy="1854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Element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α</a:t>
                      </a:r>
                      <a:r>
                        <a:rPr lang="en-GB" dirty="0"/>
                        <a:t> (x 10</a:t>
                      </a:r>
                      <a:r>
                        <a:rPr lang="en-GB" baseline="30000" dirty="0"/>
                        <a:t>-6</a:t>
                      </a:r>
                      <a:r>
                        <a:rPr lang="en-GB" dirty="0"/>
                        <a:t>) K</a:t>
                      </a:r>
                      <a:r>
                        <a:rPr lang="en-GB" baseline="30000" dirty="0"/>
                        <a:t>-1</a:t>
                      </a:r>
                      <a:endParaRPr lang="en-GB" baseline="30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7.64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Nb</a:t>
                      </a:r>
                      <a:r>
                        <a:rPr lang="en-GB" baseline="-25000" dirty="0"/>
                        <a:t>3</a:t>
                      </a:r>
                      <a:r>
                        <a:rPr lang="en-GB" dirty="0"/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7616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SIMS Results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031" y="1844824"/>
            <a:ext cx="8697938" cy="4656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6428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 rot="16200000">
            <a:off x="3744042" y="1278424"/>
            <a:ext cx="4520776" cy="6117080"/>
            <a:chOff x="1799303" y="1516036"/>
            <a:chExt cx="3782348" cy="511791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799303" y="1516036"/>
              <a:ext cx="0" cy="676250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805905" y="5957696"/>
              <a:ext cx="0" cy="676250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305664" y="2573311"/>
              <a:ext cx="2177846" cy="243631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305664" y="5397910"/>
              <a:ext cx="2229465" cy="233233"/>
            </a:xfrm>
            <a:prstGeom prst="line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c 11"/>
            <p:cNvSpPr/>
            <p:nvPr/>
          </p:nvSpPr>
          <p:spPr>
            <a:xfrm flipH="1">
              <a:off x="1799303" y="5631143"/>
              <a:ext cx="1059231" cy="723009"/>
            </a:xfrm>
            <a:prstGeom prst="arc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3" name="Arc 12"/>
            <p:cNvSpPr/>
            <p:nvPr/>
          </p:nvSpPr>
          <p:spPr>
            <a:xfrm flipH="1" flipV="1">
              <a:off x="1799303" y="1806813"/>
              <a:ext cx="1059231" cy="761717"/>
            </a:xfrm>
            <a:prstGeom prst="arc">
              <a:avLst/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4" name="Arc 13"/>
            <p:cNvSpPr/>
            <p:nvPr/>
          </p:nvSpPr>
          <p:spPr>
            <a:xfrm>
              <a:off x="3190069" y="2816942"/>
              <a:ext cx="2391582" cy="2580968"/>
            </a:xfrm>
            <a:prstGeom prst="arc">
              <a:avLst>
                <a:gd name="adj1" fmla="val 16401273"/>
                <a:gd name="adj2" fmla="val 5105506"/>
              </a:avLst>
            </a:prstGeom>
            <a:ln w="762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55A0"/>
                </a:solidFill>
                <a:latin typeface="Arial"/>
              </a:endParaRPr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6045332" y="395663"/>
            <a:ext cx="0" cy="1254143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1481341" y="938565"/>
            <a:ext cx="2600002" cy="4922927"/>
            <a:chOff x="191552" y="711472"/>
            <a:chExt cx="1879174" cy="355808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385"/>
            <a:stretch/>
          </p:blipFill>
          <p:spPr>
            <a:xfrm>
              <a:off x="195963" y="2967326"/>
              <a:ext cx="1874763" cy="1302234"/>
            </a:xfrm>
            <a:prstGeom prst="rect">
              <a:avLst/>
            </a:prstGeom>
          </p:spPr>
        </p:pic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>
              <a:off x="195963" y="2138869"/>
              <a:ext cx="1874763" cy="681280"/>
              <a:chOff x="2831580" y="2849880"/>
              <a:chExt cx="3480839" cy="1264920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817" b="23731"/>
              <a:stretch/>
            </p:blipFill>
            <p:spPr>
              <a:xfrm>
                <a:off x="2831580" y="2849880"/>
                <a:ext cx="3480839" cy="1264920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33" t="4399" r="68181" b="90620"/>
              <a:stretch/>
            </p:blipFill>
            <p:spPr>
              <a:xfrm>
                <a:off x="2888191" y="2897981"/>
                <a:ext cx="946309" cy="130015"/>
              </a:xfrm>
              <a:prstGeom prst="rect">
                <a:avLst/>
              </a:prstGeom>
            </p:spPr>
          </p:pic>
        </p:grp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677"/>
            <a:stretch/>
          </p:blipFill>
          <p:spPr>
            <a:xfrm>
              <a:off x="191552" y="711472"/>
              <a:ext cx="1874763" cy="1298130"/>
            </a:xfrm>
            <a:prstGeom prst="rect">
              <a:avLst/>
            </a:prstGeom>
          </p:spPr>
        </p:pic>
      </p:grpSp>
      <p:cxnSp>
        <p:nvCxnSpPr>
          <p:cNvPr id="22" name="Straight Arrow Connector 21"/>
          <p:cNvCxnSpPr>
            <a:stCxn id="19" idx="3"/>
          </p:cNvCxnSpPr>
          <p:nvPr/>
        </p:nvCxnSpPr>
        <p:spPr>
          <a:xfrm>
            <a:off x="4075241" y="1836605"/>
            <a:ext cx="1963131" cy="207205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0" idx="3"/>
          </p:cNvCxnSpPr>
          <p:nvPr/>
        </p:nvCxnSpPr>
        <p:spPr>
          <a:xfrm>
            <a:off x="4081344" y="3384800"/>
            <a:ext cx="387285" cy="160262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7" idx="3"/>
          </p:cNvCxnSpPr>
          <p:nvPr/>
        </p:nvCxnSpPr>
        <p:spPr>
          <a:xfrm flipV="1">
            <a:off x="4081343" y="4904093"/>
            <a:ext cx="229322" cy="56522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33"/>
          <a:stretch/>
        </p:blipFill>
        <p:spPr>
          <a:xfrm>
            <a:off x="8030824" y="3882557"/>
            <a:ext cx="2388560" cy="130356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95"/>
          <a:stretch/>
        </p:blipFill>
        <p:spPr>
          <a:xfrm>
            <a:off x="8030824" y="2343389"/>
            <a:ext cx="2393158" cy="141085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44"/>
          <a:stretch/>
        </p:blipFill>
        <p:spPr>
          <a:xfrm>
            <a:off x="8041364" y="688835"/>
            <a:ext cx="2329458" cy="1484256"/>
          </a:xfrm>
          <a:prstGeom prst="rect">
            <a:avLst/>
          </a:prstGeom>
        </p:spPr>
      </p:pic>
      <p:cxnSp>
        <p:nvCxnSpPr>
          <p:cNvPr id="28" name="Straight Arrow Connector 27"/>
          <p:cNvCxnSpPr>
            <a:stCxn id="27" idx="1"/>
          </p:cNvCxnSpPr>
          <p:nvPr/>
        </p:nvCxnSpPr>
        <p:spPr>
          <a:xfrm flipH="1">
            <a:off x="6070516" y="1430964"/>
            <a:ext cx="1970849" cy="630399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6" idx="1"/>
          </p:cNvCxnSpPr>
          <p:nvPr/>
        </p:nvCxnSpPr>
        <p:spPr>
          <a:xfrm flipH="1">
            <a:off x="7666924" y="3048816"/>
            <a:ext cx="363900" cy="512757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5" idx="1"/>
          </p:cNvCxnSpPr>
          <p:nvPr/>
        </p:nvCxnSpPr>
        <p:spPr>
          <a:xfrm flipH="1">
            <a:off x="7775730" y="4534339"/>
            <a:ext cx="255094" cy="369755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203863" y="780146"/>
            <a:ext cx="1645920" cy="369332"/>
          </a:xfrm>
          <a:prstGeom prst="rect">
            <a:avLst/>
          </a:prstGeom>
          <a:noFill/>
          <a:ln w="5080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55A0"/>
                </a:solidFill>
                <a:latin typeface="Arial"/>
              </a:rPr>
              <a:t>DCMS</a:t>
            </a:r>
            <a:endParaRPr lang="fr-FR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02954" y="794371"/>
            <a:ext cx="1645920" cy="369332"/>
          </a:xfrm>
          <a:prstGeom prst="rect">
            <a:avLst/>
          </a:prstGeom>
          <a:noFill/>
          <a:ln w="5080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55A0"/>
                </a:solidFill>
                <a:latin typeface="Arial"/>
              </a:rPr>
              <a:t>HiPIMS</a:t>
            </a:r>
            <a:endParaRPr lang="fr-FR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43208" y="5930450"/>
            <a:ext cx="4653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55A0"/>
                </a:solidFill>
                <a:latin typeface="Arial"/>
              </a:rPr>
              <a:t>700 MHz </a:t>
            </a:r>
            <a:r>
              <a:rPr lang="en-GB" dirty="0">
                <a:solidFill>
                  <a:srgbClr val="0055A0"/>
                </a:solidFill>
                <a:latin typeface="Symbol" panose="05050102010706020507" pitchFamily="18" charset="2"/>
              </a:rPr>
              <a:t>b</a:t>
            </a:r>
            <a:r>
              <a:rPr lang="en-GB" dirty="0">
                <a:solidFill>
                  <a:srgbClr val="0055A0"/>
                </a:solidFill>
                <a:latin typeface="Arial"/>
              </a:rPr>
              <a:t>=0.65 Single Cell Cavity profile</a:t>
            </a:r>
            <a:endParaRPr lang="fr-FR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 flipV="1">
            <a:off x="1683424" y="5733635"/>
            <a:ext cx="487890" cy="79605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3038500" y="5630298"/>
            <a:ext cx="1031026" cy="65635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171314" y="5645595"/>
            <a:ext cx="875320" cy="167645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1502822" y="5733634"/>
            <a:ext cx="180602" cy="35982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496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751" r="18765"/>
          <a:stretch/>
        </p:blipFill>
        <p:spPr>
          <a:xfrm>
            <a:off x="335360" y="980728"/>
            <a:ext cx="4912297" cy="53285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0587" t="7691" r="17663" b="6154"/>
          <a:stretch/>
        </p:blipFill>
        <p:spPr>
          <a:xfrm>
            <a:off x="6168008" y="1313765"/>
            <a:ext cx="5078814" cy="466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29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6794" y="1803975"/>
            <a:ext cx="4537837" cy="3534737"/>
          </a:xfrm>
          <a:prstGeom prst="rect">
            <a:avLst/>
          </a:prstGeom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19336" y="6525344"/>
            <a:ext cx="4690912" cy="24622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2060"/>
                </a:solidFill>
                <a:sym typeface="Symbol" pitchFamily="18" charset="2"/>
              </a:rPr>
              <a:t>[1]   </a:t>
            </a:r>
            <a:r>
              <a:rPr lang="en-GB" sz="1000" dirty="0">
                <a:solidFill>
                  <a:srgbClr val="002060"/>
                </a:solidFill>
              </a:rPr>
              <a:t>J. Charlesworth, I. </a:t>
            </a:r>
            <a:r>
              <a:rPr lang="en-GB" sz="1000" dirty="0" err="1">
                <a:solidFill>
                  <a:srgbClr val="002060"/>
                </a:solidFill>
              </a:rPr>
              <a:t>MacPhail</a:t>
            </a:r>
            <a:r>
              <a:rPr lang="en-GB" sz="1000" dirty="0">
                <a:solidFill>
                  <a:srgbClr val="002060"/>
                </a:solidFill>
              </a:rPr>
              <a:t>, and P. Madsen, J. Mater. Sci. 5, 580 (1970).</a:t>
            </a:r>
            <a:endParaRPr lang="en-GB" sz="1000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80724" y="5507940"/>
            <a:ext cx="4903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303030"/>
                </a:solidFill>
              </a:rPr>
              <a:t>Binary phase diagram of the Nb-Sn system [1]</a:t>
            </a:r>
            <a:endParaRPr lang="en-GB" dirty="0">
              <a:solidFill>
                <a:srgbClr val="303030"/>
              </a:solidFill>
              <a:sym typeface="Symbol" pitchFamily="18" charset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8436296" y="2359434"/>
            <a:ext cx="324000" cy="2640261"/>
          </a:xfrm>
          <a:custGeom>
            <a:avLst/>
            <a:gdLst>
              <a:gd name="connsiteX0" fmla="*/ 31750 w 298450"/>
              <a:gd name="connsiteY0" fmla="*/ 0 h 2419350"/>
              <a:gd name="connsiteX1" fmla="*/ 31750 w 298450"/>
              <a:gd name="connsiteY1" fmla="*/ 0 h 2419350"/>
              <a:gd name="connsiteX2" fmla="*/ 53975 w 298450"/>
              <a:gd name="connsiteY2" fmla="*/ 28575 h 2419350"/>
              <a:gd name="connsiteX3" fmla="*/ 73025 w 298450"/>
              <a:gd name="connsiteY3" fmla="*/ 41275 h 2419350"/>
              <a:gd name="connsiteX4" fmla="*/ 82550 w 298450"/>
              <a:gd name="connsiteY4" fmla="*/ 47625 h 2419350"/>
              <a:gd name="connsiteX5" fmla="*/ 95250 w 298450"/>
              <a:gd name="connsiteY5" fmla="*/ 66675 h 2419350"/>
              <a:gd name="connsiteX6" fmla="*/ 114300 w 298450"/>
              <a:gd name="connsiteY6" fmla="*/ 82550 h 2419350"/>
              <a:gd name="connsiteX7" fmla="*/ 120650 w 298450"/>
              <a:gd name="connsiteY7" fmla="*/ 92075 h 2419350"/>
              <a:gd name="connsiteX8" fmla="*/ 127000 w 298450"/>
              <a:gd name="connsiteY8" fmla="*/ 111125 h 2419350"/>
              <a:gd name="connsiteX9" fmla="*/ 136525 w 298450"/>
              <a:gd name="connsiteY9" fmla="*/ 114300 h 2419350"/>
              <a:gd name="connsiteX10" fmla="*/ 139700 w 298450"/>
              <a:gd name="connsiteY10" fmla="*/ 127000 h 2419350"/>
              <a:gd name="connsiteX11" fmla="*/ 152400 w 298450"/>
              <a:gd name="connsiteY11" fmla="*/ 146050 h 2419350"/>
              <a:gd name="connsiteX12" fmla="*/ 155575 w 298450"/>
              <a:gd name="connsiteY12" fmla="*/ 155575 h 2419350"/>
              <a:gd name="connsiteX13" fmla="*/ 168275 w 298450"/>
              <a:gd name="connsiteY13" fmla="*/ 174625 h 2419350"/>
              <a:gd name="connsiteX14" fmla="*/ 174625 w 298450"/>
              <a:gd name="connsiteY14" fmla="*/ 184150 h 2419350"/>
              <a:gd name="connsiteX15" fmla="*/ 184150 w 298450"/>
              <a:gd name="connsiteY15" fmla="*/ 212725 h 2419350"/>
              <a:gd name="connsiteX16" fmla="*/ 187325 w 298450"/>
              <a:gd name="connsiteY16" fmla="*/ 222250 h 2419350"/>
              <a:gd name="connsiteX17" fmla="*/ 190500 w 298450"/>
              <a:gd name="connsiteY17" fmla="*/ 234950 h 2419350"/>
              <a:gd name="connsiteX18" fmla="*/ 196850 w 298450"/>
              <a:gd name="connsiteY18" fmla="*/ 244475 h 2419350"/>
              <a:gd name="connsiteX19" fmla="*/ 200025 w 298450"/>
              <a:gd name="connsiteY19" fmla="*/ 260350 h 2419350"/>
              <a:gd name="connsiteX20" fmla="*/ 206375 w 298450"/>
              <a:gd name="connsiteY20" fmla="*/ 269875 h 2419350"/>
              <a:gd name="connsiteX21" fmla="*/ 209550 w 298450"/>
              <a:gd name="connsiteY21" fmla="*/ 279400 h 2419350"/>
              <a:gd name="connsiteX22" fmla="*/ 215900 w 298450"/>
              <a:gd name="connsiteY22" fmla="*/ 288925 h 2419350"/>
              <a:gd name="connsiteX23" fmla="*/ 219075 w 298450"/>
              <a:gd name="connsiteY23" fmla="*/ 298450 h 2419350"/>
              <a:gd name="connsiteX24" fmla="*/ 225425 w 298450"/>
              <a:gd name="connsiteY24" fmla="*/ 307975 h 2419350"/>
              <a:gd name="connsiteX25" fmla="*/ 228600 w 298450"/>
              <a:gd name="connsiteY25" fmla="*/ 317500 h 2419350"/>
              <a:gd name="connsiteX26" fmla="*/ 244475 w 298450"/>
              <a:gd name="connsiteY26" fmla="*/ 336550 h 2419350"/>
              <a:gd name="connsiteX27" fmla="*/ 250825 w 298450"/>
              <a:gd name="connsiteY27" fmla="*/ 355600 h 2419350"/>
              <a:gd name="connsiteX28" fmla="*/ 254000 w 298450"/>
              <a:gd name="connsiteY28" fmla="*/ 368300 h 2419350"/>
              <a:gd name="connsiteX29" fmla="*/ 260350 w 298450"/>
              <a:gd name="connsiteY29" fmla="*/ 387350 h 2419350"/>
              <a:gd name="connsiteX30" fmla="*/ 263525 w 298450"/>
              <a:gd name="connsiteY30" fmla="*/ 396875 h 2419350"/>
              <a:gd name="connsiteX31" fmla="*/ 273050 w 298450"/>
              <a:gd name="connsiteY31" fmla="*/ 422275 h 2419350"/>
              <a:gd name="connsiteX32" fmla="*/ 276225 w 298450"/>
              <a:gd name="connsiteY32" fmla="*/ 450850 h 2419350"/>
              <a:gd name="connsiteX33" fmla="*/ 282575 w 298450"/>
              <a:gd name="connsiteY33" fmla="*/ 460375 h 2419350"/>
              <a:gd name="connsiteX34" fmla="*/ 285750 w 298450"/>
              <a:gd name="connsiteY34" fmla="*/ 469900 h 2419350"/>
              <a:gd name="connsiteX35" fmla="*/ 288925 w 298450"/>
              <a:gd name="connsiteY35" fmla="*/ 482600 h 2419350"/>
              <a:gd name="connsiteX36" fmla="*/ 292100 w 298450"/>
              <a:gd name="connsiteY36" fmla="*/ 492125 h 2419350"/>
              <a:gd name="connsiteX37" fmla="*/ 298450 w 298450"/>
              <a:gd name="connsiteY37" fmla="*/ 520700 h 2419350"/>
              <a:gd name="connsiteX38" fmla="*/ 295275 w 298450"/>
              <a:gd name="connsiteY38" fmla="*/ 536575 h 2419350"/>
              <a:gd name="connsiteX39" fmla="*/ 288925 w 298450"/>
              <a:gd name="connsiteY39" fmla="*/ 2419350 h 2419350"/>
              <a:gd name="connsiteX40" fmla="*/ 0 w 298450"/>
              <a:gd name="connsiteY40" fmla="*/ 2413000 h 2419350"/>
              <a:gd name="connsiteX41" fmla="*/ 6350 w 298450"/>
              <a:gd name="connsiteY41" fmla="*/ 501650 h 2419350"/>
              <a:gd name="connsiteX42" fmla="*/ 31750 w 298450"/>
              <a:gd name="connsiteY42" fmla="*/ 0 h 241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98450" h="2419350">
                <a:moveTo>
                  <a:pt x="31750" y="0"/>
                </a:moveTo>
                <a:lnTo>
                  <a:pt x="31750" y="0"/>
                </a:lnTo>
                <a:cubicBezTo>
                  <a:pt x="39158" y="9525"/>
                  <a:pt x="45442" y="20042"/>
                  <a:pt x="53975" y="28575"/>
                </a:cubicBezTo>
                <a:cubicBezTo>
                  <a:pt x="59371" y="33971"/>
                  <a:pt x="66675" y="37042"/>
                  <a:pt x="73025" y="41275"/>
                </a:cubicBezTo>
                <a:lnTo>
                  <a:pt x="82550" y="47625"/>
                </a:lnTo>
                <a:cubicBezTo>
                  <a:pt x="86783" y="53975"/>
                  <a:pt x="88900" y="62442"/>
                  <a:pt x="95250" y="66675"/>
                </a:cubicBezTo>
                <a:cubicBezTo>
                  <a:pt x="104616" y="72919"/>
                  <a:pt x="106660" y="73383"/>
                  <a:pt x="114300" y="82550"/>
                </a:cubicBezTo>
                <a:cubicBezTo>
                  <a:pt x="116743" y="85481"/>
                  <a:pt x="119100" y="88588"/>
                  <a:pt x="120650" y="92075"/>
                </a:cubicBezTo>
                <a:cubicBezTo>
                  <a:pt x="123368" y="98192"/>
                  <a:pt x="120650" y="109008"/>
                  <a:pt x="127000" y="111125"/>
                </a:cubicBezTo>
                <a:lnTo>
                  <a:pt x="136525" y="114300"/>
                </a:lnTo>
                <a:cubicBezTo>
                  <a:pt x="137583" y="118533"/>
                  <a:pt x="137749" y="123097"/>
                  <a:pt x="139700" y="127000"/>
                </a:cubicBezTo>
                <a:cubicBezTo>
                  <a:pt x="143113" y="133826"/>
                  <a:pt x="149987" y="138810"/>
                  <a:pt x="152400" y="146050"/>
                </a:cubicBezTo>
                <a:cubicBezTo>
                  <a:pt x="153458" y="149225"/>
                  <a:pt x="153950" y="152649"/>
                  <a:pt x="155575" y="155575"/>
                </a:cubicBezTo>
                <a:cubicBezTo>
                  <a:pt x="159281" y="162246"/>
                  <a:pt x="164042" y="168275"/>
                  <a:pt x="168275" y="174625"/>
                </a:cubicBezTo>
                <a:cubicBezTo>
                  <a:pt x="170392" y="177800"/>
                  <a:pt x="173418" y="180530"/>
                  <a:pt x="174625" y="184150"/>
                </a:cubicBezTo>
                <a:lnTo>
                  <a:pt x="184150" y="212725"/>
                </a:lnTo>
                <a:cubicBezTo>
                  <a:pt x="185208" y="215900"/>
                  <a:pt x="186513" y="219003"/>
                  <a:pt x="187325" y="222250"/>
                </a:cubicBezTo>
                <a:cubicBezTo>
                  <a:pt x="188383" y="226483"/>
                  <a:pt x="188781" y="230939"/>
                  <a:pt x="190500" y="234950"/>
                </a:cubicBezTo>
                <a:cubicBezTo>
                  <a:pt x="192003" y="238457"/>
                  <a:pt x="194733" y="241300"/>
                  <a:pt x="196850" y="244475"/>
                </a:cubicBezTo>
                <a:cubicBezTo>
                  <a:pt x="197908" y="249767"/>
                  <a:pt x="198130" y="255297"/>
                  <a:pt x="200025" y="260350"/>
                </a:cubicBezTo>
                <a:cubicBezTo>
                  <a:pt x="201365" y="263923"/>
                  <a:pt x="204668" y="266462"/>
                  <a:pt x="206375" y="269875"/>
                </a:cubicBezTo>
                <a:cubicBezTo>
                  <a:pt x="207872" y="272868"/>
                  <a:pt x="208053" y="276407"/>
                  <a:pt x="209550" y="279400"/>
                </a:cubicBezTo>
                <a:cubicBezTo>
                  <a:pt x="211257" y="282813"/>
                  <a:pt x="214193" y="285512"/>
                  <a:pt x="215900" y="288925"/>
                </a:cubicBezTo>
                <a:cubicBezTo>
                  <a:pt x="217397" y="291918"/>
                  <a:pt x="217578" y="295457"/>
                  <a:pt x="219075" y="298450"/>
                </a:cubicBezTo>
                <a:cubicBezTo>
                  <a:pt x="220782" y="301863"/>
                  <a:pt x="223718" y="304562"/>
                  <a:pt x="225425" y="307975"/>
                </a:cubicBezTo>
                <a:cubicBezTo>
                  <a:pt x="226922" y="310968"/>
                  <a:pt x="227103" y="314507"/>
                  <a:pt x="228600" y="317500"/>
                </a:cubicBezTo>
                <a:cubicBezTo>
                  <a:pt x="233020" y="326341"/>
                  <a:pt x="237453" y="329528"/>
                  <a:pt x="244475" y="336550"/>
                </a:cubicBezTo>
                <a:cubicBezTo>
                  <a:pt x="246592" y="342900"/>
                  <a:pt x="249202" y="349106"/>
                  <a:pt x="250825" y="355600"/>
                </a:cubicBezTo>
                <a:cubicBezTo>
                  <a:pt x="251883" y="359833"/>
                  <a:pt x="252746" y="364120"/>
                  <a:pt x="254000" y="368300"/>
                </a:cubicBezTo>
                <a:cubicBezTo>
                  <a:pt x="255923" y="374711"/>
                  <a:pt x="258233" y="381000"/>
                  <a:pt x="260350" y="387350"/>
                </a:cubicBezTo>
                <a:cubicBezTo>
                  <a:pt x="261408" y="390525"/>
                  <a:pt x="262869" y="393593"/>
                  <a:pt x="263525" y="396875"/>
                </a:cubicBezTo>
                <a:cubicBezTo>
                  <a:pt x="267448" y="416492"/>
                  <a:pt x="263707" y="408260"/>
                  <a:pt x="273050" y="422275"/>
                </a:cubicBezTo>
                <a:cubicBezTo>
                  <a:pt x="274108" y="431800"/>
                  <a:pt x="273901" y="441553"/>
                  <a:pt x="276225" y="450850"/>
                </a:cubicBezTo>
                <a:cubicBezTo>
                  <a:pt x="277150" y="454552"/>
                  <a:pt x="280868" y="456962"/>
                  <a:pt x="282575" y="460375"/>
                </a:cubicBezTo>
                <a:cubicBezTo>
                  <a:pt x="284072" y="463368"/>
                  <a:pt x="284831" y="466682"/>
                  <a:pt x="285750" y="469900"/>
                </a:cubicBezTo>
                <a:cubicBezTo>
                  <a:pt x="286949" y="474096"/>
                  <a:pt x="287726" y="478404"/>
                  <a:pt x="288925" y="482600"/>
                </a:cubicBezTo>
                <a:cubicBezTo>
                  <a:pt x="289844" y="485818"/>
                  <a:pt x="291288" y="488878"/>
                  <a:pt x="292100" y="492125"/>
                </a:cubicBezTo>
                <a:cubicBezTo>
                  <a:pt x="294467" y="501591"/>
                  <a:pt x="296333" y="511175"/>
                  <a:pt x="298450" y="520700"/>
                </a:cubicBezTo>
                <a:lnTo>
                  <a:pt x="295275" y="536575"/>
                </a:lnTo>
                <a:cubicBezTo>
                  <a:pt x="293158" y="1164167"/>
                  <a:pt x="291042" y="1791758"/>
                  <a:pt x="288925" y="2419350"/>
                </a:cubicBezTo>
                <a:lnTo>
                  <a:pt x="0" y="2413000"/>
                </a:lnTo>
                <a:cubicBezTo>
                  <a:pt x="2117" y="1775883"/>
                  <a:pt x="4233" y="1138767"/>
                  <a:pt x="6350" y="501650"/>
                </a:cubicBezTo>
                <a:lnTo>
                  <a:pt x="3175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b="1" dirty="0">
                <a:solidFill>
                  <a:srgbClr val="2F2F2F"/>
                </a:solidFill>
              </a:rPr>
              <a:t>Nb</a:t>
            </a:r>
            <a:r>
              <a:rPr lang="en-GB" b="1" baseline="-25000" dirty="0">
                <a:solidFill>
                  <a:srgbClr val="2F2F2F"/>
                </a:solidFill>
              </a:rPr>
              <a:t>3</a:t>
            </a:r>
            <a:r>
              <a:rPr lang="en-GB" b="1" dirty="0">
                <a:solidFill>
                  <a:srgbClr val="2F2F2F"/>
                </a:solidFill>
              </a:rPr>
              <a:t>Sn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244050"/>
              </p:ext>
            </p:extLst>
          </p:nvPr>
        </p:nvGraphicFramePr>
        <p:xfrm>
          <a:off x="1453071" y="2060848"/>
          <a:ext cx="3744000" cy="792000"/>
        </p:xfrm>
        <a:graphic>
          <a:graphicData uri="http://schemas.openxmlformats.org/drawingml/2006/table">
            <a:tbl>
              <a:tblPr firstRow="1" firstCol="1" bandRow="1">
                <a:tableStyleId>{638B1855-1B75-4FBE-930C-398BA8C253C6}</a:tableStyleId>
              </a:tblPr>
              <a:tblGrid>
                <a:gridCol w="1872000">
                  <a:extLst>
                    <a:ext uri="{9D8B030D-6E8A-4147-A177-3AD203B41FA5}">
                      <a16:colId xmlns:a16="http://schemas.microsoft.com/office/drawing/2014/main" val="2831004149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2411687191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ctr"/>
                      <a:r>
                        <a:rPr lang="en-GB" sz="44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T</a:t>
                      </a:r>
                      <a:r>
                        <a:rPr lang="en-GB" sz="18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Nb ~ 9.2 K</a:t>
                      </a:r>
                      <a:endParaRPr lang="en-GB" b="0" dirty="0">
                        <a:solidFill>
                          <a:srgbClr val="30303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047786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Nb</a:t>
                      </a:r>
                      <a:r>
                        <a:rPr lang="en-GB" baseline="-250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3</a:t>
                      </a:r>
                      <a:r>
                        <a:rPr lang="en-GB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Sn ~ 18.3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047147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09423" y="4653136"/>
            <a:ext cx="5814092" cy="15234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2F2F2F"/>
                </a:solidFill>
              </a:rPr>
              <a:t>Challenges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F2F2F"/>
                </a:solidFill>
              </a:rPr>
              <a:t>A15 phase formation (typically high temperature)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F2F2F"/>
                </a:solidFill>
              </a:rPr>
              <a:t>Stoichiometry control (Sn at. % 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18 - 26 at. %</a:t>
            </a:r>
            <a:r>
              <a:rPr lang="en-GB" sz="2000" dirty="0"/>
              <a:t>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03030"/>
                </a:solidFill>
              </a:rPr>
              <a:t>Copper substrate influence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4884" y="799135"/>
            <a:ext cx="4440318" cy="7540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Motivation</a:t>
            </a:r>
            <a:endParaRPr lang="en-GB" sz="2000" b="1" dirty="0">
              <a:solidFill>
                <a:srgbClr val="303030"/>
              </a:solidFill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03030"/>
                </a:solidFill>
              </a:rPr>
              <a:t>Nb</a:t>
            </a:r>
            <a:r>
              <a:rPr lang="en-GB" sz="2000" baseline="-25000" dirty="0">
                <a:solidFill>
                  <a:srgbClr val="303030"/>
                </a:solidFill>
              </a:rPr>
              <a:t>3</a:t>
            </a:r>
            <a:r>
              <a:rPr lang="en-GB" sz="2000" dirty="0">
                <a:solidFill>
                  <a:srgbClr val="303030"/>
                </a:solidFill>
              </a:rPr>
              <a:t>Sn: </a:t>
            </a:r>
            <a:r>
              <a:rPr lang="en-GB" sz="2000" i="1" dirty="0">
                <a:solidFill>
                  <a:srgbClr val="303030"/>
                </a:solidFill>
              </a:rPr>
              <a:t>Q</a:t>
            </a:r>
            <a:r>
              <a:rPr lang="en-GB" sz="2000" baseline="-25000" dirty="0">
                <a:solidFill>
                  <a:srgbClr val="303030"/>
                </a:solidFill>
              </a:rPr>
              <a:t>0</a:t>
            </a:r>
            <a:r>
              <a:rPr lang="en-GB" sz="2000" dirty="0">
                <a:solidFill>
                  <a:srgbClr val="303030"/>
                </a:solidFill>
              </a:rPr>
              <a:t> at 4.2 K ~ bulk Nb at 2 K 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938696"/>
              </p:ext>
            </p:extLst>
          </p:nvPr>
        </p:nvGraphicFramePr>
        <p:xfrm>
          <a:off x="1456364" y="2913434"/>
          <a:ext cx="3744000" cy="975360"/>
        </p:xfrm>
        <a:graphic>
          <a:graphicData uri="http://schemas.openxmlformats.org/drawingml/2006/table">
            <a:tbl>
              <a:tblPr firstRow="1" firstCol="1" bandRow="1">
                <a:tableStyleId>{638B1855-1B75-4FBE-930C-398BA8C253C6}</a:tableStyleId>
              </a:tblPr>
              <a:tblGrid>
                <a:gridCol w="1872000">
                  <a:extLst>
                    <a:ext uri="{9D8B030D-6E8A-4147-A177-3AD203B41FA5}">
                      <a16:colId xmlns:a16="http://schemas.microsoft.com/office/drawing/2014/main" val="2831004149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2411687191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ctr"/>
                      <a:r>
                        <a:rPr lang="en-GB" sz="44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R</a:t>
                      </a:r>
                      <a:r>
                        <a:rPr lang="en-GB" sz="18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BCS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@4.2K</a:t>
                      </a:r>
                      <a:r>
                        <a:rPr lang="en-GB" sz="1400" baseline="0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and 500MHz</a:t>
                      </a:r>
                      <a:endParaRPr lang="en-GB" sz="14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Nb ~ 45n</a:t>
                      </a:r>
                      <a:r>
                        <a:rPr lang="el-GR" dirty="0"/>
                        <a:t>Ω</a:t>
                      </a:r>
                      <a:endParaRPr lang="en-GB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047786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Nb</a:t>
                      </a:r>
                      <a:r>
                        <a:rPr lang="en-GB" baseline="-250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3</a:t>
                      </a:r>
                      <a:r>
                        <a:rPr lang="en-GB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Sn ~ 0.4n</a:t>
                      </a:r>
                      <a:r>
                        <a:rPr lang="el-GR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Ω</a:t>
                      </a:r>
                      <a:endParaRPr lang="en-GB" b="0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047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3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660281" y="1321868"/>
            <a:ext cx="6049710" cy="1799267"/>
            <a:chOff x="5660282" y="949720"/>
            <a:chExt cx="6049710" cy="179926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0282" y="949720"/>
              <a:ext cx="6049710" cy="1799267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5763276" y="2244931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b="1" dirty="0">
                  <a:solidFill>
                    <a:schemeClr val="bg1"/>
                  </a:solidFill>
                </a:rPr>
                <a:t>1 µm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769659" y="2297194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b="1" dirty="0">
                  <a:solidFill>
                    <a:schemeClr val="bg1"/>
                  </a:solidFill>
                </a:rPr>
                <a:t>1 µm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119336" y="6341258"/>
            <a:ext cx="4572000" cy="400110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r>
              <a:rPr lang="en-GB" sz="1000" dirty="0">
                <a:solidFill>
                  <a:srgbClr val="002060"/>
                </a:solidFill>
              </a:rPr>
              <a:t>[2]   K. </a:t>
            </a:r>
            <a:r>
              <a:rPr lang="en-GB" sz="1000" dirty="0" err="1">
                <a:solidFill>
                  <a:srgbClr val="002060"/>
                </a:solidFill>
              </a:rPr>
              <a:t>Ilyina</a:t>
            </a:r>
            <a:r>
              <a:rPr lang="en-GB" sz="1000" dirty="0">
                <a:solidFill>
                  <a:srgbClr val="002060"/>
                </a:solidFill>
              </a:rPr>
              <a:t> et al. </a:t>
            </a:r>
            <a:r>
              <a:rPr lang="en-GB" sz="1000" i="1" dirty="0" err="1">
                <a:solidFill>
                  <a:srgbClr val="002060"/>
                </a:solidFill>
              </a:rPr>
              <a:t>Supercond</a:t>
            </a:r>
            <a:r>
              <a:rPr lang="en-GB" sz="1000" i="1" dirty="0">
                <a:solidFill>
                  <a:srgbClr val="002060"/>
                </a:solidFill>
              </a:rPr>
              <a:t>. Sci. Technol.,  32 (2019)</a:t>
            </a:r>
            <a:endParaRPr lang="en-GB" sz="1200" i="1" dirty="0">
              <a:solidFill>
                <a:srgbClr val="002060"/>
              </a:solidFill>
            </a:endParaRPr>
          </a:p>
          <a:p>
            <a:r>
              <a:rPr lang="en-GB" sz="1000" dirty="0">
                <a:solidFill>
                  <a:srgbClr val="002060"/>
                </a:solidFill>
              </a:rPr>
              <a:t>[3]   M. </a:t>
            </a:r>
            <a:r>
              <a:rPr lang="en-GB" sz="1000" dirty="0" err="1">
                <a:solidFill>
                  <a:srgbClr val="002060"/>
                </a:solidFill>
              </a:rPr>
              <a:t>Arzeo</a:t>
            </a:r>
            <a:r>
              <a:rPr lang="en-GB" sz="1000" dirty="0">
                <a:solidFill>
                  <a:srgbClr val="002060"/>
                </a:solidFill>
              </a:rPr>
              <a:t> et al. FCC Week 2018</a:t>
            </a:r>
            <a:endParaRPr lang="en-GB" sz="1200" i="1" dirty="0">
              <a:solidFill>
                <a:srgbClr val="00206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87664" y="815112"/>
            <a:ext cx="59411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</a:rPr>
              <a:t>Film porosities and Cu inclusions/</a:t>
            </a:r>
            <a:r>
              <a:rPr lang="en-GB" sz="2000" b="1" dirty="0" err="1">
                <a:solidFill>
                  <a:srgbClr val="002060"/>
                </a:solidFill>
              </a:rPr>
              <a:t>interdiffusion</a:t>
            </a: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2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29" name="Rectangle 28"/>
          <p:cNvSpPr/>
          <p:nvPr/>
        </p:nvSpPr>
        <p:spPr>
          <a:xfrm>
            <a:off x="158510" y="678767"/>
            <a:ext cx="3921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DC MS Coatings @ CERN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832" y="3736866"/>
            <a:ext cx="3653918" cy="2806677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115648" y="4221088"/>
            <a:ext cx="45426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2F2F2F"/>
                </a:solidFill>
              </a:rPr>
              <a:t>Impressive </a:t>
            </a:r>
            <a:r>
              <a:rPr lang="en-GB" sz="2000" b="1" i="1" dirty="0">
                <a:solidFill>
                  <a:srgbClr val="2F2F2F"/>
                </a:solidFill>
              </a:rPr>
              <a:t>T</a:t>
            </a:r>
            <a:r>
              <a:rPr lang="en-GB" sz="2000" b="1" baseline="-25000" dirty="0">
                <a:solidFill>
                  <a:srgbClr val="2F2F2F"/>
                </a:solidFill>
              </a:rPr>
              <a:t>c</a:t>
            </a:r>
            <a:endParaRPr lang="en-GB" sz="2000" b="1" dirty="0">
              <a:solidFill>
                <a:srgbClr val="2F2F2F"/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2F2F2F"/>
                </a:solidFill>
              </a:rPr>
              <a:t>Sn dependent (increased with </a:t>
            </a:r>
            <a:r>
              <a:rPr lang="en-GB" dirty="0">
                <a:solidFill>
                  <a:srgbClr val="002060"/>
                </a:solidFill>
              </a:rPr>
              <a:t>Kr</a:t>
            </a:r>
            <a:r>
              <a:rPr lang="en-GB" dirty="0">
                <a:solidFill>
                  <a:srgbClr val="2F2F2F"/>
                </a:solidFill>
              </a:rPr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2F2F2F"/>
                </a:solidFill>
              </a:rPr>
              <a:t>Increased with </a:t>
            </a:r>
            <a:r>
              <a:rPr lang="en-GB" dirty="0">
                <a:solidFill>
                  <a:srgbClr val="002060"/>
                </a:solidFill>
              </a:rPr>
              <a:t>Ta interlayer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19336" y="3388927"/>
            <a:ext cx="302969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303030"/>
                </a:solidFill>
              </a:rPr>
              <a:t>Surface cracking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303030"/>
                </a:solidFill>
              </a:rPr>
              <a:t>Mitigated with </a:t>
            </a:r>
            <a:r>
              <a:rPr lang="en-GB" dirty="0">
                <a:solidFill>
                  <a:srgbClr val="002060"/>
                </a:solidFill>
              </a:rPr>
              <a:t>Kr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9336" y="1684687"/>
            <a:ext cx="468131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303030"/>
                </a:solidFill>
              </a:rPr>
              <a:t>Formation of A15 phase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2060"/>
                </a:solidFill>
              </a:rPr>
              <a:t>High temperatures </a:t>
            </a:r>
            <a:r>
              <a:rPr lang="en-GB" dirty="0">
                <a:solidFill>
                  <a:srgbClr val="303030"/>
                </a:solidFill>
              </a:rPr>
              <a:t>required!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15648" y="2536807"/>
            <a:ext cx="454265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2F2F2F"/>
                </a:solidFill>
              </a:rPr>
              <a:t>Cu Diffusion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2060"/>
                </a:solidFill>
              </a:rPr>
              <a:t>Interlayer</a:t>
            </a:r>
            <a:r>
              <a:rPr lang="en-GB" dirty="0">
                <a:solidFill>
                  <a:srgbClr val="2F2F2F"/>
                </a:solidFill>
              </a:rPr>
              <a:t> required (Ta/Nb)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5647" y="5370165"/>
            <a:ext cx="45426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2F2F2F"/>
                </a:solidFill>
              </a:rPr>
              <a:t>Q-slope</a:t>
            </a:r>
            <a:endParaRPr lang="en-GB" dirty="0">
              <a:solidFill>
                <a:srgbClr val="2F2F2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285875" y="3696774"/>
            <a:ext cx="3760498" cy="2972586"/>
            <a:chOff x="8285875" y="3696774"/>
            <a:chExt cx="3760498" cy="2972586"/>
          </a:xfrm>
        </p:grpSpPr>
        <p:grpSp>
          <p:nvGrpSpPr>
            <p:cNvPr id="18" name="Group 17"/>
            <p:cNvGrpSpPr/>
            <p:nvPr/>
          </p:nvGrpSpPr>
          <p:grpSpPr>
            <a:xfrm>
              <a:off x="8285875" y="3696774"/>
              <a:ext cx="3760498" cy="2972586"/>
              <a:chOff x="8285875" y="3696774"/>
              <a:chExt cx="3760498" cy="2972586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4"/>
              <a:srcRect r="16547" b="3283"/>
              <a:stretch/>
            </p:blipFill>
            <p:spPr>
              <a:xfrm>
                <a:off x="8285875" y="3696774"/>
                <a:ext cx="3760498" cy="2803280"/>
              </a:xfrm>
              <a:prstGeom prst="rect">
                <a:avLst/>
              </a:prstGeom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11208568" y="6341258"/>
                <a:ext cx="837805" cy="3281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9956413" y="3812622"/>
              <a:ext cx="1327389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F2850E"/>
                  </a:solidFill>
                </a:rPr>
                <a:t>Pronounced Q-slope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8808243" y="3812622"/>
              <a:ext cx="795337" cy="39028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030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Oval 1"/>
            <p:cNvSpPr/>
            <p:nvPr/>
          </p:nvSpPr>
          <p:spPr>
            <a:xfrm>
              <a:off x="8916217" y="3892004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5-Point Star 2"/>
            <p:cNvSpPr/>
            <p:nvPr/>
          </p:nvSpPr>
          <p:spPr>
            <a:xfrm>
              <a:off x="8916216" y="4090982"/>
              <a:ext cx="45719" cy="45719"/>
            </a:xfrm>
            <a:prstGeom prst="star5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000554" y="3755990"/>
              <a:ext cx="559769" cy="482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900" dirty="0">
                  <a:solidFill>
                    <a:srgbClr val="303030"/>
                  </a:solidFill>
                </a:rPr>
                <a:t>T=2.5K</a:t>
              </a:r>
            </a:p>
            <a:p>
              <a:pPr algn="l">
                <a:lnSpc>
                  <a:spcPct val="150000"/>
                </a:lnSpc>
              </a:pPr>
              <a:r>
                <a:rPr lang="en-GB" sz="900" dirty="0">
                  <a:solidFill>
                    <a:srgbClr val="303030"/>
                  </a:solidFill>
                </a:rPr>
                <a:t>T=4.5K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10449" y="4340655"/>
            <a:ext cx="1603324" cy="215444"/>
            <a:chOff x="5237436" y="4335893"/>
            <a:chExt cx="1603324" cy="215444"/>
          </a:xfrm>
        </p:grpSpPr>
        <p:sp>
          <p:nvSpPr>
            <p:cNvPr id="7" name="Rectangle 6"/>
            <p:cNvSpPr/>
            <p:nvPr/>
          </p:nvSpPr>
          <p:spPr>
            <a:xfrm>
              <a:off x="5318125" y="4391025"/>
              <a:ext cx="1435100" cy="1051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31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37436" y="4335893"/>
              <a:ext cx="16033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800" dirty="0">
                  <a:ln w="3175">
                    <a:noFill/>
                    <a:prstDash val="solid"/>
                  </a:ln>
                  <a:solidFill>
                    <a:schemeClr val="accent4">
                      <a:lumMod val="75000"/>
                    </a:schemeClr>
                  </a:solidFill>
                </a:rPr>
                <a:t>Ta barrier layer (high T growth)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936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46418" y="756919"/>
            <a:ext cx="6120060" cy="22621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002060"/>
                </a:solidFill>
              </a:rPr>
              <a:t>Bipolar HiPIMS Nb</a:t>
            </a:r>
            <a:r>
              <a:rPr lang="en-GB" sz="2400" b="1" baseline="-25000" dirty="0">
                <a:solidFill>
                  <a:srgbClr val="002060"/>
                </a:solidFill>
              </a:rPr>
              <a:t>3</a:t>
            </a:r>
            <a:r>
              <a:rPr lang="en-GB" sz="2400" b="1" dirty="0">
                <a:solidFill>
                  <a:srgbClr val="002060"/>
                </a:solidFill>
              </a:rPr>
              <a:t>Sn/Ta/Cu</a:t>
            </a:r>
          </a:p>
          <a:p>
            <a:pPr algn="l">
              <a:spcAft>
                <a:spcPts val="600"/>
              </a:spcAft>
            </a:pPr>
            <a:endParaRPr lang="en-GB" b="1" dirty="0">
              <a:solidFill>
                <a:srgbClr val="30303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03030"/>
                </a:solidFill>
              </a:rPr>
              <a:t>Improved </a:t>
            </a:r>
            <a:r>
              <a:rPr lang="en-GB" sz="2000" dirty="0"/>
              <a:t>density</a:t>
            </a:r>
            <a:r>
              <a:rPr lang="en-GB" sz="2000" dirty="0">
                <a:solidFill>
                  <a:srgbClr val="303030"/>
                </a:solidFill>
              </a:rPr>
              <a:t> required for RF performance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303030"/>
                </a:solidFill>
              </a:rPr>
              <a:t>Proven with Nb/Cu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dirty="0">
              <a:solidFill>
                <a:srgbClr val="30303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03030"/>
                </a:solidFill>
              </a:rPr>
              <a:t>Lessons learnt dictate starting coating parameters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408263" y="3251798"/>
            <a:ext cx="9375475" cy="3081778"/>
            <a:chOff x="1428922" y="3251798"/>
            <a:chExt cx="9375475" cy="3081778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04" t="21082" r="20905" b="33054"/>
            <a:stretch/>
          </p:blipFill>
          <p:spPr>
            <a:xfrm>
              <a:off x="8388113" y="3251798"/>
              <a:ext cx="2416284" cy="1492409"/>
            </a:xfrm>
            <a:prstGeom prst="rect">
              <a:avLst/>
            </a:prstGeom>
            <a:ln w="9525">
              <a:solidFill>
                <a:srgbClr val="303030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33" t="18568" r="18715" b="33471"/>
            <a:stretch/>
          </p:blipFill>
          <p:spPr>
            <a:xfrm>
              <a:off x="8388113" y="4869160"/>
              <a:ext cx="2416284" cy="1464416"/>
            </a:xfrm>
            <a:prstGeom prst="rect">
              <a:avLst/>
            </a:prstGeom>
            <a:ln w="9525">
              <a:solidFill>
                <a:srgbClr val="303030"/>
              </a:solidFill>
            </a:ln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8922" y="3251799"/>
              <a:ext cx="4091840" cy="3068880"/>
            </a:xfrm>
            <a:prstGeom prst="rect">
              <a:avLst/>
            </a:prstGeom>
            <a:ln w="9525">
              <a:solidFill>
                <a:srgbClr val="303030"/>
              </a:solidFill>
            </a:ln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4" t="26410" r="26130" b="47643"/>
            <a:stretch/>
          </p:blipFill>
          <p:spPr>
            <a:xfrm>
              <a:off x="5812103" y="4847154"/>
              <a:ext cx="2284669" cy="1469738"/>
            </a:xfrm>
            <a:prstGeom prst="rect">
              <a:avLst/>
            </a:prstGeom>
            <a:ln w="9525">
              <a:solidFill>
                <a:srgbClr val="303030"/>
              </a:solidFill>
            </a:ln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71" t="31505" r="8934" b="41600"/>
            <a:stretch/>
          </p:blipFill>
          <p:spPr>
            <a:xfrm>
              <a:off x="5812103" y="3251799"/>
              <a:ext cx="2284669" cy="1492409"/>
            </a:xfrm>
            <a:prstGeom prst="rect">
              <a:avLst/>
            </a:prstGeom>
            <a:ln w="9525">
              <a:solidFill>
                <a:srgbClr val="303030"/>
              </a:solidFill>
            </a:ln>
          </p:spPr>
        </p:pic>
      </p:grpSp>
      <p:sp>
        <p:nvSpPr>
          <p:cNvPr id="36" name="TextBox 35"/>
          <p:cNvSpPr txBox="1"/>
          <p:nvPr/>
        </p:nvSpPr>
        <p:spPr>
          <a:xfrm>
            <a:off x="6478265" y="876489"/>
            <a:ext cx="2948243" cy="178510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2F2F2F"/>
                </a:solidFill>
              </a:rPr>
              <a:t>Coating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2F2F2F"/>
                </a:solidFill>
              </a:rPr>
              <a:t>Gas: </a:t>
            </a:r>
            <a:r>
              <a:rPr lang="en-GB" i="1" dirty="0"/>
              <a:t>Kr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2F2F2F"/>
                </a:solidFill>
              </a:rPr>
              <a:t>T</a:t>
            </a:r>
            <a:r>
              <a:rPr lang="en-GB" i="1" baseline="-25000" dirty="0">
                <a:solidFill>
                  <a:srgbClr val="2F2F2F"/>
                </a:solidFill>
              </a:rPr>
              <a:t>s</a:t>
            </a:r>
            <a:r>
              <a:rPr lang="en-GB" i="1" dirty="0">
                <a:solidFill>
                  <a:srgbClr val="2F2F2F"/>
                </a:solidFill>
              </a:rPr>
              <a:t>: </a:t>
            </a:r>
            <a:r>
              <a:rPr lang="en-GB" dirty="0"/>
              <a:t>650 … 750°C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2F2F2F"/>
                </a:solidFill>
              </a:rPr>
              <a:t>P: </a:t>
            </a:r>
            <a:r>
              <a:rPr lang="en-GB" dirty="0"/>
              <a:t>7·10</a:t>
            </a:r>
            <a:r>
              <a:rPr lang="en-GB" baseline="30000" dirty="0"/>
              <a:t>-4 </a:t>
            </a:r>
            <a:r>
              <a:rPr lang="en-GB" dirty="0"/>
              <a:t>… 5·10</a:t>
            </a:r>
            <a:r>
              <a:rPr lang="en-GB" baseline="30000" dirty="0"/>
              <a:t>-2</a:t>
            </a:r>
            <a:r>
              <a:rPr lang="en-GB" dirty="0"/>
              <a:t> </a:t>
            </a:r>
            <a:r>
              <a:rPr lang="en-GB" i="1" dirty="0"/>
              <a:t>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2F2F2F"/>
                </a:solidFill>
              </a:rPr>
              <a:t>PP: </a:t>
            </a:r>
            <a:r>
              <a:rPr lang="en-GB" dirty="0"/>
              <a:t>35 … 100 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2F2F2F"/>
                </a:solidFill>
              </a:rPr>
              <a:t>Post anneal: </a:t>
            </a:r>
            <a:r>
              <a:rPr lang="en-GB" dirty="0"/>
              <a:t>0 … 72 hrs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9695137" y="1108393"/>
            <a:ext cx="2347200" cy="72008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5400">
            <a:noFill/>
          </a:ln>
          <a:effectLst/>
          <a:scene3d>
            <a:camera prst="orthographicFront">
              <a:rot lat="18979793" lon="4153081" rev="17107450"/>
            </a:camera>
            <a:lightRig rig="brightRoom" dir="t"/>
          </a:scene3d>
          <a:sp3d prstMaterial="matte">
            <a:bevelT h="0"/>
            <a:bevelB w="0" h="603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B14C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</a:p>
        </p:txBody>
      </p:sp>
      <p:sp>
        <p:nvSpPr>
          <p:cNvPr id="38" name="Rectangle 37"/>
          <p:cNvSpPr/>
          <p:nvPr/>
        </p:nvSpPr>
        <p:spPr>
          <a:xfrm>
            <a:off x="9695137" y="978473"/>
            <a:ext cx="2347200" cy="72007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reflection endPos="0" dist="50800" dir="5400000" sy="-100000" algn="bl" rotWithShape="0"/>
          </a:effectLst>
          <a:scene3d>
            <a:camera prst="orthographicFront">
              <a:rot lat="18978000" lon="4152000" rev="17106000"/>
            </a:camera>
            <a:lightRig rig="brightRoom" dir="t"/>
          </a:scene3d>
          <a:sp3d prstMaterial="matte">
            <a:bevelT h="0"/>
            <a:bevelB w="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9695538" y="648139"/>
            <a:ext cx="2347200" cy="72007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reflection endPos="0" dist="50800" dir="5400000" sy="-100000" algn="bl" rotWithShape="0"/>
          </a:effectLst>
          <a:scene3d>
            <a:camera prst="orthographicFront">
              <a:rot lat="18978000" lon="4152000" rev="17106000"/>
            </a:camera>
            <a:lightRig rig="threePt" dir="t">
              <a:rot lat="0" lon="0" rev="13200000"/>
            </a:lightRig>
          </a:scene3d>
          <a:sp3d prstMaterial="matte">
            <a:bevelT h="0"/>
            <a:bevelB w="0" h="342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750625">
            <a:off x="10415816" y="1287445"/>
            <a:ext cx="42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2060"/>
                </a:solidFill>
              </a:rPr>
              <a:t>Ta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rot="750625">
            <a:off x="10305509" y="166001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Cu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750625">
            <a:off x="10262345" y="1062012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Nb</a:t>
            </a:r>
            <a:r>
              <a:rPr lang="fr-CH" baseline="-25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3</a:t>
            </a:r>
            <a:r>
              <a:rPr lang="fr-CH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Sn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95863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91345" y="836712"/>
            <a:ext cx="5328592" cy="560218"/>
          </a:xfrm>
        </p:spPr>
        <p:txBody>
          <a:bodyPr/>
          <a:lstStyle/>
          <a:p>
            <a:r>
              <a:rPr lang="en-GB" sz="2400" b="1" dirty="0">
                <a:solidFill>
                  <a:srgbClr val="002060"/>
                </a:solidFill>
              </a:rPr>
              <a:t>Crystallinity and Morphology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8315" y="1408077"/>
            <a:ext cx="612853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Correct A15 phase </a:t>
            </a:r>
            <a:r>
              <a:rPr lang="en-GB" sz="2000" dirty="0">
                <a:solidFill>
                  <a:srgbClr val="303030"/>
                </a:solidFill>
              </a:rPr>
              <a:t>within studied parameter regime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303030"/>
                </a:solidFill>
              </a:rPr>
              <a:t>Further analysis ongoing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6177" y="3542202"/>
            <a:ext cx="4412073" cy="3039979"/>
            <a:chOff x="1224206" y="3448301"/>
            <a:chExt cx="3542176" cy="244060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132"/>
            <a:stretch/>
          </p:blipFill>
          <p:spPr>
            <a:xfrm>
              <a:off x="1224206" y="3448301"/>
              <a:ext cx="3542176" cy="2440608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cxnSp>
          <p:nvCxnSpPr>
            <p:cNvPr id="30" name="Straight Connector 29"/>
            <p:cNvCxnSpPr/>
            <p:nvPr/>
          </p:nvCxnSpPr>
          <p:spPr>
            <a:xfrm>
              <a:off x="1343472" y="5771698"/>
              <a:ext cx="6192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415827" y="5454073"/>
              <a:ext cx="4744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1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03338" y="3540426"/>
            <a:ext cx="2746999" cy="1535358"/>
            <a:chOff x="7129965" y="3448301"/>
            <a:chExt cx="4366635" cy="244060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132"/>
            <a:stretch/>
          </p:blipFill>
          <p:spPr>
            <a:xfrm>
              <a:off x="7129965" y="3448301"/>
              <a:ext cx="3542176" cy="2440608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10730365" y="4292652"/>
              <a:ext cx="76623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b="1" dirty="0">
                  <a:solidFill>
                    <a:srgbClr val="002060"/>
                  </a:solidFill>
                </a:rPr>
                <a:t>Nb</a:t>
              </a:r>
              <a:r>
                <a:rPr lang="en-GB" sz="2000" b="1" baseline="-25000" dirty="0">
                  <a:solidFill>
                    <a:srgbClr val="002060"/>
                  </a:solidFill>
                </a:rPr>
                <a:t>3</a:t>
              </a:r>
              <a:r>
                <a:rPr lang="en-GB" sz="2000" b="1" dirty="0">
                  <a:solidFill>
                    <a:srgbClr val="002060"/>
                  </a:solidFill>
                </a:rPr>
                <a:t>Sn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730365" y="4827402"/>
              <a:ext cx="28071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b="1" dirty="0">
                  <a:solidFill>
                    <a:schemeClr val="accent4">
                      <a:lumMod val="75000"/>
                    </a:schemeClr>
                  </a:solidFill>
                </a:rPr>
                <a:t>Ta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730365" y="5475558"/>
              <a:ext cx="343043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b="1" dirty="0">
                  <a:solidFill>
                    <a:schemeClr val="accent5">
                      <a:lumMod val="75000"/>
                    </a:schemeClr>
                  </a:solidFill>
                </a:rPr>
                <a:t>Cu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730365" y="3651507"/>
              <a:ext cx="25648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Pt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7289526" y="5759364"/>
              <a:ext cx="619201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240318" y="5228833"/>
              <a:ext cx="47448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2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</p:grpSp>
      <p:sp>
        <p:nvSpPr>
          <p:cNvPr id="2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1" name="Rectangle 10"/>
          <p:cNvSpPr/>
          <p:nvPr/>
        </p:nvSpPr>
        <p:spPr>
          <a:xfrm>
            <a:off x="278315" y="2283367"/>
            <a:ext cx="7008522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03030"/>
                </a:solidFill>
              </a:rPr>
              <a:t>Morphology mainly affected by pressure and positive pulse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303030"/>
                </a:solidFill>
              </a:rPr>
              <a:t>Dense, crack free, porous surface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303030"/>
                </a:solidFill>
              </a:rPr>
              <a:t>Dense cross section. Grainy Nb</a:t>
            </a:r>
            <a:r>
              <a:rPr lang="en-GB" sz="2000" baseline="-25000" dirty="0">
                <a:solidFill>
                  <a:srgbClr val="303030"/>
                </a:solidFill>
              </a:rPr>
              <a:t>3</a:t>
            </a:r>
            <a:r>
              <a:rPr lang="en-GB" sz="2000" dirty="0">
                <a:solidFill>
                  <a:srgbClr val="303030"/>
                </a:solidFill>
              </a:rPr>
              <a:t>Sn</a:t>
            </a:r>
          </a:p>
          <a:p>
            <a:pPr lvl="1"/>
            <a:endParaRPr lang="en-GB" sz="2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7450905" y="648546"/>
            <a:ext cx="4253408" cy="2940410"/>
            <a:chOff x="551384" y="2484741"/>
            <a:chExt cx="4907416" cy="3392531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826"/>
            <a:stretch/>
          </p:blipFill>
          <p:spPr>
            <a:xfrm>
              <a:off x="551384" y="2484742"/>
              <a:ext cx="4907416" cy="3392530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27"/>
            <a:stretch/>
          </p:blipFill>
          <p:spPr>
            <a:xfrm>
              <a:off x="3005092" y="2484741"/>
              <a:ext cx="2452799" cy="1664339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623393" y="2564903"/>
              <a:ext cx="877282" cy="3933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000" b="1" dirty="0">
                  <a:solidFill>
                    <a:srgbClr val="00B050"/>
                  </a:solidFill>
                </a:rPr>
                <a:t>100 V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632917" y="5745286"/>
              <a:ext cx="867757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800173" y="5342486"/>
              <a:ext cx="4744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1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150675" y="4072331"/>
              <a:ext cx="4284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067882" y="3669233"/>
              <a:ext cx="4744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2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449954" y="3767883"/>
            <a:ext cx="4253626" cy="2942742"/>
            <a:chOff x="6350613" y="2484741"/>
            <a:chExt cx="4903779" cy="339253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5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05" b="11739"/>
            <a:stretch/>
          </p:blipFill>
          <p:spPr>
            <a:xfrm>
              <a:off x="6350613" y="2484741"/>
              <a:ext cx="4903779" cy="3392531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27"/>
            <a:stretch/>
          </p:blipFill>
          <p:spPr>
            <a:xfrm>
              <a:off x="8801592" y="2484741"/>
              <a:ext cx="2452800" cy="1664339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sp>
          <p:nvSpPr>
            <p:cNvPr id="43" name="TextBox 42"/>
            <p:cNvSpPr txBox="1"/>
            <p:nvPr/>
          </p:nvSpPr>
          <p:spPr>
            <a:xfrm>
              <a:off x="6423724" y="2569764"/>
              <a:ext cx="1918083" cy="3930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000" b="1" dirty="0">
                  <a:solidFill>
                    <a:schemeClr val="accent6">
                      <a:lumMod val="50000"/>
                      <a:lumOff val="50000"/>
                    </a:schemeClr>
                  </a:solidFill>
                </a:rPr>
                <a:t>2.5</a:t>
              </a:r>
              <a:r>
                <a:rPr lang="en-GB" sz="2000" b="1" baseline="30000" dirty="0">
                  <a:solidFill>
                    <a:schemeClr val="accent6">
                      <a:lumMod val="50000"/>
                      <a:lumOff val="50000"/>
                    </a:schemeClr>
                  </a:solidFill>
                </a:rPr>
                <a:t>.</a:t>
              </a:r>
              <a:r>
                <a:rPr lang="en-GB" sz="2000" b="1" dirty="0">
                  <a:solidFill>
                    <a:schemeClr val="accent6">
                      <a:lumMod val="50000"/>
                      <a:lumOff val="50000"/>
                    </a:schemeClr>
                  </a:solidFill>
                </a:rPr>
                <a:t>10</a:t>
              </a:r>
              <a:r>
                <a:rPr lang="en-GB" sz="2000" b="1" baseline="30000" dirty="0">
                  <a:solidFill>
                    <a:schemeClr val="accent6">
                      <a:lumMod val="50000"/>
                      <a:lumOff val="50000"/>
                    </a:schemeClr>
                  </a:solidFill>
                </a:rPr>
                <a:t>-2</a:t>
              </a:r>
              <a:r>
                <a:rPr lang="en-GB" sz="2000" b="1" dirty="0">
                  <a:solidFill>
                    <a:schemeClr val="accent6">
                      <a:lumMod val="50000"/>
                      <a:lumOff val="50000"/>
                    </a:schemeClr>
                  </a:solidFill>
                </a:rPr>
                <a:t> mbar</a:t>
              </a:r>
              <a:endParaRPr lang="en-GB" sz="2000" b="1" baseline="30000" dirty="0">
                <a:solidFill>
                  <a:schemeClr val="accent6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6456040" y="5741477"/>
              <a:ext cx="893325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605289" y="5341803"/>
              <a:ext cx="4744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1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8951236" y="4072331"/>
              <a:ext cx="4284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8880432" y="3669272"/>
              <a:ext cx="4744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2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391184" y="3578485"/>
            <a:ext cx="1466492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>
                <a:solidFill>
                  <a:srgbClr val="FFC000"/>
                </a:solidFill>
              </a:rPr>
              <a:t>50 V</a:t>
            </a:r>
          </a:p>
          <a:p>
            <a:pPr algn="l"/>
            <a:r>
              <a:rPr lang="en-GB" sz="2000" b="1" dirty="0">
                <a:solidFill>
                  <a:srgbClr val="FFC000"/>
                </a:solidFill>
              </a:rPr>
              <a:t>7.0e-4 mbar</a:t>
            </a:r>
          </a:p>
        </p:txBody>
      </p:sp>
    </p:spTree>
    <p:extLst>
      <p:ext uri="{BB962C8B-B14F-4D97-AF65-F5344CB8AC3E}">
        <p14:creationId xmlns:p14="http://schemas.microsoft.com/office/powerpoint/2010/main" val="356882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91344" y="692696"/>
            <a:ext cx="5378955" cy="137507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b="1" dirty="0">
                <a:solidFill>
                  <a:srgbClr val="002060"/>
                </a:solidFill>
              </a:rPr>
              <a:t>Compositional Analysis</a:t>
            </a:r>
          </a:p>
          <a:p>
            <a:pPr>
              <a:lnSpc>
                <a:spcPct val="100000"/>
              </a:lnSpc>
            </a:pPr>
            <a:endParaRPr lang="en-GB" sz="20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Correct</a:t>
            </a:r>
            <a:r>
              <a:rPr lang="en-GB" sz="2000" b="0" dirty="0"/>
              <a:t> stoichiometry range</a:t>
            </a:r>
          </a:p>
          <a:p>
            <a:pPr marL="666900" lvl="1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1800" b="0" dirty="0"/>
              <a:t>Sn % =  </a:t>
            </a:r>
            <a:r>
              <a:rPr lang="en-GB" sz="1800" b="0" dirty="0">
                <a:solidFill>
                  <a:schemeClr val="accent4">
                    <a:lumMod val="75000"/>
                  </a:schemeClr>
                </a:solidFill>
              </a:rPr>
              <a:t>19.8 to 26.4 at. % </a:t>
            </a:r>
            <a:r>
              <a:rPr lang="en-GB" sz="1800" b="0" dirty="0">
                <a:solidFill>
                  <a:srgbClr val="2F2F2F"/>
                </a:solidFill>
              </a:rPr>
              <a:t>(EDS)</a:t>
            </a: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8611450"/>
              </p:ext>
            </p:extLst>
          </p:nvPr>
        </p:nvGraphicFramePr>
        <p:xfrm>
          <a:off x="636859" y="3462743"/>
          <a:ext cx="4581577" cy="3192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5951984" y="1027149"/>
            <a:ext cx="3024336" cy="2044728"/>
            <a:chOff x="6888088" y="372766"/>
            <a:chExt cx="3135862" cy="212013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855"/>
            <a:stretch/>
          </p:blipFill>
          <p:spPr>
            <a:xfrm>
              <a:off x="6888088" y="372766"/>
              <a:ext cx="3135862" cy="2120130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6964010" y="2392312"/>
              <a:ext cx="521500" cy="1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978765" y="2065602"/>
              <a:ext cx="4744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1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032104" y="702790"/>
            <a:ext cx="10644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No Anneal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094478" y="706647"/>
            <a:ext cx="12311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Post Anneal</a:t>
            </a:r>
          </a:p>
        </p:txBody>
      </p:sp>
      <p:sp>
        <p:nvSpPr>
          <p:cNvPr id="34" name="Content Placeholder 1"/>
          <p:cNvSpPr txBox="1">
            <a:spLocks/>
          </p:cNvSpPr>
          <p:nvPr/>
        </p:nvSpPr>
        <p:spPr>
          <a:xfrm>
            <a:off x="191344" y="2239944"/>
            <a:ext cx="4103216" cy="2968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C00000"/>
                </a:solidFill>
              </a:rPr>
              <a:t>Sn depleted </a:t>
            </a:r>
            <a:r>
              <a:rPr lang="en-GB" sz="2000" b="0" dirty="0">
                <a:solidFill>
                  <a:srgbClr val="303030"/>
                </a:solidFill>
              </a:rPr>
              <a:t>near surface region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9119639" y="1027150"/>
            <a:ext cx="2953025" cy="2044728"/>
            <a:chOff x="8862115" y="426792"/>
            <a:chExt cx="2953025" cy="2044728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678"/>
            <a:stretch/>
          </p:blipFill>
          <p:spPr>
            <a:xfrm>
              <a:off x="8862115" y="426792"/>
              <a:ext cx="2953025" cy="2044728"/>
            </a:xfrm>
            <a:prstGeom prst="rect">
              <a:avLst/>
            </a:prstGeom>
            <a:ln>
              <a:solidFill>
                <a:srgbClr val="303030"/>
              </a:solidFill>
            </a:ln>
          </p:spPr>
        </p:pic>
        <p:cxnSp>
          <p:nvCxnSpPr>
            <p:cNvPr id="41" name="Straight Connector 40"/>
            <p:cNvCxnSpPr/>
            <p:nvPr/>
          </p:nvCxnSpPr>
          <p:spPr>
            <a:xfrm>
              <a:off x="8964639" y="2361485"/>
              <a:ext cx="452879" cy="1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8944835" y="2014164"/>
              <a:ext cx="515861" cy="30115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1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</p:grpSp>
      <p:sp>
        <p:nvSpPr>
          <p:cNvPr id="2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5511297"/>
              </p:ext>
            </p:extLst>
          </p:nvPr>
        </p:nvGraphicFramePr>
        <p:xfrm>
          <a:off x="6685531" y="3462743"/>
          <a:ext cx="4581577" cy="3192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8" name="Content Placeholder 1"/>
          <p:cNvSpPr txBox="1">
            <a:spLocks/>
          </p:cNvSpPr>
          <p:nvPr/>
        </p:nvSpPr>
        <p:spPr>
          <a:xfrm>
            <a:off x="191344" y="2708920"/>
            <a:ext cx="4103216" cy="7076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000" b="0">
                <a:solidFill>
                  <a:srgbClr val="C00000"/>
                </a:solidFill>
              </a:defRPr>
            </a:lvl1pPr>
            <a:lvl2pPr marL="324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Sn reduction </a:t>
            </a:r>
            <a:r>
              <a:rPr lang="en-GB" dirty="0">
                <a:solidFill>
                  <a:srgbClr val="303030"/>
                </a:solidFill>
              </a:rPr>
              <a:t>with annealing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303030"/>
                </a:solidFill>
              </a:rPr>
              <a:t>Near surface only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05434" y="3622040"/>
            <a:ext cx="878767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600" dirty="0">
                <a:solidFill>
                  <a:srgbClr val="303030"/>
                </a:solidFill>
              </a:rPr>
              <a:t>35V PP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64333" y="5319890"/>
            <a:ext cx="1292341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600" dirty="0">
                <a:solidFill>
                  <a:srgbClr val="303030"/>
                </a:solidFill>
              </a:rPr>
              <a:t>7.0e-4 mbar</a:t>
            </a:r>
          </a:p>
          <a:p>
            <a:pPr algn="l"/>
            <a:r>
              <a:rPr lang="en-GB" sz="1600" dirty="0">
                <a:solidFill>
                  <a:srgbClr val="303030"/>
                </a:solidFill>
              </a:rPr>
              <a:t>50V PP</a:t>
            </a:r>
          </a:p>
        </p:txBody>
      </p:sp>
    </p:spTree>
    <p:extLst>
      <p:ext uri="{BB962C8B-B14F-4D97-AF65-F5344CB8AC3E}">
        <p14:creationId xmlns:p14="http://schemas.microsoft.com/office/powerpoint/2010/main" val="347792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P spid="31" grpId="0"/>
      <p:bldP spid="32" grpId="0"/>
      <p:bldP spid="34" grpId="0"/>
      <p:bldGraphic spid="27" grpId="0">
        <p:bldAsOne/>
      </p:bldGraphic>
      <p:bldP spid="28" grpId="0"/>
      <p:bldP spid="3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91344" y="789086"/>
            <a:ext cx="4577486" cy="496789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GB" sz="2400" b="1" dirty="0">
                <a:solidFill>
                  <a:srgbClr val="002060"/>
                </a:solidFill>
              </a:rPr>
              <a:t>Surface Contamination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5082235" y="2589170"/>
            <a:ext cx="597600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77106" y="2281951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bg1"/>
                </a:solidFill>
              </a:rPr>
              <a:t>10</a:t>
            </a:r>
            <a:r>
              <a:rPr lang="el-GR" b="1" dirty="0">
                <a:solidFill>
                  <a:schemeClr val="bg1"/>
                </a:solidFill>
              </a:rPr>
              <a:t>μ</a:t>
            </a:r>
            <a:r>
              <a:rPr lang="en-GB" b="1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91343" y="3649501"/>
            <a:ext cx="524795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7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F2F2F"/>
                </a:solidFill>
              </a:rPr>
              <a:t>Reduction methods</a:t>
            </a:r>
          </a:p>
          <a:p>
            <a:pPr marL="666900" lvl="1" indent="-342900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2060"/>
                </a:solidFill>
              </a:rPr>
              <a:t>Decreased</a:t>
            </a:r>
            <a:r>
              <a:rPr lang="en-GB" dirty="0">
                <a:solidFill>
                  <a:srgbClr val="2F2F2F"/>
                </a:solidFill>
              </a:rPr>
              <a:t> Ta coating temp</a:t>
            </a:r>
          </a:p>
          <a:p>
            <a:pPr marL="666900" lvl="1" indent="-342900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2060"/>
                </a:solidFill>
              </a:rPr>
              <a:t>Stainless steel </a:t>
            </a:r>
            <a:r>
              <a:rPr lang="en-GB" dirty="0">
                <a:solidFill>
                  <a:srgbClr val="2F2F2F"/>
                </a:solidFill>
              </a:rPr>
              <a:t>substrate holder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011116" y="744431"/>
            <a:ext cx="3451445" cy="2352039"/>
            <a:chOff x="8501730" y="373594"/>
            <a:chExt cx="3426918" cy="2335325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58" b="11916"/>
            <a:stretch/>
          </p:blipFill>
          <p:spPr>
            <a:xfrm>
              <a:off x="8501730" y="373594"/>
              <a:ext cx="3426918" cy="2335325"/>
            </a:xfrm>
            <a:prstGeom prst="rect">
              <a:avLst/>
            </a:prstGeom>
            <a:ln>
              <a:solidFill>
                <a:srgbClr val="303030"/>
              </a:solidFill>
            </a:ln>
          </p:spPr>
        </p:pic>
        <p:cxnSp>
          <p:nvCxnSpPr>
            <p:cNvPr id="29" name="Straight Connector 28"/>
            <p:cNvCxnSpPr/>
            <p:nvPr/>
          </p:nvCxnSpPr>
          <p:spPr>
            <a:xfrm>
              <a:off x="8562236" y="2592879"/>
              <a:ext cx="608141" cy="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8557107" y="2281531"/>
              <a:ext cx="60272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20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605718" y="740437"/>
            <a:ext cx="3354220" cy="2352039"/>
            <a:chOff x="5003802" y="370502"/>
            <a:chExt cx="3354220" cy="2352039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2710" b="9039"/>
            <a:stretch/>
          </p:blipFill>
          <p:spPr>
            <a:xfrm>
              <a:off x="5003802" y="370502"/>
              <a:ext cx="3354220" cy="2352039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cxnSp>
          <p:nvCxnSpPr>
            <p:cNvPr id="34" name="Straight Connector 33"/>
            <p:cNvCxnSpPr/>
            <p:nvPr/>
          </p:nvCxnSpPr>
          <p:spPr>
            <a:xfrm>
              <a:off x="5074392" y="2606502"/>
              <a:ext cx="766800" cy="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215650" y="2294254"/>
              <a:ext cx="4744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chemeClr val="bg1"/>
                  </a:solidFill>
                </a:rPr>
                <a:t>5</a:t>
              </a:r>
              <a:r>
                <a:rPr lang="el-GR" b="1" dirty="0">
                  <a:solidFill>
                    <a:schemeClr val="bg1"/>
                  </a:solidFill>
                </a:rPr>
                <a:t>μ</a:t>
              </a:r>
              <a:r>
                <a:rPr lang="en-GB" b="1" dirty="0">
                  <a:solidFill>
                    <a:schemeClr val="bg1"/>
                  </a:solidFill>
                </a:rPr>
                <a:t>m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066889" y="775737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FF00"/>
                </a:solidFill>
              </a:rPr>
              <a:t>Evident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671508" y="775737"/>
            <a:ext cx="7950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FF00"/>
                </a:solidFill>
              </a:rPr>
              <a:t>Unclear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808339" y="3136476"/>
            <a:ext cx="9489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XPS only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12281" y="3106395"/>
            <a:ext cx="14491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XPS and EDS</a:t>
            </a:r>
          </a:p>
        </p:txBody>
      </p:sp>
      <p:sp>
        <p:nvSpPr>
          <p:cNvPr id="3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12" name="Right Arrow 11"/>
          <p:cNvSpPr/>
          <p:nvPr/>
        </p:nvSpPr>
        <p:spPr>
          <a:xfrm>
            <a:off x="8047917" y="4600645"/>
            <a:ext cx="786622" cy="38963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477791" y="5140299"/>
            <a:ext cx="19268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C00000"/>
                </a:solidFill>
              </a:rPr>
              <a:t>72h, 750°C Anneal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486923" y="3386102"/>
            <a:ext cx="1823918" cy="3292682"/>
            <a:chOff x="6366339" y="3369835"/>
            <a:chExt cx="1823918" cy="3292682"/>
          </a:xfrm>
        </p:grpSpPr>
        <p:grpSp>
          <p:nvGrpSpPr>
            <p:cNvPr id="5" name="Group 4"/>
            <p:cNvGrpSpPr/>
            <p:nvPr/>
          </p:nvGrpSpPr>
          <p:grpSpPr>
            <a:xfrm>
              <a:off x="6366339" y="3369835"/>
              <a:ext cx="1823918" cy="3292682"/>
              <a:chOff x="627911" y="3705103"/>
              <a:chExt cx="1602106" cy="289224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5"/>
              <a:srcRect r="57971"/>
              <a:stretch/>
            </p:blipFill>
            <p:spPr>
              <a:xfrm>
                <a:off x="627911" y="3705103"/>
                <a:ext cx="1602106" cy="2892249"/>
              </a:xfrm>
              <a:prstGeom prst="rect">
                <a:avLst/>
              </a:prstGeom>
            </p:spPr>
          </p:pic>
          <p:sp>
            <p:nvSpPr>
              <p:cNvPr id="3" name="Rectangle 2"/>
              <p:cNvSpPr/>
              <p:nvPr/>
            </p:nvSpPr>
            <p:spPr>
              <a:xfrm>
                <a:off x="1021800" y="3719392"/>
                <a:ext cx="1208217" cy="2324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55210" y="5401031"/>
              <a:ext cx="489871" cy="733322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9571615" y="3386102"/>
            <a:ext cx="1836342" cy="3292682"/>
            <a:chOff x="8451769" y="3369835"/>
            <a:chExt cx="1836342" cy="3292682"/>
          </a:xfrm>
        </p:grpSpPr>
        <p:grpSp>
          <p:nvGrpSpPr>
            <p:cNvPr id="6" name="Group 5"/>
            <p:cNvGrpSpPr/>
            <p:nvPr/>
          </p:nvGrpSpPr>
          <p:grpSpPr>
            <a:xfrm>
              <a:off x="8451769" y="3369835"/>
              <a:ext cx="1836342" cy="3292682"/>
              <a:chOff x="7213740" y="3678277"/>
              <a:chExt cx="1613019" cy="2892249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7"/>
              <a:srcRect r="57839"/>
              <a:stretch/>
            </p:blipFill>
            <p:spPr>
              <a:xfrm>
                <a:off x="7213740" y="3678277"/>
                <a:ext cx="1613019" cy="2892249"/>
              </a:xfrm>
              <a:prstGeom prst="rect">
                <a:avLst/>
              </a:prstGeom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7640536" y="3682271"/>
                <a:ext cx="1186223" cy="2324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50223" y="5400090"/>
              <a:ext cx="489871" cy="733322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>
          <a:xfrm>
            <a:off x="191342" y="1580351"/>
            <a:ext cx="4827921" cy="1932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03030"/>
                </a:solidFill>
              </a:rPr>
              <a:t>Presence of Cu on film surface</a:t>
            </a:r>
          </a:p>
          <a:p>
            <a:pPr marL="666900" lvl="1" indent="-342900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303030"/>
                </a:solidFill>
              </a:rPr>
              <a:t>Evident/unclear in SEM (XPS vs. EDS)</a:t>
            </a:r>
          </a:p>
          <a:p>
            <a:pPr marL="990892" lvl="2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303030"/>
                </a:solidFill>
              </a:rPr>
              <a:t>Evaporation from </a:t>
            </a:r>
            <a:r>
              <a:rPr lang="en-GB" dirty="0">
                <a:solidFill>
                  <a:srgbClr val="002060"/>
                </a:solidFill>
              </a:rPr>
              <a:t>uncoated Cu surfaces</a:t>
            </a:r>
          </a:p>
          <a:p>
            <a:pPr marL="990892" lvl="2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2060"/>
                </a:solidFill>
              </a:rPr>
              <a:t>Diffusion</a:t>
            </a:r>
            <a:r>
              <a:rPr lang="en-GB" dirty="0">
                <a:solidFill>
                  <a:srgbClr val="303030"/>
                </a:solidFill>
              </a:rPr>
              <a:t> through Ta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7199" y="4756394"/>
            <a:ext cx="6096000" cy="11726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666900" lvl="1" indent="-342900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303030"/>
                </a:solidFill>
              </a:rPr>
              <a:t>Annealing</a:t>
            </a:r>
            <a:r>
              <a:rPr lang="en-GB" dirty="0"/>
              <a:t> </a:t>
            </a:r>
          </a:p>
          <a:p>
            <a:pPr marL="1124100" lvl="2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/>
              <a:t>Sublimation? </a:t>
            </a:r>
            <a:r>
              <a:rPr lang="en-GB" dirty="0">
                <a:solidFill>
                  <a:srgbClr val="2F2F2F"/>
                </a:solidFill>
              </a:rPr>
              <a:t>(3.9e16 / m</a:t>
            </a:r>
            <a:r>
              <a:rPr lang="en-GB" baseline="30000" dirty="0">
                <a:solidFill>
                  <a:srgbClr val="2F2F2F"/>
                </a:solidFill>
              </a:rPr>
              <a:t>2</a:t>
            </a:r>
            <a:r>
              <a:rPr lang="en-GB" dirty="0">
                <a:solidFill>
                  <a:srgbClr val="2F2F2F"/>
                </a:solidFill>
              </a:rPr>
              <a:t>s @ 750°C)</a:t>
            </a:r>
          </a:p>
          <a:p>
            <a:pPr marL="666900" lvl="1" indent="-342900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2F2F2F"/>
                </a:solidFill>
              </a:rPr>
              <a:t>Further investigations </a:t>
            </a:r>
            <a:r>
              <a:rPr lang="en-GB" dirty="0">
                <a:solidFill>
                  <a:srgbClr val="002060"/>
                </a:solidFill>
              </a:rPr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382644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2" grpId="0" animBg="1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91345" y="903996"/>
            <a:ext cx="4896544" cy="364764"/>
          </a:xfrm>
        </p:spPr>
        <p:txBody>
          <a:bodyPr/>
          <a:lstStyle/>
          <a:p>
            <a:r>
              <a:rPr lang="en-GB" sz="2400" b="1" dirty="0">
                <a:solidFill>
                  <a:srgbClr val="002060"/>
                </a:solidFill>
              </a:rPr>
              <a:t>Superconducting Performance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12069" y="1539415"/>
            <a:ext cx="297517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>
                <a:solidFill>
                  <a:srgbClr val="303030"/>
                </a:solidFill>
              </a:rPr>
              <a:t>Inductive </a:t>
            </a:r>
            <a:r>
              <a:rPr lang="en-GB" sz="2000" i="1" dirty="0">
                <a:solidFill>
                  <a:srgbClr val="303030"/>
                </a:solidFill>
              </a:rPr>
              <a:t>T</a:t>
            </a:r>
            <a:r>
              <a:rPr lang="en-GB" sz="2000" baseline="-25000" dirty="0">
                <a:solidFill>
                  <a:srgbClr val="303030"/>
                </a:solidFill>
              </a:rPr>
              <a:t>c</a:t>
            </a:r>
            <a:r>
              <a:rPr lang="en-GB" sz="2000" dirty="0">
                <a:solidFill>
                  <a:srgbClr val="303030"/>
                </a:solidFill>
              </a:rPr>
              <a:t> measurement</a:t>
            </a: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13" name="Rectangle 12"/>
          <p:cNvSpPr/>
          <p:nvPr/>
        </p:nvSpPr>
        <p:spPr>
          <a:xfrm>
            <a:off x="91519" y="6546249"/>
            <a:ext cx="77243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2060"/>
                </a:solidFill>
              </a:rPr>
              <a:t>[5] D. Fonnesu - PhD Thesis (to be published)</a:t>
            </a:r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53844"/>
              </p:ext>
            </p:extLst>
          </p:nvPr>
        </p:nvGraphicFramePr>
        <p:xfrm>
          <a:off x="7318614" y="604839"/>
          <a:ext cx="4409407" cy="3033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869560"/>
              </p:ext>
            </p:extLst>
          </p:nvPr>
        </p:nvGraphicFramePr>
        <p:xfrm>
          <a:off x="7318614" y="3728552"/>
          <a:ext cx="4413827" cy="3036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B965243-AB57-3658-52A3-C51DAE1D5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65" y="2254489"/>
            <a:ext cx="3346506" cy="36290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58D38-1686-436A-9431-1247C612EB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7400" y="2392321"/>
            <a:ext cx="2741497" cy="335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89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4" grpId="0">
        <p:bldAsOne/>
      </p:bldGraphic>
      <p:bldGraphic spid="4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670789" y="507265"/>
            <a:ext cx="3929424" cy="3546575"/>
            <a:chOff x="7670789" y="507265"/>
            <a:chExt cx="3929424" cy="3546575"/>
          </a:xfrm>
        </p:grpSpPr>
        <p:grpSp>
          <p:nvGrpSpPr>
            <p:cNvPr id="42" name="Group 41"/>
            <p:cNvGrpSpPr/>
            <p:nvPr/>
          </p:nvGrpSpPr>
          <p:grpSpPr>
            <a:xfrm>
              <a:off x="7709746" y="507265"/>
              <a:ext cx="3890467" cy="3513377"/>
              <a:chOff x="7596426" y="548680"/>
              <a:chExt cx="3348548" cy="3023983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2"/>
              <a:srcRect l="5493" t="4546"/>
              <a:stretch/>
            </p:blipFill>
            <p:spPr>
              <a:xfrm>
                <a:off x="7596426" y="548680"/>
                <a:ext cx="2952328" cy="3023983"/>
              </a:xfrm>
              <a:prstGeom prst="rect">
                <a:avLst/>
              </a:prstGeom>
            </p:spPr>
          </p:pic>
          <p:sp>
            <p:nvSpPr>
              <p:cNvPr id="41" name="TextBox 40"/>
              <p:cNvSpPr txBox="1"/>
              <p:nvPr/>
            </p:nvSpPr>
            <p:spPr>
              <a:xfrm>
                <a:off x="10531078" y="2044235"/>
                <a:ext cx="413896" cy="566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GB" sz="1600" dirty="0">
                    <a:solidFill>
                      <a:srgbClr val="303030"/>
                    </a:solidFill>
                  </a:rPr>
                  <a:t>[7]</a:t>
                </a: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7944632" y="2733244"/>
              <a:ext cx="3234184" cy="1320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30397" y="2724025"/>
              <a:ext cx="3095134" cy="534148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8030397" y="2702812"/>
              <a:ext cx="215796" cy="1327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670789" y="749412"/>
              <a:ext cx="317176" cy="2241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65632" y="833157"/>
              <a:ext cx="183721" cy="1741687"/>
            </a:xfrm>
            <a:prstGeom prst="rect">
              <a:avLst/>
            </a:prstGeom>
          </p:spPr>
        </p:pic>
      </p:grp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4284982"/>
              </p:ext>
            </p:extLst>
          </p:nvPr>
        </p:nvGraphicFramePr>
        <p:xfrm>
          <a:off x="304201" y="1773498"/>
          <a:ext cx="5519100" cy="3796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191344" y="6341258"/>
            <a:ext cx="3684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rgbClr val="002060"/>
                </a:solidFill>
              </a:rPr>
              <a:t>[6]   A. </a:t>
            </a:r>
            <a:r>
              <a:rPr lang="en-GB" sz="1000" dirty="0" err="1">
                <a:solidFill>
                  <a:srgbClr val="002060"/>
                </a:solidFill>
              </a:rPr>
              <a:t>Godeke</a:t>
            </a:r>
            <a:r>
              <a:rPr lang="en-GB" sz="1000" dirty="0">
                <a:solidFill>
                  <a:srgbClr val="002060"/>
                </a:solidFill>
              </a:rPr>
              <a:t>. </a:t>
            </a:r>
            <a:r>
              <a:rPr lang="en-GB" sz="1000" i="1" dirty="0" err="1">
                <a:solidFill>
                  <a:srgbClr val="002060"/>
                </a:solidFill>
              </a:rPr>
              <a:t>Supercond</a:t>
            </a:r>
            <a:r>
              <a:rPr lang="en-GB" sz="1000" i="1" dirty="0">
                <a:solidFill>
                  <a:srgbClr val="002060"/>
                </a:solidFill>
              </a:rPr>
              <a:t>. Sci. Technol., </a:t>
            </a:r>
            <a:r>
              <a:rPr lang="en-GB" sz="1000" dirty="0">
                <a:solidFill>
                  <a:srgbClr val="002060"/>
                </a:solidFill>
              </a:rPr>
              <a:t>19 (2006)</a:t>
            </a:r>
          </a:p>
          <a:p>
            <a:r>
              <a:rPr lang="en-GB" sz="1000" dirty="0">
                <a:solidFill>
                  <a:srgbClr val="002060"/>
                </a:solidFill>
              </a:rPr>
              <a:t>[7]   G. De Marzi et al.  </a:t>
            </a:r>
            <a:r>
              <a:rPr lang="en-GB" sz="1000" i="1" dirty="0">
                <a:solidFill>
                  <a:srgbClr val="002060"/>
                </a:solidFill>
              </a:rPr>
              <a:t>J. Phys.: </a:t>
            </a:r>
            <a:r>
              <a:rPr lang="en-GB" sz="1000" i="1" dirty="0" err="1">
                <a:solidFill>
                  <a:srgbClr val="002060"/>
                </a:solidFill>
              </a:rPr>
              <a:t>Condens</a:t>
            </a:r>
            <a:r>
              <a:rPr lang="en-GB" sz="1000" i="1" dirty="0">
                <a:solidFill>
                  <a:srgbClr val="002060"/>
                </a:solidFill>
              </a:rPr>
              <a:t>. Matter </a:t>
            </a:r>
            <a:r>
              <a:rPr lang="en-GB" sz="1000" dirty="0">
                <a:solidFill>
                  <a:srgbClr val="002060"/>
                </a:solidFill>
              </a:rPr>
              <a:t>25 (2013)</a:t>
            </a:r>
            <a:endParaRPr lang="en-GB" sz="1000" i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51011" y="4589031"/>
            <a:ext cx="158684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C00000"/>
                </a:solidFill>
              </a:rPr>
              <a:t>Godeke Trend [6]</a:t>
            </a:r>
          </a:p>
        </p:txBody>
      </p:sp>
      <p:sp>
        <p:nvSpPr>
          <p:cNvPr id="1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191345" y="903996"/>
            <a:ext cx="4896544" cy="3647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92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68" indent="-323992" algn="l" defTabSz="914377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Superconducting Performance</a:t>
            </a:r>
          </a:p>
        </p:txBody>
      </p:sp>
      <p:sp>
        <p:nvSpPr>
          <p:cNvPr id="3" name="Rectangle 2"/>
          <p:cNvSpPr/>
          <p:nvPr/>
        </p:nvSpPr>
        <p:spPr>
          <a:xfrm>
            <a:off x="8307060" y="790584"/>
            <a:ext cx="863187" cy="1965829"/>
          </a:xfrm>
          <a:prstGeom prst="rect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4819449"/>
              </p:ext>
            </p:extLst>
          </p:nvPr>
        </p:nvGraphicFramePr>
        <p:xfrm>
          <a:off x="6530411" y="3530639"/>
          <a:ext cx="5372522" cy="3223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912503" y="3294822"/>
            <a:ext cx="308289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303030"/>
                </a:solidFill>
              </a:rPr>
              <a:t>Compressive residual stress</a:t>
            </a:r>
          </a:p>
        </p:txBody>
      </p:sp>
    </p:spTree>
    <p:extLst>
      <p:ext uri="{BB962C8B-B14F-4D97-AF65-F5344CB8AC3E}">
        <p14:creationId xmlns:p14="http://schemas.microsoft.com/office/powerpoint/2010/main" val="266746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25" grpId="0">
        <p:bldAsOne/>
      </p:bldGraphic>
      <p:bldP spid="17" grpId="0" animBg="1"/>
    </p:bld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1. CERN Template 16x9_PPT_Arial</Template>
  <TotalTime>16783</TotalTime>
  <Words>779</Words>
  <Application>Microsoft Office PowerPoint</Application>
  <PresentationFormat>Widescreen</PresentationFormat>
  <Paragraphs>187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Courier New</vt:lpstr>
      <vt:lpstr>Palatino Linotype</vt:lpstr>
      <vt:lpstr>Symbol</vt:lpstr>
      <vt:lpstr>Times New Roman</vt:lpstr>
      <vt:lpstr>Wingdings</vt:lpstr>
      <vt:lpstr>Introslides</vt:lpstr>
      <vt:lpstr>Titleslides, Conclusion</vt:lpstr>
      <vt:lpstr>Content Slides - Deep Blue</vt:lpstr>
      <vt:lpstr>Progress with bipolar HiPIMS-deposited Nb3Sn films on Cu for SRF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Future Work</vt:lpstr>
      <vt:lpstr>Thank you  for your attention!</vt:lpstr>
      <vt:lpstr>PowerPoint Presentation</vt:lpstr>
      <vt:lpstr>Thermal expansion Coefficients</vt:lpstr>
      <vt:lpstr>SIMS Results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A15 Coatings on Copper</dc:title>
  <dc:creator>Stewart Leith</dc:creator>
  <cp:lastModifiedBy>Stewart Leith</cp:lastModifiedBy>
  <cp:revision>884</cp:revision>
  <cp:lastPrinted>2020-01-30T13:49:18Z</cp:lastPrinted>
  <dcterms:created xsi:type="dcterms:W3CDTF">2022-01-24T15:30:49Z</dcterms:created>
  <dcterms:modified xsi:type="dcterms:W3CDTF">2022-05-29T12:19:02Z</dcterms:modified>
</cp:coreProperties>
</file>