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10" r:id="rId1"/>
  </p:sldMasterIdLst>
  <p:notesMasterIdLst>
    <p:notesMasterId r:id="rId41"/>
  </p:notesMasterIdLst>
  <p:handoutMasterIdLst>
    <p:handoutMasterId r:id="rId42"/>
  </p:handoutMasterIdLst>
  <p:sldIdLst>
    <p:sldId id="256" r:id="rId2"/>
    <p:sldId id="257" r:id="rId3"/>
    <p:sldId id="338" r:id="rId4"/>
    <p:sldId id="279" r:id="rId5"/>
    <p:sldId id="276" r:id="rId6"/>
    <p:sldId id="277" r:id="rId7"/>
    <p:sldId id="280" r:id="rId8"/>
    <p:sldId id="281" r:id="rId9"/>
    <p:sldId id="285" r:id="rId10"/>
    <p:sldId id="272" r:id="rId11"/>
    <p:sldId id="334" r:id="rId12"/>
    <p:sldId id="313" r:id="rId13"/>
    <p:sldId id="337" r:id="rId14"/>
    <p:sldId id="344" r:id="rId15"/>
    <p:sldId id="341" r:id="rId16"/>
    <p:sldId id="342" r:id="rId17"/>
    <p:sldId id="343" r:id="rId18"/>
    <p:sldId id="327" r:id="rId19"/>
    <p:sldId id="330" r:id="rId20"/>
    <p:sldId id="331" r:id="rId21"/>
    <p:sldId id="284" r:id="rId22"/>
    <p:sldId id="260" r:id="rId23"/>
    <p:sldId id="290" r:id="rId24"/>
    <p:sldId id="289" r:id="rId25"/>
    <p:sldId id="339" r:id="rId26"/>
    <p:sldId id="304" r:id="rId27"/>
    <p:sldId id="329" r:id="rId28"/>
    <p:sldId id="332" r:id="rId29"/>
    <p:sldId id="317" r:id="rId30"/>
    <p:sldId id="318" r:id="rId31"/>
    <p:sldId id="333" r:id="rId32"/>
    <p:sldId id="320" r:id="rId33"/>
    <p:sldId id="321" r:id="rId34"/>
    <p:sldId id="315" r:id="rId35"/>
    <p:sldId id="322" r:id="rId36"/>
    <p:sldId id="323" r:id="rId37"/>
    <p:sldId id="340" r:id="rId38"/>
    <p:sldId id="310" r:id="rId39"/>
    <p:sldId id="312"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84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52"/>
    <p:restoredTop sz="93472"/>
  </p:normalViewPr>
  <p:slideViewPr>
    <p:cSldViewPr snapToGrid="0" snapToObjects="1">
      <p:cViewPr>
        <p:scale>
          <a:sx n="106" d="100"/>
          <a:sy n="106" d="100"/>
        </p:scale>
        <p:origin x="144" y="1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handoutMaster" Target="handoutMasters/handoutMaster1.xml"/><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it-IT" smtClean="0"/>
              <a:t>11/2/21</a:t>
            </a:r>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5244821-7E0A-BF49-8C21-F5BC33A3E5E5}" type="slidenum">
              <a:rPr lang="en-US" smtClean="0"/>
              <a:t>‹#›</a:t>
            </a:fld>
            <a:endParaRPr lang="en-US"/>
          </a:p>
        </p:txBody>
      </p:sp>
    </p:spTree>
    <p:extLst>
      <p:ext uri="{BB962C8B-B14F-4D97-AF65-F5344CB8AC3E}">
        <p14:creationId xmlns:p14="http://schemas.microsoft.com/office/powerpoint/2010/main" val="150353625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it-IT" smtClean="0"/>
              <a:t>11/2/21</a:t>
            </a:r>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435444-FAAE-0F4E-BB77-C7B77E2D23FA}" type="slidenum">
              <a:rPr lang="en-US" smtClean="0"/>
              <a:t>‹#›</a:t>
            </a:fld>
            <a:endParaRPr lang="en-US"/>
          </a:p>
        </p:txBody>
      </p:sp>
    </p:spTree>
    <p:extLst>
      <p:ext uri="{BB962C8B-B14F-4D97-AF65-F5344CB8AC3E}">
        <p14:creationId xmlns:p14="http://schemas.microsoft.com/office/powerpoint/2010/main" val="778752219"/>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435444-FAAE-0F4E-BB77-C7B77E2D23FA}" type="slidenum">
              <a:rPr lang="en-US" smtClean="0"/>
              <a:t>1</a:t>
            </a:fld>
            <a:endParaRPr lang="en-US"/>
          </a:p>
        </p:txBody>
      </p:sp>
      <p:sp>
        <p:nvSpPr>
          <p:cNvPr id="5" name="Date Placeholder 4"/>
          <p:cNvSpPr>
            <a:spLocks noGrp="1"/>
          </p:cNvSpPr>
          <p:nvPr>
            <p:ph type="dt" idx="11"/>
          </p:nvPr>
        </p:nvSpPr>
        <p:spPr/>
        <p:txBody>
          <a:bodyPr/>
          <a:lstStyle/>
          <a:p>
            <a:r>
              <a:rPr lang="it-IT" smtClean="0"/>
              <a:t>11/2/21</a:t>
            </a:r>
            <a:endParaRPr lang="en-US"/>
          </a:p>
        </p:txBody>
      </p:sp>
    </p:spTree>
    <p:extLst>
      <p:ext uri="{BB962C8B-B14F-4D97-AF65-F5344CB8AC3E}">
        <p14:creationId xmlns:p14="http://schemas.microsoft.com/office/powerpoint/2010/main" val="12686172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3B435444-FAAE-0F4E-BB77-C7B77E2D23FA}" type="slidenum">
              <a:rPr lang="en-US" smtClean="0"/>
              <a:t>27</a:t>
            </a:fld>
            <a:endParaRPr lang="en-US"/>
          </a:p>
        </p:txBody>
      </p:sp>
      <p:sp>
        <p:nvSpPr>
          <p:cNvPr id="5" name="Date Placeholder 4"/>
          <p:cNvSpPr>
            <a:spLocks noGrp="1"/>
          </p:cNvSpPr>
          <p:nvPr>
            <p:ph type="dt" idx="11"/>
          </p:nvPr>
        </p:nvSpPr>
        <p:spPr/>
        <p:txBody>
          <a:bodyPr/>
          <a:lstStyle/>
          <a:p>
            <a:r>
              <a:rPr lang="it-IT" smtClean="0"/>
              <a:t>11/2/21</a:t>
            </a:r>
            <a:endParaRPr lang="en-US"/>
          </a:p>
        </p:txBody>
      </p:sp>
    </p:spTree>
    <p:extLst>
      <p:ext uri="{BB962C8B-B14F-4D97-AF65-F5344CB8AC3E}">
        <p14:creationId xmlns:p14="http://schemas.microsoft.com/office/powerpoint/2010/main" val="13015206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it-IT" smtClean="0"/>
              <a:t>11/2/21</a:t>
            </a:r>
            <a:endParaRPr lang="en-US"/>
          </a:p>
        </p:txBody>
      </p:sp>
      <p:sp>
        <p:nvSpPr>
          <p:cNvPr id="5" name="Slide Number Placeholder 4"/>
          <p:cNvSpPr>
            <a:spLocks noGrp="1"/>
          </p:cNvSpPr>
          <p:nvPr>
            <p:ph type="sldNum" sz="quarter" idx="11"/>
          </p:nvPr>
        </p:nvSpPr>
        <p:spPr/>
        <p:txBody>
          <a:bodyPr/>
          <a:lstStyle/>
          <a:p>
            <a:fld id="{3B435444-FAAE-0F4E-BB77-C7B77E2D23FA}" type="slidenum">
              <a:rPr lang="en-US" smtClean="0"/>
              <a:t>33</a:t>
            </a:fld>
            <a:endParaRPr lang="en-US"/>
          </a:p>
        </p:txBody>
      </p:sp>
    </p:spTree>
    <p:extLst>
      <p:ext uri="{BB962C8B-B14F-4D97-AF65-F5344CB8AC3E}">
        <p14:creationId xmlns:p14="http://schemas.microsoft.com/office/powerpoint/2010/main" val="499585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it-IT" smtClean="0"/>
              <a:t>11/2/21</a:t>
            </a:r>
            <a:endParaRPr lang="en-US"/>
          </a:p>
        </p:txBody>
      </p:sp>
      <p:sp>
        <p:nvSpPr>
          <p:cNvPr id="5" name="Slide Number Placeholder 4"/>
          <p:cNvSpPr>
            <a:spLocks noGrp="1"/>
          </p:cNvSpPr>
          <p:nvPr>
            <p:ph type="sldNum" sz="quarter" idx="11"/>
          </p:nvPr>
        </p:nvSpPr>
        <p:spPr/>
        <p:txBody>
          <a:bodyPr/>
          <a:lstStyle/>
          <a:p>
            <a:fld id="{3B435444-FAAE-0F4E-BB77-C7B77E2D23FA}" type="slidenum">
              <a:rPr lang="en-US" smtClean="0"/>
              <a:t>2</a:t>
            </a:fld>
            <a:endParaRPr lang="en-US"/>
          </a:p>
        </p:txBody>
      </p:sp>
    </p:spTree>
    <p:extLst>
      <p:ext uri="{BB962C8B-B14F-4D97-AF65-F5344CB8AC3E}">
        <p14:creationId xmlns:p14="http://schemas.microsoft.com/office/powerpoint/2010/main" val="839025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24586A-CC78-8A48-9017-76F9D87952F4}" type="slidenum">
              <a:rPr lang="en-US" smtClean="0"/>
              <a:t>3</a:t>
            </a:fld>
            <a:endParaRPr lang="en-US"/>
          </a:p>
        </p:txBody>
      </p:sp>
      <p:sp>
        <p:nvSpPr>
          <p:cNvPr id="5" name="Date Placeholder 4"/>
          <p:cNvSpPr>
            <a:spLocks noGrp="1"/>
          </p:cNvSpPr>
          <p:nvPr>
            <p:ph type="dt" idx="11"/>
          </p:nvPr>
        </p:nvSpPr>
        <p:spPr/>
        <p:txBody>
          <a:bodyPr/>
          <a:lstStyle/>
          <a:p>
            <a:r>
              <a:rPr lang="it-IT" smtClean="0"/>
              <a:t>11/2/21</a:t>
            </a:r>
            <a:endParaRPr lang="en-US"/>
          </a:p>
        </p:txBody>
      </p:sp>
    </p:spTree>
    <p:extLst>
      <p:ext uri="{BB962C8B-B14F-4D97-AF65-F5344CB8AC3E}">
        <p14:creationId xmlns:p14="http://schemas.microsoft.com/office/powerpoint/2010/main" val="934461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4586A-CC78-8A48-9017-76F9D87952F4}" type="slidenum">
              <a:rPr lang="en-US" smtClean="0"/>
              <a:t>4</a:t>
            </a:fld>
            <a:endParaRPr lang="en-US"/>
          </a:p>
        </p:txBody>
      </p:sp>
      <p:sp>
        <p:nvSpPr>
          <p:cNvPr id="5" name="Date Placeholder 4"/>
          <p:cNvSpPr>
            <a:spLocks noGrp="1"/>
          </p:cNvSpPr>
          <p:nvPr>
            <p:ph type="dt" idx="11"/>
          </p:nvPr>
        </p:nvSpPr>
        <p:spPr/>
        <p:txBody>
          <a:bodyPr/>
          <a:lstStyle/>
          <a:p>
            <a:r>
              <a:rPr lang="it-IT" smtClean="0"/>
              <a:t>11/2/21</a:t>
            </a:r>
            <a:endParaRPr lang="en-US"/>
          </a:p>
        </p:txBody>
      </p:sp>
    </p:spTree>
    <p:extLst>
      <p:ext uri="{BB962C8B-B14F-4D97-AF65-F5344CB8AC3E}">
        <p14:creationId xmlns:p14="http://schemas.microsoft.com/office/powerpoint/2010/main" val="1168123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C3E7E9-873B-4148-9475-77317C81F30E}" type="slidenum">
              <a:rPr lang="it-IT"/>
              <a:pPr/>
              <a:t>8</a:t>
            </a:fld>
            <a:endParaRPr lang="it-IT"/>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GB" noProof="0" dirty="0">
              <a:ea typeface="ＭＳ Ｐゴシック" charset="-128"/>
            </a:endParaRPr>
          </a:p>
        </p:txBody>
      </p:sp>
      <p:sp>
        <p:nvSpPr>
          <p:cNvPr id="2" name="Date Placeholder 1"/>
          <p:cNvSpPr>
            <a:spLocks noGrp="1"/>
          </p:cNvSpPr>
          <p:nvPr>
            <p:ph type="dt" idx="10"/>
          </p:nvPr>
        </p:nvSpPr>
        <p:spPr/>
        <p:txBody>
          <a:bodyPr/>
          <a:lstStyle/>
          <a:p>
            <a:r>
              <a:rPr lang="it-IT" smtClean="0"/>
              <a:t>11/2/21</a:t>
            </a:r>
            <a:endParaRPr lang="en-US"/>
          </a:p>
        </p:txBody>
      </p:sp>
    </p:spTree>
    <p:extLst>
      <p:ext uri="{BB962C8B-B14F-4D97-AF65-F5344CB8AC3E}">
        <p14:creationId xmlns:p14="http://schemas.microsoft.com/office/powerpoint/2010/main" val="1333628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it-IT" smtClean="0"/>
              <a:t>11/2/21</a:t>
            </a:r>
            <a:endParaRPr lang="en-US"/>
          </a:p>
        </p:txBody>
      </p:sp>
      <p:sp>
        <p:nvSpPr>
          <p:cNvPr id="5" name="Slide Number Placeholder 4"/>
          <p:cNvSpPr>
            <a:spLocks noGrp="1"/>
          </p:cNvSpPr>
          <p:nvPr>
            <p:ph type="sldNum" sz="quarter" idx="11"/>
          </p:nvPr>
        </p:nvSpPr>
        <p:spPr/>
        <p:txBody>
          <a:bodyPr/>
          <a:lstStyle/>
          <a:p>
            <a:fld id="{3B435444-FAAE-0F4E-BB77-C7B77E2D23FA}" type="slidenum">
              <a:rPr lang="en-US" smtClean="0"/>
              <a:t>19</a:t>
            </a:fld>
            <a:endParaRPr lang="en-US"/>
          </a:p>
        </p:txBody>
      </p:sp>
    </p:spTree>
    <p:extLst>
      <p:ext uri="{BB962C8B-B14F-4D97-AF65-F5344CB8AC3E}">
        <p14:creationId xmlns:p14="http://schemas.microsoft.com/office/powerpoint/2010/main" val="188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C3E7E9-873B-4148-9475-77317C81F30E}" type="slidenum">
              <a:rPr lang="it-IT"/>
              <a:pPr/>
              <a:t>21</a:t>
            </a:fld>
            <a:endParaRPr lang="it-IT"/>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GB" noProof="0" dirty="0">
              <a:ea typeface="ＭＳ Ｐゴシック" charset="-128"/>
            </a:endParaRPr>
          </a:p>
          <a:p>
            <a:pPr eaLnBrk="1" hangingPunct="1"/>
            <a:endParaRPr lang="en-GB" noProof="0" dirty="0">
              <a:ea typeface="ＭＳ Ｐゴシック" charset="-128"/>
            </a:endParaRPr>
          </a:p>
        </p:txBody>
      </p:sp>
      <p:sp>
        <p:nvSpPr>
          <p:cNvPr id="2" name="Date Placeholder 1"/>
          <p:cNvSpPr>
            <a:spLocks noGrp="1"/>
          </p:cNvSpPr>
          <p:nvPr>
            <p:ph type="dt" idx="10"/>
          </p:nvPr>
        </p:nvSpPr>
        <p:spPr/>
        <p:txBody>
          <a:bodyPr/>
          <a:lstStyle/>
          <a:p>
            <a:r>
              <a:rPr lang="it-IT" smtClean="0"/>
              <a:t>11/2/21</a:t>
            </a:r>
            <a:endParaRPr lang="en-US"/>
          </a:p>
        </p:txBody>
      </p:sp>
    </p:spTree>
    <p:extLst>
      <p:ext uri="{BB962C8B-B14F-4D97-AF65-F5344CB8AC3E}">
        <p14:creationId xmlns:p14="http://schemas.microsoft.com/office/powerpoint/2010/main" val="50892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24586A-CC78-8A48-9017-76F9D87952F4}" type="slidenum">
              <a:rPr lang="en-US" smtClean="0"/>
              <a:t>25</a:t>
            </a:fld>
            <a:endParaRPr lang="en-US"/>
          </a:p>
        </p:txBody>
      </p:sp>
      <p:sp>
        <p:nvSpPr>
          <p:cNvPr id="5" name="Date Placeholder 4"/>
          <p:cNvSpPr>
            <a:spLocks noGrp="1"/>
          </p:cNvSpPr>
          <p:nvPr>
            <p:ph type="dt" idx="11"/>
          </p:nvPr>
        </p:nvSpPr>
        <p:spPr/>
        <p:txBody>
          <a:bodyPr/>
          <a:lstStyle/>
          <a:p>
            <a:r>
              <a:rPr lang="it-IT" smtClean="0"/>
              <a:t>11/2/21</a:t>
            </a:r>
            <a:endParaRPr lang="en-US"/>
          </a:p>
        </p:txBody>
      </p:sp>
    </p:spTree>
    <p:extLst>
      <p:ext uri="{BB962C8B-B14F-4D97-AF65-F5344CB8AC3E}">
        <p14:creationId xmlns:p14="http://schemas.microsoft.com/office/powerpoint/2010/main" val="1616018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435444-FAAE-0F4E-BB77-C7B77E2D23FA}" type="slidenum">
              <a:rPr lang="en-US" smtClean="0"/>
              <a:t>26</a:t>
            </a:fld>
            <a:endParaRPr lang="en-US"/>
          </a:p>
        </p:txBody>
      </p:sp>
      <p:sp>
        <p:nvSpPr>
          <p:cNvPr id="5" name="Date Placeholder 4"/>
          <p:cNvSpPr>
            <a:spLocks noGrp="1"/>
          </p:cNvSpPr>
          <p:nvPr>
            <p:ph type="dt" idx="11"/>
          </p:nvPr>
        </p:nvSpPr>
        <p:spPr/>
        <p:txBody>
          <a:bodyPr/>
          <a:lstStyle/>
          <a:p>
            <a:r>
              <a:rPr lang="it-IT" smtClean="0"/>
              <a:t>11/2/21</a:t>
            </a:r>
            <a:endParaRPr lang="en-US"/>
          </a:p>
        </p:txBody>
      </p:sp>
    </p:spTree>
    <p:extLst>
      <p:ext uri="{BB962C8B-B14F-4D97-AF65-F5344CB8AC3E}">
        <p14:creationId xmlns:p14="http://schemas.microsoft.com/office/powerpoint/2010/main" val="517443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it-IT" smtClean="0"/>
              <a:t>31/05/22</a:t>
            </a:r>
            <a:endParaRPr lang="en-US"/>
          </a:p>
        </p:txBody>
      </p:sp>
      <p:sp>
        <p:nvSpPr>
          <p:cNvPr id="5" name="Footer Placeholder 4"/>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it-IT" smtClean="0"/>
              <a:t>31/05/22</a:t>
            </a:r>
            <a:endParaRPr lang="en-US"/>
          </a:p>
        </p:txBody>
      </p:sp>
      <p:sp>
        <p:nvSpPr>
          <p:cNvPr id="5" name="Footer Placeholder 4"/>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it-IT" smtClean="0"/>
              <a:t>31/05/22</a:t>
            </a:r>
            <a:endParaRPr lang="en-US"/>
          </a:p>
        </p:txBody>
      </p:sp>
      <p:sp>
        <p:nvSpPr>
          <p:cNvPr id="5" name="Footer Placeholder 4"/>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it-IT" smtClean="0"/>
              <a:t>31/05/22</a:t>
            </a:r>
            <a:endParaRPr lang="en-US"/>
          </a:p>
        </p:txBody>
      </p:sp>
      <p:sp>
        <p:nvSpPr>
          <p:cNvPr id="5" name="Footer Placeholder 4"/>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it-IT" smtClean="0"/>
              <a:t>31/05/22</a:t>
            </a:r>
            <a:endParaRPr lang="en-US"/>
          </a:p>
        </p:txBody>
      </p:sp>
      <p:sp>
        <p:nvSpPr>
          <p:cNvPr id="5" name="Footer Placeholder 4"/>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it-IT" smtClean="0"/>
              <a:t>31/05/22</a:t>
            </a:r>
            <a:endParaRPr lang="en-US"/>
          </a:p>
        </p:txBody>
      </p:sp>
      <p:sp>
        <p:nvSpPr>
          <p:cNvPr id="6" name="Footer Placeholder 5"/>
          <p:cNvSpPr>
            <a:spLocks noGrp="1"/>
          </p:cNvSpPr>
          <p:nvPr>
            <p:ph type="ftr" sz="quarter" idx="11"/>
          </p:nvPr>
        </p:nvSpPr>
        <p:spPr/>
        <p:txBody>
          <a:bodyPr/>
          <a:lstStyle/>
          <a:p>
            <a:r>
              <a:rPr lang="en-US" smtClean="0"/>
              <a:t>Emanuela Carideo - FCC week</a:t>
            </a:r>
            <a:endParaRPr lang="en-US"/>
          </a:p>
        </p:txBody>
      </p:sp>
      <p:sp>
        <p:nvSpPr>
          <p:cNvPr id="7" name="Slide Number Placeholder 6"/>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it-IT" smtClean="0"/>
              <a:t>31/05/22</a:t>
            </a:r>
            <a:endParaRPr lang="en-US"/>
          </a:p>
        </p:txBody>
      </p:sp>
      <p:sp>
        <p:nvSpPr>
          <p:cNvPr id="8" name="Footer Placeholder 7"/>
          <p:cNvSpPr>
            <a:spLocks noGrp="1"/>
          </p:cNvSpPr>
          <p:nvPr>
            <p:ph type="ftr" sz="quarter" idx="11"/>
          </p:nvPr>
        </p:nvSpPr>
        <p:spPr/>
        <p:txBody>
          <a:bodyPr/>
          <a:lstStyle/>
          <a:p>
            <a:r>
              <a:rPr lang="en-US" smtClean="0"/>
              <a:t>Emanuela Carideo - FCC week</a:t>
            </a:r>
            <a:endParaRPr lang="en-US"/>
          </a:p>
        </p:txBody>
      </p:sp>
      <p:sp>
        <p:nvSpPr>
          <p:cNvPr id="9" name="Slide Number Placeholder 8"/>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it-IT" smtClean="0"/>
              <a:t>31/05/22</a:t>
            </a:r>
            <a:endParaRPr lang="en-US"/>
          </a:p>
        </p:txBody>
      </p:sp>
      <p:sp>
        <p:nvSpPr>
          <p:cNvPr id="4" name="Footer Placeholder 3"/>
          <p:cNvSpPr>
            <a:spLocks noGrp="1"/>
          </p:cNvSpPr>
          <p:nvPr>
            <p:ph type="ftr" sz="quarter" idx="11"/>
          </p:nvPr>
        </p:nvSpPr>
        <p:spPr/>
        <p:txBody>
          <a:bodyPr/>
          <a:lstStyle/>
          <a:p>
            <a:r>
              <a:rPr lang="en-US" smtClean="0"/>
              <a:t>Emanuela Carideo - FCC week</a:t>
            </a:r>
            <a:endParaRPr lang="en-US"/>
          </a:p>
        </p:txBody>
      </p:sp>
      <p:sp>
        <p:nvSpPr>
          <p:cNvPr id="5" name="Slide Number Placeholder 4"/>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it-IT" smtClean="0"/>
              <a:t>31/05/22</a:t>
            </a:r>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Emanuela Carideo - FCC week</a:t>
            </a:r>
            <a:endParaRPr lang="en-US"/>
          </a:p>
        </p:txBody>
      </p:sp>
      <p:sp>
        <p:nvSpPr>
          <p:cNvPr id="9" name="Slide Number Placeholder 8"/>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it-IT" smtClean="0"/>
              <a:t>31/05/22</a:t>
            </a:r>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Emanuela Carideo - FCC week</a:t>
            </a: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E755515-885B-B544-B725-05FF2796024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it-IT" smtClean="0"/>
              <a:t>31/05/22</a:t>
            </a:r>
            <a:endParaRPr lang="en-US"/>
          </a:p>
        </p:txBody>
      </p:sp>
      <p:sp>
        <p:nvSpPr>
          <p:cNvPr id="6" name="Footer Placeholder 5"/>
          <p:cNvSpPr>
            <a:spLocks noGrp="1"/>
          </p:cNvSpPr>
          <p:nvPr>
            <p:ph type="ftr" sz="quarter" idx="11"/>
          </p:nvPr>
        </p:nvSpPr>
        <p:spPr/>
        <p:txBody>
          <a:bodyPr/>
          <a:lstStyle/>
          <a:p>
            <a:r>
              <a:rPr lang="en-US" smtClean="0"/>
              <a:t>Emanuela Carideo - FCC week</a:t>
            </a:r>
            <a:endParaRPr lang="en-US"/>
          </a:p>
        </p:txBody>
      </p:sp>
      <p:sp>
        <p:nvSpPr>
          <p:cNvPr id="7" name="Slide Number Placeholder 6"/>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it-IT" smtClean="0"/>
              <a:t>31/05/22</a:t>
            </a:r>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Emanuela Carideo - FCC week</a:t>
            </a: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E755515-885B-B544-B725-05FF27960243}"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8151084"/>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4" Type="http://schemas.openxmlformats.org/officeDocument/2006/relationships/image" Target="../media/image2.tiff"/><Relationship Id="rId5" Type="http://schemas.openxmlformats.org/officeDocument/2006/relationships/image" Target="../media/image3.tiff"/><Relationship Id="rId6" Type="http://schemas.openxmlformats.org/officeDocument/2006/relationships/image" Target="../media/image4.tiff"/><Relationship Id="rId7"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11.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tiff"/><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5.emf"/><Relationship Id="rId4" Type="http://schemas.openxmlformats.org/officeDocument/2006/relationships/image" Target="../media/image87.png"/><Relationship Id="rId5" Type="http://schemas.openxmlformats.org/officeDocument/2006/relationships/image" Target="../media/image76.emf"/><Relationship Id="rId6" Type="http://schemas.openxmlformats.org/officeDocument/2006/relationships/image" Target="../media/image89.png"/><Relationship Id="rId7"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74.emf"/></Relationships>
</file>

<file path=ppt/slides/_rels/slide16.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77.emf"/><Relationship Id="rId5" Type="http://schemas.openxmlformats.org/officeDocument/2006/relationships/image" Target="../media/image78.emf"/><Relationship Id="rId6"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0.emf"/><Relationship Id="rId4" Type="http://schemas.openxmlformats.org/officeDocument/2006/relationships/image" Target="../media/image94.png"/><Relationship Id="rId5"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79.emf"/></Relationships>
</file>

<file path=ppt/slides/_rels/slide18.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81.png"/></Relationships>
</file>

<file path=ppt/slides/_rels/slide19.xml.rels><?xml version="1.0" encoding="UTF-8" standalone="yes"?>
<Relationships xmlns="http://schemas.openxmlformats.org/package/2006/relationships"><Relationship Id="rId3" Type="http://schemas.openxmlformats.org/officeDocument/2006/relationships/image" Target="../media/image84.tiff"/><Relationship Id="rId4" Type="http://schemas.openxmlformats.org/officeDocument/2006/relationships/image" Target="../media/image800.png"/><Relationship Id="rId5" Type="http://schemas.openxmlformats.org/officeDocument/2006/relationships/image" Target="../media/image850.png"/><Relationship Id="rId6" Type="http://schemas.openxmlformats.org/officeDocument/2006/relationships/image" Target="../media/image820.png"/><Relationship Id="rId7" Type="http://schemas.openxmlformats.org/officeDocument/2006/relationships/image" Target="../media/image830.png"/><Relationship Id="rId8" Type="http://schemas.openxmlformats.org/officeDocument/2006/relationships/image" Target="../media/image840.png"/><Relationship Id="rId9" Type="http://schemas.openxmlformats.org/officeDocument/2006/relationships/image" Target="../media/image83.png"/><Relationship Id="rId10"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8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tif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1.png"/></Relationships>
</file>

<file path=ppt/slides/_rels/slide27.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93.tif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8.xml.rels><?xml version="1.0" encoding="UTF-8" standalone="yes"?>
<Relationships xmlns="http://schemas.openxmlformats.org/package/2006/relationships"><Relationship Id="rId3" Type="http://schemas.openxmlformats.org/officeDocument/2006/relationships/image" Target="../media/image96.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9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7.png"/></Relationships>
</file>

<file path=ppt/slides/_rels/slide3.xml.rels><?xml version="1.0" encoding="UTF-8" standalone="yes"?>
<Relationships xmlns="http://schemas.openxmlformats.org/package/2006/relationships"><Relationship Id="rId3" Type="http://schemas.openxmlformats.org/officeDocument/2006/relationships/image" Target="../media/image7.tiff"/><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8.png"/><Relationship Id="rId3" Type="http://schemas.openxmlformats.org/officeDocument/2006/relationships/image" Target="../media/image9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0.tiff"/><Relationship Id="rId3" Type="http://schemas.openxmlformats.org/officeDocument/2006/relationships/image" Target="../media/image101.tif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2.tiff"/><Relationship Id="rId3" Type="http://schemas.openxmlformats.org/officeDocument/2006/relationships/image" Target="../media/image103.png"/></Relationships>
</file>

<file path=ppt/slides/_rels/slide33.xml.rels><?xml version="1.0" encoding="UTF-8" standalone="yes"?>
<Relationships xmlns="http://schemas.openxmlformats.org/package/2006/relationships"><Relationship Id="rId3" Type="http://schemas.openxmlformats.org/officeDocument/2006/relationships/image" Target="../media/image104.png"/><Relationship Id="rId4" Type="http://schemas.openxmlformats.org/officeDocument/2006/relationships/image" Target="../media/image105.png"/><Relationship Id="rId5" Type="http://schemas.openxmlformats.org/officeDocument/2006/relationships/image" Target="../media/image106.png"/><Relationship Id="rId6" Type="http://schemas.openxmlformats.org/officeDocument/2006/relationships/image" Target="../media/image107.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8.tiff"/><Relationship Id="rId3" Type="http://schemas.openxmlformats.org/officeDocument/2006/relationships/image" Target="../media/image109.tiff"/></Relationships>
</file>

<file path=ppt/slides/_rels/slide35.xml.rels><?xml version="1.0" encoding="UTF-8" standalone="yes"?>
<Relationships xmlns="http://schemas.openxmlformats.org/package/2006/relationships"><Relationship Id="rId3" Type="http://schemas.openxmlformats.org/officeDocument/2006/relationships/image" Target="../media/image111.emf"/><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110.emf"/></Relationships>
</file>

<file path=ppt/slides/_rels/slide36.xml.rels><?xml version="1.0" encoding="UTF-8" standalone="yes"?>
<Relationships xmlns="http://schemas.openxmlformats.org/package/2006/relationships"><Relationship Id="rId3" Type="http://schemas.openxmlformats.org/officeDocument/2006/relationships/image" Target="../media/image113.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112.png"/></Relationships>
</file>

<file path=ppt/slides/_rels/slide37.xml.rels><?xml version="1.0" encoding="UTF-8" standalone="yes"?>
<Relationships xmlns="http://schemas.openxmlformats.org/package/2006/relationships"><Relationship Id="rId3" Type="http://schemas.openxmlformats.org/officeDocument/2006/relationships/image" Target="../media/image107.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103.png"/></Relationships>
</file>

<file path=ppt/slides/_rels/slide38.xml.rels><?xml version="1.0" encoding="UTF-8" standalone="yes"?>
<Relationships xmlns="http://schemas.openxmlformats.org/package/2006/relationships"><Relationship Id="rId3" Type="http://schemas.openxmlformats.org/officeDocument/2006/relationships/image" Target="../media/image11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114.png"/></Relationships>
</file>

<file path=ppt/slides/_rels/slide39.xml.rels><?xml version="1.0" encoding="UTF-8" standalone="yes"?>
<Relationships xmlns="http://schemas.openxmlformats.org/package/2006/relationships"><Relationship Id="rId3" Type="http://schemas.openxmlformats.org/officeDocument/2006/relationships/image" Target="../media/image117.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11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hyperlink" Target="https://gitlab.cern.ch/ecarideo/FCCee_IW_Model" TargetMode="External"/><Relationship Id="rId5"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3" Type="http://schemas.openxmlformats.org/officeDocument/2006/relationships/image" Target="../media/image24.png"/><Relationship Id="rId14" Type="http://schemas.openxmlformats.org/officeDocument/2006/relationships/image" Target="../media/image25.png"/><Relationship Id="rId15" Type="http://schemas.openxmlformats.org/officeDocument/2006/relationships/image" Target="../media/image26.png"/><Relationship Id="rId16" Type="http://schemas.openxmlformats.org/officeDocument/2006/relationships/image" Target="../media/image27.png"/><Relationship Id="rId17" Type="http://schemas.openxmlformats.org/officeDocument/2006/relationships/image" Target="../media/image28.png"/><Relationship Id="rId18" Type="http://schemas.openxmlformats.org/officeDocument/2006/relationships/image" Target="../media/image29.png"/><Relationship Id="rId19" Type="http://schemas.openxmlformats.org/officeDocument/2006/relationships/image" Target="../media/image30.png"/><Relationship Id="rId50" Type="http://schemas.openxmlformats.org/officeDocument/2006/relationships/image" Target="../media/image61.png"/><Relationship Id="rId51" Type="http://schemas.openxmlformats.org/officeDocument/2006/relationships/image" Target="../media/image62.png"/><Relationship Id="rId52" Type="http://schemas.openxmlformats.org/officeDocument/2006/relationships/image" Target="../media/image63.png"/><Relationship Id="rId53" Type="http://schemas.openxmlformats.org/officeDocument/2006/relationships/image" Target="../media/image64.png"/><Relationship Id="rId54" Type="http://schemas.openxmlformats.org/officeDocument/2006/relationships/image" Target="../media/image65.png"/><Relationship Id="rId55" Type="http://schemas.openxmlformats.org/officeDocument/2006/relationships/image" Target="../media/image6.png"/><Relationship Id="rId40" Type="http://schemas.openxmlformats.org/officeDocument/2006/relationships/image" Target="../media/image51.png"/><Relationship Id="rId41" Type="http://schemas.openxmlformats.org/officeDocument/2006/relationships/image" Target="../media/image52.png"/><Relationship Id="rId42" Type="http://schemas.openxmlformats.org/officeDocument/2006/relationships/image" Target="../media/image53.png"/><Relationship Id="rId43" Type="http://schemas.openxmlformats.org/officeDocument/2006/relationships/image" Target="../media/image54.png"/><Relationship Id="rId44" Type="http://schemas.openxmlformats.org/officeDocument/2006/relationships/image" Target="../media/image55.png"/><Relationship Id="rId45" Type="http://schemas.openxmlformats.org/officeDocument/2006/relationships/image" Target="../media/image56.png"/><Relationship Id="rId46" Type="http://schemas.openxmlformats.org/officeDocument/2006/relationships/image" Target="../media/image57.png"/><Relationship Id="rId47" Type="http://schemas.openxmlformats.org/officeDocument/2006/relationships/image" Target="../media/image58.png"/><Relationship Id="rId48" Type="http://schemas.openxmlformats.org/officeDocument/2006/relationships/image" Target="../media/image59.png"/><Relationship Id="rId49" Type="http://schemas.openxmlformats.org/officeDocument/2006/relationships/image" Target="../media/image60.png"/><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png"/><Relationship Id="rId9" Type="http://schemas.openxmlformats.org/officeDocument/2006/relationships/image" Target="../media/image20.png"/><Relationship Id="rId30" Type="http://schemas.openxmlformats.org/officeDocument/2006/relationships/image" Target="../media/image41.png"/><Relationship Id="rId31" Type="http://schemas.openxmlformats.org/officeDocument/2006/relationships/image" Target="../media/image42.png"/><Relationship Id="rId32" Type="http://schemas.openxmlformats.org/officeDocument/2006/relationships/image" Target="../media/image43.png"/><Relationship Id="rId33" Type="http://schemas.openxmlformats.org/officeDocument/2006/relationships/image" Target="../media/image44.png"/><Relationship Id="rId34" Type="http://schemas.openxmlformats.org/officeDocument/2006/relationships/image" Target="../media/image45.png"/><Relationship Id="rId35" Type="http://schemas.openxmlformats.org/officeDocument/2006/relationships/image" Target="../media/image46.png"/><Relationship Id="rId36" Type="http://schemas.openxmlformats.org/officeDocument/2006/relationships/image" Target="../media/image47.png"/><Relationship Id="rId37" Type="http://schemas.openxmlformats.org/officeDocument/2006/relationships/image" Target="../media/image48.png"/><Relationship Id="rId38" Type="http://schemas.openxmlformats.org/officeDocument/2006/relationships/image" Target="../media/image49.png"/><Relationship Id="rId39" Type="http://schemas.openxmlformats.org/officeDocument/2006/relationships/image" Target="../media/image50.png"/><Relationship Id="rId20" Type="http://schemas.openxmlformats.org/officeDocument/2006/relationships/image" Target="../media/image31.png"/><Relationship Id="rId21" Type="http://schemas.openxmlformats.org/officeDocument/2006/relationships/image" Target="../media/image32.png"/><Relationship Id="rId22" Type="http://schemas.openxmlformats.org/officeDocument/2006/relationships/image" Target="../media/image33.png"/><Relationship Id="rId23" Type="http://schemas.openxmlformats.org/officeDocument/2006/relationships/image" Target="../media/image34.png"/><Relationship Id="rId24" Type="http://schemas.openxmlformats.org/officeDocument/2006/relationships/image" Target="../media/image35.png"/><Relationship Id="rId25" Type="http://schemas.openxmlformats.org/officeDocument/2006/relationships/image" Target="../media/image36.png"/><Relationship Id="rId26" Type="http://schemas.openxmlformats.org/officeDocument/2006/relationships/image" Target="../media/image37.png"/><Relationship Id="rId27" Type="http://schemas.openxmlformats.org/officeDocument/2006/relationships/image" Target="../media/image38.png"/><Relationship Id="rId28" Type="http://schemas.openxmlformats.org/officeDocument/2006/relationships/image" Target="../media/image39.png"/><Relationship Id="rId29" Type="http://schemas.openxmlformats.org/officeDocument/2006/relationships/image" Target="../media/image40.png"/><Relationship Id="rId10" Type="http://schemas.openxmlformats.org/officeDocument/2006/relationships/image" Target="../media/image21.png"/><Relationship Id="rId11" Type="http://schemas.openxmlformats.org/officeDocument/2006/relationships/image" Target="../media/image22.png"/><Relationship Id="rId12"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378719"/>
            <a:ext cx="12191999" cy="2357212"/>
          </a:xfrm>
        </p:spPr>
        <p:txBody>
          <a:bodyPr>
            <a:noAutofit/>
          </a:bodyPr>
          <a:lstStyle/>
          <a:p>
            <a:pPr algn="ctr"/>
            <a:r>
              <a:rPr lang="en-US" sz="5400" dirty="0" smtClean="0"/>
              <a:t>Single-Bunch </a:t>
            </a:r>
            <a:r>
              <a:rPr lang="en-US" sz="5400" dirty="0"/>
              <a:t>I</a:t>
            </a:r>
            <a:r>
              <a:rPr lang="en-US" sz="5400" dirty="0" smtClean="0"/>
              <a:t>nstabilities</a:t>
            </a:r>
            <a:endParaRPr lang="en-US" sz="5400" dirty="0">
              <a:solidFill>
                <a:schemeClr val="tx2"/>
              </a:solidFill>
            </a:endParaRPr>
          </a:p>
        </p:txBody>
      </p:sp>
      <p:sp>
        <p:nvSpPr>
          <p:cNvPr id="5" name="TextBox 4"/>
          <p:cNvSpPr txBox="1"/>
          <p:nvPr/>
        </p:nvSpPr>
        <p:spPr>
          <a:xfrm>
            <a:off x="365251" y="3735931"/>
            <a:ext cx="11657416" cy="1754326"/>
          </a:xfrm>
          <a:prstGeom prst="rect">
            <a:avLst/>
          </a:prstGeom>
          <a:noFill/>
        </p:spPr>
        <p:txBody>
          <a:bodyPr wrap="square" rtlCol="0">
            <a:spAutoFit/>
          </a:bodyPr>
          <a:lstStyle/>
          <a:p>
            <a:pPr algn="ctr"/>
            <a:r>
              <a:rPr lang="en-US" sz="3600" dirty="0" smtClean="0">
                <a:latin typeface="+mj-lt"/>
              </a:rPr>
              <a:t>Emanuela Carideo</a:t>
            </a:r>
          </a:p>
          <a:p>
            <a:pPr algn="ctr">
              <a:lnSpc>
                <a:spcPct val="150000"/>
              </a:lnSpc>
            </a:pPr>
            <a:r>
              <a:rPr lang="en-US" sz="2400" dirty="0" err="1">
                <a:latin typeface="+mj-lt"/>
              </a:rPr>
              <a:t>Acknowledegements</a:t>
            </a:r>
            <a:r>
              <a:rPr lang="en-US" sz="2400" dirty="0">
                <a:latin typeface="+mj-lt"/>
              </a:rPr>
              <a:t>:</a:t>
            </a:r>
            <a:r>
              <a:rPr lang="en-US" sz="2400" dirty="0" smtClean="0">
                <a:latin typeface="+mj-lt"/>
              </a:rPr>
              <a:t> M. </a:t>
            </a:r>
            <a:r>
              <a:rPr lang="en-US" sz="2400" dirty="0">
                <a:latin typeface="+mj-lt"/>
              </a:rPr>
              <a:t>Migliorati, </a:t>
            </a:r>
            <a:r>
              <a:rPr lang="en-US" sz="2400" dirty="0" smtClean="0">
                <a:latin typeface="+mj-lt"/>
              </a:rPr>
              <a:t>F. Zimmermann, </a:t>
            </a:r>
            <a:r>
              <a:rPr lang="en-US" sz="2400" dirty="0" smtClean="0">
                <a:latin typeface="+mj-lt"/>
                <a:ea typeface="Times New Roman" charset="0"/>
                <a:cs typeface="Times New Roman" charset="0"/>
              </a:rPr>
              <a:t>M</a:t>
            </a:r>
            <a:r>
              <a:rPr lang="en-US" sz="2400" dirty="0">
                <a:latin typeface="+mj-lt"/>
                <a:ea typeface="Times New Roman" charset="0"/>
                <a:cs typeface="Times New Roman" charset="0"/>
              </a:rPr>
              <a:t>. </a:t>
            </a:r>
            <a:r>
              <a:rPr lang="en-US" sz="2400" dirty="0" err="1" smtClean="0">
                <a:latin typeface="+mj-lt"/>
                <a:ea typeface="Times New Roman" charset="0"/>
                <a:cs typeface="Times New Roman" charset="0"/>
              </a:rPr>
              <a:t>Zobov</a:t>
            </a:r>
            <a:r>
              <a:rPr lang="en-US" sz="2400" dirty="0" smtClean="0">
                <a:latin typeface="+mj-lt"/>
                <a:ea typeface="Times New Roman" charset="0"/>
                <a:cs typeface="Times New Roman" charset="0"/>
              </a:rPr>
              <a:t>, </a:t>
            </a:r>
            <a:r>
              <a:rPr lang="en-US" sz="2400" dirty="0" err="1" smtClean="0">
                <a:latin typeface="+mj-lt"/>
                <a:ea typeface="Times New Roman" charset="0"/>
                <a:cs typeface="Times New Roman" charset="0"/>
              </a:rPr>
              <a:t>D.Quartullo</a:t>
            </a:r>
            <a:r>
              <a:rPr lang="en-US" sz="2400" dirty="0" smtClean="0">
                <a:latin typeface="+mj-lt"/>
              </a:rPr>
              <a:t>, </a:t>
            </a:r>
          </a:p>
          <a:p>
            <a:pPr algn="ctr">
              <a:lnSpc>
                <a:spcPct val="150000"/>
              </a:lnSpc>
            </a:pPr>
            <a:r>
              <a:rPr lang="en-US" sz="2400" dirty="0" err="1" smtClean="0">
                <a:latin typeface="+mj-lt"/>
              </a:rPr>
              <a:t>Y.Zhang</a:t>
            </a:r>
            <a:r>
              <a:rPr lang="en-US" sz="2400" dirty="0" smtClean="0">
                <a:latin typeface="+mj-lt"/>
              </a:rPr>
              <a:t>, </a:t>
            </a:r>
            <a:r>
              <a:rPr lang="en-US" sz="2400" dirty="0" err="1" smtClean="0">
                <a:latin typeface="+mj-lt"/>
              </a:rPr>
              <a:t>M.Behtouei</a:t>
            </a:r>
            <a:r>
              <a:rPr lang="en-US" sz="2400" dirty="0" smtClean="0">
                <a:latin typeface="+mj-lt"/>
              </a:rPr>
              <a:t> </a:t>
            </a:r>
            <a:endParaRPr lang="en-US" sz="2400" dirty="0" smtClean="0">
              <a:latin typeface="+mj-lt"/>
              <a:ea typeface="Times New Roman" charset="0"/>
              <a:cs typeface="Times New Roman" charset="0"/>
            </a:endParaRPr>
          </a:p>
        </p:txBody>
      </p:sp>
      <p:pic>
        <p:nvPicPr>
          <p:cNvPr id="6" name="Picture 5"/>
          <p:cNvPicPr>
            <a:picLocks noChangeAspect="1"/>
          </p:cNvPicPr>
          <p:nvPr/>
        </p:nvPicPr>
        <p:blipFill>
          <a:blip r:embed="rId3"/>
          <a:stretch>
            <a:fillRect/>
          </a:stretch>
        </p:blipFill>
        <p:spPr>
          <a:xfrm>
            <a:off x="10017736" y="204508"/>
            <a:ext cx="2038456" cy="2038456"/>
          </a:xfrm>
          <a:prstGeom prst="rect">
            <a:avLst/>
          </a:prstGeom>
        </p:spPr>
      </p:pic>
      <p:pic>
        <p:nvPicPr>
          <p:cNvPr id="7" name="Picture 6"/>
          <p:cNvPicPr>
            <a:picLocks noChangeAspect="1"/>
          </p:cNvPicPr>
          <p:nvPr/>
        </p:nvPicPr>
        <p:blipFill>
          <a:blip r:embed="rId4"/>
          <a:stretch>
            <a:fillRect/>
          </a:stretch>
        </p:blipFill>
        <p:spPr>
          <a:xfrm>
            <a:off x="-487039" y="192845"/>
            <a:ext cx="3644656" cy="2050119"/>
          </a:xfrm>
          <a:prstGeom prst="rect">
            <a:avLst/>
          </a:prstGeom>
        </p:spPr>
      </p:pic>
      <p:pic>
        <p:nvPicPr>
          <p:cNvPr id="8" name="Picture 7"/>
          <p:cNvPicPr>
            <a:picLocks noChangeAspect="1"/>
          </p:cNvPicPr>
          <p:nvPr/>
        </p:nvPicPr>
        <p:blipFill rotWithShape="1">
          <a:blip r:embed="rId5"/>
          <a:srcRect b="11759"/>
          <a:stretch/>
        </p:blipFill>
        <p:spPr>
          <a:xfrm>
            <a:off x="7024564" y="473790"/>
            <a:ext cx="2506133" cy="1289675"/>
          </a:xfrm>
          <a:prstGeom prst="rect">
            <a:avLst/>
          </a:prstGeom>
        </p:spPr>
      </p:pic>
      <p:pic>
        <p:nvPicPr>
          <p:cNvPr id="10" name="Immagine 5">
            <a:extLst>
              <a:ext uri="{FF2B5EF4-FFF2-40B4-BE49-F238E27FC236}">
                <a16:creationId xmlns:a16="http://schemas.microsoft.com/office/drawing/2014/main" xmlns="" id="{0EC785DE-1DA6-ED40-B935-47CE82C1A37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66431" y="620027"/>
            <a:ext cx="3230572" cy="1143438"/>
          </a:xfrm>
          <a:prstGeom prst="rect">
            <a:avLst/>
          </a:prstGeom>
        </p:spPr>
      </p:pic>
      <p:sp>
        <p:nvSpPr>
          <p:cNvPr id="9" name="TextBox 13">
            <a:extLst>
              <a:ext uri="{FF2B5EF4-FFF2-40B4-BE49-F238E27FC236}">
                <a16:creationId xmlns="" xmlns:a16="http://schemas.microsoft.com/office/drawing/2014/main" id="{F2282966-A359-E3D6-0627-B232BDB1B8E5}"/>
              </a:ext>
            </a:extLst>
          </p:cNvPr>
          <p:cNvSpPr txBox="1"/>
          <p:nvPr/>
        </p:nvSpPr>
        <p:spPr>
          <a:xfrm>
            <a:off x="1553530" y="6429227"/>
            <a:ext cx="8263350" cy="338554"/>
          </a:xfrm>
          <a:prstGeom prst="rect">
            <a:avLst/>
          </a:prstGeom>
          <a:noFill/>
        </p:spPr>
        <p:txBody>
          <a:bodyPr wrap="square" rtlCol="0">
            <a:spAutoFit/>
          </a:bodyPr>
          <a:lstStyle/>
          <a:p>
            <a:pPr algn="just"/>
            <a:r>
              <a:rPr lang="en-GB" sz="800" dirty="0">
                <a:solidFill>
                  <a:schemeClr val="bg1"/>
                </a:solidFill>
              </a:rPr>
              <a:t>FCCIS – The Future Circular Collider Innovation Study. This INFRADEV Research and Innovation Action project receives funding from the European Union’s H2020 Framework Programme under grant agreement no. 951754. The information herein only reflects the views of its authors and the European Commission is not responsible for any use that may be made of the information.</a:t>
            </a:r>
            <a:endParaRPr lang="x-none" sz="800" dirty="0">
              <a:solidFill>
                <a:schemeClr val="bg1"/>
              </a:solidFill>
            </a:endParaRPr>
          </a:p>
        </p:txBody>
      </p:sp>
      <p:pic>
        <p:nvPicPr>
          <p:cNvPr id="11" name="Picture 23" descr="Background pattern&#10;&#10;Description automatically generated">
            <a:extLst>
              <a:ext uri="{FF2B5EF4-FFF2-40B4-BE49-F238E27FC236}">
                <a16:creationId xmlns="" xmlns:a16="http://schemas.microsoft.com/office/drawing/2014/main" id="{044D040D-7D0C-2082-843C-9A4A6DAF89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9989" y="6093143"/>
            <a:ext cx="1013541" cy="674638"/>
          </a:xfrm>
          <a:prstGeom prst="rect">
            <a:avLst/>
          </a:prstGeom>
        </p:spPr>
      </p:pic>
    </p:spTree>
    <p:extLst>
      <p:ext uri="{BB962C8B-B14F-4D97-AF65-F5344CB8AC3E}">
        <p14:creationId xmlns:p14="http://schemas.microsoft.com/office/powerpoint/2010/main" val="10484626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770" y="384553"/>
            <a:ext cx="10686359" cy="1336552"/>
          </a:xfrm>
        </p:spPr>
        <p:txBody>
          <a:bodyPr>
            <a:noAutofit/>
          </a:bodyPr>
          <a:lstStyle/>
          <a:p>
            <a:pPr algn="r"/>
            <a:r>
              <a:rPr lang="en-US" sz="4400" dirty="0">
                <a:solidFill>
                  <a:schemeClr val="tx2"/>
                </a:solidFill>
              </a:rPr>
              <a:t>Bunch length and energy spread for considered cases</a:t>
            </a:r>
          </a:p>
        </p:txBody>
      </p:sp>
      <p:sp>
        <p:nvSpPr>
          <p:cNvPr id="9" name="Date Placeholder 8"/>
          <p:cNvSpPr>
            <a:spLocks noGrp="1"/>
          </p:cNvSpPr>
          <p:nvPr>
            <p:ph type="dt" sz="half" idx="10"/>
          </p:nvPr>
        </p:nvSpPr>
        <p:spPr/>
        <p:txBody>
          <a:bodyPr/>
          <a:lstStyle/>
          <a:p>
            <a:r>
              <a:rPr lang="it-IT" smtClean="0"/>
              <a:t>31/05/22</a:t>
            </a:r>
            <a:endParaRPr lang="en-US"/>
          </a:p>
        </p:txBody>
      </p:sp>
      <p:sp>
        <p:nvSpPr>
          <p:cNvPr id="5" name="Rectangle 4"/>
          <p:cNvSpPr/>
          <p:nvPr/>
        </p:nvSpPr>
        <p:spPr>
          <a:xfrm>
            <a:off x="913769" y="1351773"/>
            <a:ext cx="8464164" cy="369332"/>
          </a:xfrm>
          <a:prstGeom prst="rect">
            <a:avLst/>
          </a:prstGeom>
        </p:spPr>
        <p:txBody>
          <a:bodyPr wrap="square">
            <a:spAutoFit/>
          </a:bodyPr>
          <a:lstStyle/>
          <a:p>
            <a:pPr marL="457200" indent="-457200">
              <a:buFont typeface="Arial" charset="0"/>
              <a:buChar char="•"/>
            </a:pPr>
            <a:r>
              <a:rPr lang="en-US" dirty="0">
                <a:latin typeface="+mj-lt"/>
              </a:rPr>
              <a:t>The transverse impedance almost does not affect the longitudinal dynamics</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76949" y="1809353"/>
            <a:ext cx="5607579" cy="4205685"/>
          </a:xfr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769" y="1809353"/>
            <a:ext cx="5584726" cy="4205685"/>
          </a:xfrm>
          <a:prstGeom prst="rect">
            <a:avLst/>
          </a:prstGeom>
        </p:spPr>
      </p:pic>
      <p:sp>
        <p:nvSpPr>
          <p:cNvPr id="3" name="Footer Placeholder 2"/>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10</a:t>
            </a:fld>
            <a:endParaRPr lang="en-US"/>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cxnSp>
        <p:nvCxnSpPr>
          <p:cNvPr id="12" name="Connettore 1 12">
            <a:extLst>
              <a:ext uri="{FF2B5EF4-FFF2-40B4-BE49-F238E27FC236}">
                <a16:creationId xmlns="" xmlns:a16="http://schemas.microsoft.com/office/drawing/2014/main" id="{1765CFE4-6A8F-5517-513D-E15833322D25}"/>
              </a:ext>
            </a:extLst>
          </p:cNvPr>
          <p:cNvCxnSpPr>
            <a:cxnSpLocks/>
          </p:cNvCxnSpPr>
          <p:nvPr/>
        </p:nvCxnSpPr>
        <p:spPr bwMode="auto">
          <a:xfrm flipV="1">
            <a:off x="3402337" y="2177716"/>
            <a:ext cx="14631" cy="3410875"/>
          </a:xfrm>
          <a:prstGeom prst="line">
            <a:avLst/>
          </a:prstGeom>
          <a:noFill/>
          <a:ln w="38100" cap="flat" cmpd="sng" algn="ctr">
            <a:solidFill>
              <a:srgbClr val="FF0000"/>
            </a:solidFill>
            <a:prstDash val="solid"/>
            <a:round/>
            <a:headEnd type="none" w="med" len="med"/>
            <a:tailEnd type="none" w="med" len="med"/>
          </a:ln>
          <a:effectLst/>
        </p:spPr>
      </p:cxnSp>
      <p:cxnSp>
        <p:nvCxnSpPr>
          <p:cNvPr id="13" name="Connettore 1 12">
            <a:extLst>
              <a:ext uri="{FF2B5EF4-FFF2-40B4-BE49-F238E27FC236}">
                <a16:creationId xmlns="" xmlns:a16="http://schemas.microsoft.com/office/drawing/2014/main" id="{1765CFE4-6A8F-5517-513D-E15833322D25}"/>
              </a:ext>
            </a:extLst>
          </p:cNvPr>
          <p:cNvCxnSpPr>
            <a:cxnSpLocks/>
          </p:cNvCxnSpPr>
          <p:nvPr/>
        </p:nvCxnSpPr>
        <p:spPr bwMode="auto">
          <a:xfrm flipV="1">
            <a:off x="8665517" y="2177716"/>
            <a:ext cx="14631" cy="3410875"/>
          </a:xfrm>
          <a:prstGeom prst="line">
            <a:avLst/>
          </a:prstGeom>
          <a:noFill/>
          <a:ln w="38100"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1296641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120850"/>
            <a:ext cx="10707131" cy="1456267"/>
          </a:xfrm>
        </p:spPr>
        <p:txBody>
          <a:bodyPr/>
          <a:lstStyle/>
          <a:p>
            <a:pPr algn="r"/>
            <a:r>
              <a:rPr lang="en-US" dirty="0" smtClean="0">
                <a:solidFill>
                  <a:schemeClr val="tx2"/>
                </a:solidFill>
              </a:rPr>
              <a:t>Transverse Dynamics</a:t>
            </a:r>
            <a:endParaRPr lang="en-US" dirty="0">
              <a:solidFill>
                <a:schemeClr val="tx2"/>
              </a:solidFill>
            </a:endParaRPr>
          </a:p>
        </p:txBody>
      </p:sp>
      <p:sp>
        <p:nvSpPr>
          <p:cNvPr id="9" name="Date Placeholder 8"/>
          <p:cNvSpPr>
            <a:spLocks noGrp="1"/>
          </p:cNvSpPr>
          <p:nvPr>
            <p:ph type="dt" sz="half" idx="10"/>
          </p:nvPr>
        </p:nvSpPr>
        <p:spPr/>
        <p:txBody>
          <a:bodyPr/>
          <a:lstStyle/>
          <a:p>
            <a:r>
              <a:rPr lang="it-IT" dirty="0" smtClean="0"/>
              <a:t>31/05/22</a:t>
            </a:r>
            <a:endParaRPr lang="en-US" dirty="0"/>
          </a:p>
        </p:txBody>
      </p:sp>
      <p:sp>
        <p:nvSpPr>
          <p:cNvPr id="3" name="Rectangle 2"/>
          <p:cNvSpPr/>
          <p:nvPr/>
        </p:nvSpPr>
        <p:spPr>
          <a:xfrm>
            <a:off x="245562" y="3894810"/>
            <a:ext cx="5902575" cy="1477328"/>
          </a:xfrm>
          <a:prstGeom prst="rect">
            <a:avLst/>
          </a:prstGeom>
        </p:spPr>
        <p:txBody>
          <a:bodyPr wrap="square">
            <a:spAutoFit/>
          </a:bodyPr>
          <a:lstStyle/>
          <a:p>
            <a:r>
              <a:rPr lang="en-US" dirty="0" smtClean="0">
                <a:latin typeface="+mj-lt"/>
              </a:rPr>
              <a:t>On the top, r</a:t>
            </a:r>
            <a:r>
              <a:rPr lang="en-GB" dirty="0" err="1" smtClean="0">
                <a:latin typeface="+mj-lt"/>
              </a:rPr>
              <a:t>eal</a:t>
            </a:r>
            <a:r>
              <a:rPr lang="en-GB" dirty="0" smtClean="0">
                <a:latin typeface="+mj-lt"/>
              </a:rPr>
              <a:t> </a:t>
            </a:r>
            <a:r>
              <a:rPr lang="en-GB" dirty="0">
                <a:latin typeface="+mj-lt"/>
              </a:rPr>
              <a:t>part of the frequency shift of the first coherent oscillation modes as a function of the bunch population without </a:t>
            </a:r>
            <a:r>
              <a:rPr lang="en-GB" dirty="0" err="1">
                <a:latin typeface="+mj-lt"/>
              </a:rPr>
              <a:t>beamstrahlung</a:t>
            </a:r>
            <a:r>
              <a:rPr lang="en-GB" dirty="0">
                <a:latin typeface="+mj-lt"/>
              </a:rPr>
              <a:t>, by considering only the </a:t>
            </a:r>
            <a:r>
              <a:rPr lang="en-GB" dirty="0" smtClean="0">
                <a:latin typeface="+mj-lt"/>
              </a:rPr>
              <a:t>RW </a:t>
            </a:r>
            <a:r>
              <a:rPr lang="en-GB" dirty="0" smtClean="0">
                <a:latin typeface="+mj-lt"/>
              </a:rPr>
              <a:t>impedance </a:t>
            </a:r>
            <a:r>
              <a:rPr lang="en-GB" dirty="0">
                <a:latin typeface="+mj-lt"/>
              </a:rPr>
              <a:t>produced by a NEG film </a:t>
            </a:r>
            <a:r>
              <a:rPr lang="en-GB" dirty="0" smtClean="0">
                <a:latin typeface="+mj-lt"/>
              </a:rPr>
              <a:t>with 150 </a:t>
            </a:r>
            <a:r>
              <a:rPr lang="en-GB" dirty="0">
                <a:latin typeface="+mj-lt"/>
              </a:rPr>
              <a:t>nm </a:t>
            </a:r>
            <a:r>
              <a:rPr lang="en-GB" dirty="0" smtClean="0">
                <a:latin typeface="+mj-lt"/>
              </a:rPr>
              <a:t>thickness </a:t>
            </a:r>
            <a:r>
              <a:rPr lang="en-US" dirty="0">
                <a:latin typeface="+mj-lt"/>
              </a:rPr>
              <a:t>given by IW2D</a:t>
            </a:r>
            <a:r>
              <a:rPr lang="en-GB" dirty="0" smtClean="0">
                <a:latin typeface="+mj-lt"/>
              </a:rPr>
              <a:t>. </a:t>
            </a:r>
            <a:endParaRPr lang="en-US" dirty="0">
              <a:latin typeface="+mj-lt"/>
            </a:endParaRPr>
          </a:p>
        </p:txBody>
      </p:sp>
      <p:sp>
        <p:nvSpPr>
          <p:cNvPr id="11" name="Rectangle 10"/>
          <p:cNvSpPr/>
          <p:nvPr/>
        </p:nvSpPr>
        <p:spPr>
          <a:xfrm>
            <a:off x="388921" y="5368875"/>
            <a:ext cx="5554679" cy="923330"/>
          </a:xfrm>
          <a:prstGeom prst="rect">
            <a:avLst/>
          </a:prstGeom>
        </p:spPr>
        <p:txBody>
          <a:bodyPr wrap="square">
            <a:spAutoFit/>
          </a:bodyPr>
          <a:lstStyle/>
          <a:p>
            <a:pPr algn="r"/>
            <a:r>
              <a:rPr lang="en-US" dirty="0" smtClean="0">
                <a:latin typeface="+mj-lt"/>
              </a:rPr>
              <a:t>On the right, real </a:t>
            </a:r>
            <a:r>
              <a:rPr lang="en-US" dirty="0">
                <a:latin typeface="+mj-lt"/>
              </a:rPr>
              <a:t>part of the coherent tune shift as a </a:t>
            </a:r>
            <a:r>
              <a:rPr lang="en-US" dirty="0" smtClean="0">
                <a:latin typeface="+mj-lt"/>
              </a:rPr>
              <a:t>function of intensity </a:t>
            </a:r>
            <a:r>
              <a:rPr lang="en-US" dirty="0" smtClean="0">
                <a:latin typeface="+mj-lt"/>
              </a:rPr>
              <a:t>considering both longitudinal and transverse </a:t>
            </a:r>
            <a:r>
              <a:rPr lang="en-US" dirty="0" err="1" smtClean="0">
                <a:latin typeface="+mj-lt"/>
              </a:rPr>
              <a:t>wakefield</a:t>
            </a:r>
            <a:r>
              <a:rPr lang="en-US" dirty="0" smtClean="0">
                <a:latin typeface="+mj-lt"/>
              </a:rPr>
              <a:t>, </a:t>
            </a:r>
            <a:r>
              <a:rPr lang="en-US" dirty="0" smtClean="0">
                <a:latin typeface="+mj-lt"/>
              </a:rPr>
              <a:t>by using </a:t>
            </a:r>
            <a:r>
              <a:rPr lang="en-US" dirty="0" err="1" smtClean="0">
                <a:latin typeface="+mj-lt"/>
              </a:rPr>
              <a:t>PyHEADTAIL</a:t>
            </a:r>
            <a:r>
              <a:rPr lang="en-US" dirty="0" smtClean="0">
                <a:latin typeface="+mj-lt"/>
              </a:rPr>
              <a:t>.</a:t>
            </a:r>
            <a:endParaRPr lang="en-US" dirty="0">
              <a:latin typeface="+mj-lt"/>
            </a:endParaRPr>
          </a:p>
        </p:txBody>
      </p:sp>
      <p:sp>
        <p:nvSpPr>
          <p:cNvPr id="4" name="Rectangle 3"/>
          <p:cNvSpPr/>
          <p:nvPr/>
        </p:nvSpPr>
        <p:spPr>
          <a:xfrm>
            <a:off x="6269877" y="1740216"/>
            <a:ext cx="5562929" cy="1692771"/>
          </a:xfrm>
          <a:prstGeom prst="rect">
            <a:avLst/>
          </a:prstGeom>
        </p:spPr>
        <p:txBody>
          <a:bodyPr wrap="square">
            <a:spAutoFit/>
          </a:bodyPr>
          <a:lstStyle/>
          <a:p>
            <a:pPr algn="ctr"/>
            <a:r>
              <a:rPr lang="en-US" dirty="0">
                <a:latin typeface="+mj-lt"/>
              </a:rPr>
              <a:t>The </a:t>
            </a:r>
            <a:r>
              <a:rPr lang="en-US" dirty="0" smtClean="0">
                <a:latin typeface="+mj-lt"/>
              </a:rPr>
              <a:t>TMCI, </a:t>
            </a:r>
            <a:r>
              <a:rPr lang="en-US" dirty="0"/>
              <a:t>Transverse Mode Coupling </a:t>
            </a:r>
            <a:r>
              <a:rPr lang="en-US" dirty="0" smtClean="0"/>
              <a:t>Instability,</a:t>
            </a:r>
            <a:endParaRPr lang="en-US" dirty="0"/>
          </a:p>
          <a:p>
            <a:pPr algn="ctr"/>
            <a:r>
              <a:rPr lang="en-US" dirty="0" smtClean="0">
                <a:latin typeface="+mj-lt"/>
              </a:rPr>
              <a:t>occurs </a:t>
            </a:r>
            <a:r>
              <a:rPr lang="en-US" dirty="0">
                <a:latin typeface="+mj-lt"/>
              </a:rPr>
              <a:t>when the frequencies of two </a:t>
            </a:r>
            <a:r>
              <a:rPr lang="en-US" dirty="0" smtClean="0">
                <a:latin typeface="+mj-lt"/>
              </a:rPr>
              <a:t>neighboring </a:t>
            </a:r>
            <a:r>
              <a:rPr lang="en-US" dirty="0">
                <a:latin typeface="+mj-lt"/>
              </a:rPr>
              <a:t>coherent </a:t>
            </a:r>
            <a:r>
              <a:rPr lang="en-US" dirty="0" smtClean="0">
                <a:latin typeface="+mj-lt"/>
              </a:rPr>
              <a:t>oscillation </a:t>
            </a:r>
            <a:r>
              <a:rPr lang="en-US" dirty="0">
                <a:latin typeface="+mj-lt"/>
              </a:rPr>
              <a:t>modes merge </a:t>
            </a:r>
            <a:r>
              <a:rPr lang="en-US" dirty="0" smtClean="0">
                <a:latin typeface="+mj-lt"/>
              </a:rPr>
              <a:t>together. Above </a:t>
            </a:r>
            <a:r>
              <a:rPr lang="en-US" dirty="0">
                <a:latin typeface="+mj-lt"/>
              </a:rPr>
              <a:t>the transverse instability threshold the bunch is lost and this makes the TMCI very dangerous for the beam</a:t>
            </a:r>
            <a:r>
              <a:rPr lang="en-US" dirty="0" smtClean="0">
                <a:latin typeface="+mj-lt"/>
              </a:rPr>
              <a:t>.</a:t>
            </a:r>
          </a:p>
          <a:p>
            <a:endParaRPr lang="en-US" sz="1400" dirty="0"/>
          </a:p>
        </p:txBody>
      </p:sp>
      <p:sp>
        <p:nvSpPr>
          <p:cNvPr id="5" name="Footer Placeholder 4"/>
          <p:cNvSpPr>
            <a:spLocks noGrp="1"/>
          </p:cNvSpPr>
          <p:nvPr>
            <p:ph type="ftr" sz="quarter" idx="11"/>
          </p:nvPr>
        </p:nvSpPr>
        <p:spPr/>
        <p:txBody>
          <a:bodyPr/>
          <a:lstStyle/>
          <a:p>
            <a:r>
              <a:rPr lang="en-US" dirty="0" smtClean="0"/>
              <a:t>Emanuela Carideo - FCC week</a:t>
            </a:r>
            <a:endParaRPr lang="en-US" dirty="0"/>
          </a:p>
        </p:txBody>
      </p:sp>
      <p:sp>
        <p:nvSpPr>
          <p:cNvPr id="6" name="Slide Number Placeholder 5"/>
          <p:cNvSpPr>
            <a:spLocks noGrp="1"/>
          </p:cNvSpPr>
          <p:nvPr>
            <p:ph type="sldNum" sz="quarter" idx="12"/>
          </p:nvPr>
        </p:nvSpPr>
        <p:spPr/>
        <p:txBody>
          <a:bodyPr/>
          <a:lstStyle/>
          <a:p>
            <a:fld id="{0E755515-885B-B544-B725-05FF27960243}" type="slidenum">
              <a:rPr lang="en-US" smtClean="0"/>
              <a:t>11</a:t>
            </a:fld>
            <a:endParaRPr lang="en-US"/>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pic>
        <p:nvPicPr>
          <p:cNvPr id="15" name="Content Placeholder 6"/>
          <p:cNvPicPr>
            <a:picLocks noChangeAspect="1"/>
          </p:cNvPicPr>
          <p:nvPr/>
        </p:nvPicPr>
        <p:blipFill rotWithShape="1">
          <a:blip r:embed="rId3">
            <a:extLst>
              <a:ext uri="{28A0092B-C50C-407E-A947-70E740481C1C}">
                <a14:useLocalDpi xmlns:a14="http://schemas.microsoft.com/office/drawing/2010/main" val="0"/>
              </a:ext>
            </a:extLst>
          </a:blip>
          <a:srcRect l="6006" t="13491" r="7470" b="5889"/>
          <a:stretch/>
        </p:blipFill>
        <p:spPr>
          <a:xfrm>
            <a:off x="5943601" y="3151943"/>
            <a:ext cx="6206262" cy="3140262"/>
          </a:xfrm>
          <a:prstGeom prst="rect">
            <a:avLst/>
          </a:prstGeom>
        </p:spPr>
      </p:pic>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6548" t="10624" r="8452" b="7292"/>
          <a:stretch/>
        </p:blipFill>
        <p:spPr>
          <a:xfrm>
            <a:off x="334401" y="491678"/>
            <a:ext cx="5884843" cy="3247379"/>
          </a:xfrm>
          <a:prstGeom prst="rect">
            <a:avLst/>
          </a:prstGeom>
        </p:spPr>
      </p:pic>
      <p:sp>
        <p:nvSpPr>
          <p:cNvPr id="16" name="Oval 15"/>
          <p:cNvSpPr/>
          <p:nvPr/>
        </p:nvSpPr>
        <p:spPr>
          <a:xfrm>
            <a:off x="7635201" y="2984363"/>
            <a:ext cx="787400" cy="3209001"/>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6148137" y="4387491"/>
            <a:ext cx="2382412" cy="628140"/>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314404" y="491678"/>
            <a:ext cx="787400" cy="3147188"/>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10923" y="1911874"/>
            <a:ext cx="2765899" cy="653021"/>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46732" y="1340349"/>
            <a:ext cx="3311221" cy="369332"/>
          </a:xfrm>
          <a:prstGeom prst="rect">
            <a:avLst/>
          </a:prstGeom>
          <a:noFill/>
        </p:spPr>
        <p:txBody>
          <a:bodyPr wrap="square" rtlCol="0">
            <a:spAutoFit/>
          </a:bodyPr>
          <a:lstStyle/>
          <a:p>
            <a:r>
              <a:rPr lang="en-US" dirty="0" smtClean="0"/>
              <a:t>SR: Bunch length of 4.37 mm</a:t>
            </a:r>
            <a:endParaRPr lang="en-US" dirty="0"/>
          </a:p>
        </p:txBody>
      </p:sp>
    </p:spTree>
    <p:extLst>
      <p:ext uri="{BB962C8B-B14F-4D97-AF65-F5344CB8AC3E}">
        <p14:creationId xmlns:p14="http://schemas.microsoft.com/office/powerpoint/2010/main" val="1641799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checkerboard(across)">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checkerboard(across)">
                                      <p:cBhvr>
                                        <p:cTn id="15" dur="500"/>
                                        <p:tgtEl>
                                          <p:spTgt spid="17"/>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checkerboard(across)">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a:bodyPr>
          <a:lstStyle/>
          <a:p>
            <a:pPr algn="r"/>
            <a:r>
              <a:rPr lang="en-US" sz="4000" dirty="0" smtClean="0"/>
              <a:t>TMCI: longitudinal and transverse wake with a bunch length of 14.5 mm (BS)  </a:t>
            </a:r>
            <a:endParaRPr lang="en-US" sz="4000" dirty="0"/>
          </a:p>
        </p:txBody>
      </p:sp>
      <p:pic>
        <p:nvPicPr>
          <p:cNvPr id="8" name="Content Placeholder 7"/>
          <p:cNvPicPr>
            <a:picLocks noGrp="1" noChangeAspect="1"/>
          </p:cNvPicPr>
          <p:nvPr>
            <p:ph idx="1"/>
          </p:nvPr>
        </p:nvPicPr>
        <p:blipFill rotWithShape="1">
          <a:blip r:embed="rId2"/>
          <a:stretch/>
        </p:blipFill>
        <p:spPr>
          <a:xfrm>
            <a:off x="2333415" y="1833612"/>
            <a:ext cx="7517443" cy="4295682"/>
          </a:xfrm>
          <a:prstGeom prst="rect">
            <a:avLst/>
          </a:prstGeom>
        </p:spPr>
      </p:pic>
      <p:sp>
        <p:nvSpPr>
          <p:cNvPr id="2" name="Date Placeholder 1"/>
          <p:cNvSpPr>
            <a:spLocks noGrp="1"/>
          </p:cNvSpPr>
          <p:nvPr>
            <p:ph type="dt" sz="half" idx="10"/>
          </p:nvPr>
        </p:nvSpPr>
        <p:spPr/>
        <p:txBody>
          <a:bodyPr/>
          <a:lstStyle/>
          <a:p>
            <a:r>
              <a:rPr lang="it-IT" smtClean="0"/>
              <a:t>31/05/22</a:t>
            </a:r>
            <a:endParaRPr lang="en-US"/>
          </a:p>
        </p:txBody>
      </p:sp>
      <p:sp>
        <p:nvSpPr>
          <p:cNvPr id="4" name="Footer Placeholder 3"/>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12</a:t>
            </a:fld>
            <a:endParaRPr 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5225097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357041"/>
            <a:ext cx="10115203" cy="1199297"/>
          </a:xfrm>
        </p:spPr>
        <p:txBody>
          <a:bodyPr>
            <a:normAutofit/>
          </a:bodyPr>
          <a:lstStyle/>
          <a:p>
            <a:pPr algn="r"/>
            <a:r>
              <a:rPr lang="en-US" sz="4000" dirty="0" smtClean="0">
                <a:solidFill>
                  <a:schemeClr val="tx2"/>
                </a:solidFill>
              </a:rPr>
              <a:t>Variable Chromaticity</a:t>
            </a:r>
            <a:endParaRPr lang="en-US" sz="2800" dirty="0">
              <a:solidFill>
                <a:schemeClr val="tx2"/>
              </a:solidFill>
            </a:endParaRPr>
          </a:p>
        </p:txBody>
      </p:sp>
      <p:sp>
        <p:nvSpPr>
          <p:cNvPr id="4" name="Date Placeholder 3"/>
          <p:cNvSpPr>
            <a:spLocks noGrp="1"/>
          </p:cNvSpPr>
          <p:nvPr>
            <p:ph type="dt" sz="half" idx="10"/>
          </p:nvPr>
        </p:nvSpPr>
        <p:spPr/>
        <p:txBody>
          <a:bodyPr/>
          <a:lstStyle/>
          <a:p>
            <a:r>
              <a:rPr lang="it-IT" smtClean="0"/>
              <a:t>31/05/22</a:t>
            </a: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5534" t="9722" r="5807" b="6644"/>
          <a:stretch/>
        </p:blipFill>
        <p:spPr>
          <a:xfrm>
            <a:off x="6148788" y="3030785"/>
            <a:ext cx="6043212" cy="3257550"/>
          </a:xfrm>
          <a:prstGeom prst="rect">
            <a:avLst/>
          </a:prstGeom>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6284" t="12500" r="8597" b="5806"/>
          <a:stretch/>
        </p:blipFill>
        <p:spPr>
          <a:xfrm>
            <a:off x="166085" y="1828430"/>
            <a:ext cx="5982704" cy="3281103"/>
          </a:xfrm>
          <a:prstGeom prst="rect">
            <a:avLst/>
          </a:prstGeom>
        </p:spPr>
      </p:pic>
      <p:sp>
        <p:nvSpPr>
          <p:cNvPr id="11" name="Rectangle 10"/>
          <p:cNvSpPr/>
          <p:nvPr/>
        </p:nvSpPr>
        <p:spPr>
          <a:xfrm>
            <a:off x="6354763" y="1858661"/>
            <a:ext cx="5837238" cy="1200329"/>
          </a:xfrm>
          <a:prstGeom prst="rect">
            <a:avLst/>
          </a:prstGeom>
        </p:spPr>
        <p:txBody>
          <a:bodyPr wrap="square">
            <a:spAutoFit/>
          </a:bodyPr>
          <a:lstStyle/>
          <a:p>
            <a:r>
              <a:rPr lang="en-US" dirty="0" smtClean="0">
                <a:latin typeface="+mj-lt"/>
              </a:rPr>
              <a:t>On the left, r</a:t>
            </a:r>
            <a:r>
              <a:rPr lang="en-GB" dirty="0" err="1" smtClean="0">
                <a:latin typeface="+mj-lt"/>
              </a:rPr>
              <a:t>eal</a:t>
            </a:r>
            <a:r>
              <a:rPr lang="en-GB" dirty="0" smtClean="0">
                <a:latin typeface="+mj-lt"/>
              </a:rPr>
              <a:t> </a:t>
            </a:r>
            <a:r>
              <a:rPr lang="en-GB" dirty="0">
                <a:latin typeface="+mj-lt"/>
              </a:rPr>
              <a:t>part of the frequency shift of the first coherent oscillation modes as a function of the bunch population without </a:t>
            </a:r>
            <a:r>
              <a:rPr lang="en-GB" dirty="0" err="1" smtClean="0">
                <a:latin typeface="+mj-lt"/>
              </a:rPr>
              <a:t>beamstrahlung</a:t>
            </a:r>
            <a:r>
              <a:rPr lang="en-GB" dirty="0" smtClean="0">
                <a:latin typeface="+mj-lt"/>
              </a:rPr>
              <a:t>, so considering a bunch length of 4.37mm and a value of </a:t>
            </a:r>
            <a:r>
              <a:rPr lang="en-GB" u="sng" dirty="0" smtClean="0">
                <a:latin typeface="+mj-lt"/>
              </a:rPr>
              <a:t>Chromaticity of +5</a:t>
            </a:r>
            <a:endParaRPr lang="en-US" u="sng" dirty="0">
              <a:latin typeface="+mj-lt"/>
            </a:endParaRPr>
          </a:p>
        </p:txBody>
      </p:sp>
      <p:sp>
        <p:nvSpPr>
          <p:cNvPr id="12" name="Rectangle 11"/>
          <p:cNvSpPr/>
          <p:nvPr/>
        </p:nvSpPr>
        <p:spPr>
          <a:xfrm>
            <a:off x="357187" y="4980862"/>
            <a:ext cx="5698923" cy="1200329"/>
          </a:xfrm>
          <a:prstGeom prst="rect">
            <a:avLst/>
          </a:prstGeom>
        </p:spPr>
        <p:txBody>
          <a:bodyPr wrap="square">
            <a:spAutoFit/>
          </a:bodyPr>
          <a:lstStyle/>
          <a:p>
            <a:pPr algn="r"/>
            <a:r>
              <a:rPr lang="en-US" dirty="0">
                <a:latin typeface="+mj-lt"/>
              </a:rPr>
              <a:t>On the </a:t>
            </a:r>
            <a:r>
              <a:rPr lang="en-US" dirty="0" smtClean="0">
                <a:latin typeface="+mj-lt"/>
              </a:rPr>
              <a:t>right, </a:t>
            </a:r>
            <a:r>
              <a:rPr lang="en-US" dirty="0">
                <a:latin typeface="+mj-lt"/>
              </a:rPr>
              <a:t>r</a:t>
            </a:r>
            <a:r>
              <a:rPr lang="en-GB" dirty="0" err="1">
                <a:latin typeface="+mj-lt"/>
              </a:rPr>
              <a:t>eal</a:t>
            </a:r>
            <a:r>
              <a:rPr lang="en-GB" dirty="0">
                <a:latin typeface="+mj-lt"/>
              </a:rPr>
              <a:t> part of the frequency shift of the first coherent oscillation modes as a function of the bunch population without </a:t>
            </a:r>
            <a:r>
              <a:rPr lang="en-GB" dirty="0" err="1">
                <a:latin typeface="+mj-lt"/>
              </a:rPr>
              <a:t>beamstrahlung</a:t>
            </a:r>
            <a:r>
              <a:rPr lang="en-GB" dirty="0">
                <a:latin typeface="+mj-lt"/>
              </a:rPr>
              <a:t>, so considering a bunch length of </a:t>
            </a:r>
            <a:r>
              <a:rPr lang="en-GB" dirty="0" smtClean="0">
                <a:latin typeface="+mj-lt"/>
              </a:rPr>
              <a:t>4.37mm </a:t>
            </a:r>
            <a:r>
              <a:rPr lang="en-GB" dirty="0">
                <a:latin typeface="+mj-lt"/>
              </a:rPr>
              <a:t>and a value of </a:t>
            </a:r>
            <a:r>
              <a:rPr lang="en-GB" u="sng" dirty="0">
                <a:latin typeface="+mj-lt"/>
              </a:rPr>
              <a:t>Chromaticity of </a:t>
            </a:r>
            <a:r>
              <a:rPr lang="en-GB" u="sng" dirty="0" smtClean="0">
                <a:latin typeface="+mj-lt"/>
              </a:rPr>
              <a:t>-5</a:t>
            </a:r>
            <a:endParaRPr lang="en-US" u="sng" dirty="0">
              <a:latin typeface="+mj-lt"/>
            </a:endParaRPr>
          </a:p>
        </p:txBody>
      </p:sp>
      <p:sp>
        <p:nvSpPr>
          <p:cNvPr id="3" name="Footer Placeholder 2"/>
          <p:cNvSpPr>
            <a:spLocks noGrp="1"/>
          </p:cNvSpPr>
          <p:nvPr>
            <p:ph type="ftr" sz="quarter" idx="11"/>
          </p:nvPr>
        </p:nvSpPr>
        <p:spPr/>
        <p:txBody>
          <a:bodyPr/>
          <a:lstStyle/>
          <a:p>
            <a:r>
              <a:rPr lang="en-US" smtClean="0"/>
              <a:t>Emanuela Carideo - FCC week</a:t>
            </a:r>
            <a:endParaRPr lang="en-US"/>
          </a:p>
        </p:txBody>
      </p:sp>
      <p:sp>
        <p:nvSpPr>
          <p:cNvPr id="8" name="Slide Number Placeholder 7"/>
          <p:cNvSpPr>
            <a:spLocks noGrp="1"/>
          </p:cNvSpPr>
          <p:nvPr>
            <p:ph type="sldNum" sz="quarter" idx="12"/>
          </p:nvPr>
        </p:nvSpPr>
        <p:spPr/>
        <p:txBody>
          <a:bodyPr/>
          <a:lstStyle/>
          <a:p>
            <a:fld id="{0E755515-885B-B544-B725-05FF27960243}" type="slidenum">
              <a:rPr lang="en-US" smtClean="0"/>
              <a:t>13</a:t>
            </a:fld>
            <a:endParaRPr lang="en-US"/>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9024127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solidFill>
                  <a:schemeClr val="tx2"/>
                </a:solidFill>
              </a:rPr>
              <a:t>Strong dependence </a:t>
            </a:r>
            <a:r>
              <a:rPr lang="en-GB" sz="3600" dirty="0">
                <a:solidFill>
                  <a:schemeClr val="tx2"/>
                </a:solidFill>
              </a:rPr>
              <a:t>of the TMCI from the Chromaticity </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7280" y="1942515"/>
            <a:ext cx="6927783" cy="3958733"/>
          </a:xfrm>
        </p:spPr>
      </p:pic>
      <p:sp>
        <p:nvSpPr>
          <p:cNvPr id="4" name="Date Placeholder 3"/>
          <p:cNvSpPr>
            <a:spLocks noGrp="1"/>
          </p:cNvSpPr>
          <p:nvPr>
            <p:ph type="dt" sz="half" idx="10"/>
          </p:nvPr>
        </p:nvSpPr>
        <p:spPr/>
        <p:txBody>
          <a:bodyPr/>
          <a:lstStyle/>
          <a:p>
            <a:r>
              <a:rPr lang="it-IT" smtClean="0"/>
              <a:t>31/05/22</a:t>
            </a:r>
            <a:endParaRPr lang="en-US"/>
          </a:p>
        </p:txBody>
      </p:sp>
      <p:sp>
        <p:nvSpPr>
          <p:cNvPr id="5" name="Footer Placeholder 4"/>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14</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
        <p:nvSpPr>
          <p:cNvPr id="9" name="Rectangle 8"/>
          <p:cNvSpPr/>
          <p:nvPr/>
        </p:nvSpPr>
        <p:spPr>
          <a:xfrm>
            <a:off x="7810901" y="2905969"/>
            <a:ext cx="3727383" cy="1754326"/>
          </a:xfrm>
          <a:prstGeom prst="rect">
            <a:avLst/>
          </a:prstGeom>
        </p:spPr>
        <p:txBody>
          <a:bodyPr wrap="square">
            <a:spAutoFit/>
          </a:bodyPr>
          <a:lstStyle/>
          <a:p>
            <a:r>
              <a:rPr lang="en-US" dirty="0" smtClean="0"/>
              <a:t>R</a:t>
            </a:r>
            <a:r>
              <a:rPr lang="en-GB" dirty="0" err="1" smtClean="0"/>
              <a:t>eal</a:t>
            </a:r>
            <a:r>
              <a:rPr lang="en-GB" dirty="0" smtClean="0"/>
              <a:t> </a:t>
            </a:r>
            <a:r>
              <a:rPr lang="en-GB" dirty="0"/>
              <a:t>part of the frequency shift of the first coherent oscillation modes as a function of the bunch </a:t>
            </a:r>
            <a:r>
              <a:rPr lang="en-GB" dirty="0" smtClean="0"/>
              <a:t>population considering </a:t>
            </a:r>
            <a:r>
              <a:rPr lang="en-GB" dirty="0"/>
              <a:t>a bunch length of 4.37mm and a value of </a:t>
            </a:r>
            <a:r>
              <a:rPr lang="en-GB" u="sng" dirty="0"/>
              <a:t>Chromaticity of +</a:t>
            </a:r>
            <a:r>
              <a:rPr lang="en-GB" u="sng" dirty="0" smtClean="0"/>
              <a:t>50 </a:t>
            </a:r>
            <a:r>
              <a:rPr lang="en-US" dirty="0" smtClean="0"/>
              <a:t>(Absurd of course!)</a:t>
            </a:r>
            <a:endParaRPr lang="en-US" u="sng" dirty="0"/>
          </a:p>
        </p:txBody>
      </p:sp>
    </p:spTree>
    <p:extLst>
      <p:ext uri="{BB962C8B-B14F-4D97-AF65-F5344CB8AC3E}">
        <p14:creationId xmlns:p14="http://schemas.microsoft.com/office/powerpoint/2010/main" val="14153097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it-IT" smtClean="0"/>
              <a:t>31/05/22</a:t>
            </a:r>
            <a:endParaRPr lang="en-US"/>
          </a:p>
        </p:txBody>
      </p:sp>
      <p:sp>
        <p:nvSpPr>
          <p:cNvPr id="5" name="Footer Placeholder 4"/>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15</a:t>
            </a:fld>
            <a:endParaRPr lang="en-US"/>
          </a:p>
        </p:txBody>
      </p:sp>
      <p:sp>
        <p:nvSpPr>
          <p:cNvPr id="7" name="Titolo 7">
            <a:extLst>
              <a:ext uri="{FF2B5EF4-FFF2-40B4-BE49-F238E27FC236}">
                <a16:creationId xmlns="" xmlns:a16="http://schemas.microsoft.com/office/drawing/2014/main" id="{951B0C5D-3EF6-AE45-9C07-19B1E97D1402}"/>
              </a:ext>
            </a:extLst>
          </p:cNvPr>
          <p:cNvSpPr>
            <a:spLocks noGrp="1"/>
          </p:cNvSpPr>
          <p:nvPr>
            <p:ph type="title" idx="4294967295"/>
          </p:nvPr>
        </p:nvSpPr>
        <p:spPr>
          <a:xfrm>
            <a:off x="524785" y="-530144"/>
            <a:ext cx="10690225" cy="1450975"/>
          </a:xfrm>
        </p:spPr>
        <p:txBody>
          <a:bodyPr>
            <a:normAutofit/>
          </a:bodyPr>
          <a:lstStyle/>
          <a:p>
            <a:pPr algn="ctr"/>
            <a:r>
              <a:rPr lang="en-GB" sz="4000" dirty="0" smtClean="0">
                <a:solidFill>
                  <a:schemeClr val="tx2"/>
                </a:solidFill>
              </a:rPr>
              <a:t>ITSR instability: </a:t>
            </a:r>
            <a:r>
              <a:rPr lang="en-GB" sz="4000" dirty="0">
                <a:solidFill>
                  <a:schemeClr val="tx2"/>
                </a:solidFill>
              </a:rPr>
              <a:t>I</a:t>
            </a:r>
            <a:r>
              <a:rPr lang="en-GB" sz="4000" dirty="0" smtClean="0">
                <a:solidFill>
                  <a:schemeClr val="tx2"/>
                </a:solidFill>
              </a:rPr>
              <a:t>maginary Tune Split </a:t>
            </a:r>
            <a:r>
              <a:rPr lang="en-GB" sz="4000" dirty="0">
                <a:solidFill>
                  <a:schemeClr val="tx2"/>
                </a:solidFill>
              </a:rPr>
              <a:t>and </a:t>
            </a:r>
            <a:r>
              <a:rPr lang="en-GB" sz="4000" dirty="0" smtClean="0">
                <a:solidFill>
                  <a:schemeClr val="tx2"/>
                </a:solidFill>
              </a:rPr>
              <a:t>Repulsion</a:t>
            </a:r>
            <a:endParaRPr lang="en-GB" sz="4000" dirty="0">
              <a:solidFill>
                <a:schemeClr val="tx2"/>
              </a:solidFill>
            </a:endParaRPr>
          </a:p>
        </p:txBody>
      </p:sp>
      <p:sp>
        <p:nvSpPr>
          <p:cNvPr id="8" name="CasellaDiTesto 13">
            <a:extLst>
              <a:ext uri="{FF2B5EF4-FFF2-40B4-BE49-F238E27FC236}">
                <a16:creationId xmlns="" xmlns:a16="http://schemas.microsoft.com/office/drawing/2014/main" id="{867326D3-B356-99F4-C0B7-D85CE20FDF39}"/>
              </a:ext>
            </a:extLst>
          </p:cNvPr>
          <p:cNvSpPr txBox="1"/>
          <p:nvPr/>
        </p:nvSpPr>
        <p:spPr>
          <a:xfrm>
            <a:off x="1889887" y="948053"/>
            <a:ext cx="8651471" cy="461665"/>
          </a:xfrm>
          <a:prstGeom prst="rect">
            <a:avLst/>
          </a:prstGeom>
          <a:noFill/>
        </p:spPr>
        <p:txBody>
          <a:bodyPr wrap="none" rtlCol="0">
            <a:spAutoFit/>
          </a:bodyPr>
          <a:lstStyle/>
          <a:p>
            <a:r>
              <a:rPr lang="en-GB" sz="2400" dirty="0">
                <a:solidFill>
                  <a:schemeClr val="accent1">
                    <a:lumMod val="25000"/>
                  </a:schemeClr>
                </a:solidFill>
                <a:latin typeface="+mj-lt"/>
              </a:rPr>
              <a:t>O</a:t>
            </a:r>
            <a:r>
              <a:rPr lang="en-GB" sz="2400" dirty="0" smtClean="0">
                <a:solidFill>
                  <a:schemeClr val="accent1">
                    <a:lumMod val="25000"/>
                  </a:schemeClr>
                </a:solidFill>
                <a:latin typeface="+mj-lt"/>
              </a:rPr>
              <a:t>nly </a:t>
            </a:r>
            <a:r>
              <a:rPr lang="en-GB" sz="2400" dirty="0">
                <a:solidFill>
                  <a:schemeClr val="accent1">
                    <a:lumMod val="25000"/>
                  </a:schemeClr>
                </a:solidFill>
                <a:latin typeface="+mj-lt"/>
              </a:rPr>
              <a:t>T</a:t>
            </a:r>
            <a:r>
              <a:rPr lang="en-GB" sz="2400" dirty="0" smtClean="0">
                <a:solidFill>
                  <a:schemeClr val="accent1">
                    <a:lumMod val="25000"/>
                  </a:schemeClr>
                </a:solidFill>
                <a:latin typeface="+mj-lt"/>
              </a:rPr>
              <a:t>ransverse </a:t>
            </a:r>
            <a:r>
              <a:rPr lang="en-GB" sz="2400" dirty="0" err="1">
                <a:solidFill>
                  <a:schemeClr val="accent1">
                    <a:lumMod val="25000"/>
                  </a:schemeClr>
                </a:solidFill>
                <a:latin typeface="+mj-lt"/>
              </a:rPr>
              <a:t>wakefield</a:t>
            </a:r>
            <a:r>
              <a:rPr lang="en-GB" sz="2400" dirty="0">
                <a:solidFill>
                  <a:schemeClr val="accent1">
                    <a:lumMod val="25000"/>
                  </a:schemeClr>
                </a:solidFill>
                <a:latin typeface="+mj-lt"/>
              </a:rPr>
              <a:t>, resistive feedback, 10 turns damping time</a:t>
            </a:r>
          </a:p>
        </p:txBody>
      </p:sp>
      <p:pic>
        <p:nvPicPr>
          <p:cNvPr id="9" name="Immagine 5">
            <a:extLst>
              <a:ext uri="{FF2B5EF4-FFF2-40B4-BE49-F238E27FC236}">
                <a16:creationId xmlns="" xmlns:a16="http://schemas.microsoft.com/office/drawing/2014/main" id="{AF8EC37F-3E01-66D7-CC03-D6DD3D452A9A}"/>
              </a:ext>
            </a:extLst>
          </p:cNvPr>
          <p:cNvPicPr>
            <a:picLocks noChangeAspect="1"/>
          </p:cNvPicPr>
          <p:nvPr/>
        </p:nvPicPr>
        <p:blipFill rotWithShape="1">
          <a:blip r:embed="rId2">
            <a:extLst>
              <a:ext uri="{28A0092B-C50C-407E-A947-70E740481C1C}">
                <a14:useLocalDpi xmlns:a14="http://schemas.microsoft.com/office/drawing/2010/main" val="0"/>
              </a:ext>
            </a:extLst>
          </a:blip>
          <a:srcRect t="20714" b="23857"/>
          <a:stretch/>
        </p:blipFill>
        <p:spPr>
          <a:xfrm>
            <a:off x="2422083" y="1413331"/>
            <a:ext cx="7743920" cy="3004641"/>
          </a:xfrm>
          <a:prstGeom prst="rect">
            <a:avLst/>
          </a:prstGeom>
        </p:spPr>
      </p:pic>
      <p:cxnSp>
        <p:nvCxnSpPr>
          <p:cNvPr id="10" name="Connettore 1 12">
            <a:extLst>
              <a:ext uri="{FF2B5EF4-FFF2-40B4-BE49-F238E27FC236}">
                <a16:creationId xmlns="" xmlns:a16="http://schemas.microsoft.com/office/drawing/2014/main" id="{1765CFE4-6A8F-5517-513D-E15833322D25}"/>
              </a:ext>
            </a:extLst>
          </p:cNvPr>
          <p:cNvCxnSpPr>
            <a:cxnSpLocks/>
          </p:cNvCxnSpPr>
          <p:nvPr/>
        </p:nvCxnSpPr>
        <p:spPr bwMode="auto">
          <a:xfrm flipV="1">
            <a:off x="6272866" y="1461822"/>
            <a:ext cx="21177" cy="2604557"/>
          </a:xfrm>
          <a:prstGeom prst="line">
            <a:avLst/>
          </a:prstGeom>
          <a:noFill/>
          <a:ln w="38100" cap="flat" cmpd="sng" algn="ctr">
            <a:solidFill>
              <a:srgbClr val="FF0000"/>
            </a:solidFill>
            <a:prstDash val="solid"/>
            <a:round/>
            <a:headEnd type="none" w="med" len="med"/>
            <a:tailEnd type="none" w="med" len="med"/>
          </a:ln>
          <a:effectLst/>
        </p:spPr>
      </p:cxnSp>
      <p:pic>
        <p:nvPicPr>
          <p:cNvPr id="13" name="Immagine 14">
            <a:extLst>
              <a:ext uri="{FF2B5EF4-FFF2-40B4-BE49-F238E27FC236}">
                <a16:creationId xmlns="" xmlns:a16="http://schemas.microsoft.com/office/drawing/2014/main" id="{ECB47144-BB33-32F1-38B1-D71C6E04F8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0785" y="4504567"/>
            <a:ext cx="2580153" cy="1936514"/>
          </a:xfrm>
          <a:prstGeom prst="rect">
            <a:avLst/>
          </a:prstGeom>
        </p:spPr>
      </p:pic>
      <mc:AlternateContent xmlns:mc="http://schemas.openxmlformats.org/markup-compatibility/2006" xmlns:a14="http://schemas.microsoft.com/office/drawing/2010/main">
        <mc:Choice Requires="a14">
          <p:sp>
            <p:nvSpPr>
              <p:cNvPr id="14" name="CasellaDiTesto 15">
                <a:extLst>
                  <a:ext uri="{FF2B5EF4-FFF2-40B4-BE49-F238E27FC236}">
                    <a16:creationId xmlns="" xmlns:a16="http://schemas.microsoft.com/office/drawing/2014/main" id="{6CDB2CD9-02DB-B9CF-2CD7-781D10F9E307}"/>
                  </a:ext>
                </a:extLst>
              </p:cNvPr>
              <p:cNvSpPr txBox="1"/>
              <p:nvPr/>
            </p:nvSpPr>
            <p:spPr>
              <a:xfrm>
                <a:off x="9058377" y="4565054"/>
                <a:ext cx="1694951" cy="3962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sz="1800" i="1" dirty="0" smtClean="0">
                              <a:solidFill>
                                <a:srgbClr val="C00000"/>
                              </a:solidFill>
                              <a:latin typeface="Cambria Math" charset="0"/>
                            </a:rPr>
                          </m:ctrlPr>
                        </m:sSubPr>
                        <m:e>
                          <m:r>
                            <a:rPr lang="it-IT" sz="1800" i="1" dirty="0" smtClean="0">
                              <a:solidFill>
                                <a:srgbClr val="C00000"/>
                              </a:solidFill>
                              <a:latin typeface="Cambria Math" panose="02040503050406030204" pitchFamily="18" charset="0"/>
                            </a:rPr>
                            <m:t>𝑁</m:t>
                          </m:r>
                        </m:e>
                        <m:sub>
                          <m:r>
                            <a:rPr lang="it-IT" sz="1800" i="1" dirty="0" smtClean="0">
                              <a:solidFill>
                                <a:srgbClr val="C00000"/>
                              </a:solidFill>
                              <a:latin typeface="Cambria Math" panose="02040503050406030204" pitchFamily="18" charset="0"/>
                            </a:rPr>
                            <m:t>𝑝</m:t>
                          </m:r>
                        </m:sub>
                      </m:sSub>
                      <m:r>
                        <a:rPr lang="it-IT" sz="1800" i="1" dirty="0" smtClean="0">
                          <a:solidFill>
                            <a:srgbClr val="C00000"/>
                          </a:solidFill>
                          <a:latin typeface="Cambria Math" panose="02040503050406030204" pitchFamily="18" charset="0"/>
                        </a:rPr>
                        <m:t>=18×</m:t>
                      </m:r>
                      <m:sSup>
                        <m:sSupPr>
                          <m:ctrlPr>
                            <a:rPr lang="it-IT" sz="1800" i="1" dirty="0" smtClean="0">
                              <a:solidFill>
                                <a:srgbClr val="C00000"/>
                              </a:solidFill>
                              <a:latin typeface="Cambria Math" charset="0"/>
                            </a:rPr>
                          </m:ctrlPr>
                        </m:sSupPr>
                        <m:e>
                          <m:r>
                            <a:rPr lang="it-IT" sz="1800" i="1" dirty="0" smtClean="0">
                              <a:solidFill>
                                <a:srgbClr val="C00000"/>
                              </a:solidFill>
                              <a:latin typeface="Cambria Math" panose="02040503050406030204" pitchFamily="18" charset="0"/>
                            </a:rPr>
                            <m:t>10</m:t>
                          </m:r>
                        </m:e>
                        <m:sup>
                          <m:r>
                            <a:rPr lang="it-IT" sz="1800" i="1" dirty="0" smtClean="0">
                              <a:solidFill>
                                <a:srgbClr val="C00000"/>
                              </a:solidFill>
                              <a:latin typeface="Cambria Math" panose="02040503050406030204" pitchFamily="18" charset="0"/>
                            </a:rPr>
                            <m:t>10</m:t>
                          </m:r>
                        </m:sup>
                      </m:sSup>
                    </m:oMath>
                  </m:oMathPara>
                </a14:m>
                <a:endParaRPr lang="it-IT" sz="1800" dirty="0">
                  <a:solidFill>
                    <a:srgbClr val="C00000"/>
                  </a:solidFill>
                </a:endParaRPr>
              </a:p>
            </p:txBody>
          </p:sp>
        </mc:Choice>
        <mc:Fallback xmlns="">
          <p:sp>
            <p:nvSpPr>
              <p:cNvPr id="14" name="CasellaDiTesto 15">
                <a:extLst>
                  <a:ext uri="{FF2B5EF4-FFF2-40B4-BE49-F238E27FC236}">
                    <a16:creationId xmlns:a16="http://schemas.microsoft.com/office/drawing/2014/main" xmlns:a14="http://schemas.microsoft.com/office/drawing/2010/main" xmlns="" id="{6CDB2CD9-02DB-B9CF-2CD7-781D10F9E307}"/>
                  </a:ext>
                </a:extLst>
              </p:cNvPr>
              <p:cNvSpPr txBox="1">
                <a:spLocks noRot="1" noChangeAspect="1" noMove="1" noResize="1" noEditPoints="1" noAdjustHandles="1" noChangeArrowheads="1" noChangeShapeType="1" noTextEdit="1"/>
              </p:cNvSpPr>
              <p:nvPr/>
            </p:nvSpPr>
            <p:spPr>
              <a:xfrm>
                <a:off x="9058377" y="4565054"/>
                <a:ext cx="1694951" cy="396262"/>
              </a:xfrm>
              <a:prstGeom prst="rect">
                <a:avLst/>
              </a:prstGeom>
              <a:blipFill rotWithShape="0">
                <a:blip r:embed="rId4"/>
                <a:stretch>
                  <a:fillRect b="-3077"/>
                </a:stretch>
              </a:blipFill>
            </p:spPr>
            <p:txBody>
              <a:bodyPr/>
              <a:lstStyle/>
              <a:p>
                <a:r>
                  <a:rPr lang="en-US">
                    <a:noFill/>
                  </a:rPr>
                  <a:t> </a:t>
                </a:r>
              </a:p>
            </p:txBody>
          </p:sp>
        </mc:Fallback>
      </mc:AlternateContent>
      <p:pic>
        <p:nvPicPr>
          <p:cNvPr id="15" name="Immagine 18">
            <a:extLst>
              <a:ext uri="{FF2B5EF4-FFF2-40B4-BE49-F238E27FC236}">
                <a16:creationId xmlns="" xmlns:a16="http://schemas.microsoft.com/office/drawing/2014/main" id="{92E1496B-67F6-0605-DA01-9396310E246A}"/>
              </a:ext>
            </a:extLst>
          </p:cNvPr>
          <p:cNvPicPr>
            <a:picLocks noChangeAspect="1"/>
          </p:cNvPicPr>
          <p:nvPr/>
        </p:nvPicPr>
        <p:blipFill rotWithShape="1">
          <a:blip r:embed="rId5">
            <a:extLst>
              <a:ext uri="{28A0092B-C50C-407E-A947-70E740481C1C}">
                <a14:useLocalDpi xmlns:a14="http://schemas.microsoft.com/office/drawing/2010/main" val="0"/>
              </a:ext>
            </a:extLst>
          </a:blip>
          <a:srcRect l="2095"/>
          <a:stretch/>
        </p:blipFill>
        <p:spPr>
          <a:xfrm>
            <a:off x="2250023" y="4417972"/>
            <a:ext cx="2639055" cy="2023109"/>
          </a:xfrm>
          <a:prstGeom prst="rect">
            <a:avLst/>
          </a:prstGeom>
        </p:spPr>
      </p:pic>
      <mc:AlternateContent xmlns:mc="http://schemas.openxmlformats.org/markup-compatibility/2006" xmlns:a14="http://schemas.microsoft.com/office/drawing/2010/main">
        <mc:Choice Requires="a14">
          <p:sp>
            <p:nvSpPr>
              <p:cNvPr id="16" name="CasellaDiTesto 19">
                <a:extLst>
                  <a:ext uri="{FF2B5EF4-FFF2-40B4-BE49-F238E27FC236}">
                    <a16:creationId xmlns="" xmlns:a16="http://schemas.microsoft.com/office/drawing/2014/main" id="{BAD3CB61-07B3-72AD-8387-8BE1B34CF6AF}"/>
                  </a:ext>
                </a:extLst>
              </p:cNvPr>
              <p:cNvSpPr txBox="1"/>
              <p:nvPr/>
            </p:nvSpPr>
            <p:spPr>
              <a:xfrm>
                <a:off x="4694647" y="4460089"/>
                <a:ext cx="1694951" cy="3962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sz="1800" i="1" dirty="0" smtClean="0">
                              <a:solidFill>
                                <a:srgbClr val="C00000"/>
                              </a:solidFill>
                              <a:latin typeface="Cambria Math" charset="0"/>
                            </a:rPr>
                          </m:ctrlPr>
                        </m:sSubPr>
                        <m:e>
                          <m:r>
                            <a:rPr lang="it-IT" sz="1800" i="1" dirty="0" smtClean="0">
                              <a:solidFill>
                                <a:srgbClr val="C00000"/>
                              </a:solidFill>
                              <a:latin typeface="Cambria Math" panose="02040503050406030204" pitchFamily="18" charset="0"/>
                            </a:rPr>
                            <m:t>𝑁</m:t>
                          </m:r>
                        </m:e>
                        <m:sub>
                          <m:r>
                            <a:rPr lang="it-IT" sz="1800" i="1" dirty="0" smtClean="0">
                              <a:solidFill>
                                <a:srgbClr val="C00000"/>
                              </a:solidFill>
                              <a:latin typeface="Cambria Math" panose="02040503050406030204" pitchFamily="18" charset="0"/>
                            </a:rPr>
                            <m:t>𝑝</m:t>
                          </m:r>
                        </m:sub>
                      </m:sSub>
                      <m:r>
                        <a:rPr lang="it-IT" sz="1800" i="1" dirty="0" smtClean="0">
                          <a:solidFill>
                            <a:srgbClr val="C00000"/>
                          </a:solidFill>
                          <a:latin typeface="Cambria Math" panose="02040503050406030204" pitchFamily="18" charset="0"/>
                        </a:rPr>
                        <m:t>=1</m:t>
                      </m:r>
                      <m:r>
                        <a:rPr lang="it-IT" sz="1800" b="0" i="1" dirty="0" smtClean="0">
                          <a:solidFill>
                            <a:srgbClr val="C00000"/>
                          </a:solidFill>
                          <a:latin typeface="Cambria Math" panose="02040503050406030204" pitchFamily="18" charset="0"/>
                        </a:rPr>
                        <m:t>6</m:t>
                      </m:r>
                      <m:r>
                        <a:rPr lang="it-IT" sz="1800" i="1" dirty="0" smtClean="0">
                          <a:solidFill>
                            <a:srgbClr val="C00000"/>
                          </a:solidFill>
                          <a:latin typeface="Cambria Math" panose="02040503050406030204" pitchFamily="18" charset="0"/>
                        </a:rPr>
                        <m:t>×</m:t>
                      </m:r>
                      <m:sSup>
                        <m:sSupPr>
                          <m:ctrlPr>
                            <a:rPr lang="it-IT" sz="1800" i="1" dirty="0" smtClean="0">
                              <a:solidFill>
                                <a:srgbClr val="C00000"/>
                              </a:solidFill>
                              <a:latin typeface="Cambria Math" charset="0"/>
                            </a:rPr>
                          </m:ctrlPr>
                        </m:sSupPr>
                        <m:e>
                          <m:r>
                            <a:rPr lang="it-IT" sz="1800" i="1" dirty="0" smtClean="0">
                              <a:solidFill>
                                <a:srgbClr val="C00000"/>
                              </a:solidFill>
                              <a:latin typeface="Cambria Math" panose="02040503050406030204" pitchFamily="18" charset="0"/>
                            </a:rPr>
                            <m:t>10</m:t>
                          </m:r>
                        </m:e>
                        <m:sup>
                          <m:r>
                            <a:rPr lang="it-IT" sz="1800" i="1" dirty="0" smtClean="0">
                              <a:solidFill>
                                <a:srgbClr val="C00000"/>
                              </a:solidFill>
                              <a:latin typeface="Cambria Math" panose="02040503050406030204" pitchFamily="18" charset="0"/>
                            </a:rPr>
                            <m:t>10</m:t>
                          </m:r>
                        </m:sup>
                      </m:sSup>
                    </m:oMath>
                  </m:oMathPara>
                </a14:m>
                <a:endParaRPr lang="it-IT" sz="1800" dirty="0">
                  <a:solidFill>
                    <a:srgbClr val="C00000"/>
                  </a:solidFill>
                </a:endParaRPr>
              </a:p>
            </p:txBody>
          </p:sp>
        </mc:Choice>
        <mc:Fallback xmlns="">
          <p:sp>
            <p:nvSpPr>
              <p:cNvPr id="16" name="CasellaDiTesto 19">
                <a:extLst>
                  <a:ext uri="{FF2B5EF4-FFF2-40B4-BE49-F238E27FC236}">
                    <a16:creationId xmlns:a16="http://schemas.microsoft.com/office/drawing/2014/main" xmlns:a14="http://schemas.microsoft.com/office/drawing/2010/main" xmlns="" id="{BAD3CB61-07B3-72AD-8387-8BE1B34CF6AF}"/>
                  </a:ext>
                </a:extLst>
              </p:cNvPr>
              <p:cNvSpPr txBox="1">
                <a:spLocks noRot="1" noChangeAspect="1" noMove="1" noResize="1" noEditPoints="1" noAdjustHandles="1" noChangeArrowheads="1" noChangeShapeType="1" noTextEdit="1"/>
              </p:cNvSpPr>
              <p:nvPr/>
            </p:nvSpPr>
            <p:spPr>
              <a:xfrm>
                <a:off x="4694647" y="4460089"/>
                <a:ext cx="1694951" cy="396262"/>
              </a:xfrm>
              <a:prstGeom prst="rect">
                <a:avLst/>
              </a:prstGeom>
              <a:blipFill rotWithShape="0">
                <a:blip r:embed="rId6"/>
                <a:stretch>
                  <a:fillRect b="-3077"/>
                </a:stretch>
              </a:blipFill>
            </p:spPr>
            <p:txBody>
              <a:bodyPr/>
              <a:lstStyle/>
              <a:p>
                <a:r>
                  <a:rPr lang="en-US">
                    <a:noFill/>
                  </a:rPr>
                  <a:t> </a:t>
                </a:r>
              </a:p>
            </p:txBody>
          </p:sp>
        </mc:Fallback>
      </mc:AlternateContent>
      <p:pic>
        <p:nvPicPr>
          <p:cNvPr id="17" name="Picture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3397078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it-IT" smtClean="0"/>
              <a:t>31/05/22</a:t>
            </a:r>
            <a:endParaRPr lang="en-US"/>
          </a:p>
        </p:txBody>
      </p:sp>
      <p:sp>
        <p:nvSpPr>
          <p:cNvPr id="5" name="Footer Placeholder 4"/>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16</a:t>
            </a:fld>
            <a:endParaRPr lang="en-US"/>
          </a:p>
        </p:txBody>
      </p:sp>
      <p:sp>
        <p:nvSpPr>
          <p:cNvPr id="14" name="Titolo 7">
            <a:extLst>
              <a:ext uri="{FF2B5EF4-FFF2-40B4-BE49-F238E27FC236}">
                <a16:creationId xmlns="" xmlns:a16="http://schemas.microsoft.com/office/drawing/2014/main" id="{951B0C5D-3EF6-AE45-9C07-19B1E97D1402}"/>
              </a:ext>
            </a:extLst>
          </p:cNvPr>
          <p:cNvSpPr>
            <a:spLocks noGrp="1"/>
          </p:cNvSpPr>
          <p:nvPr>
            <p:ph type="title" idx="4294967295"/>
          </p:nvPr>
        </p:nvSpPr>
        <p:spPr>
          <a:xfrm>
            <a:off x="886031" y="-425302"/>
            <a:ext cx="10353675" cy="1450975"/>
          </a:xfrm>
        </p:spPr>
        <p:txBody>
          <a:bodyPr>
            <a:normAutofit/>
          </a:bodyPr>
          <a:lstStyle/>
          <a:p>
            <a:pPr algn="ctr"/>
            <a:r>
              <a:rPr lang="en-GB" sz="4000" dirty="0" smtClean="0">
                <a:solidFill>
                  <a:schemeClr val="tx2"/>
                </a:solidFill>
              </a:rPr>
              <a:t>ITSR instability: </a:t>
            </a:r>
            <a:r>
              <a:rPr lang="en-GB" sz="4000" dirty="0">
                <a:solidFill>
                  <a:schemeClr val="tx2"/>
                </a:solidFill>
              </a:rPr>
              <a:t>I</a:t>
            </a:r>
            <a:r>
              <a:rPr lang="en-GB" sz="4000" dirty="0" smtClean="0">
                <a:solidFill>
                  <a:schemeClr val="tx2"/>
                </a:solidFill>
              </a:rPr>
              <a:t>maginary Tune Split </a:t>
            </a:r>
            <a:r>
              <a:rPr lang="en-GB" sz="4000" dirty="0">
                <a:solidFill>
                  <a:schemeClr val="tx2"/>
                </a:solidFill>
              </a:rPr>
              <a:t>and </a:t>
            </a:r>
            <a:r>
              <a:rPr lang="en-GB" sz="4000" dirty="0" smtClean="0">
                <a:solidFill>
                  <a:schemeClr val="tx2"/>
                </a:solidFill>
              </a:rPr>
              <a:t>Repulsion</a:t>
            </a:r>
            <a:endParaRPr lang="en-GB" sz="4000" dirty="0">
              <a:solidFill>
                <a:schemeClr val="tx2"/>
              </a:solidFill>
            </a:endParaRPr>
          </a:p>
        </p:txBody>
      </p:sp>
      <p:sp>
        <p:nvSpPr>
          <p:cNvPr id="13" name="CasellaDiTesto 13">
            <a:extLst>
              <a:ext uri="{FF2B5EF4-FFF2-40B4-BE49-F238E27FC236}">
                <a16:creationId xmlns="" xmlns:a16="http://schemas.microsoft.com/office/drawing/2014/main" id="{867326D3-B356-99F4-C0B7-D85CE20FDF39}"/>
              </a:ext>
            </a:extLst>
          </p:cNvPr>
          <p:cNvSpPr txBox="1"/>
          <p:nvPr/>
        </p:nvSpPr>
        <p:spPr>
          <a:xfrm>
            <a:off x="1590135" y="1025673"/>
            <a:ext cx="9014904" cy="461665"/>
          </a:xfrm>
          <a:prstGeom prst="rect">
            <a:avLst/>
          </a:prstGeom>
          <a:noFill/>
        </p:spPr>
        <p:txBody>
          <a:bodyPr wrap="none" rtlCol="0">
            <a:spAutoFit/>
          </a:bodyPr>
          <a:lstStyle/>
          <a:p>
            <a:r>
              <a:rPr lang="en-GB" sz="2400" dirty="0">
                <a:solidFill>
                  <a:schemeClr val="accent1">
                    <a:lumMod val="25000"/>
                  </a:schemeClr>
                </a:solidFill>
                <a:latin typeface="+mj-lt"/>
              </a:rPr>
              <a:t>L</a:t>
            </a:r>
            <a:r>
              <a:rPr lang="en-GB" sz="2400" dirty="0" smtClean="0">
                <a:solidFill>
                  <a:schemeClr val="accent1">
                    <a:lumMod val="25000"/>
                  </a:schemeClr>
                </a:solidFill>
                <a:latin typeface="+mj-lt"/>
              </a:rPr>
              <a:t>ong</a:t>
            </a:r>
            <a:r>
              <a:rPr lang="en-GB" sz="2400" dirty="0">
                <a:solidFill>
                  <a:schemeClr val="accent1">
                    <a:lumMod val="25000"/>
                  </a:schemeClr>
                </a:solidFill>
                <a:latin typeface="+mj-lt"/>
              </a:rPr>
              <a:t>. + </a:t>
            </a:r>
            <a:r>
              <a:rPr lang="en-GB" sz="2400" dirty="0" smtClean="0">
                <a:solidFill>
                  <a:schemeClr val="accent1">
                    <a:lumMod val="25000"/>
                  </a:schemeClr>
                </a:solidFill>
                <a:latin typeface="+mj-lt"/>
              </a:rPr>
              <a:t>Transverse </a:t>
            </a:r>
            <a:r>
              <a:rPr lang="en-GB" sz="2400" dirty="0" err="1">
                <a:solidFill>
                  <a:schemeClr val="accent1">
                    <a:lumMod val="25000"/>
                  </a:schemeClr>
                </a:solidFill>
                <a:latin typeface="+mj-lt"/>
              </a:rPr>
              <a:t>wakefield</a:t>
            </a:r>
            <a:r>
              <a:rPr lang="en-GB" sz="2400" dirty="0">
                <a:solidFill>
                  <a:schemeClr val="accent1">
                    <a:lumMod val="25000"/>
                  </a:schemeClr>
                </a:solidFill>
                <a:latin typeface="+mj-lt"/>
              </a:rPr>
              <a:t>, resistive feedback, 10 turns damping time</a:t>
            </a:r>
          </a:p>
        </p:txBody>
      </p:sp>
      <p:sp>
        <p:nvSpPr>
          <p:cNvPr id="16" name="CasellaDiTesto 10">
            <a:extLst>
              <a:ext uri="{FF2B5EF4-FFF2-40B4-BE49-F238E27FC236}">
                <a16:creationId xmlns="" xmlns:a16="http://schemas.microsoft.com/office/drawing/2014/main" id="{B3DE4DD4-121F-10C5-592E-4F966FF83472}"/>
              </a:ext>
            </a:extLst>
          </p:cNvPr>
          <p:cNvSpPr txBox="1"/>
          <p:nvPr/>
        </p:nvSpPr>
        <p:spPr>
          <a:xfrm>
            <a:off x="6997148" y="4717770"/>
            <a:ext cx="4940522" cy="1200329"/>
          </a:xfrm>
          <a:prstGeom prst="rect">
            <a:avLst/>
          </a:prstGeom>
          <a:noFill/>
        </p:spPr>
        <p:txBody>
          <a:bodyPr wrap="square" rtlCol="0">
            <a:spAutoFit/>
          </a:bodyPr>
          <a:lstStyle/>
          <a:p>
            <a:r>
              <a:rPr lang="en-GB" sz="2400" dirty="0">
                <a:solidFill>
                  <a:srgbClr val="002060"/>
                </a:solidFill>
                <a:latin typeface="+mj-lt"/>
              </a:rPr>
              <a:t>The spread in the synchrotron tune due to the longitudinal </a:t>
            </a:r>
            <a:r>
              <a:rPr lang="en-GB" sz="2400" dirty="0" err="1">
                <a:solidFill>
                  <a:srgbClr val="002060"/>
                </a:solidFill>
                <a:latin typeface="+mj-lt"/>
              </a:rPr>
              <a:t>wakefield</a:t>
            </a:r>
            <a:r>
              <a:rPr lang="en-GB" sz="2400" dirty="0">
                <a:solidFill>
                  <a:srgbClr val="002060"/>
                </a:solidFill>
                <a:latin typeface="+mj-lt"/>
              </a:rPr>
              <a:t> helps to mitigate the ITSR instability</a:t>
            </a:r>
          </a:p>
        </p:txBody>
      </p:sp>
      <mc:AlternateContent xmlns:mc="http://schemas.openxmlformats.org/markup-compatibility/2006" xmlns:a14="http://schemas.microsoft.com/office/drawing/2010/main">
        <mc:Choice Requires="a14">
          <p:sp>
            <p:nvSpPr>
              <p:cNvPr id="17" name="CasellaDiTesto 19">
                <a:extLst>
                  <a:ext uri="{FF2B5EF4-FFF2-40B4-BE49-F238E27FC236}">
                    <a16:creationId xmlns="" xmlns:a16="http://schemas.microsoft.com/office/drawing/2014/main" id="{BAD3CB61-07B3-72AD-8387-8BE1B34CF6AF}"/>
                  </a:ext>
                </a:extLst>
              </p:cNvPr>
              <p:cNvSpPr txBox="1"/>
              <p:nvPr/>
            </p:nvSpPr>
            <p:spPr>
              <a:xfrm>
                <a:off x="4367918" y="4760430"/>
                <a:ext cx="1694951" cy="3962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sz="1800" i="1" dirty="0" smtClean="0">
                              <a:solidFill>
                                <a:srgbClr val="C00000"/>
                              </a:solidFill>
                              <a:latin typeface="Cambria Math" charset="0"/>
                            </a:rPr>
                          </m:ctrlPr>
                        </m:sSubPr>
                        <m:e>
                          <m:r>
                            <a:rPr lang="it-IT" sz="1800" i="1" dirty="0" smtClean="0">
                              <a:solidFill>
                                <a:srgbClr val="C00000"/>
                              </a:solidFill>
                              <a:latin typeface="Cambria Math" panose="02040503050406030204" pitchFamily="18" charset="0"/>
                            </a:rPr>
                            <m:t>𝑁</m:t>
                          </m:r>
                        </m:e>
                        <m:sub>
                          <m:r>
                            <a:rPr lang="it-IT" sz="1800" i="1" dirty="0" smtClean="0">
                              <a:solidFill>
                                <a:srgbClr val="C00000"/>
                              </a:solidFill>
                              <a:latin typeface="Cambria Math" panose="02040503050406030204" pitchFamily="18" charset="0"/>
                            </a:rPr>
                            <m:t>𝑝</m:t>
                          </m:r>
                        </m:sub>
                      </m:sSub>
                      <m:r>
                        <a:rPr lang="it-IT" sz="1800" i="1" dirty="0" smtClean="0">
                          <a:solidFill>
                            <a:srgbClr val="C00000"/>
                          </a:solidFill>
                          <a:latin typeface="Cambria Math" panose="02040503050406030204" pitchFamily="18" charset="0"/>
                        </a:rPr>
                        <m:t>=3</m:t>
                      </m:r>
                      <m:r>
                        <a:rPr lang="it-IT" sz="1800" b="0" i="1" dirty="0" smtClean="0">
                          <a:solidFill>
                            <a:srgbClr val="C00000"/>
                          </a:solidFill>
                          <a:latin typeface="Cambria Math" panose="02040503050406030204" pitchFamily="18" charset="0"/>
                        </a:rPr>
                        <m:t>4</m:t>
                      </m:r>
                      <m:r>
                        <a:rPr lang="it-IT" sz="1800" i="1" dirty="0" smtClean="0">
                          <a:solidFill>
                            <a:srgbClr val="C00000"/>
                          </a:solidFill>
                          <a:latin typeface="Cambria Math" panose="02040503050406030204" pitchFamily="18" charset="0"/>
                        </a:rPr>
                        <m:t>×</m:t>
                      </m:r>
                      <m:sSup>
                        <m:sSupPr>
                          <m:ctrlPr>
                            <a:rPr lang="it-IT" sz="1800" i="1" dirty="0" smtClean="0">
                              <a:solidFill>
                                <a:srgbClr val="C00000"/>
                              </a:solidFill>
                              <a:latin typeface="Cambria Math" charset="0"/>
                            </a:rPr>
                          </m:ctrlPr>
                        </m:sSupPr>
                        <m:e>
                          <m:r>
                            <a:rPr lang="it-IT" sz="1800" i="1" dirty="0" smtClean="0">
                              <a:solidFill>
                                <a:srgbClr val="C00000"/>
                              </a:solidFill>
                              <a:latin typeface="Cambria Math" panose="02040503050406030204" pitchFamily="18" charset="0"/>
                            </a:rPr>
                            <m:t>10</m:t>
                          </m:r>
                        </m:e>
                        <m:sup>
                          <m:r>
                            <a:rPr lang="it-IT" sz="1800" i="1" dirty="0" smtClean="0">
                              <a:solidFill>
                                <a:srgbClr val="C00000"/>
                              </a:solidFill>
                              <a:latin typeface="Cambria Math" panose="02040503050406030204" pitchFamily="18" charset="0"/>
                            </a:rPr>
                            <m:t>10</m:t>
                          </m:r>
                        </m:sup>
                      </m:sSup>
                    </m:oMath>
                  </m:oMathPara>
                </a14:m>
                <a:endParaRPr lang="it-IT" sz="1800" dirty="0">
                  <a:solidFill>
                    <a:srgbClr val="C00000"/>
                  </a:solidFill>
                </a:endParaRPr>
              </a:p>
            </p:txBody>
          </p:sp>
        </mc:Choice>
        <mc:Fallback xmlns="">
          <p:sp>
            <p:nvSpPr>
              <p:cNvPr id="17" name="CasellaDiTesto 19">
                <a:extLst>
                  <a:ext uri="{FF2B5EF4-FFF2-40B4-BE49-F238E27FC236}">
                    <a16:creationId xmlns:a16="http://schemas.microsoft.com/office/drawing/2014/main" xmlns:a14="http://schemas.microsoft.com/office/drawing/2010/main" xmlns="" id="{BAD3CB61-07B3-72AD-8387-8BE1B34CF6AF}"/>
                  </a:ext>
                </a:extLst>
              </p:cNvPr>
              <p:cNvSpPr txBox="1">
                <a:spLocks noRot="1" noChangeAspect="1" noMove="1" noResize="1" noEditPoints="1" noAdjustHandles="1" noChangeArrowheads="1" noChangeShapeType="1" noTextEdit="1"/>
              </p:cNvSpPr>
              <p:nvPr/>
            </p:nvSpPr>
            <p:spPr>
              <a:xfrm>
                <a:off x="4367918" y="4760430"/>
                <a:ext cx="1694951" cy="396262"/>
              </a:xfrm>
              <a:prstGeom prst="rect">
                <a:avLst/>
              </a:prstGeom>
              <a:blipFill rotWithShape="0">
                <a:blip r:embed="rId3"/>
                <a:stretch>
                  <a:fillRect b="-3077"/>
                </a:stretch>
              </a:blipFill>
            </p:spPr>
            <p:txBody>
              <a:bodyPr/>
              <a:lstStyle/>
              <a:p>
                <a:r>
                  <a:rPr lang="en-US">
                    <a:noFill/>
                  </a:rPr>
                  <a:t> </a:t>
                </a:r>
              </a:p>
            </p:txBody>
          </p:sp>
        </mc:Fallback>
      </mc:AlternateContent>
      <p:pic>
        <p:nvPicPr>
          <p:cNvPr id="18" name="Immagine 9">
            <a:extLst>
              <a:ext uri="{FF2B5EF4-FFF2-40B4-BE49-F238E27FC236}">
                <a16:creationId xmlns="" xmlns:a16="http://schemas.microsoft.com/office/drawing/2014/main" id="{584E103D-9EB4-8A97-E409-0674BFD5E8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5167" y="4525413"/>
            <a:ext cx="2532751" cy="1900937"/>
          </a:xfrm>
          <a:prstGeom prst="rect">
            <a:avLst/>
          </a:prstGeom>
        </p:spPr>
      </p:pic>
      <p:pic>
        <p:nvPicPr>
          <p:cNvPr id="12" name="Immagine 6">
            <a:extLst>
              <a:ext uri="{FF2B5EF4-FFF2-40B4-BE49-F238E27FC236}">
                <a16:creationId xmlns:a16="http://schemas.microsoft.com/office/drawing/2014/main" xmlns="" id="{42C5BE25-3C65-17DB-0216-26D44974A72E}"/>
              </a:ext>
            </a:extLst>
          </p:cNvPr>
          <p:cNvPicPr>
            <a:picLocks noChangeAspect="1"/>
          </p:cNvPicPr>
          <p:nvPr/>
        </p:nvPicPr>
        <p:blipFill rotWithShape="1">
          <a:blip r:embed="rId5">
            <a:extLst>
              <a:ext uri="{28A0092B-C50C-407E-A947-70E740481C1C}">
                <a14:useLocalDpi xmlns:a14="http://schemas.microsoft.com/office/drawing/2010/main" val="0"/>
              </a:ext>
            </a:extLst>
          </a:blip>
          <a:srcRect t="20550" b="25100"/>
          <a:stretch/>
        </p:blipFill>
        <p:spPr>
          <a:xfrm>
            <a:off x="2216695" y="1487338"/>
            <a:ext cx="7692347" cy="2926488"/>
          </a:xfrm>
          <a:prstGeom prst="rect">
            <a:avLst/>
          </a:prstGeom>
        </p:spPr>
      </p:pic>
      <p:cxnSp>
        <p:nvCxnSpPr>
          <p:cNvPr id="15" name="Connettore 1 17">
            <a:extLst>
              <a:ext uri="{FF2B5EF4-FFF2-40B4-BE49-F238E27FC236}">
                <a16:creationId xmlns:a16="http://schemas.microsoft.com/office/drawing/2014/main" xmlns="" id="{C6A3FE76-1301-3762-C513-81F0870A2E14}"/>
              </a:ext>
            </a:extLst>
          </p:cNvPr>
          <p:cNvCxnSpPr>
            <a:cxnSpLocks/>
            <a:endCxn id="12" idx="0"/>
          </p:cNvCxnSpPr>
          <p:nvPr/>
        </p:nvCxnSpPr>
        <p:spPr bwMode="auto">
          <a:xfrm flipH="1" flipV="1">
            <a:off x="6062869" y="1487338"/>
            <a:ext cx="11805" cy="2682609"/>
          </a:xfrm>
          <a:prstGeom prst="line">
            <a:avLst/>
          </a:prstGeom>
          <a:noFill/>
          <a:ln w="38100" cap="flat" cmpd="sng" algn="ctr">
            <a:solidFill>
              <a:srgbClr val="FF0000"/>
            </a:solidFill>
            <a:prstDash val="solid"/>
            <a:round/>
            <a:headEnd type="none" w="med" len="med"/>
            <a:tailEnd type="none" w="med" len="med"/>
          </a:ln>
          <a:effectLst/>
        </p:spPr>
      </p:cxnSp>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411530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it-IT" smtClean="0"/>
              <a:t>31/05/22</a:t>
            </a:r>
            <a:endParaRPr lang="en-US"/>
          </a:p>
        </p:txBody>
      </p:sp>
      <p:sp>
        <p:nvSpPr>
          <p:cNvPr id="5" name="Footer Placeholder 4"/>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17</a:t>
            </a:fld>
            <a:endParaRPr lang="en-US"/>
          </a:p>
        </p:txBody>
      </p:sp>
      <p:sp>
        <p:nvSpPr>
          <p:cNvPr id="7" name="Titolo 7">
            <a:extLst>
              <a:ext uri="{FF2B5EF4-FFF2-40B4-BE49-F238E27FC236}">
                <a16:creationId xmlns="" xmlns:a16="http://schemas.microsoft.com/office/drawing/2014/main" id="{951B0C5D-3EF6-AE45-9C07-19B1E97D1402}"/>
              </a:ext>
            </a:extLst>
          </p:cNvPr>
          <p:cNvSpPr>
            <a:spLocks noGrp="1"/>
          </p:cNvSpPr>
          <p:nvPr>
            <p:ph type="title" idx="4294967295"/>
          </p:nvPr>
        </p:nvSpPr>
        <p:spPr>
          <a:xfrm>
            <a:off x="791027" y="-400050"/>
            <a:ext cx="10280650" cy="1450975"/>
          </a:xfrm>
        </p:spPr>
        <p:txBody>
          <a:bodyPr>
            <a:normAutofit/>
          </a:bodyPr>
          <a:lstStyle/>
          <a:p>
            <a:pPr algn="ctr"/>
            <a:r>
              <a:rPr lang="en-GB" sz="4000" dirty="0" smtClean="0">
                <a:solidFill>
                  <a:schemeClr val="tx2"/>
                </a:solidFill>
              </a:rPr>
              <a:t>ITSR instability: </a:t>
            </a:r>
            <a:r>
              <a:rPr lang="en-GB" sz="4000" dirty="0">
                <a:solidFill>
                  <a:schemeClr val="tx2"/>
                </a:solidFill>
              </a:rPr>
              <a:t>I</a:t>
            </a:r>
            <a:r>
              <a:rPr lang="en-GB" sz="4000" dirty="0" smtClean="0">
                <a:solidFill>
                  <a:schemeClr val="tx2"/>
                </a:solidFill>
              </a:rPr>
              <a:t>maginary Tune Split </a:t>
            </a:r>
            <a:r>
              <a:rPr lang="en-GB" sz="4000" dirty="0">
                <a:solidFill>
                  <a:schemeClr val="tx2"/>
                </a:solidFill>
              </a:rPr>
              <a:t>and </a:t>
            </a:r>
            <a:r>
              <a:rPr lang="en-GB" sz="4000" dirty="0" smtClean="0">
                <a:solidFill>
                  <a:schemeClr val="tx2"/>
                </a:solidFill>
              </a:rPr>
              <a:t>Repulsion</a:t>
            </a:r>
            <a:endParaRPr lang="en-GB" sz="4000" dirty="0">
              <a:solidFill>
                <a:schemeClr val="tx2"/>
              </a:solidFill>
            </a:endParaRPr>
          </a:p>
        </p:txBody>
      </p:sp>
      <p:sp>
        <p:nvSpPr>
          <p:cNvPr id="8" name="CasellaDiTesto 13">
            <a:extLst>
              <a:ext uri="{FF2B5EF4-FFF2-40B4-BE49-F238E27FC236}">
                <a16:creationId xmlns="" xmlns:a16="http://schemas.microsoft.com/office/drawing/2014/main" id="{867326D3-B356-99F4-C0B7-D85CE20FDF39}"/>
              </a:ext>
            </a:extLst>
          </p:cNvPr>
          <p:cNvSpPr txBox="1">
            <a:spLocks noGrp="1"/>
          </p:cNvSpPr>
          <p:nvPr>
            <p:ph idx="4294967295"/>
          </p:nvPr>
        </p:nvSpPr>
        <p:spPr>
          <a:xfrm>
            <a:off x="1566521" y="1024902"/>
            <a:ext cx="8729662" cy="423862"/>
          </a:xfrm>
          <a:prstGeom prst="rect">
            <a:avLst/>
          </a:prstGeom>
          <a:noFill/>
        </p:spPr>
        <p:txBody>
          <a:bodyPr wrap="none" rtlCol="0">
            <a:spAutoFit/>
          </a:bodyPr>
          <a:lstStyle/>
          <a:p>
            <a:r>
              <a:rPr lang="en-GB" sz="2400" dirty="0">
                <a:solidFill>
                  <a:schemeClr val="accent1">
                    <a:lumMod val="25000"/>
                  </a:schemeClr>
                </a:solidFill>
                <a:latin typeface="+mj-lt"/>
              </a:rPr>
              <a:t>L</a:t>
            </a:r>
            <a:r>
              <a:rPr lang="en-GB" sz="2400" dirty="0" smtClean="0">
                <a:solidFill>
                  <a:schemeClr val="accent1">
                    <a:lumMod val="25000"/>
                  </a:schemeClr>
                </a:solidFill>
                <a:latin typeface="+mj-lt"/>
              </a:rPr>
              <a:t>ong</a:t>
            </a:r>
            <a:r>
              <a:rPr lang="en-GB" sz="2400" dirty="0">
                <a:solidFill>
                  <a:schemeClr val="accent1">
                    <a:lumMod val="25000"/>
                  </a:schemeClr>
                </a:solidFill>
                <a:latin typeface="+mj-lt"/>
              </a:rPr>
              <a:t>. + </a:t>
            </a:r>
            <a:r>
              <a:rPr lang="en-GB" sz="2400" dirty="0" smtClean="0">
                <a:solidFill>
                  <a:schemeClr val="accent1">
                    <a:lumMod val="25000"/>
                  </a:schemeClr>
                </a:solidFill>
                <a:latin typeface="+mj-lt"/>
              </a:rPr>
              <a:t>Transverse </a:t>
            </a:r>
            <a:r>
              <a:rPr lang="en-GB" sz="2400" dirty="0" err="1">
                <a:solidFill>
                  <a:schemeClr val="accent1">
                    <a:lumMod val="25000"/>
                  </a:schemeClr>
                </a:solidFill>
                <a:latin typeface="+mj-lt"/>
              </a:rPr>
              <a:t>wakefield</a:t>
            </a:r>
            <a:r>
              <a:rPr lang="en-GB" sz="2400" dirty="0">
                <a:solidFill>
                  <a:schemeClr val="accent1">
                    <a:lumMod val="25000"/>
                  </a:schemeClr>
                </a:solidFill>
                <a:latin typeface="+mj-lt"/>
              </a:rPr>
              <a:t>, resistive feedback, 4</a:t>
            </a:r>
            <a:r>
              <a:rPr lang="en-GB" sz="2400" dirty="0" smtClean="0">
                <a:solidFill>
                  <a:schemeClr val="accent1">
                    <a:lumMod val="25000"/>
                  </a:schemeClr>
                </a:solidFill>
                <a:latin typeface="+mj-lt"/>
              </a:rPr>
              <a:t> </a:t>
            </a:r>
            <a:r>
              <a:rPr lang="en-GB" sz="2400" dirty="0">
                <a:solidFill>
                  <a:schemeClr val="accent1">
                    <a:lumMod val="25000"/>
                  </a:schemeClr>
                </a:solidFill>
                <a:latin typeface="+mj-lt"/>
              </a:rPr>
              <a:t>turns damping time</a:t>
            </a:r>
          </a:p>
        </p:txBody>
      </p:sp>
      <p:pic>
        <p:nvPicPr>
          <p:cNvPr id="10" name="Immagine 5">
            <a:extLst>
              <a:ext uri="{FF2B5EF4-FFF2-40B4-BE49-F238E27FC236}">
                <a16:creationId xmlns="" xmlns:a16="http://schemas.microsoft.com/office/drawing/2014/main" id="{895E6FEE-D6A8-5A69-E625-11102E93F4AD}"/>
              </a:ext>
            </a:extLst>
          </p:cNvPr>
          <p:cNvPicPr>
            <a:picLocks noChangeAspect="1"/>
          </p:cNvPicPr>
          <p:nvPr/>
        </p:nvPicPr>
        <p:blipFill rotWithShape="1">
          <a:blip r:embed="rId2">
            <a:extLst>
              <a:ext uri="{28A0092B-C50C-407E-A947-70E740481C1C}">
                <a14:useLocalDpi xmlns:a14="http://schemas.microsoft.com/office/drawing/2010/main" val="0"/>
              </a:ext>
            </a:extLst>
          </a:blip>
          <a:srcRect l="5122" t="22384" r="2395" b="22686"/>
          <a:stretch/>
        </p:blipFill>
        <p:spPr>
          <a:xfrm>
            <a:off x="2359802" y="1388827"/>
            <a:ext cx="7143100" cy="2969778"/>
          </a:xfrm>
          <a:prstGeom prst="rect">
            <a:avLst/>
          </a:prstGeom>
        </p:spPr>
      </p:pic>
      <p:cxnSp>
        <p:nvCxnSpPr>
          <p:cNvPr id="11" name="Connettore 1 12">
            <a:extLst>
              <a:ext uri="{FF2B5EF4-FFF2-40B4-BE49-F238E27FC236}">
                <a16:creationId xmlns="" xmlns:a16="http://schemas.microsoft.com/office/drawing/2014/main" id="{1765CFE4-6A8F-5517-513D-E15833322D25}"/>
              </a:ext>
            </a:extLst>
          </p:cNvPr>
          <p:cNvCxnSpPr>
            <a:cxnSpLocks/>
          </p:cNvCxnSpPr>
          <p:nvPr/>
        </p:nvCxnSpPr>
        <p:spPr bwMode="auto">
          <a:xfrm flipV="1">
            <a:off x="6231671" y="1591805"/>
            <a:ext cx="0" cy="2196000"/>
          </a:xfrm>
          <a:prstGeom prst="line">
            <a:avLst/>
          </a:prstGeom>
          <a:noFill/>
          <a:ln w="38100" cap="flat" cmpd="sng" algn="ctr">
            <a:solidFill>
              <a:srgbClr val="FF0000"/>
            </a:solidFill>
            <a:prstDash val="solid"/>
            <a:round/>
            <a:headEnd type="none" w="med" len="med"/>
            <a:tailEnd type="none" w="med" len="med"/>
          </a:ln>
          <a:effectLst/>
        </p:spPr>
      </p:cxnSp>
      <p:sp>
        <p:nvSpPr>
          <p:cNvPr id="14" name="CasellaDiTesto 10">
            <a:extLst>
              <a:ext uri="{FF2B5EF4-FFF2-40B4-BE49-F238E27FC236}">
                <a16:creationId xmlns="" xmlns:a16="http://schemas.microsoft.com/office/drawing/2014/main" id="{B3DE4DD4-121F-10C5-592E-4F966FF83472}"/>
              </a:ext>
            </a:extLst>
          </p:cNvPr>
          <p:cNvSpPr txBox="1"/>
          <p:nvPr/>
        </p:nvSpPr>
        <p:spPr>
          <a:xfrm>
            <a:off x="6250793" y="4358605"/>
            <a:ext cx="5353877" cy="1938992"/>
          </a:xfrm>
          <a:prstGeom prst="rect">
            <a:avLst/>
          </a:prstGeom>
          <a:noFill/>
        </p:spPr>
        <p:txBody>
          <a:bodyPr wrap="square" rtlCol="0">
            <a:spAutoFit/>
          </a:bodyPr>
          <a:lstStyle/>
          <a:p>
            <a:r>
              <a:rPr lang="en-GB" sz="2400" dirty="0" err="1">
                <a:solidFill>
                  <a:srgbClr val="002060"/>
                </a:solidFill>
                <a:latin typeface="+mj-lt"/>
              </a:rPr>
              <a:t>Beamstrahlung</a:t>
            </a:r>
            <a:r>
              <a:rPr lang="en-GB" sz="2400" dirty="0">
                <a:solidFill>
                  <a:srgbClr val="002060"/>
                </a:solidFill>
                <a:latin typeface="+mj-lt"/>
              </a:rPr>
              <a:t> reduces the effect of the longitudinal </a:t>
            </a:r>
            <a:r>
              <a:rPr lang="en-GB" sz="2400" dirty="0" err="1">
                <a:solidFill>
                  <a:srgbClr val="002060"/>
                </a:solidFill>
                <a:latin typeface="+mj-lt"/>
              </a:rPr>
              <a:t>wakefield</a:t>
            </a:r>
            <a:r>
              <a:rPr lang="en-GB" sz="2400" dirty="0">
                <a:solidFill>
                  <a:srgbClr val="002060"/>
                </a:solidFill>
                <a:latin typeface="+mj-lt"/>
              </a:rPr>
              <a:t> which, on its turn, has a beneficial effect on the TMCI with a resistive transverse damper. What happens if both effects are present?</a:t>
            </a:r>
          </a:p>
        </p:txBody>
      </p:sp>
      <p:pic>
        <p:nvPicPr>
          <p:cNvPr id="15" name="Immagine 11">
            <a:extLst>
              <a:ext uri="{FF2B5EF4-FFF2-40B4-BE49-F238E27FC236}">
                <a16:creationId xmlns="" xmlns:a16="http://schemas.microsoft.com/office/drawing/2014/main" id="{8B110456-8337-BBAC-3BF0-F87E5CCD0F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0444" y="4250133"/>
            <a:ext cx="2872506" cy="2155937"/>
          </a:xfrm>
          <a:prstGeom prst="rect">
            <a:avLst/>
          </a:prstGeom>
        </p:spPr>
      </p:pic>
      <mc:AlternateContent xmlns:mc="http://schemas.openxmlformats.org/markup-compatibility/2006" xmlns:a14="http://schemas.microsoft.com/office/drawing/2010/main">
        <mc:Choice Requires="a14">
          <p:sp>
            <p:nvSpPr>
              <p:cNvPr id="16" name="CasellaDiTesto 19">
                <a:extLst>
                  <a:ext uri="{FF2B5EF4-FFF2-40B4-BE49-F238E27FC236}">
                    <a16:creationId xmlns="" xmlns:a16="http://schemas.microsoft.com/office/drawing/2014/main" id="{BAD3CB61-07B3-72AD-8387-8BE1B34CF6AF}"/>
                  </a:ext>
                </a:extLst>
              </p:cNvPr>
              <p:cNvSpPr txBox="1"/>
              <p:nvPr/>
            </p:nvSpPr>
            <p:spPr>
              <a:xfrm>
                <a:off x="4236401" y="4498376"/>
                <a:ext cx="1694951" cy="3962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sz="1800" i="1" dirty="0" smtClean="0">
                              <a:solidFill>
                                <a:srgbClr val="C00000"/>
                              </a:solidFill>
                              <a:latin typeface="Cambria Math" charset="0"/>
                            </a:rPr>
                          </m:ctrlPr>
                        </m:sSubPr>
                        <m:e>
                          <m:r>
                            <a:rPr lang="it-IT" sz="1800" i="1" dirty="0" smtClean="0">
                              <a:solidFill>
                                <a:srgbClr val="C00000"/>
                              </a:solidFill>
                              <a:latin typeface="Cambria Math" panose="02040503050406030204" pitchFamily="18" charset="0"/>
                            </a:rPr>
                            <m:t>𝑁</m:t>
                          </m:r>
                        </m:e>
                        <m:sub>
                          <m:r>
                            <a:rPr lang="it-IT" sz="1800" i="1" dirty="0" smtClean="0">
                              <a:solidFill>
                                <a:srgbClr val="C00000"/>
                              </a:solidFill>
                              <a:latin typeface="Cambria Math" panose="02040503050406030204" pitchFamily="18" charset="0"/>
                            </a:rPr>
                            <m:t>𝑝</m:t>
                          </m:r>
                        </m:sub>
                      </m:sSub>
                      <m:r>
                        <a:rPr lang="it-IT" sz="1800" i="1" dirty="0" smtClean="0">
                          <a:solidFill>
                            <a:srgbClr val="C00000"/>
                          </a:solidFill>
                          <a:latin typeface="Cambria Math" panose="02040503050406030204" pitchFamily="18" charset="0"/>
                        </a:rPr>
                        <m:t>=</m:t>
                      </m:r>
                      <m:r>
                        <a:rPr lang="it-IT" sz="1800" b="0" i="1" dirty="0" smtClean="0">
                          <a:solidFill>
                            <a:srgbClr val="C00000"/>
                          </a:solidFill>
                          <a:latin typeface="Cambria Math" panose="02040503050406030204" pitchFamily="18" charset="0"/>
                        </a:rPr>
                        <m:t>46</m:t>
                      </m:r>
                      <m:r>
                        <a:rPr lang="it-IT" sz="1800" i="1" dirty="0" smtClean="0">
                          <a:solidFill>
                            <a:srgbClr val="C00000"/>
                          </a:solidFill>
                          <a:latin typeface="Cambria Math" panose="02040503050406030204" pitchFamily="18" charset="0"/>
                        </a:rPr>
                        <m:t>×</m:t>
                      </m:r>
                      <m:sSup>
                        <m:sSupPr>
                          <m:ctrlPr>
                            <a:rPr lang="it-IT" sz="1800" i="1" dirty="0" smtClean="0">
                              <a:solidFill>
                                <a:srgbClr val="C00000"/>
                              </a:solidFill>
                              <a:latin typeface="Cambria Math" charset="0"/>
                            </a:rPr>
                          </m:ctrlPr>
                        </m:sSupPr>
                        <m:e>
                          <m:r>
                            <a:rPr lang="it-IT" sz="1800" i="1" dirty="0" smtClean="0">
                              <a:solidFill>
                                <a:srgbClr val="C00000"/>
                              </a:solidFill>
                              <a:latin typeface="Cambria Math" panose="02040503050406030204" pitchFamily="18" charset="0"/>
                            </a:rPr>
                            <m:t>10</m:t>
                          </m:r>
                        </m:e>
                        <m:sup>
                          <m:r>
                            <a:rPr lang="it-IT" sz="1800" i="1" dirty="0" smtClean="0">
                              <a:solidFill>
                                <a:srgbClr val="C00000"/>
                              </a:solidFill>
                              <a:latin typeface="Cambria Math" panose="02040503050406030204" pitchFamily="18" charset="0"/>
                            </a:rPr>
                            <m:t>10</m:t>
                          </m:r>
                        </m:sup>
                      </m:sSup>
                    </m:oMath>
                  </m:oMathPara>
                </a14:m>
                <a:endParaRPr lang="it-IT" sz="1800" dirty="0">
                  <a:solidFill>
                    <a:srgbClr val="C00000"/>
                  </a:solidFill>
                </a:endParaRPr>
              </a:p>
            </p:txBody>
          </p:sp>
        </mc:Choice>
        <mc:Fallback xmlns="">
          <p:sp>
            <p:nvSpPr>
              <p:cNvPr id="16" name="CasellaDiTesto 19">
                <a:extLst>
                  <a:ext uri="{FF2B5EF4-FFF2-40B4-BE49-F238E27FC236}">
                    <a16:creationId xmlns:a16="http://schemas.microsoft.com/office/drawing/2014/main" xmlns:a14="http://schemas.microsoft.com/office/drawing/2010/main" xmlns="" id="{BAD3CB61-07B3-72AD-8387-8BE1B34CF6AF}"/>
                  </a:ext>
                </a:extLst>
              </p:cNvPr>
              <p:cNvSpPr txBox="1">
                <a:spLocks noRot="1" noChangeAspect="1" noMove="1" noResize="1" noEditPoints="1" noAdjustHandles="1" noChangeArrowheads="1" noChangeShapeType="1" noTextEdit="1"/>
              </p:cNvSpPr>
              <p:nvPr/>
            </p:nvSpPr>
            <p:spPr>
              <a:xfrm>
                <a:off x="4236401" y="4498376"/>
                <a:ext cx="1694951" cy="396262"/>
              </a:xfrm>
              <a:prstGeom prst="rect">
                <a:avLst/>
              </a:prstGeom>
              <a:blipFill rotWithShape="0">
                <a:blip r:embed="rId4"/>
                <a:stretch>
                  <a:fillRect b="-3077"/>
                </a:stretch>
              </a:blipFill>
            </p:spPr>
            <p:txBody>
              <a:bodyPr/>
              <a:lstStyle/>
              <a:p>
                <a:r>
                  <a:rPr lang="en-US">
                    <a:noFill/>
                  </a:rPr>
                  <a:t> </a:t>
                </a:r>
              </a:p>
            </p:txBody>
          </p:sp>
        </mc:Fallback>
      </mc:AlternateContent>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5857289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2201" y="287115"/>
            <a:ext cx="9999211" cy="1456267"/>
          </a:xfrm>
        </p:spPr>
        <p:txBody>
          <a:bodyPr>
            <a:normAutofit/>
          </a:bodyPr>
          <a:lstStyle/>
          <a:p>
            <a:pPr algn="r"/>
            <a:r>
              <a:rPr lang="en-US" sz="4400" dirty="0" smtClean="0">
                <a:solidFill>
                  <a:schemeClr val="tx2"/>
                </a:solidFill>
              </a:rPr>
              <a:t>Work in progress </a:t>
            </a:r>
            <a:endParaRPr lang="en-US" sz="4400" dirty="0">
              <a:solidFill>
                <a:schemeClr val="tx2"/>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70075" y="2170113"/>
            <a:ext cx="6049277" cy="3649662"/>
          </a:xfrm>
        </p:spPr>
      </p:pic>
      <p:sp>
        <p:nvSpPr>
          <p:cNvPr id="5" name="TextBox 4"/>
          <p:cNvSpPr txBox="1"/>
          <p:nvPr/>
        </p:nvSpPr>
        <p:spPr>
          <a:xfrm>
            <a:off x="664364" y="1760479"/>
            <a:ext cx="7072313" cy="1077218"/>
          </a:xfrm>
          <a:prstGeom prst="rect">
            <a:avLst/>
          </a:prstGeom>
          <a:noFill/>
        </p:spPr>
        <p:txBody>
          <a:bodyPr wrap="square" rtlCol="0">
            <a:spAutoFit/>
          </a:bodyPr>
          <a:lstStyle/>
          <a:p>
            <a:pPr marL="285750" indent="-285750">
              <a:buFont typeface="Arial" charset="0"/>
              <a:buChar char="•"/>
            </a:pPr>
            <a:r>
              <a:rPr lang="en-US" sz="2800" u="sng" dirty="0" smtClean="0">
                <a:latin typeface="+mj-lt"/>
              </a:rPr>
              <a:t>Collaboration with Super KEKB</a:t>
            </a:r>
            <a:endParaRPr lang="en-US" sz="2800" u="sng" dirty="0">
              <a:latin typeface="+mj-lt"/>
            </a:endParaRPr>
          </a:p>
          <a:p>
            <a:pPr marL="285750" indent="-285750">
              <a:buFont typeface="Arial" charset="0"/>
              <a:buChar char="•"/>
            </a:pPr>
            <a:endParaRPr lang="en-US" dirty="0" smtClean="0"/>
          </a:p>
          <a:p>
            <a:pPr marL="285750" indent="-285750">
              <a:buFont typeface="Arial" charset="0"/>
              <a:buChar char="•"/>
            </a:pPr>
            <a:endParaRPr lang="en-US" dirty="0"/>
          </a:p>
        </p:txBody>
      </p:sp>
      <p:sp>
        <p:nvSpPr>
          <p:cNvPr id="6" name="Oval 5"/>
          <p:cNvSpPr/>
          <p:nvPr/>
        </p:nvSpPr>
        <p:spPr>
          <a:xfrm>
            <a:off x="7986714" y="3114696"/>
            <a:ext cx="1443038" cy="1211262"/>
          </a:xfrm>
          <a:prstGeom prst="ellipse">
            <a:avLst/>
          </a:prstGeom>
          <a:noFill/>
          <a:ln>
            <a:solidFill>
              <a:srgbClr val="148496"/>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8" name="Straight Arrow Connector 7"/>
          <p:cNvCxnSpPr/>
          <p:nvPr/>
        </p:nvCxnSpPr>
        <p:spPr>
          <a:xfrm flipH="1">
            <a:off x="6728395" y="3720327"/>
            <a:ext cx="1224000" cy="0"/>
          </a:xfrm>
          <a:prstGeom prst="straightConnector1">
            <a:avLst/>
          </a:prstGeom>
          <a:ln w="44450">
            <a:solidFill>
              <a:srgbClr val="148496"/>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56240" y="2299088"/>
            <a:ext cx="4207673" cy="2308324"/>
          </a:xfrm>
          <a:prstGeom prst="rect">
            <a:avLst/>
          </a:prstGeom>
          <a:noFill/>
        </p:spPr>
        <p:txBody>
          <a:bodyPr wrap="square" rtlCol="0">
            <a:spAutoFit/>
          </a:bodyPr>
          <a:lstStyle/>
          <a:p>
            <a:r>
              <a:rPr lang="en-US" sz="2400" dirty="0" smtClean="0">
                <a:latin typeface="+mj-lt"/>
              </a:rPr>
              <a:t>CST </a:t>
            </a:r>
            <a:r>
              <a:rPr lang="en-US" sz="2400" dirty="0">
                <a:latin typeface="+mj-lt"/>
              </a:rPr>
              <a:t>Studio </a:t>
            </a:r>
            <a:r>
              <a:rPr lang="en-US" sz="2400" dirty="0" smtClean="0">
                <a:latin typeface="+mj-lt"/>
              </a:rPr>
              <a:t>Suite </a:t>
            </a:r>
            <a:r>
              <a:rPr lang="en-US" sz="2400" dirty="0">
                <a:latin typeface="+mj-lt"/>
              </a:rPr>
              <a:t>is </a:t>
            </a:r>
            <a:r>
              <a:rPr lang="en-US" sz="2400" dirty="0" smtClean="0">
                <a:latin typeface="+mj-lt"/>
              </a:rPr>
              <a:t>a “high-performance</a:t>
            </a:r>
            <a:r>
              <a:rPr lang="en-US" sz="2400" dirty="0">
                <a:latin typeface="+mj-lt"/>
              </a:rPr>
              <a:t> </a:t>
            </a:r>
            <a:r>
              <a:rPr lang="en-US" sz="2400" b="1" dirty="0">
                <a:latin typeface="+mj-lt"/>
              </a:rPr>
              <a:t>3D EM analysis</a:t>
            </a:r>
            <a:r>
              <a:rPr lang="en-US" sz="2400" dirty="0">
                <a:latin typeface="+mj-lt"/>
              </a:rPr>
              <a:t> software package for designing, analyzing and optimizing electromagnetic (EM) components and </a:t>
            </a:r>
            <a:r>
              <a:rPr lang="en-US" sz="2400" dirty="0" smtClean="0">
                <a:latin typeface="+mj-lt"/>
              </a:rPr>
              <a:t>systems” </a:t>
            </a:r>
            <a:endParaRPr lang="en-US" sz="2400" dirty="0">
              <a:latin typeface="+mj-lt"/>
            </a:endParaRPr>
          </a:p>
        </p:txBody>
      </p:sp>
      <p:sp>
        <p:nvSpPr>
          <p:cNvPr id="11" name="TextBox 10"/>
          <p:cNvSpPr txBox="1"/>
          <p:nvPr/>
        </p:nvSpPr>
        <p:spPr>
          <a:xfrm>
            <a:off x="956240" y="4912484"/>
            <a:ext cx="3830073" cy="523220"/>
          </a:xfrm>
          <a:prstGeom prst="rect">
            <a:avLst/>
          </a:prstGeom>
          <a:noFill/>
        </p:spPr>
        <p:txBody>
          <a:bodyPr wrap="square" rtlCol="0">
            <a:spAutoFit/>
          </a:bodyPr>
          <a:lstStyle/>
          <a:p>
            <a:r>
              <a:rPr lang="en-US" sz="2800" b="1" dirty="0" smtClean="0">
                <a:latin typeface="+mj-lt"/>
              </a:rPr>
              <a:t>Which is the problem?</a:t>
            </a:r>
            <a:endParaRPr lang="en-US" sz="2800" b="1" dirty="0">
              <a:latin typeface="+mj-lt"/>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1669"/>
          <a:stretch/>
        </p:blipFill>
        <p:spPr>
          <a:xfrm>
            <a:off x="1171574" y="1827559"/>
            <a:ext cx="4342507" cy="4279414"/>
          </a:xfrm>
          <a:prstGeom prst="rect">
            <a:avLst/>
          </a:prstGeom>
          <a:ln w="38100">
            <a:solidFill>
              <a:schemeClr val="accent1">
                <a:shade val="50000"/>
              </a:schemeClr>
            </a:solidFill>
          </a:ln>
        </p:spPr>
      </p:pic>
      <p:sp>
        <p:nvSpPr>
          <p:cNvPr id="7" name="TextBox 6"/>
          <p:cNvSpPr txBox="1"/>
          <p:nvPr/>
        </p:nvSpPr>
        <p:spPr>
          <a:xfrm>
            <a:off x="2929299" y="5737640"/>
            <a:ext cx="2710535" cy="369332"/>
          </a:xfrm>
          <a:prstGeom prst="rect">
            <a:avLst/>
          </a:prstGeom>
          <a:noFill/>
        </p:spPr>
        <p:txBody>
          <a:bodyPr wrap="square" rtlCol="0">
            <a:spAutoFit/>
          </a:bodyPr>
          <a:lstStyle/>
          <a:p>
            <a:r>
              <a:rPr lang="en-US" dirty="0" smtClean="0"/>
              <a:t>Vertical </a:t>
            </a:r>
            <a:r>
              <a:rPr lang="en-US" dirty="0" err="1" smtClean="0"/>
              <a:t>FCCee</a:t>
            </a:r>
            <a:r>
              <a:rPr lang="en-US" dirty="0" smtClean="0"/>
              <a:t> collimator</a:t>
            </a:r>
            <a:endParaRPr lang="en-US" dirty="0"/>
          </a:p>
        </p:txBody>
      </p:sp>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r="1688"/>
          <a:stretch/>
        </p:blipFill>
        <p:spPr>
          <a:xfrm>
            <a:off x="903629" y="2457310"/>
            <a:ext cx="5824766" cy="2343334"/>
          </a:xfrm>
          <a:prstGeom prst="rect">
            <a:avLst/>
          </a:prstGeom>
        </p:spPr>
      </p:pic>
      <p:sp>
        <p:nvSpPr>
          <p:cNvPr id="12" name="Date Placeholder 11"/>
          <p:cNvSpPr>
            <a:spLocks noGrp="1"/>
          </p:cNvSpPr>
          <p:nvPr>
            <p:ph type="dt" sz="half" idx="10"/>
          </p:nvPr>
        </p:nvSpPr>
        <p:spPr/>
        <p:txBody>
          <a:bodyPr/>
          <a:lstStyle/>
          <a:p>
            <a:r>
              <a:rPr lang="it-IT" smtClean="0"/>
              <a:t>31/05/22</a:t>
            </a:r>
            <a:endParaRPr lang="en-US"/>
          </a:p>
        </p:txBody>
      </p:sp>
      <p:sp>
        <p:nvSpPr>
          <p:cNvPr id="15" name="Footer Placeholder 14"/>
          <p:cNvSpPr>
            <a:spLocks noGrp="1"/>
          </p:cNvSpPr>
          <p:nvPr>
            <p:ph type="ftr" sz="quarter" idx="11"/>
          </p:nvPr>
        </p:nvSpPr>
        <p:spPr/>
        <p:txBody>
          <a:bodyPr/>
          <a:lstStyle/>
          <a:p>
            <a:r>
              <a:rPr lang="en-US" smtClean="0"/>
              <a:t>Emanuela Carideo - FCC week</a:t>
            </a:r>
            <a:endParaRPr lang="en-US"/>
          </a:p>
        </p:txBody>
      </p:sp>
      <p:sp>
        <p:nvSpPr>
          <p:cNvPr id="16" name="Slide Number Placeholder 15"/>
          <p:cNvSpPr>
            <a:spLocks noGrp="1"/>
          </p:cNvSpPr>
          <p:nvPr>
            <p:ph type="sldNum" sz="quarter" idx="12"/>
          </p:nvPr>
        </p:nvSpPr>
        <p:spPr/>
        <p:txBody>
          <a:bodyPr/>
          <a:lstStyle/>
          <a:p>
            <a:fld id="{0E755515-885B-B544-B725-05FF27960243}" type="slidenum">
              <a:rPr lang="en-US" smtClean="0"/>
              <a:t>18</a:t>
            </a:fld>
            <a:endParaRPr lang="en-US"/>
          </a:p>
        </p:txBody>
      </p:sp>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668205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nodeType="clickEffect">
                                  <p:stCondLst>
                                    <p:cond delay="0"/>
                                  </p:stCondLst>
                                  <p:childTnLst>
                                    <p:animEffect transition="out" filter="blinds(horizontal)">
                                      <p:cBhvr>
                                        <p:cTn id="12" dur="500"/>
                                        <p:tgtEl>
                                          <p:spTgt spid="3"/>
                                        </p:tgtEl>
                                      </p:cBhvr>
                                    </p:animEffect>
                                    <p:set>
                                      <p:cBhvr>
                                        <p:cTn id="13" dur="1" fill="hold">
                                          <p:stCondLst>
                                            <p:cond delay="499"/>
                                          </p:stCondLst>
                                        </p:cTn>
                                        <p:tgtEl>
                                          <p:spTgt spid="3"/>
                                        </p:tgtEl>
                                        <p:attrNameLst>
                                          <p:attrName>style.visibility</p:attrName>
                                        </p:attrNameLst>
                                      </p:cBhvr>
                                      <p:to>
                                        <p:strVal val="hidden"/>
                                      </p:to>
                                    </p:set>
                                  </p:childTnLst>
                                </p:cTn>
                              </p:par>
                              <p:par>
                                <p:cTn id="14" presetID="3" presetClass="exit" presetSubtype="10" fill="hold" grpId="1" nodeType="withEffect">
                                  <p:stCondLst>
                                    <p:cond delay="0"/>
                                  </p:stCondLst>
                                  <p:childTnLst>
                                    <p:animEffect transition="out" filter="blinds(horizontal)">
                                      <p:cBhvr>
                                        <p:cTn id="15" dur="500"/>
                                        <p:tgtEl>
                                          <p:spTgt spid="7"/>
                                        </p:tgtEl>
                                      </p:cBhvr>
                                    </p:animEffect>
                                    <p:set>
                                      <p:cBhvr>
                                        <p:cTn id="16" dur="1" fill="hold">
                                          <p:stCondLst>
                                            <p:cond delay="499"/>
                                          </p:stCondLst>
                                        </p:cTn>
                                        <p:tgtEl>
                                          <p:spTgt spid="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7"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255114" y="4972750"/>
            <a:ext cx="5696793" cy="646331"/>
          </a:xfrm>
          <a:prstGeom prst="rect">
            <a:avLst/>
          </a:prstGeom>
        </p:spPr>
        <p:txBody>
          <a:bodyPr wrap="square">
            <a:spAutoFit/>
          </a:bodyPr>
          <a:lstStyle/>
          <a:p>
            <a:pPr algn="ctr"/>
            <a:r>
              <a:rPr lang="en-GB" dirty="0">
                <a:latin typeface="+mj-lt"/>
              </a:rPr>
              <a:t>A</a:t>
            </a:r>
            <a:r>
              <a:rPr lang="en-GB" dirty="0" smtClean="0">
                <a:latin typeface="+mj-lt"/>
              </a:rPr>
              <a:t>t frequency </a:t>
            </a:r>
            <a:r>
              <a:rPr lang="en-GB" dirty="0">
                <a:latin typeface="+mj-lt"/>
              </a:rPr>
              <a:t>[</a:t>
            </a:r>
            <a:r>
              <a:rPr lang="en-GB" dirty="0" smtClean="0">
                <a:latin typeface="+mj-lt"/>
              </a:rPr>
              <a:t>0-1.3] </a:t>
            </a:r>
            <a:r>
              <a:rPr lang="en-GB" dirty="0">
                <a:latin typeface="+mj-lt"/>
              </a:rPr>
              <a:t>GHz the </a:t>
            </a:r>
            <a:r>
              <a:rPr lang="en-GB" dirty="0" smtClean="0">
                <a:latin typeface="+mj-lt"/>
              </a:rPr>
              <a:t>impedance</a:t>
            </a:r>
          </a:p>
          <a:p>
            <a:pPr algn="ctr"/>
            <a:r>
              <a:rPr lang="en-GB" dirty="0" smtClean="0">
                <a:latin typeface="+mj-lt"/>
              </a:rPr>
              <a:t> </a:t>
            </a:r>
            <a:r>
              <a:rPr lang="en-GB" dirty="0">
                <a:latin typeface="+mj-lt"/>
              </a:rPr>
              <a:t>does not change </a:t>
            </a:r>
            <a:r>
              <a:rPr lang="en-GB" dirty="0" smtClean="0">
                <a:latin typeface="+mj-lt"/>
              </a:rPr>
              <a:t>much </a:t>
            </a:r>
            <a:endParaRPr lang="en-GB" dirty="0">
              <a:latin typeface="+mj-lt"/>
            </a:endParaRPr>
          </a:p>
        </p:txBody>
      </p:sp>
      <p:sp>
        <p:nvSpPr>
          <p:cNvPr id="2" name="Title 1"/>
          <p:cNvSpPr>
            <a:spLocks noGrp="1"/>
          </p:cNvSpPr>
          <p:nvPr>
            <p:ph type="title"/>
          </p:nvPr>
        </p:nvSpPr>
        <p:spPr/>
        <p:txBody>
          <a:bodyPr>
            <a:normAutofit/>
          </a:bodyPr>
          <a:lstStyle/>
          <a:p>
            <a:pPr algn="r"/>
            <a:r>
              <a:rPr lang="en-US" sz="4400" dirty="0" smtClean="0">
                <a:solidFill>
                  <a:schemeClr val="tx2"/>
                </a:solidFill>
              </a:rPr>
              <a:t>Preliminary work</a:t>
            </a:r>
            <a:endParaRPr lang="en-US" sz="4400" dirty="0">
              <a:solidFill>
                <a:schemeClr val="tx2"/>
              </a:solidFill>
            </a:endParaRPr>
          </a:p>
        </p:txBody>
      </p:sp>
      <p:sp>
        <p:nvSpPr>
          <p:cNvPr id="4" name="Date Placeholder 3"/>
          <p:cNvSpPr>
            <a:spLocks noGrp="1"/>
          </p:cNvSpPr>
          <p:nvPr>
            <p:ph type="dt" sz="half" idx="10"/>
          </p:nvPr>
        </p:nvSpPr>
        <p:spPr/>
        <p:txBody>
          <a:bodyPr/>
          <a:lstStyle/>
          <a:p>
            <a:r>
              <a:rPr lang="it-IT" smtClean="0"/>
              <a:t>31/05/22</a:t>
            </a:r>
            <a:endParaRPr lang="en-US"/>
          </a:p>
        </p:txBody>
      </p:sp>
      <p:pic>
        <p:nvPicPr>
          <p:cNvPr id="7" name="Picture 6"/>
          <p:cNvPicPr>
            <a:picLocks noChangeAspect="1"/>
          </p:cNvPicPr>
          <p:nvPr/>
        </p:nvPicPr>
        <p:blipFill>
          <a:blip r:embed="rId3"/>
          <a:stretch>
            <a:fillRect/>
          </a:stretch>
        </p:blipFill>
        <p:spPr>
          <a:xfrm>
            <a:off x="518224" y="1885950"/>
            <a:ext cx="4654453" cy="3071814"/>
          </a:xfrm>
          <a:prstGeom prst="rect">
            <a:avLst/>
          </a:prstGeom>
        </p:spPr>
      </p:pic>
      <p:sp>
        <p:nvSpPr>
          <p:cNvPr id="8" name="TextBox 7"/>
          <p:cNvSpPr txBox="1"/>
          <p:nvPr/>
        </p:nvSpPr>
        <p:spPr>
          <a:xfrm>
            <a:off x="5172676" y="1885950"/>
            <a:ext cx="7019323" cy="369332"/>
          </a:xfrm>
          <a:prstGeom prst="rect">
            <a:avLst/>
          </a:prstGeom>
          <a:noFill/>
        </p:spPr>
        <p:txBody>
          <a:bodyPr wrap="square" rtlCol="0">
            <a:spAutoFit/>
          </a:bodyPr>
          <a:lstStyle/>
          <a:p>
            <a:pPr marL="285750" indent="-285750">
              <a:buFont typeface="Arial" charset="0"/>
              <a:buChar char="•"/>
            </a:pPr>
            <a:r>
              <a:rPr lang="en-US" dirty="0" smtClean="0">
                <a:latin typeface="+mj-lt"/>
              </a:rPr>
              <a:t>Used a round taper model to calculate the transverse impedance</a:t>
            </a:r>
            <a:endParaRPr lang="en-US" dirty="0">
              <a:latin typeface="+mj-lt"/>
            </a:endParaRPr>
          </a:p>
        </p:txBody>
      </p:sp>
      <p:sp>
        <p:nvSpPr>
          <p:cNvPr id="9" name="Rectangle 8"/>
          <p:cNvSpPr/>
          <p:nvPr/>
        </p:nvSpPr>
        <p:spPr>
          <a:xfrm>
            <a:off x="5172677" y="2255282"/>
            <a:ext cx="6096000" cy="646331"/>
          </a:xfrm>
          <a:prstGeom prst="rect">
            <a:avLst/>
          </a:prstGeom>
        </p:spPr>
        <p:txBody>
          <a:bodyPr>
            <a:spAutoFit/>
          </a:bodyPr>
          <a:lstStyle/>
          <a:p>
            <a:r>
              <a:rPr lang="en-US" dirty="0">
                <a:latin typeface="+mj-lt"/>
              </a:rPr>
              <a:t>The approximate formula that I</a:t>
            </a:r>
            <a:r>
              <a:rPr lang="en-US" dirty="0" smtClean="0">
                <a:latin typeface="+mj-lt"/>
              </a:rPr>
              <a:t> </a:t>
            </a:r>
            <a:r>
              <a:rPr lang="en-US" dirty="0">
                <a:latin typeface="+mj-lt"/>
              </a:rPr>
              <a:t>have used for </a:t>
            </a:r>
            <a:r>
              <a:rPr lang="en-US" dirty="0" smtClean="0">
                <a:latin typeface="+mj-lt"/>
              </a:rPr>
              <a:t>the round taper </a:t>
            </a:r>
            <a:r>
              <a:rPr lang="en-US" dirty="0">
                <a:latin typeface="+mj-lt"/>
              </a:rPr>
              <a:t>is extrapolated from Stupakov1 ‘s paper :</a:t>
            </a:r>
          </a:p>
        </p:txBody>
      </p:sp>
      <p:sp>
        <p:nvSpPr>
          <p:cNvPr id="10" name="Rectangle 9"/>
          <p:cNvSpPr/>
          <p:nvPr/>
        </p:nvSpPr>
        <p:spPr>
          <a:xfrm>
            <a:off x="-96849" y="6104026"/>
            <a:ext cx="10810875" cy="276999"/>
          </a:xfrm>
          <a:prstGeom prst="rect">
            <a:avLst/>
          </a:prstGeom>
        </p:spPr>
        <p:txBody>
          <a:bodyPr wrap="square">
            <a:spAutoFit/>
          </a:bodyPr>
          <a:lstStyle/>
          <a:p>
            <a:r>
              <a:rPr lang="en-US" sz="1200" dirty="0">
                <a:latin typeface="+mj-lt"/>
              </a:rPr>
              <a:t>1: "Low frequency impedance of tapered transitions with arbitrary cross sections“ G. </a:t>
            </a:r>
            <a:r>
              <a:rPr lang="en-US" sz="1200" dirty="0" err="1">
                <a:latin typeface="+mj-lt"/>
              </a:rPr>
              <a:t>Stupakov</a:t>
            </a:r>
            <a:r>
              <a:rPr lang="en-US" sz="1200" dirty="0">
                <a:latin typeface="+mj-lt"/>
              </a:rPr>
              <a:t>, Stanford Linear Accelerator Center, Stanford University, Stanford, CA 94309</a:t>
            </a:r>
          </a:p>
        </p:txBody>
      </p:sp>
      <mc:AlternateContent xmlns:mc="http://schemas.openxmlformats.org/markup-compatibility/2006" xmlns:a14="http://schemas.microsoft.com/office/drawing/2010/main">
        <mc:Choice Requires="a14">
          <p:sp>
            <p:nvSpPr>
              <p:cNvPr id="11" name="TextBox 10"/>
              <p:cNvSpPr txBox="1"/>
              <p:nvPr/>
            </p:nvSpPr>
            <p:spPr>
              <a:xfrm>
                <a:off x="5308588" y="2975326"/>
                <a:ext cx="2762551" cy="8002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i="1" smtClean="0">
                              <a:latin typeface="Cambria Math" charset="0"/>
                            </a:rPr>
                          </m:ctrlPr>
                        </m:sSubSupPr>
                        <m:e>
                          <m:r>
                            <a:rPr lang="en-US" b="0" i="1" smtClean="0">
                              <a:latin typeface="Cambria Math" panose="02040503050406030204" pitchFamily="18" charset="0"/>
                            </a:rPr>
                            <m:t>𝑍</m:t>
                          </m:r>
                        </m:e>
                        <m:sub>
                          <m:r>
                            <a:rPr lang="it-IT" b="0" i="1" smtClean="0">
                              <a:latin typeface="Cambria Math" charset="0"/>
                            </a:rPr>
                            <m:t>⏊</m:t>
                          </m:r>
                        </m:sub>
                        <m:sup>
                          <m:r>
                            <a:rPr lang="en-US" b="0" i="1" smtClean="0">
                              <a:latin typeface="Cambria Math" panose="02040503050406030204" pitchFamily="18" charset="0"/>
                            </a:rPr>
                            <m:t>𝑟</m:t>
                          </m:r>
                          <m:r>
                            <a:rPr lang="it-IT" b="0" i="1" smtClean="0">
                              <a:latin typeface="Cambria Math" charset="0"/>
                            </a:rPr>
                            <m:t>𝑜𝑢𝑛𝑑</m:t>
                          </m:r>
                        </m:sup>
                      </m:sSubSup>
                      <m:r>
                        <a:rPr lang="en-US" b="0" i="1" smtClean="0">
                          <a:latin typeface="Cambria Math" panose="02040503050406030204" pitchFamily="18" charset="0"/>
                        </a:rPr>
                        <m:t>=−</m:t>
                      </m:r>
                      <m:f>
                        <m:fPr>
                          <m:ctrlPr>
                            <a:rPr lang="en-US" b="0" i="1" smtClean="0">
                              <a:latin typeface="Cambria Math" charset="0"/>
                            </a:rPr>
                          </m:ctrlPr>
                        </m:fPr>
                        <m:num>
                          <m:r>
                            <a:rPr lang="en-US" b="0" i="1" smtClean="0">
                              <a:latin typeface="Cambria Math" panose="02040503050406030204" pitchFamily="18" charset="0"/>
                            </a:rPr>
                            <m:t>𝑖</m:t>
                          </m:r>
                          <m:sSub>
                            <m:sSubPr>
                              <m:ctrlPr>
                                <a:rPr lang="en-US" b="0" i="1" smtClean="0">
                                  <a:latin typeface="Cambria Math"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0</m:t>
                              </m:r>
                            </m:sub>
                          </m:sSub>
                        </m:num>
                        <m:den>
                          <m:r>
                            <a:rPr lang="it-IT" b="0" i="1" smtClean="0">
                              <a:latin typeface="Cambria Math" charset="0"/>
                            </a:rPr>
                            <m:t>2</m:t>
                          </m:r>
                          <m:r>
                            <a:rPr lang="it-IT" b="0" i="1" smtClean="0">
                              <a:latin typeface="Cambria Math" charset="0"/>
                              <a:ea typeface="Cambria Math" charset="0"/>
                              <a:cs typeface="Cambria Math" charset="0"/>
                            </a:rPr>
                            <m:t>𝜋</m:t>
                          </m:r>
                        </m:den>
                      </m:f>
                      <m:nary>
                        <m:naryPr>
                          <m:limLoc m:val="undOvr"/>
                          <m:subHide m:val="on"/>
                          <m:supHide m:val="on"/>
                          <m:ctrlPr>
                            <a:rPr lang="en-US" b="0" i="1" smtClean="0">
                              <a:latin typeface="Cambria Math" charset="0"/>
                            </a:rPr>
                          </m:ctrlPr>
                        </m:naryPr>
                        <m:sub/>
                        <m:sup/>
                        <m:e>
                          <m:r>
                            <a:rPr lang="en-US" b="0" i="1" smtClean="0">
                              <a:latin typeface="Cambria Math" panose="02040503050406030204" pitchFamily="18" charset="0"/>
                            </a:rPr>
                            <m:t>𝑑𝑧</m:t>
                          </m:r>
                          <m:sSup>
                            <m:sSupPr>
                              <m:ctrlPr>
                                <a:rPr lang="en-US" b="0" i="1" smtClean="0">
                                  <a:latin typeface="Cambria Math" charset="0"/>
                                </a:rPr>
                              </m:ctrlPr>
                            </m:sSupPr>
                            <m:e>
                              <m:d>
                                <m:dPr>
                                  <m:ctrlPr>
                                    <a:rPr lang="is-IS" b="0" i="1" smtClean="0">
                                      <a:latin typeface="Cambria Math" charset="0"/>
                                    </a:rPr>
                                  </m:ctrlPr>
                                </m:dPr>
                                <m:e>
                                  <m:f>
                                    <m:fPr>
                                      <m:ctrlPr>
                                        <a:rPr lang="en-US" i="1">
                                          <a:latin typeface="Cambria Math" charset="0"/>
                                        </a:rPr>
                                      </m:ctrlPr>
                                    </m:fPr>
                                    <m:num>
                                      <m:sSup>
                                        <m:sSupPr>
                                          <m:ctrlPr>
                                            <a:rPr lang="en-US" i="1">
                                              <a:latin typeface="Cambria Math" charset="0"/>
                                            </a:rPr>
                                          </m:ctrlPr>
                                        </m:sSupPr>
                                        <m:e>
                                          <m:r>
                                            <a:rPr lang="it-IT" b="0" i="1" smtClean="0">
                                              <a:latin typeface="Cambria Math" charset="0"/>
                                            </a:rPr>
                                            <m:t>𝑔</m:t>
                                          </m:r>
                                        </m:e>
                                        <m:sup>
                                          <m:r>
                                            <a:rPr lang="it-IT" i="1">
                                              <a:latin typeface="Cambria Math" charset="0"/>
                                            </a:rPr>
                                            <m:t>′</m:t>
                                          </m:r>
                                        </m:sup>
                                      </m:sSup>
                                    </m:num>
                                    <m:den>
                                      <m:r>
                                        <a:rPr lang="it-IT" b="0" i="1" smtClean="0">
                                          <a:latin typeface="Cambria Math" charset="0"/>
                                        </a:rPr>
                                        <m:t>𝑔</m:t>
                                      </m:r>
                                    </m:den>
                                  </m:f>
                                </m:e>
                              </m:d>
                            </m:e>
                            <m:sup>
                              <m:r>
                                <a:rPr lang="it-IT" b="0" i="1" smtClean="0">
                                  <a:latin typeface="Cambria Math" charset="0"/>
                                </a:rPr>
                                <m:t>2</m:t>
                              </m:r>
                            </m:sup>
                          </m:sSup>
                        </m:e>
                      </m:nary>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5308588" y="2975326"/>
                <a:ext cx="2762551" cy="800219"/>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7625091" y="3944792"/>
                <a:ext cx="3587392"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i="1" smtClean="0">
                              <a:latin typeface="Cambria Math" charset="0"/>
                            </a:rPr>
                          </m:ctrlPr>
                        </m:sSubSupPr>
                        <m:e>
                          <m:r>
                            <a:rPr lang="en-US" b="0" i="1" smtClean="0">
                              <a:latin typeface="Cambria Math" panose="02040503050406030204" pitchFamily="18" charset="0"/>
                            </a:rPr>
                            <m:t>𝑍</m:t>
                          </m:r>
                        </m:e>
                        <m:sub>
                          <m:r>
                            <a:rPr lang="it-IT" b="0" i="1" smtClean="0">
                              <a:latin typeface="Cambria Math" charset="0"/>
                            </a:rPr>
                            <m:t>⏊</m:t>
                          </m:r>
                        </m:sub>
                        <m:sup>
                          <m:r>
                            <a:rPr lang="en-US" b="0" i="1" smtClean="0">
                              <a:latin typeface="Cambria Math" panose="02040503050406030204" pitchFamily="18" charset="0"/>
                            </a:rPr>
                            <m:t>𝑟</m:t>
                          </m:r>
                          <m:r>
                            <a:rPr lang="it-IT" b="0" i="1" smtClean="0">
                              <a:latin typeface="Cambria Math" charset="0"/>
                            </a:rPr>
                            <m:t>𝑜𝑢𝑛𝑑</m:t>
                          </m:r>
                        </m:sup>
                      </m:sSubSup>
                      <m:r>
                        <a:rPr lang="en-US" b="0" i="1" smtClean="0">
                          <a:latin typeface="Cambria Math" panose="02040503050406030204" pitchFamily="18" charset="0"/>
                        </a:rPr>
                        <m:t>=</m:t>
                      </m:r>
                      <m:f>
                        <m:fPr>
                          <m:ctrlPr>
                            <a:rPr lang="en-US" b="0" i="1" smtClean="0">
                              <a:latin typeface="Cambria Math" charset="0"/>
                            </a:rPr>
                          </m:ctrlPr>
                        </m:fPr>
                        <m:num>
                          <m:sSub>
                            <m:sSubPr>
                              <m:ctrlPr>
                                <a:rPr lang="en-US" i="1">
                                  <a:latin typeface="Cambria Math" charset="0"/>
                                </a:rPr>
                              </m:ctrlPr>
                            </m:sSubPr>
                            <m:e>
                              <m:r>
                                <a:rPr lang="en-US" i="1">
                                  <a:latin typeface="Cambria Math" panose="02040503050406030204" pitchFamily="18" charset="0"/>
                                </a:rPr>
                                <m:t>𝑍</m:t>
                              </m:r>
                            </m:e>
                            <m:sub>
                              <m:r>
                                <a:rPr lang="en-US" i="1">
                                  <a:latin typeface="Cambria Math" panose="02040503050406030204" pitchFamily="18" charset="0"/>
                                </a:rPr>
                                <m:t>0</m:t>
                              </m:r>
                            </m:sub>
                          </m:sSub>
                          <m:r>
                            <a:rPr lang="en-US" i="1">
                              <a:latin typeface="Cambria Math" panose="02040503050406030204" pitchFamily="18" charset="0"/>
                            </a:rPr>
                            <m:t>∗</m:t>
                          </m:r>
                          <m:r>
                            <m:rPr>
                              <m:sty m:val="p"/>
                            </m:rPr>
                            <a:rPr lang="en-US">
                              <a:latin typeface="Cambria Math" panose="02040503050406030204" pitchFamily="18" charset="0"/>
                            </a:rPr>
                            <m:t>tan</m:t>
                          </m:r>
                          <m:r>
                            <a:rPr lang="en-US" i="1">
                              <a:latin typeface="Cambria Math" panose="02040503050406030204" pitchFamily="18" charset="0"/>
                            </a:rPr>
                            <m:t>⁡(</m:t>
                          </m:r>
                          <m:r>
                            <m:rPr>
                              <m:sty m:val="p"/>
                            </m:rPr>
                            <a:rPr lang="el-GR" i="1" smtClean="0">
                              <a:latin typeface="Cambria Math" panose="02040503050406030204" pitchFamily="18" charset="0"/>
                            </a:rPr>
                            <m:t>α</m:t>
                          </m:r>
                          <m:r>
                            <a:rPr lang="en-US" i="1">
                              <a:latin typeface="Cambria Math" panose="02040503050406030204" pitchFamily="18" charset="0"/>
                            </a:rPr>
                            <m:t>)</m:t>
                          </m:r>
                          <m:r>
                            <m:rPr>
                              <m:nor/>
                            </m:rPr>
                            <a:rPr lang="en-GB" dirty="0"/>
                            <m:t> </m:t>
                          </m:r>
                        </m:num>
                        <m:den>
                          <m:r>
                            <a:rPr lang="it-IT" b="0" i="1" dirty="0" smtClean="0">
                              <a:latin typeface="Cambria Math" charset="0"/>
                            </a:rPr>
                            <m:t>2</m:t>
                          </m:r>
                          <m:r>
                            <a:rPr lang="it-IT" b="0" i="1" dirty="0" smtClean="0">
                              <a:latin typeface="Cambria Math" charset="0"/>
                              <a:ea typeface="Cambria Math" charset="0"/>
                              <a:cs typeface="Cambria Math" charset="0"/>
                            </a:rPr>
                            <m:t>𝜋</m:t>
                          </m:r>
                        </m:den>
                      </m:f>
                      <m:d>
                        <m:dPr>
                          <m:ctrlPr>
                            <a:rPr lang="en-US" i="1">
                              <a:latin typeface="Cambria Math" charset="0"/>
                            </a:rPr>
                          </m:ctrlPr>
                        </m:dPr>
                        <m:e>
                          <m:d>
                            <m:dPr>
                              <m:ctrlPr>
                                <a:rPr lang="en-US" i="1">
                                  <a:latin typeface="Cambria Math" charset="0"/>
                                </a:rPr>
                              </m:ctrlPr>
                            </m:dPr>
                            <m:e>
                              <m:f>
                                <m:fPr>
                                  <m:ctrlPr>
                                    <a:rPr lang="en-US" i="1">
                                      <a:latin typeface="Cambria Math" charset="0"/>
                                    </a:rPr>
                                  </m:ctrlPr>
                                </m:fPr>
                                <m:num>
                                  <m:r>
                                    <a:rPr lang="en-US" i="1">
                                      <a:latin typeface="Cambria Math" panose="02040503050406030204" pitchFamily="18" charset="0"/>
                                    </a:rPr>
                                    <m:t>1</m:t>
                                  </m:r>
                                </m:num>
                                <m:den>
                                  <m:r>
                                    <a:rPr lang="it-IT" b="0" i="1" smtClean="0">
                                      <a:latin typeface="Cambria Math" charset="0"/>
                                    </a:rPr>
                                    <m:t>𝑎</m:t>
                                  </m:r>
                                </m:den>
                              </m:f>
                            </m:e>
                          </m:d>
                          <m:r>
                            <a:rPr lang="en-US" i="1">
                              <a:latin typeface="Cambria Math" panose="02040503050406030204" pitchFamily="18" charset="0"/>
                            </a:rPr>
                            <m:t>−</m:t>
                          </m:r>
                          <m:d>
                            <m:dPr>
                              <m:ctrlPr>
                                <a:rPr lang="en-US" i="1">
                                  <a:latin typeface="Cambria Math" charset="0"/>
                                </a:rPr>
                              </m:ctrlPr>
                            </m:dPr>
                            <m:e>
                              <m:f>
                                <m:fPr>
                                  <m:ctrlPr>
                                    <a:rPr lang="en-US" i="1">
                                      <a:latin typeface="Cambria Math" charset="0"/>
                                    </a:rPr>
                                  </m:ctrlPr>
                                </m:fPr>
                                <m:num>
                                  <m:r>
                                    <a:rPr lang="en-US" i="1">
                                      <a:latin typeface="Cambria Math" panose="02040503050406030204" pitchFamily="18" charset="0"/>
                                    </a:rPr>
                                    <m:t>1</m:t>
                                  </m:r>
                                </m:num>
                                <m:den>
                                  <m:r>
                                    <a:rPr lang="it-IT" b="0" i="1" smtClean="0">
                                      <a:latin typeface="Cambria Math" charset="0"/>
                                    </a:rPr>
                                    <m:t>𝑏</m:t>
                                  </m:r>
                                </m:den>
                              </m:f>
                            </m:e>
                          </m:d>
                        </m:e>
                      </m:d>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7625091" y="3944792"/>
                <a:ext cx="3587392" cy="622350"/>
              </a:xfrm>
              <a:prstGeom prst="rect">
                <a:avLst/>
              </a:prstGeom>
              <a:blipFill rotWithShape="0">
                <a:blip r:embed="rId5"/>
                <a:stretch>
                  <a:fillRect/>
                </a:stretch>
              </a:blipFill>
            </p:spPr>
            <p:txBody>
              <a:bodyPr/>
              <a:lstStyle/>
              <a:p>
                <a:r>
                  <a:rPr lang="en-US">
                    <a:noFill/>
                  </a:rPr>
                  <a:t> </a:t>
                </a:r>
              </a:p>
            </p:txBody>
          </p:sp>
        </mc:Fallback>
      </mc:AlternateContent>
      <p:sp>
        <p:nvSpPr>
          <p:cNvPr id="14" name="Bent-Up Arrow 13"/>
          <p:cNvSpPr/>
          <p:nvPr/>
        </p:nvSpPr>
        <p:spPr>
          <a:xfrm rot="5400000">
            <a:off x="7046186" y="3943634"/>
            <a:ext cx="609447" cy="329727"/>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625091" y="3710440"/>
            <a:ext cx="3937657" cy="20290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 name="TextBox 16"/>
              <p:cNvSpPr txBox="1"/>
              <p:nvPr/>
            </p:nvSpPr>
            <p:spPr>
              <a:xfrm>
                <a:off x="7759949" y="4472736"/>
                <a:ext cx="3762056"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i="1" smtClean="0">
                              <a:latin typeface="Cambria Math" charset="0"/>
                            </a:rPr>
                          </m:ctrlPr>
                        </m:sSubSupPr>
                        <m:e>
                          <m:r>
                            <a:rPr lang="en-US" b="0" i="1" smtClean="0">
                              <a:latin typeface="Cambria Math" panose="02040503050406030204" pitchFamily="18" charset="0"/>
                            </a:rPr>
                            <m:t>𝑍</m:t>
                          </m:r>
                        </m:e>
                        <m:sub>
                          <m:r>
                            <a:rPr lang="it-IT" b="0" i="1" smtClean="0">
                              <a:latin typeface="Cambria Math" charset="0"/>
                            </a:rPr>
                            <m:t>⏊2</m:t>
                          </m:r>
                        </m:sub>
                        <m:sup>
                          <m:r>
                            <a:rPr lang="en-US" b="0" i="1" smtClean="0">
                              <a:latin typeface="Cambria Math" panose="02040503050406030204" pitchFamily="18" charset="0"/>
                            </a:rPr>
                            <m:t>𝑟</m:t>
                          </m:r>
                          <m:r>
                            <a:rPr lang="it-IT" b="0" i="1" smtClean="0">
                              <a:latin typeface="Cambria Math" charset="0"/>
                            </a:rPr>
                            <m:t>𝑜𝑢𝑛𝑑</m:t>
                          </m:r>
                        </m:sup>
                      </m:sSubSup>
                      <m:r>
                        <a:rPr lang="en-US" b="0" i="1" smtClean="0">
                          <a:latin typeface="Cambria Math" panose="02040503050406030204" pitchFamily="18" charset="0"/>
                        </a:rPr>
                        <m:t>=</m:t>
                      </m:r>
                      <m:f>
                        <m:fPr>
                          <m:ctrlPr>
                            <a:rPr lang="en-US" b="0" i="1" smtClean="0">
                              <a:latin typeface="Cambria Math" charset="0"/>
                            </a:rPr>
                          </m:ctrlPr>
                        </m:fPr>
                        <m:num>
                          <m:sSub>
                            <m:sSubPr>
                              <m:ctrlPr>
                                <a:rPr lang="en-US" i="1">
                                  <a:latin typeface="Cambria Math" charset="0"/>
                                </a:rPr>
                              </m:ctrlPr>
                            </m:sSubPr>
                            <m:e>
                              <m:r>
                                <a:rPr lang="en-US" i="1">
                                  <a:latin typeface="Cambria Math" panose="02040503050406030204" pitchFamily="18" charset="0"/>
                                </a:rPr>
                                <m:t>𝑍</m:t>
                              </m:r>
                            </m:e>
                            <m:sub>
                              <m:r>
                                <a:rPr lang="en-US" i="1">
                                  <a:latin typeface="Cambria Math" panose="02040503050406030204" pitchFamily="18" charset="0"/>
                                </a:rPr>
                                <m:t>0</m:t>
                              </m:r>
                            </m:sub>
                          </m:sSub>
                          <m:r>
                            <a:rPr lang="en-US" i="1">
                              <a:latin typeface="Cambria Math" panose="02040503050406030204" pitchFamily="18" charset="0"/>
                            </a:rPr>
                            <m:t>∗</m:t>
                          </m:r>
                          <m:r>
                            <m:rPr>
                              <m:sty m:val="p"/>
                            </m:rPr>
                            <a:rPr lang="en-US">
                              <a:latin typeface="Cambria Math" panose="02040503050406030204" pitchFamily="18" charset="0"/>
                            </a:rPr>
                            <m:t>tan</m:t>
                          </m:r>
                          <m:r>
                            <a:rPr lang="en-US" i="1">
                              <a:latin typeface="Cambria Math" panose="02040503050406030204" pitchFamily="18" charset="0"/>
                            </a:rPr>
                            <m:t>⁡(</m:t>
                          </m:r>
                          <m:r>
                            <m:rPr>
                              <m:sty m:val="p"/>
                            </m:rPr>
                            <a:rPr lang="el-GR" i="1" smtClean="0">
                              <a:latin typeface="Cambria Math" panose="02040503050406030204" pitchFamily="18" charset="0"/>
                            </a:rPr>
                            <m:t>α</m:t>
                          </m:r>
                          <m:r>
                            <a:rPr lang="it-IT" b="0" i="1" baseline="-25000" smtClean="0">
                              <a:latin typeface="Cambria Math" charset="0"/>
                            </a:rPr>
                            <m:t>2</m:t>
                          </m:r>
                          <m:r>
                            <a:rPr lang="en-US" i="1">
                              <a:latin typeface="Cambria Math" panose="02040503050406030204" pitchFamily="18" charset="0"/>
                            </a:rPr>
                            <m:t>)</m:t>
                          </m:r>
                          <m:r>
                            <m:rPr>
                              <m:nor/>
                            </m:rPr>
                            <a:rPr lang="en-GB" dirty="0"/>
                            <m:t> </m:t>
                          </m:r>
                        </m:num>
                        <m:den>
                          <m:r>
                            <a:rPr lang="it-IT" b="0" i="1" dirty="0" smtClean="0">
                              <a:latin typeface="Cambria Math" charset="0"/>
                            </a:rPr>
                            <m:t>2</m:t>
                          </m:r>
                          <m:r>
                            <a:rPr lang="it-IT" b="0" i="1" dirty="0" smtClean="0">
                              <a:latin typeface="Cambria Math" charset="0"/>
                              <a:ea typeface="Cambria Math" charset="0"/>
                              <a:cs typeface="Cambria Math" charset="0"/>
                            </a:rPr>
                            <m:t>𝜋</m:t>
                          </m:r>
                        </m:den>
                      </m:f>
                      <m:d>
                        <m:dPr>
                          <m:ctrlPr>
                            <a:rPr lang="en-US" i="1">
                              <a:latin typeface="Cambria Math" charset="0"/>
                            </a:rPr>
                          </m:ctrlPr>
                        </m:dPr>
                        <m:e>
                          <m:d>
                            <m:dPr>
                              <m:ctrlPr>
                                <a:rPr lang="en-US" i="1">
                                  <a:latin typeface="Cambria Math" charset="0"/>
                                </a:rPr>
                              </m:ctrlPr>
                            </m:dPr>
                            <m:e>
                              <m:f>
                                <m:fPr>
                                  <m:ctrlPr>
                                    <a:rPr lang="en-US" i="1">
                                      <a:latin typeface="Cambria Math" charset="0"/>
                                    </a:rPr>
                                  </m:ctrlPr>
                                </m:fPr>
                                <m:num>
                                  <m:r>
                                    <a:rPr lang="en-US" i="1">
                                      <a:latin typeface="Cambria Math" panose="02040503050406030204" pitchFamily="18" charset="0"/>
                                    </a:rPr>
                                    <m:t>1</m:t>
                                  </m:r>
                                </m:num>
                                <m:den>
                                  <m:r>
                                    <a:rPr lang="it-IT" b="0" i="1" smtClean="0">
                                      <a:latin typeface="Cambria Math" charset="0"/>
                                    </a:rPr>
                                    <m:t>𝑏</m:t>
                                  </m:r>
                                  <m:r>
                                    <a:rPr lang="it-IT" b="0" i="1" baseline="-25000" smtClean="0">
                                      <a:latin typeface="Cambria Math" charset="0"/>
                                    </a:rPr>
                                    <m:t>1</m:t>
                                  </m:r>
                                </m:den>
                              </m:f>
                            </m:e>
                          </m:d>
                          <m:r>
                            <a:rPr lang="en-US" i="1">
                              <a:latin typeface="Cambria Math" panose="02040503050406030204" pitchFamily="18" charset="0"/>
                            </a:rPr>
                            <m:t>−</m:t>
                          </m:r>
                          <m:d>
                            <m:dPr>
                              <m:ctrlPr>
                                <a:rPr lang="en-US" i="1">
                                  <a:latin typeface="Cambria Math" charset="0"/>
                                </a:rPr>
                              </m:ctrlPr>
                            </m:dPr>
                            <m:e>
                              <m:f>
                                <m:fPr>
                                  <m:ctrlPr>
                                    <a:rPr lang="en-US" i="1">
                                      <a:latin typeface="Cambria Math" charset="0"/>
                                    </a:rPr>
                                  </m:ctrlPr>
                                </m:fPr>
                                <m:num>
                                  <m:r>
                                    <a:rPr lang="en-US" i="1">
                                      <a:latin typeface="Cambria Math" panose="02040503050406030204" pitchFamily="18" charset="0"/>
                                    </a:rPr>
                                    <m:t>1</m:t>
                                  </m:r>
                                </m:num>
                                <m:den>
                                  <m:r>
                                    <a:rPr lang="it-IT" b="0" i="1" smtClean="0">
                                      <a:latin typeface="Cambria Math" charset="0"/>
                                    </a:rPr>
                                    <m:t>𝑏</m:t>
                                  </m:r>
                                  <m:r>
                                    <a:rPr lang="it-IT" b="0" i="1" baseline="-25000" smtClean="0">
                                      <a:latin typeface="Cambria Math" charset="0"/>
                                    </a:rPr>
                                    <m:t>2</m:t>
                                  </m:r>
                                </m:den>
                              </m:f>
                            </m:e>
                          </m:d>
                        </m:e>
                      </m:d>
                    </m:oMath>
                  </m:oMathPara>
                </a14:m>
                <a:endParaRPr lang="en-GB" dirty="0"/>
              </a:p>
            </p:txBody>
          </p:sp>
        </mc:Choice>
        <mc:Fallback xmlns="">
          <p:sp>
            <p:nvSpPr>
              <p:cNvPr id="17" name="TextBox 16"/>
              <p:cNvSpPr txBox="1">
                <a:spLocks noRot="1" noChangeAspect="1" noMove="1" noResize="1" noEditPoints="1" noAdjustHandles="1" noChangeArrowheads="1" noChangeShapeType="1" noTextEdit="1"/>
              </p:cNvSpPr>
              <p:nvPr/>
            </p:nvSpPr>
            <p:spPr>
              <a:xfrm>
                <a:off x="7759949" y="4472736"/>
                <a:ext cx="3762056" cy="622350"/>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7705290" y="3857013"/>
                <a:ext cx="3685945"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i="1" smtClean="0">
                              <a:latin typeface="Cambria Math" charset="0"/>
                            </a:rPr>
                          </m:ctrlPr>
                        </m:sSubSupPr>
                        <m:e>
                          <m:r>
                            <a:rPr lang="en-US" b="0" i="1" smtClean="0">
                              <a:latin typeface="Cambria Math" panose="02040503050406030204" pitchFamily="18" charset="0"/>
                            </a:rPr>
                            <m:t>𝑍</m:t>
                          </m:r>
                        </m:e>
                        <m:sub>
                          <m:r>
                            <a:rPr lang="it-IT" b="0" i="1" smtClean="0">
                              <a:latin typeface="Cambria Math" charset="0"/>
                            </a:rPr>
                            <m:t>⏊1</m:t>
                          </m:r>
                        </m:sub>
                        <m:sup>
                          <m:r>
                            <a:rPr lang="en-US" b="0" i="1" smtClean="0">
                              <a:latin typeface="Cambria Math" panose="02040503050406030204" pitchFamily="18" charset="0"/>
                            </a:rPr>
                            <m:t>𝑟</m:t>
                          </m:r>
                          <m:r>
                            <a:rPr lang="it-IT" b="0" i="1" smtClean="0">
                              <a:latin typeface="Cambria Math" charset="0"/>
                            </a:rPr>
                            <m:t>𝑜𝑢𝑛𝑑</m:t>
                          </m:r>
                        </m:sup>
                      </m:sSubSup>
                      <m:r>
                        <a:rPr lang="en-US" b="0" i="1" smtClean="0">
                          <a:latin typeface="Cambria Math" panose="02040503050406030204" pitchFamily="18" charset="0"/>
                        </a:rPr>
                        <m:t>=</m:t>
                      </m:r>
                      <m:f>
                        <m:fPr>
                          <m:ctrlPr>
                            <a:rPr lang="en-US" b="0" i="1" smtClean="0">
                              <a:latin typeface="Cambria Math" charset="0"/>
                            </a:rPr>
                          </m:ctrlPr>
                        </m:fPr>
                        <m:num>
                          <m:sSub>
                            <m:sSubPr>
                              <m:ctrlPr>
                                <a:rPr lang="en-US" i="1">
                                  <a:latin typeface="Cambria Math" charset="0"/>
                                </a:rPr>
                              </m:ctrlPr>
                            </m:sSubPr>
                            <m:e>
                              <m:r>
                                <a:rPr lang="en-US" i="1">
                                  <a:latin typeface="Cambria Math" panose="02040503050406030204" pitchFamily="18" charset="0"/>
                                </a:rPr>
                                <m:t>𝑍</m:t>
                              </m:r>
                            </m:e>
                            <m:sub>
                              <m:r>
                                <a:rPr lang="en-US" i="1">
                                  <a:latin typeface="Cambria Math" panose="02040503050406030204" pitchFamily="18" charset="0"/>
                                </a:rPr>
                                <m:t>0</m:t>
                              </m:r>
                            </m:sub>
                          </m:sSub>
                          <m:r>
                            <a:rPr lang="en-US" i="1">
                              <a:latin typeface="Cambria Math" panose="02040503050406030204" pitchFamily="18" charset="0"/>
                            </a:rPr>
                            <m:t>∗</m:t>
                          </m:r>
                          <m:r>
                            <m:rPr>
                              <m:sty m:val="p"/>
                            </m:rPr>
                            <a:rPr lang="en-US">
                              <a:latin typeface="Cambria Math" panose="02040503050406030204" pitchFamily="18" charset="0"/>
                            </a:rPr>
                            <m:t>tan</m:t>
                          </m:r>
                          <m:r>
                            <a:rPr lang="en-US" i="1">
                              <a:latin typeface="Cambria Math" panose="02040503050406030204" pitchFamily="18" charset="0"/>
                            </a:rPr>
                            <m:t>⁡(</m:t>
                          </m:r>
                          <m:r>
                            <m:rPr>
                              <m:sty m:val="p"/>
                            </m:rPr>
                            <a:rPr lang="el-GR" i="1" smtClean="0">
                              <a:latin typeface="Cambria Math" panose="02040503050406030204" pitchFamily="18" charset="0"/>
                            </a:rPr>
                            <m:t>α</m:t>
                          </m:r>
                          <m:r>
                            <a:rPr lang="it-IT" b="0" i="1" baseline="-25000" smtClean="0">
                              <a:latin typeface="Cambria Math" charset="0"/>
                            </a:rPr>
                            <m:t>1</m:t>
                          </m:r>
                          <m:r>
                            <a:rPr lang="en-US" i="1">
                              <a:latin typeface="Cambria Math" panose="02040503050406030204" pitchFamily="18" charset="0"/>
                            </a:rPr>
                            <m:t>)</m:t>
                          </m:r>
                          <m:r>
                            <m:rPr>
                              <m:nor/>
                            </m:rPr>
                            <a:rPr lang="en-GB" dirty="0"/>
                            <m:t> </m:t>
                          </m:r>
                        </m:num>
                        <m:den>
                          <m:r>
                            <a:rPr lang="it-IT" b="0" i="1" dirty="0" smtClean="0">
                              <a:latin typeface="Cambria Math" charset="0"/>
                            </a:rPr>
                            <m:t>2</m:t>
                          </m:r>
                          <m:r>
                            <a:rPr lang="it-IT" b="0" i="1" dirty="0" smtClean="0">
                              <a:latin typeface="Cambria Math" charset="0"/>
                              <a:ea typeface="Cambria Math" charset="0"/>
                              <a:cs typeface="Cambria Math" charset="0"/>
                            </a:rPr>
                            <m:t>𝜋</m:t>
                          </m:r>
                        </m:den>
                      </m:f>
                      <m:d>
                        <m:dPr>
                          <m:ctrlPr>
                            <a:rPr lang="en-US" i="1">
                              <a:latin typeface="Cambria Math" charset="0"/>
                            </a:rPr>
                          </m:ctrlPr>
                        </m:dPr>
                        <m:e>
                          <m:d>
                            <m:dPr>
                              <m:ctrlPr>
                                <a:rPr lang="en-US" i="1">
                                  <a:latin typeface="Cambria Math" charset="0"/>
                                </a:rPr>
                              </m:ctrlPr>
                            </m:dPr>
                            <m:e>
                              <m:f>
                                <m:fPr>
                                  <m:ctrlPr>
                                    <a:rPr lang="en-US" i="1">
                                      <a:latin typeface="Cambria Math" charset="0"/>
                                    </a:rPr>
                                  </m:ctrlPr>
                                </m:fPr>
                                <m:num>
                                  <m:r>
                                    <a:rPr lang="en-US" i="1">
                                      <a:latin typeface="Cambria Math" panose="02040503050406030204" pitchFamily="18" charset="0"/>
                                    </a:rPr>
                                    <m:t>1</m:t>
                                  </m:r>
                                </m:num>
                                <m:den>
                                  <m:r>
                                    <a:rPr lang="it-IT" b="0" i="1" smtClean="0">
                                      <a:latin typeface="Cambria Math" charset="0"/>
                                    </a:rPr>
                                    <m:t>𝑎</m:t>
                                  </m:r>
                                </m:den>
                              </m:f>
                            </m:e>
                          </m:d>
                          <m:r>
                            <a:rPr lang="en-US" i="1">
                              <a:latin typeface="Cambria Math" panose="02040503050406030204" pitchFamily="18" charset="0"/>
                            </a:rPr>
                            <m:t>−</m:t>
                          </m:r>
                          <m:d>
                            <m:dPr>
                              <m:ctrlPr>
                                <a:rPr lang="en-US" i="1">
                                  <a:latin typeface="Cambria Math" charset="0"/>
                                </a:rPr>
                              </m:ctrlPr>
                            </m:dPr>
                            <m:e>
                              <m:f>
                                <m:fPr>
                                  <m:ctrlPr>
                                    <a:rPr lang="en-US" i="1">
                                      <a:latin typeface="Cambria Math" charset="0"/>
                                    </a:rPr>
                                  </m:ctrlPr>
                                </m:fPr>
                                <m:num>
                                  <m:r>
                                    <a:rPr lang="en-US" i="1">
                                      <a:latin typeface="Cambria Math" panose="02040503050406030204" pitchFamily="18" charset="0"/>
                                    </a:rPr>
                                    <m:t>1</m:t>
                                  </m:r>
                                </m:num>
                                <m:den>
                                  <m:r>
                                    <a:rPr lang="it-IT" b="0" i="1" smtClean="0">
                                      <a:latin typeface="Cambria Math" charset="0"/>
                                    </a:rPr>
                                    <m:t>𝑏</m:t>
                                  </m:r>
                                  <m:r>
                                    <a:rPr lang="it-IT" b="0" i="1" baseline="-25000" smtClean="0">
                                      <a:latin typeface="Cambria Math" charset="0"/>
                                    </a:rPr>
                                    <m:t>1</m:t>
                                  </m:r>
                                </m:den>
                              </m:f>
                            </m:e>
                          </m:d>
                        </m:e>
                      </m:d>
                    </m:oMath>
                  </m:oMathPara>
                </a14:m>
                <a:endParaRPr lang="en-GB" dirty="0"/>
              </a:p>
            </p:txBody>
          </p:sp>
        </mc:Choice>
        <mc:Fallback xmlns="">
          <p:sp>
            <p:nvSpPr>
              <p:cNvPr id="18" name="TextBox 17"/>
              <p:cNvSpPr txBox="1">
                <a:spLocks noRot="1" noChangeAspect="1" noMove="1" noResize="1" noEditPoints="1" noAdjustHandles="1" noChangeArrowheads="1" noChangeShapeType="1" noTextEdit="1"/>
              </p:cNvSpPr>
              <p:nvPr/>
            </p:nvSpPr>
            <p:spPr>
              <a:xfrm>
                <a:off x="7705290" y="3857013"/>
                <a:ext cx="3685945" cy="622350"/>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8278267" y="5200624"/>
                <a:ext cx="2441438" cy="410753"/>
              </a:xfrm>
              <a:prstGeom prst="rect">
                <a:avLst/>
              </a:prstGeom>
            </p:spPr>
            <p:txBody>
              <a:bodyPr wrap="none">
                <a:spAutoFit/>
              </a:bodyPr>
              <a:lstStyle/>
              <a:p>
                <a14:m>
                  <m:oMath xmlns:m="http://schemas.openxmlformats.org/officeDocument/2006/math">
                    <m:sSubSup>
                      <m:sSubSupPr>
                        <m:ctrlPr>
                          <a:rPr lang="en-GB" i="1" smtClean="0">
                            <a:latin typeface="Cambria Math" charset="0"/>
                          </a:rPr>
                        </m:ctrlPr>
                      </m:sSubSupPr>
                      <m:e>
                        <m:r>
                          <a:rPr lang="en-US" i="1">
                            <a:latin typeface="Cambria Math" panose="02040503050406030204" pitchFamily="18" charset="0"/>
                          </a:rPr>
                          <m:t>𝑍</m:t>
                        </m:r>
                      </m:e>
                      <m:sub>
                        <m:r>
                          <a:rPr lang="it-IT" i="1">
                            <a:latin typeface="Cambria Math" charset="0"/>
                          </a:rPr>
                          <m:t>⏊</m:t>
                        </m:r>
                      </m:sub>
                      <m:sup>
                        <m:r>
                          <a:rPr lang="en-US" i="1">
                            <a:latin typeface="Cambria Math" panose="02040503050406030204" pitchFamily="18" charset="0"/>
                          </a:rPr>
                          <m:t>𝑟</m:t>
                        </m:r>
                        <m:r>
                          <a:rPr lang="it-IT" i="1">
                            <a:latin typeface="Cambria Math" charset="0"/>
                          </a:rPr>
                          <m:t>𝑜𝑢𝑛𝑑</m:t>
                        </m:r>
                      </m:sup>
                    </m:sSubSup>
                  </m:oMath>
                </a14:m>
                <a:r>
                  <a:rPr lang="en-US" dirty="0" smtClean="0"/>
                  <a:t>=</a:t>
                </a:r>
                <a14:m>
                  <m:oMath xmlns:m="http://schemas.openxmlformats.org/officeDocument/2006/math">
                    <m:sSubSup>
                      <m:sSubSupPr>
                        <m:ctrlPr>
                          <a:rPr lang="en-GB" i="1">
                            <a:latin typeface="Cambria Math" charset="0"/>
                          </a:rPr>
                        </m:ctrlPr>
                      </m:sSubSupPr>
                      <m:e>
                        <m:r>
                          <a:rPr lang="en-US" i="1">
                            <a:latin typeface="Cambria Math" panose="02040503050406030204" pitchFamily="18" charset="0"/>
                          </a:rPr>
                          <m:t>𝑍</m:t>
                        </m:r>
                      </m:e>
                      <m:sub>
                        <m:r>
                          <a:rPr lang="it-IT" i="1">
                            <a:latin typeface="Cambria Math" charset="0"/>
                          </a:rPr>
                          <m:t>⏊</m:t>
                        </m:r>
                        <m:r>
                          <a:rPr lang="it-IT" b="0" i="1" smtClean="0">
                            <a:latin typeface="Cambria Math" charset="0"/>
                          </a:rPr>
                          <m:t>1</m:t>
                        </m:r>
                      </m:sub>
                      <m:sup>
                        <m:r>
                          <a:rPr lang="en-US" i="1">
                            <a:latin typeface="Cambria Math" panose="02040503050406030204" pitchFamily="18" charset="0"/>
                          </a:rPr>
                          <m:t>𝑟</m:t>
                        </m:r>
                        <m:r>
                          <a:rPr lang="it-IT" i="1">
                            <a:latin typeface="Cambria Math" charset="0"/>
                          </a:rPr>
                          <m:t>𝑜𝑢𝑛𝑑</m:t>
                        </m:r>
                      </m:sup>
                    </m:sSubSup>
                  </m:oMath>
                </a14:m>
                <a:r>
                  <a:rPr lang="en-US" dirty="0" smtClean="0"/>
                  <a:t>+</a:t>
                </a:r>
                <a14:m>
                  <m:oMath xmlns:m="http://schemas.openxmlformats.org/officeDocument/2006/math">
                    <m:sSubSup>
                      <m:sSubSupPr>
                        <m:ctrlPr>
                          <a:rPr lang="en-GB" i="1">
                            <a:latin typeface="Cambria Math" charset="0"/>
                          </a:rPr>
                        </m:ctrlPr>
                      </m:sSubSupPr>
                      <m:e>
                        <m:r>
                          <a:rPr lang="en-US" i="1">
                            <a:latin typeface="Cambria Math" panose="02040503050406030204" pitchFamily="18" charset="0"/>
                          </a:rPr>
                          <m:t>𝑍</m:t>
                        </m:r>
                      </m:e>
                      <m:sub>
                        <m:r>
                          <a:rPr lang="it-IT" i="1">
                            <a:latin typeface="Cambria Math" charset="0"/>
                          </a:rPr>
                          <m:t>⏊</m:t>
                        </m:r>
                        <m:r>
                          <a:rPr lang="it-IT" b="0" i="1" smtClean="0">
                            <a:latin typeface="Cambria Math" charset="0"/>
                          </a:rPr>
                          <m:t>2</m:t>
                        </m:r>
                      </m:sub>
                      <m:sup>
                        <m:r>
                          <a:rPr lang="en-US" i="1">
                            <a:latin typeface="Cambria Math" panose="02040503050406030204" pitchFamily="18" charset="0"/>
                          </a:rPr>
                          <m:t>𝑟</m:t>
                        </m:r>
                        <m:r>
                          <a:rPr lang="it-IT" i="1">
                            <a:latin typeface="Cambria Math" charset="0"/>
                          </a:rPr>
                          <m:t>𝑜𝑢𝑛𝑑</m:t>
                        </m:r>
                      </m:sup>
                    </m:sSubSup>
                  </m:oMath>
                </a14:m>
                <a:endParaRPr lang="en-US" dirty="0"/>
              </a:p>
            </p:txBody>
          </p:sp>
        </mc:Choice>
        <mc:Fallback xmlns="">
          <p:sp>
            <p:nvSpPr>
              <p:cNvPr id="19" name="Rectangle 18"/>
              <p:cNvSpPr>
                <a:spLocks noRot="1" noChangeAspect="1" noMove="1" noResize="1" noEditPoints="1" noAdjustHandles="1" noChangeArrowheads="1" noChangeShapeType="1" noTextEdit="1"/>
              </p:cNvSpPr>
              <p:nvPr/>
            </p:nvSpPr>
            <p:spPr>
              <a:xfrm>
                <a:off x="8278267" y="5200624"/>
                <a:ext cx="2441438" cy="410753"/>
              </a:xfrm>
              <a:prstGeom prst="rect">
                <a:avLst/>
              </a:prstGeom>
              <a:blipFill rotWithShape="0">
                <a:blip r:embed="rId8"/>
                <a:stretch>
                  <a:fillRect b="-19118"/>
                </a:stretch>
              </a:blipFill>
            </p:spPr>
            <p:txBody>
              <a:bodyPr/>
              <a:lstStyle/>
              <a:p>
                <a:r>
                  <a:rPr lang="en-US">
                    <a:noFill/>
                  </a:rPr>
                  <a:t> </a:t>
                </a:r>
              </a:p>
            </p:txBody>
          </p:sp>
        </mc:Fallback>
      </mc:AlternateContent>
      <p:sp>
        <p:nvSpPr>
          <p:cNvPr id="21" name="Rectangle 20"/>
          <p:cNvSpPr/>
          <p:nvPr/>
        </p:nvSpPr>
        <p:spPr>
          <a:xfrm>
            <a:off x="8382667" y="3017941"/>
            <a:ext cx="3261155" cy="760312"/>
          </a:xfrm>
          <a:prstGeom prst="rect">
            <a:avLst/>
          </a:prstGeom>
          <a:solidFill>
            <a:schemeClr val="accent1"/>
          </a:solidFill>
        </p:spPr>
        <p:style>
          <a:lnRef idx="3">
            <a:schemeClr val="lt1"/>
          </a:lnRef>
          <a:fillRef idx="1">
            <a:schemeClr val="accent4"/>
          </a:fillRef>
          <a:effectRef idx="1">
            <a:schemeClr val="accent4"/>
          </a:effectRef>
          <a:fontRef idx="minor">
            <a:schemeClr val="lt1"/>
          </a:fontRef>
        </p:style>
        <p:txBody>
          <a:bodyPr rtlCol="0" anchor="ctr"/>
          <a:lstStyle/>
          <a:p>
            <a:endParaRPr lang="en-GB" sz="900" dirty="0"/>
          </a:p>
        </p:txBody>
      </p:sp>
      <p:sp>
        <p:nvSpPr>
          <p:cNvPr id="22" name="TextBox 21"/>
          <p:cNvSpPr txBox="1"/>
          <p:nvPr/>
        </p:nvSpPr>
        <p:spPr>
          <a:xfrm>
            <a:off x="8382667" y="3098183"/>
            <a:ext cx="3461671" cy="769441"/>
          </a:xfrm>
          <a:prstGeom prst="rect">
            <a:avLst/>
          </a:prstGeom>
          <a:noFill/>
        </p:spPr>
        <p:txBody>
          <a:bodyPr wrap="square" rtlCol="0">
            <a:spAutoFit/>
          </a:bodyPr>
          <a:lstStyle/>
          <a:p>
            <a:r>
              <a:rPr lang="pl-PL" sz="1100" dirty="0">
                <a:solidFill>
                  <a:schemeClr val="bg1"/>
                </a:solidFill>
                <a:latin typeface="+mj-lt"/>
              </a:rPr>
              <a:t>Z</a:t>
            </a:r>
            <a:r>
              <a:rPr lang="pl-PL" sz="1100" baseline="-25000" dirty="0">
                <a:solidFill>
                  <a:schemeClr val="bg1"/>
                </a:solidFill>
                <a:latin typeface="+mj-lt"/>
              </a:rPr>
              <a:t>0</a:t>
            </a:r>
            <a:r>
              <a:rPr lang="pl-PL" sz="1100" dirty="0">
                <a:solidFill>
                  <a:schemeClr val="bg1"/>
                </a:solidFill>
                <a:latin typeface="+mj-lt"/>
              </a:rPr>
              <a:t>=377 # Ohm</a:t>
            </a:r>
          </a:p>
          <a:p>
            <a:r>
              <a:rPr lang="en-GB" sz="1100" dirty="0">
                <a:solidFill>
                  <a:schemeClr val="bg1"/>
                </a:solidFill>
                <a:latin typeface="+mj-lt"/>
              </a:rPr>
              <a:t>a and b are </a:t>
            </a:r>
            <a:r>
              <a:rPr lang="en-GB" sz="1100" dirty="0" smtClean="0">
                <a:solidFill>
                  <a:schemeClr val="bg1"/>
                </a:solidFill>
                <a:latin typeface="+mj-lt"/>
              </a:rPr>
              <a:t>gaps</a:t>
            </a:r>
            <a:endParaRPr lang="en-GB" sz="1100" dirty="0">
              <a:solidFill>
                <a:schemeClr val="bg1"/>
              </a:solidFill>
              <a:latin typeface="+mj-lt"/>
            </a:endParaRPr>
          </a:p>
          <a:p>
            <a:r>
              <a:rPr lang="el-GR" sz="1100" dirty="0">
                <a:solidFill>
                  <a:schemeClr val="bg1"/>
                </a:solidFill>
                <a:latin typeface="+mj-lt"/>
              </a:rPr>
              <a:t>α</a:t>
            </a:r>
            <a:r>
              <a:rPr lang="pl-PL" sz="1100" dirty="0">
                <a:solidFill>
                  <a:schemeClr val="bg1"/>
                </a:solidFill>
                <a:latin typeface="+mj-lt"/>
              </a:rPr>
              <a:t>= 11.74*0.0174533</a:t>
            </a:r>
            <a:r>
              <a:rPr lang="en-US" sz="1100" dirty="0">
                <a:solidFill>
                  <a:schemeClr val="bg1"/>
                </a:solidFill>
                <a:latin typeface="+mj-lt"/>
              </a:rPr>
              <a:t> is the angle of the taper in radiant</a:t>
            </a:r>
            <a:endParaRPr lang="en-GB" sz="1100" dirty="0">
              <a:solidFill>
                <a:schemeClr val="bg1"/>
              </a:solidFill>
              <a:latin typeface="+mj-lt"/>
            </a:endParaRPr>
          </a:p>
          <a:p>
            <a:endParaRPr lang="en-US" sz="1100" dirty="0">
              <a:solidFill>
                <a:schemeClr val="bg1"/>
              </a:solidFill>
              <a:latin typeface="+mj-lt"/>
            </a:endParaRPr>
          </a:p>
        </p:txBody>
      </p:sp>
      <p:sp>
        <p:nvSpPr>
          <p:cNvPr id="26" name="Rectangle 25"/>
          <p:cNvSpPr/>
          <p:nvPr/>
        </p:nvSpPr>
        <p:spPr>
          <a:xfrm>
            <a:off x="8189558" y="2922165"/>
            <a:ext cx="3647371" cy="873971"/>
          </a:xfrm>
          <a:prstGeom prst="rect">
            <a:avLst/>
          </a:prstGeom>
          <a:solidFill>
            <a:schemeClr val="accent1"/>
          </a:solidFill>
        </p:spPr>
        <p:style>
          <a:lnRef idx="3">
            <a:schemeClr val="lt1"/>
          </a:lnRef>
          <a:fillRef idx="1">
            <a:schemeClr val="accent4"/>
          </a:fillRef>
          <a:effectRef idx="1">
            <a:schemeClr val="accent4"/>
          </a:effectRef>
          <a:fontRef idx="minor">
            <a:schemeClr val="lt1"/>
          </a:fontRef>
        </p:style>
        <p:txBody>
          <a:bodyPr rtlCol="0" anchor="ctr"/>
          <a:lstStyle/>
          <a:p>
            <a:endParaRPr lang="en-GB" sz="900" dirty="0"/>
          </a:p>
        </p:txBody>
      </p:sp>
      <p:sp>
        <p:nvSpPr>
          <p:cNvPr id="27" name="TextBox 26"/>
          <p:cNvSpPr txBox="1"/>
          <p:nvPr/>
        </p:nvSpPr>
        <p:spPr>
          <a:xfrm>
            <a:off x="8238167" y="2992670"/>
            <a:ext cx="3461671" cy="769441"/>
          </a:xfrm>
          <a:prstGeom prst="rect">
            <a:avLst/>
          </a:prstGeom>
          <a:noFill/>
        </p:spPr>
        <p:txBody>
          <a:bodyPr wrap="square" rtlCol="0">
            <a:spAutoFit/>
          </a:bodyPr>
          <a:lstStyle/>
          <a:p>
            <a:r>
              <a:rPr lang="pl-PL" sz="1100" dirty="0">
                <a:solidFill>
                  <a:schemeClr val="bg1"/>
                </a:solidFill>
                <a:latin typeface="+mj-lt"/>
              </a:rPr>
              <a:t>Z</a:t>
            </a:r>
            <a:r>
              <a:rPr lang="pl-PL" sz="1100" baseline="-25000" dirty="0">
                <a:solidFill>
                  <a:schemeClr val="bg1"/>
                </a:solidFill>
                <a:latin typeface="+mj-lt"/>
              </a:rPr>
              <a:t>0</a:t>
            </a:r>
            <a:r>
              <a:rPr lang="pl-PL" sz="1100" dirty="0">
                <a:solidFill>
                  <a:schemeClr val="bg1"/>
                </a:solidFill>
                <a:latin typeface="+mj-lt"/>
              </a:rPr>
              <a:t>=377 # Ohm</a:t>
            </a:r>
          </a:p>
          <a:p>
            <a:r>
              <a:rPr lang="pl-PL" sz="1100" dirty="0">
                <a:solidFill>
                  <a:schemeClr val="bg1"/>
                </a:solidFill>
                <a:latin typeface="+mj-lt"/>
              </a:rPr>
              <a:t>a</a:t>
            </a:r>
            <a:r>
              <a:rPr lang="en-GB" sz="1100" dirty="0" smtClean="0">
                <a:solidFill>
                  <a:schemeClr val="bg1"/>
                </a:solidFill>
                <a:latin typeface="+mj-lt"/>
              </a:rPr>
              <a:t>, b</a:t>
            </a:r>
            <a:r>
              <a:rPr lang="en-GB" sz="1100" baseline="-25000" dirty="0" smtClean="0">
                <a:solidFill>
                  <a:schemeClr val="bg1"/>
                </a:solidFill>
                <a:latin typeface="+mj-lt"/>
              </a:rPr>
              <a:t>1</a:t>
            </a:r>
            <a:r>
              <a:rPr lang="en-GB" sz="1100" dirty="0" smtClean="0">
                <a:solidFill>
                  <a:schemeClr val="bg1"/>
                </a:solidFill>
                <a:latin typeface="+mj-lt"/>
              </a:rPr>
              <a:t>, b</a:t>
            </a:r>
            <a:r>
              <a:rPr lang="en-GB" sz="1100" baseline="-25000" dirty="0" smtClean="0">
                <a:solidFill>
                  <a:schemeClr val="bg1"/>
                </a:solidFill>
                <a:latin typeface="+mj-lt"/>
              </a:rPr>
              <a:t>2</a:t>
            </a:r>
            <a:r>
              <a:rPr lang="en-GB" sz="1100" dirty="0" smtClean="0">
                <a:solidFill>
                  <a:schemeClr val="bg1"/>
                </a:solidFill>
                <a:latin typeface="+mj-lt"/>
              </a:rPr>
              <a:t> </a:t>
            </a:r>
            <a:r>
              <a:rPr lang="en-GB" sz="1100" dirty="0">
                <a:solidFill>
                  <a:schemeClr val="bg1"/>
                </a:solidFill>
                <a:latin typeface="+mj-lt"/>
              </a:rPr>
              <a:t>are </a:t>
            </a:r>
            <a:r>
              <a:rPr lang="en-GB" sz="1100" dirty="0" smtClean="0">
                <a:solidFill>
                  <a:schemeClr val="bg1"/>
                </a:solidFill>
                <a:latin typeface="+mj-lt"/>
              </a:rPr>
              <a:t>gaps</a:t>
            </a:r>
            <a:endParaRPr lang="en-GB" sz="1100" dirty="0">
              <a:solidFill>
                <a:schemeClr val="bg1"/>
              </a:solidFill>
              <a:latin typeface="+mj-lt"/>
            </a:endParaRPr>
          </a:p>
          <a:p>
            <a:r>
              <a:rPr lang="el-GR" sz="1100" dirty="0" smtClean="0">
                <a:solidFill>
                  <a:schemeClr val="bg1"/>
                </a:solidFill>
                <a:latin typeface="+mj-lt"/>
              </a:rPr>
              <a:t>α</a:t>
            </a:r>
            <a:r>
              <a:rPr lang="it-IT" sz="1100" baseline="-25000" dirty="0" smtClean="0">
                <a:solidFill>
                  <a:schemeClr val="bg1"/>
                </a:solidFill>
                <a:latin typeface="+mj-lt"/>
              </a:rPr>
              <a:t>1</a:t>
            </a:r>
            <a:r>
              <a:rPr lang="pl-PL" sz="1100" dirty="0" smtClean="0">
                <a:solidFill>
                  <a:schemeClr val="bg1"/>
                </a:solidFill>
                <a:latin typeface="+mj-lt"/>
              </a:rPr>
              <a:t>= </a:t>
            </a:r>
            <a:r>
              <a:rPr lang="pl-PL" sz="1100" dirty="0">
                <a:solidFill>
                  <a:schemeClr val="bg1"/>
                </a:solidFill>
                <a:latin typeface="+mj-lt"/>
              </a:rPr>
              <a:t>11.74*0.0174533</a:t>
            </a:r>
            <a:r>
              <a:rPr lang="en-US" sz="1100" dirty="0">
                <a:solidFill>
                  <a:schemeClr val="bg1"/>
                </a:solidFill>
                <a:latin typeface="+mj-lt"/>
              </a:rPr>
              <a:t> is the angle of the taper in radiant</a:t>
            </a:r>
            <a:endParaRPr lang="en-GB" sz="1100" dirty="0">
              <a:solidFill>
                <a:schemeClr val="bg1"/>
              </a:solidFill>
              <a:latin typeface="+mj-lt"/>
            </a:endParaRPr>
          </a:p>
          <a:p>
            <a:r>
              <a:rPr lang="el-GR" sz="1100" dirty="0" smtClean="0">
                <a:solidFill>
                  <a:schemeClr val="bg1"/>
                </a:solidFill>
                <a:latin typeface="+mj-lt"/>
              </a:rPr>
              <a:t>α</a:t>
            </a:r>
            <a:r>
              <a:rPr lang="it-IT" sz="1100" baseline="-25000" dirty="0">
                <a:solidFill>
                  <a:schemeClr val="bg1"/>
                </a:solidFill>
                <a:latin typeface="+mj-lt"/>
              </a:rPr>
              <a:t>2</a:t>
            </a:r>
            <a:r>
              <a:rPr lang="pl-PL" sz="1100" dirty="0" smtClean="0">
                <a:solidFill>
                  <a:schemeClr val="bg1"/>
                </a:solidFill>
                <a:latin typeface="+mj-lt"/>
              </a:rPr>
              <a:t>= 4.38*0.0174533</a:t>
            </a:r>
            <a:r>
              <a:rPr lang="en-US" sz="1100" dirty="0" smtClean="0">
                <a:solidFill>
                  <a:schemeClr val="bg1"/>
                </a:solidFill>
                <a:latin typeface="+mj-lt"/>
              </a:rPr>
              <a:t> </a:t>
            </a:r>
            <a:r>
              <a:rPr lang="en-US" sz="1100" dirty="0">
                <a:solidFill>
                  <a:schemeClr val="bg1"/>
                </a:solidFill>
                <a:latin typeface="+mj-lt"/>
              </a:rPr>
              <a:t>is the angle of the taper in </a:t>
            </a:r>
            <a:r>
              <a:rPr lang="en-US" sz="1100" dirty="0" smtClean="0">
                <a:solidFill>
                  <a:schemeClr val="bg1"/>
                </a:solidFill>
                <a:latin typeface="+mj-lt"/>
              </a:rPr>
              <a:t>radiant</a:t>
            </a:r>
            <a:endParaRPr lang="en-GB" sz="1100" dirty="0">
              <a:solidFill>
                <a:schemeClr val="bg1"/>
              </a:solidFill>
              <a:latin typeface="+mj-lt"/>
            </a:endParaRPr>
          </a:p>
        </p:txBody>
      </p:sp>
      <p:pic>
        <p:nvPicPr>
          <p:cNvPr id="31" name="Picture 30"/>
          <p:cNvPicPr>
            <a:picLocks noChangeAspect="1"/>
          </p:cNvPicPr>
          <p:nvPr/>
        </p:nvPicPr>
        <p:blipFill rotWithShape="1">
          <a:blip r:embed="rId9">
            <a:extLst>
              <a:ext uri="{28A0092B-C50C-407E-A947-70E740481C1C}">
                <a14:useLocalDpi xmlns:a14="http://schemas.microsoft.com/office/drawing/2010/main" val="0"/>
              </a:ext>
            </a:extLst>
          </a:blip>
          <a:srcRect r="1688"/>
          <a:stretch/>
        </p:blipFill>
        <p:spPr>
          <a:xfrm>
            <a:off x="426743" y="3803774"/>
            <a:ext cx="5824766" cy="2343334"/>
          </a:xfrm>
          <a:prstGeom prst="rect">
            <a:avLst/>
          </a:prstGeom>
          <a:ln w="38100">
            <a:solidFill>
              <a:schemeClr val="accent1">
                <a:shade val="50000"/>
              </a:schemeClr>
            </a:solidFill>
          </a:ln>
        </p:spPr>
      </p:pic>
      <p:sp>
        <p:nvSpPr>
          <p:cNvPr id="24" name="Oval 23"/>
          <p:cNvSpPr/>
          <p:nvPr/>
        </p:nvSpPr>
        <p:spPr>
          <a:xfrm>
            <a:off x="2100321" y="4840217"/>
            <a:ext cx="871537" cy="542924"/>
          </a:xfrm>
          <a:prstGeom prst="ellipse">
            <a:avLst/>
          </a:prstGeom>
          <a:noFill/>
          <a:ln w="381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2667743" y="4417952"/>
            <a:ext cx="871537" cy="542924"/>
          </a:xfrm>
          <a:prstGeom prst="ellipse">
            <a:avLst/>
          </a:prstGeom>
          <a:noFill/>
          <a:ln w="381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3493502" y="4412158"/>
            <a:ext cx="544993" cy="369332"/>
          </a:xfrm>
          <a:prstGeom prst="rect">
            <a:avLst/>
          </a:prstGeom>
        </p:spPr>
        <p:txBody>
          <a:bodyPr wrap="square">
            <a:spAutoFit/>
          </a:bodyPr>
          <a:lstStyle/>
          <a:p>
            <a:r>
              <a:rPr lang="el-GR" dirty="0" smtClean="0">
                <a:solidFill>
                  <a:schemeClr val="bg1"/>
                </a:solidFill>
              </a:rPr>
              <a:t>α</a:t>
            </a:r>
            <a:r>
              <a:rPr lang="it-IT" baseline="-25000" dirty="0" smtClean="0">
                <a:solidFill>
                  <a:schemeClr val="bg1"/>
                </a:solidFill>
              </a:rPr>
              <a:t>1</a:t>
            </a:r>
            <a:endParaRPr lang="en-US" dirty="0"/>
          </a:p>
        </p:txBody>
      </p:sp>
      <p:sp>
        <p:nvSpPr>
          <p:cNvPr id="29" name="Rectangle 28"/>
          <p:cNvSpPr/>
          <p:nvPr/>
        </p:nvSpPr>
        <p:spPr>
          <a:xfrm>
            <a:off x="2888924" y="5131188"/>
            <a:ext cx="556186" cy="369332"/>
          </a:xfrm>
          <a:prstGeom prst="rect">
            <a:avLst/>
          </a:prstGeom>
        </p:spPr>
        <p:txBody>
          <a:bodyPr wrap="square">
            <a:spAutoFit/>
          </a:bodyPr>
          <a:lstStyle/>
          <a:p>
            <a:r>
              <a:rPr lang="el-GR" dirty="0" smtClean="0">
                <a:solidFill>
                  <a:schemeClr val="bg1"/>
                </a:solidFill>
              </a:rPr>
              <a:t>α</a:t>
            </a:r>
            <a:r>
              <a:rPr lang="it-IT" baseline="-25000" dirty="0">
                <a:solidFill>
                  <a:schemeClr val="bg1"/>
                </a:solidFill>
              </a:rPr>
              <a:t>2</a:t>
            </a:r>
            <a:endParaRPr lang="en-US" dirty="0"/>
          </a:p>
        </p:txBody>
      </p:sp>
      <p:sp>
        <p:nvSpPr>
          <p:cNvPr id="3" name="Footer Placeholder 2"/>
          <p:cNvSpPr>
            <a:spLocks noGrp="1"/>
          </p:cNvSpPr>
          <p:nvPr>
            <p:ph type="ftr" sz="quarter" idx="11"/>
          </p:nvPr>
        </p:nvSpPr>
        <p:spPr/>
        <p:txBody>
          <a:bodyPr/>
          <a:lstStyle/>
          <a:p>
            <a:r>
              <a:rPr lang="en-US" smtClean="0"/>
              <a:t>Emanuela Carideo - FCC week</a:t>
            </a:r>
            <a:endParaRPr lang="en-US"/>
          </a:p>
        </p:txBody>
      </p:sp>
      <p:sp>
        <p:nvSpPr>
          <p:cNvPr id="13" name="Slide Number Placeholder 12"/>
          <p:cNvSpPr>
            <a:spLocks noGrp="1"/>
          </p:cNvSpPr>
          <p:nvPr>
            <p:ph type="sldNum" sz="quarter" idx="12"/>
          </p:nvPr>
        </p:nvSpPr>
        <p:spPr/>
        <p:txBody>
          <a:bodyPr/>
          <a:lstStyle/>
          <a:p>
            <a:fld id="{0E755515-885B-B544-B725-05FF27960243}" type="slidenum">
              <a:rPr lang="en-US" smtClean="0"/>
              <a:t>19</a:t>
            </a:fld>
            <a:endParaRPr lang="en-US"/>
          </a:p>
        </p:txBody>
      </p:sp>
      <p:pic>
        <p:nvPicPr>
          <p:cNvPr id="32" name="Picture 3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731115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18" grpId="0"/>
      <p:bldP spid="19" grpId="0"/>
      <p:bldP spid="26" grpId="0" animBg="1"/>
      <p:bldP spid="27" grpId="0"/>
      <p:bldP spid="24" grpId="0" animBg="1"/>
      <p:bldP spid="24" grpId="1" animBg="1"/>
      <p:bldP spid="25" grpId="0" animBg="1"/>
      <p:bldP spid="25" grpId="1" animBg="1"/>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0817" y="266700"/>
            <a:ext cx="10131425" cy="1456267"/>
          </a:xfrm>
        </p:spPr>
        <p:txBody>
          <a:bodyPr/>
          <a:lstStyle/>
          <a:p>
            <a:pPr algn="r"/>
            <a:r>
              <a:rPr lang="en-US" dirty="0" smtClean="0">
                <a:solidFill>
                  <a:schemeClr val="tx2"/>
                </a:solidFill>
              </a:rPr>
              <a:t>Outline</a:t>
            </a:r>
            <a:endParaRPr lang="en-US" dirty="0">
              <a:solidFill>
                <a:schemeClr val="tx2"/>
              </a:solidFill>
            </a:endParaRPr>
          </a:p>
        </p:txBody>
      </p:sp>
      <p:sp>
        <p:nvSpPr>
          <p:cNvPr id="7" name="Date Placeholder 6"/>
          <p:cNvSpPr>
            <a:spLocks noGrp="1"/>
          </p:cNvSpPr>
          <p:nvPr>
            <p:ph type="dt" sz="half" idx="10"/>
          </p:nvPr>
        </p:nvSpPr>
        <p:spPr/>
        <p:txBody>
          <a:bodyPr/>
          <a:lstStyle/>
          <a:p>
            <a:r>
              <a:rPr lang="it-IT" smtClean="0"/>
              <a:t>31/05/22</a:t>
            </a:r>
            <a:endParaRPr lang="en-US"/>
          </a:p>
        </p:txBody>
      </p:sp>
      <p:sp>
        <p:nvSpPr>
          <p:cNvPr id="4" name="TextBox 3"/>
          <p:cNvSpPr txBox="1"/>
          <p:nvPr/>
        </p:nvSpPr>
        <p:spPr>
          <a:xfrm>
            <a:off x="1116932" y="1410146"/>
            <a:ext cx="10213445" cy="4893647"/>
          </a:xfrm>
          <a:prstGeom prst="rect">
            <a:avLst/>
          </a:prstGeom>
          <a:noFill/>
        </p:spPr>
        <p:txBody>
          <a:bodyPr wrap="square" rtlCol="0">
            <a:spAutoFit/>
          </a:bodyPr>
          <a:lstStyle/>
          <a:p>
            <a:pPr marL="285750" indent="-285750">
              <a:buFont typeface="Arial" charset="0"/>
              <a:buChar char="•"/>
            </a:pPr>
            <a:endParaRPr lang="en-GB" sz="2400" dirty="0" smtClean="0">
              <a:latin typeface="+mj-lt"/>
            </a:endParaRPr>
          </a:p>
          <a:p>
            <a:pPr marL="285750" indent="-285750">
              <a:buFont typeface="Arial" charset="0"/>
              <a:buChar char="•"/>
            </a:pPr>
            <a:r>
              <a:rPr lang="en-GB" sz="2400" dirty="0" err="1">
                <a:latin typeface="+mj-lt"/>
              </a:rPr>
              <a:t>W</a:t>
            </a:r>
            <a:r>
              <a:rPr lang="en-GB" sz="2400" dirty="0" err="1" smtClean="0">
                <a:latin typeface="+mj-lt"/>
              </a:rPr>
              <a:t>akefields</a:t>
            </a:r>
            <a:r>
              <a:rPr lang="en-GB" sz="2400" dirty="0" smtClean="0">
                <a:latin typeface="+mj-lt"/>
              </a:rPr>
              <a:t> and impedances evaluated so far: The method used to calculate the </a:t>
            </a:r>
            <a:r>
              <a:rPr lang="en-GB" sz="2400" dirty="0" err="1" smtClean="0">
                <a:latin typeface="+mj-lt"/>
              </a:rPr>
              <a:t>wakepotential</a:t>
            </a:r>
            <a:r>
              <a:rPr lang="en-GB" sz="2400" dirty="0" smtClean="0">
                <a:latin typeface="+mj-lt"/>
              </a:rPr>
              <a:t> </a:t>
            </a:r>
          </a:p>
          <a:p>
            <a:pPr marL="285750" indent="-285750">
              <a:buFont typeface="Arial" charset="0"/>
              <a:buChar char="•"/>
            </a:pPr>
            <a:endParaRPr lang="en-GB" sz="2400" dirty="0" smtClean="0">
              <a:latin typeface="+mj-lt"/>
            </a:endParaRPr>
          </a:p>
          <a:p>
            <a:pPr marL="285750" indent="-285750">
              <a:buFont typeface="Arial" charset="0"/>
              <a:buChar char="•"/>
            </a:pPr>
            <a:r>
              <a:rPr lang="en-GB" sz="2400" dirty="0" smtClean="0">
                <a:latin typeface="+mj-lt"/>
              </a:rPr>
              <a:t>Repository </a:t>
            </a:r>
          </a:p>
          <a:p>
            <a:pPr marL="285750" indent="-285750">
              <a:buFont typeface="Arial" charset="0"/>
              <a:buChar char="•"/>
            </a:pPr>
            <a:endParaRPr lang="en-GB" sz="2400" dirty="0" smtClean="0">
              <a:latin typeface="+mj-lt"/>
            </a:endParaRPr>
          </a:p>
          <a:p>
            <a:pPr marL="285750" indent="-285750">
              <a:buFont typeface="Arial" charset="0"/>
              <a:buChar char="•"/>
            </a:pPr>
            <a:r>
              <a:rPr lang="en-GB" sz="2400" dirty="0" smtClean="0">
                <a:latin typeface="+mj-lt"/>
              </a:rPr>
              <a:t>Longitudinal single beam instabilities: MI analysis </a:t>
            </a:r>
          </a:p>
          <a:p>
            <a:pPr marL="285750" indent="-285750">
              <a:buFont typeface="Arial" charset="0"/>
              <a:buChar char="•"/>
            </a:pPr>
            <a:endParaRPr lang="en-GB" sz="2400" dirty="0" smtClean="0">
              <a:latin typeface="+mj-lt"/>
            </a:endParaRPr>
          </a:p>
          <a:p>
            <a:pPr marL="285750" indent="-285750">
              <a:buFont typeface="Arial" charset="0"/>
              <a:buChar char="•"/>
            </a:pPr>
            <a:r>
              <a:rPr lang="en-GB" sz="2400" dirty="0" smtClean="0">
                <a:latin typeface="+mj-lt"/>
              </a:rPr>
              <a:t>Transverse single beam instabilities : TMCI mode </a:t>
            </a:r>
            <a:r>
              <a:rPr lang="en-GB" sz="2400" dirty="0" smtClean="0">
                <a:latin typeface="+mj-lt"/>
              </a:rPr>
              <a:t>analysis</a:t>
            </a:r>
          </a:p>
          <a:p>
            <a:pPr marL="285750" indent="-285750">
              <a:buFont typeface="Arial" charset="0"/>
              <a:buChar char="•"/>
            </a:pPr>
            <a:endParaRPr lang="en-GB" sz="2400" dirty="0">
              <a:latin typeface="+mj-lt"/>
            </a:endParaRPr>
          </a:p>
          <a:p>
            <a:pPr marL="285750" indent="-285750">
              <a:buFont typeface="Arial" charset="0"/>
              <a:buChar char="•"/>
            </a:pPr>
            <a:r>
              <a:rPr lang="en-GB" sz="2400" dirty="0">
                <a:latin typeface="+mj-lt"/>
              </a:rPr>
              <a:t>ITSR </a:t>
            </a:r>
            <a:r>
              <a:rPr lang="en-GB" sz="2400" dirty="0" smtClean="0">
                <a:latin typeface="+mj-lt"/>
              </a:rPr>
              <a:t>instability</a:t>
            </a:r>
          </a:p>
          <a:p>
            <a:pPr marL="285750" indent="-285750">
              <a:buFont typeface="Arial" charset="0"/>
              <a:buChar char="•"/>
            </a:pPr>
            <a:endParaRPr lang="en-GB" sz="2400" dirty="0">
              <a:latin typeface="+mj-lt"/>
            </a:endParaRPr>
          </a:p>
          <a:p>
            <a:pPr marL="285750" indent="-285750">
              <a:buFont typeface="Arial" charset="0"/>
              <a:buChar char="•"/>
            </a:pPr>
            <a:r>
              <a:rPr lang="en-GB" sz="2400" dirty="0" smtClean="0">
                <a:latin typeface="+mj-lt"/>
              </a:rPr>
              <a:t>One possible strategy for calculating </a:t>
            </a:r>
            <a:r>
              <a:rPr lang="en-GB" sz="2400" dirty="0" smtClean="0">
                <a:latin typeface="+mj-lt"/>
              </a:rPr>
              <a:t>the impedance of collimators</a:t>
            </a:r>
            <a:endParaRPr lang="en-GB" sz="2400" dirty="0" smtClean="0">
              <a:latin typeface="+mj-lt"/>
            </a:endParaRPr>
          </a:p>
        </p:txBody>
      </p:sp>
      <p:sp>
        <p:nvSpPr>
          <p:cNvPr id="3" name="Footer Placeholder 2"/>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2</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4088046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400" dirty="0" smtClean="0">
                <a:solidFill>
                  <a:schemeClr val="tx2"/>
                </a:solidFill>
              </a:rPr>
              <a:t>How could we do?</a:t>
            </a:r>
            <a:endParaRPr lang="en-US" sz="4400" dirty="0">
              <a:solidFill>
                <a:schemeClr val="tx2"/>
              </a:solidFill>
            </a:endParaRPr>
          </a:p>
        </p:txBody>
      </p:sp>
      <p:sp>
        <p:nvSpPr>
          <p:cNvPr id="4" name="Date Placeholder 3"/>
          <p:cNvSpPr>
            <a:spLocks noGrp="1"/>
          </p:cNvSpPr>
          <p:nvPr>
            <p:ph type="dt" sz="half" idx="10"/>
          </p:nvPr>
        </p:nvSpPr>
        <p:spPr/>
        <p:txBody>
          <a:bodyPr/>
          <a:lstStyle/>
          <a:p>
            <a:r>
              <a:rPr lang="it-IT" smtClean="0"/>
              <a:t>31/05/22</a:t>
            </a:r>
            <a:endParaRPr lang="en-US"/>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7501" r="1" b="565"/>
          <a:stretch/>
        </p:blipFill>
        <p:spPr>
          <a:xfrm>
            <a:off x="5885248" y="4131160"/>
            <a:ext cx="3222240" cy="2211100"/>
          </a:xfrm>
          <a:prstGeom prst="rect">
            <a:avLst/>
          </a:prstGeom>
        </p:spPr>
      </p:pic>
      <p:sp>
        <p:nvSpPr>
          <p:cNvPr id="9" name="TextBox 8"/>
          <p:cNvSpPr txBox="1"/>
          <p:nvPr/>
        </p:nvSpPr>
        <p:spPr>
          <a:xfrm>
            <a:off x="1099194" y="1970712"/>
            <a:ext cx="10056486" cy="2554545"/>
          </a:xfrm>
          <a:prstGeom prst="rect">
            <a:avLst/>
          </a:prstGeom>
          <a:noFill/>
        </p:spPr>
        <p:txBody>
          <a:bodyPr wrap="square" rtlCol="0">
            <a:spAutoFit/>
          </a:bodyPr>
          <a:lstStyle/>
          <a:p>
            <a:pPr marL="285750" indent="-285750">
              <a:buFont typeface="Wingdings" charset="2"/>
              <a:buChar char="Ø"/>
            </a:pPr>
            <a:r>
              <a:rPr lang="en-US" sz="2000" dirty="0" smtClean="0">
                <a:latin typeface="+mj-lt"/>
              </a:rPr>
              <a:t>We </a:t>
            </a:r>
            <a:r>
              <a:rPr lang="en-GB" sz="2000" dirty="0" smtClean="0">
                <a:latin typeface="+mj-lt"/>
              </a:rPr>
              <a:t>have </a:t>
            </a:r>
            <a:r>
              <a:rPr lang="en-GB" sz="2000" dirty="0">
                <a:latin typeface="+mj-lt"/>
              </a:rPr>
              <a:t>the </a:t>
            </a:r>
            <a:r>
              <a:rPr lang="en-GB" sz="2000" dirty="0" smtClean="0">
                <a:latin typeface="+mj-lt"/>
              </a:rPr>
              <a:t>simulation data </a:t>
            </a:r>
            <a:r>
              <a:rPr lang="en-GB" sz="2000" dirty="0">
                <a:latin typeface="+mj-lt"/>
              </a:rPr>
              <a:t>for </a:t>
            </a:r>
            <a:r>
              <a:rPr lang="en-GB" sz="2000" dirty="0" smtClean="0">
                <a:latin typeface="+mj-lt"/>
              </a:rPr>
              <a:t>some gaps.</a:t>
            </a:r>
          </a:p>
          <a:p>
            <a:pPr marL="285750" indent="-285750">
              <a:buFont typeface="Wingdings" charset="2"/>
              <a:buChar char="Ø"/>
            </a:pPr>
            <a:r>
              <a:rPr lang="en-GB" sz="2000" dirty="0" smtClean="0">
                <a:latin typeface="+mj-lt"/>
              </a:rPr>
              <a:t>We extrapolate </a:t>
            </a:r>
            <a:r>
              <a:rPr lang="en-US" sz="2000" dirty="0" smtClean="0">
                <a:latin typeface="+mj-lt"/>
              </a:rPr>
              <a:t>the </a:t>
            </a:r>
            <a:r>
              <a:rPr lang="en-US" sz="2000" dirty="0">
                <a:latin typeface="+mj-lt"/>
              </a:rPr>
              <a:t>transverse </a:t>
            </a:r>
            <a:r>
              <a:rPr lang="en-GB" sz="2000" dirty="0" smtClean="0">
                <a:latin typeface="+mj-lt"/>
              </a:rPr>
              <a:t>impedance </a:t>
            </a:r>
            <a:r>
              <a:rPr lang="en-GB" sz="2000" dirty="0">
                <a:latin typeface="+mj-lt"/>
              </a:rPr>
              <a:t>at </a:t>
            </a:r>
            <a:r>
              <a:rPr lang="en-GB" sz="2000" dirty="0" smtClean="0">
                <a:latin typeface="+mj-lt"/>
              </a:rPr>
              <a:t>different gaps</a:t>
            </a:r>
            <a:r>
              <a:rPr lang="en-US" sz="2000" dirty="0" smtClean="0">
                <a:latin typeface="+mj-lt"/>
              </a:rPr>
              <a:t> by using a </a:t>
            </a:r>
            <a:r>
              <a:rPr lang="en-GB" sz="2000" dirty="0" smtClean="0">
                <a:latin typeface="+mj-lt"/>
              </a:rPr>
              <a:t>nonlinear </a:t>
            </a:r>
            <a:r>
              <a:rPr lang="en-GB" sz="2000" dirty="0">
                <a:latin typeface="+mj-lt"/>
              </a:rPr>
              <a:t>fits in </a:t>
            </a:r>
            <a:r>
              <a:rPr lang="en-GB" sz="2000" dirty="0" smtClean="0">
                <a:latin typeface="+mj-lt"/>
              </a:rPr>
              <a:t>Python:</a:t>
            </a:r>
          </a:p>
          <a:p>
            <a:pPr marL="285750" indent="-285750">
              <a:buFont typeface="Wingdings" charset="2"/>
              <a:buChar char="Ø"/>
            </a:pPr>
            <a:endParaRPr lang="en-GB" sz="2000" dirty="0">
              <a:latin typeface="+mj-lt"/>
            </a:endParaRPr>
          </a:p>
          <a:p>
            <a:pPr marL="285750" indent="-285750">
              <a:buFont typeface="Wingdings" charset="2"/>
              <a:buChar char="Ø"/>
            </a:pPr>
            <a:endParaRPr lang="en-GB" sz="2000" dirty="0" smtClean="0">
              <a:latin typeface="+mj-lt"/>
            </a:endParaRPr>
          </a:p>
          <a:p>
            <a:pPr marL="285750" indent="-285750">
              <a:buFont typeface="Wingdings" charset="2"/>
              <a:buChar char="Ø"/>
            </a:pPr>
            <a:endParaRPr lang="en-GB" sz="2000" dirty="0">
              <a:latin typeface="+mj-lt"/>
            </a:endParaRPr>
          </a:p>
          <a:p>
            <a:pPr marL="285750" indent="-285750">
              <a:buFont typeface="Wingdings" charset="2"/>
              <a:buChar char="Ø"/>
            </a:pPr>
            <a:endParaRPr lang="en-GB" sz="2000" dirty="0" smtClean="0">
              <a:latin typeface="+mj-lt"/>
            </a:endParaRPr>
          </a:p>
          <a:p>
            <a:pPr marL="285750" indent="-285750">
              <a:buFont typeface="Wingdings" charset="2"/>
              <a:buChar char="Ø"/>
            </a:pPr>
            <a:endParaRPr lang="en-GB" sz="2000" dirty="0">
              <a:latin typeface="+mj-lt"/>
            </a:endParaRPr>
          </a:p>
          <a:p>
            <a:pPr marL="285750" indent="-285750">
              <a:buFont typeface="Wingdings" charset="2"/>
              <a:buChar char="Ø"/>
            </a:pPr>
            <a:r>
              <a:rPr lang="en-GB" sz="2000" dirty="0" smtClean="0">
                <a:latin typeface="+mj-lt"/>
              </a:rPr>
              <a:t>We have the impedance from the theory</a:t>
            </a:r>
            <a:endParaRPr lang="en-GB" sz="2000" dirty="0">
              <a:latin typeface="+mj-lt"/>
            </a:endParaRPr>
          </a:p>
        </p:txBody>
      </p:sp>
      <mc:AlternateContent xmlns:mc="http://schemas.openxmlformats.org/markup-compatibility/2006">
        <mc:Choice xmlns:a14="http://schemas.microsoft.com/office/drawing/2010/main" Requires="a14">
          <p:sp>
            <p:nvSpPr>
              <p:cNvPr id="10" name="TextBox 9"/>
              <p:cNvSpPr txBox="1"/>
              <p:nvPr/>
            </p:nvSpPr>
            <p:spPr>
              <a:xfrm>
                <a:off x="5189256" y="3094095"/>
                <a:ext cx="139198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𝑍</m:t>
                      </m:r>
                      <m:r>
                        <a:rPr lang="en-US" sz="2000" b="0" i="1" smtClean="0">
                          <a:latin typeface="Cambria Math" panose="02040503050406030204" pitchFamily="18" charset="0"/>
                        </a:rPr>
                        <m:t>=</m:t>
                      </m:r>
                      <m:r>
                        <a:rPr lang="en-US" sz="2000" b="0" i="1" smtClean="0">
                          <a:latin typeface="Cambria Math" panose="02040503050406030204" pitchFamily="18" charset="0"/>
                        </a:rPr>
                        <m:t>𝐴</m:t>
                      </m:r>
                      <m:r>
                        <a:rPr lang="en-US" sz="2000" b="0" i="1" smtClean="0">
                          <a:latin typeface="Cambria Math" panose="02040503050406030204" pitchFamily="18" charset="0"/>
                        </a:rPr>
                        <m:t>∗</m:t>
                      </m:r>
                      <m:sSup>
                        <m:sSupPr>
                          <m:ctrlPr>
                            <a:rPr lang="en-US" sz="2000" b="0" i="1" smtClean="0">
                              <a:latin typeface="Cambria Math" charset="0"/>
                            </a:rPr>
                          </m:ctrlPr>
                        </m:sSupPr>
                        <m:e>
                          <m:r>
                            <a:rPr lang="en-US" sz="2000" b="0" i="1" smtClean="0">
                              <a:latin typeface="Cambria Math" panose="02040503050406030204" pitchFamily="18" charset="0"/>
                            </a:rPr>
                            <m:t>𝑔</m:t>
                          </m:r>
                        </m:e>
                        <m:sup>
                          <m: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𝛼</m:t>
                          </m:r>
                        </m:sup>
                      </m:sSup>
                    </m:oMath>
                  </m:oMathPara>
                </a14:m>
                <a:endParaRPr lang="en-GB" sz="2000" dirty="0"/>
              </a:p>
            </p:txBody>
          </p:sp>
        </mc:Choice>
        <mc:Fallback>
          <p:sp>
            <p:nvSpPr>
              <p:cNvPr id="10" name="TextBox 9"/>
              <p:cNvSpPr txBox="1">
                <a:spLocks noRot="1" noChangeAspect="1" noMove="1" noResize="1" noEditPoints="1" noAdjustHandles="1" noChangeArrowheads="1" noChangeShapeType="1" noTextEdit="1"/>
              </p:cNvSpPr>
              <p:nvPr/>
            </p:nvSpPr>
            <p:spPr>
              <a:xfrm>
                <a:off x="5189256" y="3094095"/>
                <a:ext cx="1391984" cy="307777"/>
              </a:xfrm>
              <a:prstGeom prst="rect">
                <a:avLst/>
              </a:prstGeom>
              <a:blipFill rotWithShape="0">
                <a:blip r:embed="rId3"/>
                <a:stretch>
                  <a:fillRect l="-3493" r="-437" b="-26000"/>
                </a:stretch>
              </a:blipFill>
            </p:spPr>
            <p:txBody>
              <a:bodyPr/>
              <a:lstStyle/>
              <a:p>
                <a:r>
                  <a:rPr lang="en-US">
                    <a:noFill/>
                  </a:rPr>
                  <a:t> </a:t>
                </a:r>
              </a:p>
            </p:txBody>
          </p:sp>
        </mc:Fallback>
      </mc:AlternateContent>
      <p:sp>
        <p:nvSpPr>
          <p:cNvPr id="11" name="TextBox 10"/>
          <p:cNvSpPr txBox="1"/>
          <p:nvPr/>
        </p:nvSpPr>
        <p:spPr>
          <a:xfrm>
            <a:off x="6956249" y="2820590"/>
            <a:ext cx="4302477" cy="1077218"/>
          </a:xfrm>
          <a:prstGeom prst="rect">
            <a:avLst/>
          </a:prstGeom>
          <a:noFill/>
        </p:spPr>
        <p:txBody>
          <a:bodyPr wrap="square" rtlCol="0">
            <a:spAutoFit/>
          </a:bodyPr>
          <a:lstStyle/>
          <a:p>
            <a:r>
              <a:rPr lang="en-US" sz="1600" dirty="0" smtClean="0">
                <a:latin typeface="+mj-lt"/>
              </a:rPr>
              <a:t>Where:</a:t>
            </a:r>
          </a:p>
          <a:p>
            <a:r>
              <a:rPr lang="en-GB" sz="1600" dirty="0">
                <a:latin typeface="+mj-lt"/>
              </a:rPr>
              <a:t>Z - transverse impedance</a:t>
            </a:r>
            <a:br>
              <a:rPr lang="en-GB" sz="1600" dirty="0">
                <a:latin typeface="+mj-lt"/>
              </a:rPr>
            </a:br>
            <a:r>
              <a:rPr lang="en-GB" sz="1600" dirty="0">
                <a:latin typeface="+mj-lt"/>
              </a:rPr>
              <a:t>g - gap</a:t>
            </a:r>
            <a:br>
              <a:rPr lang="en-GB" sz="1600" dirty="0">
                <a:latin typeface="+mj-lt"/>
              </a:rPr>
            </a:br>
            <a:r>
              <a:rPr lang="en-GB" sz="1600" dirty="0">
                <a:latin typeface="+mj-lt"/>
              </a:rPr>
              <a:t>A and alpha - constants to be found during the fit.</a:t>
            </a:r>
          </a:p>
        </p:txBody>
      </p:sp>
      <p:sp>
        <p:nvSpPr>
          <p:cNvPr id="3" name="Footer Placeholder 2"/>
          <p:cNvSpPr>
            <a:spLocks noGrp="1"/>
          </p:cNvSpPr>
          <p:nvPr>
            <p:ph type="ftr" sz="quarter" idx="11"/>
          </p:nvPr>
        </p:nvSpPr>
        <p:spPr/>
        <p:txBody>
          <a:bodyPr/>
          <a:lstStyle/>
          <a:p>
            <a:r>
              <a:rPr lang="en-US" smtClean="0"/>
              <a:t>Emanuela Carideo - FCC week</a:t>
            </a:r>
            <a:endParaRPr lang="en-US"/>
          </a:p>
        </p:txBody>
      </p:sp>
      <p:sp>
        <p:nvSpPr>
          <p:cNvPr id="7" name="Slide Number Placeholder 6"/>
          <p:cNvSpPr>
            <a:spLocks noGrp="1"/>
          </p:cNvSpPr>
          <p:nvPr>
            <p:ph type="sldNum" sz="quarter" idx="12"/>
          </p:nvPr>
        </p:nvSpPr>
        <p:spPr/>
        <p:txBody>
          <a:bodyPr/>
          <a:lstStyle/>
          <a:p>
            <a:fld id="{0E755515-885B-B544-B725-05FF27960243}" type="slidenum">
              <a:rPr lang="en-US" smtClean="0"/>
              <a:t>20</a:t>
            </a:fld>
            <a:endParaRPr lang="en-US"/>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pic>
        <p:nvPicPr>
          <p:cNvPr id="15" name="Picture 14"/>
          <p:cNvPicPr>
            <a:picLocks noChangeAspect="1"/>
          </p:cNvPicPr>
          <p:nvPr/>
        </p:nvPicPr>
        <p:blipFill rotWithShape="1">
          <a:blip r:embed="rId2">
            <a:extLst>
              <a:ext uri="{28A0092B-C50C-407E-A947-70E740481C1C}">
                <a14:useLocalDpi xmlns:a14="http://schemas.microsoft.com/office/drawing/2010/main" val="0"/>
              </a:ext>
            </a:extLst>
          </a:blip>
          <a:srcRect r="95977" b="39871"/>
          <a:stretch/>
        </p:blipFill>
        <p:spPr>
          <a:xfrm>
            <a:off x="5696528" y="4272487"/>
            <a:ext cx="134046" cy="1329285"/>
          </a:xfrm>
          <a:prstGeom prst="rect">
            <a:avLst/>
          </a:prstGeom>
        </p:spPr>
      </p:pic>
      <p:sp>
        <p:nvSpPr>
          <p:cNvPr id="17" name="Rectangle 16"/>
          <p:cNvSpPr/>
          <p:nvPr/>
        </p:nvSpPr>
        <p:spPr>
          <a:xfrm>
            <a:off x="5763551" y="6196045"/>
            <a:ext cx="134046"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18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a:extLst>
              <a:ext uri="{FF2B5EF4-FFF2-40B4-BE49-F238E27FC236}">
                <a16:creationId xmlns="" xmlns:a16="http://schemas.microsoft.com/office/drawing/2014/main" id="{951B0C5D-3EF6-AE45-9C07-19B1E97D1402}"/>
              </a:ext>
            </a:extLst>
          </p:cNvPr>
          <p:cNvSpPr>
            <a:spLocks noGrp="1"/>
          </p:cNvSpPr>
          <p:nvPr>
            <p:ph type="title"/>
          </p:nvPr>
        </p:nvSpPr>
        <p:spPr>
          <a:xfrm>
            <a:off x="657227" y="-166936"/>
            <a:ext cx="10829924" cy="1728788"/>
          </a:xfrm>
        </p:spPr>
        <p:txBody>
          <a:bodyPr/>
          <a:lstStyle/>
          <a:p>
            <a:pPr algn="r"/>
            <a:r>
              <a:rPr lang="en-GB" dirty="0">
                <a:solidFill>
                  <a:schemeClr val="tx2"/>
                </a:solidFill>
              </a:rPr>
              <a:t>F</a:t>
            </a:r>
            <a:r>
              <a:rPr lang="en-GB" dirty="0" smtClean="0">
                <a:solidFill>
                  <a:schemeClr val="tx2"/>
                </a:solidFill>
              </a:rPr>
              <a:t>uture </a:t>
            </a:r>
            <a:r>
              <a:rPr lang="en-GB" dirty="0">
                <a:solidFill>
                  <a:schemeClr val="tx2"/>
                </a:solidFill>
              </a:rPr>
              <a:t>P</a:t>
            </a:r>
            <a:r>
              <a:rPr lang="en-GB" dirty="0" smtClean="0">
                <a:solidFill>
                  <a:schemeClr val="tx2"/>
                </a:solidFill>
              </a:rPr>
              <a:t>lan</a:t>
            </a:r>
            <a:endParaRPr lang="en-GB" dirty="0">
              <a:solidFill>
                <a:schemeClr val="tx2"/>
              </a:solidFill>
            </a:endParaRPr>
          </a:p>
        </p:txBody>
      </p:sp>
      <p:sp>
        <p:nvSpPr>
          <p:cNvPr id="5" name="Date Placeholder 4"/>
          <p:cNvSpPr>
            <a:spLocks noGrp="1"/>
          </p:cNvSpPr>
          <p:nvPr>
            <p:ph type="dt" sz="half" idx="10"/>
          </p:nvPr>
        </p:nvSpPr>
        <p:spPr/>
        <p:txBody>
          <a:bodyPr/>
          <a:lstStyle/>
          <a:p>
            <a:r>
              <a:rPr lang="it-IT" smtClean="0"/>
              <a:t>31/05/22</a:t>
            </a:r>
            <a:endParaRPr lang="en-US"/>
          </a:p>
        </p:txBody>
      </p:sp>
      <p:sp>
        <p:nvSpPr>
          <p:cNvPr id="6" name="TextBox 5"/>
          <p:cNvSpPr txBox="1"/>
          <p:nvPr/>
        </p:nvSpPr>
        <p:spPr>
          <a:xfrm>
            <a:off x="232569" y="1888370"/>
            <a:ext cx="11959431" cy="4401205"/>
          </a:xfrm>
          <a:prstGeom prst="rect">
            <a:avLst/>
          </a:prstGeom>
          <a:noFill/>
        </p:spPr>
        <p:txBody>
          <a:bodyPr wrap="square" rtlCol="0">
            <a:spAutoFit/>
          </a:bodyPr>
          <a:lstStyle/>
          <a:p>
            <a:pPr marL="342900" indent="-342900">
              <a:buFont typeface="Arial" charset="0"/>
              <a:buChar char="•"/>
            </a:pPr>
            <a:r>
              <a:rPr lang="en-US" sz="2000" dirty="0" smtClean="0">
                <a:latin typeface="+mj-lt"/>
              </a:rPr>
              <a:t>Continue </a:t>
            </a:r>
            <a:r>
              <a:rPr lang="en-US" sz="2000" dirty="0">
                <a:latin typeface="+mj-lt"/>
              </a:rPr>
              <a:t>the work for the evaluation, reduction and optimization of the impedances of the main machine elements (e. g. flanges, collimators), and also implementing the FCC-</a:t>
            </a:r>
            <a:r>
              <a:rPr lang="en-US" sz="2000" dirty="0" err="1">
                <a:latin typeface="+mj-lt"/>
              </a:rPr>
              <a:t>ee</a:t>
            </a:r>
            <a:r>
              <a:rPr lang="en-US" sz="2000" dirty="0">
                <a:latin typeface="+mj-lt"/>
              </a:rPr>
              <a:t> repository</a:t>
            </a:r>
            <a:r>
              <a:rPr lang="en-US" sz="2000" dirty="0" smtClean="0">
                <a:latin typeface="+mj-lt"/>
              </a:rPr>
              <a:t>.</a:t>
            </a:r>
          </a:p>
          <a:p>
            <a:pPr marL="342900" indent="-342900">
              <a:buFont typeface="Arial" charset="0"/>
              <a:buChar char="•"/>
            </a:pPr>
            <a:endParaRPr lang="en-US" sz="2000" dirty="0" smtClean="0">
              <a:latin typeface="+mj-lt"/>
            </a:endParaRPr>
          </a:p>
          <a:p>
            <a:pPr marL="342900" indent="-342900">
              <a:buFont typeface="Arial" charset="0"/>
              <a:buChar char="•"/>
            </a:pPr>
            <a:r>
              <a:rPr lang="en-US" sz="2000" dirty="0" smtClean="0">
                <a:latin typeface="+mj-lt"/>
              </a:rPr>
              <a:t>In additionally to the bellows, update </a:t>
            </a:r>
            <a:r>
              <a:rPr lang="en-US" sz="2000" dirty="0">
                <a:latin typeface="+mj-lt"/>
              </a:rPr>
              <a:t>of some impedance sources (e. </a:t>
            </a:r>
            <a:r>
              <a:rPr lang="en-US" sz="2000" dirty="0" smtClean="0">
                <a:latin typeface="+mj-lt"/>
              </a:rPr>
              <a:t>g., BPMs, </a:t>
            </a:r>
            <a:r>
              <a:rPr lang="en-US" sz="2000" dirty="0">
                <a:latin typeface="+mj-lt"/>
              </a:rPr>
              <a:t>RF tapers) with more realistic models.</a:t>
            </a:r>
          </a:p>
          <a:p>
            <a:pPr marL="342900" indent="-342900">
              <a:buFont typeface="Arial" charset="0"/>
              <a:buChar char="•"/>
            </a:pPr>
            <a:endParaRPr lang="en-US" sz="2000" dirty="0" smtClean="0">
              <a:latin typeface="+mj-lt"/>
            </a:endParaRPr>
          </a:p>
          <a:p>
            <a:pPr marL="342900" indent="-342900">
              <a:buFont typeface="Arial" charset="0"/>
              <a:buChar char="•"/>
            </a:pPr>
            <a:r>
              <a:rPr lang="en-US" sz="2000" dirty="0" smtClean="0">
                <a:latin typeface="+mj-lt"/>
              </a:rPr>
              <a:t>Future </a:t>
            </a:r>
            <a:r>
              <a:rPr lang="en-US" sz="2000" dirty="0">
                <a:latin typeface="+mj-lt"/>
              </a:rPr>
              <a:t>investigations about the reduction of the TMCI threshold due to the longitudinal wake are required, as well as possible mitigation solutions</a:t>
            </a:r>
            <a:r>
              <a:rPr lang="en-US" sz="2000" dirty="0" smtClean="0">
                <a:latin typeface="+mj-lt"/>
              </a:rPr>
              <a:t>.</a:t>
            </a:r>
          </a:p>
          <a:p>
            <a:pPr marL="342900" indent="-342900">
              <a:buFont typeface="Arial" charset="0"/>
              <a:buChar char="•"/>
            </a:pPr>
            <a:endParaRPr lang="en-US" sz="2000" dirty="0">
              <a:latin typeface="+mj-lt"/>
            </a:endParaRPr>
          </a:p>
          <a:p>
            <a:pPr marL="342900" indent="-342900">
              <a:buFont typeface="Arial" charset="0"/>
              <a:buChar char="•"/>
            </a:pPr>
            <a:r>
              <a:rPr lang="en-GB" sz="2000" dirty="0" smtClean="0">
                <a:latin typeface="+mj-lt"/>
              </a:rPr>
              <a:t>For the ITSR instabilities: In additionally to the resistive feedback we want to study what happen adding a reactive feedback</a:t>
            </a:r>
            <a:endParaRPr lang="en-US" sz="2000" dirty="0">
              <a:latin typeface="+mj-lt"/>
            </a:endParaRPr>
          </a:p>
          <a:p>
            <a:pPr marL="342900" indent="-342900">
              <a:buFont typeface="Arial" charset="0"/>
              <a:buChar char="•"/>
            </a:pPr>
            <a:endParaRPr lang="en-US" sz="2000" dirty="0">
              <a:latin typeface="+mj-lt"/>
            </a:endParaRPr>
          </a:p>
          <a:p>
            <a:pPr marL="342900" indent="-342900">
              <a:buFont typeface="Arial" charset="0"/>
              <a:buChar char="•"/>
            </a:pPr>
            <a:r>
              <a:rPr lang="en-US" sz="2000" dirty="0" smtClean="0">
                <a:latin typeface="+mj-lt"/>
              </a:rPr>
              <a:t>Implement </a:t>
            </a:r>
            <a:r>
              <a:rPr lang="en-US" sz="2000" dirty="0">
                <a:latin typeface="+mj-lt"/>
              </a:rPr>
              <a:t>the work with the CST simulations and continue the </a:t>
            </a:r>
            <a:r>
              <a:rPr lang="en-US" sz="2000" dirty="0" smtClean="0">
                <a:latin typeface="+mj-lt"/>
              </a:rPr>
              <a:t>“segments project” (splitting the accelerator ring in to segments) to </a:t>
            </a:r>
            <a:r>
              <a:rPr lang="en-US" sz="2000" dirty="0">
                <a:latin typeface="+mj-lt"/>
              </a:rPr>
              <a:t>study the effect of different distributed wake along the machine. </a:t>
            </a:r>
          </a:p>
        </p:txBody>
      </p:sp>
      <p:sp>
        <p:nvSpPr>
          <p:cNvPr id="2" name="Footer Placeholder 1"/>
          <p:cNvSpPr>
            <a:spLocks noGrp="1"/>
          </p:cNvSpPr>
          <p:nvPr>
            <p:ph type="ftr" sz="quarter" idx="11"/>
          </p:nvPr>
        </p:nvSpPr>
        <p:spPr/>
        <p:txBody>
          <a:bodyPr/>
          <a:lstStyle/>
          <a:p>
            <a:r>
              <a:rPr lang="en-US" smtClean="0"/>
              <a:t>Emanuela Carideo - FCC week</a:t>
            </a:r>
            <a:endParaRPr lang="en-US"/>
          </a:p>
        </p:txBody>
      </p:sp>
      <p:sp>
        <p:nvSpPr>
          <p:cNvPr id="4" name="Slide Number Placeholder 3"/>
          <p:cNvSpPr>
            <a:spLocks noGrp="1"/>
          </p:cNvSpPr>
          <p:nvPr>
            <p:ph type="sldNum" sz="quarter" idx="12"/>
          </p:nvPr>
        </p:nvSpPr>
        <p:spPr/>
        <p:txBody>
          <a:bodyPr/>
          <a:lstStyle/>
          <a:p>
            <a:fld id="{0E755515-885B-B544-B725-05FF27960243}" type="slidenum">
              <a:rPr lang="en-US" smtClean="0"/>
              <a:t>21</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5083652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it-IT" smtClean="0"/>
              <a:t>31/05/22</a:t>
            </a:r>
            <a:endParaRPr lang="en-US"/>
          </a:p>
        </p:txBody>
      </p:sp>
      <p:sp>
        <p:nvSpPr>
          <p:cNvPr id="3" name="Rectangle 2"/>
          <p:cNvSpPr/>
          <p:nvPr/>
        </p:nvSpPr>
        <p:spPr>
          <a:xfrm>
            <a:off x="3430558" y="3387918"/>
            <a:ext cx="7781925" cy="769441"/>
          </a:xfrm>
          <a:prstGeom prst="rect">
            <a:avLst/>
          </a:prstGeom>
        </p:spPr>
        <p:txBody>
          <a:bodyPr wrap="square">
            <a:spAutoFit/>
          </a:bodyPr>
          <a:lstStyle/>
          <a:p>
            <a:pPr algn="r"/>
            <a:r>
              <a:rPr lang="en-US" sz="4400" dirty="0">
                <a:solidFill>
                  <a:schemeClr val="tx2"/>
                </a:solidFill>
              </a:rPr>
              <a:t>Thanks for your attention</a:t>
            </a:r>
            <a:r>
              <a:rPr lang="en-US" sz="4400" dirty="0" smtClean="0">
                <a:solidFill>
                  <a:schemeClr val="tx2"/>
                </a:solidFill>
              </a:rPr>
              <a:t>!</a:t>
            </a:r>
            <a:endParaRPr lang="en-US" sz="4400" dirty="0"/>
          </a:p>
        </p:txBody>
      </p:sp>
      <p:sp>
        <p:nvSpPr>
          <p:cNvPr id="2" name="Footer Placeholder 1"/>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22</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5331567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r"/>
            <a:r>
              <a:rPr lang="en-US" sz="5400" dirty="0">
                <a:solidFill>
                  <a:schemeClr val="tx2"/>
                </a:solidFill>
              </a:rPr>
              <a:t>Back-up Slides</a:t>
            </a:r>
          </a:p>
        </p:txBody>
      </p:sp>
    </p:spTree>
    <p:extLst>
      <p:ext uri="{BB962C8B-B14F-4D97-AF65-F5344CB8AC3E}">
        <p14:creationId xmlns:p14="http://schemas.microsoft.com/office/powerpoint/2010/main" val="5935382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0009" y="73534"/>
            <a:ext cx="10131425" cy="1456267"/>
          </a:xfrm>
        </p:spPr>
        <p:txBody>
          <a:bodyPr/>
          <a:lstStyle/>
          <a:p>
            <a:pPr algn="r"/>
            <a:r>
              <a:rPr lang="en-US" dirty="0" smtClean="0">
                <a:solidFill>
                  <a:schemeClr val="tx2"/>
                </a:solidFill>
              </a:rPr>
              <a:t>Updated FCC-</a:t>
            </a:r>
            <a:r>
              <a:rPr lang="en-US" dirty="0" err="1" smtClean="0">
                <a:solidFill>
                  <a:schemeClr val="tx2"/>
                </a:solidFill>
              </a:rPr>
              <a:t>ee</a:t>
            </a:r>
            <a:r>
              <a:rPr lang="en-US" dirty="0" smtClean="0">
                <a:solidFill>
                  <a:schemeClr val="tx2"/>
                </a:solidFill>
              </a:rPr>
              <a:t> impedance model</a:t>
            </a:r>
            <a:endParaRPr lang="en-US" dirty="0">
              <a:solidFill>
                <a:schemeClr val="tx2"/>
              </a:solidFill>
            </a:endParaRPr>
          </a:p>
        </p:txBody>
      </p:sp>
      <p:sp>
        <p:nvSpPr>
          <p:cNvPr id="6" name="Date Placeholder 5"/>
          <p:cNvSpPr>
            <a:spLocks noGrp="1"/>
          </p:cNvSpPr>
          <p:nvPr>
            <p:ph type="dt" sz="half" idx="10"/>
          </p:nvPr>
        </p:nvSpPr>
        <p:spPr/>
        <p:txBody>
          <a:bodyPr/>
          <a:lstStyle/>
          <a:p>
            <a:r>
              <a:rPr lang="it-IT" smtClean="0"/>
              <a:t>31/05/22</a:t>
            </a:r>
            <a:endParaRPr lang="en-US"/>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5037" r="7155"/>
          <a:stretch/>
        </p:blipFill>
        <p:spPr>
          <a:xfrm>
            <a:off x="174806" y="1801751"/>
            <a:ext cx="6718126" cy="4428959"/>
          </a:xfrm>
          <a:prstGeom prst="rect">
            <a:avLst/>
          </a:prstGeom>
        </p:spPr>
      </p:pic>
      <p:sp>
        <p:nvSpPr>
          <p:cNvPr id="5" name="TextBox 4"/>
          <p:cNvSpPr txBox="1"/>
          <p:nvPr/>
        </p:nvSpPr>
        <p:spPr>
          <a:xfrm>
            <a:off x="7290337" y="2059648"/>
            <a:ext cx="4339458" cy="1200329"/>
          </a:xfrm>
          <a:prstGeom prst="rect">
            <a:avLst/>
          </a:prstGeom>
          <a:noFill/>
        </p:spPr>
        <p:txBody>
          <a:bodyPr wrap="square" rtlCol="0">
            <a:spAutoFit/>
          </a:bodyPr>
          <a:lstStyle/>
          <a:p>
            <a:r>
              <a:rPr lang="en-US" dirty="0" smtClean="0">
                <a:latin typeface="+mj-lt"/>
              </a:rPr>
              <a:t>Longitudinal wake potentials of some machine elements evaluated so far for a Gaussian bunch with a nominal bunch length of 3.5 mm, considering 8000 bellows.</a:t>
            </a:r>
            <a:endParaRPr lang="en-US" dirty="0">
              <a:latin typeface="+mj-lt"/>
            </a:endParaRPr>
          </a:p>
        </p:txBody>
      </p:sp>
      <p:graphicFrame>
        <p:nvGraphicFramePr>
          <p:cNvPr id="7" name="Table 6"/>
          <p:cNvGraphicFramePr>
            <a:graphicFrameLocks noGrp="1"/>
          </p:cNvGraphicFramePr>
          <p:nvPr>
            <p:extLst>
              <p:ext uri="{D42A27DB-BD31-4B8C-83A1-F6EECF244321}">
                <p14:modId xmlns:p14="http://schemas.microsoft.com/office/powerpoint/2010/main" val="910000968"/>
              </p:ext>
            </p:extLst>
          </p:nvPr>
        </p:nvGraphicFramePr>
        <p:xfrm>
          <a:off x="2014644" y="3544742"/>
          <a:ext cx="10012556" cy="2555160"/>
        </p:xfrm>
        <a:graphic>
          <a:graphicData uri="http://schemas.openxmlformats.org/drawingml/2006/table">
            <a:tbl>
              <a:tblPr firstRow="1" bandRow="1">
                <a:tableStyleId>{5C22544A-7EE6-4342-B048-85BDC9FD1C3A}</a:tableStyleId>
              </a:tblPr>
              <a:tblGrid>
                <a:gridCol w="2503139"/>
                <a:gridCol w="2503139"/>
                <a:gridCol w="2503139"/>
                <a:gridCol w="2503139"/>
              </a:tblGrid>
              <a:tr h="606443">
                <a:tc>
                  <a:txBody>
                    <a:bodyPr/>
                    <a:lstStyle/>
                    <a:p>
                      <a:pPr algn="ctr"/>
                      <a:r>
                        <a:rPr lang="en-US" sz="1800" dirty="0" smtClean="0"/>
                        <a:t>Component</a:t>
                      </a:r>
                      <a:endParaRPr lang="en-US" sz="1800" dirty="0"/>
                    </a:p>
                  </a:txBody>
                  <a:tcPr/>
                </a:tc>
                <a:tc>
                  <a:txBody>
                    <a:bodyPr/>
                    <a:lstStyle/>
                    <a:p>
                      <a:pPr algn="ctr"/>
                      <a:r>
                        <a:rPr lang="en-US" sz="1800" dirty="0" smtClean="0"/>
                        <a:t>Number </a:t>
                      </a:r>
                      <a:endParaRPr lang="en-US" sz="1800" dirty="0"/>
                    </a:p>
                  </a:txBody>
                  <a:tcPr/>
                </a:tc>
                <a:tc>
                  <a:txBody>
                    <a:bodyPr/>
                    <a:lstStyle/>
                    <a:p>
                      <a:pPr algn="ctr"/>
                      <a:r>
                        <a:rPr lang="en-US" sz="1800" dirty="0" smtClean="0"/>
                        <a:t>K</a:t>
                      </a:r>
                      <a:r>
                        <a:rPr lang="en-US" sz="1800" baseline="-25000" dirty="0" smtClean="0"/>
                        <a:t>loss</a:t>
                      </a:r>
                      <a:r>
                        <a:rPr lang="en-US" sz="1800" baseline="0" dirty="0" smtClean="0"/>
                        <a:t>(3.5mm)[V/</a:t>
                      </a:r>
                      <a:r>
                        <a:rPr lang="en-US" sz="1800" baseline="0" dirty="0" err="1" smtClean="0"/>
                        <a:t>pC</a:t>
                      </a:r>
                      <a:r>
                        <a:rPr lang="en-US" sz="1800" baseline="0" dirty="0" smtClean="0"/>
                        <a:t>]</a:t>
                      </a:r>
                      <a:endParaRPr 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K</a:t>
                      </a:r>
                      <a:r>
                        <a:rPr lang="en-US" sz="1800" baseline="-25000" dirty="0" smtClean="0"/>
                        <a:t>loss</a:t>
                      </a:r>
                      <a:r>
                        <a:rPr lang="en-US" sz="1800" baseline="0" dirty="0" smtClean="0"/>
                        <a:t>(12.1mm)[V/</a:t>
                      </a:r>
                      <a:r>
                        <a:rPr lang="en-US" sz="1800" baseline="0" dirty="0" err="1" smtClean="0"/>
                        <a:t>pC</a:t>
                      </a:r>
                      <a:r>
                        <a:rPr lang="en-US" sz="1800" baseline="0" dirty="0" smtClean="0"/>
                        <a:t>]</a:t>
                      </a:r>
                      <a:endParaRPr lang="en-US" sz="18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a:tc>
              </a:tr>
              <a:tr h="383016">
                <a:tc>
                  <a:txBody>
                    <a:bodyPr/>
                    <a:lstStyle/>
                    <a:p>
                      <a:pPr algn="ctr"/>
                      <a:r>
                        <a:rPr lang="en-US" dirty="0" smtClean="0"/>
                        <a:t>Resistive Wall</a:t>
                      </a:r>
                      <a:endParaRPr lang="en-US" dirty="0"/>
                    </a:p>
                  </a:txBody>
                  <a:tcPr/>
                </a:tc>
                <a:tc>
                  <a:txBody>
                    <a:bodyPr/>
                    <a:lstStyle/>
                    <a:p>
                      <a:pPr algn="ctr"/>
                      <a:r>
                        <a:rPr lang="en-US" dirty="0" smtClean="0"/>
                        <a:t>97.75 km</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i-FI" sz="1800" b="0" i="0" u="none" strike="noStrike" kern="1200" dirty="0" smtClean="0">
                          <a:solidFill>
                            <a:schemeClr val="dk1"/>
                          </a:solidFill>
                          <a:effectLst/>
                          <a:latin typeface="+mn-lt"/>
                          <a:ea typeface="+mn-ea"/>
                          <a:cs typeface="+mn-cs"/>
                        </a:rPr>
                        <a:t>210</a:t>
                      </a:r>
                      <a:endParaRPr lang="hr-HR" sz="1800" kern="1200" dirty="0" smtClean="0">
                        <a:solidFill>
                          <a:schemeClr val="dk1"/>
                        </a:solidFill>
                        <a:effectLst/>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k-SK" sz="1800" b="0" i="0" u="none" strike="noStrike" kern="1200" dirty="0" smtClean="0">
                          <a:solidFill>
                            <a:schemeClr val="dk1"/>
                          </a:solidFill>
                          <a:effectLst/>
                          <a:latin typeface="+mn-lt"/>
                          <a:ea typeface="+mn-ea"/>
                          <a:cs typeface="+mn-cs"/>
                        </a:rPr>
                        <a:t> </a:t>
                      </a:r>
                      <a:r>
                        <a:rPr lang="hr-HR" sz="1800" b="0" i="0" u="none" strike="noStrike" kern="1200" smtClean="0">
                          <a:solidFill>
                            <a:schemeClr val="dk1"/>
                          </a:solidFill>
                          <a:effectLst/>
                          <a:latin typeface="+mn-lt"/>
                          <a:ea typeface="+mn-ea"/>
                          <a:cs typeface="+mn-cs"/>
                        </a:rPr>
                        <a:t>33.1</a:t>
                      </a:r>
                      <a:endParaRPr lang="nb-NO" sz="1800" kern="1200" dirty="0" smtClean="0">
                        <a:solidFill>
                          <a:schemeClr val="dk1"/>
                        </a:solidFill>
                        <a:effectLst/>
                        <a:latin typeface="+mn-lt"/>
                        <a:ea typeface="+mn-ea"/>
                        <a:cs typeface="+mn-cs"/>
                      </a:endParaRPr>
                    </a:p>
                  </a:txBody>
                  <a:tcPr/>
                </a:tc>
              </a:tr>
              <a:tr h="383016">
                <a:tc>
                  <a:txBody>
                    <a:bodyPr/>
                    <a:lstStyle/>
                    <a:p>
                      <a:pPr algn="ctr"/>
                      <a:r>
                        <a:rPr lang="en-US" dirty="0" smtClean="0"/>
                        <a:t>RF cavities</a:t>
                      </a:r>
                      <a:endParaRPr lang="en-US" dirty="0"/>
                    </a:p>
                  </a:txBody>
                  <a:tcPr/>
                </a:tc>
                <a:tc>
                  <a:txBody>
                    <a:bodyPr/>
                    <a:lstStyle/>
                    <a:p>
                      <a:pPr algn="ctr"/>
                      <a:r>
                        <a:rPr lang="en-US" dirty="0" smtClean="0"/>
                        <a:t>56</a:t>
                      </a:r>
                      <a:endParaRPr lang="en-US" dirty="0"/>
                    </a:p>
                  </a:txBody>
                  <a:tcPr/>
                </a:tc>
                <a:tc>
                  <a:txBody>
                    <a:bodyPr/>
                    <a:lstStyle/>
                    <a:p>
                      <a:pPr algn="ctr"/>
                      <a:r>
                        <a:rPr lang="en-US" dirty="0" smtClean="0"/>
                        <a:t>18.5</a:t>
                      </a:r>
                      <a:endParaRPr lang="en-US" dirty="0"/>
                    </a:p>
                  </a:txBody>
                  <a:tcPr/>
                </a:tc>
                <a:tc>
                  <a:txBody>
                    <a:bodyPr/>
                    <a:lstStyle/>
                    <a:p>
                      <a:pPr algn="ctr"/>
                      <a:r>
                        <a:rPr lang="en-US" dirty="0" smtClean="0"/>
                        <a:t>9.44</a:t>
                      </a:r>
                      <a:endParaRPr lang="en-US" dirty="0"/>
                    </a:p>
                  </a:txBody>
                  <a:tcPr/>
                </a:tc>
              </a:tr>
              <a:tr h="383016">
                <a:tc>
                  <a:txBody>
                    <a:bodyPr/>
                    <a:lstStyle/>
                    <a:p>
                      <a:pPr algn="ctr"/>
                      <a:r>
                        <a:rPr lang="en-US" dirty="0" smtClean="0"/>
                        <a:t>BPMs</a:t>
                      </a:r>
                      <a:endParaRPr lang="en-US" dirty="0"/>
                    </a:p>
                  </a:txBody>
                  <a:tcPr/>
                </a:tc>
                <a:tc>
                  <a:txBody>
                    <a:bodyPr/>
                    <a:lstStyle/>
                    <a:p>
                      <a:pPr algn="ctr"/>
                      <a:r>
                        <a:rPr lang="en-US" dirty="0" smtClean="0"/>
                        <a:t>4000</a:t>
                      </a:r>
                      <a:endParaRPr lang="en-US" dirty="0"/>
                    </a:p>
                  </a:txBody>
                  <a:tcPr/>
                </a:tc>
                <a:tc>
                  <a:txBody>
                    <a:bodyPr/>
                    <a:lstStyle/>
                    <a:p>
                      <a:pPr algn="ctr"/>
                      <a:r>
                        <a:rPr lang="en-US" dirty="0" smtClean="0"/>
                        <a:t>40.1</a:t>
                      </a:r>
                      <a:endParaRPr lang="en-US" dirty="0"/>
                    </a:p>
                  </a:txBody>
                  <a:tcPr/>
                </a:tc>
                <a:tc>
                  <a:txBody>
                    <a:bodyPr/>
                    <a:lstStyle/>
                    <a:p>
                      <a:pPr algn="ctr"/>
                      <a:r>
                        <a:rPr lang="en-US" dirty="0" smtClean="0"/>
                        <a:t>4.81</a:t>
                      </a:r>
                      <a:endParaRPr lang="en-US" dirty="0"/>
                    </a:p>
                  </a:txBody>
                  <a:tcPr/>
                </a:tc>
              </a:tr>
              <a:tr h="383016">
                <a:tc>
                  <a:txBody>
                    <a:bodyPr/>
                    <a:lstStyle/>
                    <a:p>
                      <a:pPr algn="ctr"/>
                      <a:r>
                        <a:rPr lang="en-US" dirty="0" smtClean="0"/>
                        <a:t>Bellows</a:t>
                      </a:r>
                      <a:endParaRPr lang="en-US" dirty="0"/>
                    </a:p>
                  </a:txBody>
                  <a:tcPr/>
                </a:tc>
                <a:tc>
                  <a:txBody>
                    <a:bodyPr/>
                    <a:lstStyle/>
                    <a:p>
                      <a:pPr algn="ctr"/>
                      <a:r>
                        <a:rPr lang="en-US" dirty="0" smtClean="0"/>
                        <a:t>8000</a:t>
                      </a:r>
                      <a:endParaRPr lang="en-US" dirty="0"/>
                    </a:p>
                  </a:txBody>
                  <a:tcPr/>
                </a:tc>
                <a:tc>
                  <a:txBody>
                    <a:bodyPr/>
                    <a:lstStyle/>
                    <a:p>
                      <a:pPr algn="ctr"/>
                      <a:r>
                        <a:rPr lang="en-US" dirty="0" smtClean="0">
                          <a:solidFill>
                            <a:schemeClr val="tx1"/>
                          </a:solidFill>
                        </a:rPr>
                        <a:t>49</a:t>
                      </a:r>
                      <a:endParaRPr lang="en-US" dirty="0">
                        <a:solidFill>
                          <a:schemeClr val="tx1"/>
                        </a:solidFill>
                      </a:endParaRPr>
                    </a:p>
                  </a:txBody>
                  <a:tcPr/>
                </a:tc>
                <a:tc>
                  <a:txBody>
                    <a:bodyPr/>
                    <a:lstStyle/>
                    <a:p>
                      <a:pPr algn="ctr"/>
                      <a:r>
                        <a:rPr lang="sk-SK" sz="1800" b="0" i="0" u="none" strike="noStrike" kern="1200" dirty="0" smtClean="0">
                          <a:solidFill>
                            <a:schemeClr val="dk1"/>
                          </a:solidFill>
                          <a:effectLst/>
                          <a:latin typeface="+mn-lt"/>
                          <a:ea typeface="+mn-ea"/>
                          <a:cs typeface="+mn-cs"/>
                        </a:rPr>
                        <a:t> 4.7e-5</a:t>
                      </a:r>
                      <a:endParaRPr lang="en-US" dirty="0"/>
                    </a:p>
                  </a:txBody>
                  <a:tcPr/>
                </a:tc>
              </a:tr>
              <a:tr h="383016">
                <a:tc>
                  <a:txBody>
                    <a:bodyPr/>
                    <a:lstStyle/>
                    <a:p>
                      <a:pPr algn="ctr"/>
                      <a:r>
                        <a:rPr lang="en-US" dirty="0" smtClean="0"/>
                        <a:t>RF double tapers</a:t>
                      </a:r>
                      <a:r>
                        <a:rPr lang="en-US" baseline="0" dirty="0" smtClean="0"/>
                        <a:t> </a:t>
                      </a:r>
                      <a:endParaRPr lang="en-US" dirty="0"/>
                    </a:p>
                  </a:txBody>
                  <a:tcPr/>
                </a:tc>
                <a:tc>
                  <a:txBody>
                    <a:bodyPr/>
                    <a:lstStyle/>
                    <a:p>
                      <a:pPr algn="ctr"/>
                      <a:r>
                        <a:rPr lang="en-US" dirty="0" smtClean="0"/>
                        <a:t>14</a:t>
                      </a:r>
                      <a:endParaRPr lang="en-US" dirty="0"/>
                    </a:p>
                  </a:txBody>
                  <a:tcPr/>
                </a:tc>
                <a:tc>
                  <a:txBody>
                    <a:bodyPr/>
                    <a:lstStyle/>
                    <a:p>
                      <a:pPr algn="ctr"/>
                      <a:r>
                        <a:rPr lang="en-US" dirty="0" smtClean="0">
                          <a:solidFill>
                            <a:schemeClr val="tx1"/>
                          </a:solidFill>
                        </a:rPr>
                        <a:t>26.6</a:t>
                      </a:r>
                      <a:endParaRPr lang="en-US" dirty="0">
                        <a:solidFill>
                          <a:schemeClr val="tx1"/>
                        </a:solidFill>
                      </a:endParaRPr>
                    </a:p>
                  </a:txBody>
                  <a:tcPr/>
                </a:tc>
                <a:tc>
                  <a:txBody>
                    <a:bodyPr/>
                    <a:lstStyle/>
                    <a:p>
                      <a:pPr algn="ctr"/>
                      <a:r>
                        <a:rPr lang="hr-HR" dirty="0" smtClean="0"/>
                        <a:t>2.5116</a:t>
                      </a:r>
                      <a:endParaRPr lang="en-US" dirty="0"/>
                    </a:p>
                  </a:txBody>
                  <a:tcPr/>
                </a:tc>
              </a:tr>
            </a:tbl>
          </a:graphicData>
        </a:graphic>
      </p:graphicFrame>
      <p:sp>
        <p:nvSpPr>
          <p:cNvPr id="3" name="Footer Placeholder 2"/>
          <p:cNvSpPr>
            <a:spLocks noGrp="1"/>
          </p:cNvSpPr>
          <p:nvPr>
            <p:ph type="ftr" sz="quarter" idx="11"/>
          </p:nvPr>
        </p:nvSpPr>
        <p:spPr/>
        <p:txBody>
          <a:bodyPr/>
          <a:lstStyle/>
          <a:p>
            <a:r>
              <a:rPr lang="en-US" smtClean="0"/>
              <a:t>Emanuela Carideo - FCC week</a:t>
            </a:r>
            <a:endParaRPr lang="en-US"/>
          </a:p>
        </p:txBody>
      </p:sp>
      <p:sp>
        <p:nvSpPr>
          <p:cNvPr id="9" name="Slide Number Placeholder 8"/>
          <p:cNvSpPr>
            <a:spLocks noGrp="1"/>
          </p:cNvSpPr>
          <p:nvPr>
            <p:ph type="sldNum" sz="quarter" idx="12"/>
          </p:nvPr>
        </p:nvSpPr>
        <p:spPr/>
        <p:txBody>
          <a:bodyPr/>
          <a:lstStyle/>
          <a:p>
            <a:fld id="{0E755515-885B-B544-B725-05FF27960243}" type="slidenum">
              <a:rPr lang="en-US" smtClean="0"/>
              <a:t>24</a:t>
            </a:fld>
            <a:endParaRPr lang="en-US"/>
          </a:p>
        </p:txBody>
      </p:sp>
    </p:spTree>
    <p:extLst>
      <p:ext uri="{BB962C8B-B14F-4D97-AF65-F5344CB8AC3E}">
        <p14:creationId xmlns:p14="http://schemas.microsoft.com/office/powerpoint/2010/main" val="1846891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604" y="254641"/>
            <a:ext cx="11163985" cy="998058"/>
          </a:xfrm>
        </p:spPr>
        <p:txBody>
          <a:bodyPr>
            <a:normAutofit fontScale="90000"/>
          </a:bodyPr>
          <a:lstStyle/>
          <a:p>
            <a:pPr algn="r"/>
            <a:r>
              <a:rPr lang="en-US" dirty="0">
                <a:solidFill>
                  <a:schemeClr val="tx2"/>
                </a:solidFill>
              </a:rPr>
              <a:t>Impedance </a:t>
            </a:r>
            <a:r>
              <a:rPr lang="en-US" dirty="0" smtClean="0">
                <a:solidFill>
                  <a:schemeClr val="tx2"/>
                </a:solidFill>
              </a:rPr>
              <a:t>Sources: CST </a:t>
            </a:r>
            <a:r>
              <a:rPr lang="en-US" smtClean="0">
                <a:solidFill>
                  <a:schemeClr val="tx2"/>
                </a:solidFill>
              </a:rPr>
              <a:t>and IW2D </a:t>
            </a:r>
            <a:r>
              <a:rPr lang="en-US" dirty="0" smtClean="0">
                <a:solidFill>
                  <a:schemeClr val="tx2"/>
                </a:solidFill>
              </a:rPr>
              <a:t>simulations</a:t>
            </a:r>
            <a:endParaRPr lang="en-US" dirty="0">
              <a:solidFill>
                <a:schemeClr val="tx2"/>
              </a:solidFill>
            </a:endParaRPr>
          </a:p>
        </p:txBody>
      </p:sp>
      <p:sp>
        <p:nvSpPr>
          <p:cNvPr id="7" name="Date Placeholder 6"/>
          <p:cNvSpPr>
            <a:spLocks noGrp="1"/>
          </p:cNvSpPr>
          <p:nvPr>
            <p:ph type="dt" sz="half" idx="10"/>
          </p:nvPr>
        </p:nvSpPr>
        <p:spPr/>
        <p:txBody>
          <a:bodyPr/>
          <a:lstStyle/>
          <a:p>
            <a:r>
              <a:rPr lang="it-IT" smtClean="0"/>
              <a:t>31/05/22</a:t>
            </a:r>
            <a:endParaRPr lang="en-US"/>
          </a:p>
        </p:txBody>
      </p:sp>
      <p:sp>
        <p:nvSpPr>
          <p:cNvPr id="18" name="Rectangle 17"/>
          <p:cNvSpPr/>
          <p:nvPr/>
        </p:nvSpPr>
        <p:spPr>
          <a:xfrm>
            <a:off x="5345307" y="1788737"/>
            <a:ext cx="6216326" cy="923330"/>
          </a:xfrm>
          <a:prstGeom prst="rect">
            <a:avLst/>
          </a:prstGeom>
        </p:spPr>
        <p:txBody>
          <a:bodyPr wrap="square">
            <a:spAutoFit/>
          </a:bodyPr>
          <a:lstStyle/>
          <a:p>
            <a:r>
              <a:rPr lang="en-US" dirty="0">
                <a:latin typeface="+mj-lt"/>
              </a:rPr>
              <a:t>Longitudinal wake potentials for a Gaussian bunch with nominal bunch length </a:t>
            </a:r>
            <a:r>
              <a:rPr lang="en-US" dirty="0" err="1">
                <a:latin typeface="+mj-lt"/>
              </a:rPr>
              <a:t>σ</a:t>
            </a:r>
            <a:r>
              <a:rPr lang="en-US" baseline="-25000" dirty="0" err="1">
                <a:latin typeface="+mj-lt"/>
              </a:rPr>
              <a:t>z</a:t>
            </a:r>
            <a:r>
              <a:rPr lang="en-US" dirty="0">
                <a:latin typeface="+mj-lt"/>
              </a:rPr>
              <a:t> = 3.5mm due to the main FCC-</a:t>
            </a:r>
            <a:r>
              <a:rPr lang="en-US" dirty="0" err="1">
                <a:latin typeface="+mj-lt"/>
              </a:rPr>
              <a:t>ee</a:t>
            </a:r>
            <a:r>
              <a:rPr lang="en-US" dirty="0">
                <a:latin typeface="+mj-lt"/>
              </a:rPr>
              <a:t> </a:t>
            </a:r>
            <a:r>
              <a:rPr lang="en-US" dirty="0" smtClean="0">
                <a:latin typeface="+mj-lt"/>
              </a:rPr>
              <a:t>components, evaluated so far.</a:t>
            </a:r>
            <a:endParaRPr lang="en-US" dirty="0">
              <a:latin typeface="+mj-lt"/>
            </a:endParaRPr>
          </a:p>
        </p:txBody>
      </p:sp>
      <p:pic>
        <p:nvPicPr>
          <p:cNvPr id="19" name="Picture 18"/>
          <p:cNvPicPr>
            <a:picLocks noChangeAspect="1"/>
          </p:cNvPicPr>
          <p:nvPr/>
        </p:nvPicPr>
        <p:blipFill rotWithShape="1">
          <a:blip r:embed="rId3"/>
          <a:srcRect t="3834" r="5480"/>
          <a:stretch/>
        </p:blipFill>
        <p:spPr>
          <a:xfrm>
            <a:off x="299993" y="1208171"/>
            <a:ext cx="4861358" cy="3709504"/>
          </a:xfrm>
          <a:prstGeom prst="rect">
            <a:avLst/>
          </a:prstGeom>
        </p:spPr>
      </p:pic>
      <p:graphicFrame>
        <p:nvGraphicFramePr>
          <p:cNvPr id="22" name="Table 21"/>
          <p:cNvGraphicFramePr>
            <a:graphicFrameLocks noGrp="1"/>
          </p:cNvGraphicFramePr>
          <p:nvPr>
            <p:extLst/>
          </p:nvPr>
        </p:nvGraphicFramePr>
        <p:xfrm>
          <a:off x="5161351" y="4324619"/>
          <a:ext cx="6825344" cy="1828800"/>
        </p:xfrm>
        <a:graphic>
          <a:graphicData uri="http://schemas.openxmlformats.org/drawingml/2006/table">
            <a:tbl>
              <a:tblPr firstRow="1" bandRow="1">
                <a:tableStyleId>{5C22544A-7EE6-4342-B048-85BDC9FD1C3A}</a:tableStyleId>
              </a:tblPr>
              <a:tblGrid>
                <a:gridCol w="1706336"/>
                <a:gridCol w="1706336"/>
                <a:gridCol w="1706336"/>
                <a:gridCol w="1706336"/>
              </a:tblGrid>
              <a:tr h="147250">
                <a:tc>
                  <a:txBody>
                    <a:bodyPr/>
                    <a:lstStyle/>
                    <a:p>
                      <a:pPr algn="ctr"/>
                      <a:r>
                        <a:rPr lang="en-US" sz="1400" dirty="0" smtClean="0"/>
                        <a:t>Component</a:t>
                      </a:r>
                      <a:endParaRPr lang="en-US" sz="1400" dirty="0"/>
                    </a:p>
                  </a:txBody>
                  <a:tcPr/>
                </a:tc>
                <a:tc>
                  <a:txBody>
                    <a:bodyPr/>
                    <a:lstStyle/>
                    <a:p>
                      <a:pPr algn="ctr"/>
                      <a:r>
                        <a:rPr lang="en-US" sz="1400" dirty="0" smtClean="0"/>
                        <a:t>Number </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K</a:t>
                      </a:r>
                      <a:r>
                        <a:rPr lang="en-US" sz="1400" baseline="-25000" dirty="0" smtClean="0"/>
                        <a:t>loss</a:t>
                      </a:r>
                      <a:r>
                        <a:rPr lang="en-US" sz="1400" baseline="0" dirty="0" smtClean="0"/>
                        <a:t>(12.1mm)[V/</a:t>
                      </a:r>
                      <a:r>
                        <a:rPr lang="en-US" sz="1400" baseline="0" dirty="0" err="1" smtClean="0"/>
                        <a:t>pC</a:t>
                      </a:r>
                      <a:r>
                        <a:rPr lang="en-US" sz="1400" baseline="0" dirty="0" smtClean="0"/>
                        <a:t>]</a:t>
                      </a:r>
                      <a:endParaRPr lang="en-US" sz="1400" dirty="0" smtClean="0"/>
                    </a:p>
                  </a:txBody>
                  <a:tcPr/>
                </a:tc>
                <a:tc>
                  <a:txBody>
                    <a:bodyPr/>
                    <a:lstStyle/>
                    <a:p>
                      <a:pPr algn="ctr"/>
                      <a:r>
                        <a:rPr lang="pt-BR" sz="1400" b="1" kern="1200" dirty="0" smtClean="0">
                          <a:solidFill>
                            <a:schemeClr val="lt1"/>
                          </a:solidFill>
                          <a:effectLst/>
                          <a:latin typeface="+mn-lt"/>
                          <a:ea typeface="+mn-ea"/>
                          <a:cs typeface="+mn-cs"/>
                        </a:rPr>
                        <a:t>𝑃</a:t>
                      </a:r>
                      <a:r>
                        <a:rPr lang="pt-BR" sz="1400" b="1" kern="1200" baseline="-25000" dirty="0" smtClean="0">
                          <a:solidFill>
                            <a:schemeClr val="lt1"/>
                          </a:solidFill>
                          <a:effectLst/>
                          <a:latin typeface="+mn-lt"/>
                          <a:ea typeface="+mn-ea"/>
                          <a:cs typeface="+mn-cs"/>
                        </a:rPr>
                        <a:t>𝑙𝑜𝑠𝑠</a:t>
                      </a:r>
                      <a:r>
                        <a:rPr lang="pt-BR" sz="1400" b="0" kern="1200" baseline="-25000" dirty="0" smtClean="0">
                          <a:solidFill>
                            <a:schemeClr val="lt1"/>
                          </a:solidFill>
                          <a:effectLst/>
                          <a:latin typeface="+mn-lt"/>
                          <a:ea typeface="+mn-ea"/>
                          <a:cs typeface="+mn-cs"/>
                        </a:rPr>
                        <a:t> </a:t>
                      </a:r>
                      <a:r>
                        <a:rPr lang="pt-BR" sz="1400" b="0" kern="1200" dirty="0" smtClean="0">
                          <a:solidFill>
                            <a:schemeClr val="lt1"/>
                          </a:solidFill>
                          <a:effectLst/>
                          <a:latin typeface="+mn-lt"/>
                          <a:ea typeface="+mn-ea"/>
                          <a:cs typeface="+mn-cs"/>
                        </a:rPr>
                        <a:t>[𝑀𝑊] </a:t>
                      </a:r>
                      <a:endParaRPr lang="pt-BR" sz="1400" b="0" dirty="0" smtClean="0"/>
                    </a:p>
                  </a:txBody>
                  <a:tcPr/>
                </a:tc>
              </a:tr>
              <a:tr h="0">
                <a:tc>
                  <a:txBody>
                    <a:bodyPr/>
                    <a:lstStyle/>
                    <a:p>
                      <a:pPr algn="ctr"/>
                      <a:r>
                        <a:rPr lang="en-US" sz="1400" dirty="0" smtClean="0">
                          <a:solidFill>
                            <a:schemeClr val="tx1"/>
                          </a:solidFill>
                        </a:rPr>
                        <a:t>Resistive Wall</a:t>
                      </a:r>
                      <a:endParaRPr lang="en-US" sz="1400" dirty="0">
                        <a:solidFill>
                          <a:schemeClr val="tx1"/>
                        </a:solidFill>
                      </a:endParaRPr>
                    </a:p>
                  </a:txBody>
                  <a:tcPr/>
                </a:tc>
                <a:tc>
                  <a:txBody>
                    <a:bodyPr/>
                    <a:lstStyle/>
                    <a:p>
                      <a:pPr algn="ctr"/>
                      <a:r>
                        <a:rPr lang="en-US" sz="1400" dirty="0" smtClean="0">
                          <a:solidFill>
                            <a:schemeClr val="tx1"/>
                          </a:solidFill>
                        </a:rPr>
                        <a:t>97.75 km</a:t>
                      </a:r>
                      <a:endParaRPr lang="en-US" sz="1400"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i-FI" sz="1400" b="0" i="0" u="none" strike="noStrike" kern="1200" dirty="0" smtClean="0">
                          <a:solidFill>
                            <a:schemeClr val="tx1"/>
                          </a:solidFill>
                          <a:effectLst/>
                          <a:latin typeface="+mn-lt"/>
                          <a:ea typeface="+mn-ea"/>
                          <a:cs typeface="+mn-cs"/>
                        </a:rPr>
                        <a:t>33.1</a:t>
                      </a:r>
                      <a:endParaRPr lang="hr-HR" sz="1400" kern="1200" dirty="0" smtClean="0">
                        <a:solidFill>
                          <a:schemeClr val="tx1"/>
                        </a:solidFill>
                        <a:effectLst/>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b="0" i="0" u="none" strike="noStrike" kern="1200" dirty="0" smtClean="0">
                          <a:solidFill>
                            <a:schemeClr val="tx1"/>
                          </a:solidFill>
                          <a:effectLst/>
                          <a:latin typeface="+mn-lt"/>
                          <a:ea typeface="+mn-ea"/>
                          <a:cs typeface="+mn-cs"/>
                        </a:rPr>
                        <a:t>1.21</a:t>
                      </a:r>
                      <a:endParaRPr lang="nb-NO" sz="1400" kern="1200" dirty="0" smtClean="0">
                        <a:solidFill>
                          <a:schemeClr val="tx1"/>
                        </a:solidFill>
                        <a:effectLst/>
                        <a:latin typeface="+mn-lt"/>
                        <a:ea typeface="+mn-ea"/>
                        <a:cs typeface="+mn-cs"/>
                      </a:endParaRPr>
                    </a:p>
                  </a:txBody>
                  <a:tcPr/>
                </a:tc>
              </a:tr>
              <a:tr h="0">
                <a:tc>
                  <a:txBody>
                    <a:bodyPr/>
                    <a:lstStyle/>
                    <a:p>
                      <a:pPr algn="ctr"/>
                      <a:r>
                        <a:rPr lang="en-US" sz="1400" dirty="0" smtClean="0">
                          <a:solidFill>
                            <a:schemeClr val="tx1"/>
                          </a:solidFill>
                        </a:rPr>
                        <a:t>RF cavities</a:t>
                      </a:r>
                      <a:endParaRPr lang="en-US" sz="1400" dirty="0">
                        <a:solidFill>
                          <a:schemeClr val="tx1"/>
                        </a:solidFill>
                      </a:endParaRPr>
                    </a:p>
                  </a:txBody>
                  <a:tcPr/>
                </a:tc>
                <a:tc>
                  <a:txBody>
                    <a:bodyPr/>
                    <a:lstStyle/>
                    <a:p>
                      <a:pPr algn="ctr"/>
                      <a:r>
                        <a:rPr lang="en-US" sz="1400" dirty="0" smtClean="0">
                          <a:solidFill>
                            <a:schemeClr val="tx1"/>
                          </a:solidFill>
                        </a:rPr>
                        <a:t>52</a:t>
                      </a:r>
                      <a:endParaRPr lang="en-US" sz="1400" dirty="0">
                        <a:solidFill>
                          <a:schemeClr val="tx1"/>
                        </a:solidFill>
                      </a:endParaRPr>
                    </a:p>
                  </a:txBody>
                  <a:tcPr/>
                </a:tc>
                <a:tc>
                  <a:txBody>
                    <a:bodyPr/>
                    <a:lstStyle/>
                    <a:p>
                      <a:pPr algn="ctr"/>
                      <a:r>
                        <a:rPr lang="en-US" sz="1400" dirty="0" smtClean="0">
                          <a:solidFill>
                            <a:schemeClr val="tx1"/>
                          </a:solidFill>
                        </a:rPr>
                        <a:t>8.76</a:t>
                      </a:r>
                      <a:endParaRPr lang="en-US" sz="1400" dirty="0">
                        <a:solidFill>
                          <a:schemeClr val="tx1"/>
                        </a:solidFill>
                      </a:endParaRPr>
                    </a:p>
                  </a:txBody>
                  <a:tcPr/>
                </a:tc>
                <a:tc>
                  <a:txBody>
                    <a:bodyPr/>
                    <a:lstStyle/>
                    <a:p>
                      <a:pPr algn="ctr"/>
                      <a:r>
                        <a:rPr lang="en-US" sz="1400" dirty="0" smtClean="0">
                          <a:solidFill>
                            <a:schemeClr val="tx1"/>
                          </a:solidFill>
                        </a:rPr>
                        <a:t>0.334</a:t>
                      </a:r>
                      <a:endParaRPr lang="en-US" sz="1400" dirty="0">
                        <a:solidFill>
                          <a:schemeClr val="tx1"/>
                        </a:solidFill>
                      </a:endParaRPr>
                    </a:p>
                  </a:txBody>
                  <a:tcPr/>
                </a:tc>
              </a:tr>
              <a:tr h="0">
                <a:tc>
                  <a:txBody>
                    <a:bodyPr/>
                    <a:lstStyle/>
                    <a:p>
                      <a:pPr algn="ctr"/>
                      <a:r>
                        <a:rPr lang="en-US" sz="1400" dirty="0" smtClean="0">
                          <a:solidFill>
                            <a:schemeClr val="tx1"/>
                          </a:solidFill>
                        </a:rPr>
                        <a:t>BPMs</a:t>
                      </a:r>
                      <a:endParaRPr lang="en-US" sz="1400" dirty="0">
                        <a:solidFill>
                          <a:schemeClr val="tx1"/>
                        </a:solidFill>
                      </a:endParaRPr>
                    </a:p>
                  </a:txBody>
                  <a:tcPr/>
                </a:tc>
                <a:tc>
                  <a:txBody>
                    <a:bodyPr/>
                    <a:lstStyle/>
                    <a:p>
                      <a:pPr algn="ctr"/>
                      <a:r>
                        <a:rPr lang="en-US" sz="1400" dirty="0" smtClean="0">
                          <a:solidFill>
                            <a:schemeClr val="tx1"/>
                          </a:solidFill>
                        </a:rPr>
                        <a:t>4000</a:t>
                      </a:r>
                      <a:endParaRPr lang="en-US" sz="1400" dirty="0">
                        <a:solidFill>
                          <a:schemeClr val="tx1"/>
                        </a:solidFill>
                      </a:endParaRPr>
                    </a:p>
                  </a:txBody>
                  <a:tcPr/>
                </a:tc>
                <a:tc>
                  <a:txBody>
                    <a:bodyPr/>
                    <a:lstStyle/>
                    <a:p>
                      <a:pPr algn="ctr"/>
                      <a:r>
                        <a:rPr lang="en-US" sz="1400" dirty="0" smtClean="0">
                          <a:solidFill>
                            <a:schemeClr val="tx1"/>
                          </a:solidFill>
                        </a:rPr>
                        <a:t>4.81</a:t>
                      </a:r>
                      <a:endParaRPr lang="en-US" sz="1400" dirty="0">
                        <a:solidFill>
                          <a:schemeClr val="tx1"/>
                        </a:solidFill>
                      </a:endParaRPr>
                    </a:p>
                  </a:txBody>
                  <a:tcPr/>
                </a:tc>
                <a:tc>
                  <a:txBody>
                    <a:bodyPr/>
                    <a:lstStyle/>
                    <a:p>
                      <a:pPr algn="ctr"/>
                      <a:r>
                        <a:rPr lang="en-US" sz="1400" dirty="0" smtClean="0">
                          <a:solidFill>
                            <a:schemeClr val="tx1"/>
                          </a:solidFill>
                        </a:rPr>
                        <a:t>0.180</a:t>
                      </a:r>
                      <a:endParaRPr lang="en-US" sz="1400" dirty="0">
                        <a:solidFill>
                          <a:schemeClr val="tx1"/>
                        </a:solidFill>
                      </a:endParaRPr>
                    </a:p>
                  </a:txBody>
                  <a:tcPr/>
                </a:tc>
              </a:tr>
              <a:tr h="0">
                <a:tc>
                  <a:txBody>
                    <a:bodyPr/>
                    <a:lstStyle/>
                    <a:p>
                      <a:pPr algn="ctr"/>
                      <a:r>
                        <a:rPr lang="en-US" sz="1400" dirty="0" smtClean="0">
                          <a:solidFill>
                            <a:schemeClr val="tx1"/>
                          </a:solidFill>
                        </a:rPr>
                        <a:t>Bellows</a:t>
                      </a:r>
                      <a:endParaRPr lang="en-US" sz="1400" dirty="0">
                        <a:solidFill>
                          <a:schemeClr val="tx1"/>
                        </a:solidFill>
                      </a:endParaRPr>
                    </a:p>
                  </a:txBody>
                  <a:tcPr/>
                </a:tc>
                <a:tc>
                  <a:txBody>
                    <a:bodyPr/>
                    <a:lstStyle/>
                    <a:p>
                      <a:pPr algn="ctr"/>
                      <a:r>
                        <a:rPr lang="en-US" sz="1400" dirty="0" smtClean="0">
                          <a:solidFill>
                            <a:schemeClr val="tx1"/>
                          </a:solidFill>
                        </a:rPr>
                        <a:t>20000</a:t>
                      </a:r>
                      <a:endParaRPr lang="en-US" sz="1400" dirty="0">
                        <a:solidFill>
                          <a:schemeClr val="tx1"/>
                        </a:solidFill>
                      </a:endParaRPr>
                    </a:p>
                  </a:txBody>
                  <a:tcPr/>
                </a:tc>
                <a:tc>
                  <a:txBody>
                    <a:bodyPr/>
                    <a:lstStyle/>
                    <a:p>
                      <a:pPr algn="ctr"/>
                      <a:r>
                        <a:rPr lang="en-US" sz="1400" dirty="0" smtClean="0">
                          <a:solidFill>
                            <a:schemeClr val="tx1"/>
                          </a:solidFill>
                        </a:rPr>
                        <a:t>23.95</a:t>
                      </a:r>
                      <a:endParaRPr lang="en-US" sz="1400" dirty="0">
                        <a:solidFill>
                          <a:schemeClr val="tx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sk-SK" sz="1400" b="0" i="0" u="none" strike="noStrike" kern="1200" dirty="0" smtClean="0">
                          <a:solidFill>
                            <a:schemeClr val="tx1"/>
                          </a:solidFill>
                          <a:effectLst/>
                          <a:latin typeface="+mn-lt"/>
                          <a:ea typeface="+mn-ea"/>
                          <a:cs typeface="+mn-cs"/>
                        </a:rPr>
                        <a:t> </a:t>
                      </a:r>
                      <a:r>
                        <a:rPr lang="hr-HR" sz="1400" kern="1200" dirty="0" smtClean="0">
                          <a:solidFill>
                            <a:schemeClr val="tx1"/>
                          </a:solidFill>
                          <a:effectLst/>
                          <a:latin typeface="+mn-lt"/>
                          <a:ea typeface="+mn-ea"/>
                          <a:cs typeface="+mn-cs"/>
                        </a:rPr>
                        <a:t>0.880 </a:t>
                      </a:r>
                      <a:endParaRPr lang="hr-HR" sz="1400" dirty="0" smtClean="0">
                        <a:solidFill>
                          <a:schemeClr val="tx1"/>
                        </a:solidFill>
                      </a:endParaRPr>
                    </a:p>
                  </a:txBody>
                  <a:tcPr/>
                </a:tc>
              </a:tr>
              <a:tr h="273918">
                <a:tc>
                  <a:txBody>
                    <a:bodyPr/>
                    <a:lstStyle/>
                    <a:p>
                      <a:pPr algn="ctr"/>
                      <a:r>
                        <a:rPr lang="en-US" sz="1400" dirty="0" smtClean="0">
                          <a:solidFill>
                            <a:schemeClr val="tx1"/>
                          </a:solidFill>
                        </a:rPr>
                        <a:t>RF double tapers</a:t>
                      </a:r>
                      <a:r>
                        <a:rPr lang="en-US" sz="1400" baseline="0" dirty="0" smtClean="0">
                          <a:solidFill>
                            <a:schemeClr val="tx1"/>
                          </a:solidFill>
                        </a:rPr>
                        <a:t> </a:t>
                      </a:r>
                      <a:endParaRPr lang="en-US" sz="1400" dirty="0">
                        <a:solidFill>
                          <a:schemeClr val="tx1"/>
                        </a:solidFill>
                      </a:endParaRPr>
                    </a:p>
                  </a:txBody>
                  <a:tcPr/>
                </a:tc>
                <a:tc>
                  <a:txBody>
                    <a:bodyPr/>
                    <a:lstStyle/>
                    <a:p>
                      <a:pPr algn="ctr"/>
                      <a:r>
                        <a:rPr lang="en-US" sz="1400" dirty="0" smtClean="0">
                          <a:solidFill>
                            <a:schemeClr val="tx1"/>
                          </a:solidFill>
                        </a:rPr>
                        <a:t>13</a:t>
                      </a:r>
                      <a:endParaRPr lang="en-US" sz="1400" dirty="0">
                        <a:solidFill>
                          <a:schemeClr val="tx1"/>
                        </a:solidFill>
                      </a:endParaRPr>
                    </a:p>
                  </a:txBody>
                  <a:tcPr/>
                </a:tc>
                <a:tc>
                  <a:txBody>
                    <a:bodyPr/>
                    <a:lstStyle/>
                    <a:p>
                      <a:pPr algn="ctr"/>
                      <a:r>
                        <a:rPr lang="en-US" sz="1400" dirty="0" smtClean="0">
                          <a:solidFill>
                            <a:schemeClr val="tx1"/>
                          </a:solidFill>
                        </a:rPr>
                        <a:t>2.33</a:t>
                      </a:r>
                      <a:endParaRPr lang="en-US" sz="1400" dirty="0">
                        <a:solidFill>
                          <a:schemeClr val="tx1"/>
                        </a:solidFill>
                      </a:endParaRPr>
                    </a:p>
                  </a:txBody>
                  <a:tcPr/>
                </a:tc>
                <a:tc>
                  <a:txBody>
                    <a:bodyPr/>
                    <a:lstStyle/>
                    <a:p>
                      <a:pPr algn="ctr"/>
                      <a:r>
                        <a:rPr lang="hr-HR" sz="1400" dirty="0" smtClean="0">
                          <a:solidFill>
                            <a:schemeClr val="tx1"/>
                          </a:solidFill>
                        </a:rPr>
                        <a:t>0.088</a:t>
                      </a:r>
                      <a:endParaRPr lang="en-US" sz="1400" dirty="0">
                        <a:solidFill>
                          <a:schemeClr val="tx1"/>
                        </a:solidFill>
                      </a:endParaRPr>
                    </a:p>
                  </a:txBody>
                  <a:tcPr/>
                </a:tc>
              </a:tr>
            </a:tbl>
          </a:graphicData>
        </a:graphic>
      </p:graphicFrame>
      <p:sp>
        <p:nvSpPr>
          <p:cNvPr id="24" name="Rectangle 23"/>
          <p:cNvSpPr/>
          <p:nvPr/>
        </p:nvSpPr>
        <p:spPr>
          <a:xfrm>
            <a:off x="5402457" y="3248106"/>
            <a:ext cx="6343132" cy="923330"/>
          </a:xfrm>
          <a:prstGeom prst="rect">
            <a:avLst/>
          </a:prstGeom>
        </p:spPr>
        <p:txBody>
          <a:bodyPr wrap="square">
            <a:spAutoFit/>
          </a:bodyPr>
          <a:lstStyle/>
          <a:p>
            <a:pPr algn="ctr"/>
            <a:r>
              <a:rPr lang="en-US" dirty="0" smtClean="0">
                <a:latin typeface="+mj-lt"/>
              </a:rPr>
              <a:t>Loss factor and Power </a:t>
            </a:r>
            <a:r>
              <a:rPr lang="en-US" dirty="0">
                <a:latin typeface="+mj-lt"/>
              </a:rPr>
              <a:t>loss contribution of </a:t>
            </a:r>
            <a:r>
              <a:rPr lang="en-US" dirty="0" smtClean="0">
                <a:latin typeface="+mj-lt"/>
              </a:rPr>
              <a:t>FCC-</a:t>
            </a:r>
            <a:r>
              <a:rPr lang="en-US" dirty="0" err="1" smtClean="0">
                <a:latin typeface="+mj-lt"/>
              </a:rPr>
              <a:t>ee</a:t>
            </a:r>
            <a:r>
              <a:rPr lang="en-US" dirty="0" smtClean="0">
                <a:latin typeface="+mj-lt"/>
              </a:rPr>
              <a:t> devices at </a:t>
            </a:r>
            <a:r>
              <a:rPr lang="en-US" dirty="0">
                <a:latin typeface="+mj-lt"/>
              </a:rPr>
              <a:t>nominal intensity and bunch </a:t>
            </a:r>
            <a:r>
              <a:rPr lang="en-US" dirty="0" smtClean="0">
                <a:latin typeface="+mj-lt"/>
              </a:rPr>
              <a:t>length of 12.1 mm, </a:t>
            </a:r>
            <a:r>
              <a:rPr lang="en-US" dirty="0">
                <a:latin typeface="+mj-lt"/>
              </a:rPr>
              <a:t>in the lowest energy case of 45.6 GeV</a:t>
            </a:r>
          </a:p>
        </p:txBody>
      </p:sp>
      <p:sp>
        <p:nvSpPr>
          <p:cNvPr id="3" name="Footer Placeholder 2"/>
          <p:cNvSpPr>
            <a:spLocks noGrp="1"/>
          </p:cNvSpPr>
          <p:nvPr>
            <p:ph type="ftr" sz="quarter" idx="11"/>
          </p:nvPr>
        </p:nvSpPr>
        <p:spPr/>
        <p:txBody>
          <a:bodyPr/>
          <a:lstStyle/>
          <a:p>
            <a:r>
              <a:rPr lang="en-US" smtClean="0"/>
              <a:t>Emanuela Carideo - FCC week</a:t>
            </a:r>
            <a:endParaRPr lang="en-US"/>
          </a:p>
        </p:txBody>
      </p:sp>
      <p:sp>
        <p:nvSpPr>
          <p:cNvPr id="5" name="Slide Number Placeholder 4"/>
          <p:cNvSpPr>
            <a:spLocks noGrp="1"/>
          </p:cNvSpPr>
          <p:nvPr>
            <p:ph type="sldNum" sz="quarter" idx="12"/>
          </p:nvPr>
        </p:nvSpPr>
        <p:spPr/>
        <p:txBody>
          <a:bodyPr/>
          <a:lstStyle/>
          <a:p>
            <a:fld id="{0E755515-885B-B544-B725-05FF27960243}" type="slidenum">
              <a:rPr lang="en-US" smtClean="0"/>
              <a:t>25</a:t>
            </a:fld>
            <a:endParaRPr lang="en-US"/>
          </a:p>
        </p:txBody>
      </p:sp>
    </p:spTree>
    <p:extLst>
      <p:ext uri="{BB962C8B-B14F-4D97-AF65-F5344CB8AC3E}">
        <p14:creationId xmlns:p14="http://schemas.microsoft.com/office/powerpoint/2010/main" val="2957632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525140"/>
            <a:ext cx="11950837" cy="926507"/>
          </a:xfrm>
        </p:spPr>
        <p:txBody>
          <a:bodyPr>
            <a:normAutofit/>
          </a:bodyPr>
          <a:lstStyle/>
          <a:p>
            <a:pPr algn="r"/>
            <a:r>
              <a:rPr lang="en-US" sz="4400" dirty="0" smtClean="0">
                <a:solidFill>
                  <a:schemeClr val="tx2"/>
                </a:solidFill>
              </a:rPr>
              <a:t>Updated FCC-</a:t>
            </a:r>
            <a:r>
              <a:rPr lang="en-US" sz="4400" cap="none" dirty="0" err="1" smtClean="0">
                <a:solidFill>
                  <a:schemeClr val="tx2"/>
                </a:solidFill>
              </a:rPr>
              <a:t>ee</a:t>
            </a:r>
            <a:r>
              <a:rPr lang="en-US" sz="4400" dirty="0" smtClean="0">
                <a:solidFill>
                  <a:schemeClr val="tx2"/>
                </a:solidFill>
              </a:rPr>
              <a:t> impedance model: 20000 Bellows</a:t>
            </a:r>
            <a:endParaRPr lang="en-US" sz="4400" dirty="0">
              <a:solidFill>
                <a:schemeClr val="tx2"/>
              </a:solidFill>
            </a:endParaRPr>
          </a:p>
        </p:txBody>
      </p:sp>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t="9241"/>
          <a:stretch/>
        </p:blipFill>
        <p:spPr>
          <a:xfrm>
            <a:off x="975340" y="2069572"/>
            <a:ext cx="4938168" cy="3649662"/>
          </a:xfrm>
          <a:prstGeom prst="rect">
            <a:avLst/>
          </a:prstGeom>
        </p:spPr>
      </p:pic>
      <p:sp>
        <p:nvSpPr>
          <p:cNvPr id="15" name="Date Placeholder 14"/>
          <p:cNvSpPr>
            <a:spLocks noGrp="1"/>
          </p:cNvSpPr>
          <p:nvPr>
            <p:ph type="dt" sz="half" idx="10"/>
          </p:nvPr>
        </p:nvSpPr>
        <p:spPr/>
        <p:txBody>
          <a:bodyPr/>
          <a:lstStyle/>
          <a:p>
            <a:r>
              <a:rPr lang="it-IT" smtClean="0"/>
              <a:t>31/05/22</a:t>
            </a:r>
            <a:endParaRPr lang="en-US"/>
          </a:p>
        </p:txBody>
      </p:sp>
      <p:sp>
        <p:nvSpPr>
          <p:cNvPr id="6" name="TextBox 5"/>
          <p:cNvSpPr txBox="1"/>
          <p:nvPr/>
        </p:nvSpPr>
        <p:spPr>
          <a:xfrm>
            <a:off x="6651126" y="1786082"/>
            <a:ext cx="3930666" cy="707886"/>
          </a:xfrm>
          <a:prstGeom prst="rect">
            <a:avLst/>
          </a:prstGeom>
          <a:noFill/>
        </p:spPr>
        <p:txBody>
          <a:bodyPr wrap="square" rtlCol="0">
            <a:spAutoFit/>
          </a:bodyPr>
          <a:lstStyle/>
          <a:p>
            <a:pPr algn="ctr"/>
            <a:r>
              <a:rPr lang="en-GB" sz="2000" dirty="0">
                <a:latin typeface="+mj-lt"/>
              </a:rPr>
              <a:t>W</a:t>
            </a:r>
            <a:r>
              <a:rPr lang="en-GB" sz="2000" dirty="0" smtClean="0">
                <a:latin typeface="+mj-lt"/>
              </a:rPr>
              <a:t>e </a:t>
            </a:r>
            <a:r>
              <a:rPr lang="en-GB" sz="2000" dirty="0">
                <a:latin typeface="+mj-lt"/>
              </a:rPr>
              <a:t>initially considered a number of 8000 Bellows</a:t>
            </a:r>
            <a:endParaRPr lang="en-US" sz="2000" dirty="0">
              <a:latin typeface="+mj-lt"/>
            </a:endParaRPr>
          </a:p>
        </p:txBody>
      </p:sp>
      <p:cxnSp>
        <p:nvCxnSpPr>
          <p:cNvPr id="7" name="Straight Arrow Connector 6"/>
          <p:cNvCxnSpPr>
            <a:stCxn id="6" idx="2"/>
          </p:cNvCxnSpPr>
          <p:nvPr/>
        </p:nvCxnSpPr>
        <p:spPr>
          <a:xfrm>
            <a:off x="8616459" y="2493968"/>
            <a:ext cx="0" cy="460439"/>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389988" y="3032190"/>
            <a:ext cx="2729780" cy="400110"/>
          </a:xfrm>
          <a:prstGeom prst="rect">
            <a:avLst/>
          </a:prstGeom>
          <a:noFill/>
        </p:spPr>
        <p:txBody>
          <a:bodyPr wrap="square" rtlCol="0">
            <a:spAutoFit/>
          </a:bodyPr>
          <a:lstStyle/>
          <a:p>
            <a:r>
              <a:rPr lang="en-GB" sz="2000" dirty="0">
                <a:latin typeface="+mj-lt"/>
              </a:rPr>
              <a:t>85% of </a:t>
            </a:r>
            <a:r>
              <a:rPr lang="en-GB" sz="2000" dirty="0" smtClean="0">
                <a:latin typeface="+mj-lt"/>
              </a:rPr>
              <a:t>arcs (</a:t>
            </a:r>
            <a:r>
              <a:rPr lang="en-GB" sz="2000" dirty="0">
                <a:latin typeface="+mj-lt"/>
              </a:rPr>
              <a:t>~ 79 </a:t>
            </a:r>
            <a:r>
              <a:rPr lang="en-GB" sz="2000" dirty="0" smtClean="0">
                <a:latin typeface="+mj-lt"/>
              </a:rPr>
              <a:t>km)</a:t>
            </a:r>
          </a:p>
        </p:txBody>
      </p:sp>
      <p:sp>
        <p:nvSpPr>
          <p:cNvPr id="10" name="TextBox 9"/>
          <p:cNvSpPr txBox="1"/>
          <p:nvPr/>
        </p:nvSpPr>
        <p:spPr>
          <a:xfrm>
            <a:off x="7463838" y="3945927"/>
            <a:ext cx="3013023" cy="400110"/>
          </a:xfrm>
          <a:prstGeom prst="rect">
            <a:avLst/>
          </a:prstGeom>
          <a:noFill/>
        </p:spPr>
        <p:txBody>
          <a:bodyPr wrap="square" rtlCol="0">
            <a:spAutoFit/>
          </a:bodyPr>
          <a:lstStyle/>
          <a:p>
            <a:r>
              <a:rPr lang="en-US" sz="2000" dirty="0" smtClean="0">
                <a:latin typeface="+mj-lt"/>
              </a:rPr>
              <a:t>Every arc is 8m long</a:t>
            </a:r>
            <a:endParaRPr lang="en-US" sz="2000" dirty="0">
              <a:latin typeface="+mj-lt"/>
            </a:endParaRPr>
          </a:p>
        </p:txBody>
      </p:sp>
      <p:sp>
        <p:nvSpPr>
          <p:cNvPr id="11" name="TextBox 10"/>
          <p:cNvSpPr txBox="1"/>
          <p:nvPr/>
        </p:nvSpPr>
        <p:spPr>
          <a:xfrm>
            <a:off x="7086087" y="4220126"/>
            <a:ext cx="3495705" cy="707886"/>
          </a:xfrm>
          <a:prstGeom prst="rect">
            <a:avLst/>
          </a:prstGeom>
          <a:noFill/>
        </p:spPr>
        <p:txBody>
          <a:bodyPr wrap="square" rtlCol="0">
            <a:spAutoFit/>
          </a:bodyPr>
          <a:lstStyle/>
          <a:p>
            <a:r>
              <a:rPr lang="en-US" sz="2000" dirty="0" smtClean="0">
                <a:latin typeface="+mj-lt"/>
              </a:rPr>
              <a:t>X2 because we have </a:t>
            </a:r>
            <a:r>
              <a:rPr lang="en-GB" sz="2000" dirty="0">
                <a:latin typeface="+mj-lt"/>
              </a:rPr>
              <a:t>another bellow before any quadrupole</a:t>
            </a:r>
            <a:r>
              <a:rPr lang="en-US" sz="2000" dirty="0" smtClean="0">
                <a:latin typeface="+mj-lt"/>
              </a:rPr>
              <a:t> </a:t>
            </a:r>
            <a:endParaRPr lang="en-US" sz="2000" dirty="0">
              <a:latin typeface="+mj-lt"/>
            </a:endParaRPr>
          </a:p>
        </p:txBody>
      </p:sp>
      <p:sp>
        <p:nvSpPr>
          <p:cNvPr id="12" name="Rectangle 11"/>
          <p:cNvSpPr/>
          <p:nvPr/>
        </p:nvSpPr>
        <p:spPr>
          <a:xfrm>
            <a:off x="5740477" y="5562588"/>
            <a:ext cx="6028801" cy="707886"/>
          </a:xfrm>
          <a:prstGeom prst="rect">
            <a:avLst/>
          </a:prstGeom>
        </p:spPr>
        <p:txBody>
          <a:bodyPr wrap="square">
            <a:spAutoFit/>
          </a:bodyPr>
          <a:lstStyle/>
          <a:p>
            <a:pPr algn="ctr"/>
            <a:r>
              <a:rPr lang="en-US" sz="2000" dirty="0" smtClean="0">
                <a:latin typeface="+mj-lt"/>
              </a:rPr>
              <a:t>12000-13000 but to </a:t>
            </a:r>
            <a:r>
              <a:rPr lang="en-US" sz="2000" dirty="0">
                <a:latin typeface="+mj-lt"/>
              </a:rPr>
              <a:t>be </a:t>
            </a:r>
            <a:r>
              <a:rPr lang="en-US" sz="2000" dirty="0" smtClean="0">
                <a:latin typeface="+mj-lt"/>
              </a:rPr>
              <a:t>sure we </a:t>
            </a:r>
            <a:r>
              <a:rPr lang="en-US" sz="2000" dirty="0">
                <a:latin typeface="+mj-lt"/>
              </a:rPr>
              <a:t>are performing our calculations </a:t>
            </a:r>
            <a:r>
              <a:rPr lang="en-US" sz="2000" dirty="0" smtClean="0">
                <a:latin typeface="+mj-lt"/>
              </a:rPr>
              <a:t>considering up </a:t>
            </a:r>
            <a:r>
              <a:rPr lang="en-US" sz="2000" dirty="0">
                <a:latin typeface="+mj-lt"/>
              </a:rPr>
              <a:t>to 20000 </a:t>
            </a:r>
            <a:r>
              <a:rPr lang="en-US" sz="2000" dirty="0" smtClean="0">
                <a:latin typeface="+mj-lt"/>
              </a:rPr>
              <a:t>bellows</a:t>
            </a:r>
            <a:endParaRPr lang="en-GB" sz="2000" dirty="0">
              <a:latin typeface="+mj-lt"/>
            </a:endParaRPr>
          </a:p>
        </p:txBody>
      </p:sp>
      <p:sp>
        <p:nvSpPr>
          <p:cNvPr id="14" name="TextBox 13"/>
          <p:cNvSpPr txBox="1"/>
          <p:nvPr/>
        </p:nvSpPr>
        <p:spPr>
          <a:xfrm>
            <a:off x="8604571" y="2503236"/>
            <a:ext cx="1000513" cy="400110"/>
          </a:xfrm>
          <a:prstGeom prst="rect">
            <a:avLst/>
          </a:prstGeom>
          <a:noFill/>
        </p:spPr>
        <p:txBody>
          <a:bodyPr wrap="square" rtlCol="0">
            <a:spAutoFit/>
          </a:bodyPr>
          <a:lstStyle/>
          <a:p>
            <a:r>
              <a:rPr lang="en-US" sz="2000" dirty="0" smtClean="0">
                <a:solidFill>
                  <a:schemeClr val="tx2"/>
                </a:solidFill>
              </a:rPr>
              <a:t>BUT</a:t>
            </a:r>
            <a:endParaRPr lang="en-US" sz="2000" dirty="0">
              <a:solidFill>
                <a:schemeClr val="tx2"/>
              </a:solidFill>
            </a:endParaRPr>
          </a:p>
        </p:txBody>
      </p:sp>
      <p:cxnSp>
        <p:nvCxnSpPr>
          <p:cNvPr id="16" name="Straight Arrow Connector 15"/>
          <p:cNvCxnSpPr/>
          <p:nvPr/>
        </p:nvCxnSpPr>
        <p:spPr>
          <a:xfrm>
            <a:off x="8604571" y="3477738"/>
            <a:ext cx="11888" cy="545091"/>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8636640" y="4974402"/>
            <a:ext cx="2" cy="642322"/>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2900363" y="1800225"/>
            <a:ext cx="868454" cy="14287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mtClean="0"/>
              <a:t>Emanuela Carideo - FCC week</a:t>
            </a:r>
            <a:endParaRPr lang="en-US"/>
          </a:p>
        </p:txBody>
      </p:sp>
      <p:sp>
        <p:nvSpPr>
          <p:cNvPr id="13" name="Slide Number Placeholder 12"/>
          <p:cNvSpPr>
            <a:spLocks noGrp="1"/>
          </p:cNvSpPr>
          <p:nvPr>
            <p:ph type="sldNum" sz="quarter" idx="12"/>
          </p:nvPr>
        </p:nvSpPr>
        <p:spPr/>
        <p:txBody>
          <a:bodyPr/>
          <a:lstStyle/>
          <a:p>
            <a:fld id="{0E755515-885B-B544-B725-05FF27960243}" type="slidenum">
              <a:rPr lang="en-US" smtClean="0"/>
              <a:t>26</a:t>
            </a:fld>
            <a:endParaRPr lang="en-US"/>
          </a:p>
        </p:txBody>
      </p:sp>
    </p:spTree>
    <p:extLst>
      <p:ext uri="{BB962C8B-B14F-4D97-AF65-F5344CB8AC3E}">
        <p14:creationId xmlns:p14="http://schemas.microsoft.com/office/powerpoint/2010/main" val="324574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childTnLst>
                                </p:cTn>
                              </p:par>
                              <p:par>
                                <p:cTn id="10" presetID="3" presetClass="entr" presetSubtype="1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par>
                                <p:cTn id="21" presetID="3" presetClass="entr" presetSubtype="1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linds(horizontal)">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linds(horizontal)">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12"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124" y="388417"/>
            <a:ext cx="11632926" cy="1450757"/>
          </a:xfrm>
        </p:spPr>
        <p:txBody>
          <a:bodyPr>
            <a:normAutofit/>
          </a:bodyPr>
          <a:lstStyle/>
          <a:p>
            <a:pPr algn="r"/>
            <a:r>
              <a:rPr lang="en-US" sz="3600" dirty="0">
                <a:solidFill>
                  <a:schemeClr val="tx2"/>
                </a:solidFill>
              </a:rPr>
              <a:t>Method to calculate the Wake Potential by software </a:t>
            </a:r>
            <a:r>
              <a:rPr lang="en-US" sz="3600" dirty="0" smtClean="0">
                <a:solidFill>
                  <a:schemeClr val="tx2"/>
                </a:solidFill>
              </a:rPr>
              <a:t>simulation: Resistive Wall</a:t>
            </a:r>
            <a:endParaRPr lang="en-US" sz="3600" dirty="0">
              <a:solidFill>
                <a:schemeClr val="tx2"/>
              </a:solidFill>
            </a:endParaRPr>
          </a:p>
        </p:txBody>
      </p:sp>
      <p:sp>
        <p:nvSpPr>
          <p:cNvPr id="8" name="Date Placeholder 7"/>
          <p:cNvSpPr>
            <a:spLocks noGrp="1"/>
          </p:cNvSpPr>
          <p:nvPr>
            <p:ph type="dt" sz="half" idx="10"/>
          </p:nvPr>
        </p:nvSpPr>
        <p:spPr/>
        <p:txBody>
          <a:bodyPr/>
          <a:lstStyle/>
          <a:p>
            <a:r>
              <a:rPr lang="it-IT" smtClean="0"/>
              <a:t>31/05/22</a:t>
            </a:r>
            <a:endParaRPr lang="en-US"/>
          </a:p>
        </p:txBody>
      </p:sp>
      <p:sp>
        <p:nvSpPr>
          <p:cNvPr id="25" name="TextBox 24"/>
          <p:cNvSpPr txBox="1"/>
          <p:nvPr/>
        </p:nvSpPr>
        <p:spPr>
          <a:xfrm>
            <a:off x="633226" y="5569698"/>
            <a:ext cx="5106765" cy="923330"/>
          </a:xfrm>
          <a:prstGeom prst="rect">
            <a:avLst/>
          </a:prstGeom>
          <a:noFill/>
        </p:spPr>
        <p:txBody>
          <a:bodyPr wrap="square" rtlCol="0">
            <a:spAutoFit/>
          </a:bodyPr>
          <a:lstStyle/>
          <a:p>
            <a:pPr algn="ctr"/>
            <a:r>
              <a:rPr lang="en-US" dirty="0">
                <a:latin typeface="+mj-lt"/>
              </a:rPr>
              <a:t>R</a:t>
            </a:r>
            <a:r>
              <a:rPr lang="en-US" dirty="0" smtClean="0">
                <a:latin typeface="+mj-lt"/>
              </a:rPr>
              <a:t>eal </a:t>
            </a:r>
            <a:r>
              <a:rPr lang="en-US" dirty="0">
                <a:latin typeface="+mj-lt"/>
              </a:rPr>
              <a:t>and imaginary part of the resistive wall </a:t>
            </a:r>
            <a:r>
              <a:rPr lang="en-US" dirty="0" smtClean="0">
                <a:latin typeface="+mj-lt"/>
              </a:rPr>
              <a:t>impedance</a:t>
            </a:r>
            <a:r>
              <a:rPr lang="en-GB" dirty="0" smtClean="0">
                <a:latin typeface="+mj-lt"/>
              </a:rPr>
              <a:t> calculated </a:t>
            </a:r>
            <a:r>
              <a:rPr lang="en-GB" dirty="0">
                <a:latin typeface="+mj-lt"/>
              </a:rPr>
              <a:t>by using the code </a:t>
            </a:r>
            <a:r>
              <a:rPr lang="en-GB" b="1" i="1" dirty="0" smtClean="0">
                <a:solidFill>
                  <a:schemeClr val="tx2"/>
                </a:solidFill>
              </a:rPr>
              <a:t>IW2D</a:t>
            </a:r>
            <a:endParaRPr lang="en-US" dirty="0">
              <a:solidFill>
                <a:schemeClr val="tx2"/>
              </a:solidFill>
              <a:latin typeface="+mj-lt"/>
            </a:endParaRPr>
          </a:p>
          <a:p>
            <a:endParaRPr lang="en-US" dirty="0"/>
          </a:p>
        </p:txBody>
      </p:sp>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226" y="1898264"/>
            <a:ext cx="4924449" cy="3699228"/>
          </a:xfrm>
          <a:prstGeom prst="rect">
            <a:avLst/>
          </a:prstGeom>
        </p:spPr>
      </p:pic>
      <p:pic>
        <p:nvPicPr>
          <p:cNvPr id="4" name="Picture 3"/>
          <p:cNvPicPr>
            <a:picLocks noChangeAspect="1"/>
          </p:cNvPicPr>
          <p:nvPr/>
        </p:nvPicPr>
        <p:blipFill>
          <a:blip r:embed="rId4"/>
          <a:stretch>
            <a:fillRect/>
          </a:stretch>
        </p:blipFill>
        <p:spPr>
          <a:xfrm>
            <a:off x="6097587" y="1839174"/>
            <a:ext cx="4709448" cy="3845056"/>
          </a:xfrm>
          <a:prstGeom prst="rect">
            <a:avLst/>
          </a:prstGeom>
        </p:spPr>
      </p:pic>
      <p:sp>
        <p:nvSpPr>
          <p:cNvPr id="5" name="Rectangle 4"/>
          <p:cNvSpPr/>
          <p:nvPr/>
        </p:nvSpPr>
        <p:spPr>
          <a:xfrm>
            <a:off x="5316494" y="5553910"/>
            <a:ext cx="6624138" cy="830997"/>
          </a:xfrm>
          <a:prstGeom prst="rect">
            <a:avLst/>
          </a:prstGeom>
        </p:spPr>
        <p:txBody>
          <a:bodyPr wrap="square">
            <a:spAutoFit/>
          </a:bodyPr>
          <a:lstStyle/>
          <a:p>
            <a:pPr algn="ctr"/>
            <a:r>
              <a:rPr lang="en-US" sz="1600" dirty="0">
                <a:latin typeface="+mj-lt"/>
              </a:rPr>
              <a:t>W</a:t>
            </a:r>
            <a:r>
              <a:rPr lang="en-US" sz="1600" dirty="0" smtClean="0">
                <a:effectLst/>
                <a:latin typeface="+mj-lt"/>
              </a:rPr>
              <a:t>ake potential of a 0.4 mm Gaussian bunch convoluted with the nominal bunch length and compared with the wake potential obtained directly from the convolution of the </a:t>
            </a:r>
            <a:r>
              <a:rPr lang="en-US" sz="1600" dirty="0" err="1" smtClean="0">
                <a:effectLst/>
                <a:latin typeface="+mj-lt"/>
              </a:rPr>
              <a:t>wakefield</a:t>
            </a:r>
            <a:r>
              <a:rPr lang="en-US" sz="1600" dirty="0" smtClean="0">
                <a:effectLst/>
                <a:latin typeface="+mj-lt"/>
              </a:rPr>
              <a:t> with the 3.5 mm Gaussian bunch. </a:t>
            </a:r>
            <a:endParaRPr lang="en-US" sz="1600" dirty="0">
              <a:latin typeface="+mj-lt"/>
            </a:endParaRPr>
          </a:p>
        </p:txBody>
      </p:sp>
      <p:sp>
        <p:nvSpPr>
          <p:cNvPr id="3" name="Footer Placeholder 2"/>
          <p:cNvSpPr>
            <a:spLocks noGrp="1"/>
          </p:cNvSpPr>
          <p:nvPr>
            <p:ph type="ftr" sz="quarter" idx="11"/>
          </p:nvPr>
        </p:nvSpPr>
        <p:spPr/>
        <p:txBody>
          <a:bodyPr/>
          <a:lstStyle/>
          <a:p>
            <a:r>
              <a:rPr lang="en-US" smtClean="0"/>
              <a:t>Emanuela Carideo - FCC week</a:t>
            </a:r>
            <a:endParaRPr lang="en-US"/>
          </a:p>
        </p:txBody>
      </p:sp>
      <p:sp>
        <p:nvSpPr>
          <p:cNvPr id="7" name="Slide Number Placeholder 6"/>
          <p:cNvSpPr>
            <a:spLocks noGrp="1"/>
          </p:cNvSpPr>
          <p:nvPr>
            <p:ph type="sldNum" sz="quarter" idx="12"/>
          </p:nvPr>
        </p:nvSpPr>
        <p:spPr/>
        <p:txBody>
          <a:bodyPr/>
          <a:lstStyle/>
          <a:p>
            <a:fld id="{0E755515-885B-B544-B725-05FF27960243}" type="slidenum">
              <a:rPr lang="en-US" smtClean="0"/>
              <a:t>27</a:t>
            </a:fld>
            <a:endParaRPr lang="en-US"/>
          </a:p>
        </p:txBody>
      </p:sp>
    </p:spTree>
    <p:extLst>
      <p:ext uri="{BB962C8B-B14F-4D97-AF65-F5344CB8AC3E}">
        <p14:creationId xmlns:p14="http://schemas.microsoft.com/office/powerpoint/2010/main" val="17960570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4959" y="1904931"/>
            <a:ext cx="5771370" cy="4328528"/>
          </a:xfrm>
          <a:prstGeom prst="rect">
            <a:avLst/>
          </a:prstGeom>
        </p:spPr>
      </p:pic>
      <p:sp>
        <p:nvSpPr>
          <p:cNvPr id="2" name="Title 1"/>
          <p:cNvSpPr>
            <a:spLocks noGrp="1"/>
          </p:cNvSpPr>
          <p:nvPr>
            <p:ph type="title"/>
          </p:nvPr>
        </p:nvSpPr>
        <p:spPr>
          <a:xfrm>
            <a:off x="334960" y="272316"/>
            <a:ext cx="11109328" cy="1450757"/>
          </a:xfrm>
        </p:spPr>
        <p:txBody>
          <a:bodyPr>
            <a:noAutofit/>
          </a:bodyPr>
          <a:lstStyle/>
          <a:p>
            <a:pPr algn="r"/>
            <a:r>
              <a:rPr lang="en-US" sz="3200" dirty="0" smtClean="0">
                <a:solidFill>
                  <a:schemeClr val="tx2"/>
                </a:solidFill>
              </a:rPr>
              <a:t>New Wakes with new machine parameters </a:t>
            </a:r>
            <a:r>
              <a:rPr lang="en-US" sz="2800" dirty="0" smtClean="0">
                <a:solidFill>
                  <a:schemeClr val="tx2"/>
                </a:solidFill>
              </a:rPr>
              <a:t>: </a:t>
            </a:r>
            <a:br>
              <a:rPr lang="en-US" sz="2800" dirty="0" smtClean="0">
                <a:solidFill>
                  <a:schemeClr val="tx2"/>
                </a:solidFill>
              </a:rPr>
            </a:br>
            <a:r>
              <a:rPr lang="en-US" sz="2400" dirty="0" smtClean="0">
                <a:solidFill>
                  <a:schemeClr val="tx2"/>
                </a:solidFill>
              </a:rPr>
              <a:t>Longitudinal RW with 150nm of coating plus the Bellows without neglected </a:t>
            </a:r>
            <a:r>
              <a:rPr lang="en-US" sz="2400" dirty="0">
                <a:solidFill>
                  <a:schemeClr val="tx2"/>
                </a:solidFill>
              </a:rPr>
              <a:t>the perturbation introduced by the lateral winglets used to place synchrotron radiation </a:t>
            </a:r>
            <a:r>
              <a:rPr lang="en-US" sz="2400" dirty="0" smtClean="0">
                <a:solidFill>
                  <a:schemeClr val="tx2"/>
                </a:solidFill>
              </a:rPr>
              <a:t>absorbers</a:t>
            </a:r>
            <a:endParaRPr lang="en-US" sz="1800" dirty="0">
              <a:solidFill>
                <a:schemeClr val="tx2"/>
              </a:solidFill>
            </a:endParaRPr>
          </a:p>
        </p:txBody>
      </p:sp>
      <p:sp>
        <p:nvSpPr>
          <p:cNvPr id="8" name="Date Placeholder 7"/>
          <p:cNvSpPr>
            <a:spLocks noGrp="1"/>
          </p:cNvSpPr>
          <p:nvPr>
            <p:ph type="dt" sz="half" idx="10"/>
          </p:nvPr>
        </p:nvSpPr>
        <p:spPr/>
        <p:txBody>
          <a:bodyPr/>
          <a:lstStyle/>
          <a:p>
            <a:r>
              <a:rPr lang="it-IT" smtClean="0"/>
              <a:t>31/05/22</a:t>
            </a:r>
            <a:endParaRPr lang="en-US"/>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r="6095"/>
          <a:stretch/>
        </p:blipFill>
        <p:spPr>
          <a:xfrm>
            <a:off x="523469" y="1852255"/>
            <a:ext cx="5551490" cy="4433879"/>
          </a:xfrm>
          <a:prstGeom prst="rect">
            <a:avLst/>
          </a:prstGeom>
        </p:spPr>
      </p:pic>
      <p:sp>
        <p:nvSpPr>
          <p:cNvPr id="4" name="Rectangle 3"/>
          <p:cNvSpPr/>
          <p:nvPr/>
        </p:nvSpPr>
        <p:spPr>
          <a:xfrm>
            <a:off x="5729288" y="5957378"/>
            <a:ext cx="6462712" cy="4114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2"/>
                </a:solidFill>
                <a:latin typeface="+mj-lt"/>
              </a:rPr>
              <a:t>https://</a:t>
            </a:r>
            <a:r>
              <a:rPr lang="en-US" sz="1100" dirty="0" err="1">
                <a:solidFill>
                  <a:schemeClr val="tx2"/>
                </a:solidFill>
                <a:latin typeface="+mj-lt"/>
              </a:rPr>
              <a:t>indico.cern.ch</a:t>
            </a:r>
            <a:r>
              <a:rPr lang="en-US" sz="1100" dirty="0">
                <a:solidFill>
                  <a:schemeClr val="tx2"/>
                </a:solidFill>
                <a:latin typeface="+mj-lt"/>
              </a:rPr>
              <a:t>/event/995850/contributions/4401571/attachments/2275135/3864813/</a:t>
            </a:r>
            <a:r>
              <a:rPr lang="en-US" sz="1100" dirty="0" err="1">
                <a:solidFill>
                  <a:schemeClr val="tx2"/>
                </a:solidFill>
                <a:latin typeface="+mj-lt"/>
              </a:rPr>
              <a:t>FCCweek.pdf</a:t>
            </a:r>
            <a:endParaRPr lang="en-US" sz="1100" dirty="0">
              <a:solidFill>
                <a:schemeClr val="tx2"/>
              </a:solidFill>
              <a:latin typeface="+mj-lt"/>
            </a:endParaRPr>
          </a:p>
        </p:txBody>
      </p:sp>
      <p:sp>
        <p:nvSpPr>
          <p:cNvPr id="3" name="Footer Placeholder 2"/>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28</a:t>
            </a:fld>
            <a:endParaRPr 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758023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6487" y="1199679"/>
            <a:ext cx="11357838" cy="8720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itle 1"/>
          <p:cNvSpPr txBox="1">
            <a:spLocks/>
          </p:cNvSpPr>
          <p:nvPr/>
        </p:nvSpPr>
        <p:spPr>
          <a:xfrm>
            <a:off x="814262" y="33108"/>
            <a:ext cx="10756556" cy="14562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n-US" dirty="0" smtClean="0">
                <a:solidFill>
                  <a:schemeClr val="tx2"/>
                </a:solidFill>
              </a:rPr>
              <a:t>Longitudinal dynamics: OLD machine parameters</a:t>
            </a:r>
            <a:endParaRPr lang="en-US" dirty="0">
              <a:solidFill>
                <a:schemeClr val="tx2"/>
              </a:solidFill>
            </a:endParaRPr>
          </a:p>
        </p:txBody>
      </p:sp>
      <p:sp>
        <p:nvSpPr>
          <p:cNvPr id="74" name="Rectangle 73"/>
          <p:cNvSpPr/>
          <p:nvPr/>
        </p:nvSpPr>
        <p:spPr>
          <a:xfrm>
            <a:off x="3249173" y="5452066"/>
            <a:ext cx="6096000" cy="830997"/>
          </a:xfrm>
          <a:prstGeom prst="rect">
            <a:avLst/>
          </a:prstGeom>
        </p:spPr>
        <p:txBody>
          <a:bodyPr>
            <a:spAutoFit/>
          </a:bodyPr>
          <a:lstStyle/>
          <a:p>
            <a:pPr algn="ctr"/>
            <a:r>
              <a:rPr lang="en-US" sz="1600" dirty="0"/>
              <a:t>Bunch length (bottom) and RMS energy spread (top) </a:t>
            </a:r>
            <a:r>
              <a:rPr lang="en-US" sz="1600" dirty="0" smtClean="0">
                <a:latin typeface="+mj-lt"/>
              </a:rPr>
              <a:t>as </a:t>
            </a:r>
            <a:r>
              <a:rPr lang="en-US" sz="1600" dirty="0">
                <a:latin typeface="+mj-lt"/>
              </a:rPr>
              <a:t>a function of bunch population in the case with (BS) </a:t>
            </a:r>
            <a:r>
              <a:rPr lang="en-US" sz="1600" dirty="0" smtClean="0">
                <a:latin typeface="+mj-lt"/>
              </a:rPr>
              <a:t>and without </a:t>
            </a:r>
            <a:r>
              <a:rPr lang="en-US" sz="1600" dirty="0">
                <a:latin typeface="+mj-lt"/>
              </a:rPr>
              <a:t>(SR) </a:t>
            </a:r>
            <a:r>
              <a:rPr lang="en-US" sz="1600" dirty="0" err="1" smtClean="0">
                <a:latin typeface="+mj-lt"/>
              </a:rPr>
              <a:t>beamstrahlung</a:t>
            </a:r>
            <a:r>
              <a:rPr lang="en-US" sz="1600" dirty="0" smtClean="0">
                <a:latin typeface="+mj-lt"/>
              </a:rPr>
              <a:t>, which is considered here independent of the longitudinal impedance.</a:t>
            </a:r>
            <a:endParaRPr lang="en-US" sz="1600" dirty="0">
              <a:latin typeface="+mj-lt"/>
            </a:endParaRPr>
          </a:p>
        </p:txBody>
      </p:sp>
      <p:pic>
        <p:nvPicPr>
          <p:cNvPr id="76" name="Picture 75"/>
          <p:cNvPicPr>
            <a:picLocks noChangeAspect="1"/>
          </p:cNvPicPr>
          <p:nvPr/>
        </p:nvPicPr>
        <p:blipFill rotWithShape="1">
          <a:blip r:embed="rId2">
            <a:extLst>
              <a:ext uri="{28A0092B-C50C-407E-A947-70E740481C1C}">
                <a14:useLocalDpi xmlns:a14="http://schemas.microsoft.com/office/drawing/2010/main" val="0"/>
              </a:ext>
            </a:extLst>
          </a:blip>
          <a:srcRect l="2191" r="4268"/>
          <a:stretch/>
        </p:blipFill>
        <p:spPr>
          <a:xfrm>
            <a:off x="2728234" y="1040827"/>
            <a:ext cx="6928611" cy="4411239"/>
          </a:xfrm>
          <a:prstGeom prst="rect">
            <a:avLst/>
          </a:prstGeom>
        </p:spPr>
      </p:pic>
      <p:sp>
        <p:nvSpPr>
          <p:cNvPr id="6" name="Date Placeholder 5"/>
          <p:cNvSpPr>
            <a:spLocks noGrp="1"/>
          </p:cNvSpPr>
          <p:nvPr>
            <p:ph type="dt" sz="half" idx="10"/>
          </p:nvPr>
        </p:nvSpPr>
        <p:spPr/>
        <p:txBody>
          <a:bodyPr/>
          <a:lstStyle/>
          <a:p>
            <a:r>
              <a:rPr lang="it-IT" smtClean="0"/>
              <a:t>31/05/22</a:t>
            </a:r>
            <a:endParaRPr lang="en-US"/>
          </a:p>
        </p:txBody>
      </p:sp>
      <p:sp>
        <p:nvSpPr>
          <p:cNvPr id="2" name="Footer Placeholder 1"/>
          <p:cNvSpPr>
            <a:spLocks noGrp="1"/>
          </p:cNvSpPr>
          <p:nvPr>
            <p:ph type="ftr" sz="quarter" idx="11"/>
          </p:nvPr>
        </p:nvSpPr>
        <p:spPr/>
        <p:txBody>
          <a:bodyPr/>
          <a:lstStyle/>
          <a:p>
            <a:r>
              <a:rPr lang="en-US" smtClean="0"/>
              <a:t>Emanuela Carideo - FCC week</a:t>
            </a:r>
            <a:endParaRPr lang="en-US"/>
          </a:p>
        </p:txBody>
      </p:sp>
      <p:sp>
        <p:nvSpPr>
          <p:cNvPr id="4" name="Slide Number Placeholder 3"/>
          <p:cNvSpPr>
            <a:spLocks noGrp="1"/>
          </p:cNvSpPr>
          <p:nvPr>
            <p:ph type="sldNum" sz="quarter" idx="12"/>
          </p:nvPr>
        </p:nvSpPr>
        <p:spPr/>
        <p:txBody>
          <a:bodyPr/>
          <a:lstStyle/>
          <a:p>
            <a:fld id="{0E755515-885B-B544-B725-05FF27960243}" type="slidenum">
              <a:rPr lang="en-US" smtClean="0"/>
              <a:t>29</a:t>
            </a:fld>
            <a:endParaRPr lang="en-US"/>
          </a:p>
        </p:txBody>
      </p:sp>
    </p:spTree>
    <p:extLst>
      <p:ext uri="{BB962C8B-B14F-4D97-AF65-F5344CB8AC3E}">
        <p14:creationId xmlns:p14="http://schemas.microsoft.com/office/powerpoint/2010/main" val="1845639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604" y="254641"/>
            <a:ext cx="11163985" cy="998058"/>
          </a:xfrm>
        </p:spPr>
        <p:txBody>
          <a:bodyPr>
            <a:normAutofit fontScale="90000"/>
          </a:bodyPr>
          <a:lstStyle/>
          <a:p>
            <a:pPr algn="r"/>
            <a:r>
              <a:rPr lang="en-US" dirty="0">
                <a:solidFill>
                  <a:schemeClr val="tx2"/>
                </a:solidFill>
              </a:rPr>
              <a:t>Impedance </a:t>
            </a:r>
            <a:r>
              <a:rPr lang="en-US" dirty="0" smtClean="0">
                <a:solidFill>
                  <a:schemeClr val="tx2"/>
                </a:solidFill>
              </a:rPr>
              <a:t>Sources: CST </a:t>
            </a:r>
            <a:r>
              <a:rPr lang="en-US" smtClean="0">
                <a:solidFill>
                  <a:schemeClr val="tx2"/>
                </a:solidFill>
              </a:rPr>
              <a:t>and IW2D </a:t>
            </a:r>
            <a:r>
              <a:rPr lang="en-US" dirty="0" smtClean="0">
                <a:solidFill>
                  <a:schemeClr val="tx2"/>
                </a:solidFill>
              </a:rPr>
              <a:t>simulations</a:t>
            </a:r>
            <a:endParaRPr lang="en-US" dirty="0">
              <a:solidFill>
                <a:schemeClr val="tx2"/>
              </a:solidFill>
            </a:endParaRPr>
          </a:p>
        </p:txBody>
      </p:sp>
      <p:sp>
        <p:nvSpPr>
          <p:cNvPr id="7" name="Date Placeholder 6"/>
          <p:cNvSpPr>
            <a:spLocks noGrp="1"/>
          </p:cNvSpPr>
          <p:nvPr>
            <p:ph type="dt" sz="half" idx="10"/>
          </p:nvPr>
        </p:nvSpPr>
        <p:spPr/>
        <p:txBody>
          <a:bodyPr/>
          <a:lstStyle/>
          <a:p>
            <a:r>
              <a:rPr lang="it-IT" smtClean="0"/>
              <a:t>31/05/22</a:t>
            </a:r>
            <a:endParaRPr lang="en-US"/>
          </a:p>
        </p:txBody>
      </p:sp>
      <p:sp>
        <p:nvSpPr>
          <p:cNvPr id="18" name="Rectangle 17"/>
          <p:cNvSpPr/>
          <p:nvPr/>
        </p:nvSpPr>
        <p:spPr>
          <a:xfrm>
            <a:off x="6244457" y="2542319"/>
            <a:ext cx="5287789" cy="923330"/>
          </a:xfrm>
          <a:prstGeom prst="rect">
            <a:avLst/>
          </a:prstGeom>
        </p:spPr>
        <p:txBody>
          <a:bodyPr wrap="square">
            <a:spAutoFit/>
          </a:bodyPr>
          <a:lstStyle/>
          <a:p>
            <a:r>
              <a:rPr lang="en-US" dirty="0">
                <a:latin typeface="+mj-lt"/>
              </a:rPr>
              <a:t>Longitudinal wake potentials for a Gaussian bunch with nominal bunch length </a:t>
            </a:r>
            <a:r>
              <a:rPr lang="en-US" dirty="0" smtClean="0">
                <a:latin typeface="+mj-lt"/>
              </a:rPr>
              <a:t>due </a:t>
            </a:r>
            <a:r>
              <a:rPr lang="en-US" dirty="0">
                <a:latin typeface="+mj-lt"/>
              </a:rPr>
              <a:t>to the main FCC-</a:t>
            </a:r>
            <a:r>
              <a:rPr lang="en-US" dirty="0" err="1">
                <a:latin typeface="+mj-lt"/>
              </a:rPr>
              <a:t>ee</a:t>
            </a:r>
            <a:r>
              <a:rPr lang="en-US" dirty="0">
                <a:latin typeface="+mj-lt"/>
              </a:rPr>
              <a:t> </a:t>
            </a:r>
            <a:r>
              <a:rPr lang="en-US" dirty="0" smtClean="0">
                <a:latin typeface="+mj-lt"/>
              </a:rPr>
              <a:t>components, evaluated so far.</a:t>
            </a:r>
            <a:endParaRPr lang="en-US" dirty="0">
              <a:latin typeface="+mj-lt"/>
            </a:endParaRPr>
          </a:p>
        </p:txBody>
      </p:sp>
      <p:pic>
        <p:nvPicPr>
          <p:cNvPr id="19" name="Picture 18"/>
          <p:cNvPicPr>
            <a:picLocks noChangeAspect="1"/>
          </p:cNvPicPr>
          <p:nvPr/>
        </p:nvPicPr>
        <p:blipFill rotWithShape="1">
          <a:blip r:embed="rId3"/>
          <a:srcRect t="3834" r="5480"/>
          <a:stretch/>
        </p:blipFill>
        <p:spPr>
          <a:xfrm>
            <a:off x="581604" y="1770698"/>
            <a:ext cx="5662853" cy="4321092"/>
          </a:xfrm>
          <a:prstGeom prst="rect">
            <a:avLst/>
          </a:prstGeom>
        </p:spPr>
      </p:pic>
      <p:sp>
        <p:nvSpPr>
          <p:cNvPr id="3" name="TextBox 2"/>
          <p:cNvSpPr txBox="1"/>
          <p:nvPr/>
        </p:nvSpPr>
        <p:spPr>
          <a:xfrm>
            <a:off x="6414616" y="3988777"/>
            <a:ext cx="4800600" cy="461665"/>
          </a:xfrm>
          <a:prstGeom prst="rect">
            <a:avLst/>
          </a:prstGeom>
          <a:noFill/>
        </p:spPr>
        <p:txBody>
          <a:bodyPr wrap="square" rtlCol="0">
            <a:spAutoFit/>
          </a:bodyPr>
          <a:lstStyle/>
          <a:p>
            <a:r>
              <a:rPr lang="en-US" sz="2400" dirty="0" smtClean="0"/>
              <a:t>How did we do these simulations?</a:t>
            </a:r>
            <a:endParaRPr lang="en-US" sz="2400" dirty="0"/>
          </a:p>
        </p:txBody>
      </p:sp>
      <p:sp>
        <p:nvSpPr>
          <p:cNvPr id="5" name="Footer Placeholder 4"/>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3</a:t>
            </a:fld>
            <a:endParaRPr 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200346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770" y="384553"/>
            <a:ext cx="10686359" cy="1336552"/>
          </a:xfrm>
        </p:spPr>
        <p:txBody>
          <a:bodyPr>
            <a:noAutofit/>
          </a:bodyPr>
          <a:lstStyle/>
          <a:p>
            <a:pPr algn="r"/>
            <a:r>
              <a:rPr lang="en-US" sz="4400" dirty="0">
                <a:solidFill>
                  <a:schemeClr val="tx2"/>
                </a:solidFill>
              </a:rPr>
              <a:t>Bunch length and energy spread </a:t>
            </a:r>
            <a:r>
              <a:rPr lang="en-US" sz="4400" dirty="0" smtClean="0">
                <a:solidFill>
                  <a:schemeClr val="tx2"/>
                </a:solidFill>
              </a:rPr>
              <a:t/>
            </a:r>
            <a:br>
              <a:rPr lang="en-US" sz="4400" dirty="0" smtClean="0">
                <a:solidFill>
                  <a:schemeClr val="tx2"/>
                </a:solidFill>
              </a:rPr>
            </a:br>
            <a:r>
              <a:rPr lang="en-US" sz="4400" dirty="0" smtClean="0">
                <a:solidFill>
                  <a:schemeClr val="tx2"/>
                </a:solidFill>
              </a:rPr>
              <a:t>(old </a:t>
            </a:r>
            <a:r>
              <a:rPr lang="en-US" sz="4400" dirty="0">
                <a:solidFill>
                  <a:schemeClr val="tx2"/>
                </a:solidFill>
              </a:rPr>
              <a:t>machine </a:t>
            </a:r>
            <a:r>
              <a:rPr lang="en-US" sz="4400" dirty="0" smtClean="0">
                <a:solidFill>
                  <a:schemeClr val="tx2"/>
                </a:solidFill>
              </a:rPr>
              <a:t>parameters)</a:t>
            </a:r>
            <a:endParaRPr lang="en-US" sz="4400" dirty="0">
              <a:solidFill>
                <a:schemeClr val="tx2"/>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93255" y="1923497"/>
            <a:ext cx="5323691" cy="4022725"/>
          </a:xfrm>
        </p:spPr>
      </p:pic>
      <p:sp>
        <p:nvSpPr>
          <p:cNvPr id="9" name="Date Placeholder 8"/>
          <p:cNvSpPr>
            <a:spLocks noGrp="1"/>
          </p:cNvSpPr>
          <p:nvPr>
            <p:ph type="dt" sz="half" idx="10"/>
          </p:nvPr>
        </p:nvSpPr>
        <p:spPr/>
        <p:txBody>
          <a:bodyPr/>
          <a:lstStyle/>
          <a:p>
            <a:r>
              <a:rPr lang="it-IT" smtClean="0"/>
              <a:t>31/05/22</a:t>
            </a:r>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551" y="1903750"/>
            <a:ext cx="5718285" cy="4261570"/>
          </a:xfrm>
          <a:prstGeom prst="rect">
            <a:avLst/>
          </a:prstGeom>
        </p:spPr>
      </p:pic>
      <p:sp>
        <p:nvSpPr>
          <p:cNvPr id="3" name="Footer Placeholder 2"/>
          <p:cNvSpPr>
            <a:spLocks noGrp="1"/>
          </p:cNvSpPr>
          <p:nvPr>
            <p:ph type="ftr" sz="quarter" idx="11"/>
          </p:nvPr>
        </p:nvSpPr>
        <p:spPr/>
        <p:txBody>
          <a:bodyPr/>
          <a:lstStyle/>
          <a:p>
            <a:r>
              <a:rPr lang="en-US" smtClean="0"/>
              <a:t>Emanuela Carideo - FCC week</a:t>
            </a:r>
            <a:endParaRPr lang="en-US"/>
          </a:p>
        </p:txBody>
      </p:sp>
      <p:sp>
        <p:nvSpPr>
          <p:cNvPr id="5" name="Slide Number Placeholder 4"/>
          <p:cNvSpPr>
            <a:spLocks noGrp="1"/>
          </p:cNvSpPr>
          <p:nvPr>
            <p:ph type="sldNum" sz="quarter" idx="12"/>
          </p:nvPr>
        </p:nvSpPr>
        <p:spPr/>
        <p:txBody>
          <a:bodyPr/>
          <a:lstStyle/>
          <a:p>
            <a:fld id="{0E755515-885B-B544-B725-05FF27960243}" type="slidenum">
              <a:rPr lang="en-US" smtClean="0"/>
              <a:t>30</a:t>
            </a:fld>
            <a:endParaRPr lang="en-US"/>
          </a:p>
        </p:txBody>
      </p:sp>
    </p:spTree>
    <p:extLst>
      <p:ext uri="{BB962C8B-B14F-4D97-AF65-F5344CB8AC3E}">
        <p14:creationId xmlns:p14="http://schemas.microsoft.com/office/powerpoint/2010/main" val="14164222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362" y="160205"/>
            <a:ext cx="10707131" cy="1456267"/>
          </a:xfrm>
        </p:spPr>
        <p:txBody>
          <a:bodyPr/>
          <a:lstStyle/>
          <a:p>
            <a:pPr algn="r"/>
            <a:r>
              <a:rPr lang="en-US" dirty="0" smtClean="0">
                <a:solidFill>
                  <a:schemeClr val="tx2"/>
                </a:solidFill>
              </a:rPr>
              <a:t>Transverse Dynamics</a:t>
            </a:r>
            <a:endParaRPr lang="en-US" dirty="0">
              <a:solidFill>
                <a:schemeClr val="tx2"/>
              </a:solidFill>
            </a:endParaRPr>
          </a:p>
        </p:txBody>
      </p:sp>
      <p:sp>
        <p:nvSpPr>
          <p:cNvPr id="9" name="Date Placeholder 8"/>
          <p:cNvSpPr>
            <a:spLocks noGrp="1"/>
          </p:cNvSpPr>
          <p:nvPr>
            <p:ph type="dt" sz="half" idx="10"/>
          </p:nvPr>
        </p:nvSpPr>
        <p:spPr/>
        <p:txBody>
          <a:bodyPr/>
          <a:lstStyle/>
          <a:p>
            <a:r>
              <a:rPr lang="it-IT" smtClean="0"/>
              <a:t>31/05/22</a:t>
            </a:r>
            <a:endParaRPr lang="en-US"/>
          </a:p>
        </p:txBody>
      </p:sp>
      <p:pic>
        <p:nvPicPr>
          <p:cNvPr id="5" name="Picture 4"/>
          <p:cNvPicPr>
            <a:picLocks noChangeAspect="1"/>
          </p:cNvPicPr>
          <p:nvPr/>
        </p:nvPicPr>
        <p:blipFill>
          <a:blip r:embed="rId2"/>
          <a:stretch>
            <a:fillRect/>
          </a:stretch>
        </p:blipFill>
        <p:spPr>
          <a:xfrm>
            <a:off x="6468514" y="3317760"/>
            <a:ext cx="5427456" cy="2974445"/>
          </a:xfrm>
          <a:prstGeom prst="rect">
            <a:avLst/>
          </a:prstGeom>
        </p:spPr>
      </p:pic>
      <p:pic>
        <p:nvPicPr>
          <p:cNvPr id="10" name="Picture 9"/>
          <p:cNvPicPr>
            <a:picLocks noChangeAspect="1"/>
          </p:cNvPicPr>
          <p:nvPr/>
        </p:nvPicPr>
        <p:blipFill rotWithShape="1">
          <a:blip r:embed="rId3"/>
          <a:srcRect l="3935" r="4836"/>
          <a:stretch/>
        </p:blipFill>
        <p:spPr>
          <a:xfrm>
            <a:off x="0" y="521131"/>
            <a:ext cx="6468514" cy="3541252"/>
          </a:xfrm>
          <a:prstGeom prst="rect">
            <a:avLst/>
          </a:prstGeom>
        </p:spPr>
      </p:pic>
      <p:sp>
        <p:nvSpPr>
          <p:cNvPr id="3" name="Rectangle 2"/>
          <p:cNvSpPr/>
          <p:nvPr/>
        </p:nvSpPr>
        <p:spPr>
          <a:xfrm>
            <a:off x="245562" y="3894810"/>
            <a:ext cx="6205518" cy="1200329"/>
          </a:xfrm>
          <a:prstGeom prst="rect">
            <a:avLst/>
          </a:prstGeom>
        </p:spPr>
        <p:txBody>
          <a:bodyPr wrap="square">
            <a:spAutoFit/>
          </a:bodyPr>
          <a:lstStyle/>
          <a:p>
            <a:r>
              <a:rPr lang="en-US" dirty="0" smtClean="0">
                <a:latin typeface="+mj-lt"/>
              </a:rPr>
              <a:t>On the top, r</a:t>
            </a:r>
            <a:r>
              <a:rPr lang="en-GB" dirty="0" err="1" smtClean="0">
                <a:latin typeface="+mj-lt"/>
              </a:rPr>
              <a:t>eal</a:t>
            </a:r>
            <a:r>
              <a:rPr lang="en-GB" dirty="0" smtClean="0">
                <a:latin typeface="+mj-lt"/>
              </a:rPr>
              <a:t> </a:t>
            </a:r>
            <a:r>
              <a:rPr lang="en-GB" dirty="0">
                <a:latin typeface="+mj-lt"/>
              </a:rPr>
              <a:t>part of the frequency shift of the first coherent oscillation modes as a function of the bunch population without </a:t>
            </a:r>
            <a:r>
              <a:rPr lang="en-GB" dirty="0" err="1">
                <a:latin typeface="+mj-lt"/>
              </a:rPr>
              <a:t>beamstrahlung</a:t>
            </a:r>
            <a:r>
              <a:rPr lang="en-GB" dirty="0">
                <a:latin typeface="+mj-lt"/>
              </a:rPr>
              <a:t>, by considering only the RW impedance produced by a NEG film </a:t>
            </a:r>
            <a:r>
              <a:rPr lang="en-GB" dirty="0" smtClean="0">
                <a:latin typeface="+mj-lt"/>
              </a:rPr>
              <a:t>with 150 </a:t>
            </a:r>
            <a:r>
              <a:rPr lang="en-GB" dirty="0">
                <a:latin typeface="+mj-lt"/>
              </a:rPr>
              <a:t>nm </a:t>
            </a:r>
            <a:r>
              <a:rPr lang="en-GB" dirty="0" smtClean="0">
                <a:latin typeface="+mj-lt"/>
              </a:rPr>
              <a:t>thickness </a:t>
            </a:r>
            <a:r>
              <a:rPr lang="en-US" dirty="0">
                <a:latin typeface="+mj-lt"/>
              </a:rPr>
              <a:t>given by IW2D</a:t>
            </a:r>
            <a:r>
              <a:rPr lang="en-GB" dirty="0" smtClean="0">
                <a:latin typeface="+mj-lt"/>
              </a:rPr>
              <a:t>. </a:t>
            </a:r>
            <a:endParaRPr lang="en-US" dirty="0">
              <a:latin typeface="+mj-lt"/>
            </a:endParaRPr>
          </a:p>
        </p:txBody>
      </p:sp>
      <p:sp>
        <p:nvSpPr>
          <p:cNvPr id="11" name="Rectangle 10"/>
          <p:cNvSpPr/>
          <p:nvPr/>
        </p:nvSpPr>
        <p:spPr>
          <a:xfrm>
            <a:off x="388921" y="5368875"/>
            <a:ext cx="6017006" cy="923330"/>
          </a:xfrm>
          <a:prstGeom prst="rect">
            <a:avLst/>
          </a:prstGeom>
        </p:spPr>
        <p:txBody>
          <a:bodyPr wrap="square">
            <a:spAutoFit/>
          </a:bodyPr>
          <a:lstStyle/>
          <a:p>
            <a:pPr algn="r"/>
            <a:r>
              <a:rPr lang="en-US" dirty="0" smtClean="0">
                <a:latin typeface="+mj-lt"/>
              </a:rPr>
              <a:t>On the right, real </a:t>
            </a:r>
            <a:r>
              <a:rPr lang="en-US" dirty="0">
                <a:latin typeface="+mj-lt"/>
              </a:rPr>
              <a:t>part of the coherent tune shift as a </a:t>
            </a:r>
            <a:r>
              <a:rPr lang="en-US" dirty="0" smtClean="0">
                <a:latin typeface="+mj-lt"/>
              </a:rPr>
              <a:t>function of intensity considering the longitudinal resistive </a:t>
            </a:r>
            <a:r>
              <a:rPr lang="en-US" dirty="0">
                <a:latin typeface="+mj-lt"/>
              </a:rPr>
              <a:t>wall </a:t>
            </a:r>
            <a:r>
              <a:rPr lang="en-US" dirty="0" err="1" smtClean="0">
                <a:latin typeface="+mj-lt"/>
              </a:rPr>
              <a:t>wakefield</a:t>
            </a:r>
            <a:r>
              <a:rPr lang="en-US" dirty="0" smtClean="0">
                <a:latin typeface="+mj-lt"/>
              </a:rPr>
              <a:t>, by using </a:t>
            </a:r>
            <a:r>
              <a:rPr lang="en-US" dirty="0" err="1" smtClean="0">
                <a:latin typeface="+mj-lt"/>
              </a:rPr>
              <a:t>PyHEADTAIL</a:t>
            </a:r>
            <a:r>
              <a:rPr lang="en-US" dirty="0" smtClean="0">
                <a:latin typeface="+mj-lt"/>
              </a:rPr>
              <a:t>.</a:t>
            </a:r>
            <a:endParaRPr lang="en-US" dirty="0">
              <a:latin typeface="+mj-lt"/>
            </a:endParaRPr>
          </a:p>
        </p:txBody>
      </p:sp>
      <p:sp>
        <p:nvSpPr>
          <p:cNvPr id="4" name="Rectangle 3"/>
          <p:cNvSpPr/>
          <p:nvPr/>
        </p:nvSpPr>
        <p:spPr>
          <a:xfrm>
            <a:off x="6274466" y="1705550"/>
            <a:ext cx="5780449" cy="2092881"/>
          </a:xfrm>
          <a:prstGeom prst="rect">
            <a:avLst/>
          </a:prstGeom>
        </p:spPr>
        <p:txBody>
          <a:bodyPr wrap="square">
            <a:spAutoFit/>
          </a:bodyPr>
          <a:lstStyle/>
          <a:p>
            <a:pPr algn="ctr"/>
            <a:r>
              <a:rPr lang="en-US" sz="1600" dirty="0">
                <a:latin typeface="+mj-lt"/>
              </a:rPr>
              <a:t>The TMCI occurs when the frequencies of two </a:t>
            </a:r>
            <a:r>
              <a:rPr lang="en-US" sz="1600" dirty="0" err="1">
                <a:latin typeface="+mj-lt"/>
              </a:rPr>
              <a:t>neighbouring</a:t>
            </a:r>
            <a:r>
              <a:rPr lang="en-US" sz="1600" dirty="0">
                <a:latin typeface="+mj-lt"/>
              </a:rPr>
              <a:t> coherent </a:t>
            </a:r>
            <a:r>
              <a:rPr lang="en-US" sz="1600" dirty="0" smtClean="0">
                <a:latin typeface="+mj-lt"/>
              </a:rPr>
              <a:t>oscillation </a:t>
            </a:r>
            <a:r>
              <a:rPr lang="en-US" sz="1600" dirty="0">
                <a:latin typeface="+mj-lt"/>
              </a:rPr>
              <a:t>modes merge </a:t>
            </a:r>
            <a:r>
              <a:rPr lang="en-US" sz="1600" dirty="0" smtClean="0">
                <a:latin typeface="+mj-lt"/>
              </a:rPr>
              <a:t>together. Above </a:t>
            </a:r>
            <a:r>
              <a:rPr lang="en-US" sz="1600" dirty="0">
                <a:latin typeface="+mj-lt"/>
              </a:rPr>
              <a:t>the transverse instability threshold the bunch is lost and this makes the TMCI very dangerous for the beam</a:t>
            </a:r>
            <a:r>
              <a:rPr lang="en-US" sz="1600" dirty="0" smtClean="0">
                <a:latin typeface="+mj-lt"/>
              </a:rPr>
              <a:t>.</a:t>
            </a:r>
          </a:p>
          <a:p>
            <a:pPr algn="ctr"/>
            <a:r>
              <a:rPr lang="en-US" sz="1600" dirty="0">
                <a:latin typeface="+mj-lt"/>
              </a:rPr>
              <a:t>In addition to </a:t>
            </a:r>
            <a:r>
              <a:rPr lang="en-US" sz="1600" dirty="0" smtClean="0">
                <a:latin typeface="+mj-lt"/>
              </a:rPr>
              <a:t>simulations </a:t>
            </a:r>
            <a:r>
              <a:rPr lang="en-US" sz="1600" dirty="0">
                <a:latin typeface="+mj-lt"/>
              </a:rPr>
              <a:t>with the tracking code, the TMCI threshold has been also evaluated with the analytic </a:t>
            </a:r>
            <a:r>
              <a:rPr lang="en-US" sz="1600" dirty="0" err="1">
                <a:latin typeface="+mj-lt"/>
              </a:rPr>
              <a:t>Vlasov</a:t>
            </a:r>
            <a:r>
              <a:rPr lang="en-US" sz="1600" dirty="0">
                <a:latin typeface="+mj-lt"/>
              </a:rPr>
              <a:t> solver DELPHI </a:t>
            </a:r>
          </a:p>
          <a:p>
            <a:endParaRPr lang="en-US" dirty="0"/>
          </a:p>
        </p:txBody>
      </p:sp>
      <p:sp>
        <p:nvSpPr>
          <p:cNvPr id="6" name="Footer Placeholder 5"/>
          <p:cNvSpPr>
            <a:spLocks noGrp="1"/>
          </p:cNvSpPr>
          <p:nvPr>
            <p:ph type="ftr" sz="quarter" idx="11"/>
          </p:nvPr>
        </p:nvSpPr>
        <p:spPr/>
        <p:txBody>
          <a:bodyPr/>
          <a:lstStyle/>
          <a:p>
            <a:r>
              <a:rPr lang="en-US" smtClean="0"/>
              <a:t>Emanuela Carideo - FCC week</a:t>
            </a:r>
            <a:endParaRPr lang="en-US"/>
          </a:p>
        </p:txBody>
      </p:sp>
      <p:sp>
        <p:nvSpPr>
          <p:cNvPr id="8" name="Slide Number Placeholder 7"/>
          <p:cNvSpPr>
            <a:spLocks noGrp="1"/>
          </p:cNvSpPr>
          <p:nvPr>
            <p:ph type="sldNum" sz="quarter" idx="12"/>
          </p:nvPr>
        </p:nvSpPr>
        <p:spPr/>
        <p:txBody>
          <a:bodyPr/>
          <a:lstStyle/>
          <a:p>
            <a:fld id="{0E755515-885B-B544-B725-05FF27960243}" type="slidenum">
              <a:rPr lang="en-US" smtClean="0"/>
              <a:t>31</a:t>
            </a:fld>
            <a:endParaRPr lang="en-US"/>
          </a:p>
        </p:txBody>
      </p:sp>
    </p:spTree>
    <p:extLst>
      <p:ext uri="{BB962C8B-B14F-4D97-AF65-F5344CB8AC3E}">
        <p14:creationId xmlns:p14="http://schemas.microsoft.com/office/powerpoint/2010/main" val="9187654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325109" y="2635445"/>
            <a:ext cx="5743310" cy="3474059"/>
          </a:xfrm>
          <a:prstGeom prst="rect">
            <a:avLst/>
          </a:prstGeom>
        </p:spPr>
      </p:pic>
      <p:sp>
        <p:nvSpPr>
          <p:cNvPr id="7" name="Title 6"/>
          <p:cNvSpPr>
            <a:spLocks noGrp="1"/>
          </p:cNvSpPr>
          <p:nvPr>
            <p:ph type="title"/>
          </p:nvPr>
        </p:nvSpPr>
        <p:spPr>
          <a:xfrm>
            <a:off x="1081058" y="305019"/>
            <a:ext cx="10131425" cy="1456267"/>
          </a:xfrm>
        </p:spPr>
        <p:txBody>
          <a:bodyPr>
            <a:normAutofit/>
          </a:bodyPr>
          <a:lstStyle/>
          <a:p>
            <a:pPr algn="r"/>
            <a:r>
              <a:rPr lang="en-US" sz="4400" dirty="0" smtClean="0">
                <a:solidFill>
                  <a:schemeClr val="tx2"/>
                </a:solidFill>
              </a:rPr>
              <a:t>TMCI</a:t>
            </a:r>
            <a:endParaRPr lang="en-US" sz="4400" dirty="0">
              <a:solidFill>
                <a:schemeClr val="tx2"/>
              </a:solidFill>
            </a:endParaRPr>
          </a:p>
        </p:txBody>
      </p:sp>
      <p:sp>
        <p:nvSpPr>
          <p:cNvPr id="8" name="Date Placeholder 7"/>
          <p:cNvSpPr>
            <a:spLocks noGrp="1"/>
          </p:cNvSpPr>
          <p:nvPr>
            <p:ph type="dt" sz="half" idx="10"/>
          </p:nvPr>
        </p:nvSpPr>
        <p:spPr/>
        <p:txBody>
          <a:bodyPr/>
          <a:lstStyle/>
          <a:p>
            <a:r>
              <a:rPr lang="it-IT" smtClean="0"/>
              <a:t>31/05/22</a:t>
            </a:r>
            <a:endParaRPr lang="en-US"/>
          </a:p>
        </p:txBody>
      </p:sp>
      <p:sp>
        <p:nvSpPr>
          <p:cNvPr id="9" name="TextBox 8"/>
          <p:cNvSpPr txBox="1"/>
          <p:nvPr/>
        </p:nvSpPr>
        <p:spPr>
          <a:xfrm>
            <a:off x="6219289" y="802035"/>
            <a:ext cx="2789220" cy="707886"/>
          </a:xfrm>
          <a:prstGeom prst="rect">
            <a:avLst/>
          </a:prstGeom>
          <a:noFill/>
        </p:spPr>
        <p:txBody>
          <a:bodyPr wrap="square" rtlCol="0">
            <a:spAutoFit/>
          </a:bodyPr>
          <a:lstStyle/>
          <a:p>
            <a:r>
              <a:rPr lang="en-US" sz="2000" dirty="0" smtClean="0">
                <a:latin typeface="+mj-lt"/>
              </a:rPr>
              <a:t>Without longitudinal resistive wall </a:t>
            </a:r>
            <a:r>
              <a:rPr lang="en-US" sz="2000" dirty="0" err="1" smtClean="0">
                <a:latin typeface="+mj-lt"/>
              </a:rPr>
              <a:t>wakefield</a:t>
            </a:r>
            <a:endParaRPr lang="en-US" sz="2000" dirty="0">
              <a:latin typeface="+mj-lt"/>
            </a:endParaRPr>
          </a:p>
        </p:txBody>
      </p:sp>
      <p:sp>
        <p:nvSpPr>
          <p:cNvPr id="10" name="TextBox 9"/>
          <p:cNvSpPr txBox="1"/>
          <p:nvPr/>
        </p:nvSpPr>
        <p:spPr>
          <a:xfrm>
            <a:off x="2729753" y="5282357"/>
            <a:ext cx="3489536" cy="707886"/>
          </a:xfrm>
          <a:prstGeom prst="rect">
            <a:avLst/>
          </a:prstGeom>
          <a:noFill/>
        </p:spPr>
        <p:txBody>
          <a:bodyPr wrap="square" rtlCol="0">
            <a:spAutoFit/>
          </a:bodyPr>
          <a:lstStyle/>
          <a:p>
            <a:pPr algn="r"/>
            <a:r>
              <a:rPr lang="en-US" sz="2000" dirty="0" smtClean="0">
                <a:latin typeface="+mj-lt"/>
              </a:rPr>
              <a:t>Considering the longitudinal resistive wall </a:t>
            </a:r>
            <a:r>
              <a:rPr lang="en-US" sz="2000" dirty="0" err="1" smtClean="0">
                <a:latin typeface="+mj-lt"/>
              </a:rPr>
              <a:t>wakefield</a:t>
            </a:r>
            <a:endParaRPr lang="en-US" sz="2000" dirty="0">
              <a:latin typeface="+mj-lt"/>
            </a:endParaRPr>
          </a:p>
        </p:txBody>
      </p:sp>
      <p:sp>
        <p:nvSpPr>
          <p:cNvPr id="12" name="Oval 11"/>
          <p:cNvSpPr/>
          <p:nvPr/>
        </p:nvSpPr>
        <p:spPr>
          <a:xfrm>
            <a:off x="8115289" y="2300943"/>
            <a:ext cx="787400" cy="3797300"/>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325109" y="4358059"/>
            <a:ext cx="2577580" cy="756866"/>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4914" t="11351" r="8148" b="6079"/>
          <a:stretch/>
        </p:blipFill>
        <p:spPr>
          <a:xfrm>
            <a:off x="289931" y="498090"/>
            <a:ext cx="5943341" cy="3605706"/>
          </a:xfrm>
          <a:prstGeom prst="rect">
            <a:avLst/>
          </a:prstGeom>
        </p:spPr>
      </p:pic>
      <p:sp>
        <p:nvSpPr>
          <p:cNvPr id="11" name="Oval 10"/>
          <p:cNvSpPr/>
          <p:nvPr/>
        </p:nvSpPr>
        <p:spPr>
          <a:xfrm>
            <a:off x="2790445" y="305019"/>
            <a:ext cx="787400" cy="3797300"/>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28637" y="2386014"/>
            <a:ext cx="2765899" cy="653021"/>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ooter Placeholder 1"/>
          <p:cNvSpPr>
            <a:spLocks noGrp="1"/>
          </p:cNvSpPr>
          <p:nvPr>
            <p:ph type="ftr" sz="quarter" idx="11"/>
          </p:nvPr>
        </p:nvSpPr>
        <p:spPr/>
        <p:txBody>
          <a:bodyPr/>
          <a:lstStyle/>
          <a:p>
            <a:r>
              <a:rPr lang="en-US" smtClean="0"/>
              <a:t>Emanuela Carideo - FCC week</a:t>
            </a:r>
            <a:endParaRPr lang="en-US"/>
          </a:p>
        </p:txBody>
      </p:sp>
      <p:sp>
        <p:nvSpPr>
          <p:cNvPr id="5" name="Slide Number Placeholder 4"/>
          <p:cNvSpPr>
            <a:spLocks noGrp="1"/>
          </p:cNvSpPr>
          <p:nvPr>
            <p:ph type="sldNum" sz="quarter" idx="12"/>
          </p:nvPr>
        </p:nvSpPr>
        <p:spPr/>
        <p:txBody>
          <a:bodyPr/>
          <a:lstStyle/>
          <a:p>
            <a:fld id="{0E755515-885B-B544-B725-05FF27960243}" type="slidenum">
              <a:rPr lang="en-US" smtClean="0"/>
              <a:t>32</a:t>
            </a:fld>
            <a:endParaRPr lang="en-US"/>
          </a:p>
        </p:txBody>
      </p:sp>
    </p:spTree>
    <p:extLst>
      <p:ext uri="{BB962C8B-B14F-4D97-AF65-F5344CB8AC3E}">
        <p14:creationId xmlns:p14="http://schemas.microsoft.com/office/powerpoint/2010/main" val="398663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heckerboard(across)">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checkerboard(across)">
                                      <p:cBhvr>
                                        <p:cTn id="15" dur="500"/>
                                        <p:tgtEl>
                                          <p:spTgt spid="13"/>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checkerboard(across)">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1" grpId="0" animBg="1"/>
      <p:bldP spid="1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461055"/>
            <a:ext cx="10463214" cy="1325563"/>
          </a:xfrm>
        </p:spPr>
        <p:txBody>
          <a:bodyPr>
            <a:normAutofit/>
          </a:bodyPr>
          <a:lstStyle/>
          <a:p>
            <a:pPr algn="r"/>
            <a:r>
              <a:rPr lang="en-US" sz="4000" dirty="0" smtClean="0">
                <a:solidFill>
                  <a:schemeClr val="tx2"/>
                </a:solidFill>
              </a:rPr>
              <a:t>Transverse RW for a beam length of 12.1mm: </a:t>
            </a:r>
            <a:br>
              <a:rPr lang="en-US" sz="4000" dirty="0" smtClean="0">
                <a:solidFill>
                  <a:schemeClr val="tx2"/>
                </a:solidFill>
              </a:rPr>
            </a:br>
            <a:r>
              <a:rPr lang="en-US" sz="4000" dirty="0" smtClean="0">
                <a:solidFill>
                  <a:schemeClr val="tx2"/>
                </a:solidFill>
              </a:rPr>
              <a:t>TMCI analysis</a:t>
            </a:r>
            <a:endParaRPr lang="en-US" sz="4000" dirty="0">
              <a:solidFill>
                <a:schemeClr val="tx2"/>
              </a:solidFill>
            </a:endParaRP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10765"/>
          <a:stretch/>
        </p:blipFill>
        <p:spPr>
          <a:xfrm>
            <a:off x="0" y="1786619"/>
            <a:ext cx="6947499" cy="3542620"/>
          </a:xfrm>
        </p:spPr>
      </p:pic>
      <p:sp>
        <p:nvSpPr>
          <p:cNvPr id="13" name="Date Placeholder 12"/>
          <p:cNvSpPr>
            <a:spLocks noGrp="1"/>
          </p:cNvSpPr>
          <p:nvPr>
            <p:ph type="dt" sz="half" idx="10"/>
          </p:nvPr>
        </p:nvSpPr>
        <p:spPr/>
        <p:txBody>
          <a:bodyPr/>
          <a:lstStyle/>
          <a:p>
            <a:r>
              <a:rPr lang="it-IT" smtClean="0"/>
              <a:t>31/05/22</a:t>
            </a:r>
            <a:endParaRPr lang="en-US"/>
          </a:p>
        </p:txBody>
      </p:sp>
      <p:pic>
        <p:nvPicPr>
          <p:cNvPr id="5" name="Content Placeholder 2"/>
          <p:cNvPicPr>
            <a:picLocks noChangeAspect="1"/>
          </p:cNvPicPr>
          <p:nvPr/>
        </p:nvPicPr>
        <p:blipFill rotWithShape="1">
          <a:blip r:embed="rId4">
            <a:extLst>
              <a:ext uri="{28A0092B-C50C-407E-A947-70E740481C1C}">
                <a14:useLocalDpi xmlns:a14="http://schemas.microsoft.com/office/drawing/2010/main" val="0"/>
              </a:ext>
            </a:extLst>
          </a:blip>
          <a:srcRect l="5557" t="11116" r="7315" b="4780"/>
          <a:stretch/>
        </p:blipFill>
        <p:spPr>
          <a:xfrm>
            <a:off x="6400800" y="3149840"/>
            <a:ext cx="5536409" cy="3053924"/>
          </a:xfrm>
          <a:prstGeom prst="rect">
            <a:avLst/>
          </a:prstGeom>
        </p:spPr>
      </p:pic>
      <p:sp>
        <p:nvSpPr>
          <p:cNvPr id="3" name="TextBox 2"/>
          <p:cNvSpPr txBox="1"/>
          <p:nvPr/>
        </p:nvSpPr>
        <p:spPr>
          <a:xfrm>
            <a:off x="3071813" y="5957888"/>
            <a:ext cx="184731" cy="369332"/>
          </a:xfrm>
          <a:prstGeom prst="rect">
            <a:avLst/>
          </a:prstGeom>
          <a:noFill/>
        </p:spPr>
        <p:txBody>
          <a:bodyPr wrap="none" rtlCol="0">
            <a:spAutoFit/>
          </a:bodyPr>
          <a:lstStyle/>
          <a:p>
            <a:endParaRPr lang="en-US" dirty="0"/>
          </a:p>
        </p:txBody>
      </p:sp>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l="6245" t="11783" r="8299" b="4901"/>
          <a:stretch/>
        </p:blipFill>
        <p:spPr>
          <a:xfrm>
            <a:off x="6400800" y="3167122"/>
            <a:ext cx="5672138" cy="3160098"/>
          </a:xfrm>
          <a:prstGeom prst="rect">
            <a:avLst/>
          </a:prstGeom>
        </p:spPr>
      </p:pic>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l="5763" t="10023" r="7908" b="6525"/>
          <a:stretch/>
        </p:blipFill>
        <p:spPr>
          <a:xfrm>
            <a:off x="382436" y="1803900"/>
            <a:ext cx="5950500" cy="3211013"/>
          </a:xfrm>
          <a:prstGeom prst="rect">
            <a:avLst/>
          </a:prstGeom>
        </p:spPr>
      </p:pic>
      <p:sp>
        <p:nvSpPr>
          <p:cNvPr id="11" name="TextBox 10"/>
          <p:cNvSpPr txBox="1"/>
          <p:nvPr/>
        </p:nvSpPr>
        <p:spPr>
          <a:xfrm>
            <a:off x="6300008" y="2151859"/>
            <a:ext cx="3600450" cy="400110"/>
          </a:xfrm>
          <a:prstGeom prst="rect">
            <a:avLst/>
          </a:prstGeom>
          <a:noFill/>
        </p:spPr>
        <p:txBody>
          <a:bodyPr wrap="square" rtlCol="0">
            <a:spAutoFit/>
          </a:bodyPr>
          <a:lstStyle/>
          <a:p>
            <a:r>
              <a:rPr lang="en-US" sz="2000" dirty="0" smtClean="0">
                <a:latin typeface="+mj-lt"/>
              </a:rPr>
              <a:t>Transverse </a:t>
            </a:r>
            <a:r>
              <a:rPr lang="en-US" sz="2000" dirty="0" smtClean="0">
                <a:latin typeface="+mj-lt"/>
              </a:rPr>
              <a:t>wake: </a:t>
            </a:r>
            <a:r>
              <a:rPr lang="en-US" sz="2000" dirty="0" err="1" smtClean="0">
                <a:latin typeface="+mj-lt"/>
              </a:rPr>
              <a:t>PyHT</a:t>
            </a:r>
            <a:r>
              <a:rPr lang="en-US" sz="2000" dirty="0" smtClean="0">
                <a:latin typeface="+mj-lt"/>
              </a:rPr>
              <a:t> vs Delphi</a:t>
            </a:r>
            <a:endParaRPr lang="en-US" sz="2000" dirty="0">
              <a:latin typeface="+mj-lt"/>
            </a:endParaRPr>
          </a:p>
        </p:txBody>
      </p:sp>
      <p:sp>
        <p:nvSpPr>
          <p:cNvPr id="12" name="TextBox 11"/>
          <p:cNvSpPr txBox="1"/>
          <p:nvPr/>
        </p:nvSpPr>
        <p:spPr>
          <a:xfrm>
            <a:off x="4583015" y="5585260"/>
            <a:ext cx="2171197" cy="400110"/>
          </a:xfrm>
          <a:prstGeom prst="rect">
            <a:avLst/>
          </a:prstGeom>
          <a:noFill/>
        </p:spPr>
        <p:txBody>
          <a:bodyPr wrap="square" rtlCol="0">
            <a:spAutoFit/>
          </a:bodyPr>
          <a:lstStyle/>
          <a:p>
            <a:r>
              <a:rPr lang="en-US" sz="2000" dirty="0" smtClean="0">
                <a:latin typeface="+mj-lt"/>
              </a:rPr>
              <a:t>Longitudinal </a:t>
            </a:r>
            <a:r>
              <a:rPr lang="en-US" sz="2000" dirty="0" smtClean="0">
                <a:latin typeface="+mj-lt"/>
              </a:rPr>
              <a:t>wake</a:t>
            </a:r>
            <a:endParaRPr lang="en-US" sz="2000" dirty="0">
              <a:latin typeface="+mj-lt"/>
            </a:endParaRPr>
          </a:p>
        </p:txBody>
      </p:sp>
      <p:sp>
        <p:nvSpPr>
          <p:cNvPr id="14" name="TextBox 13"/>
          <p:cNvSpPr txBox="1"/>
          <p:nvPr/>
        </p:nvSpPr>
        <p:spPr>
          <a:xfrm>
            <a:off x="838198" y="4909014"/>
            <a:ext cx="3609087" cy="400110"/>
          </a:xfrm>
          <a:prstGeom prst="rect">
            <a:avLst/>
          </a:prstGeom>
          <a:noFill/>
        </p:spPr>
        <p:txBody>
          <a:bodyPr wrap="square" rtlCol="0">
            <a:spAutoFit/>
          </a:bodyPr>
          <a:lstStyle/>
          <a:p>
            <a:r>
              <a:rPr lang="en-US" sz="2000" dirty="0" smtClean="0">
                <a:latin typeface="+mj-lt"/>
              </a:rPr>
              <a:t>Without longitudinal </a:t>
            </a:r>
            <a:r>
              <a:rPr lang="en-US" sz="2000" dirty="0" err="1" smtClean="0">
                <a:latin typeface="+mj-lt"/>
              </a:rPr>
              <a:t>wakefield</a:t>
            </a:r>
            <a:endParaRPr lang="en-US" sz="2000" dirty="0">
              <a:latin typeface="+mj-lt"/>
            </a:endParaRPr>
          </a:p>
        </p:txBody>
      </p:sp>
      <p:sp>
        <p:nvSpPr>
          <p:cNvPr id="15" name="TextBox 14"/>
          <p:cNvSpPr txBox="1"/>
          <p:nvPr/>
        </p:nvSpPr>
        <p:spPr>
          <a:xfrm>
            <a:off x="7467586" y="2797233"/>
            <a:ext cx="4506588" cy="400110"/>
          </a:xfrm>
          <a:prstGeom prst="rect">
            <a:avLst/>
          </a:prstGeom>
          <a:noFill/>
        </p:spPr>
        <p:txBody>
          <a:bodyPr wrap="square" rtlCol="0">
            <a:spAutoFit/>
          </a:bodyPr>
          <a:lstStyle/>
          <a:p>
            <a:pPr algn="r"/>
            <a:r>
              <a:rPr lang="en-US" sz="2000" dirty="0" smtClean="0">
                <a:latin typeface="+mj-lt"/>
              </a:rPr>
              <a:t>Considering the </a:t>
            </a:r>
            <a:r>
              <a:rPr lang="en-US" sz="2000" smtClean="0">
                <a:latin typeface="+mj-lt"/>
              </a:rPr>
              <a:t>longitudinal </a:t>
            </a:r>
            <a:r>
              <a:rPr lang="en-US" sz="2000" dirty="0" err="1" smtClean="0">
                <a:latin typeface="+mj-lt"/>
              </a:rPr>
              <a:t>wakefield</a:t>
            </a:r>
            <a:endParaRPr lang="en-US" sz="2000" dirty="0">
              <a:latin typeface="+mj-lt"/>
            </a:endParaRPr>
          </a:p>
        </p:txBody>
      </p:sp>
      <p:sp>
        <p:nvSpPr>
          <p:cNvPr id="8" name="Footer Placeholder 7"/>
          <p:cNvSpPr>
            <a:spLocks noGrp="1"/>
          </p:cNvSpPr>
          <p:nvPr>
            <p:ph type="ftr" sz="quarter" idx="11"/>
          </p:nvPr>
        </p:nvSpPr>
        <p:spPr/>
        <p:txBody>
          <a:bodyPr/>
          <a:lstStyle/>
          <a:p>
            <a:r>
              <a:rPr lang="en-US" smtClean="0"/>
              <a:t>Emanuela Carideo - FCC week</a:t>
            </a:r>
            <a:endParaRPr lang="en-US"/>
          </a:p>
        </p:txBody>
      </p:sp>
      <p:sp>
        <p:nvSpPr>
          <p:cNvPr id="10" name="Slide Number Placeholder 9"/>
          <p:cNvSpPr>
            <a:spLocks noGrp="1"/>
          </p:cNvSpPr>
          <p:nvPr>
            <p:ph type="sldNum" sz="quarter" idx="12"/>
          </p:nvPr>
        </p:nvSpPr>
        <p:spPr/>
        <p:txBody>
          <a:bodyPr/>
          <a:lstStyle/>
          <a:p>
            <a:fld id="{0E755515-885B-B544-B725-05FF27960243}" type="slidenum">
              <a:rPr lang="en-US" smtClean="0"/>
              <a:t>33</a:t>
            </a:fld>
            <a:endParaRPr lang="en-US"/>
          </a:p>
        </p:txBody>
      </p:sp>
    </p:spTree>
    <p:extLst>
      <p:ext uri="{BB962C8B-B14F-4D97-AF65-F5344CB8AC3E}">
        <p14:creationId xmlns:p14="http://schemas.microsoft.com/office/powerpoint/2010/main" val="214433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pPr algn="r"/>
            <a:r>
              <a:rPr lang="en-US" sz="4000" dirty="0"/>
              <a:t>TMCI: </a:t>
            </a:r>
            <a:r>
              <a:rPr lang="en-US" sz="4000" dirty="0" smtClean="0"/>
              <a:t>longitudinal wake </a:t>
            </a:r>
            <a:r>
              <a:rPr lang="en-US" sz="4000" dirty="0"/>
              <a:t>(on the right) and </a:t>
            </a:r>
            <a:r>
              <a:rPr lang="en-US" sz="4000" dirty="0" smtClean="0"/>
              <a:t>transverse wake </a:t>
            </a:r>
            <a:r>
              <a:rPr lang="en-US" sz="4000" dirty="0"/>
              <a:t>(on the left) </a:t>
            </a:r>
            <a:r>
              <a:rPr lang="en-US" sz="4000" dirty="0" smtClean="0"/>
              <a:t>with a bunch length of 14.5 mm  </a:t>
            </a:r>
            <a:endParaRPr lang="en-US" sz="4000" dirty="0"/>
          </a:p>
        </p:txBody>
      </p:sp>
      <p:sp>
        <p:nvSpPr>
          <p:cNvPr id="2" name="Date Placeholder 1"/>
          <p:cNvSpPr>
            <a:spLocks noGrp="1"/>
          </p:cNvSpPr>
          <p:nvPr>
            <p:ph type="dt" sz="half" idx="10"/>
          </p:nvPr>
        </p:nvSpPr>
        <p:spPr/>
        <p:txBody>
          <a:bodyPr/>
          <a:lstStyle/>
          <a:p>
            <a:r>
              <a:rPr lang="it-IT" smtClean="0"/>
              <a:t>31/05/22</a:t>
            </a:r>
            <a:endParaRPr lang="en-US"/>
          </a:p>
        </p:txBody>
      </p:sp>
      <p:pic>
        <p:nvPicPr>
          <p:cNvPr id="3" name="Picture 2"/>
          <p:cNvPicPr>
            <a:picLocks noChangeAspect="1"/>
          </p:cNvPicPr>
          <p:nvPr/>
        </p:nvPicPr>
        <p:blipFill rotWithShape="1">
          <a:blip r:embed="rId2"/>
          <a:srcRect l="6309" t="11042" r="8691" b="7917"/>
          <a:stretch/>
        </p:blipFill>
        <p:spPr>
          <a:xfrm>
            <a:off x="5957888" y="2937962"/>
            <a:ext cx="6015037" cy="3277100"/>
          </a:xfrm>
          <a:prstGeom prst="rect">
            <a:avLst/>
          </a:prstGeom>
        </p:spPr>
      </p:pic>
      <p:pic>
        <p:nvPicPr>
          <p:cNvPr id="9" name="Picture 8"/>
          <p:cNvPicPr>
            <a:picLocks noChangeAspect="1"/>
          </p:cNvPicPr>
          <p:nvPr/>
        </p:nvPicPr>
        <p:blipFill rotWithShape="1">
          <a:blip r:embed="rId3"/>
          <a:srcRect l="5992" t="12708" r="8769" b="7500"/>
          <a:stretch/>
        </p:blipFill>
        <p:spPr>
          <a:xfrm>
            <a:off x="214313" y="1846033"/>
            <a:ext cx="5743575" cy="3072331"/>
          </a:xfrm>
          <a:prstGeom prst="rect">
            <a:avLst/>
          </a:prstGeom>
        </p:spPr>
      </p:pic>
      <p:sp>
        <p:nvSpPr>
          <p:cNvPr id="4" name="Footer Placeholder 3"/>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34</a:t>
            </a:fld>
            <a:endParaRPr lang="en-US"/>
          </a:p>
        </p:txBody>
      </p:sp>
    </p:spTree>
    <p:extLst>
      <p:ext uri="{BB962C8B-B14F-4D97-AF65-F5344CB8AC3E}">
        <p14:creationId xmlns:p14="http://schemas.microsoft.com/office/powerpoint/2010/main" val="4416882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051" y="-303211"/>
            <a:ext cx="11398221" cy="2717799"/>
          </a:xfrm>
        </p:spPr>
        <p:txBody>
          <a:bodyPr>
            <a:normAutofit/>
          </a:bodyPr>
          <a:lstStyle/>
          <a:p>
            <a:pPr algn="r"/>
            <a:r>
              <a:rPr lang="en-US" sz="4000" dirty="0" smtClean="0">
                <a:solidFill>
                  <a:schemeClr val="tx2"/>
                </a:solidFill>
              </a:rPr>
              <a:t>New </a:t>
            </a:r>
            <a:r>
              <a:rPr lang="en-US" sz="4000" dirty="0">
                <a:solidFill>
                  <a:schemeClr val="tx2"/>
                </a:solidFill>
              </a:rPr>
              <a:t>e</a:t>
            </a:r>
            <a:r>
              <a:rPr lang="en-US" sz="4000" dirty="0" smtClean="0">
                <a:solidFill>
                  <a:schemeClr val="tx2"/>
                </a:solidFill>
              </a:rPr>
              <a:t>valuation </a:t>
            </a:r>
            <a:r>
              <a:rPr lang="en-US" sz="4000" dirty="0">
                <a:solidFill>
                  <a:schemeClr val="tx2"/>
                </a:solidFill>
              </a:rPr>
              <a:t>of the </a:t>
            </a:r>
            <a:r>
              <a:rPr lang="en-US" sz="4000" dirty="0" smtClean="0">
                <a:solidFill>
                  <a:schemeClr val="tx2"/>
                </a:solidFill>
              </a:rPr>
              <a:t>impedances </a:t>
            </a:r>
            <a:r>
              <a:rPr lang="en-US" sz="4000" dirty="0">
                <a:solidFill>
                  <a:schemeClr val="tx2"/>
                </a:solidFill>
              </a:rPr>
              <a:t>using different </a:t>
            </a:r>
            <a:r>
              <a:rPr lang="en-US" sz="4000" dirty="0" smtClean="0">
                <a:solidFill>
                  <a:schemeClr val="tx2"/>
                </a:solidFill>
              </a:rPr>
              <a:t>NEG coating  </a:t>
            </a:r>
            <a:r>
              <a:rPr lang="en-US" sz="4000" dirty="0">
                <a:solidFill>
                  <a:schemeClr val="tx2"/>
                </a:solidFill>
              </a:rPr>
              <a:t>: </a:t>
            </a:r>
            <a:r>
              <a:rPr lang="en-US" sz="4000" dirty="0" smtClean="0">
                <a:solidFill>
                  <a:schemeClr val="tx2"/>
                </a:solidFill>
              </a:rPr>
              <a:t>100 nm 150 </a:t>
            </a:r>
            <a:r>
              <a:rPr lang="en-US" sz="4000" dirty="0">
                <a:solidFill>
                  <a:schemeClr val="tx2"/>
                </a:solidFill>
              </a:rPr>
              <a:t>nm and 200 nm   </a:t>
            </a:r>
            <a:br>
              <a:rPr lang="en-US" sz="4000" dirty="0">
                <a:solidFill>
                  <a:schemeClr val="tx2"/>
                </a:solidFill>
              </a:rPr>
            </a:br>
            <a:r>
              <a:rPr lang="en-US" dirty="0" smtClean="0"/>
              <a:t> </a:t>
            </a:r>
            <a:endParaRPr lang="en-US" dirty="0"/>
          </a:p>
        </p:txBody>
      </p:sp>
      <p:sp>
        <p:nvSpPr>
          <p:cNvPr id="3" name="Date Placeholder 2"/>
          <p:cNvSpPr>
            <a:spLocks noGrp="1"/>
          </p:cNvSpPr>
          <p:nvPr>
            <p:ph type="dt" sz="half" idx="10"/>
          </p:nvPr>
        </p:nvSpPr>
        <p:spPr/>
        <p:txBody>
          <a:bodyPr/>
          <a:lstStyle/>
          <a:p>
            <a:r>
              <a:rPr lang="it-IT" smtClean="0"/>
              <a:t>31/05/22</a:t>
            </a:r>
            <a:endParaRPr lang="en-US"/>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5251"/>
          <a:stretch/>
        </p:blipFill>
        <p:spPr>
          <a:xfrm>
            <a:off x="893585" y="1805899"/>
            <a:ext cx="6135865" cy="4502312"/>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4936"/>
          <a:stretch/>
        </p:blipFill>
        <p:spPr>
          <a:xfrm>
            <a:off x="6953470" y="2328863"/>
            <a:ext cx="4847782" cy="3456383"/>
          </a:xfrm>
          <a:prstGeom prst="rect">
            <a:avLst/>
          </a:prstGeom>
        </p:spPr>
      </p:pic>
      <p:sp>
        <p:nvSpPr>
          <p:cNvPr id="4" name="Footer Placeholder 3"/>
          <p:cNvSpPr>
            <a:spLocks noGrp="1"/>
          </p:cNvSpPr>
          <p:nvPr>
            <p:ph type="ftr" sz="quarter" idx="11"/>
          </p:nvPr>
        </p:nvSpPr>
        <p:spPr/>
        <p:txBody>
          <a:bodyPr/>
          <a:lstStyle/>
          <a:p>
            <a:r>
              <a:rPr lang="en-US" smtClean="0"/>
              <a:t>Emanuela Carideo - FCC week</a:t>
            </a:r>
            <a:endParaRPr lang="en-US"/>
          </a:p>
        </p:txBody>
      </p:sp>
      <p:sp>
        <p:nvSpPr>
          <p:cNvPr id="8" name="Slide Number Placeholder 7"/>
          <p:cNvSpPr>
            <a:spLocks noGrp="1"/>
          </p:cNvSpPr>
          <p:nvPr>
            <p:ph type="sldNum" sz="quarter" idx="12"/>
          </p:nvPr>
        </p:nvSpPr>
        <p:spPr/>
        <p:txBody>
          <a:bodyPr/>
          <a:lstStyle/>
          <a:p>
            <a:fld id="{0E755515-885B-B544-B725-05FF27960243}" type="slidenum">
              <a:rPr lang="en-US" smtClean="0"/>
              <a:t>35</a:t>
            </a:fld>
            <a:endParaRPr 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20224098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585789" y="479448"/>
            <a:ext cx="10756556" cy="14562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n-US" dirty="0" smtClean="0">
                <a:solidFill>
                  <a:schemeClr val="tx2"/>
                </a:solidFill>
              </a:rPr>
              <a:t>Longitudinal dynamics</a:t>
            </a:r>
            <a:endParaRPr lang="en-US" dirty="0">
              <a:solidFill>
                <a:schemeClr val="tx2"/>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5076" y="1935715"/>
            <a:ext cx="5591176" cy="419338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789" y="1935715"/>
            <a:ext cx="5697537" cy="4273152"/>
          </a:xfrm>
          <a:prstGeom prst="rect">
            <a:avLst/>
          </a:prstGeom>
        </p:spPr>
      </p:pic>
      <p:sp>
        <p:nvSpPr>
          <p:cNvPr id="9" name="Date Placeholder 8"/>
          <p:cNvSpPr>
            <a:spLocks noGrp="1"/>
          </p:cNvSpPr>
          <p:nvPr>
            <p:ph type="dt" sz="half" idx="10"/>
          </p:nvPr>
        </p:nvSpPr>
        <p:spPr/>
        <p:txBody>
          <a:bodyPr/>
          <a:lstStyle/>
          <a:p>
            <a:r>
              <a:rPr lang="it-IT" smtClean="0"/>
              <a:t>31/05/22</a:t>
            </a:r>
            <a:endParaRPr lang="en-US"/>
          </a:p>
        </p:txBody>
      </p:sp>
      <p:sp>
        <p:nvSpPr>
          <p:cNvPr id="2" name="Footer Placeholder 1"/>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36</a:t>
            </a:fld>
            <a:endParaRPr lang="en-U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2705623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300038"/>
            <a:ext cx="10058400" cy="1437322"/>
          </a:xfrm>
        </p:spPr>
        <p:txBody>
          <a:bodyPr>
            <a:normAutofit/>
          </a:bodyPr>
          <a:lstStyle/>
          <a:p>
            <a:pPr algn="r"/>
            <a:r>
              <a:rPr lang="en-US" sz="4000" dirty="0">
                <a:solidFill>
                  <a:schemeClr val="tx2"/>
                </a:solidFill>
              </a:rPr>
              <a:t>TMCI analyzes using </a:t>
            </a:r>
            <a:r>
              <a:rPr lang="en-US" sz="4000" dirty="0" smtClean="0">
                <a:solidFill>
                  <a:schemeClr val="tx2"/>
                </a:solidFill>
              </a:rPr>
              <a:t>wake with different NEGs </a:t>
            </a:r>
            <a:r>
              <a:rPr lang="en-US" sz="4000" dirty="0">
                <a:solidFill>
                  <a:schemeClr val="tx2"/>
                </a:solidFill>
              </a:rPr>
              <a:t>: </a:t>
            </a:r>
            <a:r>
              <a:rPr lang="en-US" sz="4000" b="1" dirty="0" smtClean="0">
                <a:solidFill>
                  <a:schemeClr val="tx2"/>
                </a:solidFill>
              </a:rPr>
              <a:t>100nm,</a:t>
            </a:r>
            <a:r>
              <a:rPr lang="en-US" sz="4000" dirty="0" smtClean="0">
                <a:solidFill>
                  <a:schemeClr val="tx2"/>
                </a:solidFill>
              </a:rPr>
              <a:t> 150 </a:t>
            </a:r>
            <a:r>
              <a:rPr lang="en-US" sz="4000" dirty="0">
                <a:solidFill>
                  <a:schemeClr val="tx2"/>
                </a:solidFill>
              </a:rPr>
              <a:t>nm </a:t>
            </a:r>
            <a:r>
              <a:rPr lang="en-US" sz="4000" dirty="0" smtClean="0">
                <a:solidFill>
                  <a:schemeClr val="tx2"/>
                </a:solidFill>
              </a:rPr>
              <a:t>and 200 nm </a:t>
            </a:r>
            <a:endParaRPr lang="en-US" sz="4000" dirty="0"/>
          </a:p>
        </p:txBody>
      </p:sp>
      <p:sp>
        <p:nvSpPr>
          <p:cNvPr id="3" name="Date Placeholder 2"/>
          <p:cNvSpPr>
            <a:spLocks noGrp="1"/>
          </p:cNvSpPr>
          <p:nvPr>
            <p:ph type="dt" sz="half" idx="10"/>
          </p:nvPr>
        </p:nvSpPr>
        <p:spPr/>
        <p:txBody>
          <a:bodyPr/>
          <a:lstStyle/>
          <a:p>
            <a:r>
              <a:rPr lang="it-IT" smtClean="0"/>
              <a:t>31/05/22</a:t>
            </a:r>
            <a:endParaRPr lang="en-US"/>
          </a:p>
        </p:txBody>
      </p:sp>
      <p:sp>
        <p:nvSpPr>
          <p:cNvPr id="9" name="TextBox 8"/>
          <p:cNvSpPr txBox="1"/>
          <p:nvPr/>
        </p:nvSpPr>
        <p:spPr>
          <a:xfrm>
            <a:off x="6140420" y="2139409"/>
            <a:ext cx="5072063" cy="646331"/>
          </a:xfrm>
          <a:prstGeom prst="rect">
            <a:avLst/>
          </a:prstGeom>
          <a:noFill/>
        </p:spPr>
        <p:txBody>
          <a:bodyPr wrap="square" rtlCol="0">
            <a:spAutoFit/>
          </a:bodyPr>
          <a:lstStyle/>
          <a:p>
            <a:r>
              <a:rPr lang="en-US" dirty="0" smtClean="0">
                <a:latin typeface="+mj-lt"/>
              </a:rPr>
              <a:t>On the </a:t>
            </a:r>
            <a:r>
              <a:rPr lang="en-US" dirty="0" err="1" smtClean="0">
                <a:latin typeface="+mj-lt"/>
              </a:rPr>
              <a:t>letf</a:t>
            </a:r>
            <a:r>
              <a:rPr lang="en-US" dirty="0" smtClean="0">
                <a:latin typeface="+mj-lt"/>
              </a:rPr>
              <a:t> the plot of the TMCI considering a wake with 100nm of NEG and a beam length of 3.5mm</a:t>
            </a:r>
            <a:endParaRPr lang="en-US" dirty="0">
              <a:latin typeface="+mj-lt"/>
            </a:endParaRPr>
          </a:p>
        </p:txBody>
      </p:sp>
      <p:sp>
        <p:nvSpPr>
          <p:cNvPr id="10" name="TextBox 9"/>
          <p:cNvSpPr txBox="1"/>
          <p:nvPr/>
        </p:nvSpPr>
        <p:spPr>
          <a:xfrm>
            <a:off x="1025524" y="5381681"/>
            <a:ext cx="5072063" cy="646331"/>
          </a:xfrm>
          <a:prstGeom prst="rect">
            <a:avLst/>
          </a:prstGeom>
          <a:noFill/>
        </p:spPr>
        <p:txBody>
          <a:bodyPr wrap="square" rtlCol="0">
            <a:spAutoFit/>
          </a:bodyPr>
          <a:lstStyle/>
          <a:p>
            <a:pPr algn="r"/>
            <a:r>
              <a:rPr lang="en-US" dirty="0" smtClean="0">
                <a:latin typeface="+mj-lt"/>
              </a:rPr>
              <a:t>On the right the plot of the TMCI considering a wake with 100nm of NEG and a beam length of 12.1mm</a:t>
            </a:r>
            <a:endParaRPr lang="en-US" dirty="0">
              <a:latin typeface="+mj-lt"/>
            </a:endParaRPr>
          </a:p>
        </p:txBody>
      </p:sp>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4914" t="11351" r="8148" b="6079"/>
          <a:stretch/>
        </p:blipFill>
        <p:spPr>
          <a:xfrm>
            <a:off x="154246" y="1751627"/>
            <a:ext cx="5943341" cy="3605706"/>
          </a:xfrm>
          <a:prstGeom prst="rect">
            <a:avLst/>
          </a:prstGeom>
        </p:spPr>
      </p:pic>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5763" t="10023" r="7908" b="6525"/>
          <a:stretch/>
        </p:blipFill>
        <p:spPr>
          <a:xfrm>
            <a:off x="6097587" y="2978427"/>
            <a:ext cx="5935387" cy="3288671"/>
          </a:xfrm>
          <a:prstGeom prst="rect">
            <a:avLst/>
          </a:prstGeom>
        </p:spPr>
      </p:pic>
      <p:sp>
        <p:nvSpPr>
          <p:cNvPr id="4" name="Footer Placeholder 3"/>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37</a:t>
            </a:fld>
            <a:endParaRPr lang="en-US"/>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1999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300038"/>
            <a:ext cx="10058400" cy="1437322"/>
          </a:xfrm>
        </p:spPr>
        <p:txBody>
          <a:bodyPr>
            <a:normAutofit/>
          </a:bodyPr>
          <a:lstStyle/>
          <a:p>
            <a:pPr algn="r"/>
            <a:r>
              <a:rPr lang="en-US" sz="4000" dirty="0">
                <a:solidFill>
                  <a:schemeClr val="tx2"/>
                </a:solidFill>
              </a:rPr>
              <a:t>TMCI analyzes using </a:t>
            </a:r>
            <a:r>
              <a:rPr lang="en-US" sz="4000" dirty="0" smtClean="0">
                <a:solidFill>
                  <a:schemeClr val="tx2"/>
                </a:solidFill>
              </a:rPr>
              <a:t>wake with different NEGs :</a:t>
            </a:r>
            <a:br>
              <a:rPr lang="en-US" sz="4000" dirty="0" smtClean="0">
                <a:solidFill>
                  <a:schemeClr val="tx2"/>
                </a:solidFill>
              </a:rPr>
            </a:br>
            <a:r>
              <a:rPr lang="en-US" sz="4000" dirty="0" smtClean="0">
                <a:solidFill>
                  <a:schemeClr val="tx2"/>
                </a:solidFill>
              </a:rPr>
              <a:t>100nm, </a:t>
            </a:r>
            <a:r>
              <a:rPr lang="en-US" sz="4000" b="1" dirty="0">
                <a:solidFill>
                  <a:schemeClr val="tx2"/>
                </a:solidFill>
              </a:rPr>
              <a:t>150 nm </a:t>
            </a:r>
            <a:r>
              <a:rPr lang="en-US" sz="4000" dirty="0" smtClean="0">
                <a:solidFill>
                  <a:schemeClr val="tx2"/>
                </a:solidFill>
              </a:rPr>
              <a:t>and 200 nm </a:t>
            </a:r>
            <a:endParaRPr lang="en-US" sz="4000" dirty="0"/>
          </a:p>
        </p:txBody>
      </p:sp>
      <p:pic>
        <p:nvPicPr>
          <p:cNvPr id="8"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3893" t="8047" r="5552" b="6825"/>
          <a:stretch/>
        </p:blipFill>
        <p:spPr>
          <a:xfrm>
            <a:off x="5884847" y="2785740"/>
            <a:ext cx="6161380" cy="3336327"/>
          </a:xfrm>
        </p:spPr>
      </p:pic>
      <p:sp>
        <p:nvSpPr>
          <p:cNvPr id="3" name="Date Placeholder 2"/>
          <p:cNvSpPr>
            <a:spLocks noGrp="1"/>
          </p:cNvSpPr>
          <p:nvPr>
            <p:ph type="dt" sz="half" idx="10"/>
          </p:nvPr>
        </p:nvSpPr>
        <p:spPr/>
        <p:txBody>
          <a:bodyPr/>
          <a:lstStyle/>
          <a:p>
            <a:r>
              <a:rPr lang="it-IT" smtClean="0"/>
              <a:t>31/05/22</a:t>
            </a:r>
            <a:endParaRPr lang="en-US"/>
          </a:p>
        </p:txBody>
      </p:sp>
      <p:pic>
        <p:nvPicPr>
          <p:cNvPr id="7" name="Content Placeholder 1"/>
          <p:cNvPicPr>
            <a:picLocks noChangeAspect="1"/>
          </p:cNvPicPr>
          <p:nvPr/>
        </p:nvPicPr>
        <p:blipFill rotWithShape="1">
          <a:blip r:embed="rId3">
            <a:extLst>
              <a:ext uri="{28A0092B-C50C-407E-A947-70E740481C1C}">
                <a14:useLocalDpi xmlns:a14="http://schemas.microsoft.com/office/drawing/2010/main" val="0"/>
              </a:ext>
            </a:extLst>
          </a:blip>
          <a:srcRect l="6185" t="8852" r="7027" b="5102"/>
          <a:stretch/>
        </p:blipFill>
        <p:spPr>
          <a:xfrm>
            <a:off x="61231" y="1870522"/>
            <a:ext cx="5991052" cy="3368408"/>
          </a:xfrm>
          <a:prstGeom prst="rect">
            <a:avLst/>
          </a:prstGeom>
        </p:spPr>
      </p:pic>
      <p:sp>
        <p:nvSpPr>
          <p:cNvPr id="9" name="TextBox 8"/>
          <p:cNvSpPr txBox="1"/>
          <p:nvPr/>
        </p:nvSpPr>
        <p:spPr>
          <a:xfrm>
            <a:off x="6140420" y="2139409"/>
            <a:ext cx="5072063" cy="646331"/>
          </a:xfrm>
          <a:prstGeom prst="rect">
            <a:avLst/>
          </a:prstGeom>
          <a:noFill/>
        </p:spPr>
        <p:txBody>
          <a:bodyPr wrap="square" rtlCol="0">
            <a:spAutoFit/>
          </a:bodyPr>
          <a:lstStyle/>
          <a:p>
            <a:r>
              <a:rPr lang="en-US" dirty="0" smtClean="0">
                <a:latin typeface="+mj-lt"/>
              </a:rPr>
              <a:t>On the </a:t>
            </a:r>
            <a:r>
              <a:rPr lang="en-US" dirty="0" err="1" smtClean="0">
                <a:latin typeface="+mj-lt"/>
              </a:rPr>
              <a:t>letf</a:t>
            </a:r>
            <a:r>
              <a:rPr lang="en-US" dirty="0" smtClean="0">
                <a:latin typeface="+mj-lt"/>
              </a:rPr>
              <a:t> the plot of the TMCI considering a wake with 150nm of NEG and a beam length of 3.5mm</a:t>
            </a:r>
            <a:endParaRPr lang="en-US" dirty="0">
              <a:latin typeface="+mj-lt"/>
            </a:endParaRPr>
          </a:p>
        </p:txBody>
      </p:sp>
      <p:sp>
        <p:nvSpPr>
          <p:cNvPr id="10" name="TextBox 9"/>
          <p:cNvSpPr txBox="1"/>
          <p:nvPr/>
        </p:nvSpPr>
        <p:spPr>
          <a:xfrm>
            <a:off x="1150153" y="5357333"/>
            <a:ext cx="5072063" cy="646331"/>
          </a:xfrm>
          <a:prstGeom prst="rect">
            <a:avLst/>
          </a:prstGeom>
          <a:noFill/>
        </p:spPr>
        <p:txBody>
          <a:bodyPr wrap="square" rtlCol="0">
            <a:spAutoFit/>
          </a:bodyPr>
          <a:lstStyle/>
          <a:p>
            <a:pPr algn="r"/>
            <a:r>
              <a:rPr lang="en-US" dirty="0" smtClean="0">
                <a:latin typeface="+mj-lt"/>
              </a:rPr>
              <a:t>On the right the plot of the TMCI considering a wake with 150nm of NEG and a beam length of 12.1mm</a:t>
            </a:r>
            <a:endParaRPr lang="en-US" dirty="0">
              <a:latin typeface="+mj-lt"/>
            </a:endParaRPr>
          </a:p>
        </p:txBody>
      </p:sp>
      <p:sp>
        <p:nvSpPr>
          <p:cNvPr id="4" name="Footer Placeholder 3"/>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38</a:t>
            </a:fld>
            <a:endParaRPr lang="en-US"/>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8877941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300038"/>
            <a:ext cx="10058400" cy="1437322"/>
          </a:xfrm>
        </p:spPr>
        <p:txBody>
          <a:bodyPr>
            <a:normAutofit/>
          </a:bodyPr>
          <a:lstStyle/>
          <a:p>
            <a:pPr algn="r"/>
            <a:r>
              <a:rPr lang="en-US" sz="4000" dirty="0">
                <a:solidFill>
                  <a:schemeClr val="tx2"/>
                </a:solidFill>
              </a:rPr>
              <a:t>TMCI analyzes using </a:t>
            </a:r>
            <a:r>
              <a:rPr lang="en-US" sz="4000" dirty="0" smtClean="0">
                <a:solidFill>
                  <a:schemeClr val="tx2"/>
                </a:solidFill>
              </a:rPr>
              <a:t>wake with different NEGs </a:t>
            </a:r>
            <a:r>
              <a:rPr lang="en-US" sz="4000" dirty="0">
                <a:solidFill>
                  <a:schemeClr val="tx2"/>
                </a:solidFill>
              </a:rPr>
              <a:t>: </a:t>
            </a:r>
            <a:r>
              <a:rPr lang="en-US" sz="4000" dirty="0" smtClean="0">
                <a:solidFill>
                  <a:schemeClr val="tx2"/>
                </a:solidFill>
              </a:rPr>
              <a:t>100nm,150 </a:t>
            </a:r>
            <a:r>
              <a:rPr lang="en-US" sz="4000" dirty="0">
                <a:solidFill>
                  <a:schemeClr val="tx2"/>
                </a:solidFill>
              </a:rPr>
              <a:t>nm </a:t>
            </a:r>
            <a:r>
              <a:rPr lang="en-US" sz="4000" dirty="0" smtClean="0">
                <a:solidFill>
                  <a:schemeClr val="tx2"/>
                </a:solidFill>
              </a:rPr>
              <a:t>and </a:t>
            </a:r>
            <a:r>
              <a:rPr lang="en-US" sz="4000" b="1" dirty="0" smtClean="0">
                <a:solidFill>
                  <a:schemeClr val="tx2"/>
                </a:solidFill>
              </a:rPr>
              <a:t>200 nm </a:t>
            </a:r>
            <a:endParaRPr lang="en-US" sz="4000" b="1" dirty="0"/>
          </a:p>
        </p:txBody>
      </p:sp>
      <p:sp>
        <p:nvSpPr>
          <p:cNvPr id="7" name="Date Placeholder 6"/>
          <p:cNvSpPr>
            <a:spLocks noGrp="1"/>
          </p:cNvSpPr>
          <p:nvPr>
            <p:ph type="dt" sz="half" idx="10"/>
          </p:nvPr>
        </p:nvSpPr>
        <p:spPr/>
        <p:txBody>
          <a:bodyPr/>
          <a:lstStyle/>
          <a:p>
            <a:r>
              <a:rPr lang="it-IT" smtClean="0"/>
              <a:t>31/05/22</a:t>
            </a:r>
            <a:endParaRPr lang="en-US"/>
          </a:p>
        </p:txBody>
      </p:sp>
      <p:sp>
        <p:nvSpPr>
          <p:cNvPr id="9" name="TextBox 8"/>
          <p:cNvSpPr txBox="1"/>
          <p:nvPr/>
        </p:nvSpPr>
        <p:spPr>
          <a:xfrm>
            <a:off x="6350804" y="2133712"/>
            <a:ext cx="4990267" cy="646331"/>
          </a:xfrm>
          <a:prstGeom prst="rect">
            <a:avLst/>
          </a:prstGeom>
          <a:noFill/>
        </p:spPr>
        <p:txBody>
          <a:bodyPr wrap="square" rtlCol="0">
            <a:spAutoFit/>
          </a:bodyPr>
          <a:lstStyle/>
          <a:p>
            <a:r>
              <a:rPr lang="en-US" dirty="0" smtClean="0">
                <a:latin typeface="+mj-lt"/>
              </a:rPr>
              <a:t>On the </a:t>
            </a:r>
            <a:r>
              <a:rPr lang="en-US" dirty="0" err="1" smtClean="0">
                <a:latin typeface="+mj-lt"/>
              </a:rPr>
              <a:t>letf</a:t>
            </a:r>
            <a:r>
              <a:rPr lang="en-US" dirty="0" smtClean="0">
                <a:latin typeface="+mj-lt"/>
              </a:rPr>
              <a:t> the plot of the TMCI considering a wake with 200nm of NEG and a beam length of 3.5mm</a:t>
            </a:r>
            <a:endParaRPr lang="en-US" dirty="0">
              <a:latin typeface="+mj-lt"/>
            </a:endParaRPr>
          </a:p>
        </p:txBody>
      </p:sp>
      <p:sp>
        <p:nvSpPr>
          <p:cNvPr id="10" name="TextBox 9"/>
          <p:cNvSpPr txBox="1"/>
          <p:nvPr/>
        </p:nvSpPr>
        <p:spPr>
          <a:xfrm>
            <a:off x="1246189" y="5384400"/>
            <a:ext cx="5072063" cy="646331"/>
          </a:xfrm>
          <a:prstGeom prst="rect">
            <a:avLst/>
          </a:prstGeom>
          <a:noFill/>
        </p:spPr>
        <p:txBody>
          <a:bodyPr wrap="square" rtlCol="0">
            <a:spAutoFit/>
          </a:bodyPr>
          <a:lstStyle/>
          <a:p>
            <a:pPr algn="r"/>
            <a:r>
              <a:rPr lang="en-US" dirty="0" smtClean="0">
                <a:latin typeface="+mj-lt"/>
              </a:rPr>
              <a:t>On the right the plot of the TMCI considering a wake with 200nm of NEG and a beam length of 12.1mm</a:t>
            </a:r>
            <a:endParaRPr lang="en-US" dirty="0">
              <a:latin typeface="+mj-lt"/>
            </a:endParaRPr>
          </a:p>
        </p:txBody>
      </p:sp>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6164" t="13125" r="7789" b="8334"/>
          <a:stretch/>
        </p:blipFill>
        <p:spPr>
          <a:xfrm>
            <a:off x="96036" y="1737360"/>
            <a:ext cx="6222216" cy="3245401"/>
          </a:xfrm>
          <a:prstGeom prst="rect">
            <a:avLst/>
          </a:prstGeo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6164" t="12291" r="7789" b="7291"/>
          <a:stretch/>
        </p:blipFill>
        <p:spPr>
          <a:xfrm>
            <a:off x="6318252" y="3214420"/>
            <a:ext cx="5837967" cy="3036161"/>
          </a:xfrm>
          <a:prstGeom prst="rect">
            <a:avLst/>
          </a:prstGeom>
        </p:spPr>
      </p:pic>
      <p:sp>
        <p:nvSpPr>
          <p:cNvPr id="4" name="Footer Placeholder 3"/>
          <p:cNvSpPr>
            <a:spLocks noGrp="1"/>
          </p:cNvSpPr>
          <p:nvPr>
            <p:ph type="ftr" sz="quarter" idx="11"/>
          </p:nvPr>
        </p:nvSpPr>
        <p:spPr/>
        <p:txBody>
          <a:bodyPr/>
          <a:lstStyle/>
          <a:p>
            <a:r>
              <a:rPr lang="en-US" smtClean="0"/>
              <a:t>Emanuela Carideo - FCC week</a:t>
            </a:r>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39</a:t>
            </a:fld>
            <a:endParaRPr lang="en-US"/>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4332778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t="4434"/>
          <a:stretch/>
        </p:blipFill>
        <p:spPr>
          <a:xfrm>
            <a:off x="4616747" y="1848385"/>
            <a:ext cx="6251505" cy="4480729"/>
          </a:xfrm>
          <a:prstGeom prst="rect">
            <a:avLst/>
          </a:prstGeom>
        </p:spPr>
      </p:pic>
      <p:sp>
        <p:nvSpPr>
          <p:cNvPr id="21" name="Title 1"/>
          <p:cNvSpPr txBox="1">
            <a:spLocks/>
          </p:cNvSpPr>
          <p:nvPr/>
        </p:nvSpPr>
        <p:spPr>
          <a:xfrm>
            <a:off x="386326" y="1513329"/>
            <a:ext cx="4270837" cy="145097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r"/>
            <a:r>
              <a:rPr lang="en-US" sz="2400" dirty="0">
                <a:solidFill>
                  <a:schemeClr val="tx1"/>
                </a:solidFill>
              </a:rPr>
              <a:t>C</a:t>
            </a:r>
            <a:r>
              <a:rPr lang="en-US" sz="2400" dirty="0" smtClean="0">
                <a:solidFill>
                  <a:schemeClr val="tx1"/>
                </a:solidFill>
              </a:rPr>
              <a:t>omparison of the wake potential of 3.5 mm bunch length between </a:t>
            </a:r>
            <a:r>
              <a:rPr lang="en-US" sz="2400" dirty="0" err="1" smtClean="0">
                <a:solidFill>
                  <a:schemeClr val="tx1"/>
                </a:solidFill>
              </a:rPr>
              <a:t>PyHT</a:t>
            </a:r>
            <a:r>
              <a:rPr lang="en-US" sz="2400" dirty="0" smtClean="0">
                <a:solidFill>
                  <a:schemeClr val="tx1"/>
                </a:solidFill>
              </a:rPr>
              <a:t> and CST: </a:t>
            </a:r>
            <a:r>
              <a:rPr lang="en-US" sz="2400" dirty="0">
                <a:solidFill>
                  <a:schemeClr val="tx1"/>
                </a:solidFill>
              </a:rPr>
              <a:t>B</a:t>
            </a:r>
            <a:r>
              <a:rPr lang="en-US" sz="2400" dirty="0" smtClean="0">
                <a:solidFill>
                  <a:schemeClr val="tx1"/>
                </a:solidFill>
              </a:rPr>
              <a:t>ellows</a:t>
            </a:r>
            <a:endParaRPr lang="en-US" sz="2400" dirty="0">
              <a:solidFill>
                <a:schemeClr val="tx1"/>
              </a:solidFill>
            </a:endParaRPr>
          </a:p>
        </p:txBody>
      </p:sp>
      <p:sp>
        <p:nvSpPr>
          <p:cNvPr id="4" name="TextBox 3"/>
          <p:cNvSpPr txBox="1"/>
          <p:nvPr/>
        </p:nvSpPr>
        <p:spPr>
          <a:xfrm>
            <a:off x="508430" y="3234716"/>
            <a:ext cx="3986213" cy="1477328"/>
          </a:xfrm>
          <a:prstGeom prst="rect">
            <a:avLst/>
          </a:prstGeom>
          <a:noFill/>
        </p:spPr>
        <p:txBody>
          <a:bodyPr wrap="square" rtlCol="0">
            <a:spAutoFit/>
          </a:bodyPr>
          <a:lstStyle/>
          <a:p>
            <a:pPr algn="r"/>
            <a:r>
              <a:rPr lang="en-US" dirty="0">
                <a:latin typeface="+mj-lt"/>
              </a:rPr>
              <a:t>Wake potential </a:t>
            </a:r>
            <a:r>
              <a:rPr lang="en-US" dirty="0" smtClean="0">
                <a:latin typeface="+mj-lt"/>
              </a:rPr>
              <a:t>for a Bellow of </a:t>
            </a:r>
            <a:r>
              <a:rPr lang="en-US" dirty="0">
                <a:latin typeface="+mj-lt"/>
              </a:rPr>
              <a:t>a 3.5 mm Gaussian bunch </a:t>
            </a:r>
            <a:r>
              <a:rPr lang="en-US" dirty="0" smtClean="0">
                <a:latin typeface="+mj-lt"/>
              </a:rPr>
              <a:t>obtained directly by CST (red curve) and with the convolution by using the wake potential of 0.4 mm Gaussian bunch (green dots).</a:t>
            </a:r>
            <a:endParaRPr lang="en-US" dirty="0">
              <a:latin typeface="+mj-lt"/>
            </a:endParaRPr>
          </a:p>
        </p:txBody>
      </p:sp>
      <p:sp>
        <p:nvSpPr>
          <p:cNvPr id="6" name="Date Placeholder 5"/>
          <p:cNvSpPr>
            <a:spLocks noGrp="1"/>
          </p:cNvSpPr>
          <p:nvPr>
            <p:ph type="dt" sz="half" idx="10"/>
          </p:nvPr>
        </p:nvSpPr>
        <p:spPr/>
        <p:txBody>
          <a:bodyPr/>
          <a:lstStyle/>
          <a:p>
            <a:r>
              <a:rPr lang="it-IT" smtClean="0"/>
              <a:t>31/05/22</a:t>
            </a:r>
            <a:endParaRPr lang="en-US"/>
          </a:p>
        </p:txBody>
      </p:sp>
      <p:sp>
        <p:nvSpPr>
          <p:cNvPr id="2" name="Rectangle 1"/>
          <p:cNvSpPr/>
          <p:nvPr/>
        </p:nvSpPr>
        <p:spPr>
          <a:xfrm>
            <a:off x="328613" y="993612"/>
            <a:ext cx="11863387" cy="646331"/>
          </a:xfrm>
          <a:prstGeom prst="rect">
            <a:avLst/>
          </a:prstGeom>
        </p:spPr>
        <p:txBody>
          <a:bodyPr wrap="square">
            <a:spAutoFit/>
          </a:bodyPr>
          <a:lstStyle/>
          <a:p>
            <a:r>
              <a:rPr lang="en-US" sz="3600" dirty="0">
                <a:solidFill>
                  <a:schemeClr val="tx2"/>
                </a:solidFill>
                <a:latin typeface="+mj-lt"/>
              </a:rPr>
              <a:t>Method to calculate the Wake Potential by software </a:t>
            </a:r>
            <a:r>
              <a:rPr lang="en-US" sz="3600" dirty="0" smtClean="0">
                <a:solidFill>
                  <a:schemeClr val="tx2"/>
                </a:solidFill>
                <a:latin typeface="+mj-lt"/>
              </a:rPr>
              <a:t>simulation</a:t>
            </a:r>
            <a:endParaRPr lang="en-US" sz="3600" dirty="0">
              <a:solidFill>
                <a:schemeClr val="tx2"/>
              </a:solidFill>
              <a:latin typeface="+mj-lt"/>
            </a:endParaRPr>
          </a:p>
        </p:txBody>
      </p:sp>
      <p:sp>
        <p:nvSpPr>
          <p:cNvPr id="5" name="Footer Placeholder 4"/>
          <p:cNvSpPr>
            <a:spLocks noGrp="1"/>
          </p:cNvSpPr>
          <p:nvPr>
            <p:ph type="ftr" sz="quarter" idx="11"/>
          </p:nvPr>
        </p:nvSpPr>
        <p:spPr/>
        <p:txBody>
          <a:bodyPr/>
          <a:lstStyle/>
          <a:p>
            <a:r>
              <a:rPr lang="en-US" smtClean="0"/>
              <a:t>Emanuela Carideo - FCC week</a:t>
            </a:r>
            <a:endParaRPr lang="en-US"/>
          </a:p>
        </p:txBody>
      </p:sp>
      <p:sp>
        <p:nvSpPr>
          <p:cNvPr id="8" name="Slide Number Placeholder 7"/>
          <p:cNvSpPr>
            <a:spLocks noGrp="1"/>
          </p:cNvSpPr>
          <p:nvPr>
            <p:ph type="sldNum" sz="quarter" idx="12"/>
          </p:nvPr>
        </p:nvSpPr>
        <p:spPr/>
        <p:txBody>
          <a:bodyPr/>
          <a:lstStyle/>
          <a:p>
            <a:fld id="{0E755515-885B-B544-B725-05FF27960243}" type="slidenum">
              <a:rPr lang="en-US" smtClean="0"/>
              <a:t>4</a:t>
            </a:fld>
            <a:endParaRPr 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990937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42900" y="242341"/>
            <a:ext cx="11555383" cy="1450975"/>
          </a:xfrm>
        </p:spPr>
        <p:txBody>
          <a:bodyPr>
            <a:normAutofit/>
          </a:bodyPr>
          <a:lstStyle/>
          <a:p>
            <a:pPr algn="r"/>
            <a:r>
              <a:rPr lang="en-US" sz="3600" dirty="0">
                <a:solidFill>
                  <a:schemeClr val="tx2"/>
                </a:solidFill>
              </a:rPr>
              <a:t>C</a:t>
            </a:r>
            <a:r>
              <a:rPr lang="en-US" sz="3600" dirty="0" smtClean="0">
                <a:solidFill>
                  <a:schemeClr val="tx2"/>
                </a:solidFill>
              </a:rPr>
              <a:t>omparison </a:t>
            </a:r>
            <a:r>
              <a:rPr lang="en-US" sz="3600" dirty="0">
                <a:solidFill>
                  <a:schemeClr val="tx2"/>
                </a:solidFill>
              </a:rPr>
              <a:t>of the wake potential of 3.5 mm bunch length between </a:t>
            </a:r>
            <a:r>
              <a:rPr lang="en-US" sz="3600" dirty="0" err="1">
                <a:solidFill>
                  <a:schemeClr val="tx2"/>
                </a:solidFill>
              </a:rPr>
              <a:t>PyHT</a:t>
            </a:r>
            <a:r>
              <a:rPr lang="en-US" sz="3600" dirty="0">
                <a:solidFill>
                  <a:schemeClr val="tx2"/>
                </a:solidFill>
              </a:rPr>
              <a:t> and </a:t>
            </a:r>
            <a:r>
              <a:rPr lang="en-US" sz="3600" dirty="0" smtClean="0">
                <a:solidFill>
                  <a:schemeClr val="tx2"/>
                </a:solidFill>
              </a:rPr>
              <a:t>CST: BPMs</a:t>
            </a:r>
            <a:endParaRPr lang="en-US" sz="3600" dirty="0">
              <a:solidFill>
                <a:schemeClr val="tx2"/>
              </a:solidFill>
            </a:endParaRPr>
          </a:p>
        </p:txBody>
      </p:sp>
      <p:sp>
        <p:nvSpPr>
          <p:cNvPr id="5" name="Date Placeholder 4"/>
          <p:cNvSpPr>
            <a:spLocks noGrp="1"/>
          </p:cNvSpPr>
          <p:nvPr>
            <p:ph type="dt" sz="half" idx="10"/>
          </p:nvPr>
        </p:nvSpPr>
        <p:spPr/>
        <p:txBody>
          <a:bodyPr/>
          <a:lstStyle/>
          <a:p>
            <a:r>
              <a:rPr lang="it-IT" smtClean="0"/>
              <a:t>31/05/22</a:t>
            </a:r>
            <a:endParaRPr lang="en-US"/>
          </a:p>
        </p:txBody>
      </p:sp>
      <p:pic>
        <p:nvPicPr>
          <p:cNvPr id="15" name="Picture 14"/>
          <p:cNvPicPr>
            <a:picLocks noChangeAspect="1"/>
          </p:cNvPicPr>
          <p:nvPr/>
        </p:nvPicPr>
        <p:blipFill rotWithShape="1">
          <a:blip r:embed="rId2">
            <a:extLst>
              <a:ext uri="{28A0092B-C50C-407E-A947-70E740481C1C}">
                <a14:useLocalDpi xmlns:a14="http://schemas.microsoft.com/office/drawing/2010/main" val="0"/>
              </a:ext>
            </a:extLst>
          </a:blip>
          <a:srcRect t="4713"/>
          <a:stretch/>
        </p:blipFill>
        <p:spPr>
          <a:xfrm>
            <a:off x="2853621" y="1823303"/>
            <a:ext cx="6540762" cy="4506495"/>
          </a:xfrm>
          <a:prstGeom prst="rect">
            <a:avLst/>
          </a:prstGeom>
        </p:spPr>
      </p:pic>
      <p:sp>
        <p:nvSpPr>
          <p:cNvPr id="2" name="Footer Placeholder 1"/>
          <p:cNvSpPr>
            <a:spLocks noGrp="1"/>
          </p:cNvSpPr>
          <p:nvPr>
            <p:ph type="ftr" sz="quarter" idx="11"/>
          </p:nvPr>
        </p:nvSpPr>
        <p:spPr/>
        <p:txBody>
          <a:bodyPr/>
          <a:lstStyle/>
          <a:p>
            <a:r>
              <a:rPr lang="en-US" smtClean="0"/>
              <a:t>Emanuela Carideo - FCC week</a:t>
            </a:r>
            <a:endParaRPr lang="en-US"/>
          </a:p>
        </p:txBody>
      </p:sp>
      <p:sp>
        <p:nvSpPr>
          <p:cNvPr id="4" name="Slide Number Placeholder 3"/>
          <p:cNvSpPr>
            <a:spLocks noGrp="1"/>
          </p:cNvSpPr>
          <p:nvPr>
            <p:ph type="sldNum" sz="quarter" idx="12"/>
          </p:nvPr>
        </p:nvSpPr>
        <p:spPr/>
        <p:txBody>
          <a:bodyPr/>
          <a:lstStyle/>
          <a:p>
            <a:fld id="{0E755515-885B-B544-B725-05FF27960243}" type="slidenum">
              <a:rPr lang="en-US" smtClean="0"/>
              <a:t>5</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5914742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271463" y="325738"/>
            <a:ext cx="11201400" cy="1450975"/>
          </a:xfrm>
        </p:spPr>
        <p:txBody>
          <a:bodyPr>
            <a:normAutofit/>
          </a:bodyPr>
          <a:lstStyle/>
          <a:p>
            <a:pPr algn="r"/>
            <a:r>
              <a:rPr lang="en-US" sz="3600" dirty="0">
                <a:solidFill>
                  <a:schemeClr val="tx2"/>
                </a:solidFill>
              </a:rPr>
              <a:t>C</a:t>
            </a:r>
            <a:r>
              <a:rPr lang="en-US" sz="3600" dirty="0" smtClean="0">
                <a:solidFill>
                  <a:schemeClr val="tx2"/>
                </a:solidFill>
              </a:rPr>
              <a:t>omparison </a:t>
            </a:r>
            <a:r>
              <a:rPr lang="en-US" sz="3600" dirty="0">
                <a:solidFill>
                  <a:schemeClr val="tx2"/>
                </a:solidFill>
              </a:rPr>
              <a:t>of the wake potential of 3.5 mm bunch length between </a:t>
            </a:r>
            <a:r>
              <a:rPr lang="en-US" sz="3600" dirty="0" err="1">
                <a:solidFill>
                  <a:schemeClr val="tx2"/>
                </a:solidFill>
              </a:rPr>
              <a:t>PyHT</a:t>
            </a:r>
            <a:r>
              <a:rPr lang="en-US" sz="3600" dirty="0">
                <a:solidFill>
                  <a:schemeClr val="tx2"/>
                </a:solidFill>
              </a:rPr>
              <a:t> and </a:t>
            </a:r>
            <a:r>
              <a:rPr lang="en-US" sz="3600" dirty="0" smtClean="0">
                <a:solidFill>
                  <a:schemeClr val="tx2"/>
                </a:solidFill>
              </a:rPr>
              <a:t>CST: RF Cavities</a:t>
            </a:r>
            <a:endParaRPr lang="en-US" sz="3600" dirty="0">
              <a:solidFill>
                <a:schemeClr val="tx2"/>
              </a:solidFill>
            </a:endParaRPr>
          </a:p>
        </p:txBody>
      </p:sp>
      <p:sp>
        <p:nvSpPr>
          <p:cNvPr id="5" name="Date Placeholder 4"/>
          <p:cNvSpPr>
            <a:spLocks noGrp="1"/>
          </p:cNvSpPr>
          <p:nvPr>
            <p:ph type="dt" sz="half" idx="10"/>
          </p:nvPr>
        </p:nvSpPr>
        <p:spPr/>
        <p:txBody>
          <a:bodyPr/>
          <a:lstStyle/>
          <a:p>
            <a:r>
              <a:rPr lang="it-IT" smtClean="0"/>
              <a:t>31/05/22</a:t>
            </a:r>
            <a:endParaRPr lang="en-US"/>
          </a:p>
        </p:txBody>
      </p:sp>
      <p:sp>
        <p:nvSpPr>
          <p:cNvPr id="10" name="Rectangle 9"/>
          <p:cNvSpPr/>
          <p:nvPr/>
        </p:nvSpPr>
        <p:spPr>
          <a:xfrm>
            <a:off x="7673619" y="2335121"/>
            <a:ext cx="621982" cy="19000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3" name="Picture 12"/>
          <p:cNvPicPr>
            <a:picLocks noChangeAspect="1"/>
          </p:cNvPicPr>
          <p:nvPr/>
        </p:nvPicPr>
        <p:blipFill rotWithShape="1">
          <a:blip r:embed="rId2">
            <a:extLst>
              <a:ext uri="{28A0092B-C50C-407E-A947-70E740481C1C}">
                <a14:useLocalDpi xmlns:a14="http://schemas.microsoft.com/office/drawing/2010/main" val="0"/>
              </a:ext>
            </a:extLst>
          </a:blip>
          <a:srcRect t="3313" b="2101"/>
          <a:stretch/>
        </p:blipFill>
        <p:spPr>
          <a:xfrm>
            <a:off x="2777904" y="1782243"/>
            <a:ext cx="6303558" cy="4471687"/>
          </a:xfrm>
          <a:prstGeom prst="rect">
            <a:avLst/>
          </a:prstGeom>
        </p:spPr>
      </p:pic>
      <p:sp>
        <p:nvSpPr>
          <p:cNvPr id="2" name="Footer Placeholder 1"/>
          <p:cNvSpPr>
            <a:spLocks noGrp="1"/>
          </p:cNvSpPr>
          <p:nvPr>
            <p:ph type="ftr" sz="quarter" idx="11"/>
          </p:nvPr>
        </p:nvSpPr>
        <p:spPr/>
        <p:txBody>
          <a:bodyPr/>
          <a:lstStyle/>
          <a:p>
            <a:r>
              <a:rPr lang="en-US" smtClean="0"/>
              <a:t>Emanuela Carideo - FCC week</a:t>
            </a:r>
            <a:endParaRPr lang="en-US"/>
          </a:p>
        </p:txBody>
      </p:sp>
      <p:sp>
        <p:nvSpPr>
          <p:cNvPr id="4" name="Slide Number Placeholder 3"/>
          <p:cNvSpPr>
            <a:spLocks noGrp="1"/>
          </p:cNvSpPr>
          <p:nvPr>
            <p:ph type="sldNum" sz="quarter" idx="12"/>
          </p:nvPr>
        </p:nvSpPr>
        <p:spPr/>
        <p:txBody>
          <a:bodyPr/>
          <a:lstStyle/>
          <a:p>
            <a:fld id="{0E755515-885B-B544-B725-05FF27960243}" type="slidenum">
              <a:rPr lang="en-US" smtClean="0"/>
              <a:t>6</a:t>
            </a:fld>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206001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 y="335984"/>
            <a:ext cx="11458575" cy="1456267"/>
          </a:xfrm>
        </p:spPr>
        <p:txBody>
          <a:bodyPr>
            <a:normAutofit/>
          </a:bodyPr>
          <a:lstStyle/>
          <a:p>
            <a:pPr algn="r"/>
            <a:r>
              <a:rPr lang="en-US" sz="3600" dirty="0">
                <a:solidFill>
                  <a:schemeClr val="tx2"/>
                </a:solidFill>
              </a:rPr>
              <a:t>C</a:t>
            </a:r>
            <a:r>
              <a:rPr lang="en-US" sz="3600" dirty="0" smtClean="0">
                <a:solidFill>
                  <a:schemeClr val="tx2"/>
                </a:solidFill>
              </a:rPr>
              <a:t>omparison </a:t>
            </a:r>
            <a:r>
              <a:rPr lang="en-US" sz="3600" dirty="0">
                <a:solidFill>
                  <a:schemeClr val="tx2"/>
                </a:solidFill>
              </a:rPr>
              <a:t>of the wake potential of 3.5 mm bunch length between </a:t>
            </a:r>
            <a:r>
              <a:rPr lang="en-US" sz="3600" dirty="0" err="1">
                <a:solidFill>
                  <a:schemeClr val="tx2"/>
                </a:solidFill>
              </a:rPr>
              <a:t>PyHT</a:t>
            </a:r>
            <a:r>
              <a:rPr lang="en-US" sz="3600" dirty="0">
                <a:solidFill>
                  <a:schemeClr val="tx2"/>
                </a:solidFill>
              </a:rPr>
              <a:t> and </a:t>
            </a:r>
            <a:r>
              <a:rPr lang="en-US" sz="3600" dirty="0" smtClean="0">
                <a:solidFill>
                  <a:schemeClr val="tx2"/>
                </a:solidFill>
              </a:rPr>
              <a:t>CST: RF double tapers</a:t>
            </a:r>
            <a:endParaRPr lang="en-US" sz="3600" dirty="0">
              <a:solidFill>
                <a:schemeClr val="tx2"/>
              </a:solidFill>
            </a:endParaRPr>
          </a:p>
        </p:txBody>
      </p:sp>
      <p:pic>
        <p:nvPicPr>
          <p:cNvPr id="11" name="Content Placeholder 10"/>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3157538" y="1792251"/>
            <a:ext cx="5795432" cy="4346575"/>
          </a:xfrm>
        </p:spPr>
      </p:pic>
      <p:sp>
        <p:nvSpPr>
          <p:cNvPr id="5" name="Date Placeholder 4"/>
          <p:cNvSpPr>
            <a:spLocks noGrp="1"/>
          </p:cNvSpPr>
          <p:nvPr>
            <p:ph type="dt" sz="half" idx="10"/>
          </p:nvPr>
        </p:nvSpPr>
        <p:spPr/>
        <p:txBody>
          <a:bodyPr/>
          <a:lstStyle/>
          <a:p>
            <a:r>
              <a:rPr lang="it-IT" smtClean="0"/>
              <a:t>31/05/22</a:t>
            </a:r>
            <a:endParaRPr lang="en-US"/>
          </a:p>
        </p:txBody>
      </p:sp>
      <p:sp>
        <p:nvSpPr>
          <p:cNvPr id="10" name="Rectangle 9"/>
          <p:cNvSpPr/>
          <p:nvPr/>
        </p:nvSpPr>
        <p:spPr>
          <a:xfrm>
            <a:off x="7771860" y="2327563"/>
            <a:ext cx="593766" cy="19000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TextBox 11"/>
          <p:cNvSpPr txBox="1"/>
          <p:nvPr/>
        </p:nvSpPr>
        <p:spPr>
          <a:xfrm>
            <a:off x="7704668" y="2253289"/>
            <a:ext cx="1496934" cy="338554"/>
          </a:xfrm>
          <a:prstGeom prst="rect">
            <a:avLst/>
          </a:prstGeom>
          <a:noFill/>
          <a:ln>
            <a:noFill/>
          </a:ln>
        </p:spPr>
        <p:txBody>
          <a:bodyPr wrap="square" rtlCol="0">
            <a:spAutoFit/>
          </a:bodyPr>
          <a:lstStyle/>
          <a:p>
            <a:r>
              <a:rPr lang="en-US" sz="800" dirty="0" smtClean="0">
                <a:solidFill>
                  <a:srgbClr val="6E6F6F"/>
                </a:solidFill>
              </a:rPr>
              <a:t>3.5 mm</a:t>
            </a:r>
          </a:p>
          <a:p>
            <a:r>
              <a:rPr lang="en-US" sz="800" dirty="0" smtClean="0">
                <a:solidFill>
                  <a:srgbClr val="6E6F6F"/>
                </a:solidFill>
              </a:rPr>
              <a:t>3.5_ABCI</a:t>
            </a:r>
            <a:endParaRPr lang="en-US" sz="800" dirty="0">
              <a:solidFill>
                <a:srgbClr val="6E6F6F"/>
              </a:solidFill>
            </a:endParaRPr>
          </a:p>
        </p:txBody>
      </p:sp>
      <p:sp>
        <p:nvSpPr>
          <p:cNvPr id="2" name="Footer Placeholder 1"/>
          <p:cNvSpPr>
            <a:spLocks noGrp="1"/>
          </p:cNvSpPr>
          <p:nvPr>
            <p:ph type="ftr" sz="quarter" idx="11"/>
          </p:nvPr>
        </p:nvSpPr>
        <p:spPr/>
        <p:txBody>
          <a:bodyPr/>
          <a:lstStyle/>
          <a:p>
            <a:r>
              <a:rPr lang="en-US" smtClean="0"/>
              <a:t>Emanuela Carideo - FCC week</a:t>
            </a:r>
            <a:endParaRPr lang="en-US"/>
          </a:p>
        </p:txBody>
      </p:sp>
      <p:sp>
        <p:nvSpPr>
          <p:cNvPr id="4" name="Slide Number Placeholder 3"/>
          <p:cNvSpPr>
            <a:spLocks noGrp="1"/>
          </p:cNvSpPr>
          <p:nvPr>
            <p:ph type="sldNum" sz="quarter" idx="12"/>
          </p:nvPr>
        </p:nvSpPr>
        <p:spPr/>
        <p:txBody>
          <a:bodyPr/>
          <a:lstStyle/>
          <a:p>
            <a:fld id="{0E755515-885B-B544-B725-05FF27960243}" type="slidenum">
              <a:rPr lang="en-US" smtClean="0"/>
              <a:t>7</a:t>
            </a:fld>
            <a:endParaRPr lang="en-US"/>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400813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b="16031"/>
          <a:stretch/>
        </p:blipFill>
        <p:spPr>
          <a:xfrm>
            <a:off x="349581" y="2458065"/>
            <a:ext cx="6439937" cy="3606841"/>
          </a:xfrm>
          <a:prstGeom prst="rect">
            <a:avLst/>
          </a:prstGeom>
        </p:spPr>
      </p:pic>
      <p:sp>
        <p:nvSpPr>
          <p:cNvPr id="8" name="Titolo 7">
            <a:extLst>
              <a:ext uri="{FF2B5EF4-FFF2-40B4-BE49-F238E27FC236}">
                <a16:creationId xmlns="" xmlns:a16="http://schemas.microsoft.com/office/drawing/2014/main" id="{951B0C5D-3EF6-AE45-9C07-19B1E97D1402}"/>
              </a:ext>
            </a:extLst>
          </p:cNvPr>
          <p:cNvSpPr>
            <a:spLocks noGrp="1"/>
          </p:cNvSpPr>
          <p:nvPr>
            <p:ph type="title"/>
          </p:nvPr>
        </p:nvSpPr>
        <p:spPr>
          <a:xfrm>
            <a:off x="-714375" y="0"/>
            <a:ext cx="12191999" cy="1557338"/>
          </a:xfrm>
        </p:spPr>
        <p:txBody>
          <a:bodyPr>
            <a:normAutofit/>
          </a:bodyPr>
          <a:lstStyle/>
          <a:p>
            <a:pPr algn="r"/>
            <a:r>
              <a:rPr lang="en-US" sz="4000" dirty="0"/>
              <a:t>Wake and impedance repository for FCC-</a:t>
            </a:r>
            <a:r>
              <a:rPr lang="en-US" sz="4000" dirty="0" err="1"/>
              <a:t>ee</a:t>
            </a:r>
            <a:r>
              <a:rPr lang="en-US" sz="4000" dirty="0"/>
              <a:t>: </a:t>
            </a:r>
            <a:r>
              <a:rPr lang="en-US" sz="4000" dirty="0">
                <a:hlinkClick r:id="rId4"/>
              </a:rPr>
              <a:t>https://gitlab.cern.ch/ecarideo/FCCee_IW_Model</a:t>
            </a:r>
            <a:r>
              <a:rPr lang="en-US" sz="4000" dirty="0"/>
              <a:t> </a:t>
            </a:r>
          </a:p>
        </p:txBody>
      </p:sp>
      <p:sp>
        <p:nvSpPr>
          <p:cNvPr id="6" name="Date Placeholder 5"/>
          <p:cNvSpPr>
            <a:spLocks noGrp="1"/>
          </p:cNvSpPr>
          <p:nvPr>
            <p:ph type="dt" sz="half" idx="10"/>
          </p:nvPr>
        </p:nvSpPr>
        <p:spPr/>
        <p:txBody>
          <a:bodyPr/>
          <a:lstStyle/>
          <a:p>
            <a:r>
              <a:rPr lang="it-IT" smtClean="0"/>
              <a:t>31/05/22</a:t>
            </a:r>
            <a:endParaRPr lang="en-US"/>
          </a:p>
        </p:txBody>
      </p:sp>
      <p:sp>
        <p:nvSpPr>
          <p:cNvPr id="3" name="Rectangle 2"/>
          <p:cNvSpPr/>
          <p:nvPr/>
        </p:nvSpPr>
        <p:spPr>
          <a:xfrm>
            <a:off x="842962" y="1728788"/>
            <a:ext cx="11215687" cy="707886"/>
          </a:xfrm>
          <a:prstGeom prst="rect">
            <a:avLst/>
          </a:prstGeom>
        </p:spPr>
        <p:txBody>
          <a:bodyPr wrap="square">
            <a:spAutoFit/>
          </a:bodyPr>
          <a:lstStyle/>
          <a:p>
            <a:r>
              <a:rPr lang="en-US" sz="2000" dirty="0">
                <a:latin typeface="+mj-lt"/>
              </a:rPr>
              <a:t>A repository, or </a:t>
            </a:r>
            <a:r>
              <a:rPr lang="en-US" sz="2000" dirty="0" err="1">
                <a:latin typeface="+mj-lt"/>
              </a:rPr>
              <a:t>Git</a:t>
            </a:r>
            <a:r>
              <a:rPr lang="en-US" sz="2000" dirty="0">
                <a:latin typeface="+mj-lt"/>
              </a:rPr>
              <a:t> project, encompasses the entire collection of files and folders associated with a </a:t>
            </a:r>
            <a:r>
              <a:rPr lang="en-US" sz="2000" dirty="0" smtClean="0">
                <a:latin typeface="+mj-lt"/>
              </a:rPr>
              <a:t>project</a:t>
            </a:r>
            <a:r>
              <a:rPr lang="en-US" sz="2000" dirty="0">
                <a:latin typeface="+mj-lt"/>
              </a:rPr>
              <a:t>.</a:t>
            </a:r>
            <a:r>
              <a:rPr lang="en-US" sz="2000" dirty="0" smtClean="0">
                <a:latin typeface="+mj-lt"/>
              </a:rPr>
              <a:t> Working </a:t>
            </a:r>
            <a:r>
              <a:rPr lang="en-US" sz="2000" dirty="0">
                <a:latin typeface="+mj-lt"/>
              </a:rPr>
              <a:t>in repositories keeps development </a:t>
            </a:r>
            <a:r>
              <a:rPr lang="en-US" sz="2000" dirty="0" smtClean="0">
                <a:latin typeface="+mj-lt"/>
              </a:rPr>
              <a:t>projects </a:t>
            </a:r>
            <a:r>
              <a:rPr lang="en-US" sz="2000" dirty="0">
                <a:latin typeface="+mj-lt"/>
              </a:rPr>
              <a:t>organized and organized and protected. </a:t>
            </a:r>
          </a:p>
        </p:txBody>
      </p:sp>
      <p:sp>
        <p:nvSpPr>
          <p:cNvPr id="5" name="Rectangle 4"/>
          <p:cNvSpPr/>
          <p:nvPr/>
        </p:nvSpPr>
        <p:spPr>
          <a:xfrm>
            <a:off x="6789518" y="2436674"/>
            <a:ext cx="5097681" cy="1323439"/>
          </a:xfrm>
          <a:prstGeom prst="rect">
            <a:avLst/>
          </a:prstGeom>
        </p:spPr>
        <p:txBody>
          <a:bodyPr wrap="square">
            <a:spAutoFit/>
          </a:bodyPr>
          <a:lstStyle/>
          <a:p>
            <a:r>
              <a:rPr lang="en-US" sz="2000" dirty="0" smtClean="0">
                <a:latin typeface="+mj-lt"/>
              </a:rPr>
              <a:t>The </a:t>
            </a:r>
            <a:r>
              <a:rPr lang="en-US" sz="2000" dirty="0">
                <a:latin typeface="+mj-lt"/>
              </a:rPr>
              <a:t>Repository also provides more opportunities for project transparency and collaboration, working together to build the best possible final product. </a:t>
            </a:r>
          </a:p>
        </p:txBody>
      </p:sp>
      <p:cxnSp>
        <p:nvCxnSpPr>
          <p:cNvPr id="15" name="Straight Arrow Connector 14"/>
          <p:cNvCxnSpPr/>
          <p:nvPr/>
        </p:nvCxnSpPr>
        <p:spPr>
          <a:xfrm flipV="1">
            <a:off x="5050984" y="5194317"/>
            <a:ext cx="2520779" cy="12357"/>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571763" y="3931670"/>
            <a:ext cx="3912433" cy="1631216"/>
          </a:xfrm>
          <a:prstGeom prst="rect">
            <a:avLst/>
          </a:prstGeom>
          <a:solidFill>
            <a:schemeClr val="accent2"/>
          </a:solidFill>
          <a:ln>
            <a:solidFill>
              <a:srgbClr val="148496"/>
            </a:solidFill>
          </a:ln>
        </p:spPr>
        <p:txBody>
          <a:bodyPr wrap="square" rtlCol="0">
            <a:spAutoFit/>
          </a:bodyPr>
          <a:lstStyle/>
          <a:p>
            <a:endParaRPr lang="en-US" sz="2800" dirty="0" smtClean="0">
              <a:solidFill>
                <a:schemeClr val="bg1"/>
              </a:solidFill>
              <a:latin typeface="+mj-lt"/>
            </a:endParaRPr>
          </a:p>
          <a:p>
            <a:r>
              <a:rPr lang="en-US" dirty="0" smtClean="0">
                <a:solidFill>
                  <a:schemeClr val="bg1"/>
                </a:solidFill>
                <a:latin typeface="+mj-lt"/>
              </a:rPr>
              <a:t>In this folder there are some of FCC-</a:t>
            </a:r>
            <a:r>
              <a:rPr lang="en-US" dirty="0" err="1" smtClean="0">
                <a:solidFill>
                  <a:schemeClr val="bg1"/>
                </a:solidFill>
                <a:latin typeface="+mj-lt"/>
              </a:rPr>
              <a:t>ee</a:t>
            </a:r>
            <a:r>
              <a:rPr lang="en-US" dirty="0" smtClean="0">
                <a:solidFill>
                  <a:schemeClr val="bg1"/>
                </a:solidFill>
                <a:latin typeface="+mj-lt"/>
              </a:rPr>
              <a:t> components and for each </a:t>
            </a:r>
            <a:r>
              <a:rPr lang="en-US" dirty="0" smtClean="0">
                <a:solidFill>
                  <a:schemeClr val="bg1"/>
                </a:solidFill>
                <a:latin typeface="+mj-lt"/>
                <a:ea typeface="Calibri Light" charset="0"/>
                <a:cs typeface="Calibri Light" charset="0"/>
              </a:rPr>
              <a:t>machine </a:t>
            </a:r>
            <a:r>
              <a:rPr lang="en-US" dirty="0">
                <a:solidFill>
                  <a:schemeClr val="bg1"/>
                </a:solidFill>
                <a:latin typeface="+mj-lt"/>
                <a:ea typeface="Calibri Light" charset="0"/>
                <a:cs typeface="Calibri Light" charset="0"/>
              </a:rPr>
              <a:t>components</a:t>
            </a:r>
            <a:r>
              <a:rPr lang="en-US" dirty="0" smtClean="0">
                <a:solidFill>
                  <a:schemeClr val="bg1"/>
                </a:solidFill>
                <a:latin typeface="+mj-lt"/>
              </a:rPr>
              <a:t> </a:t>
            </a:r>
            <a:r>
              <a:rPr lang="en-US" dirty="0" smtClean="0">
                <a:solidFill>
                  <a:schemeClr val="bg1"/>
                </a:solidFill>
                <a:latin typeface="+mj-lt"/>
                <a:ea typeface="Calibri Light" charset="0"/>
                <a:cs typeface="Calibri Light" charset="0"/>
              </a:rPr>
              <a:t>the </a:t>
            </a:r>
            <a:r>
              <a:rPr lang="en-US" dirty="0">
                <a:solidFill>
                  <a:schemeClr val="bg1"/>
                </a:solidFill>
                <a:latin typeface="+mj-lt"/>
                <a:ea typeface="Calibri Light" charset="0"/>
                <a:cs typeface="Calibri Light" charset="0"/>
              </a:rPr>
              <a:t>calculated </a:t>
            </a:r>
            <a:r>
              <a:rPr lang="en-US" dirty="0" smtClean="0">
                <a:solidFill>
                  <a:schemeClr val="bg1"/>
                </a:solidFill>
                <a:latin typeface="+mj-lt"/>
                <a:ea typeface="Calibri Light" charset="0"/>
                <a:cs typeface="Calibri Light" charset="0"/>
              </a:rPr>
              <a:t>impedance and wake</a:t>
            </a:r>
            <a:endParaRPr lang="en-US" dirty="0">
              <a:solidFill>
                <a:schemeClr val="bg1"/>
              </a:solidFill>
              <a:latin typeface="+mj-lt"/>
              <a:ea typeface="Calibri Light" charset="0"/>
              <a:cs typeface="Calibri Light" charset="0"/>
            </a:endParaRPr>
          </a:p>
        </p:txBody>
      </p:sp>
      <p:sp>
        <p:nvSpPr>
          <p:cNvPr id="13" name="Rectangle 12"/>
          <p:cNvSpPr/>
          <p:nvPr/>
        </p:nvSpPr>
        <p:spPr>
          <a:xfrm>
            <a:off x="8237304" y="3914868"/>
            <a:ext cx="2818016" cy="461665"/>
          </a:xfrm>
          <a:prstGeom prst="rect">
            <a:avLst/>
          </a:prstGeom>
        </p:spPr>
        <p:txBody>
          <a:bodyPr wrap="none">
            <a:spAutoFit/>
          </a:bodyPr>
          <a:lstStyle/>
          <a:p>
            <a:r>
              <a:rPr lang="en-US" sz="2400" dirty="0">
                <a:solidFill>
                  <a:schemeClr val="bg1"/>
                </a:solidFill>
                <a:latin typeface="Calibri Light" charset="0"/>
                <a:ea typeface="Calibri Light" charset="0"/>
                <a:cs typeface="Calibri Light" charset="0"/>
              </a:rPr>
              <a:t>How is it developed? </a:t>
            </a:r>
            <a:endParaRPr lang="en-US" sz="2400" dirty="0">
              <a:solidFill>
                <a:schemeClr val="bg1"/>
              </a:solidFill>
            </a:endParaRPr>
          </a:p>
        </p:txBody>
      </p:sp>
      <p:sp>
        <p:nvSpPr>
          <p:cNvPr id="2" name="Footer Placeholder 1"/>
          <p:cNvSpPr>
            <a:spLocks noGrp="1"/>
          </p:cNvSpPr>
          <p:nvPr>
            <p:ph type="ftr" sz="quarter" idx="11"/>
          </p:nvPr>
        </p:nvSpPr>
        <p:spPr/>
        <p:txBody>
          <a:bodyPr/>
          <a:lstStyle/>
          <a:p>
            <a:r>
              <a:rPr lang="en-US" smtClean="0"/>
              <a:t>Emanuela Carideo - FCC week</a:t>
            </a:r>
            <a:endParaRPr lang="en-US"/>
          </a:p>
        </p:txBody>
      </p:sp>
      <p:sp>
        <p:nvSpPr>
          <p:cNvPr id="7" name="Slide Number Placeholder 6"/>
          <p:cNvSpPr>
            <a:spLocks noGrp="1"/>
          </p:cNvSpPr>
          <p:nvPr>
            <p:ph type="sldNum" sz="quarter" idx="12"/>
          </p:nvPr>
        </p:nvSpPr>
        <p:spPr/>
        <p:txBody>
          <a:bodyPr/>
          <a:lstStyle/>
          <a:p>
            <a:fld id="{0E755515-885B-B544-B725-05FF27960243}" type="slidenum">
              <a:rPr lang="en-US" smtClean="0"/>
              <a:t>8</a:t>
            </a:fld>
            <a:endParaRPr lang="en-US"/>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530465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6487" y="1199679"/>
            <a:ext cx="11357838" cy="8720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Immagin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15" name="Immagin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16" name="Immagin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17" name="Immagin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18" name="Immagin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19" name="Immagin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0" name="Immagin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1" name="Immagine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2" name="Immagine 2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3" name="Immagine 2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4" name="Immagine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5" name="Immagine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6" name="Immagine 2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7" name="Immagine 2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8" name="Immagine 2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29" name="Immagine 2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0" name="Immagine 2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1" name="Immagine 30"/>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2" name="Immagine 31"/>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33" name="Immagine 32"/>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4" name="Immagine 33"/>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5" name="Immagine 34"/>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6" name="Immagine 35"/>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7" name="Immagine 36"/>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38" name="Immagine 37"/>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9" name="Immagine 38"/>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0" name="Immagine 39"/>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1" name="Immagine 40"/>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42" name="Immagine 41"/>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3" name="Immagine 42"/>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4" name="Immagine 4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5" name="Immagine 44"/>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46" name="Immagine 45"/>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7" name="Immagine 46"/>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8" name="Immagine 47"/>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9" name="Immagine 48"/>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0" name="Immagine 49"/>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1" name="Immagine 50"/>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2" name="Immagine 51"/>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3" name="Immagine 52"/>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54" name="Immagine 53"/>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5" name="Immagine 54"/>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6" name="Immagine 55"/>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7" name="Immagine 56"/>
          <p:cNvPicPr>
            <a:picLocks noChangeAspect="1"/>
          </p:cNvPicPr>
          <p:nvPr/>
        </p:nvPicPr>
        <p:blipFill>
          <a:blip r:embed="rId45">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58" name="Immagine 57"/>
          <p:cNvPicPr>
            <a:picLocks noChangeAspect="1"/>
          </p:cNvPicPr>
          <p:nvPr/>
        </p:nvPicPr>
        <p:blipFill>
          <a:blip r:embed="rId46">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9" name="Immagine 58"/>
          <p:cNvPicPr>
            <a:picLocks noChangeAspect="1"/>
          </p:cNvPicPr>
          <p:nvPr/>
        </p:nvPicPr>
        <p:blipFill>
          <a:blip r:embed="rId47">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0" name="Immagine 59"/>
          <p:cNvPicPr>
            <a:picLocks noChangeAspect="1"/>
          </p:cNvPicPr>
          <p:nvPr/>
        </p:nvPicPr>
        <p:blipFill>
          <a:blip r:embed="rId48">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1" name="Immagine 60"/>
          <p:cNvPicPr>
            <a:picLocks noChangeAspect="1"/>
          </p:cNvPicPr>
          <p:nvPr/>
        </p:nvPicPr>
        <p:blipFill>
          <a:blip r:embed="rId49">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2" name="Immagine 61"/>
          <p:cNvPicPr>
            <a:picLocks noChangeAspect="1"/>
          </p:cNvPicPr>
          <p:nvPr/>
        </p:nvPicPr>
        <p:blipFill>
          <a:blip r:embed="rId50">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3" name="Immagine 62"/>
          <p:cNvPicPr>
            <a:picLocks noChangeAspect="1"/>
          </p:cNvPicPr>
          <p:nvPr/>
        </p:nvPicPr>
        <p:blipFill>
          <a:blip r:embed="rId51">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4" name="Immagine 63"/>
          <p:cNvPicPr>
            <a:picLocks noChangeAspect="1"/>
          </p:cNvPicPr>
          <p:nvPr/>
        </p:nvPicPr>
        <p:blipFill>
          <a:blip r:embed="rId52">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5" name="Immagine 64"/>
          <p:cNvPicPr>
            <a:picLocks noChangeAspect="1"/>
          </p:cNvPicPr>
          <p:nvPr/>
        </p:nvPicPr>
        <p:blipFill>
          <a:blip r:embed="rId53">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sp>
        <p:nvSpPr>
          <p:cNvPr id="71" name="Title 1"/>
          <p:cNvSpPr txBox="1">
            <a:spLocks/>
          </p:cNvSpPr>
          <p:nvPr/>
        </p:nvSpPr>
        <p:spPr>
          <a:xfrm>
            <a:off x="304590" y="260400"/>
            <a:ext cx="8442367" cy="14562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n-US" dirty="0" smtClean="0">
                <a:solidFill>
                  <a:schemeClr val="tx2"/>
                </a:solidFill>
              </a:rPr>
              <a:t>Longitudinal dynamics</a:t>
            </a:r>
            <a:endParaRPr lang="en-US" dirty="0">
              <a:solidFill>
                <a:schemeClr val="tx2"/>
              </a:solidFill>
            </a:endParaRPr>
          </a:p>
        </p:txBody>
      </p:sp>
      <p:sp>
        <p:nvSpPr>
          <p:cNvPr id="74" name="Rectangle 73"/>
          <p:cNvSpPr/>
          <p:nvPr/>
        </p:nvSpPr>
        <p:spPr>
          <a:xfrm>
            <a:off x="5116483" y="5388188"/>
            <a:ext cx="6096000" cy="830997"/>
          </a:xfrm>
          <a:prstGeom prst="rect">
            <a:avLst/>
          </a:prstGeom>
        </p:spPr>
        <p:txBody>
          <a:bodyPr>
            <a:spAutoFit/>
          </a:bodyPr>
          <a:lstStyle/>
          <a:p>
            <a:pPr algn="ctr"/>
            <a:r>
              <a:rPr lang="en-US" sz="1600" dirty="0"/>
              <a:t>Bunch length (bottom) and RMS energy spread (top) </a:t>
            </a:r>
            <a:r>
              <a:rPr lang="en-US" sz="1600" dirty="0" smtClean="0">
                <a:latin typeface="+mj-lt"/>
              </a:rPr>
              <a:t>as </a:t>
            </a:r>
            <a:r>
              <a:rPr lang="en-US" sz="1600" dirty="0">
                <a:latin typeface="+mj-lt"/>
              </a:rPr>
              <a:t>a function of bunch population in the case with (BS) </a:t>
            </a:r>
            <a:r>
              <a:rPr lang="en-US" sz="1600" dirty="0" smtClean="0">
                <a:latin typeface="+mj-lt"/>
              </a:rPr>
              <a:t>and without </a:t>
            </a:r>
            <a:r>
              <a:rPr lang="en-US" sz="1600" dirty="0">
                <a:latin typeface="+mj-lt"/>
              </a:rPr>
              <a:t>(SR) </a:t>
            </a:r>
            <a:r>
              <a:rPr lang="en-US" sz="1600" dirty="0" err="1" smtClean="0">
                <a:latin typeface="+mj-lt"/>
              </a:rPr>
              <a:t>beamstrahlung</a:t>
            </a:r>
            <a:r>
              <a:rPr lang="en-US" sz="1600" dirty="0" smtClean="0">
                <a:latin typeface="+mj-lt"/>
              </a:rPr>
              <a:t>, which is considered here independent of the longitudinal impedance.</a:t>
            </a:r>
            <a:endParaRPr lang="en-US" sz="1600" dirty="0">
              <a:latin typeface="+mj-lt"/>
            </a:endParaRPr>
          </a:p>
        </p:txBody>
      </p:sp>
      <p:sp>
        <p:nvSpPr>
          <p:cNvPr id="75" name="TextBox 74"/>
          <p:cNvSpPr txBox="1"/>
          <p:nvPr/>
        </p:nvSpPr>
        <p:spPr>
          <a:xfrm>
            <a:off x="1225703" y="5113512"/>
            <a:ext cx="2254103" cy="338554"/>
          </a:xfrm>
          <a:prstGeom prst="rect">
            <a:avLst/>
          </a:prstGeom>
          <a:noFill/>
        </p:spPr>
        <p:txBody>
          <a:bodyPr wrap="square" rtlCol="0">
            <a:spAutoFit/>
          </a:bodyPr>
          <a:lstStyle/>
          <a:p>
            <a:r>
              <a:rPr lang="en-US" sz="1600" dirty="0" smtClean="0">
                <a:latin typeface="+mj-lt"/>
              </a:rPr>
              <a:t>Longitudinal </a:t>
            </a:r>
            <a:r>
              <a:rPr lang="en-US" sz="1600" smtClean="0">
                <a:latin typeface="+mj-lt"/>
              </a:rPr>
              <a:t>phase </a:t>
            </a:r>
            <a:r>
              <a:rPr lang="en-US" sz="1600" smtClean="0">
                <a:latin typeface="+mj-lt"/>
              </a:rPr>
              <a:t>space </a:t>
            </a:r>
            <a:endParaRPr lang="en-US" sz="1600" dirty="0">
              <a:latin typeface="+mj-lt"/>
            </a:endParaRPr>
          </a:p>
        </p:txBody>
      </p:sp>
      <p:sp>
        <p:nvSpPr>
          <p:cNvPr id="6" name="Date Placeholder 5"/>
          <p:cNvSpPr>
            <a:spLocks noGrp="1"/>
          </p:cNvSpPr>
          <p:nvPr>
            <p:ph type="dt" sz="half" idx="10"/>
          </p:nvPr>
        </p:nvSpPr>
        <p:spPr/>
        <p:txBody>
          <a:bodyPr/>
          <a:lstStyle/>
          <a:p>
            <a:r>
              <a:rPr lang="it-IT" smtClean="0"/>
              <a:t>31/05/22</a:t>
            </a:r>
            <a:endParaRPr lang="en-US"/>
          </a:p>
        </p:txBody>
      </p:sp>
      <p:pic>
        <p:nvPicPr>
          <p:cNvPr id="2" name="Picture 1"/>
          <p:cNvPicPr>
            <a:picLocks noChangeAspect="1"/>
          </p:cNvPicPr>
          <p:nvPr/>
        </p:nvPicPr>
        <p:blipFill rotWithShape="1">
          <a:blip r:embed="rId54">
            <a:extLst>
              <a:ext uri="{28A0092B-C50C-407E-A947-70E740481C1C}">
                <a14:useLocalDpi xmlns:a14="http://schemas.microsoft.com/office/drawing/2010/main" val="0"/>
              </a:ext>
            </a:extLst>
          </a:blip>
          <a:srcRect l="7500" t="4287" r="8604"/>
          <a:stretch/>
        </p:blipFill>
        <p:spPr>
          <a:xfrm>
            <a:off x="4262242" y="1492393"/>
            <a:ext cx="7732677" cy="3959673"/>
          </a:xfrm>
          <a:prstGeom prst="rect">
            <a:avLst/>
          </a:prstGeom>
        </p:spPr>
      </p:pic>
      <p:sp>
        <p:nvSpPr>
          <p:cNvPr id="4" name="Footer Placeholder 3"/>
          <p:cNvSpPr>
            <a:spLocks noGrp="1"/>
          </p:cNvSpPr>
          <p:nvPr>
            <p:ph type="ftr" sz="quarter" idx="11"/>
          </p:nvPr>
        </p:nvSpPr>
        <p:spPr/>
        <p:txBody>
          <a:bodyPr/>
          <a:lstStyle/>
          <a:p>
            <a:r>
              <a:rPr lang="en-US" smtClean="0"/>
              <a:t>Emanuela Carideo - FCC week</a:t>
            </a:r>
            <a:endParaRPr lang="en-US"/>
          </a:p>
        </p:txBody>
      </p:sp>
      <p:sp>
        <p:nvSpPr>
          <p:cNvPr id="8" name="Slide Number Placeholder 7"/>
          <p:cNvSpPr>
            <a:spLocks noGrp="1"/>
          </p:cNvSpPr>
          <p:nvPr>
            <p:ph type="sldNum" sz="quarter" idx="12"/>
          </p:nvPr>
        </p:nvSpPr>
        <p:spPr/>
        <p:txBody>
          <a:bodyPr/>
          <a:lstStyle/>
          <a:p>
            <a:fld id="{0E755515-885B-B544-B725-05FF27960243}" type="slidenum">
              <a:rPr lang="en-US" smtClean="0"/>
              <a:t>9</a:t>
            </a:fld>
            <a:endParaRPr lang="en-US"/>
          </a:p>
        </p:txBody>
      </p:sp>
      <p:pic>
        <p:nvPicPr>
          <p:cNvPr id="66" name="Picture 65"/>
          <p:cNvPicPr>
            <a:picLocks noChangeAspect="1"/>
          </p:cNvPicPr>
          <p:nvPr/>
        </p:nvPicPr>
        <p:blipFill>
          <a:blip r:embed="rId55">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cxnSp>
        <p:nvCxnSpPr>
          <p:cNvPr id="67" name="Connettore 1 12">
            <a:extLst>
              <a:ext uri="{FF2B5EF4-FFF2-40B4-BE49-F238E27FC236}">
                <a16:creationId xmlns="" xmlns:a16="http://schemas.microsoft.com/office/drawing/2014/main" id="{1765CFE4-6A8F-5517-513D-E15833322D25}"/>
              </a:ext>
            </a:extLst>
          </p:cNvPr>
          <p:cNvCxnSpPr>
            <a:cxnSpLocks/>
          </p:cNvCxnSpPr>
          <p:nvPr/>
        </p:nvCxnSpPr>
        <p:spPr bwMode="auto">
          <a:xfrm flipV="1">
            <a:off x="7661516" y="3527037"/>
            <a:ext cx="3809" cy="1532953"/>
          </a:xfrm>
          <a:prstGeom prst="line">
            <a:avLst/>
          </a:prstGeom>
          <a:noFill/>
          <a:ln w="38100" cap="flat" cmpd="sng" algn="ctr">
            <a:solidFill>
              <a:srgbClr val="FF0000"/>
            </a:solidFill>
            <a:prstDash val="solid"/>
            <a:round/>
            <a:headEnd type="none" w="med" len="med"/>
            <a:tailEnd type="none" w="med" len="med"/>
          </a:ln>
          <a:effectLst/>
        </p:spPr>
      </p:cxnSp>
      <p:cxnSp>
        <p:nvCxnSpPr>
          <p:cNvPr id="68" name="Connettore 1 12">
            <a:extLst>
              <a:ext uri="{FF2B5EF4-FFF2-40B4-BE49-F238E27FC236}">
                <a16:creationId xmlns="" xmlns:a16="http://schemas.microsoft.com/office/drawing/2014/main" id="{1765CFE4-6A8F-5517-513D-E15833322D25}"/>
              </a:ext>
            </a:extLst>
          </p:cNvPr>
          <p:cNvCxnSpPr>
            <a:cxnSpLocks/>
          </p:cNvCxnSpPr>
          <p:nvPr/>
        </p:nvCxnSpPr>
        <p:spPr bwMode="auto">
          <a:xfrm flipV="1">
            <a:off x="7661516" y="1691161"/>
            <a:ext cx="7618" cy="1551272"/>
          </a:xfrm>
          <a:prstGeom prst="line">
            <a:avLst/>
          </a:prstGeom>
          <a:noFill/>
          <a:ln w="38100"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125366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16"/>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17"/>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18"/>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19"/>
                                        </p:tgtEl>
                                        <p:attrNameLst>
                                          <p:attrName>style.visibility</p:attrName>
                                        </p:attrNameLst>
                                      </p:cBhvr>
                                      <p:to>
                                        <p:strVal val="visible"/>
                                      </p:to>
                                    </p:set>
                                  </p:childTnLst>
                                </p:cTn>
                              </p:par>
                            </p:childTnLst>
                          </p:cTn>
                        </p:par>
                        <p:par>
                          <p:cTn id="19" fill="hold">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5000"/>
                            </p:stCondLst>
                            <p:childTnLst>
                              <p:par>
                                <p:cTn id="23" presetID="1" presetClass="entr" presetSubtype="0" fill="hold" nodeType="afterEffect">
                                  <p:stCondLst>
                                    <p:cond delay="1000"/>
                                  </p:stCondLst>
                                  <p:childTnLst>
                                    <p:set>
                                      <p:cBhvr>
                                        <p:cTn id="24" dur="1" fill="hold">
                                          <p:stCondLst>
                                            <p:cond delay="0"/>
                                          </p:stCondLst>
                                        </p:cTn>
                                        <p:tgtEl>
                                          <p:spTgt spid="21"/>
                                        </p:tgtEl>
                                        <p:attrNameLst>
                                          <p:attrName>style.visibility</p:attrName>
                                        </p:attrNameLst>
                                      </p:cBhvr>
                                      <p:to>
                                        <p:strVal val="visible"/>
                                      </p:to>
                                    </p:set>
                                  </p:childTnLst>
                                </p:cTn>
                              </p:par>
                            </p:childTnLst>
                          </p:cTn>
                        </p:par>
                        <p:par>
                          <p:cTn id="25" fill="hold">
                            <p:stCondLst>
                              <p:cond delay="6000"/>
                            </p:stCondLst>
                            <p:childTnLst>
                              <p:par>
                                <p:cTn id="26" presetID="1" presetClass="entr" presetSubtype="0" fill="hold" nodeType="afterEffect">
                                  <p:stCondLst>
                                    <p:cond delay="1000"/>
                                  </p:stCondLst>
                                  <p:childTnLst>
                                    <p:set>
                                      <p:cBhvr>
                                        <p:cTn id="27" dur="1" fill="hold">
                                          <p:stCondLst>
                                            <p:cond delay="0"/>
                                          </p:stCondLst>
                                        </p:cTn>
                                        <p:tgtEl>
                                          <p:spTgt spid="22"/>
                                        </p:tgtEl>
                                        <p:attrNameLst>
                                          <p:attrName>style.visibility</p:attrName>
                                        </p:attrNameLst>
                                      </p:cBhvr>
                                      <p:to>
                                        <p:strVal val="visible"/>
                                      </p:to>
                                    </p:set>
                                  </p:childTnLst>
                                </p:cTn>
                              </p:par>
                            </p:childTnLst>
                          </p:cTn>
                        </p:par>
                        <p:par>
                          <p:cTn id="28" fill="hold">
                            <p:stCondLst>
                              <p:cond delay="7000"/>
                            </p:stCondLst>
                            <p:childTnLst>
                              <p:par>
                                <p:cTn id="29" presetID="1" presetClass="entr" presetSubtype="0" fill="hold" nodeType="afterEffect">
                                  <p:stCondLst>
                                    <p:cond delay="1000"/>
                                  </p:stCondLst>
                                  <p:childTnLst>
                                    <p:set>
                                      <p:cBhvr>
                                        <p:cTn id="30" dur="1" fill="hold">
                                          <p:stCondLst>
                                            <p:cond delay="0"/>
                                          </p:stCondLst>
                                        </p:cTn>
                                        <p:tgtEl>
                                          <p:spTgt spid="23"/>
                                        </p:tgtEl>
                                        <p:attrNameLst>
                                          <p:attrName>style.visibility</p:attrName>
                                        </p:attrNameLst>
                                      </p:cBhvr>
                                      <p:to>
                                        <p:strVal val="visible"/>
                                      </p:to>
                                    </p:set>
                                  </p:childTnLst>
                                </p:cTn>
                              </p:par>
                            </p:childTnLst>
                          </p:cTn>
                        </p:par>
                        <p:par>
                          <p:cTn id="31" fill="hold">
                            <p:stCondLst>
                              <p:cond delay="8000"/>
                            </p:stCondLst>
                            <p:childTnLst>
                              <p:par>
                                <p:cTn id="32" presetID="1" presetClass="entr" presetSubtype="0" fill="hold" nodeType="afterEffect">
                                  <p:stCondLst>
                                    <p:cond delay="1000"/>
                                  </p:stCondLst>
                                  <p:childTnLst>
                                    <p:set>
                                      <p:cBhvr>
                                        <p:cTn id="33" dur="1" fill="hold">
                                          <p:stCondLst>
                                            <p:cond delay="0"/>
                                          </p:stCondLst>
                                        </p:cTn>
                                        <p:tgtEl>
                                          <p:spTgt spid="24"/>
                                        </p:tgtEl>
                                        <p:attrNameLst>
                                          <p:attrName>style.visibility</p:attrName>
                                        </p:attrNameLst>
                                      </p:cBhvr>
                                      <p:to>
                                        <p:strVal val="visible"/>
                                      </p:to>
                                    </p:set>
                                  </p:childTnLst>
                                </p:cTn>
                              </p:par>
                            </p:childTnLst>
                          </p:cTn>
                        </p:par>
                        <p:par>
                          <p:cTn id="34" fill="hold">
                            <p:stCondLst>
                              <p:cond delay="9000"/>
                            </p:stCondLst>
                            <p:childTnLst>
                              <p:par>
                                <p:cTn id="35" presetID="1" presetClass="entr" presetSubtype="0" fill="hold" nodeType="afterEffect">
                                  <p:stCondLst>
                                    <p:cond delay="1000"/>
                                  </p:stCondLst>
                                  <p:childTnLst>
                                    <p:set>
                                      <p:cBhvr>
                                        <p:cTn id="36" dur="1" fill="hold">
                                          <p:stCondLst>
                                            <p:cond delay="0"/>
                                          </p:stCondLst>
                                        </p:cTn>
                                        <p:tgtEl>
                                          <p:spTgt spid="25"/>
                                        </p:tgtEl>
                                        <p:attrNameLst>
                                          <p:attrName>style.visibility</p:attrName>
                                        </p:attrNameLst>
                                      </p:cBhvr>
                                      <p:to>
                                        <p:strVal val="visible"/>
                                      </p:to>
                                    </p:set>
                                  </p:childTnLst>
                                </p:cTn>
                              </p:par>
                            </p:childTnLst>
                          </p:cTn>
                        </p:par>
                        <p:par>
                          <p:cTn id="37" fill="hold">
                            <p:stCondLst>
                              <p:cond delay="10000"/>
                            </p:stCondLst>
                            <p:childTnLst>
                              <p:par>
                                <p:cTn id="38" presetID="1" presetClass="entr" presetSubtype="0" fill="hold" nodeType="afterEffect">
                                  <p:stCondLst>
                                    <p:cond delay="1000"/>
                                  </p:stCondLst>
                                  <p:childTnLst>
                                    <p:set>
                                      <p:cBhvr>
                                        <p:cTn id="39" dur="1" fill="hold">
                                          <p:stCondLst>
                                            <p:cond delay="0"/>
                                          </p:stCondLst>
                                        </p:cTn>
                                        <p:tgtEl>
                                          <p:spTgt spid="26"/>
                                        </p:tgtEl>
                                        <p:attrNameLst>
                                          <p:attrName>style.visibility</p:attrName>
                                        </p:attrNameLst>
                                      </p:cBhvr>
                                      <p:to>
                                        <p:strVal val="visible"/>
                                      </p:to>
                                    </p:set>
                                  </p:childTnLst>
                                </p:cTn>
                              </p:par>
                            </p:childTnLst>
                          </p:cTn>
                        </p:par>
                        <p:par>
                          <p:cTn id="40" fill="hold">
                            <p:stCondLst>
                              <p:cond delay="11000"/>
                            </p:stCondLst>
                            <p:childTnLst>
                              <p:par>
                                <p:cTn id="41" presetID="1" presetClass="entr" presetSubtype="0" fill="hold" nodeType="afterEffect">
                                  <p:stCondLst>
                                    <p:cond delay="1000"/>
                                  </p:stCondLst>
                                  <p:childTnLst>
                                    <p:set>
                                      <p:cBhvr>
                                        <p:cTn id="42" dur="1" fill="hold">
                                          <p:stCondLst>
                                            <p:cond delay="0"/>
                                          </p:stCondLst>
                                        </p:cTn>
                                        <p:tgtEl>
                                          <p:spTgt spid="27"/>
                                        </p:tgtEl>
                                        <p:attrNameLst>
                                          <p:attrName>style.visibility</p:attrName>
                                        </p:attrNameLst>
                                      </p:cBhvr>
                                      <p:to>
                                        <p:strVal val="visible"/>
                                      </p:to>
                                    </p:set>
                                  </p:childTnLst>
                                </p:cTn>
                              </p:par>
                            </p:childTnLst>
                          </p:cTn>
                        </p:par>
                        <p:par>
                          <p:cTn id="43" fill="hold">
                            <p:stCondLst>
                              <p:cond delay="12000"/>
                            </p:stCondLst>
                            <p:childTnLst>
                              <p:par>
                                <p:cTn id="44" presetID="1" presetClass="entr" presetSubtype="0" fill="hold" nodeType="afterEffect">
                                  <p:stCondLst>
                                    <p:cond delay="1000"/>
                                  </p:stCondLst>
                                  <p:childTnLst>
                                    <p:set>
                                      <p:cBhvr>
                                        <p:cTn id="45" dur="1" fill="hold">
                                          <p:stCondLst>
                                            <p:cond delay="0"/>
                                          </p:stCondLst>
                                        </p:cTn>
                                        <p:tgtEl>
                                          <p:spTgt spid="28"/>
                                        </p:tgtEl>
                                        <p:attrNameLst>
                                          <p:attrName>style.visibility</p:attrName>
                                        </p:attrNameLst>
                                      </p:cBhvr>
                                      <p:to>
                                        <p:strVal val="visible"/>
                                      </p:to>
                                    </p:set>
                                  </p:childTnLst>
                                </p:cTn>
                              </p:par>
                            </p:childTnLst>
                          </p:cTn>
                        </p:par>
                        <p:par>
                          <p:cTn id="46" fill="hold">
                            <p:stCondLst>
                              <p:cond delay="13000"/>
                            </p:stCondLst>
                            <p:childTnLst>
                              <p:par>
                                <p:cTn id="47" presetID="1" presetClass="entr" presetSubtype="0" fill="hold" nodeType="afterEffect">
                                  <p:stCondLst>
                                    <p:cond delay="1000"/>
                                  </p:stCondLst>
                                  <p:childTnLst>
                                    <p:set>
                                      <p:cBhvr>
                                        <p:cTn id="48" dur="1" fill="hold">
                                          <p:stCondLst>
                                            <p:cond delay="0"/>
                                          </p:stCondLst>
                                        </p:cTn>
                                        <p:tgtEl>
                                          <p:spTgt spid="29"/>
                                        </p:tgtEl>
                                        <p:attrNameLst>
                                          <p:attrName>style.visibility</p:attrName>
                                        </p:attrNameLst>
                                      </p:cBhvr>
                                      <p:to>
                                        <p:strVal val="visible"/>
                                      </p:to>
                                    </p:set>
                                  </p:childTnLst>
                                </p:cTn>
                              </p:par>
                            </p:childTnLst>
                          </p:cTn>
                        </p:par>
                        <p:par>
                          <p:cTn id="49" fill="hold">
                            <p:stCondLst>
                              <p:cond delay="14000"/>
                            </p:stCondLst>
                            <p:childTnLst>
                              <p:par>
                                <p:cTn id="50" presetID="1" presetClass="entr" presetSubtype="0" fill="hold" nodeType="afterEffect">
                                  <p:stCondLst>
                                    <p:cond delay="1000"/>
                                  </p:stCondLst>
                                  <p:childTnLst>
                                    <p:set>
                                      <p:cBhvr>
                                        <p:cTn id="51" dur="1" fill="hold">
                                          <p:stCondLst>
                                            <p:cond delay="0"/>
                                          </p:stCondLst>
                                        </p:cTn>
                                        <p:tgtEl>
                                          <p:spTgt spid="30"/>
                                        </p:tgtEl>
                                        <p:attrNameLst>
                                          <p:attrName>style.visibility</p:attrName>
                                        </p:attrNameLst>
                                      </p:cBhvr>
                                      <p:to>
                                        <p:strVal val="visible"/>
                                      </p:to>
                                    </p:set>
                                  </p:childTnLst>
                                </p:cTn>
                              </p:par>
                            </p:childTnLst>
                          </p:cTn>
                        </p:par>
                        <p:par>
                          <p:cTn id="52" fill="hold">
                            <p:stCondLst>
                              <p:cond delay="15000"/>
                            </p:stCondLst>
                            <p:childTnLst>
                              <p:par>
                                <p:cTn id="53" presetID="1" presetClass="entr" presetSubtype="0" fill="hold" nodeType="afterEffect">
                                  <p:stCondLst>
                                    <p:cond delay="1000"/>
                                  </p:stCondLst>
                                  <p:childTnLst>
                                    <p:set>
                                      <p:cBhvr>
                                        <p:cTn id="54" dur="1" fill="hold">
                                          <p:stCondLst>
                                            <p:cond delay="0"/>
                                          </p:stCondLst>
                                        </p:cTn>
                                        <p:tgtEl>
                                          <p:spTgt spid="31"/>
                                        </p:tgtEl>
                                        <p:attrNameLst>
                                          <p:attrName>style.visibility</p:attrName>
                                        </p:attrNameLst>
                                      </p:cBhvr>
                                      <p:to>
                                        <p:strVal val="visible"/>
                                      </p:to>
                                    </p:set>
                                  </p:childTnLst>
                                </p:cTn>
                              </p:par>
                            </p:childTnLst>
                          </p:cTn>
                        </p:par>
                        <p:par>
                          <p:cTn id="55" fill="hold">
                            <p:stCondLst>
                              <p:cond delay="16000"/>
                            </p:stCondLst>
                            <p:childTnLst>
                              <p:par>
                                <p:cTn id="56" presetID="1" presetClass="entr" presetSubtype="0" fill="hold" nodeType="afterEffect">
                                  <p:stCondLst>
                                    <p:cond delay="1000"/>
                                  </p:stCondLst>
                                  <p:childTnLst>
                                    <p:set>
                                      <p:cBhvr>
                                        <p:cTn id="57" dur="1" fill="hold">
                                          <p:stCondLst>
                                            <p:cond delay="0"/>
                                          </p:stCondLst>
                                        </p:cTn>
                                        <p:tgtEl>
                                          <p:spTgt spid="32"/>
                                        </p:tgtEl>
                                        <p:attrNameLst>
                                          <p:attrName>style.visibility</p:attrName>
                                        </p:attrNameLst>
                                      </p:cBhvr>
                                      <p:to>
                                        <p:strVal val="visible"/>
                                      </p:to>
                                    </p:set>
                                  </p:childTnLst>
                                </p:cTn>
                              </p:par>
                            </p:childTnLst>
                          </p:cTn>
                        </p:par>
                        <p:par>
                          <p:cTn id="58" fill="hold">
                            <p:stCondLst>
                              <p:cond delay="17000"/>
                            </p:stCondLst>
                            <p:childTnLst>
                              <p:par>
                                <p:cTn id="59" presetID="1" presetClass="entr" presetSubtype="0" fill="hold" nodeType="afterEffect">
                                  <p:stCondLst>
                                    <p:cond delay="1000"/>
                                  </p:stCondLst>
                                  <p:childTnLst>
                                    <p:set>
                                      <p:cBhvr>
                                        <p:cTn id="60" dur="1" fill="hold">
                                          <p:stCondLst>
                                            <p:cond delay="0"/>
                                          </p:stCondLst>
                                        </p:cTn>
                                        <p:tgtEl>
                                          <p:spTgt spid="33"/>
                                        </p:tgtEl>
                                        <p:attrNameLst>
                                          <p:attrName>style.visibility</p:attrName>
                                        </p:attrNameLst>
                                      </p:cBhvr>
                                      <p:to>
                                        <p:strVal val="visible"/>
                                      </p:to>
                                    </p:set>
                                  </p:childTnLst>
                                </p:cTn>
                              </p:par>
                            </p:childTnLst>
                          </p:cTn>
                        </p:par>
                        <p:par>
                          <p:cTn id="61" fill="hold">
                            <p:stCondLst>
                              <p:cond delay="18000"/>
                            </p:stCondLst>
                            <p:childTnLst>
                              <p:par>
                                <p:cTn id="62" presetID="1" presetClass="entr" presetSubtype="0" fill="hold" nodeType="afterEffect">
                                  <p:stCondLst>
                                    <p:cond delay="1000"/>
                                  </p:stCondLst>
                                  <p:childTnLst>
                                    <p:set>
                                      <p:cBhvr>
                                        <p:cTn id="63" dur="1" fill="hold">
                                          <p:stCondLst>
                                            <p:cond delay="0"/>
                                          </p:stCondLst>
                                        </p:cTn>
                                        <p:tgtEl>
                                          <p:spTgt spid="34"/>
                                        </p:tgtEl>
                                        <p:attrNameLst>
                                          <p:attrName>style.visibility</p:attrName>
                                        </p:attrNameLst>
                                      </p:cBhvr>
                                      <p:to>
                                        <p:strVal val="visible"/>
                                      </p:to>
                                    </p:set>
                                  </p:childTnLst>
                                </p:cTn>
                              </p:par>
                            </p:childTnLst>
                          </p:cTn>
                        </p:par>
                        <p:par>
                          <p:cTn id="64" fill="hold">
                            <p:stCondLst>
                              <p:cond delay="19000"/>
                            </p:stCondLst>
                            <p:childTnLst>
                              <p:par>
                                <p:cTn id="65" presetID="1" presetClass="entr" presetSubtype="0" fill="hold" nodeType="afterEffect">
                                  <p:stCondLst>
                                    <p:cond delay="1000"/>
                                  </p:stCondLst>
                                  <p:childTnLst>
                                    <p:set>
                                      <p:cBhvr>
                                        <p:cTn id="66" dur="1" fill="hold">
                                          <p:stCondLst>
                                            <p:cond delay="0"/>
                                          </p:stCondLst>
                                        </p:cTn>
                                        <p:tgtEl>
                                          <p:spTgt spid="35"/>
                                        </p:tgtEl>
                                        <p:attrNameLst>
                                          <p:attrName>style.visibility</p:attrName>
                                        </p:attrNameLst>
                                      </p:cBhvr>
                                      <p:to>
                                        <p:strVal val="visible"/>
                                      </p:to>
                                    </p:set>
                                  </p:childTnLst>
                                </p:cTn>
                              </p:par>
                            </p:childTnLst>
                          </p:cTn>
                        </p:par>
                        <p:par>
                          <p:cTn id="67" fill="hold">
                            <p:stCondLst>
                              <p:cond delay="20000"/>
                            </p:stCondLst>
                            <p:childTnLst>
                              <p:par>
                                <p:cTn id="68" presetID="1" presetClass="entr" presetSubtype="0" fill="hold" nodeType="afterEffect">
                                  <p:stCondLst>
                                    <p:cond delay="1000"/>
                                  </p:stCondLst>
                                  <p:childTnLst>
                                    <p:set>
                                      <p:cBhvr>
                                        <p:cTn id="69" dur="1" fill="hold">
                                          <p:stCondLst>
                                            <p:cond delay="0"/>
                                          </p:stCondLst>
                                        </p:cTn>
                                        <p:tgtEl>
                                          <p:spTgt spid="36"/>
                                        </p:tgtEl>
                                        <p:attrNameLst>
                                          <p:attrName>style.visibility</p:attrName>
                                        </p:attrNameLst>
                                      </p:cBhvr>
                                      <p:to>
                                        <p:strVal val="visible"/>
                                      </p:to>
                                    </p:set>
                                  </p:childTnLst>
                                </p:cTn>
                              </p:par>
                            </p:childTnLst>
                          </p:cTn>
                        </p:par>
                        <p:par>
                          <p:cTn id="70" fill="hold">
                            <p:stCondLst>
                              <p:cond delay="21000"/>
                            </p:stCondLst>
                            <p:childTnLst>
                              <p:par>
                                <p:cTn id="71" presetID="1" presetClass="entr" presetSubtype="0" fill="hold" nodeType="afterEffect">
                                  <p:stCondLst>
                                    <p:cond delay="1000"/>
                                  </p:stCondLst>
                                  <p:childTnLst>
                                    <p:set>
                                      <p:cBhvr>
                                        <p:cTn id="72" dur="1" fill="hold">
                                          <p:stCondLst>
                                            <p:cond delay="0"/>
                                          </p:stCondLst>
                                        </p:cTn>
                                        <p:tgtEl>
                                          <p:spTgt spid="37"/>
                                        </p:tgtEl>
                                        <p:attrNameLst>
                                          <p:attrName>style.visibility</p:attrName>
                                        </p:attrNameLst>
                                      </p:cBhvr>
                                      <p:to>
                                        <p:strVal val="visible"/>
                                      </p:to>
                                    </p:set>
                                  </p:childTnLst>
                                </p:cTn>
                              </p:par>
                            </p:childTnLst>
                          </p:cTn>
                        </p:par>
                        <p:par>
                          <p:cTn id="73" fill="hold">
                            <p:stCondLst>
                              <p:cond delay="22000"/>
                            </p:stCondLst>
                            <p:childTnLst>
                              <p:par>
                                <p:cTn id="74" presetID="1" presetClass="entr" presetSubtype="0" fill="hold" nodeType="afterEffect">
                                  <p:stCondLst>
                                    <p:cond delay="1000"/>
                                  </p:stCondLst>
                                  <p:childTnLst>
                                    <p:set>
                                      <p:cBhvr>
                                        <p:cTn id="75" dur="1" fill="hold">
                                          <p:stCondLst>
                                            <p:cond delay="0"/>
                                          </p:stCondLst>
                                        </p:cTn>
                                        <p:tgtEl>
                                          <p:spTgt spid="38"/>
                                        </p:tgtEl>
                                        <p:attrNameLst>
                                          <p:attrName>style.visibility</p:attrName>
                                        </p:attrNameLst>
                                      </p:cBhvr>
                                      <p:to>
                                        <p:strVal val="visible"/>
                                      </p:to>
                                    </p:set>
                                  </p:childTnLst>
                                </p:cTn>
                              </p:par>
                            </p:childTnLst>
                          </p:cTn>
                        </p:par>
                        <p:par>
                          <p:cTn id="76" fill="hold">
                            <p:stCondLst>
                              <p:cond delay="23000"/>
                            </p:stCondLst>
                            <p:childTnLst>
                              <p:par>
                                <p:cTn id="77" presetID="1" presetClass="entr" presetSubtype="0" fill="hold" nodeType="afterEffect">
                                  <p:stCondLst>
                                    <p:cond delay="1000"/>
                                  </p:stCondLst>
                                  <p:childTnLst>
                                    <p:set>
                                      <p:cBhvr>
                                        <p:cTn id="78" dur="1" fill="hold">
                                          <p:stCondLst>
                                            <p:cond delay="0"/>
                                          </p:stCondLst>
                                        </p:cTn>
                                        <p:tgtEl>
                                          <p:spTgt spid="39"/>
                                        </p:tgtEl>
                                        <p:attrNameLst>
                                          <p:attrName>style.visibility</p:attrName>
                                        </p:attrNameLst>
                                      </p:cBhvr>
                                      <p:to>
                                        <p:strVal val="visible"/>
                                      </p:to>
                                    </p:set>
                                  </p:childTnLst>
                                </p:cTn>
                              </p:par>
                            </p:childTnLst>
                          </p:cTn>
                        </p:par>
                        <p:par>
                          <p:cTn id="79" fill="hold">
                            <p:stCondLst>
                              <p:cond delay="24000"/>
                            </p:stCondLst>
                            <p:childTnLst>
                              <p:par>
                                <p:cTn id="80" presetID="1" presetClass="entr" presetSubtype="0" fill="hold" nodeType="afterEffect">
                                  <p:stCondLst>
                                    <p:cond delay="1000"/>
                                  </p:stCondLst>
                                  <p:childTnLst>
                                    <p:set>
                                      <p:cBhvr>
                                        <p:cTn id="81" dur="1" fill="hold">
                                          <p:stCondLst>
                                            <p:cond delay="0"/>
                                          </p:stCondLst>
                                        </p:cTn>
                                        <p:tgtEl>
                                          <p:spTgt spid="40"/>
                                        </p:tgtEl>
                                        <p:attrNameLst>
                                          <p:attrName>style.visibility</p:attrName>
                                        </p:attrNameLst>
                                      </p:cBhvr>
                                      <p:to>
                                        <p:strVal val="visible"/>
                                      </p:to>
                                    </p:set>
                                  </p:childTnLst>
                                </p:cTn>
                              </p:par>
                            </p:childTnLst>
                          </p:cTn>
                        </p:par>
                        <p:par>
                          <p:cTn id="82" fill="hold">
                            <p:stCondLst>
                              <p:cond delay="25000"/>
                            </p:stCondLst>
                            <p:childTnLst>
                              <p:par>
                                <p:cTn id="83" presetID="1" presetClass="entr" presetSubtype="0" fill="hold" nodeType="afterEffect">
                                  <p:stCondLst>
                                    <p:cond delay="1000"/>
                                  </p:stCondLst>
                                  <p:childTnLst>
                                    <p:set>
                                      <p:cBhvr>
                                        <p:cTn id="84" dur="1" fill="hold">
                                          <p:stCondLst>
                                            <p:cond delay="0"/>
                                          </p:stCondLst>
                                        </p:cTn>
                                        <p:tgtEl>
                                          <p:spTgt spid="41"/>
                                        </p:tgtEl>
                                        <p:attrNameLst>
                                          <p:attrName>style.visibility</p:attrName>
                                        </p:attrNameLst>
                                      </p:cBhvr>
                                      <p:to>
                                        <p:strVal val="visible"/>
                                      </p:to>
                                    </p:set>
                                  </p:childTnLst>
                                </p:cTn>
                              </p:par>
                            </p:childTnLst>
                          </p:cTn>
                        </p:par>
                        <p:par>
                          <p:cTn id="85" fill="hold">
                            <p:stCondLst>
                              <p:cond delay="26000"/>
                            </p:stCondLst>
                            <p:childTnLst>
                              <p:par>
                                <p:cTn id="86" presetID="1" presetClass="entr" presetSubtype="0" fill="hold" nodeType="afterEffect">
                                  <p:stCondLst>
                                    <p:cond delay="1000"/>
                                  </p:stCondLst>
                                  <p:childTnLst>
                                    <p:set>
                                      <p:cBhvr>
                                        <p:cTn id="87" dur="1" fill="hold">
                                          <p:stCondLst>
                                            <p:cond delay="0"/>
                                          </p:stCondLst>
                                        </p:cTn>
                                        <p:tgtEl>
                                          <p:spTgt spid="42"/>
                                        </p:tgtEl>
                                        <p:attrNameLst>
                                          <p:attrName>style.visibility</p:attrName>
                                        </p:attrNameLst>
                                      </p:cBhvr>
                                      <p:to>
                                        <p:strVal val="visible"/>
                                      </p:to>
                                    </p:set>
                                  </p:childTnLst>
                                </p:cTn>
                              </p:par>
                            </p:childTnLst>
                          </p:cTn>
                        </p:par>
                        <p:par>
                          <p:cTn id="88" fill="hold">
                            <p:stCondLst>
                              <p:cond delay="27000"/>
                            </p:stCondLst>
                            <p:childTnLst>
                              <p:par>
                                <p:cTn id="89" presetID="1" presetClass="entr" presetSubtype="0" fill="hold" nodeType="afterEffect">
                                  <p:stCondLst>
                                    <p:cond delay="1000"/>
                                  </p:stCondLst>
                                  <p:childTnLst>
                                    <p:set>
                                      <p:cBhvr>
                                        <p:cTn id="90" dur="1" fill="hold">
                                          <p:stCondLst>
                                            <p:cond delay="0"/>
                                          </p:stCondLst>
                                        </p:cTn>
                                        <p:tgtEl>
                                          <p:spTgt spid="43"/>
                                        </p:tgtEl>
                                        <p:attrNameLst>
                                          <p:attrName>style.visibility</p:attrName>
                                        </p:attrNameLst>
                                      </p:cBhvr>
                                      <p:to>
                                        <p:strVal val="visible"/>
                                      </p:to>
                                    </p:set>
                                  </p:childTnLst>
                                </p:cTn>
                              </p:par>
                            </p:childTnLst>
                          </p:cTn>
                        </p:par>
                        <p:par>
                          <p:cTn id="91" fill="hold">
                            <p:stCondLst>
                              <p:cond delay="28000"/>
                            </p:stCondLst>
                            <p:childTnLst>
                              <p:par>
                                <p:cTn id="92" presetID="1" presetClass="entr" presetSubtype="0" fill="hold" nodeType="afterEffect">
                                  <p:stCondLst>
                                    <p:cond delay="1000"/>
                                  </p:stCondLst>
                                  <p:childTnLst>
                                    <p:set>
                                      <p:cBhvr>
                                        <p:cTn id="93" dur="1" fill="hold">
                                          <p:stCondLst>
                                            <p:cond delay="0"/>
                                          </p:stCondLst>
                                        </p:cTn>
                                        <p:tgtEl>
                                          <p:spTgt spid="44"/>
                                        </p:tgtEl>
                                        <p:attrNameLst>
                                          <p:attrName>style.visibility</p:attrName>
                                        </p:attrNameLst>
                                      </p:cBhvr>
                                      <p:to>
                                        <p:strVal val="visible"/>
                                      </p:to>
                                    </p:set>
                                  </p:childTnLst>
                                </p:cTn>
                              </p:par>
                            </p:childTnLst>
                          </p:cTn>
                        </p:par>
                        <p:par>
                          <p:cTn id="94" fill="hold">
                            <p:stCondLst>
                              <p:cond delay="29000"/>
                            </p:stCondLst>
                            <p:childTnLst>
                              <p:par>
                                <p:cTn id="95" presetID="1" presetClass="entr" presetSubtype="0" fill="hold" nodeType="afterEffect">
                                  <p:stCondLst>
                                    <p:cond delay="1000"/>
                                  </p:stCondLst>
                                  <p:childTnLst>
                                    <p:set>
                                      <p:cBhvr>
                                        <p:cTn id="96" dur="1" fill="hold">
                                          <p:stCondLst>
                                            <p:cond delay="0"/>
                                          </p:stCondLst>
                                        </p:cTn>
                                        <p:tgtEl>
                                          <p:spTgt spid="45"/>
                                        </p:tgtEl>
                                        <p:attrNameLst>
                                          <p:attrName>style.visibility</p:attrName>
                                        </p:attrNameLst>
                                      </p:cBhvr>
                                      <p:to>
                                        <p:strVal val="visible"/>
                                      </p:to>
                                    </p:set>
                                  </p:childTnLst>
                                </p:cTn>
                              </p:par>
                            </p:childTnLst>
                          </p:cTn>
                        </p:par>
                        <p:par>
                          <p:cTn id="97" fill="hold">
                            <p:stCondLst>
                              <p:cond delay="30000"/>
                            </p:stCondLst>
                            <p:childTnLst>
                              <p:par>
                                <p:cTn id="98" presetID="1" presetClass="entr" presetSubtype="0" fill="hold" nodeType="afterEffect">
                                  <p:stCondLst>
                                    <p:cond delay="1000"/>
                                  </p:stCondLst>
                                  <p:childTnLst>
                                    <p:set>
                                      <p:cBhvr>
                                        <p:cTn id="99" dur="1" fill="hold">
                                          <p:stCondLst>
                                            <p:cond delay="0"/>
                                          </p:stCondLst>
                                        </p:cTn>
                                        <p:tgtEl>
                                          <p:spTgt spid="46"/>
                                        </p:tgtEl>
                                        <p:attrNameLst>
                                          <p:attrName>style.visibility</p:attrName>
                                        </p:attrNameLst>
                                      </p:cBhvr>
                                      <p:to>
                                        <p:strVal val="visible"/>
                                      </p:to>
                                    </p:set>
                                  </p:childTnLst>
                                </p:cTn>
                              </p:par>
                            </p:childTnLst>
                          </p:cTn>
                        </p:par>
                        <p:par>
                          <p:cTn id="100" fill="hold">
                            <p:stCondLst>
                              <p:cond delay="31000"/>
                            </p:stCondLst>
                            <p:childTnLst>
                              <p:par>
                                <p:cTn id="101" presetID="1" presetClass="entr" presetSubtype="0" fill="hold" nodeType="afterEffect">
                                  <p:stCondLst>
                                    <p:cond delay="1000"/>
                                  </p:stCondLst>
                                  <p:childTnLst>
                                    <p:set>
                                      <p:cBhvr>
                                        <p:cTn id="102" dur="1" fill="hold">
                                          <p:stCondLst>
                                            <p:cond delay="0"/>
                                          </p:stCondLst>
                                        </p:cTn>
                                        <p:tgtEl>
                                          <p:spTgt spid="47"/>
                                        </p:tgtEl>
                                        <p:attrNameLst>
                                          <p:attrName>style.visibility</p:attrName>
                                        </p:attrNameLst>
                                      </p:cBhvr>
                                      <p:to>
                                        <p:strVal val="visible"/>
                                      </p:to>
                                    </p:set>
                                  </p:childTnLst>
                                </p:cTn>
                              </p:par>
                            </p:childTnLst>
                          </p:cTn>
                        </p:par>
                        <p:par>
                          <p:cTn id="103" fill="hold">
                            <p:stCondLst>
                              <p:cond delay="32000"/>
                            </p:stCondLst>
                            <p:childTnLst>
                              <p:par>
                                <p:cTn id="104" presetID="1" presetClass="entr" presetSubtype="0" fill="hold" nodeType="afterEffect">
                                  <p:stCondLst>
                                    <p:cond delay="1000"/>
                                  </p:stCondLst>
                                  <p:childTnLst>
                                    <p:set>
                                      <p:cBhvr>
                                        <p:cTn id="105" dur="1" fill="hold">
                                          <p:stCondLst>
                                            <p:cond delay="0"/>
                                          </p:stCondLst>
                                        </p:cTn>
                                        <p:tgtEl>
                                          <p:spTgt spid="48"/>
                                        </p:tgtEl>
                                        <p:attrNameLst>
                                          <p:attrName>style.visibility</p:attrName>
                                        </p:attrNameLst>
                                      </p:cBhvr>
                                      <p:to>
                                        <p:strVal val="visible"/>
                                      </p:to>
                                    </p:set>
                                  </p:childTnLst>
                                </p:cTn>
                              </p:par>
                            </p:childTnLst>
                          </p:cTn>
                        </p:par>
                        <p:par>
                          <p:cTn id="106" fill="hold">
                            <p:stCondLst>
                              <p:cond delay="33000"/>
                            </p:stCondLst>
                            <p:childTnLst>
                              <p:par>
                                <p:cTn id="107" presetID="1" presetClass="entr" presetSubtype="0" fill="hold" nodeType="afterEffect">
                                  <p:stCondLst>
                                    <p:cond delay="1000"/>
                                  </p:stCondLst>
                                  <p:childTnLst>
                                    <p:set>
                                      <p:cBhvr>
                                        <p:cTn id="108" dur="1" fill="hold">
                                          <p:stCondLst>
                                            <p:cond delay="0"/>
                                          </p:stCondLst>
                                        </p:cTn>
                                        <p:tgtEl>
                                          <p:spTgt spid="49"/>
                                        </p:tgtEl>
                                        <p:attrNameLst>
                                          <p:attrName>style.visibility</p:attrName>
                                        </p:attrNameLst>
                                      </p:cBhvr>
                                      <p:to>
                                        <p:strVal val="visible"/>
                                      </p:to>
                                    </p:set>
                                  </p:childTnLst>
                                </p:cTn>
                              </p:par>
                            </p:childTnLst>
                          </p:cTn>
                        </p:par>
                        <p:par>
                          <p:cTn id="109" fill="hold">
                            <p:stCondLst>
                              <p:cond delay="34000"/>
                            </p:stCondLst>
                            <p:childTnLst>
                              <p:par>
                                <p:cTn id="110" presetID="1" presetClass="entr" presetSubtype="0" fill="hold" nodeType="afterEffect">
                                  <p:stCondLst>
                                    <p:cond delay="1000"/>
                                  </p:stCondLst>
                                  <p:childTnLst>
                                    <p:set>
                                      <p:cBhvr>
                                        <p:cTn id="111" dur="1" fill="hold">
                                          <p:stCondLst>
                                            <p:cond delay="0"/>
                                          </p:stCondLst>
                                        </p:cTn>
                                        <p:tgtEl>
                                          <p:spTgt spid="50"/>
                                        </p:tgtEl>
                                        <p:attrNameLst>
                                          <p:attrName>style.visibility</p:attrName>
                                        </p:attrNameLst>
                                      </p:cBhvr>
                                      <p:to>
                                        <p:strVal val="visible"/>
                                      </p:to>
                                    </p:set>
                                  </p:childTnLst>
                                </p:cTn>
                              </p:par>
                            </p:childTnLst>
                          </p:cTn>
                        </p:par>
                        <p:par>
                          <p:cTn id="112" fill="hold">
                            <p:stCondLst>
                              <p:cond delay="35000"/>
                            </p:stCondLst>
                            <p:childTnLst>
                              <p:par>
                                <p:cTn id="113" presetID="1" presetClass="entr" presetSubtype="0" fill="hold" nodeType="afterEffect">
                                  <p:stCondLst>
                                    <p:cond delay="1000"/>
                                  </p:stCondLst>
                                  <p:childTnLst>
                                    <p:set>
                                      <p:cBhvr>
                                        <p:cTn id="114" dur="1" fill="hold">
                                          <p:stCondLst>
                                            <p:cond delay="0"/>
                                          </p:stCondLst>
                                        </p:cTn>
                                        <p:tgtEl>
                                          <p:spTgt spid="51"/>
                                        </p:tgtEl>
                                        <p:attrNameLst>
                                          <p:attrName>style.visibility</p:attrName>
                                        </p:attrNameLst>
                                      </p:cBhvr>
                                      <p:to>
                                        <p:strVal val="visible"/>
                                      </p:to>
                                    </p:set>
                                  </p:childTnLst>
                                </p:cTn>
                              </p:par>
                            </p:childTnLst>
                          </p:cTn>
                        </p:par>
                        <p:par>
                          <p:cTn id="115" fill="hold">
                            <p:stCondLst>
                              <p:cond delay="36000"/>
                            </p:stCondLst>
                            <p:childTnLst>
                              <p:par>
                                <p:cTn id="116" presetID="1" presetClass="entr" presetSubtype="0" fill="hold" nodeType="afterEffect">
                                  <p:stCondLst>
                                    <p:cond delay="1000"/>
                                  </p:stCondLst>
                                  <p:childTnLst>
                                    <p:set>
                                      <p:cBhvr>
                                        <p:cTn id="117" dur="1" fill="hold">
                                          <p:stCondLst>
                                            <p:cond delay="0"/>
                                          </p:stCondLst>
                                        </p:cTn>
                                        <p:tgtEl>
                                          <p:spTgt spid="52"/>
                                        </p:tgtEl>
                                        <p:attrNameLst>
                                          <p:attrName>style.visibility</p:attrName>
                                        </p:attrNameLst>
                                      </p:cBhvr>
                                      <p:to>
                                        <p:strVal val="visible"/>
                                      </p:to>
                                    </p:set>
                                  </p:childTnLst>
                                </p:cTn>
                              </p:par>
                            </p:childTnLst>
                          </p:cTn>
                        </p:par>
                        <p:par>
                          <p:cTn id="118" fill="hold">
                            <p:stCondLst>
                              <p:cond delay="37000"/>
                            </p:stCondLst>
                            <p:childTnLst>
                              <p:par>
                                <p:cTn id="119" presetID="1" presetClass="entr" presetSubtype="0" fill="hold" nodeType="afterEffect">
                                  <p:stCondLst>
                                    <p:cond delay="1000"/>
                                  </p:stCondLst>
                                  <p:childTnLst>
                                    <p:set>
                                      <p:cBhvr>
                                        <p:cTn id="120" dur="1" fill="hold">
                                          <p:stCondLst>
                                            <p:cond delay="0"/>
                                          </p:stCondLst>
                                        </p:cTn>
                                        <p:tgtEl>
                                          <p:spTgt spid="53"/>
                                        </p:tgtEl>
                                        <p:attrNameLst>
                                          <p:attrName>style.visibility</p:attrName>
                                        </p:attrNameLst>
                                      </p:cBhvr>
                                      <p:to>
                                        <p:strVal val="visible"/>
                                      </p:to>
                                    </p:set>
                                  </p:childTnLst>
                                </p:cTn>
                              </p:par>
                            </p:childTnLst>
                          </p:cTn>
                        </p:par>
                        <p:par>
                          <p:cTn id="121" fill="hold">
                            <p:stCondLst>
                              <p:cond delay="38000"/>
                            </p:stCondLst>
                            <p:childTnLst>
                              <p:par>
                                <p:cTn id="122" presetID="1" presetClass="entr" presetSubtype="0" fill="hold" nodeType="afterEffect">
                                  <p:stCondLst>
                                    <p:cond delay="1000"/>
                                  </p:stCondLst>
                                  <p:childTnLst>
                                    <p:set>
                                      <p:cBhvr>
                                        <p:cTn id="123" dur="1" fill="hold">
                                          <p:stCondLst>
                                            <p:cond delay="0"/>
                                          </p:stCondLst>
                                        </p:cTn>
                                        <p:tgtEl>
                                          <p:spTgt spid="54"/>
                                        </p:tgtEl>
                                        <p:attrNameLst>
                                          <p:attrName>style.visibility</p:attrName>
                                        </p:attrNameLst>
                                      </p:cBhvr>
                                      <p:to>
                                        <p:strVal val="visible"/>
                                      </p:to>
                                    </p:set>
                                  </p:childTnLst>
                                </p:cTn>
                              </p:par>
                            </p:childTnLst>
                          </p:cTn>
                        </p:par>
                        <p:par>
                          <p:cTn id="124" fill="hold">
                            <p:stCondLst>
                              <p:cond delay="39000"/>
                            </p:stCondLst>
                            <p:childTnLst>
                              <p:par>
                                <p:cTn id="125" presetID="1" presetClass="entr" presetSubtype="0" fill="hold" nodeType="afterEffect">
                                  <p:stCondLst>
                                    <p:cond delay="1000"/>
                                  </p:stCondLst>
                                  <p:childTnLst>
                                    <p:set>
                                      <p:cBhvr>
                                        <p:cTn id="126" dur="1" fill="hold">
                                          <p:stCondLst>
                                            <p:cond delay="0"/>
                                          </p:stCondLst>
                                        </p:cTn>
                                        <p:tgtEl>
                                          <p:spTgt spid="55"/>
                                        </p:tgtEl>
                                        <p:attrNameLst>
                                          <p:attrName>style.visibility</p:attrName>
                                        </p:attrNameLst>
                                      </p:cBhvr>
                                      <p:to>
                                        <p:strVal val="visible"/>
                                      </p:to>
                                    </p:set>
                                  </p:childTnLst>
                                </p:cTn>
                              </p:par>
                            </p:childTnLst>
                          </p:cTn>
                        </p:par>
                        <p:par>
                          <p:cTn id="127" fill="hold">
                            <p:stCondLst>
                              <p:cond delay="40000"/>
                            </p:stCondLst>
                            <p:childTnLst>
                              <p:par>
                                <p:cTn id="128" presetID="1" presetClass="entr" presetSubtype="0" fill="hold" nodeType="afterEffect">
                                  <p:stCondLst>
                                    <p:cond delay="1000"/>
                                  </p:stCondLst>
                                  <p:childTnLst>
                                    <p:set>
                                      <p:cBhvr>
                                        <p:cTn id="129" dur="1" fill="hold">
                                          <p:stCondLst>
                                            <p:cond delay="0"/>
                                          </p:stCondLst>
                                        </p:cTn>
                                        <p:tgtEl>
                                          <p:spTgt spid="56"/>
                                        </p:tgtEl>
                                        <p:attrNameLst>
                                          <p:attrName>style.visibility</p:attrName>
                                        </p:attrNameLst>
                                      </p:cBhvr>
                                      <p:to>
                                        <p:strVal val="visible"/>
                                      </p:to>
                                    </p:set>
                                  </p:childTnLst>
                                </p:cTn>
                              </p:par>
                            </p:childTnLst>
                          </p:cTn>
                        </p:par>
                        <p:par>
                          <p:cTn id="130" fill="hold">
                            <p:stCondLst>
                              <p:cond delay="41000"/>
                            </p:stCondLst>
                            <p:childTnLst>
                              <p:par>
                                <p:cTn id="131" presetID="1" presetClass="entr" presetSubtype="0" fill="hold" nodeType="afterEffect">
                                  <p:stCondLst>
                                    <p:cond delay="1000"/>
                                  </p:stCondLst>
                                  <p:childTnLst>
                                    <p:set>
                                      <p:cBhvr>
                                        <p:cTn id="132" dur="1" fill="hold">
                                          <p:stCondLst>
                                            <p:cond delay="0"/>
                                          </p:stCondLst>
                                        </p:cTn>
                                        <p:tgtEl>
                                          <p:spTgt spid="57"/>
                                        </p:tgtEl>
                                        <p:attrNameLst>
                                          <p:attrName>style.visibility</p:attrName>
                                        </p:attrNameLst>
                                      </p:cBhvr>
                                      <p:to>
                                        <p:strVal val="visible"/>
                                      </p:to>
                                    </p:set>
                                  </p:childTnLst>
                                </p:cTn>
                              </p:par>
                            </p:childTnLst>
                          </p:cTn>
                        </p:par>
                        <p:par>
                          <p:cTn id="133" fill="hold">
                            <p:stCondLst>
                              <p:cond delay="42000"/>
                            </p:stCondLst>
                            <p:childTnLst>
                              <p:par>
                                <p:cTn id="134" presetID="1" presetClass="entr" presetSubtype="0" fill="hold" nodeType="afterEffect">
                                  <p:stCondLst>
                                    <p:cond delay="1000"/>
                                  </p:stCondLst>
                                  <p:childTnLst>
                                    <p:set>
                                      <p:cBhvr>
                                        <p:cTn id="135" dur="1" fill="hold">
                                          <p:stCondLst>
                                            <p:cond delay="0"/>
                                          </p:stCondLst>
                                        </p:cTn>
                                        <p:tgtEl>
                                          <p:spTgt spid="58"/>
                                        </p:tgtEl>
                                        <p:attrNameLst>
                                          <p:attrName>style.visibility</p:attrName>
                                        </p:attrNameLst>
                                      </p:cBhvr>
                                      <p:to>
                                        <p:strVal val="visible"/>
                                      </p:to>
                                    </p:set>
                                  </p:childTnLst>
                                </p:cTn>
                              </p:par>
                            </p:childTnLst>
                          </p:cTn>
                        </p:par>
                        <p:par>
                          <p:cTn id="136" fill="hold">
                            <p:stCondLst>
                              <p:cond delay="43000"/>
                            </p:stCondLst>
                            <p:childTnLst>
                              <p:par>
                                <p:cTn id="137" presetID="1" presetClass="entr" presetSubtype="0" fill="hold" nodeType="afterEffect">
                                  <p:stCondLst>
                                    <p:cond delay="1000"/>
                                  </p:stCondLst>
                                  <p:childTnLst>
                                    <p:set>
                                      <p:cBhvr>
                                        <p:cTn id="138" dur="1" fill="hold">
                                          <p:stCondLst>
                                            <p:cond delay="0"/>
                                          </p:stCondLst>
                                        </p:cTn>
                                        <p:tgtEl>
                                          <p:spTgt spid="59"/>
                                        </p:tgtEl>
                                        <p:attrNameLst>
                                          <p:attrName>style.visibility</p:attrName>
                                        </p:attrNameLst>
                                      </p:cBhvr>
                                      <p:to>
                                        <p:strVal val="visible"/>
                                      </p:to>
                                    </p:set>
                                  </p:childTnLst>
                                </p:cTn>
                              </p:par>
                            </p:childTnLst>
                          </p:cTn>
                        </p:par>
                        <p:par>
                          <p:cTn id="139" fill="hold">
                            <p:stCondLst>
                              <p:cond delay="44000"/>
                            </p:stCondLst>
                            <p:childTnLst>
                              <p:par>
                                <p:cTn id="140" presetID="1" presetClass="entr" presetSubtype="0" fill="hold" nodeType="afterEffect">
                                  <p:stCondLst>
                                    <p:cond delay="1000"/>
                                  </p:stCondLst>
                                  <p:childTnLst>
                                    <p:set>
                                      <p:cBhvr>
                                        <p:cTn id="141" dur="1" fill="hold">
                                          <p:stCondLst>
                                            <p:cond delay="0"/>
                                          </p:stCondLst>
                                        </p:cTn>
                                        <p:tgtEl>
                                          <p:spTgt spid="60"/>
                                        </p:tgtEl>
                                        <p:attrNameLst>
                                          <p:attrName>style.visibility</p:attrName>
                                        </p:attrNameLst>
                                      </p:cBhvr>
                                      <p:to>
                                        <p:strVal val="visible"/>
                                      </p:to>
                                    </p:set>
                                  </p:childTnLst>
                                </p:cTn>
                              </p:par>
                            </p:childTnLst>
                          </p:cTn>
                        </p:par>
                        <p:par>
                          <p:cTn id="142" fill="hold">
                            <p:stCondLst>
                              <p:cond delay="45000"/>
                            </p:stCondLst>
                            <p:childTnLst>
                              <p:par>
                                <p:cTn id="143" presetID="1" presetClass="entr" presetSubtype="0" fill="hold" nodeType="afterEffect">
                                  <p:stCondLst>
                                    <p:cond delay="1000"/>
                                  </p:stCondLst>
                                  <p:childTnLst>
                                    <p:set>
                                      <p:cBhvr>
                                        <p:cTn id="144" dur="1" fill="hold">
                                          <p:stCondLst>
                                            <p:cond delay="0"/>
                                          </p:stCondLst>
                                        </p:cTn>
                                        <p:tgtEl>
                                          <p:spTgt spid="61"/>
                                        </p:tgtEl>
                                        <p:attrNameLst>
                                          <p:attrName>style.visibility</p:attrName>
                                        </p:attrNameLst>
                                      </p:cBhvr>
                                      <p:to>
                                        <p:strVal val="visible"/>
                                      </p:to>
                                    </p:set>
                                  </p:childTnLst>
                                </p:cTn>
                              </p:par>
                            </p:childTnLst>
                          </p:cTn>
                        </p:par>
                        <p:par>
                          <p:cTn id="145" fill="hold">
                            <p:stCondLst>
                              <p:cond delay="46000"/>
                            </p:stCondLst>
                            <p:childTnLst>
                              <p:par>
                                <p:cTn id="146" presetID="1" presetClass="entr" presetSubtype="0" fill="hold" nodeType="afterEffect">
                                  <p:stCondLst>
                                    <p:cond delay="1000"/>
                                  </p:stCondLst>
                                  <p:childTnLst>
                                    <p:set>
                                      <p:cBhvr>
                                        <p:cTn id="147" dur="1" fill="hold">
                                          <p:stCondLst>
                                            <p:cond delay="0"/>
                                          </p:stCondLst>
                                        </p:cTn>
                                        <p:tgtEl>
                                          <p:spTgt spid="62"/>
                                        </p:tgtEl>
                                        <p:attrNameLst>
                                          <p:attrName>style.visibility</p:attrName>
                                        </p:attrNameLst>
                                      </p:cBhvr>
                                      <p:to>
                                        <p:strVal val="visible"/>
                                      </p:to>
                                    </p:set>
                                  </p:childTnLst>
                                </p:cTn>
                              </p:par>
                            </p:childTnLst>
                          </p:cTn>
                        </p:par>
                        <p:par>
                          <p:cTn id="148" fill="hold">
                            <p:stCondLst>
                              <p:cond delay="47000"/>
                            </p:stCondLst>
                            <p:childTnLst>
                              <p:par>
                                <p:cTn id="149" presetID="1" presetClass="entr" presetSubtype="0" fill="hold" nodeType="afterEffect">
                                  <p:stCondLst>
                                    <p:cond delay="1000"/>
                                  </p:stCondLst>
                                  <p:childTnLst>
                                    <p:set>
                                      <p:cBhvr>
                                        <p:cTn id="150" dur="1" fill="hold">
                                          <p:stCondLst>
                                            <p:cond delay="0"/>
                                          </p:stCondLst>
                                        </p:cTn>
                                        <p:tgtEl>
                                          <p:spTgt spid="63"/>
                                        </p:tgtEl>
                                        <p:attrNameLst>
                                          <p:attrName>style.visibility</p:attrName>
                                        </p:attrNameLst>
                                      </p:cBhvr>
                                      <p:to>
                                        <p:strVal val="visible"/>
                                      </p:to>
                                    </p:set>
                                  </p:childTnLst>
                                </p:cTn>
                              </p:par>
                            </p:childTnLst>
                          </p:cTn>
                        </p:par>
                        <p:par>
                          <p:cTn id="151" fill="hold">
                            <p:stCondLst>
                              <p:cond delay="48000"/>
                            </p:stCondLst>
                            <p:childTnLst>
                              <p:par>
                                <p:cTn id="152" presetID="1" presetClass="entr" presetSubtype="0" fill="hold" nodeType="afterEffect">
                                  <p:stCondLst>
                                    <p:cond delay="1000"/>
                                  </p:stCondLst>
                                  <p:childTnLst>
                                    <p:set>
                                      <p:cBhvr>
                                        <p:cTn id="153" dur="1" fill="hold">
                                          <p:stCondLst>
                                            <p:cond delay="0"/>
                                          </p:stCondLst>
                                        </p:cTn>
                                        <p:tgtEl>
                                          <p:spTgt spid="64"/>
                                        </p:tgtEl>
                                        <p:attrNameLst>
                                          <p:attrName>style.visibility</p:attrName>
                                        </p:attrNameLst>
                                      </p:cBhvr>
                                      <p:to>
                                        <p:strVal val="visible"/>
                                      </p:to>
                                    </p:set>
                                  </p:childTnLst>
                                </p:cTn>
                              </p:par>
                            </p:childTnLst>
                          </p:cTn>
                        </p:par>
                        <p:par>
                          <p:cTn id="154" fill="hold">
                            <p:stCondLst>
                              <p:cond delay="49000"/>
                            </p:stCondLst>
                            <p:childTnLst>
                              <p:par>
                                <p:cTn id="155" presetID="1" presetClass="entr" presetSubtype="0" fill="hold" nodeType="afterEffect">
                                  <p:stCondLst>
                                    <p:cond delay="1000"/>
                                  </p:stCondLst>
                                  <p:childTnLst>
                                    <p:set>
                                      <p:cBhvr>
                                        <p:cTn id="156"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11655</TotalTime>
  <Words>2340</Words>
  <Application>Microsoft Macintosh PowerPoint</Application>
  <PresentationFormat>Widescreen</PresentationFormat>
  <Paragraphs>339</Paragraphs>
  <Slides>39</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Calibri</vt:lpstr>
      <vt:lpstr>Calibri Light</vt:lpstr>
      <vt:lpstr>Cambria Math</vt:lpstr>
      <vt:lpstr>ＭＳ Ｐゴシック</vt:lpstr>
      <vt:lpstr>Times New Roman</vt:lpstr>
      <vt:lpstr>Wingdings</vt:lpstr>
      <vt:lpstr>Arial</vt:lpstr>
      <vt:lpstr>Retrospect</vt:lpstr>
      <vt:lpstr>Single-Bunch Instabilities</vt:lpstr>
      <vt:lpstr>Outline</vt:lpstr>
      <vt:lpstr>Impedance Sources: CST and IW2D simulations</vt:lpstr>
      <vt:lpstr>PowerPoint Presentation</vt:lpstr>
      <vt:lpstr>Comparison of the wake potential of 3.5 mm bunch length between PyHT and CST: BPMs</vt:lpstr>
      <vt:lpstr>Comparison of the wake potential of 3.5 mm bunch length between PyHT and CST: RF Cavities</vt:lpstr>
      <vt:lpstr>Comparison of the wake potential of 3.5 mm bunch length between PyHT and CST: RF double tapers</vt:lpstr>
      <vt:lpstr>Wake and impedance repository for FCC-ee: https://gitlab.cern.ch/ecarideo/FCCee_IW_Model </vt:lpstr>
      <vt:lpstr>PowerPoint Presentation</vt:lpstr>
      <vt:lpstr>Bunch length and energy spread for considered cases</vt:lpstr>
      <vt:lpstr>Transverse Dynamics</vt:lpstr>
      <vt:lpstr>TMCI: longitudinal and transverse wake with a bunch length of 14.5 mm (BS)  </vt:lpstr>
      <vt:lpstr>Variable Chromaticity</vt:lpstr>
      <vt:lpstr>Strong dependence of the TMCI from the Chromaticity </vt:lpstr>
      <vt:lpstr>ITSR instability: Imaginary Tune Split and Repulsion</vt:lpstr>
      <vt:lpstr>ITSR instability: Imaginary Tune Split and Repulsion</vt:lpstr>
      <vt:lpstr>ITSR instability: Imaginary Tune Split and Repulsion</vt:lpstr>
      <vt:lpstr>Work in progress </vt:lpstr>
      <vt:lpstr>Preliminary work</vt:lpstr>
      <vt:lpstr>How could we do?</vt:lpstr>
      <vt:lpstr>Future Plan</vt:lpstr>
      <vt:lpstr>PowerPoint Presentation</vt:lpstr>
      <vt:lpstr>Back-up Slides</vt:lpstr>
      <vt:lpstr>Updated FCC-ee impedance model</vt:lpstr>
      <vt:lpstr>Impedance Sources: CST and IW2D simulations</vt:lpstr>
      <vt:lpstr>Updated FCC-ee impedance model: 20000 Bellows</vt:lpstr>
      <vt:lpstr>Method to calculate the Wake Potential by software simulation: Resistive Wall</vt:lpstr>
      <vt:lpstr>New Wakes with new machine parameters :  Longitudinal RW with 150nm of coating plus the Bellows without neglected the perturbation introduced by the lateral winglets used to place synchrotron radiation absorbers</vt:lpstr>
      <vt:lpstr>PowerPoint Presentation</vt:lpstr>
      <vt:lpstr>Bunch length and energy spread  (old machine parameters)</vt:lpstr>
      <vt:lpstr>Transverse Dynamics</vt:lpstr>
      <vt:lpstr>TMCI</vt:lpstr>
      <vt:lpstr>Transverse RW for a beam length of 12.1mm:  TMCI analysis</vt:lpstr>
      <vt:lpstr>TMCI: longitudinal wake (on the right) and transverse wake (on the left) with a bunch length of 14.5 mm  </vt:lpstr>
      <vt:lpstr>New evaluation of the impedances using different NEG coating  : 100 nm 150 nm and 200 nm     </vt:lpstr>
      <vt:lpstr>PowerPoint Presentation</vt:lpstr>
      <vt:lpstr>TMCI analyzes using wake with different NEGs : 100nm, 150 nm and 200 nm </vt:lpstr>
      <vt:lpstr>TMCI analyzes using wake with different NEGs : 100nm, 150 nm and 200 nm </vt:lpstr>
      <vt:lpstr>TMCI analyzes using wake with different NEGs : 100nm,150 nm and 200 nm </vt:lpstr>
    </vt:vector>
  </TitlesOfParts>
  <Manager/>
  <Company/>
  <LinksUpToDate>false</LinksUpToDate>
  <SharedDoc>false</SharedDoc>
  <HyperlinkBase/>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Emanuela Carideo</dc:creator>
  <cp:keywords/>
  <dc:description/>
  <cp:lastModifiedBy>Emanuela Carideo</cp:lastModifiedBy>
  <cp:revision>201</cp:revision>
  <cp:lastPrinted>2021-11-02T06:47:52Z</cp:lastPrinted>
  <dcterms:created xsi:type="dcterms:W3CDTF">2021-05-17T08:29:54Z</dcterms:created>
  <dcterms:modified xsi:type="dcterms:W3CDTF">2022-05-30T21:03:57Z</dcterms:modified>
  <cp:category/>
</cp:coreProperties>
</file>