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 id="2147483672" r:id="rId4"/>
  </p:sldMasterIdLst>
  <p:notesMasterIdLst>
    <p:notesMasterId r:id="rId29"/>
  </p:notesMasterIdLst>
  <p:sldIdLst>
    <p:sldId id="289" r:id="rId5"/>
    <p:sldId id="256" r:id="rId6"/>
    <p:sldId id="262" r:id="rId7"/>
    <p:sldId id="263" r:id="rId8"/>
    <p:sldId id="295" r:id="rId9"/>
    <p:sldId id="277" r:id="rId10"/>
    <p:sldId id="276" r:id="rId11"/>
    <p:sldId id="264" r:id="rId12"/>
    <p:sldId id="278" r:id="rId13"/>
    <p:sldId id="279" r:id="rId14"/>
    <p:sldId id="280" r:id="rId15"/>
    <p:sldId id="281" r:id="rId16"/>
    <p:sldId id="283" r:id="rId17"/>
    <p:sldId id="285" r:id="rId18"/>
    <p:sldId id="286" r:id="rId19"/>
    <p:sldId id="269" r:id="rId20"/>
    <p:sldId id="284" r:id="rId21"/>
    <p:sldId id="290" r:id="rId22"/>
    <p:sldId id="291" r:id="rId23"/>
    <p:sldId id="292" r:id="rId24"/>
    <p:sldId id="293" r:id="rId25"/>
    <p:sldId id="294" r:id="rId26"/>
    <p:sldId id="268" r:id="rId27"/>
    <p:sldId id="287" r:id="rId28"/>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89"/>
            <p14:sldId id="256"/>
            <p14:sldId id="262"/>
            <p14:sldId id="263"/>
            <p14:sldId id="295"/>
            <p14:sldId id="277"/>
            <p14:sldId id="276"/>
            <p14:sldId id="264"/>
            <p14:sldId id="278"/>
            <p14:sldId id="279"/>
            <p14:sldId id="280"/>
            <p14:sldId id="281"/>
            <p14:sldId id="283"/>
            <p14:sldId id="285"/>
            <p14:sldId id="286"/>
            <p14:sldId id="269"/>
            <p14:sldId id="284"/>
            <p14:sldId id="290"/>
            <p14:sldId id="291"/>
            <p14:sldId id="292"/>
            <p14:sldId id="293"/>
            <p14:sldId id="294"/>
            <p14:sldId id="268"/>
            <p14:sldId id="2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vol Vojtyla" initials="PV" lastIdx="16" clrIdx="0">
    <p:extLst>
      <p:ext uri="{19B8F6BF-5375-455C-9EA6-DF929625EA0E}">
        <p15:presenceInfo xmlns:p15="http://schemas.microsoft.com/office/powerpoint/2012/main" userId="S-1-5-21-1526224874-1540688658-1361462980-270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66" autoAdjust="0"/>
    <p:restoredTop sz="94712" autoAdjust="0"/>
  </p:normalViewPr>
  <p:slideViewPr>
    <p:cSldViewPr>
      <p:cViewPr varScale="1">
        <p:scale>
          <a:sx n="152" d="100"/>
          <a:sy n="152" d="100"/>
        </p:scale>
        <p:origin x="786" y="132"/>
      </p:cViewPr>
      <p:guideLst/>
    </p:cSldViewPr>
  </p:slideViewPr>
  <p:outlineViewPr>
    <p:cViewPr>
      <p:scale>
        <a:sx n="33" d="100"/>
        <a:sy n="33" d="100"/>
      </p:scale>
      <p:origin x="0" y="-9414"/>
    </p:cViewPr>
  </p:outlineViewPr>
  <p:notesTextViewPr>
    <p:cViewPr>
      <p:scale>
        <a:sx n="1" d="1"/>
        <a:sy n="1" d="1"/>
      </p:scale>
      <p:origin x="0" y="0"/>
    </p:cViewPr>
  </p:notesText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30.05.2022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Thomas Otto et al. (CERN): FCC Safety Feasibility Study - FCC Week 2022</a:t>
            </a:r>
            <a:endParaRPr lang="en-GB"/>
          </a:p>
        </p:txBody>
      </p:sp>
      <p:sp>
        <p:nvSpPr>
          <p:cNvPr id="6" name="Slide Number Placeholder 5"/>
          <p:cNvSpPr>
            <a:spLocks noGrp="1"/>
          </p:cNvSpPr>
          <p:nvPr>
            <p:ph type="sldNum" sz="quarter" idx="12"/>
          </p:nvPr>
        </p:nvSpPr>
        <p:spPr/>
        <p:txBody>
          <a:bodyPr/>
          <a:lstStyle/>
          <a:p>
            <a:fld id="{0CD3A142-5645-4A94-9B2C-90682CE9DB05}" type="slidenum">
              <a:rPr lang="en-GB" smtClean="0"/>
              <a:t>‹#›</a:t>
            </a:fld>
            <a:endParaRPr lang="en-GB"/>
          </a:p>
        </p:txBody>
      </p:sp>
    </p:spTree>
    <p:extLst>
      <p:ext uri="{BB962C8B-B14F-4D97-AF65-F5344CB8AC3E}">
        <p14:creationId xmlns:p14="http://schemas.microsoft.com/office/powerpoint/2010/main" val="41481240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442800" y="577800"/>
            <a:ext cx="8263350" cy="409774"/>
          </a:xfrm>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p:txBody>
          <a:bodyPr/>
          <a:lstStyle/>
          <a:p>
            <a:fld id="{88A1DFE4-5FC5-43BD-BB7E-75EAD82B965F}" type="slidenum">
              <a:rPr lang="en-US" smtClean="0"/>
              <a:pPr/>
              <a:t>‹#›</a:t>
            </a:fld>
            <a:endParaRPr lang="en-US" dirty="0"/>
          </a:p>
        </p:txBody>
      </p:sp>
      <p:sp>
        <p:nvSpPr>
          <p:cNvPr id="4" name="Footer Placeholder 3"/>
          <p:cNvSpPr>
            <a:spLocks noGrp="1"/>
          </p:cNvSpPr>
          <p:nvPr>
            <p:ph type="ftr" sz="quarter" idx="11"/>
          </p:nvPr>
        </p:nvSpPr>
        <p:spPr>
          <a:xfrm>
            <a:off x="3028950" y="4767263"/>
            <a:ext cx="5791200" cy="274637"/>
          </a:xfrm>
        </p:spPr>
        <p:txBody>
          <a:bodyPr/>
          <a:lstStyle/>
          <a:p>
            <a:r>
              <a:rPr lang="en-GB" smtClean="0"/>
              <a:t>Thomas Otto et al. (CERN): FCC Safety Feasibility Study - FCC Week 2022</a:t>
            </a:r>
            <a:endParaRPr lang="en-GB" dirty="0"/>
          </a:p>
        </p:txBody>
      </p:sp>
      <p:sp>
        <p:nvSpPr>
          <p:cNvPr id="6" name="Text Placeholder 5"/>
          <p:cNvSpPr>
            <a:spLocks noGrp="1"/>
          </p:cNvSpPr>
          <p:nvPr>
            <p:ph type="body" sz="quarter" idx="12"/>
          </p:nvPr>
        </p:nvSpPr>
        <p:spPr>
          <a:xfrm>
            <a:off x="468313" y="1059583"/>
            <a:ext cx="8351837" cy="367275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0184532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228725" y="4463190"/>
            <a:ext cx="7075289" cy="630942"/>
          </a:xfrm>
          <a:prstGeom prst="rect">
            <a:avLst/>
          </a:prstGeom>
          <a:noFill/>
        </p:spPr>
        <p:txBody>
          <a:bodyPr wrap="square" rtlCol="0">
            <a:spAutoFit/>
          </a:bodyPr>
          <a:lstStyle/>
          <a:p>
            <a:pPr marL="0" marR="0" lvl="0" indent="0" algn="l" defTabSz="685727" rtl="0" eaLnBrk="1" fontAlgn="auto" latinLnBrk="0" hangingPunct="1">
              <a:lnSpc>
                <a:spcPts val="1388"/>
              </a:lnSpc>
              <a:spcBef>
                <a:spcPts val="0"/>
              </a:spcBef>
              <a:spcAft>
                <a:spcPts val="0"/>
              </a:spcAft>
              <a:buClrTx/>
              <a:buSzTx/>
              <a:buFontTx/>
              <a:buNone/>
              <a:tabLst/>
              <a:defRPr/>
            </a:pPr>
            <a:r>
              <a:rPr lang="en-GB" sz="450" i="1" dirty="0">
                <a:solidFill>
                  <a:srgbClr val="0F124A"/>
                </a:solidFill>
              </a:rPr>
              <a:t>​</a:t>
            </a:r>
            <a:r>
              <a:rPr lang="en-GB" sz="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600" i="1" dirty="0">
              <a:solidFill>
                <a:srgbClr val="0F124A"/>
              </a:solidFill>
            </a:endParaRPr>
          </a:p>
          <a:p>
            <a:pPr algn="l">
              <a:lnSpc>
                <a:spcPts val="1388"/>
              </a:lnSpc>
            </a:pPr>
            <a:endParaRPr lang="en-GB" sz="45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hqprint">
            <a:extLst>
              <a:ext uri="{28A0092B-C50C-407E-A947-70E740481C1C}">
                <a14:useLocalDpi xmlns:a14="http://schemas.microsoft.com/office/drawing/2010/main" val="0"/>
              </a:ext>
            </a:extLst>
          </a:blip>
          <a:srcRect/>
          <a:stretch>
            <a:fillRect/>
          </a:stretch>
        </p:blipFill>
        <p:spPr bwMode="auto">
          <a:xfrm>
            <a:off x="457200" y="4427981"/>
            <a:ext cx="68580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0753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153744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588245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6390754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2664671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808851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122946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5584888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126951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861428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2.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9.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image" Target="../media/image8.pn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theme" Target="../theme/theme4.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
        <p:nvSpPr>
          <p:cNvPr id="4" name="Footer Placeholder 3"/>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Thomas Otto et al. (CERN): FCC Safety Feasibility Study - FCC Week 2022</a:t>
            </a:r>
            <a:endParaRPr lang="en-GB"/>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 id="2147483670" r:id="rId13"/>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111216" y="68175"/>
            <a:ext cx="559065" cy="189000"/>
          </a:xfrm>
          <a:prstGeom prst="rect">
            <a:avLst/>
          </a:prstGeom>
        </p:spPr>
      </p:pic>
    </p:spTree>
    <p:extLst>
      <p:ext uri="{BB962C8B-B14F-4D97-AF65-F5344CB8AC3E}">
        <p14:creationId xmlns:p14="http://schemas.microsoft.com/office/powerpoint/2010/main" val="18450733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a:solidFill>
                  <a:srgbClr val="FFFFFF"/>
                </a:solidFill>
                <a:latin typeface="Arial"/>
              </a:rPr>
              <a:pPr/>
              <a:t>1</a:t>
            </a:fld>
            <a:endParaRPr lang="en-US" dirty="0">
              <a:solidFill>
                <a:srgbClr val="FFFFFF"/>
              </a:solidFill>
              <a:latin typeface="Arial"/>
            </a:endParaRPr>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835696" y="1419622"/>
            <a:ext cx="5390925" cy="1822500"/>
          </a:xfrm>
          <a:prstGeom prst="rect">
            <a:avLst/>
          </a:prstGeom>
        </p:spPr>
      </p:pic>
    </p:spTree>
    <p:extLst>
      <p:ext uri="{BB962C8B-B14F-4D97-AF65-F5344CB8AC3E}">
        <p14:creationId xmlns:p14="http://schemas.microsoft.com/office/powerpoint/2010/main" val="17635978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Cryogenic Safety Feasibility</a:t>
            </a:r>
            <a:endParaRPr lang="en-GB" dirty="0"/>
          </a:p>
        </p:txBody>
      </p:sp>
      <p:sp>
        <p:nvSpPr>
          <p:cNvPr id="9" name="Slide Number Placeholder 8"/>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4" name="Text Placeholder 3"/>
          <p:cNvSpPr>
            <a:spLocks noGrp="1"/>
          </p:cNvSpPr>
          <p:nvPr>
            <p:ph type="body" sz="quarter" idx="12"/>
          </p:nvPr>
        </p:nvSpPr>
        <p:spPr>
          <a:xfrm>
            <a:off x="442800" y="1470744"/>
            <a:ext cx="8351837" cy="3117230"/>
          </a:xfrm>
        </p:spPr>
        <p:txBody>
          <a:bodyPr/>
          <a:lstStyle/>
          <a:p>
            <a:pPr>
              <a:lnSpc>
                <a:spcPct val="150000"/>
              </a:lnSpc>
            </a:pPr>
            <a:r>
              <a:rPr lang="en-GB" sz="1400" dirty="0" smtClean="0"/>
              <a:t>Objectives of Cryogenic Safety Feasibility Study:</a:t>
            </a:r>
          </a:p>
          <a:p>
            <a:pPr marL="285750" indent="-285750">
              <a:lnSpc>
                <a:spcPct val="150000"/>
              </a:lnSpc>
              <a:buFont typeface="Arial" panose="020B0604020202020204" pitchFamily="34" charset="0"/>
              <a:buChar char="•"/>
            </a:pPr>
            <a:r>
              <a:rPr lang="en-CA" sz="1400" dirty="0" smtClean="0"/>
              <a:t>Complete the performance-based risk assessment made during the CDR, with qualitative values using numerical </a:t>
            </a:r>
            <a:r>
              <a:rPr lang="en-CA" sz="1400" dirty="0" smtClean="0"/>
              <a:t>simulations.</a:t>
            </a:r>
            <a:endParaRPr lang="en-GB" sz="1400" dirty="0" smtClean="0"/>
          </a:p>
          <a:p>
            <a:pPr marL="285750" indent="-285750">
              <a:lnSpc>
                <a:spcPct val="150000"/>
              </a:lnSpc>
              <a:buFont typeface="Arial" panose="020B0604020202020204" pitchFamily="34" charset="0"/>
              <a:buChar char="•"/>
            </a:pPr>
            <a:r>
              <a:rPr lang="en-GB" sz="1400" dirty="0" smtClean="0"/>
              <a:t>Define the most credible cryogenic release scenarios for FCC-</a:t>
            </a:r>
            <a:r>
              <a:rPr lang="en-GB" sz="1400" dirty="0" err="1" smtClean="0"/>
              <a:t>ee</a:t>
            </a:r>
            <a:r>
              <a:rPr lang="en-GB" sz="1400" dirty="0" smtClean="0"/>
              <a:t> and FCC-</a:t>
            </a:r>
            <a:r>
              <a:rPr lang="en-GB" sz="1400" dirty="0" err="1" smtClean="0"/>
              <a:t>hh</a:t>
            </a:r>
            <a:r>
              <a:rPr lang="en-GB" sz="1400" dirty="0" smtClean="0"/>
              <a:t>, including the mass flow of released cryogenic fluid (in FCC-</a:t>
            </a:r>
            <a:r>
              <a:rPr lang="en-GB" sz="1400" dirty="0" err="1" smtClean="0"/>
              <a:t>ee</a:t>
            </a:r>
            <a:r>
              <a:rPr lang="en-GB" sz="1400" dirty="0" smtClean="0"/>
              <a:t>: helium</a:t>
            </a:r>
            <a:r>
              <a:rPr lang="en-GB" sz="1400" dirty="0" smtClean="0"/>
              <a:t>).</a:t>
            </a:r>
            <a:endParaRPr lang="en-GB" sz="1400" dirty="0" smtClean="0"/>
          </a:p>
          <a:p>
            <a:pPr marL="285750" indent="-285750">
              <a:lnSpc>
                <a:spcPct val="150000"/>
              </a:lnSpc>
              <a:buFont typeface="Arial" panose="020B0604020202020204" pitchFamily="34" charset="0"/>
              <a:buChar char="•"/>
            </a:pPr>
            <a:r>
              <a:rPr lang="en-GB" sz="1400" dirty="0" smtClean="0"/>
              <a:t>Estimate </a:t>
            </a:r>
            <a:r>
              <a:rPr lang="en-GB" sz="1400" dirty="0"/>
              <a:t>the dynamics of </a:t>
            </a:r>
            <a:r>
              <a:rPr lang="en-GB" sz="1400" dirty="0" smtClean="0"/>
              <a:t>cryogenic fluid propagation </a:t>
            </a:r>
            <a:r>
              <a:rPr lang="en-GB" sz="1400" dirty="0"/>
              <a:t>after </a:t>
            </a:r>
            <a:r>
              <a:rPr lang="en-GB" sz="1400" dirty="0" smtClean="0"/>
              <a:t>a release in </a:t>
            </a:r>
            <a:r>
              <a:rPr lang="en-GB" sz="1400" dirty="0"/>
              <a:t>FCC-</a:t>
            </a:r>
            <a:r>
              <a:rPr lang="en-GB" sz="1400" dirty="0" err="1"/>
              <a:t>ee</a:t>
            </a:r>
            <a:r>
              <a:rPr lang="en-GB" sz="1400" dirty="0"/>
              <a:t> and </a:t>
            </a:r>
            <a:r>
              <a:rPr lang="en-GB" sz="1400" dirty="0" smtClean="0"/>
              <a:t>FCC-</a:t>
            </a:r>
            <a:r>
              <a:rPr lang="en-GB" sz="1400" dirty="0" err="1" smtClean="0"/>
              <a:t>hh</a:t>
            </a:r>
            <a:r>
              <a:rPr lang="en-GB" sz="1400" dirty="0"/>
              <a:t> </a:t>
            </a:r>
            <a:r>
              <a:rPr lang="en-GB" sz="1400" dirty="0" smtClean="0"/>
              <a:t>underground </a:t>
            </a:r>
            <a:r>
              <a:rPr lang="en-GB" sz="1400" dirty="0" smtClean="0"/>
              <a:t>facilities.</a:t>
            </a:r>
            <a:endParaRPr lang="en-GB" sz="1400" dirty="0" smtClean="0"/>
          </a:p>
          <a:p>
            <a:pPr marL="285750" indent="-285750">
              <a:lnSpc>
                <a:spcPct val="150000"/>
              </a:lnSpc>
              <a:buFont typeface="Arial" panose="020B0604020202020204" pitchFamily="34" charset="0"/>
              <a:buChar char="•"/>
            </a:pPr>
            <a:r>
              <a:rPr lang="en-GB" sz="1400" dirty="0" smtClean="0"/>
              <a:t>Develop mitigation strategies: compartmentalisation, access </a:t>
            </a:r>
            <a:r>
              <a:rPr lang="en-GB" sz="1400" dirty="0" smtClean="0"/>
              <a:t>restrictions.</a:t>
            </a:r>
            <a:endParaRPr lang="en-GB" sz="1400" dirty="0"/>
          </a:p>
          <a:p>
            <a:pPr marL="285750" indent="-285750">
              <a:lnSpc>
                <a:spcPct val="150000"/>
              </a:lnSpc>
              <a:buFont typeface="Arial" panose="020B0604020202020204" pitchFamily="34" charset="0"/>
              <a:buChar char="•"/>
            </a:pPr>
            <a:r>
              <a:rPr lang="en-GB" sz="1400" dirty="0" smtClean="0"/>
              <a:t>Evaluate risk of cryogenic incidents during cold standby (i.e. when personnel has access</a:t>
            </a:r>
            <a:r>
              <a:rPr lang="en-GB" sz="1400" dirty="0" smtClean="0"/>
              <a:t>).</a:t>
            </a:r>
            <a:endParaRPr lang="en-GB" sz="1400" dirty="0" smtClean="0"/>
          </a:p>
          <a:p>
            <a:pPr marL="285750" indent="-285750">
              <a:buFont typeface="Arial" panose="020B0604020202020204" pitchFamily="34" charset="0"/>
              <a:buChar char="•"/>
            </a:pPr>
            <a:endParaRPr lang="en-GB" dirty="0" smtClean="0"/>
          </a:p>
          <a:p>
            <a:endParaRPr lang="en-GB" dirty="0"/>
          </a:p>
        </p:txBody>
      </p:sp>
      <p:sp>
        <p:nvSpPr>
          <p:cNvPr id="2" name="Footer Placeholder 1"/>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1595072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187624" y="1655932"/>
            <a:ext cx="5328592" cy="1329379"/>
          </a:xfrm>
          <a:prstGeom prst="rect">
            <a:avLst/>
          </a:prstGeom>
        </p:spPr>
      </p:pic>
      <p:sp>
        <p:nvSpPr>
          <p:cNvPr id="5" name="Title 4"/>
          <p:cNvSpPr>
            <a:spLocks noGrp="1"/>
          </p:cNvSpPr>
          <p:nvPr>
            <p:ph type="title"/>
          </p:nvPr>
        </p:nvSpPr>
        <p:spPr/>
        <p:txBody>
          <a:bodyPr/>
          <a:lstStyle/>
          <a:p>
            <a:r>
              <a:rPr lang="en-GB" dirty="0" smtClean="0"/>
              <a:t>Cryogenic Safety Strategy from CDR</a:t>
            </a:r>
            <a:endParaRPr lang="en-GB" dirty="0"/>
          </a:p>
        </p:txBody>
      </p:sp>
      <p:sp>
        <p:nvSpPr>
          <p:cNvPr id="12" name="Slide Number Placeholder 11"/>
          <p:cNvSpPr>
            <a:spLocks noGrp="1"/>
          </p:cNvSpPr>
          <p:nvPr>
            <p:ph type="sldNum" sz="quarter" idx="10"/>
          </p:nvPr>
        </p:nvSpPr>
        <p:spPr/>
        <p:txBody>
          <a:bodyPr/>
          <a:lstStyle/>
          <a:p>
            <a:fld id="{88A1DFE4-5FC5-43BD-BB7E-75EAD82B965F}" type="slidenum">
              <a:rPr lang="en-US" smtClean="0"/>
              <a:pPr/>
              <a:t>11</a:t>
            </a:fld>
            <a:endParaRPr lang="en-US" dirty="0"/>
          </a:p>
        </p:txBody>
      </p:sp>
      <p:sp>
        <p:nvSpPr>
          <p:cNvPr id="4" name="Text Placeholder 3"/>
          <p:cNvSpPr>
            <a:spLocks noGrp="1"/>
          </p:cNvSpPr>
          <p:nvPr>
            <p:ph type="body" sz="quarter" idx="12"/>
          </p:nvPr>
        </p:nvSpPr>
        <p:spPr>
          <a:xfrm>
            <a:off x="682942" y="2915681"/>
            <a:ext cx="8351837" cy="216023"/>
          </a:xfrm>
        </p:spPr>
        <p:txBody>
          <a:bodyPr/>
          <a:lstStyle/>
          <a:p>
            <a:pPr marL="285750" indent="-285750">
              <a:buFont typeface="Arial" panose="020B0604020202020204" pitchFamily="34" charset="0"/>
              <a:buChar char="•"/>
            </a:pPr>
            <a:r>
              <a:rPr lang="en-GB" sz="1400" dirty="0" smtClean="0"/>
              <a:t>For helium release rates &lt; 0.3 kg/s, personnel evacuates ahead of the helium cloud</a:t>
            </a:r>
          </a:p>
          <a:p>
            <a:pPr marL="285750" indent="-285750">
              <a:buFont typeface="Arial" panose="020B0604020202020204" pitchFamily="34" charset="0"/>
              <a:buChar char="•"/>
            </a:pPr>
            <a:endParaRPr lang="en-GB" dirty="0" smtClean="0"/>
          </a:p>
          <a:p>
            <a:endParaRPr lang="en-GB" dirty="0"/>
          </a:p>
        </p:txBody>
      </p:sp>
      <p:pic>
        <p:nvPicPr>
          <p:cNvPr id="8" name="Picture 7"/>
          <p:cNvPicPr>
            <a:picLocks noChangeAspect="1"/>
          </p:cNvPicPr>
          <p:nvPr/>
        </p:nvPicPr>
        <p:blipFill>
          <a:blip r:embed="rId3"/>
          <a:stretch>
            <a:fillRect/>
          </a:stretch>
        </p:blipFill>
        <p:spPr>
          <a:xfrm>
            <a:off x="781630" y="3222510"/>
            <a:ext cx="5688632" cy="1325669"/>
          </a:xfrm>
          <a:prstGeom prst="rect">
            <a:avLst/>
          </a:prstGeom>
        </p:spPr>
      </p:pic>
      <p:pic>
        <p:nvPicPr>
          <p:cNvPr id="10" name="Picture 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132331" y="3768600"/>
            <a:ext cx="244470" cy="345675"/>
          </a:xfrm>
          <a:prstGeom prst="rect">
            <a:avLst/>
          </a:prstGeom>
        </p:spPr>
      </p:pic>
      <p:sp>
        <p:nvSpPr>
          <p:cNvPr id="14" name="TextBox 13"/>
          <p:cNvSpPr txBox="1"/>
          <p:nvPr/>
        </p:nvSpPr>
        <p:spPr>
          <a:xfrm>
            <a:off x="682942" y="4352460"/>
            <a:ext cx="6768752" cy="307777"/>
          </a:xfrm>
          <a:prstGeom prst="rect">
            <a:avLst/>
          </a:prstGeom>
          <a:noFill/>
        </p:spPr>
        <p:txBody>
          <a:bodyPr wrap="square" rtlCol="0">
            <a:spAutoFit/>
          </a:bodyPr>
          <a:lstStyle/>
          <a:p>
            <a:pPr marL="171450" indent="-171450">
              <a:buFont typeface="Arial" panose="020B0604020202020204" pitchFamily="34" charset="0"/>
              <a:buChar char="•"/>
            </a:pPr>
            <a:r>
              <a:rPr lang="en-GB" sz="1400" dirty="0"/>
              <a:t>Fire doors must not close during helium release as long as sector not empty ! </a:t>
            </a:r>
          </a:p>
        </p:txBody>
      </p:sp>
      <p:sp>
        <p:nvSpPr>
          <p:cNvPr id="2" name="Footer Placeholder 1"/>
          <p:cNvSpPr>
            <a:spLocks noGrp="1"/>
          </p:cNvSpPr>
          <p:nvPr>
            <p:ph type="ftr" sz="quarter" idx="11"/>
          </p:nvPr>
        </p:nvSpPr>
        <p:spPr/>
        <p:txBody>
          <a:bodyPr/>
          <a:lstStyle/>
          <a:p>
            <a:r>
              <a:rPr lang="en-GB" smtClean="0"/>
              <a:t>Thomas Otto et al. (CERN): FCC Safety Feasibility Study - FCC Week 2022</a:t>
            </a:r>
            <a:endParaRPr lang="en-GB" dirty="0"/>
          </a:p>
        </p:txBody>
      </p:sp>
      <p:sp>
        <p:nvSpPr>
          <p:cNvPr id="3" name="TextBox 2"/>
          <p:cNvSpPr txBox="1"/>
          <p:nvPr/>
        </p:nvSpPr>
        <p:spPr>
          <a:xfrm>
            <a:off x="442800" y="1134007"/>
            <a:ext cx="4934878" cy="566822"/>
          </a:xfrm>
          <a:prstGeom prst="rect">
            <a:avLst/>
          </a:prstGeom>
          <a:noFill/>
        </p:spPr>
        <p:txBody>
          <a:bodyPr wrap="square" rtlCol="0">
            <a:spAutoFit/>
          </a:bodyPr>
          <a:lstStyle/>
          <a:p>
            <a:pPr algn="l">
              <a:lnSpc>
                <a:spcPts val="3700"/>
              </a:lnSpc>
            </a:pPr>
            <a:r>
              <a:rPr lang="en-GB" sz="1400" dirty="0" smtClean="0"/>
              <a:t>Qualitative estimations, to be validated by </a:t>
            </a:r>
            <a:r>
              <a:rPr lang="en-GB" sz="1400" dirty="0" err="1" smtClean="0"/>
              <a:t>CFD</a:t>
            </a:r>
            <a:r>
              <a:rPr lang="en-GB" sz="1400" dirty="0" smtClean="0"/>
              <a:t> </a:t>
            </a:r>
            <a:r>
              <a:rPr lang="en-GB" sz="1400" dirty="0" smtClean="0"/>
              <a:t>calculations:</a:t>
            </a:r>
            <a:r>
              <a:rPr lang="en-GB" sz="3000" dirty="0" smtClean="0"/>
              <a:t> </a:t>
            </a:r>
            <a:endParaRPr lang="en-GB" sz="3000" dirty="0"/>
          </a:p>
        </p:txBody>
      </p:sp>
    </p:spTree>
    <p:extLst>
      <p:ext uri="{BB962C8B-B14F-4D97-AF65-F5344CB8AC3E}">
        <p14:creationId xmlns:p14="http://schemas.microsoft.com/office/powerpoint/2010/main" val="30427161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Feasibility </a:t>
            </a:r>
            <a:r>
              <a:rPr lang="en-GB" dirty="0"/>
              <a:t>of the </a:t>
            </a:r>
            <a:r>
              <a:rPr lang="en-GB" dirty="0" smtClean="0"/>
              <a:t>Cryogenic </a:t>
            </a:r>
            <a:r>
              <a:rPr lang="en-GB" dirty="0"/>
              <a:t>Safety Concept</a:t>
            </a:r>
          </a:p>
        </p:txBody>
      </p:sp>
      <p:sp>
        <p:nvSpPr>
          <p:cNvPr id="7" name="Slide Number Placeholder 6"/>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4" name="Text Placeholder 3"/>
          <p:cNvSpPr>
            <a:spLocks noGrp="1"/>
          </p:cNvSpPr>
          <p:nvPr>
            <p:ph type="body" sz="quarter" idx="12"/>
          </p:nvPr>
        </p:nvSpPr>
        <p:spPr>
          <a:xfrm>
            <a:off x="325219" y="1056520"/>
            <a:ext cx="8351837" cy="3672756"/>
          </a:xfrm>
        </p:spPr>
        <p:txBody>
          <a:bodyPr/>
          <a:lstStyle/>
          <a:p>
            <a:pPr>
              <a:lnSpc>
                <a:spcPct val="150000"/>
              </a:lnSpc>
            </a:pPr>
            <a:r>
              <a:rPr lang="en-GB" sz="1400" b="1" dirty="0"/>
              <a:t>Preliminary </a:t>
            </a:r>
            <a:r>
              <a:rPr lang="en-GB" sz="1400" b="1" dirty="0" smtClean="0"/>
              <a:t>design </a:t>
            </a:r>
            <a:r>
              <a:rPr lang="en-GB" sz="1400" b="1" dirty="0"/>
              <a:t>q</a:t>
            </a:r>
            <a:r>
              <a:rPr lang="en-GB" sz="1400" b="1" dirty="0" smtClean="0"/>
              <a:t>uestions </a:t>
            </a:r>
            <a:r>
              <a:rPr lang="en-GB" sz="1400" b="1" dirty="0"/>
              <a:t>for the c</a:t>
            </a:r>
            <a:r>
              <a:rPr lang="en-GB" sz="1400" b="1" dirty="0" smtClean="0"/>
              <a:t>ompartment walls and doors:</a:t>
            </a:r>
            <a:endParaRPr lang="en-GB" sz="1400" b="1" dirty="0"/>
          </a:p>
          <a:p>
            <a:pPr marL="285750" indent="-285750">
              <a:lnSpc>
                <a:spcPct val="150000"/>
              </a:lnSpc>
              <a:buFont typeface="Arial" panose="020B0604020202020204" pitchFamily="34" charset="0"/>
              <a:buChar char="•"/>
            </a:pPr>
            <a:r>
              <a:rPr lang="en-GB" sz="1400" dirty="0" smtClean="0"/>
              <a:t>Important distinction between smoke and </a:t>
            </a:r>
            <a:r>
              <a:rPr lang="en-GB" sz="1400" dirty="0" err="1" smtClean="0"/>
              <a:t>ODH</a:t>
            </a:r>
            <a:r>
              <a:rPr lang="en-GB" sz="1400" dirty="0" smtClean="0"/>
              <a:t> detection: doors must close in case of fire, but remain open in case of helium </a:t>
            </a:r>
            <a:r>
              <a:rPr lang="en-GB" sz="1400" dirty="0" smtClean="0"/>
              <a:t>release.</a:t>
            </a:r>
            <a:endParaRPr lang="en-GB" sz="1400" dirty="0" smtClean="0"/>
          </a:p>
          <a:p>
            <a:pPr marL="285750" indent="-285750">
              <a:lnSpc>
                <a:spcPct val="150000"/>
              </a:lnSpc>
              <a:buFont typeface="Arial" panose="020B0604020202020204" pitchFamily="34" charset="0"/>
              <a:buChar char="•"/>
            </a:pPr>
            <a:r>
              <a:rPr lang="en-GB" sz="1400" dirty="0" smtClean="0"/>
              <a:t>During </a:t>
            </a:r>
            <a:r>
              <a:rPr lang="en-GB" sz="1400" dirty="0" smtClean="0"/>
              <a:t>a Helium </a:t>
            </a:r>
            <a:r>
              <a:rPr lang="en-GB" sz="1400" dirty="0" smtClean="0"/>
              <a:t>MCI </a:t>
            </a:r>
            <a:r>
              <a:rPr lang="en-GB" sz="1400" dirty="0" smtClean="0"/>
              <a:t>( </a:t>
            </a:r>
            <a:r>
              <a:rPr lang="en-GB" sz="1400" dirty="0" smtClean="0"/>
              <a:t>&gt; 25 kg/s helium release) </a:t>
            </a:r>
            <a:r>
              <a:rPr lang="en-GB" sz="1400" dirty="0" smtClean="0"/>
              <a:t>walls must </a:t>
            </a:r>
            <a:r>
              <a:rPr lang="en-GB" sz="1400" dirty="0" smtClean="0"/>
              <a:t>withstand the rising </a:t>
            </a:r>
            <a:r>
              <a:rPr lang="en-GB" sz="1400" dirty="0" smtClean="0"/>
              <a:t>pressure.</a:t>
            </a:r>
            <a:endParaRPr lang="en-GB" sz="1400" dirty="0" smtClean="0"/>
          </a:p>
          <a:p>
            <a:pPr>
              <a:lnSpc>
                <a:spcPct val="150000"/>
              </a:lnSpc>
            </a:pPr>
            <a:r>
              <a:rPr lang="en-GB" sz="1400" b="1" dirty="0" smtClean="0"/>
              <a:t>In collaboration with </a:t>
            </a:r>
            <a:r>
              <a:rPr lang="en-GB" sz="1400" b="1" dirty="0" err="1" smtClean="0"/>
              <a:t>TE-CRG</a:t>
            </a:r>
            <a:r>
              <a:rPr lang="en-GB" sz="1400" b="1" dirty="0" smtClean="0"/>
              <a:t>, </a:t>
            </a:r>
            <a:r>
              <a:rPr lang="en-GB" sz="1400" b="1" dirty="0" err="1" smtClean="0"/>
              <a:t>SY-RF</a:t>
            </a:r>
            <a:r>
              <a:rPr lang="en-GB" sz="1400" b="1" dirty="0" smtClean="0"/>
              <a:t> and TE-MSC:</a:t>
            </a:r>
            <a:endParaRPr lang="en-GB" sz="1400" b="1" dirty="0"/>
          </a:p>
          <a:p>
            <a:pPr marL="285750" indent="-285750">
              <a:lnSpc>
                <a:spcPct val="150000"/>
              </a:lnSpc>
              <a:buFont typeface="Arial" panose="020B0604020202020204" pitchFamily="34" charset="0"/>
              <a:buChar char="•"/>
            </a:pPr>
            <a:r>
              <a:rPr lang="en-GB" sz="1400" dirty="0" smtClean="0"/>
              <a:t>Develop helium release scenarios for FCC-</a:t>
            </a:r>
            <a:r>
              <a:rPr lang="en-GB" sz="1400" dirty="0" err="1" smtClean="0"/>
              <a:t>ee</a:t>
            </a:r>
            <a:r>
              <a:rPr lang="en-GB" sz="1400" dirty="0" smtClean="0"/>
              <a:t> and FCC-</a:t>
            </a:r>
            <a:r>
              <a:rPr lang="en-GB" sz="1400" dirty="0" err="1" smtClean="0"/>
              <a:t>hh</a:t>
            </a:r>
            <a:endParaRPr lang="en-GB" sz="1400" dirty="0" smtClean="0"/>
          </a:p>
          <a:p>
            <a:pPr marL="625950" lvl="1" indent="-285750">
              <a:lnSpc>
                <a:spcPct val="150000"/>
              </a:lnSpc>
            </a:pPr>
            <a:r>
              <a:rPr lang="en-GB" sz="1400" dirty="0"/>
              <a:t>f</a:t>
            </a:r>
            <a:r>
              <a:rPr lang="en-GB" sz="1400" dirty="0" smtClean="0"/>
              <a:t>rom </a:t>
            </a:r>
            <a:r>
              <a:rPr lang="en-GB" sz="1400" dirty="0" err="1" smtClean="0"/>
              <a:t>RF</a:t>
            </a:r>
            <a:r>
              <a:rPr lang="en-GB" sz="1400" dirty="0" smtClean="0"/>
              <a:t> cavities, </a:t>
            </a:r>
            <a:r>
              <a:rPr lang="en-GB" sz="1400" dirty="0" err="1" smtClean="0"/>
              <a:t>QRL</a:t>
            </a:r>
            <a:r>
              <a:rPr lang="en-GB" sz="1400" dirty="0" smtClean="0"/>
              <a:t> and </a:t>
            </a:r>
            <a:r>
              <a:rPr lang="en-GB" sz="1400" dirty="0" err="1" smtClean="0"/>
              <a:t>s.c.</a:t>
            </a:r>
            <a:r>
              <a:rPr lang="en-GB" sz="1400" dirty="0" smtClean="0"/>
              <a:t> magnets,</a:t>
            </a:r>
          </a:p>
          <a:p>
            <a:pPr marL="625950" lvl="1" indent="-285750">
              <a:lnSpc>
                <a:spcPct val="150000"/>
              </a:lnSpc>
            </a:pPr>
            <a:r>
              <a:rPr lang="en-GB" sz="1400" dirty="0"/>
              <a:t>b</a:t>
            </a:r>
            <a:r>
              <a:rPr lang="en-GB" sz="1400" dirty="0" smtClean="0"/>
              <a:t>ased on the design of the equipment and its safety devices.</a:t>
            </a:r>
          </a:p>
          <a:p>
            <a:pPr marL="285750" indent="-285750">
              <a:lnSpc>
                <a:spcPct val="150000"/>
              </a:lnSpc>
              <a:buFont typeface="Arial" panose="020B0604020202020204" pitchFamily="34" charset="0"/>
              <a:buChar char="•"/>
            </a:pPr>
            <a:r>
              <a:rPr lang="en-GB" sz="1400" dirty="0" smtClean="0"/>
              <a:t>Describe the dynamics of a helium release</a:t>
            </a:r>
          </a:p>
          <a:p>
            <a:pPr marL="625950" lvl="1" indent="-285750">
              <a:lnSpc>
                <a:spcPct val="150000"/>
              </a:lnSpc>
            </a:pPr>
            <a:r>
              <a:rPr lang="en-GB" sz="1400" dirty="0"/>
              <a:t>w</a:t>
            </a:r>
            <a:r>
              <a:rPr lang="en-GB" sz="1400" dirty="0" smtClean="0"/>
              <a:t>ith simple but approximate analytical means,</a:t>
            </a:r>
          </a:p>
          <a:p>
            <a:pPr marL="625950" lvl="1" indent="-285750">
              <a:lnSpc>
                <a:spcPct val="150000"/>
              </a:lnSpc>
            </a:pPr>
            <a:r>
              <a:rPr lang="en-GB" sz="1400" dirty="0"/>
              <a:t>c</a:t>
            </a:r>
            <a:r>
              <a:rPr lang="en-GB" sz="1400" dirty="0" smtClean="0"/>
              <a:t>hecked by computational fluid dynamics (</a:t>
            </a:r>
            <a:r>
              <a:rPr lang="en-GB" sz="1400" dirty="0" err="1" smtClean="0"/>
              <a:t>CFD</a:t>
            </a:r>
            <a:r>
              <a:rPr lang="en-GB" sz="1400" dirty="0" smtClean="0"/>
              <a:t>).</a:t>
            </a:r>
          </a:p>
          <a:p>
            <a:pPr marL="625950" lvl="1" indent="-285750"/>
            <a:endParaRPr lang="en-GB" dirty="0" smtClean="0"/>
          </a:p>
          <a:p>
            <a:pPr marL="285750" indent="-285750">
              <a:buFont typeface="Arial" panose="020B0604020202020204" pitchFamily="34" charset="0"/>
              <a:buChar char="•"/>
            </a:pPr>
            <a:endParaRPr lang="en-GB" dirty="0"/>
          </a:p>
        </p:txBody>
      </p:sp>
      <p:sp>
        <p:nvSpPr>
          <p:cNvPr id="2" name="Footer Placeholder 1"/>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2780931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pPr>
              <a:lnSpc>
                <a:spcPct val="150000"/>
              </a:lnSpc>
            </a:pPr>
            <a:r>
              <a:rPr lang="en-GB" sz="1400" b="1" dirty="0" smtClean="0"/>
              <a:t>Evaluate helium release mass flow depending on </a:t>
            </a:r>
          </a:p>
          <a:p>
            <a:pPr marL="285750" indent="-285750">
              <a:lnSpc>
                <a:spcPct val="150000"/>
              </a:lnSpc>
              <a:buFont typeface="Arial" panose="020B0604020202020204" pitchFamily="34" charset="0"/>
              <a:buChar char="•"/>
            </a:pPr>
            <a:r>
              <a:rPr lang="en-GB" sz="1400" dirty="0" smtClean="0"/>
              <a:t>Thermodynamic state of helium</a:t>
            </a:r>
          </a:p>
          <a:p>
            <a:pPr marL="285750" indent="-285750">
              <a:lnSpc>
                <a:spcPct val="150000"/>
              </a:lnSpc>
              <a:buFont typeface="Arial" panose="020B0604020202020204" pitchFamily="34" charset="0"/>
              <a:buChar char="•"/>
            </a:pPr>
            <a:r>
              <a:rPr lang="en-GB" sz="1400" dirty="0" smtClean="0"/>
              <a:t>Leak size </a:t>
            </a:r>
          </a:p>
          <a:p>
            <a:pPr marL="285750" indent="-285750">
              <a:lnSpc>
                <a:spcPct val="150000"/>
              </a:lnSpc>
              <a:buFont typeface="Arial" panose="020B0604020202020204" pitchFamily="34" charset="0"/>
              <a:buChar char="•"/>
            </a:pPr>
            <a:r>
              <a:rPr lang="en-GB" sz="1400" dirty="0" smtClean="0"/>
              <a:t>Power stored in magnetic circuit or</a:t>
            </a:r>
            <a:br>
              <a:rPr lang="en-GB" sz="1400" dirty="0" smtClean="0"/>
            </a:br>
            <a:r>
              <a:rPr lang="en-GB" sz="1400" dirty="0" smtClean="0"/>
              <a:t>insulation vacuum rupture</a:t>
            </a:r>
            <a:endParaRPr lang="en-GB" sz="1400" dirty="0"/>
          </a:p>
          <a:p>
            <a:pPr marL="285750" indent="-285750">
              <a:lnSpc>
                <a:spcPct val="150000"/>
              </a:lnSpc>
              <a:buFont typeface="Arial" panose="020B0604020202020204" pitchFamily="34" charset="0"/>
              <a:buChar char="•"/>
            </a:pPr>
            <a:endParaRPr lang="en-GB" sz="1400" dirty="0" smtClean="0"/>
          </a:p>
          <a:p>
            <a:pPr>
              <a:lnSpc>
                <a:spcPct val="150000"/>
              </a:lnSpc>
            </a:pPr>
            <a:r>
              <a:rPr lang="en-GB" sz="1400" b="1" dirty="0" smtClean="0"/>
              <a:t>Systematic Analysis of helium propagation in tunnel:</a:t>
            </a:r>
          </a:p>
          <a:p>
            <a:pPr marL="285750" indent="-285750">
              <a:lnSpc>
                <a:spcPct val="150000"/>
              </a:lnSpc>
              <a:buFont typeface="Arial" panose="020B0604020202020204" pitchFamily="34" charset="0"/>
              <a:buChar char="•"/>
            </a:pPr>
            <a:r>
              <a:rPr lang="en-GB" sz="1400" dirty="0" smtClean="0"/>
              <a:t>Depends on mass flow and ventilation speed</a:t>
            </a:r>
          </a:p>
          <a:p>
            <a:pPr marL="285750" indent="-285750">
              <a:lnSpc>
                <a:spcPct val="150000"/>
              </a:lnSpc>
              <a:buFont typeface="Arial" panose="020B0604020202020204" pitchFamily="34" charset="0"/>
              <a:buChar char="•"/>
            </a:pPr>
            <a:r>
              <a:rPr lang="en-GB" sz="1400" dirty="0" smtClean="0"/>
              <a:t>First attempt by C. </a:t>
            </a:r>
            <a:r>
              <a:rPr lang="en-GB" sz="1400" dirty="0" err="1" smtClean="0"/>
              <a:t>Kotnig</a:t>
            </a:r>
            <a:r>
              <a:rPr lang="en-GB" sz="1400" dirty="0" smtClean="0"/>
              <a:t> (former </a:t>
            </a:r>
            <a:r>
              <a:rPr lang="en-GB" sz="1400" dirty="0" err="1" smtClean="0"/>
              <a:t>TE</a:t>
            </a:r>
            <a:r>
              <a:rPr lang="en-GB" sz="1400" dirty="0" smtClean="0"/>
              <a:t>/</a:t>
            </a:r>
            <a:r>
              <a:rPr lang="en-GB" sz="1400" dirty="0" err="1" smtClean="0"/>
              <a:t>CRG</a:t>
            </a:r>
            <a:r>
              <a:rPr lang="en-GB" sz="1400" dirty="0" smtClean="0"/>
              <a:t>) in 2019</a:t>
            </a:r>
          </a:p>
          <a:p>
            <a:pPr>
              <a:lnSpc>
                <a:spcPct val="150000"/>
              </a:lnSpc>
            </a:pPr>
            <a:endParaRPr lang="en-GB" sz="1400" dirty="0" smtClean="0"/>
          </a:p>
          <a:p>
            <a:pPr>
              <a:lnSpc>
                <a:spcPct val="150000"/>
              </a:lnSpc>
            </a:pPr>
            <a:r>
              <a:rPr lang="en-GB" sz="1400" b="1" dirty="0" smtClean="0">
                <a:solidFill>
                  <a:srgbClr val="0F124A"/>
                </a:solidFill>
              </a:rPr>
              <a:t>Up to which potential release rate is access safe ?</a:t>
            </a:r>
          </a:p>
        </p:txBody>
      </p:sp>
      <p:sp>
        <p:nvSpPr>
          <p:cNvPr id="2" name="Title 1"/>
          <p:cNvSpPr>
            <a:spLocks noGrp="1"/>
          </p:cNvSpPr>
          <p:nvPr>
            <p:ph type="title"/>
          </p:nvPr>
        </p:nvSpPr>
        <p:spPr/>
        <p:txBody>
          <a:bodyPr/>
          <a:lstStyle/>
          <a:p>
            <a:r>
              <a:rPr lang="en-GB" dirty="0" smtClean="0"/>
              <a:t>Helium release and propagation studies</a:t>
            </a:r>
            <a:endParaRPr lang="en-GB" dirty="0"/>
          </a:p>
        </p:txBody>
      </p:sp>
      <p:sp>
        <p:nvSpPr>
          <p:cNvPr id="3" name="Slide Number Placeholder 2"/>
          <p:cNvSpPr>
            <a:spLocks noGrp="1"/>
          </p:cNvSpPr>
          <p:nvPr>
            <p:ph type="sldNum" sz="quarter" idx="10"/>
          </p:nvPr>
        </p:nvSpPr>
        <p:spPr/>
        <p:txBody>
          <a:bodyPr/>
          <a:lstStyle/>
          <a:p>
            <a:fld id="{88A1DFE4-5FC5-43BD-BB7E-75EAD82B965F}" type="slidenum">
              <a:rPr lang="en-US" smtClean="0"/>
              <a:pPr/>
              <a:t>13</a:t>
            </a:fld>
            <a:endParaRPr lang="en-US" dirty="0"/>
          </a:p>
        </p:txBody>
      </p:sp>
      <p:pic>
        <p:nvPicPr>
          <p:cNvPr id="6" name="Picture 5"/>
          <p:cNvPicPr>
            <a:picLocks noChangeAspect="1"/>
          </p:cNvPicPr>
          <p:nvPr/>
        </p:nvPicPr>
        <p:blipFill rotWithShape="1">
          <a:blip r:embed="rId2"/>
          <a:srcRect t="14681"/>
          <a:stretch/>
        </p:blipFill>
        <p:spPr>
          <a:xfrm>
            <a:off x="5429225" y="973498"/>
            <a:ext cx="3390925" cy="1470930"/>
          </a:xfrm>
          <a:prstGeom prst="rect">
            <a:avLst/>
          </a:prstGeom>
        </p:spPr>
      </p:pic>
      <p:pic>
        <p:nvPicPr>
          <p:cNvPr id="7" name="Picture 6"/>
          <p:cNvPicPr>
            <a:picLocks noChangeAspect="1"/>
          </p:cNvPicPr>
          <p:nvPr/>
        </p:nvPicPr>
        <p:blipFill rotWithShape="1">
          <a:blip r:embed="rId3"/>
          <a:srcRect b="22274"/>
          <a:stretch/>
        </p:blipFill>
        <p:spPr>
          <a:xfrm>
            <a:off x="5652120" y="2404452"/>
            <a:ext cx="2952328" cy="2345349"/>
          </a:xfrm>
          <a:prstGeom prst="rect">
            <a:avLst/>
          </a:prstGeom>
        </p:spPr>
      </p:pic>
      <p:sp>
        <p:nvSpPr>
          <p:cNvPr id="8" name="Footer Placeholder 7"/>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9432736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sz="3200" dirty="0"/>
              <a:t>Beam Safety and Access</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68313" y="1059583"/>
            <a:ext cx="4967783" cy="3672756"/>
          </a:xfrm>
        </p:spPr>
        <p:txBody>
          <a:bodyPr/>
          <a:lstStyle/>
          <a:p>
            <a:pPr>
              <a:lnSpc>
                <a:spcPct val="100000"/>
              </a:lnSpc>
            </a:pPr>
            <a:endParaRPr lang="en-US" sz="1400" dirty="0" smtClean="0"/>
          </a:p>
          <a:p>
            <a:pPr>
              <a:lnSpc>
                <a:spcPct val="100000"/>
              </a:lnSpc>
            </a:pPr>
            <a:r>
              <a:rPr lang="en-US" sz="1400" dirty="0" smtClean="0"/>
              <a:t>Building </a:t>
            </a:r>
            <a:r>
              <a:rPr lang="en-US" sz="1400" dirty="0"/>
              <a:t>upon the LHC accelerator safety and access control systems (</a:t>
            </a:r>
            <a:r>
              <a:rPr lang="en-US" sz="1400" dirty="0" smtClean="0"/>
              <a:t>LASS/ </a:t>
            </a:r>
            <a:r>
              <a:rPr lang="en-US" sz="1400" dirty="0"/>
              <a:t>LACS</a:t>
            </a:r>
            <a:r>
              <a:rPr lang="en-US" sz="1400" dirty="0" smtClean="0"/>
              <a:t>)</a:t>
            </a:r>
          </a:p>
          <a:p>
            <a:pPr marL="285750" indent="-285750">
              <a:lnSpc>
                <a:spcPct val="100000"/>
              </a:lnSpc>
              <a:buFont typeface="Arial" panose="020B0604020202020204" pitchFamily="34" charset="0"/>
              <a:buChar char="•"/>
            </a:pPr>
            <a:r>
              <a:rPr lang="en-US" sz="1400" dirty="0" smtClean="0"/>
              <a:t>Layout </a:t>
            </a:r>
            <a:r>
              <a:rPr lang="en-US" sz="1400" dirty="0"/>
              <a:t>of the underground structures, </a:t>
            </a:r>
            <a:endParaRPr lang="en-US" sz="1400" dirty="0" smtClean="0"/>
          </a:p>
          <a:p>
            <a:pPr marL="285750" indent="-285750">
              <a:lnSpc>
                <a:spcPct val="100000"/>
              </a:lnSpc>
              <a:buFont typeface="Arial" panose="020B0604020202020204" pitchFamily="34" charset="0"/>
              <a:buChar char="•"/>
            </a:pPr>
            <a:r>
              <a:rPr lang="en-US" sz="1400" dirty="0" err="1"/>
              <a:t>S</a:t>
            </a:r>
            <a:r>
              <a:rPr lang="en-US" sz="1400" dirty="0" err="1" smtClean="0"/>
              <a:t>ectorisation</a:t>
            </a:r>
            <a:r>
              <a:rPr lang="en-US" sz="1400" dirty="0" smtClean="0"/>
              <a:t> </a:t>
            </a:r>
            <a:r>
              <a:rPr lang="en-US" sz="1400" dirty="0"/>
              <a:t>for access </a:t>
            </a:r>
            <a:r>
              <a:rPr lang="en-US" sz="1400" dirty="0" smtClean="0"/>
              <a:t>control</a:t>
            </a:r>
          </a:p>
          <a:p>
            <a:pPr marL="285750" indent="-285750">
              <a:lnSpc>
                <a:spcPct val="100000"/>
              </a:lnSpc>
              <a:buFont typeface="Arial" panose="020B0604020202020204" pitchFamily="34" charset="0"/>
              <a:buChar char="•"/>
            </a:pPr>
            <a:r>
              <a:rPr lang="en-US" sz="1400" dirty="0"/>
              <a:t>L</a:t>
            </a:r>
            <a:r>
              <a:rPr lang="en-US" sz="1400" dirty="0" smtClean="0"/>
              <a:t>ocalization </a:t>
            </a:r>
            <a:r>
              <a:rPr lang="en-US" sz="1400" dirty="0"/>
              <a:t>of access points. </a:t>
            </a:r>
            <a:endParaRPr lang="en-US" sz="1400" dirty="0" smtClean="0"/>
          </a:p>
          <a:p>
            <a:pPr marL="285750" indent="-285750">
              <a:lnSpc>
                <a:spcPct val="100000"/>
              </a:lnSpc>
              <a:buFont typeface="Arial" panose="020B0604020202020204" pitchFamily="34" charset="0"/>
              <a:buChar char="•"/>
            </a:pPr>
            <a:r>
              <a:rPr lang="en-US" sz="1400" dirty="0" smtClean="0"/>
              <a:t>Should </a:t>
            </a:r>
            <a:r>
              <a:rPr lang="en-US" sz="1400" dirty="0"/>
              <a:t>be based on hazards and topology. </a:t>
            </a:r>
          </a:p>
          <a:p>
            <a:pPr marL="285750" indent="-285750">
              <a:lnSpc>
                <a:spcPct val="100000"/>
              </a:lnSpc>
              <a:buFont typeface="Arial" panose="020B0604020202020204" pitchFamily="34" charset="0"/>
              <a:buChar char="•"/>
            </a:pPr>
            <a:endParaRPr lang="en-US" sz="1400" dirty="0" smtClean="0"/>
          </a:p>
          <a:p>
            <a:pPr marL="285750" indent="-285750">
              <a:lnSpc>
                <a:spcPct val="100000"/>
              </a:lnSpc>
              <a:buFont typeface="Arial" panose="020B0604020202020204" pitchFamily="34" charset="0"/>
              <a:buChar char="•"/>
            </a:pPr>
            <a:r>
              <a:rPr lang="en-US" sz="1400" dirty="0" smtClean="0"/>
              <a:t>Early </a:t>
            </a:r>
            <a:r>
              <a:rPr lang="en-US" sz="1400" dirty="0"/>
              <a:t>identification of Safety Elements </a:t>
            </a:r>
          </a:p>
          <a:p>
            <a:pPr marL="285750" indent="-285750">
              <a:lnSpc>
                <a:spcPct val="100000"/>
              </a:lnSpc>
              <a:buFont typeface="Arial" panose="020B0604020202020204" pitchFamily="34" charset="0"/>
              <a:buChar char="•"/>
            </a:pPr>
            <a:endParaRPr lang="en-US" sz="1400" dirty="0" smtClean="0"/>
          </a:p>
          <a:p>
            <a:pPr marL="285750" indent="-285750">
              <a:lnSpc>
                <a:spcPct val="100000"/>
              </a:lnSpc>
              <a:buFont typeface="Arial" panose="020B0604020202020204" pitchFamily="34" charset="0"/>
              <a:buChar char="•"/>
            </a:pPr>
            <a:r>
              <a:rPr lang="en-US" sz="1400" dirty="0" smtClean="0"/>
              <a:t>Early </a:t>
            </a:r>
            <a:r>
              <a:rPr lang="en-US" sz="1400" dirty="0"/>
              <a:t>identification of access conditions based on identified hazards. </a:t>
            </a:r>
            <a:r>
              <a:rPr lang="en-US" sz="1400" dirty="0" smtClean="0"/>
              <a:t>(e.g. access and powering of magnets)</a:t>
            </a:r>
            <a:endParaRPr lang="en-US" sz="1400" dirty="0"/>
          </a:p>
        </p:txBody>
      </p:sp>
      <p:pic>
        <p:nvPicPr>
          <p:cNvPr id="6" name="Picture 5"/>
          <p:cNvPicPr>
            <a:picLocks noChangeAspect="1"/>
          </p:cNvPicPr>
          <p:nvPr/>
        </p:nvPicPr>
        <p:blipFill>
          <a:blip r:embed="rId2"/>
          <a:stretch>
            <a:fillRect/>
          </a:stretch>
        </p:blipFill>
        <p:spPr>
          <a:xfrm>
            <a:off x="5929385" y="2530662"/>
            <a:ext cx="2613728" cy="2271525"/>
          </a:xfrm>
          <a:prstGeom prst="rect">
            <a:avLst/>
          </a:prstGeom>
        </p:spPr>
      </p:pic>
      <p:pic>
        <p:nvPicPr>
          <p:cNvPr id="8" name="Picture 7"/>
          <p:cNvPicPr>
            <a:picLocks noChangeAspect="1"/>
          </p:cNvPicPr>
          <p:nvPr/>
        </p:nvPicPr>
        <p:blipFill>
          <a:blip r:embed="rId3"/>
          <a:stretch>
            <a:fillRect/>
          </a:stretch>
        </p:blipFill>
        <p:spPr>
          <a:xfrm>
            <a:off x="5929385" y="508486"/>
            <a:ext cx="2613728" cy="1701876"/>
          </a:xfrm>
          <a:prstGeom prst="rect">
            <a:avLst/>
          </a:prstGeom>
        </p:spPr>
      </p:pic>
      <p:sp>
        <p:nvSpPr>
          <p:cNvPr id="9" name="TextBox 8"/>
          <p:cNvSpPr txBox="1"/>
          <p:nvPr/>
        </p:nvSpPr>
        <p:spPr>
          <a:xfrm>
            <a:off x="5924550" y="1756241"/>
            <a:ext cx="1224136" cy="489045"/>
          </a:xfrm>
          <a:prstGeom prst="rect">
            <a:avLst/>
          </a:prstGeom>
          <a:noFill/>
        </p:spPr>
        <p:txBody>
          <a:bodyPr wrap="square" rtlCol="0">
            <a:spAutoFit/>
          </a:bodyPr>
          <a:lstStyle/>
          <a:p>
            <a:pPr algn="l">
              <a:lnSpc>
                <a:spcPts val="3700"/>
              </a:lnSpc>
            </a:pPr>
            <a:r>
              <a:rPr lang="en-GB" sz="1400" dirty="0" smtClean="0">
                <a:solidFill>
                  <a:schemeClr val="bg2"/>
                </a:solidFill>
              </a:rPr>
              <a:t>Beam Dump</a:t>
            </a:r>
            <a:endParaRPr lang="en-GB" sz="1400" dirty="0">
              <a:solidFill>
                <a:schemeClr val="bg2"/>
              </a:solidFill>
            </a:endParaRPr>
          </a:p>
        </p:txBody>
      </p:sp>
      <p:sp>
        <p:nvSpPr>
          <p:cNvPr id="16" name="TextBox 15"/>
          <p:cNvSpPr txBox="1"/>
          <p:nvPr/>
        </p:nvSpPr>
        <p:spPr>
          <a:xfrm>
            <a:off x="7151369" y="4306364"/>
            <a:ext cx="1440160" cy="566822"/>
          </a:xfrm>
          <a:prstGeom prst="rect">
            <a:avLst/>
          </a:prstGeom>
          <a:noFill/>
        </p:spPr>
        <p:txBody>
          <a:bodyPr wrap="square" rtlCol="0">
            <a:spAutoFit/>
          </a:bodyPr>
          <a:lstStyle/>
          <a:p>
            <a:pPr algn="l">
              <a:lnSpc>
                <a:spcPts val="3700"/>
              </a:lnSpc>
            </a:pPr>
            <a:r>
              <a:rPr lang="en-GB" sz="1400" dirty="0" smtClean="0">
                <a:solidFill>
                  <a:schemeClr val="bg2"/>
                </a:solidFill>
              </a:rPr>
              <a:t>Access Control</a:t>
            </a:r>
            <a:endParaRPr lang="en-GB" sz="1400" dirty="0">
              <a:solidFill>
                <a:schemeClr val="bg2"/>
              </a:solidFill>
            </a:endParaRPr>
          </a:p>
        </p:txBody>
      </p:sp>
      <p:sp>
        <p:nvSpPr>
          <p:cNvPr id="2" name="Footer Placeholder 1"/>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5579499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238075" y="479366"/>
            <a:ext cx="8263350" cy="409774"/>
          </a:xfrm>
        </p:spPr>
        <p:txBody>
          <a:bodyPr/>
          <a:lstStyle/>
          <a:p>
            <a:r>
              <a:rPr lang="en-US" sz="3200" dirty="0" smtClean="0"/>
              <a:t>Transport and Remote Manipulation</a:t>
            </a:r>
            <a:endParaRPr lang="en-US" sz="32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701054" y="917317"/>
            <a:ext cx="4104134" cy="3672756"/>
          </a:xfrm>
        </p:spPr>
        <p:txBody>
          <a:bodyPr/>
          <a:lstStyle/>
          <a:p>
            <a:pPr>
              <a:lnSpc>
                <a:spcPct val="100000"/>
              </a:lnSpc>
            </a:pPr>
            <a:r>
              <a:rPr lang="en-US" sz="1600" dirty="0" smtClean="0"/>
              <a:t>Widest possible use of remote manipulation and robotics in all FCC phases (construction, operation, maintenance):</a:t>
            </a:r>
          </a:p>
          <a:p>
            <a:pPr marL="285750" indent="-285750">
              <a:lnSpc>
                <a:spcPct val="100000"/>
              </a:lnSpc>
              <a:buFont typeface="Arial" panose="020B0604020202020204" pitchFamily="34" charset="0"/>
              <a:buChar char="•"/>
            </a:pPr>
            <a:r>
              <a:rPr lang="en-US" sz="1600" dirty="0" smtClean="0"/>
              <a:t>Less persons exposed to hazards</a:t>
            </a:r>
          </a:p>
          <a:p>
            <a:pPr marL="285750" indent="-285750">
              <a:lnSpc>
                <a:spcPct val="100000"/>
              </a:lnSpc>
              <a:buFont typeface="Arial" panose="020B0604020202020204" pitchFamily="34" charset="0"/>
              <a:buChar char="•"/>
            </a:pPr>
            <a:r>
              <a:rPr lang="en-US" sz="1600" dirty="0" smtClean="0"/>
              <a:t>Less traffic</a:t>
            </a:r>
          </a:p>
          <a:p>
            <a:pPr>
              <a:lnSpc>
                <a:spcPct val="100000"/>
              </a:lnSpc>
            </a:pPr>
            <a:endParaRPr lang="en-US" sz="1800" dirty="0"/>
          </a:p>
        </p:txBody>
      </p:sp>
      <p:pic>
        <p:nvPicPr>
          <p:cNvPr id="6" name="Picture 5"/>
          <p:cNvPicPr>
            <a:picLocks noChangeAspect="1"/>
          </p:cNvPicPr>
          <p:nvPr/>
        </p:nvPicPr>
        <p:blipFill>
          <a:blip r:embed="rId2"/>
          <a:stretch>
            <a:fillRect/>
          </a:stretch>
        </p:blipFill>
        <p:spPr>
          <a:xfrm>
            <a:off x="5075734" y="2465129"/>
            <a:ext cx="3168674" cy="2203700"/>
          </a:xfrm>
          <a:prstGeom prst="rect">
            <a:avLst/>
          </a:prstGeom>
        </p:spPr>
      </p:pic>
      <p:pic>
        <p:nvPicPr>
          <p:cNvPr id="10" name="Picture 9"/>
          <p:cNvPicPr>
            <a:picLocks noChangeAspect="1"/>
          </p:cNvPicPr>
          <p:nvPr/>
        </p:nvPicPr>
        <p:blipFill>
          <a:blip r:embed="rId3"/>
          <a:stretch>
            <a:fillRect/>
          </a:stretch>
        </p:blipFill>
        <p:spPr>
          <a:xfrm>
            <a:off x="899592" y="2205458"/>
            <a:ext cx="2563470" cy="2663463"/>
          </a:xfrm>
          <a:prstGeom prst="rect">
            <a:avLst/>
          </a:prstGeom>
        </p:spPr>
      </p:pic>
      <p:sp>
        <p:nvSpPr>
          <p:cNvPr id="13" name="Textplatzhalter 3">
            <a:extLst>
              <a:ext uri="{FF2B5EF4-FFF2-40B4-BE49-F238E27FC236}">
                <a16:creationId xmlns:a16="http://schemas.microsoft.com/office/drawing/2014/main" id="{0D4C15D8-02C4-45A0-B960-0862A33A7BAE}"/>
              </a:ext>
            </a:extLst>
          </p:cNvPr>
          <p:cNvSpPr txBox="1">
            <a:spLocks/>
          </p:cNvSpPr>
          <p:nvPr/>
        </p:nvSpPr>
        <p:spPr>
          <a:xfrm>
            <a:off x="252450" y="917317"/>
            <a:ext cx="4176142" cy="367275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sz="1600" dirty="0" smtClean="0"/>
              <a:t>The tunnel lay-out has a narrow transport area (1.8 </a:t>
            </a:r>
            <a:r>
              <a:rPr lang="en-US" sz="1600" dirty="0" err="1" smtClean="0"/>
              <a:t>metres</a:t>
            </a:r>
            <a:r>
              <a:rPr lang="en-US" sz="1600" dirty="0" smtClean="0"/>
              <a:t> in FCC-</a:t>
            </a:r>
            <a:r>
              <a:rPr lang="en-US" sz="1600" dirty="0" err="1" smtClean="0"/>
              <a:t>ee</a:t>
            </a:r>
            <a:r>
              <a:rPr lang="en-US" sz="1600" dirty="0" smtClean="0"/>
              <a:t>). </a:t>
            </a:r>
          </a:p>
          <a:p>
            <a:pPr>
              <a:lnSpc>
                <a:spcPct val="100000"/>
              </a:lnSpc>
            </a:pPr>
            <a:r>
              <a:rPr lang="en-US" sz="1600" dirty="0" smtClean="0"/>
              <a:t>Too narrow to move with electrical vehicles in opposite directions or to overtake a parked </a:t>
            </a:r>
            <a:r>
              <a:rPr lang="en-US" sz="1600" dirty="0" smtClean="0"/>
              <a:t>vehicle. </a:t>
            </a:r>
            <a:endParaRPr lang="en-US" sz="1600" dirty="0" smtClean="0"/>
          </a:p>
          <a:p>
            <a:pPr>
              <a:lnSpc>
                <a:spcPct val="100000"/>
              </a:lnSpc>
            </a:pPr>
            <a:endParaRPr lang="en-US" sz="1800" dirty="0"/>
          </a:p>
        </p:txBody>
      </p:sp>
      <p:sp>
        <p:nvSpPr>
          <p:cNvPr id="7" name="TextBox 6"/>
          <p:cNvSpPr txBox="1"/>
          <p:nvPr/>
        </p:nvSpPr>
        <p:spPr>
          <a:xfrm>
            <a:off x="6819249" y="4237014"/>
            <a:ext cx="2230692" cy="584775"/>
          </a:xfrm>
          <a:prstGeom prst="rect">
            <a:avLst/>
          </a:prstGeom>
          <a:solidFill>
            <a:schemeClr val="bg1"/>
          </a:solidFill>
        </p:spPr>
        <p:txBody>
          <a:bodyPr wrap="square" rtlCol="0">
            <a:spAutoFit/>
          </a:bodyPr>
          <a:lstStyle/>
          <a:p>
            <a:pPr defTabSz="685800"/>
            <a:r>
              <a:rPr lang="en-GB" sz="1600" dirty="0"/>
              <a:t>See </a:t>
            </a:r>
            <a:r>
              <a:rPr lang="en-GB" sz="1600" dirty="0" smtClean="0"/>
              <a:t>next Presentation by Oriol Rios </a:t>
            </a:r>
            <a:endParaRPr lang="en-GB" sz="1600" dirty="0"/>
          </a:p>
        </p:txBody>
      </p:sp>
      <p:sp>
        <p:nvSpPr>
          <p:cNvPr id="12" name="Footer Placeholder 11"/>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230699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239A47-4937-6A3B-7D99-24C75810B035}"/>
              </a:ext>
            </a:extLst>
          </p:cNvPr>
          <p:cNvSpPr>
            <a:spLocks noGrp="1"/>
          </p:cNvSpPr>
          <p:nvPr>
            <p:ph type="title"/>
          </p:nvPr>
        </p:nvSpPr>
        <p:spPr/>
        <p:txBody>
          <a:bodyPr/>
          <a:lstStyle/>
          <a:p>
            <a:r>
              <a:rPr lang="en-CH" dirty="0"/>
              <a:t>Radiation Protection Studies for FCC-ee</a:t>
            </a:r>
          </a:p>
        </p:txBody>
      </p:sp>
      <p:sp>
        <p:nvSpPr>
          <p:cNvPr id="3" name="Slide Number Placeholder 2"/>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10" name="Text Placeholder 9">
            <a:extLst>
              <a:ext uri="{FF2B5EF4-FFF2-40B4-BE49-F238E27FC236}">
                <a16:creationId xmlns:a16="http://schemas.microsoft.com/office/drawing/2014/main" id="{B4FFB205-D4E5-8EDD-D37F-9259DBA3B973}"/>
              </a:ext>
            </a:extLst>
          </p:cNvPr>
          <p:cNvSpPr>
            <a:spLocks noGrp="1"/>
          </p:cNvSpPr>
          <p:nvPr>
            <p:ph type="body" sz="quarter" idx="12"/>
          </p:nvPr>
        </p:nvSpPr>
        <p:spPr/>
        <p:txBody>
          <a:bodyPr/>
          <a:lstStyle/>
          <a:p>
            <a:r>
              <a:rPr lang="en-CH" dirty="0"/>
              <a:t>Required Input</a:t>
            </a:r>
          </a:p>
        </p:txBody>
      </p:sp>
      <p:sp>
        <p:nvSpPr>
          <p:cNvPr id="14" name="Text Placeholder 9">
            <a:extLst>
              <a:ext uri="{FF2B5EF4-FFF2-40B4-BE49-F238E27FC236}">
                <a16:creationId xmlns:a16="http://schemas.microsoft.com/office/drawing/2014/main" id="{AD7E547B-5995-26A0-16E9-DD100D03F4AA}"/>
              </a:ext>
            </a:extLst>
          </p:cNvPr>
          <p:cNvSpPr txBox="1">
            <a:spLocks/>
          </p:cNvSpPr>
          <p:nvPr/>
        </p:nvSpPr>
        <p:spPr>
          <a:xfrm>
            <a:off x="541863" y="1226838"/>
            <a:ext cx="4023000" cy="212558"/>
          </a:xfrm>
          <a:prstGeom prst="rect">
            <a:avLst/>
          </a:prstGeom>
        </p:spPr>
        <p:txBody>
          <a:bodyPr vert="horz" lIns="34290" tIns="17145" rIns="34290" bIns="17145"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00000"/>
              </a:lnSpc>
            </a:pPr>
            <a:r>
              <a:rPr lang="en-CH" sz="1350" dirty="0" smtClean="0"/>
              <a:t>RP assessment</a:t>
            </a:r>
            <a:endParaRPr lang="en-CH" sz="1350" dirty="0"/>
          </a:p>
        </p:txBody>
      </p:sp>
      <p:sp>
        <p:nvSpPr>
          <p:cNvPr id="17" name="Rectangle 16">
            <a:extLst>
              <a:ext uri="{FF2B5EF4-FFF2-40B4-BE49-F238E27FC236}">
                <a16:creationId xmlns:a16="http://schemas.microsoft.com/office/drawing/2014/main" id="{3C8F6DC5-89F5-893C-9F93-BC68F6F9D8B6}"/>
              </a:ext>
            </a:extLst>
          </p:cNvPr>
          <p:cNvSpPr/>
          <p:nvPr/>
        </p:nvSpPr>
        <p:spPr>
          <a:xfrm>
            <a:off x="4801596" y="1627846"/>
            <a:ext cx="4020975" cy="1234911"/>
          </a:xfrm>
          <a:prstGeom prst="rect">
            <a:avLst/>
          </a:prstGeom>
          <a:noFill/>
        </p:spPr>
        <p:style>
          <a:lnRef idx="2">
            <a:schemeClr val="dk1"/>
          </a:lnRef>
          <a:fillRef idx="1">
            <a:schemeClr val="lt1"/>
          </a:fillRef>
          <a:effectRef idx="0">
            <a:schemeClr val="dk1"/>
          </a:effectRef>
          <a:fontRef idx="minor">
            <a:schemeClr val="dk1"/>
          </a:fontRef>
        </p:style>
        <p:txBody>
          <a:bodyPr rtlCol="0" anchor="t">
            <a:normAutofit/>
          </a:bodyPr>
          <a:lstStyle/>
          <a:p>
            <a:pPr marL="171450" indent="-171450">
              <a:buFont typeface="Arial" panose="020B0604020202020204" pitchFamily="34" charset="0"/>
              <a:buChar char="•"/>
            </a:pPr>
            <a:r>
              <a:rPr lang="en-CH" sz="1125" dirty="0"/>
              <a:t>Accelerator (relevant elements) &amp; integration layout</a:t>
            </a:r>
          </a:p>
          <a:p>
            <a:pPr marL="171450" indent="-171450">
              <a:buFont typeface="Arial" panose="020B0604020202020204" pitchFamily="34" charset="0"/>
              <a:buChar char="•"/>
            </a:pPr>
            <a:r>
              <a:rPr lang="en-CH" sz="1125" dirty="0"/>
              <a:t>Beam parameters</a:t>
            </a:r>
          </a:p>
          <a:p>
            <a:pPr marL="171450" indent="-171450">
              <a:buFont typeface="Arial" panose="020B0604020202020204" pitchFamily="34" charset="0"/>
              <a:buChar char="•"/>
            </a:pPr>
            <a:r>
              <a:rPr lang="en-CH" sz="1125" dirty="0"/>
              <a:t>Operation parameters (run/shutdown scenarios, commissioning)</a:t>
            </a:r>
          </a:p>
          <a:p>
            <a:pPr marL="171450" indent="-171450">
              <a:buFont typeface="Arial" panose="020B0604020202020204" pitchFamily="34" charset="0"/>
              <a:buChar char="•"/>
            </a:pPr>
            <a:r>
              <a:rPr lang="en-CH" sz="1125" dirty="0"/>
              <a:t>Beam loss maps</a:t>
            </a:r>
          </a:p>
        </p:txBody>
      </p:sp>
      <p:sp>
        <p:nvSpPr>
          <p:cNvPr id="18" name="Rectangle 17">
            <a:extLst>
              <a:ext uri="{FF2B5EF4-FFF2-40B4-BE49-F238E27FC236}">
                <a16:creationId xmlns:a16="http://schemas.microsoft.com/office/drawing/2014/main" id="{332BF17C-4B5C-B469-9445-6C4763DB374F}"/>
              </a:ext>
            </a:extLst>
          </p:cNvPr>
          <p:cNvSpPr/>
          <p:nvPr/>
        </p:nvSpPr>
        <p:spPr>
          <a:xfrm>
            <a:off x="549000" y="1627846"/>
            <a:ext cx="4020975" cy="1234913"/>
          </a:xfrm>
          <a:prstGeom prst="rect">
            <a:avLst/>
          </a:prstGeom>
          <a:noFill/>
        </p:spPr>
        <p:style>
          <a:lnRef idx="2">
            <a:schemeClr val="dk1"/>
          </a:lnRef>
          <a:fillRef idx="1">
            <a:schemeClr val="lt1"/>
          </a:fillRef>
          <a:effectRef idx="0">
            <a:schemeClr val="dk1"/>
          </a:effectRef>
          <a:fontRef idx="minor">
            <a:schemeClr val="dk1"/>
          </a:fontRef>
        </p:style>
        <p:txBody>
          <a:bodyPr rtlCol="0" anchor="t">
            <a:noAutofit/>
          </a:bodyPr>
          <a:lstStyle/>
          <a:p>
            <a:r>
              <a:rPr lang="en-CH" sz="1125" dirty="0"/>
              <a:t>Activation &amp; shielding compliance for prompt radiation from beam interactions:</a:t>
            </a:r>
          </a:p>
          <a:p>
            <a:pPr marL="171450" indent="-171450">
              <a:buFontTx/>
              <a:buChar char="-"/>
            </a:pPr>
            <a:r>
              <a:rPr lang="en-US" sz="1125" dirty="0"/>
              <a:t>Impact from beam-gas interactions, beam-beam collisions and beam on cleaning insertions and dumps</a:t>
            </a:r>
          </a:p>
          <a:p>
            <a:pPr marL="171450" indent="-171450">
              <a:buFontTx/>
              <a:buChar char="-"/>
            </a:pPr>
            <a:r>
              <a:rPr lang="en-CH" sz="1125" dirty="0"/>
              <a:t>Access tunnels and connecting galleries</a:t>
            </a:r>
          </a:p>
          <a:p>
            <a:pPr marL="171450" indent="-171450">
              <a:buFontTx/>
              <a:buChar char="-"/>
            </a:pPr>
            <a:r>
              <a:rPr lang="en-CH" sz="1125" dirty="0"/>
              <a:t>Ducts towards the RF galleries</a:t>
            </a:r>
          </a:p>
        </p:txBody>
      </p:sp>
      <p:sp>
        <p:nvSpPr>
          <p:cNvPr id="19" name="Rectangle 18">
            <a:extLst>
              <a:ext uri="{FF2B5EF4-FFF2-40B4-BE49-F238E27FC236}">
                <a16:creationId xmlns:a16="http://schemas.microsoft.com/office/drawing/2014/main" id="{6A7CB8FB-9EC8-B104-6FAF-9E7D884162EB}"/>
              </a:ext>
            </a:extLst>
          </p:cNvPr>
          <p:cNvSpPr/>
          <p:nvPr/>
        </p:nvSpPr>
        <p:spPr>
          <a:xfrm>
            <a:off x="4801596" y="2925246"/>
            <a:ext cx="4020975" cy="212558"/>
          </a:xfrm>
          <a:prstGeom prst="rect">
            <a:avLst/>
          </a:prstGeom>
          <a:noFill/>
        </p:spPr>
        <p:style>
          <a:lnRef idx="2">
            <a:schemeClr val="dk1"/>
          </a:lnRef>
          <a:fillRef idx="1">
            <a:schemeClr val="lt1"/>
          </a:fillRef>
          <a:effectRef idx="0">
            <a:schemeClr val="dk1"/>
          </a:effectRef>
          <a:fontRef idx="minor">
            <a:schemeClr val="dk1"/>
          </a:fontRef>
        </p:style>
        <p:txBody>
          <a:bodyPr rtlCol="0" anchor="t">
            <a:normAutofit fontScale="77500" lnSpcReduction="20000"/>
          </a:bodyPr>
          <a:lstStyle/>
          <a:p>
            <a:r>
              <a:rPr lang="en-CH" sz="1125" dirty="0"/>
              <a:t>+ vacuum system layout (photon dumps)</a:t>
            </a:r>
          </a:p>
        </p:txBody>
      </p:sp>
      <p:sp>
        <p:nvSpPr>
          <p:cNvPr id="20" name="Rectangle 19">
            <a:extLst>
              <a:ext uri="{FF2B5EF4-FFF2-40B4-BE49-F238E27FC236}">
                <a16:creationId xmlns:a16="http://schemas.microsoft.com/office/drawing/2014/main" id="{7A66BB1D-B9FB-FB90-D7AF-60DBC6BC9B7A}"/>
              </a:ext>
            </a:extLst>
          </p:cNvPr>
          <p:cNvSpPr/>
          <p:nvPr/>
        </p:nvSpPr>
        <p:spPr>
          <a:xfrm>
            <a:off x="543888" y="2925294"/>
            <a:ext cx="4020975" cy="212558"/>
          </a:xfrm>
          <a:prstGeom prst="rect">
            <a:avLst/>
          </a:prstGeom>
          <a:noFill/>
        </p:spPr>
        <p:style>
          <a:lnRef idx="2">
            <a:schemeClr val="dk1"/>
          </a:lnRef>
          <a:fillRef idx="1">
            <a:schemeClr val="lt1"/>
          </a:fillRef>
          <a:effectRef idx="0">
            <a:schemeClr val="dk1"/>
          </a:effectRef>
          <a:fontRef idx="minor">
            <a:schemeClr val="dk1"/>
          </a:fontRef>
        </p:style>
        <p:txBody>
          <a:bodyPr rtlCol="0" anchor="t">
            <a:normAutofit fontScale="77500" lnSpcReduction="20000"/>
          </a:bodyPr>
          <a:lstStyle/>
          <a:p>
            <a:r>
              <a:rPr lang="en-CH" sz="1125" dirty="0"/>
              <a:t>Activation by synchrotron radiation</a:t>
            </a:r>
          </a:p>
        </p:txBody>
      </p:sp>
      <p:sp>
        <p:nvSpPr>
          <p:cNvPr id="21" name="Rectangle 20">
            <a:extLst>
              <a:ext uri="{FF2B5EF4-FFF2-40B4-BE49-F238E27FC236}">
                <a16:creationId xmlns:a16="http://schemas.microsoft.com/office/drawing/2014/main" id="{E5C73450-AB40-B7E2-8923-D1212C121DFF}"/>
              </a:ext>
            </a:extLst>
          </p:cNvPr>
          <p:cNvSpPr/>
          <p:nvPr/>
        </p:nvSpPr>
        <p:spPr>
          <a:xfrm>
            <a:off x="4801596" y="3188764"/>
            <a:ext cx="4020975" cy="452874"/>
          </a:xfrm>
          <a:prstGeom prst="rect">
            <a:avLst/>
          </a:prstGeom>
          <a:noFill/>
        </p:spPr>
        <p:style>
          <a:lnRef idx="2">
            <a:schemeClr val="dk1"/>
          </a:lnRef>
          <a:fillRef idx="1">
            <a:schemeClr val="lt1"/>
          </a:fillRef>
          <a:effectRef idx="0">
            <a:schemeClr val="dk1"/>
          </a:effectRef>
          <a:fontRef idx="minor">
            <a:schemeClr val="dk1"/>
          </a:fontRef>
        </p:style>
        <p:txBody>
          <a:bodyPr rtlCol="0" anchor="t">
            <a:normAutofit/>
          </a:bodyPr>
          <a:lstStyle/>
          <a:p>
            <a:r>
              <a:rPr lang="en-CH" sz="1125" dirty="0"/>
              <a:t>+ Ventilation layout &amp; operation parameters</a:t>
            </a:r>
          </a:p>
          <a:p>
            <a:r>
              <a:rPr lang="en-CH" sz="1125" dirty="0"/>
              <a:t>+ Cooling fluid layout &amp; operation parameters</a:t>
            </a:r>
          </a:p>
        </p:txBody>
      </p:sp>
      <p:sp>
        <p:nvSpPr>
          <p:cNvPr id="22" name="Rectangle 21">
            <a:extLst>
              <a:ext uri="{FF2B5EF4-FFF2-40B4-BE49-F238E27FC236}">
                <a16:creationId xmlns:a16="http://schemas.microsoft.com/office/drawing/2014/main" id="{F378D8CF-40B8-8942-BD6F-07944770896A}"/>
              </a:ext>
            </a:extLst>
          </p:cNvPr>
          <p:cNvSpPr/>
          <p:nvPr/>
        </p:nvSpPr>
        <p:spPr>
          <a:xfrm>
            <a:off x="553828" y="3188764"/>
            <a:ext cx="4020975" cy="452874"/>
          </a:xfrm>
          <a:prstGeom prst="rect">
            <a:avLst/>
          </a:prstGeom>
          <a:noFill/>
        </p:spPr>
        <p:style>
          <a:lnRef idx="2">
            <a:schemeClr val="dk1"/>
          </a:lnRef>
          <a:fillRef idx="1">
            <a:schemeClr val="lt1"/>
          </a:fillRef>
          <a:effectRef idx="0">
            <a:schemeClr val="dk1"/>
          </a:effectRef>
          <a:fontRef idx="minor">
            <a:schemeClr val="dk1"/>
          </a:fontRef>
        </p:style>
        <p:txBody>
          <a:bodyPr rtlCol="0" anchor="t">
            <a:noAutofit/>
          </a:bodyPr>
          <a:lstStyle/>
          <a:p>
            <a:r>
              <a:rPr lang="en-CH" sz="1125" dirty="0"/>
              <a:t>Source terms of radioactive releases to be used by the environmental impact study</a:t>
            </a:r>
          </a:p>
        </p:txBody>
      </p:sp>
      <p:sp>
        <p:nvSpPr>
          <p:cNvPr id="28" name="Rectangle 27">
            <a:extLst>
              <a:ext uri="{FF2B5EF4-FFF2-40B4-BE49-F238E27FC236}">
                <a16:creationId xmlns:a16="http://schemas.microsoft.com/office/drawing/2014/main" id="{D4F843C0-F295-8A3F-8A20-C390D5B54968}"/>
              </a:ext>
            </a:extLst>
          </p:cNvPr>
          <p:cNvSpPr/>
          <p:nvPr/>
        </p:nvSpPr>
        <p:spPr>
          <a:xfrm>
            <a:off x="553828" y="3692550"/>
            <a:ext cx="4020975" cy="282172"/>
          </a:xfrm>
          <a:prstGeom prst="rect">
            <a:avLst/>
          </a:prstGeom>
          <a:noFill/>
        </p:spPr>
        <p:style>
          <a:lnRef idx="2">
            <a:schemeClr val="dk1"/>
          </a:lnRef>
          <a:fillRef idx="1">
            <a:schemeClr val="lt1"/>
          </a:fillRef>
          <a:effectRef idx="0">
            <a:schemeClr val="dk1"/>
          </a:effectRef>
          <a:fontRef idx="minor">
            <a:schemeClr val="dk1"/>
          </a:fontRef>
        </p:style>
        <p:txBody>
          <a:bodyPr rtlCol="0" anchor="t">
            <a:noAutofit/>
          </a:bodyPr>
          <a:lstStyle/>
          <a:p>
            <a:r>
              <a:rPr lang="en-CH" sz="1125" dirty="0"/>
              <a:t>Radioactive waste production</a:t>
            </a:r>
          </a:p>
        </p:txBody>
      </p:sp>
      <p:sp>
        <p:nvSpPr>
          <p:cNvPr id="29" name="Rectangle 28">
            <a:extLst>
              <a:ext uri="{FF2B5EF4-FFF2-40B4-BE49-F238E27FC236}">
                <a16:creationId xmlns:a16="http://schemas.microsoft.com/office/drawing/2014/main" id="{67DDC12A-444E-C5DA-8358-1D65A01022EB}"/>
              </a:ext>
            </a:extLst>
          </p:cNvPr>
          <p:cNvSpPr/>
          <p:nvPr/>
        </p:nvSpPr>
        <p:spPr>
          <a:xfrm>
            <a:off x="553828" y="4031760"/>
            <a:ext cx="4020975" cy="558016"/>
          </a:xfrm>
          <a:prstGeom prst="rect">
            <a:avLst/>
          </a:prstGeom>
          <a:noFill/>
        </p:spPr>
        <p:style>
          <a:lnRef idx="2">
            <a:schemeClr val="dk1"/>
          </a:lnRef>
          <a:fillRef idx="1">
            <a:schemeClr val="lt1"/>
          </a:fillRef>
          <a:effectRef idx="0">
            <a:schemeClr val="dk1"/>
          </a:effectRef>
          <a:fontRef idx="minor">
            <a:schemeClr val="dk1"/>
          </a:fontRef>
        </p:style>
        <p:txBody>
          <a:bodyPr rtlCol="0" anchor="t">
            <a:noAutofit/>
          </a:bodyPr>
          <a:lstStyle/>
          <a:p>
            <a:r>
              <a:rPr lang="en-CH" sz="1125" dirty="0"/>
              <a:t>Radiation protection at the injectors</a:t>
            </a:r>
          </a:p>
          <a:p>
            <a:pPr marL="171450" indent="-171450">
              <a:buFont typeface="System Font Regular"/>
              <a:buChar char="-"/>
            </a:pPr>
            <a:r>
              <a:rPr lang="en-US" sz="1125" dirty="0"/>
              <a:t>M</a:t>
            </a:r>
            <a:r>
              <a:rPr lang="en-CH" sz="1125" dirty="0"/>
              <a:t>ain topic: positron production target</a:t>
            </a:r>
          </a:p>
        </p:txBody>
      </p:sp>
      <p:sp>
        <p:nvSpPr>
          <p:cNvPr id="15" name="Rectangle 14">
            <a:extLst>
              <a:ext uri="{FF2B5EF4-FFF2-40B4-BE49-F238E27FC236}">
                <a16:creationId xmlns:a16="http://schemas.microsoft.com/office/drawing/2014/main" id="{9CC0C1C1-88B5-7DAC-D108-36BAC03F3885}"/>
              </a:ext>
            </a:extLst>
          </p:cNvPr>
          <p:cNvSpPr/>
          <p:nvPr/>
        </p:nvSpPr>
        <p:spPr>
          <a:xfrm>
            <a:off x="4801596" y="3692550"/>
            <a:ext cx="4020975" cy="282172"/>
          </a:xfrm>
          <a:prstGeom prst="rect">
            <a:avLst/>
          </a:prstGeom>
          <a:noFill/>
        </p:spPr>
        <p:style>
          <a:lnRef idx="2">
            <a:schemeClr val="dk1"/>
          </a:lnRef>
          <a:fillRef idx="1">
            <a:schemeClr val="lt1"/>
          </a:fillRef>
          <a:effectRef idx="0">
            <a:schemeClr val="dk1"/>
          </a:effectRef>
          <a:fontRef idx="minor">
            <a:schemeClr val="dk1"/>
          </a:fontRef>
        </p:style>
        <p:txBody>
          <a:bodyPr rtlCol="0" anchor="t">
            <a:noAutofit/>
          </a:bodyPr>
          <a:lstStyle/>
          <a:p>
            <a:r>
              <a:rPr lang="en-CH" sz="1125" dirty="0"/>
              <a:t>+ Maintenance plans (exchange of equipment)</a:t>
            </a:r>
          </a:p>
        </p:txBody>
      </p:sp>
      <p:sp>
        <p:nvSpPr>
          <p:cNvPr id="16" name="Rectangle 15">
            <a:extLst>
              <a:ext uri="{FF2B5EF4-FFF2-40B4-BE49-F238E27FC236}">
                <a16:creationId xmlns:a16="http://schemas.microsoft.com/office/drawing/2014/main" id="{CACF2D87-E53B-B066-96A8-D65A016D9C78}"/>
              </a:ext>
            </a:extLst>
          </p:cNvPr>
          <p:cNvSpPr/>
          <p:nvPr/>
        </p:nvSpPr>
        <p:spPr>
          <a:xfrm>
            <a:off x="4801596" y="4031760"/>
            <a:ext cx="4020975" cy="558016"/>
          </a:xfrm>
          <a:prstGeom prst="rect">
            <a:avLst/>
          </a:prstGeom>
          <a:noFill/>
        </p:spPr>
        <p:style>
          <a:lnRef idx="2">
            <a:schemeClr val="dk1"/>
          </a:lnRef>
          <a:fillRef idx="1">
            <a:schemeClr val="lt1"/>
          </a:fillRef>
          <a:effectRef idx="0">
            <a:schemeClr val="dk1"/>
          </a:effectRef>
          <a:fontRef idx="minor">
            <a:schemeClr val="dk1"/>
          </a:fontRef>
        </p:style>
        <p:txBody>
          <a:bodyPr rtlCol="0" anchor="t">
            <a:noAutofit/>
          </a:bodyPr>
          <a:lstStyle/>
          <a:p>
            <a:pPr marL="171450" indent="-171450">
              <a:buFont typeface="Arial" panose="020B0604020202020204" pitchFamily="34" charset="0"/>
              <a:buChar char="•"/>
            </a:pPr>
            <a:r>
              <a:rPr lang="en-CH" sz="1125" dirty="0"/>
              <a:t>Positron target design and integration layout</a:t>
            </a:r>
          </a:p>
          <a:p>
            <a:pPr marL="171450" indent="-171450">
              <a:buFont typeface="Arial" panose="020B0604020202020204" pitchFamily="34" charset="0"/>
              <a:buChar char="•"/>
            </a:pPr>
            <a:r>
              <a:rPr lang="en-CH" sz="1125" dirty="0"/>
              <a:t>Beam parameters</a:t>
            </a:r>
          </a:p>
          <a:p>
            <a:pPr marL="171450" indent="-171450">
              <a:buFont typeface="Arial" panose="020B0604020202020204" pitchFamily="34" charset="0"/>
              <a:buChar char="•"/>
            </a:pPr>
            <a:r>
              <a:rPr lang="en-CH" sz="1125" dirty="0"/>
              <a:t>Operation parameters</a:t>
            </a:r>
          </a:p>
        </p:txBody>
      </p:sp>
      <p:sp>
        <p:nvSpPr>
          <p:cNvPr id="2" name="Footer Placeholder 1"/>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5252804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558BEE76-824D-664E-8135-65ED051D31F1}"/>
              </a:ext>
            </a:extLst>
          </p:cNvPr>
          <p:cNvPicPr>
            <a:picLocks noChangeAspect="1"/>
          </p:cNvPicPr>
          <p:nvPr/>
        </p:nvPicPr>
        <p:blipFill>
          <a:blip r:embed="rId2"/>
          <a:stretch>
            <a:fillRect/>
          </a:stretch>
        </p:blipFill>
        <p:spPr>
          <a:xfrm>
            <a:off x="5825128" y="782687"/>
            <a:ext cx="3209651" cy="1892443"/>
          </a:xfrm>
          <a:prstGeom prst="rect">
            <a:avLst/>
          </a:prstGeom>
          <a:ln>
            <a:noFill/>
          </a:ln>
          <a:effectLst>
            <a:outerShdw blurRad="292100" dist="139700" dir="2700000" algn="tl" rotWithShape="0">
              <a:srgbClr val="333333">
                <a:alpha val="65000"/>
              </a:srgbClr>
            </a:outerShdw>
          </a:effectLst>
        </p:spPr>
      </p:pic>
      <p:sp>
        <p:nvSpPr>
          <p:cNvPr id="2" name="Foliennummernplatzhalter 1">
            <a:extLst>
              <a:ext uri="{FF2B5EF4-FFF2-40B4-BE49-F238E27FC236}">
                <a16:creationId xmlns:a16="http://schemas.microsoft.com/office/drawing/2014/main" id="{D64B4A42-EED3-634B-B585-FBD13495D0CE}"/>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4" name="Textplatzhalter 3">
            <a:extLst>
              <a:ext uri="{FF2B5EF4-FFF2-40B4-BE49-F238E27FC236}">
                <a16:creationId xmlns:a16="http://schemas.microsoft.com/office/drawing/2014/main" id="{8BE9607B-E683-4046-ABC1-7ECE33037113}"/>
              </a:ext>
            </a:extLst>
          </p:cNvPr>
          <p:cNvSpPr>
            <a:spLocks noGrp="1"/>
          </p:cNvSpPr>
          <p:nvPr>
            <p:ph type="body" sz="quarter" idx="12"/>
          </p:nvPr>
        </p:nvSpPr>
        <p:spPr>
          <a:xfrm>
            <a:off x="424912" y="1347614"/>
            <a:ext cx="5039791" cy="3240709"/>
          </a:xfrm>
        </p:spPr>
        <p:txBody>
          <a:bodyPr/>
          <a:lstStyle/>
          <a:p>
            <a:pPr marL="285750" indent="-285750">
              <a:lnSpc>
                <a:spcPct val="150000"/>
              </a:lnSpc>
              <a:buFont typeface="Arial" panose="020B0604020202020204" pitchFamily="34" charset="0"/>
              <a:buChar char="•"/>
            </a:pPr>
            <a:r>
              <a:rPr lang="en-GB" sz="1400" dirty="0"/>
              <a:t>Evaluate and optimise design from civil engineering level down to individual items:</a:t>
            </a:r>
          </a:p>
          <a:p>
            <a:pPr marL="625950" lvl="1" indent="-285750">
              <a:lnSpc>
                <a:spcPct val="150000"/>
              </a:lnSpc>
            </a:pPr>
            <a:r>
              <a:rPr lang="en-GB" sz="1400" dirty="0"/>
              <a:t>determine activation level </a:t>
            </a:r>
            <a:r>
              <a:rPr lang="en-GB" sz="1400" dirty="0">
                <a:sym typeface="Wingdings" pitchFamily="2" charset="2"/>
              </a:rPr>
              <a:t> identify and integrate optimisation potential (material choices, option selection</a:t>
            </a:r>
            <a:r>
              <a:rPr lang="en-GB" sz="1400" dirty="0" smtClean="0">
                <a:sym typeface="Wingdings" pitchFamily="2" charset="2"/>
              </a:rPr>
              <a:t>),</a:t>
            </a:r>
            <a:endParaRPr lang="en-GB" sz="1400" dirty="0">
              <a:sym typeface="Wingdings" pitchFamily="2" charset="2"/>
            </a:endParaRPr>
          </a:p>
          <a:p>
            <a:pPr marL="625950" lvl="1" indent="-285750">
              <a:lnSpc>
                <a:spcPct val="150000"/>
              </a:lnSpc>
            </a:pPr>
            <a:r>
              <a:rPr lang="en-GB" sz="1400" dirty="0">
                <a:sym typeface="Wingdings" pitchFamily="2" charset="2"/>
              </a:rPr>
              <a:t>integrate adapted mitigation in the design of expected critical locations: collimation, dumps, interaction points, </a:t>
            </a:r>
            <a:r>
              <a:rPr lang="en-GB" sz="1400" dirty="0" smtClean="0">
                <a:sym typeface="Wingdings" pitchFamily="2" charset="2"/>
              </a:rPr>
              <a:t>experiments/detectors,</a:t>
            </a:r>
            <a:endParaRPr lang="en-GB" sz="1400" dirty="0">
              <a:sym typeface="Wingdings" pitchFamily="2" charset="2"/>
            </a:endParaRPr>
          </a:p>
          <a:p>
            <a:pPr marL="625950" lvl="1" indent="-285750">
              <a:lnSpc>
                <a:spcPct val="150000"/>
              </a:lnSpc>
            </a:pPr>
            <a:r>
              <a:rPr lang="en-GB" sz="1400" dirty="0">
                <a:sym typeface="Wingdings" pitchFamily="2" charset="2"/>
              </a:rPr>
              <a:t>consider operational processes (maintenance, removal/installation, transport, storage, repair</a:t>
            </a:r>
            <a:r>
              <a:rPr lang="en-GB" sz="1400" dirty="0" smtClean="0">
                <a:sym typeface="Wingdings" pitchFamily="2" charset="2"/>
              </a:rPr>
              <a:t>).</a:t>
            </a:r>
            <a:endParaRPr lang="en-GB" sz="1400" dirty="0">
              <a:sym typeface="Wingdings" pitchFamily="2" charset="2"/>
            </a:endParaRPr>
          </a:p>
        </p:txBody>
      </p:sp>
      <p:pic>
        <p:nvPicPr>
          <p:cNvPr id="7" name="Picture 16">
            <a:extLst>
              <a:ext uri="{FF2B5EF4-FFF2-40B4-BE49-F238E27FC236}">
                <a16:creationId xmlns:a16="http://schemas.microsoft.com/office/drawing/2014/main" id="{2AB51B19-02A4-3246-AE43-1B78A90818A5}"/>
              </a:ext>
            </a:extLst>
          </p:cNvPr>
          <p:cNvPicPr>
            <a:picLocks noChangeAspect="1"/>
          </p:cNvPicPr>
          <p:nvPr/>
        </p:nvPicPr>
        <p:blipFill>
          <a:blip r:embed="rId3"/>
          <a:stretch>
            <a:fillRect/>
          </a:stretch>
        </p:blipFill>
        <p:spPr>
          <a:xfrm>
            <a:off x="6233101" y="2859782"/>
            <a:ext cx="2371347" cy="1902592"/>
          </a:xfrm>
          <a:prstGeom prst="rect">
            <a:avLst/>
          </a:prstGeom>
          <a:ln>
            <a:noFill/>
          </a:ln>
          <a:effectLst>
            <a:outerShdw blurRad="292100" dist="139700" dir="2700000" algn="tl" rotWithShape="0">
              <a:srgbClr val="333333">
                <a:alpha val="65000"/>
              </a:srgbClr>
            </a:outerShdw>
          </a:effectLst>
        </p:spPr>
      </p:pic>
      <p:sp>
        <p:nvSpPr>
          <p:cNvPr id="5" name="Titel 4">
            <a:extLst>
              <a:ext uri="{FF2B5EF4-FFF2-40B4-BE49-F238E27FC236}">
                <a16:creationId xmlns:a16="http://schemas.microsoft.com/office/drawing/2014/main" id="{CAFAAB19-1B09-8F48-A43E-B0E0575B1E03}"/>
              </a:ext>
            </a:extLst>
          </p:cNvPr>
          <p:cNvSpPr>
            <a:spLocks noGrp="1"/>
          </p:cNvSpPr>
          <p:nvPr>
            <p:ph type="title"/>
          </p:nvPr>
        </p:nvSpPr>
        <p:spPr>
          <a:xfrm>
            <a:off x="251520" y="640627"/>
            <a:ext cx="6840760" cy="409774"/>
          </a:xfrm>
        </p:spPr>
        <p:txBody>
          <a:bodyPr/>
          <a:lstStyle/>
          <a:p>
            <a:r>
              <a:rPr lang="en-GB" dirty="0" smtClean="0"/>
              <a:t>Activation in FCC-</a:t>
            </a:r>
            <a:r>
              <a:rPr lang="en-GB" dirty="0" err="1" smtClean="0"/>
              <a:t>ee</a:t>
            </a:r>
            <a:r>
              <a:rPr lang="en-GB" dirty="0" smtClean="0"/>
              <a:t> and FCC-</a:t>
            </a:r>
            <a:r>
              <a:rPr lang="en-GB" dirty="0" err="1" smtClean="0"/>
              <a:t>hh</a:t>
            </a:r>
            <a:r>
              <a:rPr lang="en-GB" dirty="0" smtClean="0"/>
              <a:t/>
            </a:r>
            <a:br>
              <a:rPr lang="en-GB" dirty="0" smtClean="0"/>
            </a:br>
            <a:endParaRPr lang="en-GB" sz="2400" dirty="0"/>
          </a:p>
        </p:txBody>
      </p:sp>
      <p:sp>
        <p:nvSpPr>
          <p:cNvPr id="9" name="Footer Placeholder 8"/>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37120512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8A1DFE4-5FC5-43BD-BB7E-75EAD82B965F}" type="slidenum">
              <a:rPr lang="en-US" smtClean="0"/>
              <a:pPr/>
              <a:t>18</a:t>
            </a:fld>
            <a:endParaRPr lang="en-US" dirty="0"/>
          </a:p>
        </p:txBody>
      </p:sp>
      <p:sp>
        <p:nvSpPr>
          <p:cNvPr id="5" name="Text Placeholder 4"/>
          <p:cNvSpPr>
            <a:spLocks noGrp="1"/>
          </p:cNvSpPr>
          <p:nvPr>
            <p:ph type="body" sz="quarter" idx="12"/>
          </p:nvPr>
        </p:nvSpPr>
        <p:spPr>
          <a:xfrm>
            <a:off x="442800" y="1530874"/>
            <a:ext cx="8263350" cy="2747250"/>
          </a:xfrm>
        </p:spPr>
        <p:txBody>
          <a:bodyPr/>
          <a:lstStyle/>
          <a:p>
            <a:r>
              <a:rPr lang="en-GB" dirty="0" smtClean="0"/>
              <a:t>Assessment </a:t>
            </a:r>
            <a:r>
              <a:rPr lang="en-GB" dirty="0"/>
              <a:t>of radiological impact is a complex task, requiring knowledge of the accelerator, the </a:t>
            </a:r>
            <a:r>
              <a:rPr lang="en-GB" dirty="0" smtClean="0"/>
              <a:t>region, land use, </a:t>
            </a:r>
            <a:r>
              <a:rPr lang="en-GB" dirty="0"/>
              <a:t>and </a:t>
            </a:r>
            <a:r>
              <a:rPr lang="en-GB" dirty="0" smtClean="0"/>
              <a:t>population habits: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Prospective </a:t>
            </a:r>
            <a:r>
              <a:rPr lang="en-GB" dirty="0" smtClean="0"/>
              <a:t>assessment for planned exposure</a:t>
            </a:r>
          </a:p>
          <a:p>
            <a:pPr lvl="2"/>
            <a:r>
              <a:rPr lang="en-GB" dirty="0" smtClean="0"/>
              <a:t>Normal operation, each site</a:t>
            </a:r>
          </a:p>
          <a:p>
            <a:pPr lvl="1"/>
            <a:endParaRPr lang="en-GB" dirty="0" smtClean="0"/>
          </a:p>
          <a:p>
            <a:pPr lvl="1"/>
            <a:r>
              <a:rPr lang="en-GB" dirty="0" smtClean="0"/>
              <a:t>Prospective </a:t>
            </a:r>
            <a:r>
              <a:rPr lang="en-GB" dirty="0" smtClean="0"/>
              <a:t>assessment for planned </a:t>
            </a:r>
            <a:r>
              <a:rPr lang="en-GB" u="sng" dirty="0" smtClean="0"/>
              <a:t>potential</a:t>
            </a:r>
            <a:r>
              <a:rPr lang="en-GB" dirty="0" smtClean="0"/>
              <a:t> </a:t>
            </a:r>
            <a:r>
              <a:rPr lang="en-GB" dirty="0" smtClean="0"/>
              <a:t>exposure:</a:t>
            </a:r>
            <a:endParaRPr lang="en-GB" dirty="0" smtClean="0"/>
          </a:p>
          <a:p>
            <a:pPr lvl="2"/>
            <a:r>
              <a:rPr lang="en-GB" dirty="0"/>
              <a:t>A</a:t>
            </a:r>
            <a:r>
              <a:rPr lang="en-GB" dirty="0" smtClean="0"/>
              <a:t> few envelope cases of </a:t>
            </a:r>
            <a:r>
              <a:rPr lang="en-GB" u="sng" dirty="0" smtClean="0"/>
              <a:t>design</a:t>
            </a:r>
            <a:r>
              <a:rPr lang="en-GB" dirty="0" smtClean="0"/>
              <a:t> accidents (e.g. FIRIA methodology</a:t>
            </a:r>
            <a:r>
              <a:rPr lang="en-GB" dirty="0" smtClean="0"/>
              <a:t>);</a:t>
            </a:r>
            <a:endParaRPr lang="en-GB" dirty="0" smtClean="0"/>
          </a:p>
          <a:p>
            <a:pPr lvl="2"/>
            <a:r>
              <a:rPr lang="en-GB" dirty="0" smtClean="0"/>
              <a:t>Emergency </a:t>
            </a:r>
            <a:r>
              <a:rPr lang="en-GB" dirty="0" smtClean="0"/>
              <a:t>preparedness.</a:t>
            </a:r>
            <a:endParaRPr lang="en-GB" dirty="0"/>
          </a:p>
          <a:p>
            <a:endParaRPr lang="en-GB" dirty="0" smtClean="0"/>
          </a:p>
        </p:txBody>
      </p:sp>
      <p:sp>
        <p:nvSpPr>
          <p:cNvPr id="2" name="Title 1"/>
          <p:cNvSpPr>
            <a:spLocks noGrp="1"/>
          </p:cNvSpPr>
          <p:nvPr>
            <p:ph type="title"/>
          </p:nvPr>
        </p:nvSpPr>
        <p:spPr/>
        <p:txBody>
          <a:bodyPr/>
          <a:lstStyle/>
          <a:p>
            <a:r>
              <a:rPr lang="en-GB" dirty="0"/>
              <a:t>Radiological Environmental Impact Assessment</a:t>
            </a:r>
          </a:p>
        </p:txBody>
      </p:sp>
      <p:sp>
        <p:nvSpPr>
          <p:cNvPr id="7" name="Footer Placeholder 6"/>
          <p:cNvSpPr>
            <a:spLocks noGrp="1"/>
          </p:cNvSpPr>
          <p:nvPr>
            <p:ph type="ftr" sz="quarter" idx="4294967295"/>
          </p:nvPr>
        </p:nvSpPr>
        <p:spPr>
          <a:xfrm>
            <a:off x="3352800" y="4767263"/>
            <a:ext cx="5791200" cy="274637"/>
          </a:xfrm>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21057054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Radiological Environmental Impact Assessment</a:t>
            </a:r>
          </a:p>
        </p:txBody>
      </p:sp>
      <p:sp>
        <p:nvSpPr>
          <p:cNvPr id="3" name="Slide Number Placeholder 2"/>
          <p:cNvSpPr>
            <a:spLocks noGrp="1"/>
          </p:cNvSpPr>
          <p:nvPr>
            <p:ph type="sldNum" sz="quarter" idx="10"/>
          </p:nvPr>
        </p:nvSpPr>
        <p:spPr/>
        <p:txBody>
          <a:bodyPr/>
          <a:lstStyle/>
          <a:p>
            <a:fld id="{88A1DFE4-5FC5-43BD-BB7E-75EAD82B965F}" type="slidenum">
              <a:rPr lang="en-US" smtClean="0"/>
              <a:pPr/>
              <a:t>19</a:t>
            </a:fld>
            <a:endParaRPr lang="en-US" dirty="0"/>
          </a:p>
        </p:txBody>
      </p:sp>
      <p:sp>
        <p:nvSpPr>
          <p:cNvPr id="7" name="Footer Placeholder 6"/>
          <p:cNvSpPr>
            <a:spLocks noGrp="1"/>
          </p:cNvSpPr>
          <p:nvPr>
            <p:ph type="ftr" sz="quarter" idx="11"/>
          </p:nvPr>
        </p:nvSpPr>
        <p:spPr/>
        <p:txBody>
          <a:bodyPr/>
          <a:lstStyle/>
          <a:p>
            <a:r>
              <a:rPr lang="en-GB" smtClean="0"/>
              <a:t>Thomas Otto et al. (CERN): FCC Safety Feasibility Study - FCC Week 2022</a:t>
            </a:r>
            <a:endParaRPr lang="en-GB" dirty="0"/>
          </a:p>
        </p:txBody>
      </p:sp>
      <p:pic>
        <p:nvPicPr>
          <p:cNvPr id="10" name="Picture 9"/>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359718" y="1347614"/>
            <a:ext cx="8460432" cy="2575224"/>
          </a:xfrm>
          <a:prstGeom prst="rect">
            <a:avLst/>
          </a:prstGeom>
        </p:spPr>
      </p:pic>
    </p:spTree>
    <p:extLst>
      <p:ext uri="{BB962C8B-B14F-4D97-AF65-F5344CB8AC3E}">
        <p14:creationId xmlns:p14="http://schemas.microsoft.com/office/powerpoint/2010/main" val="3862050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p:txBody>
          <a:bodyPr/>
          <a:lstStyle/>
          <a:p>
            <a:r>
              <a:rPr lang="en-US" dirty="0" smtClean="0"/>
              <a:t>the FCC </a:t>
            </a:r>
            <a:br>
              <a:rPr lang="en-US" dirty="0" smtClean="0"/>
            </a:br>
            <a:r>
              <a:rPr lang="en-US" dirty="0" smtClean="0"/>
              <a:t>Safety Feasibility Study</a:t>
            </a:r>
            <a:endParaRPr lang="en-US" dirty="0"/>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p:txBody>
          <a:bodyPr/>
          <a:lstStyle/>
          <a:p>
            <a:pPr>
              <a:lnSpc>
                <a:spcPct val="150000"/>
              </a:lnSpc>
            </a:pPr>
            <a:r>
              <a:rPr lang="en-US" sz="1600" b="1" dirty="0" smtClean="0"/>
              <a:t>The FCC Safety Study Working Group</a:t>
            </a:r>
            <a:r>
              <a:rPr lang="en-US" sz="1600" dirty="0" smtClean="0"/>
              <a:t>: </a:t>
            </a:r>
          </a:p>
          <a:p>
            <a:pPr>
              <a:lnSpc>
                <a:spcPct val="150000"/>
              </a:lnSpc>
            </a:pPr>
            <a:r>
              <a:rPr lang="en-US" sz="1600" u="sng" dirty="0" smtClean="0"/>
              <a:t>Thomas Otto</a:t>
            </a:r>
            <a:r>
              <a:rPr lang="en-US" sz="1600" dirty="0" smtClean="0"/>
              <a:t>, André Henriques, Oriol Rios, Ghislain Roy, </a:t>
            </a:r>
            <a:r>
              <a:rPr lang="en-US" sz="1600" dirty="0" err="1" smtClean="0"/>
              <a:t>Pavol</a:t>
            </a:r>
            <a:r>
              <a:rPr lang="en-US" sz="1600" dirty="0" smtClean="0"/>
              <a:t> </a:t>
            </a:r>
            <a:r>
              <a:rPr lang="en-US" sz="1600" dirty="0" err="1" smtClean="0"/>
              <a:t>Vojtyla</a:t>
            </a:r>
            <a:r>
              <a:rPr lang="en-US" sz="1600" dirty="0" smtClean="0"/>
              <a:t>, Markus Widorski</a:t>
            </a:r>
          </a:p>
          <a:p>
            <a:pPr>
              <a:lnSpc>
                <a:spcPct val="150000"/>
              </a:lnSpc>
            </a:pPr>
            <a:r>
              <a:rPr lang="en-US" sz="1600" dirty="0" smtClean="0"/>
              <a:t>CERN</a:t>
            </a:r>
            <a:endParaRPr lang="en-US" sz="1600" dirty="0"/>
          </a:p>
          <a:p>
            <a:endParaRPr lang="de-AT"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smtClean="0">
                <a:solidFill>
                  <a:schemeClr val="bg1"/>
                </a:solidFill>
              </a:rPr>
              <a:t>FCC Week 2022</a:t>
            </a:r>
            <a:endParaRPr lang="en-US" sz="900" dirty="0">
              <a:solidFill>
                <a:schemeClr val="bg1"/>
              </a:solidFill>
            </a:endParaRPr>
          </a:p>
        </p:txBody>
      </p:sp>
      <p:sp>
        <p:nvSpPr>
          <p:cNvPr id="3" name="Textfeld 2">
            <a:extLst>
              <a:ext uri="{FF2B5EF4-FFF2-40B4-BE49-F238E27FC236}">
                <a16:creationId xmlns:a16="http://schemas.microsoft.com/office/drawing/2014/main" id="{0C80D029-2104-4318-B440-2F5B3EC0DEE2}"/>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smtClean="0">
                <a:solidFill>
                  <a:schemeClr val="bg1"/>
                </a:solidFill>
              </a:rPr>
              <a:t>Thomas Otto</a:t>
            </a:r>
            <a:endParaRPr lang="en-US" sz="900" dirty="0">
              <a:solidFill>
                <a:schemeClr val="bg1"/>
              </a:solidFill>
            </a:endParaRPr>
          </a:p>
        </p:txBody>
      </p:sp>
      <p:sp>
        <p:nvSpPr>
          <p:cNvPr id="5" name="Slide Number Placeholder 4"/>
          <p:cNvSpPr>
            <a:spLocks noGrp="1"/>
          </p:cNvSpPr>
          <p:nvPr>
            <p:ph type="sldNum" sz="quarter" idx="12"/>
          </p:nvPr>
        </p:nvSpPr>
        <p:spPr/>
        <p:txBody>
          <a:bodyPr/>
          <a:lstStyle/>
          <a:p>
            <a:fld id="{88A1DFE4-5FC5-43BD-BB7E-75EAD82B965F}" type="slidenum">
              <a:rPr lang="en-US" noProof="0" smtClean="0"/>
              <a:pPr/>
              <a:t>2</a:t>
            </a:fld>
            <a:endParaRPr lang="en-US" noProof="0" dirty="0"/>
          </a:p>
        </p:txBody>
      </p:sp>
    </p:spTree>
    <p:extLst>
      <p:ext uri="{BB962C8B-B14F-4D97-AF65-F5344CB8AC3E}">
        <p14:creationId xmlns:p14="http://schemas.microsoft.com/office/powerpoint/2010/main" val="36607573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800" y="577800"/>
            <a:ext cx="8521688" cy="409774"/>
          </a:xfrm>
        </p:spPr>
        <p:txBody>
          <a:bodyPr/>
          <a:lstStyle/>
          <a:p>
            <a:r>
              <a:rPr lang="en-GB" dirty="0" smtClean="0"/>
              <a:t>Source Terms and Transfer to </a:t>
            </a:r>
            <a:r>
              <a:rPr lang="en-GB" dirty="0" smtClean="0">
                <a:solidFill>
                  <a:srgbClr val="0F124A"/>
                </a:solidFill>
              </a:rPr>
              <a:t>the</a:t>
            </a:r>
            <a:r>
              <a:rPr lang="en-GB" dirty="0" smtClean="0"/>
              <a:t> Environment</a:t>
            </a:r>
            <a:endParaRPr lang="en-GB" dirty="0"/>
          </a:p>
        </p:txBody>
      </p:sp>
      <p:sp>
        <p:nvSpPr>
          <p:cNvPr id="5" name="Slide Number Placeholder 4"/>
          <p:cNvSpPr>
            <a:spLocks noGrp="1"/>
          </p:cNvSpPr>
          <p:nvPr>
            <p:ph type="sldNum" sz="quarter" idx="10"/>
          </p:nvPr>
        </p:nvSpPr>
        <p:spPr/>
        <p:txBody>
          <a:bodyPr/>
          <a:lstStyle/>
          <a:p>
            <a:fld id="{0CD3A142-5645-4A94-9B2C-90682CE9DB05}" type="slidenum">
              <a:rPr lang="en-GB" smtClean="0"/>
              <a:t>20</a:t>
            </a:fld>
            <a:endParaRPr lang="en-GB"/>
          </a:p>
        </p:txBody>
      </p:sp>
      <p:sp>
        <p:nvSpPr>
          <p:cNvPr id="3" name="Content Placeholder 2"/>
          <p:cNvSpPr>
            <a:spLocks noGrp="1"/>
          </p:cNvSpPr>
          <p:nvPr>
            <p:ph type="body" sz="quarter" idx="12"/>
          </p:nvPr>
        </p:nvSpPr>
        <p:spPr>
          <a:xfrm>
            <a:off x="468313" y="1113048"/>
            <a:ext cx="8351837" cy="3528740"/>
          </a:xfrm>
        </p:spPr>
        <p:txBody>
          <a:bodyPr/>
          <a:lstStyle/>
          <a:p>
            <a:pPr marL="385650" lvl="1" indent="-285750">
              <a:lnSpc>
                <a:spcPct val="150000"/>
              </a:lnSpc>
              <a:buNone/>
            </a:pPr>
            <a:r>
              <a:rPr lang="en-GB" sz="1400" dirty="0"/>
              <a:t>Sources of </a:t>
            </a:r>
            <a:r>
              <a:rPr lang="en-GB" sz="1400" dirty="0"/>
              <a:t>i</a:t>
            </a:r>
            <a:r>
              <a:rPr lang="en-GB" sz="1400" dirty="0"/>
              <a:t>onizing radiation:</a:t>
            </a:r>
          </a:p>
          <a:p>
            <a:pPr marL="628650" lvl="1" indent="-285750">
              <a:lnSpc>
                <a:spcPct val="150000"/>
              </a:lnSpc>
            </a:pPr>
            <a:r>
              <a:rPr lang="en-GB" sz="1400" dirty="0"/>
              <a:t>b</a:t>
            </a:r>
            <a:r>
              <a:rPr lang="en-GB" sz="1400" dirty="0" smtClean="0"/>
              <a:t>eam loss in collimators, activation of cooling water and air (</a:t>
            </a:r>
            <a:r>
              <a:rPr lang="en-GB" sz="1400" dirty="0" smtClean="0">
                <a:solidFill>
                  <a:schemeClr val="tx2"/>
                </a:solidFill>
              </a:rPr>
              <a:t>different for FCC-</a:t>
            </a:r>
            <a:r>
              <a:rPr lang="en-GB" sz="1400" dirty="0" err="1" smtClean="0">
                <a:solidFill>
                  <a:schemeClr val="tx2"/>
                </a:solidFill>
              </a:rPr>
              <a:t>ee</a:t>
            </a:r>
            <a:r>
              <a:rPr lang="en-GB" sz="1400" dirty="0" smtClean="0">
                <a:solidFill>
                  <a:schemeClr val="tx2"/>
                </a:solidFill>
              </a:rPr>
              <a:t> and FCC-</a:t>
            </a:r>
            <a:r>
              <a:rPr lang="en-GB" sz="1400" dirty="0" err="1" smtClean="0">
                <a:solidFill>
                  <a:schemeClr val="tx2"/>
                </a:solidFill>
              </a:rPr>
              <a:t>hh</a:t>
            </a:r>
            <a:r>
              <a:rPr lang="en-GB" sz="1400" dirty="0" smtClean="0"/>
              <a:t>),</a:t>
            </a:r>
          </a:p>
          <a:p>
            <a:pPr marL="628650" lvl="1" indent="-285750">
              <a:lnSpc>
                <a:spcPct val="150000"/>
              </a:lnSpc>
            </a:pPr>
            <a:r>
              <a:rPr lang="en-GB" sz="1400" dirty="0"/>
              <a:t>s</a:t>
            </a:r>
            <a:r>
              <a:rPr lang="en-GB" sz="1400" dirty="0" smtClean="0"/>
              <a:t>ynchrotron radiation (</a:t>
            </a:r>
            <a:r>
              <a:rPr lang="en-GB" sz="1400" dirty="0" smtClean="0">
                <a:solidFill>
                  <a:schemeClr val="tx2"/>
                </a:solidFill>
              </a:rPr>
              <a:t>dominant in FCC-</a:t>
            </a:r>
            <a:r>
              <a:rPr lang="en-GB" sz="1400" dirty="0" err="1" smtClean="0">
                <a:solidFill>
                  <a:schemeClr val="tx2"/>
                </a:solidFill>
              </a:rPr>
              <a:t>ee</a:t>
            </a:r>
            <a:r>
              <a:rPr lang="en-GB" sz="1400" dirty="0" smtClean="0"/>
              <a:t>),</a:t>
            </a:r>
          </a:p>
          <a:p>
            <a:pPr marL="628650" lvl="1" indent="-285750">
              <a:lnSpc>
                <a:spcPct val="150000"/>
              </a:lnSpc>
            </a:pPr>
            <a:r>
              <a:rPr lang="en-GB" sz="1400" dirty="0" smtClean="0"/>
              <a:t>“collision debris” from interaction point</a:t>
            </a:r>
            <a:r>
              <a:rPr lang="en-GB" sz="1400" dirty="0"/>
              <a:t> (</a:t>
            </a:r>
            <a:r>
              <a:rPr lang="en-GB" sz="1400" dirty="0">
                <a:solidFill>
                  <a:schemeClr val="tx2"/>
                </a:solidFill>
              </a:rPr>
              <a:t>different for FCC-</a:t>
            </a:r>
            <a:r>
              <a:rPr lang="en-GB" sz="1400" dirty="0" err="1">
                <a:solidFill>
                  <a:schemeClr val="tx2"/>
                </a:solidFill>
              </a:rPr>
              <a:t>ee</a:t>
            </a:r>
            <a:r>
              <a:rPr lang="en-GB" sz="1400" dirty="0">
                <a:solidFill>
                  <a:schemeClr val="tx2"/>
                </a:solidFill>
              </a:rPr>
              <a:t> and FCC-</a:t>
            </a:r>
            <a:r>
              <a:rPr lang="en-GB" sz="1400" dirty="0" err="1">
                <a:solidFill>
                  <a:schemeClr val="tx2"/>
                </a:solidFill>
              </a:rPr>
              <a:t>hh</a:t>
            </a:r>
            <a:r>
              <a:rPr lang="en-GB" sz="1400" dirty="0" smtClean="0"/>
              <a:t>).</a:t>
            </a:r>
          </a:p>
          <a:p>
            <a:pPr marL="628650" lvl="1" indent="-285750">
              <a:lnSpc>
                <a:spcPct val="150000"/>
              </a:lnSpc>
            </a:pPr>
            <a:r>
              <a:rPr lang="en-GB" sz="1400" b="1" dirty="0" smtClean="0">
                <a:solidFill>
                  <a:srgbClr val="0F124A"/>
                </a:solidFill>
              </a:rPr>
              <a:t>Need loss estimates (loss maps).</a:t>
            </a:r>
          </a:p>
          <a:p>
            <a:pPr marL="385650" indent="-285750">
              <a:lnSpc>
                <a:spcPct val="150000"/>
              </a:lnSpc>
            </a:pPr>
            <a:r>
              <a:rPr lang="en-GB" sz="1400" dirty="0" smtClean="0"/>
              <a:t>First </a:t>
            </a:r>
            <a:r>
              <a:rPr lang="en-GB" sz="1400" dirty="0" smtClean="0"/>
              <a:t>stage of transport:</a:t>
            </a:r>
          </a:p>
          <a:p>
            <a:pPr marL="628650" lvl="1" indent="-285750">
              <a:lnSpc>
                <a:spcPct val="150000"/>
              </a:lnSpc>
            </a:pPr>
            <a:r>
              <a:rPr lang="en-GB" sz="1400" dirty="0"/>
              <a:t>b</a:t>
            </a:r>
            <a:r>
              <a:rPr lang="en-GB" sz="1400" dirty="0" smtClean="0"/>
              <a:t>y ventilation system,</a:t>
            </a:r>
          </a:p>
          <a:p>
            <a:pPr marL="628650" lvl="1" indent="-285750">
              <a:lnSpc>
                <a:spcPct val="150000"/>
              </a:lnSpc>
            </a:pPr>
            <a:r>
              <a:rPr lang="en-GB" sz="1400" dirty="0"/>
              <a:t>i</a:t>
            </a:r>
            <a:r>
              <a:rPr lang="en-GB" sz="1400" dirty="0" smtClean="0"/>
              <a:t>n cooling water </a:t>
            </a:r>
            <a:r>
              <a:rPr lang="en-GB" sz="1400" dirty="0"/>
              <a:t>(</a:t>
            </a:r>
            <a:r>
              <a:rPr lang="en-GB" sz="1400" dirty="0">
                <a:solidFill>
                  <a:schemeClr val="tx2"/>
                </a:solidFill>
              </a:rPr>
              <a:t>different for FCC-</a:t>
            </a:r>
            <a:r>
              <a:rPr lang="en-GB" sz="1400" dirty="0" err="1">
                <a:solidFill>
                  <a:schemeClr val="tx2"/>
                </a:solidFill>
              </a:rPr>
              <a:t>ee</a:t>
            </a:r>
            <a:r>
              <a:rPr lang="en-GB" sz="1400" dirty="0">
                <a:solidFill>
                  <a:schemeClr val="tx2"/>
                </a:solidFill>
              </a:rPr>
              <a:t> and FCC-</a:t>
            </a:r>
            <a:r>
              <a:rPr lang="en-GB" sz="1400" dirty="0" err="1">
                <a:solidFill>
                  <a:schemeClr val="tx2"/>
                </a:solidFill>
              </a:rPr>
              <a:t>hh</a:t>
            </a:r>
            <a:r>
              <a:rPr lang="en-GB" sz="1400" dirty="0" smtClean="0"/>
              <a:t>),</a:t>
            </a:r>
          </a:p>
          <a:p>
            <a:pPr marL="628650" lvl="1" indent="-285750">
              <a:lnSpc>
                <a:spcPct val="150000"/>
              </a:lnSpc>
            </a:pPr>
            <a:r>
              <a:rPr lang="en-GB" sz="1400" dirty="0" smtClean="0"/>
              <a:t>“streaming” through shafts,</a:t>
            </a:r>
          </a:p>
          <a:p>
            <a:pPr marL="628650" lvl="1" indent="-285750">
              <a:lnSpc>
                <a:spcPct val="150000"/>
              </a:lnSpc>
            </a:pPr>
            <a:r>
              <a:rPr lang="en-GB" sz="1400" b="1" dirty="0" smtClean="0">
                <a:solidFill>
                  <a:srgbClr val="0F124A"/>
                </a:solidFill>
              </a:rPr>
              <a:t>Need technical details of cooling and ventilation systems.</a:t>
            </a:r>
          </a:p>
          <a:p>
            <a:pPr marL="628650" lvl="1" indent="-285750">
              <a:lnSpc>
                <a:spcPct val="150000"/>
              </a:lnSpc>
            </a:pPr>
            <a:r>
              <a:rPr lang="en-GB" sz="1400" dirty="0" smtClean="0">
                <a:solidFill>
                  <a:srgbClr val="FF0000"/>
                </a:solidFill>
              </a:rPr>
              <a:t>May imply operational changes in these systems (e.g. ventilation speed, decay buffers).</a:t>
            </a:r>
            <a:endParaRPr lang="en-GB" sz="1400" dirty="0">
              <a:solidFill>
                <a:srgbClr val="FF0000"/>
              </a:solidFill>
            </a:endParaRPr>
          </a:p>
          <a:p>
            <a:pPr marL="628650" lvl="1" indent="-285750">
              <a:lnSpc>
                <a:spcPct val="150000"/>
              </a:lnSpc>
            </a:pPr>
            <a:endParaRPr lang="en-GB" sz="1400" dirty="0" smtClean="0"/>
          </a:p>
          <a:p>
            <a:pPr marL="385650" indent="-285750">
              <a:lnSpc>
                <a:spcPct val="150000"/>
              </a:lnSpc>
            </a:pPr>
            <a:endParaRPr lang="en-GB" sz="1400" dirty="0" smtClean="0"/>
          </a:p>
          <a:p>
            <a:pPr marL="628650" lvl="1" indent="-285750">
              <a:lnSpc>
                <a:spcPct val="150000"/>
              </a:lnSpc>
            </a:pPr>
            <a:endParaRPr lang="en-GB" sz="1400" dirty="0" smtClean="0"/>
          </a:p>
          <a:p>
            <a:pPr marL="628650" lvl="1" indent="-285750">
              <a:lnSpc>
                <a:spcPct val="150000"/>
              </a:lnSpc>
            </a:pPr>
            <a:endParaRPr lang="en-GB" sz="1400" dirty="0"/>
          </a:p>
        </p:txBody>
      </p:sp>
      <p:sp>
        <p:nvSpPr>
          <p:cNvPr id="4" name="Footer Placeholder 3"/>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6516292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Atmospheric Dispersion</a:t>
            </a:r>
            <a:endParaRPr lang="en-GB" dirty="0"/>
          </a:p>
        </p:txBody>
      </p:sp>
      <p:sp>
        <p:nvSpPr>
          <p:cNvPr id="5" name="Slide Number Placeholder 4"/>
          <p:cNvSpPr>
            <a:spLocks noGrp="1"/>
          </p:cNvSpPr>
          <p:nvPr>
            <p:ph type="sldNum" sz="quarter" idx="10"/>
          </p:nvPr>
        </p:nvSpPr>
        <p:spPr/>
        <p:txBody>
          <a:bodyPr/>
          <a:lstStyle/>
          <a:p>
            <a:fld id="{0CD3A142-5645-4A94-9B2C-90682CE9DB05}" type="slidenum">
              <a:rPr lang="en-GB" smtClean="0"/>
              <a:t>21</a:t>
            </a:fld>
            <a:endParaRPr lang="en-GB"/>
          </a:p>
        </p:txBody>
      </p:sp>
      <p:sp>
        <p:nvSpPr>
          <p:cNvPr id="3" name="Content Placeholder 2"/>
          <p:cNvSpPr>
            <a:spLocks noGrp="1"/>
          </p:cNvSpPr>
          <p:nvPr>
            <p:ph type="body" sz="quarter" idx="12"/>
          </p:nvPr>
        </p:nvSpPr>
        <p:spPr>
          <a:xfrm>
            <a:off x="182354" y="3291830"/>
            <a:ext cx="4977024" cy="1721169"/>
          </a:xfrm>
        </p:spPr>
        <p:txBody>
          <a:bodyPr>
            <a:normAutofit/>
          </a:bodyPr>
          <a:lstStyle/>
          <a:p>
            <a:pPr marL="0" lvl="1" indent="0">
              <a:buNone/>
            </a:pPr>
            <a:r>
              <a:rPr lang="en-GB" sz="1400" dirty="0" smtClean="0"/>
              <a:t>Dispersion of substances released with air depends on:</a:t>
            </a:r>
          </a:p>
          <a:p>
            <a:pPr marL="268288" lvl="1" indent="-177800"/>
            <a:r>
              <a:rPr lang="en-GB" sz="1400" dirty="0" smtClean="0"/>
              <a:t>Local geography (orography)</a:t>
            </a:r>
          </a:p>
          <a:p>
            <a:pPr marL="36000" lvl="1" indent="-171450"/>
            <a:endParaRPr lang="en-GB" sz="1400" dirty="0"/>
          </a:p>
          <a:p>
            <a:pPr marL="0" lvl="1" indent="0">
              <a:buNone/>
            </a:pPr>
            <a:r>
              <a:rPr lang="en-GB" sz="1400" dirty="0" smtClean="0"/>
              <a:t>For continuous release: </a:t>
            </a:r>
          </a:p>
          <a:p>
            <a:pPr marL="279000" lvl="3" indent="-171450"/>
            <a:r>
              <a:rPr lang="en-GB" sz="1400" dirty="0" smtClean="0"/>
              <a:t>Long-term wind and precipitation statistics</a:t>
            </a:r>
          </a:p>
          <a:p>
            <a:pPr marL="36000" lvl="2" indent="-171450"/>
            <a:endParaRPr lang="en-GB" sz="1400" dirty="0"/>
          </a:p>
          <a:p>
            <a:pPr marL="0" lvl="1" indent="0">
              <a:buNone/>
            </a:pPr>
            <a:r>
              <a:rPr lang="en-GB" sz="1400" dirty="0" smtClean="0"/>
              <a:t>For acute release (after an accident):</a:t>
            </a:r>
          </a:p>
          <a:p>
            <a:pPr marL="279000" lvl="3" indent="-171450"/>
            <a:r>
              <a:rPr lang="en-GB" sz="1400" dirty="0" smtClean="0"/>
              <a:t>Present wind direction and strength</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1141214"/>
            <a:ext cx="3729079" cy="2006600"/>
          </a:xfrm>
          <a:prstGeom prst="rect">
            <a:avLst/>
          </a:prstGeom>
        </p:spPr>
      </p:pic>
      <p:sp>
        <p:nvSpPr>
          <p:cNvPr id="7" name="TextBox 6"/>
          <p:cNvSpPr txBox="1"/>
          <p:nvPr/>
        </p:nvSpPr>
        <p:spPr>
          <a:xfrm>
            <a:off x="5032005" y="3155531"/>
            <a:ext cx="3660772" cy="1213153"/>
          </a:xfrm>
          <a:prstGeom prst="rect">
            <a:avLst/>
          </a:prstGeom>
          <a:noFill/>
        </p:spPr>
        <p:txBody>
          <a:bodyPr wrap="square" rtlCol="0">
            <a:spAutoFit/>
          </a:bodyPr>
          <a:lstStyle/>
          <a:p>
            <a:pPr algn="l">
              <a:lnSpc>
                <a:spcPts val="3700"/>
              </a:lnSpc>
            </a:pPr>
            <a:r>
              <a:rPr lang="en-GB" sz="1400" dirty="0" smtClean="0">
                <a:solidFill>
                  <a:srgbClr val="00B050"/>
                </a:solidFill>
              </a:rPr>
              <a:t>Must be assessed for each FCC site:</a:t>
            </a:r>
          </a:p>
          <a:p>
            <a:pPr marL="285750" indent="-285750" algn="l">
              <a:buFont typeface="Arial" panose="020B0604020202020204" pitchFamily="34" charset="0"/>
              <a:buChar char="•"/>
            </a:pPr>
            <a:r>
              <a:rPr lang="en-GB" sz="1400" dirty="0" smtClean="0">
                <a:solidFill>
                  <a:srgbClr val="00B050"/>
                </a:solidFill>
              </a:rPr>
              <a:t>Characteristics of release sites</a:t>
            </a:r>
          </a:p>
          <a:p>
            <a:pPr marL="285750" indent="-285750" algn="l">
              <a:buFont typeface="Arial" panose="020B0604020202020204" pitchFamily="34" charset="0"/>
              <a:buChar char="•"/>
            </a:pPr>
            <a:r>
              <a:rPr lang="en-GB" sz="1400" dirty="0" smtClean="0">
                <a:solidFill>
                  <a:srgbClr val="00B050"/>
                </a:solidFill>
              </a:rPr>
              <a:t>Wind and precipitation statistics </a:t>
            </a:r>
          </a:p>
          <a:p>
            <a:pPr marL="285750" indent="-285750" algn="l">
              <a:buFont typeface="Arial" panose="020B0604020202020204" pitchFamily="34" charset="0"/>
              <a:buChar char="•"/>
            </a:pPr>
            <a:r>
              <a:rPr lang="en-GB" sz="1400" dirty="0" smtClean="0">
                <a:solidFill>
                  <a:srgbClr val="00B050"/>
                </a:solidFill>
              </a:rPr>
              <a:t>Representative Person from the public</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632" y="1141214"/>
            <a:ext cx="3567288" cy="2006600"/>
          </a:xfrm>
          <a:prstGeom prst="rect">
            <a:avLst/>
          </a:prstGeom>
        </p:spPr>
      </p:pic>
      <p:sp>
        <p:nvSpPr>
          <p:cNvPr id="8" name="Footer Placeholder 7"/>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4128004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Effective Dose to the Representative Person(s)</a:t>
            </a:r>
            <a:endParaRPr lang="en-GB" dirty="0"/>
          </a:p>
        </p:txBody>
      </p:sp>
      <p:sp>
        <p:nvSpPr>
          <p:cNvPr id="5" name="Slide Number Placeholder 4"/>
          <p:cNvSpPr>
            <a:spLocks noGrp="1"/>
          </p:cNvSpPr>
          <p:nvPr>
            <p:ph type="sldNum" sz="quarter" idx="10"/>
          </p:nvPr>
        </p:nvSpPr>
        <p:spPr/>
        <p:txBody>
          <a:bodyPr/>
          <a:lstStyle/>
          <a:p>
            <a:fld id="{0CD3A142-5645-4A94-9B2C-90682CE9DB05}" type="slidenum">
              <a:rPr lang="en-GB" smtClean="0"/>
              <a:t>22</a:t>
            </a:fld>
            <a:endParaRPr lang="en-GB"/>
          </a:p>
        </p:txBody>
      </p:sp>
      <mc:AlternateContent xmlns:mc="http://schemas.openxmlformats.org/markup-compatibility/2006" xmlns:a14="http://schemas.microsoft.com/office/drawing/2010/main">
        <mc:Choice Requires="a14">
          <p:sp>
            <p:nvSpPr>
              <p:cNvPr id="3" name="Content Placeholder 2"/>
              <p:cNvSpPr>
                <a:spLocks noGrp="1"/>
              </p:cNvSpPr>
              <p:nvPr>
                <p:ph type="body" sz="quarter" idx="12"/>
              </p:nvPr>
            </p:nvSpPr>
            <p:spPr>
              <a:xfrm>
                <a:off x="510192" y="1131590"/>
                <a:ext cx="8351837" cy="3910310"/>
              </a:xfrm>
            </p:spPr>
            <p:txBody>
              <a:bodyPr>
                <a:normAutofit lnSpcReduction="10000"/>
              </a:bodyPr>
              <a:lstStyle/>
              <a:p>
                <a:pPr marL="628650" lvl="1" indent="-285750"/>
                <a:r>
                  <a:rPr lang="en-GB" sz="1400" dirty="0" smtClean="0"/>
                  <a:t>Effective dose is a </a:t>
                </a:r>
                <a:r>
                  <a:rPr lang="en-GB" sz="1400" i="1" dirty="0" smtClean="0"/>
                  <a:t>protection quantity </a:t>
                </a:r>
                <a:r>
                  <a:rPr lang="en-GB" sz="1400" dirty="0" smtClean="0"/>
                  <a:t>for ionising radiation, defined by the </a:t>
                </a:r>
                <a:r>
                  <a:rPr lang="en-GB" sz="1400" dirty="0" err="1" smtClean="0"/>
                  <a:t>ICRP</a:t>
                </a:r>
                <a:r>
                  <a:rPr lang="en-GB" sz="1400" dirty="0" smtClean="0"/>
                  <a:t>:</a:t>
                </a:r>
              </a:p>
              <a:p>
                <a:pPr marL="342900" lvl="1" indent="0">
                  <a:lnSpc>
                    <a:spcPct val="150000"/>
                  </a:lnSpc>
                  <a:buNone/>
                </a:pPr>
                <a14:m>
                  <m:oMathPara xmlns:m="http://schemas.openxmlformats.org/officeDocument/2006/math">
                    <m:oMathParaPr>
                      <m:jc m:val="centerGroup"/>
                    </m:oMathParaPr>
                    <m:oMath xmlns:m="http://schemas.openxmlformats.org/officeDocument/2006/math">
                      <m:r>
                        <a:rPr lang="en-US" sz="1500" i="1">
                          <a:solidFill>
                            <a:srgbClr val="7030A0"/>
                          </a:solidFill>
                          <a:latin typeface="Cambria Math" panose="02040503050406030204" pitchFamily="18" charset="0"/>
                        </a:rPr>
                        <m:t>𝐸</m:t>
                      </m:r>
                      <m:r>
                        <a:rPr lang="en-US" sz="1500" i="1">
                          <a:solidFill>
                            <a:srgbClr val="7030A0"/>
                          </a:solidFill>
                          <a:latin typeface="Cambria Math" panose="02040503050406030204" pitchFamily="18" charset="0"/>
                        </a:rPr>
                        <m:t>= </m:t>
                      </m:r>
                      <m:nary>
                        <m:naryPr>
                          <m:chr m:val="∑"/>
                          <m:supHide m:val="on"/>
                          <m:ctrlPr>
                            <a:rPr lang="en-US" sz="1500" i="1">
                              <a:solidFill>
                                <a:srgbClr val="7030A0"/>
                              </a:solidFill>
                              <a:latin typeface="Cambria Math" panose="02040503050406030204" pitchFamily="18" charset="0"/>
                            </a:rPr>
                          </m:ctrlPr>
                        </m:naryPr>
                        <m:sub>
                          <m:r>
                            <m:rPr>
                              <m:brk m:alnAt="7"/>
                            </m:rPr>
                            <a:rPr lang="en-GB" sz="1500" b="0" i="1" smtClean="0">
                              <a:solidFill>
                                <a:srgbClr val="7030A0"/>
                              </a:solidFill>
                              <a:latin typeface="Cambria Math" panose="02040503050406030204" pitchFamily="18" charset="0"/>
                            </a:rPr>
                            <m:t>𝑇</m:t>
                          </m:r>
                        </m:sub>
                        <m:sup/>
                        <m:e>
                          <m:sSub>
                            <m:sSubPr>
                              <m:ctrlPr>
                                <a:rPr lang="en-US" sz="1500" i="1">
                                  <a:solidFill>
                                    <a:srgbClr val="7030A0"/>
                                  </a:solidFill>
                                  <a:latin typeface="Cambria Math" panose="02040503050406030204" pitchFamily="18" charset="0"/>
                                </a:rPr>
                              </m:ctrlPr>
                            </m:sSubPr>
                            <m:e>
                              <m:r>
                                <a:rPr lang="en-US" sz="1500" i="1">
                                  <a:solidFill>
                                    <a:srgbClr val="7030A0"/>
                                  </a:solidFill>
                                  <a:latin typeface="Cambria Math" panose="02040503050406030204" pitchFamily="18" charset="0"/>
                                </a:rPr>
                                <m:t>𝑤</m:t>
                              </m:r>
                            </m:e>
                            <m:sub>
                              <m:r>
                                <a:rPr lang="en-GB" sz="1500" b="0" i="1" smtClean="0">
                                  <a:solidFill>
                                    <a:srgbClr val="7030A0"/>
                                  </a:solidFill>
                                  <a:latin typeface="Cambria Math" panose="02040503050406030204" pitchFamily="18" charset="0"/>
                                </a:rPr>
                                <m:t>𝑇</m:t>
                              </m:r>
                            </m:sub>
                          </m:sSub>
                          <m:nary>
                            <m:naryPr>
                              <m:chr m:val="∑"/>
                              <m:supHide m:val="on"/>
                              <m:ctrlPr>
                                <a:rPr lang="en-US" sz="1500" i="1">
                                  <a:solidFill>
                                    <a:srgbClr val="7030A0"/>
                                  </a:solidFill>
                                  <a:latin typeface="Cambria Math" panose="02040503050406030204" pitchFamily="18" charset="0"/>
                                </a:rPr>
                              </m:ctrlPr>
                            </m:naryPr>
                            <m:sub>
                              <m:r>
                                <m:rPr>
                                  <m:brk m:alnAt="7"/>
                                </m:rPr>
                                <a:rPr lang="en-GB" sz="1500" b="0" i="1" smtClean="0">
                                  <a:solidFill>
                                    <a:srgbClr val="7030A0"/>
                                  </a:solidFill>
                                  <a:latin typeface="Cambria Math" panose="02040503050406030204" pitchFamily="18" charset="0"/>
                                </a:rPr>
                                <m:t>𝑅</m:t>
                              </m:r>
                            </m:sub>
                            <m:sup/>
                            <m:e>
                              <m:sSub>
                                <m:sSubPr>
                                  <m:ctrlPr>
                                    <a:rPr lang="en-US" sz="1500" i="1">
                                      <a:solidFill>
                                        <a:srgbClr val="7030A0"/>
                                      </a:solidFill>
                                      <a:latin typeface="Cambria Math" panose="02040503050406030204" pitchFamily="18" charset="0"/>
                                    </a:rPr>
                                  </m:ctrlPr>
                                </m:sSubPr>
                                <m:e>
                                  <m:r>
                                    <a:rPr lang="en-US" sz="1500" i="1">
                                      <a:solidFill>
                                        <a:srgbClr val="7030A0"/>
                                      </a:solidFill>
                                      <a:latin typeface="Cambria Math" panose="02040503050406030204" pitchFamily="18" charset="0"/>
                                    </a:rPr>
                                    <m:t>𝑤</m:t>
                                  </m:r>
                                </m:e>
                                <m:sub>
                                  <m:r>
                                    <a:rPr lang="en-GB" sz="1500" b="0" i="1" smtClean="0">
                                      <a:solidFill>
                                        <a:srgbClr val="7030A0"/>
                                      </a:solidFill>
                                      <a:latin typeface="Cambria Math" panose="02040503050406030204" pitchFamily="18" charset="0"/>
                                    </a:rPr>
                                    <m:t>𝑅</m:t>
                                  </m:r>
                                </m:sub>
                              </m:sSub>
                              <m:sSub>
                                <m:sSubPr>
                                  <m:ctrlPr>
                                    <a:rPr lang="en-US" sz="1500" i="1">
                                      <a:solidFill>
                                        <a:srgbClr val="7030A0"/>
                                      </a:solidFill>
                                      <a:latin typeface="Cambria Math" panose="02040503050406030204" pitchFamily="18" charset="0"/>
                                    </a:rPr>
                                  </m:ctrlPr>
                                </m:sSubPr>
                                <m:e>
                                  <m:r>
                                    <a:rPr lang="en-US" sz="1500" i="1">
                                      <a:solidFill>
                                        <a:srgbClr val="7030A0"/>
                                      </a:solidFill>
                                      <a:latin typeface="Cambria Math" panose="02040503050406030204" pitchFamily="18" charset="0"/>
                                    </a:rPr>
                                    <m:t>𝐷</m:t>
                                  </m:r>
                                </m:e>
                                <m:sub>
                                  <m:r>
                                    <a:rPr lang="en-US" sz="1500" i="1">
                                      <a:solidFill>
                                        <a:srgbClr val="7030A0"/>
                                      </a:solidFill>
                                      <a:latin typeface="Cambria Math" panose="02040503050406030204" pitchFamily="18" charset="0"/>
                                    </a:rPr>
                                    <m:t>𝑇</m:t>
                                  </m:r>
                                  <m:r>
                                    <a:rPr lang="en-GB" sz="1500" b="0" i="1" smtClean="0">
                                      <a:solidFill>
                                        <a:srgbClr val="7030A0"/>
                                      </a:solidFill>
                                      <a:latin typeface="Cambria Math" panose="02040503050406030204" pitchFamily="18" charset="0"/>
                                    </a:rPr>
                                    <m:t>,</m:t>
                                  </m:r>
                                  <m:r>
                                    <a:rPr lang="en-GB" sz="1500" b="0" i="1" smtClean="0">
                                      <a:solidFill>
                                        <a:srgbClr val="7030A0"/>
                                      </a:solidFill>
                                      <a:latin typeface="Cambria Math" panose="02040503050406030204" pitchFamily="18" charset="0"/>
                                    </a:rPr>
                                    <m:t>𝑅</m:t>
                                  </m:r>
                                </m:sub>
                              </m:sSub>
                            </m:e>
                          </m:nary>
                        </m:e>
                      </m:nary>
                    </m:oMath>
                  </m:oMathPara>
                </a14:m>
                <a:endParaRPr lang="en-GB" sz="1400" dirty="0"/>
              </a:p>
              <a:p>
                <a:pPr marL="628650" lvl="1" indent="-285750">
                  <a:lnSpc>
                    <a:spcPct val="150000"/>
                  </a:lnSpc>
                </a:pPr>
                <a:r>
                  <a:rPr lang="en-GB" sz="1400" dirty="0" smtClean="0"/>
                  <a:t>Radiation- and </a:t>
                </a:r>
                <a:r>
                  <a:rPr lang="en-GB" sz="1400" dirty="0"/>
                  <a:t>o</a:t>
                </a:r>
                <a:r>
                  <a:rPr lang="en-GB" sz="1400" dirty="0" smtClean="0"/>
                  <a:t>rgan-weighted average of absorbed doses over whole body </a:t>
                </a:r>
              </a:p>
              <a:p>
                <a:pPr marL="628650" lvl="1" indent="-285750">
                  <a:lnSpc>
                    <a:spcPct val="150000"/>
                  </a:lnSpc>
                </a:pPr>
                <a:r>
                  <a:rPr lang="en-GB" sz="1400" dirty="0" smtClean="0"/>
                  <a:t>Unified concept for external and internal radiation exposure </a:t>
                </a:r>
              </a:p>
              <a:p>
                <a:pPr marL="628650" lvl="1" indent="-285750">
                  <a:lnSpc>
                    <a:spcPct val="150000"/>
                  </a:lnSpc>
                </a:pPr>
                <a:endParaRPr lang="en-GB" sz="1400" dirty="0" smtClean="0"/>
              </a:p>
              <a:p>
                <a:pPr marL="628650" lvl="1" indent="-285750">
                  <a:lnSpc>
                    <a:spcPct val="150000"/>
                  </a:lnSpc>
                </a:pPr>
                <a:r>
                  <a:rPr lang="en-GB" sz="1400" dirty="0" smtClean="0"/>
                  <a:t>It is calculated for each release point and consists of three pathways:</a:t>
                </a:r>
              </a:p>
              <a:p>
                <a:pPr marL="871650" lvl="2" indent="-285750">
                  <a:lnSpc>
                    <a:spcPct val="150000"/>
                  </a:lnSpc>
                </a:pPr>
                <a:r>
                  <a:rPr lang="en-GB" sz="1400" dirty="0" smtClean="0"/>
                  <a:t>External exposure (direct radiation, radiation from plume and from ground deposition)</a:t>
                </a:r>
              </a:p>
              <a:p>
                <a:pPr marL="871650" lvl="2" indent="-285750">
                  <a:lnSpc>
                    <a:spcPct val="150000"/>
                  </a:lnSpc>
                </a:pPr>
                <a:r>
                  <a:rPr lang="en-GB" sz="1400" dirty="0" smtClean="0"/>
                  <a:t>Inhalation (from plume and re-suspended ground deposition)</a:t>
                </a:r>
              </a:p>
              <a:p>
                <a:pPr marL="871650" lvl="2" indent="-285750">
                  <a:lnSpc>
                    <a:spcPct val="150000"/>
                  </a:lnSpc>
                </a:pPr>
                <a:r>
                  <a:rPr lang="en-GB" sz="1400" dirty="0" smtClean="0"/>
                  <a:t>Ingestion (from water and food)</a:t>
                </a:r>
              </a:p>
              <a:p>
                <a:pPr marL="628650" lvl="1" indent="-285750">
                  <a:lnSpc>
                    <a:spcPct val="150000"/>
                  </a:lnSpc>
                </a:pPr>
                <a:r>
                  <a:rPr lang="en-GB" sz="1400" dirty="0" smtClean="0"/>
                  <a:t>Source-related dose constraint for members of the public is subject to ALARA and agreement with the host states</a:t>
                </a:r>
                <a:endParaRPr lang="en-GB" dirty="0" smtClean="0"/>
              </a:p>
              <a:p>
                <a:pPr marL="1071563" lvl="2" indent="-385763">
                  <a:buFont typeface="+mj-lt"/>
                  <a:buAutoNum type="arabicPeriod"/>
                </a:pPr>
                <a:endParaRPr lang="en-GB" dirty="0" smtClean="0"/>
              </a:p>
              <a:p>
                <a:pPr marL="728663" lvl="1" indent="-385763">
                  <a:buFont typeface="+mj-lt"/>
                  <a:buAutoNum type="arabicPeriod"/>
                </a:pPr>
                <a:endParaRPr lang="en-GB" dirty="0" smtClean="0"/>
              </a:p>
              <a:p>
                <a:pPr marL="428625" indent="-428625">
                  <a:buFont typeface="+mj-lt"/>
                  <a:buAutoNum type="arabicPeriod"/>
                </a:pPr>
                <a:endParaRPr lang="en-GB" dirty="0" smtClean="0"/>
              </a:p>
              <a:p>
                <a:pPr marL="728663" lvl="1" indent="-385763">
                  <a:buFont typeface="+mj-lt"/>
                  <a:buAutoNum type="arabicPeriod"/>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type="body" sz="quarter" idx="12"/>
              </p:nvPr>
            </p:nvSpPr>
            <p:spPr>
              <a:xfrm>
                <a:off x="510192" y="1131590"/>
                <a:ext cx="8351837" cy="3910310"/>
              </a:xfrm>
              <a:blipFill>
                <a:blip r:embed="rId2"/>
                <a:stretch>
                  <a:fillRect t="-1092"/>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391673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Pulling it all together – FCC Safety Report </a:t>
            </a:r>
            <a:endParaRPr lang="en-GB" dirty="0"/>
          </a:p>
        </p:txBody>
      </p:sp>
      <p:sp>
        <p:nvSpPr>
          <p:cNvPr id="7" name="Slide Number Placeholder 6"/>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4" name="Text Placeholder 3"/>
          <p:cNvSpPr>
            <a:spLocks noGrp="1"/>
          </p:cNvSpPr>
          <p:nvPr>
            <p:ph type="body" sz="quarter" idx="12"/>
          </p:nvPr>
        </p:nvSpPr>
        <p:spPr/>
        <p:txBody>
          <a:bodyPr/>
          <a:lstStyle/>
          <a:p>
            <a:pPr marL="171450" indent="-171450">
              <a:lnSpc>
                <a:spcPct val="150000"/>
              </a:lnSpc>
              <a:buFont typeface="Arial" panose="020B0604020202020204" pitchFamily="34" charset="0"/>
              <a:buChar char="•"/>
            </a:pPr>
            <a:endParaRPr lang="en-GB" sz="1400" dirty="0" smtClean="0"/>
          </a:p>
          <a:p>
            <a:pPr marL="171450" indent="-171450">
              <a:lnSpc>
                <a:spcPct val="150000"/>
              </a:lnSpc>
              <a:buFont typeface="Arial" panose="020B0604020202020204" pitchFamily="34" charset="0"/>
              <a:buChar char="•"/>
            </a:pPr>
            <a:endParaRPr lang="en-GB" sz="1400" dirty="0"/>
          </a:p>
          <a:p>
            <a:pPr marL="171450" indent="-171450">
              <a:lnSpc>
                <a:spcPct val="150000"/>
              </a:lnSpc>
              <a:buFont typeface="Arial" panose="020B0604020202020204" pitchFamily="34" charset="0"/>
              <a:buChar char="•"/>
            </a:pPr>
            <a:r>
              <a:rPr lang="en-GB" sz="1400" dirty="0" smtClean="0"/>
              <a:t>The FCC Safety Feasibility Report will constitute a record for the next </a:t>
            </a:r>
            <a:r>
              <a:rPr lang="en-GB" sz="1400" dirty="0" smtClean="0"/>
              <a:t>generations </a:t>
            </a:r>
            <a:r>
              <a:rPr lang="en-GB" sz="1400" dirty="0" smtClean="0"/>
              <a:t>who may build the </a:t>
            </a:r>
            <a:r>
              <a:rPr lang="en-GB" sz="1400" dirty="0" smtClean="0"/>
              <a:t>FCC-</a:t>
            </a:r>
            <a:r>
              <a:rPr lang="en-GB" sz="1400" dirty="0" err="1" smtClean="0"/>
              <a:t>ee</a:t>
            </a:r>
            <a:r>
              <a:rPr lang="en-GB" sz="1400" dirty="0" smtClean="0"/>
              <a:t> and FCC-</a:t>
            </a:r>
            <a:r>
              <a:rPr lang="en-GB" sz="1400" dirty="0" err="1" smtClean="0"/>
              <a:t>hh</a:t>
            </a:r>
            <a:r>
              <a:rPr lang="en-GB" sz="1400" dirty="0" smtClean="0"/>
              <a:t>. </a:t>
            </a:r>
            <a:endParaRPr lang="en-GB" sz="1400" dirty="0"/>
          </a:p>
          <a:p>
            <a:pPr marL="171450" indent="-171450">
              <a:lnSpc>
                <a:spcPct val="150000"/>
              </a:lnSpc>
              <a:buFont typeface="Arial" panose="020B0604020202020204" pitchFamily="34" charset="0"/>
              <a:buChar char="•"/>
            </a:pPr>
            <a:r>
              <a:rPr lang="en-GB" sz="1400" dirty="0" smtClean="0"/>
              <a:t>From the Report, shorter documents for approval or information of stakeholders can be extracted. </a:t>
            </a:r>
            <a:endParaRPr lang="en-GB" sz="1400" dirty="0"/>
          </a:p>
        </p:txBody>
      </p:sp>
      <p:sp>
        <p:nvSpPr>
          <p:cNvPr id="2" name="Footer Placeholder 1"/>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34841552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The FCC </a:t>
            </a:r>
            <a:r>
              <a:rPr lang="en-US" dirty="0" smtClean="0"/>
              <a:t>Safety Working Group</a:t>
            </a:r>
            <a:endParaRPr lang="en-US"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p:txBody>
          <a:bodyPr/>
          <a:lstStyle/>
          <a:p>
            <a:fld id="{88A1DFE4-5FC5-43BD-BB7E-75EAD82B965F}" type="slidenum">
              <a:rPr lang="en-US" noProof="0" smtClean="0"/>
              <a:pPr/>
              <a:t>24</a:t>
            </a:fld>
            <a:endParaRPr lang="en-US" noProof="0" dirty="0"/>
          </a:p>
        </p:txBody>
      </p:sp>
      <p:sp>
        <p:nvSpPr>
          <p:cNvPr id="6" name="Text Placeholder 5"/>
          <p:cNvSpPr>
            <a:spLocks noGrp="1"/>
          </p:cNvSpPr>
          <p:nvPr>
            <p:ph type="body" sz="quarter" idx="4294967295"/>
          </p:nvPr>
        </p:nvSpPr>
        <p:spPr>
          <a:xfrm>
            <a:off x="442800" y="3669169"/>
            <a:ext cx="8283575" cy="527050"/>
          </a:xfrm>
        </p:spPr>
        <p:txBody>
          <a:bodyPr/>
          <a:lstStyle/>
          <a:p>
            <a:pPr>
              <a:lnSpc>
                <a:spcPct val="100000"/>
              </a:lnSpc>
            </a:pPr>
            <a:r>
              <a:rPr lang="en-US" sz="1600" dirty="0"/>
              <a:t>Safety-minded individuals from the </a:t>
            </a:r>
            <a:r>
              <a:rPr lang="en-US" sz="1600" dirty="0" smtClean="0"/>
              <a:t>wider collaboration </a:t>
            </a:r>
            <a:r>
              <a:rPr lang="en-US" sz="1600" dirty="0"/>
              <a:t>are invited to </a:t>
            </a:r>
            <a:r>
              <a:rPr lang="en-US" sz="1600" dirty="0" smtClean="0"/>
              <a:t>join us </a:t>
            </a:r>
            <a:r>
              <a:rPr lang="en-US" sz="1600" dirty="0"/>
              <a:t>and </a:t>
            </a:r>
            <a:r>
              <a:rPr lang="en-US" sz="1600" dirty="0" smtClean="0"/>
              <a:t>work on specific </a:t>
            </a:r>
            <a:r>
              <a:rPr lang="en-US" sz="1600" dirty="0"/>
              <a:t>topics </a:t>
            </a:r>
            <a:endParaRPr lang="en-GB" sz="1600" dirty="0"/>
          </a:p>
          <a:p>
            <a:endParaRPr lang="en-GB" sz="900" dirty="0"/>
          </a:p>
        </p:txBody>
      </p:sp>
      <p:graphicFrame>
        <p:nvGraphicFramePr>
          <p:cNvPr id="8" name="Content Placeholder 6"/>
          <p:cNvGraphicFramePr>
            <a:graphicFrameLocks/>
          </p:cNvGraphicFramePr>
          <p:nvPr>
            <p:extLst>
              <p:ext uri="{D42A27DB-BD31-4B8C-83A1-F6EECF244321}">
                <p14:modId xmlns:p14="http://schemas.microsoft.com/office/powerpoint/2010/main" val="4257578856"/>
              </p:ext>
            </p:extLst>
          </p:nvPr>
        </p:nvGraphicFramePr>
        <p:xfrm>
          <a:off x="461262" y="1347614"/>
          <a:ext cx="8226426" cy="2225040"/>
        </p:xfrm>
        <a:graphic>
          <a:graphicData uri="http://schemas.openxmlformats.org/drawingml/2006/table">
            <a:tbl>
              <a:tblPr firstRow="1" bandRow="1"/>
              <a:tblGrid>
                <a:gridCol w="2234794">
                  <a:extLst>
                    <a:ext uri="{9D8B030D-6E8A-4147-A177-3AD203B41FA5}">
                      <a16:colId xmlns:a16="http://schemas.microsoft.com/office/drawing/2014/main" val="2735433216"/>
                    </a:ext>
                  </a:extLst>
                </a:gridCol>
                <a:gridCol w="1455724">
                  <a:extLst>
                    <a:ext uri="{9D8B030D-6E8A-4147-A177-3AD203B41FA5}">
                      <a16:colId xmlns:a16="http://schemas.microsoft.com/office/drawing/2014/main" val="827249200"/>
                    </a:ext>
                  </a:extLst>
                </a:gridCol>
                <a:gridCol w="4535908">
                  <a:extLst>
                    <a:ext uri="{9D8B030D-6E8A-4147-A177-3AD203B41FA5}">
                      <a16:colId xmlns:a16="http://schemas.microsoft.com/office/drawing/2014/main" val="2068472426"/>
                    </a:ext>
                  </a:extLst>
                </a:gridCol>
              </a:tblGrid>
              <a:tr h="370840">
                <a:tc>
                  <a:txBody>
                    <a:bodyPr/>
                    <a:lstStyle>
                      <a:lvl1pPr marL="0" algn="l" defTabSz="685800" rtl="0" eaLnBrk="1" latinLnBrk="0" hangingPunct="1">
                        <a:defRPr sz="1350" b="1" kern="1200">
                          <a:solidFill>
                            <a:schemeClr val="lt1"/>
                          </a:solidFill>
                          <a:latin typeface="Arial"/>
                        </a:defRPr>
                      </a:lvl1pPr>
                      <a:lvl2pPr marL="342900" algn="l" defTabSz="685800" rtl="0" eaLnBrk="1" latinLnBrk="0" hangingPunct="1">
                        <a:defRPr sz="1350" b="1" kern="1200">
                          <a:solidFill>
                            <a:schemeClr val="lt1"/>
                          </a:solidFill>
                          <a:latin typeface="Arial"/>
                        </a:defRPr>
                      </a:lvl2pPr>
                      <a:lvl3pPr marL="685800" algn="l" defTabSz="685800" rtl="0" eaLnBrk="1" latinLnBrk="0" hangingPunct="1">
                        <a:defRPr sz="1350" b="1" kern="1200">
                          <a:solidFill>
                            <a:schemeClr val="lt1"/>
                          </a:solidFill>
                          <a:latin typeface="Arial"/>
                        </a:defRPr>
                      </a:lvl3pPr>
                      <a:lvl4pPr marL="1028700" algn="l" defTabSz="685800" rtl="0" eaLnBrk="1" latinLnBrk="0" hangingPunct="1">
                        <a:defRPr sz="1350" b="1" kern="1200">
                          <a:solidFill>
                            <a:schemeClr val="lt1"/>
                          </a:solidFill>
                          <a:latin typeface="Arial"/>
                        </a:defRPr>
                      </a:lvl4pPr>
                      <a:lvl5pPr marL="1371600" algn="l" defTabSz="685800" rtl="0" eaLnBrk="1" latinLnBrk="0" hangingPunct="1">
                        <a:defRPr sz="1350" b="1" kern="1200">
                          <a:solidFill>
                            <a:schemeClr val="lt1"/>
                          </a:solidFill>
                          <a:latin typeface="Arial"/>
                        </a:defRPr>
                      </a:lvl5pPr>
                      <a:lvl6pPr marL="1714500" algn="l" defTabSz="685800" rtl="0" eaLnBrk="1" latinLnBrk="0" hangingPunct="1">
                        <a:defRPr sz="1350" b="1" kern="1200">
                          <a:solidFill>
                            <a:schemeClr val="lt1"/>
                          </a:solidFill>
                          <a:latin typeface="Arial"/>
                        </a:defRPr>
                      </a:lvl6pPr>
                      <a:lvl7pPr marL="2057400" algn="l" defTabSz="685800" rtl="0" eaLnBrk="1" latinLnBrk="0" hangingPunct="1">
                        <a:defRPr sz="1350" b="1" kern="1200">
                          <a:solidFill>
                            <a:schemeClr val="lt1"/>
                          </a:solidFill>
                          <a:latin typeface="Arial"/>
                        </a:defRPr>
                      </a:lvl7pPr>
                      <a:lvl8pPr marL="2400300" algn="l" defTabSz="685800" rtl="0" eaLnBrk="1" latinLnBrk="0" hangingPunct="1">
                        <a:defRPr sz="1350" b="1" kern="1200">
                          <a:solidFill>
                            <a:schemeClr val="lt1"/>
                          </a:solidFill>
                          <a:latin typeface="Arial"/>
                        </a:defRPr>
                      </a:lvl8pPr>
                      <a:lvl9pPr marL="2743200" algn="l" defTabSz="685800" rtl="0" eaLnBrk="1" latinLnBrk="0" hangingPunct="1">
                        <a:defRPr sz="1350" b="1" kern="1200">
                          <a:solidFill>
                            <a:schemeClr val="lt1"/>
                          </a:solidFill>
                          <a:latin typeface="Arial"/>
                        </a:defRPr>
                      </a:lvl9pPr>
                    </a:lstStyle>
                    <a:p>
                      <a:pPr marL="0" algn="l" rtl="0" eaLnBrk="1" latinLnBrk="0" hangingPunct="1"/>
                      <a:r>
                        <a:rPr kumimoji="0" lang="en-US" b="0" kern="1200" dirty="0" smtClean="0">
                          <a:solidFill>
                            <a:schemeClr val="tx1"/>
                          </a:solidFill>
                          <a:latin typeface="+mn-lt"/>
                          <a:ea typeface="+mn-ea"/>
                          <a:cs typeface="+mn-cs"/>
                        </a:rPr>
                        <a:t>Thomas Otto</a:t>
                      </a:r>
                      <a:endParaRPr kumimoji="0" lang="en-GB" b="0" kern="1200" dirty="0">
                        <a:solidFill>
                          <a:schemeClr val="tx1"/>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DDDDD"/>
                    </a:solidFill>
                  </a:tcPr>
                </a:tc>
                <a:tc>
                  <a:txBody>
                    <a:bodyPr/>
                    <a:lstStyle>
                      <a:lvl1pPr marL="0" algn="l" defTabSz="685800" rtl="0" eaLnBrk="1" latinLnBrk="0" hangingPunct="1">
                        <a:defRPr sz="1350" b="1" kern="1200">
                          <a:solidFill>
                            <a:schemeClr val="lt1"/>
                          </a:solidFill>
                          <a:latin typeface="Arial"/>
                        </a:defRPr>
                      </a:lvl1pPr>
                      <a:lvl2pPr marL="342900" algn="l" defTabSz="685800" rtl="0" eaLnBrk="1" latinLnBrk="0" hangingPunct="1">
                        <a:defRPr sz="1350" b="1" kern="1200">
                          <a:solidFill>
                            <a:schemeClr val="lt1"/>
                          </a:solidFill>
                          <a:latin typeface="Arial"/>
                        </a:defRPr>
                      </a:lvl2pPr>
                      <a:lvl3pPr marL="685800" algn="l" defTabSz="685800" rtl="0" eaLnBrk="1" latinLnBrk="0" hangingPunct="1">
                        <a:defRPr sz="1350" b="1" kern="1200">
                          <a:solidFill>
                            <a:schemeClr val="lt1"/>
                          </a:solidFill>
                          <a:latin typeface="Arial"/>
                        </a:defRPr>
                      </a:lvl3pPr>
                      <a:lvl4pPr marL="1028700" algn="l" defTabSz="685800" rtl="0" eaLnBrk="1" latinLnBrk="0" hangingPunct="1">
                        <a:defRPr sz="1350" b="1" kern="1200">
                          <a:solidFill>
                            <a:schemeClr val="lt1"/>
                          </a:solidFill>
                          <a:latin typeface="Arial"/>
                        </a:defRPr>
                      </a:lvl4pPr>
                      <a:lvl5pPr marL="1371600" algn="l" defTabSz="685800" rtl="0" eaLnBrk="1" latinLnBrk="0" hangingPunct="1">
                        <a:defRPr sz="1350" b="1" kern="1200">
                          <a:solidFill>
                            <a:schemeClr val="lt1"/>
                          </a:solidFill>
                          <a:latin typeface="Arial"/>
                        </a:defRPr>
                      </a:lvl5pPr>
                      <a:lvl6pPr marL="1714500" algn="l" defTabSz="685800" rtl="0" eaLnBrk="1" latinLnBrk="0" hangingPunct="1">
                        <a:defRPr sz="1350" b="1" kern="1200">
                          <a:solidFill>
                            <a:schemeClr val="lt1"/>
                          </a:solidFill>
                          <a:latin typeface="Arial"/>
                        </a:defRPr>
                      </a:lvl6pPr>
                      <a:lvl7pPr marL="2057400" algn="l" defTabSz="685800" rtl="0" eaLnBrk="1" latinLnBrk="0" hangingPunct="1">
                        <a:defRPr sz="1350" b="1" kern="1200">
                          <a:solidFill>
                            <a:schemeClr val="lt1"/>
                          </a:solidFill>
                          <a:latin typeface="Arial"/>
                        </a:defRPr>
                      </a:lvl7pPr>
                      <a:lvl8pPr marL="2400300" algn="l" defTabSz="685800" rtl="0" eaLnBrk="1" latinLnBrk="0" hangingPunct="1">
                        <a:defRPr sz="1350" b="1" kern="1200">
                          <a:solidFill>
                            <a:schemeClr val="lt1"/>
                          </a:solidFill>
                          <a:latin typeface="Arial"/>
                        </a:defRPr>
                      </a:lvl8pPr>
                      <a:lvl9pPr marL="2743200" algn="l" defTabSz="685800" rtl="0" eaLnBrk="1" latinLnBrk="0" hangingPunct="1">
                        <a:defRPr sz="1350" b="1" kern="1200">
                          <a:solidFill>
                            <a:schemeClr val="lt1"/>
                          </a:solidFill>
                          <a:latin typeface="Arial"/>
                        </a:defRPr>
                      </a:lvl9pPr>
                    </a:lstStyle>
                    <a:p>
                      <a:r>
                        <a:rPr lang="en-US" b="0" dirty="0" smtClean="0">
                          <a:solidFill>
                            <a:schemeClr val="tx1"/>
                          </a:solidFill>
                        </a:rPr>
                        <a:t>ATS-DO</a:t>
                      </a:r>
                      <a:endParaRPr lang="en-GB" b="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DDDDD"/>
                    </a:solidFill>
                  </a:tcPr>
                </a:tc>
                <a:tc>
                  <a:txBody>
                    <a:bodyPr/>
                    <a:lstStyle>
                      <a:lvl1pPr marL="0" algn="l" defTabSz="685800" rtl="0" eaLnBrk="1" latinLnBrk="0" hangingPunct="1">
                        <a:defRPr sz="1350" b="1" kern="1200">
                          <a:solidFill>
                            <a:schemeClr val="lt1"/>
                          </a:solidFill>
                          <a:latin typeface="Arial"/>
                        </a:defRPr>
                      </a:lvl1pPr>
                      <a:lvl2pPr marL="342900" algn="l" defTabSz="685800" rtl="0" eaLnBrk="1" latinLnBrk="0" hangingPunct="1">
                        <a:defRPr sz="1350" b="1" kern="1200">
                          <a:solidFill>
                            <a:schemeClr val="lt1"/>
                          </a:solidFill>
                          <a:latin typeface="Arial"/>
                        </a:defRPr>
                      </a:lvl2pPr>
                      <a:lvl3pPr marL="685800" algn="l" defTabSz="685800" rtl="0" eaLnBrk="1" latinLnBrk="0" hangingPunct="1">
                        <a:defRPr sz="1350" b="1" kern="1200">
                          <a:solidFill>
                            <a:schemeClr val="lt1"/>
                          </a:solidFill>
                          <a:latin typeface="Arial"/>
                        </a:defRPr>
                      </a:lvl3pPr>
                      <a:lvl4pPr marL="1028700" algn="l" defTabSz="685800" rtl="0" eaLnBrk="1" latinLnBrk="0" hangingPunct="1">
                        <a:defRPr sz="1350" b="1" kern="1200">
                          <a:solidFill>
                            <a:schemeClr val="lt1"/>
                          </a:solidFill>
                          <a:latin typeface="Arial"/>
                        </a:defRPr>
                      </a:lvl4pPr>
                      <a:lvl5pPr marL="1371600" algn="l" defTabSz="685800" rtl="0" eaLnBrk="1" latinLnBrk="0" hangingPunct="1">
                        <a:defRPr sz="1350" b="1" kern="1200">
                          <a:solidFill>
                            <a:schemeClr val="lt1"/>
                          </a:solidFill>
                          <a:latin typeface="Arial"/>
                        </a:defRPr>
                      </a:lvl5pPr>
                      <a:lvl6pPr marL="1714500" algn="l" defTabSz="685800" rtl="0" eaLnBrk="1" latinLnBrk="0" hangingPunct="1">
                        <a:defRPr sz="1350" b="1" kern="1200">
                          <a:solidFill>
                            <a:schemeClr val="lt1"/>
                          </a:solidFill>
                          <a:latin typeface="Arial"/>
                        </a:defRPr>
                      </a:lvl6pPr>
                      <a:lvl7pPr marL="2057400" algn="l" defTabSz="685800" rtl="0" eaLnBrk="1" latinLnBrk="0" hangingPunct="1">
                        <a:defRPr sz="1350" b="1" kern="1200">
                          <a:solidFill>
                            <a:schemeClr val="lt1"/>
                          </a:solidFill>
                          <a:latin typeface="Arial"/>
                        </a:defRPr>
                      </a:lvl7pPr>
                      <a:lvl8pPr marL="2400300" algn="l" defTabSz="685800" rtl="0" eaLnBrk="1" latinLnBrk="0" hangingPunct="1">
                        <a:defRPr sz="1350" b="1" kern="1200">
                          <a:solidFill>
                            <a:schemeClr val="lt1"/>
                          </a:solidFill>
                          <a:latin typeface="Arial"/>
                        </a:defRPr>
                      </a:lvl8pPr>
                      <a:lvl9pPr marL="2743200" algn="l" defTabSz="685800" rtl="0" eaLnBrk="1" latinLnBrk="0" hangingPunct="1">
                        <a:defRPr sz="1350" b="1" kern="1200">
                          <a:solidFill>
                            <a:schemeClr val="lt1"/>
                          </a:solidFill>
                          <a:latin typeface="Arial"/>
                        </a:defRPr>
                      </a:lvl9pPr>
                    </a:lstStyle>
                    <a:p>
                      <a:r>
                        <a:rPr lang="en-US" b="0" dirty="0" smtClean="0">
                          <a:solidFill>
                            <a:schemeClr val="tx1"/>
                          </a:solidFill>
                        </a:rPr>
                        <a:t>Study coordination, hazard register,</a:t>
                      </a:r>
                      <a:r>
                        <a:rPr lang="en-US" b="0" baseline="0" dirty="0" smtClean="0">
                          <a:solidFill>
                            <a:schemeClr val="tx1"/>
                          </a:solidFill>
                        </a:rPr>
                        <a:t> </a:t>
                      </a:r>
                      <a:r>
                        <a:rPr lang="en-US" b="0" dirty="0" smtClean="0">
                          <a:solidFill>
                            <a:schemeClr val="tx1"/>
                          </a:solidFill>
                        </a:rPr>
                        <a:t>editor</a:t>
                      </a:r>
                      <a:endParaRPr lang="en-GB" b="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DDDDD"/>
                    </a:solidFill>
                  </a:tcPr>
                </a:tc>
                <a:extLst>
                  <a:ext uri="{0D108BD9-81ED-4DB2-BD59-A6C34878D82A}">
                    <a16:rowId xmlns:a16="http://schemas.microsoft.com/office/drawing/2014/main" val="1627063198"/>
                  </a:ext>
                </a:extLst>
              </a:tr>
              <a:tr h="370840">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André Henriques</a:t>
                      </a:r>
                      <a:endParaRPr lang="en-GB"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HSE-OHS</a:t>
                      </a:r>
                      <a:endParaRPr lang="en-GB"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Occupational health and safety</a:t>
                      </a:r>
                      <a:endParaRPr lang="en-GB"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2310509598"/>
                  </a:ext>
                </a:extLst>
              </a:tr>
              <a:tr h="370840">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Oriol Rios</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HSE-OHS</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Fire and emergency</a:t>
                      </a:r>
                      <a:r>
                        <a:rPr lang="en-US" baseline="0" dirty="0" smtClean="0"/>
                        <a:t> response</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71898419"/>
                  </a:ext>
                </a:extLst>
              </a:tr>
              <a:tr h="370840">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Ghislain Roy</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BE-ABP</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Operational safety</a:t>
                      </a:r>
                      <a:r>
                        <a:rPr lang="en-US" baseline="0" dirty="0" smtClean="0"/>
                        <a:t>, personnel safety systems</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3531222980"/>
                  </a:ext>
                </a:extLst>
              </a:tr>
              <a:tr h="370840">
                <a:tc>
                  <a:txBody>
                    <a:bodyPr/>
                    <a:lstStyle/>
                    <a:p>
                      <a:r>
                        <a:rPr lang="en-GB" dirty="0" err="1" smtClean="0"/>
                        <a:t>Pavol</a:t>
                      </a:r>
                      <a:r>
                        <a:rPr lang="en-GB" dirty="0" smtClean="0"/>
                        <a:t> </a:t>
                      </a:r>
                      <a:r>
                        <a:rPr lang="en-GB" dirty="0" err="1" smtClean="0"/>
                        <a:t>Vojtyla</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DDDDD">
                        <a:tint val="20000"/>
                      </a:srgbClr>
                    </a:solidFill>
                  </a:tcPr>
                </a:tc>
                <a:tc>
                  <a:txBody>
                    <a:bodyPr/>
                    <a:lstStyle/>
                    <a:p>
                      <a:r>
                        <a:rPr lang="en-GB" dirty="0" smtClean="0"/>
                        <a:t>HSE-RP</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DDDDD">
                        <a:tint val="20000"/>
                      </a:srgbClr>
                    </a:solidFill>
                  </a:tcPr>
                </a:tc>
                <a:tc>
                  <a:txBody>
                    <a:bodyPr/>
                    <a:lstStyle/>
                    <a:p>
                      <a:r>
                        <a:rPr lang="en-GB" dirty="0" smtClean="0"/>
                        <a:t>Environmental impact of ionising</a:t>
                      </a:r>
                      <a:r>
                        <a:rPr lang="en-GB" baseline="0" dirty="0" smtClean="0"/>
                        <a:t> radiation</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3518115839"/>
                  </a:ext>
                </a:extLst>
              </a:tr>
              <a:tr h="370840">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Markus Widorski</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HSE-RP</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685800" rtl="0" eaLnBrk="1" latinLnBrk="0" hangingPunct="1">
                        <a:defRPr sz="1350" kern="1200">
                          <a:solidFill>
                            <a:schemeClr val="dk1"/>
                          </a:solidFill>
                          <a:latin typeface="Arial"/>
                        </a:defRPr>
                      </a:lvl1pPr>
                      <a:lvl2pPr marL="342900" algn="l" defTabSz="685800" rtl="0" eaLnBrk="1" latinLnBrk="0" hangingPunct="1">
                        <a:defRPr sz="1350" kern="1200">
                          <a:solidFill>
                            <a:schemeClr val="dk1"/>
                          </a:solidFill>
                          <a:latin typeface="Arial"/>
                        </a:defRPr>
                      </a:lvl2pPr>
                      <a:lvl3pPr marL="685800" algn="l" defTabSz="685800" rtl="0" eaLnBrk="1" latinLnBrk="0" hangingPunct="1">
                        <a:defRPr sz="1350" kern="1200">
                          <a:solidFill>
                            <a:schemeClr val="dk1"/>
                          </a:solidFill>
                          <a:latin typeface="Arial"/>
                        </a:defRPr>
                      </a:lvl3pPr>
                      <a:lvl4pPr marL="1028700" algn="l" defTabSz="685800" rtl="0" eaLnBrk="1" latinLnBrk="0" hangingPunct="1">
                        <a:defRPr sz="1350" kern="1200">
                          <a:solidFill>
                            <a:schemeClr val="dk1"/>
                          </a:solidFill>
                          <a:latin typeface="Arial"/>
                        </a:defRPr>
                      </a:lvl4pPr>
                      <a:lvl5pPr marL="1371600" algn="l" defTabSz="685800" rtl="0" eaLnBrk="1" latinLnBrk="0" hangingPunct="1">
                        <a:defRPr sz="1350" kern="1200">
                          <a:solidFill>
                            <a:schemeClr val="dk1"/>
                          </a:solidFill>
                          <a:latin typeface="Arial"/>
                        </a:defRPr>
                      </a:lvl5pPr>
                      <a:lvl6pPr marL="1714500" algn="l" defTabSz="685800" rtl="0" eaLnBrk="1" latinLnBrk="0" hangingPunct="1">
                        <a:defRPr sz="1350" kern="1200">
                          <a:solidFill>
                            <a:schemeClr val="dk1"/>
                          </a:solidFill>
                          <a:latin typeface="Arial"/>
                        </a:defRPr>
                      </a:lvl6pPr>
                      <a:lvl7pPr marL="2057400" algn="l" defTabSz="685800" rtl="0" eaLnBrk="1" latinLnBrk="0" hangingPunct="1">
                        <a:defRPr sz="1350" kern="1200">
                          <a:solidFill>
                            <a:schemeClr val="dk1"/>
                          </a:solidFill>
                          <a:latin typeface="Arial"/>
                        </a:defRPr>
                      </a:lvl7pPr>
                      <a:lvl8pPr marL="2400300" algn="l" defTabSz="685800" rtl="0" eaLnBrk="1" latinLnBrk="0" hangingPunct="1">
                        <a:defRPr sz="1350" kern="1200">
                          <a:solidFill>
                            <a:schemeClr val="dk1"/>
                          </a:solidFill>
                          <a:latin typeface="Arial"/>
                        </a:defRPr>
                      </a:lvl8pPr>
                      <a:lvl9pPr marL="2743200" algn="l" defTabSz="685800" rtl="0" eaLnBrk="1" latinLnBrk="0" hangingPunct="1">
                        <a:defRPr sz="1350" kern="1200">
                          <a:solidFill>
                            <a:schemeClr val="dk1"/>
                          </a:solidFill>
                          <a:latin typeface="Arial"/>
                        </a:defRPr>
                      </a:lvl9pPr>
                    </a:lstStyle>
                    <a:p>
                      <a:r>
                        <a:rPr lang="en-US" dirty="0" smtClean="0"/>
                        <a:t>Radiation protection</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3178749394"/>
                  </a:ext>
                </a:extLst>
              </a:tr>
            </a:tbl>
          </a:graphicData>
        </a:graphic>
      </p:graphicFrame>
      <p:sp>
        <p:nvSpPr>
          <p:cNvPr id="7" name="Footer Placeholder 6"/>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263232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Safety </a:t>
            </a:r>
            <a:r>
              <a:rPr lang="en-GB" dirty="0" err="1" smtClean="0"/>
              <a:t>Workpackage</a:t>
            </a:r>
            <a:endParaRPr lang="en-GB" dirty="0"/>
          </a:p>
        </p:txBody>
      </p:sp>
      <p:sp>
        <p:nvSpPr>
          <p:cNvPr id="2" name="Slide Number Placeholder 1"/>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7" name="Text Placeholder 6"/>
          <p:cNvSpPr>
            <a:spLocks noGrp="1"/>
          </p:cNvSpPr>
          <p:nvPr>
            <p:ph type="body" sz="quarter" idx="12"/>
          </p:nvPr>
        </p:nvSpPr>
        <p:spPr/>
        <p:txBody>
          <a:bodyPr/>
          <a:lstStyle/>
          <a:p>
            <a:pPr marL="171450" indent="-171450">
              <a:lnSpc>
                <a:spcPct val="150000"/>
              </a:lnSpc>
              <a:buFont typeface="Arial" panose="020B0604020202020204" pitchFamily="34" charset="0"/>
              <a:buChar char="•"/>
            </a:pPr>
            <a:r>
              <a:rPr lang="en-GB" sz="1600" dirty="0" smtClean="0"/>
              <a:t>The FCC Accelerator projects are only feasible when safety of personnel, population and environment within legal limits and best practice are demonstrated. </a:t>
            </a:r>
          </a:p>
          <a:p>
            <a:pPr marL="171450" indent="-171450">
              <a:lnSpc>
                <a:spcPct val="150000"/>
              </a:lnSpc>
              <a:buFont typeface="Arial" panose="020B0604020202020204" pitchFamily="34" charset="0"/>
              <a:buChar char="•"/>
            </a:pPr>
            <a:r>
              <a:rPr lang="en-GB" sz="1600" dirty="0" smtClean="0"/>
              <a:t>The Safety </a:t>
            </a:r>
            <a:r>
              <a:rPr lang="en-GB" sz="1600" dirty="0" err="1" smtClean="0"/>
              <a:t>Workpackage</a:t>
            </a:r>
            <a:r>
              <a:rPr lang="en-GB" sz="1600" dirty="0" smtClean="0"/>
              <a:t> answers safety challenges which are specific to an underground high-energy particle accelerator:</a:t>
            </a:r>
          </a:p>
          <a:p>
            <a:pPr marL="414450" lvl="1" indent="-171450">
              <a:lnSpc>
                <a:spcPct val="150000"/>
              </a:lnSpc>
            </a:pPr>
            <a:r>
              <a:rPr lang="en-GB" sz="1600" dirty="0" smtClean="0"/>
              <a:t>Fire Safety</a:t>
            </a:r>
          </a:p>
          <a:p>
            <a:pPr marL="414450" lvl="1" indent="-171450">
              <a:lnSpc>
                <a:spcPct val="150000"/>
              </a:lnSpc>
            </a:pPr>
            <a:r>
              <a:rPr lang="en-GB" sz="1600" dirty="0" smtClean="0"/>
              <a:t>Cryogenic Safety</a:t>
            </a:r>
          </a:p>
          <a:p>
            <a:pPr marL="414450" lvl="1" indent="-171450">
              <a:lnSpc>
                <a:spcPct val="150000"/>
              </a:lnSpc>
            </a:pPr>
            <a:r>
              <a:rPr lang="en-GB" sz="1600" dirty="0" smtClean="0"/>
              <a:t>Beam- and access safety</a:t>
            </a:r>
          </a:p>
          <a:p>
            <a:pPr marL="414450" lvl="1" indent="-171450">
              <a:lnSpc>
                <a:spcPct val="150000"/>
              </a:lnSpc>
            </a:pPr>
            <a:r>
              <a:rPr lang="en-GB" sz="1600" dirty="0" smtClean="0"/>
              <a:t>Ionising radiation, in the facility and the environment</a:t>
            </a:r>
          </a:p>
          <a:p>
            <a:pPr marL="285750" indent="-285750">
              <a:lnSpc>
                <a:spcPct val="150000"/>
              </a:lnSpc>
              <a:buFont typeface="Arial" panose="020B0604020202020204" pitchFamily="34" charset="0"/>
              <a:buChar char="•"/>
            </a:pPr>
            <a:r>
              <a:rPr lang="en-GB" sz="1600" dirty="0" smtClean="0"/>
              <a:t>Supported by a hazard register and summarised in a safety report	</a:t>
            </a:r>
            <a:endParaRPr lang="en-GB" sz="1600" dirty="0"/>
          </a:p>
        </p:txBody>
      </p:sp>
      <p:sp>
        <p:nvSpPr>
          <p:cNvPr id="3" name="Footer Placeholder 2"/>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2768938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What is Dangerous and How do </a:t>
            </a:r>
            <a:r>
              <a:rPr lang="en-GB" dirty="0" smtClean="0"/>
              <a:t>We </a:t>
            </a:r>
            <a:r>
              <a:rPr lang="en-GB" dirty="0" smtClean="0"/>
              <a:t>Control it ?</a:t>
            </a:r>
            <a:endParaRPr lang="en-GB" dirty="0"/>
          </a:p>
        </p:txBody>
      </p:sp>
      <p:sp>
        <p:nvSpPr>
          <p:cNvPr id="7" name="Slide Number Placeholder 6"/>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4" name="Text Placeholder 3"/>
          <p:cNvSpPr>
            <a:spLocks noGrp="1"/>
          </p:cNvSpPr>
          <p:nvPr>
            <p:ph type="body" sz="quarter" idx="12"/>
          </p:nvPr>
        </p:nvSpPr>
        <p:spPr/>
        <p:txBody>
          <a:bodyPr/>
          <a:lstStyle/>
          <a:p>
            <a:pPr marL="171450" indent="-171450">
              <a:lnSpc>
                <a:spcPct val="150000"/>
              </a:lnSpc>
              <a:buFont typeface="Arial" panose="020B0604020202020204" pitchFamily="34" charset="0"/>
              <a:buChar char="•"/>
            </a:pPr>
            <a:r>
              <a:rPr lang="en-GB" sz="1400" dirty="0" smtClean="0"/>
              <a:t>A </a:t>
            </a:r>
            <a:r>
              <a:rPr lang="en-GB" sz="1400" b="1" dirty="0" smtClean="0"/>
              <a:t>Hazard </a:t>
            </a:r>
            <a:r>
              <a:rPr lang="en-GB" sz="1400" b="1" dirty="0" smtClean="0"/>
              <a:t>Register </a:t>
            </a:r>
            <a:r>
              <a:rPr lang="en-GB" sz="1400" dirty="0" smtClean="0"/>
              <a:t>constitutes a systematic collection of hazards encountered in the FCC facilities</a:t>
            </a:r>
            <a:endParaRPr lang="en-GB" sz="1400" dirty="0"/>
          </a:p>
          <a:p>
            <a:pPr marL="171450" indent="-171450">
              <a:lnSpc>
                <a:spcPct val="150000"/>
              </a:lnSpc>
              <a:buFont typeface="Arial" panose="020B0604020202020204" pitchFamily="34" charset="0"/>
              <a:buChar char="•"/>
            </a:pPr>
            <a:r>
              <a:rPr lang="en-GB" sz="1400" dirty="0" smtClean="0"/>
              <a:t>Ordered by </a:t>
            </a:r>
          </a:p>
          <a:p>
            <a:pPr marL="414450" lvl="1" indent="-171450">
              <a:lnSpc>
                <a:spcPct val="150000"/>
              </a:lnSpc>
            </a:pPr>
            <a:r>
              <a:rPr lang="en-GB" sz="1400" dirty="0" smtClean="0"/>
              <a:t>Technology (Magnets, cryogenics, </a:t>
            </a:r>
            <a:r>
              <a:rPr lang="en-GB" sz="1400" dirty="0" err="1" smtClean="0"/>
              <a:t>RF</a:t>
            </a:r>
            <a:r>
              <a:rPr lang="en-GB" sz="1400" dirty="0" smtClean="0"/>
              <a:t>, cooling and ventilation, transport …)</a:t>
            </a:r>
          </a:p>
          <a:p>
            <a:pPr marL="414450" lvl="1" indent="-171450">
              <a:lnSpc>
                <a:spcPct val="150000"/>
              </a:lnSpc>
            </a:pPr>
            <a:r>
              <a:rPr lang="en-GB" sz="1400" dirty="0" smtClean="0"/>
              <a:t>Location (Surface buildings, shafts, straight sections, arcs, experimental caverns…)</a:t>
            </a:r>
          </a:p>
          <a:p>
            <a:pPr marL="414450" lvl="1" indent="-171450">
              <a:lnSpc>
                <a:spcPct val="150000"/>
              </a:lnSpc>
            </a:pPr>
            <a:r>
              <a:rPr lang="en-GB" sz="1400" dirty="0" smtClean="0"/>
              <a:t>Operational phase (Installation, commissioning, operation, maintenance, dismantling)</a:t>
            </a:r>
          </a:p>
          <a:p>
            <a:pPr marL="285750" indent="-285750">
              <a:lnSpc>
                <a:spcPct val="150000"/>
              </a:lnSpc>
              <a:buFont typeface="Arial" panose="020B0604020202020204" pitchFamily="34" charset="0"/>
              <a:buChar char="•"/>
            </a:pPr>
            <a:r>
              <a:rPr lang="en-GB" sz="1400" dirty="0" smtClean="0"/>
              <a:t>Based on a model by the Swiss Occupational Accident Insurance SUVA and completed for accelerator-specific hazards</a:t>
            </a:r>
          </a:p>
          <a:p>
            <a:pPr marL="285750" indent="-285750">
              <a:lnSpc>
                <a:spcPct val="150000"/>
              </a:lnSpc>
              <a:buFont typeface="Arial" panose="020B0604020202020204" pitchFamily="34" charset="0"/>
              <a:buChar char="•"/>
            </a:pPr>
            <a:r>
              <a:rPr lang="en-GB" sz="1400" dirty="0" smtClean="0"/>
              <a:t> Complemented by standard-best practice (</a:t>
            </a:r>
            <a:r>
              <a:rPr lang="en-GB" sz="1400" dirty="0" err="1" smtClean="0"/>
              <a:t>SBP</a:t>
            </a:r>
            <a:r>
              <a:rPr lang="en-GB" sz="1400" dirty="0" smtClean="0"/>
              <a:t>) hazard controls</a:t>
            </a:r>
          </a:p>
          <a:p>
            <a:pPr marL="285750" indent="-285750">
              <a:lnSpc>
                <a:spcPct val="150000"/>
              </a:lnSpc>
              <a:buFont typeface="Arial" panose="020B0604020202020204" pitchFamily="34" charset="0"/>
              <a:buChar char="•"/>
            </a:pPr>
            <a:endParaRPr lang="en-GB" sz="1400" dirty="0"/>
          </a:p>
          <a:p>
            <a:pPr marL="285750" indent="-285750">
              <a:lnSpc>
                <a:spcPct val="150000"/>
              </a:lnSpc>
              <a:buFont typeface="Arial" panose="020B0604020202020204" pitchFamily="34" charset="0"/>
              <a:buChar char="•"/>
            </a:pPr>
            <a:r>
              <a:rPr lang="en-GB" sz="1400" b="1" dirty="0" smtClean="0"/>
              <a:t>Hazards without </a:t>
            </a:r>
            <a:r>
              <a:rPr lang="en-GB" sz="1400" b="1" dirty="0" err="1" smtClean="0"/>
              <a:t>SBP</a:t>
            </a:r>
            <a:r>
              <a:rPr lang="en-GB" sz="1400" b="1" dirty="0" smtClean="0"/>
              <a:t> need to be analysed by a risk assessment</a:t>
            </a:r>
          </a:p>
          <a:p>
            <a:pPr marL="285750" indent="-285750">
              <a:lnSpc>
                <a:spcPct val="150000"/>
              </a:lnSpc>
              <a:buFont typeface="Arial" panose="020B0604020202020204" pitchFamily="34" charset="0"/>
              <a:buChar char="•"/>
            </a:pPr>
            <a:endParaRPr lang="en-GB" sz="1400" dirty="0"/>
          </a:p>
        </p:txBody>
      </p:sp>
      <p:sp>
        <p:nvSpPr>
          <p:cNvPr id="2" name="Footer Placeholder 1"/>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35735267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Proven Method</a:t>
            </a:r>
            <a:endParaRPr lang="en-GB" dirty="0"/>
          </a:p>
        </p:txBody>
      </p:sp>
      <p:sp>
        <p:nvSpPr>
          <p:cNvPr id="3" name="Slide Number Placeholder 2"/>
          <p:cNvSpPr>
            <a:spLocks noGrp="1"/>
          </p:cNvSpPr>
          <p:nvPr>
            <p:ph type="sldNum" sz="quarter" idx="10"/>
          </p:nvPr>
        </p:nvSpPr>
        <p:spPr/>
        <p:txBody>
          <a:bodyPr/>
          <a:lstStyle/>
          <a:p>
            <a:fld id="{88A1DFE4-5FC5-43BD-BB7E-75EAD82B965F}" type="slidenum">
              <a:rPr lang="en-US" smtClean="0"/>
              <a:pPr/>
              <a:t>5</a:t>
            </a:fld>
            <a:endParaRPr lang="en-US" dirty="0"/>
          </a:p>
        </p:txBody>
      </p:sp>
      <p:sp>
        <p:nvSpPr>
          <p:cNvPr id="4" name="Footer Placeholder 3"/>
          <p:cNvSpPr>
            <a:spLocks noGrp="1"/>
          </p:cNvSpPr>
          <p:nvPr>
            <p:ph type="ftr" sz="quarter" idx="11"/>
          </p:nvPr>
        </p:nvSpPr>
        <p:spPr/>
        <p:txBody>
          <a:bodyPr/>
          <a:lstStyle/>
          <a:p>
            <a:r>
              <a:rPr lang="en-GB" smtClean="0"/>
              <a:t>Thomas Otto et al. (CERN): FCC Safety Feasibility Study - FCC Week 2022</a:t>
            </a:r>
            <a:endParaRPr lang="en-GB" dirty="0"/>
          </a:p>
        </p:txBody>
      </p:sp>
      <p:sp>
        <p:nvSpPr>
          <p:cNvPr id="5" name="Text Placeholder 4"/>
          <p:cNvSpPr>
            <a:spLocks noGrp="1"/>
          </p:cNvSpPr>
          <p:nvPr>
            <p:ph type="body" sz="quarter" idx="12"/>
          </p:nvPr>
        </p:nvSpPr>
        <p:spPr>
          <a:xfrm>
            <a:off x="3635896" y="1059583"/>
            <a:ext cx="5184254" cy="3672756"/>
          </a:xfrm>
        </p:spPr>
        <p:txBody>
          <a:bodyPr/>
          <a:lstStyle/>
          <a:p>
            <a:pPr marL="171450" indent="-171450">
              <a:lnSpc>
                <a:spcPct val="150000"/>
              </a:lnSpc>
              <a:buFont typeface="Arial" panose="020B0604020202020204" pitchFamily="34" charset="0"/>
              <a:buChar char="•"/>
            </a:pPr>
            <a:r>
              <a:rPr lang="en-GB" sz="1400" dirty="0" smtClean="0"/>
              <a:t>The Hazard Register is the central element of the safety documentation for the HL-LHC project</a:t>
            </a:r>
          </a:p>
          <a:p>
            <a:pPr marL="171450" indent="-171450">
              <a:lnSpc>
                <a:spcPct val="150000"/>
              </a:lnSpc>
              <a:buFont typeface="Arial" panose="020B0604020202020204" pitchFamily="34" charset="0"/>
              <a:buChar char="•"/>
            </a:pPr>
            <a:r>
              <a:rPr lang="en-GB" sz="1400" dirty="0" smtClean="0"/>
              <a:t>Experience from HL-LHC, both from</a:t>
            </a:r>
          </a:p>
          <a:p>
            <a:pPr marL="414450" lvl="1" indent="-171450">
              <a:lnSpc>
                <a:spcPct val="150000"/>
              </a:lnSpc>
            </a:pPr>
            <a:r>
              <a:rPr lang="en-GB" sz="1400" dirty="0" smtClean="0"/>
              <a:t>Implementing </a:t>
            </a:r>
            <a:r>
              <a:rPr lang="en-GB" sz="1400" dirty="0" smtClean="0"/>
              <a:t>the </a:t>
            </a:r>
            <a:r>
              <a:rPr lang="en-GB" sz="1400" dirty="0" smtClean="0"/>
              <a:t>method and</a:t>
            </a:r>
            <a:endParaRPr lang="en-GB" sz="1400" dirty="0" smtClean="0"/>
          </a:p>
          <a:p>
            <a:pPr marL="414450" lvl="1" indent="-171450">
              <a:lnSpc>
                <a:spcPct val="150000"/>
              </a:lnSpc>
            </a:pPr>
            <a:r>
              <a:rPr lang="en-GB" sz="1400" dirty="0" smtClean="0"/>
              <a:t>Identifying </a:t>
            </a:r>
            <a:r>
              <a:rPr lang="en-GB" sz="1400" dirty="0" err="1" smtClean="0"/>
              <a:t>SBP</a:t>
            </a:r>
            <a:r>
              <a:rPr lang="en-GB" sz="1400" dirty="0" smtClean="0"/>
              <a:t> hazard controls</a:t>
            </a:r>
          </a:p>
          <a:p>
            <a:pPr marL="171450" indent="-171450">
              <a:lnSpc>
                <a:spcPct val="150000"/>
              </a:lnSpc>
            </a:pPr>
            <a:r>
              <a:rPr lang="en-GB" sz="1400" dirty="0" smtClean="0"/>
              <a:t>	are transferable to FCC</a:t>
            </a:r>
            <a:endParaRPr lang="en-GB" sz="1400" dirty="0"/>
          </a:p>
        </p:txBody>
      </p:sp>
      <p:pic>
        <p:nvPicPr>
          <p:cNvPr id="6" name="Picture 5"/>
          <p:cNvPicPr>
            <a:picLocks noChangeAspect="1"/>
          </p:cNvPicPr>
          <p:nvPr/>
        </p:nvPicPr>
        <p:blipFill>
          <a:blip r:embed="rId2"/>
          <a:stretch>
            <a:fillRect/>
          </a:stretch>
        </p:blipFill>
        <p:spPr>
          <a:xfrm>
            <a:off x="251520" y="1059583"/>
            <a:ext cx="3107654" cy="3889796"/>
          </a:xfrm>
          <a:prstGeom prst="rect">
            <a:avLst/>
          </a:prstGeom>
        </p:spPr>
      </p:pic>
    </p:spTree>
    <p:extLst>
      <p:ext uri="{BB962C8B-B14F-4D97-AF65-F5344CB8AC3E}">
        <p14:creationId xmlns:p14="http://schemas.microsoft.com/office/powerpoint/2010/main" val="1789704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Fire Safety Feasibility </a:t>
            </a:r>
            <a:endParaRPr lang="en-GB" dirty="0"/>
          </a:p>
        </p:txBody>
      </p:sp>
      <p:sp>
        <p:nvSpPr>
          <p:cNvPr id="7" name="Slide Number Placeholder 6"/>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4" name="Text Placeholder 3"/>
          <p:cNvSpPr>
            <a:spLocks noGrp="1"/>
          </p:cNvSpPr>
          <p:nvPr>
            <p:ph type="body" sz="quarter" idx="12"/>
          </p:nvPr>
        </p:nvSpPr>
        <p:spPr>
          <a:xfrm>
            <a:off x="468313" y="1347613"/>
            <a:ext cx="8351837" cy="3384725"/>
          </a:xfrm>
        </p:spPr>
        <p:txBody>
          <a:bodyPr/>
          <a:lstStyle/>
          <a:p>
            <a:r>
              <a:rPr lang="en-GB" sz="1600" dirty="0" smtClean="0"/>
              <a:t>Objectives of the Fire Safety Feasibility Study: </a:t>
            </a:r>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GB" sz="1600" dirty="0" smtClean="0"/>
              <a:t>Extend the fire safety concept to all underground facilities of FCC</a:t>
            </a:r>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GB" sz="1600" dirty="0" smtClean="0"/>
              <a:t>Solve the technical details of the compartmentalisation strategy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smtClean="0"/>
              <a:t>Make conceptual plans for emergency interventions in FCC</a:t>
            </a:r>
          </a:p>
        </p:txBody>
      </p:sp>
      <p:sp>
        <p:nvSpPr>
          <p:cNvPr id="2" name="Footer Placeholder 1"/>
          <p:cNvSpPr>
            <a:spLocks noGrp="1"/>
          </p:cNvSpPr>
          <p:nvPr>
            <p:ph type="ftr" sz="quarter" idx="11"/>
          </p:nvPr>
        </p:nvSpPr>
        <p:spPr/>
        <p:txBody>
          <a:bodyPr/>
          <a:lstStyle/>
          <a:p>
            <a:r>
              <a:rPr lang="en-GB" smtClean="0"/>
              <a:t>Thomas Otto et al. (CERN): FCC Safety Feasibility Study - FCC Week 2022</a:t>
            </a:r>
            <a:endParaRPr lang="en-GB" dirty="0"/>
          </a:p>
        </p:txBody>
      </p:sp>
    </p:spTree>
    <p:extLst>
      <p:ext uri="{BB962C8B-B14F-4D97-AF65-F5344CB8AC3E}">
        <p14:creationId xmlns:p14="http://schemas.microsoft.com/office/powerpoint/2010/main" val="3933262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2"/>
          </p:nvPr>
        </p:nvSpPr>
        <p:spPr>
          <a:xfrm>
            <a:off x="438142" y="987574"/>
            <a:ext cx="8351837" cy="3672756"/>
          </a:xfrm>
        </p:spPr>
        <p:txBody>
          <a:bodyPr/>
          <a:lstStyle/>
          <a:p>
            <a:endParaRPr lang="en-GB" dirty="0"/>
          </a:p>
        </p:txBody>
      </p:sp>
      <p:sp>
        <p:nvSpPr>
          <p:cNvPr id="3" name="TextBox 2"/>
          <p:cNvSpPr txBox="1"/>
          <p:nvPr/>
        </p:nvSpPr>
        <p:spPr>
          <a:xfrm>
            <a:off x="467544" y="574519"/>
            <a:ext cx="6037230" cy="477054"/>
          </a:xfrm>
          <a:prstGeom prst="rect">
            <a:avLst/>
          </a:prstGeom>
          <a:noFill/>
        </p:spPr>
        <p:txBody>
          <a:bodyPr wrap="none" rtlCol="0">
            <a:spAutoFit/>
          </a:bodyPr>
          <a:lstStyle/>
          <a:p>
            <a:pPr defTabSz="685800">
              <a:lnSpc>
                <a:spcPts val="3000"/>
              </a:lnSpc>
              <a:spcBef>
                <a:spcPct val="0"/>
              </a:spcBef>
            </a:pPr>
            <a:r>
              <a:rPr lang="en-GB" sz="3000" dirty="0">
                <a:latin typeface="+mj-lt"/>
                <a:ea typeface="+mj-ea"/>
                <a:cs typeface="+mj-cs"/>
              </a:rPr>
              <a:t>Fire Response Strategy from CDR</a:t>
            </a:r>
          </a:p>
        </p:txBody>
      </p:sp>
      <p:sp>
        <p:nvSpPr>
          <p:cNvPr id="4" name="TextBox 3"/>
          <p:cNvSpPr txBox="1"/>
          <p:nvPr/>
        </p:nvSpPr>
        <p:spPr>
          <a:xfrm>
            <a:off x="659728" y="2684499"/>
            <a:ext cx="8048173" cy="2031325"/>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Depends on ventilation and smoke </a:t>
            </a:r>
            <a:r>
              <a:rPr lang="en-GB" sz="1400" dirty="0"/>
              <a:t>e</a:t>
            </a:r>
            <a:r>
              <a:rPr lang="en-GB" sz="1400" dirty="0" smtClean="0"/>
              <a:t>xtraction (</a:t>
            </a:r>
            <a:r>
              <a:rPr lang="en-GB" sz="1400" dirty="0" err="1" smtClean="0"/>
              <a:t>EN</a:t>
            </a:r>
            <a:r>
              <a:rPr lang="en-GB" sz="1400" dirty="0" smtClean="0"/>
              <a:t>/CV), and alarm system (</a:t>
            </a:r>
            <a:r>
              <a:rPr lang="en-GB" sz="1400" dirty="0" err="1" smtClean="0"/>
              <a:t>EN</a:t>
            </a:r>
            <a:r>
              <a:rPr lang="en-GB" sz="1400" dirty="0" smtClean="0"/>
              <a:t>/AA)</a:t>
            </a:r>
          </a:p>
          <a:p>
            <a:pPr marL="285750" indent="-285750">
              <a:buFont typeface="Arial" panose="020B0604020202020204" pitchFamily="34" charset="0"/>
              <a:buChar char="•"/>
            </a:pPr>
            <a:r>
              <a:rPr lang="en-GB" sz="1400" dirty="0" smtClean="0"/>
              <a:t>In case of fire:</a:t>
            </a:r>
          </a:p>
          <a:p>
            <a:pPr marL="628613" lvl="1" indent="-285750">
              <a:buFont typeface="Arial" panose="020B0604020202020204" pitchFamily="34" charset="0"/>
              <a:buChar char="•"/>
            </a:pPr>
            <a:r>
              <a:rPr lang="en-GB" sz="1400" dirty="0" smtClean="0"/>
              <a:t>Fire compartment and neighbours are isolated (doors shut)</a:t>
            </a:r>
          </a:p>
          <a:p>
            <a:pPr marL="628613" lvl="1" indent="-285750">
              <a:buFont typeface="Arial" panose="020B0604020202020204" pitchFamily="34" charset="0"/>
              <a:buChar char="•"/>
            </a:pPr>
            <a:r>
              <a:rPr lang="en-GB" sz="1400" dirty="0" smtClean="0"/>
              <a:t>All smoke extraction dampers close, except for:</a:t>
            </a:r>
            <a:br>
              <a:rPr lang="en-GB" sz="1400" dirty="0" smtClean="0"/>
            </a:br>
            <a:r>
              <a:rPr lang="en-GB" sz="1400" dirty="0" smtClean="0"/>
              <a:t>4 in the fire compartment, 2 in adjacent compartments</a:t>
            </a:r>
          </a:p>
          <a:p>
            <a:pPr marL="628613" lvl="1" indent="-285750">
              <a:buFont typeface="Arial" panose="020B0604020202020204" pitchFamily="34" charset="0"/>
              <a:buChar char="•"/>
            </a:pPr>
            <a:r>
              <a:rPr lang="en-GB" sz="1400" dirty="0" smtClean="0"/>
              <a:t>Air inlets supply air (no </a:t>
            </a:r>
            <a:r>
              <a:rPr lang="en-GB" sz="1400" dirty="0" err="1" smtClean="0"/>
              <a:t>underpressure</a:t>
            </a:r>
            <a:r>
              <a:rPr lang="en-GB" sz="1400" dirty="0" smtClean="0"/>
              <a:t>, no smoke accumulation) </a:t>
            </a:r>
          </a:p>
          <a:p>
            <a:pPr marL="285750" indent="-285750">
              <a:buFont typeface="Arial" panose="020B0604020202020204" pitchFamily="34" charset="0"/>
              <a:buChar char="•"/>
            </a:pPr>
            <a:endParaRPr lang="en-GB" sz="1400" b="1" dirty="0" smtClean="0"/>
          </a:p>
          <a:p>
            <a:pPr marL="285750" indent="-285750">
              <a:buFont typeface="Arial" panose="020B0604020202020204" pitchFamily="34" charset="0"/>
              <a:buChar char="•"/>
            </a:pPr>
            <a:r>
              <a:rPr lang="en-GB" sz="1400" b="1" dirty="0" smtClean="0"/>
              <a:t>Overpressure</a:t>
            </a:r>
            <a:r>
              <a:rPr lang="en-GB" sz="1400" dirty="0" smtClean="0"/>
              <a:t> created in neighbouring compartments </a:t>
            </a:r>
          </a:p>
          <a:p>
            <a:pPr marL="285750" indent="-285750">
              <a:buFont typeface="Arial" panose="020B0604020202020204" pitchFamily="34" charset="0"/>
              <a:buChar char="•"/>
            </a:pPr>
            <a:r>
              <a:rPr lang="en-GB" sz="1400" dirty="0" smtClean="0"/>
              <a:t>Normal longitudinal ventilation in all other compartments</a:t>
            </a:r>
          </a:p>
        </p:txBody>
      </p:sp>
      <p:grpSp>
        <p:nvGrpSpPr>
          <p:cNvPr id="29" name="Group 28"/>
          <p:cNvGrpSpPr/>
          <p:nvPr/>
        </p:nvGrpSpPr>
        <p:grpSpPr>
          <a:xfrm>
            <a:off x="467544" y="1073610"/>
            <a:ext cx="7227549" cy="1463634"/>
            <a:chOff x="869244" y="1140518"/>
            <a:chExt cx="7227549" cy="1157601"/>
          </a:xfrm>
        </p:grpSpPr>
        <p:grpSp>
          <p:nvGrpSpPr>
            <p:cNvPr id="2" name="Group 1"/>
            <p:cNvGrpSpPr/>
            <p:nvPr/>
          </p:nvGrpSpPr>
          <p:grpSpPr>
            <a:xfrm>
              <a:off x="869244" y="1146647"/>
              <a:ext cx="7227549" cy="1148782"/>
              <a:chOff x="1407145" y="3563463"/>
              <a:chExt cx="6284977" cy="998965"/>
            </a:xfrm>
          </p:grpSpPr>
          <p:sp>
            <p:nvSpPr>
              <p:cNvPr id="202" name="Rectangle 201"/>
              <p:cNvSpPr/>
              <p:nvPr/>
            </p:nvSpPr>
            <p:spPr>
              <a:xfrm>
                <a:off x="3860443" y="3860289"/>
                <a:ext cx="1146287" cy="345367"/>
              </a:xfrm>
              <a:prstGeom prst="rect">
                <a:avLst/>
              </a:prstGeom>
              <a:gradFill flip="none" rotWithShape="1">
                <a:gsLst>
                  <a:gs pos="0">
                    <a:schemeClr val="accent6"/>
                  </a:gs>
                  <a:gs pos="68000">
                    <a:schemeClr val="accent1">
                      <a:lumMod val="97000"/>
                      <a:lumOff val="3000"/>
                    </a:schemeClr>
                  </a:gs>
                  <a:gs pos="100000">
                    <a:schemeClr val="accent1">
                      <a:lumMod val="60000"/>
                      <a:lumOff val="40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1">
                  <a:ln w="22225">
                    <a:solidFill>
                      <a:schemeClr val="accent2"/>
                    </a:solidFill>
                    <a:prstDash val="solid"/>
                  </a:ln>
                  <a:solidFill>
                    <a:schemeClr val="accent2">
                      <a:lumMod val="40000"/>
                      <a:lumOff val="60000"/>
                    </a:schemeClr>
                  </a:solidFill>
                </a:endParaRPr>
              </a:p>
            </p:txBody>
          </p:sp>
          <p:cxnSp>
            <p:nvCxnSpPr>
              <p:cNvPr id="203" name="Connecteur droit 202"/>
              <p:cNvCxnSpPr/>
              <p:nvPr/>
            </p:nvCxnSpPr>
            <p:spPr>
              <a:xfrm flipV="1">
                <a:off x="1619464" y="4245877"/>
                <a:ext cx="5898374"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04" name="Connecteur droit 203"/>
              <p:cNvCxnSpPr/>
              <p:nvPr/>
            </p:nvCxnSpPr>
            <p:spPr>
              <a:xfrm>
                <a:off x="2702810" y="3858803"/>
                <a:ext cx="2468" cy="135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05" name="Connecteur droit 204"/>
              <p:cNvCxnSpPr/>
              <p:nvPr/>
            </p:nvCxnSpPr>
            <p:spPr>
              <a:xfrm>
                <a:off x="2704376" y="3977590"/>
                <a:ext cx="2468" cy="27000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06" name="Connecteur droit 205"/>
              <p:cNvCxnSpPr/>
              <p:nvPr/>
            </p:nvCxnSpPr>
            <p:spPr>
              <a:xfrm>
                <a:off x="3855508" y="3847217"/>
                <a:ext cx="2468" cy="135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07" name="Connecteur droit 206"/>
              <p:cNvCxnSpPr/>
              <p:nvPr/>
            </p:nvCxnSpPr>
            <p:spPr>
              <a:xfrm>
                <a:off x="3857074" y="3966005"/>
                <a:ext cx="3701" cy="27000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08" name="Connecteur droit 207"/>
              <p:cNvCxnSpPr/>
              <p:nvPr/>
            </p:nvCxnSpPr>
            <p:spPr>
              <a:xfrm>
                <a:off x="5012899" y="3847217"/>
                <a:ext cx="2468" cy="135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09" name="Connecteur droit 208"/>
              <p:cNvCxnSpPr/>
              <p:nvPr/>
            </p:nvCxnSpPr>
            <p:spPr>
              <a:xfrm flipH="1">
                <a:off x="5013231" y="3966005"/>
                <a:ext cx="1234" cy="27000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10" name="Connecteur droit 209"/>
              <p:cNvCxnSpPr/>
              <p:nvPr/>
            </p:nvCxnSpPr>
            <p:spPr>
              <a:xfrm>
                <a:off x="6170290" y="3847217"/>
                <a:ext cx="2468" cy="135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11" name="Connecteur droit 210"/>
              <p:cNvCxnSpPr/>
              <p:nvPr/>
            </p:nvCxnSpPr>
            <p:spPr>
              <a:xfrm>
                <a:off x="6171856" y="3966005"/>
                <a:ext cx="4935" cy="27000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13" name="Connecteur droit 212"/>
              <p:cNvCxnSpPr/>
              <p:nvPr/>
            </p:nvCxnSpPr>
            <p:spPr>
              <a:xfrm flipV="1">
                <a:off x="1624399" y="3851162"/>
                <a:ext cx="5898374"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14" name="Connecteur droit 213"/>
              <p:cNvCxnSpPr/>
              <p:nvPr/>
            </p:nvCxnSpPr>
            <p:spPr>
              <a:xfrm flipV="1">
                <a:off x="1619464" y="4356548"/>
                <a:ext cx="5898374"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15" name="Connecteur droit 214"/>
              <p:cNvCxnSpPr/>
              <p:nvPr/>
            </p:nvCxnSpPr>
            <p:spPr>
              <a:xfrm flipV="1">
                <a:off x="1624399" y="3744119"/>
                <a:ext cx="5898374"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216" name="Connecteur droit avec flèche 215"/>
              <p:cNvCxnSpPr/>
              <p:nvPr/>
            </p:nvCxnSpPr>
            <p:spPr>
              <a:xfrm flipH="1">
                <a:off x="7152122" y="4302765"/>
                <a:ext cx="540000" cy="0"/>
              </a:xfrm>
              <a:prstGeom prst="straightConnector1">
                <a:avLst/>
              </a:prstGeom>
              <a:ln>
                <a:solidFill>
                  <a:srgbClr val="0070C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17" name="Connecteur droit avec flèche 216"/>
              <p:cNvCxnSpPr/>
              <p:nvPr/>
            </p:nvCxnSpPr>
            <p:spPr>
              <a:xfrm>
                <a:off x="1425327" y="4305897"/>
                <a:ext cx="551090" cy="343"/>
              </a:xfrm>
              <a:prstGeom prst="straightConnector1">
                <a:avLst/>
              </a:prstGeom>
              <a:ln>
                <a:solidFill>
                  <a:srgbClr val="0070C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18" name="Connecteur droit avec flèche 217"/>
              <p:cNvCxnSpPr/>
              <p:nvPr/>
            </p:nvCxnSpPr>
            <p:spPr>
              <a:xfrm>
                <a:off x="4650059" y="3803812"/>
                <a:ext cx="423497" cy="0"/>
              </a:xfrm>
              <a:prstGeom prst="straightConnector1">
                <a:avLst/>
              </a:prstGeom>
              <a:ln w="19050">
                <a:solidFill>
                  <a:srgbClr val="FF0000"/>
                </a:solidFill>
                <a:prstDash val="solid"/>
                <a:tailEnd type="triangle"/>
              </a:ln>
              <a:effectLst/>
            </p:spPr>
            <p:style>
              <a:lnRef idx="2">
                <a:schemeClr val="accent1"/>
              </a:lnRef>
              <a:fillRef idx="0">
                <a:schemeClr val="accent1"/>
              </a:fillRef>
              <a:effectRef idx="1">
                <a:schemeClr val="accent1"/>
              </a:effectRef>
              <a:fontRef idx="minor">
                <a:schemeClr val="tx1"/>
              </a:fontRef>
            </p:style>
          </p:cxnSp>
          <p:cxnSp>
            <p:nvCxnSpPr>
              <p:cNvPr id="219" name="Connecteur droit avec flèche 218"/>
              <p:cNvCxnSpPr/>
              <p:nvPr/>
            </p:nvCxnSpPr>
            <p:spPr>
              <a:xfrm flipV="1">
                <a:off x="4899469" y="3803812"/>
                <a:ext cx="0" cy="81000"/>
              </a:xfrm>
              <a:prstGeom prst="straightConnector1">
                <a:avLst/>
              </a:prstGeom>
              <a:ln w="19050">
                <a:solidFill>
                  <a:srgbClr val="FF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220" name="Connecteur droit avec flèche 219"/>
              <p:cNvCxnSpPr/>
              <p:nvPr/>
            </p:nvCxnSpPr>
            <p:spPr>
              <a:xfrm flipV="1">
                <a:off x="4658379" y="3810662"/>
                <a:ext cx="0" cy="81000"/>
              </a:xfrm>
              <a:prstGeom prst="straightConnector1">
                <a:avLst/>
              </a:prstGeom>
              <a:ln w="19050">
                <a:solidFill>
                  <a:srgbClr val="FF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221" name="Connecteur droit avec flèche 220"/>
              <p:cNvCxnSpPr/>
              <p:nvPr/>
            </p:nvCxnSpPr>
            <p:spPr>
              <a:xfrm flipV="1">
                <a:off x="4240842" y="3810662"/>
                <a:ext cx="0" cy="81000"/>
              </a:xfrm>
              <a:prstGeom prst="straightConnector1">
                <a:avLst/>
              </a:prstGeom>
              <a:ln w="19050">
                <a:solidFill>
                  <a:srgbClr val="FF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222" name="Connecteur droit avec flèche 221"/>
              <p:cNvCxnSpPr/>
              <p:nvPr/>
            </p:nvCxnSpPr>
            <p:spPr>
              <a:xfrm flipV="1">
                <a:off x="3968546" y="3803812"/>
                <a:ext cx="0" cy="81000"/>
              </a:xfrm>
              <a:prstGeom prst="straightConnector1">
                <a:avLst/>
              </a:prstGeom>
              <a:ln w="19050">
                <a:solidFill>
                  <a:srgbClr val="FF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223" name="Connecteur droit avec flèche 222"/>
              <p:cNvCxnSpPr/>
              <p:nvPr/>
            </p:nvCxnSpPr>
            <p:spPr>
              <a:xfrm flipH="1">
                <a:off x="3806337" y="3803812"/>
                <a:ext cx="434506" cy="0"/>
              </a:xfrm>
              <a:prstGeom prst="straightConnector1">
                <a:avLst/>
              </a:prstGeom>
              <a:ln w="19050">
                <a:solidFill>
                  <a:srgbClr val="FF0000"/>
                </a:solidFill>
                <a:prstDash val="solid"/>
                <a:tailEnd type="triangle"/>
              </a:ln>
              <a:effectLst/>
            </p:spPr>
            <p:style>
              <a:lnRef idx="2">
                <a:schemeClr val="accent1"/>
              </a:lnRef>
              <a:fillRef idx="0">
                <a:schemeClr val="accent1"/>
              </a:fillRef>
              <a:effectRef idx="1">
                <a:schemeClr val="accent1"/>
              </a:effectRef>
              <a:fontRef idx="minor">
                <a:schemeClr val="tx1"/>
              </a:fontRef>
            </p:style>
          </p:cxnSp>
          <p:sp>
            <p:nvSpPr>
              <p:cNvPr id="224" name="Rectangle 223"/>
              <p:cNvSpPr/>
              <p:nvPr/>
            </p:nvSpPr>
            <p:spPr>
              <a:xfrm>
                <a:off x="4214356" y="3563463"/>
                <a:ext cx="617798" cy="142882"/>
              </a:xfrm>
              <a:prstGeom prst="rect">
                <a:avLst/>
              </a:prstGeom>
            </p:spPr>
            <p:txBody>
              <a:bodyPr wrap="none">
                <a:spAutoFit/>
              </a:bodyPr>
              <a:lstStyle/>
              <a:p>
                <a:r>
                  <a:rPr lang="en-US" sz="750" b="1" dirty="0" smtClean="0">
                    <a:solidFill>
                      <a:srgbClr val="FF0000"/>
                    </a:solidFill>
                  </a:rPr>
                  <a:t>≈ 7000 m</a:t>
                </a:r>
                <a:r>
                  <a:rPr lang="en-US" sz="750" b="1" baseline="30000" dirty="0" smtClean="0">
                    <a:solidFill>
                      <a:srgbClr val="FF0000"/>
                    </a:solidFill>
                  </a:rPr>
                  <a:t>3</a:t>
                </a:r>
                <a:r>
                  <a:rPr lang="en-US" sz="750" b="1" dirty="0" smtClean="0">
                    <a:solidFill>
                      <a:srgbClr val="FF0000"/>
                    </a:solidFill>
                  </a:rPr>
                  <a:t>/h</a:t>
                </a:r>
                <a:endParaRPr lang="en-US" sz="750" b="1" dirty="0">
                  <a:solidFill>
                    <a:srgbClr val="FF0000"/>
                  </a:solidFill>
                </a:endParaRPr>
              </a:p>
            </p:txBody>
          </p:sp>
          <p:sp>
            <p:nvSpPr>
              <p:cNvPr id="225" name="Rectangle 224"/>
              <p:cNvSpPr/>
              <p:nvPr/>
            </p:nvSpPr>
            <p:spPr>
              <a:xfrm>
                <a:off x="4214356" y="4381772"/>
                <a:ext cx="620586" cy="180656"/>
              </a:xfrm>
              <a:prstGeom prst="rect">
                <a:avLst/>
              </a:prstGeom>
            </p:spPr>
            <p:txBody>
              <a:bodyPr wrap="none">
                <a:spAutoFit/>
              </a:bodyPr>
              <a:lstStyle/>
              <a:p>
                <a:r>
                  <a:rPr lang="en-US" sz="750" b="1" dirty="0"/>
                  <a:t>~ </a:t>
                </a:r>
                <a:r>
                  <a:rPr lang="en-US" sz="750" b="1" dirty="0" smtClean="0"/>
                  <a:t>7000 m</a:t>
                </a:r>
                <a:r>
                  <a:rPr lang="en-US" sz="750" b="1" baseline="30000" dirty="0" smtClean="0"/>
                  <a:t>3</a:t>
                </a:r>
                <a:r>
                  <a:rPr lang="en-US" sz="750" b="1" dirty="0" smtClean="0"/>
                  <a:t>/h</a:t>
                </a:r>
                <a:endParaRPr lang="en-US" sz="750" b="1" dirty="0"/>
              </a:p>
            </p:txBody>
          </p:sp>
          <p:pic>
            <p:nvPicPr>
              <p:cNvPr id="226" name="Image 225"/>
              <p:cNvPicPr>
                <a:picLocks noChangeAspect="1"/>
              </p:cNvPicPr>
              <p:nvPr/>
            </p:nvPicPr>
            <p:blipFill>
              <a:blip r:embed="rId2"/>
              <a:stretch>
                <a:fillRect/>
              </a:stretch>
            </p:blipFill>
            <p:spPr>
              <a:xfrm>
                <a:off x="4352692" y="4032462"/>
                <a:ext cx="161788" cy="211703"/>
              </a:xfrm>
              <a:prstGeom prst="rect">
                <a:avLst/>
              </a:prstGeom>
            </p:spPr>
          </p:pic>
          <p:cxnSp>
            <p:nvCxnSpPr>
              <p:cNvPr id="227" name="Connecteur droit avec flèche 226"/>
              <p:cNvCxnSpPr/>
              <p:nvPr/>
            </p:nvCxnSpPr>
            <p:spPr>
              <a:xfrm flipH="1">
                <a:off x="1407145" y="3803010"/>
                <a:ext cx="540000" cy="0"/>
              </a:xfrm>
              <a:prstGeom prst="straightConnector1">
                <a:avLst/>
              </a:prstGeom>
              <a:ln w="19050">
                <a:solidFill>
                  <a:srgbClr val="FF0000"/>
                </a:solidFill>
                <a:prstDash val="solid"/>
                <a:tailEnd type="triangle"/>
              </a:ln>
              <a:effectLst/>
            </p:spPr>
            <p:style>
              <a:lnRef idx="2">
                <a:schemeClr val="accent1"/>
              </a:lnRef>
              <a:fillRef idx="0">
                <a:schemeClr val="accent1"/>
              </a:fillRef>
              <a:effectRef idx="1">
                <a:schemeClr val="accent1"/>
              </a:effectRef>
              <a:fontRef idx="minor">
                <a:schemeClr val="tx1"/>
              </a:fontRef>
            </p:style>
          </p:cxnSp>
          <p:cxnSp>
            <p:nvCxnSpPr>
              <p:cNvPr id="228" name="Connecteur droit avec flèche 227"/>
              <p:cNvCxnSpPr/>
              <p:nvPr/>
            </p:nvCxnSpPr>
            <p:spPr>
              <a:xfrm>
                <a:off x="7152122" y="3806442"/>
                <a:ext cx="540000" cy="0"/>
              </a:xfrm>
              <a:prstGeom prst="straightConnector1">
                <a:avLst/>
              </a:prstGeom>
              <a:ln w="19050">
                <a:solidFill>
                  <a:srgbClr val="FF0000"/>
                </a:solidFill>
                <a:prstDash val="solid"/>
                <a:tailEnd type="triangle"/>
              </a:ln>
              <a:effectLst/>
            </p:spPr>
            <p:style>
              <a:lnRef idx="2">
                <a:schemeClr val="accent1"/>
              </a:lnRef>
              <a:fillRef idx="0">
                <a:schemeClr val="accent1"/>
              </a:fillRef>
              <a:effectRef idx="1">
                <a:schemeClr val="accent1"/>
              </a:effectRef>
              <a:fontRef idx="minor">
                <a:schemeClr val="tx1"/>
              </a:fontRef>
            </p:style>
          </p:cxnSp>
          <p:cxnSp>
            <p:nvCxnSpPr>
              <p:cNvPr id="229" name="Connecteur droit avec flèche 228"/>
              <p:cNvCxnSpPr/>
              <p:nvPr/>
            </p:nvCxnSpPr>
            <p:spPr>
              <a:xfrm flipV="1">
                <a:off x="4901625" y="415003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0" name="Connecteur droit avec flèche 229"/>
              <p:cNvCxnSpPr/>
              <p:nvPr/>
            </p:nvCxnSpPr>
            <p:spPr>
              <a:xfrm flipV="1">
                <a:off x="4660535" y="415688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1" name="Connecteur droit avec flèche 230"/>
              <p:cNvCxnSpPr/>
              <p:nvPr/>
            </p:nvCxnSpPr>
            <p:spPr>
              <a:xfrm flipV="1">
                <a:off x="4242998" y="415688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2" name="Connecteur droit avec flèche 231"/>
              <p:cNvCxnSpPr/>
              <p:nvPr/>
            </p:nvCxnSpPr>
            <p:spPr>
              <a:xfrm flipV="1">
                <a:off x="3970703" y="415003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3" name="Connecteur droit avec flèche 232"/>
              <p:cNvCxnSpPr/>
              <p:nvPr/>
            </p:nvCxnSpPr>
            <p:spPr>
              <a:xfrm flipV="1">
                <a:off x="6086353" y="4143180"/>
                <a:ext cx="0" cy="135000"/>
              </a:xfrm>
              <a:prstGeom prst="straightConnector1">
                <a:avLst/>
              </a:prstGeom>
              <a:ln w="9525">
                <a:solidFill>
                  <a:srgbClr val="0070C0"/>
                </a:solidFill>
                <a:prstDash val="sysDot"/>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4" name="Connecteur droit avec flèche 233"/>
              <p:cNvCxnSpPr/>
              <p:nvPr/>
            </p:nvCxnSpPr>
            <p:spPr>
              <a:xfrm flipV="1">
                <a:off x="5845263" y="4150030"/>
                <a:ext cx="0" cy="135000"/>
              </a:xfrm>
              <a:prstGeom prst="straightConnector1">
                <a:avLst/>
              </a:prstGeom>
              <a:ln w="9525">
                <a:solidFill>
                  <a:srgbClr val="0070C0"/>
                </a:solidFill>
                <a:prstDash val="sysDot"/>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5" name="Connecteur droit avec flèche 234"/>
              <p:cNvCxnSpPr/>
              <p:nvPr/>
            </p:nvCxnSpPr>
            <p:spPr>
              <a:xfrm flipV="1">
                <a:off x="5427726" y="4150030"/>
                <a:ext cx="0" cy="135000"/>
              </a:xfrm>
              <a:prstGeom prst="straightConnector1">
                <a:avLst/>
              </a:prstGeom>
              <a:ln w="9525">
                <a:solidFill>
                  <a:srgbClr val="0070C0"/>
                </a:solidFill>
                <a:prstDash val="sysDot"/>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6" name="Connecteur droit avec flèche 235"/>
              <p:cNvCxnSpPr/>
              <p:nvPr/>
            </p:nvCxnSpPr>
            <p:spPr>
              <a:xfrm flipV="1">
                <a:off x="5155430" y="4143180"/>
                <a:ext cx="0" cy="135000"/>
              </a:xfrm>
              <a:prstGeom prst="straightConnector1">
                <a:avLst/>
              </a:prstGeom>
              <a:ln w="9525">
                <a:solidFill>
                  <a:srgbClr val="0070C0"/>
                </a:solidFill>
                <a:prstDash val="sysDot"/>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7" name="Connecteur droit avec flèche 236"/>
              <p:cNvCxnSpPr/>
              <p:nvPr/>
            </p:nvCxnSpPr>
            <p:spPr>
              <a:xfrm flipV="1">
                <a:off x="3751367" y="4150030"/>
                <a:ext cx="0" cy="135000"/>
              </a:xfrm>
              <a:prstGeom prst="straightConnector1">
                <a:avLst/>
              </a:prstGeom>
              <a:ln w="9525">
                <a:solidFill>
                  <a:srgbClr val="0070C0"/>
                </a:solidFill>
                <a:prstDash val="sysDot"/>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8" name="Connecteur droit avec flèche 237"/>
              <p:cNvCxnSpPr/>
              <p:nvPr/>
            </p:nvCxnSpPr>
            <p:spPr>
              <a:xfrm flipV="1">
                <a:off x="3510278" y="4156880"/>
                <a:ext cx="0" cy="135000"/>
              </a:xfrm>
              <a:prstGeom prst="straightConnector1">
                <a:avLst/>
              </a:prstGeom>
              <a:ln w="9525">
                <a:solidFill>
                  <a:srgbClr val="0070C0"/>
                </a:solidFill>
                <a:prstDash val="sysDot"/>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39" name="Connecteur droit avec flèche 238"/>
              <p:cNvCxnSpPr/>
              <p:nvPr/>
            </p:nvCxnSpPr>
            <p:spPr>
              <a:xfrm flipV="1">
                <a:off x="3092741" y="4156880"/>
                <a:ext cx="0" cy="135000"/>
              </a:xfrm>
              <a:prstGeom prst="straightConnector1">
                <a:avLst/>
              </a:prstGeom>
              <a:ln w="9525">
                <a:solidFill>
                  <a:srgbClr val="0070C0"/>
                </a:solidFill>
                <a:prstDash val="sysDot"/>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40" name="Connecteur droit avec flèche 239"/>
              <p:cNvCxnSpPr/>
              <p:nvPr/>
            </p:nvCxnSpPr>
            <p:spPr>
              <a:xfrm flipV="1">
                <a:off x="2820445" y="4150030"/>
                <a:ext cx="0" cy="135000"/>
              </a:xfrm>
              <a:prstGeom prst="straightConnector1">
                <a:avLst/>
              </a:prstGeom>
              <a:ln w="9525">
                <a:solidFill>
                  <a:srgbClr val="0070C0"/>
                </a:solidFill>
                <a:prstDash val="sysDot"/>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41" name="Connecteur droit avec flèche 240"/>
              <p:cNvCxnSpPr/>
              <p:nvPr/>
            </p:nvCxnSpPr>
            <p:spPr>
              <a:xfrm flipV="1">
                <a:off x="2632429" y="415040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42" name="Connecteur droit avec flèche 241"/>
              <p:cNvCxnSpPr/>
              <p:nvPr/>
            </p:nvCxnSpPr>
            <p:spPr>
              <a:xfrm flipV="1">
                <a:off x="2391339" y="4157249"/>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43" name="Connecteur droit avec flèche 242"/>
              <p:cNvCxnSpPr/>
              <p:nvPr/>
            </p:nvCxnSpPr>
            <p:spPr>
              <a:xfrm flipV="1">
                <a:off x="1973802" y="4157249"/>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44" name="Connecteur droit avec flèche 243"/>
              <p:cNvCxnSpPr/>
              <p:nvPr/>
            </p:nvCxnSpPr>
            <p:spPr>
              <a:xfrm flipV="1">
                <a:off x="1701506" y="415040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45" name="Connecteur droit avec flèche 244"/>
              <p:cNvCxnSpPr/>
              <p:nvPr/>
            </p:nvCxnSpPr>
            <p:spPr>
              <a:xfrm flipV="1">
                <a:off x="7333243" y="413633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46" name="Connecteur droit avec flèche 245"/>
              <p:cNvCxnSpPr/>
              <p:nvPr/>
            </p:nvCxnSpPr>
            <p:spPr>
              <a:xfrm flipV="1">
                <a:off x="7092153" y="414318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47" name="Connecteur droit avec flèche 246"/>
              <p:cNvCxnSpPr/>
              <p:nvPr/>
            </p:nvCxnSpPr>
            <p:spPr>
              <a:xfrm flipV="1">
                <a:off x="6674616" y="414318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48" name="Connecteur droit avec flèche 247"/>
              <p:cNvCxnSpPr/>
              <p:nvPr/>
            </p:nvCxnSpPr>
            <p:spPr>
              <a:xfrm flipV="1">
                <a:off x="6402320" y="4136330"/>
                <a:ext cx="0" cy="135000"/>
              </a:xfrm>
              <a:prstGeom prst="straightConnector1">
                <a:avLst/>
              </a:prstGeom>
              <a:ln w="12700">
                <a:solidFill>
                  <a:srgbClr val="0070C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252" name="Rectangle 251"/>
              <p:cNvSpPr/>
              <p:nvPr/>
            </p:nvSpPr>
            <p:spPr>
              <a:xfrm>
                <a:off x="5029654" y="3886199"/>
                <a:ext cx="1143905" cy="281020"/>
              </a:xfrm>
              <a:prstGeom prst="rect">
                <a:avLst/>
              </a:prstGeom>
            </p:spPr>
            <p:txBody>
              <a:bodyPr wrap="square">
                <a:spAutoFit/>
              </a:bodyPr>
              <a:lstStyle/>
              <a:p>
                <a:pPr algn="ctr"/>
                <a:r>
                  <a:rPr lang="en-US" sz="750" i="1" dirty="0">
                    <a:solidFill>
                      <a:srgbClr val="0070C0"/>
                    </a:solidFill>
                  </a:rPr>
                  <a:t>+ + + + + + + + + + + + + + + + + + + + + + + + </a:t>
                </a:r>
              </a:p>
            </p:txBody>
          </p:sp>
          <p:sp>
            <p:nvSpPr>
              <p:cNvPr id="253" name="Rectangle 252"/>
              <p:cNvSpPr/>
              <p:nvPr/>
            </p:nvSpPr>
            <p:spPr>
              <a:xfrm>
                <a:off x="2669891" y="3879361"/>
                <a:ext cx="1143905" cy="438582"/>
              </a:xfrm>
              <a:prstGeom prst="rect">
                <a:avLst/>
              </a:prstGeom>
            </p:spPr>
            <p:txBody>
              <a:bodyPr wrap="square">
                <a:spAutoFit/>
              </a:bodyPr>
              <a:lstStyle/>
              <a:p>
                <a:pPr algn="ctr"/>
                <a:r>
                  <a:rPr lang="en-US" sz="750" i="1" dirty="0">
                    <a:solidFill>
                      <a:srgbClr val="0070C0"/>
                    </a:solidFill>
                  </a:rPr>
                  <a:t>+ + + + + + + + + + + + + + + + + + + + + + + + </a:t>
                </a:r>
              </a:p>
            </p:txBody>
          </p:sp>
          <p:cxnSp>
            <p:nvCxnSpPr>
              <p:cNvPr id="257" name="Connecteur droit avec flèche 256"/>
              <p:cNvCxnSpPr/>
              <p:nvPr/>
            </p:nvCxnSpPr>
            <p:spPr>
              <a:xfrm>
                <a:off x="3737105" y="4048005"/>
                <a:ext cx="239486" cy="0"/>
              </a:xfrm>
              <a:prstGeom prst="straightConnector1">
                <a:avLst/>
              </a:prstGeom>
              <a:ln>
                <a:solidFill>
                  <a:schemeClr val="accent3"/>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58" name="Connecteur droit avec flèche 257"/>
              <p:cNvCxnSpPr/>
              <p:nvPr/>
            </p:nvCxnSpPr>
            <p:spPr>
              <a:xfrm>
                <a:off x="4915945" y="4048005"/>
                <a:ext cx="239486" cy="0"/>
              </a:xfrm>
              <a:prstGeom prst="straightConnector1">
                <a:avLst/>
              </a:prstGeom>
              <a:ln>
                <a:solidFill>
                  <a:schemeClr val="accent3"/>
                </a:solidFill>
                <a:headEnd type="triangle"/>
                <a:tailEnd type="none"/>
              </a:ln>
            </p:spPr>
            <p:style>
              <a:lnRef idx="2">
                <a:schemeClr val="accent1"/>
              </a:lnRef>
              <a:fillRef idx="0">
                <a:schemeClr val="accent1"/>
              </a:fillRef>
              <a:effectRef idx="1">
                <a:schemeClr val="accent1"/>
              </a:effectRef>
              <a:fontRef idx="minor">
                <a:schemeClr val="tx1"/>
              </a:fontRef>
            </p:style>
          </p:cxnSp>
        </p:grpSp>
        <p:cxnSp>
          <p:nvCxnSpPr>
            <p:cNvPr id="61" name="Connecteur droit avec flèche 217"/>
            <p:cNvCxnSpPr/>
            <p:nvPr/>
          </p:nvCxnSpPr>
          <p:spPr>
            <a:xfrm flipV="1">
              <a:off x="5374481" y="1418507"/>
              <a:ext cx="889795" cy="718"/>
            </a:xfrm>
            <a:prstGeom prst="straightConnector1">
              <a:avLst/>
            </a:prstGeom>
            <a:ln w="19050">
              <a:solidFill>
                <a:srgbClr val="FF0000"/>
              </a:solidFill>
              <a:prstDash val="solid"/>
              <a:tailEnd type="triangle"/>
            </a:ln>
            <a:effectLst/>
          </p:spPr>
          <p:style>
            <a:lnRef idx="2">
              <a:schemeClr val="accent1"/>
            </a:lnRef>
            <a:fillRef idx="0">
              <a:schemeClr val="accent1"/>
            </a:fillRef>
            <a:effectRef idx="1">
              <a:schemeClr val="accent1"/>
            </a:effectRef>
            <a:fontRef idx="minor">
              <a:schemeClr val="tx1"/>
            </a:fontRef>
          </p:style>
        </p:cxnSp>
        <p:cxnSp>
          <p:nvCxnSpPr>
            <p:cNvPr id="62" name="Connecteur droit avec flèche 218"/>
            <p:cNvCxnSpPr/>
            <p:nvPr/>
          </p:nvCxnSpPr>
          <p:spPr>
            <a:xfrm flipV="1">
              <a:off x="6064081" y="1418507"/>
              <a:ext cx="0" cy="93148"/>
            </a:xfrm>
            <a:prstGeom prst="straightConnector1">
              <a:avLst/>
            </a:prstGeom>
            <a:ln w="19050">
              <a:solidFill>
                <a:srgbClr val="FF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63" name="Connecteur droit avec flèche 219"/>
            <p:cNvCxnSpPr/>
            <p:nvPr/>
          </p:nvCxnSpPr>
          <p:spPr>
            <a:xfrm flipV="1">
              <a:off x="5384800" y="1422122"/>
              <a:ext cx="0" cy="95664"/>
            </a:xfrm>
            <a:prstGeom prst="straightConnector1">
              <a:avLst/>
            </a:prstGeom>
            <a:ln w="19050">
              <a:solidFill>
                <a:srgbClr val="FF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77" name="Connecteur droit avec flèche 217"/>
            <p:cNvCxnSpPr/>
            <p:nvPr/>
          </p:nvCxnSpPr>
          <p:spPr>
            <a:xfrm flipH="1">
              <a:off x="2363862" y="1409700"/>
              <a:ext cx="934169" cy="73"/>
            </a:xfrm>
            <a:prstGeom prst="straightConnector1">
              <a:avLst/>
            </a:prstGeom>
            <a:ln w="19050">
              <a:solidFill>
                <a:srgbClr val="FF0000"/>
              </a:solidFill>
              <a:prstDash val="solid"/>
              <a:tailEnd type="triangle"/>
            </a:ln>
            <a:effectLst/>
          </p:spPr>
          <p:style>
            <a:lnRef idx="2">
              <a:schemeClr val="accent1"/>
            </a:lnRef>
            <a:fillRef idx="0">
              <a:schemeClr val="accent1"/>
            </a:fillRef>
            <a:effectRef idx="1">
              <a:schemeClr val="accent1"/>
            </a:effectRef>
            <a:fontRef idx="minor">
              <a:schemeClr val="tx1"/>
            </a:fontRef>
          </p:style>
        </p:cxnSp>
        <p:cxnSp>
          <p:nvCxnSpPr>
            <p:cNvPr id="78" name="Connecteur droit avec flèche 218"/>
            <p:cNvCxnSpPr/>
            <p:nvPr/>
          </p:nvCxnSpPr>
          <p:spPr>
            <a:xfrm flipV="1">
              <a:off x="3287994" y="1409772"/>
              <a:ext cx="0" cy="100088"/>
            </a:xfrm>
            <a:prstGeom prst="straightConnector1">
              <a:avLst/>
            </a:prstGeom>
            <a:ln w="19050">
              <a:solidFill>
                <a:srgbClr val="FF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79" name="Connecteur droit avec flèche 219"/>
            <p:cNvCxnSpPr/>
            <p:nvPr/>
          </p:nvCxnSpPr>
          <p:spPr>
            <a:xfrm flipV="1">
              <a:off x="2608713" y="1420327"/>
              <a:ext cx="0" cy="95664"/>
            </a:xfrm>
            <a:prstGeom prst="straightConnector1">
              <a:avLst/>
            </a:prstGeom>
            <a:ln w="19050">
              <a:solidFill>
                <a:srgbClr val="FF0000"/>
              </a:solidFill>
              <a:prstDash val="solid"/>
              <a:tailEnd type="none"/>
            </a:ln>
            <a:effectLst/>
          </p:spPr>
          <p:style>
            <a:lnRef idx="2">
              <a:schemeClr val="accent1"/>
            </a:lnRef>
            <a:fillRef idx="0">
              <a:schemeClr val="accent1"/>
            </a:fillRef>
            <a:effectRef idx="1">
              <a:schemeClr val="accent1"/>
            </a:effectRef>
            <a:fontRef idx="minor">
              <a:schemeClr val="tx1"/>
            </a:fontRef>
          </p:style>
        </p:cxnSp>
        <p:sp>
          <p:nvSpPr>
            <p:cNvPr id="88" name="Rectangle 87"/>
            <p:cNvSpPr/>
            <p:nvPr/>
          </p:nvSpPr>
          <p:spPr>
            <a:xfrm>
              <a:off x="5459913" y="1140518"/>
              <a:ext cx="710451" cy="164311"/>
            </a:xfrm>
            <a:prstGeom prst="rect">
              <a:avLst/>
            </a:prstGeom>
          </p:spPr>
          <p:txBody>
            <a:bodyPr wrap="none">
              <a:spAutoFit/>
            </a:bodyPr>
            <a:lstStyle/>
            <a:p>
              <a:r>
                <a:rPr lang="en-US" sz="750" b="1" dirty="0" smtClean="0">
                  <a:solidFill>
                    <a:srgbClr val="FF0000"/>
                  </a:solidFill>
                </a:rPr>
                <a:t>≈ 3500 m</a:t>
              </a:r>
              <a:r>
                <a:rPr lang="en-US" sz="750" b="1" baseline="30000" dirty="0" smtClean="0">
                  <a:solidFill>
                    <a:srgbClr val="FF0000"/>
                  </a:solidFill>
                </a:rPr>
                <a:t>3</a:t>
              </a:r>
              <a:r>
                <a:rPr lang="en-US" sz="750" b="1" dirty="0" smtClean="0">
                  <a:solidFill>
                    <a:srgbClr val="FF0000"/>
                  </a:solidFill>
                </a:rPr>
                <a:t>/h</a:t>
              </a:r>
              <a:endParaRPr lang="en-US" sz="750" b="1" dirty="0">
                <a:solidFill>
                  <a:srgbClr val="FF0000"/>
                </a:solidFill>
              </a:endParaRPr>
            </a:p>
          </p:txBody>
        </p:sp>
        <p:sp>
          <p:nvSpPr>
            <p:cNvPr id="89" name="Rectangle 88"/>
            <p:cNvSpPr/>
            <p:nvPr/>
          </p:nvSpPr>
          <p:spPr>
            <a:xfrm>
              <a:off x="2657693" y="1142478"/>
              <a:ext cx="710451" cy="164311"/>
            </a:xfrm>
            <a:prstGeom prst="rect">
              <a:avLst/>
            </a:prstGeom>
          </p:spPr>
          <p:txBody>
            <a:bodyPr wrap="none">
              <a:spAutoFit/>
            </a:bodyPr>
            <a:lstStyle/>
            <a:p>
              <a:r>
                <a:rPr lang="en-US" sz="750" b="1" dirty="0" smtClean="0">
                  <a:solidFill>
                    <a:srgbClr val="FF0000"/>
                  </a:solidFill>
                </a:rPr>
                <a:t>≈ 3500 m</a:t>
              </a:r>
              <a:r>
                <a:rPr lang="en-US" sz="750" b="1" baseline="30000" dirty="0" smtClean="0">
                  <a:solidFill>
                    <a:srgbClr val="FF0000"/>
                  </a:solidFill>
                </a:rPr>
                <a:t>3</a:t>
              </a:r>
              <a:r>
                <a:rPr lang="en-US" sz="750" b="1" dirty="0" smtClean="0">
                  <a:solidFill>
                    <a:srgbClr val="FF0000"/>
                  </a:solidFill>
                </a:rPr>
                <a:t>/h</a:t>
              </a:r>
              <a:endParaRPr lang="en-US" sz="750" b="1" dirty="0">
                <a:solidFill>
                  <a:srgbClr val="FF0000"/>
                </a:solidFill>
              </a:endParaRPr>
            </a:p>
          </p:txBody>
        </p:sp>
        <p:sp>
          <p:nvSpPr>
            <p:cNvPr id="90" name="Rectangle 89"/>
            <p:cNvSpPr/>
            <p:nvPr/>
          </p:nvSpPr>
          <p:spPr>
            <a:xfrm>
              <a:off x="2731886" y="2096427"/>
              <a:ext cx="713657" cy="164311"/>
            </a:xfrm>
            <a:prstGeom prst="rect">
              <a:avLst/>
            </a:prstGeom>
          </p:spPr>
          <p:txBody>
            <a:bodyPr wrap="none">
              <a:spAutoFit/>
            </a:bodyPr>
            <a:lstStyle/>
            <a:p>
              <a:r>
                <a:rPr lang="en-US" sz="750" b="1" dirty="0" smtClean="0"/>
                <a:t>~ 3500 m</a:t>
              </a:r>
              <a:r>
                <a:rPr lang="en-US" sz="750" b="1" baseline="30000" dirty="0" smtClean="0"/>
                <a:t>3</a:t>
              </a:r>
              <a:r>
                <a:rPr lang="en-US" sz="750" b="1" dirty="0" smtClean="0"/>
                <a:t>/h</a:t>
              </a:r>
              <a:endParaRPr lang="en-US" sz="750" b="1" dirty="0"/>
            </a:p>
          </p:txBody>
        </p:sp>
        <p:sp>
          <p:nvSpPr>
            <p:cNvPr id="91" name="Rectangle 90"/>
            <p:cNvSpPr/>
            <p:nvPr/>
          </p:nvSpPr>
          <p:spPr>
            <a:xfrm>
              <a:off x="1432411" y="2105380"/>
              <a:ext cx="683200" cy="164311"/>
            </a:xfrm>
            <a:prstGeom prst="rect">
              <a:avLst/>
            </a:prstGeom>
          </p:spPr>
          <p:txBody>
            <a:bodyPr wrap="none">
              <a:spAutoFit/>
            </a:bodyPr>
            <a:lstStyle/>
            <a:p>
              <a:r>
                <a:rPr lang="en-US" sz="750" b="1" dirty="0" smtClean="0"/>
                <a:t>≈ 2000m</a:t>
              </a:r>
              <a:r>
                <a:rPr lang="en-US" sz="750" b="1" baseline="30000" dirty="0" smtClean="0"/>
                <a:t>3</a:t>
              </a:r>
              <a:r>
                <a:rPr lang="en-US" sz="750" b="1" dirty="0" smtClean="0"/>
                <a:t>/h</a:t>
              </a:r>
              <a:endParaRPr lang="en-US" sz="750" b="1" dirty="0"/>
            </a:p>
          </p:txBody>
        </p:sp>
        <p:sp>
          <p:nvSpPr>
            <p:cNvPr id="92" name="Rectangle 91"/>
            <p:cNvSpPr/>
            <p:nvPr/>
          </p:nvSpPr>
          <p:spPr>
            <a:xfrm>
              <a:off x="5384800" y="2090370"/>
              <a:ext cx="713657" cy="207749"/>
            </a:xfrm>
            <a:prstGeom prst="rect">
              <a:avLst/>
            </a:prstGeom>
          </p:spPr>
          <p:txBody>
            <a:bodyPr wrap="none">
              <a:spAutoFit/>
            </a:bodyPr>
            <a:lstStyle/>
            <a:p>
              <a:r>
                <a:rPr lang="en-US" sz="750" b="1" dirty="0"/>
                <a:t>~ </a:t>
              </a:r>
              <a:r>
                <a:rPr lang="en-US" sz="750" b="1" dirty="0" smtClean="0"/>
                <a:t>3500 m</a:t>
              </a:r>
              <a:r>
                <a:rPr lang="en-US" sz="750" b="1" baseline="30000" dirty="0" smtClean="0"/>
                <a:t>3</a:t>
              </a:r>
              <a:r>
                <a:rPr lang="en-US" sz="750" b="1" dirty="0" smtClean="0"/>
                <a:t>/h</a:t>
              </a:r>
              <a:endParaRPr lang="en-US" sz="750" b="1" dirty="0"/>
            </a:p>
          </p:txBody>
        </p:sp>
        <p:sp>
          <p:nvSpPr>
            <p:cNvPr id="93" name="Rectangle 92"/>
            <p:cNvSpPr/>
            <p:nvPr/>
          </p:nvSpPr>
          <p:spPr>
            <a:xfrm>
              <a:off x="6926689" y="2105380"/>
              <a:ext cx="683200" cy="164311"/>
            </a:xfrm>
            <a:prstGeom prst="rect">
              <a:avLst/>
            </a:prstGeom>
          </p:spPr>
          <p:txBody>
            <a:bodyPr wrap="none">
              <a:spAutoFit/>
            </a:bodyPr>
            <a:lstStyle/>
            <a:p>
              <a:r>
                <a:rPr lang="en-US" sz="750" b="1" dirty="0" smtClean="0"/>
                <a:t>≈ 2000m</a:t>
              </a:r>
              <a:r>
                <a:rPr lang="en-US" sz="750" b="1" baseline="30000" dirty="0" smtClean="0"/>
                <a:t>3</a:t>
              </a:r>
              <a:r>
                <a:rPr lang="en-US" sz="750" b="1" dirty="0" smtClean="0"/>
                <a:t>/h</a:t>
              </a:r>
              <a:endParaRPr lang="en-US" sz="750" b="1" dirty="0"/>
            </a:p>
          </p:txBody>
        </p:sp>
      </p:grpSp>
      <p:sp>
        <p:nvSpPr>
          <p:cNvPr id="76" name="Rectangle 75"/>
          <p:cNvSpPr/>
          <p:nvPr/>
        </p:nvSpPr>
        <p:spPr>
          <a:xfrm>
            <a:off x="6065262" y="1543135"/>
            <a:ext cx="1697237" cy="323165"/>
          </a:xfrm>
          <a:prstGeom prst="rect">
            <a:avLst/>
          </a:prstGeom>
        </p:spPr>
        <p:txBody>
          <a:bodyPr wrap="square">
            <a:spAutoFit/>
          </a:bodyPr>
          <a:lstStyle/>
          <a:p>
            <a:pPr algn="ctr"/>
            <a:r>
              <a:rPr lang="en-US" sz="750" b="1" i="1" dirty="0">
                <a:solidFill>
                  <a:schemeClr val="accent6">
                    <a:lumMod val="50000"/>
                  </a:schemeClr>
                </a:solidFill>
              </a:rPr>
              <a:t>+ + + + + </a:t>
            </a:r>
            <a:r>
              <a:rPr lang="en-US" sz="750" b="1" i="1" dirty="0" smtClean="0">
                <a:solidFill>
                  <a:schemeClr val="accent6">
                    <a:lumMod val="50000"/>
                  </a:schemeClr>
                </a:solidFill>
              </a:rPr>
              <a:t>+ </a:t>
            </a:r>
            <a:r>
              <a:rPr lang="en-US" sz="750" b="1" i="1" dirty="0">
                <a:solidFill>
                  <a:schemeClr val="accent6">
                    <a:lumMod val="50000"/>
                  </a:schemeClr>
                </a:solidFill>
              </a:rPr>
              <a:t>+ </a:t>
            </a:r>
            <a:r>
              <a:rPr lang="en-US" sz="750" b="1" i="1" dirty="0" smtClean="0">
                <a:solidFill>
                  <a:schemeClr val="accent6">
                    <a:lumMod val="50000"/>
                  </a:schemeClr>
                </a:solidFill>
              </a:rPr>
              <a:t>+</a:t>
            </a:r>
            <a:r>
              <a:rPr lang="en-US" sz="750" b="1" i="1" dirty="0">
                <a:solidFill>
                  <a:schemeClr val="accent6">
                    <a:lumMod val="50000"/>
                  </a:schemeClr>
                </a:solidFill>
              </a:rPr>
              <a:t> + + + </a:t>
            </a:r>
            <a:r>
              <a:rPr lang="en-US" sz="750" b="1" i="1" dirty="0" smtClean="0">
                <a:solidFill>
                  <a:schemeClr val="accent6">
                    <a:lumMod val="50000"/>
                  </a:schemeClr>
                </a:solidFill>
              </a:rPr>
              <a:t>+</a:t>
            </a:r>
            <a:r>
              <a:rPr lang="en-US" sz="750" b="1" i="1" dirty="0">
                <a:solidFill>
                  <a:schemeClr val="accent6">
                    <a:lumMod val="50000"/>
                  </a:schemeClr>
                </a:solidFill>
              </a:rPr>
              <a:t> + + + +</a:t>
            </a:r>
            <a:r>
              <a:rPr lang="en-US" sz="750" b="1" i="1" dirty="0" smtClean="0">
                <a:solidFill>
                  <a:schemeClr val="accent6">
                    <a:lumMod val="50000"/>
                  </a:schemeClr>
                </a:solidFill>
              </a:rPr>
              <a:t> </a:t>
            </a:r>
            <a:r>
              <a:rPr lang="en-US" sz="750" b="1" i="1" dirty="0">
                <a:solidFill>
                  <a:schemeClr val="accent6">
                    <a:lumMod val="50000"/>
                  </a:schemeClr>
                </a:solidFill>
              </a:rPr>
              <a:t>+ + + + + + + + + + + + + + + + </a:t>
            </a:r>
          </a:p>
        </p:txBody>
      </p:sp>
      <p:sp>
        <p:nvSpPr>
          <p:cNvPr id="80" name="Rectangle 79"/>
          <p:cNvSpPr/>
          <p:nvPr/>
        </p:nvSpPr>
        <p:spPr>
          <a:xfrm>
            <a:off x="605586" y="1510559"/>
            <a:ext cx="1318204" cy="323165"/>
          </a:xfrm>
          <a:prstGeom prst="rect">
            <a:avLst/>
          </a:prstGeom>
        </p:spPr>
        <p:txBody>
          <a:bodyPr wrap="square">
            <a:spAutoFit/>
          </a:bodyPr>
          <a:lstStyle/>
          <a:p>
            <a:pPr algn="ctr"/>
            <a:r>
              <a:rPr lang="en-US" sz="750" b="1" i="1" dirty="0">
                <a:solidFill>
                  <a:schemeClr val="accent6">
                    <a:lumMod val="50000"/>
                  </a:schemeClr>
                </a:solidFill>
              </a:rPr>
              <a:t>+ + + + + </a:t>
            </a:r>
            <a:r>
              <a:rPr lang="en-US" sz="750" b="1" i="1" dirty="0" smtClean="0">
                <a:solidFill>
                  <a:schemeClr val="accent6">
                    <a:lumMod val="50000"/>
                  </a:schemeClr>
                </a:solidFill>
              </a:rPr>
              <a:t>+ </a:t>
            </a:r>
            <a:r>
              <a:rPr lang="en-US" sz="750" b="1" i="1" dirty="0">
                <a:solidFill>
                  <a:schemeClr val="accent6">
                    <a:lumMod val="50000"/>
                  </a:schemeClr>
                </a:solidFill>
              </a:rPr>
              <a:t>+ </a:t>
            </a:r>
            <a:r>
              <a:rPr lang="en-US" sz="750" b="1" i="1" dirty="0" smtClean="0">
                <a:solidFill>
                  <a:schemeClr val="accent6">
                    <a:lumMod val="50000"/>
                  </a:schemeClr>
                </a:solidFill>
              </a:rPr>
              <a:t>+</a:t>
            </a:r>
            <a:r>
              <a:rPr lang="en-US" sz="750" b="1" i="1" dirty="0">
                <a:solidFill>
                  <a:schemeClr val="accent6">
                    <a:lumMod val="50000"/>
                  </a:schemeClr>
                </a:solidFill>
              </a:rPr>
              <a:t> + + + </a:t>
            </a:r>
            <a:r>
              <a:rPr lang="en-US" sz="750" b="1" i="1" dirty="0" smtClean="0">
                <a:solidFill>
                  <a:schemeClr val="accent6">
                    <a:lumMod val="50000"/>
                  </a:schemeClr>
                </a:solidFill>
              </a:rPr>
              <a:t>+</a:t>
            </a:r>
            <a:r>
              <a:rPr lang="en-US" sz="750" b="1" i="1" dirty="0">
                <a:solidFill>
                  <a:schemeClr val="accent6">
                    <a:lumMod val="50000"/>
                  </a:schemeClr>
                </a:solidFill>
              </a:rPr>
              <a:t> + + + +</a:t>
            </a:r>
            <a:r>
              <a:rPr lang="en-US" sz="750" b="1" i="1" dirty="0" smtClean="0">
                <a:solidFill>
                  <a:schemeClr val="accent6">
                    <a:lumMod val="50000"/>
                  </a:schemeClr>
                </a:solidFill>
              </a:rPr>
              <a:t> </a:t>
            </a:r>
            <a:r>
              <a:rPr lang="en-US" sz="750" b="1" i="1" dirty="0">
                <a:solidFill>
                  <a:schemeClr val="accent6">
                    <a:lumMod val="50000"/>
                  </a:schemeClr>
                </a:solidFill>
              </a:rPr>
              <a:t>+ + + + + + + </a:t>
            </a:r>
          </a:p>
        </p:txBody>
      </p:sp>
      <p:sp>
        <p:nvSpPr>
          <p:cNvPr id="9" name="Slide Number Placeholder 8"/>
          <p:cNvSpPr>
            <a:spLocks noGrp="1"/>
          </p:cNvSpPr>
          <p:nvPr>
            <p:ph type="sldNum" sz="quarter" idx="10"/>
          </p:nvPr>
        </p:nvSpPr>
        <p:spPr/>
        <p:txBody>
          <a:bodyPr/>
          <a:lstStyle/>
          <a:p>
            <a:fld id="{0CD3A142-5645-4A94-9B2C-90682CE9DB05}" type="slidenum">
              <a:rPr lang="en-GB" smtClean="0"/>
              <a:t>7</a:t>
            </a:fld>
            <a:endParaRPr lang="en-GB"/>
          </a:p>
        </p:txBody>
      </p:sp>
      <p:sp>
        <p:nvSpPr>
          <p:cNvPr id="5" name="Footer Placeholder 4"/>
          <p:cNvSpPr>
            <a:spLocks noGrp="1"/>
          </p:cNvSpPr>
          <p:nvPr>
            <p:ph type="ftr" sz="quarter" idx="11"/>
          </p:nvPr>
        </p:nvSpPr>
        <p:spPr/>
        <p:txBody>
          <a:bodyPr/>
          <a:lstStyle/>
          <a:p>
            <a:r>
              <a:rPr lang="en-GB" smtClean="0"/>
              <a:t>Thomas Otto et al. (CERN): FCC Safety Feasibility Study - FCC Week 2022</a:t>
            </a:r>
            <a:endParaRPr lang="en-GB" dirty="0"/>
          </a:p>
        </p:txBody>
      </p:sp>
      <p:cxnSp>
        <p:nvCxnSpPr>
          <p:cNvPr id="73" name="Connecteur droit avec flèche 216"/>
          <p:cNvCxnSpPr/>
          <p:nvPr/>
        </p:nvCxnSpPr>
        <p:spPr>
          <a:xfrm>
            <a:off x="6945419" y="1825542"/>
            <a:ext cx="633738" cy="499"/>
          </a:xfrm>
          <a:prstGeom prst="straightConnector1">
            <a:avLst/>
          </a:prstGeom>
          <a:ln>
            <a:solidFill>
              <a:srgbClr val="0070C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9" name="Connecteur droit avec flèche 215"/>
          <p:cNvCxnSpPr/>
          <p:nvPr/>
        </p:nvCxnSpPr>
        <p:spPr>
          <a:xfrm flipH="1">
            <a:off x="562650" y="1804170"/>
            <a:ext cx="620985" cy="0"/>
          </a:xfrm>
          <a:prstGeom prst="straightConnector1">
            <a:avLst/>
          </a:prstGeom>
          <a:ln>
            <a:solidFill>
              <a:srgbClr val="0070C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47601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Check Feasibility of the Fire Safety Concept</a:t>
            </a:r>
            <a:endParaRPr lang="en-GB" dirty="0"/>
          </a:p>
        </p:txBody>
      </p:sp>
      <p:sp>
        <p:nvSpPr>
          <p:cNvPr id="8" name="Slide Number Placeholder 7"/>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4" name="Text Placeholder 3"/>
          <p:cNvSpPr>
            <a:spLocks noGrp="1"/>
          </p:cNvSpPr>
          <p:nvPr>
            <p:ph type="body" sz="quarter" idx="12"/>
          </p:nvPr>
        </p:nvSpPr>
        <p:spPr>
          <a:xfrm>
            <a:off x="251520" y="1015349"/>
            <a:ext cx="8351837" cy="3428609"/>
          </a:xfrm>
        </p:spPr>
        <p:txBody>
          <a:bodyPr/>
          <a:lstStyle/>
          <a:p>
            <a:pPr>
              <a:lnSpc>
                <a:spcPct val="150000"/>
              </a:lnSpc>
            </a:pPr>
            <a:r>
              <a:rPr lang="en-GB" sz="1350" b="1" dirty="0" smtClean="0"/>
              <a:t>Preliminary </a:t>
            </a:r>
            <a:r>
              <a:rPr lang="en-GB" sz="1350" b="1" dirty="0"/>
              <a:t>Design </a:t>
            </a:r>
            <a:r>
              <a:rPr lang="en-GB" sz="1350" b="1" dirty="0" smtClean="0"/>
              <a:t>Questions for the Fire </a:t>
            </a:r>
            <a:r>
              <a:rPr lang="en-GB" sz="1350" b="1" dirty="0"/>
              <a:t>Compartment </a:t>
            </a:r>
            <a:r>
              <a:rPr lang="en-GB" sz="1350" b="1" dirty="0" smtClean="0"/>
              <a:t>Walls:</a:t>
            </a:r>
            <a:endParaRPr lang="en-GB" sz="1350" b="1" dirty="0"/>
          </a:p>
          <a:p>
            <a:pPr marL="625950" lvl="1" indent="-285750">
              <a:lnSpc>
                <a:spcPct val="150000"/>
              </a:lnSpc>
            </a:pPr>
            <a:r>
              <a:rPr lang="en-GB" sz="1350" dirty="0" smtClean="0"/>
              <a:t>Fit accelerator and services through the </a:t>
            </a:r>
            <a:r>
              <a:rPr lang="en-GB" sz="1350" dirty="0" smtClean="0"/>
              <a:t>walls.</a:t>
            </a:r>
            <a:endParaRPr lang="en-GB" sz="1350" dirty="0" smtClean="0"/>
          </a:p>
          <a:p>
            <a:pPr marL="625950" lvl="1" indent="-285750">
              <a:lnSpc>
                <a:spcPct val="150000"/>
              </a:lnSpc>
            </a:pPr>
            <a:r>
              <a:rPr lang="en-GB" sz="1350" dirty="0" smtClean="0"/>
              <a:t>Walls mounted before or after accelerator installation ? </a:t>
            </a:r>
          </a:p>
          <a:p>
            <a:pPr marL="625950" lvl="1" indent="-285750">
              <a:lnSpc>
                <a:spcPct val="150000"/>
              </a:lnSpc>
            </a:pPr>
            <a:r>
              <a:rPr lang="en-GB" sz="1350" dirty="0" smtClean="0"/>
              <a:t>Walls dismounted for the change from FCC-</a:t>
            </a:r>
            <a:r>
              <a:rPr lang="en-GB" sz="1350" dirty="0" err="1" smtClean="0"/>
              <a:t>ee</a:t>
            </a:r>
            <a:r>
              <a:rPr lang="en-GB" sz="1350" dirty="0" smtClean="0"/>
              <a:t> to FCC-</a:t>
            </a:r>
            <a:r>
              <a:rPr lang="en-GB" sz="1350" dirty="0" err="1" smtClean="0"/>
              <a:t>hh</a:t>
            </a:r>
            <a:r>
              <a:rPr lang="en-GB" sz="1350" dirty="0" smtClean="0"/>
              <a:t>.</a:t>
            </a:r>
          </a:p>
          <a:p>
            <a:pPr marL="625950" lvl="1" indent="-285750">
              <a:lnSpc>
                <a:spcPct val="150000"/>
              </a:lnSpc>
            </a:pPr>
            <a:r>
              <a:rPr lang="en-GB" sz="1350" dirty="0" smtClean="0"/>
              <a:t>Other requirements for FCC-</a:t>
            </a:r>
            <a:r>
              <a:rPr lang="en-GB" sz="1350" dirty="0" err="1" smtClean="0"/>
              <a:t>hh</a:t>
            </a:r>
            <a:r>
              <a:rPr lang="en-GB" sz="1350" dirty="0" smtClean="0"/>
              <a:t> walls (see cryogenic safety</a:t>
            </a:r>
            <a:r>
              <a:rPr lang="en-GB" sz="1350" dirty="0" smtClean="0"/>
              <a:t>).</a:t>
            </a:r>
            <a:endParaRPr lang="en-GB" sz="1350" dirty="0" smtClean="0"/>
          </a:p>
          <a:p>
            <a:pPr>
              <a:lnSpc>
                <a:spcPct val="150000"/>
              </a:lnSpc>
            </a:pPr>
            <a:r>
              <a:rPr lang="en-GB" sz="1350" b="1" dirty="0" smtClean="0"/>
              <a:t>Fire </a:t>
            </a:r>
            <a:r>
              <a:rPr lang="en-GB" sz="1350" b="1" dirty="0"/>
              <a:t>safety for technical galleries, </a:t>
            </a:r>
            <a:r>
              <a:rPr lang="en-GB" sz="1350" b="1" dirty="0" err="1" smtClean="0"/>
              <a:t>RF</a:t>
            </a:r>
            <a:r>
              <a:rPr lang="en-GB" sz="1350" b="1" dirty="0" smtClean="0"/>
              <a:t> sections, klystron galleries, </a:t>
            </a:r>
          </a:p>
          <a:p>
            <a:pPr>
              <a:lnSpc>
                <a:spcPct val="150000"/>
              </a:lnSpc>
            </a:pPr>
            <a:r>
              <a:rPr lang="en-GB" sz="1350" b="1" dirty="0"/>
              <a:t>a</a:t>
            </a:r>
            <a:r>
              <a:rPr lang="en-GB" sz="1350" b="1" dirty="0" smtClean="0"/>
              <a:t>nd access tunnels:</a:t>
            </a:r>
          </a:p>
          <a:p>
            <a:pPr marL="285750" indent="-285750">
              <a:lnSpc>
                <a:spcPct val="150000"/>
              </a:lnSpc>
              <a:buFont typeface="Arial" panose="020B0604020202020204" pitchFamily="34" charset="0"/>
              <a:buChar char="•"/>
            </a:pPr>
            <a:r>
              <a:rPr lang="en-GB" sz="1350" dirty="0" smtClean="0"/>
              <a:t>Adapt the fire compartment principle to different </a:t>
            </a:r>
            <a:r>
              <a:rPr lang="en-GB" sz="1350" dirty="0" smtClean="0"/>
              <a:t>environments.</a:t>
            </a:r>
            <a:endParaRPr lang="en-GB" sz="1350" dirty="0" smtClean="0"/>
          </a:p>
          <a:p>
            <a:pPr>
              <a:lnSpc>
                <a:spcPct val="150000"/>
              </a:lnSpc>
            </a:pPr>
            <a:r>
              <a:rPr lang="en-GB" sz="1350" b="1" dirty="0" smtClean="0"/>
              <a:t>Fire safety for experiments:</a:t>
            </a:r>
          </a:p>
          <a:p>
            <a:pPr marL="285750" indent="-285750">
              <a:lnSpc>
                <a:spcPct val="150000"/>
              </a:lnSpc>
              <a:buFont typeface="Arial" panose="020B0604020202020204" pitchFamily="34" charset="0"/>
              <a:buChar char="•"/>
            </a:pPr>
            <a:r>
              <a:rPr lang="en-GB" sz="1350" dirty="0" smtClean="0"/>
              <a:t>Large volumes which cannot be subdivided.</a:t>
            </a:r>
          </a:p>
          <a:p>
            <a:pPr marL="285750" indent="-285750">
              <a:lnSpc>
                <a:spcPct val="150000"/>
              </a:lnSpc>
              <a:buFont typeface="Arial" panose="020B0604020202020204" pitchFamily="34" charset="0"/>
              <a:buChar char="•"/>
            </a:pPr>
            <a:r>
              <a:rPr lang="en-GB" sz="1350" dirty="0" smtClean="0"/>
              <a:t>How to ensure evacuation and fire fighting ?</a:t>
            </a:r>
          </a:p>
          <a:p>
            <a:pPr>
              <a:lnSpc>
                <a:spcPct val="150000"/>
              </a:lnSpc>
            </a:pPr>
            <a:r>
              <a:rPr lang="en-GB" sz="1350" b="1" dirty="0" smtClean="0"/>
              <a:t>All supported by computational fluid dynamics (</a:t>
            </a:r>
            <a:r>
              <a:rPr lang="en-GB" sz="1350" b="1" dirty="0" err="1" smtClean="0"/>
              <a:t>CFD</a:t>
            </a:r>
            <a:r>
              <a:rPr lang="en-GB" sz="1350" b="1" dirty="0"/>
              <a:t>)</a:t>
            </a:r>
            <a:endParaRPr lang="en-GB" sz="1350" dirty="0" smtClean="0"/>
          </a:p>
          <a:p>
            <a:endParaRPr lang="en-GB" dirty="0"/>
          </a:p>
        </p:txBody>
      </p:sp>
      <p:pic>
        <p:nvPicPr>
          <p:cNvPr id="2" name="Picture 1"/>
          <p:cNvPicPr>
            <a:picLocks noChangeAspect="1"/>
          </p:cNvPicPr>
          <p:nvPr/>
        </p:nvPicPr>
        <p:blipFill rotWithShape="1">
          <a:blip r:embed="rId2"/>
          <a:srcRect l="6231" t="1890" r="2830" b="5530"/>
          <a:stretch/>
        </p:blipFill>
        <p:spPr>
          <a:xfrm>
            <a:off x="6185870" y="987574"/>
            <a:ext cx="2520280" cy="1736192"/>
          </a:xfrm>
          <a:prstGeom prst="rect">
            <a:avLst/>
          </a:prstGeom>
        </p:spPr>
      </p:pic>
      <p:sp>
        <p:nvSpPr>
          <p:cNvPr id="3" name="TextBox 2"/>
          <p:cNvSpPr txBox="1"/>
          <p:nvPr/>
        </p:nvSpPr>
        <p:spPr>
          <a:xfrm>
            <a:off x="6342507" y="2684446"/>
            <a:ext cx="2117926" cy="307777"/>
          </a:xfrm>
          <a:prstGeom prst="rect">
            <a:avLst/>
          </a:prstGeom>
          <a:solidFill>
            <a:schemeClr val="bg2">
              <a:lumMod val="85000"/>
            </a:schemeClr>
          </a:solidFill>
        </p:spPr>
        <p:txBody>
          <a:bodyPr wrap="square" rtlCol="0">
            <a:spAutoFit/>
          </a:bodyPr>
          <a:lstStyle/>
          <a:p>
            <a:pPr algn="ctr"/>
            <a:r>
              <a:rPr lang="en-GB" sz="1400" dirty="0" err="1" smtClean="0"/>
              <a:t>SPS</a:t>
            </a:r>
            <a:r>
              <a:rPr lang="en-GB" sz="1400" dirty="0" smtClean="0"/>
              <a:t> fire compartment</a:t>
            </a:r>
            <a:endParaRPr lang="en-GB" sz="1400" dirty="0"/>
          </a:p>
        </p:txBody>
      </p:sp>
      <p:sp>
        <p:nvSpPr>
          <p:cNvPr id="6" name="Footer Placeholder 5"/>
          <p:cNvSpPr>
            <a:spLocks noGrp="1"/>
          </p:cNvSpPr>
          <p:nvPr>
            <p:ph type="ftr" sz="quarter" idx="11"/>
          </p:nvPr>
        </p:nvSpPr>
        <p:spPr/>
        <p:txBody>
          <a:bodyPr/>
          <a:lstStyle/>
          <a:p>
            <a:r>
              <a:rPr lang="en-GB" smtClean="0"/>
              <a:t>Thomas Otto et al. (CERN): FCC Safety Feasibility Study - FCC Week 2022</a:t>
            </a:r>
            <a:endParaRPr lang="en-GB" dirty="0"/>
          </a:p>
        </p:txBody>
      </p:sp>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l="14603" t="10354" b="8807"/>
          <a:stretch/>
        </p:blipFill>
        <p:spPr>
          <a:xfrm>
            <a:off x="6154610" y="3031071"/>
            <a:ext cx="2505946" cy="1700919"/>
          </a:xfrm>
          <a:prstGeom prst="rect">
            <a:avLst/>
          </a:prstGeom>
        </p:spPr>
      </p:pic>
    </p:spTree>
    <p:extLst>
      <p:ext uri="{BB962C8B-B14F-4D97-AF65-F5344CB8AC3E}">
        <p14:creationId xmlns:p14="http://schemas.microsoft.com/office/powerpoint/2010/main" val="3375133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Organisation of Emergency Response</a:t>
            </a:r>
            <a:endParaRPr lang="en-GB" dirty="0"/>
          </a:p>
        </p:txBody>
      </p:sp>
      <p:sp>
        <p:nvSpPr>
          <p:cNvPr id="10" name="Slide Number Placeholder 9"/>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4" name="Text Placeholder 3"/>
          <p:cNvSpPr>
            <a:spLocks noGrp="1"/>
          </p:cNvSpPr>
          <p:nvPr>
            <p:ph type="body" sz="quarter" idx="12"/>
          </p:nvPr>
        </p:nvSpPr>
        <p:spPr/>
        <p:txBody>
          <a:bodyPr/>
          <a:lstStyle/>
          <a:p>
            <a:pPr>
              <a:lnSpc>
                <a:spcPct val="150000"/>
              </a:lnSpc>
            </a:pPr>
            <a:r>
              <a:rPr lang="en-GB" sz="1400" dirty="0" smtClean="0"/>
              <a:t>Unprecedented size of FCC:</a:t>
            </a:r>
          </a:p>
          <a:p>
            <a:pPr marL="285750" indent="-285750">
              <a:lnSpc>
                <a:spcPct val="150000"/>
              </a:lnSpc>
              <a:buFont typeface="Arial" panose="020B0604020202020204" pitchFamily="34" charset="0"/>
              <a:buChar char="•"/>
            </a:pPr>
            <a:r>
              <a:rPr lang="en-GB" sz="1400" dirty="0" smtClean="0"/>
              <a:t>Access to farthest PA from CERN: 29 km as the bird flies,</a:t>
            </a:r>
          </a:p>
          <a:p>
            <a:pPr marL="625950" lvl="1" indent="-285750">
              <a:lnSpc>
                <a:spcPct val="150000"/>
              </a:lnSpc>
            </a:pPr>
            <a:r>
              <a:rPr lang="en-GB" sz="1400" dirty="0"/>
              <a:t>i</a:t>
            </a:r>
            <a:r>
              <a:rPr lang="en-GB" sz="1400" dirty="0" smtClean="0"/>
              <a:t>n a region known for its traffic congestion,</a:t>
            </a:r>
          </a:p>
          <a:p>
            <a:pPr marL="625950" lvl="1" indent="-285750">
              <a:lnSpc>
                <a:spcPct val="150000"/>
              </a:lnSpc>
            </a:pPr>
            <a:r>
              <a:rPr lang="en-GB" sz="1400" dirty="0"/>
              <a:t>p</a:t>
            </a:r>
            <a:r>
              <a:rPr lang="en-GB" sz="1400" dirty="0" smtClean="0"/>
              <a:t>artly on rural streets. </a:t>
            </a:r>
          </a:p>
          <a:p>
            <a:pPr marL="625950" lvl="1" indent="-285750">
              <a:lnSpc>
                <a:spcPct val="150000"/>
              </a:lnSpc>
            </a:pPr>
            <a:r>
              <a:rPr lang="en-GB" sz="1400" dirty="0" smtClean="0"/>
              <a:t>Local solutions discussed:</a:t>
            </a:r>
          </a:p>
          <a:p>
            <a:pPr marL="966150" lvl="2" indent="-285750">
              <a:lnSpc>
                <a:spcPct val="150000"/>
              </a:lnSpc>
            </a:pPr>
            <a:r>
              <a:rPr lang="en-GB" sz="1400" dirty="0" smtClean="0"/>
              <a:t>CERN detachments at access points</a:t>
            </a:r>
            <a:r>
              <a:rPr lang="en-GB" sz="1400" dirty="0" smtClean="0"/>
              <a:t>.</a:t>
            </a:r>
          </a:p>
          <a:p>
            <a:pPr marL="966150" lvl="2" indent="-285750">
              <a:lnSpc>
                <a:spcPct val="150000"/>
              </a:lnSpc>
            </a:pPr>
            <a:r>
              <a:rPr lang="en-GB" sz="1400" dirty="0" smtClean="0"/>
              <a:t>Second FCC centre close to Annecy</a:t>
            </a:r>
            <a:endParaRPr lang="en-GB" sz="1400" dirty="0" smtClean="0"/>
          </a:p>
          <a:p>
            <a:pPr marL="966150" lvl="2" indent="-285750">
              <a:lnSpc>
                <a:spcPct val="150000"/>
              </a:lnSpc>
            </a:pPr>
            <a:r>
              <a:rPr lang="en-GB" sz="1400" dirty="0" smtClean="0"/>
              <a:t>Collaboration with local fire brigades.</a:t>
            </a:r>
          </a:p>
          <a:p>
            <a:pPr marL="285750" indent="-285750">
              <a:lnSpc>
                <a:spcPct val="150000"/>
              </a:lnSpc>
              <a:buFont typeface="Arial" panose="020B0604020202020204" pitchFamily="34" charset="0"/>
              <a:buChar char="•"/>
            </a:pPr>
            <a:r>
              <a:rPr lang="en-GB" sz="1400" dirty="0" smtClean="0"/>
              <a:t>Distance </a:t>
            </a:r>
            <a:r>
              <a:rPr lang="en-GB" sz="1400" dirty="0" smtClean="0"/>
              <a:t>between access points: in the worst case, 11 km </a:t>
            </a:r>
            <a:r>
              <a:rPr lang="en-GB" sz="1400" dirty="0" smtClean="0"/>
              <a:t>underground to </a:t>
            </a:r>
            <a:r>
              <a:rPr lang="en-GB" sz="1400" dirty="0" smtClean="0"/>
              <a:t>the accident site:</a:t>
            </a:r>
          </a:p>
          <a:p>
            <a:pPr marL="625950" lvl="1" indent="-285750">
              <a:lnSpc>
                <a:spcPct val="150000"/>
              </a:lnSpc>
            </a:pPr>
            <a:r>
              <a:rPr lang="en-GB" sz="1400" dirty="0" smtClean="0"/>
              <a:t>Rapid underground fire vehicle required.</a:t>
            </a:r>
          </a:p>
          <a:p>
            <a:pPr marL="625950" lvl="1" indent="-285750">
              <a:lnSpc>
                <a:spcPct val="150000"/>
              </a:lnSpc>
            </a:pPr>
            <a:r>
              <a:rPr lang="en-GB" sz="1400" dirty="0" smtClean="0"/>
              <a:t>Use of remotely controlled or autonomous robots </a:t>
            </a:r>
            <a:r>
              <a:rPr lang="en-GB" sz="1400" dirty="0" smtClean="0"/>
              <a:t>→ </a:t>
            </a:r>
            <a:r>
              <a:rPr lang="en-GB" sz="1400" b="1" dirty="0" smtClean="0"/>
              <a:t>see next contribution by Oriol </a:t>
            </a:r>
            <a:r>
              <a:rPr lang="en-GB" sz="1400" b="1" dirty="0"/>
              <a:t>Rios.</a:t>
            </a:r>
          </a:p>
        </p:txBody>
      </p:sp>
      <p:pic>
        <p:nvPicPr>
          <p:cNvPr id="2" name="Picture 1"/>
          <p:cNvPicPr>
            <a:picLocks noChangeAspect="1"/>
          </p:cNvPicPr>
          <p:nvPr/>
        </p:nvPicPr>
        <p:blipFill rotWithShape="1">
          <a:blip r:embed="rId2"/>
          <a:srcRect l="16310"/>
          <a:stretch/>
        </p:blipFill>
        <p:spPr>
          <a:xfrm>
            <a:off x="5567414" y="1022498"/>
            <a:ext cx="3240038" cy="2033813"/>
          </a:xfrm>
          <a:prstGeom prst="rect">
            <a:avLst/>
          </a:prstGeom>
          <a:solidFill>
            <a:srgbClr val="FFC000"/>
          </a:solidFill>
          <a:ln>
            <a:solidFill>
              <a:srgbClr val="FFC000"/>
            </a:solidFill>
          </a:ln>
        </p:spPr>
      </p:pic>
      <p:cxnSp>
        <p:nvCxnSpPr>
          <p:cNvPr id="6" name="Straight Arrow Connector 5"/>
          <p:cNvCxnSpPr/>
          <p:nvPr/>
        </p:nvCxnSpPr>
        <p:spPr>
          <a:xfrm flipV="1">
            <a:off x="6372200" y="1782121"/>
            <a:ext cx="1800200" cy="573605"/>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876256" y="1598570"/>
            <a:ext cx="1008112" cy="506614"/>
          </a:xfrm>
          <a:prstGeom prst="rect">
            <a:avLst/>
          </a:prstGeom>
          <a:noFill/>
        </p:spPr>
        <p:txBody>
          <a:bodyPr wrap="square" rtlCol="0">
            <a:spAutoFit/>
          </a:bodyPr>
          <a:lstStyle/>
          <a:p>
            <a:pPr algn="l">
              <a:lnSpc>
                <a:spcPts val="3700"/>
              </a:lnSpc>
            </a:pPr>
            <a:r>
              <a:rPr lang="en-GB" sz="1600" dirty="0" smtClean="0">
                <a:solidFill>
                  <a:srgbClr val="FFFF00"/>
                </a:solidFill>
              </a:rPr>
              <a:t>29 km</a:t>
            </a:r>
            <a:endParaRPr lang="en-GB" sz="1600" dirty="0">
              <a:solidFill>
                <a:srgbClr val="FFFF00"/>
              </a:solidFill>
            </a:endParaRPr>
          </a:p>
        </p:txBody>
      </p:sp>
      <p:sp>
        <p:nvSpPr>
          <p:cNvPr id="3" name="Footer Placeholder 2"/>
          <p:cNvSpPr>
            <a:spLocks noGrp="1"/>
          </p:cNvSpPr>
          <p:nvPr>
            <p:ph type="ftr" sz="quarter" idx="11"/>
          </p:nvPr>
        </p:nvSpPr>
        <p:spPr/>
        <p:txBody>
          <a:bodyPr/>
          <a:lstStyle/>
          <a:p>
            <a:r>
              <a:rPr lang="en-GB" smtClean="0"/>
              <a:t>Thomas Otto et al. (CERN): FCC Safety Feasibility Study - FCC Week 2022</a:t>
            </a:r>
            <a:endParaRPr lang="en-GB" dirty="0"/>
          </a:p>
        </p:txBody>
      </p:sp>
      <p:sp>
        <p:nvSpPr>
          <p:cNvPr id="11" name="Arc 10"/>
          <p:cNvSpPr/>
          <p:nvPr/>
        </p:nvSpPr>
        <p:spPr>
          <a:xfrm rot="274826">
            <a:off x="7817910" y="1791978"/>
            <a:ext cx="692122" cy="563748"/>
          </a:xfrm>
          <a:prstGeom prst="arc">
            <a:avLst>
              <a:gd name="adj1" fmla="val 16394121"/>
              <a:gd name="adj2" fmla="val 6"/>
            </a:avLst>
          </a:prstGeom>
          <a:ln w="2222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TextBox 11"/>
          <p:cNvSpPr txBox="1"/>
          <p:nvPr/>
        </p:nvSpPr>
        <p:spPr>
          <a:xfrm>
            <a:off x="7823966" y="1782121"/>
            <a:ext cx="1008112" cy="494879"/>
          </a:xfrm>
          <a:prstGeom prst="rect">
            <a:avLst/>
          </a:prstGeom>
          <a:noFill/>
        </p:spPr>
        <p:txBody>
          <a:bodyPr wrap="square" rtlCol="0">
            <a:spAutoFit/>
          </a:bodyPr>
          <a:lstStyle/>
          <a:p>
            <a:pPr algn="l">
              <a:lnSpc>
                <a:spcPts val="3700"/>
              </a:lnSpc>
            </a:pPr>
            <a:r>
              <a:rPr lang="en-GB" sz="1600" dirty="0" smtClean="0">
                <a:solidFill>
                  <a:srgbClr val="FFC000"/>
                </a:solidFill>
              </a:rPr>
              <a:t>11 km</a:t>
            </a:r>
            <a:endParaRPr lang="en-GB" sz="1600" dirty="0">
              <a:solidFill>
                <a:srgbClr val="FFC000"/>
              </a:solidFill>
            </a:endParaRPr>
          </a:p>
        </p:txBody>
      </p:sp>
    </p:spTree>
    <p:extLst>
      <p:ext uri="{BB962C8B-B14F-4D97-AF65-F5344CB8AC3E}">
        <p14:creationId xmlns:p14="http://schemas.microsoft.com/office/powerpoint/2010/main" val="529327185"/>
      </p:ext>
    </p:extLst>
  </p:cSld>
  <p:clrMapOvr>
    <a:masterClrMapping/>
  </p:clrMapOvr>
  <p:timing>
    <p:tnLst>
      <p:par>
        <p:cTn id="1" dur="indefinite" restart="never" nodeType="tmRoot"/>
      </p:par>
    </p:tn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597</TotalTime>
  <Words>2220</Words>
  <Application>Microsoft Office PowerPoint</Application>
  <PresentationFormat>On-screen Show (16:9)</PresentationFormat>
  <Paragraphs>289</Paragraphs>
  <Slides>24</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24</vt:i4>
      </vt:variant>
    </vt:vector>
  </HeadingPairs>
  <TitlesOfParts>
    <vt:vector size="33" baseType="lpstr">
      <vt:lpstr>Arial</vt:lpstr>
      <vt:lpstr>Calibri</vt:lpstr>
      <vt:lpstr>Cambria Math</vt:lpstr>
      <vt:lpstr>System Font Regular</vt:lpstr>
      <vt:lpstr>Wingdings</vt:lpstr>
      <vt:lpstr>Introslides</vt:lpstr>
      <vt:lpstr>Titleslides, Conclusion</vt:lpstr>
      <vt:lpstr>Content Slides - Deep Blue</vt:lpstr>
      <vt:lpstr>1_Content Slides - Deep Blue</vt:lpstr>
      <vt:lpstr>PowerPoint Presentation</vt:lpstr>
      <vt:lpstr>the FCC  Safety Feasibility Study</vt:lpstr>
      <vt:lpstr>Safety Workpackage</vt:lpstr>
      <vt:lpstr>What is Dangerous and How do We Control it ?</vt:lpstr>
      <vt:lpstr>A Proven Method</vt:lpstr>
      <vt:lpstr>Fire Safety Feasibility </vt:lpstr>
      <vt:lpstr>PowerPoint Presentation</vt:lpstr>
      <vt:lpstr>Check Feasibility of the Fire Safety Concept</vt:lpstr>
      <vt:lpstr>Organisation of Emergency Response</vt:lpstr>
      <vt:lpstr>Cryogenic Safety Feasibility</vt:lpstr>
      <vt:lpstr>Cryogenic Safety Strategy from CDR</vt:lpstr>
      <vt:lpstr>Feasibility of the Cryogenic Safety Concept</vt:lpstr>
      <vt:lpstr>Helium release and propagation studies</vt:lpstr>
      <vt:lpstr>Beam Safety and Access</vt:lpstr>
      <vt:lpstr>Transport and Remote Manipulation</vt:lpstr>
      <vt:lpstr>Radiation Protection Studies for FCC-ee</vt:lpstr>
      <vt:lpstr>Activation in FCC-ee and FCC-hh </vt:lpstr>
      <vt:lpstr>Radiological Environmental Impact Assessment</vt:lpstr>
      <vt:lpstr>Radiological Environmental Impact Assessment</vt:lpstr>
      <vt:lpstr>Source Terms and Transfer to the Environment</vt:lpstr>
      <vt:lpstr>Atmospheric Dispersion</vt:lpstr>
      <vt:lpstr>Effective Dose to the Representative Person(s)</vt:lpstr>
      <vt:lpstr>Pulling it all together – FCC Safety Report </vt:lpstr>
      <vt:lpstr>The FCC Safety Working Group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Thomas Otto</cp:lastModifiedBy>
  <cp:revision>280</cp:revision>
  <dcterms:created xsi:type="dcterms:W3CDTF">2020-10-27T09:23:42Z</dcterms:created>
  <dcterms:modified xsi:type="dcterms:W3CDTF">2022-05-30T21:46:34Z</dcterms:modified>
</cp:coreProperties>
</file>